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1442" r:id="rId2"/>
    <p:sldId id="1522" r:id="rId3"/>
    <p:sldId id="1570" r:id="rId4"/>
    <p:sldId id="1556" r:id="rId5"/>
    <p:sldId id="1571" r:id="rId6"/>
    <p:sldId id="1572" r:id="rId7"/>
    <p:sldId id="15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 id="3" name="David Binza" initials="DB" lastIdx="3" clrIdx="2">
    <p:extLst>
      <p:ext uri="{19B8F6BF-5375-455C-9EA6-DF929625EA0E}">
        <p15:presenceInfo xmlns:p15="http://schemas.microsoft.com/office/powerpoint/2012/main" xmlns="" userId="S::David.Binza@westerncape.gov.za::891c8998-1b37-4786-ad4d-659c00bd0c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8"/>
    <a:srgbClr val="001489"/>
    <a:srgbClr val="001484"/>
    <a:srgbClr val="71A1A7"/>
    <a:srgbClr val="D5E3E5"/>
    <a:srgbClr val="DFF0CB"/>
    <a:srgbClr val="A6A6A6"/>
    <a:srgbClr val="CBDFEF"/>
    <a:srgbClr val="FFFF00"/>
    <a:srgbClr val="EBF2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5501" autoAdjust="0"/>
  </p:normalViewPr>
  <p:slideViewPr>
    <p:cSldViewPr snapToGrid="0">
      <p:cViewPr varScale="1">
        <p:scale>
          <a:sx n="71" d="100"/>
          <a:sy n="71" d="100"/>
        </p:scale>
        <p:origin x="-708" y="-96"/>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5E3CE-E9E3-CB47-80F0-33520EC85D2E}" type="datetimeFigureOut">
              <a:rPr lang="en-US" smtClean="0"/>
              <a:pPr/>
              <a:t>2/23/2022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fld id="{F802E573-D564-4123-BAEE-6545E4ABF858}" type="datetime1">
              <a:rPr lang="en-US" smtClean="0">
                <a:solidFill>
                  <a:prstClr val="white"/>
                </a:solidFill>
              </a:rPr>
              <a:pPr/>
              <a:t>2/23/2022</a:t>
            </a:fld>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r>
              <a:rPr lang="en-US">
                <a:solidFill>
                  <a:srgbClr val="998F86"/>
                </a:solidFill>
              </a:rPr>
              <a:t>Presented by D M Binza</a:t>
            </a:r>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r>
              <a:rPr lang="en-US">
                <a:solidFill>
                  <a:srgbClr val="998F86"/>
                </a:solidFill>
              </a:rPr>
              <a:t>Presented by D M Binza</a:t>
            </a:r>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211667" cy="158750"/>
        </p:xfrm>
        <a:graphic>
          <a:graphicData uri="http://schemas.openxmlformats.org/presentationml/2006/ole">
            <p:oleObj spid="_x0000_s2205" name="think-cell Slide" r:id="rId30" imgW="360" imgH="360" progId="">
              <p:embed/>
            </p:oleObj>
          </a:graphicData>
        </a:graphic>
      </p:graphicFrame>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 xmlns:a16="http://schemas.microsoft.com/office/drawing/2014/main" id="{F3003D39-787E-4DD7-BD33-D06DC937071E}"/>
              </a:ext>
            </a:extLst>
          </p:cNvPr>
          <p:cNvPicPr>
            <a:picLocks noChangeAspect="1"/>
          </p:cNvPicPr>
          <p:nvPr userDrawn="1"/>
        </p:nvPicPr>
        <p:blipFill>
          <a:blip r:embed="rId32"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sldNum="0" hd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0945216" cy="1873674"/>
          </a:xfrm>
        </p:spPr>
        <p:txBody>
          <a:bodyPr>
            <a:normAutofit/>
          </a:bodyPr>
          <a:lstStyle/>
          <a:p>
            <a:pPr algn="l"/>
            <a:r>
              <a:rPr lang="en-ZA" sz="3600" b="1" dirty="0"/>
              <a:t>Khayelitsha Hospital </a:t>
            </a:r>
          </a:p>
          <a:p>
            <a:endParaRPr lang="en-ZA" sz="3200" b="0" dirty="0"/>
          </a:p>
          <a:p>
            <a:pPr algn="l"/>
            <a:r>
              <a:rPr lang="en-ZA" sz="3200" b="0" dirty="0"/>
              <a:t>Briefing the Standing Committee on Health</a:t>
            </a:r>
            <a:endParaRPr lang="en-ZA" sz="2800" b="0" dirty="0"/>
          </a:p>
        </p:txBody>
      </p:sp>
      <p:sp>
        <p:nvSpPr>
          <p:cNvPr id="12" name="TextBox 11"/>
          <p:cNvSpPr txBox="1"/>
          <p:nvPr/>
        </p:nvSpPr>
        <p:spPr>
          <a:xfrm>
            <a:off x="9847622" y="5396569"/>
            <a:ext cx="3828082" cy="369332"/>
          </a:xfrm>
          <a:prstGeom prst="rect">
            <a:avLst/>
          </a:prstGeom>
          <a:noFill/>
        </p:spPr>
        <p:txBody>
          <a:bodyPr wrap="square" rtlCol="0">
            <a:spAutoFit/>
          </a:bodyPr>
          <a:lstStyle/>
          <a:p>
            <a:r>
              <a:rPr lang="en-ZA" dirty="0">
                <a:solidFill>
                  <a:schemeClr val="bg1"/>
                </a:solidFill>
              </a:rPr>
              <a:t>23/02/2022</a:t>
            </a:r>
          </a:p>
        </p:txBody>
      </p:sp>
    </p:spTree>
    <p:extLst>
      <p:ext uri="{BB962C8B-B14F-4D97-AF65-F5344CB8AC3E}">
        <p14:creationId xmlns:p14="http://schemas.microsoft.com/office/powerpoint/2010/main" xmlns="" val="190966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A584D0-70D8-442D-9109-9A5C40DA04C2}"/>
              </a:ext>
            </a:extLst>
          </p:cNvPr>
          <p:cNvSpPr>
            <a:spLocks noGrp="1"/>
          </p:cNvSpPr>
          <p:nvPr>
            <p:ph type="title"/>
          </p:nvPr>
        </p:nvSpPr>
        <p:spPr/>
        <p:txBody>
          <a:bodyPr/>
          <a:lstStyle/>
          <a:p>
            <a:endParaRPr lang="en-US"/>
          </a:p>
        </p:txBody>
      </p:sp>
      <p:sp>
        <p:nvSpPr>
          <p:cNvPr id="4" name="Text Placeholder 3">
            <a:extLst>
              <a:ext uri="{FF2B5EF4-FFF2-40B4-BE49-F238E27FC236}">
                <a16:creationId xmlns="" xmlns:a16="http://schemas.microsoft.com/office/drawing/2014/main" id="{01CEEEC9-D487-4A6B-8AA3-1AA4F623A061}"/>
              </a:ext>
            </a:extLst>
          </p:cNvPr>
          <p:cNvSpPr>
            <a:spLocks noGrp="1"/>
          </p:cNvSpPr>
          <p:nvPr>
            <p:ph type="body" sz="quarter" idx="10"/>
          </p:nvPr>
        </p:nvSpPr>
        <p:spPr/>
        <p:txBody>
          <a:bodyPr/>
          <a:lstStyle/>
          <a:p>
            <a:endParaRPr lang="en-US" dirty="0"/>
          </a:p>
        </p:txBody>
      </p:sp>
      <p:pic>
        <p:nvPicPr>
          <p:cNvPr id="6" name="Picture 5">
            <a:extLst>
              <a:ext uri="{FF2B5EF4-FFF2-40B4-BE49-F238E27FC236}">
                <a16:creationId xmlns="" xmlns:a16="http://schemas.microsoft.com/office/drawing/2014/main" id="{1698F10A-5180-461B-9307-F1DF0DE34846}"/>
              </a:ext>
            </a:extLst>
          </p:cNvPr>
          <p:cNvPicPr>
            <a:picLocks noChangeAspect="1"/>
          </p:cNvPicPr>
          <p:nvPr/>
        </p:nvPicPr>
        <p:blipFill>
          <a:blip r:embed="rId2" cstate="print"/>
          <a:stretch>
            <a:fillRect/>
          </a:stretch>
        </p:blipFill>
        <p:spPr>
          <a:xfrm>
            <a:off x="0" y="-209146"/>
            <a:ext cx="14225720" cy="7067146"/>
          </a:xfrm>
          <a:prstGeom prst="rect">
            <a:avLst/>
          </a:prstGeom>
        </p:spPr>
      </p:pic>
      <p:sp>
        <p:nvSpPr>
          <p:cNvPr id="5" name="Footer Placeholder 4">
            <a:extLst>
              <a:ext uri="{FF2B5EF4-FFF2-40B4-BE49-F238E27FC236}">
                <a16:creationId xmlns="" xmlns:a16="http://schemas.microsoft.com/office/drawing/2014/main" id="{0D885884-8234-45D7-98FD-490611FE8FF5}"/>
              </a:ext>
            </a:extLst>
          </p:cNvPr>
          <p:cNvSpPr>
            <a:spLocks noGrp="1"/>
          </p:cNvSpPr>
          <p:nvPr>
            <p:ph type="ftr" sz="quarter" idx="3"/>
          </p:nvPr>
        </p:nvSpPr>
        <p:spPr/>
        <p:txBody>
          <a:bodyPr/>
          <a:lstStyle/>
          <a:p>
            <a:r>
              <a:rPr lang="en-US">
                <a:solidFill>
                  <a:srgbClr val="998F86"/>
                </a:solidFill>
              </a:rPr>
              <a:t>Presented by D M Binza</a:t>
            </a:r>
            <a:endParaRPr lang="en-GB" dirty="0">
              <a:solidFill>
                <a:srgbClr val="998F86"/>
              </a:solidFill>
            </a:endParaRPr>
          </a:p>
        </p:txBody>
      </p:sp>
    </p:spTree>
    <p:extLst>
      <p:ext uri="{BB962C8B-B14F-4D97-AF65-F5344CB8AC3E}">
        <p14:creationId xmlns:p14="http://schemas.microsoft.com/office/powerpoint/2010/main" xmlns="" val="220369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FA292C-BE98-4C2A-8F0E-587B09949F5E}"/>
              </a:ext>
            </a:extLst>
          </p:cNvPr>
          <p:cNvSpPr>
            <a:spLocks noGrp="1"/>
          </p:cNvSpPr>
          <p:nvPr>
            <p:ph type="title"/>
          </p:nvPr>
        </p:nvSpPr>
        <p:spPr/>
        <p:txBody>
          <a:bodyPr/>
          <a:lstStyle/>
          <a:p>
            <a:r>
              <a:rPr lang="en-ZA" dirty="0"/>
              <a:t>CONTEXT</a:t>
            </a:r>
            <a:endParaRPr lang="en-US" dirty="0"/>
          </a:p>
        </p:txBody>
      </p:sp>
      <p:sp>
        <p:nvSpPr>
          <p:cNvPr id="3" name="Footer Placeholder 2">
            <a:extLst>
              <a:ext uri="{FF2B5EF4-FFF2-40B4-BE49-F238E27FC236}">
                <a16:creationId xmlns="" xmlns:a16="http://schemas.microsoft.com/office/drawing/2014/main" id="{848C2147-662A-47AA-8D6B-82B3C06D740E}"/>
              </a:ext>
            </a:extLst>
          </p:cNvPr>
          <p:cNvSpPr>
            <a:spLocks noGrp="1"/>
          </p:cNvSpPr>
          <p:nvPr>
            <p:ph type="ftr" sz="quarter" idx="3"/>
          </p:nvPr>
        </p:nvSpPr>
        <p:spPr/>
        <p:txBody>
          <a:bodyPr/>
          <a:lstStyle/>
          <a:p>
            <a:r>
              <a:rPr lang="en-US">
                <a:solidFill>
                  <a:srgbClr val="998F86"/>
                </a:solidFill>
              </a:rPr>
              <a:t>Presented by D M Binza</a:t>
            </a:r>
            <a:endParaRPr lang="en-GB" dirty="0">
              <a:solidFill>
                <a:srgbClr val="998F86"/>
              </a:solidFill>
            </a:endParaRPr>
          </a:p>
        </p:txBody>
      </p:sp>
      <p:sp>
        <p:nvSpPr>
          <p:cNvPr id="4" name="Text Placeholder 3">
            <a:extLst>
              <a:ext uri="{FF2B5EF4-FFF2-40B4-BE49-F238E27FC236}">
                <a16:creationId xmlns="" xmlns:a16="http://schemas.microsoft.com/office/drawing/2014/main" id="{EC38C825-EA22-4BDA-8258-0B7294BF7A36}"/>
              </a:ext>
            </a:extLst>
          </p:cNvPr>
          <p:cNvSpPr>
            <a:spLocks noGrp="1"/>
          </p:cNvSpPr>
          <p:nvPr>
            <p:ph type="body" sz="quarter" idx="10"/>
          </p:nvPr>
        </p:nvSpPr>
        <p:spPr/>
        <p:txBody>
          <a:bodyPr>
            <a:normAutofit lnSpcReduction="10000"/>
          </a:bodyPr>
          <a:lstStyle/>
          <a:p>
            <a:pPr marL="285750" indent="-285750">
              <a:lnSpc>
                <a:spcPct val="150000"/>
              </a:lnSpc>
              <a:buFont typeface="Arial" panose="020B0604020202020204" pitchFamily="34" charset="0"/>
              <a:buChar char="•"/>
            </a:pPr>
            <a:r>
              <a:rPr lang="en-ZA" b="0" dirty="0"/>
              <a:t>Khayelitsha Hospital was commissioned in 2012. At the time, a total of 6 specialists were employed at the facility. These included 3 Family Physicians, one Emergency Physician, one obstetrician and one paediatrician. </a:t>
            </a:r>
          </a:p>
          <a:p>
            <a:pPr marL="285750" indent="-285750">
              <a:lnSpc>
                <a:spcPct val="150000"/>
              </a:lnSpc>
              <a:buFont typeface="Arial" panose="020B0604020202020204" pitchFamily="34" charset="0"/>
              <a:buChar char="•"/>
            </a:pPr>
            <a:r>
              <a:rPr lang="en-ZA" b="0" dirty="0"/>
              <a:t>The hospital serves a large community with a high burden of disease. Surges in various conditions occur on a regular basis. Such surges include a weekend surge for Trauma, surges in diarrhoeal disease and respiratory ailments in children at specific times of the year, as well as surges in mental health conditions (especially post COVID). These surges are often linked to socio-economic conditions.</a:t>
            </a:r>
          </a:p>
          <a:p>
            <a:pPr marL="285750" indent="-285750">
              <a:lnSpc>
                <a:spcPct val="150000"/>
              </a:lnSpc>
              <a:buFont typeface="Arial" panose="020B0604020202020204" pitchFamily="34" charset="0"/>
              <a:buChar char="•"/>
            </a:pPr>
            <a:r>
              <a:rPr lang="en-ZA" b="0" dirty="0"/>
              <a:t>The facility has a functional Emergency Centre, and offers the full package of care expected for a District Hospital. In addition to the District Hospital Package of Care, it also offers some care which is usually offered at a Regional Hospital. There are currently 14 specialists based at the hospital.</a:t>
            </a:r>
          </a:p>
          <a:p>
            <a:pPr marL="285750" indent="-285750">
              <a:lnSpc>
                <a:spcPct val="150000"/>
              </a:lnSpc>
              <a:buFont typeface="Arial" panose="020B0604020202020204" pitchFamily="34" charset="0"/>
              <a:buChar char="•"/>
            </a:pPr>
            <a:r>
              <a:rPr lang="en-ZA" b="0" dirty="0"/>
              <a:t>Khayelitsha Hospital currently accepts referrals from within Khayelitsha, as well as </a:t>
            </a:r>
            <a:r>
              <a:rPr lang="en-ZA" b="0" dirty="0" err="1"/>
              <a:t>Mfuleni</a:t>
            </a:r>
            <a:r>
              <a:rPr lang="en-ZA" b="0" dirty="0"/>
              <a:t>.</a:t>
            </a:r>
          </a:p>
          <a:p>
            <a:pPr marL="285750" indent="-285750">
              <a:lnSpc>
                <a:spcPct val="150000"/>
              </a:lnSpc>
              <a:buFont typeface="Arial" panose="020B0604020202020204" pitchFamily="34" charset="0"/>
              <a:buChar char="•"/>
            </a:pPr>
            <a:r>
              <a:rPr lang="en-ZA" b="0" dirty="0"/>
              <a:t>Neighbouring facilities with a similar package of care include </a:t>
            </a:r>
            <a:r>
              <a:rPr lang="en-ZA" b="0" dirty="0" err="1"/>
              <a:t>Helderberg</a:t>
            </a:r>
            <a:r>
              <a:rPr lang="en-ZA" b="0" dirty="0"/>
              <a:t> Hospital, Karl Bremer Hospital and </a:t>
            </a:r>
            <a:r>
              <a:rPr lang="en-ZA" b="0" dirty="0" err="1"/>
              <a:t>Eerste</a:t>
            </a:r>
            <a:r>
              <a:rPr lang="en-ZA" b="0" dirty="0"/>
              <a:t> River Hospital. Patients from Khayelitsha requiring an advanced level of care are referred to Tygerberg Hospital. </a:t>
            </a:r>
          </a:p>
          <a:p>
            <a:pPr marL="285750" indent="-285750">
              <a:buFont typeface="Arial" panose="020B0604020202020204" pitchFamily="34" charset="0"/>
              <a:buChar char="•"/>
            </a:pPr>
            <a:endParaRPr lang="en-US" b="0" dirty="0"/>
          </a:p>
        </p:txBody>
      </p:sp>
    </p:spTree>
    <p:extLst>
      <p:ext uri="{BB962C8B-B14F-4D97-AF65-F5344CB8AC3E}">
        <p14:creationId xmlns:p14="http://schemas.microsoft.com/office/powerpoint/2010/main" xmlns="" val="216241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a:t>A TSUNAMI OF ILL HEALTH CREATED BY 6 COLLIDING EPIDEMICS</a:t>
            </a:r>
            <a:endParaRPr lang="en-GB" sz="2000" dirty="0"/>
          </a:p>
        </p:txBody>
      </p:sp>
      <p:sp>
        <p:nvSpPr>
          <p:cNvPr id="3" name="Content Placeholder 2"/>
          <p:cNvSpPr>
            <a:spLocks noGrp="1"/>
          </p:cNvSpPr>
          <p:nvPr>
            <p:ph idx="4294967295"/>
          </p:nvPr>
        </p:nvSpPr>
        <p:spPr>
          <a:xfrm>
            <a:off x="278296" y="980728"/>
            <a:ext cx="11270974" cy="5040560"/>
          </a:xfrm>
          <a:prstGeom prst="rect">
            <a:avLst/>
          </a:prstGeom>
        </p:spPr>
        <p:txBody>
          <a:bodyPr>
            <a:noAutofit/>
          </a:bodyPr>
          <a:lstStyle/>
          <a:p>
            <a:pPr marL="457200" indent="-457200" algn="just">
              <a:lnSpc>
                <a:spcPct val="150000"/>
              </a:lnSpc>
              <a:buFont typeface="Arial" panose="020B0604020202020204" pitchFamily="34" charset="0"/>
              <a:buChar char="•"/>
            </a:pPr>
            <a:r>
              <a:rPr lang="en-ZA" sz="2800" b="0" dirty="0"/>
              <a:t>Violence and injuries</a:t>
            </a:r>
          </a:p>
          <a:p>
            <a:pPr marL="457200" indent="-457200" algn="just">
              <a:lnSpc>
                <a:spcPct val="150000"/>
              </a:lnSpc>
              <a:buFont typeface="Arial" panose="020B0604020202020204" pitchFamily="34" charset="0"/>
              <a:buChar char="•"/>
            </a:pPr>
            <a:r>
              <a:rPr lang="en-ZA" sz="2800" b="0" dirty="0"/>
              <a:t>Communicable diseases</a:t>
            </a:r>
          </a:p>
          <a:p>
            <a:pPr marL="457200" indent="-457200" algn="just">
              <a:lnSpc>
                <a:spcPct val="150000"/>
              </a:lnSpc>
              <a:buFont typeface="Arial" panose="020B0604020202020204" pitchFamily="34" charset="0"/>
              <a:buChar char="•"/>
            </a:pPr>
            <a:r>
              <a:rPr lang="en-ZA" sz="2800" b="0" dirty="0"/>
              <a:t>Non-communicable diseases </a:t>
            </a:r>
          </a:p>
          <a:p>
            <a:pPr marL="457200" indent="-457200" algn="just">
              <a:lnSpc>
                <a:spcPct val="150000"/>
              </a:lnSpc>
              <a:buFont typeface="Arial" panose="020B0604020202020204" pitchFamily="34" charset="0"/>
              <a:buChar char="•"/>
            </a:pPr>
            <a:r>
              <a:rPr lang="en-ZA" sz="2800" b="0" dirty="0"/>
              <a:t>Diseases affecting pregnant women, babies and children </a:t>
            </a:r>
          </a:p>
          <a:p>
            <a:pPr marL="457200" indent="-457200" algn="just">
              <a:lnSpc>
                <a:spcPct val="150000"/>
              </a:lnSpc>
              <a:buFont typeface="Arial" panose="020B0604020202020204" pitchFamily="34" charset="0"/>
              <a:buChar char="•"/>
            </a:pPr>
            <a:r>
              <a:rPr lang="en-ZA" sz="2800" b="0" dirty="0"/>
              <a:t>Mental Health conditions</a:t>
            </a:r>
          </a:p>
          <a:p>
            <a:pPr marL="457200" indent="-457200" algn="just">
              <a:lnSpc>
                <a:spcPct val="150000"/>
              </a:lnSpc>
              <a:buFont typeface="Arial" panose="020B0604020202020204" pitchFamily="34" charset="0"/>
              <a:buChar char="•"/>
            </a:pPr>
            <a:r>
              <a:rPr lang="en-ZA" sz="2800" b="0" dirty="0"/>
              <a:t>COVID </a:t>
            </a:r>
          </a:p>
          <a:p>
            <a:pPr marL="457200" indent="-457200" algn="just">
              <a:buFont typeface="Arial" panose="020B0604020202020204" pitchFamily="34" charset="0"/>
              <a:buChar char="•"/>
            </a:pPr>
            <a:endParaRPr lang="en-ZA" sz="2800" dirty="0"/>
          </a:p>
        </p:txBody>
      </p:sp>
      <p:sp>
        <p:nvSpPr>
          <p:cNvPr id="5" name="Footer Placeholder 4">
            <a:extLst>
              <a:ext uri="{FF2B5EF4-FFF2-40B4-BE49-F238E27FC236}">
                <a16:creationId xmlns="" xmlns:a16="http://schemas.microsoft.com/office/drawing/2014/main" id="{B648E078-9200-4BD6-98B6-59F719D47251}"/>
              </a:ext>
            </a:extLst>
          </p:cNvPr>
          <p:cNvSpPr>
            <a:spLocks noGrp="1"/>
          </p:cNvSpPr>
          <p:nvPr>
            <p:ph type="ftr" sz="quarter" idx="3"/>
          </p:nvPr>
        </p:nvSpPr>
        <p:spPr/>
        <p:txBody>
          <a:bodyPr/>
          <a:lstStyle/>
          <a:p>
            <a:r>
              <a:rPr lang="en-US">
                <a:solidFill>
                  <a:srgbClr val="998F86"/>
                </a:solidFill>
              </a:rPr>
              <a:t>Presented by D M Binza</a:t>
            </a:r>
            <a:endParaRPr lang="en-GB" dirty="0">
              <a:solidFill>
                <a:srgbClr val="998F86"/>
              </a:solidFill>
            </a:endParaRPr>
          </a:p>
        </p:txBody>
      </p:sp>
    </p:spTree>
    <p:extLst>
      <p:ext uri="{BB962C8B-B14F-4D97-AF65-F5344CB8AC3E}">
        <p14:creationId xmlns:p14="http://schemas.microsoft.com/office/powerpoint/2010/main" xmlns="" val="114519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2446E6-6641-439B-BB85-0EBA34AE240A}"/>
              </a:ext>
            </a:extLst>
          </p:cNvPr>
          <p:cNvSpPr>
            <a:spLocks noGrp="1"/>
          </p:cNvSpPr>
          <p:nvPr>
            <p:ph type="title"/>
          </p:nvPr>
        </p:nvSpPr>
        <p:spPr/>
        <p:txBody>
          <a:bodyPr/>
          <a:lstStyle/>
          <a:p>
            <a:r>
              <a:rPr lang="en-ZA" dirty="0"/>
              <a:t>Service Pressures</a:t>
            </a:r>
            <a:endParaRPr lang="en-US" dirty="0"/>
          </a:p>
        </p:txBody>
      </p:sp>
      <p:sp>
        <p:nvSpPr>
          <p:cNvPr id="3" name="Footer Placeholder 2">
            <a:extLst>
              <a:ext uri="{FF2B5EF4-FFF2-40B4-BE49-F238E27FC236}">
                <a16:creationId xmlns="" xmlns:a16="http://schemas.microsoft.com/office/drawing/2014/main" id="{BE3456C4-19CE-4060-A820-558CA7DC9367}"/>
              </a:ext>
            </a:extLst>
          </p:cNvPr>
          <p:cNvSpPr>
            <a:spLocks noGrp="1"/>
          </p:cNvSpPr>
          <p:nvPr>
            <p:ph type="ftr" sz="quarter" idx="3"/>
          </p:nvPr>
        </p:nvSpPr>
        <p:spPr/>
        <p:txBody>
          <a:bodyPr/>
          <a:lstStyle/>
          <a:p>
            <a:r>
              <a:rPr lang="en-US">
                <a:solidFill>
                  <a:srgbClr val="998F86"/>
                </a:solidFill>
              </a:rPr>
              <a:t>Presented by D M Binza</a:t>
            </a:r>
            <a:endParaRPr lang="en-GB" dirty="0">
              <a:solidFill>
                <a:srgbClr val="998F86"/>
              </a:solidFill>
            </a:endParaRPr>
          </a:p>
        </p:txBody>
      </p:sp>
      <p:sp>
        <p:nvSpPr>
          <p:cNvPr id="4" name="Text Placeholder 3">
            <a:extLst>
              <a:ext uri="{FF2B5EF4-FFF2-40B4-BE49-F238E27FC236}">
                <a16:creationId xmlns="" xmlns:a16="http://schemas.microsoft.com/office/drawing/2014/main" id="{C21D73E5-D14A-46E7-896C-7510C6CED896}"/>
              </a:ext>
            </a:extLst>
          </p:cNvPr>
          <p:cNvSpPr>
            <a:spLocks noGrp="1"/>
          </p:cNvSpPr>
          <p:nvPr>
            <p:ph type="body" sz="quarter" idx="10"/>
          </p:nvPr>
        </p:nvSpPr>
        <p:spPr/>
        <p:txBody>
          <a:bodyPr/>
          <a:lstStyle/>
          <a:p>
            <a:pPr marL="285750" indent="-285750">
              <a:lnSpc>
                <a:spcPct val="150000"/>
              </a:lnSpc>
              <a:buFont typeface="Arial" panose="020B0604020202020204" pitchFamily="34" charset="0"/>
              <a:buChar char="•"/>
            </a:pPr>
            <a:r>
              <a:rPr lang="en-ZA" b="0" dirty="0"/>
              <a:t>Emergency Centre pressures</a:t>
            </a:r>
          </a:p>
          <a:p>
            <a:pPr marL="285750" indent="-285750">
              <a:lnSpc>
                <a:spcPct val="150000"/>
              </a:lnSpc>
              <a:buFont typeface="Arial" panose="020B0604020202020204" pitchFamily="34" charset="0"/>
              <a:buChar char="•"/>
            </a:pPr>
            <a:r>
              <a:rPr lang="en-ZA" b="0" dirty="0"/>
              <a:t>Mental Health pressures</a:t>
            </a:r>
          </a:p>
          <a:p>
            <a:pPr marL="285750" indent="-285750">
              <a:lnSpc>
                <a:spcPct val="150000"/>
              </a:lnSpc>
              <a:buFont typeface="Arial" panose="020B0604020202020204" pitchFamily="34" charset="0"/>
              <a:buChar char="•"/>
            </a:pPr>
            <a:r>
              <a:rPr lang="en-ZA" b="0" dirty="0"/>
              <a:t>Perinatal pressures</a:t>
            </a:r>
          </a:p>
          <a:p>
            <a:pPr marL="285750" indent="-285750">
              <a:lnSpc>
                <a:spcPct val="150000"/>
              </a:lnSpc>
              <a:buFont typeface="Arial" panose="020B0604020202020204" pitchFamily="34" charset="0"/>
              <a:buChar char="•"/>
            </a:pPr>
            <a:r>
              <a:rPr lang="en-ZA" b="0" dirty="0"/>
              <a:t>Theatre backlogs</a:t>
            </a:r>
            <a:endParaRPr lang="en-US" b="0" dirty="0"/>
          </a:p>
        </p:txBody>
      </p:sp>
    </p:spTree>
    <p:extLst>
      <p:ext uri="{BB962C8B-B14F-4D97-AF65-F5344CB8AC3E}">
        <p14:creationId xmlns:p14="http://schemas.microsoft.com/office/powerpoint/2010/main" xmlns="" val="343619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064FC-75B3-4C6F-8FEE-37318122425D}"/>
              </a:ext>
            </a:extLst>
          </p:cNvPr>
          <p:cNvSpPr>
            <a:spLocks noGrp="1"/>
          </p:cNvSpPr>
          <p:nvPr>
            <p:ph type="title"/>
          </p:nvPr>
        </p:nvSpPr>
        <p:spPr/>
        <p:txBody>
          <a:bodyPr/>
          <a:lstStyle/>
          <a:p>
            <a:r>
              <a:rPr lang="en-ZA" dirty="0"/>
              <a:t>Constraints experienced at Khayelitsha Hospital</a:t>
            </a:r>
            <a:endParaRPr lang="en-US" dirty="0"/>
          </a:p>
        </p:txBody>
      </p:sp>
      <p:sp>
        <p:nvSpPr>
          <p:cNvPr id="3" name="Footer Placeholder 2">
            <a:extLst>
              <a:ext uri="{FF2B5EF4-FFF2-40B4-BE49-F238E27FC236}">
                <a16:creationId xmlns="" xmlns:a16="http://schemas.microsoft.com/office/drawing/2014/main" id="{03B1C2D3-DFE5-4596-8337-0E25A675E515}"/>
              </a:ext>
            </a:extLst>
          </p:cNvPr>
          <p:cNvSpPr>
            <a:spLocks noGrp="1"/>
          </p:cNvSpPr>
          <p:nvPr>
            <p:ph type="ftr" sz="quarter" idx="3"/>
          </p:nvPr>
        </p:nvSpPr>
        <p:spPr/>
        <p:txBody>
          <a:bodyPr/>
          <a:lstStyle/>
          <a:p>
            <a:r>
              <a:rPr lang="en-US">
                <a:solidFill>
                  <a:srgbClr val="998F86"/>
                </a:solidFill>
              </a:rPr>
              <a:t>Presented by D M Binza</a:t>
            </a:r>
            <a:endParaRPr lang="en-GB" dirty="0">
              <a:solidFill>
                <a:srgbClr val="998F86"/>
              </a:solidFill>
            </a:endParaRPr>
          </a:p>
        </p:txBody>
      </p:sp>
      <p:sp>
        <p:nvSpPr>
          <p:cNvPr id="4" name="Text Placeholder 3">
            <a:extLst>
              <a:ext uri="{FF2B5EF4-FFF2-40B4-BE49-F238E27FC236}">
                <a16:creationId xmlns="" xmlns:a16="http://schemas.microsoft.com/office/drawing/2014/main" id="{905FE369-7B18-4D25-B42F-07AEE2EC951D}"/>
              </a:ext>
            </a:extLst>
          </p:cNvPr>
          <p:cNvSpPr>
            <a:spLocks noGrp="1"/>
          </p:cNvSpPr>
          <p:nvPr>
            <p:ph type="body" sz="quarter" idx="10"/>
          </p:nvPr>
        </p:nvSpPr>
        <p:spPr/>
        <p:txBody>
          <a:bodyPr/>
          <a:lstStyle/>
          <a:p>
            <a:pPr marL="285750" indent="-285750">
              <a:lnSpc>
                <a:spcPct val="150000"/>
              </a:lnSpc>
              <a:buFont typeface="Arial" panose="020B0604020202020204" pitchFamily="34" charset="0"/>
              <a:buChar char="•"/>
            </a:pPr>
            <a:r>
              <a:rPr lang="en-ZA" dirty="0"/>
              <a:t>Demand exceeds supply</a:t>
            </a:r>
          </a:p>
          <a:p>
            <a:pPr marL="285750" indent="-285750">
              <a:lnSpc>
                <a:spcPct val="150000"/>
              </a:lnSpc>
              <a:buFont typeface="Arial" panose="020B0604020202020204" pitchFamily="34" charset="0"/>
              <a:buChar char="•"/>
            </a:pPr>
            <a:r>
              <a:rPr lang="en-ZA" dirty="0"/>
              <a:t>Bed capacity is officially run at 340 beds. This is often exceeded, especially at times of surge.</a:t>
            </a:r>
          </a:p>
          <a:p>
            <a:pPr marL="285750" indent="-285750">
              <a:lnSpc>
                <a:spcPct val="150000"/>
              </a:lnSpc>
              <a:buFont typeface="Arial" panose="020B0604020202020204" pitchFamily="34" charset="0"/>
              <a:buChar char="•"/>
            </a:pPr>
            <a:r>
              <a:rPr lang="en-ZA" dirty="0"/>
              <a:t>The 2 areas which are routinely above 100% full are the Emergency centre and the area housing mental health clients. </a:t>
            </a:r>
          </a:p>
          <a:p>
            <a:pPr marL="285750" indent="-285750">
              <a:lnSpc>
                <a:spcPct val="150000"/>
              </a:lnSpc>
              <a:buFont typeface="Arial" panose="020B0604020202020204" pitchFamily="34" charset="0"/>
              <a:buChar char="•"/>
            </a:pPr>
            <a:endParaRPr lang="en-ZA" dirty="0"/>
          </a:p>
          <a:p>
            <a:pPr>
              <a:lnSpc>
                <a:spcPct val="150000"/>
              </a:lnSpc>
            </a:pPr>
            <a:endParaRPr lang="en-ZA" dirty="0"/>
          </a:p>
          <a:p>
            <a:pPr>
              <a:lnSpc>
                <a:spcPct val="150000"/>
              </a:lnSpc>
            </a:pPr>
            <a:endParaRPr lang="en-ZA" dirty="0"/>
          </a:p>
          <a:p>
            <a:pPr>
              <a:lnSpc>
                <a:spcPct val="150000"/>
              </a:lnSpc>
            </a:pPr>
            <a:endParaRPr lang="en-ZA" dirty="0"/>
          </a:p>
          <a:p>
            <a:pPr>
              <a:lnSpc>
                <a:spcPct val="150000"/>
              </a:lnSpc>
            </a:pPr>
            <a:endParaRPr lang="en-ZA" dirty="0"/>
          </a:p>
          <a:p>
            <a:pPr>
              <a:lnSpc>
                <a:spcPct val="150000"/>
              </a:lnSpc>
            </a:pPr>
            <a:r>
              <a:rPr lang="en-ZA" dirty="0"/>
              <a:t>NB. Despite these constraints, the mortality rate at the facility is between 2 and 4%. This is comparable with all the other district hospitals in the Cape Town Metro.</a:t>
            </a:r>
            <a:endParaRPr lang="en-US" dirty="0"/>
          </a:p>
        </p:txBody>
      </p:sp>
    </p:spTree>
    <p:extLst>
      <p:ext uri="{BB962C8B-B14F-4D97-AF65-F5344CB8AC3E}">
        <p14:creationId xmlns:p14="http://schemas.microsoft.com/office/powerpoint/2010/main" xmlns="" val="392852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023AF6-1072-44AD-AD33-26E8A14C949B}"/>
              </a:ext>
            </a:extLst>
          </p:cNvPr>
          <p:cNvSpPr>
            <a:spLocks noGrp="1"/>
          </p:cNvSpPr>
          <p:nvPr>
            <p:ph type="title"/>
          </p:nvPr>
        </p:nvSpPr>
        <p:spPr/>
        <p:txBody>
          <a:bodyPr/>
          <a:lstStyle/>
          <a:p>
            <a:r>
              <a:rPr lang="en-ZA" dirty="0"/>
              <a:t>Steps taken / being taken to improve service levels at Khayelitsha Hospital</a:t>
            </a:r>
            <a:endParaRPr lang="en-US" dirty="0"/>
          </a:p>
        </p:txBody>
      </p:sp>
      <p:sp>
        <p:nvSpPr>
          <p:cNvPr id="3" name="Footer Placeholder 2">
            <a:extLst>
              <a:ext uri="{FF2B5EF4-FFF2-40B4-BE49-F238E27FC236}">
                <a16:creationId xmlns="" xmlns:a16="http://schemas.microsoft.com/office/drawing/2014/main" id="{5CFAF33B-61BB-4521-B2ED-619E0B1E55DB}"/>
              </a:ext>
            </a:extLst>
          </p:cNvPr>
          <p:cNvSpPr>
            <a:spLocks noGrp="1"/>
          </p:cNvSpPr>
          <p:nvPr>
            <p:ph type="ftr" sz="quarter" idx="3"/>
          </p:nvPr>
        </p:nvSpPr>
        <p:spPr/>
        <p:txBody>
          <a:bodyPr/>
          <a:lstStyle/>
          <a:p>
            <a:r>
              <a:rPr lang="en-US">
                <a:solidFill>
                  <a:srgbClr val="998F86"/>
                </a:solidFill>
              </a:rPr>
              <a:t>Presented by D M Binza</a:t>
            </a:r>
            <a:endParaRPr lang="en-GB" dirty="0">
              <a:solidFill>
                <a:srgbClr val="998F86"/>
              </a:solidFill>
            </a:endParaRPr>
          </a:p>
        </p:txBody>
      </p:sp>
      <p:sp>
        <p:nvSpPr>
          <p:cNvPr id="4" name="Text Placeholder 3">
            <a:extLst>
              <a:ext uri="{FF2B5EF4-FFF2-40B4-BE49-F238E27FC236}">
                <a16:creationId xmlns="" xmlns:a16="http://schemas.microsoft.com/office/drawing/2014/main" id="{59CE8CB3-9ED2-431B-8EE0-8B9C72B51B96}"/>
              </a:ext>
            </a:extLst>
          </p:cNvPr>
          <p:cNvSpPr>
            <a:spLocks noGrp="1"/>
          </p:cNvSpPr>
          <p:nvPr>
            <p:ph type="body" sz="quarter" idx="10"/>
          </p:nvPr>
        </p:nvSpPr>
        <p:spPr/>
        <p:txBody>
          <a:bodyPr/>
          <a:lstStyle/>
          <a:p>
            <a:pPr marL="285750" indent="-285750">
              <a:lnSpc>
                <a:spcPct val="150000"/>
              </a:lnSpc>
              <a:buFont typeface="Arial" panose="020B0604020202020204" pitchFamily="34" charset="0"/>
              <a:buChar char="•"/>
            </a:pPr>
            <a:r>
              <a:rPr lang="en-ZA" dirty="0"/>
              <a:t>Strengthening of the Community and Primary Health Care Facility services in the area</a:t>
            </a:r>
          </a:p>
          <a:p>
            <a:pPr marL="285750" indent="-285750">
              <a:lnSpc>
                <a:spcPct val="150000"/>
              </a:lnSpc>
              <a:buFont typeface="Arial" panose="020B0604020202020204" pitchFamily="34" charset="0"/>
              <a:buChar char="•"/>
            </a:pPr>
            <a:r>
              <a:rPr lang="en-ZA" dirty="0"/>
              <a:t>Strengthening of relationships with other Government Departments and stakeholders in the area</a:t>
            </a:r>
          </a:p>
          <a:p>
            <a:pPr marL="285750" indent="-285750">
              <a:lnSpc>
                <a:spcPct val="150000"/>
              </a:lnSpc>
              <a:buFont typeface="Arial" panose="020B0604020202020204" pitchFamily="34" charset="0"/>
              <a:buChar char="•"/>
            </a:pPr>
            <a:endParaRPr lang="en-ZA" dirty="0"/>
          </a:p>
          <a:p>
            <a:pPr marL="285750" indent="-285750">
              <a:lnSpc>
                <a:spcPct val="150000"/>
              </a:lnSpc>
              <a:buFont typeface="Arial" panose="020B0604020202020204" pitchFamily="34" charset="0"/>
              <a:buChar char="•"/>
            </a:pPr>
            <a:r>
              <a:rPr lang="en-ZA" dirty="0"/>
              <a:t>Expansion of bed numbers in 2017</a:t>
            </a:r>
          </a:p>
          <a:p>
            <a:pPr marL="285750" indent="-285750">
              <a:lnSpc>
                <a:spcPct val="150000"/>
              </a:lnSpc>
              <a:buFont typeface="Arial" panose="020B0604020202020204" pitchFamily="34" charset="0"/>
              <a:buChar char="•"/>
            </a:pPr>
            <a:r>
              <a:rPr lang="en-ZA" dirty="0" err="1"/>
              <a:t>Commisioning</a:t>
            </a:r>
            <a:r>
              <a:rPr lang="en-ZA" dirty="0"/>
              <a:t> of the CT scanning service in 2017</a:t>
            </a:r>
          </a:p>
          <a:p>
            <a:pPr marL="285750" indent="-285750">
              <a:lnSpc>
                <a:spcPct val="150000"/>
              </a:lnSpc>
              <a:buFont typeface="Arial" panose="020B0604020202020204" pitchFamily="34" charset="0"/>
              <a:buChar char="•"/>
            </a:pPr>
            <a:r>
              <a:rPr lang="en-ZA" dirty="0"/>
              <a:t>Opening an on-site Blood Bank in 2019</a:t>
            </a:r>
          </a:p>
          <a:p>
            <a:pPr marL="285750" indent="-285750">
              <a:lnSpc>
                <a:spcPct val="150000"/>
              </a:lnSpc>
              <a:buFont typeface="Arial" panose="020B0604020202020204" pitchFamily="34" charset="0"/>
              <a:buChar char="•"/>
            </a:pPr>
            <a:r>
              <a:rPr lang="en-ZA" dirty="0"/>
              <a:t>Commissioning of overflow psychiatry beds at </a:t>
            </a:r>
            <a:r>
              <a:rPr lang="en-ZA" dirty="0" err="1"/>
              <a:t>Lentegeur</a:t>
            </a:r>
            <a:r>
              <a:rPr lang="en-ZA" dirty="0"/>
              <a:t> Hospital in 2021</a:t>
            </a:r>
          </a:p>
          <a:p>
            <a:pPr marL="285750" indent="-285750">
              <a:lnSpc>
                <a:spcPct val="150000"/>
              </a:lnSpc>
              <a:buFont typeface="Arial" panose="020B0604020202020204" pitchFamily="34" charset="0"/>
              <a:buChar char="•"/>
            </a:pPr>
            <a:r>
              <a:rPr lang="en-ZA" dirty="0"/>
              <a:t>Strengthening of Nursing Management, especially after hours</a:t>
            </a:r>
          </a:p>
          <a:p>
            <a:pPr marL="285750" indent="-285750">
              <a:lnSpc>
                <a:spcPct val="150000"/>
              </a:lnSpc>
              <a:buFont typeface="Arial" panose="020B0604020202020204" pitchFamily="34" charset="0"/>
              <a:buChar char="•"/>
            </a:pPr>
            <a:r>
              <a:rPr lang="en-ZA" dirty="0"/>
              <a:t>Allocating additional agency staff to work in the EC and other pressurised areas</a:t>
            </a:r>
          </a:p>
          <a:p>
            <a:pPr marL="285750" indent="-285750">
              <a:lnSpc>
                <a:spcPct val="150000"/>
              </a:lnSpc>
              <a:buFont typeface="Arial" panose="020B0604020202020204" pitchFamily="34" charset="0"/>
              <a:buChar char="•"/>
            </a:pPr>
            <a:endParaRPr lang="en-ZA" dirty="0"/>
          </a:p>
          <a:p>
            <a:pPr marL="285750" indent="-285750">
              <a:lnSpc>
                <a:spcPct val="150000"/>
              </a:lnSpc>
              <a:buFont typeface="Arial" panose="020B0604020202020204" pitchFamily="34" charset="0"/>
              <a:buChar char="•"/>
            </a:pPr>
            <a:r>
              <a:rPr lang="en-ZA" dirty="0"/>
              <a:t>Additional infrastructure for mental health clients is being planned.</a:t>
            </a:r>
          </a:p>
          <a:p>
            <a:endParaRPr lang="en-US" dirty="0"/>
          </a:p>
        </p:txBody>
      </p:sp>
    </p:spTree>
    <p:extLst>
      <p:ext uri="{BB962C8B-B14F-4D97-AF65-F5344CB8AC3E}">
        <p14:creationId xmlns:p14="http://schemas.microsoft.com/office/powerpoint/2010/main" xmlns="" val="3666537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21929</TotalTime>
  <Words>475</Words>
  <Application>Microsoft Office PowerPoint</Application>
  <PresentationFormat>Custom</PresentationFormat>
  <Paragraphs>50</Paragraphs>
  <Slides>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9" baseType="lpstr">
      <vt:lpstr>WCG-PPT Master-121022-amc</vt:lpstr>
      <vt:lpstr>think-cell Slide</vt:lpstr>
      <vt:lpstr>Slide 1</vt:lpstr>
      <vt:lpstr>Slide 2</vt:lpstr>
      <vt:lpstr>CONTEXT</vt:lpstr>
      <vt:lpstr>A TSUNAMI OF ILL HEALTH CREATED BY 6 COLLIDING EPIDEMICS</vt:lpstr>
      <vt:lpstr>Service Pressures</vt:lpstr>
      <vt:lpstr>Constraints experienced at Khayelitsha Hospital</vt:lpstr>
      <vt:lpstr>Steps taken / being taken to improve service levels at Khayelitsha Hospital</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1580</cp:revision>
  <cp:lastPrinted>2019-01-28T07:09:01Z</cp:lastPrinted>
  <dcterms:created xsi:type="dcterms:W3CDTF">2017-01-19T08:56:34Z</dcterms:created>
  <dcterms:modified xsi:type="dcterms:W3CDTF">2022-02-23T12:36:57Z</dcterms:modified>
</cp:coreProperties>
</file>