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8"/>
  </p:notesMasterIdLst>
  <p:sldIdLst>
    <p:sldId id="295"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96" r:id="rId18"/>
    <p:sldId id="297" r:id="rId19"/>
    <p:sldId id="298" r:id="rId20"/>
    <p:sldId id="299" r:id="rId21"/>
    <p:sldId id="300" r:id="rId22"/>
    <p:sldId id="301" r:id="rId23"/>
    <p:sldId id="302" r:id="rId24"/>
    <p:sldId id="303" r:id="rId25"/>
    <p:sldId id="304" r:id="rId26"/>
    <p:sldId id="305" r:id="rId27"/>
    <p:sldId id="306" r:id="rId28"/>
    <p:sldId id="308" r:id="rId29"/>
    <p:sldId id="307"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21" r:id="rId43"/>
    <p:sldId id="322" r:id="rId44"/>
    <p:sldId id="323" r:id="rId45"/>
    <p:sldId id="324" r:id="rId46"/>
    <p:sldId id="325" r:id="rId47"/>
    <p:sldId id="326" r:id="rId48"/>
    <p:sldId id="327" r:id="rId49"/>
    <p:sldId id="328" r:id="rId50"/>
    <p:sldId id="329" r:id="rId51"/>
    <p:sldId id="330" r:id="rId52"/>
    <p:sldId id="331" r:id="rId53"/>
    <p:sldId id="332" r:id="rId54"/>
    <p:sldId id="333" r:id="rId55"/>
    <p:sldId id="334" r:id="rId56"/>
    <p:sldId id="336" r:id="rId57"/>
    <p:sldId id="337" r:id="rId58"/>
    <p:sldId id="338" r:id="rId59"/>
    <p:sldId id="339" r:id="rId60"/>
    <p:sldId id="340" r:id="rId61"/>
    <p:sldId id="341" r:id="rId62"/>
    <p:sldId id="342" r:id="rId63"/>
    <p:sldId id="343" r:id="rId64"/>
    <p:sldId id="344" r:id="rId65"/>
    <p:sldId id="345" r:id="rId66"/>
    <p:sldId id="346" r:id="rId67"/>
    <p:sldId id="347" r:id="rId68"/>
    <p:sldId id="348" r:id="rId69"/>
    <p:sldId id="349" r:id="rId70"/>
    <p:sldId id="350" r:id="rId71"/>
    <p:sldId id="351" r:id="rId72"/>
    <p:sldId id="352" r:id="rId73"/>
    <p:sldId id="353" r:id="rId74"/>
    <p:sldId id="354" r:id="rId75"/>
    <p:sldId id="357" r:id="rId76"/>
    <p:sldId id="355" r:id="rId77"/>
    <p:sldId id="359" r:id="rId78"/>
    <p:sldId id="356" r:id="rId79"/>
    <p:sldId id="358" r:id="rId80"/>
    <p:sldId id="360" r:id="rId81"/>
    <p:sldId id="361" r:id="rId82"/>
    <p:sldId id="362" r:id="rId83"/>
    <p:sldId id="363" r:id="rId84"/>
    <p:sldId id="364" r:id="rId85"/>
    <p:sldId id="365" r:id="rId86"/>
    <p:sldId id="366" r:id="rId87"/>
    <p:sldId id="367" r:id="rId88"/>
    <p:sldId id="368" r:id="rId89"/>
    <p:sldId id="369" r:id="rId90"/>
    <p:sldId id="370" r:id="rId91"/>
    <p:sldId id="371" r:id="rId92"/>
    <p:sldId id="372" r:id="rId93"/>
    <p:sldId id="373" r:id="rId94"/>
    <p:sldId id="374" r:id="rId95"/>
    <p:sldId id="375" r:id="rId96"/>
    <p:sldId id="335"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467F91-E7BC-4FCB-BFB4-6B13062906D0}" v="108" dt="2022-02-10T01:17:02.5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la Robertson" userId="ddb8bf61-85d3-4a89-a122-f2efea7bf3dc" providerId="ADAL" clId="{09467F91-E7BC-4FCB-BFB4-6B13062906D0}"/>
    <pc:docChg chg="undo redo custSel delSld modSld sldOrd">
      <pc:chgData name="Jamela Robertson" userId="ddb8bf61-85d3-4a89-a122-f2efea7bf3dc" providerId="ADAL" clId="{09467F91-E7BC-4FCB-BFB4-6B13062906D0}" dt="2022-02-10T01:30:29.435" v="2753" actId="2696"/>
      <pc:docMkLst>
        <pc:docMk/>
      </pc:docMkLst>
      <pc:sldChg chg="modSp mod">
        <pc:chgData name="Jamela Robertson" userId="ddb8bf61-85d3-4a89-a122-f2efea7bf3dc" providerId="ADAL" clId="{09467F91-E7BC-4FCB-BFB4-6B13062906D0}" dt="2022-02-09T20:11:17.412" v="42" actId="113"/>
        <pc:sldMkLst>
          <pc:docMk/>
          <pc:sldMk cId="2013844111" sldId="259"/>
        </pc:sldMkLst>
        <pc:spChg chg="mod">
          <ac:chgData name="Jamela Robertson" userId="ddb8bf61-85d3-4a89-a122-f2efea7bf3dc" providerId="ADAL" clId="{09467F91-E7BC-4FCB-BFB4-6B13062906D0}" dt="2022-02-09T20:11:17.412" v="42" actId="113"/>
          <ac:spMkLst>
            <pc:docMk/>
            <pc:sldMk cId="2013844111" sldId="259"/>
            <ac:spMk id="3" creationId="{00000000-0000-0000-0000-000000000000}"/>
          </ac:spMkLst>
        </pc:spChg>
      </pc:sldChg>
      <pc:sldChg chg="modSp mod">
        <pc:chgData name="Jamela Robertson" userId="ddb8bf61-85d3-4a89-a122-f2efea7bf3dc" providerId="ADAL" clId="{09467F91-E7BC-4FCB-BFB4-6B13062906D0}" dt="2022-02-09T20:11:29.679" v="43" actId="113"/>
        <pc:sldMkLst>
          <pc:docMk/>
          <pc:sldMk cId="2081757401" sldId="260"/>
        </pc:sldMkLst>
        <pc:spChg chg="mod">
          <ac:chgData name="Jamela Robertson" userId="ddb8bf61-85d3-4a89-a122-f2efea7bf3dc" providerId="ADAL" clId="{09467F91-E7BC-4FCB-BFB4-6B13062906D0}" dt="2022-02-09T20:11:29.679" v="43" actId="113"/>
          <ac:spMkLst>
            <pc:docMk/>
            <pc:sldMk cId="2081757401" sldId="260"/>
            <ac:spMk id="3" creationId="{00000000-0000-0000-0000-000000000000}"/>
          </ac:spMkLst>
        </pc:spChg>
      </pc:sldChg>
      <pc:sldChg chg="modSp mod">
        <pc:chgData name="Jamela Robertson" userId="ddb8bf61-85d3-4a89-a122-f2efea7bf3dc" providerId="ADAL" clId="{09467F91-E7BC-4FCB-BFB4-6B13062906D0}" dt="2022-02-09T20:13:58.202" v="44" actId="113"/>
        <pc:sldMkLst>
          <pc:docMk/>
          <pc:sldMk cId="1360047900" sldId="261"/>
        </pc:sldMkLst>
        <pc:spChg chg="mod">
          <ac:chgData name="Jamela Robertson" userId="ddb8bf61-85d3-4a89-a122-f2efea7bf3dc" providerId="ADAL" clId="{09467F91-E7BC-4FCB-BFB4-6B13062906D0}" dt="2022-02-09T20:13:58.202" v="44" actId="113"/>
          <ac:spMkLst>
            <pc:docMk/>
            <pc:sldMk cId="1360047900" sldId="261"/>
            <ac:spMk id="3" creationId="{00000000-0000-0000-0000-000000000000}"/>
          </ac:spMkLst>
        </pc:spChg>
      </pc:sldChg>
      <pc:sldChg chg="modSp mod">
        <pc:chgData name="Jamela Robertson" userId="ddb8bf61-85d3-4a89-a122-f2efea7bf3dc" providerId="ADAL" clId="{09467F91-E7BC-4FCB-BFB4-6B13062906D0}" dt="2022-02-09T20:15:47.427" v="45" actId="113"/>
        <pc:sldMkLst>
          <pc:docMk/>
          <pc:sldMk cId="4067384999" sldId="262"/>
        </pc:sldMkLst>
        <pc:spChg chg="mod">
          <ac:chgData name="Jamela Robertson" userId="ddb8bf61-85d3-4a89-a122-f2efea7bf3dc" providerId="ADAL" clId="{09467F91-E7BC-4FCB-BFB4-6B13062906D0}" dt="2022-02-09T20:15:47.427" v="45" actId="113"/>
          <ac:spMkLst>
            <pc:docMk/>
            <pc:sldMk cId="4067384999" sldId="262"/>
            <ac:spMk id="3" creationId="{00000000-0000-0000-0000-000000000000}"/>
          </ac:spMkLst>
        </pc:spChg>
      </pc:sldChg>
      <pc:sldChg chg="modSp mod">
        <pc:chgData name="Jamela Robertson" userId="ddb8bf61-85d3-4a89-a122-f2efea7bf3dc" providerId="ADAL" clId="{09467F91-E7BC-4FCB-BFB4-6B13062906D0}" dt="2022-02-09T20:15:57.721" v="46" actId="113"/>
        <pc:sldMkLst>
          <pc:docMk/>
          <pc:sldMk cId="785743054" sldId="263"/>
        </pc:sldMkLst>
        <pc:spChg chg="mod">
          <ac:chgData name="Jamela Robertson" userId="ddb8bf61-85d3-4a89-a122-f2efea7bf3dc" providerId="ADAL" clId="{09467F91-E7BC-4FCB-BFB4-6B13062906D0}" dt="2022-02-09T20:15:57.721" v="46" actId="113"/>
          <ac:spMkLst>
            <pc:docMk/>
            <pc:sldMk cId="785743054" sldId="263"/>
            <ac:spMk id="3" creationId="{00000000-0000-0000-0000-000000000000}"/>
          </ac:spMkLst>
        </pc:spChg>
      </pc:sldChg>
      <pc:sldChg chg="modSp mod">
        <pc:chgData name="Jamela Robertson" userId="ddb8bf61-85d3-4a89-a122-f2efea7bf3dc" providerId="ADAL" clId="{09467F91-E7BC-4FCB-BFB4-6B13062906D0}" dt="2022-02-09T20:16:07.402" v="47" actId="113"/>
        <pc:sldMkLst>
          <pc:docMk/>
          <pc:sldMk cId="1226735682" sldId="264"/>
        </pc:sldMkLst>
        <pc:spChg chg="mod">
          <ac:chgData name="Jamela Robertson" userId="ddb8bf61-85d3-4a89-a122-f2efea7bf3dc" providerId="ADAL" clId="{09467F91-E7BC-4FCB-BFB4-6B13062906D0}" dt="2022-02-09T20:16:07.402" v="47" actId="113"/>
          <ac:spMkLst>
            <pc:docMk/>
            <pc:sldMk cId="1226735682" sldId="264"/>
            <ac:spMk id="3" creationId="{00000000-0000-0000-0000-000000000000}"/>
          </ac:spMkLst>
        </pc:spChg>
      </pc:sldChg>
      <pc:sldChg chg="modSp mod">
        <pc:chgData name="Jamela Robertson" userId="ddb8bf61-85d3-4a89-a122-f2efea7bf3dc" providerId="ADAL" clId="{09467F91-E7BC-4FCB-BFB4-6B13062906D0}" dt="2022-02-09T20:16:18.374" v="48" actId="113"/>
        <pc:sldMkLst>
          <pc:docMk/>
          <pc:sldMk cId="2786608688" sldId="265"/>
        </pc:sldMkLst>
        <pc:spChg chg="mod">
          <ac:chgData name="Jamela Robertson" userId="ddb8bf61-85d3-4a89-a122-f2efea7bf3dc" providerId="ADAL" clId="{09467F91-E7BC-4FCB-BFB4-6B13062906D0}" dt="2022-02-09T20:16:18.374" v="48" actId="113"/>
          <ac:spMkLst>
            <pc:docMk/>
            <pc:sldMk cId="2786608688" sldId="265"/>
            <ac:spMk id="3" creationId="{00000000-0000-0000-0000-000000000000}"/>
          </ac:spMkLst>
        </pc:spChg>
      </pc:sldChg>
      <pc:sldChg chg="modSp mod">
        <pc:chgData name="Jamela Robertson" userId="ddb8bf61-85d3-4a89-a122-f2efea7bf3dc" providerId="ADAL" clId="{09467F91-E7BC-4FCB-BFB4-6B13062906D0}" dt="2022-02-09T20:16:30.798" v="49" actId="113"/>
        <pc:sldMkLst>
          <pc:docMk/>
          <pc:sldMk cId="1855990029" sldId="266"/>
        </pc:sldMkLst>
        <pc:spChg chg="mod">
          <ac:chgData name="Jamela Robertson" userId="ddb8bf61-85d3-4a89-a122-f2efea7bf3dc" providerId="ADAL" clId="{09467F91-E7BC-4FCB-BFB4-6B13062906D0}" dt="2022-02-09T20:16:30.798" v="49" actId="113"/>
          <ac:spMkLst>
            <pc:docMk/>
            <pc:sldMk cId="1855990029" sldId="266"/>
            <ac:spMk id="3" creationId="{00000000-0000-0000-0000-000000000000}"/>
          </ac:spMkLst>
        </pc:spChg>
      </pc:sldChg>
      <pc:sldChg chg="modSp mod">
        <pc:chgData name="Jamela Robertson" userId="ddb8bf61-85d3-4a89-a122-f2efea7bf3dc" providerId="ADAL" clId="{09467F91-E7BC-4FCB-BFB4-6B13062906D0}" dt="2022-02-09T20:16:44.395" v="50" actId="113"/>
        <pc:sldMkLst>
          <pc:docMk/>
          <pc:sldMk cId="1841417875" sldId="267"/>
        </pc:sldMkLst>
        <pc:spChg chg="mod">
          <ac:chgData name="Jamela Robertson" userId="ddb8bf61-85d3-4a89-a122-f2efea7bf3dc" providerId="ADAL" clId="{09467F91-E7BC-4FCB-BFB4-6B13062906D0}" dt="2022-02-09T20:16:44.395" v="50" actId="113"/>
          <ac:spMkLst>
            <pc:docMk/>
            <pc:sldMk cId="1841417875" sldId="267"/>
            <ac:spMk id="3" creationId="{00000000-0000-0000-0000-000000000000}"/>
          </ac:spMkLst>
        </pc:spChg>
      </pc:sldChg>
      <pc:sldChg chg="modSp mod">
        <pc:chgData name="Jamela Robertson" userId="ddb8bf61-85d3-4a89-a122-f2efea7bf3dc" providerId="ADAL" clId="{09467F91-E7BC-4FCB-BFB4-6B13062906D0}" dt="2022-02-09T20:26:27.936" v="228" actId="207"/>
        <pc:sldMkLst>
          <pc:docMk/>
          <pc:sldMk cId="2685932454" sldId="268"/>
        </pc:sldMkLst>
        <pc:spChg chg="mod">
          <ac:chgData name="Jamela Robertson" userId="ddb8bf61-85d3-4a89-a122-f2efea7bf3dc" providerId="ADAL" clId="{09467F91-E7BC-4FCB-BFB4-6B13062906D0}" dt="2022-02-09T20:26:27.936" v="228" actId="207"/>
          <ac:spMkLst>
            <pc:docMk/>
            <pc:sldMk cId="2685932454" sldId="268"/>
            <ac:spMk id="3" creationId="{00000000-0000-0000-0000-000000000000}"/>
          </ac:spMkLst>
        </pc:spChg>
      </pc:sldChg>
      <pc:sldChg chg="modSp mod">
        <pc:chgData name="Jamela Robertson" userId="ddb8bf61-85d3-4a89-a122-f2efea7bf3dc" providerId="ADAL" clId="{09467F91-E7BC-4FCB-BFB4-6B13062906D0}" dt="2022-02-09T20:26:41.423" v="230" actId="207"/>
        <pc:sldMkLst>
          <pc:docMk/>
          <pc:sldMk cId="3272183622" sldId="269"/>
        </pc:sldMkLst>
        <pc:spChg chg="mod">
          <ac:chgData name="Jamela Robertson" userId="ddb8bf61-85d3-4a89-a122-f2efea7bf3dc" providerId="ADAL" clId="{09467F91-E7BC-4FCB-BFB4-6B13062906D0}" dt="2022-02-09T20:26:41.423" v="230" actId="207"/>
          <ac:spMkLst>
            <pc:docMk/>
            <pc:sldMk cId="3272183622" sldId="269"/>
            <ac:spMk id="3" creationId="{00000000-0000-0000-0000-000000000000}"/>
          </ac:spMkLst>
        </pc:spChg>
      </pc:sldChg>
      <pc:sldChg chg="modSp mod">
        <pc:chgData name="Jamela Robertson" userId="ddb8bf61-85d3-4a89-a122-f2efea7bf3dc" providerId="ADAL" clId="{09467F91-E7BC-4FCB-BFB4-6B13062906D0}" dt="2022-02-09T20:27:18.193" v="235" actId="20577"/>
        <pc:sldMkLst>
          <pc:docMk/>
          <pc:sldMk cId="129395549" sldId="270"/>
        </pc:sldMkLst>
        <pc:spChg chg="mod">
          <ac:chgData name="Jamela Robertson" userId="ddb8bf61-85d3-4a89-a122-f2efea7bf3dc" providerId="ADAL" clId="{09467F91-E7BC-4FCB-BFB4-6B13062906D0}" dt="2022-02-09T20:27:18.193" v="235" actId="20577"/>
          <ac:spMkLst>
            <pc:docMk/>
            <pc:sldMk cId="129395549" sldId="270"/>
            <ac:spMk id="3" creationId="{00000000-0000-0000-0000-000000000000}"/>
          </ac:spMkLst>
        </pc:spChg>
      </pc:sldChg>
      <pc:sldChg chg="modSp mod">
        <pc:chgData name="Jamela Robertson" userId="ddb8bf61-85d3-4a89-a122-f2efea7bf3dc" providerId="ADAL" clId="{09467F91-E7BC-4FCB-BFB4-6B13062906D0}" dt="2022-02-09T20:55:15.931" v="400" actId="207"/>
        <pc:sldMkLst>
          <pc:docMk/>
          <pc:sldMk cId="1753556481" sldId="271"/>
        </pc:sldMkLst>
        <pc:spChg chg="mod">
          <ac:chgData name="Jamela Robertson" userId="ddb8bf61-85d3-4a89-a122-f2efea7bf3dc" providerId="ADAL" clId="{09467F91-E7BC-4FCB-BFB4-6B13062906D0}" dt="2022-02-09T20:55:15.931" v="400" actId="207"/>
          <ac:spMkLst>
            <pc:docMk/>
            <pc:sldMk cId="1753556481" sldId="271"/>
            <ac:spMk id="3" creationId="{00000000-0000-0000-0000-000000000000}"/>
          </ac:spMkLst>
        </pc:spChg>
      </pc:sldChg>
      <pc:sldChg chg="modSp mod">
        <pc:chgData name="Jamela Robertson" userId="ddb8bf61-85d3-4a89-a122-f2efea7bf3dc" providerId="ADAL" clId="{09467F91-E7BC-4FCB-BFB4-6B13062906D0}" dt="2022-02-09T20:58:07.084" v="423" actId="14100"/>
        <pc:sldMkLst>
          <pc:docMk/>
          <pc:sldMk cId="3967124607" sldId="272"/>
        </pc:sldMkLst>
        <pc:spChg chg="mod">
          <ac:chgData name="Jamela Robertson" userId="ddb8bf61-85d3-4a89-a122-f2efea7bf3dc" providerId="ADAL" clId="{09467F91-E7BC-4FCB-BFB4-6B13062906D0}" dt="2022-02-09T20:58:07.084" v="423" actId="14100"/>
          <ac:spMkLst>
            <pc:docMk/>
            <pc:sldMk cId="3967124607" sldId="272"/>
            <ac:spMk id="3" creationId="{00000000-0000-0000-0000-000000000000}"/>
          </ac:spMkLst>
        </pc:spChg>
      </pc:sldChg>
      <pc:sldChg chg="addSp delSp modSp mod">
        <pc:chgData name="Jamela Robertson" userId="ddb8bf61-85d3-4a89-a122-f2efea7bf3dc" providerId="ADAL" clId="{09467F91-E7BC-4FCB-BFB4-6B13062906D0}" dt="2022-02-09T20:10:08.596" v="41" actId="207"/>
        <pc:sldMkLst>
          <pc:docMk/>
          <pc:sldMk cId="0" sldId="295"/>
        </pc:sldMkLst>
        <pc:spChg chg="add">
          <ac:chgData name="Jamela Robertson" userId="ddb8bf61-85d3-4a89-a122-f2efea7bf3dc" providerId="ADAL" clId="{09467F91-E7BC-4FCB-BFB4-6B13062906D0}" dt="2022-02-09T20:05:11.086" v="0"/>
          <ac:spMkLst>
            <pc:docMk/>
            <pc:sldMk cId="0" sldId="295"/>
            <ac:spMk id="2" creationId="{EDF036DD-367F-4DDD-81E7-82BA3BE8B098}"/>
          </ac:spMkLst>
        </pc:spChg>
        <pc:spChg chg="add del mod">
          <ac:chgData name="Jamela Robertson" userId="ddb8bf61-85d3-4a89-a122-f2efea7bf3dc" providerId="ADAL" clId="{09467F91-E7BC-4FCB-BFB4-6B13062906D0}" dt="2022-02-09T20:06:56.620" v="9" actId="478"/>
          <ac:spMkLst>
            <pc:docMk/>
            <pc:sldMk cId="0" sldId="295"/>
            <ac:spMk id="3" creationId="{D815C7A8-E0D2-42EA-8B83-16978B141DB0}"/>
          </ac:spMkLst>
        </pc:spChg>
        <pc:spChg chg="add mod">
          <ac:chgData name="Jamela Robertson" userId="ddb8bf61-85d3-4a89-a122-f2efea7bf3dc" providerId="ADAL" clId="{09467F91-E7BC-4FCB-BFB4-6B13062906D0}" dt="2022-02-09T20:09:55.309" v="39" actId="6549"/>
          <ac:spMkLst>
            <pc:docMk/>
            <pc:sldMk cId="0" sldId="295"/>
            <ac:spMk id="4" creationId="{4D80CB44-83E1-4E3B-976E-CB084EA72C53}"/>
          </ac:spMkLst>
        </pc:spChg>
        <pc:spChg chg="add del mod">
          <ac:chgData name="Jamela Robertson" userId="ddb8bf61-85d3-4a89-a122-f2efea7bf3dc" providerId="ADAL" clId="{09467F91-E7BC-4FCB-BFB4-6B13062906D0}" dt="2022-02-09T20:07:56.596" v="16" actId="478"/>
          <ac:spMkLst>
            <pc:docMk/>
            <pc:sldMk cId="0" sldId="295"/>
            <ac:spMk id="6" creationId="{D73220C8-6189-4FCC-9E59-325B765D85FB}"/>
          </ac:spMkLst>
        </pc:spChg>
        <pc:spChg chg="del mod">
          <ac:chgData name="Jamela Robertson" userId="ddb8bf61-85d3-4a89-a122-f2efea7bf3dc" providerId="ADAL" clId="{09467F91-E7BC-4FCB-BFB4-6B13062906D0}" dt="2022-02-09T20:07:50.716" v="15" actId="478"/>
          <ac:spMkLst>
            <pc:docMk/>
            <pc:sldMk cId="0" sldId="295"/>
            <ac:spMk id="2051" creationId="{00000000-0000-0000-0000-000000000000}"/>
          </ac:spMkLst>
        </pc:spChg>
        <pc:spChg chg="mod">
          <ac:chgData name="Jamela Robertson" userId="ddb8bf61-85d3-4a89-a122-f2efea7bf3dc" providerId="ADAL" clId="{09467F91-E7BC-4FCB-BFB4-6B13062906D0}" dt="2022-02-09T20:10:08.596" v="41" actId="207"/>
          <ac:spMkLst>
            <pc:docMk/>
            <pc:sldMk cId="0" sldId="295"/>
            <ac:spMk id="2052" creationId="{00000000-0000-0000-0000-000000000000}"/>
          </ac:spMkLst>
        </pc:spChg>
      </pc:sldChg>
      <pc:sldChg chg="modSp mod">
        <pc:chgData name="Jamela Robertson" userId="ddb8bf61-85d3-4a89-a122-f2efea7bf3dc" providerId="ADAL" clId="{09467F91-E7BC-4FCB-BFB4-6B13062906D0}" dt="2022-02-09T21:01:06.541" v="491" actId="115"/>
        <pc:sldMkLst>
          <pc:docMk/>
          <pc:sldMk cId="4073526597" sldId="296"/>
        </pc:sldMkLst>
        <pc:spChg chg="mod">
          <ac:chgData name="Jamela Robertson" userId="ddb8bf61-85d3-4a89-a122-f2efea7bf3dc" providerId="ADAL" clId="{09467F91-E7BC-4FCB-BFB4-6B13062906D0}" dt="2022-02-09T21:01:06.541" v="491" actId="115"/>
          <ac:spMkLst>
            <pc:docMk/>
            <pc:sldMk cId="4073526597" sldId="296"/>
            <ac:spMk id="3" creationId="{00000000-0000-0000-0000-000000000000}"/>
          </ac:spMkLst>
        </pc:spChg>
      </pc:sldChg>
      <pc:sldChg chg="modSp mod">
        <pc:chgData name="Jamela Robertson" userId="ddb8bf61-85d3-4a89-a122-f2efea7bf3dc" providerId="ADAL" clId="{09467F91-E7BC-4FCB-BFB4-6B13062906D0}" dt="2022-02-09T21:04:23.418" v="527" actId="179"/>
        <pc:sldMkLst>
          <pc:docMk/>
          <pc:sldMk cId="1055480464" sldId="297"/>
        </pc:sldMkLst>
        <pc:spChg chg="mod">
          <ac:chgData name="Jamela Robertson" userId="ddb8bf61-85d3-4a89-a122-f2efea7bf3dc" providerId="ADAL" clId="{09467F91-E7BC-4FCB-BFB4-6B13062906D0}" dt="2022-02-09T21:04:23.418" v="527" actId="179"/>
          <ac:spMkLst>
            <pc:docMk/>
            <pc:sldMk cId="1055480464" sldId="297"/>
            <ac:spMk id="3" creationId="{00000000-0000-0000-0000-000000000000}"/>
          </ac:spMkLst>
        </pc:spChg>
      </pc:sldChg>
      <pc:sldChg chg="modSp mod">
        <pc:chgData name="Jamela Robertson" userId="ddb8bf61-85d3-4a89-a122-f2efea7bf3dc" providerId="ADAL" clId="{09467F91-E7BC-4FCB-BFB4-6B13062906D0}" dt="2022-02-09T21:07:02.066" v="554" actId="255"/>
        <pc:sldMkLst>
          <pc:docMk/>
          <pc:sldMk cId="2009991768" sldId="298"/>
        </pc:sldMkLst>
        <pc:spChg chg="mod">
          <ac:chgData name="Jamela Robertson" userId="ddb8bf61-85d3-4a89-a122-f2efea7bf3dc" providerId="ADAL" clId="{09467F91-E7BC-4FCB-BFB4-6B13062906D0}" dt="2022-02-09T21:07:02.066" v="554" actId="255"/>
          <ac:spMkLst>
            <pc:docMk/>
            <pc:sldMk cId="2009991768" sldId="298"/>
            <ac:spMk id="3" creationId="{00000000-0000-0000-0000-000000000000}"/>
          </ac:spMkLst>
        </pc:spChg>
      </pc:sldChg>
      <pc:sldChg chg="modSp mod">
        <pc:chgData name="Jamela Robertson" userId="ddb8bf61-85d3-4a89-a122-f2efea7bf3dc" providerId="ADAL" clId="{09467F91-E7BC-4FCB-BFB4-6B13062906D0}" dt="2022-02-09T21:10:52.020" v="592" actId="123"/>
        <pc:sldMkLst>
          <pc:docMk/>
          <pc:sldMk cId="3210865664" sldId="299"/>
        </pc:sldMkLst>
        <pc:spChg chg="mod">
          <ac:chgData name="Jamela Robertson" userId="ddb8bf61-85d3-4a89-a122-f2efea7bf3dc" providerId="ADAL" clId="{09467F91-E7BC-4FCB-BFB4-6B13062906D0}" dt="2022-02-09T21:10:52.020" v="592" actId="123"/>
          <ac:spMkLst>
            <pc:docMk/>
            <pc:sldMk cId="3210865664" sldId="299"/>
            <ac:spMk id="3" creationId="{00000000-0000-0000-0000-000000000000}"/>
          </ac:spMkLst>
        </pc:spChg>
      </pc:sldChg>
      <pc:sldChg chg="modSp mod">
        <pc:chgData name="Jamela Robertson" userId="ddb8bf61-85d3-4a89-a122-f2efea7bf3dc" providerId="ADAL" clId="{09467F91-E7BC-4FCB-BFB4-6B13062906D0}" dt="2022-02-09T21:14:56.864" v="633" actId="122"/>
        <pc:sldMkLst>
          <pc:docMk/>
          <pc:sldMk cId="21640902" sldId="300"/>
        </pc:sldMkLst>
        <pc:spChg chg="mod">
          <ac:chgData name="Jamela Robertson" userId="ddb8bf61-85d3-4a89-a122-f2efea7bf3dc" providerId="ADAL" clId="{09467F91-E7BC-4FCB-BFB4-6B13062906D0}" dt="2022-02-09T21:14:56.864" v="633" actId="122"/>
          <ac:spMkLst>
            <pc:docMk/>
            <pc:sldMk cId="21640902" sldId="300"/>
            <ac:spMk id="3" creationId="{00000000-0000-0000-0000-000000000000}"/>
          </ac:spMkLst>
        </pc:spChg>
      </pc:sldChg>
      <pc:sldChg chg="modSp mod">
        <pc:chgData name="Jamela Robertson" userId="ddb8bf61-85d3-4a89-a122-f2efea7bf3dc" providerId="ADAL" clId="{09467F91-E7BC-4FCB-BFB4-6B13062906D0}" dt="2022-02-09T21:16:50.024" v="674" actId="27636"/>
        <pc:sldMkLst>
          <pc:docMk/>
          <pc:sldMk cId="3759248809" sldId="301"/>
        </pc:sldMkLst>
        <pc:spChg chg="mod">
          <ac:chgData name="Jamela Robertson" userId="ddb8bf61-85d3-4a89-a122-f2efea7bf3dc" providerId="ADAL" clId="{09467F91-E7BC-4FCB-BFB4-6B13062906D0}" dt="2022-02-09T21:16:50.024" v="674" actId="27636"/>
          <ac:spMkLst>
            <pc:docMk/>
            <pc:sldMk cId="3759248809" sldId="301"/>
            <ac:spMk id="3" creationId="{00000000-0000-0000-0000-000000000000}"/>
          </ac:spMkLst>
        </pc:spChg>
      </pc:sldChg>
      <pc:sldChg chg="modSp mod">
        <pc:chgData name="Jamela Robertson" userId="ddb8bf61-85d3-4a89-a122-f2efea7bf3dc" providerId="ADAL" clId="{09467F91-E7BC-4FCB-BFB4-6B13062906D0}" dt="2022-02-09T21:19:59.098" v="722" actId="207"/>
        <pc:sldMkLst>
          <pc:docMk/>
          <pc:sldMk cId="5672576" sldId="302"/>
        </pc:sldMkLst>
        <pc:spChg chg="mod">
          <ac:chgData name="Jamela Robertson" userId="ddb8bf61-85d3-4a89-a122-f2efea7bf3dc" providerId="ADAL" clId="{09467F91-E7BC-4FCB-BFB4-6B13062906D0}" dt="2022-02-09T21:19:59.098" v="722" actId="207"/>
          <ac:spMkLst>
            <pc:docMk/>
            <pc:sldMk cId="5672576" sldId="302"/>
            <ac:spMk id="3" creationId="{00000000-0000-0000-0000-000000000000}"/>
          </ac:spMkLst>
        </pc:spChg>
      </pc:sldChg>
      <pc:sldChg chg="modSp mod">
        <pc:chgData name="Jamela Robertson" userId="ddb8bf61-85d3-4a89-a122-f2efea7bf3dc" providerId="ADAL" clId="{09467F91-E7BC-4FCB-BFB4-6B13062906D0}" dt="2022-02-09T21:24:09.880" v="764" actId="255"/>
        <pc:sldMkLst>
          <pc:docMk/>
          <pc:sldMk cId="138218462" sldId="303"/>
        </pc:sldMkLst>
        <pc:spChg chg="mod">
          <ac:chgData name="Jamela Robertson" userId="ddb8bf61-85d3-4a89-a122-f2efea7bf3dc" providerId="ADAL" clId="{09467F91-E7BC-4FCB-BFB4-6B13062906D0}" dt="2022-02-09T21:24:09.880" v="764" actId="255"/>
          <ac:spMkLst>
            <pc:docMk/>
            <pc:sldMk cId="138218462" sldId="303"/>
            <ac:spMk id="3" creationId="{00000000-0000-0000-0000-000000000000}"/>
          </ac:spMkLst>
        </pc:spChg>
      </pc:sldChg>
      <pc:sldChg chg="modSp mod">
        <pc:chgData name="Jamela Robertson" userId="ddb8bf61-85d3-4a89-a122-f2efea7bf3dc" providerId="ADAL" clId="{09467F91-E7BC-4FCB-BFB4-6B13062906D0}" dt="2022-02-09T21:35:47.699" v="843" actId="207"/>
        <pc:sldMkLst>
          <pc:docMk/>
          <pc:sldMk cId="992919251" sldId="304"/>
        </pc:sldMkLst>
        <pc:spChg chg="mod">
          <ac:chgData name="Jamela Robertson" userId="ddb8bf61-85d3-4a89-a122-f2efea7bf3dc" providerId="ADAL" clId="{09467F91-E7BC-4FCB-BFB4-6B13062906D0}" dt="2022-02-09T21:35:47.699" v="843" actId="207"/>
          <ac:spMkLst>
            <pc:docMk/>
            <pc:sldMk cId="992919251" sldId="304"/>
            <ac:spMk id="3" creationId="{00000000-0000-0000-0000-000000000000}"/>
          </ac:spMkLst>
        </pc:spChg>
      </pc:sldChg>
      <pc:sldChg chg="modSp mod">
        <pc:chgData name="Jamela Robertson" userId="ddb8bf61-85d3-4a89-a122-f2efea7bf3dc" providerId="ADAL" clId="{09467F91-E7BC-4FCB-BFB4-6B13062906D0}" dt="2022-02-09T21:41:16.348" v="888" actId="1076"/>
        <pc:sldMkLst>
          <pc:docMk/>
          <pc:sldMk cId="3253741992" sldId="305"/>
        </pc:sldMkLst>
        <pc:spChg chg="mod">
          <ac:chgData name="Jamela Robertson" userId="ddb8bf61-85d3-4a89-a122-f2efea7bf3dc" providerId="ADAL" clId="{09467F91-E7BC-4FCB-BFB4-6B13062906D0}" dt="2022-02-09T21:41:16.348" v="888" actId="1076"/>
          <ac:spMkLst>
            <pc:docMk/>
            <pc:sldMk cId="3253741992" sldId="305"/>
            <ac:spMk id="3" creationId="{00000000-0000-0000-0000-000000000000}"/>
          </ac:spMkLst>
        </pc:spChg>
      </pc:sldChg>
      <pc:sldChg chg="modSp mod">
        <pc:chgData name="Jamela Robertson" userId="ddb8bf61-85d3-4a89-a122-f2efea7bf3dc" providerId="ADAL" clId="{09467F91-E7BC-4FCB-BFB4-6B13062906D0}" dt="2022-02-09T21:53:51.764" v="949" actId="122"/>
        <pc:sldMkLst>
          <pc:docMk/>
          <pc:sldMk cId="1810024317" sldId="306"/>
        </pc:sldMkLst>
        <pc:spChg chg="mod">
          <ac:chgData name="Jamela Robertson" userId="ddb8bf61-85d3-4a89-a122-f2efea7bf3dc" providerId="ADAL" clId="{09467F91-E7BC-4FCB-BFB4-6B13062906D0}" dt="2022-02-09T21:53:51.764" v="949" actId="122"/>
          <ac:spMkLst>
            <pc:docMk/>
            <pc:sldMk cId="1810024317" sldId="306"/>
            <ac:spMk id="3" creationId="{00000000-0000-0000-0000-000000000000}"/>
          </ac:spMkLst>
        </pc:spChg>
      </pc:sldChg>
      <pc:sldChg chg="addSp modSp mod">
        <pc:chgData name="Jamela Robertson" userId="ddb8bf61-85d3-4a89-a122-f2efea7bf3dc" providerId="ADAL" clId="{09467F91-E7BC-4FCB-BFB4-6B13062906D0}" dt="2022-02-09T21:58:23.839" v="970" actId="1076"/>
        <pc:sldMkLst>
          <pc:docMk/>
          <pc:sldMk cId="1779911355" sldId="307"/>
        </pc:sldMkLst>
        <pc:spChg chg="mod">
          <ac:chgData name="Jamela Robertson" userId="ddb8bf61-85d3-4a89-a122-f2efea7bf3dc" providerId="ADAL" clId="{09467F91-E7BC-4FCB-BFB4-6B13062906D0}" dt="2022-02-09T21:57:58.397" v="968" actId="1076"/>
          <ac:spMkLst>
            <pc:docMk/>
            <pc:sldMk cId="1779911355" sldId="307"/>
            <ac:spMk id="3" creationId="{00000000-0000-0000-0000-000000000000}"/>
          </ac:spMkLst>
        </pc:spChg>
        <pc:spChg chg="add mod">
          <ac:chgData name="Jamela Robertson" userId="ddb8bf61-85d3-4a89-a122-f2efea7bf3dc" providerId="ADAL" clId="{09467F91-E7BC-4FCB-BFB4-6B13062906D0}" dt="2022-02-09T21:58:23.839" v="970" actId="1076"/>
          <ac:spMkLst>
            <pc:docMk/>
            <pc:sldMk cId="1779911355" sldId="307"/>
            <ac:spMk id="5" creationId="{4953E850-5B2D-4BE0-9DED-FDD0F857BEF2}"/>
          </ac:spMkLst>
        </pc:spChg>
      </pc:sldChg>
      <pc:sldChg chg="addSp delSp modSp mod">
        <pc:chgData name="Jamela Robertson" userId="ddb8bf61-85d3-4a89-a122-f2efea7bf3dc" providerId="ADAL" clId="{09467F91-E7BC-4FCB-BFB4-6B13062906D0}" dt="2022-02-09T21:54:53.904" v="956" actId="1076"/>
        <pc:sldMkLst>
          <pc:docMk/>
          <pc:sldMk cId="731978819" sldId="308"/>
        </pc:sldMkLst>
        <pc:spChg chg="del">
          <ac:chgData name="Jamela Robertson" userId="ddb8bf61-85d3-4a89-a122-f2efea7bf3dc" providerId="ADAL" clId="{09467F91-E7BC-4FCB-BFB4-6B13062906D0}" dt="2022-02-09T21:51:35.454" v="932" actId="478"/>
          <ac:spMkLst>
            <pc:docMk/>
            <pc:sldMk cId="731978819" sldId="308"/>
            <ac:spMk id="3" creationId="{00000000-0000-0000-0000-000000000000}"/>
          </ac:spMkLst>
        </pc:spChg>
        <pc:spChg chg="add del mod">
          <ac:chgData name="Jamela Robertson" userId="ddb8bf61-85d3-4a89-a122-f2efea7bf3dc" providerId="ADAL" clId="{09467F91-E7BC-4FCB-BFB4-6B13062906D0}" dt="2022-02-09T21:51:38.552" v="934" actId="478"/>
          <ac:spMkLst>
            <pc:docMk/>
            <pc:sldMk cId="731978819" sldId="308"/>
            <ac:spMk id="6" creationId="{9C9BC937-785B-4A82-8FBF-1BC2AC07990F}"/>
          </ac:spMkLst>
        </pc:spChg>
        <pc:spChg chg="add mod">
          <ac:chgData name="Jamela Robertson" userId="ddb8bf61-85d3-4a89-a122-f2efea7bf3dc" providerId="ADAL" clId="{09467F91-E7BC-4FCB-BFB4-6B13062906D0}" dt="2022-02-09T21:54:53.904" v="956" actId="1076"/>
          <ac:spMkLst>
            <pc:docMk/>
            <pc:sldMk cId="731978819" sldId="308"/>
            <ac:spMk id="9" creationId="{62F829B3-9F97-4D49-809F-3CEC3AE444ED}"/>
          </ac:spMkLst>
        </pc:spChg>
        <pc:graphicFrameChg chg="add mod modGraphic">
          <ac:chgData name="Jamela Robertson" userId="ddb8bf61-85d3-4a89-a122-f2efea7bf3dc" providerId="ADAL" clId="{09467F91-E7BC-4FCB-BFB4-6B13062906D0}" dt="2022-02-09T21:52:48.430" v="944" actId="1076"/>
          <ac:graphicFrameMkLst>
            <pc:docMk/>
            <pc:sldMk cId="731978819" sldId="308"/>
            <ac:graphicFrameMk id="7" creationId="{D35F1B7C-64A8-4702-8A84-F173D80CF58A}"/>
          </ac:graphicFrameMkLst>
        </pc:graphicFrameChg>
        <pc:picChg chg="mod">
          <ac:chgData name="Jamela Robertson" userId="ddb8bf61-85d3-4a89-a122-f2efea7bf3dc" providerId="ADAL" clId="{09467F91-E7BC-4FCB-BFB4-6B13062906D0}" dt="2022-02-09T21:52:56.693" v="946" actId="14100"/>
          <ac:picMkLst>
            <pc:docMk/>
            <pc:sldMk cId="731978819" sldId="308"/>
            <ac:picMk id="4" creationId="{00000000-0000-0000-0000-000000000000}"/>
          </ac:picMkLst>
        </pc:picChg>
      </pc:sldChg>
      <pc:sldChg chg="addSp modSp mod">
        <pc:chgData name="Jamela Robertson" userId="ddb8bf61-85d3-4a89-a122-f2efea7bf3dc" providerId="ADAL" clId="{09467F91-E7BC-4FCB-BFB4-6B13062906D0}" dt="2022-02-09T22:03:44.269" v="1023" actId="207"/>
        <pc:sldMkLst>
          <pc:docMk/>
          <pc:sldMk cId="1392442608" sldId="309"/>
        </pc:sldMkLst>
        <pc:spChg chg="mod">
          <ac:chgData name="Jamela Robertson" userId="ddb8bf61-85d3-4a89-a122-f2efea7bf3dc" providerId="ADAL" clId="{09467F91-E7BC-4FCB-BFB4-6B13062906D0}" dt="2022-02-09T22:03:44.269" v="1023" actId="207"/>
          <ac:spMkLst>
            <pc:docMk/>
            <pc:sldMk cId="1392442608" sldId="309"/>
            <ac:spMk id="3" creationId="{00000000-0000-0000-0000-000000000000}"/>
          </ac:spMkLst>
        </pc:spChg>
        <pc:spChg chg="add mod">
          <ac:chgData name="Jamela Robertson" userId="ddb8bf61-85d3-4a89-a122-f2efea7bf3dc" providerId="ADAL" clId="{09467F91-E7BC-4FCB-BFB4-6B13062906D0}" dt="2022-02-09T22:03:16.924" v="1022" actId="1076"/>
          <ac:spMkLst>
            <pc:docMk/>
            <pc:sldMk cId="1392442608" sldId="309"/>
            <ac:spMk id="5" creationId="{AD27C53B-CA65-42CA-BAE6-045A9FAFBC99}"/>
          </ac:spMkLst>
        </pc:spChg>
      </pc:sldChg>
      <pc:sldChg chg="addSp modSp mod">
        <pc:chgData name="Jamela Robertson" userId="ddb8bf61-85d3-4a89-a122-f2efea7bf3dc" providerId="ADAL" clId="{09467F91-E7BC-4FCB-BFB4-6B13062906D0}" dt="2022-02-09T22:06:33.468" v="1048" actId="27636"/>
        <pc:sldMkLst>
          <pc:docMk/>
          <pc:sldMk cId="2549631459" sldId="310"/>
        </pc:sldMkLst>
        <pc:spChg chg="mod">
          <ac:chgData name="Jamela Robertson" userId="ddb8bf61-85d3-4a89-a122-f2efea7bf3dc" providerId="ADAL" clId="{09467F91-E7BC-4FCB-BFB4-6B13062906D0}" dt="2022-02-09T22:06:33.468" v="1048" actId="27636"/>
          <ac:spMkLst>
            <pc:docMk/>
            <pc:sldMk cId="2549631459" sldId="310"/>
            <ac:spMk id="3" creationId="{00000000-0000-0000-0000-000000000000}"/>
          </ac:spMkLst>
        </pc:spChg>
        <pc:spChg chg="add mod">
          <ac:chgData name="Jamela Robertson" userId="ddb8bf61-85d3-4a89-a122-f2efea7bf3dc" providerId="ADAL" clId="{09467F91-E7BC-4FCB-BFB4-6B13062906D0}" dt="2022-02-09T22:05:44.124" v="1035" actId="1076"/>
          <ac:spMkLst>
            <pc:docMk/>
            <pc:sldMk cId="2549631459" sldId="310"/>
            <ac:spMk id="5" creationId="{383A5ACB-1A57-4A6E-9688-B88EA23F77D9}"/>
          </ac:spMkLst>
        </pc:spChg>
      </pc:sldChg>
      <pc:sldChg chg="addSp modSp mod">
        <pc:chgData name="Jamela Robertson" userId="ddb8bf61-85d3-4a89-a122-f2efea7bf3dc" providerId="ADAL" clId="{09467F91-E7BC-4FCB-BFB4-6B13062906D0}" dt="2022-02-09T22:09:32.607" v="1079" actId="1076"/>
        <pc:sldMkLst>
          <pc:docMk/>
          <pc:sldMk cId="2775393716" sldId="311"/>
        </pc:sldMkLst>
        <pc:spChg chg="mod">
          <ac:chgData name="Jamela Robertson" userId="ddb8bf61-85d3-4a89-a122-f2efea7bf3dc" providerId="ADAL" clId="{09467F91-E7BC-4FCB-BFB4-6B13062906D0}" dt="2022-02-09T22:09:00.812" v="1076" actId="1076"/>
          <ac:spMkLst>
            <pc:docMk/>
            <pc:sldMk cId="2775393716" sldId="311"/>
            <ac:spMk id="3" creationId="{00000000-0000-0000-0000-000000000000}"/>
          </ac:spMkLst>
        </pc:spChg>
        <pc:spChg chg="add mod">
          <ac:chgData name="Jamela Robertson" userId="ddb8bf61-85d3-4a89-a122-f2efea7bf3dc" providerId="ADAL" clId="{09467F91-E7BC-4FCB-BFB4-6B13062906D0}" dt="2022-02-09T22:09:32.607" v="1079" actId="1076"/>
          <ac:spMkLst>
            <pc:docMk/>
            <pc:sldMk cId="2775393716" sldId="311"/>
            <ac:spMk id="5" creationId="{FDFE0896-6EE4-42EC-986D-E8A669E0F322}"/>
          </ac:spMkLst>
        </pc:spChg>
      </pc:sldChg>
      <pc:sldChg chg="addSp delSp modSp mod">
        <pc:chgData name="Jamela Robertson" userId="ddb8bf61-85d3-4a89-a122-f2efea7bf3dc" providerId="ADAL" clId="{09467F91-E7BC-4FCB-BFB4-6B13062906D0}" dt="2022-02-09T22:11:49.550" v="1095" actId="14100"/>
        <pc:sldMkLst>
          <pc:docMk/>
          <pc:sldMk cId="2105445682" sldId="312"/>
        </pc:sldMkLst>
        <pc:spChg chg="del mod">
          <ac:chgData name="Jamela Robertson" userId="ddb8bf61-85d3-4a89-a122-f2efea7bf3dc" providerId="ADAL" clId="{09467F91-E7BC-4FCB-BFB4-6B13062906D0}" dt="2022-02-09T22:10:26.567" v="1082" actId="478"/>
          <ac:spMkLst>
            <pc:docMk/>
            <pc:sldMk cId="2105445682" sldId="312"/>
            <ac:spMk id="3" creationId="{00000000-0000-0000-0000-000000000000}"/>
          </ac:spMkLst>
        </pc:spChg>
        <pc:spChg chg="add mod">
          <ac:chgData name="Jamela Robertson" userId="ddb8bf61-85d3-4a89-a122-f2efea7bf3dc" providerId="ADAL" clId="{09467F91-E7BC-4FCB-BFB4-6B13062906D0}" dt="2022-02-09T22:09:53.622" v="1081"/>
          <ac:spMkLst>
            <pc:docMk/>
            <pc:sldMk cId="2105445682" sldId="312"/>
            <ac:spMk id="5" creationId="{546091AF-2315-45B1-BB7C-4AA1FDE61F87}"/>
          </ac:spMkLst>
        </pc:spChg>
        <pc:spChg chg="add del mod">
          <ac:chgData name="Jamela Robertson" userId="ddb8bf61-85d3-4a89-a122-f2efea7bf3dc" providerId="ADAL" clId="{09467F91-E7BC-4FCB-BFB4-6B13062906D0}" dt="2022-02-09T22:10:32.096" v="1083" actId="478"/>
          <ac:spMkLst>
            <pc:docMk/>
            <pc:sldMk cId="2105445682" sldId="312"/>
            <ac:spMk id="7" creationId="{03DAF649-20C8-4CA8-B270-D0EF2BC8EB1B}"/>
          </ac:spMkLst>
        </pc:spChg>
        <pc:spChg chg="add mod">
          <ac:chgData name="Jamela Robertson" userId="ddb8bf61-85d3-4a89-a122-f2efea7bf3dc" providerId="ADAL" clId="{09467F91-E7BC-4FCB-BFB4-6B13062906D0}" dt="2022-02-09T22:11:49.550" v="1095" actId="14100"/>
          <ac:spMkLst>
            <pc:docMk/>
            <pc:sldMk cId="2105445682" sldId="312"/>
            <ac:spMk id="8" creationId="{5E496C18-93BB-4BFA-983F-5A7703493837}"/>
          </ac:spMkLst>
        </pc:spChg>
        <pc:picChg chg="add mod">
          <ac:chgData name="Jamela Robertson" userId="ddb8bf61-85d3-4a89-a122-f2efea7bf3dc" providerId="ADAL" clId="{09467F91-E7BC-4FCB-BFB4-6B13062906D0}" dt="2022-02-09T22:11:49.550" v="1095" actId="14100"/>
          <ac:picMkLst>
            <pc:docMk/>
            <pc:sldMk cId="2105445682" sldId="312"/>
            <ac:picMk id="3073" creationId="{D1B8755F-6F61-4A50-9C82-92DCCF110649}"/>
          </ac:picMkLst>
        </pc:picChg>
      </pc:sldChg>
      <pc:sldChg chg="addSp delSp modSp mod">
        <pc:chgData name="Jamela Robertson" userId="ddb8bf61-85d3-4a89-a122-f2efea7bf3dc" providerId="ADAL" clId="{09467F91-E7BC-4FCB-BFB4-6B13062906D0}" dt="2022-02-09T22:16:43.540" v="1119" actId="1076"/>
        <pc:sldMkLst>
          <pc:docMk/>
          <pc:sldMk cId="713544315" sldId="313"/>
        </pc:sldMkLst>
        <pc:spChg chg="del">
          <ac:chgData name="Jamela Robertson" userId="ddb8bf61-85d3-4a89-a122-f2efea7bf3dc" providerId="ADAL" clId="{09467F91-E7BC-4FCB-BFB4-6B13062906D0}" dt="2022-02-09T22:12:41.521" v="1096" actId="478"/>
          <ac:spMkLst>
            <pc:docMk/>
            <pc:sldMk cId="713544315" sldId="313"/>
            <ac:spMk id="3" creationId="{00000000-0000-0000-0000-000000000000}"/>
          </ac:spMkLst>
        </pc:spChg>
        <pc:spChg chg="add del mod">
          <ac:chgData name="Jamela Robertson" userId="ddb8bf61-85d3-4a89-a122-f2efea7bf3dc" providerId="ADAL" clId="{09467F91-E7BC-4FCB-BFB4-6B13062906D0}" dt="2022-02-09T22:12:47.040" v="1097" actId="478"/>
          <ac:spMkLst>
            <pc:docMk/>
            <pc:sldMk cId="713544315" sldId="313"/>
            <ac:spMk id="6" creationId="{38761A96-FFB5-410C-8239-1D2D2B421C2A}"/>
          </ac:spMkLst>
        </pc:spChg>
        <pc:spChg chg="add del">
          <ac:chgData name="Jamela Robertson" userId="ddb8bf61-85d3-4a89-a122-f2efea7bf3dc" providerId="ADAL" clId="{09467F91-E7BC-4FCB-BFB4-6B13062906D0}" dt="2022-02-09T22:12:54.969" v="1099" actId="22"/>
          <ac:spMkLst>
            <pc:docMk/>
            <pc:sldMk cId="713544315" sldId="313"/>
            <ac:spMk id="8" creationId="{70E6A279-6D07-437F-BF77-28D4FC1D423E}"/>
          </ac:spMkLst>
        </pc:spChg>
        <pc:spChg chg="add mod">
          <ac:chgData name="Jamela Robertson" userId="ddb8bf61-85d3-4a89-a122-f2efea7bf3dc" providerId="ADAL" clId="{09467F91-E7BC-4FCB-BFB4-6B13062906D0}" dt="2022-02-09T22:16:26.308" v="1118" actId="255"/>
          <ac:spMkLst>
            <pc:docMk/>
            <pc:sldMk cId="713544315" sldId="313"/>
            <ac:spMk id="9" creationId="{F85C2167-5F60-4041-802B-AEF4108A1DFA}"/>
          </ac:spMkLst>
        </pc:spChg>
        <pc:spChg chg="add mod">
          <ac:chgData name="Jamela Robertson" userId="ddb8bf61-85d3-4a89-a122-f2efea7bf3dc" providerId="ADAL" clId="{09467F91-E7BC-4FCB-BFB4-6B13062906D0}" dt="2022-02-09T22:16:43.540" v="1119" actId="1076"/>
          <ac:spMkLst>
            <pc:docMk/>
            <pc:sldMk cId="713544315" sldId="313"/>
            <ac:spMk id="10" creationId="{CA4BCCB0-E852-49CF-B9FC-1653FFB33190}"/>
          </ac:spMkLst>
        </pc:spChg>
      </pc:sldChg>
      <pc:sldChg chg="addSp modSp mod">
        <pc:chgData name="Jamela Robertson" userId="ddb8bf61-85d3-4a89-a122-f2efea7bf3dc" providerId="ADAL" clId="{09467F91-E7BC-4FCB-BFB4-6B13062906D0}" dt="2022-02-09T22:21:02.529" v="1132" actId="207"/>
        <pc:sldMkLst>
          <pc:docMk/>
          <pc:sldMk cId="2817961061" sldId="314"/>
        </pc:sldMkLst>
        <pc:spChg chg="mod">
          <ac:chgData name="Jamela Robertson" userId="ddb8bf61-85d3-4a89-a122-f2efea7bf3dc" providerId="ADAL" clId="{09467F91-E7BC-4FCB-BFB4-6B13062906D0}" dt="2022-02-09T22:21:02.529" v="1132" actId="207"/>
          <ac:spMkLst>
            <pc:docMk/>
            <pc:sldMk cId="2817961061" sldId="314"/>
            <ac:spMk id="3" creationId="{00000000-0000-0000-0000-000000000000}"/>
          </ac:spMkLst>
        </pc:spChg>
        <pc:spChg chg="add mod">
          <ac:chgData name="Jamela Robertson" userId="ddb8bf61-85d3-4a89-a122-f2efea7bf3dc" providerId="ADAL" clId="{09467F91-E7BC-4FCB-BFB4-6B13062906D0}" dt="2022-02-09T22:19:18.960" v="1121"/>
          <ac:spMkLst>
            <pc:docMk/>
            <pc:sldMk cId="2817961061" sldId="314"/>
            <ac:spMk id="5" creationId="{2617EC85-69CD-4440-868E-8AA4FFAD15D3}"/>
          </ac:spMkLst>
        </pc:spChg>
      </pc:sldChg>
      <pc:sldChg chg="addSp modSp mod">
        <pc:chgData name="Jamela Robertson" userId="ddb8bf61-85d3-4a89-a122-f2efea7bf3dc" providerId="ADAL" clId="{09467F91-E7BC-4FCB-BFB4-6B13062906D0}" dt="2022-02-09T22:24:14.678" v="1158" actId="207"/>
        <pc:sldMkLst>
          <pc:docMk/>
          <pc:sldMk cId="1618198964" sldId="315"/>
        </pc:sldMkLst>
        <pc:spChg chg="mod">
          <ac:chgData name="Jamela Robertson" userId="ddb8bf61-85d3-4a89-a122-f2efea7bf3dc" providerId="ADAL" clId="{09467F91-E7BC-4FCB-BFB4-6B13062906D0}" dt="2022-02-09T22:24:14.678" v="1158" actId="207"/>
          <ac:spMkLst>
            <pc:docMk/>
            <pc:sldMk cId="1618198964" sldId="315"/>
            <ac:spMk id="3" creationId="{00000000-0000-0000-0000-000000000000}"/>
          </ac:spMkLst>
        </pc:spChg>
        <pc:spChg chg="add mod">
          <ac:chgData name="Jamela Robertson" userId="ddb8bf61-85d3-4a89-a122-f2efea7bf3dc" providerId="ADAL" clId="{09467F91-E7BC-4FCB-BFB4-6B13062906D0}" dt="2022-02-09T22:22:25.822" v="1138"/>
          <ac:spMkLst>
            <pc:docMk/>
            <pc:sldMk cId="1618198964" sldId="315"/>
            <ac:spMk id="5" creationId="{74EF1E07-61A4-4575-82E9-CAC46FAD8051}"/>
          </ac:spMkLst>
        </pc:spChg>
      </pc:sldChg>
      <pc:sldChg chg="addSp modSp mod">
        <pc:chgData name="Jamela Robertson" userId="ddb8bf61-85d3-4a89-a122-f2efea7bf3dc" providerId="ADAL" clId="{09467F91-E7BC-4FCB-BFB4-6B13062906D0}" dt="2022-02-09T22:26:07.891" v="1187" actId="20577"/>
        <pc:sldMkLst>
          <pc:docMk/>
          <pc:sldMk cId="4133062907" sldId="316"/>
        </pc:sldMkLst>
        <pc:spChg chg="mod">
          <ac:chgData name="Jamela Robertson" userId="ddb8bf61-85d3-4a89-a122-f2efea7bf3dc" providerId="ADAL" clId="{09467F91-E7BC-4FCB-BFB4-6B13062906D0}" dt="2022-02-09T22:26:07.891" v="1187" actId="20577"/>
          <ac:spMkLst>
            <pc:docMk/>
            <pc:sldMk cId="4133062907" sldId="316"/>
            <ac:spMk id="3" creationId="{00000000-0000-0000-0000-000000000000}"/>
          </ac:spMkLst>
        </pc:spChg>
        <pc:spChg chg="add mod">
          <ac:chgData name="Jamela Robertson" userId="ddb8bf61-85d3-4a89-a122-f2efea7bf3dc" providerId="ADAL" clId="{09467F91-E7BC-4FCB-BFB4-6B13062906D0}" dt="2022-02-09T22:25:59.191" v="1186"/>
          <ac:spMkLst>
            <pc:docMk/>
            <pc:sldMk cId="4133062907" sldId="316"/>
            <ac:spMk id="5" creationId="{0992FD1F-8375-4823-A970-57F3D42388B8}"/>
          </ac:spMkLst>
        </pc:spChg>
      </pc:sldChg>
      <pc:sldChg chg="addSp modSp mod">
        <pc:chgData name="Jamela Robertson" userId="ddb8bf61-85d3-4a89-a122-f2efea7bf3dc" providerId="ADAL" clId="{09467F91-E7BC-4FCB-BFB4-6B13062906D0}" dt="2022-02-09T22:28:48.559" v="1213" actId="20577"/>
        <pc:sldMkLst>
          <pc:docMk/>
          <pc:sldMk cId="4075565290" sldId="317"/>
        </pc:sldMkLst>
        <pc:spChg chg="mod">
          <ac:chgData name="Jamela Robertson" userId="ddb8bf61-85d3-4a89-a122-f2efea7bf3dc" providerId="ADAL" clId="{09467F91-E7BC-4FCB-BFB4-6B13062906D0}" dt="2022-02-09T22:28:48.559" v="1213" actId="20577"/>
          <ac:spMkLst>
            <pc:docMk/>
            <pc:sldMk cId="4075565290" sldId="317"/>
            <ac:spMk id="3" creationId="{00000000-0000-0000-0000-000000000000}"/>
          </ac:spMkLst>
        </pc:spChg>
        <pc:spChg chg="add mod">
          <ac:chgData name="Jamela Robertson" userId="ddb8bf61-85d3-4a89-a122-f2efea7bf3dc" providerId="ADAL" clId="{09467F91-E7BC-4FCB-BFB4-6B13062906D0}" dt="2022-02-09T22:26:27.675" v="1189"/>
          <ac:spMkLst>
            <pc:docMk/>
            <pc:sldMk cId="4075565290" sldId="317"/>
            <ac:spMk id="5" creationId="{AF84E619-DC87-4D1E-B10A-29676CB98F5F}"/>
          </ac:spMkLst>
        </pc:spChg>
      </pc:sldChg>
      <pc:sldChg chg="modSp mod">
        <pc:chgData name="Jamela Robertson" userId="ddb8bf61-85d3-4a89-a122-f2efea7bf3dc" providerId="ADAL" clId="{09467F91-E7BC-4FCB-BFB4-6B13062906D0}" dt="2022-02-09T22:31:05.599" v="1245" actId="207"/>
        <pc:sldMkLst>
          <pc:docMk/>
          <pc:sldMk cId="2072108161" sldId="318"/>
        </pc:sldMkLst>
        <pc:spChg chg="mod">
          <ac:chgData name="Jamela Robertson" userId="ddb8bf61-85d3-4a89-a122-f2efea7bf3dc" providerId="ADAL" clId="{09467F91-E7BC-4FCB-BFB4-6B13062906D0}" dt="2022-02-09T22:31:05.599" v="1245" actId="207"/>
          <ac:spMkLst>
            <pc:docMk/>
            <pc:sldMk cId="2072108161" sldId="318"/>
            <ac:spMk id="3" creationId="{00000000-0000-0000-0000-000000000000}"/>
          </ac:spMkLst>
        </pc:spChg>
      </pc:sldChg>
      <pc:sldChg chg="modSp mod">
        <pc:chgData name="Jamela Robertson" userId="ddb8bf61-85d3-4a89-a122-f2efea7bf3dc" providerId="ADAL" clId="{09467F91-E7BC-4FCB-BFB4-6B13062906D0}" dt="2022-02-09T22:32:33.768" v="1270" actId="27636"/>
        <pc:sldMkLst>
          <pc:docMk/>
          <pc:sldMk cId="3286548086" sldId="319"/>
        </pc:sldMkLst>
        <pc:spChg chg="mod">
          <ac:chgData name="Jamela Robertson" userId="ddb8bf61-85d3-4a89-a122-f2efea7bf3dc" providerId="ADAL" clId="{09467F91-E7BC-4FCB-BFB4-6B13062906D0}" dt="2022-02-09T22:32:33.768" v="1270" actId="27636"/>
          <ac:spMkLst>
            <pc:docMk/>
            <pc:sldMk cId="3286548086" sldId="319"/>
            <ac:spMk id="3" creationId="{00000000-0000-0000-0000-000000000000}"/>
          </ac:spMkLst>
        </pc:spChg>
      </pc:sldChg>
      <pc:sldChg chg="modSp mod">
        <pc:chgData name="Jamela Robertson" userId="ddb8bf61-85d3-4a89-a122-f2efea7bf3dc" providerId="ADAL" clId="{09467F91-E7BC-4FCB-BFB4-6B13062906D0}" dt="2022-02-09T22:35:48.547" v="1298" actId="27636"/>
        <pc:sldMkLst>
          <pc:docMk/>
          <pc:sldMk cId="1048990628" sldId="320"/>
        </pc:sldMkLst>
        <pc:spChg chg="mod">
          <ac:chgData name="Jamela Robertson" userId="ddb8bf61-85d3-4a89-a122-f2efea7bf3dc" providerId="ADAL" clId="{09467F91-E7BC-4FCB-BFB4-6B13062906D0}" dt="2022-02-09T22:35:48.547" v="1298" actId="27636"/>
          <ac:spMkLst>
            <pc:docMk/>
            <pc:sldMk cId="1048990628" sldId="320"/>
            <ac:spMk id="3" creationId="{00000000-0000-0000-0000-000000000000}"/>
          </ac:spMkLst>
        </pc:spChg>
      </pc:sldChg>
      <pc:sldChg chg="modSp mod">
        <pc:chgData name="Jamela Robertson" userId="ddb8bf61-85d3-4a89-a122-f2efea7bf3dc" providerId="ADAL" clId="{09467F91-E7BC-4FCB-BFB4-6B13062906D0}" dt="2022-02-09T22:37:29.645" v="1318" actId="122"/>
        <pc:sldMkLst>
          <pc:docMk/>
          <pc:sldMk cId="1904719622" sldId="321"/>
        </pc:sldMkLst>
        <pc:spChg chg="mod">
          <ac:chgData name="Jamela Robertson" userId="ddb8bf61-85d3-4a89-a122-f2efea7bf3dc" providerId="ADAL" clId="{09467F91-E7BC-4FCB-BFB4-6B13062906D0}" dt="2022-02-09T22:37:29.645" v="1318" actId="122"/>
          <ac:spMkLst>
            <pc:docMk/>
            <pc:sldMk cId="1904719622" sldId="321"/>
            <ac:spMk id="3" creationId="{00000000-0000-0000-0000-000000000000}"/>
          </ac:spMkLst>
        </pc:spChg>
      </pc:sldChg>
      <pc:sldChg chg="modSp mod">
        <pc:chgData name="Jamela Robertson" userId="ddb8bf61-85d3-4a89-a122-f2efea7bf3dc" providerId="ADAL" clId="{09467F91-E7BC-4FCB-BFB4-6B13062906D0}" dt="2022-02-09T22:41:45.984" v="1404" actId="207"/>
        <pc:sldMkLst>
          <pc:docMk/>
          <pc:sldMk cId="503884607" sldId="322"/>
        </pc:sldMkLst>
        <pc:spChg chg="mod">
          <ac:chgData name="Jamela Robertson" userId="ddb8bf61-85d3-4a89-a122-f2efea7bf3dc" providerId="ADAL" clId="{09467F91-E7BC-4FCB-BFB4-6B13062906D0}" dt="2022-02-09T22:41:45.984" v="1404" actId="207"/>
          <ac:spMkLst>
            <pc:docMk/>
            <pc:sldMk cId="503884607" sldId="322"/>
            <ac:spMk id="3" creationId="{00000000-0000-0000-0000-000000000000}"/>
          </ac:spMkLst>
        </pc:spChg>
      </pc:sldChg>
      <pc:sldChg chg="modSp mod">
        <pc:chgData name="Jamela Robertson" userId="ddb8bf61-85d3-4a89-a122-f2efea7bf3dc" providerId="ADAL" clId="{09467F91-E7BC-4FCB-BFB4-6B13062906D0}" dt="2022-02-09T22:48:29.085" v="1447" actId="1076"/>
        <pc:sldMkLst>
          <pc:docMk/>
          <pc:sldMk cId="2852400566" sldId="323"/>
        </pc:sldMkLst>
        <pc:spChg chg="mod">
          <ac:chgData name="Jamela Robertson" userId="ddb8bf61-85d3-4a89-a122-f2efea7bf3dc" providerId="ADAL" clId="{09467F91-E7BC-4FCB-BFB4-6B13062906D0}" dt="2022-02-09T22:48:29.085" v="1447" actId="1076"/>
          <ac:spMkLst>
            <pc:docMk/>
            <pc:sldMk cId="2852400566" sldId="323"/>
            <ac:spMk id="3" creationId="{00000000-0000-0000-0000-000000000000}"/>
          </ac:spMkLst>
        </pc:spChg>
      </pc:sldChg>
      <pc:sldChg chg="modSp mod">
        <pc:chgData name="Jamela Robertson" userId="ddb8bf61-85d3-4a89-a122-f2efea7bf3dc" providerId="ADAL" clId="{09467F91-E7BC-4FCB-BFB4-6B13062906D0}" dt="2022-02-09T22:51:31" v="1472" actId="179"/>
        <pc:sldMkLst>
          <pc:docMk/>
          <pc:sldMk cId="760495007" sldId="324"/>
        </pc:sldMkLst>
        <pc:spChg chg="mod">
          <ac:chgData name="Jamela Robertson" userId="ddb8bf61-85d3-4a89-a122-f2efea7bf3dc" providerId="ADAL" clId="{09467F91-E7BC-4FCB-BFB4-6B13062906D0}" dt="2022-02-09T22:51:31" v="1472" actId="179"/>
          <ac:spMkLst>
            <pc:docMk/>
            <pc:sldMk cId="760495007" sldId="324"/>
            <ac:spMk id="3" creationId="{00000000-0000-0000-0000-000000000000}"/>
          </ac:spMkLst>
        </pc:spChg>
      </pc:sldChg>
      <pc:sldChg chg="modSp mod">
        <pc:chgData name="Jamela Robertson" userId="ddb8bf61-85d3-4a89-a122-f2efea7bf3dc" providerId="ADAL" clId="{09467F91-E7BC-4FCB-BFB4-6B13062906D0}" dt="2022-02-09T22:51:45.726" v="1473"/>
        <pc:sldMkLst>
          <pc:docMk/>
          <pc:sldMk cId="2217660467" sldId="325"/>
        </pc:sldMkLst>
        <pc:spChg chg="mod">
          <ac:chgData name="Jamela Robertson" userId="ddb8bf61-85d3-4a89-a122-f2efea7bf3dc" providerId="ADAL" clId="{09467F91-E7BC-4FCB-BFB4-6B13062906D0}" dt="2022-02-09T22:51:45.726" v="1473"/>
          <ac:spMkLst>
            <pc:docMk/>
            <pc:sldMk cId="2217660467" sldId="325"/>
            <ac:spMk id="3" creationId="{00000000-0000-0000-0000-000000000000}"/>
          </ac:spMkLst>
        </pc:spChg>
      </pc:sldChg>
      <pc:sldChg chg="modSp mod">
        <pc:chgData name="Jamela Robertson" userId="ddb8bf61-85d3-4a89-a122-f2efea7bf3dc" providerId="ADAL" clId="{09467F91-E7BC-4FCB-BFB4-6B13062906D0}" dt="2022-02-09T22:54:01.498" v="1512" actId="207"/>
        <pc:sldMkLst>
          <pc:docMk/>
          <pc:sldMk cId="2682186215" sldId="326"/>
        </pc:sldMkLst>
        <pc:spChg chg="mod">
          <ac:chgData name="Jamela Robertson" userId="ddb8bf61-85d3-4a89-a122-f2efea7bf3dc" providerId="ADAL" clId="{09467F91-E7BC-4FCB-BFB4-6B13062906D0}" dt="2022-02-09T22:54:01.498" v="1512" actId="207"/>
          <ac:spMkLst>
            <pc:docMk/>
            <pc:sldMk cId="2682186215" sldId="326"/>
            <ac:spMk id="3" creationId="{00000000-0000-0000-0000-000000000000}"/>
          </ac:spMkLst>
        </pc:spChg>
      </pc:sldChg>
      <pc:sldChg chg="modSp mod">
        <pc:chgData name="Jamela Robertson" userId="ddb8bf61-85d3-4a89-a122-f2efea7bf3dc" providerId="ADAL" clId="{09467F91-E7BC-4FCB-BFB4-6B13062906D0}" dt="2022-02-09T22:57:25.451" v="1536" actId="1076"/>
        <pc:sldMkLst>
          <pc:docMk/>
          <pc:sldMk cId="3890134314" sldId="327"/>
        </pc:sldMkLst>
        <pc:spChg chg="mod">
          <ac:chgData name="Jamela Robertson" userId="ddb8bf61-85d3-4a89-a122-f2efea7bf3dc" providerId="ADAL" clId="{09467F91-E7BC-4FCB-BFB4-6B13062906D0}" dt="2022-02-09T22:57:25.451" v="1536" actId="1076"/>
          <ac:spMkLst>
            <pc:docMk/>
            <pc:sldMk cId="3890134314" sldId="327"/>
            <ac:spMk id="3" creationId="{00000000-0000-0000-0000-000000000000}"/>
          </ac:spMkLst>
        </pc:spChg>
      </pc:sldChg>
      <pc:sldChg chg="modSp mod">
        <pc:chgData name="Jamela Robertson" userId="ddb8bf61-85d3-4a89-a122-f2efea7bf3dc" providerId="ADAL" clId="{09467F91-E7BC-4FCB-BFB4-6B13062906D0}" dt="2022-02-09T23:00:42.532" v="1579" actId="14100"/>
        <pc:sldMkLst>
          <pc:docMk/>
          <pc:sldMk cId="1262052137" sldId="328"/>
        </pc:sldMkLst>
        <pc:spChg chg="mod">
          <ac:chgData name="Jamela Robertson" userId="ddb8bf61-85d3-4a89-a122-f2efea7bf3dc" providerId="ADAL" clId="{09467F91-E7BC-4FCB-BFB4-6B13062906D0}" dt="2022-02-09T23:00:42.532" v="1579" actId="14100"/>
          <ac:spMkLst>
            <pc:docMk/>
            <pc:sldMk cId="1262052137" sldId="328"/>
            <ac:spMk id="3" creationId="{00000000-0000-0000-0000-000000000000}"/>
          </ac:spMkLst>
        </pc:spChg>
      </pc:sldChg>
      <pc:sldChg chg="modSp mod">
        <pc:chgData name="Jamela Robertson" userId="ddb8bf61-85d3-4a89-a122-f2efea7bf3dc" providerId="ADAL" clId="{09467F91-E7BC-4FCB-BFB4-6B13062906D0}" dt="2022-02-09T23:04:57.023" v="1631" actId="20577"/>
        <pc:sldMkLst>
          <pc:docMk/>
          <pc:sldMk cId="485487915" sldId="329"/>
        </pc:sldMkLst>
        <pc:spChg chg="mod">
          <ac:chgData name="Jamela Robertson" userId="ddb8bf61-85d3-4a89-a122-f2efea7bf3dc" providerId="ADAL" clId="{09467F91-E7BC-4FCB-BFB4-6B13062906D0}" dt="2022-02-09T23:04:57.023" v="1631" actId="20577"/>
          <ac:spMkLst>
            <pc:docMk/>
            <pc:sldMk cId="485487915" sldId="329"/>
            <ac:spMk id="3" creationId="{00000000-0000-0000-0000-000000000000}"/>
          </ac:spMkLst>
        </pc:spChg>
      </pc:sldChg>
      <pc:sldChg chg="modSp mod">
        <pc:chgData name="Jamela Robertson" userId="ddb8bf61-85d3-4a89-a122-f2efea7bf3dc" providerId="ADAL" clId="{09467F91-E7BC-4FCB-BFB4-6B13062906D0}" dt="2022-02-09T23:07:47.800" v="1672" actId="27636"/>
        <pc:sldMkLst>
          <pc:docMk/>
          <pc:sldMk cId="3368178135" sldId="330"/>
        </pc:sldMkLst>
        <pc:spChg chg="mod">
          <ac:chgData name="Jamela Robertson" userId="ddb8bf61-85d3-4a89-a122-f2efea7bf3dc" providerId="ADAL" clId="{09467F91-E7BC-4FCB-BFB4-6B13062906D0}" dt="2022-02-09T23:07:47.800" v="1672" actId="27636"/>
          <ac:spMkLst>
            <pc:docMk/>
            <pc:sldMk cId="3368178135" sldId="330"/>
            <ac:spMk id="3" creationId="{00000000-0000-0000-0000-000000000000}"/>
          </ac:spMkLst>
        </pc:spChg>
      </pc:sldChg>
      <pc:sldChg chg="modSp mod">
        <pc:chgData name="Jamela Robertson" userId="ddb8bf61-85d3-4a89-a122-f2efea7bf3dc" providerId="ADAL" clId="{09467F91-E7BC-4FCB-BFB4-6B13062906D0}" dt="2022-02-09T23:10:22.370" v="1693" actId="255"/>
        <pc:sldMkLst>
          <pc:docMk/>
          <pc:sldMk cId="973086346" sldId="331"/>
        </pc:sldMkLst>
        <pc:spChg chg="mod">
          <ac:chgData name="Jamela Robertson" userId="ddb8bf61-85d3-4a89-a122-f2efea7bf3dc" providerId="ADAL" clId="{09467F91-E7BC-4FCB-BFB4-6B13062906D0}" dt="2022-02-09T23:10:22.370" v="1693" actId="255"/>
          <ac:spMkLst>
            <pc:docMk/>
            <pc:sldMk cId="973086346" sldId="331"/>
            <ac:spMk id="3" creationId="{00000000-0000-0000-0000-000000000000}"/>
          </ac:spMkLst>
        </pc:spChg>
      </pc:sldChg>
      <pc:sldChg chg="modSp mod">
        <pc:chgData name="Jamela Robertson" userId="ddb8bf61-85d3-4a89-a122-f2efea7bf3dc" providerId="ADAL" clId="{09467F91-E7BC-4FCB-BFB4-6B13062906D0}" dt="2022-02-09T23:12:49.004" v="1713" actId="123"/>
        <pc:sldMkLst>
          <pc:docMk/>
          <pc:sldMk cId="3571423136" sldId="332"/>
        </pc:sldMkLst>
        <pc:spChg chg="mod">
          <ac:chgData name="Jamela Robertson" userId="ddb8bf61-85d3-4a89-a122-f2efea7bf3dc" providerId="ADAL" clId="{09467F91-E7BC-4FCB-BFB4-6B13062906D0}" dt="2022-02-09T23:12:49.004" v="1713" actId="123"/>
          <ac:spMkLst>
            <pc:docMk/>
            <pc:sldMk cId="3571423136" sldId="332"/>
            <ac:spMk id="3" creationId="{00000000-0000-0000-0000-000000000000}"/>
          </ac:spMkLst>
        </pc:spChg>
      </pc:sldChg>
      <pc:sldChg chg="modSp mod">
        <pc:chgData name="Jamela Robertson" userId="ddb8bf61-85d3-4a89-a122-f2efea7bf3dc" providerId="ADAL" clId="{09467F91-E7BC-4FCB-BFB4-6B13062906D0}" dt="2022-02-09T23:15:03.206" v="1740" actId="255"/>
        <pc:sldMkLst>
          <pc:docMk/>
          <pc:sldMk cId="1940984163" sldId="333"/>
        </pc:sldMkLst>
        <pc:spChg chg="mod">
          <ac:chgData name="Jamela Robertson" userId="ddb8bf61-85d3-4a89-a122-f2efea7bf3dc" providerId="ADAL" clId="{09467F91-E7BC-4FCB-BFB4-6B13062906D0}" dt="2022-02-09T23:15:03.206" v="1740" actId="255"/>
          <ac:spMkLst>
            <pc:docMk/>
            <pc:sldMk cId="1940984163" sldId="333"/>
            <ac:spMk id="3" creationId="{00000000-0000-0000-0000-000000000000}"/>
          </ac:spMkLst>
        </pc:spChg>
      </pc:sldChg>
      <pc:sldChg chg="addSp modSp mod">
        <pc:chgData name="Jamela Robertson" userId="ddb8bf61-85d3-4a89-a122-f2efea7bf3dc" providerId="ADAL" clId="{09467F91-E7BC-4FCB-BFB4-6B13062906D0}" dt="2022-02-09T23:19:34.744" v="1777" actId="14734"/>
        <pc:sldMkLst>
          <pc:docMk/>
          <pc:sldMk cId="2541684380" sldId="334"/>
        </pc:sldMkLst>
        <pc:spChg chg="mod">
          <ac:chgData name="Jamela Robertson" userId="ddb8bf61-85d3-4a89-a122-f2efea7bf3dc" providerId="ADAL" clId="{09467F91-E7BC-4FCB-BFB4-6B13062906D0}" dt="2022-02-09T23:16:24.216" v="1749" actId="20577"/>
          <ac:spMkLst>
            <pc:docMk/>
            <pc:sldMk cId="2541684380" sldId="334"/>
            <ac:spMk id="3" creationId="{00000000-0000-0000-0000-000000000000}"/>
          </ac:spMkLst>
        </pc:spChg>
        <pc:graphicFrameChg chg="add mod modGraphic">
          <ac:chgData name="Jamela Robertson" userId="ddb8bf61-85d3-4a89-a122-f2efea7bf3dc" providerId="ADAL" clId="{09467F91-E7BC-4FCB-BFB4-6B13062906D0}" dt="2022-02-09T23:19:34.744" v="1777" actId="14734"/>
          <ac:graphicFrameMkLst>
            <pc:docMk/>
            <pc:sldMk cId="2541684380" sldId="334"/>
            <ac:graphicFrameMk id="5" creationId="{6C65C1F8-D24C-4010-A248-32500E461B08}"/>
          </ac:graphicFrameMkLst>
        </pc:graphicFrameChg>
      </pc:sldChg>
      <pc:sldChg chg="modSp mod">
        <pc:chgData name="Jamela Robertson" userId="ddb8bf61-85d3-4a89-a122-f2efea7bf3dc" providerId="ADAL" clId="{09467F91-E7BC-4FCB-BFB4-6B13062906D0}" dt="2022-02-09T23:23:04.345" v="1787" actId="122"/>
        <pc:sldMkLst>
          <pc:docMk/>
          <pc:sldMk cId="1192719269" sldId="336"/>
        </pc:sldMkLst>
        <pc:spChg chg="mod">
          <ac:chgData name="Jamela Robertson" userId="ddb8bf61-85d3-4a89-a122-f2efea7bf3dc" providerId="ADAL" clId="{09467F91-E7BC-4FCB-BFB4-6B13062906D0}" dt="2022-02-09T23:23:04.345" v="1787" actId="122"/>
          <ac:spMkLst>
            <pc:docMk/>
            <pc:sldMk cId="1192719269" sldId="336"/>
            <ac:spMk id="3" creationId="{00000000-0000-0000-0000-000000000000}"/>
          </ac:spMkLst>
        </pc:spChg>
      </pc:sldChg>
      <pc:sldChg chg="modSp mod">
        <pc:chgData name="Jamela Robertson" userId="ddb8bf61-85d3-4a89-a122-f2efea7bf3dc" providerId="ADAL" clId="{09467F91-E7BC-4FCB-BFB4-6B13062906D0}" dt="2022-02-09T23:26:21.234" v="1821" actId="20577"/>
        <pc:sldMkLst>
          <pc:docMk/>
          <pc:sldMk cId="4029520162" sldId="337"/>
        </pc:sldMkLst>
        <pc:spChg chg="mod">
          <ac:chgData name="Jamela Robertson" userId="ddb8bf61-85d3-4a89-a122-f2efea7bf3dc" providerId="ADAL" clId="{09467F91-E7BC-4FCB-BFB4-6B13062906D0}" dt="2022-02-09T23:26:21.234" v="1821" actId="20577"/>
          <ac:spMkLst>
            <pc:docMk/>
            <pc:sldMk cId="4029520162" sldId="337"/>
            <ac:spMk id="3" creationId="{00000000-0000-0000-0000-000000000000}"/>
          </ac:spMkLst>
        </pc:spChg>
      </pc:sldChg>
      <pc:sldChg chg="modSp mod">
        <pc:chgData name="Jamela Robertson" userId="ddb8bf61-85d3-4a89-a122-f2efea7bf3dc" providerId="ADAL" clId="{09467F91-E7BC-4FCB-BFB4-6B13062906D0}" dt="2022-02-09T23:29:06.852" v="1847" actId="14100"/>
        <pc:sldMkLst>
          <pc:docMk/>
          <pc:sldMk cId="3142636617" sldId="338"/>
        </pc:sldMkLst>
        <pc:spChg chg="mod">
          <ac:chgData name="Jamela Robertson" userId="ddb8bf61-85d3-4a89-a122-f2efea7bf3dc" providerId="ADAL" clId="{09467F91-E7BC-4FCB-BFB4-6B13062906D0}" dt="2022-02-09T23:29:06.852" v="1847" actId="14100"/>
          <ac:spMkLst>
            <pc:docMk/>
            <pc:sldMk cId="3142636617" sldId="338"/>
            <ac:spMk id="3" creationId="{00000000-0000-0000-0000-000000000000}"/>
          </ac:spMkLst>
        </pc:spChg>
      </pc:sldChg>
      <pc:sldChg chg="modSp mod">
        <pc:chgData name="Jamela Robertson" userId="ddb8bf61-85d3-4a89-a122-f2efea7bf3dc" providerId="ADAL" clId="{09467F91-E7BC-4FCB-BFB4-6B13062906D0}" dt="2022-02-09T23:30:52.947" v="1859" actId="20577"/>
        <pc:sldMkLst>
          <pc:docMk/>
          <pc:sldMk cId="3713513274" sldId="339"/>
        </pc:sldMkLst>
        <pc:spChg chg="mod">
          <ac:chgData name="Jamela Robertson" userId="ddb8bf61-85d3-4a89-a122-f2efea7bf3dc" providerId="ADAL" clId="{09467F91-E7BC-4FCB-BFB4-6B13062906D0}" dt="2022-02-09T23:30:52.947" v="1859" actId="20577"/>
          <ac:spMkLst>
            <pc:docMk/>
            <pc:sldMk cId="3713513274" sldId="339"/>
            <ac:spMk id="3" creationId="{00000000-0000-0000-0000-000000000000}"/>
          </ac:spMkLst>
        </pc:spChg>
      </pc:sldChg>
      <pc:sldChg chg="modSp mod">
        <pc:chgData name="Jamela Robertson" userId="ddb8bf61-85d3-4a89-a122-f2efea7bf3dc" providerId="ADAL" clId="{09467F91-E7BC-4FCB-BFB4-6B13062906D0}" dt="2022-02-09T23:34:55.284" v="1888" actId="5793"/>
        <pc:sldMkLst>
          <pc:docMk/>
          <pc:sldMk cId="1379703566" sldId="340"/>
        </pc:sldMkLst>
        <pc:spChg chg="mod">
          <ac:chgData name="Jamela Robertson" userId="ddb8bf61-85d3-4a89-a122-f2efea7bf3dc" providerId="ADAL" clId="{09467F91-E7BC-4FCB-BFB4-6B13062906D0}" dt="2022-02-09T23:34:55.284" v="1888" actId="5793"/>
          <ac:spMkLst>
            <pc:docMk/>
            <pc:sldMk cId="1379703566" sldId="340"/>
            <ac:spMk id="3" creationId="{00000000-0000-0000-0000-000000000000}"/>
          </ac:spMkLst>
        </pc:spChg>
      </pc:sldChg>
      <pc:sldChg chg="modSp mod">
        <pc:chgData name="Jamela Robertson" userId="ddb8bf61-85d3-4a89-a122-f2efea7bf3dc" providerId="ADAL" clId="{09467F91-E7BC-4FCB-BFB4-6B13062906D0}" dt="2022-02-09T23:40:53.221" v="1934" actId="14100"/>
        <pc:sldMkLst>
          <pc:docMk/>
          <pc:sldMk cId="2185021374" sldId="341"/>
        </pc:sldMkLst>
        <pc:spChg chg="mod">
          <ac:chgData name="Jamela Robertson" userId="ddb8bf61-85d3-4a89-a122-f2efea7bf3dc" providerId="ADAL" clId="{09467F91-E7BC-4FCB-BFB4-6B13062906D0}" dt="2022-02-09T23:40:53.221" v="1934" actId="14100"/>
          <ac:spMkLst>
            <pc:docMk/>
            <pc:sldMk cId="2185021374" sldId="341"/>
            <ac:spMk id="3" creationId="{00000000-0000-0000-0000-000000000000}"/>
          </ac:spMkLst>
        </pc:spChg>
      </pc:sldChg>
      <pc:sldChg chg="modSp mod">
        <pc:chgData name="Jamela Robertson" userId="ddb8bf61-85d3-4a89-a122-f2efea7bf3dc" providerId="ADAL" clId="{09467F91-E7BC-4FCB-BFB4-6B13062906D0}" dt="2022-02-09T23:44:28.400" v="1988" actId="255"/>
        <pc:sldMkLst>
          <pc:docMk/>
          <pc:sldMk cId="581073171" sldId="342"/>
        </pc:sldMkLst>
        <pc:spChg chg="mod">
          <ac:chgData name="Jamela Robertson" userId="ddb8bf61-85d3-4a89-a122-f2efea7bf3dc" providerId="ADAL" clId="{09467F91-E7BC-4FCB-BFB4-6B13062906D0}" dt="2022-02-09T23:44:28.400" v="1988" actId="255"/>
          <ac:spMkLst>
            <pc:docMk/>
            <pc:sldMk cId="581073171" sldId="342"/>
            <ac:spMk id="3" creationId="{00000000-0000-0000-0000-000000000000}"/>
          </ac:spMkLst>
        </pc:spChg>
      </pc:sldChg>
      <pc:sldChg chg="modSp mod">
        <pc:chgData name="Jamela Robertson" userId="ddb8bf61-85d3-4a89-a122-f2efea7bf3dc" providerId="ADAL" clId="{09467F91-E7BC-4FCB-BFB4-6B13062906D0}" dt="2022-02-09T23:47:07.862" v="2015" actId="14100"/>
        <pc:sldMkLst>
          <pc:docMk/>
          <pc:sldMk cId="2864647936" sldId="343"/>
        </pc:sldMkLst>
        <pc:spChg chg="mod">
          <ac:chgData name="Jamela Robertson" userId="ddb8bf61-85d3-4a89-a122-f2efea7bf3dc" providerId="ADAL" clId="{09467F91-E7BC-4FCB-BFB4-6B13062906D0}" dt="2022-02-09T23:47:07.862" v="2015" actId="14100"/>
          <ac:spMkLst>
            <pc:docMk/>
            <pc:sldMk cId="2864647936" sldId="343"/>
            <ac:spMk id="3" creationId="{00000000-0000-0000-0000-000000000000}"/>
          </ac:spMkLst>
        </pc:spChg>
      </pc:sldChg>
      <pc:sldChg chg="modSp mod">
        <pc:chgData name="Jamela Robertson" userId="ddb8bf61-85d3-4a89-a122-f2efea7bf3dc" providerId="ADAL" clId="{09467F91-E7BC-4FCB-BFB4-6B13062906D0}" dt="2022-02-09T23:49:07.253" v="2028" actId="123"/>
        <pc:sldMkLst>
          <pc:docMk/>
          <pc:sldMk cId="1369354837" sldId="344"/>
        </pc:sldMkLst>
        <pc:spChg chg="mod">
          <ac:chgData name="Jamela Robertson" userId="ddb8bf61-85d3-4a89-a122-f2efea7bf3dc" providerId="ADAL" clId="{09467F91-E7BC-4FCB-BFB4-6B13062906D0}" dt="2022-02-09T23:49:07.253" v="2028" actId="123"/>
          <ac:spMkLst>
            <pc:docMk/>
            <pc:sldMk cId="1369354837" sldId="344"/>
            <ac:spMk id="3" creationId="{00000000-0000-0000-0000-000000000000}"/>
          </ac:spMkLst>
        </pc:spChg>
      </pc:sldChg>
      <pc:sldChg chg="addSp delSp modSp del mod">
        <pc:chgData name="Jamela Robertson" userId="ddb8bf61-85d3-4a89-a122-f2efea7bf3dc" providerId="ADAL" clId="{09467F91-E7BC-4FCB-BFB4-6B13062906D0}" dt="2022-02-09T23:56:33.212" v="2071" actId="2696"/>
        <pc:sldMkLst>
          <pc:docMk/>
          <pc:sldMk cId="861021414" sldId="345"/>
        </pc:sldMkLst>
        <pc:spChg chg="mod">
          <ac:chgData name="Jamela Robertson" userId="ddb8bf61-85d3-4a89-a122-f2efea7bf3dc" providerId="ADAL" clId="{09467F91-E7BC-4FCB-BFB4-6B13062906D0}" dt="2022-02-09T23:55:40.840" v="2068" actId="27636"/>
          <ac:spMkLst>
            <pc:docMk/>
            <pc:sldMk cId="861021414" sldId="345"/>
            <ac:spMk id="3" creationId="{00000000-0000-0000-0000-000000000000}"/>
          </ac:spMkLst>
        </pc:spChg>
        <pc:spChg chg="add">
          <ac:chgData name="Jamela Robertson" userId="ddb8bf61-85d3-4a89-a122-f2efea7bf3dc" providerId="ADAL" clId="{09467F91-E7BC-4FCB-BFB4-6B13062906D0}" dt="2022-02-09T23:51:19.166" v="2044" actId="22"/>
          <ac:spMkLst>
            <pc:docMk/>
            <pc:sldMk cId="861021414" sldId="345"/>
            <ac:spMk id="6" creationId="{6F02DECA-B8F5-4628-8019-A39D5C8F56C0}"/>
          </ac:spMkLst>
        </pc:spChg>
        <pc:spChg chg="add">
          <ac:chgData name="Jamela Robertson" userId="ddb8bf61-85d3-4a89-a122-f2efea7bf3dc" providerId="ADAL" clId="{09467F91-E7BC-4FCB-BFB4-6B13062906D0}" dt="2022-02-09T23:51:24.549" v="2045" actId="22"/>
          <ac:spMkLst>
            <pc:docMk/>
            <pc:sldMk cId="861021414" sldId="345"/>
            <ac:spMk id="8" creationId="{74A44723-0E71-407D-816A-548743611152}"/>
          </ac:spMkLst>
        </pc:spChg>
        <pc:spChg chg="add">
          <ac:chgData name="Jamela Robertson" userId="ddb8bf61-85d3-4a89-a122-f2efea7bf3dc" providerId="ADAL" clId="{09467F91-E7BC-4FCB-BFB4-6B13062906D0}" dt="2022-02-09T23:51:32.705" v="2046" actId="22"/>
          <ac:spMkLst>
            <pc:docMk/>
            <pc:sldMk cId="861021414" sldId="345"/>
            <ac:spMk id="10" creationId="{25ED3A5F-8353-4F56-A61C-801FF2EE052B}"/>
          </ac:spMkLst>
        </pc:spChg>
        <pc:spChg chg="add">
          <ac:chgData name="Jamela Robertson" userId="ddb8bf61-85d3-4a89-a122-f2efea7bf3dc" providerId="ADAL" clId="{09467F91-E7BC-4FCB-BFB4-6B13062906D0}" dt="2022-02-09T23:51:36.414" v="2047" actId="22"/>
          <ac:spMkLst>
            <pc:docMk/>
            <pc:sldMk cId="861021414" sldId="345"/>
            <ac:spMk id="12" creationId="{F885E483-64F4-41B8-9232-8AE3E0581FB9}"/>
          </ac:spMkLst>
        </pc:spChg>
        <pc:spChg chg="add">
          <ac:chgData name="Jamela Robertson" userId="ddb8bf61-85d3-4a89-a122-f2efea7bf3dc" providerId="ADAL" clId="{09467F91-E7BC-4FCB-BFB4-6B13062906D0}" dt="2022-02-09T23:51:40.164" v="2048" actId="22"/>
          <ac:spMkLst>
            <pc:docMk/>
            <pc:sldMk cId="861021414" sldId="345"/>
            <ac:spMk id="14" creationId="{9A8586E5-2F88-4639-9696-720048BCFAFC}"/>
          </ac:spMkLst>
        </pc:spChg>
        <pc:spChg chg="add mod">
          <ac:chgData name="Jamela Robertson" userId="ddb8bf61-85d3-4a89-a122-f2efea7bf3dc" providerId="ADAL" clId="{09467F91-E7BC-4FCB-BFB4-6B13062906D0}" dt="2022-02-09T23:56:00.415" v="2070" actId="1076"/>
          <ac:spMkLst>
            <pc:docMk/>
            <pc:sldMk cId="861021414" sldId="345"/>
            <ac:spMk id="16" creationId="{92855481-D7EE-4890-BD61-D1AE9DE06C83}"/>
          </ac:spMkLst>
        </pc:spChg>
        <pc:spChg chg="add mod">
          <ac:chgData name="Jamela Robertson" userId="ddb8bf61-85d3-4a89-a122-f2efea7bf3dc" providerId="ADAL" clId="{09467F91-E7BC-4FCB-BFB4-6B13062906D0}" dt="2022-02-09T23:55:51.791" v="2069" actId="1076"/>
          <ac:spMkLst>
            <pc:docMk/>
            <pc:sldMk cId="861021414" sldId="345"/>
            <ac:spMk id="18" creationId="{4BFC7DA9-75E0-46B1-AEE2-73DCCF256934}"/>
          </ac:spMkLst>
        </pc:spChg>
        <pc:spChg chg="add del mod">
          <ac:chgData name="Jamela Robertson" userId="ddb8bf61-85d3-4a89-a122-f2efea7bf3dc" providerId="ADAL" clId="{09467F91-E7BC-4FCB-BFB4-6B13062906D0}" dt="2022-02-09T23:55:20.775" v="2066" actId="478"/>
          <ac:spMkLst>
            <pc:docMk/>
            <pc:sldMk cId="861021414" sldId="345"/>
            <ac:spMk id="20" creationId="{5E15B70B-1057-41B3-A03F-6E89C79A260F}"/>
          </ac:spMkLst>
        </pc:spChg>
        <pc:spChg chg="add del mod">
          <ac:chgData name="Jamela Robertson" userId="ddb8bf61-85d3-4a89-a122-f2efea7bf3dc" providerId="ADAL" clId="{09467F91-E7BC-4FCB-BFB4-6B13062906D0}" dt="2022-02-09T23:55:11.586" v="2064" actId="478"/>
          <ac:spMkLst>
            <pc:docMk/>
            <pc:sldMk cId="861021414" sldId="345"/>
            <ac:spMk id="22" creationId="{DA60867E-27C4-42A3-98B0-82AE6AD9F7A0}"/>
          </ac:spMkLst>
        </pc:spChg>
        <pc:spChg chg="add del mod">
          <ac:chgData name="Jamela Robertson" userId="ddb8bf61-85d3-4a89-a122-f2efea7bf3dc" providerId="ADAL" clId="{09467F91-E7BC-4FCB-BFB4-6B13062906D0}" dt="2022-02-09T23:53:15.785" v="2062" actId="478"/>
          <ac:spMkLst>
            <pc:docMk/>
            <pc:sldMk cId="861021414" sldId="345"/>
            <ac:spMk id="24" creationId="{4A60F279-951B-4D17-9797-559DFD2403DA}"/>
          </ac:spMkLst>
        </pc:spChg>
        <pc:spChg chg="add del">
          <ac:chgData name="Jamela Robertson" userId="ddb8bf61-85d3-4a89-a122-f2efea7bf3dc" providerId="ADAL" clId="{09467F91-E7BC-4FCB-BFB4-6B13062906D0}" dt="2022-02-09T23:53:04.382" v="2060" actId="478"/>
          <ac:spMkLst>
            <pc:docMk/>
            <pc:sldMk cId="861021414" sldId="345"/>
            <ac:spMk id="26" creationId="{BEC017D0-C0B7-4FA4-B770-EEFAE2D3BC4C}"/>
          </ac:spMkLst>
        </pc:spChg>
        <pc:spChg chg="add del mod">
          <ac:chgData name="Jamela Robertson" userId="ddb8bf61-85d3-4a89-a122-f2efea7bf3dc" providerId="ADAL" clId="{09467F91-E7BC-4FCB-BFB4-6B13062906D0}" dt="2022-02-09T23:52:57.703" v="2059" actId="478"/>
          <ac:spMkLst>
            <pc:docMk/>
            <pc:sldMk cId="861021414" sldId="345"/>
            <ac:spMk id="28" creationId="{EE914DED-BC9C-4610-B3A9-7C381DFB1ED0}"/>
          </ac:spMkLst>
        </pc:spChg>
        <pc:spChg chg="add del">
          <ac:chgData name="Jamela Robertson" userId="ddb8bf61-85d3-4a89-a122-f2efea7bf3dc" providerId="ADAL" clId="{09467F91-E7BC-4FCB-BFB4-6B13062906D0}" dt="2022-02-09T23:52:47.625" v="2057" actId="478"/>
          <ac:spMkLst>
            <pc:docMk/>
            <pc:sldMk cId="861021414" sldId="345"/>
            <ac:spMk id="30" creationId="{06FB7912-8A3B-4E78-B5B3-72530737AFF2}"/>
          </ac:spMkLst>
        </pc:spChg>
      </pc:sldChg>
      <pc:sldChg chg="modSp mod">
        <pc:chgData name="Jamela Robertson" userId="ddb8bf61-85d3-4a89-a122-f2efea7bf3dc" providerId="ADAL" clId="{09467F91-E7BC-4FCB-BFB4-6B13062906D0}" dt="2022-02-10T00:00:21.545" v="2083" actId="255"/>
        <pc:sldMkLst>
          <pc:docMk/>
          <pc:sldMk cId="3748186324" sldId="345"/>
        </pc:sldMkLst>
        <pc:spChg chg="mod">
          <ac:chgData name="Jamela Robertson" userId="ddb8bf61-85d3-4a89-a122-f2efea7bf3dc" providerId="ADAL" clId="{09467F91-E7BC-4FCB-BFB4-6B13062906D0}" dt="2022-02-10T00:00:21.545" v="2083" actId="255"/>
          <ac:spMkLst>
            <pc:docMk/>
            <pc:sldMk cId="3748186324" sldId="345"/>
            <ac:spMk id="3" creationId="{00000000-0000-0000-0000-000000000000}"/>
          </ac:spMkLst>
        </pc:spChg>
      </pc:sldChg>
      <pc:sldChg chg="modSp mod">
        <pc:chgData name="Jamela Robertson" userId="ddb8bf61-85d3-4a89-a122-f2efea7bf3dc" providerId="ADAL" clId="{09467F91-E7BC-4FCB-BFB4-6B13062906D0}" dt="2022-02-10T00:01:59.478" v="2093" actId="27636"/>
        <pc:sldMkLst>
          <pc:docMk/>
          <pc:sldMk cId="3008547077" sldId="346"/>
        </pc:sldMkLst>
        <pc:spChg chg="mod">
          <ac:chgData name="Jamela Robertson" userId="ddb8bf61-85d3-4a89-a122-f2efea7bf3dc" providerId="ADAL" clId="{09467F91-E7BC-4FCB-BFB4-6B13062906D0}" dt="2022-02-10T00:01:59.478" v="2093" actId="27636"/>
          <ac:spMkLst>
            <pc:docMk/>
            <pc:sldMk cId="3008547077" sldId="346"/>
            <ac:spMk id="3" creationId="{00000000-0000-0000-0000-000000000000}"/>
          </ac:spMkLst>
        </pc:spChg>
      </pc:sldChg>
      <pc:sldChg chg="modSp mod">
        <pc:chgData name="Jamela Robertson" userId="ddb8bf61-85d3-4a89-a122-f2efea7bf3dc" providerId="ADAL" clId="{09467F91-E7BC-4FCB-BFB4-6B13062906D0}" dt="2022-02-10T00:07:26.236" v="2154" actId="255"/>
        <pc:sldMkLst>
          <pc:docMk/>
          <pc:sldMk cId="1278703577" sldId="347"/>
        </pc:sldMkLst>
        <pc:spChg chg="mod">
          <ac:chgData name="Jamela Robertson" userId="ddb8bf61-85d3-4a89-a122-f2efea7bf3dc" providerId="ADAL" clId="{09467F91-E7BC-4FCB-BFB4-6B13062906D0}" dt="2022-02-10T00:07:26.236" v="2154" actId="255"/>
          <ac:spMkLst>
            <pc:docMk/>
            <pc:sldMk cId="1278703577" sldId="347"/>
            <ac:spMk id="3" creationId="{00000000-0000-0000-0000-000000000000}"/>
          </ac:spMkLst>
        </pc:spChg>
      </pc:sldChg>
      <pc:sldChg chg="modSp mod">
        <pc:chgData name="Jamela Robertson" userId="ddb8bf61-85d3-4a89-a122-f2efea7bf3dc" providerId="ADAL" clId="{09467F91-E7BC-4FCB-BFB4-6B13062906D0}" dt="2022-02-10T00:09:56.512" v="2171" actId="255"/>
        <pc:sldMkLst>
          <pc:docMk/>
          <pc:sldMk cId="831327407" sldId="348"/>
        </pc:sldMkLst>
        <pc:spChg chg="mod">
          <ac:chgData name="Jamela Robertson" userId="ddb8bf61-85d3-4a89-a122-f2efea7bf3dc" providerId="ADAL" clId="{09467F91-E7BC-4FCB-BFB4-6B13062906D0}" dt="2022-02-10T00:09:56.512" v="2171" actId="255"/>
          <ac:spMkLst>
            <pc:docMk/>
            <pc:sldMk cId="831327407" sldId="348"/>
            <ac:spMk id="3" creationId="{00000000-0000-0000-0000-000000000000}"/>
          </ac:spMkLst>
        </pc:spChg>
      </pc:sldChg>
      <pc:sldChg chg="addSp modSp mod">
        <pc:chgData name="Jamela Robertson" userId="ddb8bf61-85d3-4a89-a122-f2efea7bf3dc" providerId="ADAL" clId="{09467F91-E7BC-4FCB-BFB4-6B13062906D0}" dt="2022-02-10T00:12:41.327" v="2184" actId="14100"/>
        <pc:sldMkLst>
          <pc:docMk/>
          <pc:sldMk cId="3790290633" sldId="349"/>
        </pc:sldMkLst>
        <pc:spChg chg="mod">
          <ac:chgData name="Jamela Robertson" userId="ddb8bf61-85d3-4a89-a122-f2efea7bf3dc" providerId="ADAL" clId="{09467F91-E7BC-4FCB-BFB4-6B13062906D0}" dt="2022-02-10T00:12:04.352" v="2180" actId="27636"/>
          <ac:spMkLst>
            <pc:docMk/>
            <pc:sldMk cId="3790290633" sldId="349"/>
            <ac:spMk id="3" creationId="{00000000-0000-0000-0000-000000000000}"/>
          </ac:spMkLst>
        </pc:spChg>
        <pc:spChg chg="add mod">
          <ac:chgData name="Jamela Robertson" userId="ddb8bf61-85d3-4a89-a122-f2efea7bf3dc" providerId="ADAL" clId="{09467F91-E7BC-4FCB-BFB4-6B13062906D0}" dt="2022-02-10T00:12:08.540" v="2181"/>
          <ac:spMkLst>
            <pc:docMk/>
            <pc:sldMk cId="3790290633" sldId="349"/>
            <ac:spMk id="6" creationId="{4E49AFE9-6584-40BB-A6CB-5E3F0238F7DE}"/>
          </ac:spMkLst>
        </pc:spChg>
        <pc:spChg chg="add mod">
          <ac:chgData name="Jamela Robertson" userId="ddb8bf61-85d3-4a89-a122-f2efea7bf3dc" providerId="ADAL" clId="{09467F91-E7BC-4FCB-BFB4-6B13062906D0}" dt="2022-02-10T00:12:08.540" v="2181"/>
          <ac:spMkLst>
            <pc:docMk/>
            <pc:sldMk cId="3790290633" sldId="349"/>
            <ac:spMk id="7" creationId="{13827552-4B27-44D3-9F7A-86B184F7E111}"/>
          </ac:spMkLst>
        </pc:spChg>
        <pc:spChg chg="add mod">
          <ac:chgData name="Jamela Robertson" userId="ddb8bf61-85d3-4a89-a122-f2efea7bf3dc" providerId="ADAL" clId="{09467F91-E7BC-4FCB-BFB4-6B13062906D0}" dt="2022-02-10T00:12:08.540" v="2181"/>
          <ac:spMkLst>
            <pc:docMk/>
            <pc:sldMk cId="3790290633" sldId="349"/>
            <ac:spMk id="8" creationId="{39CA6A5B-772F-4044-A946-269C22B46F88}"/>
          </ac:spMkLst>
        </pc:spChg>
        <pc:grpChg chg="add mod">
          <ac:chgData name="Jamela Robertson" userId="ddb8bf61-85d3-4a89-a122-f2efea7bf3dc" providerId="ADAL" clId="{09467F91-E7BC-4FCB-BFB4-6B13062906D0}" dt="2022-02-10T00:12:41.327" v="2184" actId="14100"/>
          <ac:grpSpMkLst>
            <pc:docMk/>
            <pc:sldMk cId="3790290633" sldId="349"/>
            <ac:grpSpMk id="5" creationId="{237B89A2-3F62-4050-A889-7BACCED53451}"/>
          </ac:grpSpMkLst>
        </pc:grpChg>
        <pc:picChg chg="add mod">
          <ac:chgData name="Jamela Robertson" userId="ddb8bf61-85d3-4a89-a122-f2efea7bf3dc" providerId="ADAL" clId="{09467F91-E7BC-4FCB-BFB4-6B13062906D0}" dt="2022-02-10T00:12:08.540" v="2181"/>
          <ac:picMkLst>
            <pc:docMk/>
            <pc:sldMk cId="3790290633" sldId="349"/>
            <ac:picMk id="9" creationId="{F147B93D-911B-4944-AC14-C1E3A4243DC3}"/>
          </ac:picMkLst>
        </pc:picChg>
      </pc:sldChg>
      <pc:sldChg chg="modSp mod">
        <pc:chgData name="Jamela Robertson" userId="ddb8bf61-85d3-4a89-a122-f2efea7bf3dc" providerId="ADAL" clId="{09467F91-E7BC-4FCB-BFB4-6B13062906D0}" dt="2022-02-10T00:16:53.114" v="2233" actId="255"/>
        <pc:sldMkLst>
          <pc:docMk/>
          <pc:sldMk cId="1921457939" sldId="350"/>
        </pc:sldMkLst>
        <pc:spChg chg="mod">
          <ac:chgData name="Jamela Robertson" userId="ddb8bf61-85d3-4a89-a122-f2efea7bf3dc" providerId="ADAL" clId="{09467F91-E7BC-4FCB-BFB4-6B13062906D0}" dt="2022-02-10T00:16:53.114" v="2233" actId="255"/>
          <ac:spMkLst>
            <pc:docMk/>
            <pc:sldMk cId="1921457939" sldId="350"/>
            <ac:spMk id="3" creationId="{00000000-0000-0000-0000-000000000000}"/>
          </ac:spMkLst>
        </pc:spChg>
      </pc:sldChg>
      <pc:sldChg chg="modSp mod">
        <pc:chgData name="Jamela Robertson" userId="ddb8bf61-85d3-4a89-a122-f2efea7bf3dc" providerId="ADAL" clId="{09467F91-E7BC-4FCB-BFB4-6B13062906D0}" dt="2022-02-10T00:20:26.046" v="2256" actId="1076"/>
        <pc:sldMkLst>
          <pc:docMk/>
          <pc:sldMk cId="775649154" sldId="351"/>
        </pc:sldMkLst>
        <pc:spChg chg="mod">
          <ac:chgData name="Jamela Robertson" userId="ddb8bf61-85d3-4a89-a122-f2efea7bf3dc" providerId="ADAL" clId="{09467F91-E7BC-4FCB-BFB4-6B13062906D0}" dt="2022-02-10T00:20:26.046" v="2256" actId="1076"/>
          <ac:spMkLst>
            <pc:docMk/>
            <pc:sldMk cId="775649154" sldId="351"/>
            <ac:spMk id="3" creationId="{00000000-0000-0000-0000-000000000000}"/>
          </ac:spMkLst>
        </pc:spChg>
      </pc:sldChg>
      <pc:sldChg chg="modSp mod">
        <pc:chgData name="Jamela Robertson" userId="ddb8bf61-85d3-4a89-a122-f2efea7bf3dc" providerId="ADAL" clId="{09467F91-E7BC-4FCB-BFB4-6B13062906D0}" dt="2022-02-10T00:22:08.173" v="2266" actId="27636"/>
        <pc:sldMkLst>
          <pc:docMk/>
          <pc:sldMk cId="987293744" sldId="352"/>
        </pc:sldMkLst>
        <pc:spChg chg="mod">
          <ac:chgData name="Jamela Robertson" userId="ddb8bf61-85d3-4a89-a122-f2efea7bf3dc" providerId="ADAL" clId="{09467F91-E7BC-4FCB-BFB4-6B13062906D0}" dt="2022-02-10T00:22:08.173" v="2266" actId="27636"/>
          <ac:spMkLst>
            <pc:docMk/>
            <pc:sldMk cId="987293744" sldId="352"/>
            <ac:spMk id="3" creationId="{00000000-0000-0000-0000-000000000000}"/>
          </ac:spMkLst>
        </pc:spChg>
      </pc:sldChg>
      <pc:sldChg chg="modSp mod">
        <pc:chgData name="Jamela Robertson" userId="ddb8bf61-85d3-4a89-a122-f2efea7bf3dc" providerId="ADAL" clId="{09467F91-E7BC-4FCB-BFB4-6B13062906D0}" dt="2022-02-10T00:23:36.805" v="2294" actId="27636"/>
        <pc:sldMkLst>
          <pc:docMk/>
          <pc:sldMk cId="744124272" sldId="353"/>
        </pc:sldMkLst>
        <pc:spChg chg="mod">
          <ac:chgData name="Jamela Robertson" userId="ddb8bf61-85d3-4a89-a122-f2efea7bf3dc" providerId="ADAL" clId="{09467F91-E7BC-4FCB-BFB4-6B13062906D0}" dt="2022-02-10T00:23:36.805" v="2294" actId="27636"/>
          <ac:spMkLst>
            <pc:docMk/>
            <pc:sldMk cId="744124272" sldId="353"/>
            <ac:spMk id="3" creationId="{00000000-0000-0000-0000-000000000000}"/>
          </ac:spMkLst>
        </pc:spChg>
      </pc:sldChg>
      <pc:sldChg chg="modSp mod">
        <pc:chgData name="Jamela Robertson" userId="ddb8bf61-85d3-4a89-a122-f2efea7bf3dc" providerId="ADAL" clId="{09467F91-E7BC-4FCB-BFB4-6B13062906D0}" dt="2022-02-10T00:25:42.805" v="2301" actId="255"/>
        <pc:sldMkLst>
          <pc:docMk/>
          <pc:sldMk cId="1509350876" sldId="354"/>
        </pc:sldMkLst>
        <pc:spChg chg="mod">
          <ac:chgData name="Jamela Robertson" userId="ddb8bf61-85d3-4a89-a122-f2efea7bf3dc" providerId="ADAL" clId="{09467F91-E7BC-4FCB-BFB4-6B13062906D0}" dt="2022-02-10T00:25:42.805" v="2301" actId="255"/>
          <ac:spMkLst>
            <pc:docMk/>
            <pc:sldMk cId="1509350876" sldId="354"/>
            <ac:spMk id="3" creationId="{00000000-0000-0000-0000-000000000000}"/>
          </ac:spMkLst>
        </pc:spChg>
      </pc:sldChg>
      <pc:sldChg chg="modSp mod ord">
        <pc:chgData name="Jamela Robertson" userId="ddb8bf61-85d3-4a89-a122-f2efea7bf3dc" providerId="ADAL" clId="{09467F91-E7BC-4FCB-BFB4-6B13062906D0}" dt="2022-02-10T00:37:09.529" v="2349"/>
        <pc:sldMkLst>
          <pc:docMk/>
          <pc:sldMk cId="2017413294" sldId="357"/>
        </pc:sldMkLst>
        <pc:spChg chg="mod">
          <ac:chgData name="Jamela Robertson" userId="ddb8bf61-85d3-4a89-a122-f2efea7bf3dc" providerId="ADAL" clId="{09467F91-E7BC-4FCB-BFB4-6B13062906D0}" dt="2022-02-10T00:29:29.602" v="2308" actId="255"/>
          <ac:spMkLst>
            <pc:docMk/>
            <pc:sldMk cId="2017413294" sldId="357"/>
            <ac:spMk id="3" creationId="{00000000-0000-0000-0000-000000000000}"/>
          </ac:spMkLst>
        </pc:spChg>
      </pc:sldChg>
      <pc:sldChg chg="modSp mod">
        <pc:chgData name="Jamela Robertson" userId="ddb8bf61-85d3-4a89-a122-f2efea7bf3dc" providerId="ADAL" clId="{09467F91-E7BC-4FCB-BFB4-6B13062906D0}" dt="2022-02-10T00:31:57.412" v="2320" actId="20577"/>
        <pc:sldMkLst>
          <pc:docMk/>
          <pc:sldMk cId="716027918" sldId="358"/>
        </pc:sldMkLst>
        <pc:spChg chg="mod">
          <ac:chgData name="Jamela Robertson" userId="ddb8bf61-85d3-4a89-a122-f2efea7bf3dc" providerId="ADAL" clId="{09467F91-E7BC-4FCB-BFB4-6B13062906D0}" dt="2022-02-10T00:31:57.412" v="2320" actId="20577"/>
          <ac:spMkLst>
            <pc:docMk/>
            <pc:sldMk cId="716027918" sldId="358"/>
            <ac:spMk id="3" creationId="{00000000-0000-0000-0000-000000000000}"/>
          </ac:spMkLst>
        </pc:spChg>
      </pc:sldChg>
      <pc:sldChg chg="modSp mod ord">
        <pc:chgData name="Jamela Robertson" userId="ddb8bf61-85d3-4a89-a122-f2efea7bf3dc" providerId="ADAL" clId="{09467F91-E7BC-4FCB-BFB4-6B13062906D0}" dt="2022-02-10T00:40:58.893" v="2351"/>
        <pc:sldMkLst>
          <pc:docMk/>
          <pc:sldMk cId="1074184592" sldId="359"/>
        </pc:sldMkLst>
        <pc:spChg chg="mod">
          <ac:chgData name="Jamela Robertson" userId="ddb8bf61-85d3-4a89-a122-f2efea7bf3dc" providerId="ADAL" clId="{09467F91-E7BC-4FCB-BFB4-6B13062906D0}" dt="2022-02-10T00:33:33.223" v="2330" actId="255"/>
          <ac:spMkLst>
            <pc:docMk/>
            <pc:sldMk cId="1074184592" sldId="359"/>
            <ac:spMk id="3" creationId="{00000000-0000-0000-0000-000000000000}"/>
          </ac:spMkLst>
        </pc:spChg>
      </pc:sldChg>
      <pc:sldChg chg="addSp modSp mod">
        <pc:chgData name="Jamela Robertson" userId="ddb8bf61-85d3-4a89-a122-f2efea7bf3dc" providerId="ADAL" clId="{09467F91-E7BC-4FCB-BFB4-6B13062906D0}" dt="2022-02-10T00:43:38.461" v="2362" actId="1076"/>
        <pc:sldMkLst>
          <pc:docMk/>
          <pc:sldMk cId="3792702621" sldId="360"/>
        </pc:sldMkLst>
        <pc:spChg chg="mod">
          <ac:chgData name="Jamela Robertson" userId="ddb8bf61-85d3-4a89-a122-f2efea7bf3dc" providerId="ADAL" clId="{09467F91-E7BC-4FCB-BFB4-6B13062906D0}" dt="2022-02-10T00:34:41.961" v="2338" actId="20577"/>
          <ac:spMkLst>
            <pc:docMk/>
            <pc:sldMk cId="3792702621" sldId="360"/>
            <ac:spMk id="3" creationId="{00000000-0000-0000-0000-000000000000}"/>
          </ac:spMkLst>
        </pc:spChg>
        <pc:graphicFrameChg chg="add mod modGraphic">
          <ac:chgData name="Jamela Robertson" userId="ddb8bf61-85d3-4a89-a122-f2efea7bf3dc" providerId="ADAL" clId="{09467F91-E7BC-4FCB-BFB4-6B13062906D0}" dt="2022-02-10T00:43:38.461" v="2362" actId="1076"/>
          <ac:graphicFrameMkLst>
            <pc:docMk/>
            <pc:sldMk cId="3792702621" sldId="360"/>
            <ac:graphicFrameMk id="5" creationId="{9CB8F6D9-814F-4D92-AE64-CEAA0A325BBF}"/>
          </ac:graphicFrameMkLst>
        </pc:graphicFrameChg>
      </pc:sldChg>
      <pc:sldChg chg="modSp mod">
        <pc:chgData name="Jamela Robertson" userId="ddb8bf61-85d3-4a89-a122-f2efea7bf3dc" providerId="ADAL" clId="{09467F91-E7BC-4FCB-BFB4-6B13062906D0}" dt="2022-02-10T00:45:43.106" v="2372" actId="255"/>
        <pc:sldMkLst>
          <pc:docMk/>
          <pc:sldMk cId="3081600876" sldId="361"/>
        </pc:sldMkLst>
        <pc:spChg chg="mod">
          <ac:chgData name="Jamela Robertson" userId="ddb8bf61-85d3-4a89-a122-f2efea7bf3dc" providerId="ADAL" clId="{09467F91-E7BC-4FCB-BFB4-6B13062906D0}" dt="2022-02-10T00:45:43.106" v="2372" actId="255"/>
          <ac:spMkLst>
            <pc:docMk/>
            <pc:sldMk cId="3081600876" sldId="361"/>
            <ac:spMk id="3" creationId="{00000000-0000-0000-0000-000000000000}"/>
          </ac:spMkLst>
        </pc:spChg>
      </pc:sldChg>
      <pc:sldChg chg="modSp mod">
        <pc:chgData name="Jamela Robertson" userId="ddb8bf61-85d3-4a89-a122-f2efea7bf3dc" providerId="ADAL" clId="{09467F91-E7BC-4FCB-BFB4-6B13062906D0}" dt="2022-02-10T00:49:46.202" v="2402" actId="255"/>
        <pc:sldMkLst>
          <pc:docMk/>
          <pc:sldMk cId="1836165553" sldId="362"/>
        </pc:sldMkLst>
        <pc:spChg chg="mod">
          <ac:chgData name="Jamela Robertson" userId="ddb8bf61-85d3-4a89-a122-f2efea7bf3dc" providerId="ADAL" clId="{09467F91-E7BC-4FCB-BFB4-6B13062906D0}" dt="2022-02-10T00:49:46.202" v="2402" actId="255"/>
          <ac:spMkLst>
            <pc:docMk/>
            <pc:sldMk cId="1836165553" sldId="362"/>
            <ac:spMk id="3" creationId="{00000000-0000-0000-0000-000000000000}"/>
          </ac:spMkLst>
        </pc:spChg>
      </pc:sldChg>
      <pc:sldChg chg="modSp mod">
        <pc:chgData name="Jamela Robertson" userId="ddb8bf61-85d3-4a89-a122-f2efea7bf3dc" providerId="ADAL" clId="{09467F91-E7BC-4FCB-BFB4-6B13062906D0}" dt="2022-02-10T00:51:40.859" v="2431" actId="21"/>
        <pc:sldMkLst>
          <pc:docMk/>
          <pc:sldMk cId="402763337" sldId="363"/>
        </pc:sldMkLst>
        <pc:spChg chg="mod">
          <ac:chgData name="Jamela Robertson" userId="ddb8bf61-85d3-4a89-a122-f2efea7bf3dc" providerId="ADAL" clId="{09467F91-E7BC-4FCB-BFB4-6B13062906D0}" dt="2022-02-10T00:51:40.859" v="2431" actId="21"/>
          <ac:spMkLst>
            <pc:docMk/>
            <pc:sldMk cId="402763337" sldId="363"/>
            <ac:spMk id="3" creationId="{00000000-0000-0000-0000-000000000000}"/>
          </ac:spMkLst>
        </pc:spChg>
      </pc:sldChg>
      <pc:sldChg chg="addSp modSp mod">
        <pc:chgData name="Jamela Robertson" userId="ddb8bf61-85d3-4a89-a122-f2efea7bf3dc" providerId="ADAL" clId="{09467F91-E7BC-4FCB-BFB4-6B13062906D0}" dt="2022-02-10T00:55:01.504" v="2455" actId="255"/>
        <pc:sldMkLst>
          <pc:docMk/>
          <pc:sldMk cId="1598306293" sldId="364"/>
        </pc:sldMkLst>
        <pc:spChg chg="mod">
          <ac:chgData name="Jamela Robertson" userId="ddb8bf61-85d3-4a89-a122-f2efea7bf3dc" providerId="ADAL" clId="{09467F91-E7BC-4FCB-BFB4-6B13062906D0}" dt="2022-02-10T00:55:01.504" v="2455" actId="255"/>
          <ac:spMkLst>
            <pc:docMk/>
            <pc:sldMk cId="1598306293" sldId="364"/>
            <ac:spMk id="3" creationId="{00000000-0000-0000-0000-000000000000}"/>
          </ac:spMkLst>
        </pc:spChg>
        <pc:graphicFrameChg chg="add mod modGraphic">
          <ac:chgData name="Jamela Robertson" userId="ddb8bf61-85d3-4a89-a122-f2efea7bf3dc" providerId="ADAL" clId="{09467F91-E7BC-4FCB-BFB4-6B13062906D0}" dt="2022-02-10T00:54:48.466" v="2454" actId="14100"/>
          <ac:graphicFrameMkLst>
            <pc:docMk/>
            <pc:sldMk cId="1598306293" sldId="364"/>
            <ac:graphicFrameMk id="5" creationId="{8875C9C4-EE3F-4CEF-BB53-C66F322DB57D}"/>
          </ac:graphicFrameMkLst>
        </pc:graphicFrameChg>
      </pc:sldChg>
      <pc:sldChg chg="addSp modSp mod">
        <pc:chgData name="Jamela Robertson" userId="ddb8bf61-85d3-4a89-a122-f2efea7bf3dc" providerId="ADAL" clId="{09467F91-E7BC-4FCB-BFB4-6B13062906D0}" dt="2022-02-10T01:00:52.975" v="2489" actId="1076"/>
        <pc:sldMkLst>
          <pc:docMk/>
          <pc:sldMk cId="1816953130" sldId="365"/>
        </pc:sldMkLst>
        <pc:spChg chg="mod">
          <ac:chgData name="Jamela Robertson" userId="ddb8bf61-85d3-4a89-a122-f2efea7bf3dc" providerId="ADAL" clId="{09467F91-E7BC-4FCB-BFB4-6B13062906D0}" dt="2022-02-10T01:00:43.398" v="2488" actId="1076"/>
          <ac:spMkLst>
            <pc:docMk/>
            <pc:sldMk cId="1816953130" sldId="365"/>
            <ac:spMk id="3" creationId="{00000000-0000-0000-0000-000000000000}"/>
          </ac:spMkLst>
        </pc:spChg>
        <pc:graphicFrameChg chg="add mod modGraphic">
          <ac:chgData name="Jamela Robertson" userId="ddb8bf61-85d3-4a89-a122-f2efea7bf3dc" providerId="ADAL" clId="{09467F91-E7BC-4FCB-BFB4-6B13062906D0}" dt="2022-02-10T01:00:52.975" v="2489" actId="1076"/>
          <ac:graphicFrameMkLst>
            <pc:docMk/>
            <pc:sldMk cId="1816953130" sldId="365"/>
            <ac:graphicFrameMk id="5" creationId="{997A9208-C176-4BC3-BD75-692452533AA7}"/>
          </ac:graphicFrameMkLst>
        </pc:graphicFrameChg>
      </pc:sldChg>
      <pc:sldChg chg="modSp mod">
        <pc:chgData name="Jamela Robertson" userId="ddb8bf61-85d3-4a89-a122-f2efea7bf3dc" providerId="ADAL" clId="{09467F91-E7BC-4FCB-BFB4-6B13062906D0}" dt="2022-02-10T01:05:18.151" v="2521" actId="122"/>
        <pc:sldMkLst>
          <pc:docMk/>
          <pc:sldMk cId="879885618" sldId="366"/>
        </pc:sldMkLst>
        <pc:spChg chg="mod">
          <ac:chgData name="Jamela Robertson" userId="ddb8bf61-85d3-4a89-a122-f2efea7bf3dc" providerId="ADAL" clId="{09467F91-E7BC-4FCB-BFB4-6B13062906D0}" dt="2022-02-10T01:05:18.151" v="2521" actId="122"/>
          <ac:spMkLst>
            <pc:docMk/>
            <pc:sldMk cId="879885618" sldId="366"/>
            <ac:spMk id="3" creationId="{00000000-0000-0000-0000-000000000000}"/>
          </ac:spMkLst>
        </pc:spChg>
      </pc:sldChg>
      <pc:sldChg chg="modSp mod">
        <pc:chgData name="Jamela Robertson" userId="ddb8bf61-85d3-4a89-a122-f2efea7bf3dc" providerId="ADAL" clId="{09467F91-E7BC-4FCB-BFB4-6B13062906D0}" dt="2022-02-10T01:06:36.562" v="2530" actId="179"/>
        <pc:sldMkLst>
          <pc:docMk/>
          <pc:sldMk cId="2689095000" sldId="367"/>
        </pc:sldMkLst>
        <pc:spChg chg="mod">
          <ac:chgData name="Jamela Robertson" userId="ddb8bf61-85d3-4a89-a122-f2efea7bf3dc" providerId="ADAL" clId="{09467F91-E7BC-4FCB-BFB4-6B13062906D0}" dt="2022-02-10T01:06:36.562" v="2530" actId="179"/>
          <ac:spMkLst>
            <pc:docMk/>
            <pc:sldMk cId="2689095000" sldId="367"/>
            <ac:spMk id="3" creationId="{00000000-0000-0000-0000-000000000000}"/>
          </ac:spMkLst>
        </pc:spChg>
      </pc:sldChg>
      <pc:sldChg chg="modSp mod">
        <pc:chgData name="Jamela Robertson" userId="ddb8bf61-85d3-4a89-a122-f2efea7bf3dc" providerId="ADAL" clId="{09467F91-E7BC-4FCB-BFB4-6B13062906D0}" dt="2022-02-10T01:09:43.461" v="2553" actId="1076"/>
        <pc:sldMkLst>
          <pc:docMk/>
          <pc:sldMk cId="703267552" sldId="368"/>
        </pc:sldMkLst>
        <pc:spChg chg="mod">
          <ac:chgData name="Jamela Robertson" userId="ddb8bf61-85d3-4a89-a122-f2efea7bf3dc" providerId="ADAL" clId="{09467F91-E7BC-4FCB-BFB4-6B13062906D0}" dt="2022-02-10T01:09:43.461" v="2553" actId="1076"/>
          <ac:spMkLst>
            <pc:docMk/>
            <pc:sldMk cId="703267552" sldId="368"/>
            <ac:spMk id="3" creationId="{00000000-0000-0000-0000-000000000000}"/>
          </ac:spMkLst>
        </pc:spChg>
      </pc:sldChg>
      <pc:sldChg chg="modSp mod">
        <pc:chgData name="Jamela Robertson" userId="ddb8bf61-85d3-4a89-a122-f2efea7bf3dc" providerId="ADAL" clId="{09467F91-E7BC-4FCB-BFB4-6B13062906D0}" dt="2022-02-10T01:12:32.862" v="2567" actId="1076"/>
        <pc:sldMkLst>
          <pc:docMk/>
          <pc:sldMk cId="3187494364" sldId="369"/>
        </pc:sldMkLst>
        <pc:spChg chg="mod">
          <ac:chgData name="Jamela Robertson" userId="ddb8bf61-85d3-4a89-a122-f2efea7bf3dc" providerId="ADAL" clId="{09467F91-E7BC-4FCB-BFB4-6B13062906D0}" dt="2022-02-10T01:12:32.862" v="2567" actId="1076"/>
          <ac:spMkLst>
            <pc:docMk/>
            <pc:sldMk cId="3187494364" sldId="369"/>
            <ac:spMk id="3" creationId="{00000000-0000-0000-0000-000000000000}"/>
          </ac:spMkLst>
        </pc:spChg>
      </pc:sldChg>
      <pc:sldChg chg="addSp modSp mod">
        <pc:chgData name="Jamela Robertson" userId="ddb8bf61-85d3-4a89-a122-f2efea7bf3dc" providerId="ADAL" clId="{09467F91-E7BC-4FCB-BFB4-6B13062906D0}" dt="2022-02-10T01:17:02.503" v="2598" actId="123"/>
        <pc:sldMkLst>
          <pc:docMk/>
          <pc:sldMk cId="450270306" sldId="370"/>
        </pc:sldMkLst>
        <pc:spChg chg="add mod">
          <ac:chgData name="Jamela Robertson" userId="ddb8bf61-85d3-4a89-a122-f2efea7bf3dc" providerId="ADAL" clId="{09467F91-E7BC-4FCB-BFB4-6B13062906D0}" dt="2022-02-10T01:17:02.503" v="2598" actId="123"/>
          <ac:spMkLst>
            <pc:docMk/>
            <pc:sldMk cId="450270306" sldId="370"/>
            <ac:spMk id="5" creationId="{6591AC13-645C-4C18-8BE5-D661BB776A8E}"/>
          </ac:spMkLst>
        </pc:spChg>
        <pc:spChg chg="add">
          <ac:chgData name="Jamela Robertson" userId="ddb8bf61-85d3-4a89-a122-f2efea7bf3dc" providerId="ADAL" clId="{09467F91-E7BC-4FCB-BFB4-6B13062906D0}" dt="2022-02-10T01:13:26.720" v="2568"/>
          <ac:spMkLst>
            <pc:docMk/>
            <pc:sldMk cId="450270306" sldId="370"/>
            <ac:spMk id="8" creationId="{5155A984-5850-42DB-90DC-A8D80C1A856F}"/>
          </ac:spMkLst>
        </pc:spChg>
        <pc:grpChg chg="add">
          <ac:chgData name="Jamela Robertson" userId="ddb8bf61-85d3-4a89-a122-f2efea7bf3dc" providerId="ADAL" clId="{09467F91-E7BC-4FCB-BFB4-6B13062906D0}" dt="2022-02-10T01:13:26.720" v="2568"/>
          <ac:grpSpMkLst>
            <pc:docMk/>
            <pc:sldMk cId="450270306" sldId="370"/>
            <ac:grpSpMk id="6" creationId="{AEDC58B5-39B6-4C9F-8349-9D5526B556A7}"/>
          </ac:grpSpMkLst>
        </pc:grpChg>
        <pc:picChg chg="mod">
          <ac:chgData name="Jamela Robertson" userId="ddb8bf61-85d3-4a89-a122-f2efea7bf3dc" providerId="ADAL" clId="{09467F91-E7BC-4FCB-BFB4-6B13062906D0}" dt="2022-02-10T01:13:35.068" v="2570" actId="1076"/>
          <ac:picMkLst>
            <pc:docMk/>
            <pc:sldMk cId="450270306" sldId="370"/>
            <ac:picMk id="4" creationId="{00000000-0000-0000-0000-000000000000}"/>
          </ac:picMkLst>
        </pc:picChg>
      </pc:sldChg>
      <pc:sldChg chg="modSp mod">
        <pc:chgData name="Jamela Robertson" userId="ddb8bf61-85d3-4a89-a122-f2efea7bf3dc" providerId="ADAL" clId="{09467F91-E7BC-4FCB-BFB4-6B13062906D0}" dt="2022-02-10T01:20:01.322" v="2612" actId="14100"/>
        <pc:sldMkLst>
          <pc:docMk/>
          <pc:sldMk cId="2868734088" sldId="371"/>
        </pc:sldMkLst>
        <pc:spChg chg="mod">
          <ac:chgData name="Jamela Robertson" userId="ddb8bf61-85d3-4a89-a122-f2efea7bf3dc" providerId="ADAL" clId="{09467F91-E7BC-4FCB-BFB4-6B13062906D0}" dt="2022-02-10T01:20:01.322" v="2612" actId="14100"/>
          <ac:spMkLst>
            <pc:docMk/>
            <pc:sldMk cId="2868734088" sldId="371"/>
            <ac:spMk id="3" creationId="{00000000-0000-0000-0000-000000000000}"/>
          </ac:spMkLst>
        </pc:spChg>
      </pc:sldChg>
      <pc:sldChg chg="modSp mod">
        <pc:chgData name="Jamela Robertson" userId="ddb8bf61-85d3-4a89-a122-f2efea7bf3dc" providerId="ADAL" clId="{09467F91-E7BC-4FCB-BFB4-6B13062906D0}" dt="2022-02-10T01:21:39.448" v="2622" actId="207"/>
        <pc:sldMkLst>
          <pc:docMk/>
          <pc:sldMk cId="2420009924" sldId="372"/>
        </pc:sldMkLst>
        <pc:spChg chg="mod">
          <ac:chgData name="Jamela Robertson" userId="ddb8bf61-85d3-4a89-a122-f2efea7bf3dc" providerId="ADAL" clId="{09467F91-E7BC-4FCB-BFB4-6B13062906D0}" dt="2022-02-10T01:21:39.448" v="2622" actId="207"/>
          <ac:spMkLst>
            <pc:docMk/>
            <pc:sldMk cId="2420009924" sldId="372"/>
            <ac:spMk id="3" creationId="{00000000-0000-0000-0000-000000000000}"/>
          </ac:spMkLst>
        </pc:spChg>
      </pc:sldChg>
      <pc:sldChg chg="modSp mod">
        <pc:chgData name="Jamela Robertson" userId="ddb8bf61-85d3-4a89-a122-f2efea7bf3dc" providerId="ADAL" clId="{09467F91-E7BC-4FCB-BFB4-6B13062906D0}" dt="2022-02-10T01:23:32.609" v="2637" actId="255"/>
        <pc:sldMkLst>
          <pc:docMk/>
          <pc:sldMk cId="310321339" sldId="373"/>
        </pc:sldMkLst>
        <pc:spChg chg="mod">
          <ac:chgData name="Jamela Robertson" userId="ddb8bf61-85d3-4a89-a122-f2efea7bf3dc" providerId="ADAL" clId="{09467F91-E7BC-4FCB-BFB4-6B13062906D0}" dt="2022-02-10T01:23:32.609" v="2637" actId="255"/>
          <ac:spMkLst>
            <pc:docMk/>
            <pc:sldMk cId="310321339" sldId="373"/>
            <ac:spMk id="3" creationId="{00000000-0000-0000-0000-000000000000}"/>
          </ac:spMkLst>
        </pc:spChg>
      </pc:sldChg>
      <pc:sldChg chg="modSp mod">
        <pc:chgData name="Jamela Robertson" userId="ddb8bf61-85d3-4a89-a122-f2efea7bf3dc" providerId="ADAL" clId="{09467F91-E7BC-4FCB-BFB4-6B13062906D0}" dt="2022-02-10T01:25:09.492" v="2643" actId="2710"/>
        <pc:sldMkLst>
          <pc:docMk/>
          <pc:sldMk cId="3142297745" sldId="374"/>
        </pc:sldMkLst>
        <pc:spChg chg="mod">
          <ac:chgData name="Jamela Robertson" userId="ddb8bf61-85d3-4a89-a122-f2efea7bf3dc" providerId="ADAL" clId="{09467F91-E7BC-4FCB-BFB4-6B13062906D0}" dt="2022-02-10T01:25:09.492" v="2643" actId="2710"/>
          <ac:spMkLst>
            <pc:docMk/>
            <pc:sldMk cId="3142297745" sldId="374"/>
            <ac:spMk id="3" creationId="{00000000-0000-0000-0000-000000000000}"/>
          </ac:spMkLst>
        </pc:spChg>
      </pc:sldChg>
      <pc:sldChg chg="modSp mod">
        <pc:chgData name="Jamela Robertson" userId="ddb8bf61-85d3-4a89-a122-f2efea7bf3dc" providerId="ADAL" clId="{09467F91-E7BC-4FCB-BFB4-6B13062906D0}" dt="2022-02-10T01:30:18.622" v="2752" actId="1076"/>
        <pc:sldMkLst>
          <pc:docMk/>
          <pc:sldMk cId="1113127370" sldId="375"/>
        </pc:sldMkLst>
        <pc:spChg chg="mod">
          <ac:chgData name="Jamela Robertson" userId="ddb8bf61-85d3-4a89-a122-f2efea7bf3dc" providerId="ADAL" clId="{09467F91-E7BC-4FCB-BFB4-6B13062906D0}" dt="2022-02-10T01:30:18.622" v="2752" actId="1076"/>
          <ac:spMkLst>
            <pc:docMk/>
            <pc:sldMk cId="1113127370" sldId="375"/>
            <ac:spMk id="3" creationId="{00000000-0000-0000-0000-000000000000}"/>
          </ac:spMkLst>
        </pc:spChg>
      </pc:sldChg>
      <pc:sldChg chg="del">
        <pc:chgData name="Jamela Robertson" userId="ddb8bf61-85d3-4a89-a122-f2efea7bf3dc" providerId="ADAL" clId="{09467F91-E7BC-4FCB-BFB4-6B13062906D0}" dt="2022-02-10T01:30:29.435" v="2753" actId="2696"/>
        <pc:sldMkLst>
          <pc:docMk/>
          <pc:sldMk cId="1212522854" sldId="37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0604B-1ECE-4311-A19C-D4B7A4D09C74}" type="datetimeFigureOut">
              <a:rPr lang="en-ZA" smtClean="0"/>
              <a:t>2022/02/17</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43EFD5-BCD2-41D4-9702-5437A126683E}" type="slidenum">
              <a:rPr lang="en-ZA" smtClean="0"/>
              <a:t>‹#›</a:t>
            </a:fld>
            <a:endParaRPr lang="en-ZA"/>
          </a:p>
        </p:txBody>
      </p:sp>
    </p:spTree>
    <p:extLst>
      <p:ext uri="{BB962C8B-B14F-4D97-AF65-F5344CB8AC3E}">
        <p14:creationId xmlns:p14="http://schemas.microsoft.com/office/powerpoint/2010/main" val="2831294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82282F4-9223-45EC-BD0D-091C52A36D17}" type="slidenum">
              <a:rPr lang="en-GB" smtClean="0"/>
              <a:pPr/>
              <a:t>1</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115028E9-6023-42CC-A7B0-E8F6A79B61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2193A03-F9C6-4506-B298-3CD9BF0F1709}" type="slidenum">
              <a:rPr lang="en-GB" altLang="en-US" smtClean="0"/>
              <a:pPr>
                <a:spcBef>
                  <a:spcPct val="0"/>
                </a:spcBef>
              </a:pPr>
              <a:t>96</a:t>
            </a:fld>
            <a:endParaRPr lang="en-GB" altLang="en-US"/>
          </a:p>
        </p:txBody>
      </p:sp>
      <p:sp>
        <p:nvSpPr>
          <p:cNvPr id="60419" name="Rectangle 2">
            <a:extLst>
              <a:ext uri="{FF2B5EF4-FFF2-40B4-BE49-F238E27FC236}">
                <a16:creationId xmlns:a16="http://schemas.microsoft.com/office/drawing/2014/main" id="{CBA93F76-5C1D-4613-8756-893102E89536}"/>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581974AC-10BA-46FE-B059-FAD286711E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t>2022/02/17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333848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t>2022/02/17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161238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t>2022/02/17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200646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6689FED-C6BB-4BFE-9220-6C4929106FBA}" type="datetimeFigureOut">
              <a:rPr lang="en-ZA" smtClean="0"/>
              <a:t>2022/02/17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428687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689FED-C6BB-4BFE-9220-6C4929106FBA}" type="datetimeFigureOut">
              <a:rPr lang="en-ZA" smtClean="0"/>
              <a:t>2022/02/17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390402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96689FED-C6BB-4BFE-9220-6C4929106FBA}" type="datetimeFigureOut">
              <a:rPr lang="en-ZA" smtClean="0"/>
              <a:t>2022/02/17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66136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96689FED-C6BB-4BFE-9220-6C4929106FBA}" type="datetimeFigureOut">
              <a:rPr lang="en-ZA" smtClean="0"/>
              <a:t>2022/02/17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3229181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96689FED-C6BB-4BFE-9220-6C4929106FBA}" type="datetimeFigureOut">
              <a:rPr lang="en-ZA" smtClean="0"/>
              <a:t>2022/02/17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3198648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89FED-C6BB-4BFE-9220-6C4929106FBA}" type="datetimeFigureOut">
              <a:rPr lang="en-ZA" smtClean="0"/>
              <a:t>2022/02/17</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537892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689FED-C6BB-4BFE-9220-6C4929106FBA}" type="datetimeFigureOut">
              <a:rPr lang="en-ZA" smtClean="0"/>
              <a:t>2022/02/17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76939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689FED-C6BB-4BFE-9220-6C4929106FBA}" type="datetimeFigureOut">
              <a:rPr lang="en-ZA" smtClean="0"/>
              <a:t>2022/02/17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DA4DCF2-18B5-4EA3-8E6B-27A11C3A27CC}" type="slidenum">
              <a:rPr lang="en-ZA" smtClean="0"/>
              <a:t>‹#›</a:t>
            </a:fld>
            <a:endParaRPr lang="en-ZA"/>
          </a:p>
        </p:txBody>
      </p:sp>
    </p:spTree>
    <p:extLst>
      <p:ext uri="{BB962C8B-B14F-4D97-AF65-F5344CB8AC3E}">
        <p14:creationId xmlns:p14="http://schemas.microsoft.com/office/powerpoint/2010/main" val="1720827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89FED-C6BB-4BFE-9220-6C4929106FBA}" type="datetimeFigureOut">
              <a:rPr lang="en-ZA" smtClean="0"/>
              <a:t>2022/02/17</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4DCF2-18B5-4EA3-8E6B-27A11C3A27CC}" type="slidenum">
              <a:rPr lang="en-ZA" smtClean="0"/>
              <a:t>‹#›</a:t>
            </a:fld>
            <a:endParaRPr lang="en-ZA"/>
          </a:p>
        </p:txBody>
      </p:sp>
    </p:spTree>
    <p:extLst>
      <p:ext uri="{BB962C8B-B14F-4D97-AF65-F5344CB8AC3E}">
        <p14:creationId xmlns:p14="http://schemas.microsoft.com/office/powerpoint/2010/main" val="3576811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4EAAC314-133C-4900-8EE3-410F5A2CB0D8}" type="slidenum">
              <a:rPr lang="en-GB" smtClean="0"/>
              <a:pPr/>
              <a:t>1</a:t>
            </a:fld>
            <a:endParaRPr lang="en-GB"/>
          </a:p>
        </p:txBody>
      </p:sp>
      <p:sp>
        <p:nvSpPr>
          <p:cNvPr id="2052" name="Rectangle 3"/>
          <p:cNvSpPr>
            <a:spLocks noGrp="1" noChangeArrowheads="1"/>
          </p:cNvSpPr>
          <p:nvPr>
            <p:ph type="subTitle" idx="1"/>
          </p:nvPr>
        </p:nvSpPr>
        <p:spPr>
          <a:xfrm>
            <a:off x="1371600" y="4552231"/>
            <a:ext cx="6400800" cy="1003994"/>
          </a:xfrm>
        </p:spPr>
        <p:txBody>
          <a:bodyPr/>
          <a:lstStyle/>
          <a:p>
            <a:pPr eaLnBrk="1" hangingPunct="1"/>
            <a:r>
              <a:rPr lang="en-US" sz="2400" dirty="0">
                <a:solidFill>
                  <a:schemeClr val="tx1"/>
                </a:solidFill>
                <a:latin typeface="Century Gothic" panose="020B0502020202020204" pitchFamily="34" charset="0"/>
              </a:rPr>
              <a:t>Ms Jamela Robertson</a:t>
            </a:r>
          </a:p>
          <a:p>
            <a:pPr eaLnBrk="1" hangingPunct="1"/>
            <a:r>
              <a:rPr lang="en-US" sz="2400" dirty="0">
                <a:solidFill>
                  <a:schemeClr val="tx1"/>
                </a:solidFill>
                <a:latin typeface="Century Gothic" panose="020B0502020202020204" pitchFamily="34" charset="0"/>
              </a:rPr>
              <a:t>Chief Executive Officer</a:t>
            </a:r>
          </a:p>
          <a:p>
            <a:pPr eaLnBrk="1" hangingPunct="1"/>
            <a:endParaRPr lang="en-US" dirty="0">
              <a:solidFill>
                <a:schemeClr val="tx1"/>
              </a:solidFill>
            </a:endParaRPr>
          </a:p>
        </p:txBody>
      </p:sp>
      <p:grpSp>
        <p:nvGrpSpPr>
          <p:cNvPr id="2053" name="Group 8"/>
          <p:cNvGrpSpPr>
            <a:grpSpLocks/>
          </p:cNvGrpSpPr>
          <p:nvPr/>
        </p:nvGrpSpPr>
        <p:grpSpPr bwMode="auto">
          <a:xfrm>
            <a:off x="0" y="-41275"/>
            <a:ext cx="9144000" cy="6524625"/>
            <a:chOff x="0" y="-899376"/>
            <a:chExt cx="9144000" cy="7757375"/>
          </a:xfrm>
        </p:grpSpPr>
        <p:pic>
          <p:nvPicPr>
            <p:cNvPr id="2054" name="Picture 10" descr="CGE Banner1"/>
            <p:cNvPicPr>
              <a:picLocks noChangeAspect="1" noChangeArrowheads="1"/>
            </p:cNvPicPr>
            <p:nvPr/>
          </p:nvPicPr>
          <p:blipFill>
            <a:blip r:embed="rId3" cstate="print"/>
            <a:srcRect/>
            <a:stretch>
              <a:fillRect/>
            </a:stretch>
          </p:blipFill>
          <p:spPr bwMode="auto">
            <a:xfrm>
              <a:off x="0" y="-899376"/>
              <a:ext cx="9144000" cy="2815489"/>
            </a:xfrm>
            <a:prstGeom prst="rect">
              <a:avLst/>
            </a:prstGeom>
            <a:noFill/>
            <a:ln w="9525">
              <a:noFill/>
              <a:miter lim="800000"/>
              <a:headEnd/>
              <a:tailEnd/>
            </a:ln>
          </p:spPr>
        </p:pic>
        <p:pic>
          <p:nvPicPr>
            <p:cNvPr id="2055" name="Picture 14"/>
            <p:cNvPicPr>
              <a:picLocks noChangeAspect="1" noChangeArrowheads="1"/>
            </p:cNvPicPr>
            <p:nvPr/>
          </p:nvPicPr>
          <p:blipFill>
            <a:blip r:embed="rId4" cstate="print"/>
            <a:srcRect/>
            <a:stretch>
              <a:fillRect/>
            </a:stretch>
          </p:blipFill>
          <p:spPr bwMode="auto">
            <a:xfrm flipV="1">
              <a:off x="0" y="3571876"/>
              <a:ext cx="9144000" cy="228598"/>
            </a:xfrm>
            <a:prstGeom prst="rect">
              <a:avLst/>
            </a:prstGeom>
            <a:noFill/>
            <a:ln w="9525">
              <a:noFill/>
              <a:miter lim="800000"/>
              <a:headEnd/>
              <a:tailEnd/>
            </a:ln>
          </p:spPr>
        </p:pic>
        <p:pic>
          <p:nvPicPr>
            <p:cNvPr id="2056" name="Picture 15"/>
            <p:cNvPicPr>
              <a:picLocks noChangeAspect="1" noChangeArrowheads="1"/>
            </p:cNvPicPr>
            <p:nvPr/>
          </p:nvPicPr>
          <p:blipFill>
            <a:blip r:embed="rId4" cstate="print"/>
            <a:srcRect/>
            <a:stretch>
              <a:fillRect/>
            </a:stretch>
          </p:blipFill>
          <p:spPr bwMode="auto">
            <a:xfrm flipV="1">
              <a:off x="0" y="6629401"/>
              <a:ext cx="9144000" cy="228598"/>
            </a:xfrm>
            <a:prstGeom prst="rect">
              <a:avLst/>
            </a:prstGeom>
            <a:noFill/>
            <a:ln w="9525">
              <a:noFill/>
              <a:miter lim="800000"/>
              <a:headEnd/>
              <a:tailEnd/>
            </a:ln>
          </p:spPr>
        </p:pic>
      </p:grpSp>
      <p:sp>
        <p:nvSpPr>
          <p:cNvPr id="2" name="Rectangle 1">
            <a:extLst>
              <a:ext uri="{FF2B5EF4-FFF2-40B4-BE49-F238E27FC236}">
                <a16:creationId xmlns:a16="http://schemas.microsoft.com/office/drawing/2014/main" id="{EDF036DD-367F-4DDD-81E7-82BA3BE8B09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a:ln>
                  <a:noFill/>
                </a:ln>
                <a:solidFill>
                  <a:srgbClr val="001F00"/>
                </a:solidFill>
                <a:effectLst/>
                <a:latin typeface="Arial" panose="020B0604020202020204" pitchFamily="34" charset="0"/>
                <a:ea typeface="Times New Roman" panose="02020603050405020304" pitchFamily="18" charset="0"/>
                <a:cs typeface="Arial" panose="020B0604020202020204" pitchFamily="34" charset="0"/>
              </a:rPr>
              <a:t>Investigation into choice of termination of pregnancies in South Africa – 2021.</a:t>
            </a:r>
            <a:endParaRPr kumimoji="0" lang="en-ZA"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4D80CB44-83E1-4E3B-976E-CB084EA72C53}"/>
              </a:ext>
            </a:extLst>
          </p:cNvPr>
          <p:cNvSpPr>
            <a:spLocks noChangeArrowheads="1"/>
          </p:cNvSpPr>
          <p:nvPr/>
        </p:nvSpPr>
        <p:spPr bwMode="auto">
          <a:xfrm>
            <a:off x="323528" y="2113477"/>
            <a:ext cx="8605464"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ZA" altLang="en-US" sz="2400" b="1" i="0" u="none" strike="noStrike" cap="none" normalizeH="0" baseline="0" dirty="0">
              <a:ln>
                <a:noFill/>
              </a:ln>
              <a:solidFill>
                <a:schemeClr val="tx1"/>
              </a:solidFill>
              <a:effectLst/>
              <a:latin typeface="Century Gothic" panose="020B0502020202020204" pitchFamily="34" charset="0"/>
            </a:endParaRPr>
          </a:p>
          <a:p>
            <a:pPr marL="0" marR="0" lvl="0" indent="0" algn="ctr" defTabSz="914400" rtl="0" eaLnBrk="0" fontAlgn="base" latinLnBrk="0" hangingPunct="0">
              <a:lnSpc>
                <a:spcPct val="100000"/>
              </a:lnSpc>
              <a:spcBef>
                <a:spcPct val="0"/>
              </a:spcBef>
              <a:spcAft>
                <a:spcPct val="0"/>
              </a:spcAft>
              <a:buClrTx/>
              <a:buSzTx/>
              <a:tabLst/>
            </a:pPr>
            <a:r>
              <a:rPr kumimoji="0" lang="en-US" altLang="en-US" sz="2400" b="1" i="0" u="none" strike="noStrike" cap="none" normalizeH="0" baseline="0" dirty="0">
                <a:ln>
                  <a:noFill/>
                </a:ln>
                <a:solidFill>
                  <a:srgbClr val="001F00"/>
                </a:solidFill>
                <a:effectLst/>
                <a:latin typeface="Century Gothic" panose="020B0502020202020204" pitchFamily="34" charset="0"/>
                <a:ea typeface="Times New Roman" panose="02020603050405020304" pitchFamily="18" charset="0"/>
                <a:cs typeface="Arial" panose="020B0604020202020204" pitchFamily="34" charset="0"/>
              </a:rPr>
              <a:t>Investigation into Choice of Termination of Pregnancies in South Africa </a:t>
            </a:r>
          </a:p>
          <a:p>
            <a:pPr marL="0" marR="0" lvl="0" indent="0" algn="ctr" defTabSz="914400" rtl="0" eaLnBrk="0" fontAlgn="base" latinLnBrk="0" hangingPunct="0">
              <a:lnSpc>
                <a:spcPct val="100000"/>
              </a:lnSpc>
              <a:spcBef>
                <a:spcPct val="0"/>
              </a:spcBef>
              <a:spcAft>
                <a:spcPct val="0"/>
              </a:spcAft>
              <a:buClrTx/>
              <a:buSzTx/>
              <a:tabLst/>
            </a:pPr>
            <a:r>
              <a:rPr kumimoji="0" lang="en-US" altLang="en-US" sz="2400" b="1" i="0" u="none" strike="noStrike" cap="none" normalizeH="0" baseline="0" dirty="0">
                <a:ln>
                  <a:noFill/>
                </a:ln>
                <a:solidFill>
                  <a:srgbClr val="001F00"/>
                </a:solidFill>
                <a:effectLst/>
                <a:latin typeface="Century Gothic" panose="020B0502020202020204" pitchFamily="34" charset="0"/>
                <a:ea typeface="Times New Roman" panose="02020603050405020304" pitchFamily="18" charset="0"/>
                <a:cs typeface="Arial" panose="020B0604020202020204" pitchFamily="34" charset="0"/>
              </a:rPr>
              <a:t>2021</a:t>
            </a:r>
            <a:endParaRPr kumimoji="0" lang="en-ZA" altLang="en-US" sz="2400" b="1" i="0" u="none" strike="noStrike" cap="none" normalizeH="0" baseline="0" dirty="0">
              <a:ln>
                <a:noFill/>
              </a:ln>
              <a:solidFill>
                <a:schemeClr val="tx1"/>
              </a:solidFill>
              <a:effectLst/>
              <a:latin typeface="Century Gothic" panose="020B0502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ZA" altLang="en-US" sz="2400" b="1" i="0" u="none" strike="noStrike" cap="none" normalizeH="0" baseline="0" dirty="0">
              <a:ln>
                <a:noFill/>
              </a:ln>
              <a:solidFill>
                <a:schemeClr val="tx1"/>
              </a:solidFill>
              <a:effectLst/>
              <a:latin typeface="Century Gothic" panose="020B0502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25000" lnSpcReduction="20000"/>
          </a:bodyPr>
          <a:lstStyle/>
          <a:p>
            <a:pPr marL="0" indent="0" algn="just">
              <a:lnSpc>
                <a:spcPct val="170000"/>
              </a:lnSpc>
              <a:buNone/>
            </a:pPr>
            <a:r>
              <a:rPr lang="en-GB" dirty="0"/>
              <a:t>			</a:t>
            </a:r>
            <a:r>
              <a:rPr lang="en-GB" sz="6800" dirty="0">
                <a:latin typeface="Century Gothic" panose="020B0502020202020204" pitchFamily="34" charset="0"/>
              </a:rPr>
              <a:t>           </a:t>
            </a:r>
            <a:r>
              <a:rPr lang="en-GB" sz="6800" b="1" dirty="0">
                <a:latin typeface="Century Gothic" panose="020B0502020202020204" pitchFamily="34" charset="0"/>
              </a:rPr>
              <a:t>Legal Framework</a:t>
            </a:r>
          </a:p>
          <a:p>
            <a:pPr marL="0" indent="0" algn="just">
              <a:lnSpc>
                <a:spcPct val="170000"/>
              </a:lnSpc>
              <a:buNone/>
            </a:pPr>
            <a:r>
              <a:rPr lang="en-GB" sz="6800" b="1" dirty="0">
                <a:latin typeface="Century Gothic" panose="020B0502020202020204" pitchFamily="34" charset="0"/>
              </a:rPr>
              <a:t>South African Constitution,1996</a:t>
            </a:r>
          </a:p>
          <a:p>
            <a:pPr marL="0" indent="0" algn="just">
              <a:lnSpc>
                <a:spcPct val="170000"/>
              </a:lnSpc>
              <a:buNone/>
            </a:pPr>
            <a:r>
              <a:rPr lang="en-GB" sz="6800" b="1" dirty="0">
                <a:latin typeface="Century Gothic" panose="020B0502020202020204" pitchFamily="34" charset="0"/>
              </a:rPr>
              <a:t>The right to equality (Section 9)</a:t>
            </a:r>
          </a:p>
          <a:p>
            <a:pPr marL="0" indent="0" algn="just">
              <a:lnSpc>
                <a:spcPct val="170000"/>
              </a:lnSpc>
              <a:buNone/>
            </a:pPr>
            <a:r>
              <a:rPr lang="en-GB" sz="6800" dirty="0">
                <a:latin typeface="Century Gothic" panose="020B0502020202020204" pitchFamily="34" charset="0"/>
              </a:rPr>
              <a:t>Section 9(1) states that everyone is equal before the law and has the right to equal protection and benefit of the law. Section 9(3) further states that the State may not unfairly discriminate directly or indirectly against anyone on one or more grounds, including race, gender, sex, pregnancy, marital status, ethnic or social origin, colour, sexual orientation, age, disability, religion, conscience, belief, culture, language and birth.</a:t>
            </a:r>
          </a:p>
          <a:p>
            <a:pPr marL="0" indent="0" algn="just">
              <a:lnSpc>
                <a:spcPct val="170000"/>
              </a:lnSpc>
              <a:buNone/>
            </a:pPr>
            <a:r>
              <a:rPr lang="en-GB" sz="6800" b="1" dirty="0">
                <a:latin typeface="Century Gothic" panose="020B0502020202020204" pitchFamily="34" charset="0"/>
              </a:rPr>
              <a:t>The right to dignity (Section 10)</a:t>
            </a:r>
          </a:p>
          <a:p>
            <a:pPr marL="0" indent="0" algn="just">
              <a:lnSpc>
                <a:spcPct val="170000"/>
              </a:lnSpc>
              <a:buNone/>
            </a:pPr>
            <a:r>
              <a:rPr lang="en-GB" sz="6800" dirty="0">
                <a:latin typeface="Century Gothic" panose="020B0502020202020204" pitchFamily="34" charset="0"/>
              </a:rPr>
              <a:t>Section 10 of the Constitution guarantees everyone a right to dignity.	</a:t>
            </a:r>
            <a:r>
              <a:rPr lang="en-GB" sz="4900" dirty="0"/>
              <a:t>		</a:t>
            </a:r>
            <a:endParaRPr lang="en-ZA" sz="49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5990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20000"/>
          </a:bodyPr>
          <a:lstStyle/>
          <a:p>
            <a:pPr marL="0" indent="0" algn="just">
              <a:lnSpc>
                <a:spcPct val="150000"/>
              </a:lnSpc>
              <a:buNone/>
            </a:pPr>
            <a:r>
              <a:rPr lang="en-GB" dirty="0"/>
              <a:t>			</a:t>
            </a:r>
            <a:r>
              <a:rPr lang="en-GB" sz="1800" b="1" dirty="0">
                <a:latin typeface="Century Gothic" panose="020B0502020202020204" pitchFamily="34" charset="0"/>
              </a:rPr>
              <a:t>Legal Framework</a:t>
            </a:r>
          </a:p>
          <a:p>
            <a:pPr marL="0" indent="0" algn="just">
              <a:lnSpc>
                <a:spcPct val="150000"/>
              </a:lnSpc>
              <a:buNone/>
            </a:pPr>
            <a:r>
              <a:rPr lang="en-GB" sz="1800" b="1" dirty="0">
                <a:latin typeface="Century Gothic" panose="020B0502020202020204" pitchFamily="34" charset="0"/>
              </a:rPr>
              <a:t>Freedom and security of the person (Section 12)</a:t>
            </a:r>
          </a:p>
          <a:p>
            <a:pPr marL="0" indent="0" algn="just">
              <a:lnSpc>
                <a:spcPct val="150000"/>
              </a:lnSpc>
              <a:buNone/>
            </a:pPr>
            <a:r>
              <a:rPr lang="en-GB" sz="1800" dirty="0">
                <a:latin typeface="Century Gothic" panose="020B0502020202020204" pitchFamily="34" charset="0"/>
              </a:rPr>
              <a:t>Everyone has the  right to freedom and security of the person which includes the right-</a:t>
            </a:r>
          </a:p>
          <a:p>
            <a:pPr marL="0" indent="0" algn="just">
              <a:lnSpc>
                <a:spcPct val="150000"/>
              </a:lnSpc>
              <a:buNone/>
            </a:pPr>
            <a:r>
              <a:rPr lang="en-GB" sz="1800" dirty="0">
                <a:latin typeface="Century Gothic" panose="020B0502020202020204" pitchFamily="34" charset="0"/>
              </a:rPr>
              <a:t>To be free from all forms of violence from public or private sources</a:t>
            </a:r>
          </a:p>
          <a:p>
            <a:pPr marL="0" indent="0" algn="just">
              <a:lnSpc>
                <a:spcPct val="150000"/>
              </a:lnSpc>
              <a:buNone/>
            </a:pPr>
            <a:r>
              <a:rPr lang="en-GB" sz="1800" b="1" dirty="0">
                <a:latin typeface="Century Gothic" panose="020B0502020202020204" pitchFamily="34" charset="0"/>
              </a:rPr>
              <a:t>Freedom of movement (Section 21)</a:t>
            </a:r>
          </a:p>
          <a:p>
            <a:pPr marL="0" indent="0" algn="just">
              <a:lnSpc>
                <a:spcPct val="150000"/>
              </a:lnSpc>
              <a:buNone/>
            </a:pPr>
            <a:r>
              <a:rPr lang="en-GB" sz="1800" dirty="0">
                <a:latin typeface="Century Gothic" panose="020B0502020202020204" pitchFamily="34" charset="0"/>
              </a:rPr>
              <a:t>Everyone has the right to freedom of movement </a:t>
            </a:r>
          </a:p>
          <a:p>
            <a:pPr marL="0" indent="0" algn="just">
              <a:lnSpc>
                <a:spcPct val="150000"/>
              </a:lnSpc>
              <a:buNone/>
            </a:pPr>
            <a:r>
              <a:rPr lang="en-GB" sz="1800" b="1" dirty="0">
                <a:latin typeface="Century Gothic" panose="020B0502020202020204" pitchFamily="34" charset="0"/>
              </a:rPr>
              <a:t>Access to Health Care (Section 27)</a:t>
            </a:r>
          </a:p>
          <a:p>
            <a:pPr marL="0" indent="0" algn="just">
              <a:lnSpc>
                <a:spcPct val="150000"/>
              </a:lnSpc>
              <a:buNone/>
            </a:pPr>
            <a:r>
              <a:rPr lang="en-GB" sz="1800" dirty="0">
                <a:latin typeface="Century Gothic" panose="020B0502020202020204" pitchFamily="34" charset="0"/>
              </a:rPr>
              <a:t>Everyone has the right to have access to health care services, including reproductive health care services and no one may be refused emergency medical treatment.</a:t>
            </a:r>
            <a:endParaRPr lang="en-ZA" sz="18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1417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15516" y="1628800"/>
            <a:ext cx="8712968" cy="4954562"/>
          </a:xfrm>
        </p:spPr>
        <p:txBody>
          <a:bodyPr>
            <a:normAutofit fontScale="92500" lnSpcReduction="20000"/>
          </a:bodyPr>
          <a:lstStyle/>
          <a:p>
            <a:pPr marL="0" indent="0" algn="just">
              <a:lnSpc>
                <a:spcPct val="150000"/>
              </a:lnSpc>
              <a:buNone/>
            </a:pPr>
            <a:r>
              <a:rPr lang="en-GB" sz="1700" b="1" dirty="0">
                <a:latin typeface="Century Gothic" panose="020B0502020202020204" pitchFamily="34" charset="0"/>
              </a:rPr>
              <a:t>Introduction</a:t>
            </a:r>
          </a:p>
          <a:p>
            <a:pPr algn="just">
              <a:lnSpc>
                <a:spcPct val="150000"/>
              </a:lnSpc>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South Africa’s Choice of Termination of Pregnancy Act (CTOPA) is one of the most progressive pieces of legislation on women’s sexual and reproductive health and rights in the world. </a:t>
            </a:r>
          </a:p>
          <a:p>
            <a:pPr algn="just">
              <a:lnSpc>
                <a:spcPct val="150000"/>
              </a:lnSpc>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CTOPA, which was enacted in 1996 and amended in 2008 to increase facilities that provide abortions, introduced a rights-based framework for addressing women’s sexual and reproductive health and rights, which is a key component in realising gender equality. </a:t>
            </a:r>
          </a:p>
          <a:p>
            <a:pPr algn="just">
              <a:lnSpc>
                <a:spcPct val="150000"/>
              </a:lnSpc>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However, in as much as there is an enabling legislative environment providing for the right to abortion, access to abortion services  remains a challenge in South Africa, with approximately 50% of abortions occurring outside of designated health facilities. Many women and girls, especially those from poor backgrounds and marginalised communities, still struggle to access safe abortion services due to structural and systemic barriers.</a:t>
            </a:r>
            <a:endParaRPr lang="en-GB" sz="1700" b="1"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5932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07504" y="1988840"/>
            <a:ext cx="8748464" cy="4277072"/>
          </a:xfrm>
        </p:spPr>
        <p:txBody>
          <a:bodyPr>
            <a:normAutofit fontScale="92500"/>
          </a:bodyPr>
          <a:lstStyle/>
          <a:p>
            <a:pPr marL="177800" indent="0" algn="just">
              <a:lnSpc>
                <a:spcPct val="125000"/>
              </a:lnSpc>
              <a:spcAft>
                <a:spcPts val="1470"/>
              </a:spcAft>
              <a:buNone/>
            </a:pPr>
            <a:r>
              <a:rPr lang="en-GB" sz="1800" b="1" dirty="0">
                <a:latin typeface="Century Gothic" panose="020B0502020202020204" pitchFamily="34" charset="0"/>
              </a:rPr>
              <a:t>Introduction Cont…</a:t>
            </a:r>
          </a:p>
          <a:p>
            <a:pPr marL="463550" indent="-285750" algn="just">
              <a:lnSpc>
                <a:spcPct val="125000"/>
              </a:lnSpc>
              <a:spcAft>
                <a:spcPts val="14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CTOPA has been in existence for 24 years.  It enshrines women’s and girls’ right to have an abortion on request up until the 12th week of pregnancy, and up to 20 weeks in cases of socioeconomic hardship, rape, incest, and for reasons related to the health of the pregnant woman or foetus. </a:t>
            </a:r>
          </a:p>
          <a:p>
            <a:pPr marL="463550" indent="-285750" algn="just">
              <a:lnSpc>
                <a:spcPct val="125000"/>
              </a:lnSpc>
              <a:spcAft>
                <a:spcPts val="14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Since its inception in 1996, abortion-related deaths and injuries are estimated to have reduced by over 90%. Both medical and surgical methods are  provided free of charge, or at subsidised costs, in designated facilities accredited by the National Department of Health (NDOH). Private health facilities can also provide abortion services after receiving accreditation. </a:t>
            </a:r>
          </a:p>
          <a:p>
            <a:pPr marL="0" indent="0" algn="just">
              <a:lnSpc>
                <a:spcPct val="160000"/>
              </a:lnSpc>
              <a:buNone/>
            </a:pPr>
            <a:endParaRPr lang="en-ZA" sz="2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2183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323528" y="1897511"/>
            <a:ext cx="8496944" cy="4464496"/>
          </a:xfrm>
        </p:spPr>
        <p:txBody>
          <a:bodyPr>
            <a:normAutofit/>
          </a:bodyPr>
          <a:lstStyle/>
          <a:p>
            <a:pPr marL="0" indent="0" algn="just">
              <a:lnSpc>
                <a:spcPct val="150000"/>
              </a:lnSpc>
              <a:buNone/>
            </a:pPr>
            <a:r>
              <a:rPr lang="en-GB" sz="1600" b="1" dirty="0">
                <a:latin typeface="Century Gothic" panose="020B0502020202020204" pitchFamily="34" charset="0"/>
              </a:rPr>
              <a:t>Introduction Cont…</a:t>
            </a:r>
          </a:p>
          <a:p>
            <a:pPr algn="just">
              <a:lnSpc>
                <a:spcPct val="150000"/>
              </a:lnSpc>
            </a:pPr>
            <a:r>
              <a:rPr lang="en-ZA" sz="1600" dirty="0">
                <a:effectLst/>
                <a:latin typeface="Century Gothic" panose="020B0502020202020204" pitchFamily="34" charset="0"/>
                <a:ea typeface="Century Gothic" panose="020B0502020202020204" pitchFamily="34" charset="0"/>
                <a:cs typeface="Century Gothic" panose="020B0502020202020204" pitchFamily="34" charset="0"/>
              </a:rPr>
              <a:t>Unfortunately, despite this positive trajectory in reducing maternal mortality, maternal health patterns of exclusion are still profound. In as much as access to abortion services may have increased amongst women in South Africa, those living outside major urban centres and in rural provinces have not benefitted to the same degree.</a:t>
            </a:r>
            <a:r>
              <a:rPr lang="en-ZA" sz="1600" baseline="30000" dirty="0">
                <a:effectLst/>
                <a:latin typeface="Century Gothic" panose="020B0502020202020204" pitchFamily="34" charset="0"/>
                <a:ea typeface="Century Gothic" panose="020B0502020202020204" pitchFamily="34" charset="0"/>
                <a:cs typeface="Century Gothic" panose="020B0502020202020204" pitchFamily="34" charset="0"/>
              </a:rPr>
              <a:t> </a:t>
            </a:r>
          </a:p>
          <a:p>
            <a:pPr algn="just">
              <a:lnSpc>
                <a:spcPct val="150000"/>
              </a:lnSpc>
            </a:pPr>
            <a:r>
              <a:rPr lang="en-ZA" sz="1600" dirty="0">
                <a:effectLst/>
                <a:latin typeface="Century Gothic" panose="020B0502020202020204" pitchFamily="34" charset="0"/>
                <a:ea typeface="Century Gothic" panose="020B0502020202020204" pitchFamily="34" charset="0"/>
                <a:cs typeface="Century Gothic" panose="020B0502020202020204" pitchFamily="34" charset="0"/>
              </a:rPr>
              <a:t>The right to safe, legal abortions in South Africa – especially for poor, black, and rural women is still not a reality. Moreover, availability and designation of facilities for the provision of medical abortion does not exist nationwide</a:t>
            </a:r>
            <a:r>
              <a:rPr lang="en-ZA" sz="1200" dirty="0">
                <a:effectLst/>
              </a:rPr>
              <a:t> </a:t>
            </a:r>
            <a:r>
              <a:rPr lang="en-ZA" sz="1600" dirty="0">
                <a:effectLst/>
                <a:latin typeface="Century Gothic" panose="020B0502020202020204" pitchFamily="34" charset="0"/>
                <a:ea typeface="Century Gothic" panose="020B0502020202020204" pitchFamily="34" charset="0"/>
                <a:cs typeface="Century Gothic" panose="020B0502020202020204" pitchFamily="34" charset="0"/>
              </a:rPr>
              <a:t>  Republic of South Africa (n 1 above).</a:t>
            </a:r>
          </a:p>
          <a:p>
            <a:pPr marL="0" indent="0" algn="just">
              <a:lnSpc>
                <a:spcPct val="150000"/>
              </a:lnSpc>
              <a:buNone/>
            </a:pPr>
            <a:endParaRPr lang="en-ZA" sz="16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95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15516" y="1884916"/>
            <a:ext cx="8712968" cy="4973084"/>
          </a:xfrm>
        </p:spPr>
        <p:txBody>
          <a:bodyPr>
            <a:noAutofit/>
          </a:bodyPr>
          <a:lstStyle/>
          <a:p>
            <a:pPr marL="0" indent="0" algn="just">
              <a:lnSpc>
                <a:spcPct val="107000"/>
              </a:lnSpc>
              <a:spcAft>
                <a:spcPts val="370"/>
              </a:spcAft>
              <a:buNone/>
            </a:pPr>
            <a:r>
              <a:rPr lang="en-GB" sz="1800" b="1" dirty="0">
                <a:latin typeface="Century Gothic" panose="020B0502020202020204" pitchFamily="34" charset="0"/>
              </a:rPr>
              <a:t>Methodology</a:t>
            </a:r>
          </a:p>
          <a:p>
            <a:pPr marL="0" indent="0" algn="just">
              <a:lnSpc>
                <a:spcPct val="125000"/>
              </a:lnSpc>
              <a:spcAft>
                <a:spcPts val="20"/>
              </a:spcAft>
              <a:buNone/>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 CGE dispatched correspondence accompanied by a questionnaire relating to TOP services to the National Department of Health (NDOH) and Provincial Departments of Health, seeking information pertaining to the following variables:</a:t>
            </a:r>
            <a:endParaRPr lang="en-ZA" sz="1400" dirty="0">
              <a:latin typeface="Century Gothic" panose="020B0502020202020204" pitchFamily="34" charset="0"/>
              <a:ea typeface="Century Gothic" panose="020B0502020202020204" pitchFamily="34" charset="0"/>
              <a:cs typeface="Century Gothic" panose="020B0502020202020204" pitchFamily="34" charset="0"/>
            </a:endParaRPr>
          </a:p>
          <a:p>
            <a:pPr marL="714375" indent="-357188" algn="just">
              <a:lnSpc>
                <a:spcPct val="125000"/>
              </a:lnSpc>
              <a:spcAft>
                <a:spcPts val="20"/>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Institutions providing termination of pregnancy services </a:t>
            </a:r>
          </a:p>
          <a:p>
            <a:pPr marL="714375" indent="-357188" algn="just">
              <a:lnSpc>
                <a:spcPct val="107000"/>
              </a:lnSpc>
              <a:spcAft>
                <a:spcPts val="595"/>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Access </a:t>
            </a:r>
          </a:p>
          <a:p>
            <a:pPr marL="714375" indent="-357188" algn="just">
              <a:lnSpc>
                <a:spcPct val="107000"/>
              </a:lnSpc>
              <a:spcAft>
                <a:spcPts val="595"/>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Funding model </a:t>
            </a:r>
          </a:p>
          <a:p>
            <a:pPr marL="714375" indent="-357188" algn="just">
              <a:lnSpc>
                <a:spcPct val="107000"/>
              </a:lnSpc>
              <a:spcAft>
                <a:spcPts val="595"/>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Referral system</a:t>
            </a:r>
          </a:p>
          <a:p>
            <a:pPr marL="714375" indent="-357188" algn="just">
              <a:lnSpc>
                <a:spcPct val="107000"/>
              </a:lnSpc>
              <a:spcAft>
                <a:spcPts val="595"/>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Assessment </a:t>
            </a:r>
          </a:p>
          <a:p>
            <a:pPr marL="714375" indent="-357188" algn="just">
              <a:lnSpc>
                <a:spcPct val="107000"/>
              </a:lnSpc>
              <a:spcAft>
                <a:spcPts val="595"/>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Promotion of the TOP service</a:t>
            </a:r>
          </a:p>
          <a:p>
            <a:pPr marL="714375" indent="-357188" algn="just">
              <a:lnSpc>
                <a:spcPct val="107000"/>
              </a:lnSpc>
              <a:spcAft>
                <a:spcPts val="595"/>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Public education on TOP services</a:t>
            </a:r>
          </a:p>
          <a:p>
            <a:pPr marL="714375" indent="-357188" algn="just">
              <a:lnSpc>
                <a:spcPct val="107000"/>
              </a:lnSpc>
              <a:spcAft>
                <a:spcPts val="595"/>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Disaggregated data in respect of TOP </a:t>
            </a:r>
          </a:p>
          <a:p>
            <a:pPr marL="714375" indent="-357188" algn="just">
              <a:lnSpc>
                <a:spcPct val="107000"/>
              </a:lnSpc>
              <a:spcAft>
                <a:spcPts val="595"/>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Recruitment of TOP staff</a:t>
            </a:r>
          </a:p>
          <a:p>
            <a:pPr marL="714375" indent="-357188" algn="just">
              <a:lnSpc>
                <a:spcPct val="155000"/>
              </a:lnSpc>
              <a:spcAft>
                <a:spcPts val="210"/>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Complaints management </a:t>
            </a:r>
          </a:p>
          <a:p>
            <a:pPr marL="0" indent="0">
              <a:buNone/>
            </a:pPr>
            <a:endParaRPr lang="en-ZA"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3556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51520" y="2276872"/>
            <a:ext cx="8435280" cy="3536924"/>
          </a:xfrm>
        </p:spPr>
        <p:txBody>
          <a:bodyPr>
            <a:noAutofit/>
          </a:bodyPr>
          <a:lstStyle/>
          <a:p>
            <a:pPr marL="0" lvl="0" indent="0" algn="l" fontAlgn="base">
              <a:lnSpc>
                <a:spcPct val="107000"/>
              </a:lnSpc>
              <a:spcAft>
                <a:spcPts val="710"/>
              </a:spcAft>
              <a:buClr>
                <a:srgbClr val="004369"/>
              </a:buClr>
              <a:buSzPts val="1500"/>
              <a:buNone/>
            </a:pPr>
            <a:r>
              <a:rPr lang="en-ZA" sz="1800" b="1"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LIMITATIONS</a:t>
            </a:r>
            <a:endPar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623888" indent="-446088" algn="just">
              <a:lnSpc>
                <a:spcPct val="125000"/>
              </a:lnSpc>
              <a:spcAft>
                <a:spcPts val="11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national lockdown effected on 26 March 2020 due to the Covid-19 pandemic placed certain limitations on the investigation process. As a result, investigating officers (Legal Officers) were unable to visit sites identified as facilities rendering TOP services. </a:t>
            </a:r>
          </a:p>
          <a:p>
            <a:pPr marL="623888" indent="-446088" algn="just">
              <a:lnSpc>
                <a:spcPct val="125000"/>
              </a:lnSpc>
              <a:spcAft>
                <a:spcPts val="14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As such, the CGE was reliant on information obtained by the national and provincial departments of health by way of a questionnaire dispatched soliciting information in relation to TOP services.  </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7124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79512" y="1692276"/>
            <a:ext cx="8784976" cy="5049092"/>
          </a:xfrm>
        </p:spPr>
        <p:txBody>
          <a:bodyPr>
            <a:normAutofit fontScale="85000" lnSpcReduction="10000"/>
          </a:bodyPr>
          <a:lstStyle/>
          <a:p>
            <a:pPr marL="0" indent="0" algn="just">
              <a:lnSpc>
                <a:spcPct val="160000"/>
              </a:lnSpc>
              <a:buNone/>
            </a:pPr>
            <a:r>
              <a:rPr lang="en-GB" sz="2100" b="1" u="sng" dirty="0"/>
              <a:t>FINDINGS</a:t>
            </a:r>
          </a:p>
          <a:p>
            <a:pPr marL="0" indent="0" algn="just">
              <a:lnSpc>
                <a:spcPct val="160000"/>
              </a:lnSpc>
              <a:buNone/>
            </a:pPr>
            <a:r>
              <a:rPr lang="en-GB" sz="1700" b="1" i="1" dirty="0">
                <a:latin typeface="Century Gothic" panose="020B0502020202020204" pitchFamily="34" charset="0"/>
              </a:rPr>
              <a:t>National Department of Health</a:t>
            </a:r>
          </a:p>
          <a:p>
            <a:pPr marL="0" indent="0">
              <a:lnSpc>
                <a:spcPct val="108000"/>
              </a:lnSpc>
              <a:spcAft>
                <a:spcPts val="1240"/>
              </a:spcAft>
              <a:buNone/>
            </a:pPr>
            <a:r>
              <a:rPr lang="en-ZA" sz="1800" b="1" dirty="0">
                <a:solidFill>
                  <a:srgbClr val="1C94CF"/>
                </a:solidFill>
                <a:effectLst/>
                <a:latin typeface="Century Gothic" panose="020B0502020202020204" pitchFamily="34" charset="0"/>
                <a:ea typeface="Century Gothic" panose="020B0502020202020204" pitchFamily="34" charset="0"/>
                <a:cs typeface="Century Gothic" panose="020B0502020202020204" pitchFamily="34" charset="0"/>
              </a:rPr>
              <a:t>INSTITUTIONS PROVIDING TERMINATION OF PREGNANCY SERVICES </a:t>
            </a:r>
          </a:p>
          <a:p>
            <a:pPr algn="just">
              <a:lnSpc>
                <a:spcPct val="125000"/>
              </a:lnSpc>
              <a:spcAft>
                <a:spcPts val="1270"/>
              </a:spcAft>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submitted that to date there are 350 facilities that provide termination services across the country. It is further submitted that due to the introduction of medical abortion which is not part of the CTOPA as amended, facilities that provides medical abortion before (9 weeks) need not go through designation.</a:t>
            </a:r>
          </a:p>
          <a:p>
            <a:pPr algn="just">
              <a:lnSpc>
                <a:spcPct val="125000"/>
              </a:lnSpc>
              <a:spcAft>
                <a:spcPts val="1370"/>
              </a:spcAft>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In terms of the fully equipped facilities, the National Department of Health indicated that equipment for TOP services is disposable. The department submitted further that it supported provinces by procuring (through donations) equipment to 285 facilities across the country.</a:t>
            </a:r>
          </a:p>
          <a:p>
            <a:pPr marL="0" indent="0">
              <a:lnSpc>
                <a:spcPct val="108000"/>
              </a:lnSpc>
              <a:spcAft>
                <a:spcPts val="1035"/>
              </a:spcAft>
              <a:buNone/>
            </a:pPr>
            <a:r>
              <a:rPr lang="en-ZA" sz="1800" b="1" dirty="0">
                <a:solidFill>
                  <a:srgbClr val="1C94CF"/>
                </a:solidFill>
                <a:effectLst/>
                <a:latin typeface="Century Gothic" panose="020B0502020202020204" pitchFamily="34" charset="0"/>
                <a:ea typeface="Century Gothic" panose="020B0502020202020204" pitchFamily="34" charset="0"/>
                <a:cs typeface="Century Gothic" panose="020B0502020202020204" pitchFamily="34" charset="0"/>
              </a:rPr>
              <a:t>ANALYSIS ON INFORMATION RECEIVED</a:t>
            </a:r>
          </a:p>
          <a:p>
            <a:pPr marL="0" indent="0">
              <a:lnSpc>
                <a:spcPct val="108000"/>
              </a:lnSpc>
              <a:spcAft>
                <a:spcPts val="1035"/>
              </a:spcAft>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information submitted by the department only displays a picture of Zola Clinic, with the signage of TOP services. </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3526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07504" y="1692276"/>
            <a:ext cx="8856984" cy="5165724"/>
          </a:xfrm>
        </p:spPr>
        <p:txBody>
          <a:bodyPr>
            <a:noAutofit/>
          </a:bodyPr>
          <a:lstStyle/>
          <a:p>
            <a:pPr marL="0" indent="0" algn="just">
              <a:lnSpc>
                <a:spcPct val="160000"/>
              </a:lnSpc>
              <a:buNone/>
            </a:pPr>
            <a:r>
              <a:rPr lang="en-GB" sz="1200" b="1" i="1" dirty="0">
                <a:latin typeface="Century Gothic" panose="020B0502020202020204" pitchFamily="34" charset="0"/>
              </a:rPr>
              <a:t>National Department of Health Cont…</a:t>
            </a:r>
          </a:p>
          <a:p>
            <a:pPr marL="0" indent="0">
              <a:spcAft>
                <a:spcPts val="1240"/>
              </a:spcAft>
              <a:buNone/>
            </a:pPr>
            <a:r>
              <a:rPr lang="en-ZA" sz="12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Access </a:t>
            </a:r>
          </a:p>
          <a:p>
            <a:pPr marL="177800" indent="-177800" algn="just">
              <a:spcAft>
                <a:spcPts val="1170"/>
              </a:spcAft>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CTOPA, and Section 2 in particular, provides that pregnant persons can terminate their pregnancy within 12 weeks of pregnancy. The department submitted that the last week of first trimester is week 12. The CTOPA further allows women to terminate pregnancy by choice until 20 weeks. Women who are 12 weeks and above are therefore referred to a facility that performs second trimester termination.</a:t>
            </a:r>
          </a:p>
          <a:p>
            <a:pPr marL="177800" indent="-177800" algn="just">
              <a:lnSpc>
                <a:spcPct val="125000"/>
              </a:lnSpc>
              <a:spcAft>
                <a:spcPts val="20"/>
              </a:spcAft>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submitted that all public health facilities display the list of services offered. If TOP services are not offered at a particular clinic, it will not be included in the list of services provided. Zola Clinic has TOP services and same is included in the list as it will become clear from the picture shared with the commission. It was highlighted in the information submitted that the department acknowledges the unwillingness of health practitioners to perform TOP services as a barrier to service delivery. The department, however, runs values clarification and attitude transformation workshops, which are include all categories of healthcare workers. It will be important for the department to clarify what these workshops entail and how often they take place. The department may also submit the attendance registers of the workshops already conducted.</a:t>
            </a:r>
          </a:p>
          <a:p>
            <a:pPr marL="177800" indent="-177800" algn="just">
              <a:lnSpc>
                <a:spcPct val="125000"/>
              </a:lnSpc>
              <a:spcAft>
                <a:spcPts val="20"/>
              </a:spcAft>
              <a:buNone/>
            </a:pP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177800" indent="-177800" algn="just">
              <a:lnSpc>
                <a:spcPct val="125000"/>
              </a:lnSpc>
              <a:spcAft>
                <a:spcPts val="1170"/>
              </a:spcAft>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In terms of questions asked during interviews, the department submitted that there are no standard questions developed. The questions are developed depending on the job advertisement. It is therefore clear that if the job requirements require termination of pregnancy, then it is submitted that relevant questions in respect thereof will be asked. It is important to note that the department submitted that it had developed guidelines for implementation of the CTOPA, which includes guidance on managing possible barriers to access TOP services, inclusive of conscientious objections.</a:t>
            </a:r>
          </a:p>
          <a:p>
            <a:pPr marL="0" indent="0" algn="just">
              <a:lnSpc>
                <a:spcPct val="160000"/>
              </a:lnSpc>
              <a:buNone/>
            </a:pPr>
            <a:endParaRPr lang="en-GB" sz="1200" dirty="0">
              <a:latin typeface="Century Gothic" panose="020B0502020202020204" pitchFamily="34" charset="0"/>
            </a:endParaRPr>
          </a:p>
          <a:p>
            <a:pPr marL="0" indent="0" algn="just">
              <a:lnSpc>
                <a:spcPct val="160000"/>
              </a:lnSpc>
              <a:buNone/>
            </a:pPr>
            <a:endParaRPr lang="en-GB" sz="12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5480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8052" y="1617639"/>
            <a:ext cx="8807896" cy="5092965"/>
          </a:xfrm>
        </p:spPr>
        <p:txBody>
          <a:bodyPr>
            <a:noAutofit/>
          </a:bodyPr>
          <a:lstStyle/>
          <a:p>
            <a:pPr marL="0" indent="0" algn="just">
              <a:lnSpc>
                <a:spcPct val="134000"/>
              </a:lnSpc>
              <a:spcBef>
                <a:spcPts val="0"/>
              </a:spcBef>
              <a:spcAft>
                <a:spcPts val="600"/>
              </a:spcAft>
              <a:buNone/>
            </a:pPr>
            <a:r>
              <a:rPr lang="en-GB" sz="1300" b="1" dirty="0">
                <a:latin typeface="Century Gothic" panose="020B0502020202020204" pitchFamily="34" charset="0"/>
              </a:rPr>
              <a:t> </a:t>
            </a:r>
            <a:r>
              <a:rPr lang="en-GB" sz="1300" b="1" i="1" dirty="0">
                <a:latin typeface="Century Gothic" panose="020B0502020202020204" pitchFamily="34" charset="0"/>
              </a:rPr>
              <a:t>National Department of Health Cont…</a:t>
            </a:r>
            <a:endParaRPr lang="en-GB" sz="1300" dirty="0">
              <a:latin typeface="Century Gothic" panose="020B0502020202020204" pitchFamily="34" charset="0"/>
            </a:endParaRPr>
          </a:p>
          <a:p>
            <a:pPr marL="0" indent="0" algn="just">
              <a:lnSpc>
                <a:spcPct val="134000"/>
              </a:lnSpc>
              <a:spcBef>
                <a:spcPts val="0"/>
              </a:spcBef>
              <a:spcAft>
                <a:spcPts val="600"/>
              </a:spcAft>
              <a:buNone/>
            </a:pPr>
            <a:r>
              <a:rPr lang="en-ZA" sz="13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Funding Model </a:t>
            </a:r>
          </a:p>
          <a:p>
            <a:pPr marL="0" indent="0" algn="just">
              <a:lnSpc>
                <a:spcPct val="134000"/>
              </a:lnSpc>
              <a:spcBef>
                <a:spcPts val="0"/>
              </a:spcBef>
              <a:spcAft>
                <a:spcPts val="600"/>
              </a:spcAft>
              <a:buNone/>
            </a:pPr>
            <a:r>
              <a:rPr lang="en-ZA" sz="13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submitted that, when it comes to funding, it makes use of equitable shares. Further details in this regard were unfortunately not extended to the CGE and is it therefore not clear what the budget allocation for TOP services entail and how it is calculated. It was also submitted that the department assisted provinces with procurement of equipment. It will be important to ascertain the exact funding model used by the department and the budget for provinces and that of the national department.</a:t>
            </a:r>
          </a:p>
          <a:p>
            <a:pPr marL="0" indent="0" algn="just">
              <a:lnSpc>
                <a:spcPct val="134000"/>
              </a:lnSpc>
              <a:spcBef>
                <a:spcPts val="0"/>
              </a:spcBef>
              <a:spcAft>
                <a:spcPts val="600"/>
              </a:spcAft>
              <a:buNone/>
            </a:pPr>
            <a:r>
              <a:rPr lang="en-ZA" sz="13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Referral system</a:t>
            </a:r>
          </a:p>
          <a:p>
            <a:pPr marL="0" indent="0" algn="just">
              <a:lnSpc>
                <a:spcPct val="134000"/>
              </a:lnSpc>
              <a:spcBef>
                <a:spcPts val="0"/>
              </a:spcBef>
              <a:spcAft>
                <a:spcPts val="600"/>
              </a:spcAft>
              <a:buNone/>
            </a:pPr>
            <a:r>
              <a:rPr lang="en-ZA" sz="13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submitted that each facility has a referral pathway, which clearly indicates facilities providing choice termination of pregnancy (CTOP) services. To minimise unnecessary traveling to and from the various facilities, the department provides referral letters to clients and sends them on appropriate days to relevant facilities. To test the effectiveness of the system cited above, reference can be made to a complaint received by the CGE during Level 4 lockdown, where a complainant was allegedly turned away at the Chiawelo clinic. According to the complainant, she was told at reception that they were only dealing with emergencies.  The CGE wrote to the director-general for intervention, following which the complainant was assisted. This may be the tip of the iceberg or a red flag that the system may not be as effective as it is intended to be and that there may be more clients who are not assisted with TOP services as and when required. </a:t>
            </a:r>
          </a:p>
          <a:p>
            <a:pPr marL="0" indent="0" algn="just">
              <a:lnSpc>
                <a:spcPct val="134000"/>
              </a:lnSpc>
              <a:spcBef>
                <a:spcPts val="0"/>
              </a:spcBef>
              <a:spcAft>
                <a:spcPts val="600"/>
              </a:spcAft>
              <a:buNone/>
            </a:pPr>
            <a:endParaRPr lang="en-GB" sz="1300" dirty="0">
              <a:latin typeface="Century Gothic" panose="020B0502020202020204" pitchFamily="34" charset="0"/>
            </a:endParaRPr>
          </a:p>
          <a:p>
            <a:pPr marL="0" indent="0" algn="just">
              <a:lnSpc>
                <a:spcPct val="134000"/>
              </a:lnSpc>
              <a:spcBef>
                <a:spcPts val="0"/>
              </a:spcBef>
              <a:spcAft>
                <a:spcPts val="600"/>
              </a:spcAft>
              <a:buNone/>
            </a:pPr>
            <a:endParaRPr lang="en-GB" sz="13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9991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buNone/>
            </a:pPr>
            <a:endParaRPr lang="en-GB" sz="1700" dirty="0"/>
          </a:p>
          <a:p>
            <a:pPr marL="0" indent="0" algn="just">
              <a:lnSpc>
                <a:spcPct val="150000"/>
              </a:lnSpc>
              <a:buNone/>
            </a:pPr>
            <a:r>
              <a:rPr lang="en-GB" sz="1700" dirty="0"/>
              <a:t>			</a:t>
            </a:r>
            <a:r>
              <a:rPr lang="en-GB" sz="1700" dirty="0">
                <a:latin typeface="Century Gothic" panose="020B0502020202020204" pitchFamily="34" charset="0"/>
              </a:rPr>
              <a:t>Overview</a:t>
            </a:r>
          </a:p>
          <a:p>
            <a:pPr algn="just">
              <a:lnSpc>
                <a:spcPct val="150000"/>
              </a:lnSpc>
            </a:pPr>
            <a:r>
              <a:rPr lang="en-GB" sz="1700" dirty="0">
                <a:latin typeface="Century Gothic" panose="020B0502020202020204" pitchFamily="34" charset="0"/>
              </a:rPr>
              <a:t>The CGE’s Constitutional Mandate</a:t>
            </a:r>
          </a:p>
          <a:p>
            <a:pPr algn="just">
              <a:lnSpc>
                <a:spcPct val="150000"/>
              </a:lnSpc>
            </a:pPr>
            <a:r>
              <a:rPr lang="en-GB" sz="1700" dirty="0">
                <a:latin typeface="Century Gothic" panose="020B0502020202020204" pitchFamily="34" charset="0"/>
              </a:rPr>
              <a:t>Legal framework</a:t>
            </a:r>
          </a:p>
          <a:p>
            <a:pPr algn="just">
              <a:lnSpc>
                <a:spcPct val="150000"/>
              </a:lnSpc>
            </a:pPr>
            <a:r>
              <a:rPr lang="en-GB" sz="1700" dirty="0">
                <a:latin typeface="Century Gothic" panose="020B0502020202020204" pitchFamily="34" charset="0"/>
              </a:rPr>
              <a:t>Transformation Hearings</a:t>
            </a:r>
          </a:p>
          <a:p>
            <a:pPr algn="just">
              <a:lnSpc>
                <a:spcPct val="150000"/>
              </a:lnSpc>
            </a:pPr>
            <a:r>
              <a:rPr lang="en-GB" sz="1700" dirty="0">
                <a:latin typeface="Century Gothic" panose="020B0502020202020204" pitchFamily="34" charset="0"/>
              </a:rPr>
              <a:t>Purpose of the Hearings</a:t>
            </a:r>
          </a:p>
          <a:p>
            <a:pPr algn="just">
              <a:lnSpc>
                <a:spcPct val="150000"/>
              </a:lnSpc>
            </a:pPr>
            <a:r>
              <a:rPr lang="en-GB" sz="1700" dirty="0">
                <a:latin typeface="Century Gothic" panose="020B0502020202020204" pitchFamily="34" charset="0"/>
              </a:rPr>
              <a:t>Findings  and recommendations</a:t>
            </a:r>
          </a:p>
          <a:p>
            <a:pPr algn="just">
              <a:lnSpc>
                <a:spcPct val="150000"/>
              </a:lnSpc>
            </a:pPr>
            <a:r>
              <a:rPr lang="en-GB" sz="1700" dirty="0">
                <a:latin typeface="Century Gothic" panose="020B0502020202020204" pitchFamily="34" charset="0"/>
              </a:rPr>
              <a:t>Progress report on the findings and recommendations</a:t>
            </a:r>
          </a:p>
          <a:p>
            <a:pPr algn="just">
              <a:lnSpc>
                <a:spcPct val="150000"/>
              </a:lnSpc>
            </a:pPr>
            <a:r>
              <a:rPr lang="en-GB" sz="1700" dirty="0">
                <a:latin typeface="Century Gothic" panose="020B0502020202020204" pitchFamily="34" charset="0"/>
              </a:rPr>
              <a:t>Conclusion</a:t>
            </a: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6600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25760" y="1600665"/>
            <a:ext cx="8892480" cy="5257335"/>
          </a:xfrm>
        </p:spPr>
        <p:txBody>
          <a:bodyPr>
            <a:noAutofit/>
          </a:bodyPr>
          <a:lstStyle/>
          <a:p>
            <a:pPr marL="0" indent="0" algn="just">
              <a:lnSpc>
                <a:spcPct val="114000"/>
              </a:lnSpc>
              <a:spcBef>
                <a:spcPts val="0"/>
              </a:spcBef>
              <a:spcAft>
                <a:spcPts val="600"/>
              </a:spcAft>
              <a:buNone/>
            </a:pPr>
            <a:r>
              <a:rPr lang="en-GB" sz="1400" b="1" i="1" dirty="0">
                <a:latin typeface="Century Gothic" panose="020B0502020202020204" pitchFamily="34" charset="0"/>
              </a:rPr>
              <a:t>National Department of Health Cont…</a:t>
            </a:r>
            <a:endParaRPr lang="en-GB" sz="1400" dirty="0">
              <a:latin typeface="Century Gothic" panose="020B0502020202020204" pitchFamily="34" charset="0"/>
            </a:endParaRPr>
          </a:p>
          <a:p>
            <a:pPr marL="0" indent="0" algn="just">
              <a:lnSpc>
                <a:spcPct val="114000"/>
              </a:lnSpc>
              <a:spcBef>
                <a:spcPts val="0"/>
              </a:spcBef>
              <a:spcAft>
                <a:spcPts val="600"/>
              </a:spcAft>
              <a:buNone/>
            </a:pPr>
            <a:r>
              <a:rPr lang="en-ZA" sz="1400" b="1" dirty="0">
                <a:effectLst/>
                <a:latin typeface="Century Gothic" panose="020B0502020202020204" pitchFamily="34" charset="0"/>
                <a:ea typeface="Century Gothic" panose="020B0502020202020204" pitchFamily="34" charset="0"/>
                <a:cs typeface="Century Gothic" panose="020B0502020202020204" pitchFamily="34" charset="0"/>
              </a:rPr>
              <a:t>Assessment</a:t>
            </a:r>
          </a:p>
          <a:p>
            <a:pPr marL="357188" indent="-179388" algn="just">
              <a:lnSpc>
                <a:spcPct val="114000"/>
              </a:lnSpc>
              <a:spcBef>
                <a:spcPts val="0"/>
              </a:spcBef>
              <a:spcAft>
                <a:spcPts val="600"/>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 information submitted by the NDOH is not conclusive but rather follows a general approach. This statement is supported with the information relating to backlogs and/or waiting lists.  </a:t>
            </a:r>
          </a:p>
          <a:p>
            <a:pPr marL="357188" indent="-179388" algn="just">
              <a:lnSpc>
                <a:spcPct val="114000"/>
              </a:lnSpc>
              <a:spcBef>
                <a:spcPts val="0"/>
              </a:spcBef>
              <a:spcAft>
                <a:spcPts val="600"/>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In terms of the above, the department submitted that it is not aware of any current backlogs. The data can, however, be verified from provinces. It also indicated that the prioritisation of persons seeking termination of pregnancy is dependent on the findings of the consultation, which takes into cognisance the gestational period of pregnancy.</a:t>
            </a:r>
          </a:p>
          <a:p>
            <a:pPr marL="0" indent="0" algn="just">
              <a:lnSpc>
                <a:spcPct val="114000"/>
              </a:lnSpc>
              <a:spcBef>
                <a:spcPts val="0"/>
              </a:spcBef>
              <a:spcAft>
                <a:spcPts val="600"/>
              </a:spcAft>
              <a:buNone/>
            </a:pPr>
            <a:r>
              <a:rPr lang="en-ZA" sz="1400" b="1" dirty="0">
                <a:effectLst/>
                <a:latin typeface="Century Gothic" panose="020B0502020202020204" pitchFamily="34" charset="0"/>
                <a:ea typeface="Century Gothic" panose="020B0502020202020204" pitchFamily="34" charset="0"/>
                <a:cs typeface="Century Gothic" panose="020B0502020202020204" pitchFamily="34" charset="0"/>
              </a:rPr>
              <a:t>Promotion of TOP services</a:t>
            </a:r>
          </a:p>
          <a:p>
            <a:pPr marL="0" indent="0" algn="just">
              <a:lnSpc>
                <a:spcPct val="114000"/>
              </a:lnSpc>
              <a:spcBef>
                <a:spcPts val="0"/>
              </a:spcBef>
              <a:spcAft>
                <a:spcPts val="600"/>
              </a:spcAft>
              <a:buNone/>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 department submitted that it does conduct training for staff members who provide TOP services. The department has a training manual that is comprehensive framework for sexual and reproductive health (SRH). It was submitted that the TOP module is module 3 of the 10 modules. </a:t>
            </a:r>
          </a:p>
          <a:p>
            <a:pPr marL="0" indent="0" algn="just">
              <a:lnSpc>
                <a:spcPct val="114000"/>
              </a:lnSpc>
              <a:spcBef>
                <a:spcPts val="0"/>
              </a:spcBef>
              <a:spcAft>
                <a:spcPts val="600"/>
              </a:spcAft>
              <a:buNone/>
            </a:pPr>
            <a:r>
              <a:rPr lang="en-ZA" sz="1400" b="1" dirty="0">
                <a:effectLst/>
                <a:latin typeface="Century Gothic" panose="020B0502020202020204" pitchFamily="34" charset="0"/>
                <a:ea typeface="Century Gothic" panose="020B0502020202020204" pitchFamily="34" charset="0"/>
                <a:cs typeface="Century Gothic" panose="020B0502020202020204" pitchFamily="34" charset="0"/>
              </a:rPr>
              <a:t>Public education on TOP services</a:t>
            </a:r>
          </a:p>
          <a:p>
            <a:pPr marL="0" indent="0" algn="just">
              <a:lnSpc>
                <a:spcPct val="114000"/>
              </a:lnSpc>
              <a:spcBef>
                <a:spcPts val="0"/>
              </a:spcBef>
              <a:spcAft>
                <a:spcPts val="600"/>
              </a:spcAft>
              <a:buNone/>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In terms of public education, it is the department’s submission that it conducted round-table discussions in Gauteng, North West, and Limpopo with media houses about the CTOPA and its applicable provisions. It is further indicated that the media houses then broadcast the information in different media platforms (print and paper). It is suggested that the department can still do more in terms of sensitising the public, particularly in rural areas where most people are not able to access key information such as termination of pregnancies.</a:t>
            </a:r>
          </a:p>
          <a:p>
            <a:pPr marL="0" indent="0" algn="just" defTabSz="179388">
              <a:lnSpc>
                <a:spcPct val="114000"/>
              </a:lnSpc>
              <a:spcBef>
                <a:spcPts val="0"/>
              </a:spcBef>
              <a:spcAft>
                <a:spcPts val="600"/>
              </a:spcAft>
              <a:buNone/>
              <a:tabLst>
                <a:tab pos="177800" algn="l"/>
              </a:tabLst>
            </a:pPr>
            <a:endParaRPr lang="en-GB" sz="1400" dirty="0">
              <a:latin typeface="Century Gothic" panose="020B0502020202020204" pitchFamily="34" charset="0"/>
            </a:endParaRPr>
          </a:p>
          <a:p>
            <a:pPr marL="0" indent="0" algn="just">
              <a:lnSpc>
                <a:spcPct val="114000"/>
              </a:lnSpc>
              <a:spcBef>
                <a:spcPts val="0"/>
              </a:spcBef>
              <a:spcAft>
                <a:spcPts val="600"/>
              </a:spcAft>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0865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8052" y="1720183"/>
            <a:ext cx="8807896" cy="5049681"/>
          </a:xfrm>
        </p:spPr>
        <p:txBody>
          <a:bodyPr>
            <a:noAutofit/>
          </a:bodyPr>
          <a:lstStyle/>
          <a:p>
            <a:pPr marL="0" indent="0" algn="ctr">
              <a:lnSpc>
                <a:spcPct val="114000"/>
              </a:lnSpc>
              <a:spcBef>
                <a:spcPts val="0"/>
              </a:spcBef>
              <a:buNone/>
            </a:pPr>
            <a:r>
              <a:rPr lang="en-GB" sz="1400" b="1" i="1" dirty="0">
                <a:latin typeface="Century Gothic" panose="020B0502020202020204" pitchFamily="34" charset="0"/>
              </a:rPr>
              <a:t>National Department of Health Cont…</a:t>
            </a:r>
            <a:endParaRPr lang="en-GB" sz="1400" dirty="0">
              <a:latin typeface="Century Gothic" panose="020B0502020202020204" pitchFamily="34" charset="0"/>
            </a:endParaRPr>
          </a:p>
          <a:p>
            <a:pPr marL="0" indent="0" algn="just">
              <a:lnSpc>
                <a:spcPct val="114000"/>
              </a:lnSpc>
              <a:spcBef>
                <a:spcPts val="0"/>
              </a:spcBef>
              <a:buNone/>
            </a:pPr>
            <a:r>
              <a:rPr lang="en-ZA" sz="1400" b="1" dirty="0">
                <a:effectLst/>
                <a:latin typeface="Century Gothic" panose="020B0502020202020204" pitchFamily="34" charset="0"/>
                <a:ea typeface="Century Gothic" panose="020B0502020202020204" pitchFamily="34" charset="0"/>
                <a:cs typeface="Century Gothic" panose="020B0502020202020204" pitchFamily="34" charset="0"/>
              </a:rPr>
              <a:t>Disaggregated data in respect of TOP services</a:t>
            </a:r>
          </a:p>
          <a:p>
            <a:pPr marL="0" indent="0" algn="just">
              <a:lnSpc>
                <a:spcPct val="114000"/>
              </a:lnSpc>
              <a:spcBef>
                <a:spcPts val="0"/>
              </a:spcBef>
              <a:buNone/>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 requested information was not provided by the NDOH and, as such, the CGE cannot analyse the information and/or comment on same. </a:t>
            </a:r>
          </a:p>
          <a:p>
            <a:pPr marL="0" indent="0" algn="just">
              <a:lnSpc>
                <a:spcPct val="114000"/>
              </a:lnSpc>
              <a:spcBef>
                <a:spcPts val="0"/>
              </a:spcBef>
              <a:buNone/>
            </a:pPr>
            <a:endParaRPr lang="en-ZA" sz="400" dirty="0">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14000"/>
              </a:lnSpc>
              <a:spcBef>
                <a:spcPts val="0"/>
              </a:spcBef>
              <a:buNone/>
            </a:pPr>
            <a:r>
              <a:rPr lang="en-ZA" sz="1400" b="1" dirty="0">
                <a:effectLst/>
                <a:latin typeface="Century Gothic" panose="020B0502020202020204" pitchFamily="34" charset="0"/>
                <a:ea typeface="Century Gothic" panose="020B0502020202020204" pitchFamily="34" charset="0"/>
                <a:cs typeface="Century Gothic" panose="020B0502020202020204" pitchFamily="34" charset="0"/>
              </a:rPr>
              <a:t>Recruitment of TOP services</a:t>
            </a:r>
          </a:p>
          <a:p>
            <a:pPr marL="0" indent="0" algn="just">
              <a:lnSpc>
                <a:spcPct val="114000"/>
              </a:lnSpc>
              <a:spcBef>
                <a:spcPts val="0"/>
              </a:spcBef>
              <a:buNone/>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It was submitted that questions for interviews are not standard and are developed in line with the specific job requirements. The department explained by way of an example: An advert for Director, Women’s Health and Genetics has a requirement that the incumbent will perform TOP services, as such a question will be asked in the interview relating to this function.</a:t>
            </a:r>
          </a:p>
          <a:p>
            <a:pPr marL="0" indent="0" algn="just">
              <a:lnSpc>
                <a:spcPct val="114000"/>
              </a:lnSpc>
              <a:spcBef>
                <a:spcPts val="0"/>
              </a:spcBef>
              <a:buNone/>
            </a:pPr>
            <a:endParaRPr lang="en-ZA" sz="400" dirty="0">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14000"/>
              </a:lnSpc>
              <a:spcBef>
                <a:spcPts val="0"/>
              </a:spcBef>
              <a:buNone/>
            </a:pPr>
            <a:r>
              <a:rPr lang="en-ZA" sz="1400" b="1" dirty="0">
                <a:effectLst/>
                <a:latin typeface="Century Gothic" panose="020B0502020202020204" pitchFamily="34" charset="0"/>
                <a:ea typeface="Century Gothic" panose="020B0502020202020204" pitchFamily="34" charset="0"/>
                <a:cs typeface="Century Gothic" panose="020B0502020202020204" pitchFamily="34" charset="0"/>
              </a:rPr>
              <a:t>Complaints management</a:t>
            </a:r>
          </a:p>
          <a:p>
            <a:pPr marL="0" indent="0" algn="just">
              <a:lnSpc>
                <a:spcPct val="114000"/>
              </a:lnSpc>
              <a:spcBef>
                <a:spcPts val="0"/>
              </a:spcBef>
              <a:buNone/>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 department highlighted that each facility has a complaints and compliments box (suggestion box) to register the complaints their clients may have. It was also submitted that pregnant persons may register their complaints through the Mom Connect system. It would have been important for the department to submit the data of complaints received and resolved in this regard in order to analyse the turnaround time and effectiveness of the system. </a:t>
            </a:r>
          </a:p>
          <a:p>
            <a:pPr marL="0" indent="0" algn="just">
              <a:lnSpc>
                <a:spcPct val="114000"/>
              </a:lnSpc>
              <a:spcBef>
                <a:spcPts val="0"/>
              </a:spcBef>
              <a:buNone/>
            </a:pPr>
            <a:endParaRPr lang="en-ZA" sz="400" dirty="0">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14000"/>
              </a:lnSpc>
              <a:spcBef>
                <a:spcPts val="0"/>
              </a:spcBef>
              <a:buNone/>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 department did, however, report that seven cases were received regarding the failure of health workers to adhere to Batho Pele Principles. As previously stated, it would have been in the best interest of the department to supply the CGE with this information, as it is crucial to the investigation to determine compliance with timeframes and how complaints such as these were dealt with and/or resolved. </a:t>
            </a:r>
          </a:p>
          <a:p>
            <a:pPr marL="0" indent="0" algn="just">
              <a:lnSpc>
                <a:spcPct val="114000"/>
              </a:lnSpc>
              <a:spcBef>
                <a:spcPts val="0"/>
              </a:spcBef>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40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79512" y="1692276"/>
            <a:ext cx="8712968" cy="4977084"/>
          </a:xfrm>
        </p:spPr>
        <p:txBody>
          <a:bodyPr>
            <a:normAutofit fontScale="85000" lnSpcReduction="20000"/>
          </a:bodyPr>
          <a:lstStyle/>
          <a:p>
            <a:pPr marL="0" indent="0" algn="just">
              <a:lnSpc>
                <a:spcPct val="160000"/>
              </a:lnSpc>
              <a:buNone/>
            </a:pPr>
            <a:r>
              <a:rPr lang="en-GB" sz="2300" b="1" dirty="0"/>
              <a:t>Western Cape</a:t>
            </a:r>
          </a:p>
          <a:p>
            <a:pPr marL="0" indent="0" algn="just">
              <a:lnSpc>
                <a:spcPct val="160000"/>
              </a:lnSpc>
              <a:buNone/>
            </a:pPr>
            <a:r>
              <a:rPr lang="en-ZA" sz="1800" b="1" dirty="0">
                <a:solidFill>
                  <a:srgbClr val="1C94CF"/>
                </a:solidFill>
                <a:effectLst/>
                <a:latin typeface="Century Gothic" panose="020B0502020202020204" pitchFamily="34" charset="0"/>
                <a:ea typeface="Century Gothic" panose="020B0502020202020204" pitchFamily="34" charset="0"/>
                <a:cs typeface="Century Gothic" panose="020B0502020202020204" pitchFamily="34" charset="0"/>
              </a:rPr>
              <a:t> INSTITUTIONS PROVIDING TERMINATION OF PREGNANCY SERVICES. </a:t>
            </a:r>
            <a:endParaRPr lang="en-ZA" sz="1800" b="1" dirty="0">
              <a:solidFill>
                <a:srgbClr val="484848"/>
              </a:solidFill>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60000"/>
              </a:lnSpc>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was submitted that the Western Cape province is resourced with a total of 109 fully-equipped designated facilities, with 92 actively providing TOP services. Some healthcare facilities are served by roving teams, while others are served by permanent staff as well as a roving team. </a:t>
            </a:r>
          </a:p>
          <a:p>
            <a:pPr marL="0" indent="0" algn="just">
              <a:lnSpc>
                <a:spcPct val="160000"/>
              </a:lnSpc>
              <a:buNone/>
            </a:pPr>
            <a:endPar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60000"/>
              </a:lnSpc>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Upon further request, the department indicated that the mentioned 92 sites provide a comprehensive reproductive health service including termination of pregnancy and contraceptive services. It was further stated that an additional 17 sites are available, should increase capacity be needed and that there are mechanisms and referral pathways in place to ensure that all women in the province have access to the service. The information received suggests that where the service cannot be rendered at a particular facility, the pregnant person is referred to the nearest facility that is indeed able to assist. </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9248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28600" y="1692276"/>
            <a:ext cx="8686800" cy="5165724"/>
          </a:xfrm>
        </p:spPr>
        <p:txBody>
          <a:bodyPr>
            <a:normAutofit fontScale="77500" lnSpcReduction="20000"/>
          </a:bodyPr>
          <a:lstStyle/>
          <a:p>
            <a:pPr marL="0" indent="0" algn="just">
              <a:lnSpc>
                <a:spcPct val="134000"/>
              </a:lnSpc>
              <a:spcBef>
                <a:spcPts val="0"/>
              </a:spcBef>
              <a:spcAft>
                <a:spcPts val="600"/>
              </a:spcAft>
              <a:buNone/>
            </a:pPr>
            <a:r>
              <a:rPr lang="en-GB" sz="4300" b="1" dirty="0"/>
              <a:t> </a:t>
            </a:r>
            <a:r>
              <a:rPr lang="en-GB" sz="2300" b="1" dirty="0">
                <a:latin typeface="Century Gothic" panose="020B0502020202020204" pitchFamily="34" charset="0"/>
              </a:rPr>
              <a:t>Western Cape Cont…</a:t>
            </a:r>
          </a:p>
          <a:p>
            <a:pPr marL="0" indent="0" algn="just">
              <a:lnSpc>
                <a:spcPct val="134000"/>
              </a:lnSpc>
              <a:spcBef>
                <a:spcPts val="0"/>
              </a:spcBef>
              <a:spcAft>
                <a:spcPts val="600"/>
              </a:spcAft>
              <a:buNone/>
            </a:pPr>
            <a:r>
              <a:rPr lang="en-ZA" sz="1800" b="1" dirty="0">
                <a:effectLst/>
                <a:latin typeface="Century Gothic" panose="020B0502020202020204" pitchFamily="34" charset="0"/>
                <a:ea typeface="Century Gothic" panose="020B0502020202020204" pitchFamily="34" charset="0"/>
                <a:cs typeface="Century Gothic" panose="020B0502020202020204" pitchFamily="34" charset="0"/>
              </a:rPr>
              <a:t>Access</a:t>
            </a:r>
          </a:p>
          <a:p>
            <a:pPr algn="just">
              <a:lnSpc>
                <a:spcPct val="134000"/>
              </a:lnSpc>
              <a:spcBef>
                <a:spcPts val="0"/>
              </a:spcBef>
              <a:spcAft>
                <a:spcPts val="60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department stated that it was difficult to assess whether the functioning facilities are sufficient to serve the community where they are located. It was submitted that, based on minimal unsafe abortions and few requests for late terminations, the facilities are providing reasonable access to TOP services. </a:t>
            </a:r>
          </a:p>
          <a:p>
            <a:pPr algn="just">
              <a:lnSpc>
                <a:spcPct val="134000"/>
              </a:lnSpc>
              <a:spcBef>
                <a:spcPts val="0"/>
              </a:spcBef>
              <a:spcAft>
                <a:spcPts val="600"/>
              </a:spcAft>
            </a:pPr>
            <a:r>
              <a:rPr lang="en-ZA" sz="1800" dirty="0">
                <a:latin typeface="Century Gothic" panose="020B0502020202020204" pitchFamily="34" charset="0"/>
                <a:ea typeface="Century Gothic" panose="020B0502020202020204" pitchFamily="34" charset="0"/>
                <a:cs typeface="Century Gothic" panose="020B0502020202020204" pitchFamily="34" charset="0"/>
              </a:rPr>
              <a:t>I</a:t>
            </a: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 was further stated that smaller towns with accredited facilities are easily accessible to first trimester TOPs and medical terminations of pregnancy (MTOPs). Where no services are available, clients are referred to the nearest primary healthcare (PHC) facility or district hospital that is accredited.  The department indicated that second trimester TOPs are referred to regional and tertiary hospitals according to established referral routes (catchment areas). </a:t>
            </a:r>
          </a:p>
          <a:p>
            <a:pPr algn="just">
              <a:lnSpc>
                <a:spcPct val="134000"/>
              </a:lnSpc>
              <a:spcBef>
                <a:spcPts val="0"/>
              </a:spcBef>
              <a:spcAft>
                <a:spcPts val="60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department submitted that health facilities applying to provide the service are inspected according to criteria as set out in Section 3(1) of the CTOPA. This includes public and private sector facilities and providers.</a:t>
            </a:r>
          </a:p>
          <a:p>
            <a:pPr algn="just">
              <a:lnSpc>
                <a:spcPct val="134000"/>
              </a:lnSpc>
              <a:spcBef>
                <a:spcPts val="0"/>
              </a:spcBef>
              <a:spcAft>
                <a:spcPts val="60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Section 3(1) provides for the requirement and / or services to be available at the facility and which is to be taken into consideration for places      where TOPs may be performed. </a:t>
            </a:r>
          </a:p>
          <a:p>
            <a:pPr marL="0" indent="0" algn="just">
              <a:lnSpc>
                <a:spcPct val="134000"/>
              </a:lnSpc>
              <a:spcBef>
                <a:spcPts val="0"/>
              </a:spcBef>
              <a:spcAft>
                <a:spcPts val="600"/>
              </a:spcAft>
              <a:buNone/>
            </a:pPr>
            <a:endParaRPr lang="en-GB" sz="4300" dirty="0">
              <a:latin typeface="Century Gothic" panose="020B0502020202020204" pitchFamily="34" charset="0"/>
            </a:endParaRPr>
          </a:p>
          <a:p>
            <a:pPr marL="0" indent="0" algn="just">
              <a:lnSpc>
                <a:spcPct val="134000"/>
              </a:lnSpc>
              <a:spcBef>
                <a:spcPts val="0"/>
              </a:spcBef>
              <a:spcAft>
                <a:spcPts val="600"/>
              </a:spcAft>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72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28600" y="2033464"/>
            <a:ext cx="8686800" cy="4549898"/>
          </a:xfrm>
        </p:spPr>
        <p:txBody>
          <a:bodyPr>
            <a:noAutofit/>
          </a:bodyPr>
          <a:lstStyle/>
          <a:p>
            <a:pPr marL="0" indent="0" algn="just">
              <a:lnSpc>
                <a:spcPct val="134000"/>
              </a:lnSpc>
              <a:spcBef>
                <a:spcPts val="0"/>
              </a:spcBef>
              <a:buNone/>
            </a:pPr>
            <a:r>
              <a:rPr lang="en-GB" sz="1400" b="1" dirty="0">
                <a:latin typeface="Century Gothic" panose="020B0502020202020204" pitchFamily="34" charset="0"/>
              </a:rPr>
              <a:t>Western Cape Cont…</a:t>
            </a:r>
          </a:p>
          <a:p>
            <a:pPr marL="0" indent="0" algn="just">
              <a:lnSpc>
                <a:spcPct val="134000"/>
              </a:lnSpc>
              <a:spcBef>
                <a:spcPts val="0"/>
              </a:spcBef>
              <a:buNone/>
            </a:pPr>
            <a:endParaRPr lang="en-GB" sz="200" b="1" dirty="0">
              <a:latin typeface="Century Gothic" panose="020B0502020202020204" pitchFamily="34" charset="0"/>
            </a:endParaRPr>
          </a:p>
          <a:p>
            <a:pPr marL="0" indent="0" algn="just">
              <a:lnSpc>
                <a:spcPct val="134000"/>
              </a:lnSpc>
              <a:spcBef>
                <a:spcPts val="0"/>
              </a:spcBef>
              <a:buNone/>
            </a:pPr>
            <a:r>
              <a:rPr lang="en-ZA" sz="12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Funding Model</a:t>
            </a:r>
          </a:p>
          <a:p>
            <a:pPr marL="0" indent="0" algn="just">
              <a:lnSpc>
                <a:spcPct val="13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was observed that there is no specific budget allocated for TOP services. It was submitted that the budget for TOP services forms part of sexual and reproductive services in the package of care provided to facilities funded by equitable share. </a:t>
            </a:r>
          </a:p>
          <a:p>
            <a:pPr marL="0" indent="0" algn="just">
              <a:lnSpc>
                <a:spcPct val="134000"/>
              </a:lnSpc>
              <a:spcBef>
                <a:spcPts val="0"/>
              </a:spcBef>
              <a:buNone/>
            </a:pPr>
            <a:endParaRPr lang="en-ZA" sz="400" dirty="0">
              <a:solidFill>
                <a:srgbClr val="484848"/>
              </a:solidFill>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3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was further stated that funding for the package of care includes clinical assessment, equipment, health workers, procedure rooms, comprehensive family planning, and access to emergency services where necessary.  </a:t>
            </a:r>
          </a:p>
          <a:p>
            <a:pPr marL="0" indent="0" algn="just">
              <a:lnSpc>
                <a:spcPct val="134000"/>
              </a:lnSpc>
              <a:spcBef>
                <a:spcPts val="0"/>
              </a:spcBef>
              <a:buNone/>
            </a:pPr>
            <a:endParaRPr lang="en-ZA" sz="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34000"/>
              </a:lnSpc>
              <a:spcBef>
                <a:spcPts val="0"/>
              </a:spcBef>
              <a:buNone/>
            </a:pPr>
            <a:r>
              <a:rPr lang="en-ZA" sz="12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Referral system</a:t>
            </a:r>
          </a:p>
          <a:p>
            <a:pPr marL="0" indent="0" algn="just">
              <a:lnSpc>
                <a:spcPct val="134000"/>
              </a:lnSpc>
              <a:spcBef>
                <a:spcPts val="0"/>
              </a:spcBef>
              <a:buNone/>
            </a:pPr>
            <a:r>
              <a:rPr lang="en-ZA" sz="1200" b="1" dirty="0">
                <a:solidFill>
                  <a:srgbClr val="484848"/>
                </a:solidFill>
                <a:latin typeface="Century Gothic" panose="020B0502020202020204" pitchFamily="34" charset="0"/>
                <a:ea typeface="Century Gothic" panose="020B0502020202020204" pitchFamily="34" charset="0"/>
                <a:cs typeface="Century Gothic" panose="020B0502020202020204" pitchFamily="34" charset="0"/>
              </a:rPr>
              <a:t>I</a:t>
            </a: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 was stated that persons seeking TOP services are counselled and provided with a referral letter to the nearest accredited site. It was further submitted that established referral pathways and standard operating procedures (SOPs) are in place at each facility. In rural areas, transport is provided via a HealthNet system (a booking system is in place), whilst in metropolitan areas, clients make use of their own transport. </a:t>
            </a:r>
          </a:p>
          <a:p>
            <a:pPr marL="0" indent="0" algn="just">
              <a:lnSpc>
                <a:spcPct val="134000"/>
              </a:lnSpc>
              <a:spcBef>
                <a:spcPts val="0"/>
              </a:spcBef>
              <a:buNone/>
            </a:pPr>
            <a:endParaRPr lang="en-ZA" sz="400" dirty="0">
              <a:solidFill>
                <a:srgbClr val="484848"/>
              </a:solidFill>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3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Where the service is outsourced to a private provider, such as Marie Stopes, the private provider will provide transport. In respect of pregnant persons that seek the department’s assistance during the last week of the first trimester, it is submitted that such persons will be fast tracked to the nearest accredited facility which provides a surgical termination of pregnancy (STOP) service.</a:t>
            </a:r>
          </a:p>
          <a:p>
            <a:pPr marL="0" indent="0" algn="just">
              <a:lnSpc>
                <a:spcPct val="134000"/>
              </a:lnSpc>
              <a:spcBef>
                <a:spcPts val="0"/>
              </a:spcBef>
              <a:buNone/>
            </a:pPr>
            <a:endParaRPr lang="en-GB" sz="12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218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14300" y="1634413"/>
            <a:ext cx="8915400" cy="5223587"/>
          </a:xfrm>
        </p:spPr>
        <p:txBody>
          <a:bodyPr>
            <a:normAutofit fontScale="85000" lnSpcReduction="10000"/>
          </a:bodyPr>
          <a:lstStyle/>
          <a:p>
            <a:pPr marL="0" indent="0" algn="just">
              <a:lnSpc>
                <a:spcPct val="134000"/>
              </a:lnSpc>
              <a:spcBef>
                <a:spcPts val="0"/>
              </a:spcBef>
              <a:buNone/>
            </a:pPr>
            <a:r>
              <a:rPr lang="en-GB" sz="1800" b="1" dirty="0">
                <a:latin typeface="Century Gothic" panose="020B0502020202020204" pitchFamily="34" charset="0"/>
              </a:rPr>
              <a:t>Western Cape Cont…</a:t>
            </a:r>
          </a:p>
          <a:p>
            <a:pPr marL="0" indent="0" algn="just">
              <a:lnSpc>
                <a:spcPct val="134000"/>
              </a:lnSpc>
              <a:spcBef>
                <a:spcPts val="0"/>
              </a:spcBef>
              <a:buNone/>
            </a:pPr>
            <a:r>
              <a:rPr lang="en-ZA" sz="1800" b="1" dirty="0">
                <a:effectLst/>
                <a:latin typeface="Century Gothic" panose="020B0502020202020204" pitchFamily="34" charset="0"/>
                <a:ea typeface="Century Gothic" panose="020B0502020202020204" pitchFamily="34" charset="0"/>
                <a:cs typeface="Century Gothic" panose="020B0502020202020204" pitchFamily="34" charset="0"/>
              </a:rPr>
              <a:t>Assessment</a:t>
            </a:r>
          </a:p>
          <a:p>
            <a:pPr marL="0" indent="0" algn="just">
              <a:lnSpc>
                <a:spcPct val="134000"/>
              </a:lnSpc>
              <a:spcBef>
                <a:spcPts val="0"/>
              </a:spcBef>
              <a:buNone/>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It is submitted that, prior to a TOP being conducted, the client is managed according to practical approach to care kit (PACK) guidelines and SOPs are available at facilities which include:</a:t>
            </a:r>
          </a:p>
          <a:p>
            <a:pPr marL="357188" indent="-268288" algn="just">
              <a:lnSpc>
                <a:spcPct val="134000"/>
              </a:lnSpc>
              <a:spcBef>
                <a:spcPts val="0"/>
              </a:spcBef>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Confirmation of pregnancy</a:t>
            </a:r>
          </a:p>
          <a:p>
            <a:pPr marL="357188" indent="-268288" algn="just">
              <a:lnSpc>
                <a:spcPct val="134000"/>
              </a:lnSpc>
              <a:spcBef>
                <a:spcPts val="0"/>
              </a:spcBef>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Counselling</a:t>
            </a:r>
          </a:p>
          <a:p>
            <a:pPr marL="357188" indent="-268288" algn="just">
              <a:lnSpc>
                <a:spcPct val="134000"/>
              </a:lnSpc>
              <a:spcBef>
                <a:spcPts val="0"/>
              </a:spcBef>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History taking</a:t>
            </a:r>
          </a:p>
          <a:p>
            <a:pPr marL="357188" indent="-268288" algn="just">
              <a:lnSpc>
                <a:spcPct val="134000"/>
              </a:lnSpc>
              <a:spcBef>
                <a:spcPts val="0"/>
              </a:spcBef>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Observations</a:t>
            </a:r>
          </a:p>
          <a:p>
            <a:pPr marL="357188" indent="-268288" algn="just">
              <a:lnSpc>
                <a:spcPct val="134000"/>
              </a:lnSpc>
              <a:spcBef>
                <a:spcPts val="0"/>
              </a:spcBef>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Physical examination</a:t>
            </a:r>
          </a:p>
          <a:p>
            <a:pPr marL="357188" indent="-268288" algn="just">
              <a:lnSpc>
                <a:spcPct val="134000"/>
              </a:lnSpc>
              <a:spcBef>
                <a:spcPts val="0"/>
              </a:spcBef>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Consent</a:t>
            </a:r>
          </a:p>
          <a:p>
            <a:pPr marL="357188" indent="-268288" algn="just">
              <a:lnSpc>
                <a:spcPct val="134000"/>
              </a:lnSpc>
              <a:spcBef>
                <a:spcPts val="0"/>
              </a:spcBef>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In some cases an ultrasound. </a:t>
            </a:r>
          </a:p>
          <a:p>
            <a:pPr marL="0" indent="0" algn="just">
              <a:lnSpc>
                <a:spcPct val="134000"/>
              </a:lnSpc>
              <a:spcBef>
                <a:spcPts val="0"/>
              </a:spcBef>
              <a:buNone/>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It submitted that clients with unconfirmed pregnancies or early pregnancy complications are referred to gynaecological emergency services and all clients receive family planning counselling at the initial visit. It is not clear who is responsible for providing the counselling and if this is done by medical staff of registered social workers. It was further submitted that consultation services before, during, and after a TOP are similar for all patients, irrespective of age. </a:t>
            </a:r>
          </a:p>
          <a:p>
            <a:pPr marL="0" indent="0" algn="just">
              <a:lnSpc>
                <a:spcPct val="134000"/>
              </a:lnSpc>
              <a:spcBef>
                <a:spcPts val="0"/>
              </a:spcBef>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2919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510" y="1567088"/>
            <a:ext cx="8820980" cy="5257335"/>
          </a:xfrm>
        </p:spPr>
        <p:txBody>
          <a:bodyPr>
            <a:noAutofit/>
          </a:bodyPr>
          <a:lstStyle/>
          <a:p>
            <a:pPr marL="0" indent="0" algn="just">
              <a:lnSpc>
                <a:spcPct val="134000"/>
              </a:lnSpc>
              <a:spcBef>
                <a:spcPts val="0"/>
              </a:spcBef>
              <a:buNone/>
            </a:pPr>
            <a:r>
              <a:rPr lang="en-GB" sz="1400" b="1" dirty="0">
                <a:latin typeface="Century Gothic" panose="020B0502020202020204" pitchFamily="34" charset="0"/>
              </a:rPr>
              <a:t>Western Cape Cont…</a:t>
            </a:r>
          </a:p>
          <a:p>
            <a:pPr marL="0" indent="0" algn="just">
              <a:lnSpc>
                <a:spcPct val="134000"/>
              </a:lnSpc>
              <a:spcBef>
                <a:spcPts val="0"/>
              </a:spcBef>
              <a:buNone/>
            </a:pPr>
            <a:endParaRPr lang="en-GB" sz="400" b="1" dirty="0">
              <a:latin typeface="Century Gothic" panose="020B0502020202020204" pitchFamily="34" charset="0"/>
            </a:endParaRPr>
          </a:p>
          <a:p>
            <a:pPr marL="0" indent="0" algn="just">
              <a:lnSpc>
                <a:spcPct val="134000"/>
              </a:lnSpc>
              <a:spcBef>
                <a:spcPts val="0"/>
              </a:spcBef>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Promotion of the TOP service:</a:t>
            </a:r>
          </a:p>
          <a:p>
            <a:pPr marL="0" indent="0" algn="just">
              <a:lnSpc>
                <a:spcPct val="134000"/>
              </a:lnSpc>
              <a:spcBef>
                <a:spcPts val="0"/>
              </a:spcBef>
              <a:buNone/>
            </a:pPr>
            <a:endParaRPr lang="en-ZA" sz="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34000"/>
              </a:lnSpc>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 was submitted that abortion services are advertised at accredited facilities. TOP posters are displayed at health facilities and community health workers (CHWs) raise awareness through health talks in homes as part of sexual and reproductive health using pamphlets and flip charts.  </a:t>
            </a:r>
          </a:p>
          <a:p>
            <a:pPr marL="0" indent="0" algn="just">
              <a:lnSpc>
                <a:spcPct val="134000"/>
              </a:lnSpc>
              <a:spcBef>
                <a:spcPts val="0"/>
              </a:spcBef>
              <a:buNone/>
            </a:pPr>
            <a:endParaRPr lang="en-ZA" sz="400" dirty="0">
              <a:solidFill>
                <a:srgbClr val="484848"/>
              </a:solidFill>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34000"/>
              </a:lnSpc>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of Health website provides information on abortion services available in the province. It was observed from the Western Cape Government Health website that information in relation to the right to TOP, the process to follow, and what should be done in case the service is refused for whatever reason. </a:t>
            </a:r>
          </a:p>
          <a:p>
            <a:pPr marL="0" indent="0" algn="just">
              <a:lnSpc>
                <a:spcPct val="134000"/>
              </a:lnSpc>
              <a:spcBef>
                <a:spcPts val="0"/>
              </a:spcBef>
              <a:buNone/>
            </a:pPr>
            <a:endParaRPr lang="en-ZA" sz="400" dirty="0">
              <a:solidFill>
                <a:srgbClr val="484848"/>
              </a:solidFill>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34000"/>
              </a:lnSpc>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While this effort is commendable, said webpage does not make provision for the process to follow should a complaint be lodged and what the turnaround time will be for a response. This information is still relevant considering the time frames that need to be considered and the fact that not all facilities can provide STOPs. </a:t>
            </a:r>
          </a:p>
          <a:p>
            <a:pPr marL="0" indent="0" algn="just">
              <a:lnSpc>
                <a:spcPct val="134000"/>
              </a:lnSpc>
              <a:spcBef>
                <a:spcPts val="0"/>
              </a:spcBef>
              <a:buNone/>
            </a:pPr>
            <a:endParaRPr lang="en-ZA" sz="400" dirty="0">
              <a:solidFill>
                <a:srgbClr val="484848"/>
              </a:solidFill>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34000"/>
              </a:lnSpc>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is observed that pregnant persons will only know that a service is not available at a particular facility upon requesting it. It may be better to have such a list available at all primary care facilities to save time and cost to potential users of the service to make sure that they approach the correct facility from the onset.</a:t>
            </a:r>
          </a:p>
          <a:p>
            <a:pPr marL="0" indent="0" algn="just">
              <a:lnSpc>
                <a:spcPct val="160000"/>
              </a:lnSpc>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3741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07504" y="1657646"/>
            <a:ext cx="8928992" cy="5200354"/>
          </a:xfrm>
        </p:spPr>
        <p:txBody>
          <a:bodyPr>
            <a:noAutofit/>
          </a:bodyPr>
          <a:lstStyle/>
          <a:p>
            <a:pPr marL="0" indent="0" algn="ctr">
              <a:lnSpc>
                <a:spcPct val="114000"/>
              </a:lnSpc>
              <a:spcBef>
                <a:spcPts val="0"/>
              </a:spcBef>
              <a:buNone/>
            </a:pPr>
            <a:r>
              <a:rPr lang="en-GB" sz="1400" b="1" dirty="0">
                <a:latin typeface="Century Gothic" panose="020B0502020202020204" pitchFamily="34" charset="0"/>
              </a:rPr>
              <a:t>Western Cape Cont…</a:t>
            </a:r>
          </a:p>
          <a:p>
            <a:pPr marL="0" indent="0">
              <a:lnSpc>
                <a:spcPct val="114000"/>
              </a:lnSpc>
              <a:spcBef>
                <a:spcPts val="0"/>
              </a:spcBef>
              <a:buNone/>
            </a:pPr>
            <a:r>
              <a:rPr lang="en-ZA" sz="1400" b="1" dirty="0">
                <a:effectLst/>
                <a:latin typeface="Century Gothic" panose="020B0502020202020204" pitchFamily="34" charset="0"/>
                <a:ea typeface="Century Gothic" panose="020B0502020202020204" pitchFamily="34" charset="0"/>
                <a:cs typeface="Century Gothic" panose="020B0502020202020204" pitchFamily="34" charset="0"/>
              </a:rPr>
              <a:t>Public education on TOP services</a:t>
            </a:r>
          </a:p>
          <a:p>
            <a:pPr marL="0" indent="0">
              <a:lnSpc>
                <a:spcPct val="114000"/>
              </a:lnSpc>
              <a:spcBef>
                <a:spcPts val="0"/>
              </a:spcBef>
              <a:buNone/>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It is submitted that TOP is discussed during specific focus periods e.g. during February. SRH topics are covered in:</a:t>
            </a:r>
          </a:p>
          <a:p>
            <a:pPr indent="-254000" algn="just" fontAlgn="base">
              <a:lnSpc>
                <a:spcPct val="114000"/>
              </a:lnSpc>
              <a:spcBef>
                <a:spcPts val="0"/>
              </a:spcBef>
              <a:buClr>
                <a:srgbClr val="000000"/>
              </a:buClr>
              <a:buSzPts val="1100"/>
              <a:tabLst>
                <a:tab pos="177800" algn="l"/>
              </a:tabLst>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Radio talk shows</a:t>
            </a:r>
          </a:p>
          <a:p>
            <a:pPr indent="-254000" algn="just" fontAlgn="base">
              <a:lnSpc>
                <a:spcPct val="114000"/>
              </a:lnSpc>
              <a:spcBef>
                <a:spcPts val="0"/>
              </a:spcBef>
              <a:buClr>
                <a:srgbClr val="000000"/>
              </a:buClr>
              <a:buSzPts val="1100"/>
              <a:tabLst>
                <a:tab pos="177800" algn="l"/>
              </a:tabLst>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Publications in local newspapers</a:t>
            </a:r>
          </a:p>
          <a:p>
            <a:pPr indent="-254000" algn="just" fontAlgn="base">
              <a:lnSpc>
                <a:spcPct val="114000"/>
              </a:lnSpc>
              <a:spcBef>
                <a:spcPts val="0"/>
              </a:spcBef>
              <a:buClr>
                <a:srgbClr val="000000"/>
              </a:buClr>
              <a:buSzPts val="1100"/>
              <a:tabLst>
                <a:tab pos="177800" algn="l"/>
              </a:tabLst>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Ongoing sessions in facility waiting rooms by lay counsellors using flip charts and pamphlets.</a:t>
            </a:r>
          </a:p>
          <a:p>
            <a:pPr indent="-254000" algn="just" fontAlgn="base">
              <a:lnSpc>
                <a:spcPct val="114000"/>
              </a:lnSpc>
              <a:spcBef>
                <a:spcPts val="0"/>
              </a:spcBef>
              <a:buClr>
                <a:srgbClr val="000000"/>
              </a:buClr>
              <a:buSzPts val="1100"/>
              <a:tabLst>
                <a:tab pos="177800" algn="l"/>
              </a:tabLs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It is further submitted that CHWs do regular talks during home visits using flip charts.</a:t>
            </a:r>
          </a:p>
          <a:p>
            <a:pPr indent="-254000" algn="just" fontAlgn="base">
              <a:lnSpc>
                <a:spcPct val="114000"/>
              </a:lnSpc>
              <a:spcBef>
                <a:spcPts val="0"/>
              </a:spcBef>
              <a:buClr>
                <a:srgbClr val="000000"/>
              </a:buClr>
              <a:buSzPts val="1100"/>
              <a:tabLst>
                <a:tab pos="177800" algn="l"/>
              </a:tabLs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 CGE was not provided with the content of flip charts and/or pamphlets and can therefore not comment on it. </a:t>
            </a:r>
          </a:p>
          <a:p>
            <a:pPr marL="0" indent="0">
              <a:lnSpc>
                <a:spcPct val="114000"/>
              </a:lnSpc>
              <a:spcBef>
                <a:spcPts val="0"/>
              </a:spcBef>
              <a:buNone/>
            </a:pPr>
            <a:r>
              <a:rPr lang="en-ZA" sz="1400" b="1" dirty="0">
                <a:effectLst/>
                <a:latin typeface="Century Gothic" panose="020B0502020202020204" pitchFamily="34" charset="0"/>
                <a:ea typeface="Century Gothic" panose="020B0502020202020204" pitchFamily="34" charset="0"/>
                <a:cs typeface="Century Gothic" panose="020B0502020202020204" pitchFamily="34" charset="0"/>
              </a:rPr>
              <a:t>Disaggregated data in respect of TOP services</a:t>
            </a:r>
          </a:p>
          <a:p>
            <a:pPr marL="342900" lvl="0" indent="-342900" algn="just" fontAlgn="base">
              <a:lnSpc>
                <a:spcPct val="114000"/>
              </a:lnSpc>
              <a:spcBef>
                <a:spcPts val="0"/>
              </a:spcBef>
              <a:buClr>
                <a:srgbClr val="000000"/>
              </a:buClr>
              <a:buSzPts val="1100"/>
              <a:buFont typeface="Symbol" panose="05050102010706020507" pitchFamily="18" charset="2"/>
              <a:buChar char="-"/>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First trimester MTOP up to nine weeks’ gestation; </a:t>
            </a:r>
          </a:p>
          <a:p>
            <a:pPr marL="342900" lvl="0" indent="-342900" algn="just" fontAlgn="base">
              <a:lnSpc>
                <a:spcPct val="114000"/>
              </a:lnSpc>
              <a:spcBef>
                <a:spcPts val="0"/>
              </a:spcBef>
              <a:buClr>
                <a:srgbClr val="000000"/>
              </a:buClr>
              <a:buSzPts val="1100"/>
              <a:buFont typeface="Symbol" panose="05050102010706020507" pitchFamily="18" charset="2"/>
              <a:buChar char="-"/>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First trimester STOP up to 12 weeks’ gestation;</a:t>
            </a:r>
          </a:p>
          <a:p>
            <a:pPr marL="623888" indent="-266700" algn="just">
              <a:lnSpc>
                <a:spcPct val="114000"/>
              </a:lnSpc>
              <a:spcBef>
                <a:spcPts val="0"/>
              </a:spcBef>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It is submitted that the second trimester will either be surgical or medical TOP depending on the clinical assessment and client and provider preferences. (Excel spreadsheet on numbers)</a:t>
            </a:r>
          </a:p>
          <a:p>
            <a:pPr marL="623888" indent="-266700" algn="just">
              <a:lnSpc>
                <a:spcPct val="114000"/>
              </a:lnSpc>
              <a:spcBef>
                <a:spcPts val="0"/>
              </a:spcBef>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During 2018/2019, a total of 18171 TOP services were provided. The following year (2019/2020) showed a definite increase, with a total number of 19160 services provided.</a:t>
            </a:r>
          </a:p>
          <a:p>
            <a:pPr marL="623888" indent="-266700" algn="just">
              <a:lnSpc>
                <a:spcPct val="114000"/>
              </a:lnSpc>
              <a:spcBef>
                <a:spcPts val="0"/>
              </a:spcBef>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Information submitted provided a breakdown of the six district areas and the total number of TOP services rendered within this area. These numbers constitute both medical and surgical TOP services provided at public facilities.</a:t>
            </a:r>
          </a:p>
          <a:p>
            <a:pPr indent="14288">
              <a:lnSpc>
                <a:spcPct val="107000"/>
              </a:lnSpc>
              <a:spcAft>
                <a:spcPts val="120"/>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   Numbers provided in questionnaire and is inclusive of services in public and private facilities. </a:t>
            </a:r>
          </a:p>
          <a:p>
            <a:pPr marL="0" indent="0" algn="just">
              <a:lnSpc>
                <a:spcPct val="160000"/>
              </a:lnSpc>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0024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934"/>
            <a:ext cx="9144000" cy="1808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 6">
            <a:extLst>
              <a:ext uri="{FF2B5EF4-FFF2-40B4-BE49-F238E27FC236}">
                <a16:creationId xmlns:a16="http://schemas.microsoft.com/office/drawing/2014/main" id="{D35F1B7C-64A8-4702-8A84-F173D80CF58A}"/>
              </a:ext>
            </a:extLst>
          </p:cNvPr>
          <p:cNvGraphicFramePr>
            <a:graphicFrameLocks noGrp="1"/>
          </p:cNvGraphicFramePr>
          <p:nvPr>
            <p:extLst>
              <p:ext uri="{D42A27DB-BD31-4B8C-83A1-F6EECF244321}">
                <p14:modId xmlns:p14="http://schemas.microsoft.com/office/powerpoint/2010/main" val="2182279969"/>
              </p:ext>
            </p:extLst>
          </p:nvPr>
        </p:nvGraphicFramePr>
        <p:xfrm>
          <a:off x="251520" y="2060848"/>
          <a:ext cx="8640960" cy="3790865"/>
        </p:xfrm>
        <a:graphic>
          <a:graphicData uri="http://schemas.openxmlformats.org/drawingml/2006/table">
            <a:tbl>
              <a:tblPr firstRow="1" firstCol="1" bandRow="1">
                <a:tableStyleId>{5C22544A-7EE6-4342-B048-85BDC9FD1C3A}</a:tableStyleId>
              </a:tblPr>
              <a:tblGrid>
                <a:gridCol w="442059">
                  <a:extLst>
                    <a:ext uri="{9D8B030D-6E8A-4147-A177-3AD203B41FA5}">
                      <a16:colId xmlns:a16="http://schemas.microsoft.com/office/drawing/2014/main" val="2526329691"/>
                    </a:ext>
                  </a:extLst>
                </a:gridCol>
                <a:gridCol w="2732967">
                  <a:extLst>
                    <a:ext uri="{9D8B030D-6E8A-4147-A177-3AD203B41FA5}">
                      <a16:colId xmlns:a16="http://schemas.microsoft.com/office/drawing/2014/main" val="351731142"/>
                    </a:ext>
                  </a:extLst>
                </a:gridCol>
                <a:gridCol w="2732967">
                  <a:extLst>
                    <a:ext uri="{9D8B030D-6E8A-4147-A177-3AD203B41FA5}">
                      <a16:colId xmlns:a16="http://schemas.microsoft.com/office/drawing/2014/main" val="435288675"/>
                    </a:ext>
                  </a:extLst>
                </a:gridCol>
                <a:gridCol w="2732967">
                  <a:extLst>
                    <a:ext uri="{9D8B030D-6E8A-4147-A177-3AD203B41FA5}">
                      <a16:colId xmlns:a16="http://schemas.microsoft.com/office/drawing/2014/main" val="47472218"/>
                    </a:ext>
                  </a:extLst>
                </a:gridCol>
              </a:tblGrid>
              <a:tr h="660887">
                <a:tc>
                  <a:txBody>
                    <a:bodyPr/>
                    <a:lstStyle/>
                    <a:p>
                      <a:pPr marL="35560" indent="-6350" algn="l">
                        <a:lnSpc>
                          <a:spcPct val="107000"/>
                        </a:lnSpc>
                        <a:spcAft>
                          <a:spcPts val="20"/>
                        </a:spcAft>
                      </a:pPr>
                      <a:r>
                        <a:rPr lang="en-ZA" sz="1400" dirty="0">
                          <a:effectLst/>
                          <a:latin typeface="Century Gothic" panose="020B0502020202020204" pitchFamily="34" charset="0"/>
                        </a:rPr>
                        <a:t>No</a:t>
                      </a:r>
                      <a:endPar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dirty="0">
                          <a:effectLst/>
                          <a:latin typeface="Century Gothic" panose="020B0502020202020204" pitchFamily="34" charset="0"/>
                        </a:rPr>
                        <a:t>District / Metro</a:t>
                      </a:r>
                      <a:endPar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dirty="0">
                          <a:effectLst/>
                          <a:latin typeface="Century Gothic" panose="020B0502020202020204" pitchFamily="34" charset="0"/>
                        </a:rPr>
                        <a:t>Number of Public Facilities</a:t>
                      </a:r>
                      <a:endPar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marR="255270" indent="-35560" algn="l">
                        <a:lnSpc>
                          <a:spcPct val="107000"/>
                        </a:lnSpc>
                        <a:spcAft>
                          <a:spcPts val="20"/>
                        </a:spcAft>
                      </a:pPr>
                      <a:r>
                        <a:rPr lang="en-ZA" sz="1400" dirty="0">
                          <a:effectLst/>
                          <a:latin typeface="Century Gothic" panose="020B0502020202020204" pitchFamily="34" charset="0"/>
                        </a:rPr>
                        <a:t> Total TOP Service s rendered for 2019/20</a:t>
                      </a:r>
                      <a:endPar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extLst>
                  <a:ext uri="{0D108BD9-81ED-4DB2-BD59-A6C34878D82A}">
                    <a16:rowId xmlns:a16="http://schemas.microsoft.com/office/drawing/2014/main" val="3630235871"/>
                  </a:ext>
                </a:extLst>
              </a:tr>
              <a:tr h="521663">
                <a:tc>
                  <a:txBody>
                    <a:bodyPr/>
                    <a:lstStyle/>
                    <a:p>
                      <a:pPr marL="35560" indent="-6350" algn="l">
                        <a:lnSpc>
                          <a:spcPct val="107000"/>
                        </a:lnSpc>
                        <a:spcAft>
                          <a:spcPts val="20"/>
                        </a:spcAft>
                      </a:pPr>
                      <a:r>
                        <a:rPr lang="en-ZA" sz="1400">
                          <a:effectLst/>
                          <a:latin typeface="Century Gothic" panose="020B0502020202020204" pitchFamily="34" charset="0"/>
                        </a:rPr>
                        <a:t>1</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a:effectLst/>
                          <a:latin typeface="Century Gothic" panose="020B0502020202020204" pitchFamily="34" charset="0"/>
                        </a:rPr>
                        <a:t>Cape Town Metropole District</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dirty="0">
                          <a:effectLst/>
                          <a:latin typeface="Century Gothic" panose="020B0502020202020204" pitchFamily="34" charset="0"/>
                        </a:rPr>
                        <a:t>30</a:t>
                      </a:r>
                      <a:endPar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a:effectLst/>
                          <a:latin typeface="Century Gothic" panose="020B0502020202020204" pitchFamily="34" charset="0"/>
                        </a:rPr>
                        <a:t>15012</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extLst>
                  <a:ext uri="{0D108BD9-81ED-4DB2-BD59-A6C34878D82A}">
                    <a16:rowId xmlns:a16="http://schemas.microsoft.com/office/drawing/2014/main" val="2275485069"/>
                  </a:ext>
                </a:extLst>
              </a:tr>
              <a:tr h="521663">
                <a:tc>
                  <a:txBody>
                    <a:bodyPr/>
                    <a:lstStyle/>
                    <a:p>
                      <a:pPr marL="35560" indent="-6350" algn="l">
                        <a:lnSpc>
                          <a:spcPct val="107000"/>
                        </a:lnSpc>
                        <a:spcAft>
                          <a:spcPts val="20"/>
                        </a:spcAft>
                      </a:pPr>
                      <a:r>
                        <a:rPr lang="en-ZA" sz="1400">
                          <a:effectLst/>
                          <a:latin typeface="Century Gothic" panose="020B0502020202020204" pitchFamily="34" charset="0"/>
                        </a:rPr>
                        <a:t>2</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a:effectLst/>
                          <a:latin typeface="Century Gothic" panose="020B0502020202020204" pitchFamily="34" charset="0"/>
                        </a:rPr>
                        <a:t>West Coast District</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a:effectLst/>
                          <a:latin typeface="Century Gothic" panose="020B0502020202020204" pitchFamily="34" charset="0"/>
                        </a:rPr>
                        <a:t>7</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a:effectLst/>
                          <a:latin typeface="Century Gothic" panose="020B0502020202020204" pitchFamily="34" charset="0"/>
                        </a:rPr>
                        <a:t>492</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extLst>
                  <a:ext uri="{0D108BD9-81ED-4DB2-BD59-A6C34878D82A}">
                    <a16:rowId xmlns:a16="http://schemas.microsoft.com/office/drawing/2014/main" val="510614617"/>
                  </a:ext>
                </a:extLst>
              </a:tr>
              <a:tr h="521663">
                <a:tc>
                  <a:txBody>
                    <a:bodyPr/>
                    <a:lstStyle/>
                    <a:p>
                      <a:pPr marL="35560" indent="-6350" algn="l">
                        <a:lnSpc>
                          <a:spcPct val="107000"/>
                        </a:lnSpc>
                        <a:spcAft>
                          <a:spcPts val="20"/>
                        </a:spcAft>
                      </a:pPr>
                      <a:r>
                        <a:rPr lang="en-ZA" sz="1400">
                          <a:effectLst/>
                          <a:latin typeface="Century Gothic" panose="020B0502020202020204" pitchFamily="34" charset="0"/>
                        </a:rPr>
                        <a:t>3</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a:effectLst/>
                          <a:latin typeface="Century Gothic" panose="020B0502020202020204" pitchFamily="34" charset="0"/>
                        </a:rPr>
                        <a:t>Cape Winelands District</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a:effectLst/>
                          <a:latin typeface="Century Gothic" panose="020B0502020202020204" pitchFamily="34" charset="0"/>
                        </a:rPr>
                        <a:t>38</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a:effectLst/>
                          <a:latin typeface="Century Gothic" panose="020B0502020202020204" pitchFamily="34" charset="0"/>
                        </a:rPr>
                        <a:t>2091</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extLst>
                  <a:ext uri="{0D108BD9-81ED-4DB2-BD59-A6C34878D82A}">
                    <a16:rowId xmlns:a16="http://schemas.microsoft.com/office/drawing/2014/main" val="771404416"/>
                  </a:ext>
                </a:extLst>
              </a:tr>
              <a:tr h="521663">
                <a:tc>
                  <a:txBody>
                    <a:bodyPr/>
                    <a:lstStyle/>
                    <a:p>
                      <a:pPr marL="35560" indent="-6350" algn="l">
                        <a:lnSpc>
                          <a:spcPct val="107000"/>
                        </a:lnSpc>
                        <a:spcAft>
                          <a:spcPts val="20"/>
                        </a:spcAft>
                      </a:pPr>
                      <a:r>
                        <a:rPr lang="en-ZA" sz="1400">
                          <a:effectLst/>
                          <a:latin typeface="Century Gothic" panose="020B0502020202020204" pitchFamily="34" charset="0"/>
                        </a:rPr>
                        <a:t>4</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a:effectLst/>
                          <a:latin typeface="Century Gothic" panose="020B0502020202020204" pitchFamily="34" charset="0"/>
                        </a:rPr>
                        <a:t>Overberg District</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a:effectLst/>
                          <a:latin typeface="Century Gothic" panose="020B0502020202020204" pitchFamily="34" charset="0"/>
                        </a:rPr>
                        <a:t>17</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a:effectLst/>
                          <a:latin typeface="Century Gothic" panose="020B0502020202020204" pitchFamily="34" charset="0"/>
                        </a:rPr>
                        <a:t>459</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extLst>
                  <a:ext uri="{0D108BD9-81ED-4DB2-BD59-A6C34878D82A}">
                    <a16:rowId xmlns:a16="http://schemas.microsoft.com/office/drawing/2014/main" val="240294732"/>
                  </a:ext>
                </a:extLst>
              </a:tr>
              <a:tr h="521663">
                <a:tc>
                  <a:txBody>
                    <a:bodyPr/>
                    <a:lstStyle/>
                    <a:p>
                      <a:pPr marL="35560" indent="-6350" algn="l">
                        <a:lnSpc>
                          <a:spcPct val="107000"/>
                        </a:lnSpc>
                        <a:spcAft>
                          <a:spcPts val="20"/>
                        </a:spcAft>
                      </a:pPr>
                      <a:r>
                        <a:rPr lang="en-ZA" sz="1400">
                          <a:effectLst/>
                          <a:latin typeface="Century Gothic" panose="020B0502020202020204" pitchFamily="34" charset="0"/>
                        </a:rPr>
                        <a:t>5</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a:effectLst/>
                          <a:latin typeface="Century Gothic" panose="020B0502020202020204" pitchFamily="34" charset="0"/>
                        </a:rPr>
                        <a:t>Central Karoo District</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a:effectLst/>
                          <a:latin typeface="Century Gothic" panose="020B0502020202020204" pitchFamily="34" charset="0"/>
                        </a:rPr>
                        <a:t>4</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a:effectLst/>
                          <a:latin typeface="Century Gothic" panose="020B0502020202020204" pitchFamily="34" charset="0"/>
                        </a:rPr>
                        <a:t>0</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extLst>
                  <a:ext uri="{0D108BD9-81ED-4DB2-BD59-A6C34878D82A}">
                    <a16:rowId xmlns:a16="http://schemas.microsoft.com/office/drawing/2014/main" val="2536008970"/>
                  </a:ext>
                </a:extLst>
              </a:tr>
              <a:tr h="521663">
                <a:tc>
                  <a:txBody>
                    <a:bodyPr/>
                    <a:lstStyle/>
                    <a:p>
                      <a:pPr marL="35560" indent="-6350" algn="l">
                        <a:lnSpc>
                          <a:spcPct val="107000"/>
                        </a:lnSpc>
                        <a:spcAft>
                          <a:spcPts val="20"/>
                        </a:spcAft>
                      </a:pPr>
                      <a:r>
                        <a:rPr lang="en-ZA" sz="1400">
                          <a:effectLst/>
                          <a:latin typeface="Century Gothic" panose="020B0502020202020204" pitchFamily="34" charset="0"/>
                        </a:rPr>
                        <a:t>6</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a:effectLst/>
                          <a:latin typeface="Century Gothic" panose="020B0502020202020204" pitchFamily="34" charset="0"/>
                        </a:rPr>
                        <a:t>Garden Route District</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a:effectLst/>
                          <a:latin typeface="Century Gothic" panose="020B0502020202020204" pitchFamily="34" charset="0"/>
                        </a:rPr>
                        <a:t>13</a:t>
                      </a:r>
                      <a:endParaRPr lang="en-ZA" sz="14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tc>
                  <a:txBody>
                    <a:bodyPr/>
                    <a:lstStyle/>
                    <a:p>
                      <a:pPr marL="35560" indent="-6350" algn="l">
                        <a:lnSpc>
                          <a:spcPct val="107000"/>
                        </a:lnSpc>
                        <a:spcAft>
                          <a:spcPts val="20"/>
                        </a:spcAft>
                      </a:pPr>
                      <a:r>
                        <a:rPr lang="en-ZA" sz="1400" dirty="0">
                          <a:effectLst/>
                          <a:latin typeface="Century Gothic" panose="020B0502020202020204" pitchFamily="34" charset="0"/>
                        </a:rPr>
                        <a:t>1026</a:t>
                      </a:r>
                      <a:endPar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15240" marR="73025" marT="50800" marB="0"/>
                </a:tc>
                <a:extLst>
                  <a:ext uri="{0D108BD9-81ED-4DB2-BD59-A6C34878D82A}">
                    <a16:rowId xmlns:a16="http://schemas.microsoft.com/office/drawing/2014/main" val="2903610102"/>
                  </a:ext>
                </a:extLst>
              </a:tr>
            </a:tbl>
          </a:graphicData>
        </a:graphic>
      </p:graphicFrame>
      <p:sp>
        <p:nvSpPr>
          <p:cNvPr id="9" name="TextBox 8">
            <a:extLst>
              <a:ext uri="{FF2B5EF4-FFF2-40B4-BE49-F238E27FC236}">
                <a16:creationId xmlns:a16="http://schemas.microsoft.com/office/drawing/2014/main" id="{62F829B3-9F97-4D49-809F-3CEC3AE444ED}"/>
              </a:ext>
            </a:extLst>
          </p:cNvPr>
          <p:cNvSpPr txBox="1"/>
          <p:nvPr/>
        </p:nvSpPr>
        <p:spPr>
          <a:xfrm>
            <a:off x="218313" y="1771346"/>
            <a:ext cx="3168352" cy="315727"/>
          </a:xfrm>
          <a:prstGeom prst="rect">
            <a:avLst/>
          </a:prstGeom>
          <a:noFill/>
        </p:spPr>
        <p:txBody>
          <a:bodyPr wrap="square">
            <a:spAutoFit/>
          </a:bodyPr>
          <a:lstStyle/>
          <a:p>
            <a:pPr marL="0" indent="0">
              <a:lnSpc>
                <a:spcPct val="114000"/>
              </a:lnSpc>
              <a:spcBef>
                <a:spcPts val="0"/>
              </a:spcBef>
              <a:buNone/>
            </a:pPr>
            <a:r>
              <a:rPr lang="en-GB" sz="1400" b="1" dirty="0">
                <a:latin typeface="Century Gothic" panose="020B0502020202020204" pitchFamily="34" charset="0"/>
              </a:rPr>
              <a:t>Western Cape Cont…</a:t>
            </a:r>
          </a:p>
        </p:txBody>
      </p:sp>
    </p:spTree>
    <p:extLst>
      <p:ext uri="{BB962C8B-B14F-4D97-AF65-F5344CB8AC3E}">
        <p14:creationId xmlns:p14="http://schemas.microsoft.com/office/powerpoint/2010/main" val="731978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15516" y="2136081"/>
            <a:ext cx="8712968" cy="4447281"/>
          </a:xfrm>
        </p:spPr>
        <p:txBody>
          <a:bodyPr>
            <a:normAutofit fontScale="85000" lnSpcReduction="10000"/>
          </a:bodyPr>
          <a:lstStyle/>
          <a:p>
            <a:pPr marL="357188" indent="-357188" algn="just">
              <a:lnSpc>
                <a:spcPct val="125000"/>
              </a:lnSpc>
              <a:spcAft>
                <a:spcPts val="14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It was submitted that all TOP services as cited above were performed successfully and in the rare event of an incomplete procedure the client is referred to a specialist centre.</a:t>
            </a:r>
          </a:p>
          <a:p>
            <a:pPr marL="357188" indent="-357188" algn="just">
              <a:lnSpc>
                <a:spcPct val="125000"/>
              </a:lnSpc>
              <a:spcAft>
                <a:spcPts val="14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WCDH submitted that there is currently no backlog in the TOP services. It was stated that the department has implemented one-stop- services where appropriate for TOP clients. It was, however, cited that in some instances, facilities erroneously delay and wait for ultrasound services or unavailability of a provider due to leave. </a:t>
            </a:r>
          </a:p>
          <a:p>
            <a:pPr marL="357188" indent="-357188" algn="just">
              <a:lnSpc>
                <a:spcPct val="125000"/>
              </a:lnSpc>
              <a:spcAft>
                <a:spcPts val="14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department indicates that it addresses these challenges to ensure that it put in all efforts to train more than one provider per facility and correct misinformation in relation to reliance on ultrasound services. </a:t>
            </a:r>
          </a:p>
          <a:p>
            <a:pPr marL="357188" indent="-357188" algn="just">
              <a:lnSpc>
                <a:spcPct val="125000"/>
              </a:lnSpc>
              <a:spcAft>
                <a:spcPts val="11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In order to ensure that clients receive services within the prescribed timeframes, it is submitted that networks are used to ensure timeous access for clients who present late to facilities. </a:t>
            </a: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4953E850-5B2D-4BE0-9DED-FDD0F857BEF2}"/>
              </a:ext>
            </a:extLst>
          </p:cNvPr>
          <p:cNvSpPr txBox="1"/>
          <p:nvPr/>
        </p:nvSpPr>
        <p:spPr>
          <a:xfrm>
            <a:off x="215516" y="1795190"/>
            <a:ext cx="3168352" cy="315727"/>
          </a:xfrm>
          <a:prstGeom prst="rect">
            <a:avLst/>
          </a:prstGeom>
          <a:noFill/>
        </p:spPr>
        <p:txBody>
          <a:bodyPr wrap="square">
            <a:spAutoFit/>
          </a:bodyPr>
          <a:lstStyle/>
          <a:p>
            <a:pPr marL="0" indent="0">
              <a:lnSpc>
                <a:spcPct val="114000"/>
              </a:lnSpc>
              <a:spcBef>
                <a:spcPts val="0"/>
              </a:spcBef>
              <a:buNone/>
            </a:pPr>
            <a:r>
              <a:rPr lang="en-GB" sz="1400" b="1" dirty="0">
                <a:latin typeface="Century Gothic" panose="020B0502020202020204" pitchFamily="34" charset="0"/>
              </a:rPr>
              <a:t>Western Cape Cont…</a:t>
            </a:r>
          </a:p>
        </p:txBody>
      </p:sp>
    </p:spTree>
    <p:extLst>
      <p:ext uri="{BB962C8B-B14F-4D97-AF65-F5344CB8AC3E}">
        <p14:creationId xmlns:p14="http://schemas.microsoft.com/office/powerpoint/2010/main" val="1779911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51520" y="1600200"/>
            <a:ext cx="8435280" cy="4525963"/>
          </a:xfrm>
        </p:spPr>
        <p:txBody>
          <a:bodyPr>
            <a:normAutofit fontScale="77500" lnSpcReduction="20000"/>
          </a:bodyPr>
          <a:lstStyle/>
          <a:p>
            <a:pPr marL="0" indent="0" algn="just">
              <a:lnSpc>
                <a:spcPct val="150000"/>
              </a:lnSpc>
              <a:buNone/>
            </a:pPr>
            <a:r>
              <a:rPr lang="en-GB" dirty="0"/>
              <a:t>		</a:t>
            </a:r>
            <a:r>
              <a:rPr lang="en-GB" sz="2200" dirty="0"/>
              <a:t>     </a:t>
            </a:r>
            <a:r>
              <a:rPr lang="en-GB" sz="2200" b="1" dirty="0">
                <a:latin typeface="Century Gothic" panose="020B0502020202020204" pitchFamily="34" charset="0"/>
              </a:rPr>
              <a:t>Mandate of the CGE</a:t>
            </a:r>
          </a:p>
          <a:p>
            <a:pPr algn="just">
              <a:lnSpc>
                <a:spcPct val="150000"/>
              </a:lnSpc>
            </a:pPr>
            <a:r>
              <a:rPr lang="en-GB" sz="2200" dirty="0">
                <a:latin typeface="Century Gothic" panose="020B0502020202020204" pitchFamily="34" charset="0"/>
              </a:rPr>
              <a:t>Section 187 of the Constitution and CGE Act No. 39 of 1996 require the CGE to promote respect for, and the protection, development and attainment of gender equality.  The CGE vision is a society free from gender oppression and all forms of inequality</a:t>
            </a:r>
          </a:p>
          <a:p>
            <a:pPr algn="just">
              <a:lnSpc>
                <a:spcPct val="150000"/>
              </a:lnSpc>
            </a:pPr>
            <a:r>
              <a:rPr lang="en-GB" sz="2200" dirty="0">
                <a:latin typeface="Century Gothic" panose="020B0502020202020204" pitchFamily="34" charset="0"/>
              </a:rPr>
              <a:t>The CGE mandate is to monitor and evaluate legislation, policies and practices of the state, statutory bodies and private businesses, as well as indigenous and customary laws and practices; research and make recommendations to Parliament; </a:t>
            </a:r>
          </a:p>
          <a:p>
            <a:pPr algn="just">
              <a:lnSpc>
                <a:spcPct val="150000"/>
              </a:lnSpc>
            </a:pPr>
            <a:r>
              <a:rPr lang="en-GB" sz="2200" dirty="0">
                <a:latin typeface="Century Gothic" panose="020B0502020202020204" pitchFamily="34" charset="0"/>
              </a:rPr>
              <a:t>And to receive and investigate complaints of gender discrimination; and conduct public awareness and education on gender equality.  </a:t>
            </a:r>
          </a:p>
          <a:p>
            <a:pPr algn="just">
              <a:lnSpc>
                <a:spcPct val="150000"/>
              </a:lnSpc>
            </a:pPr>
            <a:r>
              <a:rPr lang="en-GB" sz="2200" dirty="0">
                <a:latin typeface="Century Gothic" panose="020B0502020202020204" pitchFamily="34" charset="0"/>
              </a:rPr>
              <a:t>Further, the CGE has powers of subpoena and litigation.</a:t>
            </a:r>
          </a:p>
          <a:p>
            <a:pPr marL="0" indent="0">
              <a:buNone/>
            </a:pPr>
            <a:endParaRPr lang="en-GB" sz="1800" dirty="0"/>
          </a:p>
          <a:p>
            <a:pPr marL="0" indent="0">
              <a:buNone/>
            </a:pPr>
            <a:endParaRPr lang="en-ZA" sz="20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3844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07504" y="2131350"/>
            <a:ext cx="8856984" cy="4610017"/>
          </a:xfrm>
        </p:spPr>
        <p:txBody>
          <a:bodyPr>
            <a:normAutofit/>
          </a:bodyPr>
          <a:lstStyle/>
          <a:p>
            <a:pPr marL="0" indent="0">
              <a:lnSpc>
                <a:spcPct val="108000"/>
              </a:lnSpc>
              <a:spcAft>
                <a:spcPts val="1240"/>
              </a:spcAft>
              <a:buNone/>
            </a:pPr>
            <a:r>
              <a:rPr lang="en-ZA" sz="1600" b="1" dirty="0">
                <a:effectLst/>
                <a:latin typeface="Century Gothic" panose="020B0502020202020204" pitchFamily="34" charset="0"/>
                <a:ea typeface="Century Gothic" panose="020B0502020202020204" pitchFamily="34" charset="0"/>
                <a:cs typeface="Century Gothic" panose="020B0502020202020204" pitchFamily="34" charset="0"/>
              </a:rPr>
              <a:t>Recruitment of TOP staff</a:t>
            </a:r>
          </a:p>
          <a:p>
            <a:pPr marL="0" indent="0">
              <a:lnSpc>
                <a:spcPct val="108000"/>
              </a:lnSpc>
              <a:spcAft>
                <a:spcPts val="1240"/>
              </a:spcAft>
              <a:buNone/>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It was submitted that, during the recruitment process relevant to a TOP provider, questions include:</a:t>
            </a:r>
          </a:p>
          <a:p>
            <a:pPr algn="just" fontAlgn="base">
              <a:lnSpc>
                <a:spcPct val="125000"/>
              </a:lnSpc>
              <a:spcAft>
                <a:spcPts val="20"/>
              </a:spcAft>
              <a:buClr>
                <a:srgbClr val="000000"/>
              </a:buClr>
              <a:buSzPts val="1100"/>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Specific aspect on procedure</a:t>
            </a:r>
          </a:p>
          <a:p>
            <a:pPr algn="just" fontAlgn="base">
              <a:lnSpc>
                <a:spcPct val="125000"/>
              </a:lnSpc>
              <a:spcAft>
                <a:spcPts val="20"/>
              </a:spcAft>
              <a:buClr>
                <a:srgbClr val="000000"/>
              </a:buClr>
              <a:buSzPts val="1100"/>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Response to a request for TOP service</a:t>
            </a:r>
          </a:p>
          <a:p>
            <a:pPr algn="just" fontAlgn="base">
              <a:lnSpc>
                <a:spcPct val="125000"/>
              </a:lnSpc>
              <a:spcAft>
                <a:spcPts val="20"/>
              </a:spcAft>
              <a:buClr>
                <a:srgbClr val="000000"/>
              </a:buClr>
              <a:buSzPts val="1100"/>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Client experiencing emergency complication of TOP.</a:t>
            </a:r>
          </a:p>
          <a:p>
            <a:pPr lvl="1" indent="-342900" algn="just" fontAlgn="base">
              <a:lnSpc>
                <a:spcPct val="125000"/>
              </a:lnSpc>
              <a:spcAft>
                <a:spcPts val="20"/>
              </a:spcAft>
              <a:buClr>
                <a:srgbClr val="000000"/>
              </a:buClr>
              <a:buSzPts val="1100"/>
              <a:buFont typeface="Symbol" panose="05050102010706020507" pitchFamily="18" charset="2"/>
              <a:buChar char="-"/>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Theatre nurse would be asked if he/she would deny such clients access to an operating theatre. - 	Case scenario where candidate is requested to explain how they would manage such a situation.</a:t>
            </a:r>
          </a:p>
          <a:p>
            <a:pPr lvl="1" indent="-342900" algn="just" fontAlgn="base">
              <a:lnSpc>
                <a:spcPct val="125000"/>
              </a:lnSpc>
              <a:spcAft>
                <a:spcPts val="20"/>
              </a:spcAft>
              <a:buClr>
                <a:srgbClr val="000000"/>
              </a:buClr>
              <a:buSzPts val="1100"/>
              <a:buFont typeface="Symbol" panose="05050102010706020507" pitchFamily="18" charset="2"/>
              <a:buChar char="-"/>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 CGE noted that case study questions may relate to the rendering of the specific procedures. It does not, however, specifically address issues of conscientious objection and how such cases will be dealt with. Despite this observation, it could be said that this aspect is tested in the response of a candidate as to whether the service will be denied and/or how he/she will respond to such a request. </a:t>
            </a: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AD27C53B-CA65-42CA-BAE6-045A9FAFBC99}"/>
              </a:ext>
            </a:extLst>
          </p:cNvPr>
          <p:cNvSpPr txBox="1"/>
          <p:nvPr/>
        </p:nvSpPr>
        <p:spPr>
          <a:xfrm>
            <a:off x="107504" y="1677606"/>
            <a:ext cx="3240360" cy="347659"/>
          </a:xfrm>
          <a:prstGeom prst="rect">
            <a:avLst/>
          </a:prstGeom>
          <a:noFill/>
        </p:spPr>
        <p:txBody>
          <a:bodyPr wrap="square">
            <a:spAutoFit/>
          </a:bodyPr>
          <a:lstStyle/>
          <a:p>
            <a:pPr marL="0" indent="0">
              <a:lnSpc>
                <a:spcPct val="114000"/>
              </a:lnSpc>
              <a:spcBef>
                <a:spcPts val="0"/>
              </a:spcBef>
              <a:buNone/>
            </a:pPr>
            <a:r>
              <a:rPr lang="en-GB" sz="1600" b="1" dirty="0">
                <a:latin typeface="Century Gothic" panose="020B0502020202020204" pitchFamily="34" charset="0"/>
              </a:rPr>
              <a:t>Western Cape Cont…</a:t>
            </a:r>
          </a:p>
        </p:txBody>
      </p:sp>
    </p:spTree>
    <p:extLst>
      <p:ext uri="{BB962C8B-B14F-4D97-AF65-F5344CB8AC3E}">
        <p14:creationId xmlns:p14="http://schemas.microsoft.com/office/powerpoint/2010/main" val="13924426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0" y="2168214"/>
            <a:ext cx="8915400" cy="4447281"/>
          </a:xfrm>
        </p:spPr>
        <p:txBody>
          <a:bodyPr>
            <a:normAutofit/>
          </a:bodyPr>
          <a:lstStyle/>
          <a:p>
            <a:pPr algn="just">
              <a:lnSpc>
                <a:spcPct val="125000"/>
              </a:lnSpc>
              <a:spcAft>
                <a:spcPts val="20"/>
              </a:spcAft>
            </a:pPr>
            <a:r>
              <a:rPr lang="en-ZA" sz="1600" dirty="0">
                <a:effectLst/>
                <a:latin typeface="Century Gothic" panose="020B0502020202020204" pitchFamily="34" charset="0"/>
                <a:ea typeface="Century Gothic" panose="020B0502020202020204" pitchFamily="34" charset="0"/>
                <a:cs typeface="Century Gothic" panose="020B0502020202020204" pitchFamily="34" charset="0"/>
              </a:rPr>
              <a:t>The department submitted that it has an HR policy (circular 35/2016) that specifically address issues relating to conscientious objection, which further forms part of the health worker orientation in appropriate settings. It was observed that this aspect is adequately addressed in the ethical and legal obligation section of the policy. </a:t>
            </a:r>
          </a:p>
          <a:p>
            <a:pPr marL="0" indent="0" algn="just">
              <a:lnSpc>
                <a:spcPct val="125000"/>
              </a:lnSpc>
              <a:spcAft>
                <a:spcPts val="20"/>
              </a:spcAft>
              <a:buNone/>
            </a:pPr>
            <a:endParaRPr lang="en-ZA" sz="1600" dirty="0">
              <a:effectLst/>
              <a:latin typeface="Century Gothic" panose="020B0502020202020204" pitchFamily="34" charset="0"/>
              <a:ea typeface="Century Gothic" panose="020B0502020202020204" pitchFamily="34" charset="0"/>
              <a:cs typeface="Century Gothic" panose="020B0502020202020204" pitchFamily="34" charset="0"/>
            </a:endParaRPr>
          </a:p>
          <a:p>
            <a:pPr algn="just">
              <a:lnSpc>
                <a:spcPct val="125000"/>
              </a:lnSpc>
              <a:spcAft>
                <a:spcPts val="20"/>
              </a:spcAft>
            </a:pPr>
            <a:r>
              <a:rPr lang="en-ZA" sz="1600" dirty="0">
                <a:effectLst/>
                <a:latin typeface="Century Gothic" panose="020B0502020202020204" pitchFamily="34" charset="0"/>
                <a:ea typeface="Century Gothic" panose="020B0502020202020204" pitchFamily="34" charset="0"/>
                <a:cs typeface="Century Gothic" panose="020B0502020202020204" pitchFamily="34" charset="0"/>
              </a:rPr>
              <a:t>It is commended that both rights (conscientious objection versus right to TOP service/health care) is observed and protected and specific procedures/measures are in place to ensure that patients still have access to the service and related information. </a:t>
            </a:r>
          </a:p>
          <a:p>
            <a:pPr marL="0" indent="0" algn="just">
              <a:lnSpc>
                <a:spcPct val="125000"/>
              </a:lnSpc>
              <a:spcAft>
                <a:spcPts val="20"/>
              </a:spcAft>
              <a:buNone/>
            </a:pPr>
            <a:endParaRPr lang="en-ZA" sz="1600" dirty="0">
              <a:effectLst/>
              <a:latin typeface="Century Gothic" panose="020B0502020202020204" pitchFamily="34" charset="0"/>
              <a:ea typeface="Century Gothic" panose="020B0502020202020204" pitchFamily="34" charset="0"/>
              <a:cs typeface="Century Gothic" panose="020B0502020202020204" pitchFamily="34" charset="0"/>
            </a:endParaRPr>
          </a:p>
          <a:p>
            <a:pPr algn="just">
              <a:lnSpc>
                <a:spcPct val="125000"/>
              </a:lnSpc>
              <a:spcAft>
                <a:spcPts val="20"/>
              </a:spcAft>
            </a:pPr>
            <a:r>
              <a:rPr lang="en-ZA" sz="1600" dirty="0">
                <a:effectLst/>
                <a:latin typeface="Century Gothic" panose="020B0502020202020204" pitchFamily="34" charset="0"/>
                <a:ea typeface="Century Gothic" panose="020B0502020202020204" pitchFamily="34" charset="0"/>
                <a:cs typeface="Century Gothic" panose="020B0502020202020204" pitchFamily="34" charset="0"/>
              </a:rPr>
              <a:t>Where such objections exist, they are to be recorded in the employee file, following the manager being informed thereof in writing. It is submitted that failure to provide the required service may lead to breach of contract.</a:t>
            </a:r>
          </a:p>
          <a:p>
            <a:pPr marL="0" indent="0" algn="just">
              <a:lnSpc>
                <a:spcPct val="160000"/>
              </a:lnSpc>
              <a:buNone/>
            </a:pPr>
            <a:endParaRPr lang="en-GB" sz="16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383A5ACB-1A57-4A6E-9688-B88EA23F77D9}"/>
              </a:ext>
            </a:extLst>
          </p:cNvPr>
          <p:cNvSpPr txBox="1"/>
          <p:nvPr/>
        </p:nvSpPr>
        <p:spPr>
          <a:xfrm>
            <a:off x="264447" y="1720411"/>
            <a:ext cx="3240360" cy="347659"/>
          </a:xfrm>
          <a:prstGeom prst="rect">
            <a:avLst/>
          </a:prstGeom>
          <a:noFill/>
        </p:spPr>
        <p:txBody>
          <a:bodyPr wrap="square">
            <a:spAutoFit/>
          </a:bodyPr>
          <a:lstStyle/>
          <a:p>
            <a:pPr marL="0" indent="0">
              <a:lnSpc>
                <a:spcPct val="114000"/>
              </a:lnSpc>
              <a:spcBef>
                <a:spcPts val="0"/>
              </a:spcBef>
              <a:buNone/>
            </a:pPr>
            <a:r>
              <a:rPr lang="en-GB" sz="1600" b="1" dirty="0">
                <a:latin typeface="Century Gothic" panose="020B0502020202020204" pitchFamily="34" charset="0"/>
              </a:rPr>
              <a:t>Western Cape Cont…</a:t>
            </a:r>
          </a:p>
        </p:txBody>
      </p:sp>
    </p:spTree>
    <p:extLst>
      <p:ext uri="{BB962C8B-B14F-4D97-AF65-F5344CB8AC3E}">
        <p14:creationId xmlns:p14="http://schemas.microsoft.com/office/powerpoint/2010/main" val="25496314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07504" y="2276872"/>
            <a:ext cx="8751522" cy="4177387"/>
          </a:xfrm>
        </p:spPr>
        <p:txBody>
          <a:bodyPr>
            <a:normAutofit fontScale="85000" lnSpcReduction="10000"/>
          </a:bodyPr>
          <a:lstStyle/>
          <a:p>
            <a:pPr algn="just">
              <a:lnSpc>
                <a:spcPct val="125000"/>
              </a:lnSpc>
              <a:spcAft>
                <a:spcPts val="2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In addition to the above, values clarification and attitude transformation (VCAT) workshops are held. In applicable instances where barriers exist, roving TOP providers are tasked to deliver these services to ensure expedient service delivery.  </a:t>
            </a:r>
          </a:p>
          <a:p>
            <a:pPr marL="0" indent="0" algn="just">
              <a:lnSpc>
                <a:spcPct val="125000"/>
              </a:lnSpc>
              <a:spcAft>
                <a:spcPts val="20"/>
              </a:spcAft>
              <a:buNone/>
            </a:pPr>
            <a:endParaRPr lang="en-ZA" sz="1800" dirty="0">
              <a:effectLst/>
              <a:latin typeface="Century Gothic" panose="020B0502020202020204" pitchFamily="34" charset="0"/>
              <a:ea typeface="Century Gothic" panose="020B0502020202020204" pitchFamily="34" charset="0"/>
              <a:cs typeface="Century Gothic" panose="020B0502020202020204" pitchFamily="34" charset="0"/>
            </a:endParaRPr>
          </a:p>
          <a:p>
            <a:pPr algn="just">
              <a:lnSpc>
                <a:spcPct val="125000"/>
              </a:lnSpc>
              <a:spcAft>
                <a:spcPts val="2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mentioned circular makes continuous mention that procedures followed during assessment of a patient should not be delayed and the turnaround time for referrals should not exceed two weeks from date of request for the service. It is observed that the circular specifically states that, where a pregnant person is nearing the cut-off date, referrals to a relevant institution be done on the same day. </a:t>
            </a:r>
          </a:p>
          <a:p>
            <a:pPr marL="0" indent="0" algn="just">
              <a:lnSpc>
                <a:spcPct val="125000"/>
              </a:lnSpc>
              <a:spcAft>
                <a:spcPts val="20"/>
              </a:spcAft>
              <a:buNone/>
            </a:pPr>
            <a:endParaRPr lang="en-ZA" sz="1800" dirty="0">
              <a:effectLst/>
              <a:latin typeface="Century Gothic" panose="020B0502020202020204" pitchFamily="34" charset="0"/>
              <a:ea typeface="Century Gothic" panose="020B0502020202020204" pitchFamily="34" charset="0"/>
              <a:cs typeface="Century Gothic" panose="020B0502020202020204" pitchFamily="34" charset="0"/>
            </a:endParaRPr>
          </a:p>
          <a:p>
            <a:pPr algn="just">
              <a:lnSpc>
                <a:spcPct val="125000"/>
              </a:lnSpc>
              <a:spcAft>
                <a:spcPts val="2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It is also stipulated that appointments must be made. It is presumed that this function lies with the staff of the medical facility to assist patients herewith. A further observation of the policy is that same refers to “woman” and therefore does not make provision for females not identifying as a woman. </a:t>
            </a:r>
          </a:p>
          <a:p>
            <a:pPr algn="just">
              <a:lnSpc>
                <a:spcPct val="160000"/>
              </a:lnSpc>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FDFE0896-6EE4-42EC-986D-E8A669E0F322}"/>
              </a:ext>
            </a:extLst>
          </p:cNvPr>
          <p:cNvSpPr txBox="1"/>
          <p:nvPr/>
        </p:nvSpPr>
        <p:spPr>
          <a:xfrm>
            <a:off x="457200" y="1700808"/>
            <a:ext cx="3240360" cy="347659"/>
          </a:xfrm>
          <a:prstGeom prst="rect">
            <a:avLst/>
          </a:prstGeom>
          <a:noFill/>
        </p:spPr>
        <p:txBody>
          <a:bodyPr wrap="square">
            <a:spAutoFit/>
          </a:bodyPr>
          <a:lstStyle/>
          <a:p>
            <a:pPr marL="0" indent="0">
              <a:lnSpc>
                <a:spcPct val="114000"/>
              </a:lnSpc>
              <a:spcBef>
                <a:spcPts val="0"/>
              </a:spcBef>
              <a:buNone/>
            </a:pPr>
            <a:r>
              <a:rPr lang="en-GB" sz="1600" b="1" dirty="0">
                <a:latin typeface="Century Gothic" panose="020B0502020202020204" pitchFamily="34" charset="0"/>
              </a:rPr>
              <a:t>Western Cape Cont…</a:t>
            </a:r>
          </a:p>
        </p:txBody>
      </p:sp>
    </p:spTree>
    <p:extLst>
      <p:ext uri="{BB962C8B-B14F-4D97-AF65-F5344CB8AC3E}">
        <p14:creationId xmlns:p14="http://schemas.microsoft.com/office/powerpoint/2010/main" val="2775393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546091AF-2315-45B1-BB7C-4AA1FDE61F87}"/>
              </a:ext>
            </a:extLst>
          </p:cNvPr>
          <p:cNvSpPr txBox="1"/>
          <p:nvPr/>
        </p:nvSpPr>
        <p:spPr>
          <a:xfrm>
            <a:off x="457200" y="1700808"/>
            <a:ext cx="3240360" cy="347659"/>
          </a:xfrm>
          <a:prstGeom prst="rect">
            <a:avLst/>
          </a:prstGeom>
          <a:noFill/>
        </p:spPr>
        <p:txBody>
          <a:bodyPr wrap="square">
            <a:spAutoFit/>
          </a:bodyPr>
          <a:lstStyle/>
          <a:p>
            <a:pPr marL="0" indent="0">
              <a:lnSpc>
                <a:spcPct val="114000"/>
              </a:lnSpc>
              <a:spcBef>
                <a:spcPts val="0"/>
              </a:spcBef>
              <a:buNone/>
            </a:pPr>
            <a:r>
              <a:rPr lang="en-GB" sz="1600" b="1" dirty="0">
                <a:latin typeface="Century Gothic" panose="020B0502020202020204" pitchFamily="34" charset="0"/>
              </a:rPr>
              <a:t>Western Cape Cont…</a:t>
            </a:r>
          </a:p>
        </p:txBody>
      </p:sp>
      <p:sp>
        <p:nvSpPr>
          <p:cNvPr id="8" name="Rectangle 2">
            <a:extLst>
              <a:ext uri="{FF2B5EF4-FFF2-40B4-BE49-F238E27FC236}">
                <a16:creationId xmlns:a16="http://schemas.microsoft.com/office/drawing/2014/main" id="{5E496C18-93BB-4BFA-983F-5A7703493837}"/>
              </a:ext>
            </a:extLst>
          </p:cNvPr>
          <p:cNvSpPr>
            <a:spLocks noChangeArrowheads="1"/>
          </p:cNvSpPr>
          <p:nvPr/>
        </p:nvSpPr>
        <p:spPr bwMode="auto">
          <a:xfrm>
            <a:off x="539552" y="2123230"/>
            <a:ext cx="2914034" cy="635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74" tIns="45720" rIns="91440" bIns="157113"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400" b="1" i="0" u="none" strike="noStrike" cap="none" normalizeH="0" baseline="0">
                <a:ln>
                  <a:noFill/>
                </a:ln>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Complaints management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400" b="0" i="0" u="none" strike="noStrike" cap="none" normalizeH="0" baseline="0">
              <a:ln>
                <a:noFill/>
              </a:ln>
              <a:solidFill>
                <a:schemeClr val="tx1"/>
              </a:solidFill>
              <a:effectLst/>
              <a:latin typeface="Century Gothic" panose="020B0502020202020204" pitchFamily="34" charset="0"/>
            </a:endParaRPr>
          </a:p>
        </p:txBody>
      </p:sp>
      <p:pic>
        <p:nvPicPr>
          <p:cNvPr id="3073" name="Picture 49625">
            <a:extLst>
              <a:ext uri="{FF2B5EF4-FFF2-40B4-BE49-F238E27FC236}">
                <a16:creationId xmlns:a16="http://schemas.microsoft.com/office/drawing/2014/main" id="{D1B8755F-6F61-4A50-9C82-92DCCF11064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2669680"/>
            <a:ext cx="8147248" cy="3913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54456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F85C2167-5F60-4041-802B-AEF4108A1DFA}"/>
              </a:ext>
            </a:extLst>
          </p:cNvPr>
          <p:cNvSpPr txBox="1"/>
          <p:nvPr/>
        </p:nvSpPr>
        <p:spPr>
          <a:xfrm>
            <a:off x="215516" y="1895260"/>
            <a:ext cx="8712968" cy="4893071"/>
          </a:xfrm>
          <a:prstGeom prst="rect">
            <a:avLst/>
          </a:prstGeom>
          <a:noFill/>
        </p:spPr>
        <p:txBody>
          <a:bodyPr wrap="square" rtlCol="0">
            <a:spAutoFit/>
          </a:bodyPr>
          <a:lstStyle/>
          <a:p>
            <a:pPr marL="285750" indent="-285750" algn="just">
              <a:lnSpc>
                <a:spcPct val="125000"/>
              </a:lnSpc>
              <a:spcAft>
                <a:spcPts val="20"/>
              </a:spcAft>
              <a:buFont typeface="Arial" panose="020B0604020202020204" pitchFamily="34" charset="0"/>
              <a:buChar char="•"/>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It is submitted that each facility has a complaint and compliments system in place. A compliments and complaint system are functional at each health facility.  Complaint boxes are visible and clearly identifiable at facilities (see above picture) along with a complaints hotline, which is also advertised digitally.</a:t>
            </a:r>
          </a:p>
          <a:p>
            <a:pPr algn="just">
              <a:lnSpc>
                <a:spcPct val="125000"/>
              </a:lnSpc>
              <a:spcAft>
                <a:spcPts val="20"/>
              </a:spcAft>
            </a:pPr>
            <a:endParaRPr lang="en-ZA" sz="700" dirty="0">
              <a:effectLst/>
              <a:latin typeface="Century Gothic" panose="020B0502020202020204" pitchFamily="34" charset="0"/>
              <a:ea typeface="Century Gothic" panose="020B0502020202020204" pitchFamily="34" charset="0"/>
              <a:cs typeface="Century Gothic" panose="020B0502020202020204" pitchFamily="34" charset="0"/>
            </a:endParaRPr>
          </a:p>
          <a:p>
            <a:pPr marL="285750" indent="-285750" algn="just">
              <a:lnSpc>
                <a:spcPct val="125000"/>
              </a:lnSpc>
              <a:spcAft>
                <a:spcPts val="1470"/>
              </a:spcAft>
              <a:buFont typeface="Arial" panose="020B0604020202020204" pitchFamily="34" charset="0"/>
              <a:buChar char="•"/>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It is submitted that WCG-H has developed a multi-tiered complaints management system that covers every aspect of complaints inclusive of the establishment of an independent complaints committee. </a:t>
            </a:r>
          </a:p>
          <a:p>
            <a:pPr marL="285750" indent="-285750" algn="just">
              <a:lnSpc>
                <a:spcPct val="125000"/>
              </a:lnSpc>
              <a:spcAft>
                <a:spcPts val="1470"/>
              </a:spcAft>
              <a:buFont typeface="Arial" panose="020B0604020202020204" pitchFamily="34" charset="0"/>
              <a:buChar char="•"/>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 NDOH, in consultation with provinces, developed a National Guideline to Manage Complaints, Compliments and Suggestions in the Public Health Sector of South Africa: April 2017.</a:t>
            </a:r>
          </a:p>
          <a:p>
            <a:pPr marL="285750" indent="-285750" algn="just">
              <a:lnSpc>
                <a:spcPct val="125000"/>
              </a:lnSpc>
              <a:spcAft>
                <a:spcPts val="20"/>
              </a:spcAft>
              <a:buFont typeface="Arial" panose="020B0604020202020204" pitchFamily="34" charset="0"/>
              <a:buChar char="•"/>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In 2018, the WCG: H aligned its system to the National Guideline through Circular H113 of 2018: Management and Monitoring of Consumer Complaints, Compliments and Suggestions. </a:t>
            </a:r>
          </a:p>
          <a:p>
            <a:pPr algn="just">
              <a:lnSpc>
                <a:spcPct val="125000"/>
              </a:lnSpc>
              <a:spcAft>
                <a:spcPts val="20"/>
              </a:spcAft>
            </a:pPr>
            <a:endParaRPr lang="en-ZA" sz="700" dirty="0">
              <a:effectLst/>
              <a:latin typeface="Century Gothic" panose="020B0502020202020204" pitchFamily="34" charset="0"/>
              <a:ea typeface="Century Gothic" panose="020B0502020202020204" pitchFamily="34" charset="0"/>
              <a:cs typeface="Century Gothic" panose="020B0502020202020204" pitchFamily="34" charset="0"/>
            </a:endParaRPr>
          </a:p>
          <a:p>
            <a:pPr marL="285750" indent="-285750" algn="just">
              <a:lnSpc>
                <a:spcPct val="125000"/>
              </a:lnSpc>
              <a:spcAft>
                <a:spcPts val="1470"/>
              </a:spcAft>
              <a:buFont typeface="Arial" panose="020B0604020202020204" pitchFamily="34" charset="0"/>
              <a:buChar char="•"/>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It is submitted that hospitals, sub-districts, and districts have developed SOPs to manage complaints, compliments, and suggestions based on the national guideline and provincial circular. </a:t>
            </a:r>
          </a:p>
        </p:txBody>
      </p:sp>
      <p:sp>
        <p:nvSpPr>
          <p:cNvPr id="10" name="TextBox 9">
            <a:extLst>
              <a:ext uri="{FF2B5EF4-FFF2-40B4-BE49-F238E27FC236}">
                <a16:creationId xmlns:a16="http://schemas.microsoft.com/office/drawing/2014/main" id="{CA4BCCB0-E852-49CF-B9FC-1653FFB33190}"/>
              </a:ext>
            </a:extLst>
          </p:cNvPr>
          <p:cNvSpPr txBox="1"/>
          <p:nvPr/>
        </p:nvSpPr>
        <p:spPr>
          <a:xfrm>
            <a:off x="457200" y="1598302"/>
            <a:ext cx="3240360" cy="347659"/>
          </a:xfrm>
          <a:prstGeom prst="rect">
            <a:avLst/>
          </a:prstGeom>
          <a:noFill/>
        </p:spPr>
        <p:txBody>
          <a:bodyPr wrap="square">
            <a:spAutoFit/>
          </a:bodyPr>
          <a:lstStyle/>
          <a:p>
            <a:pPr marL="0" indent="0">
              <a:lnSpc>
                <a:spcPct val="114000"/>
              </a:lnSpc>
              <a:spcBef>
                <a:spcPts val="0"/>
              </a:spcBef>
              <a:buNone/>
            </a:pPr>
            <a:r>
              <a:rPr lang="en-GB" sz="1600" b="1" dirty="0">
                <a:latin typeface="Century Gothic" panose="020B0502020202020204" pitchFamily="34" charset="0"/>
              </a:rPr>
              <a:t>Western Cape Cont…</a:t>
            </a:r>
          </a:p>
        </p:txBody>
      </p:sp>
    </p:spTree>
    <p:extLst>
      <p:ext uri="{BB962C8B-B14F-4D97-AF65-F5344CB8AC3E}">
        <p14:creationId xmlns:p14="http://schemas.microsoft.com/office/powerpoint/2010/main" val="7135443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2204864"/>
            <a:ext cx="8229600" cy="4447281"/>
          </a:xfrm>
        </p:spPr>
        <p:txBody>
          <a:bodyPr>
            <a:normAutofit/>
          </a:bodyPr>
          <a:lstStyle/>
          <a:p>
            <a:pPr marL="0" indent="0" algn="just">
              <a:lnSpc>
                <a:spcPct val="125000"/>
              </a:lnSpc>
              <a:spcAft>
                <a:spcPts val="145"/>
              </a:spcAft>
              <a:buNone/>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WCG-H offers multiple routes to complain including:</a:t>
            </a:r>
          </a:p>
          <a:p>
            <a:pPr marL="446088" indent="-268288" algn="just" fontAlgn="base">
              <a:lnSpc>
                <a:spcPct val="125000"/>
              </a:lnSpc>
              <a:spcAft>
                <a:spcPts val="20"/>
              </a:spcAft>
              <a:buClr>
                <a:srgbClr val="000000"/>
              </a:buClr>
              <a:buSzPts val="1100"/>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Calls to the Contact Centre (0860 142 142)</a:t>
            </a:r>
          </a:p>
          <a:p>
            <a:pPr marL="446088" indent="-268288" algn="just" fontAlgn="base">
              <a:lnSpc>
                <a:spcPct val="125000"/>
              </a:lnSpc>
              <a:spcAft>
                <a:spcPts val="20"/>
              </a:spcAft>
              <a:buClr>
                <a:srgbClr val="000000"/>
              </a:buClr>
              <a:buSzPts val="1100"/>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Email (service@westerncape.gov.za)</a:t>
            </a:r>
          </a:p>
          <a:p>
            <a:pPr marL="446088" indent="-268288" algn="just" fontAlgn="base">
              <a:lnSpc>
                <a:spcPct val="125000"/>
              </a:lnSpc>
              <a:spcAft>
                <a:spcPts val="20"/>
              </a:spcAft>
              <a:buClr>
                <a:srgbClr val="000000"/>
              </a:buClr>
              <a:buSzPts val="1100"/>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Walk-in Centre (situated on the ground floor a 4 Dorp Street, Cape Town)</a:t>
            </a:r>
          </a:p>
          <a:p>
            <a:pPr marL="446088" indent="-268288" algn="just" fontAlgn="base">
              <a:lnSpc>
                <a:spcPct val="125000"/>
              </a:lnSpc>
              <a:spcAft>
                <a:spcPts val="20"/>
              </a:spcAft>
              <a:buClr>
                <a:srgbClr val="000000"/>
              </a:buClr>
              <a:buSzPts val="1100"/>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Social media (both Facebook and Twitter accounts)</a:t>
            </a:r>
          </a:p>
          <a:p>
            <a:pPr marL="446088" indent="-268288" algn="just" fontAlgn="base">
              <a:lnSpc>
                <a:spcPct val="125000"/>
              </a:lnSpc>
              <a:spcAft>
                <a:spcPts val="20"/>
              </a:spcAft>
              <a:buClr>
                <a:srgbClr val="000000"/>
              </a:buClr>
              <a:buSzPts val="1100"/>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Please call me (079 769 1207)</a:t>
            </a:r>
          </a:p>
          <a:p>
            <a:pPr marL="446088" indent="-268288" algn="just" fontAlgn="base">
              <a:lnSpc>
                <a:spcPct val="125000"/>
              </a:lnSpc>
              <a:spcAft>
                <a:spcPts val="20"/>
              </a:spcAft>
              <a:buClr>
                <a:srgbClr val="000000"/>
              </a:buClr>
              <a:buSzPts val="1100"/>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SMS (as above)</a:t>
            </a:r>
          </a:p>
          <a:p>
            <a:pPr marL="446088" indent="-268288" algn="just" fontAlgn="base">
              <a:lnSpc>
                <a:spcPct val="125000"/>
              </a:lnSpc>
              <a:spcAft>
                <a:spcPts val="20"/>
              </a:spcAft>
              <a:buClr>
                <a:srgbClr val="000000"/>
              </a:buClr>
              <a:buSzPts val="1100"/>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 fax complaints line (0860 142 142)</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617EC85-69CD-4440-868E-8AA4FFAD15D3}"/>
              </a:ext>
            </a:extLst>
          </p:cNvPr>
          <p:cNvSpPr txBox="1"/>
          <p:nvPr/>
        </p:nvSpPr>
        <p:spPr>
          <a:xfrm>
            <a:off x="457200" y="1598302"/>
            <a:ext cx="3240360" cy="347659"/>
          </a:xfrm>
          <a:prstGeom prst="rect">
            <a:avLst/>
          </a:prstGeom>
          <a:noFill/>
        </p:spPr>
        <p:txBody>
          <a:bodyPr wrap="square">
            <a:spAutoFit/>
          </a:bodyPr>
          <a:lstStyle/>
          <a:p>
            <a:pPr marL="0" indent="0">
              <a:lnSpc>
                <a:spcPct val="114000"/>
              </a:lnSpc>
              <a:spcBef>
                <a:spcPts val="0"/>
              </a:spcBef>
              <a:buNone/>
            </a:pPr>
            <a:r>
              <a:rPr lang="en-GB" sz="1600" b="1" dirty="0">
                <a:latin typeface="Century Gothic" panose="020B0502020202020204" pitchFamily="34" charset="0"/>
              </a:rPr>
              <a:t>Western Cape Cont…</a:t>
            </a:r>
          </a:p>
        </p:txBody>
      </p:sp>
    </p:spTree>
    <p:extLst>
      <p:ext uri="{BB962C8B-B14F-4D97-AF65-F5344CB8AC3E}">
        <p14:creationId xmlns:p14="http://schemas.microsoft.com/office/powerpoint/2010/main" val="28179610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07504" y="1945961"/>
            <a:ext cx="8579296" cy="4912039"/>
          </a:xfrm>
        </p:spPr>
        <p:txBody>
          <a:bodyPr>
            <a:noAutofit/>
          </a:bodyPr>
          <a:lstStyle/>
          <a:p>
            <a:pPr algn="just">
              <a:lnSpc>
                <a:spcPct val="125000"/>
              </a:lnSpc>
              <a:spcAft>
                <a:spcPts val="20"/>
              </a:spcAft>
            </a:pPr>
            <a:r>
              <a:rPr lang="en-ZA" sz="1200" dirty="0">
                <a:effectLst/>
                <a:latin typeface="Century Gothic" panose="020B0502020202020204" pitchFamily="34" charset="0"/>
                <a:ea typeface="Century Gothic" panose="020B0502020202020204" pitchFamily="34" charset="0"/>
                <a:cs typeface="Century Gothic" panose="020B0502020202020204" pitchFamily="34" charset="0"/>
              </a:rPr>
              <a:t>These multiple complaint avenues have a singular goal of ensuring that clients have a voice, which is commendable. The department further confirms that it compiles an annual quality assurance report which details in part, a review of the complaints, compliments, and suggestions for the financial year. </a:t>
            </a:r>
          </a:p>
          <a:p>
            <a:pPr algn="just">
              <a:lnSpc>
                <a:spcPct val="125000"/>
              </a:lnSpc>
              <a:spcAft>
                <a:spcPts val="20"/>
              </a:spcAft>
            </a:pPr>
            <a:r>
              <a:rPr lang="en-ZA" sz="1200" dirty="0">
                <a:effectLst/>
                <a:latin typeface="Century Gothic" panose="020B0502020202020204" pitchFamily="34" charset="0"/>
                <a:ea typeface="Century Gothic" panose="020B0502020202020204" pitchFamily="34" charset="0"/>
                <a:cs typeface="Century Gothic" panose="020B0502020202020204" pitchFamily="34" charset="0"/>
              </a:rPr>
              <a:t>The department could not, however, provide specific numbers in respect of complaints received relating to TOP services (failure to adhere to Batho Pele Principles). A holistic view on all complaints received was however provided:</a:t>
            </a:r>
          </a:p>
          <a:p>
            <a:pPr marL="668338" lvl="1" indent="-268288" algn="just">
              <a:lnSpc>
                <a:spcPct val="125000"/>
              </a:lnSpc>
              <a:spcAft>
                <a:spcPts val="20"/>
              </a:spcAft>
            </a:pPr>
            <a:r>
              <a:rPr lang="en-ZA" sz="1200" dirty="0">
                <a:effectLst/>
                <a:latin typeface="Century Gothic" panose="020B0502020202020204" pitchFamily="34" charset="0"/>
                <a:ea typeface="Century Gothic" panose="020B0502020202020204" pitchFamily="34" charset="0"/>
                <a:cs typeface="Century Gothic" panose="020B0502020202020204" pitchFamily="34" charset="0"/>
              </a:rPr>
              <a:t>Data for quarter 1 of the current financial year (2020/2021): </a:t>
            </a:r>
          </a:p>
          <a:p>
            <a:pPr marL="668338" lvl="1" indent="-268288" algn="just">
              <a:lnSpc>
                <a:spcPct val="125000"/>
              </a:lnSpc>
              <a:spcAft>
                <a:spcPts val="20"/>
              </a:spcAft>
            </a:pPr>
            <a:r>
              <a:rPr lang="en-ZA" sz="1200" dirty="0">
                <a:effectLst/>
                <a:latin typeface="Century Gothic" panose="020B0502020202020204" pitchFamily="34" charset="0"/>
                <a:ea typeface="Century Gothic" panose="020B0502020202020204" pitchFamily="34" charset="0"/>
                <a:cs typeface="Century Gothic" panose="020B0502020202020204" pitchFamily="34" charset="0"/>
              </a:rPr>
              <a:t>Complaints received:       604</a:t>
            </a:r>
          </a:p>
          <a:p>
            <a:pPr marL="668338" lvl="1" indent="-268288" algn="just">
              <a:lnSpc>
                <a:spcPct val="125000"/>
              </a:lnSpc>
              <a:spcAft>
                <a:spcPts val="20"/>
              </a:spcAft>
            </a:pPr>
            <a:r>
              <a:rPr lang="en-ZA" sz="1200" dirty="0">
                <a:effectLst/>
                <a:latin typeface="Century Gothic" panose="020B0502020202020204" pitchFamily="34" charset="0"/>
                <a:ea typeface="Century Gothic" panose="020B0502020202020204" pitchFamily="34" charset="0"/>
                <a:cs typeface="Century Gothic" panose="020B0502020202020204" pitchFamily="34" charset="0"/>
              </a:rPr>
              <a:t>Complaints resolved:       494</a:t>
            </a:r>
          </a:p>
          <a:p>
            <a:pPr marL="668338" lvl="1" indent="-268288" algn="just">
              <a:lnSpc>
                <a:spcPct val="125000"/>
              </a:lnSpc>
              <a:spcAft>
                <a:spcPts val="1505"/>
              </a:spcAft>
            </a:pPr>
            <a:r>
              <a:rPr lang="en-ZA" sz="1200" dirty="0">
                <a:effectLst/>
                <a:latin typeface="Century Gothic" panose="020B0502020202020204" pitchFamily="34" charset="0"/>
                <a:ea typeface="Century Gothic" panose="020B0502020202020204" pitchFamily="34" charset="0"/>
                <a:cs typeface="Century Gothic" panose="020B0502020202020204" pitchFamily="34" charset="0"/>
              </a:rPr>
              <a:t>Complaints outstanding:  110</a:t>
            </a:r>
          </a:p>
          <a:p>
            <a:pPr marL="268288" indent="-268288" algn="just">
              <a:lnSpc>
                <a:spcPct val="125000"/>
              </a:lnSpc>
              <a:spcAft>
                <a:spcPts val="1505"/>
              </a:spcAft>
            </a:pPr>
            <a:r>
              <a:rPr lang="en-ZA" sz="1200" dirty="0">
                <a:effectLst/>
                <a:latin typeface="Century Gothic" panose="020B0502020202020204" pitchFamily="34" charset="0"/>
                <a:ea typeface="Century Gothic" panose="020B0502020202020204" pitchFamily="34" charset="0"/>
                <a:cs typeface="Century Gothic" panose="020B0502020202020204" pitchFamily="34" charset="0"/>
              </a:rPr>
              <a:t>In respect of the complaints received, the department indicated that 82% were resolved.</a:t>
            </a:r>
          </a:p>
          <a:p>
            <a:pPr marL="268288" indent="-268288" algn="just">
              <a:lnSpc>
                <a:spcPct val="125000"/>
              </a:lnSpc>
              <a:spcAft>
                <a:spcPts val="20"/>
              </a:spcAft>
            </a:pPr>
            <a:r>
              <a:rPr lang="en-ZA" sz="1200" dirty="0">
                <a:effectLst/>
                <a:latin typeface="Century Gothic" panose="020B0502020202020204" pitchFamily="34" charset="0"/>
                <a:ea typeface="Century Gothic" panose="020B0502020202020204" pitchFamily="34" charset="0"/>
                <a:cs typeface="Century Gothic" panose="020B0502020202020204" pitchFamily="34" charset="0"/>
              </a:rPr>
              <a:t>It can be said that an 82% complaint resolution rate is sufficient and well above average. It should, however, be recorded that such an observation cannot be conclusively made in this report, since it does not speak solely to TOP related complaints and it is not known if all standards were met, including timeframes, feedback, redress, and complexity. </a:t>
            </a:r>
          </a:p>
          <a:p>
            <a:pPr marL="0" indent="0" algn="just">
              <a:lnSpc>
                <a:spcPct val="125000"/>
              </a:lnSpc>
              <a:spcAft>
                <a:spcPts val="20"/>
              </a:spcAft>
              <a:buNone/>
            </a:pPr>
            <a:endParaRPr lang="en-ZA" sz="1200" dirty="0">
              <a:effectLst/>
              <a:latin typeface="Century Gothic" panose="020B0502020202020204" pitchFamily="34" charset="0"/>
              <a:ea typeface="Century Gothic" panose="020B0502020202020204" pitchFamily="34" charset="0"/>
              <a:cs typeface="Century Gothic" panose="020B0502020202020204" pitchFamily="34" charset="0"/>
            </a:endParaRPr>
          </a:p>
          <a:p>
            <a:pPr marL="268288" indent="-268288" algn="just">
              <a:lnSpc>
                <a:spcPct val="125000"/>
              </a:lnSpc>
              <a:spcAft>
                <a:spcPts val="20"/>
              </a:spcAft>
            </a:pPr>
            <a:r>
              <a:rPr lang="en-ZA" sz="1200" dirty="0">
                <a:effectLst/>
                <a:latin typeface="Century Gothic" panose="020B0502020202020204" pitchFamily="34" charset="0"/>
                <a:ea typeface="Century Gothic" panose="020B0502020202020204" pitchFamily="34" charset="0"/>
                <a:cs typeface="Century Gothic" panose="020B0502020202020204" pitchFamily="34" charset="0"/>
              </a:rPr>
              <a:t>At face value, however, it appears that the department is sufficiently dealing with complaints submitted to them.</a:t>
            </a:r>
          </a:p>
          <a:p>
            <a:pPr marL="1176655" indent="-6350" algn="l">
              <a:lnSpc>
                <a:spcPct val="107000"/>
              </a:lnSpc>
              <a:spcAft>
                <a:spcPts val="175"/>
              </a:spcAft>
            </a:pPr>
            <a:r>
              <a:rPr lang="en-ZA" sz="1200" dirty="0">
                <a:effectLst/>
                <a:latin typeface="Century Gothic" panose="020B0502020202020204" pitchFamily="34" charset="0"/>
                <a:ea typeface="Century Gothic" panose="020B0502020202020204" pitchFamily="34" charset="0"/>
                <a:cs typeface="Century Gothic" panose="020B0502020202020204" pitchFamily="34" charset="0"/>
              </a:rPr>
              <a:t>  </a:t>
            </a:r>
          </a:p>
          <a:p>
            <a:pPr algn="just">
              <a:lnSpc>
                <a:spcPct val="160000"/>
              </a:lnSpc>
            </a:pPr>
            <a:endParaRPr lang="en-GB" sz="1200" dirty="0">
              <a:latin typeface="Century Gothic" panose="020B0502020202020204" pitchFamily="34" charset="0"/>
            </a:endParaRPr>
          </a:p>
          <a:p>
            <a:pPr marL="0" indent="0" algn="just">
              <a:lnSpc>
                <a:spcPct val="160000"/>
              </a:lnSpc>
              <a:buNone/>
            </a:pPr>
            <a:endParaRPr lang="en-GB" sz="12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74EF1E07-61A4-4575-82E9-CAC46FAD8051}"/>
              </a:ext>
            </a:extLst>
          </p:cNvPr>
          <p:cNvSpPr txBox="1"/>
          <p:nvPr/>
        </p:nvSpPr>
        <p:spPr>
          <a:xfrm>
            <a:off x="457200" y="1598302"/>
            <a:ext cx="3240360" cy="347659"/>
          </a:xfrm>
          <a:prstGeom prst="rect">
            <a:avLst/>
          </a:prstGeom>
          <a:noFill/>
        </p:spPr>
        <p:txBody>
          <a:bodyPr wrap="square">
            <a:spAutoFit/>
          </a:bodyPr>
          <a:lstStyle/>
          <a:p>
            <a:pPr marL="0" indent="0">
              <a:lnSpc>
                <a:spcPct val="114000"/>
              </a:lnSpc>
              <a:spcBef>
                <a:spcPts val="0"/>
              </a:spcBef>
              <a:buNone/>
            </a:pPr>
            <a:r>
              <a:rPr lang="en-GB" sz="1600" b="1" dirty="0">
                <a:latin typeface="Century Gothic" panose="020B0502020202020204" pitchFamily="34" charset="0"/>
              </a:rPr>
              <a:t>Western Cape Cont…</a:t>
            </a:r>
          </a:p>
        </p:txBody>
      </p:sp>
    </p:spTree>
    <p:extLst>
      <p:ext uri="{BB962C8B-B14F-4D97-AF65-F5344CB8AC3E}">
        <p14:creationId xmlns:p14="http://schemas.microsoft.com/office/powerpoint/2010/main" val="16181989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390364" y="2136081"/>
            <a:ext cx="8363272" cy="4447281"/>
          </a:xfrm>
        </p:spPr>
        <p:txBody>
          <a:bodyPr>
            <a:normAutofit fontScale="77500" lnSpcReduction="20000"/>
          </a:bodyPr>
          <a:lstStyle/>
          <a:p>
            <a:pPr marL="0" indent="0" algn="just">
              <a:lnSpc>
                <a:spcPct val="125000"/>
              </a:lnSpc>
              <a:spcAft>
                <a:spcPts val="1470"/>
              </a:spcAft>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was submitted that complaints are received from various platforms inclusive of Public Protector, Presidential Hotline, and NDOH and the Office of Health Standards Compliance.</a:t>
            </a:r>
          </a:p>
          <a:p>
            <a:pPr marL="0" indent="0" algn="just">
              <a:lnSpc>
                <a:spcPct val="125000"/>
              </a:lnSpc>
              <a:spcAft>
                <a:spcPts val="1470"/>
              </a:spcAft>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 turnaround time of 25 working days as per national complaint management guidelines and 36 working hours through the complaints hotline are applicable for all complaints. </a:t>
            </a:r>
          </a:p>
          <a:p>
            <a:pPr marL="0" indent="0" algn="just">
              <a:lnSpc>
                <a:spcPct val="125000"/>
              </a:lnSpc>
              <a:spcAft>
                <a:spcPts val="150"/>
              </a:spcAft>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is submitted that the process for managing complaints from outside the department is as follows. </a:t>
            </a:r>
          </a:p>
          <a:p>
            <a:pPr marL="623888" lvl="0" indent="-266700" algn="just" fontAlgn="base">
              <a:lnSpc>
                <a:spcPct val="125000"/>
              </a:lnSpc>
              <a:spcAft>
                <a:spcPts val="20"/>
              </a:spcAft>
              <a:buClr>
                <a:srgbClr val="000000"/>
              </a:buClr>
              <a:buSzPts val="1100"/>
              <a:buFont typeface="Arial" panose="020B0604020202020204" pitchFamily="34" charset="0"/>
              <a:buChar char="•"/>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All complaints from outside departments are sent to the office of the HOD. </a:t>
            </a:r>
          </a:p>
          <a:p>
            <a:pPr marL="623888" lvl="0" indent="-266700" algn="just" fontAlgn="base">
              <a:lnSpc>
                <a:spcPct val="125000"/>
              </a:lnSpc>
              <a:spcAft>
                <a:spcPts val="20"/>
              </a:spcAft>
              <a:buClr>
                <a:srgbClr val="000000"/>
              </a:buClr>
              <a:buSzPts val="1100"/>
              <a:buFont typeface="Arial" panose="020B0604020202020204" pitchFamily="34" charset="0"/>
              <a:buChar char="•"/>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complaint is acknowledged.</a:t>
            </a:r>
          </a:p>
          <a:p>
            <a:pPr marL="623888" lvl="0" indent="-266700" algn="just" fontAlgn="base">
              <a:lnSpc>
                <a:spcPct val="125000"/>
              </a:lnSpc>
              <a:spcAft>
                <a:spcPts val="20"/>
              </a:spcAft>
              <a:buClr>
                <a:srgbClr val="000000"/>
              </a:buClr>
              <a:buSzPts val="1100"/>
              <a:buFont typeface="Arial" panose="020B0604020202020204" pitchFamily="34" charset="0"/>
              <a:buChar char="•"/>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complaint is then routed to the appropriate line manager e.g. If the complaint is about staff  attitude at a hospital, the complaint is sent to the manager of the hospital.</a:t>
            </a:r>
          </a:p>
          <a:p>
            <a:pPr marL="623888" lvl="0" indent="-266700" algn="just" fontAlgn="base">
              <a:lnSpc>
                <a:spcPct val="125000"/>
              </a:lnSpc>
              <a:spcAft>
                <a:spcPts val="20"/>
              </a:spcAft>
              <a:buClr>
                <a:srgbClr val="000000"/>
              </a:buClr>
              <a:buSzPts val="1100"/>
              <a:buFont typeface="Arial" panose="020B0604020202020204" pitchFamily="34" charset="0"/>
              <a:buChar char="•"/>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manager will then review, investigate, and resolve the complaint. </a:t>
            </a:r>
          </a:p>
          <a:p>
            <a:pPr marL="623888" lvl="0" indent="-266700" algn="just" fontAlgn="base">
              <a:lnSpc>
                <a:spcPct val="125000"/>
              </a:lnSpc>
              <a:spcAft>
                <a:spcPts val="20"/>
              </a:spcAft>
              <a:buClr>
                <a:srgbClr val="000000"/>
              </a:buClr>
              <a:buSzPts val="1100"/>
              <a:buFont typeface="Arial" panose="020B0604020202020204" pitchFamily="34" charset="0"/>
              <a:buChar char="•"/>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manager will then inform the office of the HOD that the complaint has been resolved. </a:t>
            </a:r>
          </a:p>
          <a:p>
            <a:pPr marL="623888" lvl="0" indent="-266700" algn="just" fontAlgn="base">
              <a:lnSpc>
                <a:spcPct val="125000"/>
              </a:lnSpc>
              <a:spcAft>
                <a:spcPts val="1465"/>
              </a:spcAft>
              <a:buClr>
                <a:srgbClr val="000000"/>
              </a:buClr>
              <a:buSzPts val="1100"/>
              <a:buFont typeface="Arial" panose="020B0604020202020204" pitchFamily="34" charset="0"/>
              <a:buChar char="•"/>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office of the HOD will inform the original source of the complaint that the complaint has been resolved.  </a:t>
            </a: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0992FD1F-8375-4823-A970-57F3D42388B8}"/>
              </a:ext>
            </a:extLst>
          </p:cNvPr>
          <p:cNvSpPr txBox="1"/>
          <p:nvPr/>
        </p:nvSpPr>
        <p:spPr>
          <a:xfrm>
            <a:off x="457200" y="1598302"/>
            <a:ext cx="3240360" cy="347659"/>
          </a:xfrm>
          <a:prstGeom prst="rect">
            <a:avLst/>
          </a:prstGeom>
          <a:noFill/>
        </p:spPr>
        <p:txBody>
          <a:bodyPr wrap="square">
            <a:spAutoFit/>
          </a:bodyPr>
          <a:lstStyle/>
          <a:p>
            <a:pPr marL="0" indent="0">
              <a:lnSpc>
                <a:spcPct val="114000"/>
              </a:lnSpc>
              <a:spcBef>
                <a:spcPts val="0"/>
              </a:spcBef>
              <a:buNone/>
            </a:pPr>
            <a:r>
              <a:rPr lang="en-GB" sz="1600" b="1" dirty="0">
                <a:latin typeface="Century Gothic" panose="020B0502020202020204" pitchFamily="34" charset="0"/>
              </a:rPr>
              <a:t>Western Cape Cont…</a:t>
            </a:r>
          </a:p>
        </p:txBody>
      </p:sp>
    </p:spTree>
    <p:extLst>
      <p:ext uri="{BB962C8B-B14F-4D97-AF65-F5344CB8AC3E}">
        <p14:creationId xmlns:p14="http://schemas.microsoft.com/office/powerpoint/2010/main" val="41330629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28600" y="1923659"/>
            <a:ext cx="8686800" cy="4964393"/>
          </a:xfrm>
        </p:spPr>
        <p:txBody>
          <a:bodyPr>
            <a:normAutofit fontScale="92500" lnSpcReduction="20000"/>
          </a:bodyPr>
          <a:lstStyle/>
          <a:p>
            <a:pPr algn="just">
              <a:lnSpc>
                <a:spcPct val="125000"/>
              </a:lnSpc>
              <a:spcAft>
                <a:spcPts val="2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It is submitted that, in line with the prescripts of the national and provincial complaints management policy, health facilities develop practices to manage complaints. </a:t>
            </a:r>
          </a:p>
          <a:p>
            <a:pPr algn="just">
              <a:lnSpc>
                <a:spcPct val="125000"/>
              </a:lnSpc>
              <a:spcAft>
                <a:spcPts val="2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It is, however, not clear if these practices require prior approval from the provincial office or who monitors compliance and/or progress of complaints received. Upon further request, the department advised that the process for managing complaints from outside the department of health are regulated as follows: </a:t>
            </a:r>
          </a:p>
          <a:p>
            <a:pPr lvl="1" indent="-342900" algn="just" fontAlgn="base">
              <a:lnSpc>
                <a:spcPct val="125000"/>
              </a:lnSpc>
              <a:spcAft>
                <a:spcPts val="20"/>
              </a:spcAft>
              <a:buClr>
                <a:srgbClr val="000000"/>
              </a:buClr>
              <a:buSzPts val="1100"/>
              <a:buFont typeface="Arial" panose="020B0604020202020204" pitchFamily="34" charset="0"/>
              <a:buChar char="•"/>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All complaints from outside departments are sent to the office of the HOD. </a:t>
            </a:r>
          </a:p>
          <a:p>
            <a:pPr lvl="1" indent="-342900" algn="just" fontAlgn="base">
              <a:lnSpc>
                <a:spcPct val="125000"/>
              </a:lnSpc>
              <a:spcAft>
                <a:spcPts val="20"/>
              </a:spcAft>
              <a:buClr>
                <a:srgbClr val="000000"/>
              </a:buClr>
              <a:buSzPts val="1100"/>
              <a:buFont typeface="Arial" panose="020B0604020202020204" pitchFamily="34" charset="0"/>
              <a:buChar char="•"/>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complaint is then acknowledged.</a:t>
            </a:r>
          </a:p>
          <a:p>
            <a:pPr lvl="1" indent="-342900" algn="just" fontAlgn="base">
              <a:lnSpc>
                <a:spcPct val="125000"/>
              </a:lnSpc>
              <a:spcAft>
                <a:spcPts val="20"/>
              </a:spcAft>
              <a:buClr>
                <a:srgbClr val="000000"/>
              </a:buClr>
              <a:buSzPts val="1100"/>
              <a:buFont typeface="Arial" panose="020B0604020202020204" pitchFamily="34" charset="0"/>
              <a:buChar char="•"/>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complaint is further routed to the appropriate line manager e.g. If the complaint is about staff         attitude at a hospital, the complaint is sent to the manager of the hospital.</a:t>
            </a:r>
          </a:p>
          <a:p>
            <a:pPr lvl="1" indent="-342900" algn="just" fontAlgn="base">
              <a:lnSpc>
                <a:spcPct val="125000"/>
              </a:lnSpc>
              <a:spcAft>
                <a:spcPts val="20"/>
              </a:spcAft>
              <a:buClr>
                <a:srgbClr val="000000"/>
              </a:buClr>
              <a:buSzPts val="1100"/>
              <a:buFont typeface="Arial" panose="020B0604020202020204" pitchFamily="34" charset="0"/>
              <a:buChar char="•"/>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manager will then review, investigate, and resolve the complaint. </a:t>
            </a:r>
          </a:p>
          <a:p>
            <a:pPr lvl="1" indent="-342900" algn="just" fontAlgn="base">
              <a:lnSpc>
                <a:spcPct val="125000"/>
              </a:lnSpc>
              <a:spcAft>
                <a:spcPts val="20"/>
              </a:spcAft>
              <a:buClr>
                <a:srgbClr val="000000"/>
              </a:buClr>
              <a:buSzPts val="1100"/>
              <a:buFont typeface="Arial" panose="020B0604020202020204" pitchFamily="34" charset="0"/>
              <a:buChar char="•"/>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manager will then inform the office of the HOD of the outcome. </a:t>
            </a:r>
          </a:p>
          <a:p>
            <a:pPr lvl="1" indent="-342900" algn="just" fontAlgn="base">
              <a:lnSpc>
                <a:spcPct val="125000"/>
              </a:lnSpc>
              <a:spcAft>
                <a:spcPts val="465"/>
              </a:spcAft>
              <a:buClr>
                <a:srgbClr val="000000"/>
              </a:buClr>
              <a:buSzPts val="1100"/>
              <a:buFont typeface="Arial" panose="020B0604020202020204" pitchFamily="34" charset="0"/>
              <a:buChar char="•"/>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office of the HOD will inform the original source of the complaint that the complaint has been         resolved. </a:t>
            </a:r>
          </a:p>
          <a:p>
            <a:pPr marL="0" lvl="1" indent="0" algn="just" fontAlgn="base">
              <a:lnSpc>
                <a:spcPct val="125000"/>
              </a:lnSpc>
              <a:spcAft>
                <a:spcPts val="465"/>
              </a:spcAft>
              <a:buClr>
                <a:srgbClr val="000000"/>
              </a:buClr>
              <a:buSzPts val="1100"/>
              <a:buNone/>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It was stated that, within the prescripts of the national and provincial complaints management policy, health facilities develop practices to manage complaints.</a:t>
            </a: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AF84E619-DC87-4D1E-B10A-29676CB98F5F}"/>
              </a:ext>
            </a:extLst>
          </p:cNvPr>
          <p:cNvSpPr txBox="1"/>
          <p:nvPr/>
        </p:nvSpPr>
        <p:spPr>
          <a:xfrm>
            <a:off x="457200" y="1598302"/>
            <a:ext cx="3240360" cy="347659"/>
          </a:xfrm>
          <a:prstGeom prst="rect">
            <a:avLst/>
          </a:prstGeom>
          <a:noFill/>
        </p:spPr>
        <p:txBody>
          <a:bodyPr wrap="square">
            <a:spAutoFit/>
          </a:bodyPr>
          <a:lstStyle/>
          <a:p>
            <a:pPr marL="0" indent="0">
              <a:lnSpc>
                <a:spcPct val="114000"/>
              </a:lnSpc>
              <a:spcBef>
                <a:spcPts val="0"/>
              </a:spcBef>
              <a:buNone/>
            </a:pPr>
            <a:r>
              <a:rPr lang="en-GB" sz="1600" b="1" dirty="0">
                <a:latin typeface="Century Gothic" panose="020B0502020202020204" pitchFamily="34" charset="0"/>
              </a:rPr>
              <a:t>Western Cape Cont…</a:t>
            </a:r>
          </a:p>
        </p:txBody>
      </p:sp>
    </p:spTree>
    <p:extLst>
      <p:ext uri="{BB962C8B-B14F-4D97-AF65-F5344CB8AC3E}">
        <p14:creationId xmlns:p14="http://schemas.microsoft.com/office/powerpoint/2010/main" val="40755652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79512" y="1692276"/>
            <a:ext cx="8712968" cy="4447281"/>
          </a:xfrm>
        </p:spPr>
        <p:txBody>
          <a:bodyPr>
            <a:normAutofit fontScale="85000" lnSpcReduction="10000"/>
          </a:bodyPr>
          <a:lstStyle/>
          <a:p>
            <a:pPr marL="0" indent="0" algn="just">
              <a:lnSpc>
                <a:spcPct val="160000"/>
              </a:lnSpc>
              <a:buNone/>
            </a:pPr>
            <a:r>
              <a:rPr lang="en-GB" sz="2100" b="1" dirty="0">
                <a:latin typeface="Century Gothic" panose="020B0502020202020204" pitchFamily="34" charset="0"/>
              </a:rPr>
              <a:t>Free State</a:t>
            </a:r>
          </a:p>
          <a:p>
            <a:pPr marL="0" indent="0">
              <a:lnSpc>
                <a:spcPct val="108000"/>
              </a:lnSpc>
              <a:spcAft>
                <a:spcPts val="1435"/>
              </a:spcAft>
              <a:buNone/>
            </a:pPr>
            <a:r>
              <a:rPr lang="en-ZA" sz="1800" b="1" dirty="0">
                <a:solidFill>
                  <a:schemeClr val="tx2">
                    <a:lumMod val="60000"/>
                    <a:lumOff val="40000"/>
                  </a:schemeClr>
                </a:solidFill>
                <a:effectLst/>
                <a:latin typeface="Century Gothic" panose="020B0502020202020204" pitchFamily="34" charset="0"/>
                <a:ea typeface="Century Gothic" panose="020B0502020202020204" pitchFamily="34" charset="0"/>
                <a:cs typeface="Century Gothic" panose="020B0502020202020204" pitchFamily="34" charset="0"/>
              </a:rPr>
              <a:t>INSTITUTIONS PROVIDING TERMINATION OF PREGNANCY SERVICES</a:t>
            </a:r>
          </a:p>
          <a:p>
            <a:pPr marL="446088" indent="-357188" algn="just">
              <a:lnSpc>
                <a:spcPct val="125000"/>
              </a:lnSpc>
              <a:spcAft>
                <a:spcPts val="1005"/>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It is recorded that the information submitted by the FSDH is very brief, therefore limiting the analysis. </a:t>
            </a:r>
          </a:p>
          <a:p>
            <a:pPr marL="446088" indent="-357188" algn="just">
              <a:lnSpc>
                <a:spcPct val="125000"/>
              </a:lnSpc>
              <a:spcAft>
                <a:spcPts val="12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It was submitted that the province has only 12 fully equipped facilities that provides TOP services. Considering that the Free State is the third largest of the nine provinces in South Africa it must be asked whether this number is acceptable and or sufficient for a province of this size.  The department further did not indicate whether all 12 facilities are indeed functional despite being labelled as designated sites rendering the TOP services. </a:t>
            </a:r>
          </a:p>
          <a:p>
            <a:pPr marL="446088" indent="-357188" algn="just">
              <a:lnSpc>
                <a:spcPct val="125000"/>
              </a:lnSpc>
              <a:spcAft>
                <a:spcPts val="10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department further recorded 23 qualified staff members within the province to provide abortion services. Twenty of these staff members are linked to public institutions. </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2108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92500" lnSpcReduction="10000"/>
          </a:bodyPr>
          <a:lstStyle/>
          <a:p>
            <a:pPr marL="0" indent="0" algn="just">
              <a:lnSpc>
                <a:spcPct val="150000"/>
              </a:lnSpc>
              <a:buNone/>
            </a:pPr>
            <a:r>
              <a:rPr lang="en-GB" dirty="0"/>
              <a:t>		</a:t>
            </a:r>
            <a:r>
              <a:rPr lang="en-GB" sz="1800" dirty="0"/>
              <a:t>	</a:t>
            </a:r>
            <a:r>
              <a:rPr lang="en-GB" sz="1800" b="1" dirty="0">
                <a:latin typeface="Century Gothic" panose="020B0502020202020204" pitchFamily="34" charset="0"/>
              </a:rPr>
              <a:t>Legal Framework</a:t>
            </a:r>
          </a:p>
          <a:p>
            <a:pPr marL="0" indent="0" algn="just">
              <a:lnSpc>
                <a:spcPct val="150000"/>
              </a:lnSpc>
              <a:buNone/>
            </a:pPr>
            <a:r>
              <a:rPr lang="en-GB" sz="1800" b="1" dirty="0">
                <a:latin typeface="Century Gothic" panose="020B0502020202020204" pitchFamily="34" charset="0"/>
              </a:rPr>
              <a:t>Convention on the Elimination of All Forms of Discrimination Against Woman (CEDAW)</a:t>
            </a:r>
          </a:p>
          <a:p>
            <a:pPr marL="0" indent="0" algn="just">
              <a:lnSpc>
                <a:spcPct val="150000"/>
              </a:lnSpc>
              <a:buNone/>
            </a:pPr>
            <a:r>
              <a:rPr lang="en-GB" sz="1800" dirty="0">
                <a:latin typeface="Century Gothic" panose="020B0502020202020204" pitchFamily="34" charset="0"/>
              </a:rPr>
              <a:t>Article 1 of CEDAW states that:</a:t>
            </a:r>
          </a:p>
          <a:p>
            <a:pPr marL="0" indent="0" algn="just">
              <a:lnSpc>
                <a:spcPct val="150000"/>
              </a:lnSpc>
              <a:buNone/>
            </a:pPr>
            <a:r>
              <a:rPr lang="en-GB" sz="1800" dirty="0">
                <a:latin typeface="Century Gothic" panose="020B0502020202020204" pitchFamily="34" charset="0"/>
              </a:rPr>
              <a:t>“For the purposes of the present Convention, the term "discrimination against women" shall mean any distinction, exclusion or restriction made on the basis of sex which has the effect or purpose of impairing or nullifying the recognition, enjoyment or exercise by women, irrespective of their marital status, on a basis of equality of men and women, of human rights and fundamental freedoms in the political, economic, social, cultural, civil or any other field.”</a:t>
            </a:r>
          </a:p>
          <a:p>
            <a:pPr marL="0" indent="0">
              <a:buNone/>
            </a:pPr>
            <a:endParaRPr lang="en-ZA" sz="20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17574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323528" y="1692276"/>
            <a:ext cx="8640960" cy="5165724"/>
          </a:xfrm>
        </p:spPr>
        <p:txBody>
          <a:bodyPr>
            <a:normAutofit lnSpcReduction="10000"/>
          </a:bodyPr>
          <a:lstStyle/>
          <a:p>
            <a:pPr marL="0" indent="0" algn="just">
              <a:lnSpc>
                <a:spcPct val="160000"/>
              </a:lnSpc>
              <a:buNone/>
            </a:pPr>
            <a:r>
              <a:rPr lang="en-GB" sz="1800" b="1" dirty="0">
                <a:latin typeface="Century Gothic" panose="020B0502020202020204" pitchFamily="34" charset="0"/>
              </a:rPr>
              <a:t>Free State Cont…</a:t>
            </a:r>
          </a:p>
          <a:p>
            <a:pPr marL="0" indent="0" algn="just">
              <a:lnSpc>
                <a:spcPct val="160000"/>
              </a:lnSpc>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was submitted that the following criteria are used to determine whether a facility is adequately equipped to provide TOP services to the community: </a:t>
            </a:r>
          </a:p>
          <a:p>
            <a:pPr lvl="1" indent="-342900" algn="just" fontAlgn="base">
              <a:lnSpc>
                <a:spcPct val="125000"/>
              </a:lnSpc>
              <a:spcAft>
                <a:spcPts val="20"/>
              </a:spcAft>
              <a:buClr>
                <a:srgbClr val="000000"/>
              </a:buClr>
              <a:buSzPts val="1100"/>
              <a:buFont typeface="Arial" panose="020B0604020202020204" pitchFamily="34" charset="0"/>
              <a:buChar char="•"/>
            </a:pPr>
            <a:r>
              <a:rPr lang="en-ZA" sz="15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Availability of trained medical and nursing staff</a:t>
            </a:r>
          </a:p>
          <a:p>
            <a:pPr lvl="1" indent="-342900" algn="just" fontAlgn="base">
              <a:lnSpc>
                <a:spcPct val="125000"/>
              </a:lnSpc>
              <a:spcAft>
                <a:spcPts val="20"/>
              </a:spcAft>
              <a:buClr>
                <a:srgbClr val="000000"/>
              </a:buClr>
              <a:buSzPts val="1100"/>
              <a:buFont typeface="Arial" panose="020B0604020202020204" pitchFamily="34" charset="0"/>
              <a:buChar char="•"/>
            </a:pPr>
            <a:r>
              <a:rPr lang="en-ZA" sz="15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Access to operating theatre.</a:t>
            </a:r>
          </a:p>
          <a:p>
            <a:pPr lvl="1" indent="-342900" algn="just" fontAlgn="base">
              <a:lnSpc>
                <a:spcPct val="125000"/>
              </a:lnSpc>
              <a:spcAft>
                <a:spcPts val="20"/>
              </a:spcAft>
              <a:buClr>
                <a:srgbClr val="000000"/>
              </a:buClr>
              <a:buSzPts val="1100"/>
              <a:buFont typeface="Arial" panose="020B0604020202020204" pitchFamily="34" charset="0"/>
              <a:buChar char="•"/>
            </a:pPr>
            <a:r>
              <a:rPr lang="en-ZA" sz="15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Availability of appropriate surgical equipment</a:t>
            </a:r>
          </a:p>
          <a:p>
            <a:pPr lvl="1" indent="-342900" algn="just" fontAlgn="base">
              <a:lnSpc>
                <a:spcPct val="125000"/>
              </a:lnSpc>
              <a:spcAft>
                <a:spcPts val="20"/>
              </a:spcAft>
              <a:buClr>
                <a:srgbClr val="000000"/>
              </a:buClr>
              <a:buSzPts val="1100"/>
              <a:buFont typeface="Arial" panose="020B0604020202020204" pitchFamily="34" charset="0"/>
              <a:buChar char="•"/>
            </a:pPr>
            <a:r>
              <a:rPr lang="en-ZA" sz="15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Availability of supplies and drugs for intravenous and intramuscular injection.</a:t>
            </a:r>
          </a:p>
          <a:p>
            <a:pPr lvl="1" indent="-342900" algn="just" fontAlgn="base">
              <a:lnSpc>
                <a:spcPct val="125000"/>
              </a:lnSpc>
              <a:spcAft>
                <a:spcPts val="20"/>
              </a:spcAft>
              <a:buClr>
                <a:srgbClr val="000000"/>
              </a:buClr>
              <a:buSzPts val="1100"/>
              <a:buFont typeface="Arial" panose="020B0604020202020204" pitchFamily="34" charset="0"/>
              <a:buChar char="•"/>
            </a:pPr>
            <a:r>
              <a:rPr lang="en-ZA" sz="15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Availability of emergency resuscitation equipment and access to emergency referral centre or facility</a:t>
            </a:r>
          </a:p>
          <a:p>
            <a:pPr lvl="1" indent="-342900" algn="just" fontAlgn="base">
              <a:lnSpc>
                <a:spcPct val="125000"/>
              </a:lnSpc>
              <a:spcAft>
                <a:spcPts val="20"/>
              </a:spcAft>
              <a:buClr>
                <a:srgbClr val="000000"/>
              </a:buClr>
              <a:buSzPts val="1100"/>
              <a:buFont typeface="Arial" panose="020B0604020202020204" pitchFamily="34" charset="0"/>
              <a:buChar char="•"/>
            </a:pPr>
            <a:r>
              <a:rPr lang="en-ZA" sz="15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Access to appropriate transport should the need arise for emergency transfer</a:t>
            </a:r>
          </a:p>
          <a:p>
            <a:pPr lvl="1" indent="-342900" algn="just" fontAlgn="base">
              <a:lnSpc>
                <a:spcPct val="125000"/>
              </a:lnSpc>
              <a:spcAft>
                <a:spcPts val="20"/>
              </a:spcAft>
              <a:buClr>
                <a:srgbClr val="000000"/>
              </a:buClr>
              <a:buSzPts val="1100"/>
              <a:buFont typeface="Arial" panose="020B0604020202020204" pitchFamily="34" charset="0"/>
              <a:buChar char="•"/>
            </a:pPr>
            <a:r>
              <a:rPr lang="en-ZA" sz="15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Availability of equipment for clinical observation and access to in-patient facilities</a:t>
            </a:r>
          </a:p>
          <a:p>
            <a:pPr lvl="1" indent="-342900" algn="just" fontAlgn="base">
              <a:lnSpc>
                <a:spcPct val="125000"/>
              </a:lnSpc>
              <a:spcAft>
                <a:spcPts val="20"/>
              </a:spcAft>
              <a:buClr>
                <a:srgbClr val="000000"/>
              </a:buClr>
              <a:buSzPts val="1100"/>
              <a:buFont typeface="Arial" panose="020B0604020202020204" pitchFamily="34" charset="0"/>
              <a:buChar char="•"/>
            </a:pPr>
            <a:r>
              <a:rPr lang="en-ZA" sz="15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Availability of appropriate infection control measures</a:t>
            </a:r>
          </a:p>
          <a:p>
            <a:pPr lvl="1" indent="-342900" algn="just" fontAlgn="base">
              <a:lnSpc>
                <a:spcPct val="125000"/>
              </a:lnSpc>
              <a:spcAft>
                <a:spcPts val="20"/>
              </a:spcAft>
              <a:buClr>
                <a:srgbClr val="000000"/>
              </a:buClr>
              <a:buSzPts val="1100"/>
              <a:buFont typeface="Arial" panose="020B0604020202020204" pitchFamily="34" charset="0"/>
              <a:buChar char="•"/>
            </a:pPr>
            <a:r>
              <a:rPr lang="en-ZA" sz="15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Access to safe waste disposal infrastructure</a:t>
            </a:r>
          </a:p>
          <a:p>
            <a:pPr lvl="1" indent="-342900" algn="just" fontAlgn="base">
              <a:lnSpc>
                <a:spcPct val="125000"/>
              </a:lnSpc>
              <a:spcAft>
                <a:spcPts val="1315"/>
              </a:spcAft>
              <a:buClr>
                <a:srgbClr val="000000"/>
              </a:buClr>
              <a:buSzPts val="1100"/>
              <a:buFont typeface="Arial" panose="020B0604020202020204" pitchFamily="34" charset="0"/>
              <a:buChar char="•"/>
            </a:pPr>
            <a:r>
              <a:rPr lang="en-ZA" sz="15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Availability of telephonic means of communication.</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65480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79512" y="1692276"/>
            <a:ext cx="8712968" cy="5121100"/>
          </a:xfrm>
        </p:spPr>
        <p:txBody>
          <a:bodyPr>
            <a:normAutofit fontScale="85000" lnSpcReduction="10000"/>
          </a:bodyPr>
          <a:lstStyle/>
          <a:p>
            <a:pPr marL="0" indent="0" algn="just">
              <a:lnSpc>
                <a:spcPct val="134000"/>
              </a:lnSpc>
              <a:spcBef>
                <a:spcPts val="0"/>
              </a:spcBef>
              <a:buNone/>
            </a:pPr>
            <a:r>
              <a:rPr lang="en-GB" sz="2000" b="1" dirty="0">
                <a:latin typeface="Century Gothic" panose="020B0502020202020204" pitchFamily="34" charset="0"/>
              </a:rPr>
              <a:t>Free State Cont…</a:t>
            </a:r>
          </a:p>
          <a:p>
            <a:pPr algn="just">
              <a:lnSpc>
                <a:spcPct val="134000"/>
              </a:lnSpc>
              <a:spcBef>
                <a:spcPts val="0"/>
              </a:spcBef>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submits that these facilities are sufficient to serve the community in their respective areas. </a:t>
            </a:r>
          </a:p>
          <a:p>
            <a:pPr algn="just">
              <a:lnSpc>
                <a:spcPct val="134000"/>
              </a:lnSpc>
              <a:spcBef>
                <a:spcPts val="0"/>
              </a:spcBef>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According to the latest mid-year population statistics, the Free State has an estimated population of 2 887 465, giving it the second smallest share of the South African population (4.9 %). Considering that the Free State is a rural province of farmland, mountains, goldfields, and widely dispersed towns, access to TOP services may be challenging especially in the mountainous areas. </a:t>
            </a:r>
          </a:p>
          <a:p>
            <a:pPr algn="just">
              <a:lnSpc>
                <a:spcPct val="134000"/>
              </a:lnSpc>
              <a:spcBef>
                <a:spcPts val="0"/>
              </a:spcBef>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Towns located far apart bring transportation challenges, which places a further burden on the poor and most vulnerable groups. A concern is therefore in respect of the remaining areas where TOP services are not available, and the steps taken by the DOH to address this gap.</a:t>
            </a:r>
          </a:p>
          <a:p>
            <a:pPr algn="just">
              <a:lnSpc>
                <a:spcPct val="134000"/>
              </a:lnSpc>
              <a:spcBef>
                <a:spcPts val="0"/>
              </a:spcBef>
            </a:pPr>
            <a:endPar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nSpc>
                <a:spcPct val="134000"/>
              </a:lnSpc>
              <a:spcBef>
                <a:spcPts val="0"/>
              </a:spcBef>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Funding Model</a:t>
            </a:r>
          </a:p>
          <a:p>
            <a:pPr marL="0" indent="0">
              <a:lnSpc>
                <a:spcPct val="134000"/>
              </a:lnSpc>
              <a:spcBef>
                <a:spcPts val="0"/>
              </a:spcBef>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In response to questions around funding, the department stated that it makes use of voted funds. How these funds are allocated and ultimately used is not clear in the response of the department and can therefore not be analysed. </a:t>
            </a:r>
          </a:p>
          <a:p>
            <a:pPr marL="0" indent="0" algn="just">
              <a:lnSpc>
                <a:spcPct val="134000"/>
              </a:lnSpc>
              <a:spcBef>
                <a:spcPts val="0"/>
              </a:spcBef>
              <a:buNone/>
            </a:pPr>
            <a:endParaRPr lang="en-GB" sz="1700" dirty="0">
              <a:latin typeface="Century Gothic" panose="020B0502020202020204" pitchFamily="34" charset="0"/>
            </a:endParaRPr>
          </a:p>
          <a:p>
            <a:pPr marL="0" indent="0" algn="just">
              <a:lnSpc>
                <a:spcPct val="134000"/>
              </a:lnSpc>
              <a:spcBef>
                <a:spcPts val="0"/>
              </a:spcBef>
              <a:buNone/>
            </a:pPr>
            <a:endParaRPr lang="en-GB" sz="1700" dirty="0">
              <a:latin typeface="Century Gothic" panose="020B0502020202020204" pitchFamily="34" charset="0"/>
            </a:endParaRPr>
          </a:p>
          <a:p>
            <a:pPr algn="just">
              <a:lnSpc>
                <a:spcPct val="134000"/>
              </a:lnSpc>
              <a:spcBef>
                <a:spcPts val="0"/>
              </a:spcBef>
            </a:pPr>
            <a:endParaRPr lang="en-GB" sz="1700" dirty="0">
              <a:latin typeface="Century Gothic" panose="020B0502020202020204" pitchFamily="34" charset="0"/>
            </a:endParaRPr>
          </a:p>
          <a:p>
            <a:pPr algn="just">
              <a:lnSpc>
                <a:spcPct val="134000"/>
              </a:lnSpc>
              <a:spcBef>
                <a:spcPts val="0"/>
              </a:spcBef>
            </a:pPr>
            <a:endParaRPr lang="en-GB" sz="1700" dirty="0">
              <a:latin typeface="Century Gothic" panose="020B0502020202020204" pitchFamily="34" charset="0"/>
            </a:endParaRPr>
          </a:p>
          <a:p>
            <a:pPr marL="0" indent="0" algn="just">
              <a:lnSpc>
                <a:spcPct val="134000"/>
              </a:lnSpc>
              <a:spcBef>
                <a:spcPts val="0"/>
              </a:spcBef>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89906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82352" y="1720411"/>
            <a:ext cx="8579296" cy="5137589"/>
          </a:xfrm>
        </p:spPr>
        <p:txBody>
          <a:bodyPr>
            <a:normAutofit fontScale="92500" lnSpcReduction="20000"/>
          </a:bodyPr>
          <a:lstStyle/>
          <a:p>
            <a:pPr marL="0" indent="0" algn="ctr">
              <a:lnSpc>
                <a:spcPct val="134000"/>
              </a:lnSpc>
              <a:spcBef>
                <a:spcPts val="0"/>
              </a:spcBef>
              <a:buNone/>
            </a:pPr>
            <a:r>
              <a:rPr lang="en-GB" sz="1800" b="1" dirty="0">
                <a:latin typeface="Century Gothic" panose="020B0502020202020204" pitchFamily="34" charset="0"/>
              </a:rPr>
              <a:t>Free State Cont…</a:t>
            </a:r>
          </a:p>
          <a:p>
            <a:pPr marL="0" indent="0">
              <a:lnSpc>
                <a:spcPct val="108000"/>
              </a:lnSpc>
              <a:spcAft>
                <a:spcPts val="1435"/>
              </a:spcAft>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Referral system</a:t>
            </a:r>
          </a:p>
          <a:p>
            <a:pPr marL="268288" indent="-268288" algn="just">
              <a:lnSpc>
                <a:spcPct val="125000"/>
              </a:lnSpc>
              <a:spcAft>
                <a:spcPts val="1470"/>
              </a:spcAft>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was submitted that primary healthcare facilities (clinic or community health centre) refer clients seeking abortion services to a designated hospital. </a:t>
            </a:r>
          </a:p>
          <a:p>
            <a:pPr marL="268288" indent="-268288" algn="just">
              <a:lnSpc>
                <a:spcPct val="125000"/>
              </a:lnSpc>
              <a:spcAft>
                <a:spcPts val="1470"/>
              </a:spcAft>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did not indicate if it has an SOP in place that guides referral procedures, or how this is tracked to ensure clients indeed receive the requested service within the prescribed timeframes. </a:t>
            </a:r>
          </a:p>
          <a:p>
            <a:pPr marL="268288" indent="-268288" algn="just">
              <a:lnSpc>
                <a:spcPct val="125000"/>
              </a:lnSpc>
              <a:spcAft>
                <a:spcPts val="1370"/>
              </a:spcAft>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submitted that it makes use of a booking system and that priority is given to a woman who is in the last week of the first trimester. </a:t>
            </a:r>
          </a:p>
          <a:p>
            <a:pPr marL="268288" indent="-268288" algn="just">
              <a:lnSpc>
                <a:spcPct val="125000"/>
              </a:lnSpc>
              <a:spcAft>
                <a:spcPts val="1370"/>
              </a:spcAft>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practical implementation of this system needs to be assessed to determine whether this is indeed an effective system, considering that no mention is made as to the procedure followed for persons presenting with pregnancies over 12 weeks.  It is also not clear who assists in making appointments for clients when referred to another facility. </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4719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28600" y="1720411"/>
            <a:ext cx="8686800" cy="5137589"/>
          </a:xfrm>
        </p:spPr>
        <p:txBody>
          <a:bodyPr>
            <a:normAutofit fontScale="85000" lnSpcReduction="20000"/>
          </a:bodyPr>
          <a:lstStyle/>
          <a:p>
            <a:pPr marL="0" indent="0" algn="just">
              <a:lnSpc>
                <a:spcPct val="160000"/>
              </a:lnSpc>
              <a:buNone/>
            </a:pPr>
            <a:r>
              <a:rPr lang="en-GB" sz="1900" b="1" dirty="0">
                <a:latin typeface="Century Gothic" panose="020B0502020202020204" pitchFamily="34" charset="0"/>
              </a:rPr>
              <a:t>Free State Cont…</a:t>
            </a:r>
          </a:p>
          <a:p>
            <a:pPr marL="0" indent="0">
              <a:lnSpc>
                <a:spcPct val="108000"/>
              </a:lnSpc>
              <a:spcAft>
                <a:spcPts val="1435"/>
              </a:spcAft>
              <a:buNone/>
            </a:pPr>
            <a:r>
              <a:rPr lang="en-ZA" sz="1800" b="1" dirty="0">
                <a:effectLst/>
                <a:latin typeface="Century Gothic" panose="020B0502020202020204" pitchFamily="34" charset="0"/>
                <a:ea typeface="Century Gothic" panose="020B0502020202020204" pitchFamily="34" charset="0"/>
                <a:cs typeface="Century Gothic" panose="020B0502020202020204" pitchFamily="34" charset="0"/>
              </a:rPr>
              <a:t>Assessment</a:t>
            </a:r>
          </a:p>
          <a:p>
            <a:pPr marL="0" indent="0">
              <a:lnSpc>
                <a:spcPct val="108000"/>
              </a:lnSpc>
              <a:spcAft>
                <a:spcPts val="1435"/>
              </a:spcAft>
              <a:buNone/>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procedure followed by the department/healthcare facility before a TOP is conducted includes: </a:t>
            </a:r>
          </a:p>
          <a:p>
            <a:pPr marL="342900" lvl="0" indent="-342900"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Initial consultation with a primary health care provider, which include </a:t>
            </a: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History, Urine pregnancy test, Determination of gestational age.</a:t>
            </a:r>
          </a:p>
          <a:p>
            <a:pPr marL="342900" lvl="0" indent="-342900" algn="just" fontAlgn="base">
              <a:lnSpc>
                <a:spcPct val="125000"/>
              </a:lnSpc>
              <a:spcAft>
                <a:spcPts val="124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Pre-termination of pregnancy counselling on the termination of pregnancy procedure, legal aspects,         risks, benefits, and alternatives, including the option of medical abortion if appropriate.</a:t>
            </a:r>
          </a:p>
          <a:p>
            <a:pPr marL="342900" lvl="0" indent="-342900"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TOP procedure: No information was submitted to indicate how this particular aspect fits in to the         assessment done by the facility prior to providing the TOP service. </a:t>
            </a:r>
          </a:p>
          <a:p>
            <a:pPr marL="342900" lvl="0" indent="-342900" algn="just" fontAlgn="base">
              <a:lnSpc>
                <a:spcPct val="125000"/>
              </a:lnSpc>
              <a:spcAft>
                <a:spcPts val="20"/>
              </a:spcAft>
              <a:buClr>
                <a:srgbClr val="000000"/>
              </a:buClr>
              <a:buSzPts val="1100"/>
              <a:buFont typeface="Arial" panose="020B0604020202020204" pitchFamily="34" charset="0"/>
              <a:buChar char="•"/>
            </a:pPr>
            <a:r>
              <a:rPr lang="en-ZA" sz="1800" dirty="0">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I</a:t>
            </a: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 was submitted that post- TOP counselling includes Personal hygiene and activity after the procedure, Management of bleeding and cramps, Contraceptive counselling (termination of pregnancy is NOT a contraceptive method), Resumption of sexual relations post-procedure, Possible complications, Return date to the clinic, Further treatment, Exit interview.</a:t>
            </a:r>
          </a:p>
          <a:p>
            <a:pPr marL="342900" lvl="0" indent="-342900" algn="just" fontAlgn="base">
              <a:lnSpc>
                <a:spcPct val="125000"/>
              </a:lnSpc>
              <a:spcAft>
                <a:spcPts val="20"/>
              </a:spcAft>
              <a:buClr>
                <a:srgbClr val="000000"/>
              </a:buClr>
              <a:buSzPts val="1100"/>
              <a:buFont typeface="Arial" panose="020B0604020202020204" pitchFamily="34" charset="0"/>
              <a:buChar char="•"/>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Counselling for all clients, irrespective of their age, is the same. </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38846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14300" y="1600666"/>
            <a:ext cx="8915400" cy="5257334"/>
          </a:xfrm>
        </p:spPr>
        <p:txBody>
          <a:bodyPr>
            <a:noAutofit/>
          </a:bodyPr>
          <a:lstStyle/>
          <a:p>
            <a:pPr marL="0" indent="0" algn="ctr">
              <a:lnSpc>
                <a:spcPct val="160000"/>
              </a:lnSpc>
              <a:buNone/>
            </a:pPr>
            <a:r>
              <a:rPr lang="en-GB" sz="1400" b="1" dirty="0">
                <a:latin typeface="Century Gothic" panose="020B0502020202020204" pitchFamily="34" charset="0"/>
              </a:rPr>
              <a:t>Free State Cont…</a:t>
            </a:r>
          </a:p>
          <a:p>
            <a:pPr marL="0" indent="0">
              <a:spcBef>
                <a:spcPts val="0"/>
              </a:spcBef>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Promotion of the TOP service</a:t>
            </a:r>
          </a:p>
          <a:p>
            <a:pPr marL="0" indent="0">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is indicated that healthcare facilities in the Free State advertise TOP services. It is not, however, indicated how this service is advertised and where (for example at all health care facilities or only the ones dedicated to render the service).</a:t>
            </a:r>
          </a:p>
          <a:p>
            <a:pPr marL="0" indent="0">
              <a:lnSpc>
                <a:spcPct val="108000"/>
              </a:lnSpc>
              <a:spcAft>
                <a:spcPts val="1535"/>
              </a:spcAft>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Public education on TOP services</a:t>
            </a:r>
          </a:p>
          <a:p>
            <a:pPr marL="0" indent="0">
              <a:lnSpc>
                <a:spcPct val="108000"/>
              </a:lnSpc>
              <a:spcAft>
                <a:spcPts val="1535"/>
              </a:spcAft>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submitted that its efforts to promote TOP services extend to radio talks in order to educate the public, as well as posters in the hospitals providing the service.</a:t>
            </a:r>
          </a:p>
          <a:p>
            <a:pPr marL="0" indent="0">
              <a:lnSpc>
                <a:spcPct val="108000"/>
              </a:lnSpc>
              <a:spcAft>
                <a:spcPts val="1535"/>
              </a:spcAft>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Disaggregated data in respect of TOP services</a:t>
            </a:r>
          </a:p>
          <a:p>
            <a:pPr marL="0" indent="0" algn="just">
              <a:lnSpc>
                <a:spcPct val="114000"/>
              </a:lnSpc>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was submitted that manual vacuum aspiration and medical abortion methods are currently available in the province for both first trimester abortion and second trimester abortion. No further information was provided in respect of disaggregated data showing methods available, hospitals providing the said services, nor was a break down provided indicating the number of TOP services rendered in respect of first and second trimesters for the financial year.</a:t>
            </a:r>
          </a:p>
          <a:p>
            <a:pPr marL="0" indent="0">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following information were provided to demonstrate the total number of TOP services performed successfully in the previous financial years: </a:t>
            </a:r>
          </a:p>
          <a:p>
            <a:pPr marL="623888" indent="-266700" algn="l">
              <a:spcBef>
                <a:spcPts val="0"/>
              </a:spcBef>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2018/2019: 8862</a:t>
            </a:r>
            <a:endPar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623888" indent="-266700" algn="l">
              <a:spcBef>
                <a:spcPts val="0"/>
              </a:spcBef>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2019/2020: 8239</a:t>
            </a:r>
            <a:endPar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24005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14300" y="1720411"/>
            <a:ext cx="8915400" cy="5137589"/>
          </a:xfrm>
        </p:spPr>
        <p:txBody>
          <a:bodyPr>
            <a:normAutofit fontScale="85000" lnSpcReduction="20000"/>
          </a:bodyPr>
          <a:lstStyle/>
          <a:p>
            <a:pPr marL="0" indent="0" algn="ctr">
              <a:lnSpc>
                <a:spcPct val="160000"/>
              </a:lnSpc>
              <a:buNone/>
            </a:pPr>
            <a:r>
              <a:rPr lang="en-GB" sz="1800" b="1" dirty="0">
                <a:latin typeface="Century Gothic" panose="020B0502020202020204" pitchFamily="34" charset="0"/>
              </a:rPr>
              <a:t>Free State Cont…</a:t>
            </a:r>
          </a:p>
          <a:p>
            <a:pPr marL="6350" indent="-6350">
              <a:lnSpc>
                <a:spcPct val="108000"/>
              </a:lnSpc>
              <a:spcAft>
                <a:spcPts val="1435"/>
              </a:spcAft>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Recruitment of TOP staff</a:t>
            </a:r>
          </a:p>
          <a:p>
            <a:pPr marL="268288" indent="-268288" algn="just">
              <a:lnSpc>
                <a:spcPct val="134000"/>
              </a:lnSpc>
              <a:spcBef>
                <a:spcPts val="0"/>
              </a:spcBef>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department submitted that it recognises that, in some instances, unwillingness of medical practitioners to perform TOP services may exist and that same is addressed in terms of provision of the service. It stated that this and other challenges and barriers will be discussed in the management meetings to make the service smooth and efficient.</a:t>
            </a:r>
          </a:p>
          <a:p>
            <a:pPr marL="268288" indent="-268288" algn="just">
              <a:lnSpc>
                <a:spcPct val="134000"/>
              </a:lnSpc>
              <a:spcBef>
                <a:spcPts val="0"/>
              </a:spcBef>
              <a:buNone/>
            </a:pPr>
            <a:endParaRPr lang="en-ZA" sz="1800" dirty="0">
              <a:effectLst/>
              <a:latin typeface="Century Gothic" panose="020B0502020202020204" pitchFamily="34" charset="0"/>
              <a:ea typeface="Century Gothic" panose="020B0502020202020204" pitchFamily="34" charset="0"/>
              <a:cs typeface="Century Gothic" panose="020B0502020202020204" pitchFamily="34" charset="0"/>
            </a:endParaRPr>
          </a:p>
          <a:p>
            <a:pPr marL="268288" indent="-268288" algn="just">
              <a:lnSpc>
                <a:spcPct val="134000"/>
              </a:lnSpc>
              <a:spcBef>
                <a:spcPts val="0"/>
              </a:spcBef>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It was further indicated that questions on conscientious objection are not included in questions during recruitment processes, but the department submitted that it has guidelines to address issues relating to such objections. It should be recorded that no information was provided to the CGE on the guidelines and their contents or how they are implemented. The CGE can therefore not provide any comment in that regard. </a:t>
            </a:r>
          </a:p>
          <a:p>
            <a:pPr marL="268288" indent="-268288" algn="just">
              <a:lnSpc>
                <a:spcPct val="134000"/>
              </a:lnSpc>
              <a:spcBef>
                <a:spcPts val="0"/>
              </a:spcBef>
              <a:buNone/>
            </a:pPr>
            <a:endParaRPr lang="en-ZA" sz="1800" dirty="0">
              <a:effectLst/>
              <a:latin typeface="Century Gothic" panose="020B0502020202020204" pitchFamily="34" charset="0"/>
              <a:ea typeface="Century Gothic" panose="020B0502020202020204" pitchFamily="34" charset="0"/>
              <a:cs typeface="Century Gothic" panose="020B0502020202020204" pitchFamily="34" charset="0"/>
            </a:endParaRPr>
          </a:p>
          <a:p>
            <a:pPr marL="268288" indent="-268288" algn="just">
              <a:lnSpc>
                <a:spcPct val="134000"/>
              </a:lnSpc>
              <a:spcBef>
                <a:spcPts val="0"/>
              </a:spcBef>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Information submitted in respect of training was only an agenda of a training session, which appeared to be for a period of two working weeks (10 days). It stated that TOP trainings are planned for every year to ease the backlog. It is however not clear who the intended group of trainees are for these sessions and how successful they are in addressing the backlog. </a:t>
            </a: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04950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ctr">
              <a:lnSpc>
                <a:spcPct val="160000"/>
              </a:lnSpc>
              <a:buNone/>
            </a:pPr>
            <a:r>
              <a:rPr lang="en-GB" sz="1600" b="1" dirty="0">
                <a:latin typeface="Century Gothic" panose="020B0502020202020204" pitchFamily="34" charset="0"/>
              </a:rPr>
              <a:t>Free State Cont…</a:t>
            </a:r>
          </a:p>
          <a:p>
            <a:pPr algn="just">
              <a:lnSpc>
                <a:spcPct val="160000"/>
              </a:lnSpc>
            </a:pPr>
            <a:r>
              <a:rPr lang="en-GB" sz="1700" dirty="0">
                <a:latin typeface="Century Gothic" panose="020B0502020202020204" pitchFamily="34" charset="0"/>
              </a:rPr>
              <a:t>The department should conduct a culture survey by September 2020 with a view to establishing work satisfaction, sexual harassment etc;</a:t>
            </a:r>
          </a:p>
          <a:p>
            <a:pPr algn="just">
              <a:lnSpc>
                <a:spcPct val="160000"/>
              </a:lnSpc>
            </a:pPr>
            <a:r>
              <a:rPr lang="en-GB" sz="1700" dirty="0">
                <a:latin typeface="Century Gothic" panose="020B0502020202020204" pitchFamily="34" charset="0"/>
              </a:rPr>
              <a:t>In terms of procurement practices, the department should consult with department of trade and industry, National Treasury, Department of Small Business that has a mandate on transversal information technology bids, to include people from rural areas, LGBTIQA+ and PWD.</a:t>
            </a:r>
          </a:p>
          <a:p>
            <a:pPr algn="just">
              <a:lnSpc>
                <a:spcPct val="160000"/>
              </a:lnSpc>
            </a:pPr>
            <a:r>
              <a:rPr lang="en-GB" sz="1700" dirty="0">
                <a:latin typeface="Century Gothic" panose="020B0502020202020204" pitchFamily="34" charset="0"/>
              </a:rPr>
              <a:t>The department should develop skills transfer programmes and recognition of prior learning by March 2021.</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76604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51520" y="1692276"/>
            <a:ext cx="6912768" cy="5165724"/>
          </a:xfrm>
        </p:spPr>
        <p:txBody>
          <a:bodyPr>
            <a:normAutofit fontScale="70000" lnSpcReduction="20000"/>
          </a:bodyPr>
          <a:lstStyle/>
          <a:p>
            <a:pPr marL="1170305" indent="0" algn="ctr">
              <a:lnSpc>
                <a:spcPct val="125000"/>
              </a:lnSpc>
              <a:spcAft>
                <a:spcPts val="290"/>
              </a:spcAft>
              <a:buNone/>
            </a:pPr>
            <a:r>
              <a:rPr lang="en-ZA" sz="1800" b="1" dirty="0">
                <a:effectLst/>
                <a:latin typeface="Century Gothic" panose="020B0502020202020204" pitchFamily="34" charset="0"/>
                <a:ea typeface="Century Gothic" panose="020B0502020202020204" pitchFamily="34" charset="0"/>
                <a:cs typeface="Century Gothic" panose="020B0502020202020204" pitchFamily="34" charset="0"/>
              </a:rPr>
              <a:t>Free State Cont…</a:t>
            </a:r>
          </a:p>
          <a:p>
            <a:pPr marL="0" indent="0" algn="ctr">
              <a:lnSpc>
                <a:spcPct val="125000"/>
              </a:lnSpc>
              <a:spcAft>
                <a:spcPts val="290"/>
              </a:spcAft>
              <a:buNone/>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information suggests that the training session deals with the following aspects:</a:t>
            </a:r>
          </a:p>
          <a:p>
            <a:pPr marL="714375" lvl="0" indent="-357188"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Introduction of the female reproductive system</a:t>
            </a:r>
          </a:p>
          <a:p>
            <a:pPr marL="714375" lvl="0" indent="-357188"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Legal aspects of professional practice and ethics</a:t>
            </a:r>
          </a:p>
          <a:p>
            <a:pPr marL="714375" lvl="0" indent="-357188"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Values clarification and attitude transformation (VCAT)</a:t>
            </a:r>
          </a:p>
          <a:p>
            <a:pPr marL="714375" lvl="0" indent="-357188"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Conscientious objection</a:t>
            </a:r>
          </a:p>
          <a:p>
            <a:pPr marL="714375" lvl="0" indent="-357188"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Client provider interactions and videos</a:t>
            </a:r>
          </a:p>
          <a:p>
            <a:pPr marL="714375" lvl="0" indent="-357188"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Woman Care Global (WCG) overview</a:t>
            </a:r>
          </a:p>
          <a:p>
            <a:pPr marL="714375" lvl="0" indent="-357188"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Medical abortion methods</a:t>
            </a:r>
          </a:p>
          <a:p>
            <a:pPr marL="714375" lvl="0" indent="-357188"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Client´ assessment and preparation</a:t>
            </a:r>
          </a:p>
          <a:p>
            <a:pPr marL="714375" lvl="0" indent="-357188"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Pain management and pharmacology</a:t>
            </a:r>
          </a:p>
          <a:p>
            <a:pPr marL="714375" lvl="0" indent="-357188"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Overview - National Contraceptive Fertility and Policy planning</a:t>
            </a:r>
          </a:p>
          <a:p>
            <a:pPr marL="714375" lvl="0" indent="-357188"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Manual vacuum aspiration</a:t>
            </a:r>
          </a:p>
          <a:p>
            <a:pPr marL="714375" lvl="0" indent="-357188"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Universal precautions</a:t>
            </a:r>
          </a:p>
          <a:p>
            <a:pPr marL="714375" lvl="0" indent="-357188"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Complications</a:t>
            </a:r>
          </a:p>
          <a:p>
            <a:pPr marL="714375" lvl="0" indent="-357188"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Contraceptives/ providing contraceptives</a:t>
            </a:r>
          </a:p>
          <a:p>
            <a:pPr marL="714375" lvl="0" indent="-357188"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Organising and managing quality women- centred abortion services</a:t>
            </a:r>
          </a:p>
          <a:p>
            <a:pPr marL="714375" lvl="0" indent="-357188" algn="just" fontAlgn="base">
              <a:lnSpc>
                <a:spcPct val="125000"/>
              </a:lnSpc>
              <a:spcAft>
                <a:spcPts val="20"/>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Gender- based violence </a:t>
            </a:r>
          </a:p>
          <a:p>
            <a:pPr marL="714375" lvl="0" indent="-357188" algn="just" fontAlgn="base">
              <a:lnSpc>
                <a:spcPct val="125000"/>
              </a:lnSpc>
              <a:spcAft>
                <a:spcPts val="1115"/>
              </a:spcAft>
              <a:buClr>
                <a:srgbClr val="000000"/>
              </a:buClr>
              <a:buSzPts val="1100"/>
              <a:buFont typeface="Arial" panose="020B0604020202020204" pitchFamily="34" charset="0"/>
              <a:buChar char="•"/>
            </a:pPr>
            <a:r>
              <a:rPr lang="en-ZA" sz="18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Clinical practical session</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21862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28600" y="1692276"/>
            <a:ext cx="8686800" cy="5165724"/>
          </a:xfrm>
        </p:spPr>
        <p:txBody>
          <a:bodyPr>
            <a:normAutofit fontScale="85000" lnSpcReduction="20000"/>
          </a:bodyPr>
          <a:lstStyle/>
          <a:p>
            <a:pPr marL="0" indent="0">
              <a:lnSpc>
                <a:spcPct val="108000"/>
              </a:lnSpc>
              <a:spcAft>
                <a:spcPts val="1240"/>
              </a:spcAft>
              <a:buNone/>
            </a:pPr>
            <a:r>
              <a:rPr lang="en-ZA" sz="1800" b="1" dirty="0">
                <a:effectLst/>
                <a:latin typeface="Century Gothic" panose="020B0502020202020204" pitchFamily="34" charset="0"/>
                <a:ea typeface="Century Gothic" panose="020B0502020202020204" pitchFamily="34" charset="0"/>
                <a:cs typeface="Century Gothic" panose="020B0502020202020204" pitchFamily="34" charset="0"/>
              </a:rPr>
              <a:t>Free State Cont…</a:t>
            </a:r>
          </a:p>
          <a:p>
            <a:pPr marL="0" indent="0">
              <a:lnSpc>
                <a:spcPct val="108000"/>
              </a:lnSpc>
              <a:spcAft>
                <a:spcPts val="1240"/>
              </a:spcAft>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Complaints management</a:t>
            </a:r>
          </a:p>
          <a:p>
            <a:pPr marL="357188" indent="-268288" algn="just">
              <a:lnSpc>
                <a:spcPct val="125000"/>
              </a:lnSpc>
              <a:spcAft>
                <a:spcPts val="14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In dealing with complaints, the department submits that Batho Pele Principles posters as well as complaints procedure posters are on the walls of all health facilities to educate the public. </a:t>
            </a:r>
          </a:p>
          <a:p>
            <a:pPr marL="357188" indent="-268288" algn="just">
              <a:lnSpc>
                <a:spcPct val="125000"/>
              </a:lnSpc>
              <a:spcAft>
                <a:spcPts val="14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turnaround time for handling of complaints of this nature is 72 hours. The department confirmed, however, that to date of the questionnaire, no complaints were received about health workers failing to adhere to Batho Pele Principles and TOP services.  </a:t>
            </a:r>
          </a:p>
          <a:p>
            <a:pPr marL="357188" indent="-268288" algn="just">
              <a:lnSpc>
                <a:spcPct val="125000"/>
              </a:lnSpc>
              <a:spcAft>
                <a:spcPts val="14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A “Complaints and Suggestions Box” in each TOP unit is the method currently used to monitor complaints received. </a:t>
            </a:r>
          </a:p>
          <a:p>
            <a:pPr marL="357188" indent="-268288" algn="just">
              <a:lnSpc>
                <a:spcPct val="125000"/>
              </a:lnSpc>
              <a:spcAft>
                <a:spcPts val="14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CGE is not convinced that there have been no complaints in this regard considering the department’s own admission that the demand for the service is increasing whilst the number of providers of the service is decreasing, also noting the challenge relating to second trimester abortions. </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01343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28600" y="1626091"/>
            <a:ext cx="8686800" cy="5231909"/>
          </a:xfrm>
        </p:spPr>
        <p:txBody>
          <a:bodyPr>
            <a:noAutofit/>
          </a:bodyPr>
          <a:lstStyle/>
          <a:p>
            <a:pPr marL="0" indent="0" algn="just">
              <a:lnSpc>
                <a:spcPct val="160000"/>
              </a:lnSpc>
              <a:buNone/>
            </a:pPr>
            <a:r>
              <a:rPr lang="en-GB" sz="1600" b="1" dirty="0">
                <a:latin typeface="Century Gothic" panose="020B0502020202020204" pitchFamily="34" charset="0"/>
              </a:rPr>
              <a:t>North West</a:t>
            </a:r>
          </a:p>
          <a:p>
            <a:pPr marL="0" indent="0">
              <a:lnSpc>
                <a:spcPct val="108000"/>
              </a:lnSpc>
              <a:spcAft>
                <a:spcPts val="1535"/>
              </a:spcAft>
              <a:buNone/>
            </a:pPr>
            <a:r>
              <a:rPr lang="en-ZA" sz="1600" b="1" dirty="0">
                <a:solidFill>
                  <a:srgbClr val="00B0F0"/>
                </a:solidFill>
                <a:effectLst/>
                <a:latin typeface="Century Gothic" panose="020B0502020202020204" pitchFamily="34" charset="0"/>
                <a:ea typeface="Century Gothic" panose="020B0502020202020204" pitchFamily="34" charset="0"/>
                <a:cs typeface="Century Gothic" panose="020B0502020202020204" pitchFamily="34" charset="0"/>
              </a:rPr>
              <a:t>INSTITUTIONS PROVIDING TERMINATION OF PREGNANCY SERVICES </a:t>
            </a:r>
          </a:p>
          <a:p>
            <a:pPr marL="0" indent="0">
              <a:lnSpc>
                <a:spcPct val="108000"/>
              </a:lnSpc>
              <a:spcAft>
                <a:spcPts val="1535"/>
              </a:spcAft>
              <a:buNone/>
            </a:pPr>
            <a:r>
              <a:rPr lang="en-ZA" sz="1600" dirty="0">
                <a:effectLst/>
                <a:latin typeface="Century Gothic" panose="020B0502020202020204" pitchFamily="34" charset="0"/>
                <a:ea typeface="Century Gothic" panose="020B0502020202020204" pitchFamily="34" charset="0"/>
                <a:cs typeface="Century Gothic" panose="020B0502020202020204" pitchFamily="34" charset="0"/>
              </a:rPr>
              <a:t>The NWDH submitted that the province has only 26 facilities that provide TOP services. </a:t>
            </a:r>
          </a:p>
          <a:p>
            <a:pPr marL="0" indent="0">
              <a:lnSpc>
                <a:spcPct val="108000"/>
              </a:lnSpc>
              <a:spcAft>
                <a:spcPts val="1535"/>
              </a:spcAft>
              <a:buNone/>
            </a:pPr>
            <a:r>
              <a:rPr lang="en-ZA" sz="1600" dirty="0">
                <a:effectLst/>
                <a:latin typeface="Century Gothic" panose="020B0502020202020204" pitchFamily="34" charset="0"/>
                <a:ea typeface="Century Gothic" panose="020B0502020202020204" pitchFamily="34" charset="0"/>
                <a:cs typeface="Century Gothic" panose="020B0502020202020204" pitchFamily="34" charset="0"/>
              </a:rPr>
              <a:t>The department did not provide specific information relating to access of these facilities to the community. It should, however, be recorded that the number of facilities indicated are deemed insufficient for service provision when compared with the population of the North West Province. </a:t>
            </a:r>
          </a:p>
          <a:p>
            <a:pPr marL="0" indent="0">
              <a:lnSpc>
                <a:spcPct val="108000"/>
              </a:lnSpc>
              <a:spcAft>
                <a:spcPts val="1535"/>
              </a:spcAft>
              <a:buNone/>
            </a:pPr>
            <a:r>
              <a:rPr lang="en-ZA" sz="1600" dirty="0">
                <a:effectLst/>
                <a:latin typeface="Century Gothic" panose="020B0502020202020204" pitchFamily="34" charset="0"/>
                <a:ea typeface="Century Gothic" panose="020B0502020202020204" pitchFamily="34" charset="0"/>
                <a:cs typeface="Century Gothic" panose="020B0502020202020204" pitchFamily="34" charset="0"/>
              </a:rPr>
              <a:t>It was submitted that the following criteria is used to determine whether a facility is adequately equipped to provide TOP services to the community: </a:t>
            </a:r>
          </a:p>
          <a:p>
            <a:pPr marL="342900" lvl="0" indent="-342900" algn="just" fontAlgn="base">
              <a:lnSpc>
                <a:spcPct val="125000"/>
              </a:lnSpc>
              <a:spcAft>
                <a:spcPts val="20"/>
              </a:spcAft>
              <a:buClr>
                <a:srgbClr val="484848"/>
              </a:buClr>
              <a:buSzPts val="1000"/>
              <a:buFont typeface="+mj-lt"/>
              <a:buAutoNum type="alphaLcParenR"/>
            </a:pPr>
            <a:r>
              <a:rPr lang="en-ZA" sz="16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Physical facility structure</a:t>
            </a:r>
          </a:p>
          <a:p>
            <a:pPr marL="342900" lvl="0" indent="-342900" algn="just" fontAlgn="base">
              <a:lnSpc>
                <a:spcPct val="125000"/>
              </a:lnSpc>
              <a:spcAft>
                <a:spcPts val="20"/>
              </a:spcAft>
              <a:buClr>
                <a:srgbClr val="484848"/>
              </a:buClr>
              <a:buSzPts val="1000"/>
              <a:buFont typeface="+mj-lt"/>
              <a:buAutoNum type="alphaLcParenR"/>
            </a:pPr>
            <a:r>
              <a:rPr lang="en-ZA" sz="16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Human resource availability</a:t>
            </a:r>
          </a:p>
          <a:p>
            <a:pPr marL="342900" lvl="0" indent="-342900" algn="just" fontAlgn="base">
              <a:lnSpc>
                <a:spcPct val="125000"/>
              </a:lnSpc>
              <a:spcAft>
                <a:spcPts val="20"/>
              </a:spcAft>
              <a:buClr>
                <a:srgbClr val="484848"/>
              </a:buClr>
              <a:buSzPts val="1000"/>
              <a:buFont typeface="+mj-lt"/>
              <a:buAutoNum type="alphaLcParenR"/>
            </a:pPr>
            <a:r>
              <a:rPr lang="en-ZA" sz="16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TOP trained personnel</a:t>
            </a:r>
          </a:p>
          <a:p>
            <a:pPr marL="342900" lvl="0" indent="-342900" algn="just" fontAlgn="base">
              <a:lnSpc>
                <a:spcPct val="125000"/>
              </a:lnSpc>
              <a:spcAft>
                <a:spcPts val="20"/>
              </a:spcAft>
              <a:buClr>
                <a:srgbClr val="484848"/>
              </a:buClr>
              <a:buSzPts val="1000"/>
              <a:buFont typeface="+mj-lt"/>
              <a:buAutoNum type="alphaLcParenR"/>
            </a:pPr>
            <a:r>
              <a:rPr lang="en-ZA" sz="16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Specific equipment availability</a:t>
            </a:r>
          </a:p>
          <a:p>
            <a:pPr marL="342900" lvl="0" indent="-342900" algn="just" fontAlgn="base">
              <a:lnSpc>
                <a:spcPct val="125000"/>
              </a:lnSpc>
              <a:spcAft>
                <a:spcPts val="1225"/>
              </a:spcAft>
              <a:buClr>
                <a:srgbClr val="484848"/>
              </a:buClr>
              <a:buSzPts val="1000"/>
              <a:buFont typeface="+mj-lt"/>
              <a:buAutoNum type="alphaLcParenR"/>
            </a:pPr>
            <a:r>
              <a:rPr lang="en-ZA" sz="16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Drug availability</a:t>
            </a:r>
          </a:p>
          <a:p>
            <a:pPr algn="just">
              <a:lnSpc>
                <a:spcPct val="160000"/>
              </a:lnSpc>
            </a:pPr>
            <a:endParaRPr lang="en-GB" sz="1600" dirty="0">
              <a:latin typeface="Century Gothic" panose="020B0502020202020204" pitchFamily="34" charset="0"/>
            </a:endParaRPr>
          </a:p>
          <a:p>
            <a:pPr algn="just">
              <a:lnSpc>
                <a:spcPct val="160000"/>
              </a:lnSpc>
            </a:pPr>
            <a:endParaRPr lang="en-GB" sz="1600" dirty="0">
              <a:latin typeface="Century Gothic" panose="020B0502020202020204" pitchFamily="34" charset="0"/>
            </a:endParaRPr>
          </a:p>
          <a:p>
            <a:pPr algn="just">
              <a:lnSpc>
                <a:spcPct val="160000"/>
              </a:lnSpc>
            </a:pPr>
            <a:endParaRPr lang="en-GB" sz="1600" dirty="0">
              <a:latin typeface="Century Gothic" panose="020B0502020202020204" pitchFamily="34" charset="0"/>
            </a:endParaRPr>
          </a:p>
          <a:p>
            <a:pPr marL="0" indent="0" algn="just">
              <a:lnSpc>
                <a:spcPct val="160000"/>
              </a:lnSpc>
              <a:buNone/>
            </a:pPr>
            <a:endParaRPr lang="en-GB" sz="1600" dirty="0">
              <a:latin typeface="Century Gothic" panose="020B0502020202020204" pitchFamily="34" charset="0"/>
            </a:endParaRPr>
          </a:p>
          <a:p>
            <a:pPr marL="0" indent="0" algn="just">
              <a:lnSpc>
                <a:spcPct val="160000"/>
              </a:lnSpc>
              <a:buNone/>
            </a:pPr>
            <a:endParaRPr lang="en-GB" sz="1600" dirty="0">
              <a:latin typeface="Century Gothic" panose="020B0502020202020204" pitchFamily="34" charset="0"/>
            </a:endParaRPr>
          </a:p>
          <a:p>
            <a:pPr algn="just">
              <a:lnSpc>
                <a:spcPct val="160000"/>
              </a:lnSpc>
            </a:pPr>
            <a:endParaRPr lang="en-GB" sz="1600" dirty="0">
              <a:latin typeface="Century Gothic" panose="020B0502020202020204" pitchFamily="34" charset="0"/>
            </a:endParaRPr>
          </a:p>
          <a:p>
            <a:pPr algn="just">
              <a:lnSpc>
                <a:spcPct val="160000"/>
              </a:lnSpc>
            </a:pPr>
            <a:endParaRPr lang="en-GB" sz="1600" dirty="0">
              <a:latin typeface="Century Gothic" panose="020B0502020202020204" pitchFamily="34" charset="0"/>
            </a:endParaRPr>
          </a:p>
          <a:p>
            <a:pPr marL="0" indent="0" algn="just">
              <a:lnSpc>
                <a:spcPct val="160000"/>
              </a:lnSpc>
              <a:buNone/>
            </a:pPr>
            <a:endParaRPr lang="en-GB" sz="16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2052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sz="2800" dirty="0"/>
              <a:t>			</a:t>
            </a:r>
            <a:r>
              <a:rPr lang="en-GB" sz="1700" b="1" dirty="0">
                <a:latin typeface="Century Gothic" panose="020B0502020202020204" pitchFamily="34" charset="0"/>
              </a:rPr>
              <a:t>Legal Framework</a:t>
            </a:r>
          </a:p>
          <a:p>
            <a:pPr marL="0" indent="0" algn="just">
              <a:lnSpc>
                <a:spcPct val="150000"/>
              </a:lnSpc>
              <a:buNone/>
            </a:pPr>
            <a:r>
              <a:rPr lang="en-GB" sz="1700" dirty="0">
                <a:latin typeface="Century Gothic" panose="020B0502020202020204" pitchFamily="34" charset="0"/>
              </a:rPr>
              <a:t>The Convention in Article 1 therefore provides a definition of discrimination against women. The definition of discrimination includes gender-based violence, that is, violence that is directed against a woman because she is a woman or that affects women disproportionately. It includes acts that inflict physical, mental or sexual harm or suffering, threats of such acts, coercion and other deprivations of liberty. Gender-based violence may breach specific provisions of the Convention, regardless of whether those provisions expressly mention violence.</a:t>
            </a:r>
            <a:endParaRPr lang="en-ZA"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00479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28600" y="1720411"/>
            <a:ext cx="8686800" cy="5137589"/>
          </a:xfrm>
        </p:spPr>
        <p:txBody>
          <a:bodyPr>
            <a:normAutofit fontScale="77500" lnSpcReduction="20000"/>
          </a:bodyPr>
          <a:lstStyle/>
          <a:p>
            <a:pPr marL="0" indent="0" algn="ctr">
              <a:lnSpc>
                <a:spcPct val="134000"/>
              </a:lnSpc>
              <a:spcBef>
                <a:spcPts val="0"/>
              </a:spcBef>
              <a:buNone/>
            </a:pPr>
            <a:r>
              <a:rPr lang="en-GB" sz="2600" b="1" dirty="0">
                <a:latin typeface="Century Gothic" panose="020B0502020202020204" pitchFamily="34" charset="0"/>
              </a:rPr>
              <a:t>North West Cont…</a:t>
            </a:r>
          </a:p>
          <a:p>
            <a:pPr marL="88900" indent="0" algn="just">
              <a:lnSpc>
                <a:spcPct val="134000"/>
              </a:lnSpc>
              <a:spcBef>
                <a:spcPts val="0"/>
              </a:spcBef>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Funding model</a:t>
            </a:r>
          </a:p>
          <a:p>
            <a:pPr marL="88900" indent="0" algn="just">
              <a:lnSpc>
                <a:spcPct val="134000"/>
              </a:lnSpc>
              <a:spcBef>
                <a:spcPts val="0"/>
              </a:spcBef>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NWDH advised that the sexual reproductive health (SRH) budget allocation is part of the overall Maternal Child and Women’s Health (MCWH) programme budget and is funded from the equitable share. “The equitable share formula is the formula that is used by National Treasury to decide how to divide the state revenue between the national government, provincial governments and local governments. The formula does not have a component for social services to vulnerable groups”. </a:t>
            </a:r>
          </a:p>
          <a:p>
            <a:pPr marL="88900" indent="0" algn="just">
              <a:lnSpc>
                <a:spcPct val="134000"/>
              </a:lnSpc>
              <a:spcBef>
                <a:spcPts val="0"/>
              </a:spcBef>
              <a:buNone/>
            </a:pPr>
            <a:endPar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34000"/>
              </a:lnSpc>
              <a:spcBef>
                <a:spcPts val="0"/>
              </a:spcBef>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Referral systems</a:t>
            </a:r>
          </a:p>
          <a:p>
            <a:pPr marL="88900" indent="0" algn="just">
              <a:lnSpc>
                <a:spcPct val="134000"/>
              </a:lnSpc>
              <a:spcBef>
                <a:spcPts val="0"/>
              </a:spcBef>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advised that all districts have referral systems for areas where the service cannot be provided. Community health centres (CHCs) refer second trimester cases to hospitals.</a:t>
            </a:r>
          </a:p>
          <a:p>
            <a:pPr marL="1169988" indent="-1169988" algn="just">
              <a:lnSpc>
                <a:spcPct val="134000"/>
              </a:lnSpc>
              <a:spcBef>
                <a:spcPts val="0"/>
              </a:spcBef>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Assessment</a:t>
            </a:r>
            <a:endPar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1169988" indent="-1169988" algn="just">
              <a:lnSpc>
                <a:spcPct val="134000"/>
              </a:lnSpc>
              <a:spcBef>
                <a:spcPts val="0"/>
              </a:spcBef>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Mechanisms in place to provide TOP services during the last week of the first trimester:</a:t>
            </a:r>
            <a:endPar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1169988" indent="-1169988" algn="just">
              <a:lnSpc>
                <a:spcPct val="134000"/>
              </a:lnSpc>
              <a:spcBef>
                <a:spcPts val="0"/>
              </a:spcBef>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Providers are trained to triage women appropriately and women who are in their last week of the first trimester are prioritised.</a:t>
            </a:r>
          </a:p>
          <a:p>
            <a:pPr marL="1169988" indent="-1169988" algn="just">
              <a:lnSpc>
                <a:spcPct val="134000"/>
              </a:lnSpc>
              <a:spcBef>
                <a:spcPts val="0"/>
              </a:spcBef>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Procedure followed before TOP can be conducted</a:t>
            </a:r>
            <a:endPar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342900" marR="548640" lvl="0" indent="-342900" algn="just" fontAlgn="base">
              <a:lnSpc>
                <a:spcPct val="134000"/>
              </a:lnSpc>
              <a:spcBef>
                <a:spcPts val="0"/>
              </a:spcBef>
              <a:buClr>
                <a:srgbClr val="484848"/>
              </a:buClr>
              <a:buSzPts val="1000"/>
              <a:buFont typeface="Arial" panose="020B0604020202020204" pitchFamily="34" charset="0"/>
              <a:buChar char="•"/>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Proper counselling and psychologist consultations when necessary</a:t>
            </a:r>
          </a:p>
          <a:p>
            <a:pPr marL="342900" marR="548640" lvl="0" indent="-342900" algn="just" fontAlgn="base">
              <a:lnSpc>
                <a:spcPct val="134000"/>
              </a:lnSpc>
              <a:spcBef>
                <a:spcPts val="0"/>
              </a:spcBef>
              <a:buClr>
                <a:srgbClr val="484848"/>
              </a:buClr>
              <a:buSzPts val="1000"/>
              <a:buFont typeface="Arial" panose="020B0604020202020204" pitchFamily="34" charset="0"/>
              <a:buChar char="•"/>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Ultrasound is done to ascertain the gestational age and location of the pregnancy • Consent forms are filled in by the client.</a:t>
            </a:r>
          </a:p>
          <a:p>
            <a:pPr marL="0" indent="0" algn="just">
              <a:lnSpc>
                <a:spcPct val="134000"/>
              </a:lnSpc>
              <a:spcBef>
                <a:spcPts val="0"/>
              </a:spcBef>
              <a:buNone/>
            </a:pPr>
            <a:endParaRPr lang="en-GB" sz="1800" b="1" dirty="0">
              <a:latin typeface="Century Gothic" panose="020B0502020202020204" pitchFamily="34" charset="0"/>
            </a:endParaRPr>
          </a:p>
          <a:p>
            <a:pPr marL="0" indent="0" algn="just">
              <a:lnSpc>
                <a:spcPct val="134000"/>
              </a:lnSpc>
              <a:spcBef>
                <a:spcPts val="0"/>
              </a:spcBef>
              <a:buNone/>
            </a:pPr>
            <a:endParaRPr lang="en-GB" sz="1700" dirty="0">
              <a:latin typeface="Century Gothic" panose="020B0502020202020204" pitchFamily="34" charset="0"/>
            </a:endParaRPr>
          </a:p>
          <a:p>
            <a:pPr algn="just">
              <a:lnSpc>
                <a:spcPct val="134000"/>
              </a:lnSpc>
              <a:spcBef>
                <a:spcPts val="0"/>
              </a:spcBef>
            </a:pPr>
            <a:endParaRPr lang="en-GB" sz="1700" dirty="0">
              <a:latin typeface="Century Gothic" panose="020B0502020202020204" pitchFamily="34" charset="0"/>
            </a:endParaRPr>
          </a:p>
          <a:p>
            <a:pPr algn="just">
              <a:lnSpc>
                <a:spcPct val="134000"/>
              </a:lnSpc>
              <a:spcBef>
                <a:spcPts val="0"/>
              </a:spcBef>
            </a:pPr>
            <a:endParaRPr lang="en-GB" sz="1700" dirty="0">
              <a:latin typeface="Century Gothic" panose="020B0502020202020204" pitchFamily="34" charset="0"/>
            </a:endParaRPr>
          </a:p>
          <a:p>
            <a:pPr marL="0" indent="0" algn="just">
              <a:lnSpc>
                <a:spcPct val="134000"/>
              </a:lnSpc>
              <a:spcBef>
                <a:spcPts val="0"/>
              </a:spcBef>
              <a:buNone/>
            </a:pPr>
            <a:endParaRPr lang="en-GB" sz="1700" dirty="0">
              <a:latin typeface="Century Gothic" panose="020B0502020202020204" pitchFamily="34" charset="0"/>
            </a:endParaRPr>
          </a:p>
          <a:p>
            <a:pPr marL="0" indent="0" algn="just">
              <a:lnSpc>
                <a:spcPct val="134000"/>
              </a:lnSpc>
              <a:spcBef>
                <a:spcPts val="0"/>
              </a:spcBef>
              <a:buNone/>
            </a:pPr>
            <a:endParaRPr lang="en-GB" sz="1700" dirty="0">
              <a:latin typeface="Century Gothic" panose="020B0502020202020204" pitchFamily="34" charset="0"/>
            </a:endParaRPr>
          </a:p>
          <a:p>
            <a:pPr algn="just">
              <a:lnSpc>
                <a:spcPct val="134000"/>
              </a:lnSpc>
              <a:spcBef>
                <a:spcPts val="0"/>
              </a:spcBef>
            </a:pPr>
            <a:endParaRPr lang="en-GB" sz="1700" dirty="0">
              <a:latin typeface="Century Gothic" panose="020B0502020202020204" pitchFamily="34" charset="0"/>
            </a:endParaRPr>
          </a:p>
          <a:p>
            <a:pPr algn="just">
              <a:lnSpc>
                <a:spcPct val="134000"/>
              </a:lnSpc>
              <a:spcBef>
                <a:spcPts val="0"/>
              </a:spcBef>
            </a:pPr>
            <a:endParaRPr lang="en-GB" sz="1700" dirty="0">
              <a:latin typeface="Century Gothic" panose="020B0502020202020204" pitchFamily="34" charset="0"/>
            </a:endParaRPr>
          </a:p>
          <a:p>
            <a:pPr marL="0" indent="0" algn="just">
              <a:lnSpc>
                <a:spcPct val="134000"/>
              </a:lnSpc>
              <a:spcBef>
                <a:spcPts val="0"/>
              </a:spcBef>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54879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20411"/>
            <a:ext cx="8820472" cy="5137589"/>
          </a:xfrm>
        </p:spPr>
        <p:txBody>
          <a:bodyPr>
            <a:normAutofit fontScale="85000" lnSpcReduction="20000"/>
          </a:bodyPr>
          <a:lstStyle/>
          <a:p>
            <a:pPr marL="0" indent="0" algn="ctr">
              <a:lnSpc>
                <a:spcPct val="134000"/>
              </a:lnSpc>
              <a:spcBef>
                <a:spcPts val="0"/>
              </a:spcBef>
              <a:buNone/>
            </a:pPr>
            <a:r>
              <a:rPr lang="en-GB" sz="1800" b="1" dirty="0">
                <a:latin typeface="Century Gothic" panose="020B0502020202020204" pitchFamily="34" charset="0"/>
              </a:rPr>
              <a:t>North West Cont…</a:t>
            </a:r>
          </a:p>
          <a:p>
            <a:pPr marL="0" indent="0" algn="ctr">
              <a:lnSpc>
                <a:spcPct val="134000"/>
              </a:lnSpc>
              <a:spcBef>
                <a:spcPts val="0"/>
              </a:spcBef>
              <a:buNone/>
            </a:pPr>
            <a:endParaRPr lang="en-GB" sz="1800" b="1" dirty="0">
              <a:latin typeface="Century Gothic" panose="020B0502020202020204" pitchFamily="34" charset="0"/>
            </a:endParaRPr>
          </a:p>
          <a:p>
            <a:pPr marL="0" indent="0" algn="just">
              <a:lnSpc>
                <a:spcPct val="134000"/>
              </a:lnSpc>
              <a:spcBef>
                <a:spcPts val="0"/>
              </a:spcBef>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NWDH has highlighted that counselling and psychologist consultations are done when necessary. The department was requested to advise in what instances counselling would be necessary and in which instances counselling would be unnecessary.</a:t>
            </a:r>
          </a:p>
          <a:p>
            <a:pPr marL="0" indent="0" algn="just">
              <a:lnSpc>
                <a:spcPct val="134000"/>
              </a:lnSpc>
              <a:spcBef>
                <a:spcPts val="0"/>
              </a:spcBef>
              <a:buNone/>
            </a:pPr>
            <a:endPar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34000"/>
              </a:lnSpc>
              <a:spcBef>
                <a:spcPts val="0"/>
              </a:spcBef>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Information was also requested on</a:t>
            </a:r>
            <a:endPar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indent="-254000" algn="just" fontAlgn="base">
              <a:lnSpc>
                <a:spcPct val="125000"/>
              </a:lnSpc>
              <a:spcAft>
                <a:spcPts val="20"/>
              </a:spcAft>
              <a:buClr>
                <a:srgbClr val="484848"/>
              </a:buClr>
              <a:buSzPts val="1000"/>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Whether there is a standard from that must be completed by people accessing terminations and whether this form does not deem counselling as a prerequisite before a termination can be       conducted.</a:t>
            </a:r>
          </a:p>
          <a:p>
            <a:pPr indent="-254000" algn="just" fontAlgn="base">
              <a:lnSpc>
                <a:spcPct val="125000"/>
              </a:lnSpc>
              <a:spcAft>
                <a:spcPts val="20"/>
              </a:spcAft>
              <a:buClr>
                <a:srgbClr val="484848"/>
              </a:buClr>
              <a:buSzPts val="1000"/>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How long the process takes from the first consultation to the actual termination procedure.</a:t>
            </a:r>
          </a:p>
          <a:p>
            <a:pPr indent="-254000" algn="just" fontAlgn="base">
              <a:lnSpc>
                <a:spcPct val="125000"/>
              </a:lnSpc>
              <a:spcAft>
                <a:spcPts val="1265"/>
              </a:spcAft>
              <a:buClr>
                <a:srgbClr val="484848"/>
              </a:buClr>
              <a:buSzPts val="1000"/>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Whether the consent forms are written in all official languages so that people are fully conversant with       the terms of the procedure and the consequences thereof.</a:t>
            </a:r>
          </a:p>
          <a:p>
            <a:pPr marL="0" lvl="0" indent="0" algn="just" fontAlgn="base">
              <a:lnSpc>
                <a:spcPct val="125000"/>
              </a:lnSpc>
              <a:spcAft>
                <a:spcPts val="1265"/>
              </a:spcAft>
              <a:buClr>
                <a:srgbClr val="484848"/>
              </a:buClr>
              <a:buSzPts val="1000"/>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above information was requested from the department on 28 January 2021, with follow-up emails on 17 February 2021 and 24 February 2021, respectively. Unfortunately, at the time of conclusion of this report, no information was received from the department. </a:t>
            </a: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81781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228600" y="1692276"/>
            <a:ext cx="8686800" cy="5165724"/>
          </a:xfrm>
        </p:spPr>
        <p:txBody>
          <a:bodyPr>
            <a:normAutofit fontScale="70000" lnSpcReduction="20000"/>
          </a:bodyPr>
          <a:lstStyle/>
          <a:p>
            <a:pPr marL="0" indent="0" algn="ctr">
              <a:lnSpc>
                <a:spcPct val="134000"/>
              </a:lnSpc>
              <a:spcBef>
                <a:spcPts val="0"/>
              </a:spcBef>
              <a:buNone/>
            </a:pPr>
            <a:r>
              <a:rPr lang="en-GB" sz="2000" b="1" dirty="0">
                <a:latin typeface="Century Gothic" panose="020B0502020202020204" pitchFamily="34" charset="0"/>
              </a:rPr>
              <a:t>North West Cont…</a:t>
            </a:r>
          </a:p>
          <a:p>
            <a:pPr marL="0" indent="0" algn="just">
              <a:lnSpc>
                <a:spcPct val="125000"/>
              </a:lnSpc>
              <a:spcAft>
                <a:spcPts val="1455"/>
              </a:spcAft>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Promotion of TOP services</a:t>
            </a:r>
            <a:endPar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25000"/>
              </a:lnSpc>
              <a:spcAft>
                <a:spcPts val="1470"/>
              </a:spcAft>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TOP is included as a service that in most facilities. During health education sessions and dialogues, SRH is part of the topic and the sessions covers safe abortion.</a:t>
            </a:r>
          </a:p>
          <a:p>
            <a:pPr marL="0" indent="0" algn="just">
              <a:lnSpc>
                <a:spcPct val="110000"/>
              </a:lnSpc>
              <a:spcAft>
                <a:spcPts val="130"/>
              </a:spcAft>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Abortion methods currently available for 1st and 2nd trimester: </a:t>
            </a:r>
            <a:endPar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lvl="1" indent="-342900" algn="just" fontAlgn="base">
              <a:lnSpc>
                <a:spcPct val="125000"/>
              </a:lnSpc>
              <a:spcAft>
                <a:spcPts val="20"/>
              </a:spcAft>
              <a:buClr>
                <a:srgbClr val="484848"/>
              </a:buClr>
              <a:buSzPts val="1000"/>
              <a:buFont typeface="Arial" panose="020B0604020202020204" pitchFamily="34" charset="0"/>
              <a:buChar char="•"/>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Medical abortion done to those who are still below 9 weeks</a:t>
            </a:r>
          </a:p>
          <a:p>
            <a:pPr lvl="1" indent="-342900" algn="just" fontAlgn="base">
              <a:lnSpc>
                <a:spcPct val="125000"/>
              </a:lnSpc>
              <a:spcAft>
                <a:spcPts val="20"/>
              </a:spcAft>
              <a:buClr>
                <a:srgbClr val="484848"/>
              </a:buClr>
              <a:buSzPts val="1000"/>
              <a:buFont typeface="Arial" panose="020B0604020202020204" pitchFamily="34" charset="0"/>
              <a:buChar char="•"/>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For those who are more than 10 weeks pregnant, a manual vacuum aspiration is done</a:t>
            </a:r>
          </a:p>
          <a:p>
            <a:pPr lvl="1" indent="-342900" algn="just" fontAlgn="base">
              <a:lnSpc>
                <a:spcPct val="160000"/>
              </a:lnSpc>
              <a:spcAft>
                <a:spcPts val="725"/>
              </a:spcAft>
              <a:buClr>
                <a:srgbClr val="484848"/>
              </a:buClr>
              <a:buSzPts val="1000"/>
              <a:buFont typeface="Arial" panose="020B0604020202020204" pitchFamily="34" charset="0"/>
              <a:buChar char="•"/>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For those who are in the second trimester, a manual vacuum aspiration is done and thereafter the foetus is expelled, and this is treated as an inpatient procedure</a:t>
            </a:r>
          </a:p>
          <a:p>
            <a:pPr marL="0" indent="0" algn="just">
              <a:lnSpc>
                <a:spcPct val="160000"/>
              </a:lnSpc>
              <a:spcAft>
                <a:spcPts val="725"/>
              </a:spcAft>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Recruitment of TOP providers </a:t>
            </a:r>
            <a:endPar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10000"/>
              </a:lnSpc>
              <a:spcAft>
                <a:spcPts val="130"/>
              </a:spcAft>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Unwillingness of health practitioners to perform TOP as a barrier to service delivery:</a:t>
            </a:r>
            <a:endPar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25000"/>
              </a:lnSpc>
              <a:spcAft>
                <a:spcPts val="1470"/>
              </a:spcAft>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NWDH advised that it recognises that there is an unwillingness to perform the service from other healthcare providers. However, those that are interested in providing the service are trained accordingly.</a:t>
            </a:r>
          </a:p>
          <a:p>
            <a:pPr marL="0" indent="0" algn="just">
              <a:lnSpc>
                <a:spcPct val="125000"/>
              </a:lnSpc>
              <a:spcAft>
                <a:spcPts val="1470"/>
              </a:spcAft>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As part of the request for additional information, the NWDH was requested to advise whether the healthcare practitioners willing to provide TOP service are sufficient to service the population. Unfortunately, no response was received in this regard. The above statement by the department was therefore noted with concern and is recorded as a barrier in the service delivery aspect of TOP services. </a:t>
            </a: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30863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25760" y="1720411"/>
            <a:ext cx="8892480" cy="5137589"/>
          </a:xfrm>
        </p:spPr>
        <p:txBody>
          <a:bodyPr>
            <a:normAutofit fontScale="70000" lnSpcReduction="20000"/>
          </a:bodyPr>
          <a:lstStyle/>
          <a:p>
            <a:pPr marL="0" indent="0" algn="ctr">
              <a:lnSpc>
                <a:spcPct val="134000"/>
              </a:lnSpc>
              <a:spcBef>
                <a:spcPts val="0"/>
              </a:spcBef>
              <a:buNone/>
            </a:pPr>
            <a:r>
              <a:rPr lang="en-GB" sz="1800" b="1" dirty="0">
                <a:latin typeface="Century Gothic" panose="020B0502020202020204" pitchFamily="34" charset="0"/>
              </a:rPr>
              <a:t>North West Cont…</a:t>
            </a:r>
          </a:p>
          <a:p>
            <a:pPr marL="0" indent="0" algn="just">
              <a:lnSpc>
                <a:spcPct val="134000"/>
              </a:lnSpc>
              <a:spcBef>
                <a:spcPts val="0"/>
              </a:spcBef>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Measures put in place to ensure that service continues considering the unwillingness of health care practitioners to provide termination services:</a:t>
            </a:r>
            <a:endPar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algn="just">
              <a:lnSpc>
                <a:spcPct val="134000"/>
              </a:lnSpc>
              <a:spcBef>
                <a:spcPts val="0"/>
              </a:spcBef>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CTOP provides for conscientious objection, however the department indicated that it continues to recruit interested health officials and trains them.</a:t>
            </a:r>
          </a:p>
          <a:p>
            <a:pPr>
              <a:lnSpc>
                <a:spcPct val="134000"/>
              </a:lnSpc>
              <a:spcBef>
                <a:spcPts val="0"/>
              </a:spcBef>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Is TOP included in the list of questions during job interviews of health practitioners? If yes, attach a sample of the questions:</a:t>
            </a:r>
            <a:endPar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algn="just">
              <a:lnSpc>
                <a:spcPct val="134000"/>
              </a:lnSpc>
              <a:spcBef>
                <a:spcPts val="0"/>
              </a:spcBef>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NWDH advised that, where applicable, questions relating to TOP services are included. Further clarity in respect of this aspect was requested, but was not supplied to the CGE. </a:t>
            </a:r>
          </a:p>
          <a:p>
            <a:pPr>
              <a:lnSpc>
                <a:spcPct val="134000"/>
              </a:lnSpc>
              <a:spcBef>
                <a:spcPts val="0"/>
              </a:spcBef>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 </a:t>
            </a:r>
          </a:p>
          <a:p>
            <a:pPr algn="just">
              <a:lnSpc>
                <a:spcPct val="134000"/>
              </a:lnSpc>
              <a:spcBef>
                <a:spcPts val="0"/>
              </a:spcBef>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advised that although there are no specific guidelines in place to deal with cases on conscientious objection that the CTOPA however makes provision for same and further submitted that this aspect forms part of the training package. Additional information on the nature of the training provided and the intended audience to undertake the training was not provided to the CGE and as such no analysis or observation in this regard could be done for purposes of this investigation. </a:t>
            </a:r>
          </a:p>
          <a:p>
            <a:pPr algn="just">
              <a:lnSpc>
                <a:spcPct val="134000"/>
              </a:lnSpc>
              <a:spcBef>
                <a:spcPts val="0"/>
              </a:spcBef>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In terms of the aspect of whether training on biases are provided to staff providing TOP services, the department advised that there is no specific training provided, but that values clarification is continually conducted during SRH trainings. It was further submitted that TOP providers are also debriefed at least once a year.</a:t>
            </a:r>
          </a:p>
          <a:p>
            <a:pPr algn="just">
              <a:lnSpc>
                <a:spcPct val="134000"/>
              </a:lnSpc>
              <a:spcBef>
                <a:spcPts val="0"/>
              </a:spcBef>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Key considerations to keep in mind are efficiency and or effectiveness of debriefing sessions only once a year. One way of assessing the success rate herein would be to establish whether a survey had been done to confirm whether staff are satisfied with debriefing only being conducted once a year.</a:t>
            </a:r>
          </a:p>
          <a:p>
            <a:pPr algn="just">
              <a:lnSpc>
                <a:spcPct val="134000"/>
              </a:lnSpc>
              <a:spcBef>
                <a:spcPts val="0"/>
              </a:spcBef>
            </a:pPr>
            <a:endParaRPr lang="en-GB" sz="1700" dirty="0">
              <a:latin typeface="Century Gothic" panose="020B0502020202020204" pitchFamily="34" charset="0"/>
            </a:endParaRPr>
          </a:p>
          <a:p>
            <a:pPr algn="just">
              <a:lnSpc>
                <a:spcPct val="134000"/>
              </a:lnSpc>
              <a:spcBef>
                <a:spcPts val="0"/>
              </a:spcBef>
            </a:pPr>
            <a:endParaRPr lang="en-GB" sz="1700" dirty="0">
              <a:latin typeface="Century Gothic" panose="020B0502020202020204" pitchFamily="34" charset="0"/>
            </a:endParaRPr>
          </a:p>
          <a:p>
            <a:pPr algn="just">
              <a:lnSpc>
                <a:spcPct val="134000"/>
              </a:lnSpc>
              <a:spcBef>
                <a:spcPts val="0"/>
              </a:spcBef>
            </a:pPr>
            <a:endParaRPr lang="en-GB" sz="1700" dirty="0">
              <a:latin typeface="Century Gothic" panose="020B0502020202020204" pitchFamily="34" charset="0"/>
            </a:endParaRPr>
          </a:p>
          <a:p>
            <a:pPr marL="0" indent="0" algn="just">
              <a:lnSpc>
                <a:spcPct val="134000"/>
              </a:lnSpc>
              <a:spcBef>
                <a:spcPts val="0"/>
              </a:spcBef>
              <a:buNone/>
            </a:pPr>
            <a:endParaRPr lang="en-GB" sz="1700" dirty="0">
              <a:latin typeface="Century Gothic" panose="020B0502020202020204" pitchFamily="34" charset="0"/>
            </a:endParaRPr>
          </a:p>
          <a:p>
            <a:pPr marL="0" indent="0" algn="just">
              <a:lnSpc>
                <a:spcPct val="134000"/>
              </a:lnSpc>
              <a:spcBef>
                <a:spcPts val="0"/>
              </a:spcBef>
              <a:buNone/>
            </a:pPr>
            <a:endParaRPr lang="en-GB" sz="1700" dirty="0">
              <a:latin typeface="Century Gothic" panose="020B0502020202020204" pitchFamily="34" charset="0"/>
            </a:endParaRPr>
          </a:p>
          <a:p>
            <a:pPr algn="just">
              <a:lnSpc>
                <a:spcPct val="134000"/>
              </a:lnSpc>
              <a:spcBef>
                <a:spcPts val="0"/>
              </a:spcBef>
            </a:pPr>
            <a:endParaRPr lang="en-GB" sz="1700" dirty="0">
              <a:latin typeface="Century Gothic" panose="020B0502020202020204" pitchFamily="34" charset="0"/>
            </a:endParaRPr>
          </a:p>
          <a:p>
            <a:pPr algn="just">
              <a:lnSpc>
                <a:spcPct val="134000"/>
              </a:lnSpc>
              <a:spcBef>
                <a:spcPts val="0"/>
              </a:spcBef>
            </a:pPr>
            <a:endParaRPr lang="en-GB" sz="1700" dirty="0">
              <a:latin typeface="Century Gothic" panose="020B0502020202020204" pitchFamily="34" charset="0"/>
            </a:endParaRPr>
          </a:p>
          <a:p>
            <a:pPr marL="0" indent="0" algn="just">
              <a:lnSpc>
                <a:spcPct val="134000"/>
              </a:lnSpc>
              <a:spcBef>
                <a:spcPts val="0"/>
              </a:spcBef>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14231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rmAutofit fontScale="77500" lnSpcReduction="20000"/>
          </a:bodyPr>
          <a:lstStyle/>
          <a:p>
            <a:pPr marL="0" indent="0" algn="ctr">
              <a:lnSpc>
                <a:spcPct val="134000"/>
              </a:lnSpc>
              <a:spcBef>
                <a:spcPts val="0"/>
              </a:spcBef>
              <a:buNone/>
            </a:pPr>
            <a:r>
              <a:rPr lang="en-GB" sz="1800" b="1" dirty="0">
                <a:latin typeface="Century Gothic" panose="020B0502020202020204" pitchFamily="34" charset="0"/>
              </a:rPr>
              <a:t>North West Cont…</a:t>
            </a:r>
          </a:p>
          <a:p>
            <a:pPr marL="0" indent="0" algn="just">
              <a:lnSpc>
                <a:spcPct val="108000"/>
              </a:lnSpc>
              <a:spcAft>
                <a:spcPts val="1435"/>
              </a:spcAft>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Public education on TOP services</a:t>
            </a:r>
          </a:p>
          <a:p>
            <a:pPr marL="534988" indent="-266700" algn="just">
              <a:lnSpc>
                <a:spcPct val="110000"/>
              </a:lnSpc>
              <a:spcAft>
                <a:spcPts val="130"/>
              </a:spcAft>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Does the NWDH have proactive measures to educate the community on the legality of TOP:</a:t>
            </a:r>
            <a:endPar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534988" indent="-266700" algn="just">
              <a:lnSpc>
                <a:spcPct val="125000"/>
              </a:lnSpc>
              <a:spcAft>
                <a:spcPts val="1170"/>
              </a:spcAft>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advised that there are continuous community awareness campaigns to educate the community on all programmes that the department has, including the programme on sexual reproductive health.</a:t>
            </a:r>
          </a:p>
          <a:p>
            <a:pPr marL="0" indent="0" algn="just">
              <a:lnSpc>
                <a:spcPct val="108000"/>
              </a:lnSpc>
              <a:spcAft>
                <a:spcPts val="1435"/>
              </a:spcAft>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Disaggregated data in respect of TOP Services</a:t>
            </a:r>
          </a:p>
          <a:p>
            <a:pPr marL="0" indent="0" algn="just">
              <a:lnSpc>
                <a:spcPct val="108000"/>
              </a:lnSpc>
              <a:spcAft>
                <a:spcPts val="1435"/>
              </a:spcAft>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submitted that there are 39 providers within the province and the breakdown is as follows:</a:t>
            </a:r>
            <a:endPar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342900" lvl="0" indent="-342900" algn="just" fontAlgn="base">
              <a:lnSpc>
                <a:spcPct val="125000"/>
              </a:lnSpc>
              <a:spcAft>
                <a:spcPts val="20"/>
              </a:spcAft>
              <a:buClr>
                <a:srgbClr val="484848"/>
              </a:buClr>
              <a:buSzPts val="1000"/>
              <a:buFont typeface="Arial" panose="020B0604020202020204" pitchFamily="34" charset="0"/>
              <a:buChar char="•"/>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20 from Bojanala District</a:t>
            </a:r>
          </a:p>
          <a:p>
            <a:pPr marL="342900" lvl="0" indent="-342900" algn="just" fontAlgn="base">
              <a:lnSpc>
                <a:spcPct val="125000"/>
              </a:lnSpc>
              <a:spcAft>
                <a:spcPts val="20"/>
              </a:spcAft>
              <a:buClr>
                <a:srgbClr val="484848"/>
              </a:buClr>
              <a:buSzPts val="1000"/>
              <a:buFont typeface="Arial" panose="020B0604020202020204" pitchFamily="34" charset="0"/>
              <a:buChar char="•"/>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9 from the Ngaka Modiri Molema District Municipality</a:t>
            </a:r>
          </a:p>
          <a:p>
            <a:pPr marL="342900" lvl="0" indent="-342900" algn="just" fontAlgn="base">
              <a:lnSpc>
                <a:spcPct val="125000"/>
              </a:lnSpc>
              <a:spcAft>
                <a:spcPts val="1505"/>
              </a:spcAft>
              <a:buClr>
                <a:srgbClr val="484848"/>
              </a:buClr>
              <a:buSzPts val="1000"/>
              <a:buFont typeface="Arial" panose="020B0604020202020204" pitchFamily="34" charset="0"/>
              <a:buChar char="•"/>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4 from the Dr Ruth </a:t>
            </a:r>
            <a:r>
              <a:rPr lang="en-ZA" sz="1800" u="none" strike="noStrike" dirty="0" err="1">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Segomotsi</a:t>
            </a: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 </a:t>
            </a:r>
            <a:r>
              <a:rPr lang="en-ZA" sz="1800" u="none" strike="noStrike" dirty="0" err="1">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Mompati</a:t>
            </a: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 District Municipality</a:t>
            </a:r>
          </a:p>
          <a:p>
            <a:pPr marL="0" lvl="0" indent="0" algn="just" fontAlgn="base">
              <a:lnSpc>
                <a:spcPct val="125000"/>
              </a:lnSpc>
              <a:spcAft>
                <a:spcPts val="1505"/>
              </a:spcAft>
              <a:buClr>
                <a:srgbClr val="484848"/>
              </a:buClr>
              <a:buSzPts val="1000"/>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NWDH only provided information on where 33 providers are based. No information was provided on the remaining six providers. The Dr Kenneth Kaunda District Municipality has not been cited as having TOP providers. It is not clear what measures are in place to address the demand of a pregnant person who wants to terminate in that district.</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09841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457200" y="1692276"/>
            <a:ext cx="8229600" cy="4447281"/>
          </a:xfrm>
        </p:spPr>
        <p:txBody>
          <a:bodyPr>
            <a:normAutofit/>
          </a:bodyPr>
          <a:lstStyle/>
          <a:p>
            <a:pPr marL="0" indent="0" algn="ctr">
              <a:lnSpc>
                <a:spcPct val="134000"/>
              </a:lnSpc>
              <a:spcBef>
                <a:spcPts val="0"/>
              </a:spcBef>
              <a:buNone/>
            </a:pPr>
            <a:r>
              <a:rPr lang="en-GB" sz="1600" b="1" dirty="0">
                <a:latin typeface="Century Gothic" panose="020B0502020202020204" pitchFamily="34" charset="0"/>
              </a:rPr>
              <a:t>North West Cont…</a:t>
            </a:r>
          </a:p>
          <a:p>
            <a:pPr marL="0" indent="0">
              <a:lnSpc>
                <a:spcPct val="134000"/>
              </a:lnSpc>
              <a:spcBef>
                <a:spcPts val="0"/>
              </a:spcBef>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Termination cases during 2018/19 and 2019/20:</a:t>
            </a:r>
            <a:endParaRPr lang="en-ZA" sz="1800" b="1" dirty="0">
              <a:solidFill>
                <a:srgbClr val="484848"/>
              </a:solidFill>
              <a:latin typeface="Century Gothic" panose="020B0502020202020204" pitchFamily="34" charset="0"/>
              <a:ea typeface="Century Gothic" panose="020B0502020202020204" pitchFamily="34" charset="0"/>
              <a:cs typeface="Century Gothic" panose="020B0502020202020204" pitchFamily="34" charset="0"/>
            </a:endParaRPr>
          </a:p>
          <a:p>
            <a:pPr marL="0" indent="0">
              <a:lnSpc>
                <a:spcPct val="134000"/>
              </a:lnSpc>
              <a:spcBef>
                <a:spcPts val="0"/>
              </a:spcBef>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According to </a:t>
            </a:r>
            <a:r>
              <a:rPr lang="en-ZA" sz="1800" dirty="0" err="1">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WebDHIS</a:t>
            </a: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 as of 12 August 2020, the following was reported and is confirmed to have been performed successfully:</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a:extLst>
              <a:ext uri="{FF2B5EF4-FFF2-40B4-BE49-F238E27FC236}">
                <a16:creationId xmlns:a16="http://schemas.microsoft.com/office/drawing/2014/main" id="{6C65C1F8-D24C-4010-A248-32500E461B08}"/>
              </a:ext>
            </a:extLst>
          </p:cNvPr>
          <p:cNvGraphicFramePr>
            <a:graphicFrameLocks noGrp="1"/>
          </p:cNvGraphicFramePr>
          <p:nvPr>
            <p:extLst>
              <p:ext uri="{D42A27DB-BD31-4B8C-83A1-F6EECF244321}">
                <p14:modId xmlns:p14="http://schemas.microsoft.com/office/powerpoint/2010/main" val="1665688716"/>
              </p:ext>
            </p:extLst>
          </p:nvPr>
        </p:nvGraphicFramePr>
        <p:xfrm>
          <a:off x="323526" y="3407524"/>
          <a:ext cx="8496947" cy="2902286"/>
        </p:xfrm>
        <a:graphic>
          <a:graphicData uri="http://schemas.openxmlformats.org/drawingml/2006/table">
            <a:tbl>
              <a:tblPr firstRow="1" firstCol="1" bandRow="1">
                <a:tableStyleId>{5C22544A-7EE6-4342-B048-85BDC9FD1C3A}</a:tableStyleId>
              </a:tblPr>
              <a:tblGrid>
                <a:gridCol w="2121113">
                  <a:extLst>
                    <a:ext uri="{9D8B030D-6E8A-4147-A177-3AD203B41FA5}">
                      <a16:colId xmlns:a16="http://schemas.microsoft.com/office/drawing/2014/main" val="3848818119"/>
                    </a:ext>
                  </a:extLst>
                </a:gridCol>
                <a:gridCol w="2121113">
                  <a:extLst>
                    <a:ext uri="{9D8B030D-6E8A-4147-A177-3AD203B41FA5}">
                      <a16:colId xmlns:a16="http://schemas.microsoft.com/office/drawing/2014/main" val="888444522"/>
                    </a:ext>
                  </a:extLst>
                </a:gridCol>
                <a:gridCol w="2121113">
                  <a:extLst>
                    <a:ext uri="{9D8B030D-6E8A-4147-A177-3AD203B41FA5}">
                      <a16:colId xmlns:a16="http://schemas.microsoft.com/office/drawing/2014/main" val="878895980"/>
                    </a:ext>
                  </a:extLst>
                </a:gridCol>
                <a:gridCol w="2133608">
                  <a:extLst>
                    <a:ext uri="{9D8B030D-6E8A-4147-A177-3AD203B41FA5}">
                      <a16:colId xmlns:a16="http://schemas.microsoft.com/office/drawing/2014/main" val="2559565735"/>
                    </a:ext>
                  </a:extLst>
                </a:gridCol>
              </a:tblGrid>
              <a:tr h="376884">
                <a:tc>
                  <a:txBody>
                    <a:bodyPr/>
                    <a:lstStyle/>
                    <a:p>
                      <a:pPr marL="1176655" indent="-6350" algn="just">
                        <a:lnSpc>
                          <a:spcPct val="107000"/>
                        </a:lnSpc>
                        <a:spcAft>
                          <a:spcPts val="20"/>
                        </a:spcAft>
                      </a:pPr>
                      <a:r>
                        <a:rPr lang="en-ZA" sz="1200" dirty="0">
                          <a:effectLst/>
                          <a:latin typeface="Century Gothic" panose="020B0502020202020204" pitchFamily="34" charset="0"/>
                        </a:rPr>
                        <a:t>Organisation Unit Name</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a:effectLst/>
                          <a:latin typeface="Century Gothic" panose="020B0502020202020204" pitchFamily="34" charset="0"/>
                        </a:rPr>
                        <a:t>Data Name</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a:effectLst/>
                          <a:latin typeface="Century Gothic" panose="020B0502020202020204" pitchFamily="34" charset="0"/>
                        </a:rPr>
                        <a:t>Apr 2018 to March 2019</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a:effectLst/>
                          <a:latin typeface="Century Gothic" panose="020B0502020202020204" pitchFamily="34" charset="0"/>
                        </a:rPr>
                        <a:t>Apr 2019 to March 2020</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extLst>
                  <a:ext uri="{0D108BD9-81ED-4DB2-BD59-A6C34878D82A}">
                    <a16:rowId xmlns:a16="http://schemas.microsoft.com/office/drawing/2014/main" val="2462249910"/>
                  </a:ext>
                </a:extLst>
              </a:tr>
              <a:tr h="288032">
                <a:tc>
                  <a:txBody>
                    <a:bodyPr/>
                    <a:lstStyle/>
                    <a:p>
                      <a:pPr marL="1176655" indent="-6350" algn="just">
                        <a:lnSpc>
                          <a:spcPct val="107000"/>
                        </a:lnSpc>
                        <a:spcAft>
                          <a:spcPts val="20"/>
                        </a:spcAft>
                      </a:pPr>
                      <a:r>
                        <a:rPr lang="en-ZA" sz="1200" dirty="0">
                          <a:effectLst/>
                          <a:latin typeface="Century Gothic" panose="020B0502020202020204" pitchFamily="34" charset="0"/>
                        </a:rPr>
                        <a:t>NW</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dirty="0">
                          <a:effectLst/>
                          <a:latin typeface="Century Gothic" panose="020B0502020202020204" pitchFamily="34" charset="0"/>
                        </a:rPr>
                        <a:t>TOP: 0 – 12 weeks</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dirty="0">
                          <a:effectLst/>
                          <a:latin typeface="Century Gothic" panose="020B0502020202020204" pitchFamily="34" charset="0"/>
                        </a:rPr>
                        <a:t>7450</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a:effectLst/>
                          <a:latin typeface="Century Gothic" panose="020B0502020202020204" pitchFamily="34" charset="0"/>
                        </a:rPr>
                        <a:t>8310</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extLst>
                  <a:ext uri="{0D108BD9-81ED-4DB2-BD59-A6C34878D82A}">
                    <a16:rowId xmlns:a16="http://schemas.microsoft.com/office/drawing/2014/main" val="3371273341"/>
                  </a:ext>
                </a:extLst>
              </a:tr>
              <a:tr h="288032">
                <a:tc>
                  <a:txBody>
                    <a:bodyPr/>
                    <a:lstStyle/>
                    <a:p>
                      <a:pPr marL="1176655" indent="-6350" algn="just">
                        <a:lnSpc>
                          <a:spcPct val="107000"/>
                        </a:lnSpc>
                        <a:spcAft>
                          <a:spcPts val="20"/>
                        </a:spcAft>
                      </a:pPr>
                      <a:r>
                        <a:rPr lang="en-ZA" sz="1200" dirty="0">
                          <a:effectLst/>
                          <a:latin typeface="Century Gothic" panose="020B0502020202020204" pitchFamily="34" charset="0"/>
                        </a:rPr>
                        <a:t>NW</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dirty="0">
                          <a:effectLst/>
                          <a:latin typeface="Century Gothic" panose="020B0502020202020204" pitchFamily="34" charset="0"/>
                        </a:rPr>
                        <a:t>TOP: 10-19 years</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dirty="0">
                          <a:effectLst/>
                          <a:latin typeface="Century Gothic" panose="020B0502020202020204" pitchFamily="34" charset="0"/>
                        </a:rPr>
                        <a:t>741</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a:effectLst/>
                          <a:latin typeface="Century Gothic" panose="020B0502020202020204" pitchFamily="34" charset="0"/>
                        </a:rPr>
                        <a:t>1271</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extLst>
                  <a:ext uri="{0D108BD9-81ED-4DB2-BD59-A6C34878D82A}">
                    <a16:rowId xmlns:a16="http://schemas.microsoft.com/office/drawing/2014/main" val="3039587877"/>
                  </a:ext>
                </a:extLst>
              </a:tr>
              <a:tr h="288032">
                <a:tc>
                  <a:txBody>
                    <a:bodyPr/>
                    <a:lstStyle/>
                    <a:p>
                      <a:pPr marL="1176655" indent="-6350" algn="just">
                        <a:lnSpc>
                          <a:spcPct val="107000"/>
                        </a:lnSpc>
                        <a:spcAft>
                          <a:spcPts val="20"/>
                        </a:spcAft>
                      </a:pPr>
                      <a:r>
                        <a:rPr lang="en-ZA" sz="1200" dirty="0">
                          <a:effectLst/>
                          <a:latin typeface="Century Gothic" panose="020B0502020202020204" pitchFamily="34" charset="0"/>
                        </a:rPr>
                        <a:t>NW</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dirty="0">
                          <a:effectLst/>
                          <a:latin typeface="Century Gothic" panose="020B0502020202020204" pitchFamily="34" charset="0"/>
                        </a:rPr>
                        <a:t>TOP: 13-20 weeks</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dirty="0">
                          <a:effectLst/>
                          <a:latin typeface="Century Gothic" panose="020B0502020202020204" pitchFamily="34" charset="0"/>
                        </a:rPr>
                        <a:t>913</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a:effectLst/>
                          <a:latin typeface="Century Gothic" panose="020B0502020202020204" pitchFamily="34" charset="0"/>
                        </a:rPr>
                        <a:t>1496</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extLst>
                  <a:ext uri="{0D108BD9-81ED-4DB2-BD59-A6C34878D82A}">
                    <a16:rowId xmlns:a16="http://schemas.microsoft.com/office/drawing/2014/main" val="3402772685"/>
                  </a:ext>
                </a:extLst>
              </a:tr>
              <a:tr h="288032">
                <a:tc>
                  <a:txBody>
                    <a:bodyPr/>
                    <a:lstStyle/>
                    <a:p>
                      <a:pPr marL="1176655" indent="-6350" algn="just">
                        <a:lnSpc>
                          <a:spcPct val="107000"/>
                        </a:lnSpc>
                        <a:spcAft>
                          <a:spcPts val="20"/>
                        </a:spcAft>
                      </a:pPr>
                      <a:r>
                        <a:rPr lang="en-ZA" sz="1200" dirty="0">
                          <a:effectLst/>
                          <a:latin typeface="Century Gothic" panose="020B0502020202020204" pitchFamily="34" charset="0"/>
                        </a:rPr>
                        <a:t>NW</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dirty="0">
                          <a:effectLst/>
                          <a:latin typeface="Century Gothic" panose="020B0502020202020204" pitchFamily="34" charset="0"/>
                        </a:rPr>
                        <a:t>TOP: 20 years and older</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dirty="0">
                          <a:effectLst/>
                          <a:latin typeface="Century Gothic" panose="020B0502020202020204" pitchFamily="34" charset="0"/>
                        </a:rPr>
                        <a:t>7572</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dirty="0">
                          <a:effectLst/>
                          <a:latin typeface="Century Gothic" panose="020B0502020202020204" pitchFamily="34" charset="0"/>
                        </a:rPr>
                        <a:t>8370</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extLst>
                  <a:ext uri="{0D108BD9-81ED-4DB2-BD59-A6C34878D82A}">
                    <a16:rowId xmlns:a16="http://schemas.microsoft.com/office/drawing/2014/main" val="344351096"/>
                  </a:ext>
                </a:extLst>
              </a:tr>
              <a:tr h="288032">
                <a:tc>
                  <a:txBody>
                    <a:bodyPr/>
                    <a:lstStyle/>
                    <a:p>
                      <a:pPr marL="1176655" indent="-6350" algn="just">
                        <a:lnSpc>
                          <a:spcPct val="107000"/>
                        </a:lnSpc>
                        <a:spcAft>
                          <a:spcPts val="20"/>
                        </a:spcAft>
                      </a:pPr>
                      <a:r>
                        <a:rPr lang="en-ZA" sz="1200" dirty="0">
                          <a:effectLst/>
                          <a:latin typeface="Century Gothic" panose="020B0502020202020204" pitchFamily="34" charset="0"/>
                        </a:rPr>
                        <a:t>NW</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dirty="0">
                          <a:effectLst/>
                          <a:latin typeface="Century Gothic" panose="020B0502020202020204" pitchFamily="34" charset="0"/>
                        </a:rPr>
                        <a:t>TOPs performed</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a:effectLst/>
                          <a:latin typeface="Century Gothic" panose="020B0502020202020204" pitchFamily="34" charset="0"/>
                        </a:rPr>
                        <a:t>16676</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tc>
                  <a:txBody>
                    <a:bodyPr/>
                    <a:lstStyle/>
                    <a:p>
                      <a:pPr marL="1176655" indent="-6350" algn="just">
                        <a:lnSpc>
                          <a:spcPct val="107000"/>
                        </a:lnSpc>
                        <a:spcAft>
                          <a:spcPts val="20"/>
                        </a:spcAft>
                      </a:pPr>
                      <a:r>
                        <a:rPr lang="en-ZA" sz="1200" dirty="0">
                          <a:effectLst/>
                          <a:latin typeface="Century Gothic" panose="020B0502020202020204" pitchFamily="34" charset="0"/>
                        </a:rPr>
                        <a:t>19447</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42209" marR="60676" marT="42209" marB="0"/>
                </a:tc>
                <a:extLst>
                  <a:ext uri="{0D108BD9-81ED-4DB2-BD59-A6C34878D82A}">
                    <a16:rowId xmlns:a16="http://schemas.microsoft.com/office/drawing/2014/main" val="3230592720"/>
                  </a:ext>
                </a:extLst>
              </a:tr>
            </a:tbl>
          </a:graphicData>
        </a:graphic>
      </p:graphicFrame>
    </p:spTree>
    <p:extLst>
      <p:ext uri="{BB962C8B-B14F-4D97-AF65-F5344CB8AC3E}">
        <p14:creationId xmlns:p14="http://schemas.microsoft.com/office/powerpoint/2010/main" val="25416843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rmAutofit fontScale="70000" lnSpcReduction="20000"/>
          </a:bodyPr>
          <a:lstStyle/>
          <a:p>
            <a:pPr marL="0" indent="0" algn="ctr">
              <a:lnSpc>
                <a:spcPct val="134000"/>
              </a:lnSpc>
              <a:spcBef>
                <a:spcPts val="0"/>
              </a:spcBef>
              <a:buNone/>
            </a:pPr>
            <a:r>
              <a:rPr lang="en-GB" sz="1800" b="1" dirty="0">
                <a:latin typeface="Century Gothic" panose="020B0502020202020204" pitchFamily="34" charset="0"/>
              </a:rPr>
              <a:t>North West Cont…</a:t>
            </a:r>
          </a:p>
          <a:p>
            <a:pPr marL="0" indent="0" algn="just">
              <a:lnSpc>
                <a:spcPct val="110000"/>
              </a:lnSpc>
              <a:spcAft>
                <a:spcPts val="130"/>
              </a:spcAft>
              <a:buNone/>
            </a:pPr>
            <a:r>
              <a:rPr lang="en-ZA" sz="1800" b="1" dirty="0">
                <a:effectLst/>
                <a:latin typeface="Century Gothic" panose="020B0502020202020204" pitchFamily="34" charset="0"/>
                <a:ea typeface="Century Gothic" panose="020B0502020202020204" pitchFamily="34" charset="0"/>
                <a:cs typeface="Century Gothic" panose="020B0502020202020204" pitchFamily="34" charset="0"/>
              </a:rPr>
              <a:t>Factors contributing to some clients not getting the service:</a:t>
            </a:r>
            <a:endParaRPr lang="en-ZA" sz="1800" dirty="0">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25000"/>
              </a:lnSpc>
              <a:spcAft>
                <a:spcPts val="1470"/>
              </a:spcAft>
              <a:buNone/>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It was submitted that if the pregnancy is already advanced beyond the termination age, TOP cannot be provided. Consultations are being conducted and the content of such consultations are the same for everyone even if the client is a minor and does not want to involve an adult in this process. </a:t>
            </a:r>
          </a:p>
          <a:p>
            <a:pPr marL="0" indent="0" algn="just">
              <a:lnSpc>
                <a:spcPct val="110000"/>
              </a:lnSpc>
              <a:spcAft>
                <a:spcPts val="130"/>
              </a:spcAft>
              <a:buNone/>
            </a:pPr>
            <a:r>
              <a:rPr lang="en-ZA" sz="1800" b="1" dirty="0">
                <a:effectLst/>
                <a:latin typeface="Century Gothic" panose="020B0502020202020204" pitchFamily="34" charset="0"/>
                <a:ea typeface="Century Gothic" panose="020B0502020202020204" pitchFamily="34" charset="0"/>
                <a:cs typeface="Century Gothic" panose="020B0502020202020204" pitchFamily="34" charset="0"/>
              </a:rPr>
              <a:t>Criteria used to select people for TOP on the waiting list:</a:t>
            </a:r>
            <a:endParaRPr lang="en-ZA" sz="1800" dirty="0">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25000"/>
              </a:lnSpc>
              <a:spcAft>
                <a:spcPts val="1170"/>
              </a:spcAft>
              <a:buNone/>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department advised that those who are at the last week of the first and second trimester are identified and prioritised to avoid delay.</a:t>
            </a:r>
          </a:p>
          <a:p>
            <a:pPr marL="0" indent="0" algn="just">
              <a:lnSpc>
                <a:spcPct val="108000"/>
              </a:lnSpc>
              <a:spcAft>
                <a:spcPts val="1435"/>
              </a:spcAft>
              <a:buNone/>
            </a:pPr>
            <a:r>
              <a:rPr lang="en-ZA" sz="1800" b="1" dirty="0">
                <a:effectLst/>
                <a:latin typeface="Century Gothic" panose="020B0502020202020204" pitchFamily="34" charset="0"/>
                <a:ea typeface="Century Gothic" panose="020B0502020202020204" pitchFamily="34" charset="0"/>
                <a:cs typeface="Century Gothic" panose="020B0502020202020204" pitchFamily="34" charset="0"/>
              </a:rPr>
              <a:t>Complaints management</a:t>
            </a:r>
          </a:p>
          <a:p>
            <a:pPr marL="0" indent="0" algn="just">
              <a:lnSpc>
                <a:spcPct val="125000"/>
              </a:lnSpc>
              <a:spcAft>
                <a:spcPts val="1470"/>
              </a:spcAft>
              <a:buNone/>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department stated that each facility reception has a flow chart indicating the complaint system and channels of reporting. TOP is not singled out but included as one of the SRH services.</a:t>
            </a:r>
          </a:p>
          <a:p>
            <a:pPr marL="0" indent="0" algn="just">
              <a:lnSpc>
                <a:spcPct val="125000"/>
              </a:lnSpc>
              <a:spcAft>
                <a:spcPts val="1470"/>
              </a:spcAft>
              <a:buNone/>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department submitted that no complaints were received over health care workers not adhering to the Batho Pele Principles.</a:t>
            </a:r>
          </a:p>
          <a:p>
            <a:pPr marL="0" indent="0" algn="just">
              <a:lnSpc>
                <a:spcPct val="110000"/>
              </a:lnSpc>
              <a:spcAft>
                <a:spcPts val="130"/>
              </a:spcAft>
              <a:buNone/>
            </a:pPr>
            <a:r>
              <a:rPr lang="en-ZA" sz="1800" b="1" dirty="0">
                <a:effectLst/>
                <a:latin typeface="Century Gothic" panose="020B0502020202020204" pitchFamily="34" charset="0"/>
                <a:ea typeface="Century Gothic" panose="020B0502020202020204" pitchFamily="34" charset="0"/>
                <a:cs typeface="Century Gothic" panose="020B0502020202020204" pitchFamily="34" charset="0"/>
              </a:rPr>
              <a:t>Turnaround time for handling complaints:</a:t>
            </a:r>
            <a:endParaRPr lang="en-ZA" sz="1800" dirty="0">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25000"/>
              </a:lnSpc>
              <a:spcAft>
                <a:spcPts val="20"/>
              </a:spcAft>
              <a:buNone/>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department submitted that the turnaround time for resolution of complaints is dependent on the nature of the complaint. The norm is, however, that a complaint should be resolved within 25 working days. The department did not, however, indicate it the above timeframe and any procedures that may follow once a complaint was lodged is governed by a standard policy. </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27192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rmAutofit fontScale="85000" lnSpcReduction="10000"/>
          </a:bodyPr>
          <a:lstStyle/>
          <a:p>
            <a:pPr marL="0" indent="0" algn="ctr">
              <a:lnSpc>
                <a:spcPct val="134000"/>
              </a:lnSpc>
              <a:spcBef>
                <a:spcPts val="0"/>
              </a:spcBef>
              <a:buNone/>
            </a:pPr>
            <a:r>
              <a:rPr lang="en-GB" sz="2300" b="1" dirty="0">
                <a:latin typeface="Century Gothic" panose="020B0502020202020204" pitchFamily="34" charset="0"/>
              </a:rPr>
              <a:t>Gauteng </a:t>
            </a:r>
          </a:p>
          <a:p>
            <a:pPr marL="0" indent="0">
              <a:lnSpc>
                <a:spcPct val="108000"/>
              </a:lnSpc>
              <a:spcAft>
                <a:spcPts val="835"/>
              </a:spcAft>
              <a:buNone/>
            </a:pPr>
            <a:r>
              <a:rPr lang="en-ZA" sz="1800" b="1" dirty="0">
                <a:solidFill>
                  <a:srgbClr val="1C94CF"/>
                </a:solidFill>
                <a:effectLst/>
                <a:latin typeface="Century Gothic" panose="020B0502020202020204" pitchFamily="34" charset="0"/>
                <a:ea typeface="Century Gothic" panose="020B0502020202020204" pitchFamily="34" charset="0"/>
                <a:cs typeface="Century Gothic" panose="020B0502020202020204" pitchFamily="34" charset="0"/>
              </a:rPr>
              <a:t>INSTITUTIONS PROVIDING TERMINATION OF PREGNANCY SERVICES</a:t>
            </a:r>
          </a:p>
          <a:p>
            <a:pPr marL="374650" indent="-285750" algn="just">
              <a:lnSpc>
                <a:spcPct val="125000"/>
              </a:lnSpc>
              <a:spcAft>
                <a:spcPts val="12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GDH indicated that it has 26 fully equipped hospitals and 34 community health centres (CHCs) that are responsible for TOP procedures in the province. In responding to the sufficiency of these hospitals, the GDOH responded “yes” that the facilities are equipped to cater for the needs of the people. </a:t>
            </a:r>
          </a:p>
          <a:p>
            <a:pPr marL="374650" indent="-285750" algn="just">
              <a:lnSpc>
                <a:spcPct val="125000"/>
              </a:lnSpc>
              <a:spcAft>
                <a:spcPts val="12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The department indicated that it is guided by the CTOPA when it comes to the determination of whether a centre can provide a TOP. The GDH provided a list of the public facilities which provide TOP in the province. It is not, however, clear to what extent these facilities are “sufficient” and what equipment is in place to render these facilities “sufficient”. The GDH did not provide much data on what systems are in place to ensure that the facilities are properly equipped.</a:t>
            </a:r>
          </a:p>
          <a:p>
            <a:pPr marL="0" indent="0">
              <a:lnSpc>
                <a:spcPct val="108000"/>
              </a:lnSpc>
              <a:spcAft>
                <a:spcPts val="1240"/>
              </a:spcAft>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Funding Model</a:t>
            </a:r>
          </a:p>
          <a:p>
            <a:pPr marL="0" indent="0">
              <a:lnSpc>
                <a:spcPct val="108000"/>
              </a:lnSpc>
              <a:spcAft>
                <a:spcPts val="1240"/>
              </a:spcAft>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GDH indicated that funding is made available through provincial equitable share, which is allocated to healthcare facilities that provide this service. </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95201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80882" y="1600665"/>
            <a:ext cx="8883606" cy="5257335"/>
          </a:xfrm>
        </p:spPr>
        <p:txBody>
          <a:bodyPr>
            <a:noAutofit/>
          </a:bodyPr>
          <a:lstStyle/>
          <a:p>
            <a:pPr marL="0" indent="0" algn="ctr">
              <a:lnSpc>
                <a:spcPct val="134000"/>
              </a:lnSpc>
              <a:spcBef>
                <a:spcPts val="0"/>
              </a:spcBef>
              <a:buNone/>
            </a:pPr>
            <a:r>
              <a:rPr lang="en-GB" sz="1300" b="1" dirty="0">
                <a:latin typeface="Century Gothic" panose="020B0502020202020204" pitchFamily="34" charset="0"/>
              </a:rPr>
              <a:t>Gauteng Cont…</a:t>
            </a:r>
          </a:p>
          <a:p>
            <a:pPr marL="0" indent="0">
              <a:lnSpc>
                <a:spcPct val="108000"/>
              </a:lnSpc>
              <a:spcAft>
                <a:spcPts val="1240"/>
              </a:spcAft>
              <a:buNone/>
            </a:pPr>
            <a:r>
              <a:rPr lang="en-ZA" sz="13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Referral system and assessment of patients</a:t>
            </a:r>
          </a:p>
          <a:p>
            <a:pPr marL="374650" indent="-285750" algn="just">
              <a:lnSpc>
                <a:spcPct val="125000"/>
              </a:lnSpc>
              <a:spcAft>
                <a:spcPts val="1270"/>
              </a:spcAft>
            </a:pPr>
            <a:r>
              <a:rPr lang="en-ZA" sz="13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has been submitted by the GDH that a primary health care (PHC) will refer clients in the first trimester to a CHC, and if the CHC does not provide the service, then they will be referred directly to the district hospital. In the second trimester, the CHC will refer directly to the district hospital. The GDH, indicated that it prioritises these pregnant persons in the last trimester, to ensure that they receive the service. </a:t>
            </a:r>
          </a:p>
          <a:p>
            <a:pPr marL="374650" indent="-285750" algn="just">
              <a:lnSpc>
                <a:spcPct val="125000"/>
              </a:lnSpc>
              <a:spcAft>
                <a:spcPts val="1270"/>
              </a:spcAft>
            </a:pPr>
            <a:r>
              <a:rPr lang="en-ZA" sz="13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GDH submits that before the TOP is performed, an objective and subjective assessment is done which inter alia include physical examination, previous obstetric history, confirmation of the pregnancy, gestational age, and counselling. Various numbers have been provided by the GDH outlining the number of TOPs that have been performed and the age groups of the various clients. </a:t>
            </a:r>
          </a:p>
          <a:p>
            <a:pPr marL="374650" indent="-285750" algn="just">
              <a:lnSpc>
                <a:spcPct val="125000"/>
              </a:lnSpc>
              <a:spcAft>
                <a:spcPts val="1170"/>
              </a:spcAft>
            </a:pPr>
            <a:r>
              <a:rPr lang="en-ZA" sz="13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can be deduced that there are facilities within the province that conduct such services, however, due to a demand high demand, many of these facilities operate beyond capacity.  </a:t>
            </a:r>
          </a:p>
          <a:p>
            <a:pPr marL="374650" indent="-285750" algn="just">
              <a:lnSpc>
                <a:spcPct val="125000"/>
              </a:lnSpc>
              <a:spcAft>
                <a:spcPts val="1170"/>
              </a:spcAft>
            </a:pPr>
            <a:r>
              <a:rPr lang="en-ZA" sz="13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is not, however, clear in which facilities TOPs have been performed, and how many cases the respective facilities received for this service. In cases of second trimester pregnancies, the CHC will refer the patient directly to the district hospital providing the service, or directly to the regional/tertiary hospital, depending on whether the district hospital is available. In more complicated termination of pregnancies, the GDOH has submitted that the district hospital in such instances will refer to the regional/ tertiary Hospital. </a:t>
            </a:r>
          </a:p>
          <a:p>
            <a:pPr marL="0" indent="0" algn="just">
              <a:lnSpc>
                <a:spcPct val="160000"/>
              </a:lnSpc>
              <a:buNone/>
            </a:pPr>
            <a:endParaRPr lang="en-GB" sz="1300" dirty="0">
              <a:latin typeface="Century Gothic" panose="020B0502020202020204" pitchFamily="34" charset="0"/>
            </a:endParaRPr>
          </a:p>
          <a:p>
            <a:pPr marL="0" indent="0" algn="just">
              <a:lnSpc>
                <a:spcPct val="160000"/>
              </a:lnSpc>
              <a:buNone/>
            </a:pPr>
            <a:endParaRPr lang="en-GB" sz="1300" dirty="0">
              <a:latin typeface="Century Gothic" panose="020B0502020202020204" pitchFamily="34" charset="0"/>
            </a:endParaRPr>
          </a:p>
          <a:p>
            <a:pPr algn="just">
              <a:lnSpc>
                <a:spcPct val="160000"/>
              </a:lnSpc>
            </a:pPr>
            <a:endParaRPr lang="en-GB" sz="1300" dirty="0">
              <a:latin typeface="Century Gothic" panose="020B0502020202020204" pitchFamily="34" charset="0"/>
            </a:endParaRPr>
          </a:p>
          <a:p>
            <a:pPr algn="just">
              <a:lnSpc>
                <a:spcPct val="160000"/>
              </a:lnSpc>
            </a:pPr>
            <a:endParaRPr lang="en-GB" sz="1300" dirty="0">
              <a:latin typeface="Century Gothic" panose="020B0502020202020204" pitchFamily="34" charset="0"/>
            </a:endParaRPr>
          </a:p>
          <a:p>
            <a:pPr marL="0" indent="0" algn="just">
              <a:lnSpc>
                <a:spcPct val="160000"/>
              </a:lnSpc>
              <a:buNone/>
            </a:pPr>
            <a:endParaRPr lang="en-GB" sz="13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26366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rmAutofit fontScale="85000" lnSpcReduction="10000"/>
          </a:bodyPr>
          <a:lstStyle/>
          <a:p>
            <a:pPr marL="0" indent="0" algn="ctr">
              <a:lnSpc>
                <a:spcPct val="134000"/>
              </a:lnSpc>
              <a:spcBef>
                <a:spcPts val="0"/>
              </a:spcBef>
              <a:buNone/>
            </a:pPr>
            <a:r>
              <a:rPr lang="en-GB" sz="1800" b="1" dirty="0">
                <a:latin typeface="Century Gothic" panose="020B0502020202020204" pitchFamily="34" charset="0"/>
              </a:rPr>
              <a:t>Gauteng Cont…</a:t>
            </a:r>
          </a:p>
          <a:p>
            <a:pPr marL="0" indent="0">
              <a:lnSpc>
                <a:spcPct val="108000"/>
              </a:lnSpc>
              <a:spcAft>
                <a:spcPts val="1240"/>
              </a:spcAft>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Promotion and public education of the TOP services</a:t>
            </a:r>
          </a:p>
          <a:p>
            <a:pPr marL="1176655" indent="-6350" algn="just">
              <a:lnSpc>
                <a:spcPct val="125000"/>
              </a:lnSpc>
              <a:spcAft>
                <a:spcPts val="20"/>
              </a:spcAft>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GDH indicated that it does advertise TOP services. Further measures are used by the GDH to educate the public, and these include the Mpilo app, service posters, and community radio stations. It is not evident from the data on what the advertising entails on the various platforms that has been alluded to. </a:t>
            </a:r>
          </a:p>
          <a:p>
            <a:pPr marL="0" indent="0">
              <a:lnSpc>
                <a:spcPct val="108000"/>
              </a:lnSpc>
              <a:spcAft>
                <a:spcPts val="1435"/>
              </a:spcAft>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Barriers and challenges experienced by service providers</a:t>
            </a:r>
          </a:p>
          <a:p>
            <a:pPr marL="0" indent="0" algn="just">
              <a:lnSpc>
                <a:spcPct val="125000"/>
              </a:lnSpc>
              <a:spcAft>
                <a:spcPts val="20"/>
              </a:spcAft>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GDH has provided that the following measures have been put in place to ensure expedient service delivery amid service delivery barriers which include: </a:t>
            </a:r>
          </a:p>
          <a:p>
            <a:pPr lvl="0" indent="-254000" algn="just" fontAlgn="base">
              <a:lnSpc>
                <a:spcPct val="125000"/>
              </a:lnSpc>
              <a:spcAft>
                <a:spcPts val="20"/>
              </a:spcAft>
              <a:buClr>
                <a:srgbClr val="484848"/>
              </a:buClr>
              <a:buSzPts val="1000"/>
              <a:buFont typeface="Arial" panose="020B0604020202020204" pitchFamily="34" charset="0"/>
              <a:buChar char="•"/>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Introduction to medical termination of pregnancy procedure for health practitioners</a:t>
            </a:r>
          </a:p>
          <a:p>
            <a:pPr lvl="0" indent="-254000" algn="just" fontAlgn="base">
              <a:lnSpc>
                <a:spcPct val="125000"/>
              </a:lnSpc>
              <a:spcAft>
                <a:spcPts val="20"/>
              </a:spcAft>
              <a:buClr>
                <a:srgbClr val="484848"/>
              </a:buClr>
              <a:buSzPts val="1000"/>
              <a:buFont typeface="Arial" panose="020B0604020202020204" pitchFamily="34" charset="0"/>
              <a:buChar char="•"/>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Department is in the process of implementing the Conscientious Objection Register in all healthcare       facilities to understand reasons for objection and address issues pertaining to same</a:t>
            </a:r>
          </a:p>
          <a:p>
            <a:pPr lvl="0" indent="-254000" algn="just" fontAlgn="base">
              <a:lnSpc>
                <a:spcPct val="125000"/>
              </a:lnSpc>
              <a:spcAft>
                <a:spcPts val="20"/>
              </a:spcAft>
              <a:buClr>
                <a:srgbClr val="484848"/>
              </a:buClr>
              <a:buSzPts val="1000"/>
              <a:buFont typeface="Arial" panose="020B0604020202020204" pitchFamily="34" charset="0"/>
              <a:buChar char="•"/>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Values clarification and attitude transformation workshops are conducted for all personnel in health       districts</a:t>
            </a:r>
          </a:p>
          <a:p>
            <a:pPr indent="-254000"/>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Debriefing sessions are provided for all nurses and doctors willing to provide TOP service.</a:t>
            </a: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3513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25000" lnSpcReduction="20000"/>
          </a:bodyPr>
          <a:lstStyle/>
          <a:p>
            <a:pPr marL="0" indent="0" algn="just">
              <a:lnSpc>
                <a:spcPct val="150000"/>
              </a:lnSpc>
              <a:buNone/>
            </a:pPr>
            <a:r>
              <a:rPr lang="en-GB" dirty="0"/>
              <a:t>	</a:t>
            </a:r>
            <a:r>
              <a:rPr lang="en-GB" sz="2600" dirty="0"/>
              <a:t>	</a:t>
            </a:r>
            <a:r>
              <a:rPr lang="en-GB" sz="2700" dirty="0"/>
              <a:t>	</a:t>
            </a:r>
            <a:r>
              <a:rPr lang="en-GB" sz="6800" b="1" dirty="0">
                <a:latin typeface="Century Gothic" panose="020B0502020202020204" pitchFamily="34" charset="0"/>
              </a:rPr>
              <a:t>Legal Framework</a:t>
            </a:r>
          </a:p>
          <a:p>
            <a:pPr marL="0" indent="0" algn="just">
              <a:lnSpc>
                <a:spcPct val="150000"/>
              </a:lnSpc>
              <a:buNone/>
            </a:pPr>
            <a:endParaRPr lang="en-GB" sz="6800" dirty="0">
              <a:latin typeface="Century Gothic" panose="020B0502020202020204" pitchFamily="34" charset="0"/>
            </a:endParaRPr>
          </a:p>
          <a:p>
            <a:pPr marL="0" indent="0" algn="just">
              <a:lnSpc>
                <a:spcPct val="150000"/>
              </a:lnSpc>
              <a:buNone/>
            </a:pPr>
            <a:r>
              <a:rPr lang="en-GB" sz="6800" b="1" dirty="0">
                <a:latin typeface="Century Gothic" panose="020B0502020202020204" pitchFamily="34" charset="0"/>
              </a:rPr>
              <a:t>Universal Declaration of Human Rights (1948)</a:t>
            </a:r>
          </a:p>
          <a:p>
            <a:pPr marL="0" indent="0" algn="just">
              <a:lnSpc>
                <a:spcPct val="150000"/>
              </a:lnSpc>
              <a:buNone/>
            </a:pPr>
            <a:r>
              <a:rPr lang="en-GB" sz="6800" dirty="0">
                <a:latin typeface="Century Gothic" panose="020B0502020202020204" pitchFamily="34" charset="0"/>
              </a:rPr>
              <a:t>Article 2 of the UDHRC states that: “Everyone is entitled to all the rights and freedoms set forth in this Declaration, without distinction of any kind, such as race, colour, sex, language, religion, political or other opinion, national or social origin, property, birth or other status.”</a:t>
            </a:r>
          </a:p>
          <a:p>
            <a:pPr marL="0" indent="0" algn="just">
              <a:lnSpc>
                <a:spcPct val="150000"/>
              </a:lnSpc>
              <a:buNone/>
            </a:pPr>
            <a:r>
              <a:rPr lang="en-GB" sz="6800" b="1" dirty="0">
                <a:latin typeface="Century Gothic" panose="020B0502020202020204" pitchFamily="34" charset="0"/>
              </a:rPr>
              <a:t>Sustainable Development Goal 4</a:t>
            </a:r>
          </a:p>
          <a:p>
            <a:pPr marL="0" indent="0" algn="just">
              <a:lnSpc>
                <a:spcPct val="150000"/>
              </a:lnSpc>
              <a:buNone/>
            </a:pPr>
            <a:r>
              <a:rPr lang="en-GB" sz="6800" dirty="0">
                <a:latin typeface="Century Gothic" panose="020B0502020202020204" pitchFamily="34" charset="0"/>
              </a:rPr>
              <a:t>Education aims to ensure inclusive and equitable quality education and promote lifelong learning opportunities for all. This includes enrolment and provision of equal access to affordable vocational training, to eliminate gender and wealth disparities; and achieve universal access to a quality education.</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738499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600665"/>
            <a:ext cx="8874732" cy="5257335"/>
          </a:xfrm>
        </p:spPr>
        <p:txBody>
          <a:bodyPr>
            <a:noAutofit/>
          </a:bodyPr>
          <a:lstStyle/>
          <a:p>
            <a:pPr marL="0" indent="0" algn="ctr">
              <a:lnSpc>
                <a:spcPct val="134000"/>
              </a:lnSpc>
              <a:spcBef>
                <a:spcPts val="0"/>
              </a:spcBef>
              <a:buNone/>
            </a:pPr>
            <a:r>
              <a:rPr lang="en-GB" sz="1400" b="1" dirty="0">
                <a:latin typeface="Century Gothic" panose="020B0502020202020204" pitchFamily="34" charset="0"/>
              </a:rPr>
              <a:t>Gauteng Cont…</a:t>
            </a:r>
          </a:p>
          <a:p>
            <a:pPr marL="0" indent="0">
              <a:lnSpc>
                <a:spcPct val="114000"/>
              </a:lnSpc>
              <a:spcBef>
                <a:spcPts val="0"/>
              </a:spcBef>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Disaggregated data in respect of TOP services</a:t>
            </a:r>
          </a:p>
          <a:p>
            <a:pPr marL="446088" indent="-268288" algn="just">
              <a:lnSpc>
                <a:spcPct val="114000"/>
              </a:lnSpc>
              <a:spcBef>
                <a:spcPts val="0"/>
              </a:spcBef>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As indicated above, it was the GDH’s submission that it has 94 staff members who are equipped to perform this TOP procedure. In terms of numbers, the GDH indicated that: • In the 2018/19 financial year, the GDH received 20 768 TOP cases</a:t>
            </a:r>
          </a:p>
          <a:p>
            <a:pPr marL="446088" indent="-268288" algn="just">
              <a:lnSpc>
                <a:spcPct val="114000"/>
              </a:lnSpc>
              <a:spcBef>
                <a:spcPts val="0"/>
              </a:spcBef>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In the 2019/ 20 financial year, the GDH received a total of 23 048 cases related to TOP</a:t>
            </a:r>
          </a:p>
          <a:p>
            <a:pPr marL="446088" indent="-268288" algn="just">
              <a:lnSpc>
                <a:spcPct val="114000"/>
              </a:lnSpc>
              <a:spcBef>
                <a:spcPts val="0"/>
              </a:spcBef>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According to the GDH, all cases or matters referred were successful and there is no data which reflects unsuccessful termination. </a:t>
            </a:r>
          </a:p>
          <a:p>
            <a:pPr marL="446088" indent="-268288" algn="just">
              <a:lnSpc>
                <a:spcPct val="114000"/>
              </a:lnSpc>
              <a:spcBef>
                <a:spcPts val="0"/>
              </a:spcBef>
            </a:pPr>
            <a:endPar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nSpc>
                <a:spcPct val="114000"/>
              </a:lnSpc>
              <a:spcBef>
                <a:spcPts val="0"/>
              </a:spcBef>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Barriers which may halt TOP services</a:t>
            </a:r>
          </a:p>
          <a:p>
            <a:pPr marL="446088" indent="-268288" algn="just">
              <a:lnSpc>
                <a:spcPct val="114000"/>
              </a:lnSpc>
              <a:spcBef>
                <a:spcPts val="0"/>
              </a:spcBef>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Some of the barriers which the GDH highlighted relate to doctors who are unwilling to perform the procedure for a pregnant person who is 16 weeks and above. Further, it has been indicated that due to a high demand for services, there is an influx of cases and a backlog. </a:t>
            </a:r>
          </a:p>
          <a:p>
            <a:pPr marL="177800" indent="0" algn="just">
              <a:lnSpc>
                <a:spcPct val="114000"/>
              </a:lnSpc>
              <a:spcBef>
                <a:spcPts val="0"/>
              </a:spcBef>
              <a:buNone/>
            </a:pPr>
            <a:endPar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446088" indent="-268288" algn="just">
              <a:lnSpc>
                <a:spcPct val="114000"/>
              </a:lnSpc>
              <a:spcBef>
                <a:spcPts val="0"/>
              </a:spcBef>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has indicated it is training more staff members for this service and further priority is provided to those who are in the last week of the first trimester. During the national lockdown in South Africa, the commission received complaints which stem from service delivery as a contributing factor to lack of services. Among these complaints, the victims indicated that they were subjected to long waiting lists and as a result face a risk of not being able to undergo the process, mainly due to exceeding time periods as prescribed in the CTOPA. </a:t>
            </a: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97035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0" y="1595554"/>
            <a:ext cx="8982236" cy="5262446"/>
          </a:xfrm>
        </p:spPr>
        <p:txBody>
          <a:bodyPr>
            <a:noAutofit/>
          </a:bodyPr>
          <a:lstStyle/>
          <a:p>
            <a:pPr marL="0" indent="0" algn="ctr">
              <a:lnSpc>
                <a:spcPct val="114000"/>
              </a:lnSpc>
              <a:spcBef>
                <a:spcPts val="0"/>
              </a:spcBef>
              <a:buNone/>
            </a:pPr>
            <a:r>
              <a:rPr lang="en-GB" sz="1300" b="1" dirty="0">
                <a:latin typeface="Century Gothic" panose="020B0502020202020204" pitchFamily="34" charset="0"/>
              </a:rPr>
              <a:t>Gauteng Cont… </a:t>
            </a:r>
          </a:p>
          <a:p>
            <a:pPr marL="0" indent="0">
              <a:lnSpc>
                <a:spcPct val="114000"/>
              </a:lnSpc>
              <a:spcBef>
                <a:spcPts val="0"/>
              </a:spcBef>
              <a:buNone/>
            </a:pPr>
            <a:r>
              <a:rPr lang="en-ZA" sz="13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Complaints management</a:t>
            </a:r>
          </a:p>
          <a:p>
            <a:pPr marL="446088" indent="-268288" algn="just">
              <a:lnSpc>
                <a:spcPct val="114000"/>
              </a:lnSpc>
              <a:spcBef>
                <a:spcPts val="0"/>
              </a:spcBef>
            </a:pPr>
            <a:r>
              <a:rPr lang="en-ZA" sz="13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GDH it indicated that it makes use of posters and boxes for members of the public who wish to refer complaints. </a:t>
            </a:r>
          </a:p>
          <a:p>
            <a:pPr marL="446088" indent="-268288" algn="just">
              <a:lnSpc>
                <a:spcPct val="114000"/>
              </a:lnSpc>
              <a:spcBef>
                <a:spcPts val="0"/>
              </a:spcBef>
            </a:pPr>
            <a:r>
              <a:rPr lang="en-ZA" sz="13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complaint poster encompasses: </a:t>
            </a:r>
          </a:p>
          <a:p>
            <a:pPr lvl="1" indent="-342900" algn="just" fontAlgn="base">
              <a:lnSpc>
                <a:spcPct val="114000"/>
              </a:lnSpc>
              <a:spcBef>
                <a:spcPts val="0"/>
              </a:spcBef>
              <a:buClr>
                <a:srgbClr val="484848"/>
              </a:buClr>
              <a:buSzPts val="1000"/>
              <a:buFont typeface="Arial" panose="020B0604020202020204" pitchFamily="34" charset="0"/>
              <a:buChar char="•"/>
            </a:pPr>
            <a:r>
              <a:rPr lang="en-ZA" sz="13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Displayed at designated areas, mostly in-patient waiting areas </a:t>
            </a:r>
          </a:p>
          <a:p>
            <a:pPr lvl="1" indent="-342900" algn="just" fontAlgn="base">
              <a:lnSpc>
                <a:spcPct val="114000"/>
              </a:lnSpc>
              <a:spcBef>
                <a:spcPts val="0"/>
              </a:spcBef>
              <a:buClr>
                <a:srgbClr val="484848"/>
              </a:buClr>
              <a:buSzPts val="1000"/>
              <a:buFont typeface="Arial" panose="020B0604020202020204" pitchFamily="34" charset="0"/>
              <a:buChar char="•"/>
            </a:pPr>
            <a:r>
              <a:rPr lang="en-ZA" sz="13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Preferably in colour and in languages commonly used by the patients and community. </a:t>
            </a:r>
          </a:p>
          <a:p>
            <a:pPr lvl="1" indent="-342900" algn="just" fontAlgn="base">
              <a:lnSpc>
                <a:spcPct val="114000"/>
              </a:lnSpc>
              <a:spcBef>
                <a:spcPts val="0"/>
              </a:spcBef>
              <a:buClr>
                <a:srgbClr val="484848"/>
              </a:buClr>
              <a:buSzPts val="1000"/>
              <a:buFont typeface="Arial" panose="020B0604020202020204" pitchFamily="34" charset="0"/>
              <a:buChar char="•"/>
            </a:pPr>
            <a:r>
              <a:rPr lang="en-ZA" sz="13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A3 size can be downloaded from the Complaints Guideline </a:t>
            </a:r>
          </a:p>
          <a:p>
            <a:pPr lvl="1" indent="-342900" algn="just" fontAlgn="base">
              <a:lnSpc>
                <a:spcPct val="114000"/>
              </a:lnSpc>
              <a:spcBef>
                <a:spcPts val="0"/>
              </a:spcBef>
              <a:buClr>
                <a:srgbClr val="484848"/>
              </a:buClr>
              <a:buSzPts val="1000"/>
              <a:buFont typeface="Arial" panose="020B0604020202020204" pitchFamily="34" charset="0"/>
              <a:buChar char="•"/>
            </a:pPr>
            <a:r>
              <a:rPr lang="en-ZA" sz="13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 complaint call centre number can be written at the bottom of the poster:  </a:t>
            </a:r>
            <a:r>
              <a:rPr lang="en-ZA" sz="1300" b="1"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0800 203 886</a:t>
            </a:r>
            <a:r>
              <a:rPr lang="en-ZA" sz="13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 or </a:t>
            </a:r>
            <a:r>
              <a:rPr lang="en-ZA" sz="1300" b="1"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011 241 5602</a:t>
            </a:r>
            <a:endParaRPr lang="en-ZA" sz="13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lvl="1" indent="-342900" algn="just" fontAlgn="base">
              <a:lnSpc>
                <a:spcPct val="114000"/>
              </a:lnSpc>
              <a:spcBef>
                <a:spcPts val="0"/>
              </a:spcBef>
              <a:buClr>
                <a:srgbClr val="484848"/>
              </a:buClr>
              <a:buSzPts val="1000"/>
              <a:buFont typeface="Arial" panose="020B0604020202020204" pitchFamily="34" charset="0"/>
              <a:buChar char="•"/>
            </a:pPr>
            <a:r>
              <a:rPr lang="en-ZA" sz="13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complaint boxes encompass: </a:t>
            </a:r>
          </a:p>
          <a:p>
            <a:pPr lvl="1" indent="-342900" algn="just" fontAlgn="base">
              <a:lnSpc>
                <a:spcPct val="114000"/>
              </a:lnSpc>
              <a:spcBef>
                <a:spcPts val="0"/>
              </a:spcBef>
              <a:buClr>
                <a:srgbClr val="484848"/>
              </a:buClr>
              <a:buSzPts val="1000"/>
              <a:buFont typeface="Arial" panose="020B0604020202020204" pitchFamily="34" charset="0"/>
              <a:buChar char="•"/>
            </a:pPr>
            <a:r>
              <a:rPr lang="en-ZA" sz="13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Complaints, compliments, and suggestion boxes must be wall mounted</a:t>
            </a:r>
          </a:p>
          <a:p>
            <a:pPr lvl="1" indent="-342900" algn="just" fontAlgn="base">
              <a:lnSpc>
                <a:spcPct val="114000"/>
              </a:lnSpc>
              <a:spcBef>
                <a:spcPts val="0"/>
              </a:spcBef>
              <a:buClr>
                <a:srgbClr val="484848"/>
              </a:buClr>
              <a:buSzPts val="1000"/>
              <a:buFont typeface="Arial" panose="020B0604020202020204" pitchFamily="34" charset="0"/>
              <a:buChar char="•"/>
            </a:pPr>
            <a:r>
              <a:rPr lang="en-ZA" sz="13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Be lockable, complaints form, pen to be available </a:t>
            </a:r>
          </a:p>
          <a:p>
            <a:pPr lvl="1" indent="-342900" algn="just" fontAlgn="base">
              <a:lnSpc>
                <a:spcPct val="114000"/>
              </a:lnSpc>
              <a:spcBef>
                <a:spcPts val="0"/>
              </a:spcBef>
              <a:buClr>
                <a:srgbClr val="484848"/>
              </a:buClr>
              <a:buSzPts val="1000"/>
              <a:buFont typeface="Arial" panose="020B0604020202020204" pitchFamily="34" charset="0"/>
              <a:buChar char="•"/>
            </a:pPr>
            <a:r>
              <a:rPr lang="en-ZA" sz="13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Properly labelled</a:t>
            </a:r>
          </a:p>
          <a:p>
            <a:pPr marL="446088" indent="-268288" algn="just">
              <a:lnSpc>
                <a:spcPct val="114000"/>
              </a:lnSpc>
              <a:spcBef>
                <a:spcPts val="0"/>
              </a:spcBef>
            </a:pPr>
            <a:r>
              <a:rPr lang="en-ZA" sz="13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In the 2019/ 20 financial year, it submitted that a total of four complaints were received in relation to TOP. It is not clear how many complaints were resolved, as the department indicated that “no complaints received” in their response of how many have been resolved. </a:t>
            </a:r>
          </a:p>
          <a:p>
            <a:pPr marL="446088" indent="-268288" algn="just">
              <a:lnSpc>
                <a:spcPct val="114000"/>
              </a:lnSpc>
              <a:spcBef>
                <a:spcPts val="0"/>
              </a:spcBef>
            </a:pPr>
            <a:r>
              <a:rPr lang="en-ZA" sz="13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Further, the GDH in dealing with complaints, indicated that written and verbal complaints are acknowledged within three working days and responded to within 25 twenty- five working days after the investigation. </a:t>
            </a:r>
          </a:p>
          <a:p>
            <a:pPr marL="446088" indent="-268288">
              <a:lnSpc>
                <a:spcPct val="114000"/>
              </a:lnSpc>
              <a:spcBef>
                <a:spcPts val="0"/>
              </a:spcBef>
            </a:pPr>
            <a:r>
              <a:rPr lang="en-ZA" sz="13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Suggestion boxes for complaints and compliments have been put in place for the public when attending to such. Annual satisfaction surveys are also put in place which monitor whether there has been any level of satisfaction from the processes performed by the healthcare facilities. </a:t>
            </a:r>
          </a:p>
          <a:p>
            <a:pPr marL="457200" lvl="1" indent="0">
              <a:lnSpc>
                <a:spcPct val="114000"/>
              </a:lnSpc>
              <a:spcBef>
                <a:spcPts val="0"/>
              </a:spcBef>
              <a:buNone/>
            </a:pPr>
            <a:endParaRPr lang="en-GB" sz="1300" dirty="0">
              <a:latin typeface="Century Gothic" panose="020B0502020202020204" pitchFamily="34" charset="0"/>
            </a:endParaRPr>
          </a:p>
          <a:p>
            <a:pPr algn="just">
              <a:lnSpc>
                <a:spcPct val="114000"/>
              </a:lnSpc>
              <a:spcBef>
                <a:spcPts val="0"/>
              </a:spcBef>
            </a:pPr>
            <a:endParaRPr lang="en-GB" sz="1300" dirty="0">
              <a:latin typeface="Century Gothic" panose="020B0502020202020204" pitchFamily="34" charset="0"/>
            </a:endParaRPr>
          </a:p>
          <a:p>
            <a:pPr algn="just">
              <a:lnSpc>
                <a:spcPct val="114000"/>
              </a:lnSpc>
              <a:spcBef>
                <a:spcPts val="0"/>
              </a:spcBef>
            </a:pPr>
            <a:endParaRPr lang="en-GB" sz="1300" dirty="0">
              <a:latin typeface="Century Gothic" panose="020B0502020202020204" pitchFamily="34" charset="0"/>
            </a:endParaRPr>
          </a:p>
          <a:p>
            <a:pPr marL="0" indent="0" algn="just">
              <a:lnSpc>
                <a:spcPct val="114000"/>
              </a:lnSpc>
              <a:spcBef>
                <a:spcPts val="0"/>
              </a:spcBef>
              <a:buNone/>
            </a:pPr>
            <a:endParaRPr lang="en-GB" sz="13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50213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rmAutofit/>
          </a:bodyPr>
          <a:lstStyle/>
          <a:p>
            <a:pPr marL="0" indent="0" algn="just">
              <a:lnSpc>
                <a:spcPct val="134000"/>
              </a:lnSpc>
              <a:spcBef>
                <a:spcPts val="0"/>
              </a:spcBef>
              <a:buNone/>
            </a:pPr>
            <a:r>
              <a:rPr lang="en-GB" sz="1800" b="1" dirty="0">
                <a:latin typeface="Century Gothic" panose="020B0502020202020204" pitchFamily="34" charset="0"/>
              </a:rPr>
              <a:t>Eastern Cape</a:t>
            </a:r>
          </a:p>
          <a:p>
            <a:pPr marL="0" indent="0" algn="just">
              <a:lnSpc>
                <a:spcPct val="134000"/>
              </a:lnSpc>
              <a:spcBef>
                <a:spcPts val="0"/>
              </a:spcBef>
              <a:buNone/>
            </a:pPr>
            <a:endParaRPr lang="en-GB" sz="400" b="1" dirty="0">
              <a:latin typeface="Century Gothic" panose="020B0502020202020204" pitchFamily="34" charset="0"/>
            </a:endParaRPr>
          </a:p>
          <a:p>
            <a:pPr marL="0" indent="0" algn="just">
              <a:lnSpc>
                <a:spcPct val="108000"/>
              </a:lnSpc>
              <a:spcAft>
                <a:spcPts val="1535"/>
              </a:spcAft>
              <a:buNone/>
            </a:pPr>
            <a:r>
              <a:rPr lang="en-ZA" sz="1400" b="1" dirty="0">
                <a:solidFill>
                  <a:srgbClr val="1C94CF"/>
                </a:solidFill>
                <a:effectLst/>
                <a:latin typeface="Century Gothic" panose="020B0502020202020204" pitchFamily="34" charset="0"/>
                <a:ea typeface="Century Gothic" panose="020B0502020202020204" pitchFamily="34" charset="0"/>
                <a:cs typeface="Century Gothic" panose="020B0502020202020204" pitchFamily="34" charset="0"/>
              </a:rPr>
              <a:t>FULLY EQUIPPED FACILITIES OFFERING TOP PROCEDURES </a:t>
            </a:r>
          </a:p>
          <a:p>
            <a:pPr marL="0" indent="0" algn="just">
              <a:lnSpc>
                <a:spcPct val="108000"/>
              </a:lnSpc>
              <a:spcAft>
                <a:spcPts val="1535"/>
              </a:spcAft>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fully equipped facilities were:</a:t>
            </a:r>
          </a:p>
          <a:p>
            <a:pPr lvl="1" indent="-342900" algn="just" fontAlgn="base">
              <a:lnSpc>
                <a:spcPct val="125000"/>
              </a:lnSpc>
              <a:spcAft>
                <a:spcPts val="20"/>
              </a:spcAft>
              <a:buClr>
                <a:srgbClr val="484848"/>
              </a:buClr>
              <a:buSzPts val="1000"/>
              <a:buFont typeface="Arial" panose="020B0604020202020204" pitchFamily="34" charset="0"/>
              <a:buChar char="•"/>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One tertiary hospital: Frere Hospital in East London</a:t>
            </a:r>
          </a:p>
          <a:p>
            <a:pPr lvl="1" indent="-342900" algn="just" fontAlgn="base">
              <a:lnSpc>
                <a:spcPct val="125000"/>
              </a:lnSpc>
              <a:spcAft>
                <a:spcPts val="20"/>
              </a:spcAft>
              <a:buClr>
                <a:srgbClr val="484848"/>
              </a:buClr>
              <a:buSzPts val="1000"/>
              <a:buFont typeface="Arial" panose="020B0604020202020204" pitchFamily="34" charset="0"/>
              <a:buChar char="•"/>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Four regional hospitals: Frontier, Dora </a:t>
            </a:r>
            <a:r>
              <a:rPr lang="en-ZA" sz="1400" u="none" strike="noStrike" dirty="0" err="1">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Nginza</a:t>
            </a: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 </a:t>
            </a:r>
            <a:r>
              <a:rPr lang="en-ZA" sz="1400" u="none" strike="noStrike" dirty="0" err="1">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Mthata</a:t>
            </a: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 Regional, and Cecilia </a:t>
            </a:r>
            <a:r>
              <a:rPr lang="en-ZA" sz="1400" u="none" strike="noStrike" dirty="0" err="1">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Makiwane</a:t>
            </a: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 </a:t>
            </a:r>
          </a:p>
          <a:p>
            <a:pPr lvl="1" indent="-342900" algn="just" fontAlgn="base">
              <a:lnSpc>
                <a:spcPct val="125000"/>
              </a:lnSpc>
              <a:spcAft>
                <a:spcPts val="20"/>
              </a:spcAft>
              <a:buClr>
                <a:srgbClr val="484848"/>
              </a:buClr>
              <a:buSzPts val="1000"/>
              <a:buFont typeface="Arial" panose="020B0604020202020204" pitchFamily="34" charset="0"/>
              <a:buChar char="•"/>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31 district hospitals out of 65 conduct deliveries</a:t>
            </a:r>
          </a:p>
          <a:p>
            <a:pPr lvl="1" indent="-342900" algn="just" fontAlgn="base">
              <a:lnSpc>
                <a:spcPct val="125000"/>
              </a:lnSpc>
              <a:spcAft>
                <a:spcPts val="1505"/>
              </a:spcAft>
              <a:buClr>
                <a:srgbClr val="484848"/>
              </a:buClr>
              <a:buSzPts val="1000"/>
              <a:buFont typeface="Arial" panose="020B0604020202020204" pitchFamily="34" charset="0"/>
              <a:buChar char="•"/>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Nine Community Health centres out of 28 conduct deliveries</a:t>
            </a:r>
          </a:p>
          <a:p>
            <a:pPr marL="268288" indent="-268288" algn="just">
              <a:lnSpc>
                <a:spcPct val="125000"/>
              </a:lnSpc>
              <a:spcAft>
                <a:spcPts val="20"/>
              </a:spcAft>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facilities are not sufficient, as the act requires that all health facilities conducting deliveries should provide Top. </a:t>
            </a:r>
          </a:p>
          <a:p>
            <a:pPr marL="268288" indent="-268288" algn="just">
              <a:lnSpc>
                <a:spcPct val="125000"/>
              </a:lnSpc>
              <a:spcAft>
                <a:spcPts val="20"/>
              </a:spcAft>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ECDH indicated that some facilities do not provide TOP services because some health care officials object to them on religious grounds.  </a:t>
            </a:r>
          </a:p>
          <a:p>
            <a:pPr marL="268288" indent="-268288" algn="just">
              <a:lnSpc>
                <a:spcPct val="125000"/>
              </a:lnSpc>
              <a:spcAft>
                <a:spcPts val="1370"/>
              </a:spcAft>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submitted that the COTPA is used as a yardstick. The act requires all healthcare facilities providing deliveries to also provide TOP, but as stated above, not all do.</a:t>
            </a: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10731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600665"/>
            <a:ext cx="8820472" cy="5257335"/>
          </a:xfrm>
        </p:spPr>
        <p:txBody>
          <a:bodyPr>
            <a:noAutofit/>
          </a:bodyPr>
          <a:lstStyle/>
          <a:p>
            <a:pPr marL="0" indent="0" algn="ctr">
              <a:lnSpc>
                <a:spcPct val="134000"/>
              </a:lnSpc>
              <a:spcBef>
                <a:spcPts val="0"/>
              </a:spcBef>
              <a:buNone/>
            </a:pPr>
            <a:r>
              <a:rPr lang="en-GB" sz="1400" b="1" dirty="0">
                <a:latin typeface="Century Gothic" panose="020B0502020202020204" pitchFamily="34" charset="0"/>
              </a:rPr>
              <a:t>Eastern Cape Cont…</a:t>
            </a:r>
          </a:p>
          <a:p>
            <a:pPr marL="0" indent="0" algn="just">
              <a:lnSpc>
                <a:spcPct val="108000"/>
              </a:lnSpc>
              <a:spcAft>
                <a:spcPts val="1240"/>
              </a:spcAft>
              <a:buNone/>
            </a:pPr>
            <a:r>
              <a:rPr lang="en-ZA" sz="1400" b="1" dirty="0">
                <a:effectLst/>
                <a:latin typeface="Century Gothic" panose="020B0502020202020204" pitchFamily="34" charset="0"/>
                <a:ea typeface="Century Gothic" panose="020B0502020202020204" pitchFamily="34" charset="0"/>
                <a:cs typeface="Century Gothic" panose="020B0502020202020204" pitchFamily="34" charset="0"/>
              </a:rPr>
              <a:t>Funding Model</a:t>
            </a:r>
          </a:p>
          <a:p>
            <a:pPr marL="0" indent="0" algn="just">
              <a:lnSpc>
                <a:spcPct val="125000"/>
              </a:lnSpc>
              <a:spcAft>
                <a:spcPts val="20"/>
              </a:spcAft>
              <a:buNone/>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 funding model is under Programme 2, equitable share budget within the sub programme 2.7 that is caters for mother, child, and women’s health.   </a:t>
            </a:r>
          </a:p>
          <a:p>
            <a:pPr marL="1170305" indent="0" algn="just">
              <a:lnSpc>
                <a:spcPct val="107000"/>
              </a:lnSpc>
              <a:spcAft>
                <a:spcPts val="20"/>
              </a:spcAft>
              <a:buNone/>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  </a:t>
            </a:r>
          </a:p>
          <a:p>
            <a:pPr marL="0" indent="0" algn="just">
              <a:lnSpc>
                <a:spcPct val="108000"/>
              </a:lnSpc>
              <a:spcAft>
                <a:spcPts val="1240"/>
              </a:spcAft>
              <a:buNone/>
            </a:pPr>
            <a:r>
              <a:rPr lang="en-ZA" sz="1400" b="1" dirty="0">
                <a:effectLst/>
                <a:latin typeface="Century Gothic" panose="020B0502020202020204" pitchFamily="34" charset="0"/>
                <a:ea typeface="Century Gothic" panose="020B0502020202020204" pitchFamily="34" charset="0"/>
                <a:cs typeface="Century Gothic" panose="020B0502020202020204" pitchFamily="34" charset="0"/>
              </a:rPr>
              <a:t>Referral systems </a:t>
            </a:r>
          </a:p>
          <a:p>
            <a:pPr marL="0" indent="0" algn="just">
              <a:lnSpc>
                <a:spcPct val="125000"/>
              </a:lnSpc>
              <a:spcAft>
                <a:spcPts val="20"/>
              </a:spcAft>
              <a:buNone/>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Patients are always referred to facilities providing services.</a:t>
            </a:r>
          </a:p>
          <a:p>
            <a:pPr marL="0" indent="0" algn="just">
              <a:lnSpc>
                <a:spcPct val="125000"/>
              </a:lnSpc>
              <a:spcAft>
                <a:spcPts val="1470"/>
              </a:spcAft>
              <a:buNone/>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Patients up to 20 weeks pregnant are referred to doctors and midwives. Sometime patients present at the facility when they are already at 11 weeks and during that 11</a:t>
            </a:r>
            <a:r>
              <a:rPr lang="en-ZA" sz="1400" baseline="30000" dirty="0">
                <a:effectLst/>
                <a:latin typeface="Century Gothic" panose="020B0502020202020204" pitchFamily="34" charset="0"/>
                <a:ea typeface="Century Gothic" panose="020B0502020202020204" pitchFamily="34" charset="0"/>
                <a:cs typeface="Century Gothic" panose="020B0502020202020204" pitchFamily="34" charset="0"/>
              </a:rPr>
              <a:t>th</a:t>
            </a: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 week the midwives might have already booked more clients hence referral.</a:t>
            </a:r>
          </a:p>
          <a:p>
            <a:pPr marL="0" indent="0" algn="just">
              <a:lnSpc>
                <a:spcPct val="108000"/>
              </a:lnSpc>
              <a:spcAft>
                <a:spcPts val="1240"/>
              </a:spcAft>
              <a:buNone/>
            </a:pPr>
            <a:r>
              <a:rPr lang="en-ZA" sz="1400" b="1" dirty="0">
                <a:effectLst/>
                <a:latin typeface="Century Gothic" panose="020B0502020202020204" pitchFamily="34" charset="0"/>
                <a:ea typeface="Century Gothic" panose="020B0502020202020204" pitchFamily="34" charset="0"/>
                <a:cs typeface="Century Gothic" panose="020B0502020202020204" pitchFamily="34" charset="0"/>
              </a:rPr>
              <a:t>Assessment</a:t>
            </a:r>
            <a:r>
              <a:rPr lang="en-ZA" sz="1400" b="0" dirty="0">
                <a:effectLst/>
                <a:latin typeface="Century Gothic" panose="020B0502020202020204" pitchFamily="34" charset="0"/>
                <a:ea typeface="Century Gothic" panose="020B0502020202020204" pitchFamily="34" charset="0"/>
                <a:cs typeface="Century Gothic" panose="020B0502020202020204" pitchFamily="34" charset="0"/>
              </a:rPr>
              <a:t> </a:t>
            </a:r>
            <a:endParaRPr lang="en-ZA" sz="1400" b="1" dirty="0">
              <a:effectLst/>
              <a:latin typeface="Century Gothic" panose="020B0502020202020204" pitchFamily="34" charset="0"/>
              <a:ea typeface="Century Gothic" panose="020B0502020202020204" pitchFamily="34" charset="0"/>
              <a:cs typeface="Century Gothic" panose="020B0502020202020204" pitchFamily="34" charset="0"/>
            </a:endParaRPr>
          </a:p>
          <a:p>
            <a:pPr marL="446088" lvl="1" indent="-268288" algn="just" fontAlgn="base">
              <a:lnSpc>
                <a:spcPct val="125000"/>
              </a:lnSpc>
              <a:spcAft>
                <a:spcPts val="20"/>
              </a:spcAft>
              <a:buClr>
                <a:srgbClr val="484848"/>
              </a:buClr>
              <a:buSzPts val="1000"/>
              <a:buFont typeface="Arial" panose="020B0604020202020204" pitchFamily="34" charset="0"/>
              <a:buChar char="•"/>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pregnancy of the client is confirmed and gestation of pregnancy </a:t>
            </a:r>
          </a:p>
          <a:p>
            <a:pPr marL="446088" lvl="1" indent="-268288" algn="just" fontAlgn="base">
              <a:lnSpc>
                <a:spcPct val="125000"/>
              </a:lnSpc>
              <a:spcAft>
                <a:spcPts val="20"/>
              </a:spcAft>
              <a:buClr>
                <a:srgbClr val="484848"/>
              </a:buClr>
              <a:buSzPts val="1000"/>
              <a:buFont typeface="Arial" panose="020B0604020202020204" pitchFamily="34" charset="0"/>
              <a:buChar char="•"/>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Client is advised regarding other alternatives to TOP </a:t>
            </a:r>
          </a:p>
          <a:p>
            <a:pPr marL="446088" lvl="1" indent="-268288" algn="just" fontAlgn="base">
              <a:lnSpc>
                <a:spcPct val="125000"/>
              </a:lnSpc>
              <a:spcAft>
                <a:spcPts val="20"/>
              </a:spcAft>
              <a:buClr>
                <a:srgbClr val="484848"/>
              </a:buClr>
              <a:buSzPts val="1000"/>
              <a:buFont typeface="Arial" panose="020B0604020202020204" pitchFamily="34" charset="0"/>
              <a:buChar char="•"/>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Client is counselled on what to expect regarding TOP including the procedures/methods,        and aftereffects </a:t>
            </a:r>
          </a:p>
          <a:p>
            <a:pPr marL="446088" lvl="1" indent="-268288" algn="just" fontAlgn="base">
              <a:lnSpc>
                <a:spcPct val="125000"/>
              </a:lnSpc>
              <a:spcAft>
                <a:spcPts val="1105"/>
              </a:spcAft>
              <a:buClr>
                <a:srgbClr val="484848"/>
              </a:buClr>
              <a:buSzPts val="1000"/>
              <a:buFont typeface="Arial" panose="020B0604020202020204" pitchFamily="34" charset="0"/>
              <a:buChar char="•"/>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Written consent of the client is obtained </a:t>
            </a: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46479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rmAutofit fontScale="85000" lnSpcReduction="20000"/>
          </a:bodyPr>
          <a:lstStyle/>
          <a:p>
            <a:pPr marL="0" indent="0" algn="ctr">
              <a:lnSpc>
                <a:spcPct val="134000"/>
              </a:lnSpc>
              <a:spcBef>
                <a:spcPts val="0"/>
              </a:spcBef>
              <a:buNone/>
            </a:pPr>
            <a:r>
              <a:rPr lang="en-GB" sz="1800" b="1" dirty="0">
                <a:latin typeface="Century Gothic" panose="020B0502020202020204" pitchFamily="34" charset="0"/>
              </a:rPr>
              <a:t>Eastern Cape Cont… </a:t>
            </a:r>
          </a:p>
          <a:p>
            <a:pPr marL="0" indent="0" algn="just">
              <a:lnSpc>
                <a:spcPct val="108000"/>
              </a:lnSpc>
              <a:spcAft>
                <a:spcPts val="1240"/>
              </a:spcAft>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Promotion of the TOP service </a:t>
            </a:r>
            <a:endPar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25000"/>
              </a:lnSpc>
              <a:spcAft>
                <a:spcPts val="1205"/>
              </a:spcAft>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All public facilities advertise abortion services and Sexual Reproductive Health Services.</a:t>
            </a:r>
          </a:p>
          <a:p>
            <a:pPr marL="0" indent="0" algn="just">
              <a:lnSpc>
                <a:spcPct val="108000"/>
              </a:lnSpc>
              <a:spcAft>
                <a:spcPts val="1240"/>
              </a:spcAft>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Disaggregated data in respect of TOP Services</a:t>
            </a:r>
          </a:p>
          <a:p>
            <a:pPr marL="0" lvl="0" indent="0" algn="just" fontAlgn="base">
              <a:lnSpc>
                <a:spcPct val="125000"/>
              </a:lnSpc>
              <a:spcAft>
                <a:spcPts val="20"/>
              </a:spcAft>
              <a:buClr>
                <a:srgbClr val="484848"/>
              </a:buClr>
              <a:buSzPts val="1000"/>
              <a:buNone/>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From 0-9 weeks the department offers medical and surgical methods. Medical relates to tablets being       taken orally and surgically by means of syringe.</a:t>
            </a:r>
          </a:p>
          <a:p>
            <a:pPr marL="0" lvl="0" indent="0" algn="just" fontAlgn="base">
              <a:lnSpc>
                <a:spcPct val="125000"/>
              </a:lnSpc>
              <a:spcAft>
                <a:spcPts val="20"/>
              </a:spcAft>
              <a:buClr>
                <a:srgbClr val="484848"/>
              </a:buClr>
              <a:buSzPts val="1000"/>
              <a:buNone/>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From 10-12 weeks it offers surgical methods only by mean of the syringe. </a:t>
            </a:r>
          </a:p>
          <a:p>
            <a:pPr marL="0" lvl="0" indent="0" algn="just" fontAlgn="base">
              <a:lnSpc>
                <a:spcPct val="125000"/>
              </a:lnSpc>
              <a:spcAft>
                <a:spcPts val="1170"/>
              </a:spcAft>
              <a:buClr>
                <a:srgbClr val="484848"/>
              </a:buClr>
              <a:buSzPts val="1000"/>
              <a:buNone/>
            </a:pPr>
            <a:r>
              <a:rPr lang="en-ZA" sz="1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From 13 weeks to 20 weeks, dilation and curettage is done in the theatre by doctors using manual       vacuum abortion (MVA).</a:t>
            </a:r>
          </a:p>
          <a:p>
            <a:pPr marL="0" indent="0" algn="just">
              <a:lnSpc>
                <a:spcPct val="108000"/>
              </a:lnSpc>
              <a:spcAft>
                <a:spcPts val="1240"/>
              </a:spcAft>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Identified barriers to TOP services</a:t>
            </a:r>
          </a:p>
          <a:p>
            <a:pPr marL="0" indent="0" algn="just">
              <a:lnSpc>
                <a:spcPct val="125000"/>
              </a:lnSpc>
              <a:spcAft>
                <a:spcPts val="1470"/>
              </a:spcAft>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recognises the unwillingness of health practitioners to perform TOP as one of the barriers to service delivery. It was submitted that measures in place to address this barrier is the CTOPA which allows the practitioners to opt out and, in such cases, clients are referred to the nearest facility providing the services. TOP is further not included in a set of questions during job interviews.</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93548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Autofit/>
          </a:bodyPr>
          <a:lstStyle/>
          <a:p>
            <a:pPr marL="0" indent="0" algn="ctr">
              <a:lnSpc>
                <a:spcPct val="134000"/>
              </a:lnSpc>
              <a:spcBef>
                <a:spcPts val="0"/>
              </a:spcBef>
              <a:buNone/>
            </a:pPr>
            <a:r>
              <a:rPr lang="en-GB" sz="1400" b="1" dirty="0">
                <a:latin typeface="Century Gothic" panose="020B0502020202020204" pitchFamily="34" charset="0"/>
              </a:rPr>
              <a:t>Eastern Cape Cont… </a:t>
            </a:r>
          </a:p>
          <a:p>
            <a:pPr marL="0" indent="0" algn="just">
              <a:lnSpc>
                <a:spcPct val="125000"/>
              </a:lnSpc>
              <a:spcAft>
                <a:spcPts val="20"/>
              </a:spcAft>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indicated that it has guidelines on Conscientious Objection. The department also indicated that it does conduct training for its staff who conduct TOP with the aim of addressing issues of bias. It provides value clarification workshops. The department also provided the copy of the manual. It assists that practitioners not to be judgemental when seeing clients.</a:t>
            </a:r>
          </a:p>
          <a:p>
            <a:pPr marL="0" indent="0" algn="just">
              <a:lnSpc>
                <a:spcPct val="125000"/>
              </a:lnSpc>
              <a:spcAft>
                <a:spcPts val="20"/>
              </a:spcAft>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Number of TOP cases received during 2018/2019 and 2019/2020 are: </a:t>
            </a:r>
          </a:p>
          <a:p>
            <a:pPr marL="685800" lvl="1" algn="just" fontAlgn="base">
              <a:lnSpc>
                <a:spcPct val="125000"/>
              </a:lnSpc>
              <a:spcAft>
                <a:spcPts val="20"/>
              </a:spcAft>
              <a:buClr>
                <a:srgbClr val="484848"/>
              </a:buClr>
              <a:buSzPts val="1000"/>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2018/2019 – 12 267</a:t>
            </a:r>
          </a:p>
          <a:p>
            <a:pPr marL="685800" lvl="1" algn="just" fontAlgn="base">
              <a:lnSpc>
                <a:spcPct val="125000"/>
              </a:lnSpc>
              <a:spcAft>
                <a:spcPts val="1505"/>
              </a:spcAft>
              <a:buClr>
                <a:srgbClr val="484848"/>
              </a:buClr>
              <a:buSzPts val="1000"/>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2019/2020- 12 597</a:t>
            </a:r>
          </a:p>
          <a:p>
            <a:pPr marL="0" indent="0" algn="just">
              <a:lnSpc>
                <a:spcPct val="125000"/>
              </a:lnSpc>
              <a:spcAft>
                <a:spcPts val="20"/>
              </a:spcAft>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All the recorded cases were performed successfully. However, the department responded that some clients present late to the facility among the factors leading to patients not receiving the procedure despite having none. Providing late presentation as a factor is contradictory unless they are provided for the period prior or as possible factors that may be experienced in future.   </a:t>
            </a:r>
          </a:p>
          <a:p>
            <a:pPr marL="0" indent="0" algn="just">
              <a:lnSpc>
                <a:spcPct val="125000"/>
              </a:lnSpc>
              <a:spcAft>
                <a:spcPts val="20"/>
              </a:spcAft>
              <a:buNone/>
            </a:pPr>
            <a:endPar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25000"/>
              </a:lnSpc>
              <a:spcAft>
                <a:spcPts val="1170"/>
              </a:spcAft>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patients have to book TOP services in advance because of large number of clients requiring the service in the province.  As such, the department prioritises those in the last week of their first trimester and those in their last week of the second trimester so that they are not above the prescribed gestational age for TOP.  </a:t>
            </a: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81863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rmAutofit fontScale="92500" lnSpcReduction="10000"/>
          </a:bodyPr>
          <a:lstStyle/>
          <a:p>
            <a:pPr marL="0" indent="0" algn="ctr">
              <a:lnSpc>
                <a:spcPct val="134000"/>
              </a:lnSpc>
              <a:spcBef>
                <a:spcPts val="0"/>
              </a:spcBef>
              <a:buNone/>
            </a:pPr>
            <a:r>
              <a:rPr lang="en-GB" sz="1800" b="1" dirty="0">
                <a:latin typeface="Century Gothic" panose="020B0502020202020204" pitchFamily="34" charset="0"/>
              </a:rPr>
              <a:t>Eastern Cape Cont… </a:t>
            </a:r>
          </a:p>
          <a:p>
            <a:pPr marL="0" indent="0">
              <a:lnSpc>
                <a:spcPct val="108000"/>
              </a:lnSpc>
              <a:spcAft>
                <a:spcPts val="1240"/>
              </a:spcAft>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Public education on TOP</a:t>
            </a:r>
          </a:p>
          <a:p>
            <a:pPr marL="177800" indent="0" algn="just">
              <a:lnSpc>
                <a:spcPct val="125000"/>
              </a:lnSpc>
              <a:spcAft>
                <a:spcPts val="1170"/>
              </a:spcAft>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conducts awareness and campaigns. It also distributes posters. The content of the consultation for pregnant persons under the age of 18 is similar to that for persons older than 18 years. </a:t>
            </a:r>
          </a:p>
          <a:p>
            <a:pPr marL="0" indent="0">
              <a:lnSpc>
                <a:spcPct val="108000"/>
              </a:lnSpc>
              <a:spcAft>
                <a:spcPts val="1240"/>
              </a:spcAft>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Complaints handling </a:t>
            </a:r>
          </a:p>
          <a:p>
            <a:pPr marL="177800" indent="0" algn="just">
              <a:lnSpc>
                <a:spcPct val="125000"/>
              </a:lnSpc>
              <a:spcAft>
                <a:spcPts val="20"/>
              </a:spcAft>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received 698 complaints over  health workers  failing to adhere to Batho Pele Principles. All the received complaints are resolved. The department provides its facilities with posters on complaints processes. The turnaround time for handling complaints is 25 working days. The department is monitoring the adequate delivery of professional services by:</a:t>
            </a:r>
          </a:p>
          <a:p>
            <a:pPr lvl="1" algn="just" fontAlgn="base">
              <a:lnSpc>
                <a:spcPct val="125000"/>
              </a:lnSpc>
              <a:spcAft>
                <a:spcPts val="20"/>
              </a:spcAft>
              <a:buClr>
                <a:srgbClr val="484848"/>
              </a:buClr>
              <a:buSzPts val="1000"/>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Monthly reporting cases on the web.</a:t>
            </a:r>
          </a:p>
          <a:p>
            <a:pPr lvl="1" algn="just" fontAlgn="base">
              <a:lnSpc>
                <a:spcPct val="125000"/>
              </a:lnSpc>
              <a:spcAft>
                <a:spcPts val="20"/>
              </a:spcAft>
              <a:buClr>
                <a:srgbClr val="484848"/>
              </a:buClr>
              <a:buSzPts val="1000"/>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Conducting quality improvement after each reported incidence. </a:t>
            </a:r>
          </a:p>
          <a:p>
            <a:pPr lvl="1" algn="just" fontAlgn="base">
              <a:lnSpc>
                <a:spcPct val="125000"/>
              </a:lnSpc>
              <a:spcAft>
                <a:spcPts val="1505"/>
              </a:spcAft>
              <a:buClr>
                <a:srgbClr val="484848"/>
              </a:buClr>
              <a:buSzPts val="1000"/>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Providing disciplinary procedures posters in all the facilities.</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85470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35106" y="1600665"/>
            <a:ext cx="9001390" cy="5257335"/>
          </a:xfrm>
        </p:spPr>
        <p:txBody>
          <a:bodyPr>
            <a:noAutofit/>
          </a:bodyPr>
          <a:lstStyle/>
          <a:p>
            <a:pPr marL="0" indent="0" algn="ctr">
              <a:lnSpc>
                <a:spcPct val="134000"/>
              </a:lnSpc>
              <a:spcBef>
                <a:spcPts val="0"/>
              </a:spcBef>
              <a:buNone/>
            </a:pPr>
            <a:r>
              <a:rPr lang="en-GB" sz="1800" b="1" dirty="0">
                <a:latin typeface="Century Gothic" panose="020B0502020202020204" pitchFamily="34" charset="0"/>
              </a:rPr>
              <a:t>Northern Cape</a:t>
            </a:r>
          </a:p>
          <a:p>
            <a:pPr marL="0" indent="0">
              <a:lnSpc>
                <a:spcPct val="134000"/>
              </a:lnSpc>
              <a:spcBef>
                <a:spcPts val="0"/>
              </a:spcBef>
              <a:buNone/>
            </a:pPr>
            <a:r>
              <a:rPr lang="en-ZA" sz="1200" b="1" dirty="0">
                <a:solidFill>
                  <a:srgbClr val="1C94CF"/>
                </a:solidFill>
                <a:effectLst/>
                <a:latin typeface="Century Gothic" panose="020B0502020202020204" pitchFamily="34" charset="0"/>
                <a:ea typeface="Century Gothic" panose="020B0502020202020204" pitchFamily="34" charset="0"/>
                <a:cs typeface="Century Gothic" panose="020B0502020202020204" pitchFamily="34" charset="0"/>
              </a:rPr>
              <a:t>FULLY EQUIPPED FACILITIES OFFERING TOP PROCEDURES.</a:t>
            </a:r>
            <a:endParaRPr lang="en-ZA" sz="1200" b="1" dirty="0">
              <a:solidFill>
                <a:srgbClr val="484848"/>
              </a:solidFill>
              <a:latin typeface="Century Gothic" panose="020B0502020202020204" pitchFamily="34" charset="0"/>
              <a:ea typeface="Century Gothic" panose="020B0502020202020204" pitchFamily="34" charset="0"/>
              <a:cs typeface="Century Gothic" panose="020B0502020202020204" pitchFamily="34" charset="0"/>
            </a:endParaRPr>
          </a:p>
          <a:p>
            <a:pPr marL="0" indent="0">
              <a:lnSpc>
                <a:spcPct val="11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There are four fully equipped facilities namely,</a:t>
            </a:r>
          </a:p>
          <a:p>
            <a:pPr lvl="1" indent="-342900" algn="just" fontAlgn="base">
              <a:lnSpc>
                <a:spcPct val="114000"/>
              </a:lnSpc>
              <a:spcBef>
                <a:spcPts val="0"/>
              </a:spcBef>
              <a:buClr>
                <a:srgbClr val="484848"/>
              </a:buClr>
              <a:buSzPts val="1000"/>
              <a:buFont typeface="Arial" panose="020B0604020202020204" pitchFamily="34" charset="0"/>
              <a:buChar char="•"/>
            </a:pPr>
            <a:r>
              <a:rPr lang="en-ZA" sz="1200" u="none" strike="noStrike" dirty="0" err="1">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Postmasburg</a:t>
            </a: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 Hospital, ZF </a:t>
            </a:r>
            <a:r>
              <a:rPr lang="en-ZA" sz="1200" u="none" strike="noStrike" dirty="0" err="1">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Mgcawu</a:t>
            </a: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 District  </a:t>
            </a:r>
          </a:p>
          <a:p>
            <a:pPr lvl="1" indent="-342900" algn="just" fontAlgn="base">
              <a:lnSpc>
                <a:spcPct val="114000"/>
              </a:lnSpc>
              <a:spcBef>
                <a:spcPts val="0"/>
              </a:spcBef>
              <a:buClr>
                <a:srgbClr val="484848"/>
              </a:buClr>
              <a:buSzPts val="1000"/>
              <a:buFont typeface="Arial" panose="020B0604020202020204" pitchFamily="34" charset="0"/>
              <a:buChar char="•"/>
            </a:pPr>
            <a:r>
              <a:rPr lang="en-ZA" sz="1200" u="none" strike="noStrike" dirty="0" err="1">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Galeshewe</a:t>
            </a: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 Day Hospital, Frances Baard District</a:t>
            </a:r>
          </a:p>
          <a:p>
            <a:pPr lvl="1" indent="-342900" algn="just" fontAlgn="base">
              <a:lnSpc>
                <a:spcPct val="114000"/>
              </a:lnSpc>
              <a:spcBef>
                <a:spcPts val="0"/>
              </a:spcBef>
              <a:buClr>
                <a:srgbClr val="484848"/>
              </a:buClr>
              <a:buSzPts val="1000"/>
              <a:buFont typeface="Arial" panose="020B0604020202020204" pitchFamily="34" charset="0"/>
              <a:buChar char="•"/>
            </a:pPr>
            <a:r>
              <a:rPr lang="en-ZA" sz="1200" u="none" strike="noStrike" dirty="0" err="1">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Tshwaragano</a:t>
            </a: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 District Hospital, John </a:t>
            </a:r>
            <a:r>
              <a:rPr lang="en-ZA" sz="1200" u="none" strike="noStrike" dirty="0" err="1">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Taolo</a:t>
            </a: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 </a:t>
            </a:r>
            <a:r>
              <a:rPr lang="en-ZA" sz="1200" u="none" strike="noStrike" dirty="0" err="1">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Gaetsewe</a:t>
            </a: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 District </a:t>
            </a:r>
          </a:p>
          <a:p>
            <a:pPr lvl="1" indent="-342900" algn="just" fontAlgn="base">
              <a:lnSpc>
                <a:spcPct val="114000"/>
              </a:lnSpc>
              <a:spcBef>
                <a:spcPts val="0"/>
              </a:spcBef>
              <a:buClr>
                <a:srgbClr val="484848"/>
              </a:buClr>
              <a:buSzPts val="1000"/>
              <a:buFont typeface="Arial" panose="020B0604020202020204" pitchFamily="34" charset="0"/>
              <a:buChar char="•"/>
            </a:pP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Harry Surtie Regional Hospital, ZF </a:t>
            </a:r>
            <a:r>
              <a:rPr lang="en-ZA" sz="1200" u="none" strike="noStrike" dirty="0" err="1">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Mgcawu</a:t>
            </a: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 District  </a:t>
            </a:r>
          </a:p>
          <a:p>
            <a:pPr marL="400050" lvl="1" indent="0" algn="just" fontAlgn="base">
              <a:lnSpc>
                <a:spcPct val="114000"/>
              </a:lnSpc>
              <a:spcBef>
                <a:spcPts val="0"/>
              </a:spcBef>
              <a:buClr>
                <a:srgbClr val="484848"/>
              </a:buClr>
              <a:buSzPts val="1000"/>
              <a:buNone/>
            </a:pPr>
            <a:endParaRPr lang="en-ZA" sz="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446088" indent="-357188" algn="just">
              <a:lnSpc>
                <a:spcPct val="114000"/>
              </a:lnSpc>
              <a:spcBef>
                <a:spcPts val="0"/>
              </a:spcBef>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There are no fully equipped facilities in the Namakwa and Pixley Ka Seme districts despite being long distances from the above-mentioned districts. The impact of this is that the public is literally denied access to TOP services in these areas. A person from either of these districts would potentially have to travel more than 400km to access these services. These areas are fairly populated. Travelling costs and most likely accommodation will discourage the most vulnerable from accessing TOP services. The lack of facilities in these vast geographical areas is tantamount violation of the constitutional right to healthcare services. TOP services should at least be offered in all districts to improve access.  </a:t>
            </a:r>
          </a:p>
          <a:p>
            <a:pPr marL="88900" indent="0" algn="just">
              <a:lnSpc>
                <a:spcPct val="114000"/>
              </a:lnSpc>
              <a:spcBef>
                <a:spcPts val="0"/>
              </a:spcBef>
              <a:buNone/>
            </a:pPr>
            <a:endParaRPr lang="en-ZA" sz="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446088" indent="-357188" algn="just">
              <a:lnSpc>
                <a:spcPct val="114000"/>
              </a:lnSpc>
              <a:spcBef>
                <a:spcPts val="0"/>
              </a:spcBef>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There are no second trimester services offered in the entire province. Similarly, the impact of this is that the residents in the province are literally denied access to second trimester TOP services. Northern Cape residents have to travel to other provinces to access these services. Travelling costs and most likely accommodation will discourage the most vulnerable from accessing second trimester TOP services. The province should provide these services at strategic locations to improve access and respect constitutional rights.</a:t>
            </a:r>
          </a:p>
          <a:p>
            <a:pPr marL="88900" indent="0" algn="just">
              <a:lnSpc>
                <a:spcPct val="11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 </a:t>
            </a:r>
          </a:p>
          <a:p>
            <a:pPr marL="446088" indent="-357188" algn="just">
              <a:lnSpc>
                <a:spcPct val="114000"/>
              </a:lnSpc>
              <a:spcBef>
                <a:spcPts val="0"/>
              </a:spcBef>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equipped facilities are sufficient to serve the needs of pregnant persons within their areas. The CTOP Facility Readiness Tool is used to determine whether the facility is ready. The department did not, however, provide access to said tool.  </a:t>
            </a:r>
          </a:p>
          <a:p>
            <a:pPr marL="0" indent="0" algn="just">
              <a:lnSpc>
                <a:spcPct val="160000"/>
              </a:lnSpc>
              <a:buNone/>
            </a:pPr>
            <a:endParaRPr lang="en-GB" sz="1200" dirty="0">
              <a:latin typeface="Century Gothic" panose="020B0502020202020204" pitchFamily="34" charset="0"/>
            </a:endParaRPr>
          </a:p>
          <a:p>
            <a:pPr marL="0" indent="0" algn="just">
              <a:lnSpc>
                <a:spcPct val="160000"/>
              </a:lnSpc>
              <a:buNone/>
            </a:pPr>
            <a:endParaRPr lang="en-GB" sz="1200" dirty="0">
              <a:latin typeface="Century Gothic" panose="020B0502020202020204" pitchFamily="34" charset="0"/>
            </a:endParaRPr>
          </a:p>
          <a:p>
            <a:pPr algn="just">
              <a:lnSpc>
                <a:spcPct val="160000"/>
              </a:lnSpc>
            </a:pPr>
            <a:endParaRPr lang="en-GB" sz="1200" dirty="0">
              <a:latin typeface="Century Gothic" panose="020B0502020202020204" pitchFamily="34" charset="0"/>
            </a:endParaRPr>
          </a:p>
          <a:p>
            <a:pPr algn="just">
              <a:lnSpc>
                <a:spcPct val="160000"/>
              </a:lnSpc>
            </a:pPr>
            <a:endParaRPr lang="en-GB" sz="1200" dirty="0">
              <a:latin typeface="Century Gothic" panose="020B0502020202020204" pitchFamily="34" charset="0"/>
            </a:endParaRPr>
          </a:p>
          <a:p>
            <a:pPr marL="0" indent="0" algn="just">
              <a:lnSpc>
                <a:spcPct val="160000"/>
              </a:lnSpc>
              <a:buNone/>
            </a:pPr>
            <a:endParaRPr lang="en-GB" sz="12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87035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rmAutofit fontScale="55000" lnSpcReduction="20000"/>
          </a:bodyPr>
          <a:lstStyle/>
          <a:p>
            <a:pPr marL="0" indent="0" algn="ctr">
              <a:lnSpc>
                <a:spcPct val="134000"/>
              </a:lnSpc>
              <a:spcBef>
                <a:spcPts val="0"/>
              </a:spcBef>
              <a:buNone/>
            </a:pPr>
            <a:r>
              <a:rPr lang="en-GB" sz="3300" b="1" dirty="0">
                <a:latin typeface="Century Gothic" panose="020B0502020202020204" pitchFamily="34" charset="0"/>
              </a:rPr>
              <a:t>Northern Cape Cont… </a:t>
            </a:r>
          </a:p>
          <a:p>
            <a:pPr marL="0" indent="0">
              <a:lnSpc>
                <a:spcPct val="108000"/>
              </a:lnSpc>
              <a:spcAft>
                <a:spcPts val="940"/>
              </a:spcAft>
              <a:buNone/>
            </a:pPr>
            <a:r>
              <a:rPr lang="en-ZA" sz="21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Funding Model</a:t>
            </a:r>
            <a:r>
              <a:rPr lang="en-ZA" sz="2100" b="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 </a:t>
            </a:r>
            <a:endParaRPr lang="en-ZA" sz="21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25000"/>
              </a:lnSpc>
              <a:spcAft>
                <a:spcPts val="1170"/>
              </a:spcAft>
              <a:buNone/>
            </a:pPr>
            <a:r>
              <a:rPr lang="en-ZA" sz="2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was submitted that the district health services budget is used to fund TOP services. It is not, however, clear how the budget allocations are determined. </a:t>
            </a:r>
          </a:p>
          <a:p>
            <a:pPr marL="0" indent="0">
              <a:lnSpc>
                <a:spcPct val="108000"/>
              </a:lnSpc>
              <a:spcAft>
                <a:spcPts val="935"/>
              </a:spcAft>
              <a:buNone/>
            </a:pPr>
            <a:r>
              <a:rPr lang="en-ZA" sz="21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Referral systems </a:t>
            </a:r>
          </a:p>
          <a:p>
            <a:pPr marL="0" indent="0" algn="just">
              <a:lnSpc>
                <a:spcPct val="125000"/>
              </a:lnSpc>
              <a:spcAft>
                <a:spcPts val="1370"/>
              </a:spcAft>
              <a:buNone/>
            </a:pPr>
            <a:r>
              <a:rPr lang="en-ZA" sz="2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referral checklist and telecommunication are applied to refer patients to another facility. The said checklist was not provided to the CGE. In respect of mechanisms in place to address and/or assist pregnant persons that seek the department’s assistance during the last week of the first trimester to conduct a TOP, the department submitted that it provides counselling by trained healthcare providers and referral to sites offering services.</a:t>
            </a:r>
          </a:p>
          <a:p>
            <a:pPr marL="0" indent="0">
              <a:lnSpc>
                <a:spcPct val="108000"/>
              </a:lnSpc>
              <a:spcAft>
                <a:spcPts val="1240"/>
              </a:spcAft>
              <a:buNone/>
            </a:pPr>
            <a:r>
              <a:rPr lang="en-ZA" sz="21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Assessment</a:t>
            </a:r>
            <a:r>
              <a:rPr lang="en-ZA" sz="2100" b="1" dirty="0">
                <a:solidFill>
                  <a:srgbClr val="1C94CF"/>
                </a:solidFill>
                <a:effectLst/>
                <a:latin typeface="Century Gothic" panose="020B0502020202020204" pitchFamily="34" charset="0"/>
                <a:ea typeface="Century Gothic" panose="020B0502020202020204" pitchFamily="34" charset="0"/>
                <a:cs typeface="Century Gothic" panose="020B0502020202020204" pitchFamily="34" charset="0"/>
              </a:rPr>
              <a:t> </a:t>
            </a:r>
            <a:endParaRPr lang="en-ZA" sz="21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25000"/>
              </a:lnSpc>
              <a:spcAft>
                <a:spcPts val="1170"/>
              </a:spcAft>
              <a:buNone/>
            </a:pPr>
            <a:r>
              <a:rPr lang="en-ZA" sz="2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submitted that counselling is provided to the patient before TOP is conducted. Additionally, informed and written consent is obtained.</a:t>
            </a:r>
          </a:p>
          <a:p>
            <a:pPr marL="0" indent="0" algn="l">
              <a:lnSpc>
                <a:spcPct val="108000"/>
              </a:lnSpc>
              <a:spcAft>
                <a:spcPts val="1240"/>
              </a:spcAft>
              <a:buNone/>
            </a:pPr>
            <a:r>
              <a:rPr lang="en-ZA" sz="21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Promotion of TOP services</a:t>
            </a:r>
            <a:endParaRPr lang="en-ZA" sz="2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25000"/>
              </a:lnSpc>
              <a:spcAft>
                <a:spcPts val="1205"/>
              </a:spcAft>
              <a:buNone/>
            </a:pPr>
            <a:r>
              <a:rPr lang="en-ZA" sz="2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public health facilities in the province do not advertise abortion services. </a:t>
            </a:r>
          </a:p>
          <a:p>
            <a:pPr marL="0" indent="0">
              <a:lnSpc>
                <a:spcPct val="108000"/>
              </a:lnSpc>
              <a:spcAft>
                <a:spcPts val="1240"/>
              </a:spcAft>
              <a:buNone/>
            </a:pPr>
            <a:r>
              <a:rPr lang="en-ZA" sz="21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Disaggregated data on available TOP service </a:t>
            </a:r>
          </a:p>
          <a:p>
            <a:pPr marL="0" indent="0" algn="just">
              <a:lnSpc>
                <a:spcPct val="125000"/>
              </a:lnSpc>
              <a:spcAft>
                <a:spcPts val="1160"/>
              </a:spcAft>
              <a:buNone/>
            </a:pPr>
            <a:r>
              <a:rPr lang="en-ZA" sz="2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Manual Vacuum Abortion (MVA) and Medical Abortion (MA) are provided. The following is the data for MVA:</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13274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rmAutofit/>
          </a:bodyPr>
          <a:lstStyle/>
          <a:p>
            <a:pPr marL="0" indent="0" algn="ctr">
              <a:lnSpc>
                <a:spcPct val="134000"/>
              </a:lnSpc>
              <a:spcBef>
                <a:spcPts val="0"/>
              </a:spcBef>
              <a:buNone/>
            </a:pPr>
            <a:r>
              <a:rPr lang="en-GB" sz="1800" b="1" dirty="0">
                <a:latin typeface="Century Gothic" panose="020B0502020202020204" pitchFamily="34" charset="0"/>
              </a:rPr>
              <a:t>Northern Cape Cont… </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a:extLst>
              <a:ext uri="{FF2B5EF4-FFF2-40B4-BE49-F238E27FC236}">
                <a16:creationId xmlns:a16="http://schemas.microsoft.com/office/drawing/2014/main" id="{237B89A2-3F62-4050-A889-7BACCED53451}"/>
              </a:ext>
            </a:extLst>
          </p:cNvPr>
          <p:cNvGrpSpPr/>
          <p:nvPr/>
        </p:nvGrpSpPr>
        <p:grpSpPr>
          <a:xfrm>
            <a:off x="452944" y="2132856"/>
            <a:ext cx="8367527" cy="4608056"/>
            <a:chOff x="0" y="0"/>
            <a:chExt cx="6479997" cy="3743999"/>
          </a:xfrm>
        </p:grpSpPr>
        <p:sp>
          <p:nvSpPr>
            <p:cNvPr id="6" name="Shape 51560">
              <a:extLst>
                <a:ext uri="{FF2B5EF4-FFF2-40B4-BE49-F238E27FC236}">
                  <a16:creationId xmlns:a16="http://schemas.microsoft.com/office/drawing/2014/main" id="{4E49AFE9-6584-40BB-A6CB-5E3F0238F7DE}"/>
                </a:ext>
              </a:extLst>
            </p:cNvPr>
            <p:cNvSpPr/>
            <p:nvPr/>
          </p:nvSpPr>
          <p:spPr>
            <a:xfrm>
              <a:off x="0" y="0"/>
              <a:ext cx="6479997" cy="3743999"/>
            </a:xfrm>
            <a:custGeom>
              <a:avLst/>
              <a:gdLst/>
              <a:ahLst/>
              <a:cxnLst/>
              <a:rect l="0" t="0" r="0" b="0"/>
              <a:pathLst>
                <a:path w="6479997" h="3743999">
                  <a:moveTo>
                    <a:pt x="0" y="0"/>
                  </a:moveTo>
                  <a:lnTo>
                    <a:pt x="6479997" y="0"/>
                  </a:lnTo>
                  <a:lnTo>
                    <a:pt x="6479997" y="3743999"/>
                  </a:lnTo>
                  <a:lnTo>
                    <a:pt x="0" y="3743999"/>
                  </a:lnTo>
                  <a:lnTo>
                    <a:pt x="0" y="0"/>
                  </a:lnTo>
                </a:path>
              </a:pathLst>
            </a:custGeom>
            <a:ln w="0" cap="flat">
              <a:miter lim="127000"/>
            </a:ln>
          </p:spPr>
          <p:style>
            <a:lnRef idx="0">
              <a:srgbClr val="000000">
                <a:alpha val="0"/>
              </a:srgbClr>
            </a:lnRef>
            <a:fillRef idx="1">
              <a:srgbClr val="EBEBEB"/>
            </a:fillRef>
            <a:effectRef idx="0">
              <a:scrgbClr r="0" g="0" b="0"/>
            </a:effectRef>
            <a:fontRef idx="none"/>
          </p:style>
          <p:txBody>
            <a:bodyPr/>
            <a:lstStyle/>
            <a:p>
              <a:endParaRPr lang="en-ZA"/>
            </a:p>
          </p:txBody>
        </p:sp>
        <p:sp>
          <p:nvSpPr>
            <p:cNvPr id="7" name="Shape 51561">
              <a:extLst>
                <a:ext uri="{FF2B5EF4-FFF2-40B4-BE49-F238E27FC236}">
                  <a16:creationId xmlns:a16="http://schemas.microsoft.com/office/drawing/2014/main" id="{13827552-4B27-44D3-9F7A-86B184F7E111}"/>
                </a:ext>
              </a:extLst>
            </p:cNvPr>
            <p:cNvSpPr/>
            <p:nvPr/>
          </p:nvSpPr>
          <p:spPr>
            <a:xfrm>
              <a:off x="3322092" y="240005"/>
              <a:ext cx="2953906" cy="3340964"/>
            </a:xfrm>
            <a:custGeom>
              <a:avLst/>
              <a:gdLst/>
              <a:ahLst/>
              <a:cxnLst/>
              <a:rect l="0" t="0" r="0" b="0"/>
              <a:pathLst>
                <a:path w="2953906" h="3340964">
                  <a:moveTo>
                    <a:pt x="0" y="0"/>
                  </a:moveTo>
                  <a:lnTo>
                    <a:pt x="2953906" y="0"/>
                  </a:lnTo>
                  <a:lnTo>
                    <a:pt x="2953906" y="3340964"/>
                  </a:lnTo>
                  <a:lnTo>
                    <a:pt x="0" y="3340964"/>
                  </a:lnTo>
                  <a:lnTo>
                    <a:pt x="0" y="0"/>
                  </a:lnTo>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ZA"/>
            </a:p>
          </p:txBody>
        </p:sp>
        <p:sp>
          <p:nvSpPr>
            <p:cNvPr id="8" name="Shape 51562">
              <a:extLst>
                <a:ext uri="{FF2B5EF4-FFF2-40B4-BE49-F238E27FC236}">
                  <a16:creationId xmlns:a16="http://schemas.microsoft.com/office/drawing/2014/main" id="{39CA6A5B-772F-4044-A946-269C22B46F88}"/>
                </a:ext>
              </a:extLst>
            </p:cNvPr>
            <p:cNvSpPr/>
            <p:nvPr/>
          </p:nvSpPr>
          <p:spPr>
            <a:xfrm>
              <a:off x="189928" y="240005"/>
              <a:ext cx="3127070" cy="3340964"/>
            </a:xfrm>
            <a:custGeom>
              <a:avLst/>
              <a:gdLst/>
              <a:ahLst/>
              <a:cxnLst/>
              <a:rect l="0" t="0" r="0" b="0"/>
              <a:pathLst>
                <a:path w="3127070" h="3340964">
                  <a:moveTo>
                    <a:pt x="0" y="0"/>
                  </a:moveTo>
                  <a:lnTo>
                    <a:pt x="3127070" y="0"/>
                  </a:lnTo>
                  <a:lnTo>
                    <a:pt x="3127070" y="3340964"/>
                  </a:lnTo>
                  <a:lnTo>
                    <a:pt x="0" y="3340964"/>
                  </a:lnTo>
                  <a:lnTo>
                    <a:pt x="0" y="0"/>
                  </a:lnTo>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ZA"/>
            </a:p>
          </p:txBody>
        </p:sp>
        <p:pic>
          <p:nvPicPr>
            <p:cNvPr id="9" name="Picture 8">
              <a:extLst>
                <a:ext uri="{FF2B5EF4-FFF2-40B4-BE49-F238E27FC236}">
                  <a16:creationId xmlns:a16="http://schemas.microsoft.com/office/drawing/2014/main" id="{F147B93D-911B-4944-AC14-C1E3A4243DC3}"/>
                </a:ext>
              </a:extLst>
            </p:cNvPr>
            <p:cNvPicPr/>
            <p:nvPr/>
          </p:nvPicPr>
          <p:blipFill>
            <a:blip r:embed="rId3"/>
            <a:stretch>
              <a:fillRect/>
            </a:stretch>
          </p:blipFill>
          <p:spPr>
            <a:xfrm>
              <a:off x="202655" y="330159"/>
              <a:ext cx="6073341" cy="3155577"/>
            </a:xfrm>
            <a:prstGeom prst="rect">
              <a:avLst/>
            </a:prstGeom>
          </p:spPr>
        </p:pic>
      </p:grpSp>
    </p:spTree>
    <p:extLst>
      <p:ext uri="{BB962C8B-B14F-4D97-AF65-F5344CB8AC3E}">
        <p14:creationId xmlns:p14="http://schemas.microsoft.com/office/powerpoint/2010/main" val="3790290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a:bodyPr>
          <a:lstStyle/>
          <a:p>
            <a:pPr marL="0" indent="0" algn="just">
              <a:lnSpc>
                <a:spcPct val="150000"/>
              </a:lnSpc>
              <a:buNone/>
            </a:pPr>
            <a:r>
              <a:rPr lang="en-GB" dirty="0"/>
              <a:t>			</a:t>
            </a:r>
            <a:r>
              <a:rPr lang="en-GB" sz="1700" b="1"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Vienna Declaration 1993 and South African National Action Plan for the Promotion and Protection of Human Rights.</a:t>
            </a:r>
          </a:p>
          <a:p>
            <a:pPr marL="0" indent="0" algn="just">
              <a:lnSpc>
                <a:spcPct val="150000"/>
              </a:lnSpc>
              <a:buNone/>
            </a:pPr>
            <a:r>
              <a:rPr lang="en-GB" sz="1700" dirty="0">
                <a:latin typeface="Century Gothic" panose="020B0502020202020204" pitchFamily="34" charset="0"/>
              </a:rPr>
              <a:t>Article 8 highlights the importance of working towards the elimination of violence against women in public and private life, the elimination of all forms of sexual harassment, exploitation and trafficking in women, the elimination of gender bias in the administration of justice and the eradication of any conflicts which may arise between the rights of women and the harmful effects of certain traditional or customary practices, cultural prejudices and religious extremism.</a:t>
            </a:r>
            <a:endParaRPr lang="en-ZA"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57430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Autofit/>
          </a:bodyPr>
          <a:lstStyle/>
          <a:p>
            <a:pPr marL="0" indent="0" algn="ctr">
              <a:lnSpc>
                <a:spcPct val="134000"/>
              </a:lnSpc>
              <a:spcBef>
                <a:spcPts val="0"/>
              </a:spcBef>
              <a:buNone/>
            </a:pPr>
            <a:r>
              <a:rPr lang="en-GB" sz="1400" b="1" dirty="0">
                <a:latin typeface="Century Gothic" panose="020B0502020202020204" pitchFamily="34" charset="0"/>
              </a:rPr>
              <a:t>Northern Cape Cont… </a:t>
            </a:r>
          </a:p>
          <a:p>
            <a:pPr marL="0" indent="0" algn="l">
              <a:lnSpc>
                <a:spcPct val="110000"/>
              </a:lnSpc>
              <a:spcAft>
                <a:spcPts val="130"/>
              </a:spcAft>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Identified barriers to TOP </a:t>
            </a:r>
            <a:endPar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algn="just">
              <a:lnSpc>
                <a:spcPct val="125000"/>
              </a:lnSpc>
              <a:spcAft>
                <a:spcPts val="20"/>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 department recognises the unwillingness of health practitioners to perform TOP as one of the barriers to service delivery. </a:t>
            </a:r>
          </a:p>
          <a:p>
            <a:pPr algn="just">
              <a:lnSpc>
                <a:spcPct val="125000"/>
              </a:lnSpc>
              <a:spcAft>
                <a:spcPts val="20"/>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 measures in place to address the barrier are:</a:t>
            </a:r>
          </a:p>
          <a:p>
            <a:pPr lvl="1" algn="just" fontAlgn="base">
              <a:lnSpc>
                <a:spcPct val="125000"/>
              </a:lnSpc>
              <a:spcAft>
                <a:spcPts val="20"/>
              </a:spcAft>
              <a:buClr>
                <a:srgbClr val="484848"/>
              </a:buClr>
              <a:buSzPts val="1000"/>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Providers are trained and they later change their decision due to their personal values </a:t>
            </a:r>
          </a:p>
          <a:p>
            <a:pPr lvl="1" algn="just" fontAlgn="base">
              <a:lnSpc>
                <a:spcPct val="125000"/>
              </a:lnSpc>
              <a:spcAft>
                <a:spcPts val="20"/>
              </a:spcAft>
              <a:buClr>
                <a:srgbClr val="484848"/>
              </a:buClr>
              <a:buSzPts val="1000"/>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Recruitment of willing service providers</a:t>
            </a:r>
          </a:p>
          <a:p>
            <a:pPr lvl="1" algn="just" fontAlgn="base">
              <a:lnSpc>
                <a:spcPct val="125000"/>
              </a:lnSpc>
              <a:spcAft>
                <a:spcPts val="20"/>
              </a:spcAft>
              <a:buClr>
                <a:srgbClr val="484848"/>
              </a:buClr>
              <a:buSzPts val="1000"/>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Value clarification training needs to be provided</a:t>
            </a:r>
          </a:p>
          <a:p>
            <a:pPr lvl="1" algn="just" fontAlgn="base">
              <a:lnSpc>
                <a:spcPct val="125000"/>
              </a:lnSpc>
              <a:spcAft>
                <a:spcPts val="20"/>
              </a:spcAft>
              <a:buClr>
                <a:srgbClr val="484848"/>
              </a:buClr>
              <a:buSzPts val="1000"/>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TOP is included in a set of questions during job interviews. </a:t>
            </a:r>
          </a:p>
          <a:p>
            <a:pPr marL="88900" lvl="1" indent="0" algn="just" fontAlgn="base">
              <a:lnSpc>
                <a:spcPct val="125000"/>
              </a:lnSpc>
              <a:spcAft>
                <a:spcPts val="20"/>
              </a:spcAft>
              <a:buClr>
                <a:srgbClr val="484848"/>
              </a:buClr>
              <a:buSzPts val="1000"/>
              <a:buNone/>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questions include: </a:t>
            </a:r>
          </a:p>
          <a:p>
            <a:pPr marL="285750" marR="330200" lvl="1" algn="just" fontAlgn="base">
              <a:lnSpc>
                <a:spcPct val="125000"/>
              </a:lnSpc>
              <a:spcAft>
                <a:spcPts val="20"/>
              </a:spcAft>
              <a:buClr>
                <a:srgbClr val="484848"/>
              </a:buClr>
              <a:buSzPts val="1000"/>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What is your opinion on provision of TOP services in the province? </a:t>
            </a:r>
          </a:p>
          <a:p>
            <a:pPr marL="285750" marR="330200" lvl="1" algn="just" fontAlgn="base">
              <a:lnSpc>
                <a:spcPct val="125000"/>
              </a:lnSpc>
              <a:spcAft>
                <a:spcPts val="20"/>
              </a:spcAft>
              <a:buClr>
                <a:srgbClr val="484848"/>
              </a:buClr>
              <a:buSzPts val="1000"/>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What is the ACT that governs CTOP services? Do you know and understand its content? </a:t>
            </a:r>
          </a:p>
          <a:p>
            <a:pPr marL="285750" marR="330200" lvl="1" algn="just" fontAlgn="base">
              <a:lnSpc>
                <a:spcPct val="125000"/>
              </a:lnSpc>
              <a:spcAft>
                <a:spcPts val="1470"/>
              </a:spcAft>
              <a:buClr>
                <a:srgbClr val="484848"/>
              </a:buClr>
              <a:buSzPts val="1000"/>
            </a:pPr>
            <a:r>
              <a:rPr lang="en-ZA" sz="1400" u="none" strike="noStrike" dirty="0">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Which strategies will you put in place to ensure that CTOP services are adequately marketed and provided?</a:t>
            </a:r>
          </a:p>
          <a:p>
            <a:pPr algn="just">
              <a:lnSpc>
                <a:spcPct val="125000"/>
              </a:lnSpc>
              <a:spcAft>
                <a:spcPts val="1170"/>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 department has guidelines on conscientious objection. The department does not conduct bias training for its staff that conduct TOP.</a:t>
            </a:r>
          </a:p>
          <a:p>
            <a:pPr algn="just">
              <a:lnSpc>
                <a:spcPct val="160000"/>
              </a:lnSpc>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145793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573252"/>
            <a:ext cx="8820472" cy="5257335"/>
          </a:xfrm>
        </p:spPr>
        <p:txBody>
          <a:bodyPr>
            <a:noAutofit/>
          </a:bodyPr>
          <a:lstStyle/>
          <a:p>
            <a:pPr marL="0" indent="0" algn="ctr">
              <a:lnSpc>
                <a:spcPct val="134000"/>
              </a:lnSpc>
              <a:spcBef>
                <a:spcPts val="0"/>
              </a:spcBef>
              <a:buNone/>
            </a:pPr>
            <a:r>
              <a:rPr lang="en-GB" sz="1400" b="1" dirty="0">
                <a:latin typeface="Century Gothic" panose="020B0502020202020204" pitchFamily="34" charset="0"/>
              </a:rPr>
              <a:t>Northern Cape Cont… </a:t>
            </a:r>
          </a:p>
          <a:p>
            <a:pPr marL="0" indent="0" algn="just">
              <a:lnSpc>
                <a:spcPct val="114000"/>
              </a:lnSpc>
              <a:spcBef>
                <a:spcPts val="0"/>
              </a:spcBef>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Public education on TOP</a:t>
            </a:r>
          </a:p>
          <a:p>
            <a:pPr marL="0" indent="0" algn="just">
              <a:lnSpc>
                <a:spcPct val="114000"/>
              </a:lnSpc>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NCDH did not list the proactive measures but indicated that all the departments are aware of its TOP services. </a:t>
            </a:r>
          </a:p>
          <a:p>
            <a:pPr marL="0" indent="0" algn="just">
              <a:lnSpc>
                <a:spcPct val="114000"/>
              </a:lnSpc>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content of the consultation for pregnant persons under the age of 18 is not like that of persons older than 18 years. </a:t>
            </a:r>
          </a:p>
          <a:p>
            <a:pPr marL="0" indent="0" algn="just">
              <a:lnSpc>
                <a:spcPct val="114000"/>
              </a:lnSpc>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Number of TOP cases received during 2018/2019 and 2019/2020 are: </a:t>
            </a:r>
          </a:p>
          <a:p>
            <a:pPr marL="400050" lvl="1" indent="0" algn="just" fontAlgn="base">
              <a:lnSpc>
                <a:spcPct val="114000"/>
              </a:lnSpc>
              <a:spcBef>
                <a:spcPts val="0"/>
              </a:spcBef>
              <a:buClr>
                <a:srgbClr val="484848"/>
              </a:buClr>
              <a:buSzPts val="1000"/>
              <a:buNone/>
            </a:pPr>
            <a:r>
              <a:rPr lang="en-ZA" sz="10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April 2018 to March 2019: </a:t>
            </a:r>
            <a:r>
              <a:rPr lang="en-ZA" sz="1000" b="1"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1 621</a:t>
            </a:r>
            <a:endParaRPr lang="en-ZA" sz="10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400050" lvl="1" indent="0" algn="just" fontAlgn="base">
              <a:lnSpc>
                <a:spcPct val="114000"/>
              </a:lnSpc>
              <a:spcBef>
                <a:spcPts val="0"/>
              </a:spcBef>
              <a:buClr>
                <a:srgbClr val="484848"/>
              </a:buClr>
              <a:buSzPts val="1000"/>
              <a:buNone/>
            </a:pPr>
            <a:r>
              <a:rPr lang="en-ZA" sz="10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April 2019 to March 2020: </a:t>
            </a:r>
            <a:r>
              <a:rPr lang="en-ZA" sz="1000" b="1"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1 497 </a:t>
            </a:r>
            <a:endParaRPr lang="en-ZA" sz="10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14000"/>
              </a:lnSpc>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above cases were all performed successfully. The department responded that personal values and attributes of some staff are some of the factors leading patients not receiving the procedure despite having no unsuccessful cases. Providing the factors is contradictory unless they are provided for the period prior or as possible factors that may be experienced in future.   </a:t>
            </a:r>
          </a:p>
          <a:p>
            <a:pPr marL="0" indent="0" algn="just">
              <a:lnSpc>
                <a:spcPct val="114000"/>
              </a:lnSpc>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NCDH submitted that there is no backlog/waiting list for CTOP services in the province. </a:t>
            </a:r>
          </a:p>
          <a:p>
            <a:pPr marL="0" indent="0" algn="just">
              <a:lnSpc>
                <a:spcPct val="114000"/>
              </a:lnSpc>
              <a:spcBef>
                <a:spcPts val="0"/>
              </a:spcBef>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Complaints handling </a:t>
            </a:r>
          </a:p>
          <a:p>
            <a:pPr marL="0" indent="0" algn="just">
              <a:lnSpc>
                <a:spcPct val="114000"/>
              </a:lnSpc>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has not received complaints over the health workers for failing to adhere to Batho Pele Principles. The department provides facilities with posters on complaints processes but did not provide copies thereof. It did not indicate the turnaround times for handling complaints relating to TOP should it receive them in future.</a:t>
            </a:r>
          </a:p>
          <a:p>
            <a:pPr marL="0" indent="0" algn="just">
              <a:lnSpc>
                <a:spcPct val="114000"/>
              </a:lnSpc>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is monitoring the adequate delivery of professional services by providing a “patient experience care questionnaire”. The second quarter reports are also provided to the National Department of Health.</a:t>
            </a: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56491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rmAutofit fontScale="85000" lnSpcReduction="10000"/>
          </a:bodyPr>
          <a:lstStyle/>
          <a:p>
            <a:pPr marL="0" indent="0" algn="ctr">
              <a:lnSpc>
                <a:spcPct val="107000"/>
              </a:lnSpc>
              <a:spcAft>
                <a:spcPts val="510"/>
              </a:spcAft>
              <a:buNone/>
            </a:pPr>
            <a:r>
              <a:rPr lang="en-ZA" sz="1800" b="1" kern="0" dirty="0">
                <a:solidFill>
                  <a:srgbClr val="004369"/>
                </a:solidFill>
                <a:effectLst/>
                <a:latin typeface="Century Gothic" panose="020B0502020202020204" pitchFamily="34" charset="0"/>
                <a:ea typeface="Century Gothic" panose="020B0502020202020204" pitchFamily="34" charset="0"/>
                <a:cs typeface="Century Gothic" panose="020B0502020202020204" pitchFamily="34" charset="0"/>
              </a:rPr>
              <a:t>KWA-ZULU NATAL</a:t>
            </a:r>
          </a:p>
          <a:p>
            <a:pPr marL="0" indent="0">
              <a:lnSpc>
                <a:spcPct val="108000"/>
              </a:lnSpc>
              <a:spcAft>
                <a:spcPts val="1240"/>
              </a:spcAft>
              <a:buNone/>
            </a:pPr>
            <a:r>
              <a:rPr lang="en-ZA" sz="1800" b="1" dirty="0">
                <a:solidFill>
                  <a:srgbClr val="1C94CF"/>
                </a:solidFill>
                <a:effectLst/>
                <a:latin typeface="Century Gothic" panose="020B0502020202020204" pitchFamily="34" charset="0"/>
                <a:ea typeface="Century Gothic" panose="020B0502020202020204" pitchFamily="34" charset="0"/>
                <a:cs typeface="Century Gothic" panose="020B0502020202020204" pitchFamily="34" charset="0"/>
              </a:rPr>
              <a:t>INSTITUTIONS PROVIDING TERMINATION OF PREGNANCY SERVICES</a:t>
            </a:r>
          </a:p>
          <a:p>
            <a:pPr marL="446088" indent="-268288" algn="just">
              <a:lnSpc>
                <a:spcPct val="125000"/>
              </a:lnSpc>
              <a:spcAft>
                <a:spcPts val="1205"/>
              </a:spcAft>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information submitted by the department is very brief, limiting the analysis process. </a:t>
            </a:r>
          </a:p>
          <a:p>
            <a:pPr marL="446088" indent="-268288" algn="just">
              <a:lnSpc>
                <a:spcPct val="125000"/>
              </a:lnSpc>
              <a:spcAft>
                <a:spcPts val="1470"/>
              </a:spcAft>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was submitted that the province has only 53 facilities that provide TOP services which include 39 hospitals and 14 community health clinics (CHCs). Noting that Kwa-Zulu Natal is mostly a rural province, the department needs to highlight the measures that it has developed to ensure that TOP services are provided to the outermost rural communities in the province. </a:t>
            </a:r>
          </a:p>
          <a:p>
            <a:pPr marL="446088" indent="-268288" algn="just">
              <a:lnSpc>
                <a:spcPct val="125000"/>
              </a:lnSpc>
              <a:spcAft>
                <a:spcPts val="1470"/>
              </a:spcAft>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submitted that the facilities are adequately equipped to provide TOP services to the public. To expand on the 53 facilities being adequately equipped, the department submitted that every rural district in Kwa-Zulu Natal has at least one site where TOP is done. The TOP Amendment Act specifies that every facility that provides a 24-hour maternity service is automatically designated as a TOP site. Therefore, such sites do not need specific evaluation and accreditation before authorisation to provide TOP services. </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72937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rmAutofit fontScale="92500"/>
          </a:bodyPr>
          <a:lstStyle/>
          <a:p>
            <a:pPr marL="0" indent="0" algn="ctr">
              <a:lnSpc>
                <a:spcPct val="134000"/>
              </a:lnSpc>
              <a:spcBef>
                <a:spcPts val="0"/>
              </a:spcBef>
              <a:buNone/>
            </a:pPr>
            <a:r>
              <a:rPr lang="en-GB" sz="1800" b="1" dirty="0">
                <a:latin typeface="Century Gothic" panose="020B0502020202020204" pitchFamily="34" charset="0"/>
              </a:rPr>
              <a:t>KZN Cont…</a:t>
            </a:r>
          </a:p>
          <a:p>
            <a:pPr marL="268288" indent="-268288" algn="just">
              <a:lnSpc>
                <a:spcPct val="125000"/>
              </a:lnSpc>
              <a:spcAft>
                <a:spcPts val="14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All the KZNDH hospitals and CHCs providing TOP services are facilities with 24-hour maternity services. </a:t>
            </a:r>
          </a:p>
          <a:p>
            <a:pPr marL="268288" indent="-268288" algn="just">
              <a:lnSpc>
                <a:spcPct val="125000"/>
              </a:lnSpc>
              <a:spcAft>
                <a:spcPts val="14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All these facilities are compliant with the requirements for TOP services providers as stated in the Choice of Termination of Pregnancy Amendment Act No 1 of 2008 (access to nursing staff and doctors, access to theatre facilities, access to EMS service, access to intravenous drugs, access to telephonic communication, waste disposal etc.), although some facilities (CHC) will have arrangements to access some of these through a referral system to their mother hospital.</a:t>
            </a:r>
          </a:p>
          <a:p>
            <a:pPr marL="268288" indent="-268288" algn="just">
              <a:lnSpc>
                <a:spcPct val="125000"/>
              </a:lnSpc>
              <a:spcAft>
                <a:spcPts val="1470"/>
              </a:spcAft>
            </a:pPr>
            <a:r>
              <a:rPr lang="en-ZA" sz="1800" dirty="0">
                <a:effectLst/>
                <a:latin typeface="Century Gothic" panose="020B0502020202020204" pitchFamily="34" charset="0"/>
                <a:ea typeface="Century Gothic" panose="020B0502020202020204" pitchFamily="34" charset="0"/>
                <a:cs typeface="Century Gothic" panose="020B0502020202020204" pitchFamily="34" charset="0"/>
              </a:rPr>
              <a:t>Availability of drugs for TOP is overseen by the district pharmacist, who can check availability of any drug at any facility in the district through a computer program and can facilitate the redistribution of drugs or urgent replenishment of supplies from the provincial pharmacy supply depot.</a:t>
            </a:r>
          </a:p>
          <a:p>
            <a:pPr marL="0" indent="0" algn="just">
              <a:lnSpc>
                <a:spcPct val="160000"/>
              </a:lnSpc>
              <a:buNone/>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algn="just">
              <a:lnSpc>
                <a:spcPct val="160000"/>
              </a:lnSpc>
            </a:pPr>
            <a:endParaRPr lang="en-GB" sz="1700" dirty="0">
              <a:latin typeface="Century Gothic" panose="020B0502020202020204" pitchFamily="34" charset="0"/>
            </a:endParaRPr>
          </a:p>
          <a:p>
            <a:pPr marL="0" indent="0" algn="just">
              <a:lnSpc>
                <a:spcPct val="160000"/>
              </a:lnSpc>
              <a:buNone/>
            </a:pPr>
            <a:endParaRPr lang="en-GB" sz="17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41242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Autofit/>
          </a:bodyPr>
          <a:lstStyle/>
          <a:p>
            <a:pPr marL="0" indent="0" algn="ctr">
              <a:lnSpc>
                <a:spcPct val="134000"/>
              </a:lnSpc>
              <a:spcBef>
                <a:spcPts val="0"/>
              </a:spcBef>
              <a:buNone/>
            </a:pPr>
            <a:r>
              <a:rPr lang="en-GB" sz="1100" b="1" dirty="0">
                <a:latin typeface="Century Gothic" panose="020B0502020202020204" pitchFamily="34" charset="0"/>
              </a:rPr>
              <a:t>KZN Cont…</a:t>
            </a:r>
          </a:p>
          <a:p>
            <a:pPr marL="268288" indent="-268288" algn="just">
              <a:lnSpc>
                <a:spcPct val="125000"/>
              </a:lnSpc>
              <a:spcAft>
                <a:spcPts val="1470"/>
              </a:spcAft>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was submitted that the following criteria is used to determine whether a facility is adequately equipped to provide TOP services to the community: </a:t>
            </a:r>
          </a:p>
          <a:p>
            <a:pPr marL="268288" lvl="0" indent="-268288" algn="just" fontAlgn="base">
              <a:lnSpc>
                <a:spcPct val="125000"/>
              </a:lnSpc>
              <a:spcAft>
                <a:spcPts val="20"/>
              </a:spcAft>
              <a:buClr>
                <a:srgbClr val="484848"/>
              </a:buClr>
              <a:buSzPts val="1000"/>
              <a:buFont typeface="Arial" panose="020B0604020202020204" pitchFamily="34" charset="0"/>
              <a:buChar cha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department looks at the act to determine if a facility is adequately equipped to perform surgical        and/or medical abortions (TOP)</a:t>
            </a:r>
          </a:p>
          <a:p>
            <a:pPr marL="268288" lvl="0" indent="-268288" algn="just" fontAlgn="base">
              <a:lnSpc>
                <a:spcPct val="125000"/>
              </a:lnSpc>
              <a:spcAft>
                <a:spcPts val="20"/>
              </a:spcAft>
              <a:buClr>
                <a:srgbClr val="484848"/>
              </a:buClr>
              <a:buSzPts val="1000"/>
              <a:buFont typeface="Arial" panose="020B0604020202020204" pitchFamily="34" charset="0"/>
              <a:buChar cha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Section 3.1 of the Amended CTOP Act prescribes the following:</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Gives access to medical and nursing staff</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Gives access to an operating theatre </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appropriate surgical equipment.</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Supplies drugs for intravenous and intramuscular injection</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emergency resuscitation equipment and access to an emergency referral centre or facility.</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Gives access to appropriate Transport should the need arise for emergency transfer.</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facilities and equipment for clinical observation and access to in-patient facilities</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appropriate infection control measures</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Gives access to safe waste disposal infrastructure</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telephonic means of communication</a:t>
            </a:r>
          </a:p>
          <a:p>
            <a:pPr marL="668338" lvl="2" indent="-268288" algn="just" fontAlgn="base">
              <a:lnSpc>
                <a:spcPct val="125000"/>
              </a:lnSpc>
              <a:spcAft>
                <a:spcPts val="1525"/>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been approved by the member of the Executive Council by notice in the Gazette</a:t>
            </a:r>
          </a:p>
          <a:p>
            <a:pPr marL="268288" indent="-268288" algn="just">
              <a:lnSpc>
                <a:spcPct val="125000"/>
              </a:lnSpc>
              <a:spcAft>
                <a:spcPts val="20"/>
              </a:spcAft>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Further to the above, the KZNDH makes use of  a departmental checklist that was submitted to the commission. The commission finds the checklist to be adequate in determining whether a TOP facility is adequately equipped to perform TOP services. The checklist is attached to this report as Annexure TOP1, please see page 40.</a:t>
            </a: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a:p>
            <a:pPr algn="just">
              <a:lnSpc>
                <a:spcPct val="160000"/>
              </a:lnSpc>
            </a:pPr>
            <a:endParaRPr lang="en-GB" sz="1100" dirty="0">
              <a:latin typeface="Century Gothic" panose="020B0502020202020204" pitchFamily="34" charset="0"/>
            </a:endParaRPr>
          </a:p>
          <a:p>
            <a:pPr algn="just">
              <a:lnSpc>
                <a:spcPct val="160000"/>
              </a:lnSpc>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93508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Autofit/>
          </a:bodyPr>
          <a:lstStyle/>
          <a:p>
            <a:pPr marL="0" indent="0" algn="ctr">
              <a:lnSpc>
                <a:spcPct val="134000"/>
              </a:lnSpc>
              <a:spcBef>
                <a:spcPts val="0"/>
              </a:spcBef>
              <a:buNone/>
            </a:pPr>
            <a:r>
              <a:rPr lang="en-GB" sz="1100" b="1" dirty="0">
                <a:latin typeface="Century Gothic" panose="020B0502020202020204" pitchFamily="34" charset="0"/>
              </a:rPr>
              <a:t>KZN Cont…</a:t>
            </a:r>
          </a:p>
          <a:p>
            <a:pPr marL="0" indent="0">
              <a:lnSpc>
                <a:spcPct val="108000"/>
              </a:lnSpc>
              <a:spcAft>
                <a:spcPts val="1240"/>
              </a:spcAft>
              <a:buNone/>
            </a:pPr>
            <a:r>
              <a:rPr lang="en-ZA" sz="11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Funding Model</a:t>
            </a:r>
            <a:r>
              <a:rPr lang="en-ZA" sz="1100" b="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 </a:t>
            </a:r>
            <a:endParaRPr lang="en-ZA" sz="11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25000"/>
              </a:lnSpc>
              <a:spcAft>
                <a:spcPts val="1170"/>
              </a:spcAft>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advised that the reproductive health budget allocation is a “VOTED FUND” the voted fund is the health budget that is allocated in Vote 7 by the Provincial Treasury, comprises conditional grant and equitable share. The reproductive health budget is under equitable share, informed by the combination of performance, historical data, and projections.</a:t>
            </a:r>
          </a:p>
          <a:p>
            <a:pPr marL="0" indent="0">
              <a:lnSpc>
                <a:spcPct val="108000"/>
              </a:lnSpc>
              <a:spcAft>
                <a:spcPts val="1240"/>
              </a:spcAft>
              <a:buNone/>
            </a:pPr>
            <a:r>
              <a:rPr lang="en-ZA" sz="11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Referral systems</a:t>
            </a:r>
          </a:p>
          <a:p>
            <a:pPr marL="0" indent="0" algn="just">
              <a:lnSpc>
                <a:spcPct val="125000"/>
              </a:lnSpc>
              <a:spcAft>
                <a:spcPts val="1170"/>
              </a:spcAft>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advised that it makes use of ambulance services and private transport which belong to patients or people assisting the patients as a referral process. The department did not, however, respond to the question adequately. The CGE needs to probe the department on this aspect. </a:t>
            </a:r>
          </a:p>
          <a:p>
            <a:pPr marL="0" indent="0" algn="l">
              <a:lnSpc>
                <a:spcPct val="110000"/>
              </a:lnSpc>
              <a:spcAft>
                <a:spcPts val="130"/>
              </a:spcAft>
              <a:buNone/>
            </a:pPr>
            <a:r>
              <a:rPr lang="en-ZA" sz="11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Mechanisms in place to give TOP during the last week of the first trimester:</a:t>
            </a:r>
            <a:endPar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25000"/>
              </a:lnSpc>
              <a:spcAft>
                <a:spcPts val="20"/>
              </a:spcAft>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referred the CGE to the provisions of the CTOPA, which provides for the provisions of termination of pregnancy up to 20 weeks. The department solely applies the provisions of the CTOPA and has not developed a policy or measures that would allow a patient who comes to the department during their 12</a:t>
            </a:r>
            <a:r>
              <a:rPr lang="en-ZA" sz="1100" baseline="30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a:t>
            </a: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 week to be fast-tracked to obtain the required service. The CGE can conclude that the  KZNDH has no measures in place to ensure that pregnant persons who come to the department health centre at their 12</a:t>
            </a:r>
            <a:r>
              <a:rPr lang="en-ZA" sz="1100" baseline="30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a:t>
            </a: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 week are prioritised for the procedure.</a:t>
            </a:r>
          </a:p>
          <a:p>
            <a:pPr marL="0" indent="0" algn="l">
              <a:lnSpc>
                <a:spcPct val="107000"/>
              </a:lnSpc>
              <a:spcAft>
                <a:spcPts val="20"/>
              </a:spcAft>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 </a:t>
            </a:r>
          </a:p>
          <a:p>
            <a:pPr marL="0" indent="0" algn="just">
              <a:lnSpc>
                <a:spcPct val="125000"/>
              </a:lnSpc>
              <a:spcAft>
                <a:spcPts val="1170"/>
              </a:spcAft>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commission has received various complaints from pregnant persons advising that they are almost in their 12</a:t>
            </a:r>
            <a:r>
              <a:rPr lang="en-ZA" sz="1100" baseline="30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a:t>
            </a: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 week of pregnancy and that hospitals have refused to assist them or told them that there is a waiting list and that they should wait.</a:t>
            </a: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741329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Autofit/>
          </a:bodyPr>
          <a:lstStyle/>
          <a:p>
            <a:pPr marL="0" indent="0" algn="ctr">
              <a:lnSpc>
                <a:spcPct val="134000"/>
              </a:lnSpc>
              <a:spcBef>
                <a:spcPts val="0"/>
              </a:spcBef>
              <a:buNone/>
            </a:pPr>
            <a:r>
              <a:rPr lang="en-GB" sz="1100" b="1" dirty="0">
                <a:latin typeface="Century Gothic" panose="020B0502020202020204" pitchFamily="34" charset="0"/>
              </a:rPr>
              <a:t>KZN Cont…</a:t>
            </a:r>
          </a:p>
          <a:p>
            <a:pPr marL="268288" indent="-268288" algn="just">
              <a:lnSpc>
                <a:spcPct val="125000"/>
              </a:lnSpc>
              <a:spcAft>
                <a:spcPts val="1470"/>
              </a:spcAft>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was submitted that the following criteria is used to determine whether a facility is adequately equipped to provide TOP services to the community: </a:t>
            </a:r>
          </a:p>
          <a:p>
            <a:pPr marL="268288" lvl="0" indent="-268288" algn="just" fontAlgn="base">
              <a:lnSpc>
                <a:spcPct val="125000"/>
              </a:lnSpc>
              <a:spcAft>
                <a:spcPts val="20"/>
              </a:spcAft>
              <a:buClr>
                <a:srgbClr val="484848"/>
              </a:buClr>
              <a:buSzPts val="1000"/>
              <a:buFont typeface="Arial" panose="020B0604020202020204" pitchFamily="34" charset="0"/>
              <a:buChar cha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department looks at the act to determine if a facility is adequately equipped to perform surgical        and/or medical abortions (TOP)</a:t>
            </a:r>
          </a:p>
          <a:p>
            <a:pPr marL="268288" lvl="0" indent="-268288" algn="just" fontAlgn="base">
              <a:lnSpc>
                <a:spcPct val="125000"/>
              </a:lnSpc>
              <a:spcAft>
                <a:spcPts val="20"/>
              </a:spcAft>
              <a:buClr>
                <a:srgbClr val="484848"/>
              </a:buClr>
              <a:buSzPts val="1000"/>
              <a:buFont typeface="Arial" panose="020B0604020202020204" pitchFamily="34" charset="0"/>
              <a:buChar cha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Section 3.1 of the Amended CTOP Act prescribes the following:</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Gives access to medical and nursing staff</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Gives access to an operating theatre </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appropriate surgical equipment.</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Supplies drugs for intravenous and intramuscular injection</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emergency resuscitation equipment and access to an emergency referral centre or facility.</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Gives access to appropriate Transport should the need arise for emergency transfer.</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facilities and equipment for clinical observation and access to in-patient facilities</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appropriate infection control measures</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Gives access to safe waste disposal infrastructure</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telephonic means of communication</a:t>
            </a:r>
          </a:p>
          <a:p>
            <a:pPr marL="668338" lvl="2" indent="-268288" algn="just" fontAlgn="base">
              <a:lnSpc>
                <a:spcPct val="125000"/>
              </a:lnSpc>
              <a:spcAft>
                <a:spcPts val="1525"/>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been approved by the member of the Executive Council by notice in the Gazette</a:t>
            </a:r>
          </a:p>
          <a:p>
            <a:pPr marL="268288" indent="-268288" algn="just">
              <a:lnSpc>
                <a:spcPct val="125000"/>
              </a:lnSpc>
              <a:spcAft>
                <a:spcPts val="20"/>
              </a:spcAft>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Further to the above, the KZNDH makes use of  a departmental checklist that was submitted to the commission. The commission finds the checklist to be adequate in determining whether a TOP facility is adequately equipped to perform TOP services. The checklist is attached to this report as Annexure TOP1, please see page 40.</a:t>
            </a: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a:p>
            <a:pPr algn="just">
              <a:lnSpc>
                <a:spcPct val="160000"/>
              </a:lnSpc>
            </a:pPr>
            <a:endParaRPr lang="en-GB" sz="1100" dirty="0">
              <a:latin typeface="Century Gothic" panose="020B0502020202020204" pitchFamily="34" charset="0"/>
            </a:endParaRPr>
          </a:p>
          <a:p>
            <a:pPr algn="just">
              <a:lnSpc>
                <a:spcPct val="160000"/>
              </a:lnSpc>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46574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Autofit/>
          </a:bodyPr>
          <a:lstStyle/>
          <a:p>
            <a:pPr marL="0" indent="0" algn="ctr">
              <a:lnSpc>
                <a:spcPct val="134000"/>
              </a:lnSpc>
              <a:spcBef>
                <a:spcPts val="0"/>
              </a:spcBef>
              <a:buNone/>
            </a:pPr>
            <a:r>
              <a:rPr lang="en-GB" sz="1400" b="1" dirty="0">
                <a:latin typeface="Century Gothic" panose="020B0502020202020204" pitchFamily="34" charset="0"/>
              </a:rPr>
              <a:t>KZN Cont…</a:t>
            </a:r>
          </a:p>
          <a:p>
            <a:pPr marL="0" indent="0" algn="just">
              <a:lnSpc>
                <a:spcPct val="125000"/>
              </a:lnSpc>
              <a:spcAft>
                <a:spcPts val="20"/>
              </a:spcAft>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indicated that it has set up the following mechanisms to curb the bias:</a:t>
            </a:r>
          </a:p>
          <a:p>
            <a:pPr lvl="1" algn="just" fontAlgn="base">
              <a:lnSpc>
                <a:spcPct val="125000"/>
              </a:lnSpc>
              <a:spcAft>
                <a:spcPts val="20"/>
              </a:spcAft>
              <a:buClr>
                <a:srgbClr val="484848"/>
              </a:buClr>
              <a:buSzPts val="1000"/>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Continuous engaging policy makers to make provision of TOP mandatory in all public facilities with the       appropriate infrastructure and increase access to first trimester TOP</a:t>
            </a:r>
          </a:p>
          <a:p>
            <a:pPr lvl="1" algn="just" fontAlgn="base">
              <a:lnSpc>
                <a:spcPct val="125000"/>
              </a:lnSpc>
              <a:spcAft>
                <a:spcPts val="20"/>
              </a:spcAft>
              <a:buClr>
                <a:srgbClr val="484848"/>
              </a:buClr>
              <a:buSzPts val="1000"/>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Offer services five days a week</a:t>
            </a:r>
          </a:p>
          <a:p>
            <a:pPr lvl="1" algn="just" fontAlgn="base">
              <a:lnSpc>
                <a:spcPct val="125000"/>
              </a:lnSpc>
              <a:spcAft>
                <a:spcPts val="20"/>
              </a:spcAft>
              <a:buClr>
                <a:srgbClr val="484848"/>
              </a:buClr>
              <a:buSzPts val="1000"/>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Training of doctors for advanced termination of pregnancy above the 12 weeks</a:t>
            </a:r>
          </a:p>
          <a:p>
            <a:pPr lvl="1" algn="just" fontAlgn="base">
              <a:lnSpc>
                <a:spcPct val="125000"/>
              </a:lnSpc>
              <a:spcAft>
                <a:spcPts val="20"/>
              </a:spcAft>
              <a:buClr>
                <a:srgbClr val="484848"/>
              </a:buClr>
              <a:buSzPts val="1000"/>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Providing support to get trained individuals into practice and sustain them thereafter</a:t>
            </a:r>
          </a:p>
          <a:p>
            <a:pPr lvl="1" algn="just" fontAlgn="base">
              <a:lnSpc>
                <a:spcPct val="125000"/>
              </a:lnSpc>
              <a:spcAft>
                <a:spcPts val="20"/>
              </a:spcAft>
              <a:buClr>
                <a:srgbClr val="484848"/>
              </a:buClr>
              <a:buSzPts val="1000"/>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Conduct value clarification </a:t>
            </a:r>
          </a:p>
          <a:p>
            <a:pPr lvl="1" algn="just" fontAlgn="base">
              <a:lnSpc>
                <a:spcPct val="125000"/>
              </a:lnSpc>
              <a:spcAft>
                <a:spcPts val="20"/>
              </a:spcAft>
              <a:buClr>
                <a:srgbClr val="484848"/>
              </a:buClr>
              <a:buSzPts val="1000"/>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Managers’ identity staff that can be trained and allocated to provide TOP services</a:t>
            </a:r>
          </a:p>
          <a:p>
            <a:pPr lvl="1" algn="just" fontAlgn="base">
              <a:lnSpc>
                <a:spcPct val="125000"/>
              </a:lnSpc>
              <a:spcAft>
                <a:spcPts val="1505"/>
              </a:spcAft>
              <a:buClr>
                <a:srgbClr val="484848"/>
              </a:buClr>
              <a:buSzPts val="1000"/>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Increase the marketing and visibility of safe legal abortion services in verified facilities </a:t>
            </a:r>
          </a:p>
          <a:p>
            <a:pPr lvl="1" algn="just">
              <a:lnSpc>
                <a:spcPct val="125000"/>
              </a:lnSpc>
              <a:spcAft>
                <a:spcPts val="20"/>
              </a:spcAft>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KZNDH advised that there are guidelines dealing with conscientious objection and it makes use of the provincial guidelines. The department needs, however, to provide a copy of the provincial guidelines.</a:t>
            </a:r>
          </a:p>
          <a:p>
            <a:pPr lvl="1" algn="just">
              <a:lnSpc>
                <a:spcPct val="125000"/>
              </a:lnSpc>
              <a:spcAft>
                <a:spcPts val="20"/>
              </a:spcAft>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further submitted that it does not provide training that focuses on curbing bias for its staff. </a:t>
            </a:r>
          </a:p>
          <a:p>
            <a:pPr lvl="1" algn="just">
              <a:lnSpc>
                <a:spcPct val="125000"/>
              </a:lnSpc>
              <a:spcAft>
                <a:spcPts val="1205"/>
              </a:spcAft>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should provide reasons for not providing said training.</a:t>
            </a: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418459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Autofit/>
          </a:bodyPr>
          <a:lstStyle/>
          <a:p>
            <a:pPr marL="0" indent="0" algn="ctr">
              <a:lnSpc>
                <a:spcPct val="134000"/>
              </a:lnSpc>
              <a:spcBef>
                <a:spcPts val="0"/>
              </a:spcBef>
              <a:buNone/>
            </a:pPr>
            <a:r>
              <a:rPr lang="en-GB" sz="1100" b="1" dirty="0">
                <a:latin typeface="Century Gothic" panose="020B0502020202020204" pitchFamily="34" charset="0"/>
              </a:rPr>
              <a:t>KZN Cont…</a:t>
            </a:r>
          </a:p>
          <a:p>
            <a:pPr marL="268288" indent="-268288" algn="just">
              <a:lnSpc>
                <a:spcPct val="125000"/>
              </a:lnSpc>
              <a:spcAft>
                <a:spcPts val="1470"/>
              </a:spcAft>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was submitted that the following criteria is used to determine whether a facility is adequately equipped to provide TOP services to the community: </a:t>
            </a:r>
          </a:p>
          <a:p>
            <a:pPr marL="268288" lvl="0" indent="-268288" algn="just" fontAlgn="base">
              <a:lnSpc>
                <a:spcPct val="125000"/>
              </a:lnSpc>
              <a:spcAft>
                <a:spcPts val="20"/>
              </a:spcAft>
              <a:buClr>
                <a:srgbClr val="484848"/>
              </a:buClr>
              <a:buSzPts val="1000"/>
              <a:buFont typeface="Arial" panose="020B0604020202020204" pitchFamily="34" charset="0"/>
              <a:buChar cha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department looks at the act to determine if a facility is adequately equipped to perform surgical        and/or medical abortions (TOP)</a:t>
            </a:r>
          </a:p>
          <a:p>
            <a:pPr marL="268288" lvl="0" indent="-268288" algn="just" fontAlgn="base">
              <a:lnSpc>
                <a:spcPct val="125000"/>
              </a:lnSpc>
              <a:spcAft>
                <a:spcPts val="20"/>
              </a:spcAft>
              <a:buClr>
                <a:srgbClr val="484848"/>
              </a:buClr>
              <a:buSzPts val="1000"/>
              <a:buFont typeface="Arial" panose="020B0604020202020204" pitchFamily="34" charset="0"/>
              <a:buChar cha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Section 3.1 of the Amended CTOP Act prescribes the following:</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Gives access to medical and nursing staff</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Gives access to an operating theatre </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appropriate surgical equipment.</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Supplies drugs for intravenous and intramuscular injection</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emergency resuscitation equipment and access to an emergency referral centre or facility.</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Gives access to appropriate Transport should the need arise for emergency transfer.</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facilities and equipment for clinical observation and access to in-patient facilities</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appropriate infection control measures</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Gives access to safe waste disposal infrastructure</a:t>
            </a:r>
          </a:p>
          <a:p>
            <a:pPr marL="668338" lvl="2" indent="-268288" algn="just" fontAlgn="base">
              <a:lnSpc>
                <a:spcPct val="125000"/>
              </a:lnSpc>
              <a:spcAft>
                <a:spcPts val="20"/>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telephonic means of communication</a:t>
            </a:r>
          </a:p>
          <a:p>
            <a:pPr marL="668338" lvl="2" indent="-268288" algn="just" fontAlgn="base">
              <a:lnSpc>
                <a:spcPct val="125000"/>
              </a:lnSpc>
              <a:spcAft>
                <a:spcPts val="1525"/>
              </a:spcAft>
              <a:buClr>
                <a:srgbClr val="484848"/>
              </a:buClr>
              <a:buSzPts val="1000"/>
              <a:buFont typeface="+mj-lt"/>
              <a:buAutoNum type="arabicPeriod"/>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Has been approved by the member of the Executive Council by notice in the Gazette</a:t>
            </a:r>
          </a:p>
          <a:p>
            <a:pPr marL="268288" indent="-268288" algn="just">
              <a:lnSpc>
                <a:spcPct val="125000"/>
              </a:lnSpc>
              <a:spcAft>
                <a:spcPts val="20"/>
              </a:spcAft>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Further to the above, the KZNDH makes use of  a departmental checklist that was submitted to the commission. The commission finds the checklist to be adequate in determining whether a TOP facility is adequately equipped to perform TOP services. The checklist is attached to this report as Annexure TOP1, please see page 40.</a:t>
            </a: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a:p>
            <a:pPr algn="just">
              <a:lnSpc>
                <a:spcPct val="160000"/>
              </a:lnSpc>
            </a:pPr>
            <a:endParaRPr lang="en-GB" sz="1100" dirty="0">
              <a:latin typeface="Century Gothic" panose="020B0502020202020204" pitchFamily="34" charset="0"/>
            </a:endParaRPr>
          </a:p>
          <a:p>
            <a:pPr algn="just">
              <a:lnSpc>
                <a:spcPct val="160000"/>
              </a:lnSpc>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140484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600665"/>
            <a:ext cx="8820472" cy="5150061"/>
          </a:xfrm>
        </p:spPr>
        <p:txBody>
          <a:bodyPr>
            <a:noAutofit/>
          </a:bodyPr>
          <a:lstStyle/>
          <a:p>
            <a:pPr marL="0" indent="0" algn="ctr">
              <a:lnSpc>
                <a:spcPct val="134000"/>
              </a:lnSpc>
              <a:spcBef>
                <a:spcPts val="0"/>
              </a:spcBef>
              <a:buNone/>
            </a:pPr>
            <a:r>
              <a:rPr lang="en-GB" sz="1100" b="1" dirty="0">
                <a:latin typeface="Century Gothic" panose="020B0502020202020204" pitchFamily="34" charset="0"/>
              </a:rPr>
              <a:t>KZN Cont…</a:t>
            </a:r>
          </a:p>
          <a:p>
            <a:pPr marL="0" indent="0">
              <a:lnSpc>
                <a:spcPct val="114000"/>
              </a:lnSpc>
              <a:spcBef>
                <a:spcPts val="0"/>
              </a:spcBef>
              <a:buNone/>
            </a:pPr>
            <a:r>
              <a:rPr lang="en-ZA" sz="12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Assessment </a:t>
            </a:r>
          </a:p>
          <a:p>
            <a:pPr marL="0" indent="0" algn="just">
              <a:lnSpc>
                <a:spcPct val="11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advised the CGE that a person who requests a termination of pregnancy from a medical practitioner or a registered nurse /registered midwife, is informed of their rights under the CTOPA by the health practitioner concerned. The department did not provide a detailed process or a step-by-step process that the department takes prior rendering TOPs.</a:t>
            </a:r>
          </a:p>
          <a:p>
            <a:pPr marL="0" indent="0" algn="just">
              <a:lnSpc>
                <a:spcPct val="11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was submitted that the content of consultations with clients are the same for everyone. The content remains the same even if the minor does not want to involve an adult.</a:t>
            </a:r>
          </a:p>
          <a:p>
            <a:pPr marL="0" indent="0" algn="just">
              <a:lnSpc>
                <a:spcPct val="114000"/>
              </a:lnSpc>
              <a:spcBef>
                <a:spcPts val="0"/>
              </a:spcBef>
              <a:buNone/>
            </a:pP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l">
              <a:lnSpc>
                <a:spcPct val="11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 </a:t>
            </a:r>
            <a:r>
              <a:rPr lang="en-ZA" sz="12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Promotion of TOP service</a:t>
            </a:r>
          </a:p>
          <a:p>
            <a:pPr marL="0" indent="0" algn="just">
              <a:lnSpc>
                <a:spcPct val="11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service is conducted in facilities that are accredited by the department of health.</a:t>
            </a:r>
          </a:p>
          <a:p>
            <a:pPr marL="0" indent="0" algn="l">
              <a:lnSpc>
                <a:spcPct val="114000"/>
              </a:lnSpc>
              <a:spcBef>
                <a:spcPts val="0"/>
              </a:spcBef>
              <a:buNone/>
            </a:pPr>
            <a:r>
              <a:rPr lang="en-ZA" sz="12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Abortion methods currently available for first and second trimester: </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1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indicated that it has surgical and medical CTOP and a total of 21 007 termination of pregnancies were performed. </a:t>
            </a:r>
          </a:p>
          <a:p>
            <a:pPr marL="0" indent="0" algn="just">
              <a:lnSpc>
                <a:spcPct val="114000"/>
              </a:lnSpc>
              <a:spcBef>
                <a:spcPts val="0"/>
              </a:spcBef>
              <a:buNone/>
            </a:pP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nSpc>
                <a:spcPct val="114000"/>
              </a:lnSpc>
              <a:spcBef>
                <a:spcPts val="0"/>
              </a:spcBef>
              <a:buNone/>
            </a:pPr>
            <a:r>
              <a:rPr lang="en-ZA" sz="12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Recruitment of TOP staff</a:t>
            </a:r>
          </a:p>
          <a:p>
            <a:pPr marL="0" indent="0" algn="just">
              <a:lnSpc>
                <a:spcPct val="11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DOH advised that TOP is included in the questions for job interviews. The department included the following set of questions as example of questions asked in an interview:</a:t>
            </a:r>
          </a:p>
          <a:p>
            <a:pPr marL="0" indent="0" algn="just" fontAlgn="base">
              <a:lnSpc>
                <a:spcPct val="114000"/>
              </a:lnSpc>
              <a:spcBef>
                <a:spcPts val="0"/>
              </a:spcBef>
              <a:buClr>
                <a:srgbClr val="484848"/>
              </a:buClr>
              <a:buSzPts val="1000"/>
              <a:buNone/>
            </a:pP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What is termination of pregnancy?</a:t>
            </a:r>
          </a:p>
          <a:p>
            <a:pPr marL="0" indent="0" algn="just" fontAlgn="base">
              <a:lnSpc>
                <a:spcPct val="114000"/>
              </a:lnSpc>
              <a:spcBef>
                <a:spcPts val="0"/>
              </a:spcBef>
              <a:buClr>
                <a:srgbClr val="484848"/>
              </a:buClr>
              <a:buSzPts val="1000"/>
              <a:buNone/>
            </a:pP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What are your views about CTOP?</a:t>
            </a:r>
          </a:p>
          <a:p>
            <a:pPr marL="0" indent="0" algn="just" fontAlgn="base">
              <a:lnSpc>
                <a:spcPct val="114000"/>
              </a:lnSpc>
              <a:spcBef>
                <a:spcPts val="0"/>
              </a:spcBef>
              <a:buClr>
                <a:srgbClr val="484848"/>
              </a:buClr>
              <a:buSzPts val="1000"/>
              <a:buNone/>
            </a:pP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Have you undergone CTOP Training?</a:t>
            </a:r>
          </a:p>
          <a:p>
            <a:pPr marL="0" indent="0" algn="just" fontAlgn="base">
              <a:lnSpc>
                <a:spcPct val="114000"/>
              </a:lnSpc>
              <a:spcBef>
                <a:spcPts val="0"/>
              </a:spcBef>
              <a:buClr>
                <a:srgbClr val="484848"/>
              </a:buClr>
              <a:buSzPts val="1000"/>
              <a:buNone/>
            </a:pP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If yes, tell us about methods of CTOP procedure? </a:t>
            </a:r>
          </a:p>
          <a:p>
            <a:pPr marL="0" indent="0" algn="just">
              <a:lnSpc>
                <a:spcPct val="11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KZNDH advised that it recognises that there is an unwillingness to perform the service from other healthcare providers. However, those that are interested in providing the service are trained accordingly.</a:t>
            </a: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6027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lstStyle/>
          <a:p>
            <a:pPr marL="0" indent="0" algn="just">
              <a:lnSpc>
                <a:spcPct val="150000"/>
              </a:lnSpc>
              <a:buNone/>
            </a:pPr>
            <a:r>
              <a:rPr lang="en-GB" dirty="0"/>
              <a:t>			</a:t>
            </a:r>
            <a:r>
              <a:rPr lang="en-GB" sz="1700" b="1"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The Beijing Platform for Action (BPA)</a:t>
            </a:r>
            <a:r>
              <a:rPr lang="en-GB" sz="1700" dirty="0">
                <a:latin typeface="Century Gothic" panose="020B0502020202020204" pitchFamily="34" charset="0"/>
              </a:rPr>
              <a:t> </a:t>
            </a:r>
          </a:p>
          <a:p>
            <a:pPr marL="0" indent="0" algn="just">
              <a:lnSpc>
                <a:spcPct val="150000"/>
              </a:lnSpc>
              <a:buNone/>
            </a:pPr>
            <a:r>
              <a:rPr lang="en-GB" sz="1700" dirty="0">
                <a:latin typeface="Century Gothic" panose="020B0502020202020204" pitchFamily="34" charset="0"/>
              </a:rPr>
              <a:t>The BPA requires governments, international communities and civil society, including non-governmental organizations and the private sector to take strategic action to address twelve critical areas of concern. These areas include but are not limited to violence against women; the burden of poverty on women; and inequality between men and women in the sharing of power and decision making at all levels.</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673568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Autofit/>
          </a:bodyPr>
          <a:lstStyle/>
          <a:p>
            <a:pPr marL="0" indent="0" algn="ctr">
              <a:lnSpc>
                <a:spcPct val="134000"/>
              </a:lnSpc>
              <a:spcBef>
                <a:spcPts val="0"/>
              </a:spcBef>
              <a:buNone/>
            </a:pPr>
            <a:r>
              <a:rPr lang="en-GB" sz="1100" b="1" dirty="0">
                <a:latin typeface="Century Gothic" panose="020B0502020202020204" pitchFamily="34" charset="0"/>
              </a:rPr>
              <a:t>KZN Cont…</a:t>
            </a:r>
          </a:p>
          <a:p>
            <a:pPr marL="0" indent="0">
              <a:lnSpc>
                <a:spcPct val="134000"/>
              </a:lnSpc>
              <a:spcBef>
                <a:spcPts val="0"/>
              </a:spcBef>
              <a:buNone/>
            </a:pPr>
            <a:r>
              <a:rPr lang="en-ZA" sz="18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How many members are qualified to conduct TOP?</a:t>
            </a:r>
            <a:endParaRPr lang="en-ZA" sz="1800" b="1" dirty="0">
              <a:solidFill>
                <a:srgbClr val="484848"/>
              </a:solidFill>
              <a:latin typeface="Century Gothic" panose="020B0502020202020204" pitchFamily="34" charset="0"/>
              <a:ea typeface="Century Gothic" panose="020B0502020202020204" pitchFamily="34" charset="0"/>
              <a:cs typeface="Century Gothic" panose="020B0502020202020204" pitchFamily="34" charset="0"/>
            </a:endParaRPr>
          </a:p>
          <a:p>
            <a:pPr marL="0" indent="0">
              <a:lnSpc>
                <a:spcPct val="134000"/>
              </a:lnSpc>
              <a:spcBef>
                <a:spcPts val="0"/>
              </a:spcBef>
              <a:buNone/>
            </a:pPr>
            <a:r>
              <a:rPr lang="en-ZA" sz="18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83 providers in the province:</a:t>
            </a: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a:p>
            <a:pPr algn="just">
              <a:lnSpc>
                <a:spcPct val="160000"/>
              </a:lnSpc>
            </a:pPr>
            <a:endParaRPr lang="en-GB" sz="1100" dirty="0">
              <a:latin typeface="Century Gothic" panose="020B0502020202020204" pitchFamily="34" charset="0"/>
            </a:endParaRPr>
          </a:p>
          <a:p>
            <a:pPr algn="just">
              <a:lnSpc>
                <a:spcPct val="160000"/>
              </a:lnSpc>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a:extLst>
              <a:ext uri="{FF2B5EF4-FFF2-40B4-BE49-F238E27FC236}">
                <a16:creationId xmlns:a16="http://schemas.microsoft.com/office/drawing/2014/main" id="{9CB8F6D9-814F-4D92-AE64-CEAA0A325BBF}"/>
              </a:ext>
            </a:extLst>
          </p:cNvPr>
          <p:cNvGraphicFramePr>
            <a:graphicFrameLocks noGrp="1"/>
          </p:cNvGraphicFramePr>
          <p:nvPr>
            <p:extLst>
              <p:ext uri="{D42A27DB-BD31-4B8C-83A1-F6EECF244321}">
                <p14:modId xmlns:p14="http://schemas.microsoft.com/office/powerpoint/2010/main" val="2321612527"/>
              </p:ext>
            </p:extLst>
          </p:nvPr>
        </p:nvGraphicFramePr>
        <p:xfrm>
          <a:off x="161764" y="2636912"/>
          <a:ext cx="8363272" cy="4071118"/>
        </p:xfrm>
        <a:graphic>
          <a:graphicData uri="http://schemas.openxmlformats.org/drawingml/2006/table">
            <a:tbl>
              <a:tblPr firstRow="1" firstCol="1" bandRow="1">
                <a:tableStyleId>{5C22544A-7EE6-4342-B048-85BDC9FD1C3A}</a:tableStyleId>
              </a:tblPr>
              <a:tblGrid>
                <a:gridCol w="2520280">
                  <a:extLst>
                    <a:ext uri="{9D8B030D-6E8A-4147-A177-3AD203B41FA5}">
                      <a16:colId xmlns:a16="http://schemas.microsoft.com/office/drawing/2014/main" val="1334477313"/>
                    </a:ext>
                  </a:extLst>
                </a:gridCol>
                <a:gridCol w="5842992">
                  <a:extLst>
                    <a:ext uri="{9D8B030D-6E8A-4147-A177-3AD203B41FA5}">
                      <a16:colId xmlns:a16="http://schemas.microsoft.com/office/drawing/2014/main" val="3133805664"/>
                    </a:ext>
                  </a:extLst>
                </a:gridCol>
              </a:tblGrid>
              <a:tr h="481343">
                <a:tc>
                  <a:txBody>
                    <a:bodyPr/>
                    <a:lstStyle/>
                    <a:p>
                      <a:pPr marL="1176655" indent="-6350" algn="l">
                        <a:lnSpc>
                          <a:spcPct val="107000"/>
                        </a:lnSpc>
                        <a:spcAft>
                          <a:spcPts val="20"/>
                        </a:spcAft>
                      </a:pPr>
                      <a:r>
                        <a:rPr lang="en-ZA" sz="1200">
                          <a:effectLst/>
                          <a:latin typeface="Century Gothic" panose="020B0502020202020204" pitchFamily="34" charset="0"/>
                        </a:rPr>
                        <a:t>Number of Facilities</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tc>
                  <a:txBody>
                    <a:bodyPr/>
                    <a:lstStyle/>
                    <a:p>
                      <a:pPr marL="1176655" indent="-6350" algn="l">
                        <a:lnSpc>
                          <a:spcPct val="107000"/>
                        </a:lnSpc>
                        <a:spcAft>
                          <a:spcPts val="20"/>
                        </a:spcAft>
                      </a:pPr>
                      <a:r>
                        <a:rPr lang="en-ZA" sz="1200">
                          <a:effectLst/>
                          <a:latin typeface="Century Gothic" panose="020B0502020202020204" pitchFamily="34" charset="0"/>
                        </a:rPr>
                        <a:t>Trained Staff</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extLst>
                  <a:ext uri="{0D108BD9-81ED-4DB2-BD59-A6C34878D82A}">
                    <a16:rowId xmlns:a16="http://schemas.microsoft.com/office/drawing/2014/main" val="2961970057"/>
                  </a:ext>
                </a:extLst>
              </a:tr>
              <a:tr h="367693">
                <a:tc>
                  <a:txBody>
                    <a:bodyPr/>
                    <a:lstStyle/>
                    <a:p>
                      <a:pPr marL="1176655" indent="-6350" algn="l">
                        <a:lnSpc>
                          <a:spcPct val="107000"/>
                        </a:lnSpc>
                        <a:spcAft>
                          <a:spcPts val="20"/>
                        </a:spcAft>
                      </a:pPr>
                      <a:r>
                        <a:rPr lang="en-ZA" sz="1200">
                          <a:effectLst/>
                          <a:latin typeface="Century Gothic" panose="020B0502020202020204" pitchFamily="34" charset="0"/>
                        </a:rPr>
                        <a:t>Nine facilities</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tc>
                  <a:txBody>
                    <a:bodyPr/>
                    <a:lstStyle/>
                    <a:p>
                      <a:pPr marL="1176655" indent="-6350" algn="l">
                        <a:lnSpc>
                          <a:spcPct val="107000"/>
                        </a:lnSpc>
                        <a:spcAft>
                          <a:spcPts val="20"/>
                        </a:spcAft>
                      </a:pPr>
                      <a:r>
                        <a:rPr lang="en-ZA" sz="1200">
                          <a:effectLst/>
                          <a:latin typeface="Century Gothic" panose="020B0502020202020204" pitchFamily="34" charset="0"/>
                        </a:rPr>
                        <a:t>17 trained services providers in the eThekwini District</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extLst>
                  <a:ext uri="{0D108BD9-81ED-4DB2-BD59-A6C34878D82A}">
                    <a16:rowId xmlns:a16="http://schemas.microsoft.com/office/drawing/2014/main" val="1568330058"/>
                  </a:ext>
                </a:extLst>
              </a:tr>
              <a:tr h="367693">
                <a:tc>
                  <a:txBody>
                    <a:bodyPr/>
                    <a:lstStyle/>
                    <a:p>
                      <a:pPr marL="1176655" indent="-6350" algn="l">
                        <a:lnSpc>
                          <a:spcPct val="107000"/>
                        </a:lnSpc>
                        <a:spcAft>
                          <a:spcPts val="20"/>
                        </a:spcAft>
                      </a:pPr>
                      <a:r>
                        <a:rPr lang="en-ZA" sz="1200">
                          <a:effectLst/>
                          <a:latin typeface="Century Gothic" panose="020B0502020202020204" pitchFamily="34" charset="0"/>
                        </a:rPr>
                        <a:t>Six facilities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tc>
                  <a:txBody>
                    <a:bodyPr/>
                    <a:lstStyle/>
                    <a:p>
                      <a:pPr marL="1176655" indent="-6350" algn="l">
                        <a:lnSpc>
                          <a:spcPct val="107000"/>
                        </a:lnSpc>
                        <a:spcAft>
                          <a:spcPts val="20"/>
                        </a:spcAft>
                      </a:pPr>
                      <a:r>
                        <a:rPr lang="en-ZA" sz="1200">
                          <a:effectLst/>
                          <a:latin typeface="Century Gothic" panose="020B0502020202020204" pitchFamily="34" charset="0"/>
                        </a:rPr>
                        <a:t>10 trained service providers in in the Ilembe district;</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extLst>
                  <a:ext uri="{0D108BD9-81ED-4DB2-BD59-A6C34878D82A}">
                    <a16:rowId xmlns:a16="http://schemas.microsoft.com/office/drawing/2014/main" val="117391457"/>
                  </a:ext>
                </a:extLst>
              </a:tr>
              <a:tr h="367693">
                <a:tc>
                  <a:txBody>
                    <a:bodyPr/>
                    <a:lstStyle/>
                    <a:p>
                      <a:pPr marL="1176655" indent="-6350" algn="l">
                        <a:lnSpc>
                          <a:spcPct val="107000"/>
                        </a:lnSpc>
                        <a:spcAft>
                          <a:spcPts val="20"/>
                        </a:spcAft>
                      </a:pPr>
                      <a:r>
                        <a:rPr lang="en-ZA" sz="1200">
                          <a:effectLst/>
                          <a:latin typeface="Century Gothic" panose="020B0502020202020204" pitchFamily="34" charset="0"/>
                        </a:rPr>
                        <a:t>Five facilities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tc>
                  <a:txBody>
                    <a:bodyPr/>
                    <a:lstStyle/>
                    <a:p>
                      <a:pPr marL="1176655" indent="-6350" algn="l">
                        <a:lnSpc>
                          <a:spcPct val="107000"/>
                        </a:lnSpc>
                        <a:spcAft>
                          <a:spcPts val="20"/>
                        </a:spcAft>
                      </a:pPr>
                      <a:r>
                        <a:rPr lang="en-ZA" sz="1200">
                          <a:effectLst/>
                          <a:latin typeface="Century Gothic" panose="020B0502020202020204" pitchFamily="34" charset="0"/>
                        </a:rPr>
                        <a:t>10 trained service providers in Ugu District;</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extLst>
                  <a:ext uri="{0D108BD9-81ED-4DB2-BD59-A6C34878D82A}">
                    <a16:rowId xmlns:a16="http://schemas.microsoft.com/office/drawing/2014/main" val="2127599009"/>
                  </a:ext>
                </a:extLst>
              </a:tr>
              <a:tr h="0">
                <a:tc>
                  <a:txBody>
                    <a:bodyPr/>
                    <a:lstStyle/>
                    <a:p>
                      <a:pPr marL="1176655" indent="-6350" algn="l">
                        <a:lnSpc>
                          <a:spcPct val="107000"/>
                        </a:lnSpc>
                        <a:spcAft>
                          <a:spcPts val="20"/>
                        </a:spcAft>
                      </a:pPr>
                      <a:r>
                        <a:rPr lang="en-ZA" sz="1200">
                          <a:effectLst/>
                          <a:latin typeface="Century Gothic" panose="020B0502020202020204" pitchFamily="34" charset="0"/>
                        </a:rPr>
                        <a:t>Four facilities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tc>
                  <a:txBody>
                    <a:bodyPr/>
                    <a:lstStyle/>
                    <a:p>
                      <a:pPr marL="1176655" indent="-6350" algn="l">
                        <a:lnSpc>
                          <a:spcPct val="107000"/>
                        </a:lnSpc>
                        <a:spcAft>
                          <a:spcPts val="20"/>
                        </a:spcAft>
                      </a:pPr>
                      <a:r>
                        <a:rPr lang="en-ZA" sz="1200">
                          <a:effectLst/>
                          <a:latin typeface="Century Gothic" panose="020B0502020202020204" pitchFamily="34" charset="0"/>
                        </a:rPr>
                        <a:t>7 trained service providers in the uMgungundlovu district</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extLst>
                  <a:ext uri="{0D108BD9-81ED-4DB2-BD59-A6C34878D82A}">
                    <a16:rowId xmlns:a16="http://schemas.microsoft.com/office/drawing/2014/main" val="298709238"/>
                  </a:ext>
                </a:extLst>
              </a:tr>
              <a:tr h="0">
                <a:tc>
                  <a:txBody>
                    <a:bodyPr/>
                    <a:lstStyle/>
                    <a:p>
                      <a:pPr marL="1176655" indent="-6350" algn="l">
                        <a:lnSpc>
                          <a:spcPct val="107000"/>
                        </a:lnSpc>
                        <a:spcAft>
                          <a:spcPts val="20"/>
                        </a:spcAft>
                      </a:pPr>
                      <a:r>
                        <a:rPr lang="en-ZA" sz="1200">
                          <a:effectLst/>
                          <a:latin typeface="Century Gothic" panose="020B0502020202020204" pitchFamily="34" charset="0"/>
                        </a:rPr>
                        <a:t>Four facilities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tc>
                  <a:txBody>
                    <a:bodyPr/>
                    <a:lstStyle/>
                    <a:p>
                      <a:pPr marL="1176655" indent="-6350" algn="l">
                        <a:lnSpc>
                          <a:spcPct val="107000"/>
                        </a:lnSpc>
                        <a:spcAft>
                          <a:spcPts val="20"/>
                        </a:spcAft>
                      </a:pPr>
                      <a:r>
                        <a:rPr lang="en-ZA" sz="1200">
                          <a:effectLst/>
                          <a:latin typeface="Century Gothic" panose="020B0502020202020204" pitchFamily="34" charset="0"/>
                        </a:rPr>
                        <a:t>5 trained service providers in in Harry Gwala district;</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extLst>
                  <a:ext uri="{0D108BD9-81ED-4DB2-BD59-A6C34878D82A}">
                    <a16:rowId xmlns:a16="http://schemas.microsoft.com/office/drawing/2014/main" val="4120787179"/>
                  </a:ext>
                </a:extLst>
              </a:tr>
              <a:tr h="0">
                <a:tc>
                  <a:txBody>
                    <a:bodyPr/>
                    <a:lstStyle/>
                    <a:p>
                      <a:pPr marL="1176655" indent="-6350" algn="l">
                        <a:lnSpc>
                          <a:spcPct val="107000"/>
                        </a:lnSpc>
                        <a:spcAft>
                          <a:spcPts val="20"/>
                        </a:spcAft>
                      </a:pPr>
                      <a:r>
                        <a:rPr lang="en-ZA" sz="1200">
                          <a:effectLst/>
                          <a:latin typeface="Century Gothic" panose="020B0502020202020204" pitchFamily="34" charset="0"/>
                        </a:rPr>
                        <a:t>Four facilities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tc>
                  <a:txBody>
                    <a:bodyPr/>
                    <a:lstStyle/>
                    <a:p>
                      <a:pPr marL="1176655" indent="-6350" algn="l">
                        <a:lnSpc>
                          <a:spcPct val="107000"/>
                        </a:lnSpc>
                        <a:spcAft>
                          <a:spcPts val="20"/>
                        </a:spcAft>
                      </a:pPr>
                      <a:r>
                        <a:rPr lang="en-ZA" sz="1200">
                          <a:effectLst/>
                          <a:latin typeface="Century Gothic" panose="020B0502020202020204" pitchFamily="34" charset="0"/>
                        </a:rPr>
                        <a:t>8 trained service providers in uMzinyathi District</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extLst>
                  <a:ext uri="{0D108BD9-81ED-4DB2-BD59-A6C34878D82A}">
                    <a16:rowId xmlns:a16="http://schemas.microsoft.com/office/drawing/2014/main" val="158240481"/>
                  </a:ext>
                </a:extLst>
              </a:tr>
              <a:tr h="367693">
                <a:tc>
                  <a:txBody>
                    <a:bodyPr/>
                    <a:lstStyle/>
                    <a:p>
                      <a:pPr marL="1176655" indent="-6350" algn="l">
                        <a:lnSpc>
                          <a:spcPct val="107000"/>
                        </a:lnSpc>
                        <a:spcAft>
                          <a:spcPts val="20"/>
                        </a:spcAft>
                      </a:pPr>
                      <a:r>
                        <a:rPr lang="en-ZA" sz="1200">
                          <a:effectLst/>
                          <a:latin typeface="Century Gothic" panose="020B0502020202020204" pitchFamily="34" charset="0"/>
                        </a:rPr>
                        <a:t>Four facilities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tc>
                  <a:txBody>
                    <a:bodyPr/>
                    <a:lstStyle/>
                    <a:p>
                      <a:pPr marL="1176655" indent="-6350" algn="l">
                        <a:lnSpc>
                          <a:spcPct val="107000"/>
                        </a:lnSpc>
                        <a:spcAft>
                          <a:spcPts val="20"/>
                        </a:spcAft>
                      </a:pPr>
                      <a:r>
                        <a:rPr lang="en-ZA" sz="1200">
                          <a:effectLst/>
                          <a:latin typeface="Century Gothic" panose="020B0502020202020204" pitchFamily="34" charset="0"/>
                        </a:rPr>
                        <a:t>8 trained service providers in uThukela district</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extLst>
                  <a:ext uri="{0D108BD9-81ED-4DB2-BD59-A6C34878D82A}">
                    <a16:rowId xmlns:a16="http://schemas.microsoft.com/office/drawing/2014/main" val="3961396456"/>
                  </a:ext>
                </a:extLst>
              </a:tr>
              <a:tr h="367693">
                <a:tc>
                  <a:txBody>
                    <a:bodyPr/>
                    <a:lstStyle/>
                    <a:p>
                      <a:pPr marL="1176655" indent="-6350" algn="l">
                        <a:lnSpc>
                          <a:spcPct val="107000"/>
                        </a:lnSpc>
                        <a:spcAft>
                          <a:spcPts val="20"/>
                        </a:spcAft>
                      </a:pPr>
                      <a:r>
                        <a:rPr lang="en-ZA" sz="1200">
                          <a:effectLst/>
                          <a:latin typeface="Century Gothic" panose="020B0502020202020204" pitchFamily="34" charset="0"/>
                        </a:rPr>
                        <a:t>Six facilities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tc>
                  <a:txBody>
                    <a:bodyPr/>
                    <a:lstStyle/>
                    <a:p>
                      <a:pPr marL="1176655" indent="-6350" algn="l">
                        <a:lnSpc>
                          <a:spcPct val="107000"/>
                        </a:lnSpc>
                        <a:spcAft>
                          <a:spcPts val="20"/>
                        </a:spcAft>
                      </a:pPr>
                      <a:r>
                        <a:rPr lang="en-ZA" sz="1200">
                          <a:effectLst/>
                          <a:latin typeface="Century Gothic" panose="020B0502020202020204" pitchFamily="34" charset="0"/>
                        </a:rPr>
                        <a:t>11 trained service providers in King Cetswayo district;</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extLst>
                  <a:ext uri="{0D108BD9-81ED-4DB2-BD59-A6C34878D82A}">
                    <a16:rowId xmlns:a16="http://schemas.microsoft.com/office/drawing/2014/main" val="2837814253"/>
                  </a:ext>
                </a:extLst>
              </a:tr>
              <a:tr h="367693">
                <a:tc>
                  <a:txBody>
                    <a:bodyPr/>
                    <a:lstStyle/>
                    <a:p>
                      <a:pPr marL="1176655" indent="-6350" algn="l">
                        <a:lnSpc>
                          <a:spcPct val="107000"/>
                        </a:lnSpc>
                        <a:spcAft>
                          <a:spcPts val="20"/>
                        </a:spcAft>
                      </a:pPr>
                      <a:r>
                        <a:rPr lang="en-ZA" sz="1200">
                          <a:effectLst/>
                          <a:latin typeface="Century Gothic" panose="020B0502020202020204" pitchFamily="34" charset="0"/>
                        </a:rPr>
                        <a:t>Six facilities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tc>
                  <a:txBody>
                    <a:bodyPr/>
                    <a:lstStyle/>
                    <a:p>
                      <a:pPr marL="1176655" indent="-6350" algn="l">
                        <a:lnSpc>
                          <a:spcPct val="107000"/>
                        </a:lnSpc>
                        <a:spcAft>
                          <a:spcPts val="20"/>
                        </a:spcAft>
                      </a:pPr>
                      <a:r>
                        <a:rPr lang="en-ZA" sz="1200">
                          <a:effectLst/>
                          <a:latin typeface="Century Gothic" panose="020B0502020202020204" pitchFamily="34" charset="0"/>
                        </a:rPr>
                        <a:t>6 trained service providers in uMkhanyakude district</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extLst>
                  <a:ext uri="{0D108BD9-81ED-4DB2-BD59-A6C34878D82A}">
                    <a16:rowId xmlns:a16="http://schemas.microsoft.com/office/drawing/2014/main" val="2628815991"/>
                  </a:ext>
                </a:extLst>
              </a:tr>
              <a:tr h="367693">
                <a:tc>
                  <a:txBody>
                    <a:bodyPr/>
                    <a:lstStyle/>
                    <a:p>
                      <a:pPr marL="1176655" indent="-6350" algn="l">
                        <a:lnSpc>
                          <a:spcPct val="107000"/>
                        </a:lnSpc>
                        <a:spcAft>
                          <a:spcPts val="20"/>
                        </a:spcAft>
                      </a:pPr>
                      <a:r>
                        <a:rPr lang="en-ZA" sz="1200">
                          <a:effectLst/>
                          <a:latin typeface="Century Gothic" panose="020B0502020202020204" pitchFamily="34" charset="0"/>
                        </a:rPr>
                        <a:t>Three facilities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tc>
                  <a:txBody>
                    <a:bodyPr/>
                    <a:lstStyle/>
                    <a:p>
                      <a:pPr marL="1176655" indent="-6350" algn="l">
                        <a:lnSpc>
                          <a:spcPct val="107000"/>
                        </a:lnSpc>
                        <a:spcAft>
                          <a:spcPts val="20"/>
                        </a:spcAft>
                      </a:pPr>
                      <a:r>
                        <a:rPr lang="en-ZA" sz="1200">
                          <a:effectLst/>
                          <a:latin typeface="Century Gothic" panose="020B0502020202020204" pitchFamily="34" charset="0"/>
                        </a:rPr>
                        <a:t>6 trained service providers in Amajuba district;</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extLst>
                  <a:ext uri="{0D108BD9-81ED-4DB2-BD59-A6C34878D82A}">
                    <a16:rowId xmlns:a16="http://schemas.microsoft.com/office/drawing/2014/main" val="2469326482"/>
                  </a:ext>
                </a:extLst>
              </a:tr>
              <a:tr h="367693">
                <a:tc>
                  <a:txBody>
                    <a:bodyPr/>
                    <a:lstStyle/>
                    <a:p>
                      <a:pPr marL="1176655" indent="-6350" algn="l">
                        <a:lnSpc>
                          <a:spcPct val="107000"/>
                        </a:lnSpc>
                        <a:spcAft>
                          <a:spcPts val="20"/>
                        </a:spcAft>
                      </a:pPr>
                      <a:r>
                        <a:rPr lang="en-ZA" sz="1200">
                          <a:effectLst/>
                          <a:latin typeface="Century Gothic" panose="020B0502020202020204" pitchFamily="34" charset="0"/>
                        </a:rPr>
                        <a:t>Four facilities;</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tc>
                  <a:txBody>
                    <a:bodyPr/>
                    <a:lstStyle/>
                    <a:p>
                      <a:pPr marL="1176655" indent="-6350" algn="l">
                        <a:lnSpc>
                          <a:spcPct val="107000"/>
                        </a:lnSpc>
                        <a:spcAft>
                          <a:spcPts val="20"/>
                        </a:spcAft>
                      </a:pPr>
                      <a:r>
                        <a:rPr lang="en-ZA" sz="1200" dirty="0">
                          <a:effectLst/>
                          <a:latin typeface="Century Gothic" panose="020B0502020202020204" pitchFamily="34" charset="0"/>
                        </a:rPr>
                        <a:t>7 trained staff in Zululand District</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5419" marR="50915" marT="35419" marB="0"/>
                </a:tc>
                <a:extLst>
                  <a:ext uri="{0D108BD9-81ED-4DB2-BD59-A6C34878D82A}">
                    <a16:rowId xmlns:a16="http://schemas.microsoft.com/office/drawing/2014/main" val="3520496358"/>
                  </a:ext>
                </a:extLst>
              </a:tr>
            </a:tbl>
          </a:graphicData>
        </a:graphic>
      </p:graphicFrame>
    </p:spTree>
    <p:extLst>
      <p:ext uri="{BB962C8B-B14F-4D97-AF65-F5344CB8AC3E}">
        <p14:creationId xmlns:p14="http://schemas.microsoft.com/office/powerpoint/2010/main" val="379270262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600665"/>
            <a:ext cx="8820472" cy="5150061"/>
          </a:xfrm>
        </p:spPr>
        <p:txBody>
          <a:bodyPr>
            <a:noAutofit/>
          </a:bodyPr>
          <a:lstStyle/>
          <a:p>
            <a:pPr marL="0" indent="0" algn="ctr">
              <a:lnSpc>
                <a:spcPct val="134000"/>
              </a:lnSpc>
              <a:spcBef>
                <a:spcPts val="0"/>
              </a:spcBef>
              <a:buNone/>
            </a:pPr>
            <a:r>
              <a:rPr lang="en-GB" sz="1200" b="1" dirty="0">
                <a:latin typeface="Century Gothic" panose="020B0502020202020204" pitchFamily="34" charset="0"/>
              </a:rPr>
              <a:t>KZN Cont…</a:t>
            </a:r>
          </a:p>
          <a:p>
            <a:pPr marL="0" indent="0">
              <a:lnSpc>
                <a:spcPct val="108000"/>
              </a:lnSpc>
              <a:spcAft>
                <a:spcPts val="1435"/>
              </a:spcAft>
              <a:buNone/>
            </a:pPr>
            <a:r>
              <a:rPr lang="en-ZA" sz="12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Public education on TOP services </a:t>
            </a:r>
          </a:p>
          <a:p>
            <a:pPr marL="0" indent="0" algn="just">
              <a:lnSpc>
                <a:spcPct val="11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KZDH responded in the affirmative and provided that such awareness campaigns are conducted on media and billboards, handing out of leaflets, and posters in facilities. </a:t>
            </a:r>
          </a:p>
          <a:p>
            <a:pPr marL="0" indent="0">
              <a:lnSpc>
                <a:spcPct val="114000"/>
              </a:lnSpc>
              <a:spcBef>
                <a:spcPts val="0"/>
              </a:spcBef>
              <a:buNone/>
            </a:pPr>
            <a:r>
              <a:rPr lang="en-ZA" sz="12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Disaggregated data on TOP services </a:t>
            </a:r>
          </a:p>
          <a:p>
            <a:pPr marL="0" indent="0" algn="l">
              <a:lnSpc>
                <a:spcPct val="114000"/>
              </a:lnSpc>
              <a:spcBef>
                <a:spcPts val="0"/>
              </a:spcBef>
              <a:buNone/>
            </a:pPr>
            <a:r>
              <a:rPr lang="en-ZA" sz="12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Termination cases during 2018/19 and 2019/20:</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lvl="0" indent="0" algn="just" fontAlgn="base">
              <a:lnSpc>
                <a:spcPct val="114000"/>
              </a:lnSpc>
              <a:spcBef>
                <a:spcPts val="0"/>
              </a:spcBef>
              <a:buClr>
                <a:srgbClr val="484848"/>
              </a:buClr>
              <a:buSzPts val="1000"/>
              <a:buNone/>
            </a:pP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Financial year 2018/2019: 27 973 </a:t>
            </a:r>
          </a:p>
          <a:p>
            <a:pPr marL="0" lvl="0" indent="0" algn="just" fontAlgn="base">
              <a:lnSpc>
                <a:spcPct val="114000"/>
              </a:lnSpc>
              <a:spcBef>
                <a:spcPts val="0"/>
              </a:spcBef>
              <a:buClr>
                <a:srgbClr val="484848"/>
              </a:buClr>
              <a:buSzPts val="1000"/>
              <a:buNone/>
            </a:pPr>
            <a:r>
              <a:rPr lang="en-ZA" sz="12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Financial year 2019/2020:   7 066 </a:t>
            </a:r>
          </a:p>
          <a:p>
            <a:pPr marL="0" indent="0" algn="just">
              <a:lnSpc>
                <a:spcPct val="11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Taking these numbers into consideration it is observed that the number of TOP serves rendered in the 2019/2020 financial year has decreased dramatically.  It was submitted that all the above-mentioned terminations were done successfully. It was, however, submitted that late presentation to the facilities after 20 weeks was identified as one of the factors contributing to clients not receiving the service. The department further submitted that there is no backlog in the Province of KwaZulu Natal for TOPs. </a:t>
            </a:r>
          </a:p>
          <a:p>
            <a:pPr marL="0" indent="0">
              <a:lnSpc>
                <a:spcPct val="114000"/>
              </a:lnSpc>
              <a:spcBef>
                <a:spcPts val="0"/>
              </a:spcBef>
              <a:buNone/>
            </a:pPr>
            <a:r>
              <a:rPr lang="en-ZA" sz="12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Complaints</a:t>
            </a:r>
          </a:p>
          <a:p>
            <a:pPr marL="0" indent="0" algn="just">
              <a:lnSpc>
                <a:spcPct val="11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KZNDH advised that facility receptions have flow charts indicating the complaint system and channels of reporting. The department did not, however provide proof as requested.</a:t>
            </a:r>
          </a:p>
          <a:p>
            <a:pPr marL="0" indent="0" algn="just">
              <a:lnSpc>
                <a:spcPct val="11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was submitted that one complaint was received and was resolved.</a:t>
            </a:r>
          </a:p>
          <a:p>
            <a:pPr marL="0" indent="0" algn="just">
              <a:lnSpc>
                <a:spcPct val="11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KZNDH advised that the turnaround time for resolution of complaints depends on the nature of the complaint. Should the complaint require an investigation, it will not take long. The turnaround time is expected to be two weeks per case. The department should advise whether there is a standard policy around lodging complaints. A copy of the policy is to be provided.</a:t>
            </a:r>
          </a:p>
          <a:p>
            <a:pPr marL="0" indent="0" algn="just">
              <a:lnSpc>
                <a:spcPct val="114000"/>
              </a:lnSpc>
              <a:spcBef>
                <a:spcPts val="0"/>
              </a:spcBef>
              <a:buNone/>
            </a:pPr>
            <a:r>
              <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KZNDH advised that the staff is monitored by operational managers and monitored through patient suggestion boxes and complaint registers. The department should provide its monitoring tool to the commission.</a:t>
            </a:r>
          </a:p>
          <a:p>
            <a:pPr marL="0" indent="0" algn="just">
              <a:lnSpc>
                <a:spcPct val="160000"/>
              </a:lnSpc>
              <a:buNone/>
            </a:pPr>
            <a:endParaRPr lang="en-GB" sz="1200" dirty="0">
              <a:latin typeface="Century Gothic" panose="020B0502020202020204" pitchFamily="34" charset="0"/>
            </a:endParaRPr>
          </a:p>
          <a:p>
            <a:pPr marL="0" indent="0" algn="just">
              <a:lnSpc>
                <a:spcPct val="160000"/>
              </a:lnSpc>
              <a:buNone/>
            </a:pPr>
            <a:endParaRPr lang="en-GB" sz="1200" dirty="0">
              <a:latin typeface="Century Gothic" panose="020B0502020202020204" pitchFamily="34" charset="0"/>
            </a:endParaRPr>
          </a:p>
          <a:p>
            <a:pPr marL="0" indent="0" algn="just">
              <a:lnSpc>
                <a:spcPct val="160000"/>
              </a:lnSpc>
              <a:buNone/>
            </a:pPr>
            <a:endParaRPr lang="en-GB" sz="1200" dirty="0">
              <a:latin typeface="Century Gothic" panose="020B0502020202020204" pitchFamily="34" charset="0"/>
            </a:endParaRPr>
          </a:p>
          <a:p>
            <a:pPr marL="0" indent="0" algn="just">
              <a:lnSpc>
                <a:spcPct val="160000"/>
              </a:lnSpc>
              <a:buNone/>
            </a:pPr>
            <a:endParaRPr lang="en-GB" sz="1200" dirty="0">
              <a:latin typeface="Century Gothic" panose="020B0502020202020204" pitchFamily="34" charset="0"/>
            </a:endParaRPr>
          </a:p>
          <a:p>
            <a:pPr marL="0" indent="0" algn="just">
              <a:lnSpc>
                <a:spcPct val="160000"/>
              </a:lnSpc>
              <a:buNone/>
            </a:pPr>
            <a:endParaRPr lang="en-GB" sz="12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160087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Autofit/>
          </a:bodyPr>
          <a:lstStyle/>
          <a:p>
            <a:pPr marL="0" indent="0" algn="ctr">
              <a:lnSpc>
                <a:spcPct val="114000"/>
              </a:lnSpc>
              <a:spcBef>
                <a:spcPts val="0"/>
              </a:spcBef>
              <a:buNone/>
            </a:pPr>
            <a:r>
              <a:rPr lang="en-ZA" sz="1400" b="1" kern="0" dirty="0">
                <a:solidFill>
                  <a:srgbClr val="004369"/>
                </a:solidFill>
                <a:effectLst/>
                <a:latin typeface="Century Gothic" panose="020B0502020202020204" pitchFamily="34" charset="0"/>
                <a:ea typeface="Century Gothic" panose="020B0502020202020204" pitchFamily="34" charset="0"/>
                <a:cs typeface="Century Gothic" panose="020B0502020202020204" pitchFamily="34" charset="0"/>
              </a:rPr>
              <a:t>MPUMALANGA </a:t>
            </a:r>
          </a:p>
          <a:p>
            <a:pPr marL="0" indent="0">
              <a:lnSpc>
                <a:spcPct val="114000"/>
              </a:lnSpc>
              <a:spcBef>
                <a:spcPts val="0"/>
              </a:spcBef>
              <a:buNone/>
            </a:pPr>
            <a:r>
              <a:rPr lang="en-ZA" sz="1400" b="1" dirty="0">
                <a:solidFill>
                  <a:srgbClr val="1C94CF"/>
                </a:solidFill>
                <a:effectLst/>
                <a:latin typeface="Century Gothic" panose="020B0502020202020204" pitchFamily="34" charset="0"/>
                <a:ea typeface="Century Gothic" panose="020B0502020202020204" pitchFamily="34" charset="0"/>
                <a:cs typeface="Century Gothic" panose="020B0502020202020204" pitchFamily="34" charset="0"/>
              </a:rPr>
              <a:t>INSTITUTIONS PROVIDING TERMINATION OF PREGNANCY SERVICES  </a:t>
            </a:r>
          </a:p>
          <a:p>
            <a:pPr marL="0" indent="0" algn="just">
              <a:lnSpc>
                <a:spcPct val="114000"/>
              </a:lnSpc>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of Health has 28 public and 2 private facilities that provide termination of pregnancy services. However, the facilities are not sufficient enough to serve the needs of pregnant persons. </a:t>
            </a:r>
          </a:p>
          <a:p>
            <a:pPr marL="0" indent="0" algn="just">
              <a:lnSpc>
                <a:spcPct val="114000"/>
              </a:lnSpc>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criterion that the department uses to determine whether the health centre can render professional services is that there must at least be two (2) health workers who have completed both theory and practice to conduct termination of pregnancy, equipment such as </a:t>
            </a:r>
            <a:r>
              <a:rPr lang="en-ZA" sz="1400" dirty="0" err="1">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valsellum</a:t>
            </a: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 forceps, swab holder forceps; and the health worker’s ability to urgently refer any complication to the higher level of care.</a:t>
            </a:r>
          </a:p>
          <a:p>
            <a:pPr marL="0" indent="0" algn="just">
              <a:lnSpc>
                <a:spcPct val="114000"/>
              </a:lnSpc>
              <a:spcBef>
                <a:spcPts val="0"/>
              </a:spcBef>
              <a:buNone/>
            </a:pPr>
            <a:endParaRPr lang="en-ZA" sz="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nSpc>
                <a:spcPct val="114000"/>
              </a:lnSpc>
              <a:spcBef>
                <a:spcPts val="0"/>
              </a:spcBef>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Funding Model</a:t>
            </a:r>
          </a:p>
          <a:p>
            <a:pPr marL="0" indent="0" algn="just">
              <a:lnSpc>
                <a:spcPct val="114000"/>
              </a:lnSpc>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There is a dedicated budget allocated for women’s health services, Women’s heal program also include family planning, breast, and cervical cancer.</a:t>
            </a:r>
          </a:p>
          <a:p>
            <a:pPr marL="0" indent="0" algn="just">
              <a:lnSpc>
                <a:spcPct val="114000"/>
              </a:lnSpc>
              <a:spcBef>
                <a:spcPts val="0"/>
              </a:spcBef>
              <a:buNone/>
            </a:pPr>
            <a:endParaRPr lang="en-ZA" sz="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nSpc>
                <a:spcPct val="114000"/>
              </a:lnSpc>
              <a:spcBef>
                <a:spcPts val="0"/>
              </a:spcBef>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Referral system</a:t>
            </a:r>
          </a:p>
          <a:p>
            <a:pPr marL="0" indent="0" algn="just">
              <a:lnSpc>
                <a:spcPct val="114000"/>
              </a:lnSpc>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There is a referral policy existing within the department. Referrals from clinics are to district hospitals. Emergency medical services transport is always available to take the patients to the next level of care. The policy stipulates routes for each service.</a:t>
            </a:r>
          </a:p>
          <a:p>
            <a:pPr marL="0" indent="0" algn="just">
              <a:lnSpc>
                <a:spcPct val="114000"/>
              </a:lnSpc>
              <a:spcBef>
                <a:spcPts val="0"/>
              </a:spcBef>
              <a:buNone/>
            </a:pPr>
            <a:endParaRPr lang="en-ZA" sz="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14000"/>
              </a:lnSpc>
              <a:spcBef>
                <a:spcPts val="0"/>
              </a:spcBef>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Mechanisms in place to assist pregnant persons that seek to terminate their pregnancy during the last week of the first trimester is that they are referred to the hospital to conduct second trimester termination of pregnancy.</a:t>
            </a: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61655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Autofit/>
          </a:bodyPr>
          <a:lstStyle/>
          <a:p>
            <a:pPr marL="0" indent="0" algn="ctr">
              <a:lnSpc>
                <a:spcPct val="134000"/>
              </a:lnSpc>
              <a:spcBef>
                <a:spcPts val="0"/>
              </a:spcBef>
              <a:buNone/>
            </a:pPr>
            <a:r>
              <a:rPr lang="en-GB" sz="1400" b="1" dirty="0">
                <a:latin typeface="Century Gothic" panose="020B0502020202020204" pitchFamily="34" charset="0"/>
              </a:rPr>
              <a:t>Mpumalanga Cont…</a:t>
            </a:r>
          </a:p>
          <a:p>
            <a:pPr marL="0" indent="0">
              <a:lnSpc>
                <a:spcPct val="108000"/>
              </a:lnSpc>
              <a:spcAft>
                <a:spcPts val="1435"/>
              </a:spcAft>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Assessment</a:t>
            </a:r>
          </a:p>
          <a:p>
            <a:pPr marL="0" indent="0" algn="just">
              <a:lnSpc>
                <a:spcPct val="125000"/>
              </a:lnSpc>
              <a:spcAft>
                <a:spcPts val="1470"/>
              </a:spcAft>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Before TOP is conducted every patient is provided pre-counselling to assist her to make an informed decision; then she will be assessed to check if she qualifies for either medical or surgical TOP. Consent form is completed then counselling on the expected effects of drugs.</a:t>
            </a:r>
          </a:p>
          <a:p>
            <a:pPr marL="0" indent="0" algn="just">
              <a:lnSpc>
                <a:spcPct val="125000"/>
              </a:lnSpc>
              <a:spcAft>
                <a:spcPts val="1170"/>
              </a:spcAft>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Counselling is provided to pregnant persons before and after TOP. There is no differentiation in content of consultation with persons of the ages below and above 18.</a:t>
            </a:r>
          </a:p>
          <a:p>
            <a:pPr marL="0" indent="0">
              <a:lnSpc>
                <a:spcPct val="108000"/>
              </a:lnSpc>
              <a:spcAft>
                <a:spcPts val="1435"/>
              </a:spcAft>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Promotion of TOP services</a:t>
            </a:r>
          </a:p>
          <a:p>
            <a:pPr marL="0" indent="0" algn="just">
              <a:lnSpc>
                <a:spcPct val="125000"/>
              </a:lnSpc>
              <a:spcAft>
                <a:spcPts val="1470"/>
              </a:spcAft>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Public health facilities advertise abortion services through various communication services. The department responded that it has 56 health workers qualified to provide abortion services in the province. However, the statistics provided below of abortion service providers does not add to the total number above.</a:t>
            </a: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algn="just">
              <a:lnSpc>
                <a:spcPct val="160000"/>
              </a:lnSpc>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76333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Autofit/>
          </a:bodyPr>
          <a:lstStyle/>
          <a:p>
            <a:pPr marL="0" indent="0" algn="ctr">
              <a:lnSpc>
                <a:spcPct val="134000"/>
              </a:lnSpc>
              <a:spcBef>
                <a:spcPts val="0"/>
              </a:spcBef>
              <a:buNone/>
            </a:pPr>
            <a:r>
              <a:rPr lang="en-GB" sz="1400" b="1" dirty="0">
                <a:latin typeface="Century Gothic" panose="020B0502020202020204" pitchFamily="34" charset="0"/>
              </a:rPr>
              <a:t>Mpumalanga Cont… </a:t>
            </a:r>
          </a:p>
          <a:p>
            <a:pPr marL="0" indent="0">
              <a:lnSpc>
                <a:spcPct val="134000"/>
              </a:lnSpc>
              <a:spcBef>
                <a:spcPts val="0"/>
              </a:spcBef>
              <a:buNone/>
            </a:pPr>
            <a:r>
              <a:rPr lang="en-ZA" sz="16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Disaggregated data on hospitals and number of abortion service providers.</a:t>
            </a: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a:p>
            <a:pPr algn="just">
              <a:lnSpc>
                <a:spcPct val="160000"/>
              </a:lnSpc>
            </a:pPr>
            <a:endParaRPr lang="en-GB" sz="1100" dirty="0">
              <a:latin typeface="Century Gothic" panose="020B0502020202020204" pitchFamily="34" charset="0"/>
            </a:endParaRPr>
          </a:p>
          <a:p>
            <a:pPr algn="just">
              <a:lnSpc>
                <a:spcPct val="160000"/>
              </a:lnSpc>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a:extLst>
              <a:ext uri="{FF2B5EF4-FFF2-40B4-BE49-F238E27FC236}">
                <a16:creationId xmlns:a16="http://schemas.microsoft.com/office/drawing/2014/main" id="{8875C9C4-EE3F-4CEF-BB53-C66F322DB57D}"/>
              </a:ext>
            </a:extLst>
          </p:cNvPr>
          <p:cNvGraphicFramePr>
            <a:graphicFrameLocks noGrp="1"/>
          </p:cNvGraphicFramePr>
          <p:nvPr>
            <p:extLst>
              <p:ext uri="{D42A27DB-BD31-4B8C-83A1-F6EECF244321}">
                <p14:modId xmlns:p14="http://schemas.microsoft.com/office/powerpoint/2010/main" val="1045355039"/>
              </p:ext>
            </p:extLst>
          </p:nvPr>
        </p:nvGraphicFramePr>
        <p:xfrm>
          <a:off x="242646" y="2564904"/>
          <a:ext cx="8658707" cy="2880318"/>
        </p:xfrm>
        <a:graphic>
          <a:graphicData uri="http://schemas.openxmlformats.org/drawingml/2006/table">
            <a:tbl>
              <a:tblPr firstRow="1" firstCol="1" bandRow="1">
                <a:tableStyleId>{5C22544A-7EE6-4342-B048-85BDC9FD1C3A}</a:tableStyleId>
              </a:tblPr>
              <a:tblGrid>
                <a:gridCol w="1798131">
                  <a:extLst>
                    <a:ext uri="{9D8B030D-6E8A-4147-A177-3AD203B41FA5}">
                      <a16:colId xmlns:a16="http://schemas.microsoft.com/office/drawing/2014/main" val="2550729961"/>
                    </a:ext>
                  </a:extLst>
                </a:gridCol>
                <a:gridCol w="865956">
                  <a:extLst>
                    <a:ext uri="{9D8B030D-6E8A-4147-A177-3AD203B41FA5}">
                      <a16:colId xmlns:a16="http://schemas.microsoft.com/office/drawing/2014/main" val="1105630874"/>
                    </a:ext>
                  </a:extLst>
                </a:gridCol>
                <a:gridCol w="2271860">
                  <a:extLst>
                    <a:ext uri="{9D8B030D-6E8A-4147-A177-3AD203B41FA5}">
                      <a16:colId xmlns:a16="http://schemas.microsoft.com/office/drawing/2014/main" val="3387810170"/>
                    </a:ext>
                  </a:extLst>
                </a:gridCol>
                <a:gridCol w="885482">
                  <a:extLst>
                    <a:ext uri="{9D8B030D-6E8A-4147-A177-3AD203B41FA5}">
                      <a16:colId xmlns:a16="http://schemas.microsoft.com/office/drawing/2014/main" val="3252146078"/>
                    </a:ext>
                  </a:extLst>
                </a:gridCol>
                <a:gridCol w="1973021">
                  <a:extLst>
                    <a:ext uri="{9D8B030D-6E8A-4147-A177-3AD203B41FA5}">
                      <a16:colId xmlns:a16="http://schemas.microsoft.com/office/drawing/2014/main" val="244767026"/>
                    </a:ext>
                  </a:extLst>
                </a:gridCol>
                <a:gridCol w="864257">
                  <a:extLst>
                    <a:ext uri="{9D8B030D-6E8A-4147-A177-3AD203B41FA5}">
                      <a16:colId xmlns:a16="http://schemas.microsoft.com/office/drawing/2014/main" val="2449358672"/>
                    </a:ext>
                  </a:extLst>
                </a:gridCol>
              </a:tblGrid>
              <a:tr h="359884">
                <a:tc>
                  <a:txBody>
                    <a:bodyPr/>
                    <a:lstStyle/>
                    <a:p>
                      <a:pPr marL="35560" indent="-6350" algn="l">
                        <a:lnSpc>
                          <a:spcPct val="107000"/>
                        </a:lnSpc>
                        <a:spcAft>
                          <a:spcPts val="20"/>
                        </a:spcAft>
                      </a:pPr>
                      <a:r>
                        <a:rPr lang="en-ZA" sz="1200" dirty="0">
                          <a:effectLst/>
                        </a:rPr>
                        <a:t>Carolina Hospital</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40640" indent="-6350" algn="ctr">
                        <a:lnSpc>
                          <a:spcPct val="107000"/>
                        </a:lnSpc>
                        <a:spcAft>
                          <a:spcPts val="20"/>
                        </a:spcAft>
                      </a:pPr>
                      <a:r>
                        <a:rPr lang="en-ZA" sz="1200">
                          <a:effectLst/>
                        </a:rPr>
                        <a:t>1</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5560" indent="-6350" algn="l">
                        <a:lnSpc>
                          <a:spcPct val="107000"/>
                        </a:lnSpc>
                        <a:spcAft>
                          <a:spcPts val="20"/>
                        </a:spcAft>
                      </a:pPr>
                      <a:r>
                        <a:rPr lang="en-ZA" sz="1200" dirty="0" err="1">
                          <a:effectLst/>
                        </a:rPr>
                        <a:t>KwaMhlanga</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5560" indent="-6350" algn="l">
                        <a:lnSpc>
                          <a:spcPct val="107000"/>
                        </a:lnSpc>
                        <a:spcAft>
                          <a:spcPts val="20"/>
                        </a:spcAft>
                      </a:pPr>
                      <a:r>
                        <a:rPr lang="en-ZA" sz="1200">
                          <a:effectLst/>
                        </a:rPr>
                        <a:t>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5560" indent="-6350" algn="l">
                        <a:lnSpc>
                          <a:spcPct val="107000"/>
                        </a:lnSpc>
                        <a:spcAft>
                          <a:spcPts val="20"/>
                        </a:spcAft>
                      </a:pPr>
                      <a:r>
                        <a:rPr lang="en-ZA" sz="1200">
                          <a:effectLst/>
                        </a:rPr>
                        <a:t>Sabie Hospital</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40640" indent="-6350" algn="ctr">
                        <a:lnSpc>
                          <a:spcPct val="107000"/>
                        </a:lnSpc>
                        <a:spcAft>
                          <a:spcPts val="20"/>
                        </a:spcAft>
                      </a:pPr>
                      <a:r>
                        <a:rPr lang="en-ZA" sz="1200" dirty="0">
                          <a:effectLst/>
                        </a:rPr>
                        <a:t>1</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extLst>
                  <a:ext uri="{0D108BD9-81ED-4DB2-BD59-A6C34878D82A}">
                    <a16:rowId xmlns:a16="http://schemas.microsoft.com/office/drawing/2014/main" val="2016070579"/>
                  </a:ext>
                </a:extLst>
              </a:tr>
              <a:tr h="360062">
                <a:tc>
                  <a:txBody>
                    <a:bodyPr/>
                    <a:lstStyle/>
                    <a:p>
                      <a:pPr marL="35560" indent="-6350" algn="l">
                        <a:lnSpc>
                          <a:spcPct val="107000"/>
                        </a:lnSpc>
                        <a:spcAft>
                          <a:spcPts val="20"/>
                        </a:spcAft>
                      </a:pPr>
                      <a:r>
                        <a:rPr lang="en-ZA" sz="1200">
                          <a:effectLst/>
                        </a:rPr>
                        <a:t>Embhuleni Hospital</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40640" indent="-6350" algn="ctr">
                        <a:lnSpc>
                          <a:spcPct val="107000"/>
                        </a:lnSpc>
                        <a:spcAft>
                          <a:spcPts val="20"/>
                        </a:spcAft>
                      </a:pPr>
                      <a:r>
                        <a:rPr lang="en-ZA" sz="1200">
                          <a:effectLst/>
                        </a:rPr>
                        <a:t>3</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5560" indent="-6350" algn="l">
                        <a:lnSpc>
                          <a:spcPct val="107000"/>
                        </a:lnSpc>
                        <a:spcAft>
                          <a:spcPts val="20"/>
                        </a:spcAft>
                      </a:pPr>
                      <a:r>
                        <a:rPr lang="en-ZA" sz="1200">
                          <a:effectLst/>
                        </a:rPr>
                        <a:t>Mametlhake Hospitals</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40005" indent="-6350" algn="ctr">
                        <a:lnSpc>
                          <a:spcPct val="107000"/>
                        </a:lnSpc>
                        <a:spcAft>
                          <a:spcPts val="20"/>
                        </a:spcAft>
                      </a:pPr>
                      <a:r>
                        <a:rPr lang="en-ZA" sz="1200">
                          <a:effectLst/>
                        </a:rPr>
                        <a:t>1</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5560" indent="-6350" algn="l">
                        <a:lnSpc>
                          <a:spcPct val="107000"/>
                        </a:lnSpc>
                        <a:spcAft>
                          <a:spcPts val="20"/>
                        </a:spcAft>
                      </a:pPr>
                      <a:r>
                        <a:rPr lang="en-ZA" sz="1200">
                          <a:effectLst/>
                        </a:rPr>
                        <a:t>Tonga Hospital</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40005" indent="-6350" algn="ctr">
                        <a:lnSpc>
                          <a:spcPct val="107000"/>
                        </a:lnSpc>
                        <a:spcAft>
                          <a:spcPts val="20"/>
                        </a:spcAft>
                      </a:pPr>
                      <a:r>
                        <a:rPr lang="en-ZA" sz="1200">
                          <a:effectLst/>
                        </a:rPr>
                        <a:t>1</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extLst>
                  <a:ext uri="{0D108BD9-81ED-4DB2-BD59-A6C34878D82A}">
                    <a16:rowId xmlns:a16="http://schemas.microsoft.com/office/drawing/2014/main" val="3076752765"/>
                  </a:ext>
                </a:extLst>
              </a:tr>
              <a:tr h="360062">
                <a:tc>
                  <a:txBody>
                    <a:bodyPr/>
                    <a:lstStyle/>
                    <a:p>
                      <a:pPr marL="35560" indent="-6350" algn="l">
                        <a:lnSpc>
                          <a:spcPct val="107000"/>
                        </a:lnSpc>
                        <a:spcAft>
                          <a:spcPts val="20"/>
                        </a:spcAft>
                      </a:pPr>
                      <a:r>
                        <a:rPr lang="en-ZA" sz="1200">
                          <a:effectLst/>
                        </a:rPr>
                        <a:t>Volksrust Hospital</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40005" indent="-6350" algn="ctr">
                        <a:lnSpc>
                          <a:spcPct val="107000"/>
                        </a:lnSpc>
                        <a:spcAft>
                          <a:spcPts val="20"/>
                        </a:spcAft>
                      </a:pPr>
                      <a:r>
                        <a:rPr lang="en-ZA" sz="1200">
                          <a:effectLst/>
                        </a:rPr>
                        <a:t>1</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5560" indent="-6350" algn="l">
                        <a:lnSpc>
                          <a:spcPct val="107000"/>
                        </a:lnSpc>
                        <a:spcAft>
                          <a:spcPts val="20"/>
                        </a:spcAft>
                      </a:pPr>
                      <a:r>
                        <a:rPr lang="en-ZA" sz="1200">
                          <a:effectLst/>
                        </a:rPr>
                        <a:t>Bernice Samuel Hospital</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40005" indent="-6350" algn="ctr">
                        <a:lnSpc>
                          <a:spcPct val="107000"/>
                        </a:lnSpc>
                        <a:spcAft>
                          <a:spcPts val="20"/>
                        </a:spcAft>
                      </a:pPr>
                      <a:r>
                        <a:rPr lang="en-ZA" sz="1200">
                          <a:effectLst/>
                        </a:rPr>
                        <a:t>2</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5560" indent="-6350" algn="l">
                        <a:lnSpc>
                          <a:spcPct val="107000"/>
                        </a:lnSpc>
                        <a:spcAft>
                          <a:spcPts val="20"/>
                        </a:spcAft>
                      </a:pPr>
                      <a:r>
                        <a:rPr lang="en-ZA" sz="1200">
                          <a:effectLst/>
                        </a:rPr>
                        <a:t>Barberton Hospital</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40005" indent="-6350" algn="ctr">
                        <a:lnSpc>
                          <a:spcPct val="107000"/>
                        </a:lnSpc>
                        <a:spcAft>
                          <a:spcPts val="20"/>
                        </a:spcAft>
                      </a:pPr>
                      <a:r>
                        <a:rPr lang="en-ZA" sz="1200">
                          <a:effectLst/>
                        </a:rPr>
                        <a:t>1</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extLst>
                  <a:ext uri="{0D108BD9-81ED-4DB2-BD59-A6C34878D82A}">
                    <a16:rowId xmlns:a16="http://schemas.microsoft.com/office/drawing/2014/main" val="3638664643"/>
                  </a:ext>
                </a:extLst>
              </a:tr>
              <a:tr h="360062">
                <a:tc>
                  <a:txBody>
                    <a:bodyPr/>
                    <a:lstStyle/>
                    <a:p>
                      <a:pPr marL="35560" indent="-6350" algn="l">
                        <a:lnSpc>
                          <a:spcPct val="107000"/>
                        </a:lnSpc>
                        <a:spcAft>
                          <a:spcPts val="20"/>
                        </a:spcAft>
                      </a:pPr>
                      <a:r>
                        <a:rPr lang="en-ZA" sz="1200">
                          <a:effectLst/>
                        </a:rPr>
                        <a:t>Piet Retief Hospital</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40005" indent="-6350" algn="ctr">
                        <a:lnSpc>
                          <a:spcPct val="107000"/>
                        </a:lnSpc>
                        <a:spcAft>
                          <a:spcPts val="20"/>
                        </a:spcAft>
                      </a:pPr>
                      <a:r>
                        <a:rPr lang="en-ZA" sz="1200">
                          <a:effectLst/>
                        </a:rPr>
                        <a:t>1</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5560" indent="-6350" algn="l">
                        <a:lnSpc>
                          <a:spcPct val="107000"/>
                        </a:lnSpc>
                        <a:spcAft>
                          <a:spcPts val="20"/>
                        </a:spcAft>
                      </a:pPr>
                      <a:r>
                        <a:rPr lang="en-ZA" sz="1200">
                          <a:effectLst/>
                        </a:rPr>
                        <a:t>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74930" indent="-6350" algn="ctr">
                        <a:lnSpc>
                          <a:spcPct val="107000"/>
                        </a:lnSpc>
                        <a:spcAft>
                          <a:spcPts val="20"/>
                        </a:spcAft>
                      </a:pPr>
                      <a:r>
                        <a:rPr lang="en-ZA" sz="1200">
                          <a:effectLst/>
                        </a:rPr>
                        <a:t>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5560" indent="-6350" algn="l">
                        <a:lnSpc>
                          <a:spcPct val="107000"/>
                        </a:lnSpc>
                        <a:spcAft>
                          <a:spcPts val="20"/>
                        </a:spcAft>
                      </a:pPr>
                      <a:r>
                        <a:rPr lang="en-ZA" sz="1200">
                          <a:effectLst/>
                        </a:rPr>
                        <a:t>Mapulaneng Hospital</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40005" indent="-6350" algn="ctr">
                        <a:lnSpc>
                          <a:spcPct val="107000"/>
                        </a:lnSpc>
                        <a:spcAft>
                          <a:spcPts val="20"/>
                        </a:spcAft>
                      </a:pPr>
                      <a:r>
                        <a:rPr lang="en-ZA" sz="1200">
                          <a:effectLst/>
                        </a:rPr>
                        <a:t>1</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extLst>
                  <a:ext uri="{0D108BD9-81ED-4DB2-BD59-A6C34878D82A}">
                    <a16:rowId xmlns:a16="http://schemas.microsoft.com/office/drawing/2014/main" val="2617228845"/>
                  </a:ext>
                </a:extLst>
              </a:tr>
              <a:tr h="360062">
                <a:tc>
                  <a:txBody>
                    <a:bodyPr/>
                    <a:lstStyle/>
                    <a:p>
                      <a:pPr marL="35560" indent="-6350" algn="l">
                        <a:lnSpc>
                          <a:spcPct val="107000"/>
                        </a:lnSpc>
                        <a:spcAft>
                          <a:spcPts val="20"/>
                        </a:spcAft>
                      </a:pPr>
                      <a:r>
                        <a:rPr lang="en-ZA" sz="1200">
                          <a:effectLst/>
                        </a:rPr>
                        <a:t>Ermelo Hospital</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9370" indent="-6350" algn="ctr">
                        <a:lnSpc>
                          <a:spcPct val="107000"/>
                        </a:lnSpc>
                        <a:spcAft>
                          <a:spcPts val="20"/>
                        </a:spcAft>
                      </a:pPr>
                      <a:r>
                        <a:rPr lang="en-ZA" sz="1200">
                          <a:effectLst/>
                        </a:rPr>
                        <a:t>1</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5560" indent="-6350" algn="l">
                        <a:lnSpc>
                          <a:spcPct val="107000"/>
                        </a:lnSpc>
                        <a:spcAft>
                          <a:spcPts val="20"/>
                        </a:spcAft>
                      </a:pPr>
                      <a:r>
                        <a:rPr lang="en-ZA" sz="1200">
                          <a:effectLst/>
                        </a:rPr>
                        <a:t>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74295" indent="-6350" algn="ctr">
                        <a:lnSpc>
                          <a:spcPct val="107000"/>
                        </a:lnSpc>
                        <a:spcAft>
                          <a:spcPts val="20"/>
                        </a:spcAft>
                      </a:pPr>
                      <a:r>
                        <a:rPr lang="en-ZA" sz="1200">
                          <a:effectLst/>
                        </a:rPr>
                        <a:t>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4925" indent="-6350" algn="l">
                        <a:lnSpc>
                          <a:spcPct val="107000"/>
                        </a:lnSpc>
                        <a:spcAft>
                          <a:spcPts val="20"/>
                        </a:spcAft>
                      </a:pPr>
                      <a:r>
                        <a:rPr lang="en-ZA" sz="1200">
                          <a:effectLst/>
                        </a:rPr>
                        <a:t>Tintswalo Hospital</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9370" indent="-6350" algn="ctr">
                        <a:lnSpc>
                          <a:spcPct val="107000"/>
                        </a:lnSpc>
                        <a:spcAft>
                          <a:spcPts val="20"/>
                        </a:spcAft>
                      </a:pPr>
                      <a:r>
                        <a:rPr lang="en-ZA" sz="1200">
                          <a:effectLst/>
                        </a:rPr>
                        <a:t>1</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extLst>
                  <a:ext uri="{0D108BD9-81ED-4DB2-BD59-A6C34878D82A}">
                    <a16:rowId xmlns:a16="http://schemas.microsoft.com/office/drawing/2014/main" val="864457966"/>
                  </a:ext>
                </a:extLst>
              </a:tr>
              <a:tr h="360062">
                <a:tc>
                  <a:txBody>
                    <a:bodyPr/>
                    <a:lstStyle/>
                    <a:p>
                      <a:pPr marL="34925" indent="-6350" algn="l">
                        <a:lnSpc>
                          <a:spcPct val="107000"/>
                        </a:lnSpc>
                        <a:spcAft>
                          <a:spcPts val="20"/>
                        </a:spcAft>
                      </a:pPr>
                      <a:r>
                        <a:rPr lang="en-ZA" sz="1200">
                          <a:effectLst/>
                        </a:rPr>
                        <a:t>Elsie Ballot Hospital</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9370" indent="-6350" algn="ctr">
                        <a:lnSpc>
                          <a:spcPct val="107000"/>
                        </a:lnSpc>
                        <a:spcAft>
                          <a:spcPts val="20"/>
                        </a:spcAft>
                      </a:pPr>
                      <a:r>
                        <a:rPr lang="en-ZA" sz="1200">
                          <a:effectLst/>
                        </a:rPr>
                        <a:t>1</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4925" indent="-6350" algn="l">
                        <a:lnSpc>
                          <a:spcPct val="107000"/>
                        </a:lnSpc>
                        <a:spcAft>
                          <a:spcPts val="20"/>
                        </a:spcAft>
                      </a:pPr>
                      <a:r>
                        <a:rPr lang="en-ZA" sz="1200">
                          <a:effectLst/>
                        </a:rPr>
                        <a:t>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74295" indent="-6350" algn="ctr">
                        <a:lnSpc>
                          <a:spcPct val="107000"/>
                        </a:lnSpc>
                        <a:spcAft>
                          <a:spcPts val="20"/>
                        </a:spcAft>
                      </a:pPr>
                      <a:r>
                        <a:rPr lang="en-ZA" sz="1200">
                          <a:effectLst/>
                        </a:rPr>
                        <a:t>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4925" indent="-6350" algn="l">
                        <a:lnSpc>
                          <a:spcPct val="107000"/>
                        </a:lnSpc>
                        <a:spcAft>
                          <a:spcPts val="20"/>
                        </a:spcAft>
                      </a:pPr>
                      <a:r>
                        <a:rPr lang="en-ZA" sz="1200">
                          <a:effectLst/>
                        </a:rPr>
                        <a:t>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74295" indent="-6350" algn="ctr">
                        <a:lnSpc>
                          <a:spcPct val="107000"/>
                        </a:lnSpc>
                        <a:spcAft>
                          <a:spcPts val="20"/>
                        </a:spcAft>
                      </a:pPr>
                      <a:r>
                        <a:rPr lang="en-ZA" sz="1200">
                          <a:effectLst/>
                        </a:rPr>
                        <a:t>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extLst>
                  <a:ext uri="{0D108BD9-81ED-4DB2-BD59-A6C34878D82A}">
                    <a16:rowId xmlns:a16="http://schemas.microsoft.com/office/drawing/2014/main" val="4022332346"/>
                  </a:ext>
                </a:extLst>
              </a:tr>
              <a:tr h="360062">
                <a:tc>
                  <a:txBody>
                    <a:bodyPr/>
                    <a:lstStyle/>
                    <a:p>
                      <a:pPr marL="34925" indent="-6350" algn="l">
                        <a:lnSpc>
                          <a:spcPct val="107000"/>
                        </a:lnSpc>
                        <a:spcAft>
                          <a:spcPts val="20"/>
                        </a:spcAft>
                      </a:pPr>
                      <a:r>
                        <a:rPr lang="en-ZA" sz="1200">
                          <a:effectLst/>
                        </a:rPr>
                        <a:t>Standerton Hospital</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9370" indent="-6350" algn="ctr">
                        <a:lnSpc>
                          <a:spcPct val="107000"/>
                        </a:lnSpc>
                        <a:spcAft>
                          <a:spcPts val="20"/>
                        </a:spcAft>
                      </a:pPr>
                      <a:r>
                        <a:rPr lang="en-ZA" sz="1200">
                          <a:effectLst/>
                        </a:rPr>
                        <a:t>1</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4925" indent="-6350" algn="l">
                        <a:lnSpc>
                          <a:spcPct val="107000"/>
                        </a:lnSpc>
                        <a:spcAft>
                          <a:spcPts val="20"/>
                        </a:spcAft>
                      </a:pPr>
                      <a:r>
                        <a:rPr lang="en-ZA" sz="1200">
                          <a:effectLst/>
                        </a:rPr>
                        <a:t>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74295" indent="-6350" algn="ctr">
                        <a:lnSpc>
                          <a:spcPct val="107000"/>
                        </a:lnSpc>
                        <a:spcAft>
                          <a:spcPts val="20"/>
                        </a:spcAft>
                      </a:pPr>
                      <a:r>
                        <a:rPr lang="en-ZA" sz="1200">
                          <a:effectLst/>
                        </a:rPr>
                        <a:t>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4925" indent="-6350" algn="l">
                        <a:lnSpc>
                          <a:spcPct val="107000"/>
                        </a:lnSpc>
                        <a:spcAft>
                          <a:spcPts val="20"/>
                        </a:spcAft>
                      </a:pPr>
                      <a:r>
                        <a:rPr lang="en-ZA" sz="1200">
                          <a:effectLst/>
                        </a:rPr>
                        <a:t>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74295" indent="-6350" algn="ctr">
                        <a:lnSpc>
                          <a:spcPct val="107000"/>
                        </a:lnSpc>
                        <a:spcAft>
                          <a:spcPts val="20"/>
                        </a:spcAft>
                      </a:pPr>
                      <a:r>
                        <a:rPr lang="en-ZA" sz="1200">
                          <a:effectLst/>
                        </a:rPr>
                        <a:t> </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extLst>
                  <a:ext uri="{0D108BD9-81ED-4DB2-BD59-A6C34878D82A}">
                    <a16:rowId xmlns:a16="http://schemas.microsoft.com/office/drawing/2014/main" val="3317752135"/>
                  </a:ext>
                </a:extLst>
              </a:tr>
              <a:tr h="360062">
                <a:tc>
                  <a:txBody>
                    <a:bodyPr/>
                    <a:lstStyle/>
                    <a:p>
                      <a:pPr marL="34925" indent="-6350" algn="l">
                        <a:lnSpc>
                          <a:spcPct val="107000"/>
                        </a:lnSpc>
                        <a:spcAft>
                          <a:spcPts val="20"/>
                        </a:spcAft>
                      </a:pPr>
                      <a:r>
                        <a:rPr lang="en-ZA" sz="1200">
                          <a:effectLst/>
                        </a:rPr>
                        <a:t>Total</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8735" indent="-6350" algn="ctr">
                        <a:lnSpc>
                          <a:spcPct val="107000"/>
                        </a:lnSpc>
                        <a:spcAft>
                          <a:spcPts val="20"/>
                        </a:spcAft>
                      </a:pPr>
                      <a:r>
                        <a:rPr lang="en-ZA" sz="1200">
                          <a:effectLst/>
                        </a:rPr>
                        <a:t>9</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4925" indent="-6350" algn="l">
                        <a:lnSpc>
                          <a:spcPct val="107000"/>
                        </a:lnSpc>
                        <a:spcAft>
                          <a:spcPts val="20"/>
                        </a:spcAft>
                      </a:pPr>
                      <a:r>
                        <a:rPr lang="en-ZA" sz="1200">
                          <a:effectLst/>
                        </a:rPr>
                        <a:t>Total</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8735" indent="-6350" algn="ctr">
                        <a:lnSpc>
                          <a:spcPct val="107000"/>
                        </a:lnSpc>
                        <a:spcAft>
                          <a:spcPts val="20"/>
                        </a:spcAft>
                      </a:pPr>
                      <a:r>
                        <a:rPr lang="en-ZA" sz="1200">
                          <a:effectLst/>
                        </a:rPr>
                        <a:t>3</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4925" indent="-6350" algn="l">
                        <a:lnSpc>
                          <a:spcPct val="107000"/>
                        </a:lnSpc>
                        <a:spcAft>
                          <a:spcPts val="20"/>
                        </a:spcAft>
                      </a:pPr>
                      <a:r>
                        <a:rPr lang="en-ZA" sz="1200">
                          <a:effectLst/>
                        </a:rPr>
                        <a:t>Total</a:t>
                      </a:r>
                      <a:endParaRPr lang="en-ZA" sz="12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tc>
                  <a:txBody>
                    <a:bodyPr/>
                    <a:lstStyle/>
                    <a:p>
                      <a:pPr marL="38735" indent="-6350" algn="ctr">
                        <a:lnSpc>
                          <a:spcPct val="107000"/>
                        </a:lnSpc>
                        <a:spcAft>
                          <a:spcPts val="20"/>
                        </a:spcAft>
                      </a:pPr>
                      <a:r>
                        <a:rPr lang="en-ZA" sz="1200" dirty="0">
                          <a:effectLst/>
                        </a:rPr>
                        <a:t>5</a:t>
                      </a:r>
                      <a:endParaRPr lang="en-ZA" sz="12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3020" marR="73025" marT="71755" marB="0"/>
                </a:tc>
                <a:extLst>
                  <a:ext uri="{0D108BD9-81ED-4DB2-BD59-A6C34878D82A}">
                    <a16:rowId xmlns:a16="http://schemas.microsoft.com/office/drawing/2014/main" val="3895910630"/>
                  </a:ext>
                </a:extLst>
              </a:tr>
            </a:tbl>
          </a:graphicData>
        </a:graphic>
      </p:graphicFrame>
    </p:spTree>
    <p:extLst>
      <p:ext uri="{BB962C8B-B14F-4D97-AF65-F5344CB8AC3E}">
        <p14:creationId xmlns:p14="http://schemas.microsoft.com/office/powerpoint/2010/main" val="159830629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80882" y="1600665"/>
            <a:ext cx="8982236" cy="5257335"/>
          </a:xfrm>
        </p:spPr>
        <p:txBody>
          <a:bodyPr>
            <a:noAutofit/>
          </a:bodyPr>
          <a:lstStyle/>
          <a:p>
            <a:pPr marL="0" indent="0" algn="ctr">
              <a:lnSpc>
                <a:spcPct val="134000"/>
              </a:lnSpc>
              <a:spcBef>
                <a:spcPts val="0"/>
              </a:spcBef>
              <a:buNone/>
            </a:pPr>
            <a:r>
              <a:rPr lang="en-GB" sz="1100" b="1" dirty="0">
                <a:latin typeface="Century Gothic" panose="020B0502020202020204" pitchFamily="34" charset="0"/>
              </a:rPr>
              <a:t>Mpumalanga Cont… </a:t>
            </a:r>
          </a:p>
          <a:p>
            <a:pPr marL="0" indent="0">
              <a:lnSpc>
                <a:spcPct val="114000"/>
              </a:lnSpc>
              <a:spcBef>
                <a:spcPts val="0"/>
              </a:spcBef>
              <a:buNone/>
            </a:pPr>
            <a:r>
              <a:rPr lang="en-ZA" sz="11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Public education on TOP services</a:t>
            </a:r>
          </a:p>
          <a:p>
            <a:pPr marL="0" indent="0">
              <a:lnSpc>
                <a:spcPct val="114000"/>
              </a:lnSpc>
              <a:spcBef>
                <a:spcPts val="0"/>
              </a:spcBef>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Proactive measures taken by the department to educate the public about legality of providing abortion is radio and health talks.</a:t>
            </a:r>
          </a:p>
          <a:p>
            <a:pPr marL="0" indent="0">
              <a:lnSpc>
                <a:spcPct val="114000"/>
              </a:lnSpc>
              <a:spcBef>
                <a:spcPts val="0"/>
              </a:spcBef>
              <a:buNone/>
            </a:pPr>
            <a:r>
              <a:rPr lang="en-ZA" sz="11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Disaggregated data in respect of TOP services</a:t>
            </a:r>
          </a:p>
          <a:p>
            <a:pPr marL="0" indent="0">
              <a:lnSpc>
                <a:spcPct val="114000"/>
              </a:lnSpc>
              <a:spcBef>
                <a:spcPts val="0"/>
              </a:spcBef>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Disaggregated data of abortion methods, hospitals providing the services and how they were performed in the last financial year:</a:t>
            </a: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a:p>
            <a:pPr algn="just">
              <a:lnSpc>
                <a:spcPct val="160000"/>
              </a:lnSpc>
            </a:pPr>
            <a:endParaRPr lang="en-GB" sz="1100" dirty="0">
              <a:latin typeface="Century Gothic" panose="020B0502020202020204" pitchFamily="34" charset="0"/>
            </a:endParaRPr>
          </a:p>
          <a:p>
            <a:pPr algn="just">
              <a:lnSpc>
                <a:spcPct val="160000"/>
              </a:lnSpc>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a:extLst>
              <a:ext uri="{FF2B5EF4-FFF2-40B4-BE49-F238E27FC236}">
                <a16:creationId xmlns:a16="http://schemas.microsoft.com/office/drawing/2014/main" id="{997A9208-C176-4BC3-BD75-692452533AA7}"/>
              </a:ext>
            </a:extLst>
          </p:cNvPr>
          <p:cNvGraphicFramePr>
            <a:graphicFrameLocks noGrp="1"/>
          </p:cNvGraphicFramePr>
          <p:nvPr>
            <p:extLst>
              <p:ext uri="{D42A27DB-BD31-4B8C-83A1-F6EECF244321}">
                <p14:modId xmlns:p14="http://schemas.microsoft.com/office/powerpoint/2010/main" val="711283508"/>
              </p:ext>
            </p:extLst>
          </p:nvPr>
        </p:nvGraphicFramePr>
        <p:xfrm>
          <a:off x="161764" y="2652280"/>
          <a:ext cx="8820472" cy="4174421"/>
        </p:xfrm>
        <a:graphic>
          <a:graphicData uri="http://schemas.openxmlformats.org/drawingml/2006/table">
            <a:tbl>
              <a:tblPr firstRow="1" firstCol="1" bandRow="1">
                <a:tableStyleId>{5C22544A-7EE6-4342-B048-85BDC9FD1C3A}</a:tableStyleId>
              </a:tblPr>
              <a:tblGrid>
                <a:gridCol w="2917641">
                  <a:extLst>
                    <a:ext uri="{9D8B030D-6E8A-4147-A177-3AD203B41FA5}">
                      <a16:colId xmlns:a16="http://schemas.microsoft.com/office/drawing/2014/main" val="3045033851"/>
                    </a:ext>
                  </a:extLst>
                </a:gridCol>
                <a:gridCol w="3316012">
                  <a:extLst>
                    <a:ext uri="{9D8B030D-6E8A-4147-A177-3AD203B41FA5}">
                      <a16:colId xmlns:a16="http://schemas.microsoft.com/office/drawing/2014/main" val="3289421065"/>
                    </a:ext>
                  </a:extLst>
                </a:gridCol>
                <a:gridCol w="2586819">
                  <a:extLst>
                    <a:ext uri="{9D8B030D-6E8A-4147-A177-3AD203B41FA5}">
                      <a16:colId xmlns:a16="http://schemas.microsoft.com/office/drawing/2014/main" val="3395925664"/>
                    </a:ext>
                  </a:extLst>
                </a:gridCol>
              </a:tblGrid>
              <a:tr h="176914">
                <a:tc>
                  <a:txBody>
                    <a:bodyPr/>
                    <a:lstStyle/>
                    <a:p>
                      <a:pPr marL="35560" indent="-6350" algn="l">
                        <a:lnSpc>
                          <a:spcPct val="107000"/>
                        </a:lnSpc>
                        <a:spcAft>
                          <a:spcPts val="20"/>
                        </a:spcAft>
                      </a:pPr>
                      <a:r>
                        <a:rPr lang="en-ZA" sz="900">
                          <a:effectLst/>
                        </a:rPr>
                        <a:t>Services Provided</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a:effectLst/>
                        </a:rPr>
                        <a:t>Hospital Providing the Methods</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7780" indent="-6350" algn="l">
                        <a:lnSpc>
                          <a:spcPct val="107000"/>
                        </a:lnSpc>
                        <a:spcAft>
                          <a:spcPts val="20"/>
                        </a:spcAft>
                      </a:pPr>
                      <a:r>
                        <a:rPr lang="en-ZA" sz="900">
                          <a:effectLst/>
                        </a:rPr>
                        <a:t>FY 2019/2020</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444696910"/>
                  </a:ext>
                </a:extLst>
              </a:tr>
              <a:tr h="177027">
                <a:tc>
                  <a:txBody>
                    <a:bodyPr/>
                    <a:lstStyle/>
                    <a:p>
                      <a:pPr marL="35560" indent="-6350" algn="l">
                        <a:lnSpc>
                          <a:spcPct val="107000"/>
                        </a:lnSpc>
                        <a:spcAft>
                          <a:spcPts val="20"/>
                        </a:spcAft>
                      </a:pPr>
                      <a:r>
                        <a:rPr lang="en-ZA" sz="900">
                          <a:effectLst/>
                        </a:rPr>
                        <a:t>Gert Sibande District</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176655" indent="-6350" algn="l">
                        <a:lnSpc>
                          <a:spcPct val="107000"/>
                        </a:lnSpc>
                        <a:spcAft>
                          <a:spcPts val="800"/>
                        </a:spcAft>
                      </a:pPr>
                      <a:r>
                        <a:rPr lang="en-ZA" sz="900">
                          <a:effectLst/>
                        </a:rPr>
                        <a:t> </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176655" indent="-6350" algn="l">
                        <a:lnSpc>
                          <a:spcPct val="107000"/>
                        </a:lnSpc>
                        <a:spcAft>
                          <a:spcPts val="800"/>
                        </a:spcAft>
                      </a:pPr>
                      <a:r>
                        <a:rPr lang="en-ZA" sz="900">
                          <a:effectLst/>
                        </a:rPr>
                        <a:t> </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634774813"/>
                  </a:ext>
                </a:extLst>
              </a:tr>
              <a:tr h="177027">
                <a:tc>
                  <a:txBody>
                    <a:bodyPr/>
                    <a:lstStyle/>
                    <a:p>
                      <a:pPr marL="35560" indent="-6350" algn="l">
                        <a:lnSpc>
                          <a:spcPct val="107000"/>
                        </a:lnSpc>
                        <a:spcAft>
                          <a:spcPts val="20"/>
                        </a:spcAft>
                      </a:pPr>
                      <a:r>
                        <a:rPr lang="en-ZA" sz="900">
                          <a:effectLst/>
                        </a:rPr>
                        <a:t>1</a:t>
                      </a:r>
                      <a:r>
                        <a:rPr lang="en-ZA" sz="800" baseline="30000">
                          <a:effectLst/>
                        </a:rPr>
                        <a:t>st</a:t>
                      </a:r>
                      <a:r>
                        <a:rPr lang="en-ZA" sz="900">
                          <a:effectLst/>
                        </a:rPr>
                        <a:t> and 2</a:t>
                      </a:r>
                      <a:r>
                        <a:rPr lang="en-ZA" sz="800" baseline="30000">
                          <a:effectLst/>
                        </a:rPr>
                        <a:t>nd</a:t>
                      </a:r>
                      <a:r>
                        <a:rPr lang="en-ZA" sz="900">
                          <a:effectLst/>
                        </a:rPr>
                        <a:t> Trimester</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a:effectLst/>
                        </a:rPr>
                        <a:t>Carolina Hospital</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7780" indent="-6350" algn="l">
                        <a:lnSpc>
                          <a:spcPct val="107000"/>
                        </a:lnSpc>
                        <a:spcAft>
                          <a:spcPts val="20"/>
                        </a:spcAft>
                      </a:pPr>
                      <a:r>
                        <a:rPr lang="en-ZA" sz="900">
                          <a:effectLst/>
                        </a:rPr>
                        <a:t>254 </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723583631"/>
                  </a:ext>
                </a:extLst>
              </a:tr>
              <a:tr h="177027">
                <a:tc>
                  <a:txBody>
                    <a:bodyPr/>
                    <a:lstStyle/>
                    <a:p>
                      <a:pPr marL="35560" indent="-6350" algn="l">
                        <a:lnSpc>
                          <a:spcPct val="107000"/>
                        </a:lnSpc>
                        <a:spcAft>
                          <a:spcPts val="20"/>
                        </a:spcAft>
                      </a:pPr>
                      <a:r>
                        <a:rPr lang="en-ZA" sz="900">
                          <a:effectLst/>
                        </a:rPr>
                        <a:t>1</a:t>
                      </a:r>
                      <a:r>
                        <a:rPr lang="en-ZA" sz="800" baseline="30000">
                          <a:effectLst/>
                        </a:rPr>
                        <a:t>st</a:t>
                      </a:r>
                      <a:r>
                        <a:rPr lang="en-ZA" sz="900">
                          <a:effectLst/>
                        </a:rPr>
                        <a:t> and 2</a:t>
                      </a:r>
                      <a:r>
                        <a:rPr lang="en-ZA" sz="800" baseline="30000">
                          <a:effectLst/>
                        </a:rPr>
                        <a:t>nd</a:t>
                      </a:r>
                      <a:r>
                        <a:rPr lang="en-ZA" sz="900">
                          <a:effectLst/>
                        </a:rPr>
                        <a:t> Trimester</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dirty="0" err="1">
                          <a:effectLst/>
                        </a:rPr>
                        <a:t>Embhuleni</a:t>
                      </a:r>
                      <a:r>
                        <a:rPr lang="en-ZA" sz="900" dirty="0">
                          <a:effectLst/>
                        </a:rPr>
                        <a:t> Hospital</a:t>
                      </a:r>
                      <a:endParaRPr lang="en-ZA" sz="9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7780" indent="-6350" algn="l">
                        <a:lnSpc>
                          <a:spcPct val="107000"/>
                        </a:lnSpc>
                        <a:spcAft>
                          <a:spcPts val="20"/>
                        </a:spcAft>
                      </a:pPr>
                      <a:r>
                        <a:rPr lang="en-ZA" sz="900">
                          <a:effectLst/>
                        </a:rPr>
                        <a:t>2092 </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2113744827"/>
                  </a:ext>
                </a:extLst>
              </a:tr>
              <a:tr h="177027">
                <a:tc>
                  <a:txBody>
                    <a:bodyPr/>
                    <a:lstStyle/>
                    <a:p>
                      <a:pPr marL="35560" indent="-6350" algn="l">
                        <a:lnSpc>
                          <a:spcPct val="107000"/>
                        </a:lnSpc>
                        <a:spcAft>
                          <a:spcPts val="20"/>
                        </a:spcAft>
                      </a:pPr>
                      <a:r>
                        <a:rPr lang="en-ZA" sz="900">
                          <a:effectLst/>
                        </a:rPr>
                        <a:t>1</a:t>
                      </a:r>
                      <a:r>
                        <a:rPr lang="en-ZA" sz="800" baseline="30000">
                          <a:effectLst/>
                        </a:rPr>
                        <a:t>st</a:t>
                      </a:r>
                      <a:r>
                        <a:rPr lang="en-ZA" sz="900">
                          <a:effectLst/>
                        </a:rPr>
                        <a:t>  Trimester</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a:effectLst/>
                        </a:rPr>
                        <a:t>Piet Retief Hospital</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7780" indent="-6350" algn="l">
                        <a:lnSpc>
                          <a:spcPct val="107000"/>
                        </a:lnSpc>
                        <a:spcAft>
                          <a:spcPts val="20"/>
                        </a:spcAft>
                      </a:pPr>
                      <a:r>
                        <a:rPr lang="en-ZA" sz="900">
                          <a:effectLst/>
                        </a:rPr>
                        <a:t>387 </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318987204"/>
                  </a:ext>
                </a:extLst>
              </a:tr>
              <a:tr h="177027">
                <a:tc>
                  <a:txBody>
                    <a:bodyPr/>
                    <a:lstStyle/>
                    <a:p>
                      <a:pPr marL="35560" indent="-6350" algn="l">
                        <a:lnSpc>
                          <a:spcPct val="107000"/>
                        </a:lnSpc>
                        <a:spcAft>
                          <a:spcPts val="20"/>
                        </a:spcAft>
                      </a:pPr>
                      <a:r>
                        <a:rPr lang="en-ZA" sz="900">
                          <a:effectLst/>
                        </a:rPr>
                        <a:t>1</a:t>
                      </a:r>
                      <a:r>
                        <a:rPr lang="en-ZA" sz="800" baseline="30000">
                          <a:effectLst/>
                        </a:rPr>
                        <a:t>st</a:t>
                      </a:r>
                      <a:r>
                        <a:rPr lang="en-ZA" sz="900">
                          <a:effectLst/>
                        </a:rPr>
                        <a:t> and 2</a:t>
                      </a:r>
                      <a:r>
                        <a:rPr lang="en-ZA" sz="800" baseline="30000">
                          <a:effectLst/>
                        </a:rPr>
                        <a:t>nd</a:t>
                      </a:r>
                      <a:r>
                        <a:rPr lang="en-ZA" sz="900">
                          <a:effectLst/>
                        </a:rPr>
                        <a:t> Trimester</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a:effectLst/>
                        </a:rPr>
                        <a:t>Ermelo Hospital</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7780" indent="-6350" algn="l">
                        <a:lnSpc>
                          <a:spcPct val="107000"/>
                        </a:lnSpc>
                        <a:spcAft>
                          <a:spcPts val="20"/>
                        </a:spcAft>
                      </a:pPr>
                      <a:r>
                        <a:rPr lang="en-ZA" sz="900">
                          <a:effectLst/>
                        </a:rPr>
                        <a:t>1135 </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2461853861"/>
                  </a:ext>
                </a:extLst>
              </a:tr>
              <a:tr h="177027">
                <a:tc>
                  <a:txBody>
                    <a:bodyPr/>
                    <a:lstStyle/>
                    <a:p>
                      <a:pPr marL="35560" indent="-6350" algn="l">
                        <a:lnSpc>
                          <a:spcPct val="107000"/>
                        </a:lnSpc>
                        <a:spcAft>
                          <a:spcPts val="20"/>
                        </a:spcAft>
                      </a:pPr>
                      <a:r>
                        <a:rPr lang="en-ZA" sz="900">
                          <a:effectLst/>
                        </a:rPr>
                        <a:t>1</a:t>
                      </a:r>
                      <a:r>
                        <a:rPr lang="en-ZA" sz="800" baseline="30000">
                          <a:effectLst/>
                        </a:rPr>
                        <a:t>st</a:t>
                      </a:r>
                      <a:r>
                        <a:rPr lang="en-ZA" sz="900">
                          <a:effectLst/>
                        </a:rPr>
                        <a:t> and 2</a:t>
                      </a:r>
                      <a:r>
                        <a:rPr lang="en-ZA" sz="800" baseline="30000">
                          <a:effectLst/>
                        </a:rPr>
                        <a:t>nd</a:t>
                      </a:r>
                      <a:r>
                        <a:rPr lang="en-ZA" sz="900">
                          <a:effectLst/>
                        </a:rPr>
                        <a:t> Trimester</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a:effectLst/>
                        </a:rPr>
                        <a:t>Evander Hospital</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7780" indent="-6350" algn="l">
                        <a:lnSpc>
                          <a:spcPct val="107000"/>
                        </a:lnSpc>
                        <a:spcAft>
                          <a:spcPts val="20"/>
                        </a:spcAft>
                      </a:pPr>
                      <a:r>
                        <a:rPr lang="en-ZA" sz="900">
                          <a:effectLst/>
                        </a:rPr>
                        <a:t>320 </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4116997904"/>
                  </a:ext>
                </a:extLst>
              </a:tr>
              <a:tr h="177027">
                <a:tc>
                  <a:txBody>
                    <a:bodyPr/>
                    <a:lstStyle/>
                    <a:p>
                      <a:pPr marL="35560" indent="-6350" algn="l">
                        <a:lnSpc>
                          <a:spcPct val="107000"/>
                        </a:lnSpc>
                        <a:spcAft>
                          <a:spcPts val="20"/>
                        </a:spcAft>
                      </a:pPr>
                      <a:r>
                        <a:rPr lang="en-ZA" sz="900">
                          <a:effectLst/>
                        </a:rPr>
                        <a:t>1</a:t>
                      </a:r>
                      <a:r>
                        <a:rPr lang="en-ZA" sz="800" baseline="30000">
                          <a:effectLst/>
                        </a:rPr>
                        <a:t>st</a:t>
                      </a:r>
                      <a:r>
                        <a:rPr lang="en-ZA" sz="900">
                          <a:effectLst/>
                        </a:rPr>
                        <a:t> and 2</a:t>
                      </a:r>
                      <a:r>
                        <a:rPr lang="en-ZA" sz="800" baseline="30000">
                          <a:effectLst/>
                        </a:rPr>
                        <a:t>nd</a:t>
                      </a:r>
                      <a:r>
                        <a:rPr lang="en-ZA" sz="900">
                          <a:effectLst/>
                        </a:rPr>
                        <a:t> Trimester</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a:effectLst/>
                        </a:rPr>
                        <a:t>Standerton Hospital</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7780" indent="-6350" algn="l">
                        <a:lnSpc>
                          <a:spcPct val="107000"/>
                        </a:lnSpc>
                        <a:spcAft>
                          <a:spcPts val="20"/>
                        </a:spcAft>
                      </a:pPr>
                      <a:r>
                        <a:rPr lang="en-ZA" sz="900">
                          <a:effectLst/>
                        </a:rPr>
                        <a:t>510 </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2727576757"/>
                  </a:ext>
                </a:extLst>
              </a:tr>
              <a:tr h="177027">
                <a:tc>
                  <a:txBody>
                    <a:bodyPr/>
                    <a:lstStyle/>
                    <a:p>
                      <a:pPr marL="35560" indent="-6350" algn="l">
                        <a:lnSpc>
                          <a:spcPct val="107000"/>
                        </a:lnSpc>
                        <a:spcAft>
                          <a:spcPts val="20"/>
                        </a:spcAft>
                      </a:pPr>
                      <a:r>
                        <a:rPr lang="en-ZA" sz="900">
                          <a:effectLst/>
                        </a:rPr>
                        <a:t>1</a:t>
                      </a:r>
                      <a:r>
                        <a:rPr lang="en-ZA" sz="800" baseline="30000">
                          <a:effectLst/>
                        </a:rPr>
                        <a:t>st</a:t>
                      </a:r>
                      <a:r>
                        <a:rPr lang="en-ZA" sz="900">
                          <a:effectLst/>
                        </a:rPr>
                        <a:t> and 2</a:t>
                      </a:r>
                      <a:r>
                        <a:rPr lang="en-ZA" sz="800" baseline="30000">
                          <a:effectLst/>
                        </a:rPr>
                        <a:t>nd</a:t>
                      </a:r>
                      <a:r>
                        <a:rPr lang="en-ZA" sz="900">
                          <a:effectLst/>
                        </a:rPr>
                        <a:t> Trimester</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a:effectLst/>
                        </a:rPr>
                        <a:t>Amajuba Memorial Hospital</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7780" indent="-6350" algn="l">
                        <a:lnSpc>
                          <a:spcPct val="107000"/>
                        </a:lnSpc>
                        <a:spcAft>
                          <a:spcPts val="20"/>
                        </a:spcAft>
                      </a:pPr>
                      <a:r>
                        <a:rPr lang="en-ZA" sz="900">
                          <a:effectLst/>
                        </a:rPr>
                        <a:t>68 </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2849866182"/>
                  </a:ext>
                </a:extLst>
              </a:tr>
              <a:tr h="177027">
                <a:tc>
                  <a:txBody>
                    <a:bodyPr/>
                    <a:lstStyle/>
                    <a:p>
                      <a:pPr marL="35560" indent="-6350" algn="l">
                        <a:lnSpc>
                          <a:spcPct val="107000"/>
                        </a:lnSpc>
                        <a:spcAft>
                          <a:spcPts val="20"/>
                        </a:spcAft>
                      </a:pPr>
                      <a:r>
                        <a:rPr lang="en-ZA" sz="900">
                          <a:effectLst/>
                        </a:rPr>
                        <a:t>1</a:t>
                      </a:r>
                      <a:r>
                        <a:rPr lang="en-ZA" sz="800" baseline="30000">
                          <a:effectLst/>
                        </a:rPr>
                        <a:t>st</a:t>
                      </a:r>
                      <a:r>
                        <a:rPr lang="en-ZA" sz="900">
                          <a:effectLst/>
                        </a:rPr>
                        <a:t> Trimester</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a:effectLst/>
                        </a:rPr>
                        <a:t>Bethal Hospital</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7780" indent="-6350" algn="l">
                        <a:lnSpc>
                          <a:spcPct val="107000"/>
                        </a:lnSpc>
                        <a:spcAft>
                          <a:spcPts val="20"/>
                        </a:spcAft>
                      </a:pPr>
                      <a:r>
                        <a:rPr lang="en-ZA" sz="900">
                          <a:effectLst/>
                        </a:rPr>
                        <a:t>95 </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1036458917"/>
                  </a:ext>
                </a:extLst>
              </a:tr>
              <a:tr h="177027">
                <a:tc>
                  <a:txBody>
                    <a:bodyPr/>
                    <a:lstStyle/>
                    <a:p>
                      <a:pPr marL="35560" indent="-6350" algn="l">
                        <a:lnSpc>
                          <a:spcPct val="107000"/>
                        </a:lnSpc>
                        <a:spcAft>
                          <a:spcPts val="20"/>
                        </a:spcAft>
                      </a:pPr>
                      <a:r>
                        <a:rPr lang="en-ZA" sz="900">
                          <a:effectLst/>
                        </a:rPr>
                        <a:t>Nkangala District</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176655" indent="-6350" algn="l">
                        <a:lnSpc>
                          <a:spcPct val="107000"/>
                        </a:lnSpc>
                        <a:spcAft>
                          <a:spcPts val="800"/>
                        </a:spcAft>
                      </a:pPr>
                      <a:r>
                        <a:rPr lang="en-ZA" sz="900">
                          <a:effectLst/>
                        </a:rPr>
                        <a:t> </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176655" indent="-6350" algn="l">
                        <a:lnSpc>
                          <a:spcPct val="107000"/>
                        </a:lnSpc>
                        <a:spcAft>
                          <a:spcPts val="800"/>
                        </a:spcAft>
                      </a:pPr>
                      <a:r>
                        <a:rPr lang="en-ZA" sz="900">
                          <a:effectLst/>
                        </a:rPr>
                        <a:t> </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1306942818"/>
                  </a:ext>
                </a:extLst>
              </a:tr>
              <a:tr h="177027">
                <a:tc>
                  <a:txBody>
                    <a:bodyPr/>
                    <a:lstStyle/>
                    <a:p>
                      <a:pPr marL="35560" indent="-6350" algn="l">
                        <a:lnSpc>
                          <a:spcPct val="107000"/>
                        </a:lnSpc>
                        <a:spcAft>
                          <a:spcPts val="20"/>
                        </a:spcAft>
                      </a:pPr>
                      <a:r>
                        <a:rPr lang="en-ZA" sz="900">
                          <a:effectLst/>
                        </a:rPr>
                        <a:t>1</a:t>
                      </a:r>
                      <a:r>
                        <a:rPr lang="en-ZA" sz="800" baseline="30000">
                          <a:effectLst/>
                        </a:rPr>
                        <a:t>st</a:t>
                      </a:r>
                      <a:r>
                        <a:rPr lang="en-ZA" sz="900">
                          <a:effectLst/>
                        </a:rPr>
                        <a:t> and 2</a:t>
                      </a:r>
                      <a:r>
                        <a:rPr lang="en-ZA" sz="800" baseline="30000">
                          <a:effectLst/>
                        </a:rPr>
                        <a:t>nd</a:t>
                      </a:r>
                      <a:r>
                        <a:rPr lang="en-ZA" sz="900">
                          <a:effectLst/>
                        </a:rPr>
                        <a:t> Trimester</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7780" indent="-6350" algn="l">
                        <a:lnSpc>
                          <a:spcPct val="107000"/>
                        </a:lnSpc>
                        <a:spcAft>
                          <a:spcPts val="20"/>
                        </a:spcAft>
                      </a:pPr>
                      <a:r>
                        <a:rPr lang="en-ZA" sz="900">
                          <a:effectLst/>
                        </a:rPr>
                        <a:t>KwaMhlanga Hospital</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a:effectLst/>
                        </a:rPr>
                        <a:t>1236</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4154478992"/>
                  </a:ext>
                </a:extLst>
              </a:tr>
              <a:tr h="177027">
                <a:tc>
                  <a:txBody>
                    <a:bodyPr/>
                    <a:lstStyle/>
                    <a:p>
                      <a:pPr marL="35560" indent="-6350" algn="l">
                        <a:lnSpc>
                          <a:spcPct val="107000"/>
                        </a:lnSpc>
                        <a:spcAft>
                          <a:spcPts val="20"/>
                        </a:spcAft>
                      </a:pPr>
                      <a:r>
                        <a:rPr lang="en-ZA" sz="900">
                          <a:effectLst/>
                        </a:rPr>
                        <a:t>1</a:t>
                      </a:r>
                      <a:r>
                        <a:rPr lang="en-ZA" sz="800" baseline="30000">
                          <a:effectLst/>
                        </a:rPr>
                        <a:t>st</a:t>
                      </a:r>
                      <a:r>
                        <a:rPr lang="en-ZA" sz="900">
                          <a:effectLst/>
                        </a:rPr>
                        <a:t> and 2</a:t>
                      </a:r>
                      <a:r>
                        <a:rPr lang="en-ZA" sz="800" baseline="30000">
                          <a:effectLst/>
                        </a:rPr>
                        <a:t>nd</a:t>
                      </a:r>
                      <a:r>
                        <a:rPr lang="en-ZA" sz="900">
                          <a:effectLst/>
                        </a:rPr>
                        <a:t> Trimester</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7780" indent="-6350" algn="l">
                        <a:lnSpc>
                          <a:spcPct val="107000"/>
                        </a:lnSpc>
                        <a:spcAft>
                          <a:spcPts val="20"/>
                        </a:spcAft>
                      </a:pPr>
                      <a:r>
                        <a:rPr lang="en-ZA" sz="900">
                          <a:effectLst/>
                        </a:rPr>
                        <a:t>Mametlhake Hospital</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a:effectLst/>
                        </a:rPr>
                        <a:t>779</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548451764"/>
                  </a:ext>
                </a:extLst>
              </a:tr>
              <a:tr h="177027">
                <a:tc>
                  <a:txBody>
                    <a:bodyPr/>
                    <a:lstStyle/>
                    <a:p>
                      <a:pPr marL="35560" indent="-6350" algn="l">
                        <a:lnSpc>
                          <a:spcPct val="107000"/>
                        </a:lnSpc>
                        <a:spcAft>
                          <a:spcPts val="20"/>
                        </a:spcAft>
                      </a:pPr>
                      <a:r>
                        <a:rPr lang="en-ZA" sz="900">
                          <a:effectLst/>
                        </a:rPr>
                        <a:t>1</a:t>
                      </a:r>
                      <a:r>
                        <a:rPr lang="en-ZA" sz="800" baseline="30000">
                          <a:effectLst/>
                        </a:rPr>
                        <a:t>st</a:t>
                      </a:r>
                      <a:r>
                        <a:rPr lang="en-ZA" sz="900">
                          <a:effectLst/>
                        </a:rPr>
                        <a:t> and 2</a:t>
                      </a:r>
                      <a:r>
                        <a:rPr lang="en-ZA" sz="800" baseline="30000">
                          <a:effectLst/>
                        </a:rPr>
                        <a:t>nd</a:t>
                      </a:r>
                      <a:r>
                        <a:rPr lang="en-ZA" sz="900">
                          <a:effectLst/>
                        </a:rPr>
                        <a:t> Trimester</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7780" indent="-6350" algn="l">
                        <a:lnSpc>
                          <a:spcPct val="107000"/>
                        </a:lnSpc>
                        <a:spcAft>
                          <a:spcPts val="20"/>
                        </a:spcAft>
                      </a:pPr>
                      <a:r>
                        <a:rPr lang="en-ZA" sz="900">
                          <a:effectLst/>
                        </a:rPr>
                        <a:t>Bernice Samuel Hospital</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a:effectLst/>
                        </a:rPr>
                        <a:t>295</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1306645427"/>
                  </a:ext>
                </a:extLst>
              </a:tr>
              <a:tr h="101538">
                <a:tc>
                  <a:txBody>
                    <a:bodyPr/>
                    <a:lstStyle/>
                    <a:p>
                      <a:pPr marL="0" indent="0" algn="l">
                        <a:lnSpc>
                          <a:spcPct val="107000"/>
                        </a:lnSpc>
                        <a:spcAft>
                          <a:spcPts val="20"/>
                        </a:spcAft>
                      </a:pPr>
                      <a:r>
                        <a:rPr lang="en-ZA" sz="900" dirty="0">
                          <a:effectLst/>
                        </a:rPr>
                        <a:t> Ehlanzeni District</a:t>
                      </a:r>
                      <a:endParaRPr lang="en-ZA" sz="9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176655" indent="-6350" algn="l">
                        <a:lnSpc>
                          <a:spcPct val="107000"/>
                        </a:lnSpc>
                        <a:spcAft>
                          <a:spcPts val="800"/>
                        </a:spcAft>
                      </a:pPr>
                      <a:r>
                        <a:rPr lang="en-ZA" sz="900">
                          <a:effectLst/>
                        </a:rPr>
                        <a:t> </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176655" indent="-6350" algn="l">
                        <a:lnSpc>
                          <a:spcPct val="107000"/>
                        </a:lnSpc>
                        <a:spcAft>
                          <a:spcPts val="800"/>
                        </a:spcAft>
                      </a:pPr>
                      <a:r>
                        <a:rPr lang="en-ZA" sz="900">
                          <a:effectLst/>
                        </a:rPr>
                        <a:t> </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2223949063"/>
                  </a:ext>
                </a:extLst>
              </a:tr>
              <a:tr h="177027">
                <a:tc>
                  <a:txBody>
                    <a:bodyPr/>
                    <a:lstStyle/>
                    <a:p>
                      <a:pPr marL="35560" indent="-6350" algn="l">
                        <a:lnSpc>
                          <a:spcPct val="107000"/>
                        </a:lnSpc>
                        <a:spcAft>
                          <a:spcPts val="20"/>
                        </a:spcAft>
                      </a:pPr>
                      <a:r>
                        <a:rPr lang="en-ZA" sz="900">
                          <a:effectLst/>
                        </a:rPr>
                        <a:t>1</a:t>
                      </a:r>
                      <a:r>
                        <a:rPr lang="en-ZA" sz="800" baseline="30000">
                          <a:effectLst/>
                        </a:rPr>
                        <a:t>st</a:t>
                      </a:r>
                      <a:r>
                        <a:rPr lang="en-ZA" sz="900">
                          <a:effectLst/>
                        </a:rPr>
                        <a:t> Trimester</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7780" indent="-6350" algn="l">
                        <a:lnSpc>
                          <a:spcPct val="107000"/>
                        </a:lnSpc>
                        <a:spcAft>
                          <a:spcPts val="20"/>
                        </a:spcAft>
                      </a:pPr>
                      <a:r>
                        <a:rPr lang="en-ZA" sz="900">
                          <a:effectLst/>
                        </a:rPr>
                        <a:t>Sabie Hospital</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a:effectLst/>
                        </a:rPr>
                        <a:t>747</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3387303123"/>
                  </a:ext>
                </a:extLst>
              </a:tr>
              <a:tr h="177027">
                <a:tc>
                  <a:txBody>
                    <a:bodyPr/>
                    <a:lstStyle/>
                    <a:p>
                      <a:pPr marL="35560" indent="-6350" algn="l">
                        <a:lnSpc>
                          <a:spcPct val="107000"/>
                        </a:lnSpc>
                        <a:spcAft>
                          <a:spcPts val="20"/>
                        </a:spcAft>
                      </a:pPr>
                      <a:r>
                        <a:rPr lang="en-ZA" sz="900">
                          <a:effectLst/>
                        </a:rPr>
                        <a:t>1</a:t>
                      </a:r>
                      <a:r>
                        <a:rPr lang="en-ZA" sz="800" baseline="30000">
                          <a:effectLst/>
                        </a:rPr>
                        <a:t>st</a:t>
                      </a:r>
                      <a:r>
                        <a:rPr lang="en-ZA" sz="900">
                          <a:effectLst/>
                        </a:rPr>
                        <a:t> and 2</a:t>
                      </a:r>
                      <a:r>
                        <a:rPr lang="en-ZA" sz="800" baseline="30000">
                          <a:effectLst/>
                        </a:rPr>
                        <a:t>nd</a:t>
                      </a:r>
                      <a:r>
                        <a:rPr lang="en-ZA" sz="900">
                          <a:effectLst/>
                        </a:rPr>
                        <a:t> Trimester</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7780" indent="-6350" algn="l">
                        <a:lnSpc>
                          <a:spcPct val="107000"/>
                        </a:lnSpc>
                        <a:spcAft>
                          <a:spcPts val="20"/>
                        </a:spcAft>
                      </a:pPr>
                      <a:r>
                        <a:rPr lang="en-ZA" sz="900">
                          <a:effectLst/>
                        </a:rPr>
                        <a:t>Tonga Hospital</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a:effectLst/>
                        </a:rPr>
                        <a:t>0</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2159911210"/>
                  </a:ext>
                </a:extLst>
              </a:tr>
              <a:tr h="177027">
                <a:tc>
                  <a:txBody>
                    <a:bodyPr/>
                    <a:lstStyle/>
                    <a:p>
                      <a:pPr marL="35560" indent="-6350" algn="l">
                        <a:lnSpc>
                          <a:spcPct val="107000"/>
                        </a:lnSpc>
                        <a:spcAft>
                          <a:spcPts val="20"/>
                        </a:spcAft>
                      </a:pPr>
                      <a:r>
                        <a:rPr lang="en-ZA" sz="900">
                          <a:effectLst/>
                        </a:rPr>
                        <a:t>1</a:t>
                      </a:r>
                      <a:r>
                        <a:rPr lang="en-ZA" sz="800" baseline="30000">
                          <a:effectLst/>
                        </a:rPr>
                        <a:t>st</a:t>
                      </a:r>
                      <a:r>
                        <a:rPr lang="en-ZA" sz="900">
                          <a:effectLst/>
                        </a:rPr>
                        <a:t> Trimester</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7780" indent="-6350" algn="l">
                        <a:lnSpc>
                          <a:spcPct val="107000"/>
                        </a:lnSpc>
                        <a:spcAft>
                          <a:spcPts val="20"/>
                        </a:spcAft>
                      </a:pPr>
                      <a:r>
                        <a:rPr lang="en-ZA" sz="900">
                          <a:effectLst/>
                        </a:rPr>
                        <a:t>Barberton Hospital</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a:effectLst/>
                        </a:rPr>
                        <a:t>232</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65545156"/>
                  </a:ext>
                </a:extLst>
              </a:tr>
              <a:tr h="177027">
                <a:tc>
                  <a:txBody>
                    <a:bodyPr/>
                    <a:lstStyle/>
                    <a:p>
                      <a:pPr marL="35560" indent="-6350" algn="l">
                        <a:lnSpc>
                          <a:spcPct val="107000"/>
                        </a:lnSpc>
                        <a:spcAft>
                          <a:spcPts val="20"/>
                        </a:spcAft>
                      </a:pPr>
                      <a:r>
                        <a:rPr lang="en-ZA" sz="900">
                          <a:effectLst/>
                        </a:rPr>
                        <a:t>1</a:t>
                      </a:r>
                      <a:r>
                        <a:rPr lang="en-ZA" sz="800" baseline="30000">
                          <a:effectLst/>
                        </a:rPr>
                        <a:t>st</a:t>
                      </a:r>
                      <a:r>
                        <a:rPr lang="en-ZA" sz="900">
                          <a:effectLst/>
                        </a:rPr>
                        <a:t> Trimester</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7780" indent="-6350" algn="l">
                        <a:lnSpc>
                          <a:spcPct val="107000"/>
                        </a:lnSpc>
                        <a:spcAft>
                          <a:spcPts val="20"/>
                        </a:spcAft>
                      </a:pPr>
                      <a:r>
                        <a:rPr lang="en-ZA" sz="900">
                          <a:effectLst/>
                        </a:rPr>
                        <a:t>Mapulaneng Hospital</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a:effectLst/>
                        </a:rPr>
                        <a:t>745</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1060888726"/>
                  </a:ext>
                </a:extLst>
              </a:tr>
              <a:tr h="177027">
                <a:tc>
                  <a:txBody>
                    <a:bodyPr/>
                    <a:lstStyle/>
                    <a:p>
                      <a:pPr marL="35560" indent="-6350" algn="l">
                        <a:lnSpc>
                          <a:spcPct val="107000"/>
                        </a:lnSpc>
                        <a:spcAft>
                          <a:spcPts val="20"/>
                        </a:spcAft>
                      </a:pPr>
                      <a:r>
                        <a:rPr lang="en-ZA" sz="900">
                          <a:effectLst/>
                        </a:rPr>
                        <a:t>1</a:t>
                      </a:r>
                      <a:r>
                        <a:rPr lang="en-ZA" sz="800" baseline="30000">
                          <a:effectLst/>
                        </a:rPr>
                        <a:t>st</a:t>
                      </a:r>
                      <a:r>
                        <a:rPr lang="en-ZA" sz="900">
                          <a:effectLst/>
                        </a:rPr>
                        <a:t> and 2</a:t>
                      </a:r>
                      <a:r>
                        <a:rPr lang="en-ZA" sz="800" baseline="30000">
                          <a:effectLst/>
                        </a:rPr>
                        <a:t>nd</a:t>
                      </a:r>
                      <a:r>
                        <a:rPr lang="en-ZA" sz="900">
                          <a:effectLst/>
                        </a:rPr>
                        <a:t> Trimester</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7780" indent="-6350" algn="l">
                        <a:lnSpc>
                          <a:spcPct val="107000"/>
                        </a:lnSpc>
                        <a:spcAft>
                          <a:spcPts val="20"/>
                        </a:spcAft>
                      </a:pPr>
                      <a:r>
                        <a:rPr lang="en-ZA" sz="900">
                          <a:effectLst/>
                        </a:rPr>
                        <a:t>Tintswalo Hospital</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a:effectLst/>
                        </a:rPr>
                        <a:t>1056</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3116971409"/>
                  </a:ext>
                </a:extLst>
              </a:tr>
              <a:tr h="177027">
                <a:tc>
                  <a:txBody>
                    <a:bodyPr/>
                    <a:lstStyle/>
                    <a:p>
                      <a:pPr marL="35560" indent="-6350" algn="l">
                        <a:lnSpc>
                          <a:spcPct val="107000"/>
                        </a:lnSpc>
                        <a:spcAft>
                          <a:spcPts val="20"/>
                        </a:spcAft>
                      </a:pPr>
                      <a:r>
                        <a:rPr lang="en-ZA" sz="900">
                          <a:effectLst/>
                        </a:rPr>
                        <a:t>Total number of abortions</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1176655" indent="-6350" algn="l">
                        <a:lnSpc>
                          <a:spcPct val="107000"/>
                        </a:lnSpc>
                        <a:spcAft>
                          <a:spcPts val="800"/>
                        </a:spcAft>
                      </a:pPr>
                      <a:r>
                        <a:rPr lang="en-ZA" sz="900">
                          <a:effectLst/>
                        </a:rPr>
                        <a:t> </a:t>
                      </a:r>
                      <a:endParaRPr lang="en-ZA" sz="90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tc>
                  <a:txBody>
                    <a:bodyPr/>
                    <a:lstStyle/>
                    <a:p>
                      <a:pPr marL="35560" indent="-6350" algn="l">
                        <a:lnSpc>
                          <a:spcPct val="107000"/>
                        </a:lnSpc>
                        <a:spcAft>
                          <a:spcPts val="20"/>
                        </a:spcAft>
                      </a:pPr>
                      <a:r>
                        <a:rPr lang="en-ZA" sz="900" dirty="0">
                          <a:effectLst/>
                        </a:rPr>
                        <a:t>9951</a:t>
                      </a:r>
                      <a:endParaRPr lang="en-ZA" sz="9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0350" marR="67120" marT="59532" marB="0"/>
                </a:tc>
                <a:extLst>
                  <a:ext uri="{0D108BD9-81ED-4DB2-BD59-A6C34878D82A}">
                    <a16:rowId xmlns:a16="http://schemas.microsoft.com/office/drawing/2014/main" val="3619204490"/>
                  </a:ext>
                </a:extLst>
              </a:tr>
            </a:tbl>
          </a:graphicData>
        </a:graphic>
      </p:graphicFrame>
    </p:spTree>
    <p:extLst>
      <p:ext uri="{BB962C8B-B14F-4D97-AF65-F5344CB8AC3E}">
        <p14:creationId xmlns:p14="http://schemas.microsoft.com/office/powerpoint/2010/main" val="181695313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600665"/>
            <a:ext cx="8820472" cy="5089194"/>
          </a:xfrm>
        </p:spPr>
        <p:txBody>
          <a:bodyPr>
            <a:noAutofit/>
          </a:bodyPr>
          <a:lstStyle/>
          <a:p>
            <a:pPr marL="0" indent="0" algn="ctr">
              <a:lnSpc>
                <a:spcPct val="114000"/>
              </a:lnSpc>
              <a:spcBef>
                <a:spcPts val="0"/>
              </a:spcBef>
              <a:buNone/>
            </a:pPr>
            <a:r>
              <a:rPr lang="en-GB" sz="1100" b="1" dirty="0">
                <a:latin typeface="Century Gothic" panose="020B0502020202020204" pitchFamily="34" charset="0"/>
              </a:rPr>
              <a:t>Mpumalanga Cont… </a:t>
            </a:r>
          </a:p>
          <a:p>
            <a:pPr marL="0" indent="0" algn="just">
              <a:lnSpc>
                <a:spcPct val="114000"/>
              </a:lnSpc>
              <a:spcBef>
                <a:spcPts val="0"/>
              </a:spcBef>
              <a:buNone/>
            </a:pPr>
            <a:r>
              <a:rPr lang="en-ZA" sz="11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Barriers</a:t>
            </a:r>
          </a:p>
          <a:p>
            <a:pPr marL="0" indent="0" algn="just">
              <a:lnSpc>
                <a:spcPct val="114000"/>
              </a:lnSpc>
              <a:spcBef>
                <a:spcPts val="0"/>
              </a:spcBef>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barrier to service delivery to perform TOP by health practitioners is misunderstanding and religious beliefs.</a:t>
            </a:r>
          </a:p>
          <a:p>
            <a:pPr marL="0" indent="0" algn="just">
              <a:lnSpc>
                <a:spcPct val="114000"/>
              </a:lnSpc>
              <a:spcBef>
                <a:spcPts val="0"/>
              </a:spcBef>
              <a:buNone/>
            </a:pPr>
            <a:endPar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14000"/>
              </a:lnSpc>
              <a:spcBef>
                <a:spcPts val="0"/>
              </a:spcBef>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Alternative measures put in place to ensure that there is expedient delivery amid barriers is that the province had trained more health care workers and provides Conscientious training for the workers to understand the need of CTOP. Adding to that a debriefing session and providers are given a mandatory one day-off in a month to seek psychosocial assistance should the need arises.</a:t>
            </a:r>
          </a:p>
          <a:p>
            <a:pPr marL="0" indent="0" algn="just">
              <a:lnSpc>
                <a:spcPct val="114000"/>
              </a:lnSpc>
              <a:spcBef>
                <a:spcPts val="0"/>
              </a:spcBef>
              <a:buNone/>
            </a:pPr>
            <a:endPar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14000"/>
              </a:lnSpc>
              <a:spcBef>
                <a:spcPts val="0"/>
              </a:spcBef>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statistics of services rendered in respect of termination of pregnancy is as follows: (The department has no records of unsuccessful cases)</a:t>
            </a:r>
          </a:p>
          <a:p>
            <a:pPr marL="0" indent="0" algn="just" fontAlgn="base">
              <a:lnSpc>
                <a:spcPct val="114000"/>
              </a:lnSpc>
              <a:spcBef>
                <a:spcPts val="0"/>
              </a:spcBef>
              <a:buClr>
                <a:srgbClr val="484848"/>
              </a:buClr>
              <a:buSzPts val="1000"/>
              <a:buNone/>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2018/2019: 5559 cases</a:t>
            </a:r>
          </a:p>
          <a:p>
            <a:pPr marL="0" indent="0" algn="just" fontAlgn="base">
              <a:lnSpc>
                <a:spcPct val="114000"/>
              </a:lnSpc>
              <a:spcBef>
                <a:spcPts val="0"/>
              </a:spcBef>
              <a:buClr>
                <a:srgbClr val="484848"/>
              </a:buClr>
              <a:buSzPts val="1000"/>
              <a:buNone/>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2019/2020: 8127 cases</a:t>
            </a:r>
          </a:p>
          <a:p>
            <a:pPr marL="0" indent="0" algn="just" fontAlgn="base">
              <a:lnSpc>
                <a:spcPct val="114000"/>
              </a:lnSpc>
              <a:spcBef>
                <a:spcPts val="0"/>
              </a:spcBef>
              <a:buClr>
                <a:srgbClr val="484848"/>
              </a:buClr>
              <a:buSzPts val="1000"/>
              <a:buNone/>
            </a:pPr>
            <a:endPar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14000"/>
              </a:lnSpc>
              <a:spcBef>
                <a:spcPts val="0"/>
              </a:spcBef>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According to the office of the HOD at the MPHD, there are no factors that contributed to some patients not obtaining the procedure, no waiting list for CTOP services or backlog. Should the department have a waiting list, gestational period would be used as a criterion of prioritising cases.  </a:t>
            </a:r>
          </a:p>
          <a:p>
            <a:pPr marL="0" indent="0" algn="just">
              <a:lnSpc>
                <a:spcPct val="114000"/>
              </a:lnSpc>
              <a:spcBef>
                <a:spcPts val="0"/>
              </a:spcBef>
              <a:buNone/>
            </a:pPr>
            <a:endPar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14000"/>
              </a:lnSpc>
              <a:spcBef>
                <a:spcPts val="0"/>
              </a:spcBef>
              <a:buNone/>
            </a:pPr>
            <a:r>
              <a:rPr lang="en-ZA" sz="11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Recruitment of TOP staff </a:t>
            </a:r>
          </a:p>
          <a:p>
            <a:pPr marL="0" indent="0" algn="just">
              <a:lnSpc>
                <a:spcPct val="114000"/>
              </a:lnSpc>
              <a:spcBef>
                <a:spcPts val="0"/>
              </a:spcBef>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TOP is not included in a set of questions during job interviews of health practitioners but CTOP is part of the package of services provided by the department.   </a:t>
            </a:r>
          </a:p>
          <a:p>
            <a:pPr marL="0" indent="0" algn="just">
              <a:lnSpc>
                <a:spcPct val="114000"/>
              </a:lnSpc>
              <a:spcBef>
                <a:spcPts val="0"/>
              </a:spcBef>
              <a:buNone/>
            </a:pPr>
            <a:endPar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14000"/>
              </a:lnSpc>
              <a:spcBef>
                <a:spcPts val="0"/>
              </a:spcBef>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There are guidelines on Conscientious Objection, and it is one of the topics addressed during the trainings for CTOP services.</a:t>
            </a:r>
          </a:p>
          <a:p>
            <a:pPr marL="0" indent="0" algn="just">
              <a:lnSpc>
                <a:spcPct val="114000"/>
              </a:lnSpc>
              <a:spcBef>
                <a:spcPts val="0"/>
              </a:spcBef>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does conduct training aimed at addressing issues of bias for its staff that conduct TOP; however, it does not have a training manual.</a:t>
            </a:r>
          </a:p>
          <a:p>
            <a:pPr marL="0" indent="0" algn="just">
              <a:lnSpc>
                <a:spcPct val="114000"/>
              </a:lnSpc>
              <a:spcBef>
                <a:spcPts val="0"/>
              </a:spcBef>
              <a:buNone/>
            </a:pPr>
            <a:endParaRPr lang="en-GB" sz="1100" dirty="0">
              <a:latin typeface="Century Gothic" panose="020B0502020202020204" pitchFamily="34" charset="0"/>
            </a:endParaRPr>
          </a:p>
          <a:p>
            <a:pPr marL="0" indent="0" algn="just">
              <a:lnSpc>
                <a:spcPct val="114000"/>
              </a:lnSpc>
              <a:spcBef>
                <a:spcPts val="0"/>
              </a:spcBef>
              <a:buNone/>
            </a:pPr>
            <a:endParaRPr lang="en-GB" sz="1100" dirty="0">
              <a:latin typeface="Century Gothic" panose="020B0502020202020204" pitchFamily="34" charset="0"/>
            </a:endParaRPr>
          </a:p>
          <a:p>
            <a:pPr algn="just">
              <a:lnSpc>
                <a:spcPct val="114000"/>
              </a:lnSpc>
              <a:spcBef>
                <a:spcPts val="0"/>
              </a:spcBef>
            </a:pPr>
            <a:endParaRPr lang="en-GB" sz="1100" dirty="0">
              <a:latin typeface="Century Gothic" panose="020B0502020202020204" pitchFamily="34" charset="0"/>
            </a:endParaRPr>
          </a:p>
          <a:p>
            <a:pPr algn="just">
              <a:lnSpc>
                <a:spcPct val="114000"/>
              </a:lnSpc>
              <a:spcBef>
                <a:spcPts val="0"/>
              </a:spcBef>
            </a:pPr>
            <a:endParaRPr lang="en-GB" sz="1100" dirty="0">
              <a:latin typeface="Century Gothic" panose="020B0502020202020204" pitchFamily="34" charset="0"/>
            </a:endParaRPr>
          </a:p>
          <a:p>
            <a:pPr marL="0" indent="0" algn="just">
              <a:lnSpc>
                <a:spcPct val="114000"/>
              </a:lnSpc>
              <a:spcBef>
                <a:spcPts val="0"/>
              </a:spcBef>
              <a:buNone/>
            </a:pPr>
            <a:endParaRPr lang="en-GB" sz="11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98856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Autofit/>
          </a:bodyPr>
          <a:lstStyle/>
          <a:p>
            <a:pPr marL="0" indent="0" algn="ctr">
              <a:lnSpc>
                <a:spcPct val="114000"/>
              </a:lnSpc>
              <a:spcBef>
                <a:spcPts val="0"/>
              </a:spcBef>
              <a:buNone/>
            </a:pPr>
            <a:r>
              <a:rPr lang="en-GB" sz="1400" b="1" dirty="0">
                <a:latin typeface="Century Gothic" panose="020B0502020202020204" pitchFamily="34" charset="0"/>
              </a:rPr>
              <a:t>Mpumalanga Cont… </a:t>
            </a:r>
          </a:p>
          <a:p>
            <a:pPr marL="0" indent="0">
              <a:lnSpc>
                <a:spcPct val="108000"/>
              </a:lnSpc>
              <a:spcAft>
                <a:spcPts val="1535"/>
              </a:spcAft>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Complaints management </a:t>
            </a:r>
          </a:p>
          <a:p>
            <a:pPr marL="623888" indent="-355600" algn="just">
              <a:lnSpc>
                <a:spcPct val="125000"/>
              </a:lnSpc>
              <a:spcAft>
                <a:spcPts val="1470"/>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 department has complaints or suggestion boxes at strategic position for the community to use. Posters are also there encouraging them report in writing dissatisfaction with the service. In case of PHC facility, name and contact number of the Operational Manager is provided whereas in case of hospital the name and contact numbers of the Chief Executive Officer is provided.</a:t>
            </a:r>
          </a:p>
          <a:p>
            <a:pPr marL="623888" indent="-355600" algn="just">
              <a:lnSpc>
                <a:spcPct val="125000"/>
              </a:lnSpc>
              <a:spcAft>
                <a:spcPts val="1470"/>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There were only two (2) complaints received relating to CTOP services and not failure to adhere to Batho Pele Principle. Complaints were attended to and resolved within 24 hours turnaround time. No outstanding complaints.</a:t>
            </a:r>
          </a:p>
          <a:p>
            <a:pPr marL="623888" indent="-355600" algn="just">
              <a:lnSpc>
                <a:spcPct val="125000"/>
              </a:lnSpc>
              <a:spcAft>
                <a:spcPts val="1470"/>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There are supervisors responsible for monitoring and ensuring that health workers render professional service and adhere to Batho Pele Principle in hospitals and Operational managers in PHC. Survey is conducted to obtain views in improving the quality of care.</a:t>
            </a: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909500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600665"/>
            <a:ext cx="8820472" cy="5150061"/>
          </a:xfrm>
        </p:spPr>
        <p:txBody>
          <a:bodyPr>
            <a:noAutofit/>
          </a:bodyPr>
          <a:lstStyle/>
          <a:p>
            <a:pPr marL="0" indent="0" algn="ctr">
              <a:lnSpc>
                <a:spcPct val="134000"/>
              </a:lnSpc>
              <a:spcBef>
                <a:spcPts val="0"/>
              </a:spcBef>
              <a:buNone/>
            </a:pPr>
            <a:r>
              <a:rPr lang="en-GB" sz="1800" b="1" dirty="0">
                <a:latin typeface="Century Gothic" panose="020B0502020202020204" pitchFamily="34" charset="0"/>
              </a:rPr>
              <a:t>Limpopo</a:t>
            </a:r>
          </a:p>
          <a:p>
            <a:pPr marL="0" indent="0">
              <a:lnSpc>
                <a:spcPct val="108000"/>
              </a:lnSpc>
              <a:spcAft>
                <a:spcPts val="1240"/>
              </a:spcAft>
              <a:buNone/>
            </a:pPr>
            <a:r>
              <a:rPr lang="en-ZA" sz="1050" b="1" dirty="0">
                <a:solidFill>
                  <a:srgbClr val="1C94CF"/>
                </a:solidFill>
                <a:effectLst/>
                <a:latin typeface="Century Gothic" panose="020B0502020202020204" pitchFamily="34" charset="0"/>
                <a:ea typeface="Century Gothic" panose="020B0502020202020204" pitchFamily="34" charset="0"/>
                <a:cs typeface="Century Gothic" panose="020B0502020202020204" pitchFamily="34" charset="0"/>
              </a:rPr>
              <a:t>INSTITUTIONS PROVIDING TERMINATION OF PREGNANCY SERVICES IN SOUTH AFRICA.</a:t>
            </a:r>
            <a:endParaRPr lang="en-ZA" sz="105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177800" indent="-177800" algn="just">
              <a:lnSpc>
                <a:spcPct val="125000"/>
              </a:lnSpc>
              <a:spcAft>
                <a:spcPts val="1270"/>
              </a:spcAft>
            </a:pPr>
            <a:r>
              <a:rPr lang="en-ZA" sz="105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Limpopo Department of Health (LDH) submits that it has 25 primary healthcare (PHC) facilities and 30 hospitals. It submitted that there are a total of 55 facilities providing TOP services in Limpopo and they are fully equipped and have adequate consumables and human resources to provide the service. It is espoused that the province has designated three private clinics to render choice on termination of pregnancy (CTOP) services. To this end, it is submitted that all facilities are sufficient to render services to pregnant persons and to support this assertion it is expressed that “each district has between 8 -14 facilities (hospitals and primary health clinics that women can use to access CTOP services”.</a:t>
            </a:r>
          </a:p>
          <a:p>
            <a:pPr marL="177800" indent="-177800" algn="just">
              <a:lnSpc>
                <a:spcPct val="125000"/>
              </a:lnSpc>
              <a:spcAft>
                <a:spcPts val="230"/>
              </a:spcAft>
            </a:pPr>
            <a:r>
              <a:rPr lang="en-ZA" sz="105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According to the latest mid-year population (27 July 2020) estimates, Limpopo has a population of 5 852 553.</a:t>
            </a:r>
            <a:r>
              <a:rPr lang="en-ZA" sz="1050" baseline="300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20 </a:t>
            </a:r>
            <a:endParaRPr lang="en-ZA" sz="105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177800" indent="-177800">
              <a:lnSpc>
                <a:spcPct val="125000"/>
              </a:lnSpc>
              <a:spcAft>
                <a:spcPts val="1465"/>
              </a:spcAft>
            </a:pPr>
            <a:r>
              <a:rPr lang="en-ZA" sz="105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follows from the population dynamics of the province that it is largely rural and therefore accessibility of TOP services may be a challenge to pregnant persons at these areas, particularly in the remote and farm areas such as </a:t>
            </a:r>
            <a:r>
              <a:rPr lang="en-ZA" sz="1050" dirty="0" err="1">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Vingerskraal</a:t>
            </a:r>
            <a:r>
              <a:rPr lang="en-ZA" sz="105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  </a:t>
            </a:r>
          </a:p>
          <a:p>
            <a:pPr marL="177800" indent="-177800" algn="just">
              <a:lnSpc>
                <a:spcPct val="125000"/>
              </a:lnSpc>
              <a:spcAft>
                <a:spcPts val="20"/>
              </a:spcAft>
            </a:pPr>
            <a:r>
              <a:rPr lang="en-ZA" sz="105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This report purposively highlights </a:t>
            </a:r>
            <a:r>
              <a:rPr lang="en-ZA" sz="1050" dirty="0" err="1">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Vingerskraal</a:t>
            </a:r>
            <a:r>
              <a:rPr lang="en-ZA" sz="105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 as it is recorded that in 2017, the CGE received a complaint from women in the area who suggested that their nearest health care facility was nearly 45km from their homestead. This complaint was referred to the LDH for further handling and it was espoused that a mobile clinic would be arranged for such areas. </a:t>
            </a:r>
          </a:p>
          <a:p>
            <a:pPr marL="177800" indent="-177800" algn="just">
              <a:lnSpc>
                <a:spcPct val="125000"/>
              </a:lnSpc>
              <a:spcAft>
                <a:spcPts val="1470"/>
              </a:spcAft>
            </a:pPr>
            <a:r>
              <a:rPr lang="en-ZA" sz="105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follows from the </a:t>
            </a:r>
            <a:r>
              <a:rPr lang="en-ZA" sz="1050" dirty="0" err="1">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Vingerskraal</a:t>
            </a:r>
            <a:r>
              <a:rPr lang="en-ZA" sz="105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 complaint that accessibility of healthcare facilities was a challenge to most women and elderly persons. Against this backdrop, it is imperative for the LDH to clearly define plans to render TOP services in farm areas in Limpopo. In this absence of such plans, a view may be expressed that the marginalised communities are deprived of sexual reproductive rights. </a:t>
            </a:r>
          </a:p>
          <a:p>
            <a:pPr marL="177800" indent="-177800" algn="just">
              <a:lnSpc>
                <a:spcPct val="125000"/>
              </a:lnSpc>
              <a:spcAft>
                <a:spcPts val="20"/>
              </a:spcAft>
            </a:pPr>
            <a:r>
              <a:rPr lang="en-ZA" sz="105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criterion used by LDH to determine whether a health care centre can conduct TOP is influenced by </a:t>
            </a:r>
          </a:p>
          <a:p>
            <a:pPr marL="177800" indent="-177800" algn="just">
              <a:lnSpc>
                <a:spcPct val="125000"/>
              </a:lnSpc>
              <a:spcAft>
                <a:spcPts val="20"/>
              </a:spcAft>
            </a:pPr>
            <a:r>
              <a:rPr lang="en-ZA" sz="105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Section 3 of the CTOPA and its amendment, Act 1 of 2008. </a:t>
            </a:r>
          </a:p>
          <a:p>
            <a:pPr marL="0" indent="0" algn="just">
              <a:lnSpc>
                <a:spcPct val="160000"/>
              </a:lnSpc>
              <a:buNone/>
            </a:pPr>
            <a:endParaRPr lang="en-GB" sz="1050" dirty="0">
              <a:latin typeface="Century Gothic" panose="020B0502020202020204" pitchFamily="34" charset="0"/>
            </a:endParaRPr>
          </a:p>
          <a:p>
            <a:pPr marL="0" indent="0" algn="just">
              <a:lnSpc>
                <a:spcPct val="160000"/>
              </a:lnSpc>
              <a:buNone/>
            </a:pPr>
            <a:endParaRPr lang="en-GB" sz="1050" dirty="0">
              <a:latin typeface="Century Gothic" panose="020B0502020202020204" pitchFamily="34" charset="0"/>
            </a:endParaRPr>
          </a:p>
          <a:p>
            <a:pPr algn="just">
              <a:lnSpc>
                <a:spcPct val="160000"/>
              </a:lnSpc>
            </a:pPr>
            <a:endParaRPr lang="en-GB" sz="1050" dirty="0">
              <a:latin typeface="Century Gothic" panose="020B0502020202020204" pitchFamily="34" charset="0"/>
            </a:endParaRPr>
          </a:p>
          <a:p>
            <a:pPr algn="just">
              <a:lnSpc>
                <a:spcPct val="160000"/>
              </a:lnSpc>
            </a:pPr>
            <a:endParaRPr lang="en-GB" sz="1050" dirty="0">
              <a:latin typeface="Century Gothic" panose="020B0502020202020204" pitchFamily="34" charset="0"/>
            </a:endParaRPr>
          </a:p>
          <a:p>
            <a:pPr marL="0" indent="0" algn="just">
              <a:lnSpc>
                <a:spcPct val="160000"/>
              </a:lnSpc>
              <a:buNone/>
            </a:pPr>
            <a:endParaRPr lang="en-GB" sz="105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32675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637242"/>
            <a:ext cx="8820472" cy="5150061"/>
          </a:xfrm>
        </p:spPr>
        <p:txBody>
          <a:bodyPr>
            <a:noAutofit/>
          </a:bodyPr>
          <a:lstStyle/>
          <a:p>
            <a:pPr marL="0" indent="0" algn="ctr">
              <a:lnSpc>
                <a:spcPct val="134000"/>
              </a:lnSpc>
              <a:spcBef>
                <a:spcPts val="0"/>
              </a:spcBef>
              <a:buNone/>
            </a:pPr>
            <a:r>
              <a:rPr lang="en-GB" sz="1400" b="1" dirty="0">
                <a:latin typeface="Century Gothic" panose="020B0502020202020204" pitchFamily="34" charset="0"/>
              </a:rPr>
              <a:t>Limpopo Cont…</a:t>
            </a:r>
          </a:p>
          <a:p>
            <a:pPr marL="0" indent="0">
              <a:lnSpc>
                <a:spcPct val="108000"/>
              </a:lnSpc>
              <a:spcAft>
                <a:spcPts val="1240"/>
              </a:spcAft>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Funding Model</a:t>
            </a:r>
          </a:p>
          <a:p>
            <a:pPr marL="0" indent="0" algn="just">
              <a:lnSpc>
                <a:spcPct val="125000"/>
              </a:lnSpc>
              <a:spcAft>
                <a:spcPts val="20"/>
              </a:spcAft>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LDH asserts that sexual and reproductive health services form part of the healthcare delivery system. </a:t>
            </a:r>
          </a:p>
          <a:p>
            <a:pPr marL="0" indent="0" algn="just">
              <a:lnSpc>
                <a:spcPct val="125000"/>
              </a:lnSpc>
              <a:spcAft>
                <a:spcPts val="1205"/>
              </a:spcAft>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As such, the budget is packaged in the equitable share of the departmental budget.</a:t>
            </a:r>
          </a:p>
          <a:p>
            <a:pPr marL="0" indent="0">
              <a:lnSpc>
                <a:spcPct val="108000"/>
              </a:lnSpc>
              <a:spcAft>
                <a:spcPts val="1240"/>
              </a:spcAft>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Referral systems</a:t>
            </a:r>
          </a:p>
          <a:p>
            <a:pPr marL="0" indent="0" algn="just">
              <a:lnSpc>
                <a:spcPct val="125000"/>
              </a:lnSpc>
              <a:spcAft>
                <a:spcPts val="1470"/>
              </a:spcAft>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is affirmed that there is a standardised referral form used to refer a client from a nonperforming facility to the facility that is conducting the abortion services. A list of active CTOP facilities is said to be on the departmental website. It is further affirmed that this list is available for use by both the community and the healthcare workers. The LDH states that clients who are closer to the 12 weeks gestation are normally prioritised and offered the service on the same day or booked before they are over 12 weeks to avoid them going into the second trimester of pregnancy.</a:t>
            </a:r>
          </a:p>
          <a:p>
            <a:pPr marL="0" indent="0" algn="just">
              <a:lnSpc>
                <a:spcPct val="125000"/>
              </a:lnSpc>
              <a:spcAft>
                <a:spcPts val="1475"/>
              </a:spcAft>
              <a:buNone/>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remains a concern in the province on how pregnant persons in both rural and farm areas are immediately able to access these services in instances of emergency.  The progressive realisation of access to health care services and respect and protection of sexual, reproductive rights requires clearly defined and responsive plans to cater for the needs of the marginalised in the province. </a:t>
            </a: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7494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lstStyle/>
          <a:p>
            <a:pPr marL="0" indent="0" algn="just">
              <a:lnSpc>
                <a:spcPct val="150000"/>
              </a:lnSpc>
              <a:buNone/>
            </a:pPr>
            <a:r>
              <a:rPr lang="en-GB" dirty="0"/>
              <a:t>			</a:t>
            </a:r>
            <a:r>
              <a:rPr lang="en-GB" sz="1700" b="1" dirty="0">
                <a:latin typeface="Century Gothic" panose="020B0502020202020204" pitchFamily="34" charset="0"/>
              </a:rPr>
              <a:t>Legal Framework</a:t>
            </a:r>
          </a:p>
          <a:p>
            <a:pPr marL="0" indent="0" algn="just">
              <a:lnSpc>
                <a:spcPct val="150000"/>
              </a:lnSpc>
              <a:buNone/>
            </a:pPr>
            <a:r>
              <a:rPr lang="en-GB" sz="1700" b="1" dirty="0">
                <a:latin typeface="Century Gothic" panose="020B0502020202020204" pitchFamily="34" charset="0"/>
              </a:rPr>
              <a:t>Addendum to 1997 Declaration on Gender and Development by SADC Heads of State or Government</a:t>
            </a:r>
          </a:p>
          <a:p>
            <a:pPr marL="0" indent="0" algn="just">
              <a:lnSpc>
                <a:spcPct val="150000"/>
              </a:lnSpc>
              <a:buNone/>
            </a:pPr>
            <a:r>
              <a:rPr lang="en-GB" sz="1700" dirty="0">
                <a:latin typeface="Century Gothic" panose="020B0502020202020204" pitchFamily="34" charset="0"/>
              </a:rPr>
              <a:t>The Addendum expresses concern at physical and sexual violence occurring in the family, including traditional practices harmful to women.  It commits States to eradicate traditional norms and practices which legitimise and exacerbate the persistence and tolerance of violence against women and children.</a:t>
            </a:r>
          </a:p>
          <a:p>
            <a:pPr marL="0" indent="0">
              <a:buNone/>
            </a:pPr>
            <a:endParaRPr lang="en-ZA" sz="1800" dirty="0"/>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660868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Autofit/>
          </a:bodyPr>
          <a:lstStyle/>
          <a:p>
            <a:pPr marL="0" indent="0" algn="ctr">
              <a:lnSpc>
                <a:spcPct val="134000"/>
              </a:lnSpc>
              <a:spcBef>
                <a:spcPts val="0"/>
              </a:spcBef>
              <a:buNone/>
            </a:pPr>
            <a:r>
              <a:rPr lang="en-GB" sz="1800" b="1" dirty="0">
                <a:latin typeface="Century Gothic" panose="020B0502020202020204" pitchFamily="34" charset="0"/>
              </a:rPr>
              <a:t>Limpopo Cont…</a:t>
            </a: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a:p>
            <a:pPr algn="just">
              <a:lnSpc>
                <a:spcPct val="160000"/>
              </a:lnSpc>
            </a:pPr>
            <a:endParaRPr lang="en-GB" sz="1100" dirty="0">
              <a:latin typeface="Century Gothic" panose="020B0502020202020204" pitchFamily="34" charset="0"/>
            </a:endParaRPr>
          </a:p>
          <a:p>
            <a:pPr algn="just">
              <a:lnSpc>
                <a:spcPct val="160000"/>
              </a:lnSpc>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a:extLst>
              <a:ext uri="{FF2B5EF4-FFF2-40B4-BE49-F238E27FC236}">
                <a16:creationId xmlns:a16="http://schemas.microsoft.com/office/drawing/2014/main" id="{6591AC13-645C-4C18-8BE5-D661BB776A8E}"/>
              </a:ext>
            </a:extLst>
          </p:cNvPr>
          <p:cNvSpPr>
            <a:spLocks noChangeArrowheads="1"/>
          </p:cNvSpPr>
          <p:nvPr/>
        </p:nvSpPr>
        <p:spPr bwMode="auto">
          <a:xfrm>
            <a:off x="135142" y="1200347"/>
            <a:ext cx="8873716" cy="5657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74" tIns="45720" rIns="91440" bIns="157113"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50000"/>
              </a:lnSpc>
              <a:spcBef>
                <a:spcPct val="0"/>
              </a:spcBef>
              <a:spcAft>
                <a:spcPct val="0"/>
              </a:spcAft>
              <a:buClrTx/>
              <a:buSzTx/>
              <a:buFontTx/>
              <a:buNone/>
              <a:tabLst/>
            </a:pPr>
            <a:endParaRPr kumimoji="0" lang="en-ZA" altLang="en-US" sz="1400" b="1" i="0" u="none" strike="noStrike" cap="none" normalizeH="0" baseline="0" dirty="0">
              <a:ln>
                <a:noFill/>
              </a:ln>
              <a:effectLst/>
              <a:latin typeface="Century Gothic" panose="020B0502020202020204" pitchFamily="34" charset="0"/>
              <a:ea typeface="Century Gothic" panose="020B0502020202020204" pitchFamily="34" charset="0"/>
              <a:cs typeface="Century Gothic" panose="020B0502020202020204"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lang="en-ZA" altLang="en-US" sz="1400" b="1" dirty="0">
              <a:latin typeface="Century Gothic" panose="020B0502020202020204" pitchFamily="34" charset="0"/>
              <a:ea typeface="Century Gothic" panose="020B0502020202020204" pitchFamily="34" charset="0"/>
              <a:cs typeface="Century Gothic" panose="020B0502020202020204"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ZA" altLang="en-US" sz="1400" b="1" i="0" u="none" strike="noStrike" cap="none" normalizeH="0" baseline="0" dirty="0">
              <a:ln>
                <a:noFill/>
              </a:ln>
              <a:effectLst/>
              <a:latin typeface="Century Gothic" panose="020B0502020202020204" pitchFamily="34" charset="0"/>
              <a:ea typeface="Century Gothic" panose="020B0502020202020204" pitchFamily="34" charset="0"/>
              <a:cs typeface="Century Gothic" panose="020B0502020202020204"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ZA" altLang="en-US" sz="1400" b="1" i="0" u="none" strike="noStrike" cap="none" normalizeH="0" baseline="0" dirty="0">
                <a:ln>
                  <a:noFill/>
                </a:ln>
                <a:effectLst/>
                <a:latin typeface="Century Gothic" panose="020B0502020202020204" pitchFamily="34" charset="0"/>
                <a:ea typeface="Century Gothic" panose="020B0502020202020204" pitchFamily="34" charset="0"/>
                <a:cs typeface="Century Gothic" panose="020B0502020202020204" pitchFamily="34" charset="0"/>
              </a:rPr>
              <a:t>Assessment</a:t>
            </a:r>
            <a:r>
              <a:rPr kumimoji="0" lang="en-ZA" altLang="en-US" sz="1400" b="0" i="0" u="none" strike="noStrike" cap="none" normalizeH="0" baseline="0" dirty="0">
                <a:ln>
                  <a:noFill/>
                </a:ln>
                <a:effectLst/>
                <a:latin typeface="Century Gothic" panose="020B0502020202020204" pitchFamily="34" charset="0"/>
                <a:ea typeface="Century Gothic" panose="020B0502020202020204" pitchFamily="34" charset="0"/>
                <a:cs typeface="Century Gothic" panose="020B0502020202020204" pitchFamily="34" charset="0"/>
              </a:rPr>
              <a:t> </a:t>
            </a:r>
            <a:endParaRPr kumimoji="0" lang="en-ZA" altLang="en-US" sz="1400" b="1" i="0" u="none" strike="noStrike" cap="none" normalizeH="0" baseline="0" dirty="0">
              <a:ln>
                <a:noFill/>
              </a:ln>
              <a:effectLst/>
              <a:latin typeface="Century Gothic" panose="020B0502020202020204" pitchFamily="34" charset="0"/>
              <a:ea typeface="Century Gothic" panose="020B0502020202020204" pitchFamily="34" charset="0"/>
              <a:cs typeface="Century Gothic" panose="020B0502020202020204"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ZA" altLang="en-US" sz="1400" b="0" i="0" u="none" strike="noStrike" cap="none" normalizeH="0" baseline="0" dirty="0">
                <a:ln>
                  <a:noFill/>
                </a:ln>
                <a:effectLst/>
                <a:latin typeface="Century Gothic" panose="020B0502020202020204" pitchFamily="34" charset="0"/>
                <a:ea typeface="Century Gothic" panose="020B0502020202020204" pitchFamily="34" charset="0"/>
                <a:cs typeface="Century Gothic" panose="020B0502020202020204" pitchFamily="34" charset="0"/>
              </a:rPr>
              <a:t>About the procedure followed by the LDH / healthcare facility before a TOP is conducted, it is submitted that all clients are registered so that they can have a file. </a:t>
            </a:r>
          </a:p>
          <a:p>
            <a:pPr marL="0" marR="0" lvl="0" indent="0" algn="just" defTabSz="914400" rtl="0" eaLnBrk="0" fontAlgn="base" latinLnBrk="0" hangingPunct="0">
              <a:lnSpc>
                <a:spcPct val="150000"/>
              </a:lnSpc>
              <a:spcBef>
                <a:spcPct val="0"/>
              </a:spcBef>
              <a:spcAft>
                <a:spcPct val="0"/>
              </a:spcAft>
              <a:buClrTx/>
              <a:buSzTx/>
              <a:buFontTx/>
              <a:buNone/>
              <a:tabLst/>
            </a:pPr>
            <a:endParaRPr lang="en-ZA" altLang="en-US" sz="700" dirty="0">
              <a:latin typeface="Century Gothic" panose="020B0502020202020204" pitchFamily="34" charset="0"/>
              <a:ea typeface="Century Gothic" panose="020B0502020202020204" pitchFamily="34" charset="0"/>
              <a:cs typeface="Century Gothic" panose="020B0502020202020204"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ZA" altLang="en-US" sz="1400" b="0" i="0" u="none" strike="noStrike" cap="none" normalizeH="0" baseline="0" dirty="0">
                <a:ln>
                  <a:noFill/>
                </a:ln>
                <a:effectLst/>
                <a:latin typeface="Century Gothic" panose="020B0502020202020204" pitchFamily="34" charset="0"/>
                <a:ea typeface="Century Gothic" panose="020B0502020202020204" pitchFamily="34" charset="0"/>
                <a:cs typeface="Century Gothic" panose="020B0502020202020204" pitchFamily="34" charset="0"/>
              </a:rPr>
              <a:t>They produce a referral letter if they have been referred. They are referred to the TOP facility where the following procedures take place: </a:t>
            </a:r>
            <a:endParaRPr kumimoji="0" lang="en-ZA" altLang="en-US" sz="1400" b="0" i="0" u="none" strike="noStrike" cap="none" normalizeH="0" baseline="0" dirty="0">
              <a:ln>
                <a:noFill/>
              </a:ln>
              <a:effectLst/>
              <a:latin typeface="Century Gothic" panose="020B0502020202020204" pitchFamily="34" charset="0"/>
            </a:endParaRPr>
          </a:p>
          <a:p>
            <a:pPr marL="285750" marR="0" lvl="0" indent="-285750" algn="just"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ZA" altLang="en-US" sz="1400" b="0" i="0" u="none" strike="noStrike" cap="none" normalizeH="0" baseline="0" dirty="0">
                <a:ln>
                  <a:noFill/>
                </a:ln>
                <a:effectLst/>
                <a:latin typeface="Century Gothic" panose="020B0502020202020204" pitchFamily="34" charset="0"/>
                <a:ea typeface="Century Gothic" panose="020B0502020202020204" pitchFamily="34" charset="0"/>
                <a:cs typeface="Century Gothic" panose="020B0502020202020204" pitchFamily="34" charset="0"/>
              </a:rPr>
              <a:t>Non mandatory and non-directive counselling </a:t>
            </a:r>
            <a:endParaRPr kumimoji="0" lang="en-ZA" altLang="en-US" sz="1400" b="0" i="0" u="none" strike="noStrike" cap="none" normalizeH="0" baseline="0" dirty="0">
              <a:ln>
                <a:noFill/>
              </a:ln>
              <a:effectLst/>
              <a:latin typeface="Century Gothic" panose="020B0502020202020204" pitchFamily="34" charset="0"/>
            </a:endParaRPr>
          </a:p>
          <a:p>
            <a:pPr marL="285750" marR="0" lvl="0" indent="-285750" algn="just"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ZA" altLang="en-US" sz="1400" b="0" i="0" u="none" strike="noStrike" cap="none" normalizeH="0" baseline="0" dirty="0">
                <a:ln>
                  <a:noFill/>
                </a:ln>
                <a:effectLst/>
                <a:latin typeface="Century Gothic" panose="020B0502020202020204" pitchFamily="34" charset="0"/>
                <a:ea typeface="Century Gothic" panose="020B0502020202020204" pitchFamily="34" charset="0"/>
                <a:cs typeface="Century Gothic" panose="020B0502020202020204" pitchFamily="34" charset="0"/>
              </a:rPr>
              <a:t>Information concerning the pregnancy</a:t>
            </a:r>
            <a:endParaRPr kumimoji="0" lang="en-ZA" altLang="en-US" sz="1400" b="0" i="0" u="none" strike="noStrike" cap="none" normalizeH="0" baseline="0" dirty="0">
              <a:ln>
                <a:noFill/>
              </a:ln>
              <a:effectLst/>
              <a:latin typeface="Century Gothic" panose="020B0502020202020204" pitchFamily="34" charset="0"/>
            </a:endParaRPr>
          </a:p>
          <a:p>
            <a:pPr marL="285750" marR="0" lvl="0" indent="-285750" algn="just"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ZA" altLang="en-US" sz="1400" b="0" i="0" u="none" strike="noStrike" cap="none" normalizeH="0" baseline="0" dirty="0">
                <a:ln>
                  <a:noFill/>
                </a:ln>
                <a:effectLst/>
                <a:latin typeface="Century Gothic" panose="020B0502020202020204" pitchFamily="34" charset="0"/>
                <a:ea typeface="Century Gothic" panose="020B0502020202020204" pitchFamily="34" charset="0"/>
                <a:cs typeface="Century Gothic" panose="020B0502020202020204" pitchFamily="34" charset="0"/>
              </a:rPr>
              <a:t>Consent: subject to the provisions of the Act, termination of a pregnancy may only take place with the  informed consent of the pregnant person</a:t>
            </a:r>
            <a:endParaRPr kumimoji="0" lang="en-ZA" altLang="en-US" sz="1400" b="0" i="0" u="none" strike="noStrike" cap="none" normalizeH="0" baseline="0" dirty="0">
              <a:ln>
                <a:noFill/>
              </a:ln>
              <a:effectLst/>
              <a:latin typeface="Century Gothic" panose="020B0502020202020204" pitchFamily="34" charset="0"/>
            </a:endParaRPr>
          </a:p>
          <a:p>
            <a:pPr marL="285750" marR="0" lvl="0" indent="-285750" algn="just"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ZA" altLang="en-US" sz="1400" b="0" i="0" u="none" strike="noStrike" cap="none" normalizeH="0" baseline="0" dirty="0">
                <a:ln>
                  <a:noFill/>
                </a:ln>
                <a:effectLst/>
                <a:latin typeface="Century Gothic" panose="020B0502020202020204" pitchFamily="34" charset="0"/>
                <a:ea typeface="Century Gothic" panose="020B0502020202020204" pitchFamily="34" charset="0"/>
                <a:cs typeface="Century Gothic" panose="020B0502020202020204" pitchFamily="34" charset="0"/>
              </a:rPr>
              <a:t>The client is prepared for the procedure and given painkillers and prophylactic antibiotics</a:t>
            </a:r>
            <a:endParaRPr kumimoji="0" lang="en-ZA" altLang="en-US" sz="1400" b="0" i="0" u="none" strike="noStrike" cap="none" normalizeH="0" baseline="0" dirty="0">
              <a:ln>
                <a:noFill/>
              </a:ln>
              <a:effectLst/>
              <a:latin typeface="Century Gothic" panose="020B0502020202020204" pitchFamily="34" charset="0"/>
            </a:endParaRPr>
          </a:p>
          <a:p>
            <a:pPr marL="285750" marR="0" lvl="0" indent="-285750" algn="just"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ZA" altLang="en-US" sz="1400" b="0" i="0" u="none" strike="noStrike" cap="none" normalizeH="0" baseline="0" dirty="0">
                <a:ln>
                  <a:noFill/>
                </a:ln>
                <a:effectLst/>
                <a:latin typeface="Century Gothic" panose="020B0502020202020204" pitchFamily="34" charset="0"/>
                <a:ea typeface="Century Gothic" panose="020B0502020202020204" pitchFamily="34" charset="0"/>
                <a:cs typeface="Century Gothic" panose="020B0502020202020204" pitchFamily="34" charset="0"/>
              </a:rPr>
              <a:t>Once the procedure is done and the client has recovered, in the case of a surgical procedure, is       discharged with instructions to contact the provider/facility if experiencing any complications.</a:t>
            </a:r>
            <a:endParaRPr kumimoji="0" lang="en-ZA" altLang="en-US" sz="1400" b="0" i="0" u="none" strike="noStrike" cap="none" normalizeH="0" baseline="0" dirty="0">
              <a:ln>
                <a:noFill/>
              </a:ln>
              <a:effectLst/>
              <a:latin typeface="Century Gothic" panose="020B0502020202020204"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ZA" altLang="en-US" sz="1400" b="0" i="0" u="none" strike="noStrike" cap="none" normalizeH="0" baseline="0" dirty="0">
              <a:ln>
                <a:noFill/>
              </a:ln>
              <a:effectLst/>
              <a:latin typeface="Century Gothic" panose="020B0502020202020204" pitchFamily="34" charset="0"/>
            </a:endParaRPr>
          </a:p>
        </p:txBody>
      </p:sp>
      <p:grpSp>
        <p:nvGrpSpPr>
          <p:cNvPr id="6" name="Group 5">
            <a:extLst>
              <a:ext uri="{FF2B5EF4-FFF2-40B4-BE49-F238E27FC236}">
                <a16:creationId xmlns:a16="http://schemas.microsoft.com/office/drawing/2014/main" id="{AEDC58B5-39B6-4C9F-8349-9D5526B556A7}"/>
              </a:ext>
            </a:extLst>
          </p:cNvPr>
          <p:cNvGrpSpPr/>
          <p:nvPr/>
        </p:nvGrpSpPr>
        <p:grpSpPr>
          <a:xfrm>
            <a:off x="0" y="0"/>
            <a:ext cx="748665" cy="25400"/>
            <a:chOff x="0" y="0"/>
            <a:chExt cx="748805" cy="25400"/>
          </a:xfrm>
        </p:grpSpPr>
        <p:sp>
          <p:nvSpPr>
            <p:cNvPr id="7" name="Shape 4223">
              <a:extLst>
                <a:ext uri="{FF2B5EF4-FFF2-40B4-BE49-F238E27FC236}">
                  <a16:creationId xmlns:a16="http://schemas.microsoft.com/office/drawing/2014/main" id="{716E9CB0-438B-4186-B9AD-58E5B2C1359E}"/>
                </a:ext>
              </a:extLst>
            </p:cNvPr>
            <p:cNvSpPr/>
            <p:nvPr/>
          </p:nvSpPr>
          <p:spPr>
            <a:xfrm>
              <a:off x="0" y="0"/>
              <a:ext cx="748805" cy="0"/>
            </a:xfrm>
            <a:custGeom>
              <a:avLst/>
              <a:gdLst/>
              <a:ahLst/>
              <a:cxnLst/>
              <a:rect l="0" t="0" r="0" b="0"/>
              <a:pathLst>
                <a:path w="748805">
                  <a:moveTo>
                    <a:pt x="0" y="0"/>
                  </a:moveTo>
                  <a:lnTo>
                    <a:pt x="748805" y="0"/>
                  </a:lnTo>
                </a:path>
              </a:pathLst>
            </a:custGeom>
            <a:ln w="25400" cap="flat">
              <a:miter lim="100000"/>
            </a:ln>
          </p:spPr>
          <p:style>
            <a:lnRef idx="1">
              <a:srgbClr val="004369"/>
            </a:lnRef>
            <a:fillRef idx="0">
              <a:srgbClr val="000000">
                <a:alpha val="0"/>
              </a:srgbClr>
            </a:fillRef>
            <a:effectRef idx="0">
              <a:scrgbClr r="0" g="0" b="0"/>
            </a:effectRef>
            <a:fontRef idx="none"/>
          </p:style>
          <p:txBody>
            <a:bodyPr/>
            <a:lstStyle/>
            <a:p>
              <a:endParaRPr lang="en-ZA"/>
            </a:p>
          </p:txBody>
        </p:sp>
      </p:grpSp>
      <p:sp>
        <p:nvSpPr>
          <p:cNvPr id="8" name="Rectangle 4">
            <a:extLst>
              <a:ext uri="{FF2B5EF4-FFF2-40B4-BE49-F238E27FC236}">
                <a16:creationId xmlns:a16="http://schemas.microsoft.com/office/drawing/2014/main" id="{5155A984-5850-42DB-90DC-A8D80C1A856F}"/>
              </a:ext>
            </a:extLst>
          </p:cNvPr>
          <p:cNvSpPr>
            <a:spLocks noChangeArrowheads="1"/>
          </p:cNvSpPr>
          <p:nvPr/>
        </p:nvSpPr>
        <p:spPr bwMode="auto">
          <a:xfrm>
            <a:off x="0" y="482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600" b="0" i="0" u="none" strike="noStrike" cap="none" normalizeH="0" baseline="30000">
                <a:ln>
                  <a:noFill/>
                </a:ln>
                <a:solidFill>
                  <a:srgbClr val="7C7C7C"/>
                </a:solidFill>
                <a:effectLst/>
                <a:latin typeface="Arial" panose="020B0604020202020204" pitchFamily="34" charset="0"/>
                <a:ea typeface="Century Gothic" panose="020B0502020202020204" pitchFamily="34" charset="0"/>
                <a:cs typeface="Century Gothic" panose="020B0502020202020204" pitchFamily="34" charset="0"/>
              </a:rPr>
              <a:t>20</a:t>
            </a:r>
            <a:r>
              <a:rPr kumimoji="0" lang="en-ZA" altLang="en-US" sz="700" b="0" i="0" u="none" strike="noStrike" cap="none" normalizeH="0" baseline="0">
                <a:ln>
                  <a:noFill/>
                </a:ln>
                <a:solidFill>
                  <a:srgbClr val="7C7C7C"/>
                </a:solidFill>
                <a:effectLst/>
                <a:latin typeface="Arial" panose="020B0604020202020204" pitchFamily="34" charset="0"/>
                <a:ea typeface="Century Gothic" panose="020B0502020202020204" pitchFamily="34" charset="0"/>
                <a:cs typeface="Century Gothic" panose="020B0502020202020204" pitchFamily="34" charset="0"/>
              </a:rPr>
              <a:t> https://www.southafricanmi.com/population-density-map.html,</a:t>
            </a:r>
            <a:endParaRPr kumimoji="0" lang="en-ZA" altLang="en-US" sz="6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000" b="0" i="0" u="none" strike="noStrike" cap="none" normalizeH="0" baseline="0">
                <a:ln>
                  <a:noFill/>
                </a:ln>
                <a:solidFill>
                  <a:srgbClr val="484848"/>
                </a:solidFill>
                <a:effectLst/>
                <a:latin typeface="Arial" panose="020B0604020202020204" pitchFamily="34" charset="0"/>
                <a:ea typeface="Century Gothic" panose="020B0502020202020204" pitchFamily="34" charset="0"/>
                <a:cs typeface="Century Gothic" panose="020B0502020202020204" pitchFamily="34" charset="0"/>
              </a:rPr>
              <a:t>A contraceptive method of their choice and medical eligibility criteria is given on the same day.</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5027030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600665"/>
            <a:ext cx="8820472" cy="5257335"/>
          </a:xfrm>
        </p:spPr>
        <p:txBody>
          <a:bodyPr>
            <a:noAutofit/>
          </a:bodyPr>
          <a:lstStyle/>
          <a:p>
            <a:pPr marL="0" indent="0" algn="ctr">
              <a:lnSpc>
                <a:spcPct val="134000"/>
              </a:lnSpc>
              <a:spcBef>
                <a:spcPts val="0"/>
              </a:spcBef>
              <a:buNone/>
            </a:pPr>
            <a:r>
              <a:rPr lang="en-GB" sz="1100" b="1" dirty="0">
                <a:latin typeface="Century Gothic" panose="020B0502020202020204" pitchFamily="34" charset="0"/>
              </a:rPr>
              <a:t>Limpopo Cont…</a:t>
            </a:r>
          </a:p>
          <a:p>
            <a:pPr marL="0" indent="0" algn="just">
              <a:lnSpc>
                <a:spcPct val="108000"/>
              </a:lnSpc>
              <a:spcAft>
                <a:spcPts val="1240"/>
              </a:spcAft>
              <a:buNone/>
            </a:pPr>
            <a:r>
              <a:rPr lang="en-ZA" sz="11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Promotion of the TOP service </a:t>
            </a:r>
          </a:p>
          <a:p>
            <a:pPr marL="0" indent="0" algn="just">
              <a:lnSpc>
                <a:spcPct val="125000"/>
              </a:lnSpc>
              <a:spcAft>
                <a:spcPts val="20"/>
              </a:spcAft>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LDH submits that “not all health facilities advertise CTOP services. Only hospitals providing the service advertise the service as part of the package of care provided. All facilities providing CTOP services are on the departmental website to allow women who seek the service to easily identify the relevant facilities.”</a:t>
            </a:r>
          </a:p>
          <a:p>
            <a:pPr marL="0" indent="0" algn="just">
              <a:lnSpc>
                <a:spcPct val="125000"/>
              </a:lnSpc>
              <a:spcAft>
                <a:spcPts val="20"/>
              </a:spcAft>
              <a:buNone/>
            </a:pPr>
            <a:endParaRPr lang="en-ZA" sz="1100" dirty="0">
              <a:solidFill>
                <a:srgbClr val="484848"/>
              </a:solidFill>
              <a:latin typeface="Century Gothic" panose="020B0502020202020204" pitchFamily="34" charset="0"/>
              <a:ea typeface="Century Gothic" panose="020B0502020202020204" pitchFamily="34" charset="0"/>
              <a:cs typeface="Century Gothic" panose="020B0502020202020204" pitchFamily="34" charset="0"/>
            </a:endParaRPr>
          </a:p>
          <a:p>
            <a:pPr marL="0" indent="0" algn="just">
              <a:lnSpc>
                <a:spcPct val="125000"/>
              </a:lnSpc>
              <a:spcAft>
                <a:spcPts val="20"/>
              </a:spcAft>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 This is, however, concerning since not all rural facilities provide TOP services and therefore if such facilities do not advertise TOP services, it is probable that lay persons may not approach such facilities for legal TOP. This may create a gap for access of illegal TOP in rural areas. </a:t>
            </a:r>
          </a:p>
          <a:p>
            <a:pPr marL="0" indent="0" algn="just">
              <a:lnSpc>
                <a:spcPct val="125000"/>
              </a:lnSpc>
              <a:spcAft>
                <a:spcPts val="20"/>
              </a:spcAft>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modalities used for CTOP services are surgical (manual vacuum aspiration) and medical procedure (pills only for less than nine weeks of gestation).</a:t>
            </a:r>
          </a:p>
          <a:p>
            <a:pPr marL="400050" lvl="1" indent="0" algn="just" fontAlgn="base">
              <a:lnSpc>
                <a:spcPct val="125000"/>
              </a:lnSpc>
              <a:spcAft>
                <a:spcPts val="20"/>
              </a:spcAft>
              <a:buClr>
                <a:srgbClr val="484848"/>
              </a:buClr>
              <a:buSzPts val="1000"/>
              <a:buNone/>
            </a:pPr>
            <a:r>
              <a:rPr lang="en-ZA" sz="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12 weeks and below are performed in 55 facilities.</a:t>
            </a:r>
          </a:p>
          <a:p>
            <a:pPr marL="400050" lvl="1" indent="0" algn="just" fontAlgn="base">
              <a:lnSpc>
                <a:spcPct val="125000"/>
              </a:lnSpc>
              <a:spcAft>
                <a:spcPts val="20"/>
              </a:spcAft>
              <a:buClr>
                <a:srgbClr val="484848"/>
              </a:buClr>
              <a:buSzPts val="1000"/>
              <a:buNone/>
            </a:pPr>
            <a:r>
              <a:rPr lang="en-ZA" sz="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13 weeks and above are performed in 15 hospitals (see attached list of facilities and data) - 	Data for previous financial year for both first and second trimester abortion:</a:t>
            </a:r>
          </a:p>
          <a:p>
            <a:pPr marL="400050" lvl="1" indent="0" algn="just" fontAlgn="base">
              <a:lnSpc>
                <a:spcPct val="125000"/>
              </a:lnSpc>
              <a:spcAft>
                <a:spcPts val="20"/>
              </a:spcAft>
              <a:buClr>
                <a:srgbClr val="484848"/>
              </a:buClr>
              <a:buSzPts val="1000"/>
              <a:buNone/>
            </a:pPr>
            <a:r>
              <a:rPr lang="en-ZA" sz="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12 weeks and below (first trimester) for 2018/2019 = 12134 and for 2019/2020 = 14124</a:t>
            </a:r>
          </a:p>
          <a:p>
            <a:pPr marL="400050" lvl="1" indent="0" algn="just" fontAlgn="base">
              <a:lnSpc>
                <a:spcPct val="125000"/>
              </a:lnSpc>
              <a:spcAft>
                <a:spcPts val="20"/>
              </a:spcAft>
              <a:buClr>
                <a:srgbClr val="484848"/>
              </a:buClr>
              <a:buSzPts val="1000"/>
              <a:buNone/>
            </a:pPr>
            <a:r>
              <a:rPr lang="en-ZA" sz="8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13 weeks and above (second trimester) for 2018/2019 = 305 and 2019/2020 = 557</a:t>
            </a:r>
          </a:p>
          <a:p>
            <a:pPr marL="0" indent="0" algn="just">
              <a:lnSpc>
                <a:spcPct val="125000"/>
              </a:lnSpc>
              <a:spcAft>
                <a:spcPts val="1470"/>
              </a:spcAft>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It is deduced that more TOP services were rendered for pregnant persons in their first trimester than for those in their second trimester. The disaggregated data reflects concerns that farm and rural areas are not fully covered and therefore pregnant persons within these areas may not be covered. </a:t>
            </a:r>
          </a:p>
          <a:p>
            <a:pPr marL="0" indent="0" algn="just">
              <a:lnSpc>
                <a:spcPct val="125000"/>
              </a:lnSpc>
              <a:spcAft>
                <a:spcPts val="1170"/>
              </a:spcAft>
              <a:buNone/>
            </a:pPr>
            <a:r>
              <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In Limpopo, there are 79 health professionals (61 professional nurses and 18 doctors) providing CTOP services in 30 hospitals and 25 PHC facilities. Against this backdrop, the LDH states that there are no backlogs, as providers of CTOP ensure continuity of service by communicating regularly with each other to share the work and divert clients to the nearest provider when not available (leave or sick). Queues/ waiting lists only occur under those circumstances.</a:t>
            </a: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a:p>
            <a:pPr marL="0" indent="0" algn="just">
              <a:lnSpc>
                <a:spcPct val="160000"/>
              </a:lnSpc>
              <a:buNone/>
            </a:pPr>
            <a:endParaRPr lang="en-GB" sz="11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873408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Autofit/>
          </a:bodyPr>
          <a:lstStyle/>
          <a:p>
            <a:pPr marL="0" indent="0" algn="ctr">
              <a:lnSpc>
                <a:spcPct val="134000"/>
              </a:lnSpc>
              <a:spcBef>
                <a:spcPts val="0"/>
              </a:spcBef>
              <a:buNone/>
            </a:pPr>
            <a:r>
              <a:rPr lang="en-GB" sz="1400" b="1" dirty="0">
                <a:latin typeface="Century Gothic" panose="020B0502020202020204" pitchFamily="34" charset="0"/>
              </a:rPr>
              <a:t>Limpopo Cont…</a:t>
            </a:r>
          </a:p>
          <a:p>
            <a:pPr marL="0" indent="0">
              <a:lnSpc>
                <a:spcPct val="108000"/>
              </a:lnSpc>
              <a:spcAft>
                <a:spcPts val="1240"/>
              </a:spcAft>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Recruitment of TOP staff</a:t>
            </a:r>
          </a:p>
          <a:p>
            <a:pPr algn="just">
              <a:lnSpc>
                <a:spcPct val="125000"/>
              </a:lnSpc>
              <a:spcAft>
                <a:spcPts val="1470"/>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The department notes the barrier posed by the health professionals not willing to perform CTOP but also acknowledges the provision of conscientious objection as provided for in Section 10 of the CTOPA.</a:t>
            </a:r>
          </a:p>
          <a:p>
            <a:pPr algn="just">
              <a:lnSpc>
                <a:spcPct val="125000"/>
              </a:lnSpc>
              <a:spcAft>
                <a:spcPts val="20"/>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However, it is expressed that practitioners are always encouraged to refer clients to the relevant practitioner or facility to receive further assistance. It is affirmed that a standardised form is available in all facilities to facilitate such referrals.</a:t>
            </a:r>
          </a:p>
          <a:p>
            <a:pPr algn="just">
              <a:lnSpc>
                <a:spcPct val="125000"/>
              </a:lnSpc>
              <a:spcAft>
                <a:spcPts val="20"/>
              </a:spcAft>
            </a:pPr>
            <a:endParaRPr lang="en-ZA" sz="1400" dirty="0">
              <a:effectLst/>
              <a:latin typeface="Century Gothic" panose="020B0502020202020204" pitchFamily="34" charset="0"/>
              <a:ea typeface="Century Gothic" panose="020B0502020202020204" pitchFamily="34" charset="0"/>
              <a:cs typeface="Century Gothic" panose="020B0502020202020204" pitchFamily="34" charset="0"/>
            </a:endParaRPr>
          </a:p>
          <a:p>
            <a:pPr algn="just">
              <a:lnSpc>
                <a:spcPct val="125000"/>
              </a:lnSpc>
              <a:spcAft>
                <a:spcPts val="1170"/>
              </a:spcAft>
            </a:pPr>
            <a:r>
              <a:rPr lang="en-ZA" sz="1400" dirty="0">
                <a:effectLst/>
                <a:latin typeface="Century Gothic" panose="020B0502020202020204" pitchFamily="34" charset="0"/>
                <a:ea typeface="Century Gothic" panose="020B0502020202020204" pitchFamily="34" charset="0"/>
                <a:cs typeface="Century Gothic" panose="020B0502020202020204" pitchFamily="34" charset="0"/>
              </a:rPr>
              <a:t>It is affirmed that consultation services before, during, and after the TOP do take place. The content of the consultation is the same except that it also includes advising the minor to consult with her parents, guardian, family member, or friends for support before the pregnancy is terminated. However, the termination shall not be denied because such a minor chooses not to consult them. This is a significant position to reaffirm the rights of minor of their sexual reproductive rights. </a:t>
            </a: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000992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Autofit/>
          </a:bodyPr>
          <a:lstStyle/>
          <a:p>
            <a:pPr marL="0" indent="0" algn="ctr">
              <a:lnSpc>
                <a:spcPct val="134000"/>
              </a:lnSpc>
              <a:spcBef>
                <a:spcPts val="0"/>
              </a:spcBef>
              <a:buNone/>
            </a:pPr>
            <a:r>
              <a:rPr lang="en-GB" sz="1400" b="1" dirty="0">
                <a:latin typeface="Century Gothic" panose="020B0502020202020204" pitchFamily="34" charset="0"/>
              </a:rPr>
              <a:t>Limpopo Cont…</a:t>
            </a:r>
            <a:endParaRPr lang="en-GB" sz="1400" dirty="0">
              <a:latin typeface="Century Gothic" panose="020B0502020202020204" pitchFamily="34" charset="0"/>
            </a:endParaRPr>
          </a:p>
          <a:p>
            <a:pPr marL="0" indent="0">
              <a:lnSpc>
                <a:spcPct val="108000"/>
              </a:lnSpc>
              <a:spcAft>
                <a:spcPts val="1035"/>
              </a:spcAft>
              <a:buNone/>
            </a:pPr>
            <a:r>
              <a:rPr lang="en-ZA" sz="1400" b="1"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Complaints management</a:t>
            </a:r>
          </a:p>
          <a:p>
            <a:pPr algn="just">
              <a:lnSpc>
                <a:spcPct val="125000"/>
              </a:lnSpc>
              <a:spcAft>
                <a:spcPts val="1270"/>
              </a:spcAft>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LDH states that every facility has a complaint management procedure posted in strategic places to allow clients to raise any concerns with the facility management and there is also a complaints hot line number 08 00 919191 that can be used by the users. The CGE aims to verify this by visiting two health care facilities. </a:t>
            </a:r>
          </a:p>
          <a:p>
            <a:pPr algn="just">
              <a:lnSpc>
                <a:spcPct val="125000"/>
              </a:lnSpc>
              <a:spcAft>
                <a:spcPts val="20"/>
              </a:spcAft>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department has received 104 complaints in the 2019/2020 financial year over health workers failing to adhere to Batho Pele Principles. Of the 104 complaints, 96 complaints were resolved.</a:t>
            </a:r>
          </a:p>
          <a:p>
            <a:pPr marL="0" indent="0" algn="just">
              <a:lnSpc>
                <a:spcPct val="125000"/>
              </a:lnSpc>
              <a:spcAft>
                <a:spcPts val="20"/>
              </a:spcAft>
              <a:buNone/>
            </a:pPr>
            <a:endParaRPr lang="en-ZA" sz="9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algn="just">
              <a:lnSpc>
                <a:spcPct val="125000"/>
              </a:lnSpc>
              <a:spcAft>
                <a:spcPts val="20"/>
              </a:spcAft>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This demonstrates two fundamental issues, one being that their complaints system is utilised by members of the public and the second being the need to reemphasise training of Batho Pele Principles to health care workers. No complaints were received by LDH related to CTOP.</a:t>
            </a:r>
          </a:p>
          <a:p>
            <a:pPr marL="0" indent="0" algn="just">
              <a:lnSpc>
                <a:spcPct val="125000"/>
              </a:lnSpc>
              <a:spcAft>
                <a:spcPts val="20"/>
              </a:spcAft>
              <a:buNone/>
            </a:pPr>
            <a:endParaRPr lang="en-ZA" sz="9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algn="just">
              <a:lnSpc>
                <a:spcPct val="125000"/>
              </a:lnSpc>
              <a:spcAft>
                <a:spcPts val="2970"/>
              </a:spcAft>
            </a:pP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The LDH relies on suggestion and complaints boxes in all the facilities as a monitoring tool to ensure that health workers provide adequate professional services whilst adhering to Batho Pele Principles. The CGE conducted an inspection at </a:t>
            </a:r>
            <a:r>
              <a:rPr lang="en-ZA" sz="1400" dirty="0" err="1">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Rethabile</a:t>
            </a:r>
            <a:r>
              <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rPr>
              <a:t> Clinic and verified that suggestion and complaints boxes are in place. </a:t>
            </a: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a:p>
            <a:pPr marL="0" indent="0" algn="just">
              <a:lnSpc>
                <a:spcPct val="160000"/>
              </a:lnSpc>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32133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07939"/>
            <a:ext cx="8820472" cy="5150061"/>
          </a:xfrm>
        </p:spPr>
        <p:txBody>
          <a:bodyPr>
            <a:noAutofit/>
          </a:bodyPr>
          <a:lstStyle/>
          <a:p>
            <a:pPr marL="1170305" indent="0" algn="ctr">
              <a:lnSpc>
                <a:spcPct val="150000"/>
              </a:lnSpc>
              <a:spcBef>
                <a:spcPts val="0"/>
              </a:spcBef>
              <a:buNone/>
            </a:pPr>
            <a:r>
              <a:rPr lang="en-ZA" sz="1100" b="1" dirty="0">
                <a:solidFill>
                  <a:srgbClr val="004369"/>
                </a:solidFill>
                <a:effectLst/>
                <a:latin typeface="Century Gothic" panose="020B0502020202020204" pitchFamily="34" charset="0"/>
                <a:ea typeface="Century Gothic" panose="020B0502020202020204" pitchFamily="34" charset="0"/>
                <a:cs typeface="Century Gothic" panose="020B0502020202020204" pitchFamily="34" charset="0"/>
              </a:rPr>
              <a:t>GENERAL FINDINGS</a:t>
            </a:r>
            <a:endParaRPr lang="en-ZA" sz="11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There seem to be limited and / or no monitoring by the National Department of Health (NDOH) on termination of pregnancy (TOP) services within the various provinces. This is deduced from the observation that NDOH could not provide any information on this service and how it is being managed. The number of facilities reported by NDOH differs from that reported by provinces. The response received suggests that each province manages TOP services on a provincial level and that reporting structures or requirements to the NDOH appear to be absent. </a:t>
            </a:r>
          </a:p>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Commission for Gender Equality (CGE) observed the lack of facilities and trained professionals across provinces which result in backlogs in many of the facilities that are responsible for providing TOP services.</a:t>
            </a:r>
          </a:p>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CGE finds that TOP services are not easily accessible, especially for those in rural areas, which result in women not receiving TOP services.</a:t>
            </a:r>
          </a:p>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There is still lack of information and/ or sensitisation programmes on TOP to address the stigma around issues of TOP.  </a:t>
            </a:r>
          </a:p>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It was observed that certain districts, regions, and local facilities do not provide TOP services.  The impact of this is that the public is denied access to TOP services in such areas. </a:t>
            </a:r>
          </a:p>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Services in relation to second trimester services are limited. Similarly, the impact of this is that the residents in those areas are denied access to second trimester TOP services.</a:t>
            </a:r>
          </a:p>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department acknowledged that the unwillingness of healthcare professionals to conduct TOP services due to conscientious objection is regarded as a barrier on rendering the services. </a:t>
            </a:r>
          </a:p>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It was observed that the department does not have a standard interview questionnaire utilised during recruitment processes. </a:t>
            </a:r>
          </a:p>
          <a:p>
            <a:pPr marL="342900" lvl="0" indent="-342900" algn="just" fontAlgn="base">
              <a:lnSpc>
                <a:spcPct val="150000"/>
              </a:lnSpc>
              <a:spcBef>
                <a:spcPts val="0"/>
              </a:spcBef>
              <a:buClr>
                <a:srgbClr val="484848"/>
              </a:buClr>
              <a:buSzPts val="1000"/>
              <a:buFont typeface="+mj-lt"/>
              <a:buAutoNum type="alphaLcParenR"/>
            </a:pPr>
            <a:r>
              <a:rPr lang="en-ZA" sz="11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It was observed that there is no standardised funding model for TOP services across provinces.</a:t>
            </a:r>
          </a:p>
          <a:p>
            <a:pPr marL="0" indent="0" algn="just">
              <a:lnSpc>
                <a:spcPct val="150000"/>
              </a:lnSpc>
              <a:spcBef>
                <a:spcPts val="0"/>
              </a:spcBef>
              <a:buNone/>
            </a:pPr>
            <a:endParaRPr lang="en-GB" sz="1100" dirty="0">
              <a:latin typeface="Century Gothic" panose="020B0502020202020204" pitchFamily="34" charset="0"/>
            </a:endParaRPr>
          </a:p>
          <a:p>
            <a:pPr marL="0" indent="0" algn="just">
              <a:lnSpc>
                <a:spcPct val="150000"/>
              </a:lnSpc>
              <a:spcBef>
                <a:spcPts val="0"/>
              </a:spcBef>
              <a:buNone/>
            </a:pPr>
            <a:endParaRPr lang="en-GB" sz="1100" dirty="0">
              <a:latin typeface="Century Gothic" panose="020B0502020202020204" pitchFamily="34" charset="0"/>
            </a:endParaRPr>
          </a:p>
          <a:p>
            <a:pPr algn="just">
              <a:lnSpc>
                <a:spcPct val="150000"/>
              </a:lnSpc>
              <a:spcBef>
                <a:spcPts val="0"/>
              </a:spcBef>
            </a:pPr>
            <a:endParaRPr lang="en-GB" sz="1100" dirty="0">
              <a:latin typeface="Century Gothic" panose="020B0502020202020204" pitchFamily="34" charset="0"/>
            </a:endParaRPr>
          </a:p>
          <a:p>
            <a:pPr algn="just">
              <a:lnSpc>
                <a:spcPct val="150000"/>
              </a:lnSpc>
              <a:spcBef>
                <a:spcPts val="0"/>
              </a:spcBef>
            </a:pPr>
            <a:endParaRPr lang="en-GB" sz="1100" dirty="0">
              <a:latin typeface="Century Gothic" panose="020B0502020202020204" pitchFamily="34" charset="0"/>
            </a:endParaRPr>
          </a:p>
          <a:p>
            <a:pPr marL="0" indent="0" algn="just">
              <a:lnSpc>
                <a:spcPct val="150000"/>
              </a:lnSpc>
              <a:spcBef>
                <a:spcPts val="0"/>
              </a:spcBef>
              <a:buNone/>
            </a:pPr>
            <a:endParaRPr lang="en-GB" sz="11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229774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a:xfrm>
            <a:off x="161764" y="1751594"/>
            <a:ext cx="8820472" cy="4708655"/>
          </a:xfrm>
        </p:spPr>
        <p:txBody>
          <a:bodyPr>
            <a:noAutofit/>
          </a:bodyPr>
          <a:lstStyle/>
          <a:p>
            <a:pPr marL="1170305" indent="0" algn="ctr">
              <a:lnSpc>
                <a:spcPct val="107000"/>
              </a:lnSpc>
              <a:spcAft>
                <a:spcPts val="710"/>
              </a:spcAft>
              <a:buNone/>
            </a:pPr>
            <a:r>
              <a:rPr lang="en-ZA" sz="1400" b="1" dirty="0">
                <a:solidFill>
                  <a:srgbClr val="004369"/>
                </a:solidFill>
                <a:effectLst/>
                <a:latin typeface="Century Gothic" panose="020B0502020202020204" pitchFamily="34" charset="0"/>
                <a:ea typeface="Century Gothic" panose="020B0502020202020204" pitchFamily="34" charset="0"/>
                <a:cs typeface="Century Gothic" panose="020B0502020202020204" pitchFamily="34" charset="0"/>
              </a:rPr>
              <a:t>GENERAL RECOMMENDATIONS  </a:t>
            </a:r>
            <a:endParaRPr lang="en-ZA" sz="1400" dirty="0">
              <a:solidFill>
                <a:srgbClr val="484848"/>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342900" lvl="0" indent="-342900" algn="just" fontAlgn="base">
              <a:lnSpc>
                <a:spcPct val="114000"/>
              </a:lnSpc>
              <a:spcBef>
                <a:spcPts val="0"/>
              </a:spcBef>
              <a:buClr>
                <a:srgbClr val="484848"/>
              </a:buClr>
              <a:buSzPts val="1000"/>
              <a:buFont typeface="+mj-lt"/>
              <a:buAutoNum type="arabicPeriod"/>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To promote access to termination of pregnancy (TOP services), all healthcare facilities in the country should conduct TOP service. The National Department of Health (NDOH) should provide an implementation plan to standardise access to TOP services and equip all facilities to provide TOP services inclusive of second trimester TOP services.</a:t>
            </a:r>
          </a:p>
          <a:p>
            <a:pPr lvl="0" algn="just" fontAlgn="base">
              <a:lnSpc>
                <a:spcPct val="114000"/>
              </a:lnSpc>
              <a:spcBef>
                <a:spcPts val="0"/>
              </a:spcBef>
              <a:buClr>
                <a:srgbClr val="484848"/>
              </a:buClr>
              <a:buSzPts val="1000"/>
              <a:buFont typeface="+mj-lt"/>
              <a:buAutoNum type="arabicPeriod"/>
            </a:pPr>
            <a:endParaRPr lang="en-ZA" sz="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342900" lvl="0" indent="-342900" algn="just" fontAlgn="base">
              <a:lnSpc>
                <a:spcPct val="114000"/>
              </a:lnSpc>
              <a:spcBef>
                <a:spcPts val="0"/>
              </a:spcBef>
              <a:buClr>
                <a:srgbClr val="484848"/>
              </a:buClr>
              <a:buSzPts val="1000"/>
              <a:buFont typeface="+mj-lt"/>
              <a:buAutoNum type="arabicPeriod"/>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Provincial departments to keep proper records of TOP services rendered within their respective areas, challenges identified and how they were addressed. </a:t>
            </a:r>
          </a:p>
          <a:p>
            <a:pPr lvl="0" algn="just" fontAlgn="base">
              <a:lnSpc>
                <a:spcPct val="114000"/>
              </a:lnSpc>
              <a:spcBef>
                <a:spcPts val="0"/>
              </a:spcBef>
              <a:buClr>
                <a:srgbClr val="484848"/>
              </a:buClr>
              <a:buSzPts val="1000"/>
              <a:buFont typeface="+mj-lt"/>
              <a:buAutoNum type="arabicPeriod"/>
            </a:pPr>
            <a:endParaRPr lang="en-ZA" sz="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342900" lvl="0" indent="-342900" algn="just" fontAlgn="base">
              <a:lnSpc>
                <a:spcPct val="114000"/>
              </a:lnSpc>
              <a:spcBef>
                <a:spcPts val="0"/>
              </a:spcBef>
              <a:buClr>
                <a:srgbClr val="484848"/>
              </a:buClr>
              <a:buSzPts val="1000"/>
              <a:buFont typeface="+mj-lt"/>
              <a:buAutoNum type="arabicPeriod"/>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recruitment of health care professionals who are willing to perform TOP services is necessary. The department should aim to recruit more officials willing to perform the service to give effect to the Choice of Termination of Pregnancy Act (CTOPA) and the right to sexual and reproductive health rights (SRHR) services.   </a:t>
            </a:r>
          </a:p>
          <a:p>
            <a:pPr lvl="0" algn="just" fontAlgn="base">
              <a:lnSpc>
                <a:spcPct val="114000"/>
              </a:lnSpc>
              <a:spcBef>
                <a:spcPts val="0"/>
              </a:spcBef>
              <a:buClr>
                <a:srgbClr val="484848"/>
              </a:buClr>
              <a:buSzPts val="1000"/>
              <a:buFont typeface="+mj-lt"/>
              <a:buAutoNum type="arabicPeriod"/>
            </a:pPr>
            <a:endParaRPr lang="en-ZA" sz="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342900" lvl="0" indent="-342900" algn="just" fontAlgn="base">
              <a:lnSpc>
                <a:spcPct val="114000"/>
              </a:lnSpc>
              <a:spcBef>
                <a:spcPts val="0"/>
              </a:spcBef>
              <a:buClr>
                <a:srgbClr val="484848"/>
              </a:buClr>
              <a:buSzPts val="1000"/>
              <a:buFont typeface="+mj-lt"/>
              <a:buAutoNum type="arabicPeriod"/>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NDOH should consult the National Treasury to standardise funding models for TOP services nationally. </a:t>
            </a:r>
          </a:p>
          <a:p>
            <a:pPr lvl="0" algn="just" fontAlgn="base">
              <a:lnSpc>
                <a:spcPct val="114000"/>
              </a:lnSpc>
              <a:spcBef>
                <a:spcPts val="0"/>
              </a:spcBef>
              <a:buClr>
                <a:srgbClr val="484848"/>
              </a:buClr>
              <a:buSzPts val="1000"/>
              <a:buFont typeface="+mj-lt"/>
              <a:buAutoNum type="arabicPeriod"/>
            </a:pPr>
            <a:endParaRPr lang="en-ZA" sz="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342900" lvl="0" indent="-342900" algn="just" fontAlgn="base">
              <a:lnSpc>
                <a:spcPct val="114000"/>
              </a:lnSpc>
              <a:spcBef>
                <a:spcPts val="0"/>
              </a:spcBef>
              <a:buClr>
                <a:srgbClr val="484848"/>
              </a:buClr>
              <a:buSzPts val="1000"/>
              <a:buFont typeface="+mj-lt"/>
              <a:buAutoNum type="arabicPeriod"/>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NDOH should increase its budget to allow for more facilities and healthcare professionals that will be trained to provide TOP services as there is a demand.</a:t>
            </a:r>
          </a:p>
          <a:p>
            <a:pPr lvl="0" algn="just" fontAlgn="base">
              <a:lnSpc>
                <a:spcPct val="114000"/>
              </a:lnSpc>
              <a:spcBef>
                <a:spcPts val="0"/>
              </a:spcBef>
              <a:buClr>
                <a:srgbClr val="484848"/>
              </a:buClr>
              <a:buSzPts val="1000"/>
              <a:buFont typeface="+mj-lt"/>
              <a:buAutoNum type="arabicPeriod"/>
            </a:pPr>
            <a:endParaRPr lang="en-ZA" sz="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endParaRPr>
          </a:p>
          <a:p>
            <a:pPr marL="342900" lvl="0" indent="-342900" algn="just" fontAlgn="base">
              <a:lnSpc>
                <a:spcPct val="114000"/>
              </a:lnSpc>
              <a:spcBef>
                <a:spcPts val="0"/>
              </a:spcBef>
              <a:buClr>
                <a:srgbClr val="484848"/>
              </a:buClr>
              <a:buSzPts val="1000"/>
              <a:buFont typeface="+mj-lt"/>
              <a:buAutoNum type="arabicPeriod"/>
            </a:pPr>
            <a:r>
              <a:rPr lang="en-ZA" sz="1400" u="none" strike="noStrike" dirty="0">
                <a:solidFill>
                  <a:srgbClr val="484848"/>
                </a:solidFill>
                <a:effectLst/>
                <a:uFill>
                  <a:solidFill>
                    <a:srgbClr val="000000"/>
                  </a:solidFill>
                </a:uFill>
                <a:latin typeface="Century Gothic" panose="020B0502020202020204" pitchFamily="34" charset="0"/>
                <a:ea typeface="Century Gothic" panose="020B0502020202020204" pitchFamily="34" charset="0"/>
                <a:cs typeface="Century Gothic" panose="020B0502020202020204" pitchFamily="34" charset="0"/>
              </a:rPr>
              <a:t>The NDOH should prioritise and embark on more sensitisation programmes, that would reduce stigma and promote supportive services.</a:t>
            </a:r>
          </a:p>
          <a:p>
            <a:pPr marL="0" indent="0" algn="just">
              <a:lnSpc>
                <a:spcPct val="160000"/>
              </a:lnSpc>
              <a:buNone/>
            </a:pPr>
            <a:endParaRPr lang="en-GB" sz="1400" dirty="0">
              <a:latin typeface="Century Gothic" panose="020B0502020202020204" pitchFamily="34" charset="0"/>
            </a:endParaRPr>
          </a:p>
        </p:txBody>
      </p:sp>
      <p:pic>
        <p:nvPicPr>
          <p:cNvPr id="4" name="Picture 5" descr="CGE Bann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35"/>
            <a:ext cx="9144000" cy="16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312737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a:extLst>
              <a:ext uri="{FF2B5EF4-FFF2-40B4-BE49-F238E27FC236}">
                <a16:creationId xmlns:a16="http://schemas.microsoft.com/office/drawing/2014/main" id="{E89969FE-020E-4445-97B0-3290D158831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DCB0A1C-4057-487D-A496-65997DEEE55B}" type="slidenum">
              <a:rPr lang="en-GB" altLang="en-US" sz="1400" smtClean="0"/>
              <a:pPr>
                <a:spcBef>
                  <a:spcPct val="0"/>
                </a:spcBef>
                <a:buFontTx/>
                <a:buNone/>
              </a:pPr>
              <a:t>96</a:t>
            </a:fld>
            <a:endParaRPr lang="en-GB" altLang="en-US" sz="1400"/>
          </a:p>
        </p:txBody>
      </p:sp>
      <p:sp>
        <p:nvSpPr>
          <p:cNvPr id="59395" name="Rectangle 2">
            <a:extLst>
              <a:ext uri="{FF2B5EF4-FFF2-40B4-BE49-F238E27FC236}">
                <a16:creationId xmlns:a16="http://schemas.microsoft.com/office/drawing/2014/main" id="{7115437E-0811-454C-8141-F512B4CA6190}"/>
              </a:ext>
            </a:extLst>
          </p:cNvPr>
          <p:cNvSpPr>
            <a:spLocks noGrp="1" noChangeArrowheads="1"/>
          </p:cNvSpPr>
          <p:nvPr>
            <p:ph type="ctrTitle"/>
          </p:nvPr>
        </p:nvSpPr>
        <p:spPr>
          <a:xfrm>
            <a:off x="685800" y="1947863"/>
            <a:ext cx="7772400" cy="439737"/>
          </a:xfrm>
        </p:spPr>
        <p:txBody>
          <a:bodyPr>
            <a:normAutofit fontScale="90000"/>
          </a:bodyPr>
          <a:lstStyle/>
          <a:p>
            <a:pPr eaLnBrk="1" hangingPunct="1"/>
            <a:r>
              <a:rPr lang="en-ZA" altLang="en-US" sz="3200" b="1">
                <a:solidFill>
                  <a:schemeClr val="tx1"/>
                </a:solidFill>
                <a:latin typeface="Century Gothic" panose="020B0502020202020204" pitchFamily="34" charset="0"/>
                <a:sym typeface="Century Gothic" panose="020B0502020202020204" pitchFamily="34" charset="0"/>
              </a:rPr>
              <a:t>Thank You</a:t>
            </a:r>
            <a:endParaRPr lang="en-GB" altLang="en-US" sz="3200" b="1">
              <a:solidFill>
                <a:schemeClr val="tx1"/>
              </a:solidFill>
              <a:latin typeface="Century Gothic" panose="020B0502020202020204" pitchFamily="34" charset="0"/>
              <a:sym typeface="Century Gothic" panose="020B0502020202020204" pitchFamily="34" charset="0"/>
            </a:endParaRPr>
          </a:p>
        </p:txBody>
      </p:sp>
      <p:sp>
        <p:nvSpPr>
          <p:cNvPr id="23555" name="Rectangle 3">
            <a:extLst>
              <a:ext uri="{FF2B5EF4-FFF2-40B4-BE49-F238E27FC236}">
                <a16:creationId xmlns:a16="http://schemas.microsoft.com/office/drawing/2014/main" id="{4A2B4EBC-4183-413B-B804-74262BBFFC6D}"/>
              </a:ext>
            </a:extLst>
          </p:cNvPr>
          <p:cNvSpPr>
            <a:spLocks noGrp="1" noChangeArrowheads="1"/>
          </p:cNvSpPr>
          <p:nvPr>
            <p:ph type="subTitle" idx="1"/>
          </p:nvPr>
        </p:nvSpPr>
        <p:spPr>
          <a:xfrm>
            <a:off x="0" y="2500313"/>
            <a:ext cx="9144000" cy="4089400"/>
          </a:xfrm>
        </p:spPr>
        <p:txBody>
          <a:bodyPr>
            <a:normAutofit lnSpcReduction="10000"/>
          </a:bodyPr>
          <a:lstStyle/>
          <a:p>
            <a:pPr eaLnBrk="1" hangingPunct="1">
              <a:lnSpc>
                <a:spcPct val="90000"/>
              </a:lnSpc>
              <a:spcBef>
                <a:spcPct val="0"/>
              </a:spcBef>
              <a:defRPr/>
            </a:pPr>
            <a:r>
              <a:rPr lang="en-ZA" sz="2400" b="1" i="1" dirty="0">
                <a:solidFill>
                  <a:srgbClr val="041C31"/>
                </a:solidFill>
                <a:effectLst>
                  <a:outerShdw blurRad="38100" dist="38100" dir="2700000" algn="tl">
                    <a:srgbClr val="C0C0C0"/>
                  </a:outerShdw>
                </a:effectLst>
              </a:rPr>
              <a:t>HAVE A GENDER RELATED COMPLAINT ????</a:t>
            </a:r>
          </a:p>
          <a:p>
            <a:pPr eaLnBrk="1" hangingPunct="1">
              <a:lnSpc>
                <a:spcPct val="90000"/>
              </a:lnSpc>
              <a:spcBef>
                <a:spcPct val="0"/>
              </a:spcBef>
              <a:defRPr/>
            </a:pPr>
            <a:r>
              <a:rPr lang="en-ZA" sz="2400" b="1" i="1" dirty="0">
                <a:solidFill>
                  <a:srgbClr val="041C31"/>
                </a:solidFill>
                <a:effectLst>
                  <a:outerShdw blurRad="38100" dist="38100" dir="2700000" algn="tl">
                    <a:srgbClr val="C0C0C0"/>
                  </a:outerShdw>
                </a:effectLst>
              </a:rPr>
              <a:t>REPORT IT TO </a:t>
            </a:r>
          </a:p>
          <a:p>
            <a:pPr eaLnBrk="1" hangingPunct="1">
              <a:lnSpc>
                <a:spcPct val="90000"/>
              </a:lnSpc>
              <a:defRPr/>
            </a:pPr>
            <a:endParaRPr lang="en-ZA" sz="2600" b="1" dirty="0">
              <a:solidFill>
                <a:srgbClr val="0000FF"/>
              </a:solidFill>
              <a:effectLst>
                <a:outerShdw blurRad="38100" dist="38100" dir="2700000" algn="tl">
                  <a:srgbClr val="C0C0C0"/>
                </a:outerShdw>
              </a:effectLst>
            </a:endParaRPr>
          </a:p>
          <a:p>
            <a:pPr eaLnBrk="1" hangingPunct="1">
              <a:lnSpc>
                <a:spcPct val="90000"/>
              </a:lnSpc>
              <a:spcBef>
                <a:spcPct val="0"/>
              </a:spcBef>
              <a:defRPr/>
            </a:pPr>
            <a:r>
              <a:rPr lang="en-US" sz="5500" b="1" i="1" dirty="0">
                <a:solidFill>
                  <a:srgbClr val="FF0000"/>
                </a:solidFill>
              </a:rPr>
              <a:t>0800 007 709 </a:t>
            </a:r>
          </a:p>
          <a:p>
            <a:pPr eaLnBrk="1" hangingPunct="1">
              <a:lnSpc>
                <a:spcPct val="130000"/>
              </a:lnSpc>
              <a:spcBef>
                <a:spcPct val="0"/>
              </a:spcBef>
              <a:defRPr/>
            </a:pPr>
            <a:r>
              <a:rPr lang="en-US" sz="3300" b="1" i="1" dirty="0">
                <a:solidFill>
                  <a:srgbClr val="FF0000"/>
                </a:solidFill>
              </a:rPr>
              <a:t>Twitter</a:t>
            </a:r>
            <a:r>
              <a:rPr lang="en-US" sz="3300" b="1" i="1" dirty="0">
                <a:solidFill>
                  <a:srgbClr val="002060"/>
                </a:solidFill>
              </a:rPr>
              <a:t> </a:t>
            </a:r>
            <a:r>
              <a:rPr lang="en-US" sz="3300" b="1" i="1" dirty="0">
                <a:solidFill>
                  <a:srgbClr val="FF0000"/>
                </a:solidFill>
              </a:rPr>
              <a:t>Handle </a:t>
            </a:r>
            <a:r>
              <a:rPr lang="en-US" sz="3300" dirty="0">
                <a:solidFill>
                  <a:srgbClr val="002060"/>
                </a:solidFill>
              </a:rPr>
              <a:t>@</a:t>
            </a:r>
            <a:r>
              <a:rPr lang="en-ZA" sz="3300" dirty="0">
                <a:solidFill>
                  <a:schemeClr val="tx2"/>
                </a:solidFill>
                <a:latin typeface="Calibri" panose="020F0502020204030204" pitchFamily="34" charset="0"/>
                <a:ea typeface="Calibri" panose="020F0502020204030204" pitchFamily="34" charset="0"/>
              </a:rPr>
              <a:t>CGE_Za</a:t>
            </a:r>
            <a:r>
              <a:rPr lang="en-US" sz="3300" dirty="0">
                <a:solidFill>
                  <a:srgbClr val="002060"/>
                </a:solidFill>
              </a:rPr>
              <a:t/>
            </a:r>
            <a:br>
              <a:rPr lang="en-US" sz="3300" dirty="0">
                <a:solidFill>
                  <a:srgbClr val="002060"/>
                </a:solidFill>
              </a:rPr>
            </a:br>
            <a:r>
              <a:rPr lang="en-US" sz="2800" b="1" dirty="0">
                <a:solidFill>
                  <a:srgbClr val="002060"/>
                </a:solidFill>
              </a:rPr>
              <a:t>Facebook:</a:t>
            </a:r>
            <a:r>
              <a:rPr lang="en-US" sz="2800" dirty="0">
                <a:solidFill>
                  <a:srgbClr val="002060"/>
                </a:solidFill>
              </a:rPr>
              <a:t> </a:t>
            </a:r>
            <a:r>
              <a:rPr lang="en-ZA" sz="2800" dirty="0">
                <a:solidFill>
                  <a:srgbClr val="002060"/>
                </a:solidFill>
                <a:ea typeface="Calibri" panose="020F0502020204030204" pitchFamily="34" charset="0"/>
              </a:rPr>
              <a:t>Commission for Gender Equality</a:t>
            </a:r>
          </a:p>
          <a:p>
            <a:pPr eaLnBrk="1" hangingPunct="1">
              <a:lnSpc>
                <a:spcPct val="130000"/>
              </a:lnSpc>
              <a:spcBef>
                <a:spcPct val="0"/>
              </a:spcBef>
              <a:defRPr/>
            </a:pPr>
            <a:r>
              <a:rPr lang="en-ZA" sz="2800" b="1" dirty="0">
                <a:solidFill>
                  <a:srgbClr val="002060"/>
                </a:solidFill>
                <a:ea typeface="Calibri" panose="020F0502020204030204" pitchFamily="34" charset="0"/>
              </a:rPr>
              <a:t>YouTube:</a:t>
            </a:r>
            <a:r>
              <a:rPr lang="en-ZA" sz="2800" dirty="0">
                <a:solidFill>
                  <a:srgbClr val="002060"/>
                </a:solidFill>
                <a:ea typeface="Calibri" panose="020F0502020204030204" pitchFamily="34" charset="0"/>
              </a:rPr>
              <a:t> Commission for Gender Equality</a:t>
            </a:r>
          </a:p>
          <a:p>
            <a:pPr eaLnBrk="1" hangingPunct="1">
              <a:lnSpc>
                <a:spcPct val="130000"/>
              </a:lnSpc>
              <a:spcBef>
                <a:spcPct val="0"/>
              </a:spcBef>
              <a:defRPr/>
            </a:pPr>
            <a:r>
              <a:rPr lang="en-ZA" sz="2800" b="1" dirty="0">
                <a:solidFill>
                  <a:srgbClr val="002060"/>
                </a:solidFill>
                <a:ea typeface="Calibri" panose="020F0502020204030204" pitchFamily="34" charset="0"/>
              </a:rPr>
              <a:t>Instagram: </a:t>
            </a:r>
            <a:r>
              <a:rPr lang="en-ZA" sz="2800" dirty="0">
                <a:solidFill>
                  <a:srgbClr val="002060"/>
                </a:solidFill>
                <a:ea typeface="Calibri" panose="020F0502020204030204" pitchFamily="34" charset="0"/>
              </a:rPr>
              <a:t>cgelive</a:t>
            </a:r>
            <a:endParaRPr lang="en-GB" sz="2800" dirty="0">
              <a:solidFill>
                <a:srgbClr val="002060"/>
              </a:solidFill>
            </a:endParaRPr>
          </a:p>
        </p:txBody>
      </p:sp>
      <p:pic>
        <p:nvPicPr>
          <p:cNvPr id="59397" name="Picture 4" descr="Banner6">
            <a:extLst>
              <a:ext uri="{FF2B5EF4-FFF2-40B4-BE49-F238E27FC236}">
                <a16:creationId xmlns:a16="http://schemas.microsoft.com/office/drawing/2014/main" id="{7B5D58A1-B7E6-4F88-B2AF-F76F7CB9DC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9167" b="8321"/>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9398" name="Group 8">
            <a:extLst>
              <a:ext uri="{FF2B5EF4-FFF2-40B4-BE49-F238E27FC236}">
                <a16:creationId xmlns:a16="http://schemas.microsoft.com/office/drawing/2014/main" id="{93512199-8DA8-413C-B66C-507CD8D1A69C}"/>
              </a:ext>
            </a:extLst>
          </p:cNvPr>
          <p:cNvGrpSpPr>
            <a:grpSpLocks/>
          </p:cNvGrpSpPr>
          <p:nvPr/>
        </p:nvGrpSpPr>
        <p:grpSpPr bwMode="auto">
          <a:xfrm>
            <a:off x="0" y="0"/>
            <a:ext cx="9144000" cy="6856413"/>
            <a:chOff x="0" y="1"/>
            <a:chExt cx="9144000" cy="6856204"/>
          </a:xfrm>
        </p:grpSpPr>
        <p:pic>
          <p:nvPicPr>
            <p:cNvPr id="59399" name="Picture 5" descr="CGE Banner1">
              <a:extLst>
                <a:ext uri="{FF2B5EF4-FFF2-40B4-BE49-F238E27FC236}">
                  <a16:creationId xmlns:a16="http://schemas.microsoft.com/office/drawing/2014/main" id="{7B4E6F1F-A8E3-42AD-97B8-AF8C68A416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9144000" cy="1928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400" name="Picture 6">
              <a:extLst>
                <a:ext uri="{FF2B5EF4-FFF2-40B4-BE49-F238E27FC236}">
                  <a16:creationId xmlns:a16="http://schemas.microsoft.com/office/drawing/2014/main" id="{D0109175-116B-4A3C-BAFE-B13D553E69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V="1">
              <a:off x="0" y="6702425"/>
              <a:ext cx="9144000" cy="15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1462</TotalTime>
  <Words>15092</Words>
  <Application>Microsoft Office PowerPoint</Application>
  <PresentationFormat>On-screen Show (4:3)</PresentationFormat>
  <Paragraphs>1189</Paragraphs>
  <Slides>96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96</vt:i4>
      </vt:variant>
    </vt:vector>
  </HeadingPairs>
  <TitlesOfParts>
    <vt:vector size="102" baseType="lpstr">
      <vt:lpstr>Arial</vt:lpstr>
      <vt:lpstr>Calibri</vt:lpstr>
      <vt:lpstr>Century Gothic</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27836633374</dc:creator>
  <cp:lastModifiedBy>Neliswa Nobatana</cp:lastModifiedBy>
  <cp:revision>76</cp:revision>
  <dcterms:created xsi:type="dcterms:W3CDTF">2021-11-29T07:30:09Z</dcterms:created>
  <dcterms:modified xsi:type="dcterms:W3CDTF">2022-02-17T10:30:45Z</dcterms:modified>
</cp:coreProperties>
</file>