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5" r:id="rId2"/>
    <p:sldMasterId id="2147483663" r:id="rId3"/>
  </p:sldMasterIdLst>
  <p:notesMasterIdLst>
    <p:notesMasterId r:id="rId53"/>
  </p:notesMasterIdLst>
  <p:handoutMasterIdLst>
    <p:handoutMasterId r:id="rId54"/>
  </p:handoutMasterIdLst>
  <p:sldIdLst>
    <p:sldId id="394" r:id="rId4"/>
    <p:sldId id="564" r:id="rId5"/>
    <p:sldId id="1047" r:id="rId6"/>
    <p:sldId id="1045" r:id="rId7"/>
    <p:sldId id="1048" r:id="rId8"/>
    <p:sldId id="1046" r:id="rId9"/>
    <p:sldId id="791" r:id="rId10"/>
    <p:sldId id="565" r:id="rId11"/>
    <p:sldId id="637" r:id="rId12"/>
    <p:sldId id="685" r:id="rId13"/>
    <p:sldId id="717" r:id="rId14"/>
    <p:sldId id="792" r:id="rId15"/>
    <p:sldId id="1345" r:id="rId16"/>
    <p:sldId id="696" r:id="rId17"/>
    <p:sldId id="882" r:id="rId18"/>
    <p:sldId id="892" r:id="rId19"/>
    <p:sldId id="881" r:id="rId20"/>
    <p:sldId id="1341" r:id="rId21"/>
    <p:sldId id="895" r:id="rId22"/>
    <p:sldId id="1043" r:id="rId23"/>
    <p:sldId id="1343" r:id="rId24"/>
    <p:sldId id="1049" r:id="rId25"/>
    <p:sldId id="1042" r:id="rId26"/>
    <p:sldId id="1034" r:id="rId27"/>
    <p:sldId id="1035" r:id="rId28"/>
    <p:sldId id="896" r:id="rId29"/>
    <p:sldId id="1036" r:id="rId30"/>
    <p:sldId id="1349" r:id="rId31"/>
    <p:sldId id="1037" r:id="rId32"/>
    <p:sldId id="1038" r:id="rId33"/>
    <p:sldId id="1039" r:id="rId34"/>
    <p:sldId id="1040" r:id="rId35"/>
    <p:sldId id="1041" r:id="rId36"/>
    <p:sldId id="1352" r:id="rId37"/>
    <p:sldId id="907" r:id="rId38"/>
    <p:sldId id="901" r:id="rId39"/>
    <p:sldId id="678" r:id="rId40"/>
    <p:sldId id="893" r:id="rId41"/>
    <p:sldId id="1340" r:id="rId42"/>
    <p:sldId id="911" r:id="rId43"/>
    <p:sldId id="683" r:id="rId44"/>
    <p:sldId id="778" r:id="rId45"/>
    <p:sldId id="889" r:id="rId46"/>
    <p:sldId id="908" r:id="rId47"/>
    <p:sldId id="887" r:id="rId48"/>
    <p:sldId id="1347" r:id="rId49"/>
    <p:sldId id="1346" r:id="rId50"/>
    <p:sldId id="1348" r:id="rId51"/>
    <p:sldId id="568" r:id="rId5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2" userDrawn="1">
          <p15:clr>
            <a:srgbClr val="A4A3A4"/>
          </p15:clr>
        </p15:guide>
        <p15:guide id="2" pos="2138" userDrawn="1">
          <p15:clr>
            <a:srgbClr val="A4A3A4"/>
          </p15:clr>
        </p15:guide>
        <p15:guide id="3" orient="horz" pos="3126"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brahim Moola" initials="EM" lastIdx="10" clrIdx="0"/>
  <p:cmAuthor id="7" name="Duma Mbhele" initials="DM" lastIdx="1" clrIdx="7"/>
  <p:cmAuthor id="1" name="HP" initials="H" lastIdx="6" clrIdx="1"/>
  <p:cmAuthor id="2" name="Johannes Makhubela" initials="JM" lastIdx="35" clrIdx="2"/>
  <p:cmAuthor id="3" name="Rodney Milford" initials="RVM" lastIdx="2" clrIdx="3"/>
  <p:cmAuthor id="4" name="Nono Setai" initials="NS" lastIdx="1" clrIdx="4"/>
  <p:cmAuthor id="5" name="Rodney Milford" initials="RM" lastIdx="25" clrIdx="5"/>
  <p:cmAuthor id="6" name="Hlengiwe Khumalo" initials="HK"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305"/>
    <a:srgbClr val="0099FF"/>
    <a:srgbClr val="428901"/>
    <a:srgbClr val="C4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8" autoAdjust="0"/>
    <p:restoredTop sz="93572" autoAdjust="0"/>
  </p:normalViewPr>
  <p:slideViewPr>
    <p:cSldViewPr snapToGrid="0" snapToObjects="1">
      <p:cViewPr varScale="1">
        <p:scale>
          <a:sx n="67" d="100"/>
          <a:sy n="67" d="100"/>
        </p:scale>
        <p:origin x="1120" y="48"/>
      </p:cViewPr>
      <p:guideLst>
        <p:guide orient="horz" pos="2160"/>
        <p:guide pos="2880"/>
      </p:guideLst>
    </p:cSldViewPr>
  </p:slideViewPr>
  <p:outlineViewPr>
    <p:cViewPr>
      <p:scale>
        <a:sx n="33" d="100"/>
        <a:sy n="33" d="100"/>
      </p:scale>
      <p:origin x="0" y="-7356"/>
    </p:cViewPr>
  </p:outlineViewPr>
  <p:notesTextViewPr>
    <p:cViewPr>
      <p:scale>
        <a:sx n="100" d="100"/>
        <a:sy n="100" d="100"/>
      </p:scale>
      <p:origin x="0" y="0"/>
    </p:cViewPr>
  </p:notesTextViewPr>
  <p:sorterViewPr>
    <p:cViewPr varScale="1">
      <p:scale>
        <a:sx n="1" d="1"/>
        <a:sy n="1" d="1"/>
      </p:scale>
      <p:origin x="0" y="-2740"/>
    </p:cViewPr>
  </p:sorterViewPr>
  <p:notesViewPr>
    <p:cSldViewPr snapToGrid="0" snapToObjects="1">
      <p:cViewPr varScale="1">
        <p:scale>
          <a:sx n="55" d="100"/>
          <a:sy n="55" d="100"/>
        </p:scale>
        <p:origin x="2612" y="64"/>
      </p:cViewPr>
      <p:guideLst>
        <p:guide orient="horz" pos="3122"/>
        <p:guide pos="2138"/>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ice Goosen" userId="cfecc657-e401-45be-b6d6-e08acc2f0783" providerId="ADAL" clId="{D91DAAFE-D85C-4E57-9711-B598C4DEFCF1}"/>
    <pc:docChg chg="modSld">
      <pc:chgData name="Candice Goosen" userId="cfecc657-e401-45be-b6d6-e08acc2f0783" providerId="ADAL" clId="{D91DAAFE-D85C-4E57-9711-B598C4DEFCF1}" dt="2022-02-14T13:20:07.528" v="0" actId="122"/>
      <pc:docMkLst>
        <pc:docMk/>
      </pc:docMkLst>
      <pc:sldChg chg="modSp mod">
        <pc:chgData name="Candice Goosen" userId="cfecc657-e401-45be-b6d6-e08acc2f0783" providerId="ADAL" clId="{D91DAAFE-D85C-4E57-9711-B598C4DEFCF1}" dt="2022-02-14T13:20:07.528" v="0" actId="122"/>
        <pc:sldMkLst>
          <pc:docMk/>
          <pc:sldMk cId="12035020" sldId="1352"/>
        </pc:sldMkLst>
        <pc:graphicFrameChg chg="modGraphic">
          <ac:chgData name="Candice Goosen" userId="cfecc657-e401-45be-b6d6-e08acc2f0783" providerId="ADAL" clId="{D91DAAFE-D85C-4E57-9711-B598C4DEFCF1}" dt="2022-02-14T13:20:07.528" v="0" actId="122"/>
          <ac:graphicFrameMkLst>
            <pc:docMk/>
            <pc:sldMk cId="12035020" sldId="1352"/>
            <ac:graphicFrameMk id="3" creationId="{7F51D0CA-FE80-427F-A4E8-B8DFE9C7FB5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00" cy="496888"/>
          </a:xfrm>
          <a:prstGeom prst="rect">
            <a:avLst/>
          </a:prstGeom>
        </p:spPr>
        <p:txBody>
          <a:bodyPr vert="horz" lIns="91430" tIns="45716" rIns="91430" bIns="45716" rtlCol="0"/>
          <a:lstStyle>
            <a:lvl1pPr algn="l">
              <a:defRPr sz="1200"/>
            </a:lvl1pPr>
          </a:lstStyle>
          <a:p>
            <a:endParaRPr lang="en-ZA"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30" tIns="45716" rIns="91430" bIns="45716" rtlCol="0"/>
          <a:lstStyle>
            <a:lvl1pPr algn="r">
              <a:defRPr sz="1200"/>
            </a:lvl1pPr>
          </a:lstStyle>
          <a:p>
            <a:fld id="{536D41BF-7730-45C9-BEC7-FFB061E1B8ED}" type="datetimeFigureOut">
              <a:rPr lang="en-ZA" smtClean="0"/>
              <a:t>2022/02/16</a:t>
            </a:fld>
            <a:endParaRPr lang="en-ZA" dirty="0"/>
          </a:p>
        </p:txBody>
      </p:sp>
      <p:sp>
        <p:nvSpPr>
          <p:cNvPr id="4" name="Footer Placeholder 3"/>
          <p:cNvSpPr>
            <a:spLocks noGrp="1"/>
          </p:cNvSpPr>
          <p:nvPr>
            <p:ph type="ftr" sz="quarter" idx="2"/>
          </p:nvPr>
        </p:nvSpPr>
        <p:spPr>
          <a:xfrm>
            <a:off x="2" y="9428163"/>
            <a:ext cx="2946400" cy="496887"/>
          </a:xfrm>
          <a:prstGeom prst="rect">
            <a:avLst/>
          </a:prstGeom>
        </p:spPr>
        <p:txBody>
          <a:bodyPr vert="horz" lIns="91430" tIns="45716" rIns="91430" bIns="45716"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9" y="9428163"/>
            <a:ext cx="2946400" cy="496887"/>
          </a:xfrm>
          <a:prstGeom prst="rect">
            <a:avLst/>
          </a:prstGeom>
        </p:spPr>
        <p:txBody>
          <a:bodyPr vert="horz" lIns="91430" tIns="45716" rIns="91430" bIns="45716" rtlCol="0" anchor="b"/>
          <a:lstStyle>
            <a:lvl1pPr algn="r">
              <a:defRPr sz="1200"/>
            </a:lvl1pPr>
          </a:lstStyle>
          <a:p>
            <a:fld id="{13B92474-A7BD-4C4F-84A2-184FCEE65F2F}" type="slidenum">
              <a:rPr lang="en-ZA" smtClean="0"/>
              <a:t>‹#›</a:t>
            </a:fld>
            <a:endParaRPr lang="en-ZA" dirty="0"/>
          </a:p>
        </p:txBody>
      </p:sp>
    </p:spTree>
    <p:extLst>
      <p:ext uri="{BB962C8B-B14F-4D97-AF65-F5344CB8AC3E}">
        <p14:creationId xmlns:p14="http://schemas.microsoft.com/office/powerpoint/2010/main" val="19949993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6332"/>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850444" y="0"/>
            <a:ext cx="2945659" cy="496332"/>
          </a:xfrm>
          <a:prstGeom prst="rect">
            <a:avLst/>
          </a:prstGeom>
        </p:spPr>
        <p:txBody>
          <a:bodyPr vert="horz" lIns="91430" tIns="45716" rIns="91430" bIns="45716" rtlCol="0"/>
          <a:lstStyle>
            <a:lvl1pPr algn="r">
              <a:defRPr sz="1200"/>
            </a:lvl1pPr>
          </a:lstStyle>
          <a:p>
            <a:fld id="{3A47AE3B-FFAC-7041-B780-615B1B9062FC}" type="datetimeFigureOut">
              <a:rPr lang="en-US" smtClean="0"/>
              <a:t>2/16/2022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3"/>
            <a:ext cx="2945659" cy="496332"/>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0" tIns="45716" rIns="91430" bIns="45716" rtlCol="0" anchor="b"/>
          <a:lstStyle>
            <a:lvl1pPr algn="r">
              <a:defRPr sz="1200"/>
            </a:lvl1pPr>
          </a:lstStyle>
          <a:p>
            <a:fld id="{B197E39D-5247-3041-9E23-6C3445E18744}" type="slidenum">
              <a:rPr lang="en-US" smtClean="0"/>
              <a:t>‹#›</a:t>
            </a:fld>
            <a:endParaRPr lang="en-US" dirty="0"/>
          </a:p>
        </p:txBody>
      </p:sp>
    </p:spTree>
    <p:extLst>
      <p:ext uri="{BB962C8B-B14F-4D97-AF65-F5344CB8AC3E}">
        <p14:creationId xmlns:p14="http://schemas.microsoft.com/office/powerpoint/2010/main" val="25565877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197E39D-5247-3041-9E23-6C3445E18744}" type="slidenum">
              <a:rPr lang="en-US" smtClean="0"/>
              <a:t>1</a:t>
            </a:fld>
            <a:endParaRPr lang="en-US" dirty="0"/>
          </a:p>
        </p:txBody>
      </p:sp>
    </p:spTree>
    <p:extLst>
      <p:ext uri="{BB962C8B-B14F-4D97-AF65-F5344CB8AC3E}">
        <p14:creationId xmlns:p14="http://schemas.microsoft.com/office/powerpoint/2010/main" val="407563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B197E39D-5247-3041-9E23-6C3445E18744}" type="slidenum">
              <a:rPr lang="en-US" smtClean="0"/>
              <a:t>10</a:t>
            </a:fld>
            <a:endParaRPr lang="en-US" dirty="0"/>
          </a:p>
        </p:txBody>
      </p:sp>
    </p:spTree>
    <p:extLst>
      <p:ext uri="{BB962C8B-B14F-4D97-AF65-F5344CB8AC3E}">
        <p14:creationId xmlns:p14="http://schemas.microsoft.com/office/powerpoint/2010/main" val="387932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11</a:t>
            </a:fld>
            <a:endParaRPr lang="en-US" dirty="0"/>
          </a:p>
        </p:txBody>
      </p:sp>
    </p:spTree>
    <p:extLst>
      <p:ext uri="{BB962C8B-B14F-4D97-AF65-F5344CB8AC3E}">
        <p14:creationId xmlns:p14="http://schemas.microsoft.com/office/powerpoint/2010/main" val="217930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12</a:t>
            </a:fld>
            <a:endParaRPr lang="en-US" dirty="0"/>
          </a:p>
        </p:txBody>
      </p:sp>
    </p:spTree>
    <p:extLst>
      <p:ext uri="{BB962C8B-B14F-4D97-AF65-F5344CB8AC3E}">
        <p14:creationId xmlns:p14="http://schemas.microsoft.com/office/powerpoint/2010/main" val="2686519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13</a:t>
            </a:fld>
            <a:endParaRPr lang="en-US" dirty="0"/>
          </a:p>
        </p:txBody>
      </p:sp>
    </p:spTree>
    <p:extLst>
      <p:ext uri="{BB962C8B-B14F-4D97-AF65-F5344CB8AC3E}">
        <p14:creationId xmlns:p14="http://schemas.microsoft.com/office/powerpoint/2010/main" val="403619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14</a:t>
            </a:fld>
            <a:endParaRPr lang="en-US" dirty="0"/>
          </a:p>
        </p:txBody>
      </p:sp>
    </p:spTree>
    <p:extLst>
      <p:ext uri="{BB962C8B-B14F-4D97-AF65-F5344CB8AC3E}">
        <p14:creationId xmlns:p14="http://schemas.microsoft.com/office/powerpoint/2010/main" val="67813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17</a:t>
            </a:fld>
            <a:endParaRPr lang="en-US" dirty="0"/>
          </a:p>
        </p:txBody>
      </p:sp>
    </p:spTree>
    <p:extLst>
      <p:ext uri="{BB962C8B-B14F-4D97-AF65-F5344CB8AC3E}">
        <p14:creationId xmlns:p14="http://schemas.microsoft.com/office/powerpoint/2010/main" val="2598475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35</a:t>
            </a:fld>
            <a:endParaRPr lang="en-US" dirty="0"/>
          </a:p>
        </p:txBody>
      </p:sp>
    </p:spTree>
    <p:extLst>
      <p:ext uri="{BB962C8B-B14F-4D97-AF65-F5344CB8AC3E}">
        <p14:creationId xmlns:p14="http://schemas.microsoft.com/office/powerpoint/2010/main" val="3096499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ZA" dirty="0"/>
          </a:p>
        </p:txBody>
      </p:sp>
      <p:sp>
        <p:nvSpPr>
          <p:cNvPr id="4" name="Slide Number Placeholder 3"/>
          <p:cNvSpPr>
            <a:spLocks noGrp="1"/>
          </p:cNvSpPr>
          <p:nvPr>
            <p:ph type="sldNum" sz="quarter" idx="10"/>
          </p:nvPr>
        </p:nvSpPr>
        <p:spPr/>
        <p:txBody>
          <a:bodyPr/>
          <a:lstStyle/>
          <a:p>
            <a:fld id="{B197E39D-5247-3041-9E23-6C3445E18744}" type="slidenum">
              <a:rPr lang="en-US" smtClean="0"/>
              <a:t>36</a:t>
            </a:fld>
            <a:endParaRPr lang="en-US" dirty="0"/>
          </a:p>
        </p:txBody>
      </p:sp>
    </p:spTree>
    <p:extLst>
      <p:ext uri="{BB962C8B-B14F-4D97-AF65-F5344CB8AC3E}">
        <p14:creationId xmlns:p14="http://schemas.microsoft.com/office/powerpoint/2010/main" val="2093588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39</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2244931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49</a:t>
            </a:fld>
            <a:endParaRPr lang="en-US" dirty="0"/>
          </a:p>
        </p:txBody>
      </p:sp>
    </p:spTree>
    <p:extLst>
      <p:ext uri="{BB962C8B-B14F-4D97-AF65-F5344CB8AC3E}">
        <p14:creationId xmlns:p14="http://schemas.microsoft.com/office/powerpoint/2010/main" val="25704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197E39D-5247-3041-9E23-6C3445E18744}" type="slidenum">
              <a:rPr lang="en-US" smtClean="0"/>
              <a:t>2</a:t>
            </a:fld>
            <a:endParaRPr lang="en-US" dirty="0"/>
          </a:p>
        </p:txBody>
      </p:sp>
    </p:spTree>
    <p:extLst>
      <p:ext uri="{BB962C8B-B14F-4D97-AF65-F5344CB8AC3E}">
        <p14:creationId xmlns:p14="http://schemas.microsoft.com/office/powerpoint/2010/main" val="327635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3</a:t>
            </a:fld>
            <a:endParaRPr lang="en-US" dirty="0"/>
          </a:p>
        </p:txBody>
      </p:sp>
    </p:spTree>
    <p:extLst>
      <p:ext uri="{BB962C8B-B14F-4D97-AF65-F5344CB8AC3E}">
        <p14:creationId xmlns:p14="http://schemas.microsoft.com/office/powerpoint/2010/main" val="195060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8EBA8CA7-8F35-4652-888A-31B2866C3D55}" type="slidenum">
              <a:rPr lang="en-US" smtClean="0"/>
              <a:pPr>
                <a:defRPr/>
              </a:pPr>
              <a:t>4</a:t>
            </a:fld>
            <a:endParaRPr lang="en-GB" dirty="0"/>
          </a:p>
        </p:txBody>
      </p:sp>
      <p:sp>
        <p:nvSpPr>
          <p:cNvPr id="5" name="Header Placeholder 4"/>
          <p:cNvSpPr>
            <a:spLocks noGrp="1"/>
          </p:cNvSpPr>
          <p:nvPr>
            <p:ph type="hdr" sz="quarter" idx="11"/>
          </p:nvPr>
        </p:nvSpPr>
        <p:spPr/>
        <p:txBody>
          <a:bodyPr/>
          <a:lstStyle/>
          <a:p>
            <a:pPr>
              <a:defRPr/>
            </a:pPr>
            <a:endParaRPr lang="en-GB" dirty="0"/>
          </a:p>
        </p:txBody>
      </p:sp>
    </p:spTree>
    <p:extLst>
      <p:ext uri="{BB962C8B-B14F-4D97-AF65-F5344CB8AC3E}">
        <p14:creationId xmlns:p14="http://schemas.microsoft.com/office/powerpoint/2010/main" val="366446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5</a:t>
            </a:fld>
            <a:endParaRPr lang="en-US" dirty="0"/>
          </a:p>
        </p:txBody>
      </p:sp>
    </p:spTree>
    <p:extLst>
      <p:ext uri="{BB962C8B-B14F-4D97-AF65-F5344CB8AC3E}">
        <p14:creationId xmlns:p14="http://schemas.microsoft.com/office/powerpoint/2010/main" val="87240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197E39D-5247-3041-9E23-6C3445E18744}" type="slidenum">
              <a:rPr lang="en-US" smtClean="0"/>
              <a:t>6</a:t>
            </a:fld>
            <a:endParaRPr lang="en-US" dirty="0"/>
          </a:p>
        </p:txBody>
      </p:sp>
    </p:spTree>
    <p:extLst>
      <p:ext uri="{BB962C8B-B14F-4D97-AF65-F5344CB8AC3E}">
        <p14:creationId xmlns:p14="http://schemas.microsoft.com/office/powerpoint/2010/main" val="91987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7</a:t>
            </a:fld>
            <a:endParaRPr lang="en-US" dirty="0"/>
          </a:p>
        </p:txBody>
      </p:sp>
    </p:spTree>
    <p:extLst>
      <p:ext uri="{BB962C8B-B14F-4D97-AF65-F5344CB8AC3E}">
        <p14:creationId xmlns:p14="http://schemas.microsoft.com/office/powerpoint/2010/main" val="94827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8</a:t>
            </a:fld>
            <a:endParaRPr lang="en-US" dirty="0"/>
          </a:p>
        </p:txBody>
      </p:sp>
    </p:spTree>
    <p:extLst>
      <p:ext uri="{BB962C8B-B14F-4D97-AF65-F5344CB8AC3E}">
        <p14:creationId xmlns:p14="http://schemas.microsoft.com/office/powerpoint/2010/main" val="94827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97E39D-5247-3041-9E23-6C3445E18744}" type="slidenum">
              <a:rPr lang="en-US" smtClean="0"/>
              <a:t>9</a:t>
            </a:fld>
            <a:endParaRPr lang="en-US" dirty="0"/>
          </a:p>
        </p:txBody>
      </p:sp>
    </p:spTree>
    <p:extLst>
      <p:ext uri="{BB962C8B-B14F-4D97-AF65-F5344CB8AC3E}">
        <p14:creationId xmlns:p14="http://schemas.microsoft.com/office/powerpoint/2010/main" val="2579746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8734" y="2339978"/>
            <a:ext cx="4207933" cy="1046691"/>
          </a:xfrm>
        </p:spPr>
        <p:txBody>
          <a:bodyPr anchor="t"/>
          <a:lstStyle>
            <a:lvl1pPr algn="l">
              <a:defRPr sz="28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48733" y="3225800"/>
            <a:ext cx="7772400" cy="920750"/>
          </a:xfrm>
        </p:spPr>
        <p:txBody>
          <a:bodyPr>
            <a:normAutofit/>
          </a:bodyPr>
          <a:lstStyle>
            <a:lvl1pPr marL="0" indent="0" algn="l">
              <a:buNone/>
              <a:defRPr sz="1200" b="0" i="0">
                <a:solidFill>
                  <a:schemeClr val="tx1">
                    <a:tint val="75000"/>
                  </a:schemeClr>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364162"/>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3641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190501" y="3375821"/>
            <a:ext cx="3568700" cy="2745581"/>
          </a:xfrm>
        </p:spPr>
        <p:txBody>
          <a:bodyPr vert="horz" wrap="none">
            <a:normAutofit/>
          </a:bodyPr>
          <a:lstStyle>
            <a:lvl1pPr>
              <a:buFontTx/>
              <a:buNone/>
              <a:defRPr sz="1400" cap="none">
                <a:solidFill>
                  <a:srgbClr val="FFFFFF"/>
                </a:solidFill>
              </a:defRPr>
            </a:lvl1pPr>
            <a:lvl2pPr>
              <a:defRPr sz="2000">
                <a:solidFill>
                  <a:srgbClr val="FFFFFF"/>
                </a:solidFill>
              </a:defRPr>
            </a:lvl2pPr>
            <a:lvl3pPr>
              <a:defRPr sz="1800">
                <a:solidFill>
                  <a:srgbClr val="FFFFFF"/>
                </a:solidFill>
              </a:defRPr>
            </a:lvl3pPr>
            <a:lvl4pPr>
              <a:defRPr sz="1600">
                <a:solidFill>
                  <a:srgbClr val="FFFFFF"/>
                </a:solidFill>
              </a:defRPr>
            </a:lvl4pPr>
            <a:lvl5pPr algn="l">
              <a:spcAft>
                <a:spcPts val="0"/>
              </a:spcAft>
              <a:buNone/>
              <a:defRPr sz="1600">
                <a:solidFill>
                  <a:srgbClr val="FFFFFF"/>
                </a:solidFill>
              </a:defRPr>
            </a:lvl5pPr>
          </a:lstStyle>
          <a:p>
            <a:pPr lvl="0"/>
            <a:r>
              <a:rPr lang="en-GB" dirty="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4185283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742763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2980266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1199141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1927375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883" y="256708"/>
            <a:ext cx="8229600" cy="1143000"/>
          </a:xfrm>
        </p:spPr>
        <p:txBody>
          <a:bodyPr/>
          <a:lstStyle>
            <a:lvl1pPr>
              <a:defRPr b="1"/>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497462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1647835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15943351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2434549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106048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EF03DE3-1DFB-42DC-8702-430996A8951F}"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B5170D1-439B-4FE9-93BF-44301E95635D}" type="slidenum">
              <a:rPr lang="en-ZA" smtClean="0"/>
              <a:t>‹#›</a:t>
            </a:fld>
            <a:endParaRPr lang="en-ZA" dirty="0"/>
          </a:p>
        </p:txBody>
      </p:sp>
    </p:spTree>
    <p:extLst>
      <p:ext uri="{BB962C8B-B14F-4D97-AF65-F5344CB8AC3E}">
        <p14:creationId xmlns:p14="http://schemas.microsoft.com/office/powerpoint/2010/main" val="3374956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336572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1244798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722242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247328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14701" y="4724402"/>
            <a:ext cx="5180012" cy="1044575"/>
          </a:xfrm>
        </p:spPr>
        <p:txBody>
          <a:bodyPr anchor="t"/>
          <a:lstStyle>
            <a:lvl1pPr algn="r">
              <a:defRPr sz="2800" b="1" i="0" cap="none" baseline="0">
                <a:solidFill>
                  <a:schemeClr val="bg1"/>
                </a:solidFill>
                <a:latin typeface="Arial Narrow"/>
                <a:cs typeface="Arial Narrow"/>
              </a:defRPr>
            </a:lvl1pPr>
          </a:lstStyle>
          <a:p>
            <a:r>
              <a:rPr lang="en-GB" dirty="0"/>
              <a:t>Click to edit </a:t>
            </a:r>
            <a:br>
              <a:rPr lang="en-GB" dirty="0"/>
            </a:br>
            <a:r>
              <a:rPr lang="en-GB" dirty="0"/>
              <a:t>Master title style</a:t>
            </a:r>
            <a:endParaRPr lang="en-US" dirty="0"/>
          </a:p>
        </p:txBody>
      </p:sp>
      <p:sp>
        <p:nvSpPr>
          <p:cNvPr id="3" name="Text Placeholder 2"/>
          <p:cNvSpPr>
            <a:spLocks noGrp="1"/>
          </p:cNvSpPr>
          <p:nvPr>
            <p:ph type="body" idx="1"/>
          </p:nvPr>
        </p:nvSpPr>
        <p:spPr>
          <a:xfrm>
            <a:off x="3314701" y="5768976"/>
            <a:ext cx="5180012" cy="539061"/>
          </a:xfrm>
        </p:spPr>
        <p:txBody>
          <a:bodyPr anchor="t">
            <a:normAutofit/>
          </a:bodyPr>
          <a:lstStyle>
            <a:lvl1pPr marL="0" indent="0" algn="r">
              <a:buNone/>
              <a:defRPr sz="2400" b="1" i="0">
                <a:solidFill>
                  <a:schemeClr val="bg1"/>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3174447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832007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1665687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4024586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3207429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1021062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529AA8B-00C5-4136-9AF9-84F1CBC53853}" type="datetimeFigureOut">
              <a:rPr lang="en-ZA" smtClean="0"/>
              <a:t>2022/02/16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F7F3BF51-B2E3-41F2-8EA9-7FCF265CB481}" type="slidenum">
              <a:rPr lang="en-ZA" smtClean="0"/>
              <a:t>‹#›</a:t>
            </a:fld>
            <a:endParaRPr lang="en-ZA" dirty="0"/>
          </a:p>
        </p:txBody>
      </p:sp>
    </p:spTree>
    <p:extLst>
      <p:ext uri="{BB962C8B-B14F-4D97-AF65-F5344CB8AC3E}">
        <p14:creationId xmlns:p14="http://schemas.microsoft.com/office/powerpoint/2010/main" val="49420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GB" dirty="0"/>
              <a:t>Click to edit Master title style</a:t>
            </a:r>
            <a:endParaRPr lang="en-US" dirty="0"/>
          </a:p>
        </p:txBody>
      </p:sp>
      <p:sp>
        <p:nvSpPr>
          <p:cNvPr id="3" name="Content Placeholder 2"/>
          <p:cNvSpPr>
            <a:spLocks noGrp="1"/>
          </p:cNvSpPr>
          <p:nvPr>
            <p:ph sz="half" idx="1"/>
          </p:nvPr>
        </p:nvSpPr>
        <p:spPr>
          <a:xfrm>
            <a:off x="457200" y="1600201"/>
            <a:ext cx="4038600" cy="3949700"/>
          </a:xfrm>
        </p:spPr>
        <p:txBody>
          <a:bodyPr/>
          <a:lstStyle>
            <a:lvl1pPr>
              <a:defRPr sz="2800" b="1">
                <a:solidFill>
                  <a:schemeClr val="tx1"/>
                </a:solidFill>
              </a:defRPr>
            </a:lvl1pPr>
            <a:lvl2pPr>
              <a:defRPr sz="2400" b="1">
                <a:solidFill>
                  <a:schemeClr val="tx1"/>
                </a:solidFill>
              </a:defRPr>
            </a:lvl2pPr>
            <a:lvl3pPr>
              <a:defRPr sz="2000" b="1">
                <a:solidFill>
                  <a:schemeClr val="tx1"/>
                </a:solidFill>
              </a:defRPr>
            </a:lvl3pPr>
            <a:lvl4pPr>
              <a:defRPr sz="1800" b="1">
                <a:solidFill>
                  <a:schemeClr val="tx1"/>
                </a:solidFill>
              </a:defRPr>
            </a:lvl4pPr>
            <a:lvl5pPr>
              <a:defRPr sz="1800" b="1">
                <a:solidFill>
                  <a:schemeClr val="tx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3949700"/>
          </a:xfrm>
        </p:spPr>
        <p:txBody>
          <a:bodyPr/>
          <a:lstStyle>
            <a:lvl1pPr>
              <a:defRPr sz="2800" b="1">
                <a:solidFill>
                  <a:schemeClr val="tx1"/>
                </a:solidFill>
              </a:defRPr>
            </a:lvl1pPr>
            <a:lvl2pPr>
              <a:defRPr sz="2400" b="1">
                <a:solidFill>
                  <a:schemeClr val="tx1"/>
                </a:solidFill>
              </a:defRPr>
            </a:lvl2pPr>
            <a:lvl3pPr>
              <a:defRPr sz="2000" b="1">
                <a:solidFill>
                  <a:schemeClr val="tx1"/>
                </a:solidFill>
              </a:defRPr>
            </a:lvl3pPr>
            <a:lvl4pPr>
              <a:defRPr sz="1800" b="1">
                <a:solidFill>
                  <a:schemeClr val="tx1"/>
                </a:solidFill>
              </a:defRPr>
            </a:lvl4pPr>
            <a:lvl5pPr>
              <a:defRPr sz="1800" b="1">
                <a:solidFill>
                  <a:schemeClr val="tx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cap="none">
                <a:solidFill>
                  <a:schemeClr val="bg1">
                    <a:lumMod val="50000"/>
                  </a:schemeClr>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6"/>
            <a:ext cx="4040188"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0" i="0" cap="none">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2174876"/>
            <a:ext cx="4041775" cy="34512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Box 6"/>
          <p:cNvSpPr txBox="1"/>
          <p:nvPr userDrawn="1"/>
        </p:nvSpPr>
        <p:spPr>
          <a:xfrm>
            <a:off x="271462" y="6391275"/>
            <a:ext cx="2300288" cy="369332"/>
          </a:xfrm>
          <a:prstGeom prst="rect">
            <a:avLst/>
          </a:prstGeom>
          <a:noFill/>
        </p:spPr>
        <p:txBody>
          <a:bodyPr wrap="square" rtlCol="0">
            <a:spAutoFit/>
          </a:bodyPr>
          <a:lstStyle/>
          <a:p>
            <a:r>
              <a:rPr lang="en-ZA" dirty="0"/>
              <a:t>Slide </a:t>
            </a:r>
            <a:fld id="{A073B097-44EB-43D6-BB20-A8A3E7932110}" type="slidenum">
              <a:rPr lang="en-ZA" smtClean="0"/>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1"/>
            <a:ext cx="5111750" cy="5162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0"/>
            <a:ext cx="3008313" cy="41376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233862"/>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7"/>
            <a:ext cx="5486400" cy="36163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80060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417638"/>
            <a:ext cx="8229600" cy="3916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7286626" y="0"/>
            <a:ext cx="1857375" cy="1200329"/>
          </a:xfrm>
          <a:prstGeom prst="rect">
            <a:avLst/>
          </a:prstGeom>
          <a:noFill/>
        </p:spPr>
        <p:txBody>
          <a:bodyPr wrap="square" rtlCol="0">
            <a:spAutoFit/>
          </a:bodyPr>
          <a:lstStyle/>
          <a:p>
            <a:r>
              <a:rPr lang="en-ZA" dirty="0"/>
              <a:t>Slide </a:t>
            </a:r>
            <a:fld id="{5B606C41-8FF3-4641-8455-0610572D7906}" type="slidenum">
              <a:rPr lang="en-ZA" smtClean="0"/>
              <a:pPr/>
              <a:t>‹#›</a:t>
            </a:fld>
            <a:r>
              <a:rPr lang="en-ZA" dirty="0"/>
              <a:t> of 49</a:t>
            </a:r>
          </a:p>
          <a:p>
            <a:endParaRPr lang="en-ZA" dirty="0"/>
          </a:p>
          <a:p>
            <a:endParaRPr lang="en-ZA" dirty="0"/>
          </a:p>
          <a:p>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1" r:id="rId14"/>
  </p:sldLayoutIdLst>
  <p:hf hdr="0" ftr="0" dt="0"/>
  <p:txStyles>
    <p:titleStyle>
      <a:lvl1pPr algn="l" defTabSz="457200" rtl="0" eaLnBrk="1" latinLnBrk="0" hangingPunct="1">
        <a:spcBef>
          <a:spcPct val="0"/>
        </a:spcBef>
        <a:buNone/>
        <a:defRPr sz="3200" b="1" i="0" kern="1200" cap="none">
          <a:solidFill>
            <a:srgbClr val="B6030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b="1" i="0" kern="1200" cap="none">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03DE3-1DFB-42DC-8702-430996A8951F}" type="datetimeFigureOut">
              <a:rPr lang="en-ZA" smtClean="0"/>
              <a:t>2022/02/16</a:t>
            </a:fld>
            <a:endParaRPr lang="en-Z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a:t>33</a:t>
            </a:r>
          </a:p>
          <a:p>
            <a:endParaRPr lang="en-Z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170D1-439B-4FE9-93BF-44301E95635D}" type="slidenum">
              <a:rPr lang="en-ZA" smtClean="0"/>
              <a:t>‹#›</a:t>
            </a:fld>
            <a:endParaRPr lang="en-ZA" dirty="0"/>
          </a:p>
        </p:txBody>
      </p:sp>
    </p:spTree>
    <p:extLst>
      <p:ext uri="{BB962C8B-B14F-4D97-AF65-F5344CB8AC3E}">
        <p14:creationId xmlns:p14="http://schemas.microsoft.com/office/powerpoint/2010/main" val="14351300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9AA8B-00C5-4136-9AF9-84F1CBC53853}" type="datetimeFigureOut">
              <a:rPr lang="en-ZA" smtClean="0"/>
              <a:t>2022/02/16</a:t>
            </a:fld>
            <a:endParaRPr lang="en-Z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3BF51-B2E3-41F2-8EA9-7FCF265CB481}" type="slidenum">
              <a:rPr lang="en-ZA" smtClean="0"/>
              <a:t>‹#›</a:t>
            </a:fld>
            <a:endParaRPr lang="en-ZA" dirty="0"/>
          </a:p>
        </p:txBody>
      </p:sp>
    </p:spTree>
    <p:extLst>
      <p:ext uri="{BB962C8B-B14F-4D97-AF65-F5344CB8AC3E}">
        <p14:creationId xmlns:p14="http://schemas.microsoft.com/office/powerpoint/2010/main" val="8366040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09" y="2290617"/>
            <a:ext cx="8232930" cy="2355273"/>
          </a:xfrm>
        </p:spPr>
        <p:txBody>
          <a:bodyPr/>
          <a:lstStyle/>
          <a:p>
            <a:r>
              <a:rPr lang="en-US" sz="2400" dirty="0"/>
              <a:t>Presentation to the Select Committee:</a:t>
            </a:r>
            <a:r>
              <a:rPr lang="en-ZA" sz="2800" b="1" dirty="0">
                <a:effectLst/>
                <a:latin typeface="Times New Roman" panose="02020603050405020304" pitchFamily="18" charset="0"/>
                <a:ea typeface="Calibri" panose="020F0502020204030204" pitchFamily="34" charset="0"/>
              </a:rPr>
              <a:t/>
            </a:r>
            <a:br>
              <a:rPr lang="en-ZA" sz="2800" b="1" dirty="0">
                <a:effectLst/>
                <a:latin typeface="Times New Roman" panose="02020603050405020304" pitchFamily="18" charset="0"/>
                <a:ea typeface="Calibri" panose="020F0502020204030204" pitchFamily="34" charset="0"/>
              </a:rPr>
            </a:br>
            <a:r>
              <a:rPr lang="en-ZA" sz="2800" b="1" dirty="0">
                <a:effectLst/>
                <a:latin typeface="Times New Roman" panose="02020603050405020304" pitchFamily="18" charset="0"/>
                <a:ea typeface="Calibri" panose="020F0502020204030204" pitchFamily="34" charset="0"/>
              </a:rPr>
              <a:t/>
            </a:r>
            <a:br>
              <a:rPr lang="en-ZA" sz="2800" b="1" dirty="0">
                <a:effectLst/>
                <a:latin typeface="Times New Roman" panose="02020603050405020304" pitchFamily="18" charset="0"/>
                <a:ea typeface="Calibri" panose="020F0502020204030204" pitchFamily="34" charset="0"/>
              </a:rPr>
            </a:br>
            <a:r>
              <a:rPr lang="en-US" sz="2400" dirty="0"/>
              <a:t>CIDB Annual Report 2020/21</a:t>
            </a:r>
            <a:r>
              <a:rPr lang="en-US" sz="2800" dirty="0"/>
              <a:t/>
            </a:r>
            <a:br>
              <a:rPr lang="en-US" sz="2800" dirty="0"/>
            </a:br>
            <a:r>
              <a:rPr lang="en-US" sz="2800" dirty="0"/>
              <a:t/>
            </a:r>
            <a:br>
              <a:rPr lang="en-US" sz="2800" dirty="0"/>
            </a:br>
            <a:r>
              <a:rPr lang="en-US" sz="2400" dirty="0" smtClean="0"/>
              <a:t>23</a:t>
            </a:r>
            <a:r>
              <a:rPr lang="en-US" sz="2800" dirty="0" smtClean="0"/>
              <a:t> </a:t>
            </a:r>
            <a:r>
              <a:rPr lang="en-ZA" sz="2400" b="1" dirty="0" smtClean="0">
                <a:solidFill>
                  <a:schemeClr val="tx1"/>
                </a:solidFill>
                <a:latin typeface="Arial" pitchFamily="34" charset="0"/>
                <a:cs typeface="Arial" pitchFamily="34" charset="0"/>
              </a:rPr>
              <a:t>February </a:t>
            </a:r>
            <a:r>
              <a:rPr lang="en-ZA" sz="2400" b="1" dirty="0">
                <a:solidFill>
                  <a:schemeClr val="tx1"/>
                </a:solidFill>
                <a:latin typeface="Arial" pitchFamily="34" charset="0"/>
                <a:cs typeface="Arial" pitchFamily="34" charset="0"/>
              </a:rPr>
              <a:t>2022</a:t>
            </a:r>
            <a:r>
              <a:rPr lang="en-ZA" sz="2800" b="1" dirty="0">
                <a:effectLst/>
                <a:latin typeface="Times New Roman" panose="02020603050405020304" pitchFamily="18" charset="0"/>
                <a:ea typeface="Calibri" panose="020F0502020204030204" pitchFamily="34" charset="0"/>
              </a:rPr>
              <a:t/>
            </a:r>
            <a:br>
              <a:rPr lang="en-ZA" sz="2800" b="1" dirty="0">
                <a:effectLst/>
                <a:latin typeface="Times New Roman" panose="02020603050405020304" pitchFamily="18" charset="0"/>
                <a:ea typeface="Calibri" panose="020F0502020204030204" pitchFamily="34" charset="0"/>
              </a:rPr>
            </a:br>
            <a:r>
              <a:rPr lang="en-US" dirty="0"/>
              <a:t/>
            </a:r>
            <a:br>
              <a:rPr lang="en-US" dirty="0"/>
            </a:br>
            <a:endParaRPr lang="en-US" dirty="0"/>
          </a:p>
        </p:txBody>
      </p:sp>
    </p:spTree>
    <p:extLst>
      <p:ext uri="{BB962C8B-B14F-4D97-AF65-F5344CB8AC3E}">
        <p14:creationId xmlns:p14="http://schemas.microsoft.com/office/powerpoint/2010/main" val="2949445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PERFORMANCE OVERVIEW</a:t>
            </a:r>
            <a:endParaRPr lang="en-ZA" dirty="0"/>
          </a:p>
        </p:txBody>
      </p:sp>
      <p:sp>
        <p:nvSpPr>
          <p:cNvPr id="7" name="Content Placeholder 6"/>
          <p:cNvSpPr>
            <a:spLocks noGrp="1"/>
          </p:cNvSpPr>
          <p:nvPr>
            <p:ph idx="1"/>
          </p:nvPr>
        </p:nvSpPr>
        <p:spPr/>
        <p:txBody>
          <a:bodyPr>
            <a:normAutofit/>
          </a:bodyPr>
          <a:lstStyle/>
          <a:p>
            <a:pPr lvl="0">
              <a:buFont typeface="Arial" panose="020B0604020202020204" pitchFamily="34" charset="0"/>
              <a:buChar char="•"/>
            </a:pPr>
            <a:r>
              <a:rPr lang="en-US" altLang="en-US" dirty="0"/>
              <a:t>Targets 2020/21: 19</a:t>
            </a:r>
          </a:p>
          <a:p>
            <a:pPr lvl="1">
              <a:buFont typeface="Arial" panose="020B0604020202020204" pitchFamily="34" charset="0"/>
              <a:buChar char="•"/>
            </a:pPr>
            <a:r>
              <a:rPr lang="en-US" altLang="en-US" dirty="0"/>
              <a:t>Targets Achieved: 17</a:t>
            </a:r>
          </a:p>
          <a:p>
            <a:pPr lvl="1">
              <a:buFont typeface="Arial" panose="020B0604020202020204" pitchFamily="34" charset="0"/>
              <a:buChar char="•"/>
            </a:pPr>
            <a:r>
              <a:rPr lang="en-US" altLang="en-US" dirty="0"/>
              <a:t>Target Missed: 2</a:t>
            </a:r>
          </a:p>
          <a:p>
            <a:pPr marL="457200" lvl="1" indent="0">
              <a:buNone/>
            </a:pPr>
            <a:endParaRPr lang="en-US" altLang="en-US" dirty="0"/>
          </a:p>
          <a:p>
            <a:pPr>
              <a:buFont typeface="Arial" panose="020B0604020202020204" pitchFamily="34" charset="0"/>
              <a:buChar char="•"/>
            </a:pPr>
            <a:r>
              <a:rPr lang="en-US" altLang="en-US" dirty="0"/>
              <a:t>Overall Achievement: 89%</a:t>
            </a:r>
          </a:p>
          <a:p>
            <a:pPr marL="0" indent="0">
              <a:buNone/>
            </a:pPr>
            <a:endParaRPr lang="en-ZA" dirty="0"/>
          </a:p>
        </p:txBody>
      </p:sp>
    </p:spTree>
    <p:extLst>
      <p:ext uri="{BB962C8B-B14F-4D97-AF65-F5344CB8AC3E}">
        <p14:creationId xmlns:p14="http://schemas.microsoft.com/office/powerpoint/2010/main" val="379727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72784" y="522288"/>
            <a:ext cx="8043332" cy="696000"/>
          </a:xfrm>
        </p:spPr>
        <p:txBody>
          <a:bodyPr/>
          <a:lstStyle/>
          <a:p>
            <a:pPr algn="ctr"/>
            <a:r>
              <a:rPr lang="en-US" dirty="0"/>
              <a:t>PROGRAMME PERFORMANCE</a:t>
            </a:r>
            <a:endParaRPr lang="en-ZA" dirty="0"/>
          </a:p>
        </p:txBody>
      </p:sp>
      <p:graphicFrame>
        <p:nvGraphicFramePr>
          <p:cNvPr id="14" name="Table 14">
            <a:extLst>
              <a:ext uri="{FF2B5EF4-FFF2-40B4-BE49-F238E27FC236}">
                <a16:creationId xmlns:a16="http://schemas.microsoft.com/office/drawing/2014/main" xmlns="" id="{53ABAB76-F3C7-4E0D-827E-DDD26D9537AB}"/>
              </a:ext>
            </a:extLst>
          </p:cNvPr>
          <p:cNvGraphicFramePr>
            <a:graphicFrameLocks noGrp="1"/>
          </p:cNvGraphicFramePr>
          <p:nvPr>
            <p:extLst>
              <p:ext uri="{D42A27DB-BD31-4B8C-83A1-F6EECF244321}">
                <p14:modId xmlns:p14="http://schemas.microsoft.com/office/powerpoint/2010/main" val="4274171536"/>
              </p:ext>
            </p:extLst>
          </p:nvPr>
        </p:nvGraphicFramePr>
        <p:xfrm>
          <a:off x="572784" y="1471387"/>
          <a:ext cx="7998431" cy="3355345"/>
        </p:xfrm>
        <a:graphic>
          <a:graphicData uri="http://schemas.openxmlformats.org/drawingml/2006/table">
            <a:tbl>
              <a:tblPr firstRow="1" bandRow="1">
                <a:tableStyleId>{21E4AEA4-8DFA-4A89-87EB-49C32662AFE0}</a:tableStyleId>
              </a:tblPr>
              <a:tblGrid>
                <a:gridCol w="4325420">
                  <a:extLst>
                    <a:ext uri="{9D8B030D-6E8A-4147-A177-3AD203B41FA5}">
                      <a16:colId xmlns:a16="http://schemas.microsoft.com/office/drawing/2014/main" xmlns="" val="1488732671"/>
                    </a:ext>
                  </a:extLst>
                </a:gridCol>
                <a:gridCol w="1263721">
                  <a:extLst>
                    <a:ext uri="{9D8B030D-6E8A-4147-A177-3AD203B41FA5}">
                      <a16:colId xmlns:a16="http://schemas.microsoft.com/office/drawing/2014/main" xmlns="" val="3168519178"/>
                    </a:ext>
                  </a:extLst>
                </a:gridCol>
                <a:gridCol w="1150706">
                  <a:extLst>
                    <a:ext uri="{9D8B030D-6E8A-4147-A177-3AD203B41FA5}">
                      <a16:colId xmlns:a16="http://schemas.microsoft.com/office/drawing/2014/main" xmlns="" val="1575450486"/>
                    </a:ext>
                  </a:extLst>
                </a:gridCol>
                <a:gridCol w="1258584">
                  <a:extLst>
                    <a:ext uri="{9D8B030D-6E8A-4147-A177-3AD203B41FA5}">
                      <a16:colId xmlns:a16="http://schemas.microsoft.com/office/drawing/2014/main" xmlns="" val="2362276969"/>
                    </a:ext>
                  </a:extLst>
                </a:gridCol>
              </a:tblGrid>
              <a:tr h="680492">
                <a:tc>
                  <a:txBody>
                    <a:bodyPr/>
                    <a:lstStyle/>
                    <a:p>
                      <a:r>
                        <a:rPr lang="en-GB" dirty="0"/>
                        <a:t>Programme </a:t>
                      </a:r>
                      <a:endParaRPr lang="en-ZA" dirty="0"/>
                    </a:p>
                  </a:txBody>
                  <a:tcPr anchor="ctr"/>
                </a:tc>
                <a:tc>
                  <a:txBody>
                    <a:bodyPr/>
                    <a:lstStyle/>
                    <a:p>
                      <a:r>
                        <a:rPr lang="en-GB" baseline="0" dirty="0"/>
                        <a:t> </a:t>
                      </a:r>
                      <a:r>
                        <a:rPr lang="en-GB" dirty="0"/>
                        <a:t>Targets</a:t>
                      </a:r>
                      <a:endParaRPr lang="en-ZA" dirty="0"/>
                    </a:p>
                  </a:txBody>
                  <a:tcPr anchor="ctr"/>
                </a:tc>
                <a:tc>
                  <a:txBody>
                    <a:bodyPr/>
                    <a:lstStyle/>
                    <a:p>
                      <a:r>
                        <a:rPr lang="en-GB" dirty="0"/>
                        <a:t>Achieved </a:t>
                      </a:r>
                      <a:endParaRPr lang="en-ZA" dirty="0"/>
                    </a:p>
                  </a:txBody>
                  <a:tcPr anchor="ctr"/>
                </a:tc>
                <a:tc>
                  <a:txBody>
                    <a:bodyPr/>
                    <a:lstStyle/>
                    <a:p>
                      <a:r>
                        <a:rPr lang="en-GB" dirty="0"/>
                        <a:t>Not Achieved</a:t>
                      </a:r>
                      <a:endParaRPr lang="en-ZA" dirty="0"/>
                    </a:p>
                  </a:txBody>
                  <a:tcPr anchor="ctr"/>
                </a:tc>
                <a:extLst>
                  <a:ext uri="{0D108BD9-81ED-4DB2-BD59-A6C34878D82A}">
                    <a16:rowId xmlns:a16="http://schemas.microsoft.com/office/drawing/2014/main" xmlns="" val="586209460"/>
                  </a:ext>
                </a:extLst>
              </a:tr>
              <a:tr h="286521">
                <a:tc>
                  <a:txBody>
                    <a:bodyPr/>
                    <a:lstStyle/>
                    <a:p>
                      <a:r>
                        <a:rPr lang="en-GB" b="1" dirty="0"/>
                        <a:t>Administration</a:t>
                      </a:r>
                      <a:endParaRPr lang="en-ZA" b="1" dirty="0"/>
                    </a:p>
                  </a:txBody>
                  <a:tcPr/>
                </a:tc>
                <a:tc>
                  <a:txBody>
                    <a:bodyPr/>
                    <a:lstStyle/>
                    <a:p>
                      <a:pPr algn="ctr"/>
                      <a:r>
                        <a:rPr lang="en-ZA" b="0" dirty="0"/>
                        <a:t>5</a:t>
                      </a:r>
                    </a:p>
                  </a:txBody>
                  <a:tcPr/>
                </a:tc>
                <a:tc>
                  <a:txBody>
                    <a:bodyPr/>
                    <a:lstStyle/>
                    <a:p>
                      <a:pPr algn="ctr"/>
                      <a:r>
                        <a:rPr lang="en-ZA" b="0" dirty="0"/>
                        <a:t>4</a:t>
                      </a:r>
                    </a:p>
                  </a:txBody>
                  <a:tcPr/>
                </a:tc>
                <a:tc>
                  <a:txBody>
                    <a:bodyPr/>
                    <a:lstStyle/>
                    <a:p>
                      <a:pPr algn="ctr"/>
                      <a:r>
                        <a:rPr lang="en-GB" b="0" dirty="0"/>
                        <a:t>1</a:t>
                      </a:r>
                      <a:endParaRPr lang="en-ZA" b="0" dirty="0"/>
                    </a:p>
                  </a:txBody>
                  <a:tcPr/>
                </a:tc>
                <a:extLst>
                  <a:ext uri="{0D108BD9-81ED-4DB2-BD59-A6C34878D82A}">
                    <a16:rowId xmlns:a16="http://schemas.microsoft.com/office/drawing/2014/main" xmlns="" val="2321151234"/>
                  </a:ext>
                </a:extLst>
              </a:tr>
              <a:tr h="276126">
                <a:tc>
                  <a:txBody>
                    <a:bodyPr/>
                    <a:lstStyle/>
                    <a:p>
                      <a:r>
                        <a:rPr lang="en-GB" b="1" dirty="0"/>
                        <a:t>Research and Development</a:t>
                      </a:r>
                      <a:endParaRPr lang="en-ZA" b="1" dirty="0"/>
                    </a:p>
                  </a:txBody>
                  <a:tcPr/>
                </a:tc>
                <a:tc>
                  <a:txBody>
                    <a:bodyPr/>
                    <a:lstStyle/>
                    <a:p>
                      <a:pPr algn="ctr"/>
                      <a:r>
                        <a:rPr lang="en-GB" b="0" dirty="0"/>
                        <a:t>1</a:t>
                      </a:r>
                      <a:endParaRPr lang="en-ZA" b="0" dirty="0"/>
                    </a:p>
                  </a:txBody>
                  <a:tcPr/>
                </a:tc>
                <a:tc>
                  <a:txBody>
                    <a:bodyPr/>
                    <a:lstStyle/>
                    <a:p>
                      <a:pPr algn="ctr"/>
                      <a:r>
                        <a:rPr lang="en-GB" b="0" dirty="0"/>
                        <a:t>1</a:t>
                      </a:r>
                      <a:endParaRPr lang="en-ZA" b="0" dirty="0"/>
                    </a:p>
                  </a:txBody>
                  <a:tcPr/>
                </a:tc>
                <a:tc>
                  <a:txBody>
                    <a:bodyPr/>
                    <a:lstStyle/>
                    <a:p>
                      <a:pPr algn="ctr"/>
                      <a:r>
                        <a:rPr lang="en-GB" b="0" dirty="0"/>
                        <a:t>0</a:t>
                      </a:r>
                      <a:endParaRPr lang="en-ZA" b="0" dirty="0"/>
                    </a:p>
                  </a:txBody>
                  <a:tcPr/>
                </a:tc>
                <a:extLst>
                  <a:ext uri="{0D108BD9-81ED-4DB2-BD59-A6C34878D82A}">
                    <a16:rowId xmlns:a16="http://schemas.microsoft.com/office/drawing/2014/main" xmlns="" val="2594158604"/>
                  </a:ext>
                </a:extLst>
              </a:tr>
              <a:tr h="333464">
                <a:tc>
                  <a:txBody>
                    <a:bodyPr/>
                    <a:lstStyle/>
                    <a:p>
                      <a:r>
                        <a:rPr lang="en-GB" b="1" dirty="0"/>
                        <a:t>Construction Industry Regulations</a:t>
                      </a:r>
                      <a:endParaRPr lang="en-ZA" b="1" dirty="0"/>
                    </a:p>
                  </a:txBody>
                  <a:tcPr/>
                </a:tc>
                <a:tc>
                  <a:txBody>
                    <a:bodyPr/>
                    <a:lstStyle/>
                    <a:p>
                      <a:pPr algn="ctr"/>
                      <a:r>
                        <a:rPr lang="en-GB" b="0" dirty="0"/>
                        <a:t>2</a:t>
                      </a:r>
                      <a:endParaRPr lang="en-ZA" b="0" dirty="0"/>
                    </a:p>
                  </a:txBody>
                  <a:tcPr/>
                </a:tc>
                <a:tc>
                  <a:txBody>
                    <a:bodyPr/>
                    <a:lstStyle/>
                    <a:p>
                      <a:pPr algn="ctr"/>
                      <a:r>
                        <a:rPr lang="en-GB" b="0" dirty="0"/>
                        <a:t>2</a:t>
                      </a:r>
                      <a:endParaRPr lang="en-ZA" b="0" dirty="0"/>
                    </a:p>
                  </a:txBody>
                  <a:tcPr/>
                </a:tc>
                <a:tc>
                  <a:txBody>
                    <a:bodyPr/>
                    <a:lstStyle/>
                    <a:p>
                      <a:pPr algn="ctr"/>
                      <a:r>
                        <a:rPr lang="en-GB" b="0" dirty="0"/>
                        <a:t>0</a:t>
                      </a:r>
                      <a:endParaRPr lang="en-ZA" b="0" dirty="0"/>
                    </a:p>
                  </a:txBody>
                  <a:tcPr/>
                </a:tc>
                <a:extLst>
                  <a:ext uri="{0D108BD9-81ED-4DB2-BD59-A6C34878D82A}">
                    <a16:rowId xmlns:a16="http://schemas.microsoft.com/office/drawing/2014/main" xmlns="" val="910343505"/>
                  </a:ext>
                </a:extLst>
              </a:tr>
              <a:tr h="388853">
                <a:tc>
                  <a:txBody>
                    <a:bodyPr/>
                    <a:lstStyle/>
                    <a:p>
                      <a:r>
                        <a:rPr lang="en-GB" b="1" dirty="0"/>
                        <a:t>Construction Industry Performance</a:t>
                      </a:r>
                      <a:endParaRPr lang="en-ZA" b="1" dirty="0"/>
                    </a:p>
                  </a:txBody>
                  <a:tcPr/>
                </a:tc>
                <a:tc>
                  <a:txBody>
                    <a:bodyPr/>
                    <a:lstStyle/>
                    <a:p>
                      <a:pPr algn="ctr"/>
                      <a:r>
                        <a:rPr lang="en-GB" b="0" dirty="0"/>
                        <a:t>2</a:t>
                      </a:r>
                      <a:endParaRPr lang="en-ZA" b="0" dirty="0"/>
                    </a:p>
                  </a:txBody>
                  <a:tcPr/>
                </a:tc>
                <a:tc>
                  <a:txBody>
                    <a:bodyPr/>
                    <a:lstStyle/>
                    <a:p>
                      <a:pPr algn="ctr"/>
                      <a:r>
                        <a:rPr lang="en-GB" b="0" dirty="0"/>
                        <a:t>2</a:t>
                      </a:r>
                      <a:endParaRPr lang="en-ZA" b="0" dirty="0"/>
                    </a:p>
                  </a:txBody>
                  <a:tcPr/>
                </a:tc>
                <a:tc>
                  <a:txBody>
                    <a:bodyPr/>
                    <a:lstStyle/>
                    <a:p>
                      <a:pPr algn="ctr"/>
                      <a:r>
                        <a:rPr lang="en-GB" b="0" dirty="0"/>
                        <a:t>0</a:t>
                      </a:r>
                      <a:endParaRPr lang="en-ZA" b="0" dirty="0"/>
                    </a:p>
                  </a:txBody>
                  <a:tcPr/>
                </a:tc>
                <a:extLst>
                  <a:ext uri="{0D108BD9-81ED-4DB2-BD59-A6C34878D82A}">
                    <a16:rowId xmlns:a16="http://schemas.microsoft.com/office/drawing/2014/main" xmlns="" val="880574359"/>
                  </a:ext>
                </a:extLst>
              </a:tr>
              <a:tr h="194427">
                <a:tc>
                  <a:txBody>
                    <a:bodyPr/>
                    <a:lstStyle/>
                    <a:p>
                      <a:r>
                        <a:rPr lang="en-ZA" b="1" dirty="0"/>
                        <a:t>Procurement and Development</a:t>
                      </a:r>
                    </a:p>
                  </a:txBody>
                  <a:tcPr/>
                </a:tc>
                <a:tc>
                  <a:txBody>
                    <a:bodyPr/>
                    <a:lstStyle/>
                    <a:p>
                      <a:pPr algn="ctr"/>
                      <a:r>
                        <a:rPr lang="en-GB" b="0" dirty="0"/>
                        <a:t>4</a:t>
                      </a:r>
                      <a:endParaRPr lang="en-ZA" b="0" dirty="0"/>
                    </a:p>
                  </a:txBody>
                  <a:tcPr/>
                </a:tc>
                <a:tc>
                  <a:txBody>
                    <a:bodyPr/>
                    <a:lstStyle/>
                    <a:p>
                      <a:pPr algn="ctr"/>
                      <a:r>
                        <a:rPr lang="en-GB" b="0" dirty="0"/>
                        <a:t>4</a:t>
                      </a:r>
                      <a:endParaRPr lang="en-ZA" b="0" dirty="0"/>
                    </a:p>
                  </a:txBody>
                  <a:tcPr/>
                </a:tc>
                <a:tc>
                  <a:txBody>
                    <a:bodyPr/>
                    <a:lstStyle/>
                    <a:p>
                      <a:pPr algn="ctr"/>
                      <a:r>
                        <a:rPr lang="en-GB" b="0" dirty="0"/>
                        <a:t>0</a:t>
                      </a:r>
                      <a:endParaRPr lang="en-ZA" b="0" dirty="0"/>
                    </a:p>
                  </a:txBody>
                  <a:tcPr/>
                </a:tc>
                <a:extLst>
                  <a:ext uri="{0D108BD9-81ED-4DB2-BD59-A6C34878D82A}">
                    <a16:rowId xmlns:a16="http://schemas.microsoft.com/office/drawing/2014/main" xmlns="" val="2495851220"/>
                  </a:ext>
                </a:extLst>
              </a:tr>
              <a:tr h="19442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Provincial Offices</a:t>
                      </a:r>
                      <a:endParaRPr lang="en-ZA" b="1" dirty="0"/>
                    </a:p>
                  </a:txBody>
                  <a:tcPr/>
                </a:tc>
                <a:tc>
                  <a:txBody>
                    <a:bodyPr/>
                    <a:lstStyle/>
                    <a:p>
                      <a:pPr algn="ctr"/>
                      <a:r>
                        <a:rPr lang="en-GB" b="0" dirty="0"/>
                        <a:t>5</a:t>
                      </a:r>
                      <a:endParaRPr lang="en-ZA" b="0" dirty="0"/>
                    </a:p>
                  </a:txBody>
                  <a:tcPr/>
                </a:tc>
                <a:tc>
                  <a:txBody>
                    <a:bodyPr/>
                    <a:lstStyle/>
                    <a:p>
                      <a:pPr algn="ctr"/>
                      <a:r>
                        <a:rPr lang="en-GB" b="0" dirty="0"/>
                        <a:t>4</a:t>
                      </a:r>
                      <a:endParaRPr lang="en-ZA" b="0" dirty="0"/>
                    </a:p>
                  </a:txBody>
                  <a:tcPr/>
                </a:tc>
                <a:tc>
                  <a:txBody>
                    <a:bodyPr/>
                    <a:lstStyle/>
                    <a:p>
                      <a:pPr algn="ctr"/>
                      <a:r>
                        <a:rPr lang="en-GB" b="0" dirty="0"/>
                        <a:t>1</a:t>
                      </a:r>
                      <a:endParaRPr lang="en-ZA" b="0" dirty="0"/>
                    </a:p>
                  </a:txBody>
                  <a:tcPr/>
                </a:tc>
                <a:extLst>
                  <a:ext uri="{0D108BD9-81ED-4DB2-BD59-A6C34878D82A}">
                    <a16:rowId xmlns:a16="http://schemas.microsoft.com/office/drawing/2014/main" xmlns="" val="316585322"/>
                  </a:ext>
                </a:extLst>
              </a:tr>
              <a:tr h="457200">
                <a:tc>
                  <a:txBody>
                    <a:bodyPr/>
                    <a:lstStyle/>
                    <a:p>
                      <a:r>
                        <a:rPr lang="en-GB" b="1" dirty="0"/>
                        <a:t>TOTAL</a:t>
                      </a:r>
                      <a:endParaRPr lang="en-ZA" b="1" dirty="0"/>
                    </a:p>
                  </a:txBody>
                  <a:tcPr/>
                </a:tc>
                <a:tc>
                  <a:txBody>
                    <a:bodyPr/>
                    <a:lstStyle/>
                    <a:p>
                      <a:pPr algn="ctr"/>
                      <a:r>
                        <a:rPr lang="en-GB" b="1" dirty="0"/>
                        <a:t>19</a:t>
                      </a:r>
                      <a:endParaRPr lang="en-ZA" b="1" dirty="0"/>
                    </a:p>
                  </a:txBody>
                  <a:tcPr/>
                </a:tc>
                <a:tc>
                  <a:txBody>
                    <a:bodyPr/>
                    <a:lstStyle/>
                    <a:p>
                      <a:pPr algn="ctr"/>
                      <a:r>
                        <a:rPr lang="en-GB" b="1" dirty="0"/>
                        <a:t>17</a:t>
                      </a:r>
                      <a:endParaRPr lang="en-ZA" b="1" dirty="0"/>
                    </a:p>
                  </a:txBody>
                  <a:tcPr/>
                </a:tc>
                <a:tc>
                  <a:txBody>
                    <a:bodyPr/>
                    <a:lstStyle/>
                    <a:p>
                      <a:pPr algn="ctr"/>
                      <a:r>
                        <a:rPr lang="en-GB" b="1" dirty="0"/>
                        <a:t>2</a:t>
                      </a:r>
                      <a:endParaRPr lang="en-ZA" b="1" dirty="0"/>
                    </a:p>
                  </a:txBody>
                  <a:tcPr/>
                </a:tc>
                <a:extLst>
                  <a:ext uri="{0D108BD9-81ED-4DB2-BD59-A6C34878D82A}">
                    <a16:rowId xmlns:a16="http://schemas.microsoft.com/office/drawing/2014/main" xmlns="" val="3228824746"/>
                  </a:ext>
                </a:extLst>
              </a:tr>
            </a:tbl>
          </a:graphicData>
        </a:graphic>
      </p:graphicFrame>
    </p:spTree>
    <p:extLst>
      <p:ext uri="{BB962C8B-B14F-4D97-AF65-F5344CB8AC3E}">
        <p14:creationId xmlns:p14="http://schemas.microsoft.com/office/powerpoint/2010/main" val="2447575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43468" y="274638"/>
            <a:ext cx="8043332" cy="696000"/>
          </a:xfrm>
        </p:spPr>
        <p:txBody>
          <a:bodyPr/>
          <a:lstStyle/>
          <a:p>
            <a:pPr algn="ctr"/>
            <a:r>
              <a:rPr lang="en-US" dirty="0"/>
              <a:t>DIVISIONAL PERFORMANCE</a:t>
            </a:r>
            <a:endParaRPr lang="en-ZA" dirty="0"/>
          </a:p>
        </p:txBody>
      </p:sp>
      <p:graphicFrame>
        <p:nvGraphicFramePr>
          <p:cNvPr id="14" name="Table 14">
            <a:extLst>
              <a:ext uri="{FF2B5EF4-FFF2-40B4-BE49-F238E27FC236}">
                <a16:creationId xmlns:a16="http://schemas.microsoft.com/office/drawing/2014/main" xmlns="" id="{53ABAB76-F3C7-4E0D-827E-DDD26D9537AB}"/>
              </a:ext>
            </a:extLst>
          </p:cNvPr>
          <p:cNvGraphicFramePr>
            <a:graphicFrameLocks noGrp="1"/>
          </p:cNvGraphicFramePr>
          <p:nvPr>
            <p:extLst>
              <p:ext uri="{D42A27DB-BD31-4B8C-83A1-F6EECF244321}">
                <p14:modId xmlns:p14="http://schemas.microsoft.com/office/powerpoint/2010/main" val="4159020349"/>
              </p:ext>
            </p:extLst>
          </p:nvPr>
        </p:nvGraphicFramePr>
        <p:xfrm>
          <a:off x="688369" y="963387"/>
          <a:ext cx="7998431" cy="4909825"/>
        </p:xfrm>
        <a:graphic>
          <a:graphicData uri="http://schemas.openxmlformats.org/drawingml/2006/table">
            <a:tbl>
              <a:tblPr firstRow="1" bandRow="1">
                <a:tableStyleId>{21E4AEA4-8DFA-4A89-87EB-49C32662AFE0}</a:tableStyleId>
              </a:tblPr>
              <a:tblGrid>
                <a:gridCol w="4325420">
                  <a:extLst>
                    <a:ext uri="{9D8B030D-6E8A-4147-A177-3AD203B41FA5}">
                      <a16:colId xmlns:a16="http://schemas.microsoft.com/office/drawing/2014/main" xmlns="" val="1488732671"/>
                    </a:ext>
                  </a:extLst>
                </a:gridCol>
                <a:gridCol w="1263721">
                  <a:extLst>
                    <a:ext uri="{9D8B030D-6E8A-4147-A177-3AD203B41FA5}">
                      <a16:colId xmlns:a16="http://schemas.microsoft.com/office/drawing/2014/main" xmlns="" val="3168519178"/>
                    </a:ext>
                  </a:extLst>
                </a:gridCol>
                <a:gridCol w="1150706">
                  <a:extLst>
                    <a:ext uri="{9D8B030D-6E8A-4147-A177-3AD203B41FA5}">
                      <a16:colId xmlns:a16="http://schemas.microsoft.com/office/drawing/2014/main" xmlns="" val="1575450486"/>
                    </a:ext>
                  </a:extLst>
                </a:gridCol>
                <a:gridCol w="1258584">
                  <a:extLst>
                    <a:ext uri="{9D8B030D-6E8A-4147-A177-3AD203B41FA5}">
                      <a16:colId xmlns:a16="http://schemas.microsoft.com/office/drawing/2014/main" xmlns="" val="2362276969"/>
                    </a:ext>
                  </a:extLst>
                </a:gridCol>
              </a:tblGrid>
              <a:tr h="680492">
                <a:tc>
                  <a:txBody>
                    <a:bodyPr/>
                    <a:lstStyle/>
                    <a:p>
                      <a:r>
                        <a:rPr lang="en-GB" dirty="0"/>
                        <a:t>Programme </a:t>
                      </a:r>
                      <a:endParaRPr lang="en-ZA" dirty="0"/>
                    </a:p>
                  </a:txBody>
                  <a:tcPr/>
                </a:tc>
                <a:tc>
                  <a:txBody>
                    <a:bodyPr/>
                    <a:lstStyle/>
                    <a:p>
                      <a:r>
                        <a:rPr lang="en-GB" dirty="0"/>
                        <a:t>Quarter 4 Targets</a:t>
                      </a:r>
                      <a:endParaRPr lang="en-ZA" dirty="0"/>
                    </a:p>
                  </a:txBody>
                  <a:tcPr/>
                </a:tc>
                <a:tc>
                  <a:txBody>
                    <a:bodyPr/>
                    <a:lstStyle/>
                    <a:p>
                      <a:r>
                        <a:rPr lang="en-GB" dirty="0"/>
                        <a:t>Achieved </a:t>
                      </a:r>
                      <a:endParaRPr lang="en-ZA" dirty="0"/>
                    </a:p>
                  </a:txBody>
                  <a:tcPr/>
                </a:tc>
                <a:tc>
                  <a:txBody>
                    <a:bodyPr/>
                    <a:lstStyle/>
                    <a:p>
                      <a:r>
                        <a:rPr lang="en-GB" dirty="0"/>
                        <a:t>Not Achieved</a:t>
                      </a:r>
                      <a:endParaRPr lang="en-ZA" dirty="0"/>
                    </a:p>
                  </a:txBody>
                  <a:tcPr/>
                </a:tc>
                <a:extLst>
                  <a:ext uri="{0D108BD9-81ED-4DB2-BD59-A6C34878D82A}">
                    <a16:rowId xmlns:a16="http://schemas.microsoft.com/office/drawing/2014/main" xmlns="" val="586209460"/>
                  </a:ext>
                </a:extLst>
              </a:tr>
              <a:tr h="286521">
                <a:tc>
                  <a:txBody>
                    <a:bodyPr/>
                    <a:lstStyle/>
                    <a:p>
                      <a:r>
                        <a:rPr lang="en-GB" b="1" dirty="0"/>
                        <a:t>CEO</a:t>
                      </a:r>
                      <a:endParaRPr lang="en-ZA" b="1" dirty="0"/>
                    </a:p>
                  </a:txBody>
                  <a:tcPr/>
                </a:tc>
                <a:tc>
                  <a:txBody>
                    <a:bodyPr/>
                    <a:lstStyle/>
                    <a:p>
                      <a:pPr algn="ctr"/>
                      <a:r>
                        <a:rPr lang="en-ZA" b="0" dirty="0"/>
                        <a:t>1</a:t>
                      </a:r>
                    </a:p>
                  </a:txBody>
                  <a:tcPr/>
                </a:tc>
                <a:tc>
                  <a:txBody>
                    <a:bodyPr/>
                    <a:lstStyle/>
                    <a:p>
                      <a:pPr algn="ctr"/>
                      <a:r>
                        <a:rPr lang="en-ZA" b="0" dirty="0"/>
                        <a:t>1</a:t>
                      </a:r>
                    </a:p>
                  </a:txBody>
                  <a:tcPr/>
                </a:tc>
                <a:tc>
                  <a:txBody>
                    <a:bodyPr/>
                    <a:lstStyle/>
                    <a:p>
                      <a:pPr algn="ctr"/>
                      <a:r>
                        <a:rPr lang="en-GB" b="0" dirty="0"/>
                        <a:t>0</a:t>
                      </a:r>
                      <a:endParaRPr lang="en-ZA" b="0" dirty="0"/>
                    </a:p>
                  </a:txBody>
                  <a:tcPr/>
                </a:tc>
                <a:extLst>
                  <a:ext uri="{0D108BD9-81ED-4DB2-BD59-A6C34878D82A}">
                    <a16:rowId xmlns:a16="http://schemas.microsoft.com/office/drawing/2014/main" xmlns="" val="2321151234"/>
                  </a:ext>
                </a:extLst>
              </a:tr>
              <a:tr h="276126">
                <a:tc>
                  <a:txBody>
                    <a:bodyPr/>
                    <a:lstStyle/>
                    <a:p>
                      <a:r>
                        <a:rPr lang="en-GB" b="1" dirty="0"/>
                        <a:t>CFO</a:t>
                      </a:r>
                      <a:endParaRPr lang="en-ZA" b="1" dirty="0"/>
                    </a:p>
                  </a:txBody>
                  <a:tcPr/>
                </a:tc>
                <a:tc>
                  <a:txBody>
                    <a:bodyPr/>
                    <a:lstStyle/>
                    <a:p>
                      <a:pPr algn="ctr"/>
                      <a:r>
                        <a:rPr lang="en-GB" b="0" dirty="0"/>
                        <a:t>2</a:t>
                      </a:r>
                      <a:endParaRPr lang="en-ZA" b="0" dirty="0"/>
                    </a:p>
                  </a:txBody>
                  <a:tcPr/>
                </a:tc>
                <a:tc>
                  <a:txBody>
                    <a:bodyPr/>
                    <a:lstStyle/>
                    <a:p>
                      <a:pPr algn="ctr"/>
                      <a:r>
                        <a:rPr lang="en-GB" b="0" dirty="0"/>
                        <a:t>1</a:t>
                      </a:r>
                      <a:endParaRPr lang="en-ZA" b="0" dirty="0"/>
                    </a:p>
                  </a:txBody>
                  <a:tcPr/>
                </a:tc>
                <a:tc>
                  <a:txBody>
                    <a:bodyPr/>
                    <a:lstStyle/>
                    <a:p>
                      <a:pPr algn="ctr"/>
                      <a:r>
                        <a:rPr lang="en-GB" b="0" dirty="0"/>
                        <a:t>1</a:t>
                      </a:r>
                      <a:endParaRPr lang="en-ZA" b="0" dirty="0"/>
                    </a:p>
                  </a:txBody>
                  <a:tcPr/>
                </a:tc>
                <a:extLst>
                  <a:ext uri="{0D108BD9-81ED-4DB2-BD59-A6C34878D82A}">
                    <a16:rowId xmlns:a16="http://schemas.microsoft.com/office/drawing/2014/main" xmlns="" val="2594158604"/>
                  </a:ext>
                </a:extLst>
              </a:tr>
              <a:tr h="333464">
                <a:tc>
                  <a:txBody>
                    <a:bodyPr/>
                    <a:lstStyle/>
                    <a:p>
                      <a:r>
                        <a:rPr lang="en-GB" b="1" dirty="0"/>
                        <a:t>CIO</a:t>
                      </a:r>
                      <a:endParaRPr lang="en-ZA" b="1" dirty="0"/>
                    </a:p>
                  </a:txBody>
                  <a:tcPr/>
                </a:tc>
                <a:tc>
                  <a:txBody>
                    <a:bodyPr/>
                    <a:lstStyle/>
                    <a:p>
                      <a:pPr algn="ctr"/>
                      <a:r>
                        <a:rPr lang="en-GB" b="0" dirty="0"/>
                        <a:t>1</a:t>
                      </a:r>
                      <a:endParaRPr lang="en-ZA" b="0" dirty="0"/>
                    </a:p>
                  </a:txBody>
                  <a:tcPr/>
                </a:tc>
                <a:tc>
                  <a:txBody>
                    <a:bodyPr/>
                    <a:lstStyle/>
                    <a:p>
                      <a:pPr algn="ctr"/>
                      <a:r>
                        <a:rPr lang="en-GB" b="0" dirty="0"/>
                        <a:t>1</a:t>
                      </a:r>
                      <a:endParaRPr lang="en-ZA" b="0" dirty="0"/>
                    </a:p>
                  </a:txBody>
                  <a:tcPr/>
                </a:tc>
                <a:tc>
                  <a:txBody>
                    <a:bodyPr/>
                    <a:lstStyle/>
                    <a:p>
                      <a:pPr algn="ctr"/>
                      <a:r>
                        <a:rPr lang="en-GB" b="0" dirty="0"/>
                        <a:t>0</a:t>
                      </a:r>
                      <a:endParaRPr lang="en-ZA" b="0" dirty="0"/>
                    </a:p>
                  </a:txBody>
                  <a:tcPr/>
                </a:tc>
                <a:extLst>
                  <a:ext uri="{0D108BD9-81ED-4DB2-BD59-A6C34878D82A}">
                    <a16:rowId xmlns:a16="http://schemas.microsoft.com/office/drawing/2014/main" xmlns="" val="910343505"/>
                  </a:ext>
                </a:extLst>
              </a:tr>
              <a:tr h="388853">
                <a:tc>
                  <a:txBody>
                    <a:bodyPr/>
                    <a:lstStyle/>
                    <a:p>
                      <a:r>
                        <a:rPr lang="en-GB" b="1" dirty="0"/>
                        <a:t>CCSO</a:t>
                      </a:r>
                      <a:endParaRPr lang="en-ZA" b="1" dirty="0"/>
                    </a:p>
                  </a:txBody>
                  <a:tcPr/>
                </a:tc>
                <a:tc>
                  <a:txBody>
                    <a:bodyPr/>
                    <a:lstStyle/>
                    <a:p>
                      <a:pPr algn="ctr"/>
                      <a:r>
                        <a:rPr lang="en-GB" b="0" dirty="0"/>
                        <a:t>1</a:t>
                      </a:r>
                      <a:endParaRPr lang="en-ZA" b="0" dirty="0"/>
                    </a:p>
                  </a:txBody>
                  <a:tcPr/>
                </a:tc>
                <a:tc>
                  <a:txBody>
                    <a:bodyPr/>
                    <a:lstStyle/>
                    <a:p>
                      <a:pPr algn="ctr"/>
                      <a:r>
                        <a:rPr lang="en-ZA" b="0" dirty="0"/>
                        <a:t>1</a:t>
                      </a:r>
                    </a:p>
                  </a:txBody>
                  <a:tcPr/>
                </a:tc>
                <a:tc>
                  <a:txBody>
                    <a:bodyPr/>
                    <a:lstStyle/>
                    <a:p>
                      <a:pPr algn="ctr"/>
                      <a:r>
                        <a:rPr lang="en-GB" b="0" dirty="0"/>
                        <a:t>0</a:t>
                      </a:r>
                      <a:endParaRPr lang="en-ZA" b="0" dirty="0"/>
                    </a:p>
                  </a:txBody>
                  <a:tcPr/>
                </a:tc>
                <a:extLst>
                  <a:ext uri="{0D108BD9-81ED-4DB2-BD59-A6C34878D82A}">
                    <a16:rowId xmlns:a16="http://schemas.microsoft.com/office/drawing/2014/main" xmlns="" val="880574359"/>
                  </a:ext>
                </a:extLst>
              </a:tr>
              <a:tr h="194427">
                <a:tc>
                  <a:txBody>
                    <a:bodyPr/>
                    <a:lstStyle/>
                    <a:p>
                      <a:r>
                        <a:rPr lang="en-ZA" b="1" dirty="0"/>
                        <a:t>COO</a:t>
                      </a:r>
                    </a:p>
                  </a:txBody>
                  <a:tcPr/>
                </a:tc>
                <a:tc>
                  <a:txBody>
                    <a:bodyPr/>
                    <a:lstStyle/>
                    <a:p>
                      <a:pPr algn="ctr"/>
                      <a:r>
                        <a:rPr lang="en-GB" b="1" dirty="0"/>
                        <a:t>14</a:t>
                      </a:r>
                      <a:endParaRPr lang="en-ZA" b="1" dirty="0"/>
                    </a:p>
                  </a:txBody>
                  <a:tcPr/>
                </a:tc>
                <a:tc>
                  <a:txBody>
                    <a:bodyPr/>
                    <a:lstStyle/>
                    <a:p>
                      <a:pPr algn="ctr"/>
                      <a:r>
                        <a:rPr lang="en-GB" b="1" dirty="0"/>
                        <a:t>13</a:t>
                      </a:r>
                      <a:endParaRPr lang="en-ZA" b="1" dirty="0"/>
                    </a:p>
                  </a:txBody>
                  <a:tcPr/>
                </a:tc>
                <a:tc>
                  <a:txBody>
                    <a:bodyPr/>
                    <a:lstStyle/>
                    <a:p>
                      <a:pPr algn="ctr"/>
                      <a:r>
                        <a:rPr lang="en-GB" b="1" dirty="0"/>
                        <a:t>1</a:t>
                      </a:r>
                      <a:endParaRPr lang="en-ZA" b="1" dirty="0"/>
                    </a:p>
                  </a:txBody>
                  <a:tcPr/>
                </a:tc>
                <a:extLst>
                  <a:ext uri="{0D108BD9-81ED-4DB2-BD59-A6C34878D82A}">
                    <a16:rowId xmlns:a16="http://schemas.microsoft.com/office/drawing/2014/main" xmlns="" val="2495851220"/>
                  </a:ext>
                </a:extLst>
              </a:tr>
              <a:tr h="194427">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Research and Development</a:t>
                      </a:r>
                      <a:endParaRPr lang="en-ZA" b="1" dirty="0"/>
                    </a:p>
                  </a:txBody>
                  <a:tcPr/>
                </a:tc>
                <a:tc>
                  <a:txBody>
                    <a:bodyPr/>
                    <a:lstStyle/>
                    <a:p>
                      <a:pPr algn="ctr"/>
                      <a:r>
                        <a:rPr lang="en-ZA" b="0" dirty="0"/>
                        <a:t>1</a:t>
                      </a:r>
                    </a:p>
                  </a:txBody>
                  <a:tcPr/>
                </a:tc>
                <a:tc>
                  <a:txBody>
                    <a:bodyPr/>
                    <a:lstStyle/>
                    <a:p>
                      <a:pPr algn="ctr"/>
                      <a:r>
                        <a:rPr lang="en-ZA" b="0" dirty="0"/>
                        <a:t>1</a:t>
                      </a:r>
                    </a:p>
                  </a:txBody>
                  <a:tcPr/>
                </a:tc>
                <a:tc>
                  <a:txBody>
                    <a:bodyPr/>
                    <a:lstStyle/>
                    <a:p>
                      <a:pPr algn="ctr"/>
                      <a:r>
                        <a:rPr lang="en-ZA" b="0" dirty="0"/>
                        <a:t>0</a:t>
                      </a:r>
                    </a:p>
                  </a:txBody>
                  <a:tcPr/>
                </a:tc>
                <a:extLst>
                  <a:ext uri="{0D108BD9-81ED-4DB2-BD59-A6C34878D82A}">
                    <a16:rowId xmlns:a16="http://schemas.microsoft.com/office/drawing/2014/main" xmlns="" val="316585322"/>
                  </a:ext>
                </a:extLst>
              </a:tr>
              <a:tr h="314017">
                <a:tc>
                  <a:txBody>
                    <a:bodyPr/>
                    <a:lstStyle/>
                    <a:p>
                      <a:pPr marL="285750" indent="-285750">
                        <a:buFont typeface="Arial" panose="020B0604020202020204" pitchFamily="34" charset="0"/>
                        <a:buChar char="•"/>
                      </a:pPr>
                      <a:r>
                        <a:rPr lang="en-GB" b="1" dirty="0"/>
                        <a:t>Construction Industry Regulation</a:t>
                      </a:r>
                      <a:endParaRPr lang="en-ZA" b="1" dirty="0"/>
                    </a:p>
                  </a:txBody>
                  <a:tcPr/>
                </a:tc>
                <a:tc>
                  <a:txBody>
                    <a:bodyPr/>
                    <a:lstStyle/>
                    <a:p>
                      <a:pPr algn="ctr"/>
                      <a:r>
                        <a:rPr lang="en-GB" b="0" dirty="0"/>
                        <a:t>2</a:t>
                      </a:r>
                      <a:endParaRPr lang="en-ZA" b="0" dirty="0"/>
                    </a:p>
                  </a:txBody>
                  <a:tcPr/>
                </a:tc>
                <a:tc>
                  <a:txBody>
                    <a:bodyPr/>
                    <a:lstStyle/>
                    <a:p>
                      <a:pPr algn="ctr"/>
                      <a:r>
                        <a:rPr lang="en-GB" b="0" dirty="0"/>
                        <a:t>2</a:t>
                      </a:r>
                      <a:endParaRPr lang="en-ZA" b="0" dirty="0"/>
                    </a:p>
                  </a:txBody>
                  <a:tcPr/>
                </a:tc>
                <a:tc>
                  <a:txBody>
                    <a:bodyPr/>
                    <a:lstStyle/>
                    <a:p>
                      <a:pPr algn="ctr"/>
                      <a:r>
                        <a:rPr lang="en-GB" b="0" dirty="0"/>
                        <a:t>0</a:t>
                      </a:r>
                      <a:endParaRPr lang="en-ZA" b="0" dirty="0"/>
                    </a:p>
                  </a:txBody>
                  <a:tcPr/>
                </a:tc>
                <a:extLst>
                  <a:ext uri="{0D108BD9-81ED-4DB2-BD59-A6C34878D82A}">
                    <a16:rowId xmlns:a16="http://schemas.microsoft.com/office/drawing/2014/main" xmlns="" val="1306787910"/>
                  </a:ext>
                </a:extLst>
              </a:tr>
              <a:tr h="320790">
                <a:tc>
                  <a:txBody>
                    <a:bodyPr/>
                    <a:lstStyle/>
                    <a:p>
                      <a:pPr marL="285750" indent="-285750">
                        <a:buFont typeface="Arial" panose="020B0604020202020204" pitchFamily="34" charset="0"/>
                        <a:buChar char="•"/>
                      </a:pPr>
                      <a:r>
                        <a:rPr lang="en-GB" b="1" dirty="0"/>
                        <a:t>Construction  Industry Performance</a:t>
                      </a:r>
                      <a:endParaRPr lang="en-ZA" b="1" dirty="0"/>
                    </a:p>
                  </a:txBody>
                  <a:tcPr>
                    <a:lnB w="12700" cap="flat" cmpd="sng" algn="ctr">
                      <a:solidFill>
                        <a:schemeClr val="tx1"/>
                      </a:solidFill>
                      <a:prstDash val="solid"/>
                      <a:round/>
                      <a:headEnd type="none" w="med" len="med"/>
                      <a:tailEnd type="none" w="med" len="med"/>
                    </a:lnB>
                  </a:tcPr>
                </a:tc>
                <a:tc>
                  <a:txBody>
                    <a:bodyPr/>
                    <a:lstStyle/>
                    <a:p>
                      <a:pPr algn="ctr"/>
                      <a:r>
                        <a:rPr lang="en-GB" b="0" dirty="0"/>
                        <a:t>2</a:t>
                      </a:r>
                      <a:endParaRPr lang="en-ZA"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2</a:t>
                      </a:r>
                      <a:endParaRPr lang="en-ZA" b="0" dirty="0"/>
                    </a:p>
                  </a:txBody>
                  <a:tcPr>
                    <a:lnB w="12700" cap="flat" cmpd="sng" algn="ctr">
                      <a:solidFill>
                        <a:schemeClr val="tx1"/>
                      </a:solidFill>
                      <a:prstDash val="solid"/>
                      <a:round/>
                      <a:headEnd type="none" w="med" len="med"/>
                      <a:tailEnd type="none" w="med" len="med"/>
                    </a:lnB>
                  </a:tcPr>
                </a:tc>
                <a:tc>
                  <a:txBody>
                    <a:bodyPr/>
                    <a:lstStyle/>
                    <a:p>
                      <a:pPr algn="ctr"/>
                      <a:r>
                        <a:rPr lang="en-GB" b="0" dirty="0"/>
                        <a:t>0</a:t>
                      </a:r>
                      <a:endParaRPr lang="en-ZA" b="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48617051"/>
                  </a:ext>
                </a:extLst>
              </a:tr>
              <a:tr h="336030">
                <a:tc>
                  <a:txBody>
                    <a:bodyPr/>
                    <a:lstStyle/>
                    <a:p>
                      <a:pPr marL="285750" indent="-285750">
                        <a:buFont typeface="Arial" panose="020B0604020202020204" pitchFamily="34" charset="0"/>
                        <a:buChar char="•"/>
                      </a:pPr>
                      <a:r>
                        <a:rPr lang="en-GB" b="1" dirty="0"/>
                        <a:t>Procurement and Development</a:t>
                      </a:r>
                      <a:endParaRPr lang="en-ZA"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4</a:t>
                      </a:r>
                      <a:endParaRPr lang="en-ZA"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4</a:t>
                      </a:r>
                      <a:endParaRPr lang="en-ZA"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0" dirty="0"/>
                        <a:t>0</a:t>
                      </a:r>
                      <a:endParaRPr lang="en-ZA" b="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3252298"/>
                  </a:ext>
                </a:extLst>
              </a:tr>
              <a:tr h="457200">
                <a:tc>
                  <a:txBody>
                    <a:bodyPr/>
                    <a:lstStyle/>
                    <a:p>
                      <a:pPr marL="285750" indent="-285750">
                        <a:buFont typeface="Arial" panose="020B0604020202020204" pitchFamily="34" charset="0"/>
                        <a:buChar char="•"/>
                      </a:pPr>
                      <a:r>
                        <a:rPr lang="en-GB" b="1" dirty="0"/>
                        <a:t>Provincial Office</a:t>
                      </a:r>
                      <a:endParaRPr lang="en-ZA" b="1"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a:t>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4</a:t>
                      </a:r>
                      <a:endParaRPr lang="en-Z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1</a:t>
                      </a:r>
                      <a:endParaRPr lang="en-ZA"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04382097"/>
                  </a:ext>
                </a:extLst>
              </a:tr>
              <a:tr h="457200">
                <a:tc>
                  <a:txBody>
                    <a:bodyPr/>
                    <a:lstStyle/>
                    <a:p>
                      <a:r>
                        <a:rPr lang="en-GB" b="1" dirty="0"/>
                        <a:t>TOTAL</a:t>
                      </a:r>
                      <a:endParaRPr lang="en-ZA" b="1" dirty="0"/>
                    </a:p>
                  </a:txBody>
                  <a:tcPr>
                    <a:lnT w="12700" cap="flat" cmpd="sng" algn="ctr">
                      <a:solidFill>
                        <a:schemeClr val="tx1"/>
                      </a:solidFill>
                      <a:prstDash val="solid"/>
                      <a:round/>
                      <a:headEnd type="none" w="med" len="med"/>
                      <a:tailEnd type="none" w="med" len="med"/>
                    </a:lnT>
                  </a:tcPr>
                </a:tc>
                <a:tc>
                  <a:txBody>
                    <a:bodyPr/>
                    <a:lstStyle/>
                    <a:p>
                      <a:pPr algn="ctr"/>
                      <a:r>
                        <a:rPr lang="en-GB" b="1" dirty="0"/>
                        <a:t>19</a:t>
                      </a:r>
                      <a:endParaRPr lang="en-ZA" b="1" dirty="0"/>
                    </a:p>
                  </a:txBody>
                  <a:tcPr>
                    <a:lnT w="12700" cap="flat" cmpd="sng" algn="ctr">
                      <a:solidFill>
                        <a:schemeClr val="tx1"/>
                      </a:solidFill>
                      <a:prstDash val="solid"/>
                      <a:round/>
                      <a:headEnd type="none" w="med" len="med"/>
                      <a:tailEnd type="none" w="med" len="med"/>
                    </a:lnT>
                  </a:tcPr>
                </a:tc>
                <a:tc>
                  <a:txBody>
                    <a:bodyPr/>
                    <a:lstStyle/>
                    <a:p>
                      <a:pPr algn="ctr"/>
                      <a:r>
                        <a:rPr lang="en-GB" b="1" dirty="0"/>
                        <a:t>17</a:t>
                      </a:r>
                      <a:endParaRPr lang="en-ZA" b="1" dirty="0"/>
                    </a:p>
                  </a:txBody>
                  <a:tcPr>
                    <a:lnT w="12700" cap="flat" cmpd="sng" algn="ctr">
                      <a:solidFill>
                        <a:schemeClr val="tx1"/>
                      </a:solidFill>
                      <a:prstDash val="solid"/>
                      <a:round/>
                      <a:headEnd type="none" w="med" len="med"/>
                      <a:tailEnd type="none" w="med" len="med"/>
                    </a:lnT>
                  </a:tcPr>
                </a:tc>
                <a:tc>
                  <a:txBody>
                    <a:bodyPr/>
                    <a:lstStyle/>
                    <a:p>
                      <a:pPr algn="ctr"/>
                      <a:r>
                        <a:rPr lang="en-GB" b="1" dirty="0"/>
                        <a:t>2</a:t>
                      </a:r>
                      <a:endParaRPr lang="en-ZA"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228824746"/>
                  </a:ext>
                </a:extLst>
              </a:tr>
            </a:tbl>
          </a:graphicData>
        </a:graphic>
      </p:graphicFrame>
    </p:spTree>
    <p:extLst>
      <p:ext uri="{BB962C8B-B14F-4D97-AF65-F5344CB8AC3E}">
        <p14:creationId xmlns:p14="http://schemas.microsoft.com/office/powerpoint/2010/main" val="206385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696000"/>
          </a:xfrm>
        </p:spPr>
        <p:txBody>
          <a:bodyPr/>
          <a:lstStyle/>
          <a:p>
            <a:pPr algn="ctr"/>
            <a:r>
              <a:rPr lang="en-US" dirty="0"/>
              <a:t>PERFORMANCE INFORMATION</a:t>
            </a:r>
            <a:endParaRPr lang="en-ZA" dirty="0"/>
          </a:p>
        </p:txBody>
      </p:sp>
      <p:graphicFrame>
        <p:nvGraphicFramePr>
          <p:cNvPr id="2" name="Table 1">
            <a:extLst>
              <a:ext uri="{FF2B5EF4-FFF2-40B4-BE49-F238E27FC236}">
                <a16:creationId xmlns:a16="http://schemas.microsoft.com/office/drawing/2014/main" xmlns="" id="{5E42A1B1-6837-43CA-A076-CEB51D5D3EFC}"/>
              </a:ext>
            </a:extLst>
          </p:cNvPr>
          <p:cNvGraphicFramePr>
            <a:graphicFrameLocks noGrp="1"/>
          </p:cNvGraphicFramePr>
          <p:nvPr>
            <p:extLst>
              <p:ext uri="{D42A27DB-BD31-4B8C-83A1-F6EECF244321}">
                <p14:modId xmlns:p14="http://schemas.microsoft.com/office/powerpoint/2010/main" val="2948466741"/>
              </p:ext>
            </p:extLst>
          </p:nvPr>
        </p:nvGraphicFramePr>
        <p:xfrm>
          <a:off x="457200" y="866774"/>
          <a:ext cx="8329081" cy="5934336"/>
        </p:xfrm>
        <a:graphic>
          <a:graphicData uri="http://schemas.openxmlformats.org/drawingml/2006/table">
            <a:tbl>
              <a:tblPr>
                <a:tableStyleId>{21E4AEA4-8DFA-4A89-87EB-49C32662AFE0}</a:tableStyleId>
              </a:tblPr>
              <a:tblGrid>
                <a:gridCol w="604835">
                  <a:extLst>
                    <a:ext uri="{9D8B030D-6E8A-4147-A177-3AD203B41FA5}">
                      <a16:colId xmlns:a16="http://schemas.microsoft.com/office/drawing/2014/main" xmlns="" val="1705415345"/>
                    </a:ext>
                  </a:extLst>
                </a:gridCol>
                <a:gridCol w="982856">
                  <a:extLst>
                    <a:ext uri="{9D8B030D-6E8A-4147-A177-3AD203B41FA5}">
                      <a16:colId xmlns:a16="http://schemas.microsoft.com/office/drawing/2014/main" xmlns="" val="3249813789"/>
                    </a:ext>
                  </a:extLst>
                </a:gridCol>
                <a:gridCol w="3213187">
                  <a:extLst>
                    <a:ext uri="{9D8B030D-6E8A-4147-A177-3AD203B41FA5}">
                      <a16:colId xmlns:a16="http://schemas.microsoft.com/office/drawing/2014/main" xmlns="" val="1845210005"/>
                    </a:ext>
                  </a:extLst>
                </a:gridCol>
                <a:gridCol w="1171868">
                  <a:extLst>
                    <a:ext uri="{9D8B030D-6E8A-4147-A177-3AD203B41FA5}">
                      <a16:colId xmlns:a16="http://schemas.microsoft.com/office/drawing/2014/main" xmlns="" val="192272086"/>
                    </a:ext>
                  </a:extLst>
                </a:gridCol>
                <a:gridCol w="1071061">
                  <a:extLst>
                    <a:ext uri="{9D8B030D-6E8A-4147-A177-3AD203B41FA5}">
                      <a16:colId xmlns:a16="http://schemas.microsoft.com/office/drawing/2014/main" xmlns="" val="3425147543"/>
                    </a:ext>
                  </a:extLst>
                </a:gridCol>
                <a:gridCol w="1285274">
                  <a:extLst>
                    <a:ext uri="{9D8B030D-6E8A-4147-A177-3AD203B41FA5}">
                      <a16:colId xmlns:a16="http://schemas.microsoft.com/office/drawing/2014/main" xmlns="" val="615161768"/>
                    </a:ext>
                  </a:extLst>
                </a:gridCol>
              </a:tblGrid>
              <a:tr h="381106">
                <a:tc>
                  <a:txBody>
                    <a:bodyPr/>
                    <a:lstStyle/>
                    <a:p>
                      <a:pPr algn="ctr" fontAlgn="t"/>
                      <a:r>
                        <a:rPr lang="en-ZA" sz="1300" b="1" u="none" strike="noStrike" dirty="0">
                          <a:solidFill>
                            <a:schemeClr val="bg1"/>
                          </a:solidFill>
                          <a:effectLst/>
                        </a:rPr>
                        <a:t>No</a:t>
                      </a:r>
                      <a:endParaRPr lang="en-ZA" sz="1300" b="1" i="0" u="none" strike="noStrike" dirty="0">
                        <a:solidFill>
                          <a:schemeClr val="bg1"/>
                        </a:solidFill>
                        <a:effectLst/>
                        <a:latin typeface="Calibri" panose="020F0502020204030204" pitchFamily="34" charset="0"/>
                      </a:endParaRPr>
                    </a:p>
                  </a:txBody>
                  <a:tcPr marL="4502" marR="4502" marT="4502" marB="0">
                    <a:solidFill>
                      <a:srgbClr val="B60305"/>
                    </a:solidFill>
                  </a:tcPr>
                </a:tc>
                <a:tc>
                  <a:txBody>
                    <a:bodyPr/>
                    <a:lstStyle/>
                    <a:p>
                      <a:pPr algn="ctr" fontAlgn="t"/>
                      <a:r>
                        <a:rPr lang="en-ZA" sz="1300" b="1" u="none" strike="noStrike" dirty="0">
                          <a:solidFill>
                            <a:schemeClr val="bg1"/>
                          </a:solidFill>
                          <a:effectLst/>
                        </a:rPr>
                        <a:t>Programme</a:t>
                      </a:r>
                      <a:endParaRPr lang="en-ZA" sz="1300" b="1" i="0" u="none" strike="noStrike" dirty="0">
                        <a:solidFill>
                          <a:schemeClr val="bg1"/>
                        </a:solidFill>
                        <a:effectLst/>
                        <a:latin typeface="Calibri" panose="020F0502020204030204" pitchFamily="34" charset="0"/>
                      </a:endParaRPr>
                    </a:p>
                  </a:txBody>
                  <a:tcPr marL="4502" marR="4502" marT="4502" marB="0">
                    <a:solidFill>
                      <a:srgbClr val="B60305"/>
                    </a:solidFill>
                  </a:tcPr>
                </a:tc>
                <a:tc>
                  <a:txBody>
                    <a:bodyPr/>
                    <a:lstStyle/>
                    <a:p>
                      <a:pPr algn="ctr" fontAlgn="t"/>
                      <a:r>
                        <a:rPr lang="en-ZA" sz="1300" b="1" u="none" strike="noStrike" dirty="0">
                          <a:solidFill>
                            <a:schemeClr val="bg1"/>
                          </a:solidFill>
                          <a:effectLst/>
                        </a:rPr>
                        <a:t>Output indicator</a:t>
                      </a:r>
                      <a:endParaRPr lang="en-ZA" sz="1300" b="1" i="0" u="none" strike="noStrike" dirty="0">
                        <a:solidFill>
                          <a:schemeClr val="bg1"/>
                        </a:solidFill>
                        <a:effectLst/>
                        <a:latin typeface="Calibri" panose="020F0502020204030204" pitchFamily="34" charset="0"/>
                      </a:endParaRPr>
                    </a:p>
                  </a:txBody>
                  <a:tcPr marL="4502" marR="4502" marT="4502" marB="0">
                    <a:solidFill>
                      <a:srgbClr val="B60305"/>
                    </a:solidFill>
                  </a:tcPr>
                </a:tc>
                <a:tc>
                  <a:txBody>
                    <a:bodyPr/>
                    <a:lstStyle/>
                    <a:p>
                      <a:pPr algn="ctr" fontAlgn="t"/>
                      <a:r>
                        <a:rPr lang="en-ZA" sz="1300" b="1" u="none" strike="noStrike" dirty="0">
                          <a:solidFill>
                            <a:schemeClr val="bg1"/>
                          </a:solidFill>
                          <a:effectLst/>
                        </a:rPr>
                        <a:t>Addresses Transformation or Development</a:t>
                      </a:r>
                      <a:endParaRPr lang="en-ZA" sz="1300" b="1" i="0" u="none" strike="noStrike" dirty="0">
                        <a:solidFill>
                          <a:schemeClr val="bg1"/>
                        </a:solidFill>
                        <a:effectLst/>
                        <a:latin typeface="Calibri" panose="020F0502020204030204" pitchFamily="34" charset="0"/>
                      </a:endParaRPr>
                    </a:p>
                  </a:txBody>
                  <a:tcPr marL="4502" marR="4502" marT="4502" marB="0">
                    <a:solidFill>
                      <a:srgbClr val="B60305"/>
                    </a:solidFill>
                  </a:tcPr>
                </a:tc>
                <a:tc>
                  <a:txBody>
                    <a:bodyPr/>
                    <a:lstStyle/>
                    <a:p>
                      <a:pPr algn="ctr" fontAlgn="t"/>
                      <a:r>
                        <a:rPr lang="en-ZA" sz="1300" b="1" u="none" strike="noStrike" dirty="0">
                          <a:solidFill>
                            <a:schemeClr val="bg1"/>
                          </a:solidFill>
                          <a:effectLst/>
                        </a:rPr>
                        <a:t>Planned Annual target</a:t>
                      </a:r>
                      <a:endParaRPr lang="en-ZA" sz="1300" b="1" i="0" u="none" strike="noStrike" dirty="0">
                        <a:solidFill>
                          <a:schemeClr val="bg1"/>
                        </a:solidFill>
                        <a:effectLst/>
                        <a:latin typeface="Calibri" panose="020F0502020204030204" pitchFamily="34" charset="0"/>
                      </a:endParaRPr>
                    </a:p>
                  </a:txBody>
                  <a:tcPr marL="4502" marR="4502" marT="4502" marB="0">
                    <a:solidFill>
                      <a:srgbClr val="B60305"/>
                    </a:solidFill>
                  </a:tcPr>
                </a:tc>
                <a:tc>
                  <a:txBody>
                    <a:bodyPr/>
                    <a:lstStyle/>
                    <a:p>
                      <a:pPr algn="ctr" fontAlgn="t"/>
                      <a:r>
                        <a:rPr lang="en-ZA" sz="1300" b="1" u="none" strike="noStrike" dirty="0">
                          <a:solidFill>
                            <a:schemeClr val="bg1"/>
                          </a:solidFill>
                          <a:effectLst/>
                        </a:rPr>
                        <a:t>2020/21 Actual Achievement</a:t>
                      </a:r>
                      <a:endParaRPr lang="en-ZA" sz="1300" b="1" i="0" u="none" strike="noStrike" dirty="0">
                        <a:solidFill>
                          <a:schemeClr val="bg1"/>
                        </a:solidFill>
                        <a:effectLst/>
                        <a:latin typeface="Calibri" panose="020F0502020204030204" pitchFamily="34" charset="0"/>
                      </a:endParaRPr>
                    </a:p>
                  </a:txBody>
                  <a:tcPr marL="4502" marR="4502" marT="4502" marB="0">
                    <a:solidFill>
                      <a:srgbClr val="B60305"/>
                    </a:solidFill>
                  </a:tcPr>
                </a:tc>
                <a:extLst>
                  <a:ext uri="{0D108BD9-81ED-4DB2-BD59-A6C34878D82A}">
                    <a16:rowId xmlns:a16="http://schemas.microsoft.com/office/drawing/2014/main" xmlns="" val="357042644"/>
                  </a:ext>
                </a:extLst>
              </a:tr>
              <a:tr h="190552">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b"/>
                </a:tc>
                <a:tc rowSpan="5">
                  <a:txBody>
                    <a:bodyPr/>
                    <a:lstStyle/>
                    <a:p>
                      <a:pPr algn="ctr" fontAlgn="ctr"/>
                      <a:r>
                        <a:rPr lang="en-ZA" sz="1000" u="none" strike="noStrike" dirty="0">
                          <a:effectLst/>
                        </a:rPr>
                        <a:t>Programme 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l" fontAlgn="b"/>
                      <a:r>
                        <a:rPr lang="en-US" sz="1000" u="none" strike="noStrike" dirty="0">
                          <a:effectLst/>
                        </a:rPr>
                        <a:t>Number of fraud awareness workshops for staff</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No</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2272880207"/>
                  </a:ext>
                </a:extLst>
              </a:tr>
              <a:tr h="190552">
                <a:tc>
                  <a:txBody>
                    <a:bodyPr/>
                    <a:lstStyle/>
                    <a:p>
                      <a:pPr algn="ctr" fontAlgn="b"/>
                      <a:r>
                        <a:rPr lang="en-ZA" sz="1000" u="none" strike="noStrike" dirty="0">
                          <a:effectLst/>
                        </a:rPr>
                        <a:t>2</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ZA" sz="1000" u="none" strike="noStrike" dirty="0">
                          <a:effectLst/>
                        </a:rPr>
                        <a:t>% System uptime</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No</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90%</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98,28%</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3323969079"/>
                  </a:ext>
                </a:extLst>
              </a:tr>
              <a:tr h="190552">
                <a:tc>
                  <a:txBody>
                    <a:bodyPr/>
                    <a:lstStyle/>
                    <a:p>
                      <a:pPr algn="ctr" fontAlgn="b"/>
                      <a:r>
                        <a:rPr lang="en-ZA" sz="1000" u="none" strike="noStrike" dirty="0">
                          <a:effectLst/>
                        </a:rPr>
                        <a:t>3</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ZA" sz="1000" u="none" strike="noStrike" dirty="0">
                          <a:effectLst/>
                        </a:rPr>
                        <a:t>% expenditure on BBBEE compliant suppliers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No</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88%</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94%</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3217032091"/>
                  </a:ext>
                </a:extLst>
              </a:tr>
              <a:tr h="190552">
                <a:tc>
                  <a:txBody>
                    <a:bodyPr/>
                    <a:lstStyle/>
                    <a:p>
                      <a:pPr algn="ctr" fontAlgn="b"/>
                      <a:r>
                        <a:rPr lang="en-ZA" sz="1000" u="none" strike="noStrike" dirty="0">
                          <a:effectLst/>
                        </a:rPr>
                        <a:t>4</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solidFill>
                            <a:srgbClr val="FF0000"/>
                          </a:solidFill>
                          <a:effectLst/>
                        </a:rPr>
                        <a:t>% invoices paid within 30 days</a:t>
                      </a:r>
                      <a:endParaRPr lang="en-US" sz="1000" b="0" i="0" u="none" strike="noStrike" dirty="0">
                        <a:solidFill>
                          <a:srgbClr val="FF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solidFill>
                            <a:srgbClr val="FF0000"/>
                          </a:solidFill>
                          <a:effectLst/>
                        </a:rPr>
                        <a:t>No</a:t>
                      </a:r>
                      <a:endParaRPr lang="en-ZA" sz="1000" b="0" i="0" u="none" strike="noStrike" dirty="0">
                        <a:solidFill>
                          <a:srgbClr val="FF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solidFill>
                            <a:srgbClr val="FF0000"/>
                          </a:solidFill>
                          <a:effectLst/>
                        </a:rPr>
                        <a:t>100%</a:t>
                      </a:r>
                      <a:endParaRPr lang="en-ZA" sz="1000" b="0" i="0" u="none" strike="noStrike" dirty="0">
                        <a:solidFill>
                          <a:srgbClr val="FF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solidFill>
                            <a:srgbClr val="FF0000"/>
                          </a:solidFill>
                          <a:effectLst/>
                        </a:rPr>
                        <a:t>93%</a:t>
                      </a:r>
                      <a:endParaRPr lang="en-ZA" sz="1000" b="0" i="0" u="none" strike="noStrike" dirty="0">
                        <a:solidFill>
                          <a:srgbClr val="FF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1257111002"/>
                  </a:ext>
                </a:extLst>
              </a:tr>
              <a:tr h="190552">
                <a:tc>
                  <a:txBody>
                    <a:bodyPr/>
                    <a:lstStyle/>
                    <a:p>
                      <a:pPr algn="ctr" fontAlgn="b"/>
                      <a:r>
                        <a:rPr lang="en-ZA" sz="1000" u="none" strike="noStrike" dirty="0">
                          <a:effectLst/>
                        </a:rPr>
                        <a:t>5</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stakeholder forums conducted</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No</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4106698498"/>
                  </a:ext>
                </a:extLst>
              </a:tr>
              <a:tr h="190552">
                <a:tc>
                  <a:txBody>
                    <a:bodyPr/>
                    <a:lstStyle/>
                    <a:p>
                      <a:pPr algn="ctr" fontAlgn="b"/>
                      <a:r>
                        <a:rPr lang="en-ZA" sz="1000" u="none" strike="noStrike" dirty="0">
                          <a:effectLst/>
                        </a:rPr>
                        <a:t>6</a:t>
                      </a:r>
                      <a:endParaRPr lang="en-ZA" sz="1000" b="0" i="0" u="none" strike="noStrike" dirty="0">
                        <a:solidFill>
                          <a:srgbClr val="000000"/>
                        </a:solidFill>
                        <a:effectLst/>
                        <a:latin typeface="Calibri" panose="020F0502020204030204" pitchFamily="34" charset="0"/>
                      </a:endParaRPr>
                    </a:p>
                  </a:txBody>
                  <a:tcPr marL="4502" marR="4502" marT="4502" marB="0" anchor="b"/>
                </a:tc>
                <a:tc>
                  <a:txBody>
                    <a:bodyPr/>
                    <a:lstStyle/>
                    <a:p>
                      <a:pPr algn="ctr" fontAlgn="ctr"/>
                      <a:r>
                        <a:rPr lang="en-ZA" sz="1000" u="none" strike="noStrike" dirty="0">
                          <a:effectLst/>
                        </a:rPr>
                        <a:t>Programme 2</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l" fontAlgn="b"/>
                      <a:r>
                        <a:rPr lang="en-US" sz="1000" u="none" strike="noStrike" dirty="0">
                          <a:effectLst/>
                        </a:rPr>
                        <a:t>Number of research studies conducted</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1403797256"/>
                  </a:ext>
                </a:extLst>
              </a:tr>
              <a:tr h="381106">
                <a:tc>
                  <a:txBody>
                    <a:bodyPr/>
                    <a:lstStyle/>
                    <a:p>
                      <a:pPr algn="ctr" fontAlgn="b"/>
                      <a:r>
                        <a:rPr lang="en-ZA" sz="1000" u="none" strike="noStrike" dirty="0">
                          <a:effectLst/>
                        </a:rPr>
                        <a:t>7</a:t>
                      </a:r>
                      <a:endParaRPr lang="en-ZA" sz="1000" b="0" i="0" u="none" strike="noStrike" dirty="0">
                        <a:solidFill>
                          <a:srgbClr val="000000"/>
                        </a:solidFill>
                        <a:effectLst/>
                        <a:latin typeface="Calibri" panose="020F0502020204030204" pitchFamily="34" charset="0"/>
                      </a:endParaRPr>
                    </a:p>
                  </a:txBody>
                  <a:tcPr marL="4502" marR="4502" marT="4502" marB="0" anchor="b"/>
                </a:tc>
                <a:tc rowSpan="2">
                  <a:txBody>
                    <a:bodyPr/>
                    <a:lstStyle/>
                    <a:p>
                      <a:pPr algn="ctr" fontAlgn="ctr"/>
                      <a:r>
                        <a:rPr lang="en-ZA" sz="1000" u="none" strike="noStrike" dirty="0">
                          <a:effectLst/>
                        </a:rPr>
                        <a:t>Programme 3</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l" fontAlgn="b"/>
                      <a:r>
                        <a:rPr lang="en-US" sz="1000" u="none" strike="noStrike" dirty="0">
                          <a:effectLst/>
                        </a:rPr>
                        <a:t>Number of revised registration criteria assessments performed</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18720826"/>
                  </a:ext>
                </a:extLst>
              </a:tr>
              <a:tr h="381106">
                <a:tc>
                  <a:txBody>
                    <a:bodyPr/>
                    <a:lstStyle/>
                    <a:p>
                      <a:pPr algn="ctr" fontAlgn="b"/>
                      <a:r>
                        <a:rPr lang="en-ZA" sz="1000" u="none" strike="noStrike" dirty="0">
                          <a:effectLst/>
                        </a:rPr>
                        <a:t>8</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non-registered projects identified against the RoP</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No</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 1 000 </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 2 476 </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1594730115"/>
                  </a:ext>
                </a:extLst>
              </a:tr>
              <a:tr h="381106">
                <a:tc>
                  <a:txBody>
                    <a:bodyPr/>
                    <a:lstStyle/>
                    <a:p>
                      <a:pPr algn="ctr" fontAlgn="b"/>
                      <a:r>
                        <a:rPr lang="en-ZA" sz="1000" u="none" strike="noStrike" dirty="0">
                          <a:effectLst/>
                        </a:rPr>
                        <a:t>9</a:t>
                      </a:r>
                      <a:endParaRPr lang="en-ZA" sz="1000" b="0" i="0" u="none" strike="noStrike" dirty="0">
                        <a:solidFill>
                          <a:srgbClr val="000000"/>
                        </a:solidFill>
                        <a:effectLst/>
                        <a:latin typeface="Calibri" panose="020F0502020204030204" pitchFamily="34" charset="0"/>
                      </a:endParaRPr>
                    </a:p>
                  </a:txBody>
                  <a:tcPr marL="4502" marR="4502" marT="4502" marB="0" anchor="b"/>
                </a:tc>
                <a:tc rowSpan="2">
                  <a:txBody>
                    <a:bodyPr/>
                    <a:lstStyle/>
                    <a:p>
                      <a:pPr algn="ctr" fontAlgn="ctr"/>
                      <a:r>
                        <a:rPr lang="en-ZA" sz="1000" u="none" strike="noStrike" dirty="0">
                          <a:effectLst/>
                        </a:rPr>
                        <a:t>Programme 4</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l" fontAlgn="b"/>
                      <a:r>
                        <a:rPr lang="en-US" sz="1000" u="none" strike="noStrike" dirty="0">
                          <a:effectLst/>
                        </a:rPr>
                        <a:t>Number of industry monitoring and evaluations conducted</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4</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4</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1512637392"/>
                  </a:ext>
                </a:extLst>
              </a:tr>
              <a:tr h="190552">
                <a:tc>
                  <a:txBody>
                    <a:bodyPr/>
                    <a:lstStyle/>
                    <a:p>
                      <a:pPr algn="ctr" fontAlgn="b"/>
                      <a:r>
                        <a:rPr lang="en-ZA" sz="1000" u="none" strike="noStrike" dirty="0">
                          <a:effectLst/>
                        </a:rPr>
                        <a:t>10</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reports on public sector expenditure</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2240180581"/>
                  </a:ext>
                </a:extLst>
              </a:tr>
              <a:tr h="381106">
                <a:tc>
                  <a:txBody>
                    <a:bodyPr/>
                    <a:lstStyle/>
                    <a:p>
                      <a:pPr algn="ctr" fontAlgn="b"/>
                      <a:r>
                        <a:rPr lang="en-ZA" sz="1000" u="none" strike="noStrike" dirty="0">
                          <a:effectLst/>
                        </a:rPr>
                        <a:t>11</a:t>
                      </a:r>
                      <a:endParaRPr lang="en-ZA" sz="1000" b="0" i="0" u="none" strike="noStrike" dirty="0">
                        <a:solidFill>
                          <a:srgbClr val="000000"/>
                        </a:solidFill>
                        <a:effectLst/>
                        <a:latin typeface="Calibri" panose="020F0502020204030204" pitchFamily="34" charset="0"/>
                      </a:endParaRPr>
                    </a:p>
                  </a:txBody>
                  <a:tcPr marL="4502" marR="4502" marT="4502" marB="0" anchor="b"/>
                </a:tc>
                <a:tc rowSpan="4">
                  <a:txBody>
                    <a:bodyPr/>
                    <a:lstStyle/>
                    <a:p>
                      <a:pPr algn="ctr" fontAlgn="ctr"/>
                      <a:r>
                        <a:rPr lang="en-ZA" sz="1000" u="none" strike="noStrike" dirty="0">
                          <a:effectLst/>
                        </a:rPr>
                        <a:t>Programme 5</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l" fontAlgn="b"/>
                      <a:r>
                        <a:rPr lang="en-US" sz="1000" u="none" strike="noStrike" dirty="0">
                          <a:effectLst/>
                        </a:rPr>
                        <a:t>Number of cidb-facilitated export promotion trade missions</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2</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2967497186"/>
                  </a:ext>
                </a:extLst>
              </a:tr>
              <a:tr h="381106">
                <a:tc>
                  <a:txBody>
                    <a:bodyPr/>
                    <a:lstStyle/>
                    <a:p>
                      <a:pPr algn="ctr" fontAlgn="b"/>
                      <a:r>
                        <a:rPr lang="en-ZA" sz="1000" u="none" strike="noStrike" dirty="0">
                          <a:effectLst/>
                        </a:rPr>
                        <a:t>12</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cidb business advisory framework developed</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3377010397"/>
                  </a:ext>
                </a:extLst>
              </a:tr>
              <a:tr h="190552">
                <a:tc>
                  <a:txBody>
                    <a:bodyPr/>
                    <a:lstStyle/>
                    <a:p>
                      <a:pPr algn="ctr" fontAlgn="b"/>
                      <a:r>
                        <a:rPr lang="en-ZA" sz="1000" u="none" strike="noStrike" dirty="0">
                          <a:effectLst/>
                        </a:rPr>
                        <a:t>13</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TVET colleges participating in WorldSkills SA</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25</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25</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526068934"/>
                  </a:ext>
                </a:extLst>
              </a:tr>
              <a:tr h="190552">
                <a:tc>
                  <a:txBody>
                    <a:bodyPr/>
                    <a:lstStyle/>
                    <a:p>
                      <a:pPr algn="ctr" fontAlgn="b"/>
                      <a:r>
                        <a:rPr lang="en-ZA" sz="1000" u="none" strike="noStrike" dirty="0">
                          <a:effectLst/>
                        </a:rPr>
                        <a:t>14</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NCDP framework reviewed</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1</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2031195386"/>
                  </a:ext>
                </a:extLst>
              </a:tr>
              <a:tr h="381106">
                <a:tc>
                  <a:txBody>
                    <a:bodyPr/>
                    <a:lstStyle/>
                    <a:p>
                      <a:pPr algn="ctr" fontAlgn="b"/>
                      <a:r>
                        <a:rPr lang="en-ZA" sz="1000" u="none" strike="noStrike" dirty="0">
                          <a:effectLst/>
                        </a:rPr>
                        <a:t>15</a:t>
                      </a:r>
                      <a:endParaRPr lang="en-ZA" sz="1000" b="0" i="0" u="none" strike="noStrike" dirty="0">
                        <a:solidFill>
                          <a:srgbClr val="000000"/>
                        </a:solidFill>
                        <a:effectLst/>
                        <a:latin typeface="Calibri" panose="020F0502020204030204" pitchFamily="34" charset="0"/>
                      </a:endParaRPr>
                    </a:p>
                  </a:txBody>
                  <a:tcPr marL="4502" marR="4502" marT="4502" marB="0" anchor="b"/>
                </a:tc>
                <a:tc rowSpan="5">
                  <a:txBody>
                    <a:bodyPr/>
                    <a:lstStyle/>
                    <a:p>
                      <a:pPr marL="0" algn="ctr" defTabSz="457200" rtl="0" eaLnBrk="1" fontAlgn="ctr" latinLnBrk="0" hangingPunct="1"/>
                      <a:r>
                        <a:rPr lang="en-ZA" sz="1000" u="none" strike="noStrike" kern="1200" dirty="0">
                          <a:solidFill>
                            <a:schemeClr val="dk1"/>
                          </a:solidFill>
                          <a:effectLst/>
                          <a:latin typeface="+mn-lt"/>
                          <a:ea typeface="+mn-ea"/>
                          <a:cs typeface="+mn-cs"/>
                        </a:rPr>
                        <a:t>Programme 6</a:t>
                      </a:r>
                    </a:p>
                  </a:txBody>
                  <a:tcPr marL="4502" marR="4502" marT="4502" marB="0" anchor="ctr"/>
                </a:tc>
                <a:tc>
                  <a:txBody>
                    <a:bodyPr/>
                    <a:lstStyle/>
                    <a:p>
                      <a:pPr algn="l" fontAlgn="b"/>
                      <a:r>
                        <a:rPr lang="en-US" sz="1000" u="none" strike="noStrike" dirty="0">
                          <a:solidFill>
                            <a:srgbClr val="FF0000"/>
                          </a:solidFill>
                          <a:effectLst/>
                        </a:rPr>
                        <a:t>Number of client departments implementing </a:t>
                      </a:r>
                      <a:r>
                        <a:rPr lang="en-US" sz="1000" u="none" strike="noStrike" dirty="0" smtClean="0">
                          <a:solidFill>
                            <a:srgbClr val="FF0000"/>
                          </a:solidFill>
                          <a:effectLst/>
                        </a:rPr>
                        <a:t>contractor</a:t>
                      </a:r>
                      <a:r>
                        <a:rPr lang="en-US" sz="1000" u="none" strike="noStrike" baseline="0" dirty="0" smtClean="0">
                          <a:solidFill>
                            <a:srgbClr val="FF0000"/>
                          </a:solidFill>
                          <a:effectLst/>
                        </a:rPr>
                        <a:t> </a:t>
                      </a:r>
                      <a:r>
                        <a:rPr lang="en-US" sz="1000" u="none" strike="noStrike" dirty="0" smtClean="0">
                          <a:solidFill>
                            <a:srgbClr val="FF0000"/>
                          </a:solidFill>
                          <a:effectLst/>
                        </a:rPr>
                        <a:t>development</a:t>
                      </a:r>
                      <a:endParaRPr lang="en-US" sz="1000" b="0" i="0" u="none" strike="noStrike" dirty="0">
                        <a:solidFill>
                          <a:srgbClr val="FF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solidFill>
                            <a:srgbClr val="FF0000"/>
                          </a:solidFill>
                          <a:effectLst/>
                        </a:rPr>
                        <a:t>Yes</a:t>
                      </a:r>
                      <a:endParaRPr lang="en-ZA" sz="1000" b="0" i="0" u="none" strike="noStrike" dirty="0">
                        <a:solidFill>
                          <a:srgbClr val="FF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solidFill>
                            <a:srgbClr val="FF0000"/>
                          </a:solidFill>
                          <a:effectLst/>
                        </a:rPr>
                        <a:t>20</a:t>
                      </a:r>
                      <a:endParaRPr lang="en-ZA" sz="1000" b="0" i="0" u="none" strike="noStrike" dirty="0">
                        <a:solidFill>
                          <a:srgbClr val="FF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solidFill>
                            <a:srgbClr val="FF0000"/>
                          </a:solidFill>
                          <a:effectLst/>
                        </a:rPr>
                        <a:t>0</a:t>
                      </a:r>
                      <a:endParaRPr lang="en-ZA" sz="1000" b="0" i="0" u="none" strike="noStrike" dirty="0">
                        <a:solidFill>
                          <a:srgbClr val="FF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240299472"/>
                  </a:ext>
                </a:extLst>
              </a:tr>
              <a:tr h="381106">
                <a:tc>
                  <a:txBody>
                    <a:bodyPr/>
                    <a:lstStyle/>
                    <a:p>
                      <a:pPr algn="ctr" fontAlgn="b"/>
                      <a:r>
                        <a:rPr lang="en-ZA" sz="1000" u="none" strike="noStrike" dirty="0">
                          <a:effectLst/>
                        </a:rPr>
                        <a:t>16</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grade 2 to 6  contractors provided with contractor development support</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256</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283</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1050100832"/>
                  </a:ext>
                </a:extLst>
              </a:tr>
              <a:tr h="381106">
                <a:tc>
                  <a:txBody>
                    <a:bodyPr/>
                    <a:lstStyle/>
                    <a:p>
                      <a:pPr algn="ctr" fontAlgn="b"/>
                      <a:r>
                        <a:rPr lang="en-ZA" sz="1000" u="none" strike="noStrike" dirty="0">
                          <a:effectLst/>
                        </a:rPr>
                        <a:t>17</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learners offered experiential learners opportunities</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500</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562</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3979267308"/>
                  </a:ext>
                </a:extLst>
              </a:tr>
              <a:tr h="190552">
                <a:tc>
                  <a:txBody>
                    <a:bodyPr/>
                    <a:lstStyle/>
                    <a:p>
                      <a:pPr algn="ctr" fontAlgn="b"/>
                      <a:r>
                        <a:rPr lang="en-ZA" sz="1000" u="none" strike="noStrike" dirty="0">
                          <a:effectLst/>
                        </a:rPr>
                        <a:t>18</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Number of client departments  capacitated on IDMS</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Yes</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60</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90</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209357955"/>
                  </a:ext>
                </a:extLst>
              </a:tr>
              <a:tr h="381106">
                <a:tc>
                  <a:txBody>
                    <a:bodyPr/>
                    <a:lstStyle/>
                    <a:p>
                      <a:pPr algn="ctr" fontAlgn="b"/>
                      <a:r>
                        <a:rPr lang="en-ZA" sz="1000" u="none" strike="noStrike" dirty="0">
                          <a:effectLst/>
                        </a:rPr>
                        <a:t>19</a:t>
                      </a:r>
                      <a:endParaRPr lang="en-ZA" sz="1000" b="0" i="0" u="none" strike="noStrike" dirty="0">
                        <a:solidFill>
                          <a:srgbClr val="000000"/>
                        </a:solidFill>
                        <a:effectLst/>
                        <a:latin typeface="Calibri" panose="020F0502020204030204" pitchFamily="34" charset="0"/>
                      </a:endParaRPr>
                    </a:p>
                  </a:txBody>
                  <a:tcPr marL="4502" marR="4502" marT="4502" marB="0" anchor="b"/>
                </a:tc>
                <a:tc vMerge="1">
                  <a:txBody>
                    <a:bodyPr/>
                    <a:lstStyle/>
                    <a:p>
                      <a:endParaRPr lang="en-ZA"/>
                    </a:p>
                  </a:txBody>
                  <a:tcPr/>
                </a:tc>
                <a:tc>
                  <a:txBody>
                    <a:bodyPr/>
                    <a:lstStyle/>
                    <a:p>
                      <a:pPr algn="l" fontAlgn="b"/>
                      <a:r>
                        <a:rPr lang="en-US" sz="1000" u="none" strike="noStrike" dirty="0">
                          <a:effectLst/>
                        </a:rPr>
                        <a:t>% grades 1 to 9 contractors with compliant applications registered within 21 working days</a:t>
                      </a:r>
                      <a:endParaRPr lang="en-US"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No</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96%</a:t>
                      </a:r>
                      <a:endParaRPr lang="en-ZA" sz="1000" b="0" i="0" u="none" strike="noStrike" dirty="0">
                        <a:solidFill>
                          <a:srgbClr val="000000"/>
                        </a:solidFill>
                        <a:effectLst/>
                        <a:latin typeface="Calibri" panose="020F0502020204030204" pitchFamily="34" charset="0"/>
                      </a:endParaRPr>
                    </a:p>
                  </a:txBody>
                  <a:tcPr marL="4502" marR="4502" marT="4502" marB="0" anchor="ctr"/>
                </a:tc>
                <a:tc>
                  <a:txBody>
                    <a:bodyPr/>
                    <a:lstStyle/>
                    <a:p>
                      <a:pPr algn="ctr" fontAlgn="b"/>
                      <a:r>
                        <a:rPr lang="en-ZA" sz="1000" u="none" strike="noStrike" dirty="0">
                          <a:effectLst/>
                        </a:rPr>
                        <a:t>96%</a:t>
                      </a:r>
                      <a:endParaRPr lang="en-ZA" sz="1000" b="0" i="0" u="none" strike="noStrike" dirty="0">
                        <a:solidFill>
                          <a:srgbClr val="000000"/>
                        </a:solidFill>
                        <a:effectLst/>
                        <a:latin typeface="Calibri" panose="020F0502020204030204" pitchFamily="34" charset="0"/>
                      </a:endParaRPr>
                    </a:p>
                  </a:txBody>
                  <a:tcPr marL="4502" marR="4502" marT="4502" marB="0" anchor="ctr"/>
                </a:tc>
                <a:extLst>
                  <a:ext uri="{0D108BD9-81ED-4DB2-BD59-A6C34878D82A}">
                    <a16:rowId xmlns:a16="http://schemas.microsoft.com/office/drawing/2014/main" xmlns="" val="349801764"/>
                  </a:ext>
                </a:extLst>
              </a:tr>
            </a:tbl>
          </a:graphicData>
        </a:graphic>
      </p:graphicFrame>
    </p:spTree>
    <p:extLst>
      <p:ext uri="{BB962C8B-B14F-4D97-AF65-F5344CB8AC3E}">
        <p14:creationId xmlns:p14="http://schemas.microsoft.com/office/powerpoint/2010/main" val="7343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9" name="Text Placeholder 8"/>
          <p:cNvSpPr>
            <a:spLocks noGrp="1"/>
          </p:cNvSpPr>
          <p:nvPr>
            <p:ph type="body" idx="1"/>
          </p:nvPr>
        </p:nvSpPr>
        <p:spPr/>
        <p:txBody>
          <a:bodyPr/>
          <a:lstStyle/>
          <a:p>
            <a:r>
              <a:rPr lang="en-US" dirty="0"/>
              <a:t>31 March 2021</a:t>
            </a:r>
            <a:endParaRPr lang="en-ZA" dirty="0"/>
          </a:p>
        </p:txBody>
      </p:sp>
      <p:sp>
        <p:nvSpPr>
          <p:cNvPr id="3" name="Rectangle 2"/>
          <p:cNvSpPr/>
          <p:nvPr/>
        </p:nvSpPr>
        <p:spPr>
          <a:xfrm>
            <a:off x="2228851" y="4295794"/>
            <a:ext cx="6379899" cy="1200329"/>
          </a:xfrm>
          <a:prstGeom prst="rect">
            <a:avLst/>
          </a:prstGeom>
        </p:spPr>
        <p:txBody>
          <a:bodyPr wrap="square">
            <a:spAutoFit/>
          </a:bodyPr>
          <a:lstStyle/>
          <a:p>
            <a:pPr algn="r">
              <a:buFontTx/>
              <a:buNone/>
            </a:pPr>
            <a:r>
              <a:rPr lang="en-ZA" sz="3600" b="1" dirty="0">
                <a:solidFill>
                  <a:schemeClr val="bg1"/>
                </a:solidFill>
                <a:latin typeface="Arial" charset="0"/>
              </a:rPr>
              <a:t>Programme Performance:</a:t>
            </a:r>
          </a:p>
          <a:p>
            <a:pPr algn="r">
              <a:buFontTx/>
              <a:buNone/>
            </a:pPr>
            <a:r>
              <a:rPr lang="en-US" sz="3600" b="1" dirty="0">
                <a:solidFill>
                  <a:schemeClr val="bg1"/>
                </a:solidFill>
                <a:latin typeface="Arial" charset="0"/>
              </a:rPr>
              <a:t>Non-Achievements</a:t>
            </a:r>
            <a:endParaRPr lang="en-ZA" sz="3600" b="1" dirty="0">
              <a:solidFill>
                <a:schemeClr val="bg1"/>
              </a:solidFill>
              <a:latin typeface="Arial" charset="0"/>
            </a:endParaRPr>
          </a:p>
        </p:txBody>
      </p:sp>
    </p:spTree>
    <p:extLst>
      <p:ext uri="{BB962C8B-B14F-4D97-AF65-F5344CB8AC3E}">
        <p14:creationId xmlns:p14="http://schemas.microsoft.com/office/powerpoint/2010/main" val="3682203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02"/>
            <a:ext cx="8229600" cy="709714"/>
          </a:xfrm>
        </p:spPr>
        <p:txBody>
          <a:bodyPr/>
          <a:lstStyle/>
          <a:p>
            <a:pPr algn="ctr"/>
            <a:r>
              <a:rPr lang="en-GB" sz="2400" dirty="0"/>
              <a:t>ADMINISTRATION</a:t>
            </a:r>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val="1887149753"/>
              </p:ext>
            </p:extLst>
          </p:nvPr>
        </p:nvGraphicFramePr>
        <p:xfrm>
          <a:off x="457201" y="943816"/>
          <a:ext cx="8153399" cy="4677240"/>
        </p:xfrm>
        <a:graphic>
          <a:graphicData uri="http://schemas.openxmlformats.org/drawingml/2006/table">
            <a:tbl>
              <a:tblPr firstRow="1" firstCol="1" bandRow="1"/>
              <a:tblGrid>
                <a:gridCol w="939799">
                  <a:extLst>
                    <a:ext uri="{9D8B030D-6E8A-4147-A177-3AD203B41FA5}">
                      <a16:colId xmlns:a16="http://schemas.microsoft.com/office/drawing/2014/main" xmlns="" val="20000"/>
                    </a:ext>
                  </a:extLst>
                </a:gridCol>
                <a:gridCol w="3066437">
                  <a:extLst>
                    <a:ext uri="{9D8B030D-6E8A-4147-A177-3AD203B41FA5}">
                      <a16:colId xmlns:a16="http://schemas.microsoft.com/office/drawing/2014/main" xmlns="" val="20001"/>
                    </a:ext>
                  </a:extLst>
                </a:gridCol>
                <a:gridCol w="4147163">
                  <a:extLst>
                    <a:ext uri="{9D8B030D-6E8A-4147-A177-3AD203B41FA5}">
                      <a16:colId xmlns:a16="http://schemas.microsoft.com/office/drawing/2014/main" xmlns="" val="20002"/>
                    </a:ext>
                  </a:extLst>
                </a:gridCol>
              </a:tblGrid>
              <a:tr h="222232">
                <a:tc>
                  <a:txBody>
                    <a:bodyPr/>
                    <a:lstStyle/>
                    <a:p>
                      <a:pPr>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Nr</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r>
                        <a:rPr lang="en-GB" sz="1600" b="1" kern="1200" dirty="0">
                          <a:solidFill>
                            <a:srgbClr val="000000"/>
                          </a:solidFill>
                          <a:effectLst/>
                          <a:latin typeface="Arial" panose="020B0604020202020204" pitchFamily="34" charset="0"/>
                          <a:ea typeface="+mn-ea"/>
                          <a:cs typeface="Arial" panose="020B0604020202020204" pitchFamily="34" charset="0"/>
                        </a:rPr>
                        <a:t>Reason for Non –achievement</a:t>
                      </a:r>
                    </a:p>
                    <a:p>
                      <a:pPr>
                        <a:spcAft>
                          <a:spcPts val="0"/>
                        </a:spcAft>
                      </a:pPr>
                      <a:endParaRPr lang="en-ZA" sz="1600" b="1"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222232">
                <a:tc rowSpan="2">
                  <a:txBody>
                    <a:bodyPr/>
                    <a:lstStyle/>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1.4</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6756" marR="66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r>
                        <a:rPr lang="en-ZA" sz="1600" b="1" kern="1200" dirty="0">
                          <a:solidFill>
                            <a:srgbClr val="000000"/>
                          </a:solidFill>
                          <a:effectLst/>
                          <a:latin typeface="Arial" panose="020B0604020202020204" pitchFamily="34" charset="0"/>
                          <a:ea typeface="+mn-ea"/>
                          <a:cs typeface="Arial" panose="020B0604020202020204" pitchFamily="34" charset="0"/>
                        </a:rPr>
                        <a:t>% of invoices paid within 30 days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ZA" sz="1600" b="1" kern="1200" dirty="0">
                          <a:solidFill>
                            <a:srgbClr val="000000"/>
                          </a:solidFill>
                          <a:effectLst/>
                          <a:latin typeface="Arial" panose="020B0604020202020204" pitchFamily="34" charset="0"/>
                          <a:ea typeface="+mn-ea"/>
                          <a:cs typeface="Arial" panose="020B0604020202020204" pitchFamily="34" charset="0"/>
                        </a:rPr>
                        <a:t>Target: 100%</a:t>
                      </a:r>
                    </a:p>
                  </a:txBody>
                  <a:tcPr marL="66756" marR="66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45720">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600" b="1" u="sng" kern="1200" dirty="0">
                          <a:solidFill>
                            <a:srgbClr val="000000"/>
                          </a:solidFill>
                          <a:effectLst/>
                          <a:latin typeface="Arial" panose="020B0604020202020204" pitchFamily="34" charset="0"/>
                          <a:ea typeface="+mn-ea"/>
                          <a:cs typeface="Arial" panose="020B0604020202020204" pitchFamily="34" charset="0"/>
                        </a:rPr>
                        <a:t>Not Achieved </a:t>
                      </a:r>
                      <a:endParaRPr lang="en-ZA" sz="1600" b="1" u="sng"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rgbClr val="000000"/>
                          </a:solidFill>
                          <a:effectLst/>
                          <a:latin typeface="Arial" panose="020B0604020202020204" pitchFamily="34" charset="0"/>
                          <a:ea typeface="+mn-ea"/>
                          <a:cs typeface="Arial" panose="020B0604020202020204" pitchFamily="34" charset="0"/>
                        </a:rPr>
                        <a:t>93% of invoices paid within 30 days. </a:t>
                      </a:r>
                    </a:p>
                    <a:p>
                      <a:r>
                        <a:rPr lang="en-GB" sz="1600" b="1" u="sng" kern="1200" dirty="0">
                          <a:solidFill>
                            <a:srgbClr val="000000"/>
                          </a:solidFill>
                          <a:effectLst/>
                          <a:latin typeface="Arial" panose="020B0604020202020204" pitchFamily="34" charset="0"/>
                          <a:ea typeface="+mn-ea"/>
                          <a:cs typeface="Arial" panose="020B0604020202020204" pitchFamily="34" charset="0"/>
                        </a:rPr>
                        <a:t>Reason for deviation</a:t>
                      </a:r>
                    </a:p>
                    <a:p>
                      <a:r>
                        <a:rPr lang="en-ZA" sz="1600" b="1" kern="1200" dirty="0">
                          <a:solidFill>
                            <a:srgbClr val="000000"/>
                          </a:solidFill>
                          <a:effectLst/>
                          <a:latin typeface="Arial" panose="020B0604020202020204" pitchFamily="34" charset="0"/>
                          <a:ea typeface="+mn-ea"/>
                          <a:cs typeface="Arial" panose="020B0604020202020204" pitchFamily="34" charset="0"/>
                        </a:rPr>
                        <a:t>Late confirmation of  banking details by suppliers contributed to late payments.</a:t>
                      </a:r>
                    </a:p>
                    <a:p>
                      <a:r>
                        <a:rPr lang="en-GB" sz="1600" b="1" u="sng" kern="1200" dirty="0">
                          <a:solidFill>
                            <a:srgbClr val="000000"/>
                          </a:solidFill>
                          <a:effectLst/>
                          <a:latin typeface="Arial" panose="020B0604020202020204" pitchFamily="34" charset="0"/>
                          <a:ea typeface="+mn-ea"/>
                          <a:cs typeface="Arial" panose="020B0604020202020204" pitchFamily="34" charset="0"/>
                        </a:rPr>
                        <a:t>Remedial action</a:t>
                      </a:r>
                    </a:p>
                    <a:p>
                      <a:r>
                        <a:rPr lang="en-ZA" sz="1800" b="1" kern="1200" dirty="0">
                          <a:solidFill>
                            <a:schemeClr val="tx1"/>
                          </a:solidFill>
                          <a:effectLst/>
                          <a:latin typeface="+mn-lt"/>
                          <a:ea typeface="+mn-ea"/>
                          <a:cs typeface="+mn-cs"/>
                        </a:rPr>
                        <a:t>Accounts payable procedure will be updated with the payments to be made at least weekly or as and when the need arises.  </a:t>
                      </a:r>
                    </a:p>
                    <a:p>
                      <a:r>
                        <a:rPr lang="en-ZA" sz="1800" b="1" kern="1200" dirty="0">
                          <a:solidFill>
                            <a:schemeClr val="tx1"/>
                          </a:solidFill>
                          <a:effectLst/>
                          <a:latin typeface="+mn-lt"/>
                          <a:ea typeface="+mn-ea"/>
                          <a:cs typeface="+mn-cs"/>
                        </a:rPr>
                        <a:t> </a:t>
                      </a:r>
                    </a:p>
                    <a:p>
                      <a:r>
                        <a:rPr lang="en-ZA" sz="1800" b="1" kern="1200" dirty="0">
                          <a:solidFill>
                            <a:schemeClr val="tx1"/>
                          </a:solidFill>
                          <a:effectLst/>
                          <a:latin typeface="+mn-lt"/>
                          <a:ea typeface="+mn-ea"/>
                          <a:cs typeface="+mn-cs"/>
                        </a:rPr>
                        <a:t>To explore the automation of the payment days report and the reminders to be set up 5 days prior to the deadline.</a:t>
                      </a:r>
                      <a:endParaRPr lang="en-GB" sz="1600" b="1" kern="1200" dirty="0">
                        <a:solidFill>
                          <a:srgbClr val="000000"/>
                        </a:solidFill>
                        <a:effectLst/>
                        <a:latin typeface="Arial" panose="020B0604020202020204" pitchFamily="34" charset="0"/>
                        <a:ea typeface="+mn-ea"/>
                        <a:cs typeface="Arial" panose="020B0604020202020204" pitchFamily="34" charset="0"/>
                      </a:endParaRPr>
                    </a:p>
                  </a:txBody>
                  <a:tcPr marL="66756" marR="66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TextBox 2">
            <a:extLst>
              <a:ext uri="{FF2B5EF4-FFF2-40B4-BE49-F238E27FC236}">
                <a16:creationId xmlns:a16="http://schemas.microsoft.com/office/drawing/2014/main" xmlns="" id="{0E4AAF8E-FD9F-47F4-8E2C-2A6FEAC5A9E4}"/>
              </a:ext>
            </a:extLst>
          </p:cNvPr>
          <p:cNvSpPr txBox="1"/>
          <p:nvPr/>
        </p:nvSpPr>
        <p:spPr>
          <a:xfrm>
            <a:off x="1431235" y="2107096"/>
            <a:ext cx="2655735" cy="1754326"/>
          </a:xfrm>
          <a:prstGeom prst="rect">
            <a:avLst/>
          </a:prstGeom>
          <a:noFill/>
        </p:spPr>
        <p:txBody>
          <a:bodyPr wrap="square" rtlCol="0">
            <a:spAutoFit/>
          </a:bodyPr>
          <a:lstStyle/>
          <a:p>
            <a:r>
              <a:rPr lang="en-US" sz="1800" b="1" dirty="0"/>
              <a:t>A total  of 1467 (93%)  out of 1577 invoices received from service providers were paid within 30 days. </a:t>
            </a:r>
          </a:p>
          <a:p>
            <a:endParaRPr lang="en-ZA" dirty="0"/>
          </a:p>
        </p:txBody>
      </p:sp>
    </p:spTree>
    <p:extLst>
      <p:ext uri="{BB962C8B-B14F-4D97-AF65-F5344CB8AC3E}">
        <p14:creationId xmlns:p14="http://schemas.microsoft.com/office/powerpoint/2010/main" val="15266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02"/>
            <a:ext cx="8229600" cy="709714"/>
          </a:xfrm>
        </p:spPr>
        <p:txBody>
          <a:bodyPr/>
          <a:lstStyle/>
          <a:p>
            <a:pPr algn="ctr"/>
            <a:r>
              <a:rPr lang="en-GB" sz="2400" dirty="0"/>
              <a:t>PROVINCIAL OFFICES </a:t>
            </a:r>
            <a:endParaRPr lang="en-ZA" sz="2400" dirty="0"/>
          </a:p>
        </p:txBody>
      </p:sp>
      <p:graphicFrame>
        <p:nvGraphicFramePr>
          <p:cNvPr id="4" name="Table 3"/>
          <p:cNvGraphicFramePr>
            <a:graphicFrameLocks noGrp="1"/>
          </p:cNvGraphicFramePr>
          <p:nvPr>
            <p:extLst>
              <p:ext uri="{D42A27DB-BD31-4B8C-83A1-F6EECF244321}">
                <p14:modId xmlns:p14="http://schemas.microsoft.com/office/powerpoint/2010/main" val="741710151"/>
              </p:ext>
            </p:extLst>
          </p:nvPr>
        </p:nvGraphicFramePr>
        <p:xfrm>
          <a:off x="457201" y="1086980"/>
          <a:ext cx="8229602" cy="5187913"/>
        </p:xfrm>
        <a:graphic>
          <a:graphicData uri="http://schemas.openxmlformats.org/drawingml/2006/table">
            <a:tbl>
              <a:tblPr firstRow="1" firstCol="1" bandRow="1"/>
              <a:tblGrid>
                <a:gridCol w="1143001">
                  <a:extLst>
                    <a:ext uri="{9D8B030D-6E8A-4147-A177-3AD203B41FA5}">
                      <a16:colId xmlns:a16="http://schemas.microsoft.com/office/drawing/2014/main" xmlns="" val="20000"/>
                    </a:ext>
                  </a:extLst>
                </a:gridCol>
                <a:gridCol w="2900678">
                  <a:extLst>
                    <a:ext uri="{9D8B030D-6E8A-4147-A177-3AD203B41FA5}">
                      <a16:colId xmlns:a16="http://schemas.microsoft.com/office/drawing/2014/main" xmlns="" val="20001"/>
                    </a:ext>
                  </a:extLst>
                </a:gridCol>
                <a:gridCol w="4185923">
                  <a:extLst>
                    <a:ext uri="{9D8B030D-6E8A-4147-A177-3AD203B41FA5}">
                      <a16:colId xmlns:a16="http://schemas.microsoft.com/office/drawing/2014/main" xmlns="" val="20002"/>
                    </a:ext>
                  </a:extLst>
                </a:gridCol>
              </a:tblGrid>
              <a:tr h="250153">
                <a:tc>
                  <a:txBody>
                    <a:bodyPr/>
                    <a:lstStyle/>
                    <a:p>
                      <a:pPr>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KPI Nr</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r>
                        <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Performance Indicator</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spcAft>
                          <a:spcPts val="0"/>
                        </a:spcAft>
                      </a:pPr>
                      <a:r>
                        <a:rPr lang="en-GB" sz="1600" b="1" kern="1200" dirty="0">
                          <a:solidFill>
                            <a:srgbClr val="000000"/>
                          </a:solidFill>
                          <a:effectLst/>
                          <a:latin typeface="Arial" panose="020B0604020202020204" pitchFamily="34" charset="0"/>
                          <a:ea typeface="+mn-ea"/>
                          <a:cs typeface="Arial" panose="020B0604020202020204" pitchFamily="34" charset="0"/>
                        </a:rPr>
                        <a:t>Reason for Non –achievement</a:t>
                      </a:r>
                      <a:endParaRPr lang="en-ZA" sz="1600" b="1" kern="1200" dirty="0">
                        <a:solidFill>
                          <a:srgbClr val="00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124706">
                <a:tc rowSpan="2">
                  <a:txBody>
                    <a:bodyPr/>
                    <a:lstStyle/>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1.15</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spcAft>
                          <a:spcPts val="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 </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6756" marR="66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r>
                        <a:rPr lang="en-ZA" sz="1600" b="1" kern="1200" dirty="0">
                          <a:solidFill>
                            <a:srgbClr val="000000"/>
                          </a:solidFill>
                          <a:effectLst/>
                          <a:latin typeface="Arial" panose="020B0604020202020204" pitchFamily="34" charset="0"/>
                          <a:ea typeface="+mn-ea"/>
                          <a:cs typeface="Arial" panose="020B0604020202020204" pitchFamily="34" charset="0"/>
                        </a:rPr>
                        <a:t>Number of client departments implementing contractor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ZA" sz="1600" b="1" kern="1200" dirty="0">
                          <a:solidFill>
                            <a:srgbClr val="000000"/>
                          </a:solidFill>
                          <a:effectLst/>
                          <a:latin typeface="Arial" panose="020B0604020202020204" pitchFamily="34" charset="0"/>
                          <a:ea typeface="+mn-ea"/>
                          <a:cs typeface="Arial" panose="020B0604020202020204" pitchFamily="34" charset="0"/>
                        </a:rPr>
                        <a:t>Target: 22</a:t>
                      </a:r>
                    </a:p>
                  </a:txBody>
                  <a:tcPr marL="66756" marR="66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24706">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a:spcAft>
                          <a:spcPts val="0"/>
                        </a:spcAft>
                      </a:pPr>
                      <a:endParaRPr lang="en-ZA"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600" b="1" u="sng" kern="1200" dirty="0">
                          <a:solidFill>
                            <a:srgbClr val="000000"/>
                          </a:solidFill>
                          <a:effectLst/>
                          <a:latin typeface="Arial" panose="020B0604020202020204" pitchFamily="34" charset="0"/>
                          <a:ea typeface="+mn-ea"/>
                          <a:cs typeface="Arial" panose="020B0604020202020204" pitchFamily="34" charset="0"/>
                        </a:rPr>
                        <a:t>Not Achieved </a:t>
                      </a:r>
                      <a:endParaRPr lang="en-ZA" sz="1600" b="1" u="sng" kern="1200" dirty="0">
                        <a:solidFill>
                          <a:srgbClr val="000000"/>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kern="1200" dirty="0">
                          <a:solidFill>
                            <a:srgbClr val="000000"/>
                          </a:solidFill>
                          <a:effectLst/>
                          <a:latin typeface="Arial" panose="020B0604020202020204" pitchFamily="34" charset="0"/>
                          <a:ea typeface="+mn-ea"/>
                          <a:cs typeface="Arial" panose="020B0604020202020204" pitchFamily="34" charset="0"/>
                        </a:rPr>
                        <a:t>0 client departments implemented contractor development. </a:t>
                      </a:r>
                    </a:p>
                    <a:p>
                      <a:r>
                        <a:rPr lang="en-GB" sz="1600" b="1" u="sng" kern="1200" dirty="0">
                          <a:solidFill>
                            <a:srgbClr val="000000"/>
                          </a:solidFill>
                          <a:effectLst/>
                          <a:latin typeface="Arial" panose="020B0604020202020204" pitchFamily="34" charset="0"/>
                          <a:ea typeface="+mn-ea"/>
                          <a:cs typeface="Arial" panose="020B0604020202020204" pitchFamily="34" charset="0"/>
                        </a:rPr>
                        <a:t>Reason for deviation</a:t>
                      </a:r>
                      <a:endParaRPr lang="en-ZA" sz="1600" b="1" u="sng" kern="1200" dirty="0">
                        <a:solidFill>
                          <a:srgbClr val="000000"/>
                        </a:solidFill>
                        <a:effectLst/>
                        <a:latin typeface="Arial" panose="020B0604020202020204" pitchFamily="34" charset="0"/>
                        <a:ea typeface="+mn-ea"/>
                        <a:cs typeface="Arial" panose="020B0604020202020204" pitchFamily="34" charset="0"/>
                      </a:endParaRPr>
                    </a:p>
                    <a:p>
                      <a:r>
                        <a:rPr lang="en-US" sz="1600" b="1" kern="1200" dirty="0" smtClean="0">
                          <a:solidFill>
                            <a:srgbClr val="000000"/>
                          </a:solidFill>
                          <a:effectLst/>
                          <a:latin typeface="Arial" panose="020B0604020202020204" pitchFamily="34" charset="0"/>
                          <a:ea typeface="+mn-ea"/>
                          <a:cs typeface="Arial" panose="020B0604020202020204" pitchFamily="34" charset="0"/>
                        </a:rPr>
                        <a:t>Due </a:t>
                      </a:r>
                      <a:r>
                        <a:rPr lang="en-US" sz="1600" b="1" kern="1200" dirty="0">
                          <a:solidFill>
                            <a:srgbClr val="000000"/>
                          </a:solidFill>
                          <a:effectLst/>
                          <a:latin typeface="Arial" panose="020B0604020202020204" pitchFamily="34" charset="0"/>
                          <a:ea typeface="+mn-ea"/>
                          <a:cs typeface="Arial" panose="020B0604020202020204" pitchFamily="34" charset="0"/>
                        </a:rPr>
                        <a:t>to a misalignment between the KPI and </a:t>
                      </a:r>
                      <a:r>
                        <a:rPr lang="en-US" sz="1600" b="1" kern="1200" dirty="0" smtClean="0">
                          <a:solidFill>
                            <a:srgbClr val="000000"/>
                          </a:solidFill>
                          <a:effectLst/>
                          <a:latin typeface="Arial" panose="020B0604020202020204" pitchFamily="34" charset="0"/>
                          <a:ea typeface="+mn-ea"/>
                          <a:cs typeface="Arial" panose="020B0604020202020204" pitchFamily="34" charset="0"/>
                        </a:rPr>
                        <a:t>the </a:t>
                      </a:r>
                      <a:r>
                        <a:rPr lang="en-US" sz="1600" b="1" kern="1200" dirty="0">
                          <a:solidFill>
                            <a:srgbClr val="000000"/>
                          </a:solidFill>
                          <a:effectLst/>
                          <a:latin typeface="Arial" panose="020B0604020202020204" pitchFamily="34" charset="0"/>
                          <a:ea typeface="+mn-ea"/>
                          <a:cs typeface="Arial" panose="020B0604020202020204" pitchFamily="34" charset="0"/>
                        </a:rPr>
                        <a:t>method of calculation it was reported as not achieved. </a:t>
                      </a:r>
                      <a:endParaRPr lang="en-US" sz="1600" b="1" kern="1200" dirty="0" smtClean="0">
                        <a:solidFill>
                          <a:srgbClr val="000000"/>
                        </a:solidFill>
                        <a:effectLst/>
                        <a:latin typeface="Arial" panose="020B0604020202020204" pitchFamily="34" charset="0"/>
                        <a:ea typeface="+mn-ea"/>
                        <a:cs typeface="Arial" panose="020B0604020202020204" pitchFamily="34" charset="0"/>
                      </a:endParaRPr>
                    </a:p>
                    <a:p>
                      <a:endParaRPr lang="en-US" sz="1600" b="1" kern="1200" dirty="0" smtClean="0">
                        <a:solidFill>
                          <a:srgbClr val="000000"/>
                        </a:solidFill>
                        <a:effectLst/>
                        <a:latin typeface="Arial" panose="020B0604020202020204" pitchFamily="34" charset="0"/>
                        <a:ea typeface="+mn-ea"/>
                        <a:cs typeface="Arial" panose="020B0604020202020204" pitchFamily="34" charset="0"/>
                      </a:endParaRPr>
                    </a:p>
                    <a:p>
                      <a:r>
                        <a:rPr lang="en-US" sz="1600" b="1" kern="1200" dirty="0" smtClean="0">
                          <a:solidFill>
                            <a:srgbClr val="000000"/>
                          </a:solidFill>
                          <a:effectLst/>
                          <a:latin typeface="Arial" panose="020B0604020202020204" pitchFamily="34" charset="0"/>
                          <a:ea typeface="+mn-ea"/>
                          <a:cs typeface="Arial" panose="020B0604020202020204" pitchFamily="34" charset="0"/>
                        </a:rPr>
                        <a:t>22 client departments were capacitated but client </a:t>
                      </a:r>
                      <a:r>
                        <a:rPr lang="en-US" sz="1600" b="1" kern="1200" dirty="0">
                          <a:solidFill>
                            <a:srgbClr val="000000"/>
                          </a:solidFill>
                          <a:effectLst/>
                          <a:latin typeface="Arial" panose="020B0604020202020204" pitchFamily="34" charset="0"/>
                          <a:ea typeface="+mn-ea"/>
                          <a:cs typeface="Arial" panose="020B0604020202020204" pitchFamily="34" charset="0"/>
                        </a:rPr>
                        <a:t>capacitation does not require a signed </a:t>
                      </a:r>
                      <a:r>
                        <a:rPr lang="en-US" sz="1600" b="1" kern="1200" dirty="0" smtClean="0">
                          <a:solidFill>
                            <a:srgbClr val="000000"/>
                          </a:solidFill>
                          <a:effectLst/>
                          <a:latin typeface="Arial" panose="020B0604020202020204" pitchFamily="34" charset="0"/>
                          <a:ea typeface="+mn-ea"/>
                          <a:cs typeface="Arial" panose="020B0604020202020204" pitchFamily="34" charset="0"/>
                        </a:rPr>
                        <a:t>MOU</a:t>
                      </a:r>
                      <a:r>
                        <a:rPr lang="en-US" sz="1600" b="1" kern="1200" baseline="0" dirty="0" smtClean="0">
                          <a:solidFill>
                            <a:srgbClr val="000000"/>
                          </a:solidFill>
                          <a:effectLst/>
                          <a:latin typeface="Arial" panose="020B0604020202020204" pitchFamily="34" charset="0"/>
                          <a:ea typeface="+mn-ea"/>
                          <a:cs typeface="Arial" panose="020B0604020202020204" pitchFamily="34" charset="0"/>
                        </a:rPr>
                        <a:t> and due to the wording of the performance indicator it was determined as not achieved.</a:t>
                      </a:r>
                      <a:r>
                        <a:rPr lang="en-US" sz="1600" b="1" kern="1200" dirty="0" smtClean="0">
                          <a:solidFill>
                            <a:srgbClr val="000000"/>
                          </a:solidFill>
                          <a:effectLst/>
                          <a:latin typeface="Arial" panose="020B0604020202020204" pitchFamily="34" charset="0"/>
                          <a:ea typeface="+mn-ea"/>
                          <a:cs typeface="Arial" panose="020B0604020202020204" pitchFamily="34" charset="0"/>
                        </a:rPr>
                        <a:t> </a:t>
                      </a:r>
                      <a:endParaRPr lang="en-US" sz="1600" b="1" kern="1200" dirty="0">
                        <a:solidFill>
                          <a:srgbClr val="000000"/>
                        </a:solidFill>
                        <a:effectLst/>
                        <a:latin typeface="Arial" panose="020B0604020202020204" pitchFamily="34" charset="0"/>
                        <a:ea typeface="+mn-ea"/>
                        <a:cs typeface="Arial" panose="020B0604020202020204" pitchFamily="34" charset="0"/>
                      </a:endParaRPr>
                    </a:p>
                    <a:p>
                      <a:endParaRPr lang="en-GB" sz="1600" b="1" u="sng" kern="1200" dirty="0">
                        <a:solidFill>
                          <a:srgbClr val="000000"/>
                        </a:solidFill>
                        <a:effectLst/>
                        <a:latin typeface="Arial" panose="020B0604020202020204" pitchFamily="34" charset="0"/>
                        <a:ea typeface="+mn-ea"/>
                        <a:cs typeface="Arial" panose="020B0604020202020204" pitchFamily="34" charset="0"/>
                      </a:endParaRPr>
                    </a:p>
                    <a:p>
                      <a:r>
                        <a:rPr lang="en-GB" sz="1600" b="1" u="sng" kern="1200" dirty="0">
                          <a:solidFill>
                            <a:srgbClr val="000000"/>
                          </a:solidFill>
                          <a:effectLst/>
                          <a:latin typeface="Arial" panose="020B0604020202020204" pitchFamily="34" charset="0"/>
                          <a:ea typeface="+mn-ea"/>
                          <a:cs typeface="Arial" panose="020B0604020202020204" pitchFamily="34" charset="0"/>
                        </a:rPr>
                        <a:t>Remedial action</a:t>
                      </a:r>
                    </a:p>
                    <a:p>
                      <a:pPr lvl="0"/>
                      <a:r>
                        <a:rPr lang="en-ZA" sz="1600" b="1" kern="1200" dirty="0">
                          <a:solidFill>
                            <a:srgbClr val="000000"/>
                          </a:solidFill>
                          <a:effectLst/>
                          <a:latin typeface="Arial" panose="020B0604020202020204" pitchFamily="34" charset="0"/>
                          <a:ea typeface="+mn-ea"/>
                          <a:cs typeface="Arial" panose="020B0604020202020204" pitchFamily="34" charset="0"/>
                        </a:rPr>
                        <a:t>Review of project management approach will be done</a:t>
                      </a:r>
                      <a:r>
                        <a:rPr lang="en-ZA" sz="1800" kern="1200" dirty="0">
                          <a:solidFill>
                            <a:schemeClr val="tx1"/>
                          </a:solidFill>
                          <a:effectLst/>
                          <a:latin typeface="+mn-lt"/>
                          <a:ea typeface="+mn-ea"/>
                          <a:cs typeface="+mn-cs"/>
                        </a:rPr>
                        <a:t>.</a:t>
                      </a:r>
                    </a:p>
                    <a:p>
                      <a:r>
                        <a:rPr lang="en-ZA" sz="18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b="1" kern="1200" dirty="0">
                        <a:solidFill>
                          <a:srgbClr val="000000"/>
                        </a:solidFill>
                        <a:effectLst/>
                        <a:latin typeface="Arial" panose="020B0604020202020204" pitchFamily="34" charset="0"/>
                        <a:ea typeface="+mn-ea"/>
                        <a:cs typeface="Arial" panose="020B0604020202020204" pitchFamily="34" charset="0"/>
                      </a:endParaRPr>
                    </a:p>
                  </a:txBody>
                  <a:tcPr marL="66756" marR="66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35683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3" name="Rectangle 2"/>
          <p:cNvSpPr/>
          <p:nvPr/>
        </p:nvSpPr>
        <p:spPr>
          <a:xfrm>
            <a:off x="2545586" y="4906465"/>
            <a:ext cx="6379899" cy="1200329"/>
          </a:xfrm>
          <a:prstGeom prst="rect">
            <a:avLst/>
          </a:prstGeom>
        </p:spPr>
        <p:txBody>
          <a:bodyPr wrap="square">
            <a:spAutoFit/>
          </a:bodyPr>
          <a:lstStyle/>
          <a:p>
            <a:pPr algn="r">
              <a:buFontTx/>
              <a:buNone/>
            </a:pPr>
            <a:r>
              <a:rPr lang="en-ZA" sz="3600" b="1" dirty="0">
                <a:solidFill>
                  <a:schemeClr val="bg1"/>
                </a:solidFill>
                <a:latin typeface="Arial" charset="0"/>
              </a:rPr>
              <a:t>Other Performance Information and Highlights</a:t>
            </a:r>
          </a:p>
        </p:txBody>
      </p:sp>
    </p:spTree>
    <p:extLst>
      <p:ext uri="{BB962C8B-B14F-4D97-AF65-F5344CB8AC3E}">
        <p14:creationId xmlns:p14="http://schemas.microsoft.com/office/powerpoint/2010/main" val="4266593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51713-A169-404F-A7DB-C5AB2351A4F0}"/>
              </a:ext>
            </a:extLst>
          </p:cNvPr>
          <p:cNvSpPr>
            <a:spLocks noGrp="1"/>
          </p:cNvSpPr>
          <p:nvPr>
            <p:ph type="title"/>
          </p:nvPr>
        </p:nvSpPr>
        <p:spPr/>
        <p:txBody>
          <a:bodyPr/>
          <a:lstStyle/>
          <a:p>
            <a:pPr algn="ctr"/>
            <a:r>
              <a:rPr lang="en-ZA" dirty="0"/>
              <a:t>Study on Impact of Covid-19 on Industry</a:t>
            </a:r>
          </a:p>
        </p:txBody>
      </p:sp>
      <p:sp>
        <p:nvSpPr>
          <p:cNvPr id="3" name="Content Placeholder 2">
            <a:extLst>
              <a:ext uri="{FF2B5EF4-FFF2-40B4-BE49-F238E27FC236}">
                <a16:creationId xmlns:a16="http://schemas.microsoft.com/office/drawing/2014/main" xmlns="" id="{E967F66D-2B79-4DAA-9A6A-DE34079EE1DD}"/>
              </a:ext>
            </a:extLst>
          </p:cNvPr>
          <p:cNvSpPr>
            <a:spLocks noGrp="1"/>
          </p:cNvSpPr>
          <p:nvPr>
            <p:ph idx="1"/>
          </p:nvPr>
        </p:nvSpPr>
        <p:spPr>
          <a:xfrm>
            <a:off x="3655933" y="1595108"/>
            <a:ext cx="5252871" cy="4435211"/>
          </a:xfrm>
        </p:spPr>
        <p:txBody>
          <a:bodyPr>
            <a:normAutofit fontScale="92500" lnSpcReduction="10000"/>
          </a:bodyPr>
          <a:lstStyle/>
          <a:p>
            <a:pPr marL="57150" indent="0">
              <a:buNone/>
            </a:pPr>
            <a:r>
              <a:rPr lang="en-GB" dirty="0"/>
              <a:t>Support measures identified:</a:t>
            </a:r>
          </a:p>
          <a:p>
            <a:pPr marL="57150" indent="0">
              <a:buNone/>
            </a:pPr>
            <a:endParaRPr lang="en-GB" dirty="0"/>
          </a:p>
          <a:p>
            <a:pPr>
              <a:buFont typeface="Arial" panose="020B0604020202020204" pitchFamily="34" charset="0"/>
              <a:buChar char="•"/>
            </a:pPr>
            <a:r>
              <a:rPr lang="en-GB" dirty="0"/>
              <a:t>Fast-tracking of payments</a:t>
            </a:r>
          </a:p>
          <a:p>
            <a:pPr>
              <a:buFont typeface="Arial" panose="020B0604020202020204" pitchFamily="34" charset="0"/>
              <a:buChar char="•"/>
            </a:pPr>
            <a:r>
              <a:rPr lang="en-GB" dirty="0"/>
              <a:t>Increase in government spending</a:t>
            </a:r>
          </a:p>
          <a:p>
            <a:pPr>
              <a:buFont typeface="Arial" panose="020B0604020202020204" pitchFamily="34" charset="0"/>
              <a:buChar char="•"/>
            </a:pPr>
            <a:r>
              <a:rPr lang="en-GB" dirty="0"/>
              <a:t>Tax benefits</a:t>
            </a:r>
          </a:p>
          <a:p>
            <a:pPr>
              <a:buFont typeface="Arial" panose="020B0604020202020204" pitchFamily="34" charset="0"/>
              <a:buChar char="•"/>
            </a:pPr>
            <a:r>
              <a:rPr lang="en-GB" dirty="0"/>
              <a:t>Fast-tracking of tender approval and awards</a:t>
            </a:r>
          </a:p>
          <a:p>
            <a:pPr>
              <a:buFont typeface="Arial" panose="020B0604020202020204" pitchFamily="34" charset="0"/>
              <a:buChar char="•"/>
            </a:pPr>
            <a:r>
              <a:rPr lang="en-GB" dirty="0"/>
              <a:t>Payment of outstanding invoices</a:t>
            </a:r>
          </a:p>
          <a:p>
            <a:pPr marL="0" indent="0">
              <a:buNone/>
            </a:pPr>
            <a:endParaRPr lang="en-GB" dirty="0"/>
          </a:p>
          <a:p>
            <a:pPr marL="0" indent="0">
              <a:buNone/>
            </a:pPr>
            <a:r>
              <a:rPr lang="en-GB" dirty="0"/>
              <a:t>Follow-up study being conducted on the lockdown-related economic losses of construction </a:t>
            </a:r>
            <a:r>
              <a:rPr lang="en-GB" dirty="0" smtClean="0"/>
              <a:t>companies.</a:t>
            </a:r>
            <a:endParaRPr lang="en-ZA" dirty="0"/>
          </a:p>
        </p:txBody>
      </p:sp>
      <p:pic>
        <p:nvPicPr>
          <p:cNvPr id="5" name="Picture 4"/>
          <p:cNvPicPr>
            <a:picLocks noChangeAspect="1"/>
          </p:cNvPicPr>
          <p:nvPr/>
        </p:nvPicPr>
        <p:blipFill>
          <a:blip r:embed="rId2"/>
          <a:stretch>
            <a:fillRect/>
          </a:stretch>
        </p:blipFill>
        <p:spPr>
          <a:xfrm>
            <a:off x="201270" y="1495355"/>
            <a:ext cx="3313342" cy="4805692"/>
          </a:xfrm>
          <a:prstGeom prst="rect">
            <a:avLst/>
          </a:prstGeom>
        </p:spPr>
      </p:pic>
    </p:spTree>
    <p:extLst>
      <p:ext uri="{BB962C8B-B14F-4D97-AF65-F5344CB8AC3E}">
        <p14:creationId xmlns:p14="http://schemas.microsoft.com/office/powerpoint/2010/main" val="2279191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ZA" dirty="0"/>
              <a:t>National Stakeholder Forum (NSF)</a:t>
            </a:r>
          </a:p>
        </p:txBody>
      </p:sp>
      <p:sp>
        <p:nvSpPr>
          <p:cNvPr id="7" name="Content Placeholder 6"/>
          <p:cNvSpPr>
            <a:spLocks noGrp="1"/>
          </p:cNvSpPr>
          <p:nvPr>
            <p:ph idx="1"/>
          </p:nvPr>
        </p:nvSpPr>
        <p:spPr>
          <a:xfrm>
            <a:off x="537882" y="1417638"/>
            <a:ext cx="8148917" cy="4122904"/>
          </a:xfrm>
        </p:spPr>
        <p:txBody>
          <a:bodyPr>
            <a:noAutofit/>
          </a:bodyPr>
          <a:lstStyle/>
          <a:p>
            <a:pPr marL="400050"/>
            <a:r>
              <a:rPr lang="en-ZA" sz="2000" dirty="0"/>
              <a:t>The National Stakeholder forum (NSF) is mandated through the CIDB Act</a:t>
            </a:r>
          </a:p>
          <a:p>
            <a:pPr marL="400050"/>
            <a:r>
              <a:rPr lang="en-ZA" sz="2000" dirty="0"/>
              <a:t>The NSF serves as a platform for stakeholders to advise the Minister and the cidb on matters affecting the development of the construction industry</a:t>
            </a:r>
          </a:p>
          <a:p>
            <a:pPr marL="400050"/>
            <a:r>
              <a:rPr lang="en-ZA" sz="2000" dirty="0"/>
              <a:t>The NSF has been restructured into a smaller, more effective Forum</a:t>
            </a:r>
          </a:p>
          <a:p>
            <a:pPr marL="400050"/>
            <a:r>
              <a:rPr lang="en-ZA" sz="2000" dirty="0"/>
              <a:t>New Forum members appointed in February 2021</a:t>
            </a:r>
          </a:p>
          <a:p>
            <a:pPr marL="400050"/>
            <a:r>
              <a:rPr lang="en-ZA" sz="2000" dirty="0"/>
              <a:t>Issues raised are dealt with through </a:t>
            </a:r>
            <a:r>
              <a:rPr lang="en-ZA" sz="2000" dirty="0" smtClean="0"/>
              <a:t>focused</a:t>
            </a:r>
            <a:r>
              <a:rPr lang="en-ZA" sz="2000" dirty="0" smtClean="0"/>
              <a:t> </a:t>
            </a:r>
            <a:r>
              <a:rPr lang="en-ZA" sz="2000" dirty="0"/>
              <a:t>workgroups, reporting to the full NSF, </a:t>
            </a:r>
            <a:r>
              <a:rPr lang="en-ZA" sz="2000" dirty="0" smtClean="0"/>
              <a:t>which</a:t>
            </a:r>
            <a:r>
              <a:rPr lang="en-ZA" sz="2000" dirty="0" smtClean="0"/>
              <a:t> </a:t>
            </a:r>
            <a:r>
              <a:rPr lang="en-ZA" sz="2000" dirty="0"/>
              <a:t>then reports to </a:t>
            </a:r>
            <a:r>
              <a:rPr lang="en-ZA" sz="2000" dirty="0" smtClean="0"/>
              <a:t>Minister of PWI</a:t>
            </a:r>
            <a:endParaRPr lang="en-ZA" sz="2000" dirty="0"/>
          </a:p>
          <a:p>
            <a:pPr marL="400050"/>
            <a:r>
              <a:rPr lang="en-ZA" sz="2000" dirty="0" smtClean="0"/>
              <a:t>The NSF e</a:t>
            </a:r>
            <a:r>
              <a:rPr lang="en-ZA" sz="2000" dirty="0" smtClean="0"/>
              <a:t>nables </a:t>
            </a:r>
            <a:r>
              <a:rPr lang="en-ZA" sz="2000" dirty="0"/>
              <a:t>the cidb to sharpen its contribution to industry development</a:t>
            </a:r>
          </a:p>
          <a:p>
            <a:pPr>
              <a:buFont typeface="Wingdings" panose="05000000000000000000" pitchFamily="2" charset="2"/>
              <a:buChar char="q"/>
            </a:pPr>
            <a:endParaRPr lang="en-US" altLang="en-US" sz="2000" dirty="0"/>
          </a:p>
          <a:p>
            <a:pPr marL="0" indent="0">
              <a:buNone/>
            </a:pPr>
            <a:endParaRPr lang="en-US" altLang="en-US" sz="2000" dirty="0"/>
          </a:p>
          <a:p>
            <a:pPr marL="0" indent="0">
              <a:buNone/>
            </a:pPr>
            <a:endParaRPr lang="en-US" altLang="en-US" sz="2000" dirty="0"/>
          </a:p>
          <a:p>
            <a:pPr lvl="0">
              <a:buFontTx/>
              <a:buChar char="-"/>
            </a:pPr>
            <a:endParaRPr lang="en-US" altLang="en-US" sz="2000" dirty="0">
              <a:solidFill>
                <a:srgbClr val="FF0000"/>
              </a:solidFill>
            </a:endParaRPr>
          </a:p>
          <a:p>
            <a:pPr lvl="0">
              <a:buFont typeface="Wingdings" panose="05000000000000000000" pitchFamily="2" charset="2"/>
              <a:buChar char="q"/>
            </a:pPr>
            <a:endParaRPr lang="en-US" altLang="en-US" sz="2000" dirty="0">
              <a:solidFill>
                <a:srgbClr val="FF0000"/>
              </a:solidFill>
            </a:endParaRPr>
          </a:p>
          <a:p>
            <a:pPr marL="0" lvl="0" indent="0">
              <a:buNone/>
            </a:pPr>
            <a:endParaRPr lang="en-US" altLang="en-US" sz="2000" dirty="0">
              <a:solidFill>
                <a:srgbClr val="FF0000"/>
              </a:solidFill>
            </a:endParaRPr>
          </a:p>
          <a:p>
            <a:pPr marL="457200" lvl="0" indent="-457200">
              <a:buFont typeface="+mj-lt"/>
              <a:buAutoNum type="arabicParenR"/>
            </a:pPr>
            <a:endParaRPr lang="en-US" altLang="en-US" sz="2000" dirty="0">
              <a:solidFill>
                <a:srgbClr val="FF0000"/>
              </a:solidFill>
            </a:endParaRPr>
          </a:p>
        </p:txBody>
      </p:sp>
    </p:spTree>
    <p:extLst>
      <p:ext uri="{BB962C8B-B14F-4D97-AF65-F5344CB8AC3E}">
        <p14:creationId xmlns:p14="http://schemas.microsoft.com/office/powerpoint/2010/main" val="320224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3" y="256708"/>
            <a:ext cx="8229600" cy="657692"/>
          </a:xfrm>
        </p:spPr>
        <p:txBody>
          <a:bodyPr/>
          <a:lstStyle/>
          <a:p>
            <a:pPr algn="ctr"/>
            <a:r>
              <a:rPr lang="en-ZA" dirty="0"/>
              <a:t>LAYOUT</a:t>
            </a:r>
          </a:p>
        </p:txBody>
      </p:sp>
      <p:sp>
        <p:nvSpPr>
          <p:cNvPr id="3" name="Content Placeholder 2"/>
          <p:cNvSpPr>
            <a:spLocks noGrp="1"/>
          </p:cNvSpPr>
          <p:nvPr>
            <p:ph idx="1"/>
          </p:nvPr>
        </p:nvSpPr>
        <p:spPr>
          <a:xfrm>
            <a:off x="457200" y="1038947"/>
            <a:ext cx="8229600" cy="3916362"/>
          </a:xfrm>
        </p:spPr>
        <p:txBody>
          <a:bodyPr>
            <a:noAutofit/>
          </a:bodyPr>
          <a:lstStyle/>
          <a:p>
            <a:r>
              <a:rPr lang="en-US" sz="1400" dirty="0"/>
              <a:t>Legislative Mandate</a:t>
            </a:r>
          </a:p>
          <a:p>
            <a:pPr marL="0" indent="0">
              <a:buNone/>
            </a:pPr>
            <a:endParaRPr lang="en-US" sz="1400" dirty="0"/>
          </a:p>
          <a:p>
            <a:r>
              <a:rPr lang="en-US" sz="1400" dirty="0"/>
              <a:t>Strategic Goals</a:t>
            </a:r>
          </a:p>
          <a:p>
            <a:endParaRPr lang="en-US" sz="1400" dirty="0"/>
          </a:p>
          <a:p>
            <a:r>
              <a:rPr lang="en-US" sz="1400" dirty="0"/>
              <a:t>Context</a:t>
            </a:r>
          </a:p>
          <a:p>
            <a:pPr lvl="1">
              <a:buFont typeface="Courier New" panose="02070309020205020404" pitchFamily="49" charset="0"/>
              <a:buChar char="o"/>
            </a:pPr>
            <a:r>
              <a:rPr lang="en-US" sz="1400" dirty="0"/>
              <a:t>Programme Perspective</a:t>
            </a:r>
          </a:p>
          <a:p>
            <a:pPr lvl="1">
              <a:buFont typeface="Courier New" panose="02070309020205020404" pitchFamily="49" charset="0"/>
              <a:buChar char="o"/>
            </a:pPr>
            <a:r>
              <a:rPr lang="en-US" sz="1400" dirty="0"/>
              <a:t>Divisional Perspective</a:t>
            </a:r>
          </a:p>
          <a:p>
            <a:pPr marL="457200" lvl="1" indent="0">
              <a:buNone/>
            </a:pPr>
            <a:endParaRPr lang="en-US" sz="1400" dirty="0"/>
          </a:p>
          <a:p>
            <a:r>
              <a:rPr lang="en-US" sz="1400" dirty="0"/>
              <a:t>Programme Performance and Highlights</a:t>
            </a:r>
          </a:p>
          <a:p>
            <a:pPr lvl="1">
              <a:buFont typeface="Courier New" panose="02070309020205020404" pitchFamily="49" charset="0"/>
              <a:buChar char="o"/>
            </a:pPr>
            <a:r>
              <a:rPr lang="en-US" sz="1400" dirty="0"/>
              <a:t>Summary</a:t>
            </a:r>
          </a:p>
          <a:p>
            <a:pPr lvl="1">
              <a:buFont typeface="Courier New" panose="02070309020205020404" pitchFamily="49" charset="0"/>
              <a:buChar char="o"/>
            </a:pPr>
            <a:r>
              <a:rPr lang="en-ZA" sz="1400" dirty="0"/>
              <a:t>Other </a:t>
            </a:r>
          </a:p>
          <a:p>
            <a:pPr marL="457200" lvl="1" indent="0">
              <a:buNone/>
            </a:pPr>
            <a:endParaRPr lang="en-ZA" sz="1400" dirty="0"/>
          </a:p>
          <a:p>
            <a:r>
              <a:rPr lang="en-ZA" sz="1400" dirty="0"/>
              <a:t>Contribution to the Economic Recovery and Reconstruction Plan</a:t>
            </a:r>
          </a:p>
          <a:p>
            <a:pPr marL="0" indent="0">
              <a:buNone/>
            </a:pPr>
            <a:endParaRPr lang="en-ZA" sz="1400" dirty="0"/>
          </a:p>
          <a:p>
            <a:r>
              <a:rPr lang="en-ZA" sz="1400" dirty="0"/>
              <a:t>Audit Outcomes</a:t>
            </a:r>
          </a:p>
          <a:p>
            <a:pPr marL="0" indent="0">
              <a:buNone/>
            </a:pPr>
            <a:endParaRPr lang="en-ZA" sz="1400" dirty="0"/>
          </a:p>
          <a:p>
            <a:r>
              <a:rPr lang="en-ZA" sz="1400" dirty="0"/>
              <a:t>Financial Report </a:t>
            </a:r>
          </a:p>
        </p:txBody>
      </p:sp>
    </p:spTree>
    <p:extLst>
      <p:ext uri="{BB962C8B-B14F-4D97-AF65-F5344CB8AC3E}">
        <p14:creationId xmlns:p14="http://schemas.microsoft.com/office/powerpoint/2010/main" val="1070174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ZA" dirty="0"/>
              <a:t>Recognition of Women in Construction (ERWIC) Awards</a:t>
            </a:r>
          </a:p>
        </p:txBody>
      </p:sp>
      <p:sp>
        <p:nvSpPr>
          <p:cNvPr id="7" name="Content Placeholder 6"/>
          <p:cNvSpPr>
            <a:spLocks noGrp="1"/>
          </p:cNvSpPr>
          <p:nvPr>
            <p:ph idx="1"/>
          </p:nvPr>
        </p:nvSpPr>
        <p:spPr/>
        <p:txBody>
          <a:bodyPr>
            <a:noAutofit/>
          </a:bodyPr>
          <a:lstStyle/>
          <a:p>
            <a:pPr marL="400050"/>
            <a:r>
              <a:rPr lang="en-ZA" sz="2000" dirty="0"/>
              <a:t>The cidb constituted the </a:t>
            </a:r>
            <a:r>
              <a:rPr lang="en-GB" sz="2000" dirty="0"/>
              <a:t>Empowerment and Recognition of Women in Construction (ERWIC) Awards with the first recognition ceremony held in August 2020</a:t>
            </a:r>
          </a:p>
          <a:p>
            <a:pPr marL="400050"/>
            <a:r>
              <a:rPr lang="en-GB" sz="2000" dirty="0"/>
              <a:t>Serves to inspire women contractors and provide a platform for development</a:t>
            </a:r>
            <a:endParaRPr lang="en-ZA" sz="2000" dirty="0"/>
          </a:p>
          <a:p>
            <a:pPr>
              <a:buFont typeface="Wingdings" panose="05000000000000000000" pitchFamily="2" charset="2"/>
              <a:buChar char="q"/>
            </a:pPr>
            <a:endParaRPr lang="en-US" altLang="en-US" sz="2000" dirty="0"/>
          </a:p>
          <a:p>
            <a:pPr marL="0" indent="0">
              <a:buNone/>
            </a:pPr>
            <a:endParaRPr lang="en-US" altLang="en-US" sz="2000" dirty="0"/>
          </a:p>
          <a:p>
            <a:pPr marL="0" indent="0">
              <a:buNone/>
            </a:pPr>
            <a:endParaRPr lang="en-US" altLang="en-US" sz="2000" dirty="0"/>
          </a:p>
          <a:p>
            <a:pPr lvl="0">
              <a:buFontTx/>
              <a:buChar char="-"/>
            </a:pPr>
            <a:endParaRPr lang="en-US" altLang="en-US" sz="2000" dirty="0">
              <a:solidFill>
                <a:srgbClr val="FF0000"/>
              </a:solidFill>
            </a:endParaRPr>
          </a:p>
          <a:p>
            <a:pPr lvl="0">
              <a:buFont typeface="Wingdings" panose="05000000000000000000" pitchFamily="2" charset="2"/>
              <a:buChar char="q"/>
            </a:pPr>
            <a:endParaRPr lang="en-US" altLang="en-US" sz="2000" dirty="0">
              <a:solidFill>
                <a:srgbClr val="FF0000"/>
              </a:solidFill>
            </a:endParaRPr>
          </a:p>
          <a:p>
            <a:pPr marL="0" lvl="0" indent="0">
              <a:buNone/>
            </a:pPr>
            <a:endParaRPr lang="en-US" altLang="en-US" sz="2000" dirty="0">
              <a:solidFill>
                <a:srgbClr val="FF0000"/>
              </a:solidFill>
            </a:endParaRPr>
          </a:p>
          <a:p>
            <a:pPr marL="457200" lvl="0" indent="-457200">
              <a:buFont typeface="+mj-lt"/>
              <a:buAutoNum type="arabicParenR"/>
            </a:pPr>
            <a:endParaRPr lang="en-US" altLang="en-US" sz="2000" dirty="0">
              <a:solidFill>
                <a:srgbClr val="FF0000"/>
              </a:solidFill>
            </a:endParaRPr>
          </a:p>
        </p:txBody>
      </p:sp>
      <p:pic>
        <p:nvPicPr>
          <p:cNvPr id="4" name="Picture 3"/>
          <p:cNvPicPr>
            <a:picLocks noChangeAspect="1"/>
          </p:cNvPicPr>
          <p:nvPr/>
        </p:nvPicPr>
        <p:blipFill>
          <a:blip r:embed="rId2"/>
          <a:stretch>
            <a:fillRect/>
          </a:stretch>
        </p:blipFill>
        <p:spPr>
          <a:xfrm>
            <a:off x="3783932" y="2903911"/>
            <a:ext cx="5179594" cy="3884696"/>
          </a:xfrm>
          <a:prstGeom prst="rect">
            <a:avLst/>
          </a:prstGeom>
        </p:spPr>
      </p:pic>
    </p:spTree>
    <p:extLst>
      <p:ext uri="{BB962C8B-B14F-4D97-AF65-F5344CB8AC3E}">
        <p14:creationId xmlns:p14="http://schemas.microsoft.com/office/powerpoint/2010/main" val="369225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83062" y="182619"/>
            <a:ext cx="8229600" cy="792963"/>
          </a:xfrm>
        </p:spPr>
        <p:txBody>
          <a:bodyPr/>
          <a:lstStyle/>
          <a:p>
            <a:r>
              <a:rPr lang="en-ZA" dirty="0"/>
              <a:t> Other Developments in 2020/21</a:t>
            </a:r>
          </a:p>
        </p:txBody>
      </p:sp>
      <p:sp>
        <p:nvSpPr>
          <p:cNvPr id="7" name="Content Placeholder 6"/>
          <p:cNvSpPr>
            <a:spLocks noGrp="1"/>
          </p:cNvSpPr>
          <p:nvPr>
            <p:ph idx="1"/>
          </p:nvPr>
        </p:nvSpPr>
        <p:spPr>
          <a:xfrm>
            <a:off x="164515" y="999072"/>
            <a:ext cx="8643711" cy="4736710"/>
          </a:xfrm>
        </p:spPr>
        <p:txBody>
          <a:bodyPr>
            <a:noAutofit/>
          </a:bodyPr>
          <a:lstStyle/>
          <a:p>
            <a:pPr marL="400050"/>
            <a:r>
              <a:rPr lang="en-ZA" sz="2000" dirty="0">
                <a:solidFill>
                  <a:srgbClr val="C00000"/>
                </a:solidFill>
              </a:rPr>
              <a:t>Best Practice Project Assessment Regulations </a:t>
            </a:r>
          </a:p>
          <a:p>
            <a:pPr marL="800100" lvl="1"/>
            <a:r>
              <a:rPr lang="en-ZA" sz="2000" dirty="0"/>
              <a:t>(cidb B.U.I.L.D Programme, covered later) gazetted on               18 September 2020 </a:t>
            </a:r>
            <a:r>
              <a:rPr lang="en-ZA" sz="1800" i="1" dirty="0"/>
              <a:t>(…detail covered later)</a:t>
            </a:r>
            <a:endParaRPr lang="en-ZA" sz="2000" i="1" dirty="0"/>
          </a:p>
          <a:p>
            <a:pPr marL="400050"/>
            <a:r>
              <a:rPr lang="en-ZA" sz="2000" dirty="0"/>
              <a:t>The cidb </a:t>
            </a:r>
            <a:r>
              <a:rPr lang="en-ZA" sz="2000" dirty="0">
                <a:solidFill>
                  <a:srgbClr val="C00000"/>
                </a:solidFill>
              </a:rPr>
              <a:t>online contractor registration platform                            </a:t>
            </a:r>
            <a:r>
              <a:rPr lang="en-ZA" sz="2000" dirty="0"/>
              <a:t>has gained momentum and reduces the admin                         burden on contractors when registering with cidb</a:t>
            </a:r>
          </a:p>
          <a:p>
            <a:pPr marL="800100" lvl="1"/>
            <a:r>
              <a:rPr lang="en-ZA" sz="2000" dirty="0"/>
              <a:t>Going forward further elements of the                         registration process will be conducted online</a:t>
            </a:r>
          </a:p>
          <a:p>
            <a:pPr marL="400050"/>
            <a:r>
              <a:rPr lang="en-ZA" sz="2000" dirty="0"/>
              <a:t>The cidb has </a:t>
            </a:r>
            <a:r>
              <a:rPr lang="en-ZA" sz="2000" dirty="0">
                <a:solidFill>
                  <a:srgbClr val="C00000"/>
                </a:solidFill>
              </a:rPr>
              <a:t>stabilised operations </a:t>
            </a:r>
            <a:r>
              <a:rPr lang="en-ZA" sz="2000" dirty="0" smtClean="0"/>
              <a:t>that</a:t>
            </a:r>
            <a:r>
              <a:rPr lang="en-ZA" sz="2000" dirty="0" smtClean="0"/>
              <a:t> </a:t>
            </a:r>
            <a:r>
              <a:rPr lang="en-ZA" sz="2000" dirty="0"/>
              <a:t>were affected by the Covid-19 pandemic</a:t>
            </a:r>
          </a:p>
          <a:p>
            <a:pPr marL="400050"/>
            <a:r>
              <a:rPr lang="en-GB" sz="2000" dirty="0"/>
              <a:t>90 client departments </a:t>
            </a:r>
            <a:r>
              <a:rPr lang="en-GB" sz="2000" dirty="0" smtClean="0"/>
              <a:t>were capacitated </a:t>
            </a:r>
            <a:r>
              <a:rPr lang="en-GB" sz="2000" dirty="0"/>
              <a:t>on the Infrastructure Delivery Management System (IDMS)</a:t>
            </a:r>
          </a:p>
          <a:p>
            <a:pPr marL="400050"/>
            <a:r>
              <a:rPr lang="en-GB" sz="2000" dirty="0"/>
              <a:t>National Contractor Development Programme </a:t>
            </a:r>
            <a:r>
              <a:rPr lang="en-GB" sz="2000" dirty="0" smtClean="0"/>
              <a:t>improved to now include </a:t>
            </a:r>
            <a:r>
              <a:rPr lang="en-GB" sz="2000" dirty="0"/>
              <a:t>Grade 1 up to Grade 8 contractors.</a:t>
            </a:r>
          </a:p>
          <a:p>
            <a:pPr marL="400050"/>
            <a:endParaRPr lang="en-US" altLang="en-US" sz="2000" dirty="0"/>
          </a:p>
          <a:p>
            <a:pPr marL="0" indent="0">
              <a:buNone/>
            </a:pPr>
            <a:endParaRPr lang="en-US" altLang="en-US" sz="2000" dirty="0"/>
          </a:p>
          <a:p>
            <a:pPr marL="0" indent="0">
              <a:buNone/>
            </a:pPr>
            <a:endParaRPr lang="en-US" altLang="en-US" sz="2000" dirty="0"/>
          </a:p>
          <a:p>
            <a:pPr lvl="0">
              <a:buFontTx/>
              <a:buChar char="-"/>
            </a:pPr>
            <a:endParaRPr lang="en-US" altLang="en-US" sz="2000" dirty="0">
              <a:solidFill>
                <a:srgbClr val="FF0000"/>
              </a:solidFill>
            </a:endParaRPr>
          </a:p>
          <a:p>
            <a:pPr lvl="0">
              <a:buFont typeface="Wingdings" panose="05000000000000000000" pitchFamily="2" charset="2"/>
              <a:buChar char="q"/>
            </a:pPr>
            <a:endParaRPr lang="en-US" altLang="en-US" sz="2000" dirty="0">
              <a:solidFill>
                <a:srgbClr val="FF0000"/>
              </a:solidFill>
            </a:endParaRPr>
          </a:p>
          <a:p>
            <a:pPr marL="0" lvl="0" indent="0">
              <a:buNone/>
            </a:pPr>
            <a:endParaRPr lang="en-US" altLang="en-US" sz="2000" dirty="0">
              <a:solidFill>
                <a:srgbClr val="FF0000"/>
              </a:solidFill>
            </a:endParaRPr>
          </a:p>
          <a:p>
            <a:pPr marL="457200" lvl="0" indent="-457200">
              <a:buFont typeface="+mj-lt"/>
              <a:buAutoNum type="arabicParenR"/>
            </a:pPr>
            <a:endParaRPr lang="en-US" altLang="en-US" sz="2000" dirty="0">
              <a:solidFill>
                <a:srgbClr val="FF0000"/>
              </a:solidFill>
            </a:endParaRPr>
          </a:p>
        </p:txBody>
      </p:sp>
      <p:pic>
        <p:nvPicPr>
          <p:cNvPr id="4" name="Picture 3"/>
          <p:cNvPicPr>
            <a:picLocks noChangeAspect="1"/>
          </p:cNvPicPr>
          <p:nvPr/>
        </p:nvPicPr>
        <p:blipFill>
          <a:blip r:embed="rId2"/>
          <a:stretch>
            <a:fillRect/>
          </a:stretch>
        </p:blipFill>
        <p:spPr>
          <a:xfrm>
            <a:off x="7589239" y="813684"/>
            <a:ext cx="923423" cy="1238915"/>
          </a:xfrm>
          <a:prstGeom prst="rect">
            <a:avLst/>
          </a:prstGeom>
        </p:spPr>
      </p:pic>
      <p:pic>
        <p:nvPicPr>
          <p:cNvPr id="5" name="Picture 4"/>
          <p:cNvPicPr>
            <a:picLocks noChangeAspect="1"/>
          </p:cNvPicPr>
          <p:nvPr/>
        </p:nvPicPr>
        <p:blipFill>
          <a:blip r:embed="rId3"/>
          <a:stretch>
            <a:fillRect/>
          </a:stretch>
        </p:blipFill>
        <p:spPr>
          <a:xfrm>
            <a:off x="6744360" y="2181891"/>
            <a:ext cx="2012807" cy="1270564"/>
          </a:xfrm>
          <a:prstGeom prst="rect">
            <a:avLst/>
          </a:prstGeom>
        </p:spPr>
      </p:pic>
    </p:spTree>
    <p:extLst>
      <p:ext uri="{BB962C8B-B14F-4D97-AF65-F5344CB8AC3E}">
        <p14:creationId xmlns:p14="http://schemas.microsoft.com/office/powerpoint/2010/main" val="4206156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91702" y="90454"/>
            <a:ext cx="8229600" cy="1143000"/>
          </a:xfrm>
        </p:spPr>
        <p:txBody>
          <a:bodyPr/>
          <a:lstStyle/>
          <a:p>
            <a:r>
              <a:rPr lang="en-ZA" dirty="0"/>
              <a:t>Organisation and Employee Development</a:t>
            </a:r>
          </a:p>
        </p:txBody>
      </p:sp>
      <p:sp>
        <p:nvSpPr>
          <p:cNvPr id="7" name="Content Placeholder 6"/>
          <p:cNvSpPr>
            <a:spLocks noGrp="1"/>
          </p:cNvSpPr>
          <p:nvPr>
            <p:ph idx="1"/>
          </p:nvPr>
        </p:nvSpPr>
        <p:spPr>
          <a:xfrm>
            <a:off x="491702" y="1126836"/>
            <a:ext cx="7958800" cy="3205019"/>
          </a:xfrm>
        </p:spPr>
        <p:txBody>
          <a:bodyPr>
            <a:noAutofit/>
          </a:bodyPr>
          <a:lstStyle/>
          <a:p>
            <a:pPr marL="400050"/>
            <a:r>
              <a:rPr lang="en-ZA" sz="2000" dirty="0"/>
              <a:t>cidb underwent an </a:t>
            </a:r>
            <a:r>
              <a:rPr lang="en-ZA" sz="2000" dirty="0">
                <a:solidFill>
                  <a:srgbClr val="C00000"/>
                </a:solidFill>
              </a:rPr>
              <a:t>Organisation Design </a:t>
            </a:r>
            <a:r>
              <a:rPr lang="en-ZA" sz="2000" dirty="0"/>
              <a:t>process with implementation across the 2019/20 and 2020/21 years</a:t>
            </a:r>
          </a:p>
          <a:p>
            <a:pPr marL="400050"/>
            <a:r>
              <a:rPr lang="en-ZA" altLang="en-US" sz="2000" dirty="0"/>
              <a:t>The current phase of Organisational Development interventions include:</a:t>
            </a:r>
          </a:p>
          <a:p>
            <a:pPr marL="800100" lvl="1"/>
            <a:r>
              <a:rPr lang="en-ZA" altLang="en-US" sz="2000" dirty="0">
                <a:solidFill>
                  <a:srgbClr val="C00000"/>
                </a:solidFill>
              </a:rPr>
              <a:t>Organisation Culture </a:t>
            </a:r>
            <a:r>
              <a:rPr lang="en-ZA" altLang="en-US" sz="2000" dirty="0"/>
              <a:t>improvement; </a:t>
            </a:r>
            <a:r>
              <a:rPr lang="en-ZA" altLang="en-US" sz="2000" dirty="0">
                <a:solidFill>
                  <a:srgbClr val="C00000"/>
                </a:solidFill>
              </a:rPr>
              <a:t>Leadership</a:t>
            </a:r>
            <a:r>
              <a:rPr lang="en-ZA" altLang="en-US" sz="2000" dirty="0"/>
              <a:t> </a:t>
            </a:r>
            <a:r>
              <a:rPr lang="en-ZA" altLang="en-US" sz="2000" dirty="0">
                <a:solidFill>
                  <a:srgbClr val="C00000"/>
                </a:solidFill>
              </a:rPr>
              <a:t>Development </a:t>
            </a:r>
            <a:r>
              <a:rPr lang="en-ZA" altLang="en-US" sz="2000" dirty="0"/>
              <a:t>and </a:t>
            </a:r>
            <a:r>
              <a:rPr lang="en-ZA" altLang="en-US" sz="2000" dirty="0">
                <a:solidFill>
                  <a:srgbClr val="C00000"/>
                </a:solidFill>
              </a:rPr>
              <a:t>Employee Development</a:t>
            </a:r>
          </a:p>
          <a:p>
            <a:pPr marL="400050"/>
            <a:r>
              <a:rPr lang="en-ZA" altLang="en-US" sz="2000" dirty="0"/>
              <a:t>cidb has an active </a:t>
            </a:r>
            <a:r>
              <a:rPr lang="en-ZA" altLang="en-US" sz="2000" dirty="0">
                <a:solidFill>
                  <a:srgbClr val="C00000"/>
                </a:solidFill>
              </a:rPr>
              <a:t>bursary programme </a:t>
            </a:r>
            <a:r>
              <a:rPr lang="en-ZA" altLang="en-US" sz="2000" dirty="0"/>
              <a:t>for employees</a:t>
            </a:r>
          </a:p>
          <a:p>
            <a:pPr marL="400050"/>
            <a:r>
              <a:rPr lang="en-ZA" altLang="en-US" sz="2000" dirty="0"/>
              <a:t>Employees are also supported through the </a:t>
            </a:r>
            <a:r>
              <a:rPr lang="en-ZA" altLang="en-US" sz="2000" dirty="0">
                <a:solidFill>
                  <a:srgbClr val="C00000"/>
                </a:solidFill>
              </a:rPr>
              <a:t>cidb wellness programme</a:t>
            </a:r>
            <a:endParaRPr lang="en-US" altLang="en-US" sz="2000" dirty="0">
              <a:solidFill>
                <a:srgbClr val="C00000"/>
              </a:solidFill>
            </a:endParaRPr>
          </a:p>
        </p:txBody>
      </p:sp>
      <p:pic>
        <p:nvPicPr>
          <p:cNvPr id="2" name="Picture 1"/>
          <p:cNvPicPr>
            <a:picLocks noChangeAspect="1"/>
          </p:cNvPicPr>
          <p:nvPr/>
        </p:nvPicPr>
        <p:blipFill>
          <a:blip r:embed="rId2"/>
          <a:stretch>
            <a:fillRect/>
          </a:stretch>
        </p:blipFill>
        <p:spPr>
          <a:xfrm>
            <a:off x="3669781" y="3856579"/>
            <a:ext cx="4709901" cy="2904439"/>
          </a:xfrm>
          <a:prstGeom prst="rect">
            <a:avLst/>
          </a:prstGeom>
        </p:spPr>
      </p:pic>
      <p:pic>
        <p:nvPicPr>
          <p:cNvPr id="3" name="Picture 2"/>
          <p:cNvPicPr>
            <a:picLocks noChangeAspect="1"/>
          </p:cNvPicPr>
          <p:nvPr/>
        </p:nvPicPr>
        <p:blipFill>
          <a:blip r:embed="rId3"/>
          <a:stretch>
            <a:fillRect/>
          </a:stretch>
        </p:blipFill>
        <p:spPr>
          <a:xfrm>
            <a:off x="491703" y="4851084"/>
            <a:ext cx="2971934" cy="1642080"/>
          </a:xfrm>
          <a:prstGeom prst="rect">
            <a:avLst/>
          </a:prstGeom>
        </p:spPr>
      </p:pic>
    </p:spTree>
    <p:extLst>
      <p:ext uri="{BB962C8B-B14F-4D97-AF65-F5344CB8AC3E}">
        <p14:creationId xmlns:p14="http://schemas.microsoft.com/office/powerpoint/2010/main" val="364937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ZA" dirty="0"/>
              <a:t>cidb </a:t>
            </a:r>
            <a:r>
              <a:rPr lang="en-ZA" dirty="0" smtClean="0"/>
              <a:t>Quarterly Industry Monitor</a:t>
            </a:r>
            <a:endParaRPr lang="en-ZA" dirty="0"/>
          </a:p>
        </p:txBody>
      </p:sp>
      <p:sp>
        <p:nvSpPr>
          <p:cNvPr id="7" name="Content Placeholder 6"/>
          <p:cNvSpPr>
            <a:spLocks noGrp="1"/>
          </p:cNvSpPr>
          <p:nvPr>
            <p:ph idx="1"/>
          </p:nvPr>
        </p:nvSpPr>
        <p:spPr>
          <a:xfrm>
            <a:off x="1057275" y="1417638"/>
            <a:ext cx="7362826" cy="3916362"/>
          </a:xfrm>
        </p:spPr>
        <p:txBody>
          <a:bodyPr>
            <a:noAutofit/>
          </a:bodyPr>
          <a:lstStyle/>
          <a:p>
            <a:pPr marL="57150" indent="0">
              <a:buNone/>
            </a:pPr>
            <a:r>
              <a:rPr lang="en-GB" sz="2000" dirty="0"/>
              <a:t>The cidb Construction Monitor: Supply and Demand is part of a suite of four quarterly cidb Construction Monitor publications covering</a:t>
            </a:r>
            <a:r>
              <a:rPr lang="en-GB" sz="2000" dirty="0" smtClean="0"/>
              <a:t>:</a:t>
            </a:r>
          </a:p>
          <a:p>
            <a:pPr marL="57150" indent="0">
              <a:buNone/>
            </a:pPr>
            <a:endParaRPr lang="en-GB" sz="2000" dirty="0"/>
          </a:p>
          <a:p>
            <a:pPr lvl="1">
              <a:buFont typeface="Arial" panose="020B0604020202020204" pitchFamily="34" charset="0"/>
              <a:buChar char="•"/>
            </a:pPr>
            <a:r>
              <a:rPr lang="en-GB" sz="2000" dirty="0"/>
              <a:t>Quarter 1 - Supply and Demand</a:t>
            </a:r>
          </a:p>
          <a:p>
            <a:pPr lvl="1">
              <a:buFont typeface="Arial" panose="020B0604020202020204" pitchFamily="34" charset="0"/>
              <a:buChar char="•"/>
            </a:pPr>
            <a:r>
              <a:rPr lang="en-GB" sz="2000" dirty="0"/>
              <a:t>Quarter 2 - Contractor Development</a:t>
            </a:r>
          </a:p>
          <a:p>
            <a:pPr lvl="1">
              <a:buFont typeface="Arial" panose="020B0604020202020204" pitchFamily="34" charset="0"/>
              <a:buChar char="•"/>
            </a:pPr>
            <a:r>
              <a:rPr lang="en-GB" sz="2000" dirty="0"/>
              <a:t>Quarter 3 - Employment</a:t>
            </a:r>
          </a:p>
          <a:p>
            <a:pPr lvl="1">
              <a:buFont typeface="Arial" panose="020B0604020202020204" pitchFamily="34" charset="0"/>
              <a:buChar char="•"/>
            </a:pPr>
            <a:r>
              <a:rPr lang="en-GB" sz="2000" dirty="0"/>
              <a:t>Quarter 4 </a:t>
            </a:r>
            <a:r>
              <a:rPr lang="en-GB" sz="2000" dirty="0" smtClean="0"/>
              <a:t>- </a:t>
            </a:r>
            <a:r>
              <a:rPr lang="en-GB" sz="2000" dirty="0"/>
              <a:t>Transformation</a:t>
            </a:r>
          </a:p>
          <a:p>
            <a:pPr marL="57150" indent="0">
              <a:buNone/>
            </a:pPr>
            <a:endParaRPr lang="en-GB" sz="2000" dirty="0"/>
          </a:p>
          <a:p>
            <a:pPr marL="57150" indent="0">
              <a:buNone/>
            </a:pPr>
            <a:r>
              <a:rPr lang="en-GB" sz="2000" b="0" i="1" dirty="0"/>
              <a:t>Note: Reporting periods refers to calendar year quarters. </a:t>
            </a:r>
            <a:endParaRPr lang="en-ZA" sz="2000" dirty="0"/>
          </a:p>
          <a:p>
            <a:pPr>
              <a:buFont typeface="Wingdings" panose="05000000000000000000" pitchFamily="2" charset="2"/>
              <a:buChar char="q"/>
            </a:pPr>
            <a:endParaRPr lang="en-US" altLang="en-US" sz="2000" dirty="0"/>
          </a:p>
          <a:p>
            <a:pPr marL="0" indent="0">
              <a:buNone/>
            </a:pPr>
            <a:endParaRPr lang="en-US" altLang="en-US" sz="2000" dirty="0"/>
          </a:p>
          <a:p>
            <a:pPr marL="0" indent="0">
              <a:buNone/>
            </a:pPr>
            <a:endParaRPr lang="en-US" altLang="en-US" sz="2000" dirty="0"/>
          </a:p>
          <a:p>
            <a:pPr lvl="0">
              <a:buFontTx/>
              <a:buChar char="-"/>
            </a:pPr>
            <a:endParaRPr lang="en-US" altLang="en-US" sz="2000" dirty="0">
              <a:solidFill>
                <a:srgbClr val="FF0000"/>
              </a:solidFill>
            </a:endParaRPr>
          </a:p>
          <a:p>
            <a:pPr lvl="0">
              <a:buFont typeface="Wingdings" panose="05000000000000000000" pitchFamily="2" charset="2"/>
              <a:buChar char="q"/>
            </a:pPr>
            <a:endParaRPr lang="en-US" altLang="en-US" sz="2000" dirty="0">
              <a:solidFill>
                <a:srgbClr val="FF0000"/>
              </a:solidFill>
            </a:endParaRPr>
          </a:p>
          <a:p>
            <a:pPr marL="0" lvl="0" indent="0">
              <a:buNone/>
            </a:pPr>
            <a:endParaRPr lang="en-US" altLang="en-US" sz="2000" dirty="0">
              <a:solidFill>
                <a:srgbClr val="FF0000"/>
              </a:solidFill>
            </a:endParaRPr>
          </a:p>
          <a:p>
            <a:pPr marL="457200" lvl="0" indent="-457200">
              <a:buFont typeface="+mj-lt"/>
              <a:buAutoNum type="arabicParenR"/>
            </a:pPr>
            <a:endParaRPr lang="en-US" altLang="en-US" sz="2000" dirty="0">
              <a:solidFill>
                <a:srgbClr val="FF0000"/>
              </a:solidFill>
            </a:endParaRPr>
          </a:p>
        </p:txBody>
      </p:sp>
    </p:spTree>
    <p:extLst>
      <p:ext uri="{BB962C8B-B14F-4D97-AF65-F5344CB8AC3E}">
        <p14:creationId xmlns:p14="http://schemas.microsoft.com/office/powerpoint/2010/main" val="2186163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0324" y="5191124"/>
            <a:ext cx="6251227" cy="128253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1" y="274638"/>
            <a:ext cx="8640958" cy="1143000"/>
          </a:xfrm>
        </p:spPr>
        <p:txBody>
          <a:bodyPr/>
          <a:lstStyle/>
          <a:p>
            <a:pPr algn="ctr"/>
            <a:r>
              <a:rPr lang="en-ZA" dirty="0"/>
              <a:t>Supply and Demand - Infrastructure Spending: Public Sector</a:t>
            </a:r>
          </a:p>
        </p:txBody>
      </p:sp>
      <p:graphicFrame>
        <p:nvGraphicFramePr>
          <p:cNvPr id="5" name="Table 4">
            <a:extLst>
              <a:ext uri="{FF2B5EF4-FFF2-40B4-BE49-F238E27FC236}">
                <a16:creationId xmlns:a16="http://schemas.microsoft.com/office/drawing/2014/main" xmlns="" id="{1E825D8E-32E5-4CD2-B097-9B1E893178A5}"/>
              </a:ext>
            </a:extLst>
          </p:cNvPr>
          <p:cNvGraphicFramePr>
            <a:graphicFrameLocks noGrp="1"/>
          </p:cNvGraphicFramePr>
          <p:nvPr>
            <p:extLst>
              <p:ext uri="{D42A27DB-BD31-4B8C-83A1-F6EECF244321}">
                <p14:modId xmlns:p14="http://schemas.microsoft.com/office/powerpoint/2010/main" val="1502178357"/>
              </p:ext>
            </p:extLst>
          </p:nvPr>
        </p:nvGraphicFramePr>
        <p:xfrm>
          <a:off x="179512" y="1443956"/>
          <a:ext cx="8712967" cy="3627120"/>
        </p:xfrm>
        <a:graphic>
          <a:graphicData uri="http://schemas.openxmlformats.org/drawingml/2006/table">
            <a:tbl>
              <a:tblPr/>
              <a:tblGrid>
                <a:gridCol w="2448272">
                  <a:extLst>
                    <a:ext uri="{9D8B030D-6E8A-4147-A177-3AD203B41FA5}">
                      <a16:colId xmlns:a16="http://schemas.microsoft.com/office/drawing/2014/main" xmlns="" val="601984245"/>
                    </a:ext>
                  </a:extLst>
                </a:gridCol>
                <a:gridCol w="936104">
                  <a:extLst>
                    <a:ext uri="{9D8B030D-6E8A-4147-A177-3AD203B41FA5}">
                      <a16:colId xmlns:a16="http://schemas.microsoft.com/office/drawing/2014/main" xmlns="" val="3960974209"/>
                    </a:ext>
                  </a:extLst>
                </a:gridCol>
                <a:gridCol w="864096">
                  <a:extLst>
                    <a:ext uri="{9D8B030D-6E8A-4147-A177-3AD203B41FA5}">
                      <a16:colId xmlns:a16="http://schemas.microsoft.com/office/drawing/2014/main" xmlns="" val="2809682695"/>
                    </a:ext>
                  </a:extLst>
                </a:gridCol>
                <a:gridCol w="1152128">
                  <a:extLst>
                    <a:ext uri="{9D8B030D-6E8A-4147-A177-3AD203B41FA5}">
                      <a16:colId xmlns:a16="http://schemas.microsoft.com/office/drawing/2014/main" xmlns="" val="1338790196"/>
                    </a:ext>
                  </a:extLst>
                </a:gridCol>
                <a:gridCol w="1152128">
                  <a:extLst>
                    <a:ext uri="{9D8B030D-6E8A-4147-A177-3AD203B41FA5}">
                      <a16:colId xmlns:a16="http://schemas.microsoft.com/office/drawing/2014/main" xmlns="" val="2224249214"/>
                    </a:ext>
                  </a:extLst>
                </a:gridCol>
                <a:gridCol w="1080120">
                  <a:extLst>
                    <a:ext uri="{9D8B030D-6E8A-4147-A177-3AD203B41FA5}">
                      <a16:colId xmlns:a16="http://schemas.microsoft.com/office/drawing/2014/main" xmlns="" val="685536014"/>
                    </a:ext>
                  </a:extLst>
                </a:gridCol>
                <a:gridCol w="1080119">
                  <a:extLst>
                    <a:ext uri="{9D8B030D-6E8A-4147-A177-3AD203B41FA5}">
                      <a16:colId xmlns:a16="http://schemas.microsoft.com/office/drawing/2014/main" xmlns="" val="1315131476"/>
                    </a:ext>
                  </a:extLst>
                </a:gridCol>
              </a:tblGrid>
              <a:tr h="203613">
                <a:tc rowSpan="2">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w="1270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2CC"/>
                    </a:solidFill>
                  </a:tcPr>
                </a:tc>
                <a:tc gridSpan="2">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 million</a:t>
                      </a:r>
                    </a:p>
                  </a:txBody>
                  <a:tcPr marL="0" marR="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a:noFill/>
                    </a:lnB>
                    <a:solidFill>
                      <a:srgbClr val="FFF2CC"/>
                    </a:solidFill>
                  </a:tcPr>
                </a:tc>
                <a:tc hMerge="1">
                  <a:txBody>
                    <a:bodyPr/>
                    <a:lstStyle/>
                    <a:p>
                      <a:endParaRPr lang="en-ZA"/>
                    </a:p>
                  </a:txBody>
                  <a:tcPr/>
                </a:tc>
                <a:tc gridSpan="2">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 million</a:t>
                      </a:r>
                    </a:p>
                  </a:txBody>
                  <a:tcPr marL="0" marR="0" marT="0" marB="0" anchor="b">
                    <a:lnL w="12700" cap="flat" cmpd="sng" algn="ctr">
                      <a:solidFill>
                        <a:srgbClr val="ED7D31"/>
                      </a:solidFill>
                      <a:prstDash val="solid"/>
                      <a:round/>
                      <a:headEnd type="none" w="med" len="med"/>
                      <a:tailEnd type="none" w="med" len="med"/>
                    </a:lnL>
                    <a:lnR w="1270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a:noFill/>
                    </a:lnB>
                    <a:solidFill>
                      <a:srgbClr val="FFF2CC"/>
                    </a:solidFill>
                  </a:tcPr>
                </a:tc>
                <a:tc hMerge="1">
                  <a:txBody>
                    <a:bodyPr/>
                    <a:lstStyle/>
                    <a:p>
                      <a:endParaRPr lang="en-ZA"/>
                    </a:p>
                  </a:txBody>
                  <a:tcPr/>
                </a:tc>
                <a:tc gridSpan="2">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Contribution (%)</a:t>
                      </a:r>
                    </a:p>
                  </a:txBody>
                  <a:tcPr marL="0" marR="0" marT="0" marB="0" anchor="b">
                    <a:lnL w="12700" cap="flat" cmpd="sng" algn="ctr">
                      <a:solidFill>
                        <a:srgbClr val="ED7D31"/>
                      </a:solidFill>
                      <a:prstDash val="solid"/>
                      <a:round/>
                      <a:headEnd type="none" w="med" len="med"/>
                      <a:tailEnd type="none" w="med" len="med"/>
                    </a:lnL>
                    <a:lnR>
                      <a:noFill/>
                    </a:lnR>
                    <a:lnT w="19050" cap="flat" cmpd="sng" algn="ctr">
                      <a:solidFill>
                        <a:srgbClr val="ED7D31"/>
                      </a:solidFill>
                      <a:prstDash val="solid"/>
                      <a:round/>
                      <a:headEnd type="none" w="med" len="med"/>
                      <a:tailEnd type="none" w="med" len="med"/>
                    </a:lnT>
                    <a:lnB>
                      <a:noFill/>
                    </a:lnB>
                    <a:solidFill>
                      <a:srgbClr val="FFF2CC"/>
                    </a:solidFill>
                  </a:tcPr>
                </a:tc>
                <a:tc hMerge="1">
                  <a:txBody>
                    <a:bodyPr/>
                    <a:lstStyle/>
                    <a:p>
                      <a:endParaRPr lang="en-ZA"/>
                    </a:p>
                  </a:txBody>
                  <a:tcPr/>
                </a:tc>
                <a:extLst>
                  <a:ext uri="{0D108BD9-81ED-4DB2-BD59-A6C34878D82A}">
                    <a16:rowId xmlns:a16="http://schemas.microsoft.com/office/drawing/2014/main" xmlns="" val="72428916"/>
                  </a:ext>
                </a:extLst>
              </a:tr>
              <a:tr h="407226">
                <a:tc vMerge="1">
                  <a:txBody>
                    <a:bodyPr/>
                    <a:lstStyle/>
                    <a:p>
                      <a:endParaRPr lang="en-ZA"/>
                    </a:p>
                  </a:txBody>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2018/19 </a:t>
                      </a:r>
                      <a:br>
                        <a:rPr lang="en-ZA" sz="1400" b="1" i="0" u="none" strike="noStrike" dirty="0">
                          <a:solidFill>
                            <a:srgbClr val="000000"/>
                          </a:solidFill>
                          <a:effectLst/>
                          <a:latin typeface="Arial" panose="020B0604020202020204" pitchFamily="34" charset="0"/>
                          <a:cs typeface="Arial" panose="020B0604020202020204" pitchFamily="34" charset="0"/>
                        </a:rPr>
                      </a:br>
                      <a:r>
                        <a:rPr lang="en-ZA" sz="1400" b="1" i="0" u="none" strike="noStrike" dirty="0">
                          <a:solidFill>
                            <a:srgbClr val="000000"/>
                          </a:solidFill>
                          <a:effectLst/>
                          <a:latin typeface="Arial" panose="020B0604020202020204" pitchFamily="34" charset="0"/>
                          <a:cs typeface="Arial" panose="020B0604020202020204" pitchFamily="34" charset="0"/>
                        </a:rPr>
                        <a:t>Budget</a:t>
                      </a:r>
                    </a:p>
                  </a:txBody>
                  <a:tcPr marL="0" marR="0" marT="0" marB="0" anchor="b">
                    <a:lnL w="12700" cap="flat" cmpd="sng" algn="ctr">
                      <a:solidFill>
                        <a:srgbClr val="ED7D31"/>
                      </a:solidFill>
                      <a:prstDash val="solid"/>
                      <a:round/>
                      <a:headEnd type="none" w="med" len="med"/>
                      <a:tailEnd type="none" w="med" len="med"/>
                    </a:lnL>
                    <a:lnR>
                      <a:noFill/>
                    </a:lnR>
                    <a:lnT>
                      <a:noFill/>
                    </a:lnT>
                    <a:lnB w="1270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2019/20 </a:t>
                      </a:r>
                      <a:br>
                        <a:rPr lang="en-ZA" sz="1400" b="1" i="0" u="none" strike="noStrike" dirty="0">
                          <a:solidFill>
                            <a:srgbClr val="000000"/>
                          </a:solidFill>
                          <a:effectLst/>
                          <a:latin typeface="Arial" panose="020B0604020202020204" pitchFamily="34" charset="0"/>
                          <a:cs typeface="Arial" panose="020B0604020202020204" pitchFamily="34" charset="0"/>
                        </a:rPr>
                      </a:br>
                      <a:r>
                        <a:rPr lang="en-ZA" sz="1400" b="1" i="0" u="none" strike="noStrike" dirty="0">
                          <a:solidFill>
                            <a:srgbClr val="000000"/>
                          </a:solidFill>
                          <a:effectLst/>
                          <a:latin typeface="Arial" panose="020B0604020202020204" pitchFamily="34" charset="0"/>
                          <a:cs typeface="Arial" panose="020B0604020202020204" pitchFamily="34" charset="0"/>
                        </a:rPr>
                        <a:t>Budget</a:t>
                      </a:r>
                    </a:p>
                  </a:txBody>
                  <a:tcPr marL="0" marR="0" marT="0" marB="0" anchor="b">
                    <a:lnL>
                      <a:noFill/>
                    </a:lnL>
                    <a:lnR w="127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2018/19 Expenditure</a:t>
                      </a:r>
                    </a:p>
                  </a:txBody>
                  <a:tcPr marL="0" marR="0" marT="0" marB="0" anchor="b">
                    <a:lnL w="12700" cap="flat" cmpd="sng" algn="ctr">
                      <a:solidFill>
                        <a:srgbClr val="ED7D31"/>
                      </a:solidFill>
                      <a:prstDash val="solid"/>
                      <a:round/>
                      <a:headEnd type="none" w="med" len="med"/>
                      <a:tailEnd type="none" w="med" len="med"/>
                    </a:lnL>
                    <a:lnR>
                      <a:noFill/>
                    </a:lnR>
                    <a:lnT>
                      <a:noFill/>
                    </a:lnT>
                    <a:lnB w="1270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2019/20 Expenditure</a:t>
                      </a:r>
                    </a:p>
                  </a:txBody>
                  <a:tcPr marL="0" marR="0" marT="0" marB="0" anchor="b">
                    <a:lnL>
                      <a:noFill/>
                    </a:lnL>
                    <a:lnR w="127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spent in 2018/19</a:t>
                      </a:r>
                    </a:p>
                  </a:txBody>
                  <a:tcPr marL="0" marR="0" marT="0" marB="0" anchor="b">
                    <a:lnL w="12700" cap="flat" cmpd="sng" algn="ctr">
                      <a:solidFill>
                        <a:srgbClr val="ED7D31"/>
                      </a:solidFill>
                      <a:prstDash val="solid"/>
                      <a:round/>
                      <a:headEnd type="none" w="med" len="med"/>
                      <a:tailEnd type="none" w="med" len="med"/>
                    </a:lnL>
                    <a:lnR>
                      <a:noFill/>
                    </a:lnR>
                    <a:lnT>
                      <a:noFill/>
                    </a:lnT>
                    <a:lnB w="1270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spent in 2019/20</a:t>
                      </a:r>
                    </a:p>
                  </a:txBody>
                  <a:tcPr marL="0" marR="0" marT="0" marB="0" anchor="b">
                    <a:lnL>
                      <a:noFill/>
                    </a:lnL>
                    <a:lnR>
                      <a:noFill/>
                    </a:lnR>
                    <a:lnT>
                      <a:noFill/>
                    </a:lnT>
                    <a:lnB w="12700" cap="flat" cmpd="sng" algn="ctr">
                      <a:solidFill>
                        <a:srgbClr val="ED7D31"/>
                      </a:solidFill>
                      <a:prstDash val="solid"/>
                      <a:round/>
                      <a:headEnd type="none" w="med" len="med"/>
                      <a:tailEnd type="none" w="med" len="med"/>
                    </a:lnB>
                    <a:solidFill>
                      <a:srgbClr val="FFF2CC"/>
                    </a:solidFill>
                  </a:tcPr>
                </a:tc>
                <a:extLst>
                  <a:ext uri="{0D108BD9-81ED-4DB2-BD59-A6C34878D82A}">
                    <a16:rowId xmlns:a16="http://schemas.microsoft.com/office/drawing/2014/main" xmlns="" val="657120816"/>
                  </a:ext>
                </a:extLst>
              </a:tr>
              <a:tr h="40722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National Departments</a:t>
                      </a:r>
                    </a:p>
                  </a:txBody>
                  <a:tcPr marL="0" marR="0" marT="0" marB="0" anchor="b">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solidFill>
                      <a:srgbClr val="FFFFFF"/>
                    </a:solidFill>
                  </a:tcP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                15 924 </a:t>
                      </a:r>
                    </a:p>
                  </a:txBody>
                  <a:tcPr marL="0" marR="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a:noFill/>
                    </a:lnB>
                    <a:solidFill>
                      <a:srgbClr val="FFFFFF"/>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15 337 </a:t>
                      </a:r>
                    </a:p>
                  </a:txBody>
                  <a:tcPr marL="0" marR="0" marT="0" marB="0" anchor="b">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13 416 </a:t>
                      </a:r>
                    </a:p>
                  </a:txBody>
                  <a:tcPr marL="0" marR="0" marT="0" marB="0" anchor="b">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13 836 </a:t>
                      </a:r>
                    </a:p>
                  </a:txBody>
                  <a:tcPr marL="0" marR="0" marT="0" marB="0" anchor="b">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84%</a:t>
                      </a:r>
                    </a:p>
                  </a:txBody>
                  <a:tcPr marL="0" marR="0" marT="0" marB="0" anchor="b">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a:noFill/>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90%</a:t>
                      </a:r>
                    </a:p>
                  </a:txBody>
                  <a:tcPr marL="0" marR="0" marT="0" marB="0" anchor="b">
                    <a:lnL>
                      <a:noFill/>
                    </a:lnL>
                    <a:lnR>
                      <a:noFill/>
                    </a:lnR>
                    <a:lnT w="12700" cap="flat" cmpd="sng" algn="ctr">
                      <a:solidFill>
                        <a:srgbClr val="ED7D31"/>
                      </a:solidFill>
                      <a:prstDash val="solid"/>
                      <a:round/>
                      <a:headEnd type="none" w="med" len="med"/>
                      <a:tailEnd type="none" w="med" len="med"/>
                    </a:lnT>
                    <a:lnB>
                      <a:noFill/>
                    </a:lnB>
                  </a:tcPr>
                </a:tc>
                <a:extLst>
                  <a:ext uri="{0D108BD9-81ED-4DB2-BD59-A6C34878D82A}">
                    <a16:rowId xmlns:a16="http://schemas.microsoft.com/office/drawing/2014/main" xmlns="" val="4259378300"/>
                  </a:ext>
                </a:extLst>
              </a:tr>
              <a:tr h="40722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Provincial Departments</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                61 721 </a:t>
                      </a:r>
                    </a:p>
                  </a:txBody>
                  <a:tcPr marL="0" marR="0" marT="0" marB="0" anchor="ctr">
                    <a:lnL w="12700" cap="flat" cmpd="sng" algn="ctr">
                      <a:solidFill>
                        <a:srgbClr val="ED7D31"/>
                      </a:solidFill>
                      <a:prstDash val="solid"/>
                      <a:round/>
                      <a:headEnd type="none" w="med" len="med"/>
                      <a:tailEnd type="none" w="med" len="med"/>
                    </a:lnL>
                    <a:lnR>
                      <a:noFill/>
                    </a:lnR>
                    <a:lnT>
                      <a:noFill/>
                    </a:lnT>
                    <a:lnB>
                      <a:noFill/>
                    </a:lnB>
                    <a:solidFill>
                      <a:srgbClr val="FFFFFF"/>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60 833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60 623 </a:t>
                      </a:r>
                    </a:p>
                  </a:txBody>
                  <a:tcPr marL="0" marR="0" marT="0" marB="0" anchor="b">
                    <a:lnL w="12700" cap="flat" cmpd="sng" algn="ctr">
                      <a:solidFill>
                        <a:srgbClr val="ED7D31"/>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61 020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98%</a:t>
                      </a:r>
                    </a:p>
                  </a:txBody>
                  <a:tcPr marL="0" marR="0" marT="0" marB="0" anchor="b">
                    <a:lnL w="12700" cap="flat" cmpd="sng" algn="ctr">
                      <a:solidFill>
                        <a:srgbClr val="ED7D31"/>
                      </a:solidFill>
                      <a:prstDash val="solid"/>
                      <a:round/>
                      <a:headEnd type="none" w="med" len="med"/>
                      <a:tailEnd type="none" w="med" len="med"/>
                    </a:lnL>
                    <a:lnR>
                      <a:noFill/>
                    </a:lnR>
                    <a:lnT>
                      <a:noFill/>
                    </a:lnT>
                    <a:lnB>
                      <a:noFill/>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b">
                    <a:lnL>
                      <a:noFill/>
                    </a:lnL>
                    <a:lnR>
                      <a:noFill/>
                    </a:lnR>
                    <a:lnT>
                      <a:noFill/>
                    </a:lnT>
                    <a:lnB>
                      <a:noFill/>
                    </a:lnB>
                  </a:tcPr>
                </a:tc>
                <a:extLst>
                  <a:ext uri="{0D108BD9-81ED-4DB2-BD59-A6C34878D82A}">
                    <a16:rowId xmlns:a16="http://schemas.microsoft.com/office/drawing/2014/main" xmlns="" val="4276303963"/>
                  </a:ext>
                </a:extLst>
              </a:tr>
              <a:tr h="40722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Municipalities</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CC"/>
                    </a:solidFill>
                  </a:tcP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                65 863 </a:t>
                      </a:r>
                    </a:p>
                  </a:txBody>
                  <a:tcPr marL="0" marR="0" marT="0" marB="0" anchor="ctr">
                    <a:lnL w="12700" cap="flat" cmpd="sng" algn="ctr">
                      <a:solidFill>
                        <a:srgbClr val="ED7D31"/>
                      </a:solidFill>
                      <a:prstDash val="solid"/>
                      <a:round/>
                      <a:headEnd type="none" w="med" len="med"/>
                      <a:tailEnd type="none" w="med" len="med"/>
                    </a:lnL>
                    <a:lnR>
                      <a:noFill/>
                    </a:lnR>
                    <a:lnT>
                      <a:noFill/>
                    </a:lnT>
                    <a:lnB>
                      <a:noFill/>
                    </a:lnB>
                    <a:solidFill>
                      <a:srgbClr val="FFFFCC"/>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61 723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48 548 </a:t>
                      </a:r>
                    </a:p>
                  </a:txBody>
                  <a:tcPr marL="0" marR="0" marT="0" marB="0" anchor="b">
                    <a:lnL w="12700" cap="flat" cmpd="sng" algn="ctr">
                      <a:solidFill>
                        <a:srgbClr val="ED7D31"/>
                      </a:solidFill>
                      <a:prstDash val="solid"/>
                      <a:round/>
                      <a:headEnd type="none" w="med" len="med"/>
                      <a:tailEnd type="none" w="med" len="med"/>
                    </a:lnL>
                    <a:lnR>
                      <a:noFill/>
                    </a:lnR>
                    <a:lnT>
                      <a:noFill/>
                    </a:lnT>
                    <a:lnB>
                      <a:noFill/>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37 992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74%</a:t>
                      </a:r>
                    </a:p>
                  </a:txBody>
                  <a:tcPr marL="0" marR="0" marT="0" marB="0" anchor="b">
                    <a:lnL w="12700" cap="flat" cmpd="sng" algn="ctr">
                      <a:solidFill>
                        <a:srgbClr val="ED7D31"/>
                      </a:solidFill>
                      <a:prstDash val="solid"/>
                      <a:round/>
                      <a:headEnd type="none" w="med" len="med"/>
                      <a:tailEnd type="none" w="med" len="med"/>
                    </a:lnL>
                    <a:lnR>
                      <a:noFill/>
                    </a:lnR>
                    <a:lnT>
                      <a:noFill/>
                    </a:lnT>
                    <a:lnB>
                      <a:noFill/>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62%</a:t>
                      </a:r>
                    </a:p>
                  </a:txBody>
                  <a:tcPr marL="0" marR="0" marT="0" marB="0" anchor="b">
                    <a:lnL>
                      <a:noFill/>
                    </a:lnL>
                    <a:lnR>
                      <a:noFill/>
                    </a:lnR>
                    <a:lnT>
                      <a:noFill/>
                    </a:lnT>
                    <a:lnB>
                      <a:noFill/>
                    </a:lnB>
                    <a:solidFill>
                      <a:srgbClr val="FFFFCC"/>
                    </a:solidFill>
                  </a:tcPr>
                </a:tc>
                <a:extLst>
                  <a:ext uri="{0D108BD9-81ED-4DB2-BD59-A6C34878D82A}">
                    <a16:rowId xmlns:a16="http://schemas.microsoft.com/office/drawing/2014/main" xmlns="" val="3347575573"/>
                  </a:ext>
                </a:extLst>
              </a:tr>
              <a:tr h="40722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Public Entities</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                20 574 </a:t>
                      </a:r>
                    </a:p>
                  </a:txBody>
                  <a:tcPr marL="0" marR="0" marT="0" marB="0" anchor="ctr">
                    <a:lnL w="12700" cap="flat" cmpd="sng" algn="ctr">
                      <a:solidFill>
                        <a:srgbClr val="ED7D31"/>
                      </a:solidFill>
                      <a:prstDash val="solid"/>
                      <a:round/>
                      <a:headEnd type="none" w="med" len="med"/>
                      <a:tailEnd type="none" w="med" len="med"/>
                    </a:lnL>
                    <a:lnR>
                      <a:noFill/>
                    </a:lnR>
                    <a:lnT>
                      <a:noFill/>
                    </a:lnT>
                    <a:lnB>
                      <a:noFill/>
                    </a:lnB>
                    <a:solidFill>
                      <a:srgbClr val="FFFFFF"/>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18 714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22 565 </a:t>
                      </a:r>
                    </a:p>
                  </a:txBody>
                  <a:tcPr marL="0" marR="0" marT="0" marB="0" anchor="b">
                    <a:lnL w="12700" cap="flat" cmpd="sng" algn="ctr">
                      <a:solidFill>
                        <a:srgbClr val="ED7D31"/>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16 121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110%</a:t>
                      </a:r>
                    </a:p>
                  </a:txBody>
                  <a:tcPr marL="0" marR="0" marT="0" marB="0" anchor="b">
                    <a:lnL w="12700" cap="flat" cmpd="sng" algn="ctr">
                      <a:solidFill>
                        <a:srgbClr val="ED7D31"/>
                      </a:solidFill>
                      <a:prstDash val="solid"/>
                      <a:round/>
                      <a:headEnd type="none" w="med" len="med"/>
                      <a:tailEnd type="none" w="med" len="med"/>
                    </a:lnL>
                    <a:lnR>
                      <a:noFill/>
                    </a:lnR>
                    <a:lnT>
                      <a:noFill/>
                    </a:lnT>
                    <a:lnB>
                      <a:noFill/>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86%</a:t>
                      </a:r>
                    </a:p>
                  </a:txBody>
                  <a:tcPr marL="0" marR="0" marT="0" marB="0" anchor="b">
                    <a:lnL>
                      <a:noFill/>
                    </a:lnL>
                    <a:lnR>
                      <a:noFill/>
                    </a:lnR>
                    <a:lnT>
                      <a:noFill/>
                    </a:lnT>
                    <a:lnB>
                      <a:noFill/>
                    </a:lnB>
                  </a:tcPr>
                </a:tc>
                <a:extLst>
                  <a:ext uri="{0D108BD9-81ED-4DB2-BD59-A6C34878D82A}">
                    <a16:rowId xmlns:a16="http://schemas.microsoft.com/office/drawing/2014/main" xmlns="" val="4172005977"/>
                  </a:ext>
                </a:extLst>
              </a:tr>
              <a:tr h="40722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Public Private Partnerships</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                  5 912 </a:t>
                      </a:r>
                    </a:p>
                  </a:txBody>
                  <a:tcPr marL="0" marR="0" marT="0" marB="0" anchor="ctr">
                    <a:lnL w="12700" cap="flat" cmpd="sng" algn="ctr">
                      <a:solidFill>
                        <a:srgbClr val="ED7D31"/>
                      </a:solidFill>
                      <a:prstDash val="solid"/>
                      <a:round/>
                      <a:headEnd type="none" w="med" len="med"/>
                      <a:tailEnd type="none" w="med" len="med"/>
                    </a:lnL>
                    <a:lnR>
                      <a:noFill/>
                    </a:lnR>
                    <a:lnT>
                      <a:noFill/>
                    </a:lnT>
                    <a:lnB>
                      <a:noFill/>
                    </a:lnB>
                    <a:solidFill>
                      <a:srgbClr val="FFFFFF"/>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5 641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4 929 </a:t>
                      </a:r>
                    </a:p>
                  </a:txBody>
                  <a:tcPr marL="0" marR="0" marT="0" marB="0" anchor="b">
                    <a:lnL w="12700" cap="flat" cmpd="sng" algn="ctr">
                      <a:solidFill>
                        <a:srgbClr val="ED7D31"/>
                      </a:solidFill>
                      <a:prstDash val="solid"/>
                      <a:round/>
                      <a:headEnd type="none" w="med" len="med"/>
                      <a:tailEnd type="none" w="med" len="med"/>
                    </a:lnL>
                    <a:lnR>
                      <a:noFill/>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5 637 </a:t>
                      </a:r>
                    </a:p>
                  </a:txBody>
                  <a:tcPr marL="0" marR="0" marT="0" marB="0" anchor="b">
                    <a:lnL>
                      <a:noFill/>
                    </a:lnL>
                    <a:lnR w="12700" cap="flat" cmpd="sng" algn="ctr">
                      <a:solidFill>
                        <a:srgbClr val="ED7D31"/>
                      </a:solidFill>
                      <a:prstDash val="solid"/>
                      <a:round/>
                      <a:headEnd type="none" w="med" len="med"/>
                      <a:tailEnd type="none" w="med" len="med"/>
                    </a:lnR>
                    <a:lnT>
                      <a:noFill/>
                    </a:lnT>
                    <a:lnB>
                      <a:noFill/>
                    </a:lnB>
                    <a:solidFill>
                      <a:srgbClr val="FFFFFF"/>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83%</a:t>
                      </a:r>
                    </a:p>
                  </a:txBody>
                  <a:tcPr marL="0" marR="0" marT="0" marB="0" anchor="b">
                    <a:lnL w="12700" cap="flat" cmpd="sng" algn="ctr">
                      <a:solidFill>
                        <a:srgbClr val="ED7D31"/>
                      </a:solidFill>
                      <a:prstDash val="solid"/>
                      <a:round/>
                      <a:headEnd type="none" w="med" len="med"/>
                      <a:tailEnd type="none" w="med" len="med"/>
                    </a:lnL>
                    <a:lnR>
                      <a:noFill/>
                    </a:lnR>
                    <a:lnT>
                      <a:noFill/>
                    </a:lnT>
                    <a:lnB>
                      <a:noFill/>
                    </a:lnB>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100%</a:t>
                      </a:r>
                    </a:p>
                  </a:txBody>
                  <a:tcPr marL="0" marR="0" marT="0" marB="0" anchor="b">
                    <a:lnL>
                      <a:noFill/>
                    </a:lnL>
                    <a:lnR>
                      <a:noFill/>
                    </a:lnR>
                    <a:lnT>
                      <a:noFill/>
                    </a:lnT>
                    <a:lnB>
                      <a:noFill/>
                    </a:lnB>
                  </a:tcPr>
                </a:tc>
                <a:extLst>
                  <a:ext uri="{0D108BD9-81ED-4DB2-BD59-A6C34878D82A}">
                    <a16:rowId xmlns:a16="http://schemas.microsoft.com/office/drawing/2014/main" xmlns="" val="2811652844"/>
                  </a:ext>
                </a:extLst>
              </a:tr>
              <a:tr h="407226">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State-Owned Companies</a:t>
                      </a:r>
                    </a:p>
                  </a:txBody>
                  <a:tcPr marL="0" marR="0" marT="0" marB="0" anchor="b">
                    <a:lnL>
                      <a:noFill/>
                    </a:lnL>
                    <a:lnR w="127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FFFFCC"/>
                    </a:solidFill>
                  </a:tcPr>
                </a:tc>
                <a:tc>
                  <a:txBody>
                    <a:bodyPr/>
                    <a:lstStyle/>
                    <a:p>
                      <a:pPr algn="ctr" fontAlgn="ctr"/>
                      <a:r>
                        <a:rPr lang="en-ZA" sz="1400" b="0" i="0" u="none" strike="noStrike" dirty="0">
                          <a:solidFill>
                            <a:srgbClr val="000000"/>
                          </a:solidFill>
                          <a:effectLst/>
                          <a:latin typeface="Arial" panose="020B0604020202020204" pitchFamily="34" charset="0"/>
                          <a:cs typeface="Arial" panose="020B0604020202020204" pitchFamily="34" charset="0"/>
                        </a:rPr>
                        <a:t>                93 297 </a:t>
                      </a:r>
                    </a:p>
                  </a:txBody>
                  <a:tcPr marL="0" marR="0" marT="0" marB="0" anchor="ctr">
                    <a:lnL w="12700" cap="flat" cmpd="sng" algn="ctr">
                      <a:solidFill>
                        <a:srgbClr val="ED7D31"/>
                      </a:solidFill>
                      <a:prstDash val="solid"/>
                      <a:round/>
                      <a:headEnd type="none" w="med" len="med"/>
                      <a:tailEnd type="none" w="med" len="med"/>
                    </a:lnL>
                    <a:lnR>
                      <a:noFill/>
                    </a:lnR>
                    <a:lnT>
                      <a:noFill/>
                    </a:lnT>
                    <a:lnB w="12700" cap="flat" cmpd="sng" algn="ctr">
                      <a:solidFill>
                        <a:srgbClr val="ED7D31"/>
                      </a:solidFill>
                      <a:prstDash val="solid"/>
                      <a:round/>
                      <a:headEnd type="none" w="med" len="med"/>
                      <a:tailEnd type="none" w="med" len="med"/>
                    </a:lnB>
                    <a:solidFill>
                      <a:srgbClr val="FFFFCC"/>
                    </a:solidFill>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97 134 </a:t>
                      </a:r>
                    </a:p>
                  </a:txBody>
                  <a:tcPr marL="0" marR="0" marT="0" marB="0" anchor="b">
                    <a:lnL>
                      <a:noFill/>
                    </a:lnL>
                    <a:lnR w="127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64 708 </a:t>
                      </a:r>
                    </a:p>
                  </a:txBody>
                  <a:tcPr marL="0" marR="0" marT="0" marB="0" anchor="b">
                    <a:lnL w="12700" cap="flat" cmpd="sng" algn="ctr">
                      <a:solidFill>
                        <a:srgbClr val="ED7D31"/>
                      </a:solidFill>
                      <a:prstDash val="solid"/>
                      <a:round/>
                      <a:headEnd type="none" w="med" len="med"/>
                      <a:tailEnd type="none" w="med" len="med"/>
                    </a:lnL>
                    <a:lnR>
                      <a:noFill/>
                    </a:lnR>
                    <a:lnT>
                      <a:noFill/>
                    </a:lnT>
                    <a:lnB w="12700" cap="flat" cmpd="sng" algn="ctr">
                      <a:solidFill>
                        <a:srgbClr val="ED7D31"/>
                      </a:solidFill>
                      <a:prstDash val="solid"/>
                      <a:round/>
                      <a:headEnd type="none" w="med" len="med"/>
                      <a:tailEnd type="none" w="med" len="med"/>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            48 437 </a:t>
                      </a:r>
                    </a:p>
                  </a:txBody>
                  <a:tcPr marL="0" marR="0" marT="0" marB="0" anchor="b">
                    <a:lnL>
                      <a:noFill/>
                    </a:lnL>
                    <a:lnR w="12700" cap="flat" cmpd="sng" algn="ctr">
                      <a:solidFill>
                        <a:srgbClr val="ED7D31"/>
                      </a:solidFill>
                      <a:prstDash val="solid"/>
                      <a:round/>
                      <a:headEnd type="none" w="med" len="med"/>
                      <a:tailEnd type="none" w="med" len="med"/>
                    </a:lnR>
                    <a:lnT>
                      <a:noFill/>
                    </a:lnT>
                    <a:lnB w="12700" cap="flat" cmpd="sng" algn="ctr">
                      <a:solidFill>
                        <a:srgbClr val="ED7D31"/>
                      </a:solidFill>
                      <a:prstDash val="solid"/>
                      <a:round/>
                      <a:headEnd type="none" w="med" len="med"/>
                      <a:tailEnd type="none" w="med" len="med"/>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69%</a:t>
                      </a:r>
                    </a:p>
                  </a:txBody>
                  <a:tcPr marL="0" marR="0" marT="0" marB="0" anchor="b">
                    <a:lnL w="12700" cap="flat" cmpd="sng" algn="ctr">
                      <a:solidFill>
                        <a:srgbClr val="ED7D31"/>
                      </a:solidFill>
                      <a:prstDash val="solid"/>
                      <a:round/>
                      <a:headEnd type="none" w="med" len="med"/>
                      <a:tailEnd type="none" w="med" len="med"/>
                    </a:lnL>
                    <a:lnR>
                      <a:noFill/>
                    </a:lnR>
                    <a:lnT>
                      <a:noFill/>
                    </a:lnT>
                    <a:lnB w="12700" cap="flat" cmpd="sng" algn="ctr">
                      <a:solidFill>
                        <a:srgbClr val="ED7D31"/>
                      </a:solidFill>
                      <a:prstDash val="solid"/>
                      <a:round/>
                      <a:headEnd type="none" w="med" len="med"/>
                      <a:tailEnd type="none" w="med" len="med"/>
                    </a:lnB>
                    <a:solidFill>
                      <a:srgbClr val="FFFFCC"/>
                    </a:solidFill>
                  </a:tcPr>
                </a:tc>
                <a:tc>
                  <a:txBody>
                    <a:bodyPr/>
                    <a:lstStyle/>
                    <a:p>
                      <a:pPr algn="ctr" fontAlgn="b"/>
                      <a:r>
                        <a:rPr lang="en-ZA" sz="1400" b="0" i="0" u="none" strike="noStrike" dirty="0">
                          <a:solidFill>
                            <a:srgbClr val="000000"/>
                          </a:solidFill>
                          <a:effectLst/>
                          <a:latin typeface="Arial" panose="020B0604020202020204" pitchFamily="34" charset="0"/>
                          <a:cs typeface="Arial" panose="020B0604020202020204" pitchFamily="34" charset="0"/>
                        </a:rPr>
                        <a:t>50%</a:t>
                      </a:r>
                    </a:p>
                  </a:txBody>
                  <a:tcPr marL="0" marR="0" marT="0" marB="0" anchor="b">
                    <a:lnL>
                      <a:noFill/>
                    </a:lnL>
                    <a:lnR>
                      <a:noFill/>
                    </a:lnR>
                    <a:lnT>
                      <a:noFill/>
                    </a:lnT>
                    <a:lnB w="12700" cap="flat" cmpd="sng" algn="ctr">
                      <a:solidFill>
                        <a:srgbClr val="ED7D31"/>
                      </a:solidFill>
                      <a:prstDash val="solid"/>
                      <a:round/>
                      <a:headEnd type="none" w="med" len="med"/>
                      <a:tailEnd type="none" w="med" len="med"/>
                    </a:lnB>
                    <a:solidFill>
                      <a:srgbClr val="FFFFCC"/>
                    </a:solidFill>
                  </a:tcPr>
                </a:tc>
                <a:extLst>
                  <a:ext uri="{0D108BD9-81ED-4DB2-BD59-A6C34878D82A}">
                    <a16:rowId xmlns:a16="http://schemas.microsoft.com/office/drawing/2014/main" xmlns="" val="386039229"/>
                  </a:ext>
                </a:extLst>
              </a:tr>
              <a:tr h="407226">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tc>
                  <a:txBody>
                    <a:bodyPr/>
                    <a:lstStyle/>
                    <a:p>
                      <a:pPr algn="ctr" fontAlgn="ctr"/>
                      <a:r>
                        <a:rPr lang="en-ZA" sz="1400" b="1" i="0" u="none" strike="noStrike" dirty="0">
                          <a:solidFill>
                            <a:srgbClr val="000000"/>
                          </a:solidFill>
                          <a:effectLst/>
                          <a:latin typeface="Arial" panose="020B0604020202020204" pitchFamily="34" charset="0"/>
                          <a:cs typeface="Arial" panose="020B0604020202020204" pitchFamily="34" charset="0"/>
                        </a:rPr>
                        <a:t>              263 291 </a:t>
                      </a:r>
                    </a:p>
                  </a:txBody>
                  <a:tcPr marL="0" marR="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259 382 </a:t>
                      </a:r>
                    </a:p>
                  </a:txBody>
                  <a:tcPr marL="0" marR="0" marT="0" marB="0" anchor="b">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211 859 </a:t>
                      </a:r>
                    </a:p>
                  </a:txBody>
                  <a:tcPr marL="0" marR="0" marT="0" marB="0" anchor="b">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183 042 </a:t>
                      </a:r>
                    </a:p>
                  </a:txBody>
                  <a:tcPr marL="0" marR="0" marT="0" marB="0" anchor="b">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80%</a:t>
                      </a:r>
                    </a:p>
                  </a:txBody>
                  <a:tcPr marL="0" marR="0" marT="0" marB="0" anchor="b">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71%</a:t>
                      </a:r>
                    </a:p>
                  </a:txBody>
                  <a:tcPr marL="0" marR="0" marT="0" marB="0" anchor="b">
                    <a:lnL>
                      <a:noFill/>
                    </a:lnL>
                    <a:lnR>
                      <a:noFill/>
                    </a:lnR>
                    <a:lnT w="1270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FF2CC"/>
                    </a:solidFill>
                  </a:tcPr>
                </a:tc>
                <a:extLst>
                  <a:ext uri="{0D108BD9-81ED-4DB2-BD59-A6C34878D82A}">
                    <a16:rowId xmlns:a16="http://schemas.microsoft.com/office/drawing/2014/main" xmlns="" val="1600177037"/>
                  </a:ext>
                </a:extLst>
              </a:tr>
            </a:tbl>
          </a:graphicData>
        </a:graphic>
      </p:graphicFrame>
      <p:sp>
        <p:nvSpPr>
          <p:cNvPr id="3" name="Rectangle 2"/>
          <p:cNvSpPr/>
          <p:nvPr/>
        </p:nvSpPr>
        <p:spPr>
          <a:xfrm>
            <a:off x="2428877" y="5247616"/>
            <a:ext cx="6162674" cy="1169551"/>
          </a:xfrm>
          <a:prstGeom prst="rect">
            <a:avLst/>
          </a:prstGeom>
        </p:spPr>
        <p:txBody>
          <a:bodyPr wrap="square">
            <a:spAutoFit/>
          </a:bodyPr>
          <a:lstStyle/>
          <a:p>
            <a:r>
              <a:rPr lang="en-GB" sz="1400" b="1" dirty="0">
                <a:latin typeface="Arial" panose="020B0604020202020204" pitchFamily="34" charset="0"/>
                <a:cs typeface="Arial" panose="020B0604020202020204" pitchFamily="34" charset="0"/>
              </a:rPr>
              <a:t>State-owned companies and public entities account for 44% of public infrastructure budget. Underspending by state-owned companies increased substantially in the 2019/2020 financial year. According to National Treasury, at the end of 2019/2020, state-owned companies had spent only 50% of their budget.</a:t>
            </a:r>
          </a:p>
        </p:txBody>
      </p:sp>
    </p:spTree>
    <p:extLst>
      <p:ext uri="{BB962C8B-B14F-4D97-AF65-F5344CB8AC3E}">
        <p14:creationId xmlns:p14="http://schemas.microsoft.com/office/powerpoint/2010/main" val="106092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9096" y="3857625"/>
            <a:ext cx="7740503" cy="17744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EDEB5E2-CA55-4910-8AF4-26E8809F984B}"/>
              </a:ext>
            </a:extLst>
          </p:cNvPr>
          <p:cNvSpPr>
            <a:spLocks noGrp="1"/>
          </p:cNvSpPr>
          <p:nvPr>
            <p:ph type="title"/>
          </p:nvPr>
        </p:nvSpPr>
        <p:spPr>
          <a:xfrm>
            <a:off x="457200" y="350838"/>
            <a:ext cx="8229600" cy="746088"/>
          </a:xfrm>
        </p:spPr>
        <p:txBody>
          <a:bodyPr/>
          <a:lstStyle/>
          <a:p>
            <a:pPr algn="ctr"/>
            <a:r>
              <a:rPr lang="en-GB" dirty="0"/>
              <a:t>Supply and </a:t>
            </a:r>
            <a:r>
              <a:rPr lang="en-GB" dirty="0" smtClean="0"/>
              <a:t>Demand - </a:t>
            </a:r>
            <a:r>
              <a:rPr lang="en-ZA" dirty="0" smtClean="0"/>
              <a:t>Infrastructure </a:t>
            </a:r>
            <a:r>
              <a:rPr lang="en-ZA" dirty="0"/>
              <a:t>Spending: </a:t>
            </a:r>
            <a:r>
              <a:rPr lang="en-GB" dirty="0" smtClean="0"/>
              <a:t>Municipal</a:t>
            </a:r>
            <a:endParaRPr lang="en-ZA" dirty="0"/>
          </a:p>
        </p:txBody>
      </p:sp>
      <p:sp>
        <p:nvSpPr>
          <p:cNvPr id="4" name="TextBox 3">
            <a:extLst>
              <a:ext uri="{FF2B5EF4-FFF2-40B4-BE49-F238E27FC236}">
                <a16:creationId xmlns:a16="http://schemas.microsoft.com/office/drawing/2014/main" xmlns="" id="{2E675EB1-DF96-4FB8-9BF0-B293F55B1829}"/>
              </a:ext>
            </a:extLst>
          </p:cNvPr>
          <p:cNvSpPr txBox="1"/>
          <p:nvPr/>
        </p:nvSpPr>
        <p:spPr>
          <a:xfrm>
            <a:off x="606055" y="3960033"/>
            <a:ext cx="7623544" cy="1569660"/>
          </a:xfrm>
          <a:prstGeom prst="rect">
            <a:avLst/>
          </a:prstGeom>
          <a:noFill/>
        </p:spPr>
        <p:txBody>
          <a:bodyPr wrap="square">
            <a:spAutoFit/>
          </a:bodyPr>
          <a:lstStyle/>
          <a:p>
            <a:pPr algn="l"/>
            <a:r>
              <a:rPr lang="en-GB" sz="1600" b="1" dirty="0" smtClean="0">
                <a:latin typeface="Arial" panose="020B0604020202020204" pitchFamily="34" charset="0"/>
                <a:cs typeface="Arial" panose="020B0604020202020204" pitchFamily="34" charset="0"/>
              </a:rPr>
              <a:t>The </a:t>
            </a:r>
            <a:r>
              <a:rPr lang="en-GB" sz="1600" b="1" dirty="0">
                <a:latin typeface="Arial" panose="020B0604020202020204" pitchFamily="34" charset="0"/>
                <a:cs typeface="Arial" panose="020B0604020202020204" pitchFamily="34" charset="0"/>
              </a:rPr>
              <a:t>slowdown in the construction economy is exacerbated by underspending of capital budgets. By the end of the 2019/2020 municipal financial year, municipal underspending stood at around R28 billion, around R17 billion contributed by metros. In 2019/2020, 243 out of 257 municipalities spent less than 40% of their budgets. The disruptions caused by the lockdown restrictions </a:t>
            </a:r>
            <a:r>
              <a:rPr lang="en-GB" sz="1600" b="1" dirty="0" smtClean="0">
                <a:latin typeface="Arial" panose="020B0604020202020204" pitchFamily="34" charset="0"/>
                <a:cs typeface="Arial" panose="020B0604020202020204" pitchFamily="34" charset="0"/>
              </a:rPr>
              <a:t>were large contributors but not the only ones.</a:t>
            </a:r>
            <a:endParaRPr lang="en-ZA" sz="1600" b="1"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xmlns="" id="{2B52ACBA-20DE-457D-9B75-1BC1D9A3B945}"/>
              </a:ext>
            </a:extLst>
          </p:cNvPr>
          <p:cNvGraphicFramePr>
            <a:graphicFrameLocks noGrp="1"/>
          </p:cNvGraphicFramePr>
          <p:nvPr>
            <p:extLst>
              <p:ext uri="{D42A27DB-BD31-4B8C-83A1-F6EECF244321}">
                <p14:modId xmlns:p14="http://schemas.microsoft.com/office/powerpoint/2010/main" val="1272828745"/>
              </p:ext>
            </p:extLst>
          </p:nvPr>
        </p:nvGraphicFramePr>
        <p:xfrm>
          <a:off x="489097" y="1350999"/>
          <a:ext cx="7740503" cy="2385559"/>
        </p:xfrm>
        <a:graphic>
          <a:graphicData uri="http://schemas.openxmlformats.org/drawingml/2006/table">
            <a:tbl>
              <a:tblPr firstRow="1" firstCol="1" bandRow="1"/>
              <a:tblGrid>
                <a:gridCol w="4551431">
                  <a:extLst>
                    <a:ext uri="{9D8B030D-6E8A-4147-A177-3AD203B41FA5}">
                      <a16:colId xmlns:a16="http://schemas.microsoft.com/office/drawing/2014/main" xmlns="" val="2095633694"/>
                    </a:ext>
                  </a:extLst>
                </a:gridCol>
                <a:gridCol w="923515">
                  <a:extLst>
                    <a:ext uri="{9D8B030D-6E8A-4147-A177-3AD203B41FA5}">
                      <a16:colId xmlns:a16="http://schemas.microsoft.com/office/drawing/2014/main" xmlns="" val="3962319284"/>
                    </a:ext>
                  </a:extLst>
                </a:gridCol>
                <a:gridCol w="1133798">
                  <a:extLst>
                    <a:ext uri="{9D8B030D-6E8A-4147-A177-3AD203B41FA5}">
                      <a16:colId xmlns:a16="http://schemas.microsoft.com/office/drawing/2014/main" xmlns="" val="2358540171"/>
                    </a:ext>
                  </a:extLst>
                </a:gridCol>
                <a:gridCol w="1131759">
                  <a:extLst>
                    <a:ext uri="{9D8B030D-6E8A-4147-A177-3AD203B41FA5}">
                      <a16:colId xmlns:a16="http://schemas.microsoft.com/office/drawing/2014/main" xmlns="" val="4218249978"/>
                    </a:ext>
                  </a:extLst>
                </a:gridCol>
              </a:tblGrid>
              <a:tr h="338910">
                <a:tc>
                  <a:txBody>
                    <a:bodyPr/>
                    <a:lstStyle/>
                    <a:p>
                      <a:pPr algn="l">
                        <a:lnSpc>
                          <a:spcPct val="115000"/>
                        </a:lnSpc>
                        <a:spcAft>
                          <a:spcPts val="60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Indicator</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A22E39"/>
                      </a:solidFill>
                      <a:prstDash val="solid"/>
                      <a:round/>
                      <a:headEnd type="none" w="med" len="med"/>
                      <a:tailEnd type="none" w="med" len="med"/>
                    </a:lnL>
                    <a:lnR>
                      <a:noFill/>
                    </a:lnR>
                    <a:lnT w="12700" cap="flat" cmpd="sng" algn="ctr">
                      <a:solidFill>
                        <a:srgbClr val="A22E39"/>
                      </a:solidFill>
                      <a:prstDash val="solid"/>
                      <a:round/>
                      <a:headEnd type="none" w="med" len="med"/>
                      <a:tailEnd type="none" w="med" len="med"/>
                    </a:lnT>
                    <a:lnB w="12700" cap="flat" cmpd="sng" algn="ctr">
                      <a:solidFill>
                        <a:srgbClr val="A22E39"/>
                      </a:solidFill>
                      <a:prstDash val="solid"/>
                      <a:round/>
                      <a:headEnd type="none" w="med" len="med"/>
                      <a:tailEnd type="none" w="med" len="med"/>
                    </a:lnB>
                    <a:solidFill>
                      <a:srgbClr val="A22E39"/>
                    </a:solidFill>
                  </a:tcPr>
                </a:tc>
                <a:tc>
                  <a:txBody>
                    <a:bodyPr/>
                    <a:lstStyle/>
                    <a:p>
                      <a:pPr algn="r">
                        <a:lnSpc>
                          <a:spcPct val="115000"/>
                        </a:lnSpc>
                        <a:spcAft>
                          <a:spcPts val="60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2017/18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a:noFill/>
                    </a:lnL>
                    <a:lnR>
                      <a:noFill/>
                    </a:lnR>
                    <a:lnT w="12700" cap="flat" cmpd="sng" algn="ctr">
                      <a:solidFill>
                        <a:srgbClr val="A22E39"/>
                      </a:solidFill>
                      <a:prstDash val="solid"/>
                      <a:round/>
                      <a:headEnd type="none" w="med" len="med"/>
                      <a:tailEnd type="none" w="med" len="med"/>
                    </a:lnT>
                    <a:lnB w="12700" cap="flat" cmpd="sng" algn="ctr">
                      <a:solidFill>
                        <a:srgbClr val="A22E39"/>
                      </a:solidFill>
                      <a:prstDash val="solid"/>
                      <a:round/>
                      <a:headEnd type="none" w="med" len="med"/>
                      <a:tailEnd type="none" w="med" len="med"/>
                    </a:lnB>
                    <a:solidFill>
                      <a:srgbClr val="A22E39"/>
                    </a:solidFill>
                  </a:tcPr>
                </a:tc>
                <a:tc>
                  <a:txBody>
                    <a:bodyPr/>
                    <a:lstStyle/>
                    <a:p>
                      <a:pPr algn="r">
                        <a:lnSpc>
                          <a:spcPct val="115000"/>
                        </a:lnSpc>
                        <a:spcAft>
                          <a:spcPts val="60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2018/19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a:noFill/>
                    </a:lnL>
                    <a:lnR>
                      <a:noFill/>
                    </a:lnR>
                    <a:lnT w="12700" cap="flat" cmpd="sng" algn="ctr">
                      <a:solidFill>
                        <a:srgbClr val="A22E39"/>
                      </a:solidFill>
                      <a:prstDash val="solid"/>
                      <a:round/>
                      <a:headEnd type="none" w="med" len="med"/>
                      <a:tailEnd type="none" w="med" len="med"/>
                    </a:lnT>
                    <a:lnB w="12700" cap="flat" cmpd="sng" algn="ctr">
                      <a:solidFill>
                        <a:srgbClr val="A22E39"/>
                      </a:solidFill>
                      <a:prstDash val="solid"/>
                      <a:round/>
                      <a:headEnd type="none" w="med" len="med"/>
                      <a:tailEnd type="none" w="med" len="med"/>
                    </a:lnB>
                    <a:solidFill>
                      <a:srgbClr val="A22E39"/>
                    </a:solidFill>
                  </a:tcPr>
                </a:tc>
                <a:tc>
                  <a:txBody>
                    <a:bodyPr/>
                    <a:lstStyle/>
                    <a:p>
                      <a:pPr algn="r">
                        <a:lnSpc>
                          <a:spcPct val="115000"/>
                        </a:lnSpc>
                        <a:spcAft>
                          <a:spcPts val="60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2019/20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a:noFill/>
                    </a:lnL>
                    <a:lnR w="12700" cap="flat" cmpd="sng" algn="ctr">
                      <a:solidFill>
                        <a:srgbClr val="A22E39"/>
                      </a:solidFill>
                      <a:prstDash val="solid"/>
                      <a:round/>
                      <a:headEnd type="none" w="med" len="med"/>
                      <a:tailEnd type="none" w="med" len="med"/>
                    </a:lnR>
                    <a:lnT w="12700" cap="flat" cmpd="sng" algn="ctr">
                      <a:solidFill>
                        <a:srgbClr val="A22E39"/>
                      </a:solidFill>
                      <a:prstDash val="solid"/>
                      <a:round/>
                      <a:headEnd type="none" w="med" len="med"/>
                      <a:tailEnd type="none" w="med" len="med"/>
                    </a:lnT>
                    <a:lnB w="12700" cap="flat" cmpd="sng" algn="ctr">
                      <a:solidFill>
                        <a:srgbClr val="A22E39"/>
                      </a:solidFill>
                      <a:prstDash val="solid"/>
                      <a:round/>
                      <a:headEnd type="none" w="med" len="med"/>
                      <a:tailEnd type="none" w="med" len="med"/>
                    </a:lnB>
                    <a:solidFill>
                      <a:srgbClr val="A22E39"/>
                    </a:solidFill>
                  </a:tcPr>
                </a:tc>
                <a:extLst>
                  <a:ext uri="{0D108BD9-81ED-4DB2-BD59-A6C34878D82A}">
                    <a16:rowId xmlns:a16="http://schemas.microsoft.com/office/drawing/2014/main" xmlns="" val="3467082639"/>
                  </a:ext>
                </a:extLst>
              </a:tr>
              <a:tr h="383138">
                <a:tc>
                  <a:txBody>
                    <a:bodyPr/>
                    <a:lstStyle/>
                    <a:p>
                      <a:pPr algn="l">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Budgeted capital expenditure (Rm)</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A22E39"/>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71 381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A22E39"/>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73 563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A22E39"/>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68 808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A22E39"/>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extLst>
                  <a:ext uri="{0D108BD9-81ED-4DB2-BD59-A6C34878D82A}">
                    <a16:rowId xmlns:a16="http://schemas.microsoft.com/office/drawing/2014/main" xmlns="" val="1509230270"/>
                  </a:ext>
                </a:extLst>
              </a:tr>
              <a:tr h="498703">
                <a:tc>
                  <a:txBody>
                    <a:bodyPr/>
                    <a:lstStyle/>
                    <a:p>
                      <a:pPr algn="l">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Actual capital expenditure (Rm)</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58 756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54 887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41 254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extLst>
                  <a:ext uri="{0D108BD9-81ED-4DB2-BD59-A6C34878D82A}">
                    <a16:rowId xmlns:a16="http://schemas.microsoft.com/office/drawing/2014/main" xmlns="" val="4272703326"/>
                  </a:ext>
                </a:extLst>
              </a:tr>
              <a:tr h="582404">
                <a:tc>
                  <a:txBody>
                    <a:bodyPr/>
                    <a:lstStyle/>
                    <a:p>
                      <a:pPr algn="l">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Actual capital expenditure as a % of budgeted capital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82%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75%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tc>
                  <a:txBody>
                    <a:bodyPr/>
                    <a:lstStyle/>
                    <a:p>
                      <a:pPr algn="r">
                        <a:lnSpc>
                          <a:spcPct val="115000"/>
                        </a:lnSpc>
                        <a:spcAft>
                          <a:spcPts val="6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solidFill>
                      <a:srgbClr val="F1CFD2"/>
                    </a:solidFill>
                  </a:tcPr>
                </a:tc>
                <a:extLst>
                  <a:ext uri="{0D108BD9-81ED-4DB2-BD59-A6C34878D82A}">
                    <a16:rowId xmlns:a16="http://schemas.microsoft.com/office/drawing/2014/main" xmlns="" val="1377623315"/>
                  </a:ext>
                </a:extLst>
              </a:tr>
              <a:tr h="582404">
                <a:tc>
                  <a:txBody>
                    <a:bodyPr/>
                    <a:lstStyle/>
                    <a:p>
                      <a:pPr algn="l">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Number of metro's, municipalities, and district municipalities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tc>
                  <a:txBody>
                    <a:bodyPr/>
                    <a:lstStyle/>
                    <a:p>
                      <a:pPr algn="r">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tc>
                  <a:txBody>
                    <a:bodyPr/>
                    <a:lstStyle/>
                    <a:p>
                      <a:pPr algn="r">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tc>
                  <a:txBody>
                    <a:bodyPr/>
                    <a:lstStyle/>
                    <a:p>
                      <a:pPr algn="r">
                        <a:lnSpc>
                          <a:spcPct val="115000"/>
                        </a:lnSpc>
                        <a:spcAft>
                          <a:spcPts val="60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257</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7660" marR="67660" marT="0" marB="0" anchor="ctr">
                    <a:lnL w="12700" cap="flat" cmpd="sng" algn="ctr">
                      <a:solidFill>
                        <a:srgbClr val="D7717B"/>
                      </a:solidFill>
                      <a:prstDash val="solid"/>
                      <a:round/>
                      <a:headEnd type="none" w="med" len="med"/>
                      <a:tailEnd type="none" w="med" len="med"/>
                    </a:lnL>
                    <a:lnR w="12700" cap="flat" cmpd="sng" algn="ctr">
                      <a:solidFill>
                        <a:srgbClr val="D7717B"/>
                      </a:solidFill>
                      <a:prstDash val="solid"/>
                      <a:round/>
                      <a:headEnd type="none" w="med" len="med"/>
                      <a:tailEnd type="none" w="med" len="med"/>
                    </a:lnR>
                    <a:lnT w="12700" cap="flat" cmpd="sng" algn="ctr">
                      <a:solidFill>
                        <a:srgbClr val="D7717B"/>
                      </a:solidFill>
                      <a:prstDash val="solid"/>
                      <a:round/>
                      <a:headEnd type="none" w="med" len="med"/>
                      <a:tailEnd type="none" w="med" len="med"/>
                    </a:lnT>
                    <a:lnB w="12700" cap="flat" cmpd="sng" algn="ctr">
                      <a:solidFill>
                        <a:srgbClr val="D7717B"/>
                      </a:solidFill>
                      <a:prstDash val="solid"/>
                      <a:round/>
                      <a:headEnd type="none" w="med" len="med"/>
                      <a:tailEnd type="none" w="med" len="med"/>
                    </a:lnB>
                  </a:tcPr>
                </a:tc>
                <a:extLst>
                  <a:ext uri="{0D108BD9-81ED-4DB2-BD59-A6C34878D82A}">
                    <a16:rowId xmlns:a16="http://schemas.microsoft.com/office/drawing/2014/main" xmlns="" val="74112590"/>
                  </a:ext>
                </a:extLst>
              </a:tr>
            </a:tbl>
          </a:graphicData>
        </a:graphic>
      </p:graphicFrame>
    </p:spTree>
    <p:extLst>
      <p:ext uri="{BB962C8B-B14F-4D97-AF65-F5344CB8AC3E}">
        <p14:creationId xmlns:p14="http://schemas.microsoft.com/office/powerpoint/2010/main" val="262714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7883" y="173578"/>
            <a:ext cx="8229600" cy="1143000"/>
          </a:xfrm>
        </p:spPr>
        <p:txBody>
          <a:bodyPr/>
          <a:lstStyle/>
          <a:p>
            <a:r>
              <a:rPr lang="en-ZA" dirty="0"/>
              <a:t>B.U.I.L.D Programme</a:t>
            </a:r>
          </a:p>
        </p:txBody>
      </p:sp>
      <p:sp>
        <p:nvSpPr>
          <p:cNvPr id="7" name="Content Placeholder 6"/>
          <p:cNvSpPr>
            <a:spLocks noGrp="1"/>
          </p:cNvSpPr>
          <p:nvPr>
            <p:ph idx="1"/>
          </p:nvPr>
        </p:nvSpPr>
        <p:spPr>
          <a:xfrm>
            <a:off x="457200" y="1425949"/>
            <a:ext cx="8310284" cy="4568451"/>
          </a:xfrm>
        </p:spPr>
        <p:txBody>
          <a:bodyPr>
            <a:noAutofit/>
          </a:bodyPr>
          <a:lstStyle/>
          <a:p>
            <a:pPr>
              <a:buFont typeface="Arial" panose="020B0604020202020204" pitchFamily="34" charset="0"/>
              <a:buChar char="•"/>
            </a:pPr>
            <a:r>
              <a:rPr lang="en-GB" altLang="en-US" sz="2000" dirty="0"/>
              <a:t>The cidb Best Practice Project Assessment Scheme has been renamed the B.U.I.L.D Programme</a:t>
            </a:r>
          </a:p>
          <a:p>
            <a:pPr>
              <a:buFont typeface="Arial" panose="020B0604020202020204" pitchFamily="34" charset="0"/>
              <a:buChar char="•"/>
            </a:pPr>
            <a:r>
              <a:rPr lang="en-GB" altLang="en-US" sz="2000" dirty="0"/>
              <a:t>Project owners (infrastructure clients) will pay 0.2% of the value of their tender (up to a maximum of R2 million) as the B.U.I.L.D Fee, to activate the cidb development support strategy</a:t>
            </a:r>
          </a:p>
          <a:p>
            <a:pPr>
              <a:buFont typeface="Arial" panose="020B0604020202020204" pitchFamily="34" charset="0"/>
              <a:buChar char="•"/>
            </a:pPr>
            <a:r>
              <a:rPr lang="en-GB" sz="2000" dirty="0"/>
              <a:t>Phased implementation of the B.U.I.L.D Programme with National Departments and Public Enterprises coming on board on 01 April 2021, private sector clients on 18 September 2021 and Provincial Departments and Metro’s at the start of the 2022/2023 financial year, District and Local Municipalities at the start of the 2023/2024 financial year</a:t>
            </a:r>
          </a:p>
          <a:p>
            <a:pPr>
              <a:buFont typeface="Arial" panose="020B0604020202020204" pitchFamily="34" charset="0"/>
              <a:buChar char="•"/>
            </a:pPr>
            <a:r>
              <a:rPr lang="en-GB" sz="2000" dirty="0"/>
              <a:t>All contracts from Grades 7 to 9 are subject to the B.U.I.L.D </a:t>
            </a:r>
            <a:r>
              <a:rPr lang="en-ZA" sz="2000" dirty="0"/>
              <a:t>Programme</a:t>
            </a:r>
            <a:endParaRPr lang="en-GB" altLang="en-US" sz="2000" dirty="0"/>
          </a:p>
          <a:p>
            <a:pPr marL="0" indent="0">
              <a:buNone/>
            </a:pPr>
            <a:endParaRPr lang="en-US" altLang="en-US" sz="2000" dirty="0"/>
          </a:p>
          <a:p>
            <a:pPr marL="0" lvl="0" indent="0">
              <a:buNone/>
            </a:pPr>
            <a:endParaRPr lang="en-US" altLang="en-US" sz="2000" dirty="0">
              <a:solidFill>
                <a:srgbClr val="FF0000"/>
              </a:solidFill>
            </a:endParaRPr>
          </a:p>
          <a:p>
            <a:pPr lvl="0">
              <a:buFont typeface="Wingdings" panose="05000000000000000000" pitchFamily="2" charset="2"/>
              <a:buChar char="q"/>
            </a:pPr>
            <a:endParaRPr lang="en-US" altLang="en-US" sz="2000" dirty="0">
              <a:solidFill>
                <a:srgbClr val="FF0000"/>
              </a:solidFill>
            </a:endParaRPr>
          </a:p>
          <a:p>
            <a:pPr marL="0" lvl="0" indent="0">
              <a:buNone/>
            </a:pPr>
            <a:endParaRPr lang="en-US" altLang="en-US" sz="2000" dirty="0">
              <a:solidFill>
                <a:srgbClr val="FF0000"/>
              </a:solidFill>
            </a:endParaRPr>
          </a:p>
          <a:p>
            <a:pPr marL="457200" lvl="0" indent="-457200">
              <a:buFont typeface="+mj-lt"/>
              <a:buAutoNum type="arabicParenR"/>
            </a:pPr>
            <a:endParaRPr lang="en-US" altLang="en-US" sz="2000" dirty="0">
              <a:solidFill>
                <a:srgbClr val="FF0000"/>
              </a:solidFill>
            </a:endParaRPr>
          </a:p>
        </p:txBody>
      </p:sp>
    </p:spTree>
    <p:extLst>
      <p:ext uri="{BB962C8B-B14F-4D97-AF65-F5344CB8AC3E}">
        <p14:creationId xmlns:p14="http://schemas.microsoft.com/office/powerpoint/2010/main" val="2574939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7883" y="173578"/>
            <a:ext cx="8229600" cy="1143000"/>
          </a:xfrm>
        </p:spPr>
        <p:txBody>
          <a:bodyPr/>
          <a:lstStyle/>
          <a:p>
            <a:r>
              <a:rPr lang="en-ZA" dirty="0"/>
              <a:t>B.U.I.L.D Programme</a:t>
            </a:r>
          </a:p>
        </p:txBody>
      </p:sp>
      <p:sp>
        <p:nvSpPr>
          <p:cNvPr id="7" name="Content Placeholder 6"/>
          <p:cNvSpPr>
            <a:spLocks noGrp="1"/>
          </p:cNvSpPr>
          <p:nvPr>
            <p:ph idx="1"/>
          </p:nvPr>
        </p:nvSpPr>
        <p:spPr>
          <a:xfrm>
            <a:off x="457200" y="1425949"/>
            <a:ext cx="8310284" cy="4568451"/>
          </a:xfrm>
        </p:spPr>
        <p:txBody>
          <a:bodyPr>
            <a:noAutofit/>
          </a:bodyPr>
          <a:lstStyle/>
          <a:p>
            <a:pPr marL="0" indent="0">
              <a:buNone/>
            </a:pPr>
            <a:r>
              <a:rPr lang="en-GB" altLang="en-US" sz="2000" dirty="0">
                <a:solidFill>
                  <a:srgbClr val="B60305"/>
                </a:solidFill>
              </a:rPr>
              <a:t>B.U.I.L.D Programme Objectives</a:t>
            </a:r>
          </a:p>
          <a:p>
            <a:r>
              <a:rPr lang="en-GB" altLang="en-US" sz="2000" dirty="0"/>
              <a:t>Drive industry performance improvement and development through the application of cidb best practice standards</a:t>
            </a:r>
          </a:p>
          <a:p>
            <a:r>
              <a:rPr lang="en-GB" altLang="en-US" sz="2000" dirty="0"/>
              <a:t>In the first phase the Standard for Enterprise Development and the Standard for Skills Development is applicable</a:t>
            </a:r>
          </a:p>
          <a:p>
            <a:r>
              <a:rPr lang="en-GB" altLang="en-US" sz="2000" dirty="0"/>
              <a:t>The Standard for Enterprise Development e</a:t>
            </a:r>
            <a:r>
              <a:rPr lang="en-GB" sz="2000" dirty="0"/>
              <a:t>stablishes contract participation goals (CPGs) for targeted enterprises</a:t>
            </a:r>
          </a:p>
          <a:p>
            <a:r>
              <a:rPr lang="en-GB" sz="2000" dirty="0"/>
              <a:t>The Standard for Skills Development provides for workplace training for interns and up-skilling employees in programmes that result in nationally accredited outcomes</a:t>
            </a:r>
            <a:endParaRPr lang="en-GB" altLang="en-US" sz="2000" dirty="0"/>
          </a:p>
        </p:txBody>
      </p:sp>
    </p:spTree>
    <p:extLst>
      <p:ext uri="{BB962C8B-B14F-4D97-AF65-F5344CB8AC3E}">
        <p14:creationId xmlns:p14="http://schemas.microsoft.com/office/powerpoint/2010/main" val="3076681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47700" y="1232293"/>
            <a:ext cx="7296150" cy="3187308"/>
          </a:xfrm>
        </p:spPr>
        <p:txBody>
          <a:bodyPr>
            <a:noAutofit/>
          </a:bodyPr>
          <a:lstStyle/>
          <a:p>
            <a:pPr marL="400050"/>
            <a:r>
              <a:rPr lang="en-ZA" sz="2000" dirty="0">
                <a:solidFill>
                  <a:srgbClr val="C00000"/>
                </a:solidFill>
              </a:rPr>
              <a:t>Benefits</a:t>
            </a:r>
          </a:p>
          <a:p>
            <a:pPr marL="857250" lvl="1" indent="-342900">
              <a:buFont typeface="Courier New" panose="02070309020205020404" pitchFamily="49" charset="0"/>
              <a:buChar char="o"/>
            </a:pPr>
            <a:r>
              <a:rPr lang="en-GB" sz="2000" dirty="0"/>
              <a:t>R8 billion of contracts will be directed to developing enterprises per year together with developmental support </a:t>
            </a:r>
          </a:p>
          <a:p>
            <a:pPr marL="857250" lvl="1" indent="-342900">
              <a:buFont typeface="Courier New" panose="02070309020205020404" pitchFamily="49" charset="0"/>
              <a:buChar char="o"/>
            </a:pPr>
            <a:r>
              <a:rPr lang="en-GB" sz="2000" dirty="0"/>
              <a:t>1 000 contractors will receive developmental support per year</a:t>
            </a:r>
          </a:p>
          <a:p>
            <a:pPr marL="857250" lvl="1" indent="-342900">
              <a:buFont typeface="Courier New" panose="02070309020205020404" pitchFamily="49" charset="0"/>
              <a:buChar char="o"/>
            </a:pPr>
            <a:r>
              <a:rPr lang="en-GB" sz="2000" dirty="0"/>
              <a:t>10% of the labour force on construction sites and in design offices will receive structured workplace skills training per year</a:t>
            </a:r>
          </a:p>
          <a:p>
            <a:pPr marL="857250" lvl="1" indent="-342900">
              <a:buFont typeface="Courier New" panose="02070309020205020404" pitchFamily="49" charset="0"/>
              <a:buChar char="o"/>
            </a:pPr>
            <a:r>
              <a:rPr lang="en-GB" sz="2000" dirty="0"/>
              <a:t>R450m spend on workplace training per year</a:t>
            </a:r>
          </a:p>
          <a:p>
            <a:pPr marL="857250" lvl="1" indent="-342900">
              <a:buFont typeface="Courier New" panose="02070309020205020404" pitchFamily="49" charset="0"/>
              <a:buChar char="o"/>
            </a:pPr>
            <a:r>
              <a:rPr lang="en-GB" sz="2000" dirty="0"/>
              <a:t>10 000 learning opportunities per year for FET learners/artisans</a:t>
            </a:r>
          </a:p>
          <a:p>
            <a:pPr marL="857250" lvl="1" indent="-342900">
              <a:buFont typeface="Courier New" panose="02070309020205020404" pitchFamily="49" charset="0"/>
              <a:buChar char="o"/>
            </a:pPr>
            <a:r>
              <a:rPr lang="en-GB" sz="2000" dirty="0"/>
              <a:t>1 500 learning opportunities for </a:t>
            </a:r>
            <a:r>
              <a:rPr lang="en-GB" sz="2000" dirty="0" smtClean="0"/>
              <a:t>candidates</a:t>
            </a:r>
            <a:endParaRPr lang="en-US" altLang="en-US" sz="2000" dirty="0"/>
          </a:p>
        </p:txBody>
      </p:sp>
      <p:sp>
        <p:nvSpPr>
          <p:cNvPr id="8" name="Title 8">
            <a:extLst>
              <a:ext uri="{FF2B5EF4-FFF2-40B4-BE49-F238E27FC236}">
                <a16:creationId xmlns:a16="http://schemas.microsoft.com/office/drawing/2014/main" xmlns="" id="{322C8EF1-3451-4958-B352-C9E374C5596E}"/>
              </a:ext>
            </a:extLst>
          </p:cNvPr>
          <p:cNvSpPr>
            <a:spLocks noGrp="1"/>
          </p:cNvSpPr>
          <p:nvPr>
            <p:ph type="title"/>
          </p:nvPr>
        </p:nvSpPr>
        <p:spPr>
          <a:xfrm>
            <a:off x="537883" y="173578"/>
            <a:ext cx="8229600" cy="1143000"/>
          </a:xfrm>
        </p:spPr>
        <p:txBody>
          <a:bodyPr/>
          <a:lstStyle/>
          <a:p>
            <a:r>
              <a:rPr lang="en-ZA" dirty="0"/>
              <a:t>B.U.I.L.D Programme</a:t>
            </a:r>
          </a:p>
        </p:txBody>
      </p:sp>
    </p:spTree>
    <p:extLst>
      <p:ext uri="{BB962C8B-B14F-4D97-AF65-F5344CB8AC3E}">
        <p14:creationId xmlns:p14="http://schemas.microsoft.com/office/powerpoint/2010/main" val="3964836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3733800"/>
            <a:ext cx="6657975" cy="2667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52065" y="98763"/>
            <a:ext cx="9052560" cy="1143000"/>
          </a:xfrm>
        </p:spPr>
        <p:txBody>
          <a:bodyPr/>
          <a:lstStyle/>
          <a:p>
            <a:r>
              <a:rPr lang="en-ZA" sz="2800" dirty="0"/>
              <a:t>Transformation – Black-Owned Contractor Enterprises in Grades 7 to 9, 51%+</a:t>
            </a:r>
          </a:p>
        </p:txBody>
      </p:sp>
      <p:pic>
        <p:nvPicPr>
          <p:cNvPr id="2" name="Content Placeholder 1">
            <a:extLst>
              <a:ext uri="{FF2B5EF4-FFF2-40B4-BE49-F238E27FC236}">
                <a16:creationId xmlns:a16="http://schemas.microsoft.com/office/drawing/2014/main" xmlns="" id="{DFBA7FEE-DDF7-46CC-9B22-0F780D2505EA}"/>
              </a:ext>
            </a:extLst>
          </p:cNvPr>
          <p:cNvPicPr>
            <a:picLocks noGrp="1" noChangeAspect="1"/>
          </p:cNvPicPr>
          <p:nvPr>
            <p:ph idx="1"/>
          </p:nvPr>
        </p:nvPicPr>
        <p:blipFill>
          <a:blip r:embed="rId2"/>
          <a:stretch>
            <a:fillRect/>
          </a:stretch>
        </p:blipFill>
        <p:spPr>
          <a:xfrm>
            <a:off x="252065" y="1099173"/>
            <a:ext cx="7834660" cy="2838174"/>
          </a:xfrm>
          <a:prstGeom prst="rect">
            <a:avLst/>
          </a:prstGeom>
        </p:spPr>
      </p:pic>
      <p:sp>
        <p:nvSpPr>
          <p:cNvPr id="12" name="Title 8">
            <a:extLst>
              <a:ext uri="{FF2B5EF4-FFF2-40B4-BE49-F238E27FC236}">
                <a16:creationId xmlns:a16="http://schemas.microsoft.com/office/drawing/2014/main" xmlns="" id="{CFDAA007-5891-48B7-82C1-0D9D8A098F1E}"/>
              </a:ext>
            </a:extLst>
          </p:cNvPr>
          <p:cNvSpPr txBox="1">
            <a:spLocks/>
          </p:cNvSpPr>
          <p:nvPr/>
        </p:nvSpPr>
        <p:spPr>
          <a:xfrm>
            <a:off x="362357" y="3056861"/>
            <a:ext cx="2466328"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endParaRPr lang="en-ZA" dirty="0"/>
          </a:p>
        </p:txBody>
      </p:sp>
      <p:sp>
        <p:nvSpPr>
          <p:cNvPr id="10" name="Title 8">
            <a:extLst>
              <a:ext uri="{FF2B5EF4-FFF2-40B4-BE49-F238E27FC236}">
                <a16:creationId xmlns:a16="http://schemas.microsoft.com/office/drawing/2014/main" xmlns="" id="{8D4AD628-F526-4E0C-B754-513C19D8A358}"/>
              </a:ext>
            </a:extLst>
          </p:cNvPr>
          <p:cNvSpPr txBox="1">
            <a:spLocks/>
          </p:cNvSpPr>
          <p:nvPr/>
        </p:nvSpPr>
        <p:spPr>
          <a:xfrm>
            <a:off x="2286000" y="3927781"/>
            <a:ext cx="6562725" cy="222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pPr marL="180975" indent="-180975">
              <a:buFont typeface="Arial" panose="020B0604020202020204" pitchFamily="34" charset="0"/>
              <a:buChar char="•"/>
            </a:pP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Details of ownership of cidb-registered contractors nationally are given above for ownership control of 51% or </a:t>
            </a:r>
            <a:r>
              <a:rPr lang="en-ZA"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more </a:t>
            </a:r>
            <a:r>
              <a:rPr lang="en-ZA"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and for ownership control of 90% or more.</a:t>
            </a:r>
          </a:p>
          <a:p>
            <a:pPr marL="180975" indent="-1809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 construction industry –including professional service providers, contractors and materials suppliers – remains largely under-transformed</a:t>
            </a:r>
          </a:p>
          <a:p>
            <a:pPr marL="180975" indent="-1809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Lack of transformation in contractor ownership and access to work opportunities are particularly pronounced in grades 7 to 9.</a:t>
            </a:r>
          </a:p>
          <a:p>
            <a:pPr marL="180975" indent="-180975">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There was a slight increase in the number of black-owned contractors from 2019Q2 to 2020Q2 across grades 2 to 9</a:t>
            </a:r>
            <a:r>
              <a:rPr lang="en-GB" sz="1600" dirty="0" smtClean="0">
                <a:solidFill>
                  <a:schemeClr val="tx1"/>
                </a:solidFill>
                <a:latin typeface="Arial" panose="020B0604020202020204" pitchFamily="34" charset="0"/>
                <a:cs typeface="Arial" panose="020B0604020202020204" pitchFamily="34" charset="0"/>
              </a:rPr>
              <a:t>.</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Table 14">
            <a:extLst>
              <a:ext uri="{FF2B5EF4-FFF2-40B4-BE49-F238E27FC236}">
                <a16:creationId xmlns:a16="http://schemas.microsoft.com/office/drawing/2014/main" xmlns="" id="{7144023B-9850-4DF3-A7BF-79E45FC1066D}"/>
              </a:ext>
            </a:extLst>
          </p:cNvPr>
          <p:cNvGraphicFramePr>
            <a:graphicFrameLocks/>
          </p:cNvGraphicFramePr>
          <p:nvPr>
            <p:extLst>
              <p:ext uri="{D42A27DB-BD31-4B8C-83A1-F6EECF244321}">
                <p14:modId xmlns:p14="http://schemas.microsoft.com/office/powerpoint/2010/main" val="1844546025"/>
              </p:ext>
            </p:extLst>
          </p:nvPr>
        </p:nvGraphicFramePr>
        <p:xfrm>
          <a:off x="5911947" y="2341559"/>
          <a:ext cx="3104832" cy="1173442"/>
        </p:xfrm>
        <a:graphic>
          <a:graphicData uri="http://schemas.openxmlformats.org/drawingml/2006/table">
            <a:tbl>
              <a:tblPr firstRow="1" bandRow="1">
                <a:tableStyleId>{93296810-A885-4BE3-A3E7-6D5BEEA58F35}</a:tableStyleId>
              </a:tblPr>
              <a:tblGrid>
                <a:gridCol w="1034944">
                  <a:extLst>
                    <a:ext uri="{9D8B030D-6E8A-4147-A177-3AD203B41FA5}">
                      <a16:colId xmlns:a16="http://schemas.microsoft.com/office/drawing/2014/main" xmlns="" val="2145799356"/>
                    </a:ext>
                  </a:extLst>
                </a:gridCol>
                <a:gridCol w="861290">
                  <a:extLst>
                    <a:ext uri="{9D8B030D-6E8A-4147-A177-3AD203B41FA5}">
                      <a16:colId xmlns:a16="http://schemas.microsoft.com/office/drawing/2014/main" xmlns="" val="229065149"/>
                    </a:ext>
                  </a:extLst>
                </a:gridCol>
                <a:gridCol w="1208598">
                  <a:extLst>
                    <a:ext uri="{9D8B030D-6E8A-4147-A177-3AD203B41FA5}">
                      <a16:colId xmlns:a16="http://schemas.microsoft.com/office/drawing/2014/main" xmlns="" val="847515953"/>
                    </a:ext>
                  </a:extLst>
                </a:gridCol>
              </a:tblGrid>
              <a:tr h="714845">
                <a:tc>
                  <a:txBody>
                    <a:bodyPr/>
                    <a:lstStyle/>
                    <a:p>
                      <a:pPr algn="ctr"/>
                      <a:r>
                        <a:rPr lang="en-GB" sz="1500" dirty="0"/>
                        <a:t>Five year target</a:t>
                      </a:r>
                      <a:endParaRPr lang="en-ZA" sz="1500" dirty="0"/>
                    </a:p>
                  </a:txBody>
                  <a:tcPr/>
                </a:tc>
                <a:tc>
                  <a:txBody>
                    <a:bodyPr/>
                    <a:lstStyle/>
                    <a:p>
                      <a:pPr algn="ctr"/>
                      <a:r>
                        <a:rPr lang="en-GB" sz="1500" dirty="0"/>
                        <a:t>20/21</a:t>
                      </a:r>
                    </a:p>
                    <a:p>
                      <a:pPr algn="ctr"/>
                      <a:r>
                        <a:rPr lang="en-GB" sz="1500" dirty="0"/>
                        <a:t>target</a:t>
                      </a:r>
                      <a:endParaRPr lang="en-ZA" sz="1500" dirty="0"/>
                    </a:p>
                  </a:txBody>
                  <a:tcPr/>
                </a:tc>
                <a:tc>
                  <a:txBody>
                    <a:bodyPr/>
                    <a:lstStyle/>
                    <a:p>
                      <a:pPr algn="ctr"/>
                      <a:r>
                        <a:rPr lang="en-GB" sz="1500" dirty="0"/>
                        <a:t>20/21 Actual Performance</a:t>
                      </a:r>
                      <a:endParaRPr lang="en-ZA" sz="1500" dirty="0"/>
                    </a:p>
                  </a:txBody>
                  <a:tcPr/>
                </a:tc>
                <a:extLst>
                  <a:ext uri="{0D108BD9-81ED-4DB2-BD59-A6C34878D82A}">
                    <a16:rowId xmlns:a16="http://schemas.microsoft.com/office/drawing/2014/main" xmlns="" val="1943666954"/>
                  </a:ext>
                </a:extLst>
              </a:tr>
              <a:tr h="458597">
                <a:tc>
                  <a:txBody>
                    <a:bodyPr/>
                    <a:lstStyle/>
                    <a:p>
                      <a:pPr algn="ctr"/>
                      <a:r>
                        <a:rPr lang="en-GB" b="1" dirty="0"/>
                        <a:t>75%</a:t>
                      </a:r>
                      <a:endParaRPr lang="en-ZA" b="1" dirty="0"/>
                    </a:p>
                  </a:txBody>
                  <a:tcPr/>
                </a:tc>
                <a:tc>
                  <a:txBody>
                    <a:bodyPr/>
                    <a:lstStyle/>
                    <a:p>
                      <a:pPr algn="ctr"/>
                      <a:r>
                        <a:rPr lang="en-GB" b="1" dirty="0"/>
                        <a:t>69%</a:t>
                      </a:r>
                      <a:endParaRPr lang="en-ZA" b="1" dirty="0"/>
                    </a:p>
                  </a:txBody>
                  <a:tcPr/>
                </a:tc>
                <a:tc>
                  <a:txBody>
                    <a:bodyPr/>
                    <a:lstStyle/>
                    <a:p>
                      <a:pPr algn="ctr"/>
                      <a:r>
                        <a:rPr lang="en-GB" b="1" dirty="0"/>
                        <a:t>58%</a:t>
                      </a:r>
                      <a:endParaRPr lang="en-ZA" b="1" dirty="0"/>
                    </a:p>
                  </a:txBody>
                  <a:tcPr/>
                </a:tc>
                <a:extLst>
                  <a:ext uri="{0D108BD9-81ED-4DB2-BD59-A6C34878D82A}">
                    <a16:rowId xmlns:a16="http://schemas.microsoft.com/office/drawing/2014/main" xmlns="" val="2051644834"/>
                  </a:ext>
                </a:extLst>
              </a:tr>
            </a:tbl>
          </a:graphicData>
        </a:graphic>
      </p:graphicFrame>
      <p:sp>
        <p:nvSpPr>
          <p:cNvPr id="3" name="TextBox 2">
            <a:extLst>
              <a:ext uri="{FF2B5EF4-FFF2-40B4-BE49-F238E27FC236}">
                <a16:creationId xmlns:a16="http://schemas.microsoft.com/office/drawing/2014/main" xmlns="" id="{C6645492-BF74-4558-8BB3-9A47E5BEEFA0}"/>
              </a:ext>
            </a:extLst>
          </p:cNvPr>
          <p:cNvSpPr txBox="1"/>
          <p:nvPr/>
        </p:nvSpPr>
        <p:spPr>
          <a:xfrm>
            <a:off x="6397722" y="1918702"/>
            <a:ext cx="196741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Targets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42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3" name="Rectangle 2"/>
          <p:cNvSpPr/>
          <p:nvPr/>
        </p:nvSpPr>
        <p:spPr>
          <a:xfrm>
            <a:off x="2264946" y="4724402"/>
            <a:ext cx="6379899" cy="646331"/>
          </a:xfrm>
          <a:prstGeom prst="rect">
            <a:avLst/>
          </a:prstGeom>
        </p:spPr>
        <p:txBody>
          <a:bodyPr wrap="square">
            <a:spAutoFit/>
          </a:bodyPr>
          <a:lstStyle/>
          <a:p>
            <a:pPr algn="r">
              <a:buFontTx/>
              <a:buNone/>
            </a:pPr>
            <a:r>
              <a:rPr lang="en-ZA" sz="3600" b="1" dirty="0">
                <a:solidFill>
                  <a:schemeClr val="bg1"/>
                </a:solidFill>
                <a:latin typeface="Arial" charset="0"/>
              </a:rPr>
              <a:t>Legislative Mandate</a:t>
            </a:r>
          </a:p>
        </p:txBody>
      </p:sp>
    </p:spTree>
    <p:extLst>
      <p:ext uri="{BB962C8B-B14F-4D97-AF65-F5344CB8AC3E}">
        <p14:creationId xmlns:p14="http://schemas.microsoft.com/office/powerpoint/2010/main" val="78337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286000" y="4600574"/>
            <a:ext cx="6657975" cy="175195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09532" y="98763"/>
            <a:ext cx="9052560" cy="1143000"/>
          </a:xfrm>
        </p:spPr>
        <p:txBody>
          <a:bodyPr/>
          <a:lstStyle/>
          <a:p>
            <a:r>
              <a:rPr lang="en-ZA" sz="2800" dirty="0"/>
              <a:t>Transformation – Women-Owned Contractor Enterprises in Grades 2 to 9; 51%+</a:t>
            </a:r>
          </a:p>
        </p:txBody>
      </p:sp>
      <p:sp>
        <p:nvSpPr>
          <p:cNvPr id="12" name="Title 8">
            <a:extLst>
              <a:ext uri="{FF2B5EF4-FFF2-40B4-BE49-F238E27FC236}">
                <a16:creationId xmlns:a16="http://schemas.microsoft.com/office/drawing/2014/main" xmlns="" id="{CFDAA007-5891-48B7-82C1-0D9D8A098F1E}"/>
              </a:ext>
            </a:extLst>
          </p:cNvPr>
          <p:cNvSpPr txBox="1">
            <a:spLocks/>
          </p:cNvSpPr>
          <p:nvPr/>
        </p:nvSpPr>
        <p:spPr>
          <a:xfrm>
            <a:off x="362357" y="3056861"/>
            <a:ext cx="2466328"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endParaRPr lang="en-ZA" dirty="0"/>
          </a:p>
        </p:txBody>
      </p:sp>
      <p:sp>
        <p:nvSpPr>
          <p:cNvPr id="10" name="Title 8">
            <a:extLst>
              <a:ext uri="{FF2B5EF4-FFF2-40B4-BE49-F238E27FC236}">
                <a16:creationId xmlns:a16="http://schemas.microsoft.com/office/drawing/2014/main" xmlns="" id="{8D4AD628-F526-4E0C-B754-513C19D8A358}"/>
              </a:ext>
            </a:extLst>
          </p:cNvPr>
          <p:cNvSpPr txBox="1">
            <a:spLocks/>
          </p:cNvSpPr>
          <p:nvPr/>
        </p:nvSpPr>
        <p:spPr>
          <a:xfrm>
            <a:off x="2306912" y="4794934"/>
            <a:ext cx="6560864" cy="14026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Women ownership of 51% and above, was around 29% of all contractors in 2019Q2, showing a slight increase of 1% in 2020Q2. </a:t>
            </a: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The overall performance indicates that the women ownership has increased, but the pace is too slow.</a:t>
            </a:r>
            <a:endParaRPr lang="en-ZA" sz="18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64F7535A-7B0C-4B58-A13B-B01D389B6048}"/>
              </a:ext>
            </a:extLst>
          </p:cNvPr>
          <p:cNvPicPr>
            <a:picLocks noChangeAspect="1"/>
          </p:cNvPicPr>
          <p:nvPr/>
        </p:nvPicPr>
        <p:blipFill>
          <a:blip r:embed="rId2"/>
          <a:stretch>
            <a:fillRect/>
          </a:stretch>
        </p:blipFill>
        <p:spPr>
          <a:xfrm>
            <a:off x="362357" y="1196316"/>
            <a:ext cx="9702913" cy="3203902"/>
          </a:xfrm>
          <a:prstGeom prst="rect">
            <a:avLst/>
          </a:prstGeom>
        </p:spPr>
      </p:pic>
      <p:graphicFrame>
        <p:nvGraphicFramePr>
          <p:cNvPr id="6" name="Table 9">
            <a:extLst>
              <a:ext uri="{FF2B5EF4-FFF2-40B4-BE49-F238E27FC236}">
                <a16:creationId xmlns:a16="http://schemas.microsoft.com/office/drawing/2014/main" xmlns="" id="{7062565C-AF0D-4DE3-BEA6-E8C13EFF1C08}"/>
              </a:ext>
            </a:extLst>
          </p:cNvPr>
          <p:cNvGraphicFramePr>
            <a:graphicFrameLocks/>
          </p:cNvGraphicFramePr>
          <p:nvPr>
            <p:extLst>
              <p:ext uri="{D42A27DB-BD31-4B8C-83A1-F6EECF244321}">
                <p14:modId xmlns:p14="http://schemas.microsoft.com/office/powerpoint/2010/main" val="3355903913"/>
              </p:ext>
            </p:extLst>
          </p:nvPr>
        </p:nvGraphicFramePr>
        <p:xfrm>
          <a:off x="5743575" y="3601994"/>
          <a:ext cx="3200400" cy="919480"/>
        </p:xfrm>
        <a:graphic>
          <a:graphicData uri="http://schemas.openxmlformats.org/drawingml/2006/table">
            <a:tbl>
              <a:tblPr firstRow="1" bandRow="1">
                <a:tableStyleId>{93296810-A885-4BE3-A3E7-6D5BEEA58F35}</a:tableStyleId>
              </a:tblPr>
              <a:tblGrid>
                <a:gridCol w="1066800">
                  <a:extLst>
                    <a:ext uri="{9D8B030D-6E8A-4147-A177-3AD203B41FA5}">
                      <a16:colId xmlns:a16="http://schemas.microsoft.com/office/drawing/2014/main" xmlns="" val="319457160"/>
                    </a:ext>
                  </a:extLst>
                </a:gridCol>
                <a:gridCol w="781878">
                  <a:extLst>
                    <a:ext uri="{9D8B030D-6E8A-4147-A177-3AD203B41FA5}">
                      <a16:colId xmlns:a16="http://schemas.microsoft.com/office/drawing/2014/main" xmlns="" val="1593559508"/>
                    </a:ext>
                  </a:extLst>
                </a:gridCol>
                <a:gridCol w="1351722">
                  <a:extLst>
                    <a:ext uri="{9D8B030D-6E8A-4147-A177-3AD203B41FA5}">
                      <a16:colId xmlns:a16="http://schemas.microsoft.com/office/drawing/2014/main" xmlns="" val="2666176322"/>
                    </a:ext>
                  </a:extLst>
                </a:gridCol>
              </a:tblGrid>
              <a:tr h="216151">
                <a:tc>
                  <a:txBody>
                    <a:bodyPr/>
                    <a:lstStyle/>
                    <a:p>
                      <a:r>
                        <a:rPr lang="en-GB" sz="1500" dirty="0"/>
                        <a:t>Five year target</a:t>
                      </a:r>
                      <a:endParaRPr lang="en-ZA" sz="1500" dirty="0"/>
                    </a:p>
                  </a:txBody>
                  <a:tcPr/>
                </a:tc>
                <a:tc>
                  <a:txBody>
                    <a:bodyPr/>
                    <a:lstStyle/>
                    <a:p>
                      <a:r>
                        <a:rPr lang="en-GB" sz="1500" dirty="0"/>
                        <a:t>20/21 target</a:t>
                      </a:r>
                      <a:endParaRPr lang="en-ZA" sz="1500" dirty="0"/>
                    </a:p>
                  </a:txBody>
                  <a:tcPr/>
                </a:tc>
                <a:tc>
                  <a:txBody>
                    <a:bodyPr/>
                    <a:lstStyle/>
                    <a:p>
                      <a:r>
                        <a:rPr lang="en-GB" sz="1500" dirty="0"/>
                        <a:t>20/21 Actual</a:t>
                      </a:r>
                    </a:p>
                    <a:p>
                      <a:r>
                        <a:rPr lang="en-GB" sz="1500" dirty="0"/>
                        <a:t>Performance</a:t>
                      </a:r>
                      <a:endParaRPr lang="en-ZA" sz="1500" dirty="0"/>
                    </a:p>
                  </a:txBody>
                  <a:tcPr/>
                </a:tc>
                <a:extLst>
                  <a:ext uri="{0D108BD9-81ED-4DB2-BD59-A6C34878D82A}">
                    <a16:rowId xmlns:a16="http://schemas.microsoft.com/office/drawing/2014/main" xmlns="" val="2762881093"/>
                  </a:ext>
                </a:extLst>
              </a:tr>
              <a:tr h="370840">
                <a:tc>
                  <a:txBody>
                    <a:bodyPr/>
                    <a:lstStyle/>
                    <a:p>
                      <a:pPr algn="ctr"/>
                      <a:r>
                        <a:rPr lang="en-GB" b="1" dirty="0"/>
                        <a:t>40%</a:t>
                      </a:r>
                      <a:endParaRPr lang="en-ZA" b="1" dirty="0"/>
                    </a:p>
                  </a:txBody>
                  <a:tcPr/>
                </a:tc>
                <a:tc>
                  <a:txBody>
                    <a:bodyPr/>
                    <a:lstStyle/>
                    <a:p>
                      <a:pPr algn="ctr"/>
                      <a:r>
                        <a:rPr lang="en-GB" b="1" dirty="0"/>
                        <a:t>32%</a:t>
                      </a:r>
                      <a:endParaRPr lang="en-ZA" b="1" dirty="0"/>
                    </a:p>
                  </a:txBody>
                  <a:tcPr/>
                </a:tc>
                <a:tc>
                  <a:txBody>
                    <a:bodyPr/>
                    <a:lstStyle/>
                    <a:p>
                      <a:pPr algn="ctr"/>
                      <a:r>
                        <a:rPr lang="en-GB" b="1" dirty="0"/>
                        <a:t>30%</a:t>
                      </a:r>
                      <a:endParaRPr lang="en-ZA" b="1" dirty="0"/>
                    </a:p>
                  </a:txBody>
                  <a:tcPr/>
                </a:tc>
                <a:extLst>
                  <a:ext uri="{0D108BD9-81ED-4DB2-BD59-A6C34878D82A}">
                    <a16:rowId xmlns:a16="http://schemas.microsoft.com/office/drawing/2014/main" xmlns="" val="1414880501"/>
                  </a:ext>
                </a:extLst>
              </a:tr>
            </a:tbl>
          </a:graphicData>
        </a:graphic>
      </p:graphicFrame>
      <p:sp>
        <p:nvSpPr>
          <p:cNvPr id="8" name="TextBox 7">
            <a:extLst>
              <a:ext uri="{FF2B5EF4-FFF2-40B4-BE49-F238E27FC236}">
                <a16:creationId xmlns:a16="http://schemas.microsoft.com/office/drawing/2014/main" xmlns="" id="{DCD7BFA6-EB99-47A8-8B85-7BC9EED4AD33}"/>
              </a:ext>
            </a:extLst>
          </p:cNvPr>
          <p:cNvSpPr txBox="1"/>
          <p:nvPr/>
        </p:nvSpPr>
        <p:spPr>
          <a:xfrm>
            <a:off x="7407372" y="3079209"/>
            <a:ext cx="1288953"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Targets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47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0" y="5414724"/>
            <a:ext cx="6657975" cy="90035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1440" y="69424"/>
            <a:ext cx="9052560" cy="1143000"/>
          </a:xfrm>
        </p:spPr>
        <p:txBody>
          <a:bodyPr/>
          <a:lstStyle/>
          <a:p>
            <a:r>
              <a:rPr lang="en-ZA" sz="2800" dirty="0"/>
              <a:t>Transformation – Youth-Owned Contractor Enterprises  Ownership across all Grades; 51%+</a:t>
            </a:r>
          </a:p>
        </p:txBody>
      </p:sp>
      <p:sp>
        <p:nvSpPr>
          <p:cNvPr id="12" name="Title 8">
            <a:extLst>
              <a:ext uri="{FF2B5EF4-FFF2-40B4-BE49-F238E27FC236}">
                <a16:creationId xmlns:a16="http://schemas.microsoft.com/office/drawing/2014/main" xmlns="" id="{CFDAA007-5891-48B7-82C1-0D9D8A098F1E}"/>
              </a:ext>
            </a:extLst>
          </p:cNvPr>
          <p:cNvSpPr txBox="1">
            <a:spLocks/>
          </p:cNvSpPr>
          <p:nvPr/>
        </p:nvSpPr>
        <p:spPr>
          <a:xfrm>
            <a:off x="362357" y="3056861"/>
            <a:ext cx="2466328"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endParaRPr lang="en-ZA" dirty="0"/>
          </a:p>
        </p:txBody>
      </p:sp>
      <p:sp>
        <p:nvSpPr>
          <p:cNvPr id="10" name="Title 8">
            <a:extLst>
              <a:ext uri="{FF2B5EF4-FFF2-40B4-BE49-F238E27FC236}">
                <a16:creationId xmlns:a16="http://schemas.microsoft.com/office/drawing/2014/main" xmlns="" id="{8D4AD628-F526-4E0C-B754-513C19D8A358}"/>
              </a:ext>
            </a:extLst>
          </p:cNvPr>
          <p:cNvSpPr txBox="1">
            <a:spLocks/>
          </p:cNvSpPr>
          <p:nvPr/>
        </p:nvSpPr>
        <p:spPr>
          <a:xfrm>
            <a:off x="2252136" y="5414724"/>
            <a:ext cx="6691839" cy="7930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For ownership of 51% and above, youth ownership was around 19% in 2020Q2 down by 1% since 2020Q1.</a:t>
            </a:r>
            <a:endParaRPr lang="en-ZA" sz="18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65955" y="1374631"/>
            <a:ext cx="6784557" cy="3432661"/>
          </a:xfrm>
          <a:prstGeom prst="rect">
            <a:avLst/>
          </a:prstGeom>
        </p:spPr>
      </p:pic>
      <p:graphicFrame>
        <p:nvGraphicFramePr>
          <p:cNvPr id="6" name="Table 16">
            <a:extLst>
              <a:ext uri="{FF2B5EF4-FFF2-40B4-BE49-F238E27FC236}">
                <a16:creationId xmlns:a16="http://schemas.microsoft.com/office/drawing/2014/main" xmlns="" id="{CEF93674-0DA3-4927-A4F3-A8C25B7311B9}"/>
              </a:ext>
            </a:extLst>
          </p:cNvPr>
          <p:cNvGraphicFramePr>
            <a:graphicFrameLocks noGrp="1"/>
          </p:cNvGraphicFramePr>
          <p:nvPr>
            <p:extLst>
              <p:ext uri="{D42A27DB-BD31-4B8C-83A1-F6EECF244321}">
                <p14:modId xmlns:p14="http://schemas.microsoft.com/office/powerpoint/2010/main" val="138259557"/>
              </p:ext>
            </p:extLst>
          </p:nvPr>
        </p:nvGraphicFramePr>
        <p:xfrm>
          <a:off x="5914524" y="4372448"/>
          <a:ext cx="3029451" cy="919480"/>
        </p:xfrm>
        <a:graphic>
          <a:graphicData uri="http://schemas.openxmlformats.org/drawingml/2006/table">
            <a:tbl>
              <a:tblPr firstRow="1" bandRow="1">
                <a:tableStyleId>{93296810-A885-4BE3-A3E7-6D5BEEA58F35}</a:tableStyleId>
              </a:tblPr>
              <a:tblGrid>
                <a:gridCol w="1009817">
                  <a:extLst>
                    <a:ext uri="{9D8B030D-6E8A-4147-A177-3AD203B41FA5}">
                      <a16:colId xmlns:a16="http://schemas.microsoft.com/office/drawing/2014/main" xmlns="" val="745183397"/>
                    </a:ext>
                  </a:extLst>
                </a:gridCol>
                <a:gridCol w="747426">
                  <a:extLst>
                    <a:ext uri="{9D8B030D-6E8A-4147-A177-3AD203B41FA5}">
                      <a16:colId xmlns:a16="http://schemas.microsoft.com/office/drawing/2014/main" xmlns="" val="3116658591"/>
                    </a:ext>
                  </a:extLst>
                </a:gridCol>
                <a:gridCol w="1272208">
                  <a:extLst>
                    <a:ext uri="{9D8B030D-6E8A-4147-A177-3AD203B41FA5}">
                      <a16:colId xmlns:a16="http://schemas.microsoft.com/office/drawing/2014/main" xmlns="" val="2685216726"/>
                    </a:ext>
                  </a:extLst>
                </a:gridCol>
              </a:tblGrid>
              <a:tr h="370840">
                <a:tc>
                  <a:txBody>
                    <a:bodyPr/>
                    <a:lstStyle/>
                    <a:p>
                      <a:r>
                        <a:rPr lang="en-GB" sz="1500" dirty="0"/>
                        <a:t>Five year target</a:t>
                      </a:r>
                      <a:endParaRPr lang="en-ZA" sz="1500" dirty="0"/>
                    </a:p>
                  </a:txBody>
                  <a:tcPr/>
                </a:tc>
                <a:tc>
                  <a:txBody>
                    <a:bodyPr/>
                    <a:lstStyle/>
                    <a:p>
                      <a:r>
                        <a:rPr lang="en-GB" sz="1500" dirty="0"/>
                        <a:t>20/21 target</a:t>
                      </a:r>
                      <a:endParaRPr lang="en-ZA" sz="1500" dirty="0"/>
                    </a:p>
                  </a:txBody>
                  <a:tcPr/>
                </a:tc>
                <a:tc>
                  <a:txBody>
                    <a:bodyPr/>
                    <a:lstStyle/>
                    <a:p>
                      <a:r>
                        <a:rPr lang="en-GB" sz="1500" dirty="0"/>
                        <a:t>20/21 Actual</a:t>
                      </a:r>
                    </a:p>
                    <a:p>
                      <a:r>
                        <a:rPr lang="en-GB" sz="1500" dirty="0"/>
                        <a:t>Performance</a:t>
                      </a:r>
                      <a:endParaRPr lang="en-ZA" sz="1500" dirty="0"/>
                    </a:p>
                  </a:txBody>
                  <a:tcPr/>
                </a:tc>
                <a:extLst>
                  <a:ext uri="{0D108BD9-81ED-4DB2-BD59-A6C34878D82A}">
                    <a16:rowId xmlns:a16="http://schemas.microsoft.com/office/drawing/2014/main" xmlns="" val="2547272626"/>
                  </a:ext>
                </a:extLst>
              </a:tr>
              <a:tr h="370840">
                <a:tc>
                  <a:txBody>
                    <a:bodyPr/>
                    <a:lstStyle/>
                    <a:p>
                      <a:pPr algn="ctr"/>
                      <a:r>
                        <a:rPr lang="en-GB" b="1" dirty="0"/>
                        <a:t>35%</a:t>
                      </a:r>
                      <a:endParaRPr lang="en-ZA" b="1" dirty="0"/>
                    </a:p>
                  </a:txBody>
                  <a:tcPr/>
                </a:tc>
                <a:tc>
                  <a:txBody>
                    <a:bodyPr/>
                    <a:lstStyle/>
                    <a:p>
                      <a:pPr algn="ctr"/>
                      <a:r>
                        <a:rPr lang="en-GB" b="1" dirty="0"/>
                        <a:t>32%</a:t>
                      </a:r>
                      <a:endParaRPr lang="en-ZA" b="1" dirty="0"/>
                    </a:p>
                  </a:txBody>
                  <a:tcPr/>
                </a:tc>
                <a:tc>
                  <a:txBody>
                    <a:bodyPr/>
                    <a:lstStyle/>
                    <a:p>
                      <a:pPr algn="ctr"/>
                      <a:r>
                        <a:rPr lang="en-GB" b="1" dirty="0"/>
                        <a:t>19%</a:t>
                      </a:r>
                      <a:endParaRPr lang="en-ZA" b="1" dirty="0"/>
                    </a:p>
                  </a:txBody>
                  <a:tcPr/>
                </a:tc>
                <a:extLst>
                  <a:ext uri="{0D108BD9-81ED-4DB2-BD59-A6C34878D82A}">
                    <a16:rowId xmlns:a16="http://schemas.microsoft.com/office/drawing/2014/main" xmlns="" val="4196451714"/>
                  </a:ext>
                </a:extLst>
              </a:tr>
            </a:tbl>
          </a:graphicData>
        </a:graphic>
      </p:graphicFrame>
      <p:sp>
        <p:nvSpPr>
          <p:cNvPr id="7" name="TextBox 6">
            <a:extLst>
              <a:ext uri="{FF2B5EF4-FFF2-40B4-BE49-F238E27FC236}">
                <a16:creationId xmlns:a16="http://schemas.microsoft.com/office/drawing/2014/main" xmlns="" id="{DB29A6D2-742E-4C27-8696-6C37BC5B5ED5}"/>
              </a:ext>
            </a:extLst>
          </p:cNvPr>
          <p:cNvSpPr txBox="1"/>
          <p:nvPr/>
        </p:nvSpPr>
        <p:spPr>
          <a:xfrm>
            <a:off x="6892247" y="3754329"/>
            <a:ext cx="196741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Targets</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52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800" y="3711488"/>
            <a:ext cx="8362874" cy="17319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209532" y="304799"/>
            <a:ext cx="9052560" cy="936963"/>
          </a:xfrm>
        </p:spPr>
        <p:txBody>
          <a:bodyPr/>
          <a:lstStyle/>
          <a:p>
            <a:pPr algn="ctr"/>
            <a:r>
              <a:rPr lang="en-ZA" dirty="0"/>
              <a:t>Transformation – Participation</a:t>
            </a:r>
          </a:p>
        </p:txBody>
      </p:sp>
      <p:sp>
        <p:nvSpPr>
          <p:cNvPr id="12" name="Title 8">
            <a:extLst>
              <a:ext uri="{FF2B5EF4-FFF2-40B4-BE49-F238E27FC236}">
                <a16:creationId xmlns:a16="http://schemas.microsoft.com/office/drawing/2014/main" xmlns="" id="{CFDAA007-5891-48B7-82C1-0D9D8A098F1E}"/>
              </a:ext>
            </a:extLst>
          </p:cNvPr>
          <p:cNvSpPr txBox="1">
            <a:spLocks/>
          </p:cNvSpPr>
          <p:nvPr/>
        </p:nvSpPr>
        <p:spPr>
          <a:xfrm>
            <a:off x="362357" y="3056861"/>
            <a:ext cx="2466328" cy="1143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endParaRPr lang="en-ZA" dirty="0"/>
          </a:p>
        </p:txBody>
      </p:sp>
      <p:sp>
        <p:nvSpPr>
          <p:cNvPr id="10" name="Title 8">
            <a:extLst>
              <a:ext uri="{FF2B5EF4-FFF2-40B4-BE49-F238E27FC236}">
                <a16:creationId xmlns:a16="http://schemas.microsoft.com/office/drawing/2014/main" xmlns="" id="{8D4AD628-F526-4E0C-B754-513C19D8A358}"/>
              </a:ext>
            </a:extLst>
          </p:cNvPr>
          <p:cNvSpPr txBox="1">
            <a:spLocks/>
          </p:cNvSpPr>
          <p:nvPr/>
        </p:nvSpPr>
        <p:spPr>
          <a:xfrm>
            <a:off x="503420" y="3860704"/>
            <a:ext cx="8362872" cy="1491481"/>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endParaRPr lang="en-GB" sz="1800" dirty="0">
              <a:solidFill>
                <a:schemeClr val="tx1"/>
              </a:solidFill>
              <a:latin typeface="Arial" panose="020B0604020202020204" pitchFamily="34" charset="0"/>
              <a:cs typeface="Arial" panose="020B0604020202020204" pitchFamily="34" charset="0"/>
            </a:endParaRPr>
          </a:p>
          <a:p>
            <a:pPr marL="180975" indent="-180975">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Black-owned contractors (51% and more), who make up over 90% of registered contractors, accessed around 29% of public sector awards for 2020Q2, which is a significant decrease from the 54% of 2019Q2 period. </a:t>
            </a:r>
          </a:p>
          <a:p>
            <a:pPr marL="180975" indent="-180975">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Of concern is that the percentages of work accessed in grades 7 and 8 decreased from 70% in 2019Q2 to 31% in 2020Q2. </a:t>
            </a:r>
          </a:p>
          <a:p>
            <a:endParaRPr lang="en-GB" sz="18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04588" y="1253452"/>
            <a:ext cx="8353086" cy="2428875"/>
          </a:xfrm>
          <a:prstGeom prst="rect">
            <a:avLst/>
          </a:prstGeom>
        </p:spPr>
      </p:pic>
      <p:sp>
        <p:nvSpPr>
          <p:cNvPr id="3" name="Rectangle 2"/>
          <p:cNvSpPr/>
          <p:nvPr/>
        </p:nvSpPr>
        <p:spPr>
          <a:xfrm>
            <a:off x="360583" y="5526586"/>
            <a:ext cx="8497090" cy="1200329"/>
          </a:xfrm>
          <a:prstGeom prst="rect">
            <a:avLst/>
          </a:prstGeom>
          <a:solidFill>
            <a:schemeClr val="accent2"/>
          </a:solidFill>
        </p:spPr>
        <p:txBody>
          <a:bodyPr wrap="square">
            <a:spAutoFit/>
          </a:bodyPr>
          <a:lstStyle/>
          <a:p>
            <a:r>
              <a:rPr lang="en-GB" altLang="en-US" dirty="0">
                <a:solidFill>
                  <a:schemeClr val="bg1"/>
                </a:solidFill>
              </a:rPr>
              <a:t>CIDB Act (38 of 2000) is under review: Accelerate development and transformation through the Amendment Act, Provide for a client recognition scheme to promote improved technical capacity in order to drive accelerated infrastructure delivery; Increase private sector contribution to development and </a:t>
            </a:r>
            <a:r>
              <a:rPr lang="en-GB" altLang="en-US" dirty="0" smtClean="0">
                <a:solidFill>
                  <a:schemeClr val="bg1"/>
                </a:solidFill>
              </a:rPr>
              <a:t>transformation</a:t>
            </a:r>
            <a:r>
              <a:rPr lang="en-GB" altLang="en-US" dirty="0">
                <a:solidFill>
                  <a:schemeClr val="bg1"/>
                </a:solidFill>
              </a:rPr>
              <a:t>.</a:t>
            </a:r>
            <a:endParaRPr lang="en-ZA" dirty="0">
              <a:solidFill>
                <a:schemeClr val="bg1"/>
              </a:solidFill>
            </a:endParaRPr>
          </a:p>
        </p:txBody>
      </p:sp>
    </p:spTree>
    <p:extLst>
      <p:ext uri="{BB962C8B-B14F-4D97-AF65-F5344CB8AC3E}">
        <p14:creationId xmlns:p14="http://schemas.microsoft.com/office/powerpoint/2010/main" val="349235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9532" y="98763"/>
            <a:ext cx="9052560" cy="1143000"/>
          </a:xfrm>
        </p:spPr>
        <p:txBody>
          <a:bodyPr/>
          <a:lstStyle/>
          <a:p>
            <a:pPr algn="ctr"/>
            <a:r>
              <a:rPr lang="en-ZA" dirty="0"/>
              <a:t>Transformation – Participation</a:t>
            </a:r>
          </a:p>
        </p:txBody>
      </p:sp>
      <p:sp>
        <p:nvSpPr>
          <p:cNvPr id="10" name="Title 8">
            <a:extLst>
              <a:ext uri="{FF2B5EF4-FFF2-40B4-BE49-F238E27FC236}">
                <a16:creationId xmlns:a16="http://schemas.microsoft.com/office/drawing/2014/main" xmlns="" id="{8D4AD628-F526-4E0C-B754-513C19D8A358}"/>
              </a:ext>
            </a:extLst>
          </p:cNvPr>
          <p:cNvSpPr txBox="1">
            <a:spLocks/>
          </p:cNvSpPr>
          <p:nvPr/>
        </p:nvSpPr>
        <p:spPr>
          <a:xfrm>
            <a:off x="914400" y="1413212"/>
            <a:ext cx="7610764" cy="282541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cap="none">
                <a:solidFill>
                  <a:srgbClr val="B60305"/>
                </a:solidFill>
                <a:latin typeface="Arial"/>
                <a:ea typeface="+mj-ea"/>
                <a:cs typeface="Arial"/>
              </a:defRPr>
            </a:lvl1pPr>
          </a:lstStyle>
          <a:p>
            <a:endParaRPr lang="en-GB"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Similar conclusions can be drawn for women-owned contractors, who accessed around 10% of total public contract awards in 2020Q2, down from 25% in 2019Q2. </a:t>
            </a:r>
            <a:endParaRPr lang="en-GB" sz="1800" dirty="0" smtClean="0">
              <a:solidFill>
                <a:schemeClr val="tx1"/>
              </a:solidFill>
              <a:latin typeface="Arial" panose="020B0604020202020204" pitchFamily="34" charset="0"/>
              <a:cs typeface="Arial" panose="020B0604020202020204" pitchFamily="34" charset="0"/>
            </a:endParaRPr>
          </a:p>
          <a:p>
            <a:endParaRPr lang="en-GB"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The reduction in grades 7 and 8 categories is the largest, as with black-owned contractors. Numbers of contracts awarded to women-owned contractors in the public sector have decreased across the board. </a:t>
            </a:r>
            <a:endParaRPr lang="en-GB" sz="1800" dirty="0" smtClean="0">
              <a:solidFill>
                <a:schemeClr val="tx1"/>
              </a:solidFill>
              <a:latin typeface="Arial" panose="020B0604020202020204" pitchFamily="34" charset="0"/>
              <a:cs typeface="Arial" panose="020B0604020202020204" pitchFamily="34" charset="0"/>
            </a:endParaRPr>
          </a:p>
          <a:p>
            <a:endParaRPr lang="en-GB"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solidFill>
                  <a:schemeClr val="tx1"/>
                </a:solidFill>
                <a:latin typeface="Arial" panose="020B0604020202020204" pitchFamily="34" charset="0"/>
                <a:cs typeface="Arial" panose="020B0604020202020204" pitchFamily="34" charset="0"/>
              </a:rPr>
              <a:t>The decrease in numbers of work opportunities for black-owned companies is a cause of concern as it affects transformation.</a:t>
            </a:r>
          </a:p>
        </p:txBody>
      </p:sp>
    </p:spTree>
    <p:extLst>
      <p:ext uri="{BB962C8B-B14F-4D97-AF65-F5344CB8AC3E}">
        <p14:creationId xmlns:p14="http://schemas.microsoft.com/office/powerpoint/2010/main" val="3136034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BD0C0-6C65-4096-AE19-19FC5A8BF203}"/>
              </a:ext>
            </a:extLst>
          </p:cNvPr>
          <p:cNvSpPr>
            <a:spLocks noGrp="1"/>
          </p:cNvSpPr>
          <p:nvPr>
            <p:ph type="title"/>
          </p:nvPr>
        </p:nvSpPr>
        <p:spPr>
          <a:xfrm>
            <a:off x="457200" y="323850"/>
            <a:ext cx="8229600" cy="707510"/>
          </a:xfrm>
        </p:spPr>
        <p:txBody>
          <a:bodyPr/>
          <a:lstStyle/>
          <a:p>
            <a:pPr algn="ctr"/>
            <a:r>
              <a:rPr lang="en-GB" sz="3200" dirty="0" smtClean="0"/>
              <a:t>Provincial Office Highlights </a:t>
            </a:r>
            <a:endParaRPr lang="en-ZA" dirty="0"/>
          </a:p>
        </p:txBody>
      </p:sp>
      <p:graphicFrame>
        <p:nvGraphicFramePr>
          <p:cNvPr id="3" name="Table 3">
            <a:extLst>
              <a:ext uri="{FF2B5EF4-FFF2-40B4-BE49-F238E27FC236}">
                <a16:creationId xmlns:a16="http://schemas.microsoft.com/office/drawing/2014/main" xmlns="" id="{7F51D0CA-FE80-427F-A4E8-B8DFE9C7FB51}"/>
              </a:ext>
            </a:extLst>
          </p:cNvPr>
          <p:cNvGraphicFramePr>
            <a:graphicFrameLocks noGrp="1"/>
          </p:cNvGraphicFramePr>
          <p:nvPr>
            <p:extLst>
              <p:ext uri="{D42A27DB-BD31-4B8C-83A1-F6EECF244321}">
                <p14:modId xmlns:p14="http://schemas.microsoft.com/office/powerpoint/2010/main" val="3994168980"/>
              </p:ext>
            </p:extLst>
          </p:nvPr>
        </p:nvGraphicFramePr>
        <p:xfrm>
          <a:off x="790575" y="1119925"/>
          <a:ext cx="7762479" cy="3833075"/>
        </p:xfrm>
        <a:graphic>
          <a:graphicData uri="http://schemas.openxmlformats.org/drawingml/2006/table">
            <a:tbl>
              <a:tblPr firstRow="1" bandRow="1">
                <a:tableStyleId>{21E4AEA4-8DFA-4A89-87EB-49C32662AFE0}</a:tableStyleId>
              </a:tblPr>
              <a:tblGrid>
                <a:gridCol w="1824196">
                  <a:extLst>
                    <a:ext uri="{9D8B030D-6E8A-4147-A177-3AD203B41FA5}">
                      <a16:colId xmlns:a16="http://schemas.microsoft.com/office/drawing/2014/main" xmlns="" val="3228844780"/>
                    </a:ext>
                  </a:extLst>
                </a:gridCol>
                <a:gridCol w="2964835">
                  <a:extLst>
                    <a:ext uri="{9D8B030D-6E8A-4147-A177-3AD203B41FA5}">
                      <a16:colId xmlns:a16="http://schemas.microsoft.com/office/drawing/2014/main" xmlns="" val="2998723301"/>
                    </a:ext>
                  </a:extLst>
                </a:gridCol>
                <a:gridCol w="2973448">
                  <a:extLst>
                    <a:ext uri="{9D8B030D-6E8A-4147-A177-3AD203B41FA5}">
                      <a16:colId xmlns:a16="http://schemas.microsoft.com/office/drawing/2014/main" xmlns="" val="887281436"/>
                    </a:ext>
                  </a:extLst>
                </a:gridCol>
              </a:tblGrid>
              <a:tr h="772195">
                <a:tc>
                  <a:txBody>
                    <a:bodyPr/>
                    <a:lstStyle/>
                    <a:p>
                      <a:pPr algn="ctr"/>
                      <a:r>
                        <a:rPr lang="en-GB" sz="1400" dirty="0" smtClean="0">
                          <a:latin typeface="Arial" panose="020B0604020202020204" pitchFamily="34" charset="0"/>
                          <a:cs typeface="Arial" panose="020B0604020202020204" pitchFamily="34" charset="0"/>
                        </a:rPr>
                        <a:t>Province</a:t>
                      </a:r>
                      <a:endParaRPr lang="en-ZA" sz="1400" dirty="0">
                        <a:latin typeface="Arial" panose="020B0604020202020204" pitchFamily="34" charset="0"/>
                        <a:cs typeface="Arial" panose="020B0604020202020204" pitchFamily="34" charset="0"/>
                      </a:endParaRPr>
                    </a:p>
                  </a:txBody>
                  <a:tcPr anchor="ctr"/>
                </a:tc>
                <a:tc>
                  <a:txBody>
                    <a:bodyPr/>
                    <a:lstStyle/>
                    <a:p>
                      <a:pPr algn="ctr"/>
                      <a:r>
                        <a:rPr lang="en-GB" sz="1400" dirty="0">
                          <a:latin typeface="Arial" panose="020B0604020202020204" pitchFamily="34" charset="0"/>
                          <a:cs typeface="Arial" panose="020B0604020202020204" pitchFamily="34" charset="0"/>
                        </a:rPr>
                        <a:t>Clients Capacitation on Infrastructure Delivery Management System (IDMS</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a:txBody>
                  <a:tcPr anchor="ctr"/>
                </a:tc>
                <a:tc>
                  <a:txBody>
                    <a:bodyPr/>
                    <a:lstStyle/>
                    <a:p>
                      <a:pPr algn="ctr"/>
                      <a:r>
                        <a:rPr lang="en-ZA" sz="1400" dirty="0">
                          <a:latin typeface="Arial" panose="020B0604020202020204" pitchFamily="34" charset="0"/>
                          <a:cs typeface="Arial" panose="020B0604020202020204" pitchFamily="34" charset="0"/>
                        </a:rPr>
                        <a:t>No of </a:t>
                      </a:r>
                      <a:r>
                        <a:rPr lang="en-ZA" sz="1400" dirty="0" smtClean="0">
                          <a:latin typeface="Arial" panose="020B0604020202020204" pitchFamily="34" charset="0"/>
                          <a:cs typeface="Arial" panose="020B0604020202020204" pitchFamily="34" charset="0"/>
                        </a:rPr>
                        <a:t>Contractors </a:t>
                      </a:r>
                      <a:r>
                        <a:rPr lang="en-ZA" sz="1400" dirty="0">
                          <a:latin typeface="Arial" panose="020B0604020202020204" pitchFamily="34" charset="0"/>
                          <a:cs typeface="Arial" panose="020B0604020202020204" pitchFamily="34" charset="0"/>
                        </a:rPr>
                        <a:t>C</a:t>
                      </a:r>
                      <a:r>
                        <a:rPr lang="en-ZA" sz="1400" dirty="0" smtClean="0">
                          <a:latin typeface="Arial" panose="020B0604020202020204" pitchFamily="34" charset="0"/>
                          <a:cs typeface="Arial" panose="020B0604020202020204" pitchFamily="34" charset="0"/>
                        </a:rPr>
                        <a:t>apacitated </a:t>
                      </a:r>
                      <a:r>
                        <a:rPr lang="en-ZA" sz="1400" dirty="0">
                          <a:latin typeface="Arial" panose="020B0604020202020204" pitchFamily="34" charset="0"/>
                          <a:cs typeface="Arial" panose="020B0604020202020204" pitchFamily="34" charset="0"/>
                        </a:rPr>
                        <a:t>on cidb </a:t>
                      </a:r>
                      <a:r>
                        <a:rPr lang="en-ZA" sz="1400" dirty="0" smtClean="0">
                          <a:latin typeface="Arial" panose="020B0604020202020204" pitchFamily="34" charset="0"/>
                          <a:cs typeface="Arial" panose="020B0604020202020204" pitchFamily="34" charset="0"/>
                        </a:rPr>
                        <a:t>Prescripts</a:t>
                      </a:r>
                      <a:endParaRPr lang="en-ZA"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04657379"/>
                  </a:ext>
                </a:extLst>
              </a:tr>
              <a:tr h="397772">
                <a:tc>
                  <a:txBody>
                    <a:bodyPr/>
                    <a:lstStyle/>
                    <a:p>
                      <a:pPr algn="ctr"/>
                      <a:r>
                        <a:rPr lang="en-GB" sz="1400" b="1" dirty="0">
                          <a:latin typeface="Arial" panose="020B0604020202020204" pitchFamily="34" charset="0"/>
                          <a:cs typeface="Arial" panose="020B0604020202020204" pitchFamily="34" charset="0"/>
                        </a:rPr>
                        <a:t>KZN</a:t>
                      </a:r>
                      <a:endParaRPr lang="en-ZA" sz="1400" b="1" dirty="0">
                        <a:latin typeface="Arial" panose="020B0604020202020204" pitchFamily="34" charset="0"/>
                        <a:cs typeface="Arial" panose="020B0604020202020204" pitchFamily="34" charset="0"/>
                      </a:endParaRPr>
                    </a:p>
                  </a:txBody>
                  <a:tcPr/>
                </a:tc>
                <a:tc>
                  <a:txBody>
                    <a:bodyPr/>
                    <a:lstStyle/>
                    <a:p>
                      <a:pPr algn="ctr"/>
                      <a:r>
                        <a:rPr lang="en-GB" sz="1400" b="0" u="none" dirty="0">
                          <a:latin typeface="Arial" panose="020B0604020202020204" pitchFamily="34" charset="0"/>
                          <a:cs typeface="Arial" panose="020B0604020202020204" pitchFamily="34" charset="0"/>
                        </a:rPr>
                        <a:t>18</a:t>
                      </a:r>
                      <a:endParaRPr lang="en-GB" sz="1400" b="1" u="sng" dirty="0">
                        <a:latin typeface="Arial" panose="020B0604020202020204" pitchFamily="34" charset="0"/>
                        <a:cs typeface="Arial" panose="020B0604020202020204" pitchFamily="34" charset="0"/>
                      </a:endParaRPr>
                    </a:p>
                  </a:txBody>
                  <a:tcPr/>
                </a:tc>
                <a:tc>
                  <a:txBody>
                    <a:bodyPr/>
                    <a:lstStyle/>
                    <a:p>
                      <a:pPr algn="ctr"/>
                      <a:r>
                        <a:rPr lang="en-GB" sz="1400" b="0" u="none" dirty="0">
                          <a:latin typeface="Arial" panose="020B0604020202020204" pitchFamily="34" charset="0"/>
                          <a:cs typeface="Arial" panose="020B0604020202020204" pitchFamily="34" charset="0"/>
                        </a:rPr>
                        <a:t>18</a:t>
                      </a:r>
                    </a:p>
                  </a:txBody>
                  <a:tcPr/>
                </a:tc>
                <a:extLst>
                  <a:ext uri="{0D108BD9-81ED-4DB2-BD59-A6C34878D82A}">
                    <a16:rowId xmlns:a16="http://schemas.microsoft.com/office/drawing/2014/main" xmlns="" val="344805176"/>
                  </a:ext>
                </a:extLst>
              </a:tr>
              <a:tr h="314598">
                <a:tc>
                  <a:txBody>
                    <a:bodyPr/>
                    <a:lstStyle/>
                    <a:p>
                      <a:pPr algn="ctr"/>
                      <a:r>
                        <a:rPr lang="en-GB" sz="1400" b="1" dirty="0">
                          <a:latin typeface="Arial" panose="020B0604020202020204" pitchFamily="34" charset="0"/>
                          <a:cs typeface="Arial" panose="020B0604020202020204" pitchFamily="34" charset="0"/>
                        </a:rPr>
                        <a:t>NC</a:t>
                      </a:r>
                      <a:endParaRPr lang="en-ZA" sz="1400" b="1"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0" u="none" kern="1200" dirty="0">
                          <a:solidFill>
                            <a:schemeClr val="dk1"/>
                          </a:solidFill>
                          <a:effectLst/>
                          <a:latin typeface="Arial" panose="020B0604020202020204" pitchFamily="34" charset="0"/>
                          <a:cs typeface="Arial" panose="020B0604020202020204" pitchFamily="34" charset="0"/>
                        </a:rPr>
                        <a:t>30</a:t>
                      </a:r>
                      <a:endParaRPr lang="en-ZA" sz="1400" kern="1200" dirty="0">
                        <a:solidFill>
                          <a:schemeClr val="dk1"/>
                        </a:solidFill>
                        <a:effectLst/>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106</a:t>
                      </a:r>
                    </a:p>
                  </a:txBody>
                  <a:tcPr/>
                </a:tc>
                <a:extLst>
                  <a:ext uri="{0D108BD9-81ED-4DB2-BD59-A6C34878D82A}">
                    <a16:rowId xmlns:a16="http://schemas.microsoft.com/office/drawing/2014/main" xmlns="" val="1090305152"/>
                  </a:ext>
                </a:extLst>
              </a:tr>
              <a:tr h="342532">
                <a:tc>
                  <a:txBody>
                    <a:bodyPr/>
                    <a:lstStyle/>
                    <a:p>
                      <a:pPr algn="ctr"/>
                      <a:r>
                        <a:rPr lang="en-GB" sz="1400" b="1" dirty="0">
                          <a:latin typeface="Arial" panose="020B0604020202020204" pitchFamily="34" charset="0"/>
                          <a:cs typeface="Arial" panose="020B0604020202020204" pitchFamily="34" charset="0"/>
                        </a:rPr>
                        <a:t>WC</a:t>
                      </a:r>
                    </a:p>
                  </a:txBody>
                  <a:tcPr/>
                </a:tc>
                <a:tc>
                  <a:txBody>
                    <a:bodyPr/>
                    <a:lstStyle/>
                    <a:p>
                      <a:pPr algn="ctr"/>
                      <a:r>
                        <a:rPr lang="en-GB" sz="1400" b="0" u="none" dirty="0">
                          <a:latin typeface="Arial" panose="020B0604020202020204" pitchFamily="34" charset="0"/>
                          <a:cs typeface="Arial" panose="020B0604020202020204" pitchFamily="34" charset="0"/>
                        </a:rPr>
                        <a:t>2</a:t>
                      </a:r>
                      <a:endParaRPr lang="en-GB" sz="1400" b="1" u="sng"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10</a:t>
                      </a:r>
                      <a:endParaRPr lang="en-GB" sz="1400" b="1" u="sng"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53583961"/>
                  </a:ext>
                </a:extLst>
              </a:tr>
              <a:tr h="319254">
                <a:tc>
                  <a:txBody>
                    <a:bodyPr/>
                    <a:lstStyle/>
                    <a:p>
                      <a:pPr algn="ctr"/>
                      <a:r>
                        <a:rPr lang="en-GB" sz="1400" b="1" dirty="0">
                          <a:latin typeface="Arial" panose="020B0604020202020204" pitchFamily="34" charset="0"/>
                          <a:cs typeface="Arial" panose="020B0604020202020204" pitchFamily="34" charset="0"/>
                        </a:rPr>
                        <a:t>FS</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45</a:t>
                      </a:r>
                    </a:p>
                  </a:txBody>
                  <a:tcPr/>
                </a:tc>
                <a:extLst>
                  <a:ext uri="{0D108BD9-81ED-4DB2-BD59-A6C34878D82A}">
                    <a16:rowId xmlns:a16="http://schemas.microsoft.com/office/drawing/2014/main" xmlns="" val="3253760768"/>
                  </a:ext>
                </a:extLst>
              </a:tr>
              <a:tr h="369137">
                <a:tc>
                  <a:txBody>
                    <a:bodyPr/>
                    <a:lstStyle/>
                    <a:p>
                      <a:pPr algn="ctr"/>
                      <a:r>
                        <a:rPr lang="en-GB" sz="1400" b="1" dirty="0">
                          <a:latin typeface="Arial" panose="020B0604020202020204" pitchFamily="34" charset="0"/>
                          <a:cs typeface="Arial" panose="020B0604020202020204" pitchFamily="34" charset="0"/>
                        </a:rPr>
                        <a:t>NW</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40</a:t>
                      </a:r>
                    </a:p>
                  </a:txBody>
                  <a:tcPr/>
                </a:tc>
                <a:extLst>
                  <a:ext uri="{0D108BD9-81ED-4DB2-BD59-A6C34878D82A}">
                    <a16:rowId xmlns:a16="http://schemas.microsoft.com/office/drawing/2014/main" xmlns="" val="3412695540"/>
                  </a:ext>
                </a:extLst>
              </a:tr>
              <a:tr h="314598">
                <a:tc>
                  <a:txBody>
                    <a:bodyPr/>
                    <a:lstStyle/>
                    <a:p>
                      <a:pPr algn="ctr"/>
                      <a:r>
                        <a:rPr lang="en-GB" sz="1400" b="1" dirty="0">
                          <a:latin typeface="Arial" panose="020B0604020202020204" pitchFamily="34" charset="0"/>
                          <a:cs typeface="Arial" panose="020B0604020202020204" pitchFamily="34" charset="0"/>
                        </a:rPr>
                        <a:t>MP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16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340</a:t>
                      </a:r>
                    </a:p>
                  </a:txBody>
                  <a:tcPr/>
                </a:tc>
                <a:extLst>
                  <a:ext uri="{0D108BD9-81ED-4DB2-BD59-A6C34878D82A}">
                    <a16:rowId xmlns:a16="http://schemas.microsoft.com/office/drawing/2014/main" xmlns="" val="2151394517"/>
                  </a:ext>
                </a:extLst>
              </a:tr>
              <a:tr h="339207">
                <a:tc>
                  <a:txBody>
                    <a:bodyPr/>
                    <a:lstStyle/>
                    <a:p>
                      <a:pPr algn="ctr"/>
                      <a:r>
                        <a:rPr lang="en-GB" sz="1400" b="1" dirty="0">
                          <a:latin typeface="Arial" panose="020B0604020202020204" pitchFamily="34" charset="0"/>
                          <a:cs typeface="Arial" panose="020B0604020202020204" pitchFamily="34" charset="0"/>
                        </a:rPr>
                        <a:t>LP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39</a:t>
                      </a:r>
                    </a:p>
                  </a:txBody>
                  <a:tcPr/>
                </a:tc>
                <a:extLst>
                  <a:ext uri="{0D108BD9-81ED-4DB2-BD59-A6C34878D82A}">
                    <a16:rowId xmlns:a16="http://schemas.microsoft.com/office/drawing/2014/main" xmlns="" val="1674774980"/>
                  </a:ext>
                </a:extLst>
              </a:tr>
              <a:tr h="314598">
                <a:tc>
                  <a:txBody>
                    <a:bodyPr/>
                    <a:lstStyle/>
                    <a:p>
                      <a:pPr algn="ctr"/>
                      <a:r>
                        <a:rPr lang="en-GB" sz="1400" b="1" dirty="0">
                          <a:latin typeface="Arial" panose="020B0604020202020204" pitchFamily="34" charset="0"/>
                          <a:cs typeface="Arial" panose="020B0604020202020204" pitchFamily="34" charset="0"/>
                        </a:rPr>
                        <a:t>GP</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80</a:t>
                      </a:r>
                    </a:p>
                  </a:txBody>
                  <a:tcPr/>
                </a:tc>
                <a:extLst>
                  <a:ext uri="{0D108BD9-81ED-4DB2-BD59-A6C34878D82A}">
                    <a16:rowId xmlns:a16="http://schemas.microsoft.com/office/drawing/2014/main" xmlns="" val="3104859425"/>
                  </a:ext>
                </a:extLst>
              </a:tr>
              <a:tr h="349184">
                <a:tc>
                  <a:txBody>
                    <a:bodyPr/>
                    <a:lstStyle/>
                    <a:p>
                      <a:pPr algn="ctr"/>
                      <a:r>
                        <a:rPr lang="en-GB" sz="1400" b="1" dirty="0">
                          <a:latin typeface="Arial" panose="020B0604020202020204" pitchFamily="34" charset="0"/>
                          <a:cs typeface="Arial" panose="020B0604020202020204" pitchFamily="34" charset="0"/>
                        </a:rPr>
                        <a:t>EC</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Arial" panose="020B0604020202020204" pitchFamily="34" charset="0"/>
                          <a:ea typeface="+mn-ea"/>
                          <a:cs typeface="Arial" panose="020B0604020202020204" pitchFamily="34" charset="0"/>
                        </a:rPr>
                        <a:t>240</a:t>
                      </a:r>
                    </a:p>
                  </a:txBody>
                  <a:tcPr/>
                </a:tc>
                <a:extLst>
                  <a:ext uri="{0D108BD9-81ED-4DB2-BD59-A6C34878D82A}">
                    <a16:rowId xmlns:a16="http://schemas.microsoft.com/office/drawing/2014/main" xmlns="" val="1113134014"/>
                  </a:ext>
                </a:extLst>
              </a:tr>
            </a:tbl>
          </a:graphicData>
        </a:graphic>
      </p:graphicFrame>
      <p:sp>
        <p:nvSpPr>
          <p:cNvPr id="4" name="Rectangle 3">
            <a:extLst>
              <a:ext uri="{FF2B5EF4-FFF2-40B4-BE49-F238E27FC236}">
                <a16:creationId xmlns:a16="http://schemas.microsoft.com/office/drawing/2014/main" xmlns="" id="{5C2150C9-E1A7-49F2-9C22-055E12C5D7E0}"/>
              </a:ext>
            </a:extLst>
          </p:cNvPr>
          <p:cNvSpPr/>
          <p:nvPr/>
        </p:nvSpPr>
        <p:spPr>
          <a:xfrm>
            <a:off x="790575" y="4996838"/>
            <a:ext cx="7762479" cy="738664"/>
          </a:xfrm>
          <a:prstGeom prst="rect">
            <a:avLst/>
          </a:prstGeom>
          <a:solidFill>
            <a:schemeClr val="accent2"/>
          </a:solidFill>
        </p:spPr>
        <p:txBody>
          <a:bodyPr wrap="square">
            <a:spAutoFit/>
          </a:bodyPr>
          <a:lstStyle/>
          <a:p>
            <a:r>
              <a:rPr lang="en-GB" altLang="en-US" sz="1400" dirty="0">
                <a:solidFill>
                  <a:schemeClr val="bg1"/>
                </a:solidFill>
                <a:latin typeface="Arial" panose="020B0604020202020204" pitchFamily="34" charset="0"/>
                <a:cs typeface="Arial" panose="020B0604020202020204" pitchFamily="34" charset="0"/>
              </a:rPr>
              <a:t>A partnership approach was used. In some provinces the capacitation was with District Municipalities for greater reach. In some cases the intervention was through provincial treasuries, while in others it was through partnerships such as with SANRAL. </a:t>
            </a:r>
            <a:endParaRPr lang="en-ZA"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5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3" name="Rectangle 2"/>
          <p:cNvSpPr/>
          <p:nvPr/>
        </p:nvSpPr>
        <p:spPr>
          <a:xfrm>
            <a:off x="2111605" y="4369526"/>
            <a:ext cx="6556145" cy="1754326"/>
          </a:xfrm>
          <a:prstGeom prst="rect">
            <a:avLst/>
          </a:prstGeom>
        </p:spPr>
        <p:txBody>
          <a:bodyPr wrap="square">
            <a:spAutoFit/>
          </a:bodyPr>
          <a:lstStyle/>
          <a:p>
            <a:pPr algn="r">
              <a:buFontTx/>
              <a:buNone/>
            </a:pPr>
            <a:r>
              <a:rPr lang="en-ZA" sz="3600" b="1" dirty="0">
                <a:solidFill>
                  <a:schemeClr val="bg1"/>
                </a:solidFill>
                <a:latin typeface="Arial" charset="0"/>
              </a:rPr>
              <a:t>Contribution to the Economic Recovery and Reconstruction Plan</a:t>
            </a:r>
          </a:p>
        </p:txBody>
      </p:sp>
    </p:spTree>
    <p:extLst>
      <p:ext uri="{BB962C8B-B14F-4D97-AF65-F5344CB8AC3E}">
        <p14:creationId xmlns:p14="http://schemas.microsoft.com/office/powerpoint/2010/main" val="1735419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a:spLocks noGrp="1"/>
          </p:cNvSpPr>
          <p:nvPr>
            <p:ph type="title"/>
          </p:nvPr>
        </p:nvSpPr>
        <p:spPr>
          <a:xfrm>
            <a:off x="209532" y="761999"/>
            <a:ext cx="8420118" cy="614717"/>
          </a:xfrm>
        </p:spPr>
        <p:txBody>
          <a:bodyPr/>
          <a:lstStyle/>
          <a:p>
            <a:pPr algn="ctr"/>
            <a:r>
              <a:rPr lang="en-US" dirty="0"/>
              <a:t>Contribution to the Economic Recovery and Reconstruction Plan</a:t>
            </a:r>
            <a:r>
              <a:rPr lang="en-ZA" dirty="0"/>
              <a:t/>
            </a:r>
            <a:br>
              <a:rPr lang="en-ZA" dirty="0"/>
            </a:br>
            <a:endParaRPr lang="en-ZA" dirty="0"/>
          </a:p>
        </p:txBody>
      </p:sp>
      <p:sp>
        <p:nvSpPr>
          <p:cNvPr id="8" name="Content Placeholder 6"/>
          <p:cNvSpPr>
            <a:spLocks noGrp="1"/>
          </p:cNvSpPr>
          <p:nvPr>
            <p:ph idx="1"/>
          </p:nvPr>
        </p:nvSpPr>
        <p:spPr>
          <a:xfrm>
            <a:off x="332509" y="1459197"/>
            <a:ext cx="8229600" cy="1101118"/>
          </a:xfrm>
          <a:solidFill>
            <a:schemeClr val="accent1">
              <a:lumMod val="20000"/>
              <a:lumOff val="80000"/>
            </a:schemeClr>
          </a:solidFill>
        </p:spPr>
        <p:txBody>
          <a:bodyPr>
            <a:noAutofit/>
          </a:bodyPr>
          <a:lstStyle/>
          <a:p>
            <a:pPr marL="57150" indent="0">
              <a:buNone/>
            </a:pPr>
            <a:r>
              <a:rPr lang="en-US" sz="2000" dirty="0">
                <a:solidFill>
                  <a:srgbClr val="000000"/>
                </a:solidFill>
                <a:latin typeface="Calibri" panose="020F0502020204030204" pitchFamily="34" charset="0"/>
                <a:ea typeface="Calibri" panose="020F0502020204030204" pitchFamily="34" charset="0"/>
              </a:rPr>
              <a:t>Key Reform Action: Rebuild S.A. Construction Sector</a:t>
            </a:r>
          </a:p>
          <a:p>
            <a:pPr marL="57150" indent="0">
              <a:buNone/>
            </a:pPr>
            <a:r>
              <a:rPr lang="en-US" sz="2000" dirty="0">
                <a:solidFill>
                  <a:srgbClr val="000000"/>
                </a:solidFill>
                <a:latin typeface="Calibri" panose="020F0502020204030204" pitchFamily="34" charset="0"/>
                <a:ea typeface="Calibri" panose="020F0502020204030204" pitchFamily="34" charset="0"/>
              </a:rPr>
              <a:t>Intended Outcome: Compliance to CIDB Prescripts, Transformation, Contractor and Skills Development, Job Creation</a:t>
            </a:r>
          </a:p>
          <a:p>
            <a:pPr marL="457200" lvl="1" indent="0">
              <a:buNone/>
            </a:pPr>
            <a:endParaRPr lang="en-ZA" sz="2000" dirty="0"/>
          </a:p>
          <a:p>
            <a:pPr marL="0" indent="0">
              <a:buNone/>
            </a:pPr>
            <a:endParaRPr lang="en-US" altLang="en-US" sz="2000" dirty="0"/>
          </a:p>
          <a:p>
            <a:pPr marL="0" indent="0">
              <a:buNone/>
            </a:pPr>
            <a:endParaRPr lang="en-US" altLang="en-US" sz="2000" dirty="0"/>
          </a:p>
          <a:p>
            <a:pPr marL="0" indent="0">
              <a:buNone/>
            </a:pPr>
            <a:endParaRPr lang="en-US" altLang="en-US" sz="2000" dirty="0"/>
          </a:p>
          <a:p>
            <a:pPr lvl="0">
              <a:buFontTx/>
              <a:buChar char="-"/>
            </a:pPr>
            <a:endParaRPr lang="en-US" altLang="en-US" sz="2000" dirty="0">
              <a:solidFill>
                <a:srgbClr val="FF0000"/>
              </a:solidFill>
            </a:endParaRPr>
          </a:p>
          <a:p>
            <a:pPr lvl="0">
              <a:buFont typeface="Wingdings" panose="05000000000000000000" pitchFamily="2" charset="2"/>
              <a:buChar char="q"/>
            </a:pPr>
            <a:endParaRPr lang="en-US" altLang="en-US" sz="2000" dirty="0">
              <a:solidFill>
                <a:srgbClr val="FF0000"/>
              </a:solidFill>
            </a:endParaRPr>
          </a:p>
          <a:p>
            <a:pPr marL="0" lvl="0" indent="0">
              <a:buNone/>
            </a:pPr>
            <a:endParaRPr lang="en-US" altLang="en-US" sz="2000" dirty="0">
              <a:solidFill>
                <a:srgbClr val="FF0000"/>
              </a:solidFill>
            </a:endParaRPr>
          </a:p>
          <a:p>
            <a:pPr marL="457200" lvl="0" indent="-457200">
              <a:buFont typeface="+mj-lt"/>
              <a:buAutoNum type="arabicParenR"/>
            </a:pPr>
            <a:endParaRPr lang="en-US" altLang="en-US" sz="2000" dirty="0">
              <a:solidFill>
                <a:srgbClr val="FF0000"/>
              </a:solidFill>
            </a:endParaRPr>
          </a:p>
        </p:txBody>
      </p:sp>
      <p:sp>
        <p:nvSpPr>
          <p:cNvPr id="9" name="Content Placeholder 6"/>
          <p:cNvSpPr txBox="1">
            <a:spLocks/>
          </p:cNvSpPr>
          <p:nvPr/>
        </p:nvSpPr>
        <p:spPr>
          <a:xfrm>
            <a:off x="299256" y="2631291"/>
            <a:ext cx="7977969" cy="295988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1" i="0" kern="1200" cap="none">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ZA" sz="1600" dirty="0">
                <a:solidFill>
                  <a:srgbClr val="C00000"/>
                </a:solidFill>
              </a:rPr>
              <a:t>cidb B.U.I.L.D. Programme </a:t>
            </a:r>
            <a:r>
              <a:rPr lang="en-ZA" sz="1600" dirty="0"/>
              <a:t>- Implementation underway. Client capacitation conducted across all provinces to drive enterprise and skills development.</a:t>
            </a:r>
          </a:p>
          <a:p>
            <a:pPr>
              <a:buFont typeface="Arial" panose="020B0604020202020204" pitchFamily="34" charset="0"/>
              <a:buChar char="•"/>
            </a:pPr>
            <a:r>
              <a:rPr lang="en-ZA" sz="1600" dirty="0">
                <a:solidFill>
                  <a:srgbClr val="C00000"/>
                </a:solidFill>
              </a:rPr>
              <a:t>Compliance to cidb prescripts </a:t>
            </a:r>
            <a:r>
              <a:rPr lang="en-ZA" sz="1600" dirty="0"/>
              <a:t>- </a:t>
            </a:r>
            <a:r>
              <a:rPr lang="en-US" sz="1600" dirty="0"/>
              <a:t>On the ground compliance monitoring underway. There were 2476 non-compliant sites identified for 2020/21. Revised compliance strategy developed and cidb capacity increased. Focus on high-impact targeting of selected client departments. </a:t>
            </a:r>
          </a:p>
          <a:p>
            <a:pPr>
              <a:buFont typeface="Arial" panose="020B0604020202020204" pitchFamily="34" charset="0"/>
              <a:buChar char="•"/>
            </a:pPr>
            <a:r>
              <a:rPr lang="en-ZA" sz="1600" dirty="0">
                <a:solidFill>
                  <a:srgbClr val="C00000"/>
                </a:solidFill>
              </a:rPr>
              <a:t>Contractor Development </a:t>
            </a:r>
            <a:r>
              <a:rPr lang="en-ZA" sz="1600" dirty="0"/>
              <a:t>- NCDP Framework revised. Now covers grades 1 to 8. Training and assessment of contractors against the cidb Competence Standard for Contractors is applicable on Contractor Development Programmes.</a:t>
            </a:r>
          </a:p>
          <a:p>
            <a:pPr>
              <a:buFont typeface="Arial" panose="020B0604020202020204" pitchFamily="34" charset="0"/>
              <a:buChar char="•"/>
            </a:pPr>
            <a:r>
              <a:rPr lang="en-ZA" sz="1600" dirty="0">
                <a:solidFill>
                  <a:srgbClr val="C00000"/>
                </a:solidFill>
              </a:rPr>
              <a:t>Experiential Learning Opportunities </a:t>
            </a:r>
            <a:r>
              <a:rPr lang="en-ZA" sz="1600" dirty="0"/>
              <a:t>– In the 2020/21 year over 500 </a:t>
            </a:r>
            <a:r>
              <a:rPr lang="en-GB" sz="1600" dirty="0"/>
              <a:t>learners were offered experiential learning opportunities. </a:t>
            </a:r>
            <a:endParaRPr lang="en-US" altLang="en-US" sz="2000" dirty="0">
              <a:solidFill>
                <a:srgbClr val="FF0000"/>
              </a:solidFill>
            </a:endParaRPr>
          </a:p>
          <a:p>
            <a:pPr>
              <a:buFont typeface="Wingdings" panose="05000000000000000000" pitchFamily="2" charset="2"/>
              <a:buChar char="q"/>
            </a:pPr>
            <a:endParaRPr lang="en-US" altLang="en-US" sz="2000" dirty="0">
              <a:solidFill>
                <a:srgbClr val="FF0000"/>
              </a:solidFill>
            </a:endParaRPr>
          </a:p>
          <a:p>
            <a:pPr marL="0" indent="0">
              <a:buFont typeface="Arial"/>
              <a:buNone/>
            </a:pPr>
            <a:endParaRPr lang="en-US" altLang="en-US" sz="2000" dirty="0">
              <a:solidFill>
                <a:srgbClr val="FF0000"/>
              </a:solidFill>
            </a:endParaRPr>
          </a:p>
        </p:txBody>
      </p:sp>
    </p:spTree>
    <p:extLst>
      <p:ext uri="{BB962C8B-B14F-4D97-AF65-F5344CB8AC3E}">
        <p14:creationId xmlns:p14="http://schemas.microsoft.com/office/powerpoint/2010/main" val="2384568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5218243"/>
            <a:ext cx="3890210" cy="1044575"/>
          </a:xfrm>
        </p:spPr>
        <p:txBody>
          <a:bodyPr/>
          <a:lstStyle/>
          <a:p>
            <a:pPr algn="l"/>
            <a:r>
              <a:rPr lang="en-ZA" sz="3600" dirty="0">
                <a:ea typeface="+mn-ea"/>
              </a:rPr>
              <a:t>    </a:t>
            </a:r>
            <a:r>
              <a:rPr lang="en-ZA" sz="3600" dirty="0">
                <a:latin typeface="Arial" panose="020B0604020202020204" pitchFamily="34" charset="0"/>
                <a:ea typeface="+mn-ea"/>
                <a:cs typeface="Arial" panose="020B0604020202020204" pitchFamily="34" charset="0"/>
              </a:rPr>
              <a:t>Audit </a:t>
            </a:r>
            <a:r>
              <a:rPr lang="en-ZA" sz="3600" dirty="0" smtClean="0">
                <a:latin typeface="Arial" panose="020B0604020202020204" pitchFamily="34" charset="0"/>
                <a:ea typeface="+mn-ea"/>
                <a:cs typeface="Arial" panose="020B0604020202020204" pitchFamily="34" charset="0"/>
              </a:rPr>
              <a:t>Outcome</a:t>
            </a:r>
            <a:endParaRPr lang="en-ZA" sz="360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6689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D9F84B3B-8F7F-4E3A-89A9-F1CA459D86B0}"/>
              </a:ext>
            </a:extLst>
          </p:cNvPr>
          <p:cNvSpPr>
            <a:spLocks noGrp="1"/>
          </p:cNvSpPr>
          <p:nvPr>
            <p:ph type="title"/>
          </p:nvPr>
        </p:nvSpPr>
        <p:spPr>
          <a:xfrm>
            <a:off x="537883" y="106808"/>
            <a:ext cx="8229600" cy="1143000"/>
          </a:xfrm>
        </p:spPr>
        <p:txBody>
          <a:bodyPr anchor="ctr">
            <a:normAutofit/>
          </a:bodyPr>
          <a:lstStyle/>
          <a:p>
            <a:pPr algn="ctr"/>
            <a:r>
              <a:rPr lang="en-US" dirty="0"/>
              <a:t>AUDIT OUTCOME</a:t>
            </a:r>
          </a:p>
        </p:txBody>
      </p:sp>
      <p:sp>
        <p:nvSpPr>
          <p:cNvPr id="4" name="Content Placeholder 3">
            <a:extLst>
              <a:ext uri="{FF2B5EF4-FFF2-40B4-BE49-F238E27FC236}">
                <a16:creationId xmlns:a16="http://schemas.microsoft.com/office/drawing/2014/main" xmlns="" id="{405DF6C8-8435-4BD9-9F61-CE78E2CF526F}"/>
              </a:ext>
            </a:extLst>
          </p:cNvPr>
          <p:cNvSpPr>
            <a:spLocks noGrp="1"/>
          </p:cNvSpPr>
          <p:nvPr>
            <p:ph idx="1"/>
          </p:nvPr>
        </p:nvSpPr>
        <p:spPr/>
        <p:txBody>
          <a:bodyPr/>
          <a:lstStyle/>
          <a:p>
            <a:r>
              <a:rPr lang="en-GB" sz="2400" dirty="0"/>
              <a:t>The audit outcome of cidb has remained the same with an unqualified opinion, with findings in other areas.</a:t>
            </a:r>
          </a:p>
          <a:p>
            <a:r>
              <a:rPr lang="en-GB" dirty="0"/>
              <a:t>The cidb objective is to obtain a clean audit in the 2021-22 financial year and beyond.</a:t>
            </a:r>
          </a:p>
          <a:p>
            <a:pPr marL="0" indent="0">
              <a:buNone/>
            </a:pPr>
            <a:endParaRPr lang="en-GB" sz="2400" dirty="0"/>
          </a:p>
          <a:p>
            <a:pPr marL="0" indent="0">
              <a:buNone/>
            </a:pPr>
            <a:endParaRPr lang="en-ZA" dirty="0"/>
          </a:p>
        </p:txBody>
      </p:sp>
    </p:spTree>
    <p:extLst>
      <p:ext uri="{BB962C8B-B14F-4D97-AF65-F5344CB8AC3E}">
        <p14:creationId xmlns:p14="http://schemas.microsoft.com/office/powerpoint/2010/main" val="4293151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ctr"/>
            <a:r>
              <a:rPr lang="en-ZA" b="1" dirty="0"/>
              <a:t>2020/21 AUDIT OUTCOME</a:t>
            </a:r>
          </a:p>
        </p:txBody>
      </p:sp>
      <p:sp>
        <p:nvSpPr>
          <p:cNvPr id="3" name="Content Placeholder 2"/>
          <p:cNvSpPr>
            <a:spLocks noGrp="1"/>
          </p:cNvSpPr>
          <p:nvPr>
            <p:ph idx="1"/>
          </p:nvPr>
        </p:nvSpPr>
        <p:spPr>
          <a:xfrm>
            <a:off x="457200" y="786384"/>
            <a:ext cx="8348472" cy="4547616"/>
          </a:xfrm>
        </p:spPr>
        <p:txBody>
          <a:bodyPr>
            <a:normAutofit/>
          </a:bodyPr>
          <a:lstStyle/>
          <a:p>
            <a:pPr marL="457200" lvl="1" indent="0">
              <a:lnSpc>
                <a:spcPct val="107000"/>
              </a:lnSpc>
              <a:spcAft>
                <a:spcPts val="800"/>
              </a:spcAft>
              <a:buNone/>
            </a:pPr>
            <a:endParaRPr lang="en-ZA" dirty="0">
              <a:latin typeface="Arial" panose="020B0604020202020204" pitchFamily="34" charset="0"/>
              <a:cs typeface="Arial" panose="020B0604020202020204" pitchFamily="34" charset="0"/>
            </a:endParaRPr>
          </a:p>
          <a:p>
            <a:pPr marL="0" lvl="0" indent="0" algn="just">
              <a:buNone/>
            </a:pPr>
            <a:endParaRPr lang="en-GB" sz="2000"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4001CAE1-B829-4CCF-8641-54B8E4DA50DF}"/>
              </a:ext>
            </a:extLst>
          </p:cNvPr>
          <p:cNvPicPr>
            <a:picLocks noChangeAspect="1"/>
          </p:cNvPicPr>
          <p:nvPr/>
        </p:nvPicPr>
        <p:blipFill>
          <a:blip r:embed="rId3"/>
          <a:stretch>
            <a:fillRect/>
          </a:stretch>
        </p:blipFill>
        <p:spPr>
          <a:xfrm>
            <a:off x="207759" y="1773936"/>
            <a:ext cx="8716785" cy="3392424"/>
          </a:xfrm>
          <a:prstGeom prst="rect">
            <a:avLst/>
          </a:prstGeom>
        </p:spPr>
      </p:pic>
    </p:spTree>
    <p:extLst>
      <p:ext uri="{BB962C8B-B14F-4D97-AF65-F5344CB8AC3E}">
        <p14:creationId xmlns:p14="http://schemas.microsoft.com/office/powerpoint/2010/main" val="3673535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pPr algn="ctr"/>
            <a:r>
              <a:rPr lang="en-ZA" dirty="0"/>
              <a:t>LEGISLATIVE MANDATE</a:t>
            </a:r>
          </a:p>
        </p:txBody>
      </p:sp>
      <p:sp>
        <p:nvSpPr>
          <p:cNvPr id="3" name="Content Placeholder 2"/>
          <p:cNvSpPr>
            <a:spLocks noGrp="1"/>
          </p:cNvSpPr>
          <p:nvPr>
            <p:ph idx="1"/>
          </p:nvPr>
        </p:nvSpPr>
        <p:spPr>
          <a:xfrm>
            <a:off x="457200" y="1445133"/>
            <a:ext cx="8229600" cy="4126992"/>
          </a:xfrm>
        </p:spPr>
        <p:txBody>
          <a:bodyPr>
            <a:normAutofit fontScale="92500" lnSpcReduction="20000"/>
          </a:bodyPr>
          <a:lstStyle/>
          <a:p>
            <a:pPr lvl="0"/>
            <a:r>
              <a:rPr lang="en-GB" dirty="0"/>
              <a:t>Strategic leadership to stimulate </a:t>
            </a:r>
            <a:r>
              <a:rPr lang="en-GB" dirty="0" smtClean="0"/>
              <a:t>sustainable </a:t>
            </a:r>
            <a:r>
              <a:rPr lang="en-GB" dirty="0"/>
              <a:t>growth, reform and improvement of the construction sector</a:t>
            </a:r>
            <a:endParaRPr lang="en-ZA" dirty="0"/>
          </a:p>
          <a:p>
            <a:pPr lvl="0"/>
            <a:r>
              <a:rPr lang="en-GB" dirty="0"/>
              <a:t>Sustainable growth and participation of the emerging sector in the industry</a:t>
            </a:r>
            <a:endParaRPr lang="en-ZA" dirty="0"/>
          </a:p>
          <a:p>
            <a:pPr lvl="0"/>
            <a:r>
              <a:rPr lang="en-GB" dirty="0"/>
              <a:t>Improved performance and best practice</a:t>
            </a:r>
            <a:endParaRPr lang="en-ZA" dirty="0"/>
          </a:p>
          <a:p>
            <a:pPr lvl="0"/>
            <a:r>
              <a:rPr lang="en-GB" dirty="0"/>
              <a:t>Uniform application of policy and ethical standards, construction procurement reform, improved procurement and delivery management</a:t>
            </a:r>
            <a:endParaRPr lang="en-ZA" dirty="0"/>
          </a:p>
          <a:p>
            <a:pPr lvl="0"/>
            <a:r>
              <a:rPr lang="en-GB" dirty="0"/>
              <a:t>Monitoring and regulating the performance of the industry, including the Registration of Projects and Contractors</a:t>
            </a:r>
            <a:endParaRPr lang="en-ZA" dirty="0"/>
          </a:p>
          <a:p>
            <a:endParaRPr lang="en-ZA" dirty="0"/>
          </a:p>
          <a:p>
            <a:pPr marL="0" indent="0">
              <a:buNone/>
            </a:pPr>
            <a:r>
              <a:rPr lang="en-ZA" sz="1600" b="0" i="1" dirty="0"/>
              <a:t>Note: Simplified Mandate</a:t>
            </a:r>
          </a:p>
        </p:txBody>
      </p:sp>
    </p:spTree>
    <p:extLst>
      <p:ext uri="{BB962C8B-B14F-4D97-AF65-F5344CB8AC3E}">
        <p14:creationId xmlns:p14="http://schemas.microsoft.com/office/powerpoint/2010/main" val="4175290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D9F84B3B-8F7F-4E3A-89A9-F1CA459D86B0}"/>
              </a:ext>
            </a:extLst>
          </p:cNvPr>
          <p:cNvSpPr>
            <a:spLocks noGrp="1"/>
          </p:cNvSpPr>
          <p:nvPr>
            <p:ph type="title"/>
          </p:nvPr>
        </p:nvSpPr>
        <p:spPr>
          <a:xfrm>
            <a:off x="537883" y="106808"/>
            <a:ext cx="8229600" cy="1143000"/>
          </a:xfrm>
        </p:spPr>
        <p:txBody>
          <a:bodyPr anchor="ctr">
            <a:normAutofit/>
          </a:bodyPr>
          <a:lstStyle/>
          <a:p>
            <a:pPr algn="ctr"/>
            <a:r>
              <a:rPr lang="en-US" dirty="0" smtClean="0"/>
              <a:t>Audit Outcome (Interventions)</a:t>
            </a:r>
            <a:endParaRPr lang="en-US" dirty="0"/>
          </a:p>
        </p:txBody>
      </p:sp>
      <p:graphicFrame>
        <p:nvGraphicFramePr>
          <p:cNvPr id="2" name="Content Placeholder 1">
            <a:extLst>
              <a:ext uri="{FF2B5EF4-FFF2-40B4-BE49-F238E27FC236}">
                <a16:creationId xmlns:a16="http://schemas.microsoft.com/office/drawing/2014/main" xmlns="" id="{F1E3D126-7328-4201-B378-EE29EA0BA87B}"/>
              </a:ext>
            </a:extLst>
          </p:cNvPr>
          <p:cNvGraphicFramePr>
            <a:graphicFrameLocks noGrp="1"/>
          </p:cNvGraphicFramePr>
          <p:nvPr>
            <p:ph idx="1"/>
            <p:extLst>
              <p:ext uri="{D42A27DB-BD31-4B8C-83A1-F6EECF244321}">
                <p14:modId xmlns:p14="http://schemas.microsoft.com/office/powerpoint/2010/main" val="3982152812"/>
              </p:ext>
            </p:extLst>
          </p:nvPr>
        </p:nvGraphicFramePr>
        <p:xfrm>
          <a:off x="543602" y="1139252"/>
          <a:ext cx="7877852" cy="5320165"/>
        </p:xfrm>
        <a:graphic>
          <a:graphicData uri="http://schemas.openxmlformats.org/drawingml/2006/table">
            <a:tbl>
              <a:tblPr firstRow="1" firstCol="1" bandRow="1">
                <a:tableStyleId>{21E4AEA4-8DFA-4A89-87EB-49C32662AFE0}</a:tableStyleId>
              </a:tblPr>
              <a:tblGrid>
                <a:gridCol w="3940946">
                  <a:extLst>
                    <a:ext uri="{9D8B030D-6E8A-4147-A177-3AD203B41FA5}">
                      <a16:colId xmlns:a16="http://schemas.microsoft.com/office/drawing/2014/main" xmlns="" val="159368962"/>
                    </a:ext>
                  </a:extLst>
                </a:gridCol>
                <a:gridCol w="3936906">
                  <a:extLst>
                    <a:ext uri="{9D8B030D-6E8A-4147-A177-3AD203B41FA5}">
                      <a16:colId xmlns:a16="http://schemas.microsoft.com/office/drawing/2014/main" xmlns="" val="2145884052"/>
                    </a:ext>
                  </a:extLst>
                </a:gridCol>
              </a:tblGrid>
              <a:tr h="375728">
                <a:tc>
                  <a:txBody>
                    <a:bodyPr/>
                    <a:lstStyle/>
                    <a:p>
                      <a:pPr algn="l">
                        <a:lnSpc>
                          <a:spcPct val="115000"/>
                        </a:lnSpc>
                        <a:spcAft>
                          <a:spcPts val="600"/>
                        </a:spcAft>
                      </a:pPr>
                      <a:r>
                        <a:rPr lang="en-ZA" sz="1600" dirty="0" smtClean="0">
                          <a:effectLst/>
                          <a:latin typeface="Arial" panose="020B0604020202020204" pitchFamily="34" charset="0"/>
                          <a:cs typeface="Arial" panose="020B0604020202020204" pitchFamily="34" charset="0"/>
                        </a:rPr>
                        <a:t>Interventions</a:t>
                      </a:r>
                    </a:p>
                  </a:txBody>
                  <a:tcPr marL="66001" marR="66001" marT="0" marB="0" anchor="ctr"/>
                </a:tc>
                <a:tc>
                  <a:txBody>
                    <a:bodyPr/>
                    <a:lstStyle/>
                    <a:p>
                      <a:pPr algn="l">
                        <a:lnSpc>
                          <a:spcPct val="115000"/>
                        </a:lnSpc>
                        <a:spcAft>
                          <a:spcPts val="600"/>
                        </a:spcAft>
                      </a:pPr>
                      <a:r>
                        <a:rPr lang="en-ZA" sz="1600" dirty="0" smtClean="0">
                          <a:effectLst/>
                          <a:latin typeface="Arial" panose="020B0604020202020204" pitchFamily="34" charset="0"/>
                          <a:cs typeface="Arial" panose="020B0604020202020204" pitchFamily="34" charset="0"/>
                        </a:rPr>
                        <a:t>Progress</a:t>
                      </a:r>
                    </a:p>
                  </a:txBody>
                  <a:tcPr marL="66001" marR="66001" marT="0" marB="0" anchor="ctr"/>
                </a:tc>
                <a:extLst>
                  <a:ext uri="{0D108BD9-81ED-4DB2-BD59-A6C34878D82A}">
                    <a16:rowId xmlns:a16="http://schemas.microsoft.com/office/drawing/2014/main" xmlns="" val="240361021"/>
                  </a:ext>
                </a:extLst>
              </a:tr>
              <a:tr h="734892">
                <a:tc>
                  <a:txBody>
                    <a:bodyPr/>
                    <a:lstStyle/>
                    <a:p>
                      <a:pPr marL="342900" lvl="0" indent="-342900" algn="l">
                        <a:lnSpc>
                          <a:spcPct val="115000"/>
                        </a:lnSpc>
                        <a:buFont typeface="Symbol" panose="05050102010706020507" pitchFamily="18" charset="2"/>
                        <a:buChar char=""/>
                      </a:pPr>
                      <a:r>
                        <a:rPr lang="en-ZA" sz="1200" dirty="0">
                          <a:effectLst/>
                          <a:latin typeface="Arial" panose="020B0604020202020204" pitchFamily="34" charset="0"/>
                          <a:cs typeface="Arial" panose="020B0604020202020204" pitchFamily="34" charset="0"/>
                        </a:rPr>
                        <a:t>Align Internal Audit Plan with AG focus area to identify area prior AG audit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001" marR="66001" marT="0" marB="0"/>
                </a:tc>
                <a:tc>
                  <a:txBody>
                    <a:bodyPr/>
                    <a:lstStyle/>
                    <a:p>
                      <a:pPr marL="171450" lvl="0" indent="-171450" algn="l">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Internal audit plan has been aligned with the AG focus areas</a:t>
                      </a: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marL="66001" marR="66001" marT="0" marB="0"/>
                </a:tc>
                <a:extLst>
                  <a:ext uri="{0D108BD9-81ED-4DB2-BD59-A6C34878D82A}">
                    <a16:rowId xmlns:a16="http://schemas.microsoft.com/office/drawing/2014/main" xmlns="" val="739077985"/>
                  </a:ext>
                </a:extLst>
              </a:tr>
              <a:tr h="817178">
                <a:tc>
                  <a:txBody>
                    <a:bodyPr/>
                    <a:lstStyle/>
                    <a:p>
                      <a:pPr marL="342900" lvl="0" indent="-342900" algn="l">
                        <a:lnSpc>
                          <a:spcPct val="115000"/>
                        </a:lnSpc>
                        <a:buFont typeface="Symbol" panose="05050102010706020507" pitchFamily="18" charset="2"/>
                        <a:buChar char=""/>
                      </a:pPr>
                      <a:r>
                        <a:rPr lang="en-ZA" sz="1200" dirty="0">
                          <a:effectLst/>
                          <a:latin typeface="Arial" panose="020B0604020202020204" pitchFamily="34" charset="0"/>
                          <a:cs typeface="Arial" panose="020B0604020202020204" pitchFamily="34" charset="0"/>
                        </a:rPr>
                        <a:t>Follow up, categorise the findings in terms of importance and track root cause of audit findings with Management on quarterly basis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001" marR="66001" marT="0" marB="0"/>
                </a:tc>
                <a:tc>
                  <a:txBody>
                    <a:bodyPr/>
                    <a:lstStyle/>
                    <a:p>
                      <a:pPr marL="171450" lvl="0" indent="-171450" algn="l">
                        <a:buFont typeface="Arial" panose="020B0604020202020204" pitchFamily="34" charset="0"/>
                        <a:buChar char="•"/>
                      </a:pPr>
                      <a:r>
                        <a:rPr lang="en-ZA" sz="1200" kern="1200" dirty="0">
                          <a:solidFill>
                            <a:schemeClr val="dk1"/>
                          </a:solidFill>
                          <a:effectLst/>
                          <a:latin typeface="Arial" panose="020B0604020202020204" pitchFamily="34" charset="0"/>
                          <a:ea typeface="+mn-ea"/>
                          <a:cs typeface="Arial" panose="020B0604020202020204" pitchFamily="34" charset="0"/>
                        </a:rPr>
                        <a:t>The audit tracking list is part of the standard agenda item for EXCO and follow up Audit completed by the Internal Auditors</a:t>
                      </a:r>
                    </a:p>
                  </a:txBody>
                  <a:tcPr marL="66001" marR="66001" marT="0" marB="0"/>
                </a:tc>
                <a:extLst>
                  <a:ext uri="{0D108BD9-81ED-4DB2-BD59-A6C34878D82A}">
                    <a16:rowId xmlns:a16="http://schemas.microsoft.com/office/drawing/2014/main" xmlns="" val="1344787081"/>
                  </a:ext>
                </a:extLst>
              </a:tr>
              <a:tr h="620196">
                <a:tc>
                  <a:txBody>
                    <a:bodyPr/>
                    <a:lstStyle/>
                    <a:p>
                      <a:pPr marL="342900" lvl="0" indent="-342900" algn="l">
                        <a:lnSpc>
                          <a:spcPct val="115000"/>
                        </a:lnSpc>
                        <a:buFont typeface="Symbol" panose="05050102010706020507" pitchFamily="18" charset="2"/>
                        <a:buChar char=""/>
                      </a:pPr>
                      <a:r>
                        <a:rPr lang="en-ZA" sz="1200" dirty="0">
                          <a:effectLst/>
                          <a:latin typeface="Arial" panose="020B0604020202020204" pitchFamily="34" charset="0"/>
                          <a:cs typeface="Arial" panose="020B0604020202020204" pitchFamily="34" charset="0"/>
                        </a:rPr>
                        <a:t>Key positions to be filled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001" marR="66001" marT="0" marB="0"/>
                </a:tc>
                <a:tc>
                  <a:txBody>
                    <a:bodyPr/>
                    <a:lstStyle/>
                    <a:p>
                      <a:pPr algn="l"/>
                      <a:r>
                        <a:rPr lang="en-ZA" sz="1200" kern="1200" dirty="0">
                          <a:solidFill>
                            <a:schemeClr val="dk1"/>
                          </a:solidFill>
                          <a:effectLst/>
                          <a:latin typeface="Arial" panose="020B0604020202020204" pitchFamily="34" charset="0"/>
                          <a:ea typeface="+mn-ea"/>
                          <a:cs typeface="Arial" panose="020B0604020202020204" pitchFamily="34" charset="0"/>
                        </a:rPr>
                        <a:t>The following key positions were filled</a:t>
                      </a:r>
                    </a:p>
                    <a:p>
                      <a:pPr marL="171450" lvl="0" indent="-171450" algn="l">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COO</a:t>
                      </a:r>
                      <a:endParaRPr lang="en-ZA"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lgn="l">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CCSO</a:t>
                      </a:r>
                      <a:endParaRPr lang="en-ZA" sz="1200" kern="1200" dirty="0">
                        <a:solidFill>
                          <a:schemeClr val="dk1"/>
                        </a:solidFill>
                        <a:effectLst/>
                        <a:latin typeface="Arial" panose="020B0604020202020204" pitchFamily="34" charset="0"/>
                        <a:ea typeface="+mn-ea"/>
                        <a:cs typeface="Arial" panose="020B0604020202020204" pitchFamily="34" charset="0"/>
                      </a:endParaRPr>
                    </a:p>
                    <a:p>
                      <a:pPr marL="171450" indent="-171450" algn="l">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COSEC (Position subsequently vacant</a:t>
                      </a:r>
                      <a:r>
                        <a:rPr lang="en-GB" sz="1200" kern="1200" dirty="0" smtClean="0">
                          <a:solidFill>
                            <a:schemeClr val="dk1"/>
                          </a:solidFill>
                          <a:effectLst/>
                          <a:latin typeface="Arial" panose="020B0604020202020204" pitchFamily="34" charset="0"/>
                          <a:ea typeface="+mn-ea"/>
                          <a:cs typeface="Arial" panose="020B0604020202020204" pitchFamily="34" charset="0"/>
                        </a:rPr>
                        <a:t>)</a:t>
                      </a:r>
                    </a:p>
                    <a:p>
                      <a:pPr marL="0" indent="0" algn="l">
                        <a:buFont typeface="Arial" panose="020B0604020202020204" pitchFamily="34" charset="0"/>
                        <a:buNone/>
                      </a:pP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marL="66001" marR="66001" marT="0" marB="0"/>
                </a:tc>
                <a:extLst>
                  <a:ext uri="{0D108BD9-81ED-4DB2-BD59-A6C34878D82A}">
                    <a16:rowId xmlns:a16="http://schemas.microsoft.com/office/drawing/2014/main" xmlns="" val="3503769580"/>
                  </a:ext>
                </a:extLst>
              </a:tr>
              <a:tr h="952500">
                <a:tc>
                  <a:txBody>
                    <a:bodyPr/>
                    <a:lstStyle/>
                    <a:p>
                      <a:pPr marL="342900" lvl="0" indent="-342900" algn="l">
                        <a:lnSpc>
                          <a:spcPct val="115000"/>
                        </a:lnSpc>
                        <a:buFont typeface="Symbol" panose="05050102010706020507" pitchFamily="18" charset="2"/>
                        <a:buChar char=""/>
                      </a:pPr>
                      <a:r>
                        <a:rPr lang="en-GB" sz="1200" b="1" kern="1200" dirty="0">
                          <a:solidFill>
                            <a:schemeClr val="lt1"/>
                          </a:solidFill>
                          <a:effectLst/>
                          <a:latin typeface="Arial" panose="020B0604020202020204" pitchFamily="34" charset="0"/>
                          <a:ea typeface="+mn-ea"/>
                          <a:cs typeface="Arial" panose="020B0604020202020204" pitchFamily="34" charset="0"/>
                        </a:rPr>
                        <a:t>Strengthening review process of performance information Quarterly information submitted by different units will be reviewed by different levels before submission to internal audit</a:t>
                      </a:r>
                      <a:endParaRPr lang="en-ZA" sz="1200" b="1" kern="1200" dirty="0">
                        <a:solidFill>
                          <a:schemeClr val="lt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marL="171450" lvl="0" indent="-171450" algn="l" defTabSz="457200" rtl="0" eaLnBrk="1" latinLnBrk="0" hangingPunct="1">
                        <a:lnSpc>
                          <a:spcPct val="115000"/>
                        </a:lnSpc>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Quarterly information submitted by business units will be reviewed by various levels before submission to internal audit</a:t>
                      </a:r>
                      <a:endParaRPr lang="en-ZA" sz="1200" kern="1200" dirty="0">
                        <a:solidFill>
                          <a:schemeClr val="dk1"/>
                        </a:solidFill>
                        <a:effectLst/>
                        <a:latin typeface="Arial" panose="020B0604020202020204" pitchFamily="34" charset="0"/>
                        <a:ea typeface="+mn-ea"/>
                        <a:cs typeface="Arial" panose="020B0604020202020204" pitchFamily="34" charset="0"/>
                      </a:endParaRPr>
                    </a:p>
                    <a:p>
                      <a:pPr marL="0" lvl="0" indent="0" algn="l" defTabSz="457200" rtl="0" eaLnBrk="1" latinLnBrk="0" hangingPunct="1">
                        <a:lnSpc>
                          <a:spcPct val="115000"/>
                        </a:lnSpc>
                        <a:spcAft>
                          <a:spcPts val="600"/>
                        </a:spcAft>
                        <a:buFont typeface="Arial" panose="020B0604020202020204" pitchFamily="34" charset="0"/>
                        <a:buNone/>
                      </a:pP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a16="http://schemas.microsoft.com/office/drawing/2014/main" xmlns="" val="642808966"/>
                  </a:ext>
                </a:extLst>
              </a:tr>
              <a:tr h="790575">
                <a:tc>
                  <a:txBody>
                    <a:bodyPr/>
                    <a:lstStyle/>
                    <a:p>
                      <a:pPr marL="342900" lvl="0" indent="-342900" algn="l">
                        <a:lnSpc>
                          <a:spcPct val="115000"/>
                        </a:lnSpc>
                        <a:buFont typeface="Symbol" panose="05050102010706020507" pitchFamily="18" charset="2"/>
                        <a:buChar char=""/>
                      </a:pPr>
                      <a:r>
                        <a:rPr lang="en-ZA" sz="1200" dirty="0">
                          <a:effectLst/>
                          <a:latin typeface="Arial" panose="020B0604020202020204" pitchFamily="34" charset="0"/>
                          <a:cs typeface="Arial" panose="020B0604020202020204" pitchFamily="34" charset="0"/>
                        </a:rPr>
                        <a:t>Report to the Audit Committee progress on addressing audit findings for oversight including root causes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001" marR="66001" marT="0" marB="0"/>
                </a:tc>
                <a:tc>
                  <a:txBody>
                    <a:bodyPr/>
                    <a:lstStyle/>
                    <a:p>
                      <a:pPr marL="171450" lvl="0" indent="-171450" algn="l">
                        <a:buFont typeface="Arial" panose="020B0604020202020204" pitchFamily="34" charset="0"/>
                        <a:buChar char="•"/>
                      </a:pPr>
                      <a:r>
                        <a:rPr lang="en-ZA" sz="1200" kern="1200" dirty="0">
                          <a:solidFill>
                            <a:schemeClr val="dk1"/>
                          </a:solidFill>
                          <a:effectLst/>
                          <a:latin typeface="Arial" panose="020B0604020202020204" pitchFamily="34" charset="0"/>
                          <a:ea typeface="+mn-ea"/>
                          <a:cs typeface="Arial" panose="020B0604020202020204" pitchFamily="34" charset="0"/>
                        </a:rPr>
                        <a:t>Audit follow up completed by the Internal Auditors is reported to the Audit, Risk, and Governance Committee</a:t>
                      </a:r>
                    </a:p>
                  </a:txBody>
                  <a:tcPr marL="66001" marR="66001" marT="0" marB="0"/>
                </a:tc>
                <a:extLst>
                  <a:ext uri="{0D108BD9-81ED-4DB2-BD59-A6C34878D82A}">
                    <a16:rowId xmlns:a16="http://schemas.microsoft.com/office/drawing/2014/main" xmlns="" val="771572378"/>
                  </a:ext>
                </a:extLst>
              </a:tr>
              <a:tr h="734892">
                <a:tc>
                  <a:txBody>
                    <a:bodyPr/>
                    <a:lstStyle/>
                    <a:p>
                      <a:pPr marL="342900" lvl="0" indent="-342900" algn="l">
                        <a:lnSpc>
                          <a:spcPct val="115000"/>
                        </a:lnSpc>
                        <a:buFont typeface="Symbol" panose="05050102010706020507" pitchFamily="18" charset="2"/>
                        <a:buChar char=""/>
                      </a:pPr>
                      <a:r>
                        <a:rPr lang="en-ZA" sz="1200" dirty="0">
                          <a:effectLst/>
                          <a:latin typeface="Arial" panose="020B0604020202020204" pitchFamily="34" charset="0"/>
                          <a:cs typeface="Arial" panose="020B0604020202020204" pitchFamily="34" charset="0"/>
                        </a:rPr>
                        <a:t>Produce interim financial statement for audit purpose to identify non-compliance prior to external audit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6001" marR="66001" marT="0" marB="0"/>
                </a:tc>
                <a:tc>
                  <a:txBody>
                    <a:bodyPr/>
                    <a:lstStyle/>
                    <a:p>
                      <a:pPr marL="171450" lvl="0" indent="-171450" algn="l">
                        <a:buFont typeface="Arial" panose="020B0604020202020204" pitchFamily="34" charset="0"/>
                        <a:buChar char="•"/>
                      </a:pPr>
                      <a:r>
                        <a:rPr lang="en-GB" sz="1200" kern="1200" dirty="0">
                          <a:solidFill>
                            <a:schemeClr val="dk1"/>
                          </a:solidFill>
                          <a:effectLst/>
                          <a:latin typeface="Arial" panose="020B0604020202020204" pitchFamily="34" charset="0"/>
                          <a:ea typeface="+mn-ea"/>
                          <a:cs typeface="Arial" panose="020B0604020202020204" pitchFamily="34" charset="0"/>
                        </a:rPr>
                        <a:t>The process for the interim financial statements will commence at the end of the second quarter</a:t>
                      </a:r>
                      <a:endParaRPr lang="en-ZA" sz="1200" kern="1200" dirty="0">
                        <a:solidFill>
                          <a:schemeClr val="dk1"/>
                        </a:solidFill>
                        <a:effectLst/>
                        <a:latin typeface="Arial" panose="020B0604020202020204" pitchFamily="34" charset="0"/>
                        <a:ea typeface="+mn-ea"/>
                        <a:cs typeface="Arial" panose="020B0604020202020204" pitchFamily="34" charset="0"/>
                      </a:endParaRPr>
                    </a:p>
                  </a:txBody>
                  <a:tcPr marL="66001" marR="66001" marT="0" marB="0"/>
                </a:tc>
                <a:extLst>
                  <a:ext uri="{0D108BD9-81ED-4DB2-BD59-A6C34878D82A}">
                    <a16:rowId xmlns:a16="http://schemas.microsoft.com/office/drawing/2014/main" xmlns="" val="557126896"/>
                  </a:ext>
                </a:extLst>
              </a:tr>
            </a:tbl>
          </a:graphicData>
        </a:graphic>
      </p:graphicFrame>
    </p:spTree>
    <p:extLst>
      <p:ext uri="{BB962C8B-B14F-4D97-AF65-F5344CB8AC3E}">
        <p14:creationId xmlns:p14="http://schemas.microsoft.com/office/powerpoint/2010/main" val="1234594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Financial Report</a:t>
            </a:r>
            <a:endParaRPr lang="en-ZA"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r>
              <a:rPr lang="en-US" dirty="0">
                <a:latin typeface="Arial" panose="020B0604020202020204" pitchFamily="34" charset="0"/>
                <a:cs typeface="Arial" panose="020B0604020202020204" pitchFamily="34" charset="0"/>
              </a:rPr>
              <a:t>31 March 2021</a:t>
            </a:r>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9972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467" y="743477"/>
            <a:ext cx="8163176" cy="5982175"/>
          </a:xfrm>
          <a:prstGeom prst="rect">
            <a:avLst/>
          </a:prstGeom>
        </p:spPr>
      </p:pic>
    </p:spTree>
    <p:extLst>
      <p:ext uri="{BB962C8B-B14F-4D97-AF65-F5344CB8AC3E}">
        <p14:creationId xmlns:p14="http://schemas.microsoft.com/office/powerpoint/2010/main" val="2772457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CD1C97-F57C-4651-AA4F-A90C304E6E21}"/>
              </a:ext>
            </a:extLst>
          </p:cNvPr>
          <p:cNvSpPr>
            <a:spLocks noGrp="1"/>
          </p:cNvSpPr>
          <p:nvPr>
            <p:ph type="title"/>
          </p:nvPr>
        </p:nvSpPr>
        <p:spPr>
          <a:xfrm>
            <a:off x="457200" y="684213"/>
            <a:ext cx="8229600" cy="1143000"/>
          </a:xfrm>
        </p:spPr>
        <p:txBody>
          <a:bodyPr/>
          <a:lstStyle/>
          <a:p>
            <a:pPr algn="ctr"/>
            <a:r>
              <a:rPr lang="en-ZA" dirty="0"/>
              <a:t>STATEMENT OF FINANCIAL POSITION</a:t>
            </a:r>
            <a:br>
              <a:rPr lang="en-ZA" dirty="0"/>
            </a:br>
            <a:r>
              <a:rPr lang="en-ZA" b="1" dirty="0"/>
              <a:t>ANALYSIS</a:t>
            </a:r>
            <a:endParaRPr lang="en-ZA" dirty="0"/>
          </a:p>
        </p:txBody>
      </p:sp>
      <p:sp>
        <p:nvSpPr>
          <p:cNvPr id="4" name="Rectangle 3">
            <a:extLst>
              <a:ext uri="{FF2B5EF4-FFF2-40B4-BE49-F238E27FC236}">
                <a16:creationId xmlns:a16="http://schemas.microsoft.com/office/drawing/2014/main" xmlns="" id="{1ED2B558-3B90-49A1-B1EF-52987A5D7BB5}"/>
              </a:ext>
            </a:extLst>
          </p:cNvPr>
          <p:cNvSpPr/>
          <p:nvPr/>
        </p:nvSpPr>
        <p:spPr>
          <a:xfrm>
            <a:off x="613881" y="2034174"/>
            <a:ext cx="7577619" cy="1924886"/>
          </a:xfrm>
          <a:prstGeom prst="rect">
            <a:avLst/>
          </a:prstGeom>
        </p:spPr>
        <p:txBody>
          <a:bodyPr wrap="square">
            <a:spAutoFit/>
          </a:bodyPr>
          <a:lstStyle/>
          <a:p>
            <a:pPr marL="285750" lvl="0" indent="-285750">
              <a:buFont typeface="Arial" panose="020B0604020202020204" pitchFamily="34" charset="0"/>
              <a:buChar char="•"/>
            </a:pPr>
            <a:r>
              <a:rPr lang="en-ZA" b="1" dirty="0"/>
              <a:t>cidb has retained a healthy financial position with R169m positive cash resources.</a:t>
            </a:r>
            <a:endParaRPr lang="en-ZA" dirty="0"/>
          </a:p>
          <a:p>
            <a:pPr marL="285750" lvl="0" indent="-285750">
              <a:buFont typeface="Arial" panose="020B0604020202020204" pitchFamily="34" charset="0"/>
              <a:buChar char="•"/>
            </a:pPr>
            <a:r>
              <a:rPr lang="en-ZA" b="1" dirty="0"/>
              <a:t>A significant increase </a:t>
            </a:r>
            <a:r>
              <a:rPr lang="en-ZA" b="1" dirty="0" smtClean="0"/>
              <a:t>in expenditure was </a:t>
            </a:r>
            <a:r>
              <a:rPr lang="en-ZA" b="1" dirty="0"/>
              <a:t>recorded on Property, Plant and Equipment (PPE) as a result of the new office building.</a:t>
            </a:r>
            <a:endParaRPr lang="en-ZA" sz="1600" b="1"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ZA"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ZA" sz="1600" b="1" dirty="0">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endParaRPr lang="en-ZA" sz="12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4183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1394" y="458680"/>
            <a:ext cx="7688680" cy="6140140"/>
          </a:xfrm>
          <a:prstGeom prst="rect">
            <a:avLst/>
          </a:prstGeom>
        </p:spPr>
      </p:pic>
    </p:spTree>
    <p:extLst>
      <p:ext uri="{BB962C8B-B14F-4D97-AF65-F5344CB8AC3E}">
        <p14:creationId xmlns:p14="http://schemas.microsoft.com/office/powerpoint/2010/main" val="756220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9039E-4800-4662-97D2-171D4FD949DB}"/>
              </a:ext>
            </a:extLst>
          </p:cNvPr>
          <p:cNvSpPr>
            <a:spLocks noGrp="1"/>
          </p:cNvSpPr>
          <p:nvPr>
            <p:ph type="title"/>
          </p:nvPr>
        </p:nvSpPr>
        <p:spPr>
          <a:xfrm>
            <a:off x="457200" y="484188"/>
            <a:ext cx="8229600" cy="1143000"/>
          </a:xfrm>
        </p:spPr>
        <p:txBody>
          <a:bodyPr/>
          <a:lstStyle/>
          <a:p>
            <a:pPr algn="ctr"/>
            <a:r>
              <a:rPr lang="en-ZA" dirty="0"/>
              <a:t>Statement of Financial Performance</a:t>
            </a:r>
            <a:br>
              <a:rPr lang="en-ZA" dirty="0"/>
            </a:br>
            <a:r>
              <a:rPr lang="en-ZA" b="1" dirty="0"/>
              <a:t>Analysis</a:t>
            </a:r>
          </a:p>
        </p:txBody>
      </p:sp>
      <p:sp>
        <p:nvSpPr>
          <p:cNvPr id="3" name="Rectangle 2">
            <a:extLst>
              <a:ext uri="{FF2B5EF4-FFF2-40B4-BE49-F238E27FC236}">
                <a16:creationId xmlns:a16="http://schemas.microsoft.com/office/drawing/2014/main" xmlns="" id="{EA34C155-0BBF-47FA-B731-AC3C0CCC7BBA}"/>
              </a:ext>
            </a:extLst>
          </p:cNvPr>
          <p:cNvSpPr/>
          <p:nvPr/>
        </p:nvSpPr>
        <p:spPr>
          <a:xfrm>
            <a:off x="457200" y="1872249"/>
            <a:ext cx="7916238" cy="2971326"/>
          </a:xfrm>
          <a:prstGeom prst="rect">
            <a:avLst/>
          </a:prstGeom>
        </p:spPr>
        <p:txBody>
          <a:bodyPr wrap="square">
            <a:spAutoFit/>
          </a:bodyPr>
          <a:lstStyle/>
          <a:p>
            <a:pPr marL="342900" lvl="0" indent="-342900">
              <a:lnSpc>
                <a:spcPct val="107000"/>
              </a:lnSpc>
              <a:buFont typeface="Symbol" panose="05050102010706020507" pitchFamily="18" charset="2"/>
              <a:buChar char=""/>
            </a:pPr>
            <a:r>
              <a:rPr lang="en-ZA" sz="1600" b="1" dirty="0">
                <a:latin typeface="Arial" panose="020B0604020202020204" pitchFamily="34" charset="0"/>
                <a:ea typeface="Calibri" panose="020F0502020204030204" pitchFamily="34" charset="0"/>
                <a:cs typeface="Arial" panose="020B0604020202020204" pitchFamily="34" charset="0"/>
              </a:rPr>
              <a:t>Increase in surplus for the year compared to the previous financial year mainly due to savings in expenditure</a:t>
            </a:r>
          </a:p>
          <a:p>
            <a:pPr marL="342900" lvl="0" indent="-342900">
              <a:lnSpc>
                <a:spcPct val="107000"/>
              </a:lnSpc>
              <a:buFont typeface="Symbol" panose="05050102010706020507" pitchFamily="18" charset="2"/>
              <a:buChar char=""/>
            </a:pPr>
            <a:r>
              <a:rPr lang="en-ZA" sz="1600" b="1" dirty="0">
                <a:latin typeface="Arial" panose="020B0604020202020204" pitchFamily="34" charset="0"/>
                <a:ea typeface="Calibri" panose="020F0502020204030204" pitchFamily="34" charset="0"/>
                <a:cs typeface="Arial" panose="020B0604020202020204" pitchFamily="34" charset="0"/>
              </a:rPr>
              <a:t>The decline in revenue was driven primarily by the impact of COVID-19, difficult construction industry trading environment and reduced return on investments on bank </a:t>
            </a:r>
            <a:r>
              <a:rPr lang="en-ZA" sz="1600" b="1" dirty="0" smtClean="0">
                <a:latin typeface="Arial" panose="020B0604020202020204" pitchFamily="34" charset="0"/>
                <a:ea typeface="Calibri" panose="020F0502020204030204" pitchFamily="34" charset="0"/>
                <a:cs typeface="Arial" panose="020B0604020202020204" pitchFamily="34" charset="0"/>
              </a:rPr>
              <a:t>deposits (primarily </a:t>
            </a:r>
            <a:r>
              <a:rPr lang="en-ZA" sz="1600" b="1" dirty="0">
                <a:latin typeface="Arial" panose="020B0604020202020204" pitchFamily="34" charset="0"/>
                <a:ea typeface="Calibri" panose="020F0502020204030204" pitchFamily="34" charset="0"/>
                <a:cs typeface="Arial" panose="020B0604020202020204" pitchFamily="34" charset="0"/>
              </a:rPr>
              <a:t>due to reduced repo rate by the reserve bank in an effort to target </a:t>
            </a:r>
            <a:r>
              <a:rPr lang="en-ZA" sz="1600" b="1" dirty="0" smtClean="0">
                <a:latin typeface="Arial" panose="020B0604020202020204" pitchFamily="34" charset="0"/>
                <a:ea typeface="Calibri" panose="020F0502020204030204" pitchFamily="34" charset="0"/>
                <a:cs typeface="Arial" panose="020B0604020202020204" pitchFamily="34" charset="0"/>
              </a:rPr>
              <a:t>inflation). </a:t>
            </a:r>
            <a:endParaRPr lang="en-ZA"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600" b="1" dirty="0">
                <a:latin typeface="Arial" panose="020B0604020202020204" pitchFamily="34" charset="0"/>
                <a:ea typeface="Calibri" panose="020F0502020204030204" pitchFamily="34" charset="0"/>
                <a:cs typeface="Arial" panose="020B0604020202020204" pitchFamily="34" charset="0"/>
              </a:rPr>
              <a:t>Employee costs increased due to some of the key positions </a:t>
            </a:r>
            <a:r>
              <a:rPr lang="en-GB" sz="1600" b="1" dirty="0" smtClean="0">
                <a:latin typeface="Arial" panose="020B0604020202020204" pitchFamily="34" charset="0"/>
                <a:ea typeface="Calibri" panose="020F0502020204030204" pitchFamily="34" charset="0"/>
                <a:cs typeface="Arial" panose="020B0604020202020204" pitchFamily="34" charset="0"/>
              </a:rPr>
              <a:t>being </a:t>
            </a:r>
            <a:r>
              <a:rPr lang="en-GB" sz="1600" b="1" dirty="0">
                <a:latin typeface="Arial" panose="020B0604020202020204" pitchFamily="34" charset="0"/>
                <a:ea typeface="Calibri" panose="020F0502020204030204" pitchFamily="34" charset="0"/>
                <a:cs typeface="Arial" panose="020B0604020202020204" pitchFamily="34" charset="0"/>
              </a:rPr>
              <a:t>filled during the year.</a:t>
            </a:r>
            <a:endParaRPr lang="en-ZA" sz="1600" b="1"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600" b="1" dirty="0">
                <a:latin typeface="Arial" panose="020B0604020202020204" pitchFamily="34" charset="0"/>
                <a:ea typeface="Calibri" panose="020F0502020204030204" pitchFamily="34" charset="0"/>
                <a:cs typeface="Arial" panose="020B0604020202020204" pitchFamily="34" charset="0"/>
              </a:rPr>
              <a:t>Operating expenditure decreased by R30 million because of savings that were realised on IT expenditure, professional fees and travel expenditure during the year.</a:t>
            </a:r>
            <a:endParaRPr lang="en-ZA" sz="12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86427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722" y="4916216"/>
            <a:ext cx="6200831" cy="517633"/>
          </a:xfrm>
        </p:spPr>
        <p:txBody>
          <a:bodyPr/>
          <a:lstStyle/>
          <a:p>
            <a:r>
              <a:rPr lang="en-US" sz="3600" dirty="0">
                <a:latin typeface="Arial" panose="020B0604020202020204" pitchFamily="34" charset="0"/>
                <a:cs typeface="Arial" panose="020B0604020202020204" pitchFamily="34" charset="0"/>
              </a:rPr>
              <a:t>Remedial Action Across Key Priority Areas</a:t>
            </a:r>
            <a:endParaRPr lang="en-Z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967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9039E-4800-4662-97D2-171D4FD949DB}"/>
              </a:ext>
            </a:extLst>
          </p:cNvPr>
          <p:cNvSpPr>
            <a:spLocks noGrp="1"/>
          </p:cNvSpPr>
          <p:nvPr>
            <p:ph type="title"/>
          </p:nvPr>
        </p:nvSpPr>
        <p:spPr>
          <a:xfrm>
            <a:off x="449316" y="424410"/>
            <a:ext cx="8229600" cy="750121"/>
          </a:xfrm>
        </p:spPr>
        <p:txBody>
          <a:bodyPr/>
          <a:lstStyle/>
          <a:p>
            <a:r>
              <a:rPr lang="en-ZA" dirty="0"/>
              <a:t>Remedial Action – Key Priority Areas</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2298387044"/>
              </p:ext>
            </p:extLst>
          </p:nvPr>
        </p:nvGraphicFramePr>
        <p:xfrm>
          <a:off x="228599" y="1263484"/>
          <a:ext cx="8671034" cy="5289478"/>
        </p:xfrm>
        <a:graphic>
          <a:graphicData uri="http://schemas.openxmlformats.org/drawingml/2006/table">
            <a:tbl>
              <a:tblPr firstRow="1" bandRow="1">
                <a:tableStyleId>{21E4AEA4-8DFA-4A89-87EB-49C32662AFE0}</a:tableStyleId>
              </a:tblPr>
              <a:tblGrid>
                <a:gridCol w="524645">
                  <a:extLst>
                    <a:ext uri="{9D8B030D-6E8A-4147-A177-3AD203B41FA5}">
                      <a16:colId xmlns:a16="http://schemas.microsoft.com/office/drawing/2014/main" xmlns="" val="20000"/>
                    </a:ext>
                  </a:extLst>
                </a:gridCol>
                <a:gridCol w="1658880">
                  <a:extLst>
                    <a:ext uri="{9D8B030D-6E8A-4147-A177-3AD203B41FA5}">
                      <a16:colId xmlns:a16="http://schemas.microsoft.com/office/drawing/2014/main" xmlns="" val="20001"/>
                    </a:ext>
                  </a:extLst>
                </a:gridCol>
                <a:gridCol w="1868563">
                  <a:extLst>
                    <a:ext uri="{9D8B030D-6E8A-4147-A177-3AD203B41FA5}">
                      <a16:colId xmlns:a16="http://schemas.microsoft.com/office/drawing/2014/main" xmlns="" val="20002"/>
                    </a:ext>
                  </a:extLst>
                </a:gridCol>
                <a:gridCol w="3136989">
                  <a:extLst>
                    <a:ext uri="{9D8B030D-6E8A-4147-A177-3AD203B41FA5}">
                      <a16:colId xmlns:a16="http://schemas.microsoft.com/office/drawing/2014/main" xmlns="" val="20003"/>
                    </a:ext>
                  </a:extLst>
                </a:gridCol>
                <a:gridCol w="1481957">
                  <a:extLst>
                    <a:ext uri="{9D8B030D-6E8A-4147-A177-3AD203B41FA5}">
                      <a16:colId xmlns:a16="http://schemas.microsoft.com/office/drawing/2014/main" xmlns="" val="20004"/>
                    </a:ext>
                  </a:extLst>
                </a:gridCol>
              </a:tblGrid>
              <a:tr h="717478">
                <a:tc>
                  <a:txBody>
                    <a:bodyPr/>
                    <a:lstStyle/>
                    <a:p>
                      <a:r>
                        <a:rPr lang="en-GB" dirty="0"/>
                        <a:t>No</a:t>
                      </a:r>
                      <a:endParaRPr lang="en-ZA" dirty="0"/>
                    </a:p>
                  </a:txBody>
                  <a:tcPr anchor="ctr"/>
                </a:tc>
                <a:tc>
                  <a:txBody>
                    <a:bodyPr/>
                    <a:lstStyle/>
                    <a:p>
                      <a:r>
                        <a:rPr lang="en-GB" dirty="0"/>
                        <a:t>Priority</a:t>
                      </a:r>
                      <a:endParaRPr lang="en-ZA" dirty="0"/>
                    </a:p>
                  </a:txBody>
                  <a:tcPr anchor="ctr"/>
                </a:tc>
                <a:tc>
                  <a:txBody>
                    <a:bodyPr/>
                    <a:lstStyle/>
                    <a:p>
                      <a:r>
                        <a:rPr lang="en-GB" dirty="0"/>
                        <a:t>Problem Statement</a:t>
                      </a:r>
                      <a:endParaRPr lang="en-ZA" dirty="0"/>
                    </a:p>
                  </a:txBody>
                  <a:tcPr anchor="ctr"/>
                </a:tc>
                <a:tc>
                  <a:txBody>
                    <a:bodyPr/>
                    <a:lstStyle/>
                    <a:p>
                      <a:r>
                        <a:rPr lang="en-GB" dirty="0"/>
                        <a:t>Intervention</a:t>
                      </a:r>
                      <a:endParaRPr lang="en-ZA" dirty="0"/>
                    </a:p>
                  </a:txBody>
                  <a:tcPr anchor="ctr"/>
                </a:tc>
                <a:tc>
                  <a:txBody>
                    <a:bodyPr/>
                    <a:lstStyle/>
                    <a:p>
                      <a:r>
                        <a:rPr lang="en-GB" dirty="0"/>
                        <a:t>Date</a:t>
                      </a:r>
                      <a:endParaRPr lang="en-ZA" dirty="0"/>
                    </a:p>
                  </a:txBody>
                  <a:tcPr anchor="ctr"/>
                </a:tc>
                <a:extLst>
                  <a:ext uri="{0D108BD9-81ED-4DB2-BD59-A6C34878D82A}">
                    <a16:rowId xmlns:a16="http://schemas.microsoft.com/office/drawing/2014/main" xmlns="" val="10000"/>
                  </a:ext>
                </a:extLst>
              </a:tr>
              <a:tr h="731520">
                <a:tc rowSpan="2">
                  <a:txBody>
                    <a:bodyPr/>
                    <a:lstStyle/>
                    <a:p>
                      <a:r>
                        <a:rPr lang="en-GB" dirty="0"/>
                        <a:t>1</a:t>
                      </a:r>
                      <a:endParaRPr lang="en-ZA" dirty="0"/>
                    </a:p>
                  </a:txBody>
                  <a:tcPr/>
                </a:tc>
                <a:tc rowSpan="2">
                  <a:txBody>
                    <a:bodyPr/>
                    <a:lstStyle/>
                    <a:p>
                      <a:r>
                        <a:rPr lang="en-GB" dirty="0"/>
                        <a:t>Transformation</a:t>
                      </a:r>
                      <a:endParaRPr lang="en-ZA" dirty="0"/>
                    </a:p>
                  </a:txBody>
                  <a:tcPr/>
                </a:tc>
                <a:tc rowSpan="2">
                  <a:txBody>
                    <a:bodyPr/>
                    <a:lstStyle/>
                    <a:p>
                      <a:r>
                        <a:rPr lang="en-GB" dirty="0"/>
                        <a:t>Inadequate</a:t>
                      </a:r>
                      <a:r>
                        <a:rPr lang="en-GB" baseline="0" dirty="0"/>
                        <a:t> contractor ownership profile (black, women and youth) </a:t>
                      </a:r>
                      <a:endParaRPr lang="en-ZA" dirty="0"/>
                    </a:p>
                  </a:txBody>
                  <a:tcPr/>
                </a:tc>
                <a:tc>
                  <a:txBody>
                    <a:bodyPr/>
                    <a:lstStyle/>
                    <a:p>
                      <a:r>
                        <a:rPr lang="en-GB" dirty="0"/>
                        <a:t>CIDB Act Amendment </a:t>
                      </a:r>
                      <a:endParaRPr lang="en-ZA" dirty="0"/>
                    </a:p>
                  </a:txBody>
                  <a:tcPr/>
                </a:tc>
                <a:tc>
                  <a:txBody>
                    <a:bodyPr/>
                    <a:lstStyle/>
                    <a:p>
                      <a:r>
                        <a:rPr lang="en-GB" dirty="0"/>
                        <a:t>DPWI</a:t>
                      </a:r>
                      <a:r>
                        <a:rPr lang="en-GB" baseline="0" dirty="0"/>
                        <a:t> process underway</a:t>
                      </a:r>
                      <a:endParaRPr lang="en-ZA" dirty="0"/>
                    </a:p>
                  </a:txBody>
                  <a:tcPr/>
                </a:tc>
                <a:extLst>
                  <a:ext uri="{0D108BD9-81ED-4DB2-BD59-A6C34878D82A}">
                    <a16:rowId xmlns:a16="http://schemas.microsoft.com/office/drawing/2014/main" xmlns="" val="10001"/>
                  </a:ext>
                </a:extLst>
              </a:tr>
              <a:tr h="73152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GB" dirty="0"/>
                        <a:t>CIDB Regulations Amendment review recommendation</a:t>
                      </a:r>
                      <a:r>
                        <a:rPr lang="en-GB" baseline="0" dirty="0"/>
                        <a:t> (Revise criteria while ensuring the risk management function is maintained)</a:t>
                      </a:r>
                      <a:endParaRPr lang="en-ZA" dirty="0"/>
                    </a:p>
                  </a:txBody>
                  <a:tcPr/>
                </a:tc>
                <a:tc>
                  <a:txBody>
                    <a:bodyPr/>
                    <a:lstStyle/>
                    <a:p>
                      <a:r>
                        <a:rPr lang="en-GB" dirty="0"/>
                        <a:t>31 March 2022</a:t>
                      </a:r>
                      <a:endParaRPr lang="en-ZA" dirty="0"/>
                    </a:p>
                  </a:txBody>
                  <a:tcPr/>
                </a:tc>
                <a:extLst>
                  <a:ext uri="{0D108BD9-81ED-4DB2-BD59-A6C34878D82A}">
                    <a16:rowId xmlns:a16="http://schemas.microsoft.com/office/drawing/2014/main" xmlns="" val="10002"/>
                  </a:ext>
                </a:extLst>
              </a:tr>
              <a:tr h="1143000">
                <a:tc rowSpan="2">
                  <a:txBody>
                    <a:bodyPr/>
                    <a:lstStyle/>
                    <a:p>
                      <a:r>
                        <a:rPr lang="en-GB" dirty="0"/>
                        <a:t>2</a:t>
                      </a:r>
                      <a:endParaRPr lang="en-ZA" dirty="0"/>
                    </a:p>
                  </a:txBody>
                  <a:tcPr/>
                </a:tc>
                <a:tc rowSpan="2">
                  <a:txBody>
                    <a:bodyPr/>
                    <a:lstStyle/>
                    <a:p>
                      <a:r>
                        <a:rPr lang="en-GB" dirty="0"/>
                        <a:t>Access to Work</a:t>
                      </a:r>
                      <a:endParaRPr lang="en-ZA" dirty="0"/>
                    </a:p>
                  </a:txBody>
                  <a:tcPr/>
                </a:tc>
                <a:tc rowSpan="2">
                  <a:txBody>
                    <a:bodyPr/>
                    <a:lstStyle/>
                    <a:p>
                      <a:r>
                        <a:rPr lang="en-GB" dirty="0"/>
                        <a:t>Inadequate</a:t>
                      </a:r>
                      <a:r>
                        <a:rPr lang="en-GB" baseline="0" dirty="0"/>
                        <a:t> client capacity to rollout infrastructure projects</a:t>
                      </a:r>
                      <a:endParaRPr lang="en-ZA" dirty="0"/>
                    </a:p>
                  </a:txBody>
                  <a:tcPr/>
                </a:tc>
                <a:tc>
                  <a:txBody>
                    <a:bodyPr/>
                    <a:lstStyle/>
                    <a:p>
                      <a:r>
                        <a:rPr lang="en-GB" dirty="0"/>
                        <a:t>Capacitate</a:t>
                      </a:r>
                      <a:r>
                        <a:rPr lang="en-GB" baseline="0" dirty="0"/>
                        <a:t> 80 c</a:t>
                      </a:r>
                      <a:r>
                        <a:rPr lang="en-GB" dirty="0"/>
                        <a:t>lient departments on Infrastructure Delivery Management System</a:t>
                      </a:r>
                      <a:r>
                        <a:rPr lang="en-GB" baseline="0" dirty="0"/>
                        <a:t> (</a:t>
                      </a:r>
                      <a:r>
                        <a:rPr lang="en-GB" dirty="0"/>
                        <a:t>IDMS) </a:t>
                      </a:r>
                      <a:endParaRPr lang="en-ZA" dirty="0"/>
                    </a:p>
                  </a:txBody>
                  <a:tcPr/>
                </a:tc>
                <a:tc>
                  <a:txBody>
                    <a:bodyPr/>
                    <a:lstStyle/>
                    <a:p>
                      <a:r>
                        <a:rPr lang="en-GB" dirty="0"/>
                        <a:t>01 April 2021 to 31 March 2022</a:t>
                      </a:r>
                      <a:endParaRPr lang="en-ZA" dirty="0"/>
                    </a:p>
                  </a:txBody>
                  <a:tcPr/>
                </a:tc>
                <a:extLst>
                  <a:ext uri="{0D108BD9-81ED-4DB2-BD59-A6C34878D82A}">
                    <a16:rowId xmlns:a16="http://schemas.microsoft.com/office/drawing/2014/main" xmlns="" val="10003"/>
                  </a:ext>
                </a:extLst>
              </a:tr>
              <a:tr h="114300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GB" dirty="0"/>
                        <a:t>CIDB Act Amendment</a:t>
                      </a:r>
                      <a:r>
                        <a:rPr lang="en-GB" baseline="0" dirty="0"/>
                        <a:t> to provide for Client Recognition Scheme to promote technical capacity in client departments.</a:t>
                      </a:r>
                      <a:endParaRPr lang="en-ZA" dirty="0"/>
                    </a:p>
                  </a:txBody>
                  <a:tcPr/>
                </a:tc>
                <a:tc>
                  <a:txBody>
                    <a:bodyPr/>
                    <a:lstStyle/>
                    <a:p>
                      <a:r>
                        <a:rPr lang="en-GB" dirty="0"/>
                        <a:t>DPWI</a:t>
                      </a:r>
                      <a:r>
                        <a:rPr lang="en-GB" baseline="0" dirty="0"/>
                        <a:t> process underway</a:t>
                      </a:r>
                      <a:endParaRPr lang="en-ZA"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352916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9039E-4800-4662-97D2-171D4FD949DB}"/>
              </a:ext>
            </a:extLst>
          </p:cNvPr>
          <p:cNvSpPr>
            <a:spLocks noGrp="1"/>
          </p:cNvSpPr>
          <p:nvPr>
            <p:ph type="title"/>
          </p:nvPr>
        </p:nvSpPr>
        <p:spPr>
          <a:xfrm>
            <a:off x="457200" y="274638"/>
            <a:ext cx="8229600" cy="836831"/>
          </a:xfrm>
        </p:spPr>
        <p:txBody>
          <a:bodyPr/>
          <a:lstStyle/>
          <a:p>
            <a:r>
              <a:rPr lang="en-ZA" dirty="0"/>
              <a:t>Remedial Action – Key Priority Areas</a:t>
            </a:r>
            <a:endParaRPr lang="en-ZA" b="1" dirty="0"/>
          </a:p>
        </p:txBody>
      </p:sp>
      <p:graphicFrame>
        <p:nvGraphicFramePr>
          <p:cNvPr id="4" name="Table 3"/>
          <p:cNvGraphicFramePr>
            <a:graphicFrameLocks noGrp="1"/>
          </p:cNvGraphicFramePr>
          <p:nvPr>
            <p:extLst>
              <p:ext uri="{D42A27DB-BD31-4B8C-83A1-F6EECF244321}">
                <p14:modId xmlns:p14="http://schemas.microsoft.com/office/powerpoint/2010/main" val="4043141456"/>
              </p:ext>
            </p:extLst>
          </p:nvPr>
        </p:nvGraphicFramePr>
        <p:xfrm>
          <a:off x="228598" y="1056289"/>
          <a:ext cx="8671034" cy="3980030"/>
        </p:xfrm>
        <a:graphic>
          <a:graphicData uri="http://schemas.openxmlformats.org/drawingml/2006/table">
            <a:tbl>
              <a:tblPr firstRow="1" bandRow="1">
                <a:tableStyleId>{21E4AEA4-8DFA-4A89-87EB-49C32662AFE0}</a:tableStyleId>
              </a:tblPr>
              <a:tblGrid>
                <a:gridCol w="524645">
                  <a:extLst>
                    <a:ext uri="{9D8B030D-6E8A-4147-A177-3AD203B41FA5}">
                      <a16:colId xmlns:a16="http://schemas.microsoft.com/office/drawing/2014/main" xmlns="" val="20000"/>
                    </a:ext>
                  </a:extLst>
                </a:gridCol>
                <a:gridCol w="2110699">
                  <a:extLst>
                    <a:ext uri="{9D8B030D-6E8A-4147-A177-3AD203B41FA5}">
                      <a16:colId xmlns:a16="http://schemas.microsoft.com/office/drawing/2014/main" xmlns="" val="20001"/>
                    </a:ext>
                  </a:extLst>
                </a:gridCol>
                <a:gridCol w="2115350">
                  <a:extLst>
                    <a:ext uri="{9D8B030D-6E8A-4147-A177-3AD203B41FA5}">
                      <a16:colId xmlns:a16="http://schemas.microsoft.com/office/drawing/2014/main" xmlns="" val="20002"/>
                    </a:ext>
                  </a:extLst>
                </a:gridCol>
                <a:gridCol w="2186133">
                  <a:extLst>
                    <a:ext uri="{9D8B030D-6E8A-4147-A177-3AD203B41FA5}">
                      <a16:colId xmlns:a16="http://schemas.microsoft.com/office/drawing/2014/main" xmlns="" val="20003"/>
                    </a:ext>
                  </a:extLst>
                </a:gridCol>
                <a:gridCol w="1734207">
                  <a:extLst>
                    <a:ext uri="{9D8B030D-6E8A-4147-A177-3AD203B41FA5}">
                      <a16:colId xmlns:a16="http://schemas.microsoft.com/office/drawing/2014/main" xmlns="" val="20004"/>
                    </a:ext>
                  </a:extLst>
                </a:gridCol>
              </a:tblGrid>
              <a:tr h="688190">
                <a:tc>
                  <a:txBody>
                    <a:bodyPr/>
                    <a:lstStyle/>
                    <a:p>
                      <a:r>
                        <a:rPr lang="en-GB" dirty="0"/>
                        <a:t>No</a:t>
                      </a:r>
                      <a:endParaRPr lang="en-ZA" dirty="0"/>
                    </a:p>
                  </a:txBody>
                  <a:tcPr anchor="ctr"/>
                </a:tc>
                <a:tc>
                  <a:txBody>
                    <a:bodyPr/>
                    <a:lstStyle/>
                    <a:p>
                      <a:r>
                        <a:rPr lang="en-GB" dirty="0"/>
                        <a:t>Priority</a:t>
                      </a:r>
                      <a:endParaRPr lang="en-ZA" dirty="0"/>
                    </a:p>
                  </a:txBody>
                  <a:tcPr anchor="ctr"/>
                </a:tc>
                <a:tc>
                  <a:txBody>
                    <a:bodyPr/>
                    <a:lstStyle/>
                    <a:p>
                      <a:r>
                        <a:rPr lang="en-GB" dirty="0"/>
                        <a:t>Problem Statement</a:t>
                      </a:r>
                      <a:endParaRPr lang="en-ZA" dirty="0"/>
                    </a:p>
                  </a:txBody>
                  <a:tcPr anchor="ctr"/>
                </a:tc>
                <a:tc>
                  <a:txBody>
                    <a:bodyPr/>
                    <a:lstStyle/>
                    <a:p>
                      <a:r>
                        <a:rPr lang="en-GB" dirty="0"/>
                        <a:t>Intervention</a:t>
                      </a:r>
                      <a:endParaRPr lang="en-ZA" dirty="0"/>
                    </a:p>
                  </a:txBody>
                  <a:tcPr anchor="ctr"/>
                </a:tc>
                <a:tc>
                  <a:txBody>
                    <a:bodyPr/>
                    <a:lstStyle/>
                    <a:p>
                      <a:r>
                        <a:rPr lang="en-GB" dirty="0"/>
                        <a:t>Date</a:t>
                      </a:r>
                      <a:endParaRPr lang="en-ZA" dirty="0"/>
                    </a:p>
                  </a:txBody>
                  <a:tcPr anchor="ctr"/>
                </a:tc>
                <a:extLst>
                  <a:ext uri="{0D108BD9-81ED-4DB2-BD59-A6C34878D82A}">
                    <a16:rowId xmlns:a16="http://schemas.microsoft.com/office/drawing/2014/main" xmlns="" val="10000"/>
                  </a:ext>
                </a:extLst>
              </a:tr>
              <a:tr h="1554480">
                <a:tc rowSpan="2">
                  <a:txBody>
                    <a:bodyPr/>
                    <a:lstStyle/>
                    <a:p>
                      <a:r>
                        <a:rPr lang="en-GB" dirty="0"/>
                        <a:t>3</a:t>
                      </a:r>
                      <a:endParaRPr lang="en-ZA" dirty="0"/>
                    </a:p>
                  </a:txBody>
                  <a:tcPr/>
                </a:tc>
                <a:tc rowSpan="2">
                  <a:txBody>
                    <a:bodyPr/>
                    <a:lstStyle/>
                    <a:p>
                      <a:r>
                        <a:rPr lang="en-GB" dirty="0"/>
                        <a:t>Enterprise and Skills Development</a:t>
                      </a:r>
                      <a:endParaRPr lang="en-ZA" dirty="0"/>
                    </a:p>
                  </a:txBody>
                  <a:tcPr/>
                </a:tc>
                <a:tc rowSpan="2">
                  <a:txBody>
                    <a:bodyPr/>
                    <a:lstStyle/>
                    <a:p>
                      <a:r>
                        <a:rPr lang="en-GB" dirty="0"/>
                        <a:t>Inadequate opportunities for emerging contractors</a:t>
                      </a:r>
                      <a:r>
                        <a:rPr lang="en-GB" baseline="0" dirty="0"/>
                        <a:t> for development through support from main contractors;</a:t>
                      </a:r>
                      <a:endParaRPr lang="en-GB" dirty="0"/>
                    </a:p>
                    <a:p>
                      <a:r>
                        <a:rPr lang="en-GB" dirty="0"/>
                        <a:t>Insufficient access to workplace learning opportunities.</a:t>
                      </a:r>
                      <a:endParaRPr lang="en-ZA" dirty="0"/>
                    </a:p>
                  </a:txBody>
                  <a:tcPr/>
                </a:tc>
                <a:tc>
                  <a:txBody>
                    <a:bodyPr/>
                    <a:lstStyle/>
                    <a:p>
                      <a:r>
                        <a:rPr lang="en-GB" dirty="0"/>
                        <a:t>Implement</a:t>
                      </a:r>
                      <a:r>
                        <a:rPr lang="en-GB" baseline="0" dirty="0"/>
                        <a:t> CIDB B.U.I.L.D Programme</a:t>
                      </a:r>
                      <a:endParaRPr lang="en-ZA" dirty="0"/>
                    </a:p>
                  </a:txBody>
                  <a:tcPr/>
                </a:tc>
                <a:tc>
                  <a:txBody>
                    <a:bodyPr/>
                    <a:lstStyle/>
                    <a:p>
                      <a:r>
                        <a:rPr lang="en-GB" dirty="0"/>
                        <a:t>See below</a:t>
                      </a:r>
                      <a:endParaRPr lang="en-ZA" dirty="0"/>
                    </a:p>
                  </a:txBody>
                  <a:tcPr/>
                </a:tc>
                <a:extLst>
                  <a:ext uri="{0D108BD9-81ED-4DB2-BD59-A6C34878D82A}">
                    <a16:rowId xmlns:a16="http://schemas.microsoft.com/office/drawing/2014/main" xmlns="" val="10001"/>
                  </a:ext>
                </a:extLst>
              </a:tr>
              <a:tr h="155448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GB" dirty="0"/>
                        <a:t>Capacitate 36</a:t>
                      </a:r>
                      <a:r>
                        <a:rPr lang="en-GB" baseline="0" dirty="0"/>
                        <a:t> client departments on implementing  National Contractor Development Framework.</a:t>
                      </a:r>
                      <a:endParaRPr lang="en-ZA" dirty="0"/>
                    </a:p>
                  </a:txBody>
                  <a:tcPr/>
                </a:tc>
                <a:tc>
                  <a:txBody>
                    <a:bodyPr/>
                    <a:lstStyle/>
                    <a:p>
                      <a:r>
                        <a:rPr lang="en-GB" dirty="0"/>
                        <a:t>01 April</a:t>
                      </a:r>
                      <a:r>
                        <a:rPr lang="en-GB" baseline="0" dirty="0"/>
                        <a:t> 2021 to 31 March 2022</a:t>
                      </a:r>
                      <a:endParaRPr lang="en-ZA" dirty="0"/>
                    </a:p>
                  </a:txBody>
                  <a:tcPr/>
                </a:tc>
                <a:extLst>
                  <a:ext uri="{0D108BD9-81ED-4DB2-BD59-A6C34878D82A}">
                    <a16:rowId xmlns:a16="http://schemas.microsoft.com/office/drawing/2014/main" xmlns="" val="10002"/>
                  </a:ext>
                </a:extLst>
              </a:tr>
            </a:tbl>
          </a:graphicData>
        </a:graphic>
      </p:graphicFrame>
      <p:sp>
        <p:nvSpPr>
          <p:cNvPr id="3" name="TextBox 2"/>
          <p:cNvSpPr txBox="1"/>
          <p:nvPr/>
        </p:nvSpPr>
        <p:spPr>
          <a:xfrm>
            <a:off x="228598" y="4989787"/>
            <a:ext cx="8671034" cy="1631216"/>
          </a:xfrm>
          <a:prstGeom prst="rect">
            <a:avLst/>
          </a:prstGeom>
          <a:solidFill>
            <a:schemeClr val="accent2"/>
          </a:solidFill>
        </p:spPr>
        <p:txBody>
          <a:bodyPr wrap="square" rtlCol="0">
            <a:spAutoFit/>
          </a:bodyPr>
          <a:lstStyle/>
          <a:p>
            <a:r>
              <a:rPr lang="en-GB"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CIDB BUILD PROGRAMME IMPLEMENTATION </a:t>
            </a:r>
            <a:r>
              <a:rPr lang="en-GB"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DATES </a:t>
            </a:r>
          </a:p>
          <a:p>
            <a:r>
              <a:rPr lang="en-GB"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AS GAZETTED ON 18 SEPTEMBER 2020</a:t>
            </a:r>
            <a:endParaRPr lang="en-ZA"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a:p>
            <a:r>
              <a:rPr lang="en-ZA"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National DPWI; National Gov. Departments; Public Entities; </a:t>
            </a:r>
            <a:r>
              <a:rPr lang="en-ZA" sz="16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SIP </a:t>
            </a:r>
            <a:r>
              <a:rPr lang="en-ZA"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Projects:      2021-22 financial year</a:t>
            </a:r>
          </a:p>
          <a:p>
            <a:r>
              <a:rPr lang="en-GB"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Private Sector:                                                                                                                 18 September 2021</a:t>
            </a:r>
          </a:p>
          <a:p>
            <a:r>
              <a:rPr lang="en-GB"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Provincial Departments and Metro’s:                                                                        </a:t>
            </a:r>
            <a:r>
              <a:rPr lang="en-ZA"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2022-23 financial year</a:t>
            </a:r>
          </a:p>
          <a:p>
            <a:r>
              <a:rPr lang="en-GB" sz="1600" b="1"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District and Local Municipalities:                                                                                2023-24 financial year</a:t>
            </a:r>
            <a:endParaRPr lang="en-ZA" sz="24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518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332" y="5553077"/>
            <a:ext cx="5180012" cy="1044575"/>
          </a:xfrm>
        </p:spPr>
        <p:txBody>
          <a:bodyPr/>
          <a:lstStyle/>
          <a:p>
            <a:r>
              <a:rPr lang="en-ZA" dirty="0"/>
              <a:t> </a:t>
            </a:r>
          </a:p>
        </p:txBody>
      </p:sp>
      <p:sp>
        <p:nvSpPr>
          <p:cNvPr id="3" name="Rectangle 2"/>
          <p:cNvSpPr/>
          <p:nvPr/>
        </p:nvSpPr>
        <p:spPr>
          <a:xfrm>
            <a:off x="3793332" y="5300930"/>
            <a:ext cx="5306276" cy="646331"/>
          </a:xfrm>
          <a:prstGeom prst="rect">
            <a:avLst/>
          </a:prstGeom>
        </p:spPr>
        <p:txBody>
          <a:bodyPr wrap="square">
            <a:spAutoFit/>
          </a:bodyPr>
          <a:lstStyle/>
          <a:p>
            <a:pPr algn="ctr">
              <a:buFontTx/>
              <a:buNone/>
            </a:pPr>
            <a:r>
              <a:rPr lang="en-ZA" sz="3600" b="1" dirty="0">
                <a:solidFill>
                  <a:schemeClr val="bg1"/>
                </a:solidFill>
                <a:latin typeface="Arial" charset="0"/>
              </a:rPr>
              <a:t>Thank You </a:t>
            </a:r>
          </a:p>
        </p:txBody>
      </p:sp>
    </p:spTree>
    <p:extLst>
      <p:ext uri="{BB962C8B-B14F-4D97-AF65-F5344CB8AC3E}">
        <p14:creationId xmlns:p14="http://schemas.microsoft.com/office/powerpoint/2010/main" val="223400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3" name="Rectangle 2"/>
          <p:cNvSpPr/>
          <p:nvPr/>
        </p:nvSpPr>
        <p:spPr>
          <a:xfrm>
            <a:off x="2264946" y="4724402"/>
            <a:ext cx="6379899" cy="646331"/>
          </a:xfrm>
          <a:prstGeom prst="rect">
            <a:avLst/>
          </a:prstGeom>
        </p:spPr>
        <p:txBody>
          <a:bodyPr wrap="square">
            <a:spAutoFit/>
          </a:bodyPr>
          <a:lstStyle/>
          <a:p>
            <a:pPr algn="r">
              <a:buFontTx/>
              <a:buNone/>
            </a:pPr>
            <a:r>
              <a:rPr lang="en-ZA" sz="3600" b="1" dirty="0">
                <a:solidFill>
                  <a:schemeClr val="bg1"/>
                </a:solidFill>
                <a:latin typeface="Arial" charset="0"/>
              </a:rPr>
              <a:t>Strategic Goals</a:t>
            </a:r>
          </a:p>
        </p:txBody>
      </p:sp>
    </p:spTree>
    <p:extLst>
      <p:ext uri="{BB962C8B-B14F-4D97-AF65-F5344CB8AC3E}">
        <p14:creationId xmlns:p14="http://schemas.microsoft.com/office/powerpoint/2010/main" val="371171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414" y="274638"/>
            <a:ext cx="8225385" cy="625781"/>
          </a:xfrm>
        </p:spPr>
        <p:txBody>
          <a:bodyPr/>
          <a:lstStyle/>
          <a:p>
            <a:pPr algn="ctr"/>
            <a:r>
              <a:rPr lang="en-ZA" dirty="0"/>
              <a:t>Strategic Outcome Orientated Goals</a:t>
            </a:r>
            <a:endParaRPr lang="en-GB" dirty="0"/>
          </a:p>
        </p:txBody>
      </p:sp>
      <p:sp>
        <p:nvSpPr>
          <p:cNvPr id="11" name="Rectangle 10"/>
          <p:cNvSpPr/>
          <p:nvPr/>
        </p:nvSpPr>
        <p:spPr>
          <a:xfrm>
            <a:off x="452985" y="1026174"/>
            <a:ext cx="8229600" cy="836879"/>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ZA" sz="2400" b="1" i="0" dirty="0"/>
              <a:t>A transformed construction industry that is inclusive, ethical and contributes to a prosperous South Africa and the World</a:t>
            </a:r>
          </a:p>
        </p:txBody>
      </p:sp>
      <p:grpSp>
        <p:nvGrpSpPr>
          <p:cNvPr id="69" name="Group 68"/>
          <p:cNvGrpSpPr/>
          <p:nvPr/>
        </p:nvGrpSpPr>
        <p:grpSpPr>
          <a:xfrm>
            <a:off x="457200" y="2349540"/>
            <a:ext cx="8144187" cy="3947504"/>
            <a:chOff x="680812" y="2488018"/>
            <a:chExt cx="8144187" cy="3947504"/>
          </a:xfrm>
        </p:grpSpPr>
        <p:grpSp>
          <p:nvGrpSpPr>
            <p:cNvPr id="44" name="Group 43"/>
            <p:cNvGrpSpPr/>
            <p:nvPr/>
          </p:nvGrpSpPr>
          <p:grpSpPr>
            <a:xfrm>
              <a:off x="680812" y="2488018"/>
              <a:ext cx="8139972" cy="1008000"/>
              <a:chOff x="685027" y="2488018"/>
              <a:chExt cx="8139972" cy="1008000"/>
            </a:xfrm>
          </p:grpSpPr>
          <p:sp>
            <p:nvSpPr>
              <p:cNvPr id="9" name="Oval 8"/>
              <p:cNvSpPr/>
              <p:nvPr/>
            </p:nvSpPr>
            <p:spPr>
              <a:xfrm>
                <a:off x="685027" y="2488018"/>
                <a:ext cx="3420000" cy="1008000"/>
              </a:xfrm>
              <a:prstGeom prst="ellipse">
                <a:avLst/>
              </a:prstGeom>
              <a:solidFill>
                <a:srgbClr val="C00000"/>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lang="en-ZA" sz="1900" b="1" dirty="0">
                    <a:solidFill>
                      <a:schemeClr val="bg1"/>
                    </a:solidFill>
                    <a:latin typeface="Arial" panose="020B0604020202020204" pitchFamily="34" charset="0"/>
                    <a:cs typeface="Arial" panose="020B0604020202020204" pitchFamily="34" charset="0"/>
                  </a:rPr>
                  <a:t>Inclusive growing construction industry</a:t>
                </a:r>
              </a:p>
            </p:txBody>
          </p:sp>
          <p:sp>
            <p:nvSpPr>
              <p:cNvPr id="10" name="Oval 9"/>
              <p:cNvSpPr/>
              <p:nvPr/>
            </p:nvSpPr>
            <p:spPr>
              <a:xfrm>
                <a:off x="5404999" y="2488018"/>
                <a:ext cx="3420000" cy="1008000"/>
              </a:xfrm>
              <a:prstGeom prst="ellipse">
                <a:avLst/>
              </a:prstGeom>
              <a:solidFill>
                <a:srgbClr val="C00000"/>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0" tIns="36000" rIns="0" bIns="36000" rtlCol="0" anchor="ctr"/>
              <a:lstStyle/>
              <a:p>
                <a:pPr algn="ctr"/>
                <a:r>
                  <a:rPr lang="en-ZA" sz="1900" b="1" dirty="0">
                    <a:solidFill>
                      <a:schemeClr val="bg1"/>
                    </a:solidFill>
                    <a:latin typeface="Arial" panose="020B0604020202020204" pitchFamily="34" charset="0"/>
                    <a:cs typeface="Arial" panose="020B0604020202020204" pitchFamily="34" charset="0"/>
                  </a:rPr>
                  <a:t>Innovative and thriving construction environment</a:t>
                </a:r>
              </a:p>
            </p:txBody>
          </p:sp>
          <p:cxnSp>
            <p:nvCxnSpPr>
              <p:cNvPr id="12" name="Straight Arrow Connector 11"/>
              <p:cNvCxnSpPr/>
              <p:nvPr/>
            </p:nvCxnSpPr>
            <p:spPr>
              <a:xfrm>
                <a:off x="4035927" y="2992018"/>
                <a:ext cx="1438172" cy="0"/>
              </a:xfrm>
              <a:prstGeom prst="straightConnector1">
                <a:avLst/>
              </a:prstGeom>
              <a:ln w="50800">
                <a:solidFill>
                  <a:schemeClr val="bg1">
                    <a:lumMod val="50000"/>
                  </a:schemeClr>
                </a:solidFill>
                <a:headEnd type="stealth" w="lg" len="lg"/>
                <a:tailEnd type="stealth" w="lg" len="lg"/>
              </a:ln>
            </p:spPr>
            <p:style>
              <a:lnRef idx="1">
                <a:schemeClr val="dk1"/>
              </a:lnRef>
              <a:fillRef idx="0">
                <a:schemeClr val="dk1"/>
              </a:fillRef>
              <a:effectRef idx="0">
                <a:schemeClr val="dk1"/>
              </a:effectRef>
              <a:fontRef idx="minor">
                <a:schemeClr val="tx1"/>
              </a:fontRef>
            </p:style>
          </p:cxnSp>
        </p:grpSp>
        <p:grpSp>
          <p:nvGrpSpPr>
            <p:cNvPr id="66" name="Group 65"/>
            <p:cNvGrpSpPr/>
            <p:nvPr/>
          </p:nvGrpSpPr>
          <p:grpSpPr>
            <a:xfrm>
              <a:off x="685027" y="4040213"/>
              <a:ext cx="8139972" cy="2395309"/>
              <a:chOff x="685027" y="3850559"/>
              <a:chExt cx="8139972" cy="2395309"/>
            </a:xfrm>
          </p:grpSpPr>
          <p:sp>
            <p:nvSpPr>
              <p:cNvPr id="6" name="Oval 5"/>
              <p:cNvSpPr/>
              <p:nvPr/>
            </p:nvSpPr>
            <p:spPr>
              <a:xfrm>
                <a:off x="3040798" y="5237868"/>
                <a:ext cx="3420000" cy="1008000"/>
              </a:xfrm>
              <a:prstGeom prst="ellipse">
                <a:avLst/>
              </a:prstGeom>
              <a:solidFill>
                <a:srgbClr val="C00000"/>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lang="en-ZA" sz="1900" b="1" dirty="0">
                    <a:solidFill>
                      <a:schemeClr val="bg1"/>
                    </a:solidFill>
                    <a:latin typeface="Arial" panose="020B0604020202020204" pitchFamily="34" charset="0"/>
                    <a:cs typeface="Arial" panose="020B0604020202020204" pitchFamily="34" charset="0"/>
                  </a:rPr>
                  <a:t>Sound corporate governance</a:t>
                </a:r>
              </a:p>
            </p:txBody>
          </p:sp>
          <p:cxnSp>
            <p:nvCxnSpPr>
              <p:cNvPr id="17" name="Straight Arrow Connector 16"/>
              <p:cNvCxnSpPr>
                <a:endCxn id="6" idx="2"/>
              </p:cNvCxnSpPr>
              <p:nvPr/>
            </p:nvCxnSpPr>
            <p:spPr>
              <a:xfrm>
                <a:off x="2617535" y="4858559"/>
                <a:ext cx="423263" cy="883309"/>
              </a:xfrm>
              <a:prstGeom prst="straightConnector1">
                <a:avLst/>
              </a:prstGeom>
              <a:ln w="50800">
                <a:solidFill>
                  <a:schemeClr val="bg1">
                    <a:lumMod val="50000"/>
                  </a:schemeClr>
                </a:solidFill>
                <a:headEnd type="stealth" w="lg" len="lg"/>
                <a:tailEnd type="stealth" w="lg" len="lg"/>
              </a:ln>
            </p:spPr>
            <p:style>
              <a:lnRef idx="1">
                <a:schemeClr val="dk1"/>
              </a:lnRef>
              <a:fillRef idx="0">
                <a:schemeClr val="dk1"/>
              </a:fillRef>
              <a:effectRef idx="0">
                <a:schemeClr val="dk1"/>
              </a:effectRef>
              <a:fontRef idx="minor">
                <a:schemeClr val="tx1"/>
              </a:fontRef>
            </p:style>
          </p:cxnSp>
          <p:cxnSp>
            <p:nvCxnSpPr>
              <p:cNvPr id="18" name="Straight Arrow Connector 17"/>
              <p:cNvCxnSpPr>
                <a:endCxn id="6" idx="6"/>
              </p:cNvCxnSpPr>
              <p:nvPr/>
            </p:nvCxnSpPr>
            <p:spPr>
              <a:xfrm flipH="1">
                <a:off x="6460798" y="4858558"/>
                <a:ext cx="654201" cy="883310"/>
              </a:xfrm>
              <a:prstGeom prst="straightConnector1">
                <a:avLst/>
              </a:prstGeom>
              <a:ln w="50800">
                <a:solidFill>
                  <a:schemeClr val="bg1">
                    <a:lumMod val="50000"/>
                  </a:schemeClr>
                </a:solidFill>
                <a:headEnd type="stealth" w="lg" len="lg"/>
                <a:tailEnd type="stealth" w="lg" len="lg"/>
              </a:ln>
            </p:spPr>
            <p:style>
              <a:lnRef idx="1">
                <a:schemeClr val="dk1"/>
              </a:lnRef>
              <a:fillRef idx="0">
                <a:schemeClr val="dk1"/>
              </a:fillRef>
              <a:effectRef idx="0">
                <a:schemeClr val="dk1"/>
              </a:effectRef>
              <a:fontRef idx="minor">
                <a:schemeClr val="tx1"/>
              </a:fontRef>
            </p:style>
          </p:cxnSp>
          <p:grpSp>
            <p:nvGrpSpPr>
              <p:cNvPr id="49" name="Group 48"/>
              <p:cNvGrpSpPr/>
              <p:nvPr/>
            </p:nvGrpSpPr>
            <p:grpSpPr>
              <a:xfrm>
                <a:off x="685027" y="3850559"/>
                <a:ext cx="8139972" cy="1008000"/>
                <a:chOff x="685027" y="3309029"/>
                <a:chExt cx="8139972" cy="1008000"/>
              </a:xfrm>
            </p:grpSpPr>
            <p:sp>
              <p:nvSpPr>
                <p:cNvPr id="50" name="Oval 49"/>
                <p:cNvSpPr/>
                <p:nvPr/>
              </p:nvSpPr>
              <p:spPr>
                <a:xfrm>
                  <a:off x="5404999" y="3309029"/>
                  <a:ext cx="3420000" cy="1008000"/>
                </a:xfrm>
                <a:prstGeom prst="ellipse">
                  <a:avLst/>
                </a:prstGeom>
                <a:solidFill>
                  <a:srgbClr val="C00000"/>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en-ZA" sz="1900" b="1" dirty="0">
                      <a:solidFill>
                        <a:schemeClr val="bg1"/>
                      </a:solidFill>
                      <a:latin typeface="Arial" panose="020B0604020202020204" pitchFamily="34" charset="0"/>
                      <a:cs typeface="Arial" panose="020B0604020202020204" pitchFamily="34" charset="0"/>
                    </a:rPr>
                    <a:t>Reputable Regulator</a:t>
                  </a:r>
                </a:p>
              </p:txBody>
            </p:sp>
            <p:sp>
              <p:nvSpPr>
                <p:cNvPr id="51" name="Oval 50"/>
                <p:cNvSpPr/>
                <p:nvPr/>
              </p:nvSpPr>
              <p:spPr>
                <a:xfrm>
                  <a:off x="685027" y="3309029"/>
                  <a:ext cx="3420000" cy="1008000"/>
                </a:xfrm>
                <a:prstGeom prst="ellipse">
                  <a:avLst/>
                </a:prstGeom>
                <a:solidFill>
                  <a:srgbClr val="C00000"/>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algn="ctr"/>
                  <a:r>
                    <a:rPr lang="en-ZA" sz="1900" b="1" dirty="0">
                      <a:solidFill>
                        <a:schemeClr val="bg1"/>
                      </a:solidFill>
                      <a:latin typeface="Arial" panose="020B0604020202020204" pitchFamily="34" charset="0"/>
                      <a:cs typeface="Arial" panose="020B0604020202020204" pitchFamily="34" charset="0"/>
                    </a:rPr>
                    <a:t>Working in alliance</a:t>
                  </a:r>
                </a:p>
              </p:txBody>
            </p:sp>
            <p:cxnSp>
              <p:nvCxnSpPr>
                <p:cNvPr id="52" name="Straight Arrow Connector 51"/>
                <p:cNvCxnSpPr/>
                <p:nvPr/>
              </p:nvCxnSpPr>
              <p:spPr>
                <a:xfrm>
                  <a:off x="4035927" y="3813029"/>
                  <a:ext cx="1438172" cy="0"/>
                </a:xfrm>
                <a:prstGeom prst="straightConnector1">
                  <a:avLst/>
                </a:prstGeom>
                <a:ln w="50800">
                  <a:solidFill>
                    <a:schemeClr val="bg1">
                      <a:lumMod val="50000"/>
                    </a:schemeClr>
                  </a:solidFill>
                  <a:headEnd type="stealth" w="lg" len="lg"/>
                  <a:tailEnd type="stealth" w="lg" len="lg"/>
                </a:ln>
              </p:spPr>
              <p:style>
                <a:lnRef idx="1">
                  <a:schemeClr val="dk1"/>
                </a:lnRef>
                <a:fillRef idx="0">
                  <a:schemeClr val="dk1"/>
                </a:fillRef>
                <a:effectRef idx="0">
                  <a:schemeClr val="dk1"/>
                </a:effectRef>
                <a:fontRef idx="minor">
                  <a:schemeClr val="tx1"/>
                </a:fontRef>
              </p:style>
            </p:cxnSp>
          </p:grpSp>
        </p:grpSp>
        <p:cxnSp>
          <p:nvCxnSpPr>
            <p:cNvPr id="13" name="Straight Arrow Connector 12"/>
            <p:cNvCxnSpPr>
              <a:endCxn id="51" idx="0"/>
            </p:cNvCxnSpPr>
            <p:nvPr/>
          </p:nvCxnSpPr>
          <p:spPr>
            <a:xfrm>
              <a:off x="2390812" y="3492000"/>
              <a:ext cx="4215" cy="548213"/>
            </a:xfrm>
            <a:prstGeom prst="straightConnector1">
              <a:avLst/>
            </a:prstGeom>
            <a:ln w="50800">
              <a:solidFill>
                <a:schemeClr val="bg1">
                  <a:lumMod val="50000"/>
                </a:schemeClr>
              </a:solidFill>
              <a:headEnd type="stealth" w="lg" len="lg"/>
              <a:tailEnd type="stealth" w="lg" len="lg"/>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a:off x="7131987" y="3491999"/>
              <a:ext cx="4215" cy="548213"/>
            </a:xfrm>
            <a:prstGeom prst="straightConnector1">
              <a:avLst/>
            </a:prstGeom>
            <a:ln w="50800">
              <a:solidFill>
                <a:schemeClr val="bg1">
                  <a:lumMod val="50000"/>
                </a:schemeClr>
              </a:solidFill>
              <a:headEnd type="stealth" w="lg" len="lg"/>
              <a:tailEnd type="stealth" w="lg" len="lg"/>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208187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7883" y="256708"/>
            <a:ext cx="8229600" cy="814710"/>
          </a:xfrm>
        </p:spPr>
        <p:txBody>
          <a:bodyPr/>
          <a:lstStyle/>
          <a:p>
            <a:pPr algn="ctr"/>
            <a:r>
              <a:rPr lang="en-GB" dirty="0"/>
              <a:t>CONTEXT</a:t>
            </a:r>
            <a:endParaRPr lang="en-ZA" dirty="0"/>
          </a:p>
        </p:txBody>
      </p:sp>
      <p:sp>
        <p:nvSpPr>
          <p:cNvPr id="5" name="Content Placeholder 4"/>
          <p:cNvSpPr>
            <a:spLocks noGrp="1"/>
          </p:cNvSpPr>
          <p:nvPr>
            <p:ph idx="1"/>
          </p:nvPr>
        </p:nvSpPr>
        <p:spPr/>
        <p:txBody>
          <a:bodyPr>
            <a:normAutofit/>
          </a:bodyPr>
          <a:lstStyle/>
          <a:p>
            <a:pPr marL="0" indent="0">
              <a:buNone/>
            </a:pPr>
            <a:r>
              <a:rPr lang="en-ZA" dirty="0"/>
              <a:t>Programme Perspective</a:t>
            </a:r>
          </a:p>
          <a:p>
            <a:pPr marL="0" indent="0">
              <a:buNone/>
            </a:pPr>
            <a:endParaRPr lang="en-ZA" dirty="0"/>
          </a:p>
          <a:p>
            <a:r>
              <a:rPr lang="en-US" dirty="0"/>
              <a:t>Programme 1 </a:t>
            </a:r>
            <a:r>
              <a:rPr lang="en-GB" dirty="0"/>
              <a:t>–</a:t>
            </a:r>
            <a:r>
              <a:rPr lang="en-US" dirty="0"/>
              <a:t> Administration</a:t>
            </a:r>
            <a:endParaRPr lang="en-GB" dirty="0"/>
          </a:p>
          <a:p>
            <a:r>
              <a:rPr lang="en-GB" dirty="0"/>
              <a:t>Programme 2 – Research and Development</a:t>
            </a:r>
          </a:p>
          <a:p>
            <a:r>
              <a:rPr lang="en-GB" dirty="0"/>
              <a:t>Programme 3 –  Construction Industry Regulations  </a:t>
            </a:r>
          </a:p>
          <a:p>
            <a:r>
              <a:rPr lang="en-GB" dirty="0"/>
              <a:t>Programme 4 –  Construction Industry Performance</a:t>
            </a:r>
          </a:p>
          <a:p>
            <a:r>
              <a:rPr lang="en-GB" dirty="0"/>
              <a:t>Programme 5 –  Procurement and Development</a:t>
            </a:r>
          </a:p>
          <a:p>
            <a:r>
              <a:rPr lang="en-GB" dirty="0"/>
              <a:t>Programme 6 –  Provincial Offices </a:t>
            </a:r>
            <a:endParaRPr lang="en-US" dirty="0"/>
          </a:p>
        </p:txBody>
      </p:sp>
    </p:spTree>
    <p:extLst>
      <p:ext uri="{BB962C8B-B14F-4D97-AF65-F5344CB8AC3E}">
        <p14:creationId xmlns:p14="http://schemas.microsoft.com/office/powerpoint/2010/main" val="175015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a:t>CONTEXT</a:t>
            </a:r>
            <a:endParaRPr lang="en-ZA" dirty="0"/>
          </a:p>
        </p:txBody>
      </p:sp>
      <p:sp>
        <p:nvSpPr>
          <p:cNvPr id="5" name="Content Placeholder 4"/>
          <p:cNvSpPr>
            <a:spLocks noGrp="1"/>
          </p:cNvSpPr>
          <p:nvPr>
            <p:ph idx="1"/>
          </p:nvPr>
        </p:nvSpPr>
        <p:spPr/>
        <p:txBody>
          <a:bodyPr>
            <a:normAutofit/>
          </a:bodyPr>
          <a:lstStyle/>
          <a:p>
            <a:pPr marL="0" indent="0">
              <a:buNone/>
            </a:pPr>
            <a:r>
              <a:rPr lang="en-ZA" dirty="0"/>
              <a:t>Divisional Perspective</a:t>
            </a:r>
          </a:p>
          <a:p>
            <a:pPr marL="0" indent="0">
              <a:buNone/>
            </a:pPr>
            <a:endParaRPr lang="en-ZA" dirty="0"/>
          </a:p>
          <a:p>
            <a:r>
              <a:rPr lang="en-US" dirty="0"/>
              <a:t>Chief Executive Office: CEO</a:t>
            </a:r>
          </a:p>
          <a:p>
            <a:r>
              <a:rPr lang="en-US" dirty="0"/>
              <a:t>Chief Operations Office: COO</a:t>
            </a:r>
            <a:endParaRPr lang="en-GB" dirty="0"/>
          </a:p>
          <a:p>
            <a:r>
              <a:rPr lang="en-GB" dirty="0"/>
              <a:t>Chief Financial Office: CFO</a:t>
            </a:r>
          </a:p>
          <a:p>
            <a:r>
              <a:rPr lang="en-GB" dirty="0"/>
              <a:t>Chief Corporate Services Office: CCSO  </a:t>
            </a:r>
          </a:p>
          <a:p>
            <a:r>
              <a:rPr lang="en-GB" dirty="0"/>
              <a:t>Chief Information Office: CIO</a:t>
            </a:r>
          </a:p>
          <a:p>
            <a:pPr marL="0" indent="0">
              <a:buNone/>
            </a:pPr>
            <a:endParaRPr lang="en-GB" dirty="0"/>
          </a:p>
        </p:txBody>
      </p:sp>
    </p:spTree>
    <p:extLst>
      <p:ext uri="{BB962C8B-B14F-4D97-AF65-F5344CB8AC3E}">
        <p14:creationId xmlns:p14="http://schemas.microsoft.com/office/powerpoint/2010/main" val="25265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p>
        </p:txBody>
      </p:sp>
      <p:sp>
        <p:nvSpPr>
          <p:cNvPr id="9" name="Text Placeholder 8"/>
          <p:cNvSpPr>
            <a:spLocks noGrp="1"/>
          </p:cNvSpPr>
          <p:nvPr>
            <p:ph type="body" idx="1"/>
          </p:nvPr>
        </p:nvSpPr>
        <p:spPr/>
        <p:txBody>
          <a:bodyPr/>
          <a:lstStyle/>
          <a:p>
            <a:r>
              <a:rPr lang="en-US" dirty="0"/>
              <a:t>31 March 2021</a:t>
            </a:r>
            <a:endParaRPr lang="en-ZA" dirty="0"/>
          </a:p>
        </p:txBody>
      </p:sp>
      <p:sp>
        <p:nvSpPr>
          <p:cNvPr id="3" name="Rectangle 2"/>
          <p:cNvSpPr/>
          <p:nvPr/>
        </p:nvSpPr>
        <p:spPr>
          <a:xfrm>
            <a:off x="2219326" y="4277985"/>
            <a:ext cx="6379899" cy="1200329"/>
          </a:xfrm>
          <a:prstGeom prst="rect">
            <a:avLst/>
          </a:prstGeom>
        </p:spPr>
        <p:txBody>
          <a:bodyPr wrap="square">
            <a:spAutoFit/>
          </a:bodyPr>
          <a:lstStyle/>
          <a:p>
            <a:pPr algn="r">
              <a:buFontTx/>
              <a:buNone/>
            </a:pPr>
            <a:r>
              <a:rPr lang="en-ZA" sz="3600" b="1" dirty="0">
                <a:solidFill>
                  <a:schemeClr val="bg1"/>
                </a:solidFill>
                <a:latin typeface="Arial" charset="0"/>
              </a:rPr>
              <a:t>Programme Performance:</a:t>
            </a:r>
          </a:p>
          <a:p>
            <a:pPr algn="r">
              <a:buFontTx/>
              <a:buNone/>
            </a:pPr>
            <a:r>
              <a:rPr lang="en-US" sz="3600" b="1" dirty="0">
                <a:solidFill>
                  <a:schemeClr val="bg1"/>
                </a:solidFill>
                <a:latin typeface="Arial" charset="0"/>
              </a:rPr>
              <a:t>Summary</a:t>
            </a:r>
            <a:endParaRPr lang="en-ZA" sz="3600" b="1" dirty="0">
              <a:solidFill>
                <a:schemeClr val="bg1"/>
              </a:solidFill>
              <a:latin typeface="Arial" charset="0"/>
            </a:endParaRPr>
          </a:p>
        </p:txBody>
      </p:sp>
    </p:spTree>
    <p:extLst>
      <p:ext uri="{BB962C8B-B14F-4D97-AF65-F5344CB8AC3E}">
        <p14:creationId xmlns:p14="http://schemas.microsoft.com/office/powerpoint/2010/main" val="2606549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20683</TotalTime>
  <Words>3113</Words>
  <Application>Microsoft Office PowerPoint</Application>
  <PresentationFormat>On-screen Show (4:3)</PresentationFormat>
  <Paragraphs>653</Paragraphs>
  <Slides>49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Arial Narrow</vt:lpstr>
      <vt:lpstr>Calibri</vt:lpstr>
      <vt:lpstr>Courier New</vt:lpstr>
      <vt:lpstr>Symbol</vt:lpstr>
      <vt:lpstr>Times New Roman</vt:lpstr>
      <vt:lpstr>Wingdings</vt:lpstr>
      <vt:lpstr>Office Theme</vt:lpstr>
      <vt:lpstr>1_Custom Design</vt:lpstr>
      <vt:lpstr>Custom Design</vt:lpstr>
      <vt:lpstr>Presentation to the Select Committee:  CIDB Annual Report 2020/21  23 February 2022  </vt:lpstr>
      <vt:lpstr>LAYOUT</vt:lpstr>
      <vt:lpstr> </vt:lpstr>
      <vt:lpstr>LEGISLATIVE MANDATE</vt:lpstr>
      <vt:lpstr> </vt:lpstr>
      <vt:lpstr>Strategic Outcome Orientated Goals</vt:lpstr>
      <vt:lpstr>CONTEXT</vt:lpstr>
      <vt:lpstr>CONTEXT</vt:lpstr>
      <vt:lpstr> </vt:lpstr>
      <vt:lpstr>PERFORMANCE OVERVIEW</vt:lpstr>
      <vt:lpstr>PROGRAMME PERFORMANCE</vt:lpstr>
      <vt:lpstr>DIVISIONAL PERFORMANCE</vt:lpstr>
      <vt:lpstr>PERFORMANCE INFORMATION</vt:lpstr>
      <vt:lpstr> </vt:lpstr>
      <vt:lpstr>ADMINISTRATION</vt:lpstr>
      <vt:lpstr>PROVINCIAL OFFICES </vt:lpstr>
      <vt:lpstr> </vt:lpstr>
      <vt:lpstr>Study on Impact of Covid-19 on Industry</vt:lpstr>
      <vt:lpstr>National Stakeholder Forum (NSF)</vt:lpstr>
      <vt:lpstr>Recognition of Women in Construction (ERWIC) Awards</vt:lpstr>
      <vt:lpstr> Other Developments in 2020/21</vt:lpstr>
      <vt:lpstr>Organisation and Employee Development</vt:lpstr>
      <vt:lpstr>cidb Quarterly Industry Monitor</vt:lpstr>
      <vt:lpstr>Supply and Demand - Infrastructure Spending: Public Sector</vt:lpstr>
      <vt:lpstr>Supply and Demand - Infrastructure Spending: Municipal</vt:lpstr>
      <vt:lpstr>B.U.I.L.D Programme</vt:lpstr>
      <vt:lpstr>B.U.I.L.D Programme</vt:lpstr>
      <vt:lpstr>B.U.I.L.D Programme</vt:lpstr>
      <vt:lpstr>Transformation – Black-Owned Contractor Enterprises in Grades 7 to 9, 51%+</vt:lpstr>
      <vt:lpstr>Transformation – Women-Owned Contractor Enterprises in Grades 2 to 9; 51%+</vt:lpstr>
      <vt:lpstr>Transformation – Youth-Owned Contractor Enterprises  Ownership across all Grades; 51%+</vt:lpstr>
      <vt:lpstr>Transformation – Participation</vt:lpstr>
      <vt:lpstr>Transformation – Participation</vt:lpstr>
      <vt:lpstr>Provincial Office Highlights </vt:lpstr>
      <vt:lpstr> </vt:lpstr>
      <vt:lpstr>Contribution to the Economic Recovery and Reconstruction Plan </vt:lpstr>
      <vt:lpstr>    Audit Outcome</vt:lpstr>
      <vt:lpstr>AUDIT OUTCOME</vt:lpstr>
      <vt:lpstr>2020/21 AUDIT OUTCOME</vt:lpstr>
      <vt:lpstr>Audit Outcome (Interventions)</vt:lpstr>
      <vt:lpstr>Financial Report</vt:lpstr>
      <vt:lpstr>PowerPoint Presentation</vt:lpstr>
      <vt:lpstr>STATEMENT OF FINANCIAL POSITION ANALYSIS</vt:lpstr>
      <vt:lpstr>PowerPoint Presentation</vt:lpstr>
      <vt:lpstr>Statement of Financial Performance Analysis</vt:lpstr>
      <vt:lpstr>Remedial Action Across Key Priority Areas</vt:lpstr>
      <vt:lpstr>Remedial Action – Key Priority Areas</vt:lpstr>
      <vt:lpstr>Remedial Action – Key Priority Areas</vt:lpstr>
      <vt:lpstr> </vt:lpstr>
    </vt:vector>
  </TitlesOfParts>
  <Company>Cilton Powys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Q1 Performance Report</dc:title>
  <dc:creator>Ebrahim Moola</dc:creator>
  <cp:lastModifiedBy>Melissa Whitehead</cp:lastModifiedBy>
  <cp:revision>1406</cp:revision>
  <cp:lastPrinted>2021-09-20T10:16:26Z</cp:lastPrinted>
  <dcterms:created xsi:type="dcterms:W3CDTF">2012-10-17T11:37:19Z</dcterms:created>
  <dcterms:modified xsi:type="dcterms:W3CDTF">2022-02-16T11:38:12Z</dcterms:modified>
</cp:coreProperties>
</file>