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8"/>
  </p:notesMasterIdLst>
  <p:sldIdLst>
    <p:sldId id="256" r:id="rId2"/>
    <p:sldId id="359" r:id="rId3"/>
    <p:sldId id="360" r:id="rId4"/>
    <p:sldId id="375" r:id="rId5"/>
    <p:sldId id="376" r:id="rId6"/>
    <p:sldId id="377" r:id="rId7"/>
    <p:sldId id="378" r:id="rId8"/>
    <p:sldId id="370" r:id="rId9"/>
    <p:sldId id="368" r:id="rId10"/>
    <p:sldId id="369" r:id="rId11"/>
    <p:sldId id="373" r:id="rId12"/>
    <p:sldId id="266" r:id="rId13"/>
    <p:sldId id="374" r:id="rId14"/>
    <p:sldId id="379" r:id="rId15"/>
    <p:sldId id="406" r:id="rId16"/>
    <p:sldId id="382" r:id="rId17"/>
    <p:sldId id="384" r:id="rId18"/>
    <p:sldId id="386" r:id="rId19"/>
    <p:sldId id="387" r:id="rId20"/>
    <p:sldId id="389" r:id="rId21"/>
    <p:sldId id="392" r:id="rId22"/>
    <p:sldId id="390" r:id="rId23"/>
    <p:sldId id="393" r:id="rId24"/>
    <p:sldId id="412" r:id="rId25"/>
    <p:sldId id="413" r:id="rId26"/>
    <p:sldId id="385" r:id="rId27"/>
    <p:sldId id="394" r:id="rId28"/>
    <p:sldId id="395" r:id="rId29"/>
    <p:sldId id="396" r:id="rId30"/>
    <p:sldId id="407" r:id="rId31"/>
    <p:sldId id="398" r:id="rId32"/>
    <p:sldId id="409" r:id="rId33"/>
    <p:sldId id="399" r:id="rId34"/>
    <p:sldId id="400" r:id="rId35"/>
    <p:sldId id="410" r:id="rId36"/>
    <p:sldId id="411" r:id="rId37"/>
    <p:sldId id="402" r:id="rId38"/>
    <p:sldId id="403" r:id="rId39"/>
    <p:sldId id="404" r:id="rId40"/>
    <p:sldId id="405" r:id="rId41"/>
    <p:sldId id="335" r:id="rId42"/>
    <p:sldId id="339" r:id="rId43"/>
    <p:sldId id="316" r:id="rId44"/>
    <p:sldId id="357" r:id="rId45"/>
    <p:sldId id="355" r:id="rId46"/>
    <p:sldId id="33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3C01E-F121-2E50-2207-64609EFC874F}" name="Aquina Thulare" initials="AT" userId="076e64aad27f038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0EDCD-0267-4D5A-9AB7-73F48103FE5E}" v="311" dt="2022-02-22T13:47:59.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792" autoAdjust="0"/>
  </p:normalViewPr>
  <p:slideViewPr>
    <p:cSldViewPr snapToGrid="0">
      <p:cViewPr varScale="1">
        <p:scale>
          <a:sx n="69" d="100"/>
          <a:sy n="69" d="100"/>
        </p:scale>
        <p:origin x="1146"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770C1-AE33-4321-B2DE-15FD7247424D}" type="datetimeFigureOut">
              <a:rPr lang="en-GB" smtClean="0"/>
              <a:t>22/02/2022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54ACA-3BC3-44C7-A157-003B96ECA0AB}" type="slidenum">
              <a:rPr lang="en-GB" smtClean="0"/>
              <a:t>‹#›</a:t>
            </a:fld>
            <a:endParaRPr lang="en-GB"/>
          </a:p>
        </p:txBody>
      </p:sp>
    </p:spTree>
    <p:extLst>
      <p:ext uri="{BB962C8B-B14F-4D97-AF65-F5344CB8AC3E}">
        <p14:creationId xmlns:p14="http://schemas.microsoft.com/office/powerpoint/2010/main" val="52424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1</a:t>
            </a:fld>
            <a:endParaRPr lang="en-GB"/>
          </a:p>
        </p:txBody>
      </p:sp>
    </p:spTree>
    <p:extLst>
      <p:ext uri="{BB962C8B-B14F-4D97-AF65-F5344CB8AC3E}">
        <p14:creationId xmlns:p14="http://schemas.microsoft.com/office/powerpoint/2010/main" val="1257027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39</a:t>
            </a:fld>
            <a:endParaRPr lang="en-GB"/>
          </a:p>
        </p:txBody>
      </p:sp>
    </p:spTree>
    <p:extLst>
      <p:ext uri="{BB962C8B-B14F-4D97-AF65-F5344CB8AC3E}">
        <p14:creationId xmlns:p14="http://schemas.microsoft.com/office/powerpoint/2010/main" val="342769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02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42</a:t>
            </a:fld>
            <a:endParaRPr lang="en-GB"/>
          </a:p>
        </p:txBody>
      </p:sp>
    </p:spTree>
    <p:extLst>
      <p:ext uri="{BB962C8B-B14F-4D97-AF65-F5344CB8AC3E}">
        <p14:creationId xmlns:p14="http://schemas.microsoft.com/office/powerpoint/2010/main" val="209101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53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5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4</a:t>
            </a:fld>
            <a:endParaRPr lang="en-GB"/>
          </a:p>
        </p:txBody>
      </p:sp>
    </p:spTree>
    <p:extLst>
      <p:ext uri="{BB962C8B-B14F-4D97-AF65-F5344CB8AC3E}">
        <p14:creationId xmlns:p14="http://schemas.microsoft.com/office/powerpoint/2010/main" val="2649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7</a:t>
            </a:fld>
            <a:endParaRPr lang="en-GB"/>
          </a:p>
        </p:txBody>
      </p:sp>
    </p:spTree>
    <p:extLst>
      <p:ext uri="{BB962C8B-B14F-4D97-AF65-F5344CB8AC3E}">
        <p14:creationId xmlns:p14="http://schemas.microsoft.com/office/powerpoint/2010/main" val="145051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06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654ACA-3BC3-44C7-A157-003B96ECA0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02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11</a:t>
            </a:fld>
            <a:endParaRPr lang="en-GB"/>
          </a:p>
        </p:txBody>
      </p:sp>
    </p:spTree>
    <p:extLst>
      <p:ext uri="{BB962C8B-B14F-4D97-AF65-F5344CB8AC3E}">
        <p14:creationId xmlns:p14="http://schemas.microsoft.com/office/powerpoint/2010/main" val="105607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54ACA-3BC3-44C7-A157-003B96ECA0AB}" type="slidenum">
              <a:rPr lang="en-GB" smtClean="0"/>
              <a:t>12</a:t>
            </a:fld>
            <a:endParaRPr lang="en-GB"/>
          </a:p>
        </p:txBody>
      </p:sp>
    </p:spTree>
    <p:extLst>
      <p:ext uri="{BB962C8B-B14F-4D97-AF65-F5344CB8AC3E}">
        <p14:creationId xmlns:p14="http://schemas.microsoft.com/office/powerpoint/2010/main" val="150629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39E2B0D4-94B3-4793-A944-C1BD0E4BDC95}" type="datetime1">
              <a:rPr lang="en-US" smtClean="0"/>
              <a:t>2/22/2022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29286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5409DB-EA44-4149-940E-FB903142D9DF}" type="datetime1">
              <a:rPr lang="en-US" smtClean="0"/>
              <a:t>2/22/2022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3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2994CB7-2ADE-4071-89CC-1A68DC8F80B3}" type="datetime1">
              <a:rPr lang="en-US" smtClean="0"/>
              <a:t>2/22/2022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14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FB6A13E-ABD5-401A-92DD-978A643B4DFA}" type="datetime1">
              <a:rPr lang="en-US" smtClean="0"/>
              <a:t>2/22/2022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172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9C238415-34B1-4079-812B-848321AFF878}" type="datetime1">
              <a:rPr lang="en-US" smtClean="0"/>
              <a:t>2/22/2022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05002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7923F52-8521-4CF1-99C4-2B6B83BED6C8}" type="datetime1">
              <a:rPr lang="en-US" smtClean="0"/>
              <a:t>2/22/2022</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83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2931B3AF-8EEB-4DE5-80A4-F9FCEE7A8F7A}" type="datetime1">
              <a:rPr lang="en-US" smtClean="0"/>
              <a:t>2/22/2022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60031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1E2B371-86F6-40B1-A36A-24AD4FDCA2D3}" type="datetime1">
              <a:rPr lang="en-US" smtClean="0"/>
              <a:t>2/22/2022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21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9C061-7244-46E1-AB07-2C2C9979A34E}" type="datetime1">
              <a:rPr lang="en-US" smtClean="0"/>
              <a:t>2/22/2022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951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8E71C7E8-E651-487C-87F3-0B4E1791BB22}" type="datetime1">
              <a:rPr lang="en-US" smtClean="0"/>
              <a:t>2/22/2022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74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75A40B2-2F35-4F41-86CD-1DE9AC6CCFAF}" type="datetime1">
              <a:rPr lang="en-US" smtClean="0"/>
              <a:t>2/22/2022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4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5B1533-C102-4FD4-ABFF-1372F147D1F7}" type="datetime1">
              <a:rPr lang="en-US" smtClean="0"/>
              <a:t>2/22/2022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4980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38134034@N04/50038468747"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091B0B-4924-4397-B028-91FAB74DF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DC3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62AFC7E-C3E3-4EC3-B86F-E733575C6B3D}"/>
              </a:ext>
            </a:extLst>
          </p:cNvPr>
          <p:cNvSpPr>
            <a:spLocks noGrp="1"/>
          </p:cNvSpPr>
          <p:nvPr>
            <p:ph type="ctrTitle"/>
          </p:nvPr>
        </p:nvSpPr>
        <p:spPr>
          <a:xfrm>
            <a:off x="804672" y="640080"/>
            <a:ext cx="6083129" cy="4231810"/>
          </a:xfrm>
          <a:noFill/>
          <a:ln>
            <a:noFill/>
          </a:ln>
        </p:spPr>
        <p:txBody>
          <a:bodyPr vert="horz" lIns="274320" tIns="182880" rIns="274320" bIns="182880" rtlCol="0" anchor="ctr" anchorCtr="1">
            <a:normAutofit/>
          </a:bodyPr>
          <a:lstStyle/>
          <a:p>
            <a:pPr algn="r"/>
            <a:r>
              <a:rPr lang="en-US" sz="4000" dirty="0">
                <a:solidFill>
                  <a:schemeClr val="tx1"/>
                </a:solidFill>
              </a:rPr>
              <a:t/>
            </a:r>
            <a:br>
              <a:rPr lang="en-US" sz="4000" dirty="0">
                <a:solidFill>
                  <a:schemeClr val="tx1"/>
                </a:solidFill>
              </a:rPr>
            </a:br>
            <a:endParaRPr lang="en-US" sz="4000" dirty="0">
              <a:solidFill>
                <a:schemeClr val="tx1"/>
              </a:solidFill>
            </a:endParaRPr>
          </a:p>
        </p:txBody>
      </p:sp>
      <p:sp>
        <p:nvSpPr>
          <p:cNvPr id="3" name="Subtitle 2">
            <a:extLst>
              <a:ext uri="{FF2B5EF4-FFF2-40B4-BE49-F238E27FC236}">
                <a16:creationId xmlns:a16="http://schemas.microsoft.com/office/drawing/2014/main" id="{913875C6-6948-40FB-A52E-017F6480DA5F}"/>
              </a:ext>
            </a:extLst>
          </p:cNvPr>
          <p:cNvSpPr>
            <a:spLocks noGrp="1"/>
          </p:cNvSpPr>
          <p:nvPr>
            <p:ph type="subTitle" idx="1"/>
          </p:nvPr>
        </p:nvSpPr>
        <p:spPr>
          <a:xfrm>
            <a:off x="882752" y="544992"/>
            <a:ext cx="6083128" cy="3780428"/>
          </a:xfrm>
        </p:spPr>
        <p:txBody>
          <a:bodyPr vert="horz" lIns="91440" tIns="45720" rIns="91440" bIns="45720" rtlCol="0">
            <a:noAutofit/>
          </a:bodyPr>
          <a:lstStyle/>
          <a:p>
            <a:pPr>
              <a:lnSpc>
                <a:spcPct val="90000"/>
              </a:lnSpc>
            </a:pPr>
            <a:r>
              <a:rPr lang="en-US" sz="3600" b="1" dirty="0">
                <a:solidFill>
                  <a:schemeClr val="bg1"/>
                </a:solidFill>
              </a:rPr>
              <a:t>Presentation on the </a:t>
            </a:r>
            <a:r>
              <a:rPr lang="en-US" sz="4400" b="1" dirty="0">
                <a:solidFill>
                  <a:schemeClr val="bg1"/>
                </a:solidFill>
              </a:rPr>
              <a:t>National Health Insurance Bill to the Portfolio Committee on Health </a:t>
            </a:r>
          </a:p>
          <a:p>
            <a:pPr>
              <a:lnSpc>
                <a:spcPct val="90000"/>
              </a:lnSpc>
            </a:pPr>
            <a:r>
              <a:rPr lang="en-US" sz="3600" b="1" dirty="0">
                <a:solidFill>
                  <a:schemeClr val="bg1"/>
                </a:solidFill>
              </a:rPr>
              <a:t>in Parliament, South Africa</a:t>
            </a:r>
          </a:p>
        </p:txBody>
      </p:sp>
      <p:sp>
        <p:nvSpPr>
          <p:cNvPr id="5" name="Rectangle 4">
            <a:extLst>
              <a:ext uri="{FF2B5EF4-FFF2-40B4-BE49-F238E27FC236}">
                <a16:creationId xmlns:a16="http://schemas.microsoft.com/office/drawing/2014/main" id="{DC40C270-6ECF-D24C-95E1-E945D3C4DFAB}"/>
              </a:ext>
            </a:extLst>
          </p:cNvPr>
          <p:cNvSpPr/>
          <p:nvPr/>
        </p:nvSpPr>
        <p:spPr>
          <a:xfrm>
            <a:off x="539317" y="5092202"/>
            <a:ext cx="6656424" cy="1092607"/>
          </a:xfrm>
          <a:prstGeom prst="rect">
            <a:avLst/>
          </a:prstGeom>
        </p:spPr>
        <p:txBody>
          <a:bodyPr wrap="square">
            <a:spAutoFit/>
          </a:bodyPr>
          <a:lstStyle/>
          <a:p>
            <a:pPr algn="ctr">
              <a:spcAft>
                <a:spcPts val="600"/>
              </a:spcAft>
            </a:pPr>
            <a:r>
              <a:rPr lang="en-US" sz="3200" b="1" dirty="0">
                <a:solidFill>
                  <a:schemeClr val="bg1"/>
                </a:solidFill>
              </a:rPr>
              <a:t>By the African National Congress</a:t>
            </a:r>
          </a:p>
          <a:p>
            <a:pPr algn="ctr">
              <a:spcAft>
                <a:spcPts val="600"/>
              </a:spcAft>
            </a:pPr>
            <a:r>
              <a:rPr lang="en-US" sz="2800" b="1" dirty="0">
                <a:solidFill>
                  <a:schemeClr val="bg1"/>
                </a:solidFill>
              </a:rPr>
              <a:t>23 February 2022</a:t>
            </a:r>
          </a:p>
        </p:txBody>
      </p:sp>
      <p:sp>
        <p:nvSpPr>
          <p:cNvPr id="6" name="Slide Number Placeholder 5">
            <a:extLst>
              <a:ext uri="{FF2B5EF4-FFF2-40B4-BE49-F238E27FC236}">
                <a16:creationId xmlns:a16="http://schemas.microsoft.com/office/drawing/2014/main" id="{1A298424-06CF-434D-A698-F211C665A198}"/>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Picture 6" descr="ANC flag and logo.jpg"/>
          <p:cNvPicPr>
            <a:picLocks noChangeAspect="1"/>
          </p:cNvPicPr>
          <p:nvPr/>
        </p:nvPicPr>
        <p:blipFill rotWithShape="1">
          <a:blip r:embed="rId3">
            <a:extLst>
              <a:ext uri="{28A0092B-C50C-407E-A947-70E740481C1C}">
                <a14:useLocalDpi xmlns:a14="http://schemas.microsoft.com/office/drawing/2010/main" val="0"/>
              </a:ext>
            </a:extLst>
          </a:blip>
          <a:srcRect l="12877" r="10962"/>
          <a:stretch/>
        </p:blipFill>
        <p:spPr>
          <a:xfrm>
            <a:off x="8068638" y="1363088"/>
            <a:ext cx="3577455" cy="38723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53514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AD49EA-4F19-4452-8756-31B43DC4FC5A}"/>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9351" r="21981" b="-1"/>
          <a:stretch/>
        </p:blipFill>
        <p:spPr>
          <a:xfrm>
            <a:off x="0" y="0"/>
            <a:ext cx="3176312" cy="6857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pic>
      <p:sp>
        <p:nvSpPr>
          <p:cNvPr id="2" name="Title 1">
            <a:extLst>
              <a:ext uri="{FF2B5EF4-FFF2-40B4-BE49-F238E27FC236}">
                <a16:creationId xmlns:a16="http://schemas.microsoft.com/office/drawing/2014/main" id="{ABDB9335-8026-3B46-A18C-7814CA2E17F7}"/>
              </a:ext>
            </a:extLst>
          </p:cNvPr>
          <p:cNvSpPr>
            <a:spLocks noGrp="1"/>
          </p:cNvSpPr>
          <p:nvPr>
            <p:ph type="title"/>
          </p:nvPr>
        </p:nvSpPr>
        <p:spPr>
          <a:xfrm>
            <a:off x="135662" y="36275"/>
            <a:ext cx="2895973" cy="897673"/>
          </a:xfrm>
          <a:solidFill>
            <a:schemeClr val="bg1">
              <a:alpha val="80000"/>
            </a:schemeClr>
          </a:solidFill>
          <a:ln>
            <a:solidFill>
              <a:schemeClr val="tx1">
                <a:lumMod val="75000"/>
                <a:lumOff val="25000"/>
              </a:schemeClr>
            </a:solidFill>
          </a:ln>
        </p:spPr>
        <p:txBody>
          <a:bodyPr vert="horz" lIns="182880" tIns="182880" rIns="182880" bIns="182880" rtlCol="0" anchor="ctr">
            <a:noAutofit/>
          </a:bodyPr>
          <a:lstStyle/>
          <a:p>
            <a:r>
              <a:rPr lang="en-US" sz="1200" b="1" dirty="0">
                <a:solidFill>
                  <a:schemeClr val="tx1">
                    <a:lumMod val="85000"/>
                    <a:lumOff val="15000"/>
                  </a:schemeClr>
                </a:solidFill>
              </a:rPr>
              <a:t>THE DAWN AND LONG ROAD TO EQUITABLE HEALTH</a:t>
            </a:r>
          </a:p>
        </p:txBody>
      </p:sp>
      <p:sp>
        <p:nvSpPr>
          <p:cNvPr id="9" name="Title 1">
            <a:extLst>
              <a:ext uri="{FF2B5EF4-FFF2-40B4-BE49-F238E27FC236}">
                <a16:creationId xmlns:a16="http://schemas.microsoft.com/office/drawing/2014/main" id="{EFCDBCEC-78C9-B44B-85BE-6F372AD01F03}"/>
              </a:ext>
            </a:extLst>
          </p:cNvPr>
          <p:cNvSpPr txBox="1">
            <a:spLocks/>
          </p:cNvSpPr>
          <p:nvPr/>
        </p:nvSpPr>
        <p:spPr bwMode="black">
          <a:xfrm>
            <a:off x="63002" y="6168273"/>
            <a:ext cx="3041292" cy="588936"/>
          </a:xfrm>
          <a:prstGeom prst="rect">
            <a:avLst/>
          </a:prstGeom>
          <a:solidFill>
            <a:schemeClr val="tx1">
              <a:alpha val="60000"/>
            </a:schemeClr>
          </a:solidFill>
          <a:ln w="31750" cap="sq">
            <a:solidFill>
              <a:schemeClr val="bg1"/>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all" spc="200" normalizeH="0" baseline="0" noProof="0">
                <a:ln>
                  <a:noFill/>
                </a:ln>
                <a:solidFill>
                  <a:srgbClr val="FFFFFF"/>
                </a:solidFill>
                <a:effectLst/>
                <a:uLnTx/>
                <a:uFillTx/>
                <a:latin typeface="Gill Sans MT" panose="020B0502020104020203"/>
                <a:ea typeface="+mj-ea"/>
                <a:cs typeface="+mj-cs"/>
              </a:rPr>
              <a:t>MILESTONES</a:t>
            </a:r>
          </a:p>
        </p:txBody>
      </p:sp>
      <p:sp>
        <p:nvSpPr>
          <p:cNvPr id="5" name="TextBox 4">
            <a:extLst>
              <a:ext uri="{FF2B5EF4-FFF2-40B4-BE49-F238E27FC236}">
                <a16:creationId xmlns:a16="http://schemas.microsoft.com/office/drawing/2014/main" id="{FD40927D-AE64-0646-B3BF-326B3DBCBABE}"/>
              </a:ext>
            </a:extLst>
          </p:cNvPr>
          <p:cNvSpPr txBox="1"/>
          <p:nvPr/>
        </p:nvSpPr>
        <p:spPr>
          <a:xfrm>
            <a:off x="447274" y="6550148"/>
            <a:ext cx="258436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Gill Sans MT" panose="020B0502020104020203"/>
                <a:ea typeface="+mn-ea"/>
                <a:cs typeface="+mn-cs"/>
                <a:hlinkClick r:id="rId3" tooltip="https://www.flickr.com/photos/38134034@N04/50038468747">
                  <a:extLst>
                    <a:ext uri="{A12FA001-AC4F-418D-AE19-62706E023703}">
                      <ahyp:hlinkClr xmlns:ahyp="http://schemas.microsoft.com/office/drawing/2018/hyperlinkcolor" xmlns="" val="tx"/>
                    </a:ext>
                  </a:extLst>
                </a:hlinkClick>
              </a:rPr>
              <a:t>This Photo</a:t>
            </a:r>
            <a:r>
              <a:rPr kumimoji="0" lang="en-US" sz="700" b="0" i="0" u="none" strike="noStrike" kern="1200" cap="none" spc="0" normalizeH="0" baseline="0" noProof="0" dirty="0">
                <a:ln>
                  <a:noFill/>
                </a:ln>
                <a:solidFill>
                  <a:srgbClr val="FFFFFF"/>
                </a:solidFill>
                <a:effectLst/>
                <a:uLnTx/>
                <a:uFillTx/>
                <a:latin typeface="Gill Sans MT" panose="020B0502020104020203"/>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Gill Sans MT" panose="020B0502020104020203"/>
                <a:ea typeface="+mn-ea"/>
                <a:cs typeface="+mn-cs"/>
                <a:hlinkClick r:id="rId4" tooltip="https://creativecommons.org/licenses/by-nc-sa/3.0/">
                  <a:extLst>
                    <a:ext uri="{A12FA001-AC4F-418D-AE19-62706E023703}">
                      <ahyp:hlinkClr xmlns:ahyp="http://schemas.microsoft.com/office/drawing/2018/hyperlinkcolor" xmlns="" val="tx"/>
                    </a:ext>
                  </a:extLst>
                </a:hlinkClick>
              </a:rPr>
              <a:t>CC BY-SA-NC</a:t>
            </a:r>
            <a:endParaRPr kumimoji="0" lang="en-US" sz="7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1" name="Title 1">
            <a:extLst>
              <a:ext uri="{FF2B5EF4-FFF2-40B4-BE49-F238E27FC236}">
                <a16:creationId xmlns:a16="http://schemas.microsoft.com/office/drawing/2014/main" id="{03CCA00D-241D-5545-9EF8-75DC06582308}"/>
              </a:ext>
            </a:extLst>
          </p:cNvPr>
          <p:cNvSpPr txBox="1">
            <a:spLocks/>
          </p:cNvSpPr>
          <p:nvPr/>
        </p:nvSpPr>
        <p:spPr bwMode="black">
          <a:xfrm>
            <a:off x="3237892" y="18137"/>
            <a:ext cx="8954108" cy="933948"/>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all" spc="200" normalizeH="0" baseline="0" noProof="0" dirty="0">
                <a:ln>
                  <a:noFill/>
                </a:ln>
                <a:solidFill>
                  <a:srgbClr val="262626"/>
                </a:solidFill>
                <a:effectLst/>
                <a:uLnTx/>
                <a:uFillTx/>
                <a:latin typeface="Gill Sans MT" panose="020B0502020104020203"/>
                <a:ea typeface="+mj-ea"/>
                <a:cs typeface="+mj-cs"/>
              </a:rPr>
              <a:t>III. THE LONG ROAD TO EQUITABLE HEALTH IN SA </a:t>
            </a:r>
          </a:p>
        </p:txBody>
      </p:sp>
      <p:graphicFrame>
        <p:nvGraphicFramePr>
          <p:cNvPr id="6" name="Table 6">
            <a:extLst>
              <a:ext uri="{FF2B5EF4-FFF2-40B4-BE49-F238E27FC236}">
                <a16:creationId xmlns:a16="http://schemas.microsoft.com/office/drawing/2014/main" id="{D70C37F2-7782-CC4E-9FAA-68A9D263D3C3}"/>
              </a:ext>
            </a:extLst>
          </p:cNvPr>
          <p:cNvGraphicFramePr>
            <a:graphicFrameLocks noGrp="1"/>
          </p:cNvGraphicFramePr>
          <p:nvPr>
            <p:extLst>
              <p:ext uri="{D42A27DB-BD31-4B8C-83A1-F6EECF244321}">
                <p14:modId xmlns:p14="http://schemas.microsoft.com/office/powerpoint/2010/main" val="4082192634"/>
              </p:ext>
            </p:extLst>
          </p:nvPr>
        </p:nvGraphicFramePr>
        <p:xfrm>
          <a:off x="3237892" y="1158239"/>
          <a:ext cx="8954108" cy="5645649"/>
        </p:xfrm>
        <a:graphic>
          <a:graphicData uri="http://schemas.openxmlformats.org/drawingml/2006/table">
            <a:tbl>
              <a:tblPr firstRow="1" bandRow="1">
                <a:tableStyleId>{93296810-A885-4BE3-A3E7-6D5BEEA58F35}</a:tableStyleId>
              </a:tblPr>
              <a:tblGrid>
                <a:gridCol w="4477054">
                  <a:extLst>
                    <a:ext uri="{9D8B030D-6E8A-4147-A177-3AD203B41FA5}">
                      <a16:colId xmlns:a16="http://schemas.microsoft.com/office/drawing/2014/main" val="3722786116"/>
                    </a:ext>
                  </a:extLst>
                </a:gridCol>
                <a:gridCol w="4477054">
                  <a:extLst>
                    <a:ext uri="{9D8B030D-6E8A-4147-A177-3AD203B41FA5}">
                      <a16:colId xmlns:a16="http://schemas.microsoft.com/office/drawing/2014/main" val="2026439932"/>
                    </a:ext>
                  </a:extLst>
                </a:gridCol>
              </a:tblGrid>
              <a:tr h="5645649">
                <a:tc>
                  <a:txBody>
                    <a:bodyPr/>
                    <a:lstStyle/>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1943 Africans Claim </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1944 National Health Service (Gluckman) Commission </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1954 Women’s Charter </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1955 Freedom Charter</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1962 Road to South African Freedom</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1994 Reconstruction and Development Program</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1994 ANC National Health Plan</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1996 Constitution of the Republic of South Africa</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1997 White Paper for the Transformation of the Health System in South Africa</a:t>
                      </a:r>
                    </a:p>
                    <a:p>
                      <a:pPr marL="514350" lvl="0" indent="-285750" defTabSz="914400">
                        <a:lnSpc>
                          <a:spcPct val="90000"/>
                        </a:lnSpc>
                        <a:spcBef>
                          <a:spcPts val="1000"/>
                        </a:spcBef>
                        <a:buClr>
                          <a:schemeClr val="accent2"/>
                        </a:buClr>
                        <a:buFont typeface="Wingdings" pitchFamily="2" charset="2"/>
                        <a:buChar char="§"/>
                      </a:pPr>
                      <a:r>
                        <a:rPr lang="en-US" sz="1800" b="1" dirty="0">
                          <a:solidFill>
                            <a:schemeClr val="tx1">
                              <a:lumMod val="85000"/>
                              <a:lumOff val="15000"/>
                            </a:schemeClr>
                          </a:solidFill>
                        </a:rPr>
                        <a:t>The 2008 ANC Policy on the NHI </a:t>
                      </a:r>
                    </a:p>
                  </a:txBody>
                  <a:tcPr>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tcPr>
                </a:tc>
                <a:tc>
                  <a:txBody>
                    <a:bodyPr/>
                    <a:lstStyle/>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2012 National Development Plan – Vision 2030</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Africa Agenda 2063</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2015 United Nations Sustainable Development Goals (SDGs) 2030</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2017 White Paper on the NHI as the Official NHI policy</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2019 ANC National Election Manifesto</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message from voices of the people, especially communities, civil society and the labour movement</a:t>
                      </a:r>
                    </a:p>
                    <a:p>
                      <a:pPr marL="514350" lvl="0" indent="-285750" defTabSz="914400">
                        <a:lnSpc>
                          <a:spcPct val="100000"/>
                        </a:lnSpc>
                        <a:spcBef>
                          <a:spcPts val="1000"/>
                        </a:spcBef>
                        <a:buClr>
                          <a:schemeClr val="accent2"/>
                        </a:buClr>
                        <a:buFont typeface="Arial" panose="020B0604020202020204" pitchFamily="34" charset="0"/>
                        <a:buChar char="•"/>
                      </a:pPr>
                      <a:r>
                        <a:rPr lang="en-US" sz="1800" b="1" dirty="0">
                          <a:solidFill>
                            <a:schemeClr val="tx1">
                              <a:lumMod val="85000"/>
                              <a:lumOff val="15000"/>
                            </a:schemeClr>
                          </a:solidFill>
                        </a:rPr>
                        <a:t>The </a:t>
                      </a:r>
                      <a:r>
                        <a:rPr lang="en-US" sz="1800" b="1" dirty="0">
                          <a:solidFill>
                            <a:schemeClr val="tx1"/>
                          </a:solidFill>
                        </a:rPr>
                        <a:t>2019-22 consultations over the NHI Bill </a:t>
                      </a:r>
                    </a:p>
                    <a:p>
                      <a:endParaRPr lang="en-US" sz="1800" b="1" dirty="0"/>
                    </a:p>
                  </a:txBody>
                  <a:tcPr>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tcPr>
                </a:tc>
                <a:extLst>
                  <a:ext uri="{0D108BD9-81ED-4DB2-BD59-A6C34878D82A}">
                    <a16:rowId xmlns:a16="http://schemas.microsoft.com/office/drawing/2014/main" val="189206974"/>
                  </a:ext>
                </a:extLst>
              </a:tr>
            </a:tbl>
          </a:graphicData>
        </a:graphic>
      </p:graphicFrame>
      <p:sp>
        <p:nvSpPr>
          <p:cNvPr id="3" name="Slide Number Placeholder 2">
            <a:extLst>
              <a:ext uri="{FF2B5EF4-FFF2-40B4-BE49-F238E27FC236}">
                <a16:creationId xmlns:a16="http://schemas.microsoft.com/office/drawing/2014/main" id="{E4469697-83BF-4DC8-BEFD-08C439E7C0A3}"/>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24741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780836" y="351778"/>
            <a:ext cx="8856325" cy="1024959"/>
          </a:xfrm>
        </p:spPr>
        <p:txBody>
          <a:bodyPr>
            <a:noAutofit/>
          </a:bodyPr>
          <a:lstStyle/>
          <a:p>
            <a:r>
              <a:rPr lang="en-US" sz="3600" b="1" dirty="0"/>
              <a:t>IV. NHI: A PATH TO UHC!</a:t>
            </a:r>
          </a:p>
        </p:txBody>
      </p:sp>
      <p:pic>
        <p:nvPicPr>
          <p:cNvPr id="18" name="Picture 17" descr="Surgeons working in an operating room">
            <a:extLst>
              <a:ext uri="{FF2B5EF4-FFF2-40B4-BE49-F238E27FC236}">
                <a16:creationId xmlns:a16="http://schemas.microsoft.com/office/drawing/2014/main" id="{2BE3AC22-F82B-D344-9491-044195EB1F26}"/>
              </a:ext>
            </a:extLst>
          </p:cNvPr>
          <p:cNvPicPr>
            <a:picLocks noChangeAspect="1"/>
          </p:cNvPicPr>
          <p:nvPr/>
        </p:nvPicPr>
        <p:blipFill rotWithShape="1">
          <a:blip r:embed="rId3"/>
          <a:srcRect l="18746" r="8599" b="-3"/>
          <a:stretch/>
        </p:blipFill>
        <p:spPr>
          <a:xfrm>
            <a:off x="9797146" y="171980"/>
            <a:ext cx="1506993" cy="1384554"/>
          </a:xfrm>
          <a:prstGeom prst="rect">
            <a:avLst/>
          </a:prstGeom>
        </p:spPr>
      </p:pic>
      <p:graphicFrame>
        <p:nvGraphicFramePr>
          <p:cNvPr id="6" name="Table 6">
            <a:extLst>
              <a:ext uri="{FF2B5EF4-FFF2-40B4-BE49-F238E27FC236}">
                <a16:creationId xmlns:a16="http://schemas.microsoft.com/office/drawing/2014/main" id="{358EB121-8817-420A-BA0E-5234DFB4942A}"/>
              </a:ext>
            </a:extLst>
          </p:cNvPr>
          <p:cNvGraphicFramePr>
            <a:graphicFrameLocks noGrp="1"/>
          </p:cNvGraphicFramePr>
          <p:nvPr>
            <p:ph idx="1"/>
            <p:extLst>
              <p:ext uri="{D42A27DB-BD31-4B8C-83A1-F6EECF244321}">
                <p14:modId xmlns:p14="http://schemas.microsoft.com/office/powerpoint/2010/main" val="4111783468"/>
              </p:ext>
            </p:extLst>
          </p:nvPr>
        </p:nvGraphicFramePr>
        <p:xfrm>
          <a:off x="780836" y="1633590"/>
          <a:ext cx="10523303" cy="4812336"/>
        </p:xfrm>
        <a:graphic>
          <a:graphicData uri="http://schemas.openxmlformats.org/drawingml/2006/table">
            <a:tbl>
              <a:tblPr firstRow="1" bandRow="1">
                <a:tableStyleId>{5C22544A-7EE6-4342-B048-85BDC9FD1C3A}</a:tableStyleId>
              </a:tblPr>
              <a:tblGrid>
                <a:gridCol w="10523303">
                  <a:extLst>
                    <a:ext uri="{9D8B030D-6E8A-4147-A177-3AD203B41FA5}">
                      <a16:colId xmlns:a16="http://schemas.microsoft.com/office/drawing/2014/main" val="2584088821"/>
                    </a:ext>
                  </a:extLst>
                </a:gridCol>
              </a:tblGrid>
              <a:tr h="2107311">
                <a:tc>
                  <a:txBody>
                    <a:bodyPr/>
                    <a:lstStyle/>
                    <a:p>
                      <a:pPr algn="just"/>
                      <a:r>
                        <a:rPr lang="en-US" sz="2400" b="1" dirty="0">
                          <a:solidFill>
                            <a:schemeClr val="tx1"/>
                          </a:solidFill>
                        </a:rPr>
                        <a:t>National Health Insurance is a health financing system that is designed to pool funds and actively purchase services with these funds to provide universal access to quality, affordable personal health services for all South Africans based on their health needs, irrespective of their socioeconomic status. </a:t>
                      </a:r>
                    </a:p>
                    <a:p>
                      <a:pPr algn="just"/>
                      <a:endParaRPr lang="en-GB" sz="2400" b="1" dirty="0">
                        <a:solidFill>
                          <a:schemeClr val="tx1"/>
                        </a:solidFill>
                      </a:endParaRPr>
                    </a:p>
                  </a:txBody>
                  <a:tcPr/>
                </a:tc>
                <a:extLst>
                  <a:ext uri="{0D108BD9-81ED-4DB2-BD59-A6C34878D82A}">
                    <a16:rowId xmlns:a16="http://schemas.microsoft.com/office/drawing/2014/main" val="1794285148"/>
                  </a:ext>
                </a:extLst>
              </a:tr>
              <a:tr h="1263168">
                <a:tc>
                  <a:txBody>
                    <a:bodyPr/>
                    <a:lstStyle/>
                    <a:p>
                      <a:pPr algn="just"/>
                      <a:r>
                        <a:rPr lang="en-US" sz="2400" b="1" dirty="0">
                          <a:solidFill>
                            <a:schemeClr val="tx1"/>
                          </a:solidFill>
                        </a:rPr>
                        <a:t>NHI will be implemented through the creation of a single fund that is publicly financed and publicly administered. </a:t>
                      </a:r>
                    </a:p>
                  </a:txBody>
                  <a:tcPr/>
                </a:tc>
                <a:extLst>
                  <a:ext uri="{0D108BD9-81ED-4DB2-BD59-A6C34878D82A}">
                    <a16:rowId xmlns:a16="http://schemas.microsoft.com/office/drawing/2014/main" val="2616061526"/>
                  </a:ext>
                </a:extLst>
              </a:tr>
              <a:tr h="1263168">
                <a:tc>
                  <a:txBody>
                    <a:bodyPr/>
                    <a:lstStyle/>
                    <a:p>
                      <a:pPr algn="just"/>
                      <a:r>
                        <a:rPr lang="en-US" sz="2400" b="1" dirty="0">
                          <a:solidFill>
                            <a:schemeClr val="tx1"/>
                          </a:solidFill>
                        </a:rPr>
                        <a:t>The health services covered by NHI will be comprehensive and provided free at the point of care. </a:t>
                      </a:r>
                    </a:p>
                  </a:txBody>
                  <a:tcPr/>
                </a:tc>
                <a:extLst>
                  <a:ext uri="{0D108BD9-81ED-4DB2-BD59-A6C34878D82A}">
                    <a16:rowId xmlns:a16="http://schemas.microsoft.com/office/drawing/2014/main" val="733014026"/>
                  </a:ext>
                </a:extLst>
              </a:tr>
            </a:tbl>
          </a:graphicData>
        </a:graphic>
      </p:graphicFrame>
      <p:sp>
        <p:nvSpPr>
          <p:cNvPr id="3" name="Slide Number Placeholder 2">
            <a:extLst>
              <a:ext uri="{FF2B5EF4-FFF2-40B4-BE49-F238E27FC236}">
                <a16:creationId xmlns:a16="http://schemas.microsoft.com/office/drawing/2014/main" id="{0BEBE240-B485-4D4F-9017-18EED469FBEF}"/>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6271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780836" y="351778"/>
            <a:ext cx="8856325" cy="1024959"/>
          </a:xfrm>
        </p:spPr>
        <p:txBody>
          <a:bodyPr>
            <a:noAutofit/>
          </a:bodyPr>
          <a:lstStyle/>
          <a:p>
            <a:r>
              <a:rPr lang="en-US" sz="3600" b="1" dirty="0"/>
              <a:t>IV. NHI: A PATH TO UHC!</a:t>
            </a:r>
          </a:p>
        </p:txBody>
      </p:sp>
      <p:pic>
        <p:nvPicPr>
          <p:cNvPr id="18" name="Picture 17" descr="Surgeons working in an operating room">
            <a:extLst>
              <a:ext uri="{FF2B5EF4-FFF2-40B4-BE49-F238E27FC236}">
                <a16:creationId xmlns:a16="http://schemas.microsoft.com/office/drawing/2014/main" id="{2BE3AC22-F82B-D344-9491-044195EB1F26}"/>
              </a:ext>
            </a:extLst>
          </p:cNvPr>
          <p:cNvPicPr>
            <a:picLocks noChangeAspect="1"/>
          </p:cNvPicPr>
          <p:nvPr/>
        </p:nvPicPr>
        <p:blipFill rotWithShape="1">
          <a:blip r:embed="rId3"/>
          <a:srcRect l="18746" r="8599" b="-3"/>
          <a:stretch/>
        </p:blipFill>
        <p:spPr>
          <a:xfrm>
            <a:off x="9797146" y="171980"/>
            <a:ext cx="1506993" cy="1384554"/>
          </a:xfrm>
          <a:prstGeom prst="rect">
            <a:avLst/>
          </a:prstGeom>
        </p:spPr>
      </p:pic>
      <p:graphicFrame>
        <p:nvGraphicFramePr>
          <p:cNvPr id="6" name="Table 6">
            <a:extLst>
              <a:ext uri="{FF2B5EF4-FFF2-40B4-BE49-F238E27FC236}">
                <a16:creationId xmlns:a16="http://schemas.microsoft.com/office/drawing/2014/main" id="{358EB121-8817-420A-BA0E-5234DFB4942A}"/>
              </a:ext>
            </a:extLst>
          </p:cNvPr>
          <p:cNvGraphicFramePr>
            <a:graphicFrameLocks noGrp="1"/>
          </p:cNvGraphicFramePr>
          <p:nvPr>
            <p:ph idx="1"/>
            <p:extLst>
              <p:ext uri="{D42A27DB-BD31-4B8C-83A1-F6EECF244321}">
                <p14:modId xmlns:p14="http://schemas.microsoft.com/office/powerpoint/2010/main" val="2672880511"/>
              </p:ext>
            </p:extLst>
          </p:nvPr>
        </p:nvGraphicFramePr>
        <p:xfrm>
          <a:off x="834348" y="1695236"/>
          <a:ext cx="10523303" cy="4407615"/>
        </p:xfrm>
        <a:graphic>
          <a:graphicData uri="http://schemas.openxmlformats.org/drawingml/2006/table">
            <a:tbl>
              <a:tblPr firstRow="1" bandRow="1">
                <a:tableStyleId>{5C22544A-7EE6-4342-B048-85BDC9FD1C3A}</a:tableStyleId>
              </a:tblPr>
              <a:tblGrid>
                <a:gridCol w="10523303">
                  <a:extLst>
                    <a:ext uri="{9D8B030D-6E8A-4147-A177-3AD203B41FA5}">
                      <a16:colId xmlns:a16="http://schemas.microsoft.com/office/drawing/2014/main" val="2584088821"/>
                    </a:ext>
                  </a:extLst>
                </a:gridCol>
              </a:tblGrid>
              <a:tr h="1469205">
                <a:tc>
                  <a:txBody>
                    <a:bodyPr/>
                    <a:lstStyle/>
                    <a:p>
                      <a:pPr algn="just"/>
                      <a:r>
                        <a:rPr lang="en-US" sz="2400" b="1" dirty="0">
                          <a:solidFill>
                            <a:schemeClr val="tx1"/>
                          </a:solidFill>
                        </a:rPr>
                        <a:t>NHI will provide a mechanism for improving cross-subsidization in the overall health system. </a:t>
                      </a:r>
                    </a:p>
                    <a:p>
                      <a:pPr algn="just"/>
                      <a:endParaRPr lang="en-GB" sz="2400" b="1" dirty="0">
                        <a:solidFill>
                          <a:schemeClr val="tx1"/>
                        </a:solidFill>
                      </a:endParaRPr>
                    </a:p>
                  </a:txBody>
                  <a:tcPr/>
                </a:tc>
                <a:extLst>
                  <a:ext uri="{0D108BD9-81ED-4DB2-BD59-A6C34878D82A}">
                    <a16:rowId xmlns:a16="http://schemas.microsoft.com/office/drawing/2014/main" val="1794285148"/>
                  </a:ext>
                </a:extLst>
              </a:tr>
              <a:tr h="1469205">
                <a:tc>
                  <a:txBody>
                    <a:bodyPr/>
                    <a:lstStyle/>
                    <a:p>
                      <a:pPr algn="just"/>
                      <a:r>
                        <a:rPr lang="en-US" sz="2400" b="1" dirty="0">
                          <a:solidFill>
                            <a:schemeClr val="tx1"/>
                          </a:solidFill>
                        </a:rPr>
                        <a:t>NHI benefits will be comprehensive and in line with an individual’s need for health care without the risk of financial hardships. </a:t>
                      </a:r>
                    </a:p>
                    <a:p>
                      <a:pPr algn="just"/>
                      <a:endParaRPr lang="en-GB" sz="2400" b="1" dirty="0">
                        <a:solidFill>
                          <a:schemeClr val="tx1"/>
                        </a:solidFill>
                      </a:endParaRPr>
                    </a:p>
                  </a:txBody>
                  <a:tcPr/>
                </a:tc>
                <a:extLst>
                  <a:ext uri="{0D108BD9-81ED-4DB2-BD59-A6C34878D82A}">
                    <a16:rowId xmlns:a16="http://schemas.microsoft.com/office/drawing/2014/main" val="2616061526"/>
                  </a:ext>
                </a:extLst>
              </a:tr>
              <a:tr h="1469205">
                <a:tc>
                  <a:txBody>
                    <a:bodyPr/>
                    <a:lstStyle/>
                    <a:p>
                      <a:pPr algn="just"/>
                      <a:r>
                        <a:rPr lang="en-US" sz="2400" b="1" dirty="0">
                          <a:solidFill>
                            <a:schemeClr val="tx1"/>
                          </a:solidFill>
                        </a:rPr>
                        <a:t>Implementation of NHI is based on the need to address structural imbalances in the health system and to reduce the burden of disease.</a:t>
                      </a:r>
                    </a:p>
                  </a:txBody>
                  <a:tcPr/>
                </a:tc>
                <a:extLst>
                  <a:ext uri="{0D108BD9-81ED-4DB2-BD59-A6C34878D82A}">
                    <a16:rowId xmlns:a16="http://schemas.microsoft.com/office/drawing/2014/main" val="733014026"/>
                  </a:ext>
                </a:extLst>
              </a:tr>
            </a:tbl>
          </a:graphicData>
        </a:graphic>
      </p:graphicFrame>
      <p:sp>
        <p:nvSpPr>
          <p:cNvPr id="3" name="Slide Number Placeholder 2">
            <a:extLst>
              <a:ext uri="{FF2B5EF4-FFF2-40B4-BE49-F238E27FC236}">
                <a16:creationId xmlns:a16="http://schemas.microsoft.com/office/drawing/2014/main" id="{5D58DD55-0DA8-4F41-B5F1-CCC3451543F1}"/>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39835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438383" y="464794"/>
            <a:ext cx="8198777" cy="1448114"/>
          </a:xfrm>
        </p:spPr>
        <p:txBody>
          <a:bodyPr>
            <a:noAutofit/>
          </a:bodyPr>
          <a:lstStyle/>
          <a:p>
            <a:r>
              <a:rPr lang="en-US" sz="3600" b="1" dirty="0"/>
              <a:t>IV. NHI: A PATH TO UHC!</a:t>
            </a:r>
          </a:p>
        </p:txBody>
      </p:sp>
      <p:pic>
        <p:nvPicPr>
          <p:cNvPr id="18" name="Picture 17" descr="Surgeons working in an operating room">
            <a:extLst>
              <a:ext uri="{FF2B5EF4-FFF2-40B4-BE49-F238E27FC236}">
                <a16:creationId xmlns:a16="http://schemas.microsoft.com/office/drawing/2014/main" id="{2BE3AC22-F82B-D344-9491-044195EB1F26}"/>
              </a:ext>
            </a:extLst>
          </p:cNvPr>
          <p:cNvPicPr>
            <a:picLocks noChangeAspect="1"/>
          </p:cNvPicPr>
          <p:nvPr/>
        </p:nvPicPr>
        <p:blipFill rotWithShape="1">
          <a:blip r:embed="rId2"/>
          <a:srcRect l="18746" r="8599" b="-3"/>
          <a:stretch/>
        </p:blipFill>
        <p:spPr>
          <a:xfrm>
            <a:off x="9727965" y="464794"/>
            <a:ext cx="1576174" cy="1448114"/>
          </a:xfrm>
          <a:prstGeom prst="rect">
            <a:avLst/>
          </a:prstGeom>
        </p:spPr>
      </p:pic>
      <p:graphicFrame>
        <p:nvGraphicFramePr>
          <p:cNvPr id="6" name="Table 6">
            <a:extLst>
              <a:ext uri="{FF2B5EF4-FFF2-40B4-BE49-F238E27FC236}">
                <a16:creationId xmlns:a16="http://schemas.microsoft.com/office/drawing/2014/main" id="{661B33A3-C01D-4F7B-9FC6-84F736516544}"/>
              </a:ext>
            </a:extLst>
          </p:cNvPr>
          <p:cNvGraphicFramePr>
            <a:graphicFrameLocks noGrp="1"/>
          </p:cNvGraphicFramePr>
          <p:nvPr>
            <p:ph idx="1"/>
            <p:extLst>
              <p:ext uri="{D42A27DB-BD31-4B8C-83A1-F6EECF244321}">
                <p14:modId xmlns:p14="http://schemas.microsoft.com/office/powerpoint/2010/main" val="2276356301"/>
              </p:ext>
            </p:extLst>
          </p:nvPr>
        </p:nvGraphicFramePr>
        <p:xfrm>
          <a:off x="1438383" y="2024009"/>
          <a:ext cx="9865755" cy="4181583"/>
        </p:xfrm>
        <a:graphic>
          <a:graphicData uri="http://schemas.openxmlformats.org/drawingml/2006/table">
            <a:tbl>
              <a:tblPr firstRow="1" bandRow="1">
                <a:tableStyleId>{5C22544A-7EE6-4342-B048-85BDC9FD1C3A}</a:tableStyleId>
              </a:tblPr>
              <a:tblGrid>
                <a:gridCol w="9865755">
                  <a:extLst>
                    <a:ext uri="{9D8B030D-6E8A-4147-A177-3AD203B41FA5}">
                      <a16:colId xmlns:a16="http://schemas.microsoft.com/office/drawing/2014/main" val="773615803"/>
                    </a:ext>
                  </a:extLst>
                </a:gridCol>
              </a:tblGrid>
              <a:tr h="1393861">
                <a:tc>
                  <a:txBody>
                    <a:bodyPr/>
                    <a:lstStyle/>
                    <a:p>
                      <a:pPr algn="just"/>
                      <a:r>
                        <a:rPr lang="en-US" sz="2800" b="1" dirty="0">
                          <a:solidFill>
                            <a:schemeClr val="tx1"/>
                          </a:solidFill>
                        </a:rPr>
                        <a:t>The NHI is a uniquely South African healthcare financing mechanism, which is  an important building block and an enabler of any health system.</a:t>
                      </a:r>
                    </a:p>
                  </a:txBody>
                  <a:tcPr/>
                </a:tc>
                <a:extLst>
                  <a:ext uri="{0D108BD9-81ED-4DB2-BD59-A6C34878D82A}">
                    <a16:rowId xmlns:a16="http://schemas.microsoft.com/office/drawing/2014/main" val="699860811"/>
                  </a:ext>
                </a:extLst>
              </a:tr>
              <a:tr h="1393861">
                <a:tc>
                  <a:txBody>
                    <a:bodyPr/>
                    <a:lstStyle/>
                    <a:p>
                      <a:pPr algn="just"/>
                      <a:r>
                        <a:rPr lang="en-US" sz="2800" b="1" dirty="0">
                          <a:solidFill>
                            <a:schemeClr val="tx1"/>
                          </a:solidFill>
                        </a:rPr>
                        <a:t>The NHI is a critical path towards strengthening and unifying the health system and improving health access, equity and outcomes.</a:t>
                      </a:r>
                    </a:p>
                  </a:txBody>
                  <a:tcPr/>
                </a:tc>
                <a:extLst>
                  <a:ext uri="{0D108BD9-81ED-4DB2-BD59-A6C34878D82A}">
                    <a16:rowId xmlns:a16="http://schemas.microsoft.com/office/drawing/2014/main" val="1761104495"/>
                  </a:ext>
                </a:extLst>
              </a:tr>
              <a:tr h="1393861">
                <a:tc>
                  <a:txBody>
                    <a:bodyPr/>
                    <a:lstStyle/>
                    <a:p>
                      <a:pPr algn="just"/>
                      <a:r>
                        <a:rPr lang="en-US" sz="2800" b="1" dirty="0">
                          <a:solidFill>
                            <a:schemeClr val="tx1"/>
                          </a:solidFill>
                        </a:rPr>
                        <a:t>As the World Health Organisation states in its 2010 World Health Report, Health Systems Financing such as the NHI is the Path to Universal Health Coverage.</a:t>
                      </a:r>
                    </a:p>
                  </a:txBody>
                  <a:tcPr/>
                </a:tc>
                <a:extLst>
                  <a:ext uri="{0D108BD9-81ED-4DB2-BD59-A6C34878D82A}">
                    <a16:rowId xmlns:a16="http://schemas.microsoft.com/office/drawing/2014/main" val="2376600459"/>
                  </a:ext>
                </a:extLst>
              </a:tr>
            </a:tbl>
          </a:graphicData>
        </a:graphic>
      </p:graphicFrame>
      <p:sp>
        <p:nvSpPr>
          <p:cNvPr id="3" name="Slide Number Placeholder 2">
            <a:extLst>
              <a:ext uri="{FF2B5EF4-FFF2-40B4-BE49-F238E27FC236}">
                <a16:creationId xmlns:a16="http://schemas.microsoft.com/office/drawing/2014/main" id="{A8C5A2EA-47CB-4CBC-9DBF-F0EF909337E7}"/>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96202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729465" y="441789"/>
            <a:ext cx="9231399" cy="1452229"/>
          </a:xfrm>
        </p:spPr>
        <p:txBody>
          <a:bodyPr>
            <a:normAutofit/>
          </a:bodyPr>
          <a:lstStyle/>
          <a:p>
            <a:r>
              <a:rPr lang="en-US" sz="4400" b="1" dirty="0"/>
              <a:t>IV. NHI: A PATH TO UHC!</a:t>
            </a:r>
            <a:r>
              <a:rPr lang="en-US" dirty="0"/>
              <a:t/>
            </a:r>
            <a:br>
              <a:rPr lang="en-US" dirty="0"/>
            </a:br>
            <a:r>
              <a:rPr lang="en-US" dirty="0"/>
              <a:t> </a:t>
            </a:r>
            <a:r>
              <a:rPr lang="en-US" sz="2000" b="1" cap="none" dirty="0"/>
              <a:t>The World Health Organisation health system framework</a:t>
            </a:r>
            <a:endParaRPr lang="en-US" sz="2000" b="1" dirty="0"/>
          </a:p>
        </p:txBody>
      </p:sp>
      <p:pic>
        <p:nvPicPr>
          <p:cNvPr id="18" name="Picture 17" descr="Surgeons working in an operating room">
            <a:extLst>
              <a:ext uri="{FF2B5EF4-FFF2-40B4-BE49-F238E27FC236}">
                <a16:creationId xmlns:a16="http://schemas.microsoft.com/office/drawing/2014/main" id="{2BE3AC22-F82B-D344-9491-044195EB1F26}"/>
              </a:ext>
            </a:extLst>
          </p:cNvPr>
          <p:cNvPicPr>
            <a:picLocks noChangeAspect="1"/>
          </p:cNvPicPr>
          <p:nvPr/>
        </p:nvPicPr>
        <p:blipFill rotWithShape="1">
          <a:blip r:embed="rId2"/>
          <a:srcRect l="18746" r="8599" b="-3"/>
          <a:stretch/>
        </p:blipFill>
        <p:spPr>
          <a:xfrm>
            <a:off x="10094837" y="441789"/>
            <a:ext cx="1636565" cy="1452229"/>
          </a:xfrm>
          <a:prstGeom prst="rect">
            <a:avLst/>
          </a:prstGeom>
        </p:spPr>
      </p:pic>
      <p:pic>
        <p:nvPicPr>
          <p:cNvPr id="4" name="Picture 3">
            <a:extLst>
              <a:ext uri="{FF2B5EF4-FFF2-40B4-BE49-F238E27FC236}">
                <a16:creationId xmlns:a16="http://schemas.microsoft.com/office/drawing/2014/main" id="{B60A291A-4CC5-4357-B269-16F3785C0D87}"/>
              </a:ext>
            </a:extLst>
          </p:cNvPr>
          <p:cNvPicPr>
            <a:picLocks noChangeAspect="1"/>
          </p:cNvPicPr>
          <p:nvPr/>
        </p:nvPicPr>
        <p:blipFill>
          <a:blip r:embed="rId3"/>
          <a:stretch>
            <a:fillRect/>
          </a:stretch>
        </p:blipFill>
        <p:spPr>
          <a:xfrm>
            <a:off x="729464" y="1993187"/>
            <a:ext cx="11001938" cy="4530903"/>
          </a:xfrm>
          <a:prstGeom prst="rect">
            <a:avLst/>
          </a:prstGeom>
        </p:spPr>
      </p:pic>
      <p:sp>
        <p:nvSpPr>
          <p:cNvPr id="3" name="TextBox 2">
            <a:extLst>
              <a:ext uri="{FF2B5EF4-FFF2-40B4-BE49-F238E27FC236}">
                <a16:creationId xmlns:a16="http://schemas.microsoft.com/office/drawing/2014/main" id="{0BC8DBEF-84C3-0F45-BD2E-5D2319E967C4}"/>
              </a:ext>
            </a:extLst>
          </p:cNvPr>
          <p:cNvSpPr txBox="1"/>
          <p:nvPr/>
        </p:nvSpPr>
        <p:spPr>
          <a:xfrm>
            <a:off x="1018785" y="4890499"/>
            <a:ext cx="3892262" cy="276999"/>
          </a:xfrm>
          <a:prstGeom prst="rect">
            <a:avLst/>
          </a:prstGeom>
          <a:solidFill>
            <a:srgbClr val="DB3DCD"/>
          </a:solidFill>
          <a:ln>
            <a:solidFill>
              <a:srgbClr val="DB3DCD"/>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panose="020B0502020104020203"/>
                <a:ea typeface="+mn-ea"/>
                <a:cs typeface="+mn-cs"/>
              </a:rPr>
              <a:t>FINANCING</a:t>
            </a:r>
          </a:p>
        </p:txBody>
      </p:sp>
      <p:sp>
        <p:nvSpPr>
          <p:cNvPr id="5" name="Slide Number Placeholder 4">
            <a:extLst>
              <a:ext uri="{FF2B5EF4-FFF2-40B4-BE49-F238E27FC236}">
                <a16:creationId xmlns:a16="http://schemas.microsoft.com/office/drawing/2014/main" id="{A86B3570-482F-4123-B69A-422E6C94F6B3}"/>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47643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22ECF6B-7CC7-4A73-9A3F-BC0C9D972DDC}"/>
              </a:ext>
            </a:extLst>
          </p:cNvPr>
          <p:cNvSpPr/>
          <p:nvPr/>
        </p:nvSpPr>
        <p:spPr>
          <a:xfrm>
            <a:off x="571928" y="290243"/>
            <a:ext cx="3137043" cy="6233847"/>
          </a:xfrm>
          <a:prstGeom prst="roundRect">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pPr algn="ctr"/>
            <a:r>
              <a:rPr lang="en-US" sz="3200" b="1" dirty="0">
                <a:solidFill>
                  <a:schemeClr val="tx1"/>
                </a:solidFill>
              </a:rPr>
              <a:t>The NHI is a financing mechanism and a strategy to move South Africa towards Universal Health Coverage (UHC).</a:t>
            </a:r>
            <a:endParaRPr lang="en-GB" sz="3200" b="1" dirty="0">
              <a:solidFill>
                <a:schemeClr val="tx1"/>
              </a:solidFill>
            </a:endParaRPr>
          </a:p>
        </p:txBody>
      </p:sp>
      <p:sp>
        <p:nvSpPr>
          <p:cNvPr id="2" name="Slide Number Placeholder 1">
            <a:extLst>
              <a:ext uri="{FF2B5EF4-FFF2-40B4-BE49-F238E27FC236}">
                <a16:creationId xmlns:a16="http://schemas.microsoft.com/office/drawing/2014/main" id="{04501BF3-3B8A-4C2F-BB2D-7D906DCA0068}"/>
              </a:ext>
            </a:extLst>
          </p:cNvPr>
          <p:cNvSpPr>
            <a:spLocks noGrp="1"/>
          </p:cNvSpPr>
          <p:nvPr>
            <p:ph type="sldNum" sz="quarter" idx="12"/>
          </p:nvPr>
        </p:nvSpPr>
        <p:spPr/>
        <p:txBody>
          <a:bodyPr/>
          <a:lstStyle/>
          <a:p>
            <a:fld id="{6D22F896-40B5-4ADD-8801-0D06FADFA095}" type="slidenum">
              <a:rPr lang="en-US" smtClean="0"/>
              <a:t>15</a:t>
            </a:fld>
            <a:endParaRPr lang="en-US" dirty="0"/>
          </a:p>
        </p:txBody>
      </p:sp>
      <p:graphicFrame>
        <p:nvGraphicFramePr>
          <p:cNvPr id="7" name="Table 7">
            <a:extLst>
              <a:ext uri="{FF2B5EF4-FFF2-40B4-BE49-F238E27FC236}">
                <a16:creationId xmlns:a16="http://schemas.microsoft.com/office/drawing/2014/main" id="{A85C0290-4906-433A-A23D-F7BAD005941A}"/>
              </a:ext>
            </a:extLst>
          </p:cNvPr>
          <p:cNvGraphicFramePr>
            <a:graphicFrameLocks noGrp="1"/>
          </p:cNvGraphicFramePr>
          <p:nvPr>
            <p:ph idx="1"/>
            <p:extLst>
              <p:ext uri="{D42A27DB-BD31-4B8C-83A1-F6EECF244321}">
                <p14:modId xmlns:p14="http://schemas.microsoft.com/office/powerpoint/2010/main" val="3901408908"/>
              </p:ext>
            </p:extLst>
          </p:nvPr>
        </p:nvGraphicFramePr>
        <p:xfrm>
          <a:off x="3888947" y="1075446"/>
          <a:ext cx="7731125" cy="4663440"/>
        </p:xfrm>
        <a:graphic>
          <a:graphicData uri="http://schemas.openxmlformats.org/drawingml/2006/table">
            <a:tbl>
              <a:tblPr firstRow="1" bandRow="1">
                <a:tableStyleId>{5C22544A-7EE6-4342-B048-85BDC9FD1C3A}</a:tableStyleId>
              </a:tblPr>
              <a:tblGrid>
                <a:gridCol w="7731125">
                  <a:extLst>
                    <a:ext uri="{9D8B030D-6E8A-4147-A177-3AD203B41FA5}">
                      <a16:colId xmlns:a16="http://schemas.microsoft.com/office/drawing/2014/main" val="1093431185"/>
                    </a:ext>
                  </a:extLst>
                </a:gridCol>
              </a:tblGrid>
              <a:tr h="370840">
                <a:tc>
                  <a:txBody>
                    <a:bodyPr/>
                    <a:lstStyle/>
                    <a:p>
                      <a:pPr algn="just"/>
                      <a:r>
                        <a:rPr lang="en-US" sz="2400" b="1" dirty="0">
                          <a:solidFill>
                            <a:schemeClr val="tx1"/>
                          </a:solidFill>
                        </a:rPr>
                        <a:t>It is intended to ensure that the use of health services does not result in financial hardships for individuals and their families.</a:t>
                      </a:r>
                    </a:p>
                  </a:txBody>
                  <a:tcPr/>
                </a:tc>
                <a:extLst>
                  <a:ext uri="{0D108BD9-81ED-4DB2-BD59-A6C34878D82A}">
                    <a16:rowId xmlns:a16="http://schemas.microsoft.com/office/drawing/2014/main" val="4140766058"/>
                  </a:ext>
                </a:extLst>
              </a:tr>
              <a:tr h="370840">
                <a:tc>
                  <a:txBody>
                    <a:bodyPr/>
                    <a:lstStyle/>
                    <a:p>
                      <a:pPr algn="just"/>
                      <a:r>
                        <a:rPr lang="en-US" sz="2400" b="1" dirty="0">
                          <a:solidFill>
                            <a:schemeClr val="tx1"/>
                          </a:solidFill>
                        </a:rPr>
                        <a:t>It represents a substantial policy shift that will necessitate a massive reorganisation and unification of the current health system, both public and private sectors.</a:t>
                      </a:r>
                    </a:p>
                  </a:txBody>
                  <a:tcPr/>
                </a:tc>
                <a:extLst>
                  <a:ext uri="{0D108BD9-81ED-4DB2-BD59-A6C34878D82A}">
                    <a16:rowId xmlns:a16="http://schemas.microsoft.com/office/drawing/2014/main" val="466816965"/>
                  </a:ext>
                </a:extLst>
              </a:tr>
              <a:tr h="370840">
                <a:tc>
                  <a:txBody>
                    <a:bodyPr/>
                    <a:lstStyle/>
                    <a:p>
                      <a:pPr algn="just"/>
                      <a:r>
                        <a:rPr lang="en-US" sz="2400" b="1" dirty="0">
                          <a:solidFill>
                            <a:schemeClr val="tx1"/>
                          </a:solidFill>
                        </a:rPr>
                        <a:t>It is aimed at transforming the fragmented two-tiered health system, comprising of the public and private sectors, into a unified health system as envisaged by the 1997 White Paper for the transformation of the health system in South Africa. </a:t>
                      </a:r>
                    </a:p>
                  </a:txBody>
                  <a:tcPr/>
                </a:tc>
                <a:extLst>
                  <a:ext uri="{0D108BD9-81ED-4DB2-BD59-A6C34878D82A}">
                    <a16:rowId xmlns:a16="http://schemas.microsoft.com/office/drawing/2014/main" val="1904294939"/>
                  </a:ext>
                </a:extLst>
              </a:tr>
            </a:tbl>
          </a:graphicData>
        </a:graphic>
      </p:graphicFrame>
    </p:spTree>
    <p:extLst>
      <p:ext uri="{BB962C8B-B14F-4D97-AF65-F5344CB8AC3E}">
        <p14:creationId xmlns:p14="http://schemas.microsoft.com/office/powerpoint/2010/main" val="281152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260873" y="1586484"/>
            <a:ext cx="3685032" cy="3685032"/>
          </a:xfrm>
          <a:prstGeom prst="ellipse">
            <a:avLst/>
          </a:prstGeom>
          <a:solidFill>
            <a:srgbClr val="008000"/>
          </a:solidFill>
          <a:ln>
            <a:noFill/>
          </a:ln>
        </p:spPr>
        <p:txBody>
          <a:bodyPr>
            <a:normAutofit/>
          </a:bodyPr>
          <a:lstStyle/>
          <a:p>
            <a:r>
              <a:rPr lang="en-US" sz="4000" b="1" dirty="0">
                <a:solidFill>
                  <a:srgbClr val="FFFFFF"/>
                </a:solidFill>
              </a:rPr>
              <a:t>V. WHY NHI FOR SA?</a:t>
            </a:r>
          </a:p>
        </p:txBody>
      </p:sp>
      <p:graphicFrame>
        <p:nvGraphicFramePr>
          <p:cNvPr id="11" name="Table 12">
            <a:extLst>
              <a:ext uri="{FF2B5EF4-FFF2-40B4-BE49-F238E27FC236}">
                <a16:creationId xmlns:a16="http://schemas.microsoft.com/office/drawing/2014/main" id="{EA68F15D-E30C-4C31-9C21-02E8DB48878D}"/>
              </a:ext>
            </a:extLst>
          </p:cNvPr>
          <p:cNvGraphicFramePr>
            <a:graphicFrameLocks noGrp="1"/>
          </p:cNvGraphicFramePr>
          <p:nvPr>
            <p:ph idx="1"/>
            <p:extLst>
              <p:ext uri="{D42A27DB-BD31-4B8C-83A1-F6EECF244321}">
                <p14:modId xmlns:p14="http://schemas.microsoft.com/office/powerpoint/2010/main" val="1241814580"/>
              </p:ext>
            </p:extLst>
          </p:nvPr>
        </p:nvGraphicFramePr>
        <p:xfrm>
          <a:off x="5232805" y="708917"/>
          <a:ext cx="6572202" cy="5646334"/>
        </p:xfrm>
        <a:graphic>
          <a:graphicData uri="http://schemas.openxmlformats.org/drawingml/2006/table">
            <a:tbl>
              <a:tblPr firstRow="1" bandRow="1">
                <a:tableStyleId>{5C22544A-7EE6-4342-B048-85BDC9FD1C3A}</a:tableStyleId>
              </a:tblPr>
              <a:tblGrid>
                <a:gridCol w="6572202">
                  <a:extLst>
                    <a:ext uri="{9D8B030D-6E8A-4147-A177-3AD203B41FA5}">
                      <a16:colId xmlns:a16="http://schemas.microsoft.com/office/drawing/2014/main" val="3512246032"/>
                    </a:ext>
                  </a:extLst>
                </a:gridCol>
              </a:tblGrid>
              <a:tr h="1863047">
                <a:tc>
                  <a:txBody>
                    <a:bodyPr/>
                    <a:lstStyle/>
                    <a:p>
                      <a:r>
                        <a:rPr lang="en-US" sz="2000" b="1" dirty="0">
                          <a:solidFill>
                            <a:schemeClr val="tx1"/>
                          </a:solidFill>
                        </a:rPr>
                        <a:t>South Africa remains one of the most unequal societies in the world with a Gini-Coefficient of 0.63, our levels of inequality reflect an extremely polarized society, with a small elite, a large class of poor people, and a relatively small middle class. </a:t>
                      </a:r>
                    </a:p>
                  </a:txBody>
                  <a:tcPr/>
                </a:tc>
                <a:extLst>
                  <a:ext uri="{0D108BD9-81ED-4DB2-BD59-A6C34878D82A}">
                    <a16:rowId xmlns:a16="http://schemas.microsoft.com/office/drawing/2014/main" val="4075726612"/>
                  </a:ext>
                </a:extLst>
              </a:tr>
              <a:tr h="1863047">
                <a:tc>
                  <a:txBody>
                    <a:bodyPr/>
                    <a:lstStyle/>
                    <a:p>
                      <a:r>
                        <a:rPr lang="en-US" sz="2000" b="1" dirty="0">
                          <a:solidFill>
                            <a:schemeClr val="tx1"/>
                          </a:solidFill>
                        </a:rPr>
                        <a:t>To this day, historically disadvantaged South Africans hold fewer assets, have fewer skills and poorer health, are still more likely to be unemployed, and, if employed, earn lower wages.</a:t>
                      </a:r>
                    </a:p>
                  </a:txBody>
                  <a:tcPr/>
                </a:tc>
                <a:extLst>
                  <a:ext uri="{0D108BD9-81ED-4DB2-BD59-A6C34878D82A}">
                    <a16:rowId xmlns:a16="http://schemas.microsoft.com/office/drawing/2014/main" val="3990443015"/>
                  </a:ext>
                </a:extLst>
              </a:tr>
              <a:tr h="1863047">
                <a:tc>
                  <a:txBody>
                    <a:bodyPr/>
                    <a:lstStyle/>
                    <a:p>
                      <a:r>
                        <a:rPr lang="en-US" sz="2000" b="1" dirty="0">
                          <a:solidFill>
                            <a:schemeClr val="tx1"/>
                          </a:solidFill>
                        </a:rPr>
                        <a:t>It is in this context that logic dictates that everyone, especially the 86% which is the poor  majority South Africans who make the bulk of our country’s work force required for economic growth and development, be provided with financial risk protection through Universal Access to healthcare. </a:t>
                      </a:r>
                    </a:p>
                  </a:txBody>
                  <a:tcPr/>
                </a:tc>
                <a:extLst>
                  <a:ext uri="{0D108BD9-81ED-4DB2-BD59-A6C34878D82A}">
                    <a16:rowId xmlns:a16="http://schemas.microsoft.com/office/drawing/2014/main" val="243286122"/>
                  </a:ext>
                </a:extLst>
              </a:tr>
            </a:tbl>
          </a:graphicData>
        </a:graphic>
      </p:graphicFrame>
      <p:sp>
        <p:nvSpPr>
          <p:cNvPr id="3" name="Slide Number Placeholder 2">
            <a:extLst>
              <a:ext uri="{FF2B5EF4-FFF2-40B4-BE49-F238E27FC236}">
                <a16:creationId xmlns:a16="http://schemas.microsoft.com/office/drawing/2014/main" id="{CA8066FB-D05D-4A36-9943-92BDC596F5E8}"/>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85187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chemeClr val="accent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260873" y="1586484"/>
            <a:ext cx="3685032" cy="3685032"/>
          </a:xfrm>
          <a:prstGeom prst="ellipse">
            <a:avLst/>
          </a:prstGeom>
          <a:solidFill>
            <a:schemeClr val="tx1"/>
          </a:solidFill>
          <a:ln>
            <a:noFill/>
          </a:ln>
        </p:spPr>
        <p:txBody>
          <a:bodyPr>
            <a:normAutofit/>
          </a:bodyPr>
          <a:lstStyle/>
          <a:p>
            <a:r>
              <a:rPr lang="en-US" sz="4000" b="1" dirty="0">
                <a:solidFill>
                  <a:srgbClr val="FFFFFF"/>
                </a:solidFill>
              </a:rPr>
              <a:t>V. WHY NHI FOR SA?</a:t>
            </a:r>
          </a:p>
        </p:txBody>
      </p:sp>
      <p:graphicFrame>
        <p:nvGraphicFramePr>
          <p:cNvPr id="11" name="Table 12">
            <a:extLst>
              <a:ext uri="{FF2B5EF4-FFF2-40B4-BE49-F238E27FC236}">
                <a16:creationId xmlns:a16="http://schemas.microsoft.com/office/drawing/2014/main" id="{EA68F15D-E30C-4C31-9C21-02E8DB48878D}"/>
              </a:ext>
            </a:extLst>
          </p:cNvPr>
          <p:cNvGraphicFramePr>
            <a:graphicFrameLocks noGrp="1"/>
          </p:cNvGraphicFramePr>
          <p:nvPr>
            <p:ph idx="1"/>
            <p:extLst>
              <p:ext uri="{D42A27DB-BD31-4B8C-83A1-F6EECF244321}">
                <p14:modId xmlns:p14="http://schemas.microsoft.com/office/powerpoint/2010/main" val="326964279"/>
              </p:ext>
            </p:extLst>
          </p:nvPr>
        </p:nvGraphicFramePr>
        <p:xfrm>
          <a:off x="5232805" y="179798"/>
          <a:ext cx="6757137" cy="6498404"/>
        </p:xfrm>
        <a:graphic>
          <a:graphicData uri="http://schemas.openxmlformats.org/drawingml/2006/table">
            <a:tbl>
              <a:tblPr firstRow="1" bandRow="1">
                <a:tableStyleId>{5C22544A-7EE6-4342-B048-85BDC9FD1C3A}</a:tableStyleId>
              </a:tblPr>
              <a:tblGrid>
                <a:gridCol w="6757137">
                  <a:extLst>
                    <a:ext uri="{9D8B030D-6E8A-4147-A177-3AD203B41FA5}">
                      <a16:colId xmlns:a16="http://schemas.microsoft.com/office/drawing/2014/main" val="3512246032"/>
                    </a:ext>
                  </a:extLst>
                </a:gridCol>
              </a:tblGrid>
              <a:tr h="2336686">
                <a:tc>
                  <a:txBody>
                    <a:bodyPr/>
                    <a:lstStyle/>
                    <a:p>
                      <a:r>
                        <a:rPr lang="en-US" sz="2400" b="1" dirty="0">
                          <a:solidFill>
                            <a:schemeClr val="tx1"/>
                          </a:solidFill>
                        </a:rPr>
                        <a:t>Three hospital groups, Netcare, Mediclinic and Life have a combined market share of 83% of the national South African private facilities market in terms of number of beds and 90% in terms of total number of admissions. Extreme high market concentration proves bargaining and control of cost difficult.</a:t>
                      </a:r>
                    </a:p>
                  </a:txBody>
                  <a:tcPr/>
                </a:tc>
                <a:extLst>
                  <a:ext uri="{0D108BD9-81ED-4DB2-BD59-A6C34878D82A}">
                    <a16:rowId xmlns:a16="http://schemas.microsoft.com/office/drawing/2014/main" val="4075726612"/>
                  </a:ext>
                </a:extLst>
              </a:tr>
              <a:tr h="1194884">
                <a:tc>
                  <a:txBody>
                    <a:bodyPr/>
                    <a:lstStyle/>
                    <a:p>
                      <a:r>
                        <a:rPr lang="en-US" sz="2400" b="1" dirty="0">
                          <a:solidFill>
                            <a:schemeClr val="tx1"/>
                          </a:solidFill>
                        </a:rPr>
                        <a:t>Highly concentrated supply market structures are generally conducive to overt and covert collusive conduct.</a:t>
                      </a:r>
                    </a:p>
                  </a:txBody>
                  <a:tcPr/>
                </a:tc>
                <a:extLst>
                  <a:ext uri="{0D108BD9-81ED-4DB2-BD59-A6C34878D82A}">
                    <a16:rowId xmlns:a16="http://schemas.microsoft.com/office/drawing/2014/main" val="3990443015"/>
                  </a:ext>
                </a:extLst>
              </a:tr>
              <a:tr h="1863047">
                <a:tc>
                  <a:txBody>
                    <a:bodyPr/>
                    <a:lstStyle/>
                    <a:p>
                      <a:r>
                        <a:rPr lang="en-US" sz="2400" b="1" dirty="0">
                          <a:solidFill>
                            <a:schemeClr val="tx1"/>
                          </a:solidFill>
                        </a:rPr>
                        <a:t>There are 16 medical scheme administrators in the market. Discovery Health and Medscheme account for 76% of the market based on gross contribution income (GCI), which makes the administrator market highly concentrated as well.</a:t>
                      </a:r>
                    </a:p>
                  </a:txBody>
                  <a:tcPr/>
                </a:tc>
                <a:extLst>
                  <a:ext uri="{0D108BD9-81ED-4DB2-BD59-A6C34878D82A}">
                    <a16:rowId xmlns:a16="http://schemas.microsoft.com/office/drawing/2014/main" val="243286122"/>
                  </a:ext>
                </a:extLst>
              </a:tr>
            </a:tbl>
          </a:graphicData>
        </a:graphic>
      </p:graphicFrame>
      <p:sp>
        <p:nvSpPr>
          <p:cNvPr id="3" name="Slide Number Placeholder 2">
            <a:extLst>
              <a:ext uri="{FF2B5EF4-FFF2-40B4-BE49-F238E27FC236}">
                <a16:creationId xmlns:a16="http://schemas.microsoft.com/office/drawing/2014/main" id="{ADC2083D-EA5A-4F86-9A8E-E2788CA82400}"/>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75723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260873" y="1586484"/>
            <a:ext cx="3685032" cy="3685032"/>
          </a:xfrm>
          <a:prstGeom prst="ellipse">
            <a:avLst/>
          </a:prstGeom>
          <a:solidFill>
            <a:schemeClr val="tx1"/>
          </a:solidFill>
          <a:ln>
            <a:noFill/>
          </a:ln>
        </p:spPr>
        <p:txBody>
          <a:bodyPr>
            <a:noAutofit/>
          </a:bodyPr>
          <a:lstStyle/>
          <a:p>
            <a:r>
              <a:rPr lang="en-US" sz="2400" b="1" dirty="0">
                <a:solidFill>
                  <a:srgbClr val="FFFFFF"/>
                </a:solidFill>
              </a:rPr>
              <a:t>VI. Affirming the ANC  policy on THE nhi </a:t>
            </a:r>
          </a:p>
        </p:txBody>
      </p:sp>
      <p:graphicFrame>
        <p:nvGraphicFramePr>
          <p:cNvPr id="5" name="Table 5">
            <a:extLst>
              <a:ext uri="{FF2B5EF4-FFF2-40B4-BE49-F238E27FC236}">
                <a16:creationId xmlns:a16="http://schemas.microsoft.com/office/drawing/2014/main" id="{89A52A68-15AA-4CE3-9127-89242DE57CE8}"/>
              </a:ext>
            </a:extLst>
          </p:cNvPr>
          <p:cNvGraphicFramePr>
            <a:graphicFrameLocks noGrp="1"/>
          </p:cNvGraphicFramePr>
          <p:nvPr>
            <p:ph idx="1"/>
            <p:extLst>
              <p:ext uri="{D42A27DB-BD31-4B8C-83A1-F6EECF244321}">
                <p14:modId xmlns:p14="http://schemas.microsoft.com/office/powerpoint/2010/main" val="4051846029"/>
              </p:ext>
            </p:extLst>
          </p:nvPr>
        </p:nvGraphicFramePr>
        <p:xfrm>
          <a:off x="5232805" y="647785"/>
          <a:ext cx="6454160" cy="5932355"/>
        </p:xfrm>
        <a:graphic>
          <a:graphicData uri="http://schemas.openxmlformats.org/drawingml/2006/table">
            <a:tbl>
              <a:tblPr firstRow="1" bandRow="1">
                <a:tableStyleId>{5C22544A-7EE6-4342-B048-85BDC9FD1C3A}</a:tableStyleId>
              </a:tblPr>
              <a:tblGrid>
                <a:gridCol w="6454160">
                  <a:extLst>
                    <a:ext uri="{9D8B030D-6E8A-4147-A177-3AD203B41FA5}">
                      <a16:colId xmlns:a16="http://schemas.microsoft.com/office/drawing/2014/main" val="3842057696"/>
                    </a:ext>
                  </a:extLst>
                </a:gridCol>
              </a:tblGrid>
              <a:tr h="187963">
                <a:tc>
                  <a:txBody>
                    <a:bodyPr/>
                    <a:lstStyle/>
                    <a:p>
                      <a:pPr algn="just"/>
                      <a:r>
                        <a:rPr lang="en-US" sz="2400" b="1" dirty="0">
                          <a:solidFill>
                            <a:schemeClr val="tx1"/>
                          </a:solidFill>
                        </a:rPr>
                        <a:t>ANC RESOLUTIONS IN SUPPORT OF THE NATIONAL HEALTH INSURANCE</a:t>
                      </a:r>
                    </a:p>
                  </a:txBody>
                  <a:tcPr/>
                </a:tc>
                <a:extLst>
                  <a:ext uri="{0D108BD9-81ED-4DB2-BD59-A6C34878D82A}">
                    <a16:rowId xmlns:a16="http://schemas.microsoft.com/office/drawing/2014/main" val="1211146628"/>
                  </a:ext>
                </a:extLst>
              </a:tr>
              <a:tr h="5109395">
                <a:tc>
                  <a:txBody>
                    <a:bodyPr/>
                    <a:lstStyle/>
                    <a:p>
                      <a:pPr algn="just"/>
                      <a:r>
                        <a:rPr lang="en-US" sz="2400" b="1" dirty="0">
                          <a:solidFill>
                            <a:schemeClr val="tx1"/>
                          </a:solidFill>
                        </a:rPr>
                        <a:t>The ANC has been very consistent in its search for a sustainable solution to ensure that all the people of South Africa get equitable health services that are free at the point of care. These resolutions are reason enough for the ANC to emphasise to Parliament that our people can no longer wait for a law, namely the NHI Act, to provide a framework for the implementation of an equitable health financing mechanism to support and strengthen the country’s National Health System.</a:t>
                      </a:r>
                    </a:p>
                  </a:txBody>
                  <a:tcPr/>
                </a:tc>
                <a:extLst>
                  <a:ext uri="{0D108BD9-81ED-4DB2-BD59-A6C34878D82A}">
                    <a16:rowId xmlns:a16="http://schemas.microsoft.com/office/drawing/2014/main" val="3229048689"/>
                  </a:ext>
                </a:extLst>
              </a:tr>
            </a:tbl>
          </a:graphicData>
        </a:graphic>
      </p:graphicFrame>
      <p:sp>
        <p:nvSpPr>
          <p:cNvPr id="6" name="Slide Number Placeholder 5">
            <a:extLst>
              <a:ext uri="{FF2B5EF4-FFF2-40B4-BE49-F238E27FC236}">
                <a16:creationId xmlns:a16="http://schemas.microsoft.com/office/drawing/2014/main" id="{92DC4E6C-9E66-4907-9F57-FDC606D3C053}"/>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58632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260873" y="1586484"/>
            <a:ext cx="3685032" cy="3685032"/>
          </a:xfrm>
          <a:prstGeom prst="ellipse">
            <a:avLst/>
          </a:prstGeom>
          <a:solidFill>
            <a:srgbClr val="008000"/>
          </a:solidFill>
          <a:ln>
            <a:noFill/>
          </a:ln>
        </p:spPr>
        <p:txBody>
          <a:bodyPr>
            <a:noAutofit/>
          </a:bodyPr>
          <a:lstStyle/>
          <a:p>
            <a:r>
              <a:rPr lang="en-US" sz="2400" b="1" dirty="0">
                <a:solidFill>
                  <a:srgbClr val="FFFFFF"/>
                </a:solidFill>
              </a:rPr>
              <a:t>VI. Affirming the ANC  policy on THE nhi </a:t>
            </a:r>
          </a:p>
        </p:txBody>
      </p:sp>
      <p:graphicFrame>
        <p:nvGraphicFramePr>
          <p:cNvPr id="5" name="Table 5">
            <a:extLst>
              <a:ext uri="{FF2B5EF4-FFF2-40B4-BE49-F238E27FC236}">
                <a16:creationId xmlns:a16="http://schemas.microsoft.com/office/drawing/2014/main" id="{89A52A68-15AA-4CE3-9127-89242DE57CE8}"/>
              </a:ext>
            </a:extLst>
          </p:cNvPr>
          <p:cNvGraphicFramePr>
            <a:graphicFrameLocks noGrp="1"/>
          </p:cNvGraphicFramePr>
          <p:nvPr>
            <p:ph idx="1"/>
            <p:extLst>
              <p:ext uri="{D42A27DB-BD31-4B8C-83A1-F6EECF244321}">
                <p14:modId xmlns:p14="http://schemas.microsoft.com/office/powerpoint/2010/main" val="2041646759"/>
              </p:ext>
            </p:extLst>
          </p:nvPr>
        </p:nvGraphicFramePr>
        <p:xfrm>
          <a:off x="5232805" y="647785"/>
          <a:ext cx="6454160" cy="5932355"/>
        </p:xfrm>
        <a:graphic>
          <a:graphicData uri="http://schemas.openxmlformats.org/drawingml/2006/table">
            <a:tbl>
              <a:tblPr firstRow="1" bandRow="1">
                <a:tableStyleId>{5C22544A-7EE6-4342-B048-85BDC9FD1C3A}</a:tableStyleId>
              </a:tblPr>
              <a:tblGrid>
                <a:gridCol w="6454160">
                  <a:extLst>
                    <a:ext uri="{9D8B030D-6E8A-4147-A177-3AD203B41FA5}">
                      <a16:colId xmlns:a16="http://schemas.microsoft.com/office/drawing/2014/main" val="3842057696"/>
                    </a:ext>
                  </a:extLst>
                </a:gridCol>
              </a:tblGrid>
              <a:tr h="187963">
                <a:tc>
                  <a:txBody>
                    <a:bodyPr/>
                    <a:lstStyle/>
                    <a:p>
                      <a:pPr algn="just"/>
                      <a:r>
                        <a:rPr lang="en-US" sz="2400" b="1" dirty="0">
                          <a:solidFill>
                            <a:schemeClr val="tx1"/>
                          </a:solidFill>
                        </a:rPr>
                        <a:t>ANC SUPPORTS UNDERLYING PRINCIPLES BASED ON  NHI POLICY </a:t>
                      </a:r>
                    </a:p>
                  </a:txBody>
                  <a:tcPr/>
                </a:tc>
                <a:extLst>
                  <a:ext uri="{0D108BD9-81ED-4DB2-BD59-A6C34878D82A}">
                    <a16:rowId xmlns:a16="http://schemas.microsoft.com/office/drawing/2014/main" val="1211146628"/>
                  </a:ext>
                </a:extLst>
              </a:tr>
              <a:tr h="5109395">
                <a:tc>
                  <a:txBody>
                    <a:bodyPr/>
                    <a:lstStyle/>
                    <a:p>
                      <a:pPr marL="342900" indent="-342900" algn="just">
                        <a:buFont typeface="Wingdings" panose="05000000000000000000" pitchFamily="2" charset="2"/>
                        <a:buChar char="§"/>
                      </a:pPr>
                      <a:endParaRPr lang="en-US" sz="2000" b="1" dirty="0">
                        <a:solidFill>
                          <a:schemeClr val="tx1"/>
                        </a:solidFill>
                      </a:endParaRPr>
                    </a:p>
                    <a:p>
                      <a:pPr marL="342900" indent="-342900" algn="just">
                        <a:buFont typeface="Wingdings" panose="05000000000000000000" pitchFamily="2" charset="2"/>
                        <a:buChar char="§"/>
                      </a:pPr>
                      <a:r>
                        <a:rPr lang="en-US" sz="2000" b="1" dirty="0">
                          <a:solidFill>
                            <a:schemeClr val="tx1"/>
                          </a:solidFill>
                        </a:rPr>
                        <a:t>Health is a right; universal access for all .</a:t>
                      </a:r>
                    </a:p>
                    <a:p>
                      <a:pPr marL="342900" indent="-342900" algn="just">
                        <a:buFont typeface="Wingdings" panose="05000000000000000000" pitchFamily="2" charset="2"/>
                        <a:buChar char="§"/>
                      </a:pPr>
                      <a:r>
                        <a:rPr lang="en-US" sz="2000" b="1" dirty="0">
                          <a:solidFill>
                            <a:schemeClr val="tx1"/>
                          </a:solidFill>
                        </a:rPr>
                        <a:t>Free at the point of use and financial risk protection.</a:t>
                      </a:r>
                    </a:p>
                    <a:p>
                      <a:pPr marL="342900" indent="-342900" algn="just">
                        <a:buFont typeface="Wingdings" panose="05000000000000000000" pitchFamily="2" charset="2"/>
                        <a:buChar char="§"/>
                      </a:pPr>
                      <a:r>
                        <a:rPr lang="en-US" sz="2000" b="1" dirty="0">
                          <a:solidFill>
                            <a:schemeClr val="tx1"/>
                          </a:solidFill>
                        </a:rPr>
                        <a:t>Choice of a provider within the district.</a:t>
                      </a:r>
                    </a:p>
                    <a:p>
                      <a:pPr marL="342900" indent="-342900" algn="just">
                        <a:buFont typeface="Wingdings" panose="05000000000000000000" pitchFamily="2" charset="2"/>
                        <a:buChar char="§"/>
                      </a:pPr>
                      <a:r>
                        <a:rPr lang="en-US" sz="2000" b="1" dirty="0">
                          <a:solidFill>
                            <a:schemeClr val="tx1"/>
                          </a:solidFill>
                        </a:rPr>
                        <a:t>Mandatory contribution to pay, but according to ability to pay (social solidarity).</a:t>
                      </a:r>
                    </a:p>
                    <a:p>
                      <a:pPr marL="342900" indent="-342900" algn="just">
                        <a:buFont typeface="Wingdings" panose="05000000000000000000" pitchFamily="2" charset="2"/>
                        <a:buChar char="§"/>
                      </a:pPr>
                      <a:r>
                        <a:rPr lang="en-US" sz="2000" b="1" dirty="0">
                          <a:solidFill>
                            <a:schemeClr val="tx1"/>
                          </a:solidFill>
                        </a:rPr>
                        <a:t>Access to services on the basis of need.</a:t>
                      </a:r>
                    </a:p>
                    <a:p>
                      <a:pPr marL="342900" indent="-342900" algn="just">
                        <a:buFont typeface="Wingdings" panose="05000000000000000000" pitchFamily="2" charset="2"/>
                        <a:buChar char="§"/>
                      </a:pPr>
                      <a:r>
                        <a:rPr lang="en-US" sz="2000" b="1" dirty="0">
                          <a:solidFill>
                            <a:schemeClr val="tx1"/>
                          </a:solidFill>
                        </a:rPr>
                        <a:t>The state bears a constitutional obligation to provide access to health services.</a:t>
                      </a:r>
                    </a:p>
                    <a:p>
                      <a:pPr marL="342900" indent="-342900" algn="just">
                        <a:buFont typeface="Wingdings" panose="05000000000000000000" pitchFamily="2" charset="2"/>
                        <a:buChar char="§"/>
                      </a:pPr>
                      <a:r>
                        <a:rPr lang="en-US" sz="2000" b="1" dirty="0">
                          <a:solidFill>
                            <a:schemeClr val="tx1"/>
                          </a:solidFill>
                        </a:rPr>
                        <a:t>State is obliged to attend to the needs of those with the most urgent needs for health care.</a:t>
                      </a:r>
                    </a:p>
                    <a:p>
                      <a:pPr marL="342900" indent="-342900" algn="just">
                        <a:buFont typeface="Wingdings" panose="05000000000000000000" pitchFamily="2" charset="2"/>
                        <a:buChar char="§"/>
                      </a:pPr>
                      <a:r>
                        <a:rPr lang="en-US" sz="2000" b="1" dirty="0">
                          <a:solidFill>
                            <a:schemeClr val="tx1"/>
                          </a:solidFill>
                        </a:rPr>
                        <a:t>Funding of services is based on an assessment of needs.</a:t>
                      </a:r>
                    </a:p>
                    <a:p>
                      <a:pPr marL="342900" indent="-342900" algn="just">
                        <a:buFont typeface="Wingdings" panose="05000000000000000000" pitchFamily="2" charset="2"/>
                        <a:buChar char="§"/>
                      </a:pPr>
                      <a:r>
                        <a:rPr lang="en-US" sz="2000" b="1" dirty="0">
                          <a:solidFill>
                            <a:schemeClr val="tx1"/>
                          </a:solidFill>
                        </a:rPr>
                        <a:t>NHI will be publicly funded and administered</a:t>
                      </a:r>
                      <a:r>
                        <a:rPr lang="en-US" sz="2400" b="1" dirty="0">
                          <a:solidFill>
                            <a:schemeClr val="tx1"/>
                          </a:solidFill>
                        </a:rPr>
                        <a:t>.</a:t>
                      </a:r>
                    </a:p>
                  </a:txBody>
                  <a:tcPr/>
                </a:tc>
                <a:extLst>
                  <a:ext uri="{0D108BD9-81ED-4DB2-BD59-A6C34878D82A}">
                    <a16:rowId xmlns:a16="http://schemas.microsoft.com/office/drawing/2014/main" val="3229048689"/>
                  </a:ext>
                </a:extLst>
              </a:tr>
            </a:tbl>
          </a:graphicData>
        </a:graphic>
      </p:graphicFrame>
      <p:sp>
        <p:nvSpPr>
          <p:cNvPr id="3" name="Slide Number Placeholder 2">
            <a:extLst>
              <a:ext uri="{FF2B5EF4-FFF2-40B4-BE49-F238E27FC236}">
                <a16:creationId xmlns:a16="http://schemas.microsoft.com/office/drawing/2014/main" id="{6A3D9705-0A32-4805-96E5-54A738A69874}"/>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07554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7E20B-1205-4238-A82B-90EF577F3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3" name="Rectangle 12">
            <a:extLst>
              <a:ext uri="{FF2B5EF4-FFF2-40B4-BE49-F238E27FC236}">
                <a16:creationId xmlns:a16="http://schemas.microsoft.com/office/drawing/2014/main" id="{D13567AC-EB9A-47A9-B6EC-B5BDB73B11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FB5CEFE-4931-49CC-BC3B-D0FF0572C6CF}"/>
              </a:ext>
            </a:extLst>
          </p:cNvPr>
          <p:cNvSpPr>
            <a:spLocks noGrp="1"/>
          </p:cNvSpPr>
          <p:nvPr>
            <p:ph type="title"/>
          </p:nvPr>
        </p:nvSpPr>
        <p:spPr>
          <a:xfrm>
            <a:off x="544530" y="236306"/>
            <a:ext cx="6535539" cy="6215865"/>
          </a:xfrm>
          <a:noFill/>
          <a:ln>
            <a:solidFill>
              <a:schemeClr val="bg1"/>
            </a:solidFill>
          </a:ln>
        </p:spPr>
        <p:txBody>
          <a:bodyPr vert="horz" lIns="274320" tIns="182880" rIns="274320" bIns="182880" rtlCol="0" anchor="ctr" anchorCtr="1">
            <a:normAutofit fontScale="90000"/>
          </a:bodyPr>
          <a:lstStyle/>
          <a:p>
            <a:r>
              <a:rPr lang="en-US" sz="2200" b="1" i="1" dirty="0">
                <a:solidFill>
                  <a:schemeClr val="bg1"/>
                </a:solidFill>
              </a:rPr>
              <a:t>“The ANC reiterates its commitment to putting in place a quality system of national healthcare. We will expedite the implementation of the National Health Insurance through finalizing enabling legislation and putting in place the National Health Insurance Fund … All South Africans must be able to access quality health care based on need and not on their ability to pay or their overall socio-economic situation Government, for its part, will honor citizens’ commitment by ensuring that resources are well managed and efficiently deployed”.</a:t>
            </a:r>
            <a:r>
              <a:rPr lang="en-US" sz="2200" b="1" dirty="0">
                <a:solidFill>
                  <a:schemeClr val="bg1"/>
                </a:solidFill>
              </a:rPr>
              <a:t> </a:t>
            </a:r>
            <a:br>
              <a:rPr lang="en-US" sz="2200" b="1" dirty="0">
                <a:solidFill>
                  <a:schemeClr val="bg1"/>
                </a:solidFill>
              </a:rPr>
            </a:br>
            <a:r>
              <a:rPr lang="en-US" sz="2000" b="1" dirty="0">
                <a:solidFill>
                  <a:schemeClr val="bg1"/>
                </a:solidFill>
              </a:rPr>
              <a:t/>
            </a:r>
            <a:br>
              <a:rPr lang="en-US" sz="2000" b="1" dirty="0">
                <a:solidFill>
                  <a:schemeClr val="bg1"/>
                </a:solidFill>
              </a:rPr>
            </a:br>
            <a:r>
              <a:rPr lang="en-US" sz="1000" b="1" dirty="0">
                <a:solidFill>
                  <a:schemeClr val="bg1"/>
                </a:solidFill>
              </a:rPr>
              <a:t/>
            </a:r>
            <a:br>
              <a:rPr lang="en-US" sz="1000" b="1" dirty="0">
                <a:solidFill>
                  <a:schemeClr val="bg1"/>
                </a:solidFill>
              </a:rPr>
            </a:br>
            <a:r>
              <a:rPr lang="en-US" sz="2200" b="1" dirty="0">
                <a:solidFill>
                  <a:schemeClr val="bg1"/>
                </a:solidFill>
              </a:rPr>
              <a:t>Mr Cyril Ramaphosa</a:t>
            </a:r>
            <a:r>
              <a:rPr lang="en-US" sz="1600" b="1" dirty="0">
                <a:solidFill>
                  <a:schemeClr val="bg1"/>
                </a:solidFill>
              </a:rPr>
              <a:t>, </a:t>
            </a:r>
            <a:br>
              <a:rPr lang="en-US" sz="1600" b="1" dirty="0">
                <a:solidFill>
                  <a:schemeClr val="bg1"/>
                </a:solidFill>
              </a:rPr>
            </a:br>
            <a:r>
              <a:rPr lang="en-US" sz="1600" b="1" cap="none" dirty="0">
                <a:solidFill>
                  <a:schemeClr val="bg1"/>
                </a:solidFill>
              </a:rPr>
              <a:t>President of the African National Congress </a:t>
            </a:r>
            <a:br>
              <a:rPr lang="en-US" sz="1600" b="1" cap="none" dirty="0">
                <a:solidFill>
                  <a:schemeClr val="bg1"/>
                </a:solidFill>
              </a:rPr>
            </a:br>
            <a:r>
              <a:rPr lang="en-US" sz="1600" b="1" cap="none" dirty="0">
                <a:solidFill>
                  <a:schemeClr val="bg1"/>
                </a:solidFill>
              </a:rPr>
              <a:t>and of the Republic of South Africa</a:t>
            </a:r>
            <a:endParaRPr lang="en-US" sz="1600" dirty="0">
              <a:solidFill>
                <a:schemeClr val="bg1"/>
              </a:solidFill>
            </a:endParaRPr>
          </a:p>
        </p:txBody>
      </p:sp>
      <p:pic>
        <p:nvPicPr>
          <p:cNvPr id="6" name="Content Placeholder 5">
            <a:extLst>
              <a:ext uri="{FF2B5EF4-FFF2-40B4-BE49-F238E27FC236}">
                <a16:creationId xmlns:a16="http://schemas.microsoft.com/office/drawing/2014/main" id="{B514030A-BC7B-4B8A-AE0C-D56C99CF39D8}"/>
              </a:ext>
            </a:extLst>
          </p:cNvPr>
          <p:cNvPicPr>
            <a:picLocks noGrp="1" noChangeAspect="1"/>
          </p:cNvPicPr>
          <p:nvPr>
            <p:ph idx="1"/>
          </p:nvPr>
        </p:nvPicPr>
        <p:blipFill>
          <a:blip r:embed="rId3"/>
          <a:stretch>
            <a:fillRect/>
          </a:stretch>
        </p:blipFill>
        <p:spPr>
          <a:xfrm>
            <a:off x="7624598" y="3653461"/>
            <a:ext cx="4456699" cy="2806416"/>
          </a:xfrm>
          <a:prstGeom prst="rect">
            <a:avLst/>
          </a:prstGeom>
        </p:spPr>
      </p:pic>
      <p:sp>
        <p:nvSpPr>
          <p:cNvPr id="3" name="Slide Number Placeholder 2">
            <a:extLst>
              <a:ext uri="{FF2B5EF4-FFF2-40B4-BE49-F238E27FC236}">
                <a16:creationId xmlns:a16="http://schemas.microsoft.com/office/drawing/2014/main" id="{867F4B9F-193A-41E3-AEF7-7AD94CAD6387}"/>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Picture 4" descr="ANC logo 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7142" y="219922"/>
            <a:ext cx="1416951" cy="1976381"/>
          </a:xfrm>
          <a:prstGeom prst="rect">
            <a:avLst/>
          </a:prstGeom>
        </p:spPr>
      </p:pic>
    </p:spTree>
    <p:extLst>
      <p:ext uri="{BB962C8B-B14F-4D97-AF65-F5344CB8AC3E}">
        <p14:creationId xmlns:p14="http://schemas.microsoft.com/office/powerpoint/2010/main" val="138870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89A52A68-15AA-4CE3-9127-89242DE57CE8}"/>
              </a:ext>
            </a:extLst>
          </p:cNvPr>
          <p:cNvGraphicFramePr>
            <a:graphicFrameLocks noGrp="1"/>
          </p:cNvGraphicFramePr>
          <p:nvPr>
            <p:ph idx="1"/>
            <p:extLst>
              <p:ext uri="{D42A27DB-BD31-4B8C-83A1-F6EECF244321}">
                <p14:modId xmlns:p14="http://schemas.microsoft.com/office/powerpoint/2010/main" val="3586850350"/>
              </p:ext>
            </p:extLst>
          </p:nvPr>
        </p:nvGraphicFramePr>
        <p:xfrm>
          <a:off x="5232805" y="647785"/>
          <a:ext cx="6454160" cy="6035040"/>
        </p:xfrm>
        <a:graphic>
          <a:graphicData uri="http://schemas.openxmlformats.org/drawingml/2006/table">
            <a:tbl>
              <a:tblPr firstRow="1" bandRow="1">
                <a:tableStyleId>{5C22544A-7EE6-4342-B048-85BDC9FD1C3A}</a:tableStyleId>
              </a:tblPr>
              <a:tblGrid>
                <a:gridCol w="6454160">
                  <a:extLst>
                    <a:ext uri="{9D8B030D-6E8A-4147-A177-3AD203B41FA5}">
                      <a16:colId xmlns:a16="http://schemas.microsoft.com/office/drawing/2014/main" val="3842057696"/>
                    </a:ext>
                  </a:extLst>
                </a:gridCol>
              </a:tblGrid>
              <a:tr h="187963">
                <a:tc>
                  <a:txBody>
                    <a:bodyPr/>
                    <a:lstStyle/>
                    <a:p>
                      <a:pPr algn="just"/>
                      <a:r>
                        <a:rPr lang="en-US" sz="2400" b="1" dirty="0">
                          <a:solidFill>
                            <a:schemeClr val="tx1"/>
                          </a:solidFill>
                        </a:rPr>
                        <a:t>ANC PRINCIPLES ON THE FUNDING OF THE NHI.</a:t>
                      </a:r>
                    </a:p>
                  </a:txBody>
                  <a:tcPr/>
                </a:tc>
                <a:extLst>
                  <a:ext uri="{0D108BD9-81ED-4DB2-BD59-A6C34878D82A}">
                    <a16:rowId xmlns:a16="http://schemas.microsoft.com/office/drawing/2014/main" val="1211146628"/>
                  </a:ext>
                </a:extLst>
              </a:tr>
              <a:tr h="5109395">
                <a:tc>
                  <a:txBody>
                    <a:bodyPr/>
                    <a:lstStyle/>
                    <a:p>
                      <a:pPr marL="342900" indent="-342900" algn="just">
                        <a:buFont typeface="Wingdings" panose="05000000000000000000" pitchFamily="2" charset="2"/>
                        <a:buChar char="§"/>
                      </a:pPr>
                      <a:r>
                        <a:rPr lang="en-US" sz="2400" b="1" dirty="0">
                          <a:solidFill>
                            <a:schemeClr val="tx1"/>
                          </a:solidFill>
                        </a:rPr>
                        <a:t>Allocations from general tax revenues and a dedicated health tax or mandatory financial contribution into a single NHI Fund.</a:t>
                      </a:r>
                    </a:p>
                    <a:p>
                      <a:pPr marL="342900" indent="-342900" algn="just">
                        <a:buFont typeface="Wingdings" panose="05000000000000000000" pitchFamily="2" charset="2"/>
                        <a:buChar char="§"/>
                      </a:pPr>
                      <a:r>
                        <a:rPr lang="en-US" sz="2400" b="1" dirty="0">
                          <a:solidFill>
                            <a:schemeClr val="tx1"/>
                          </a:solidFill>
                        </a:rPr>
                        <a:t>Requires progressive real increase in allocations for health.</a:t>
                      </a:r>
                    </a:p>
                    <a:p>
                      <a:pPr marL="342900" indent="-342900" algn="just">
                        <a:buFont typeface="Wingdings" panose="05000000000000000000" pitchFamily="2" charset="2"/>
                        <a:buChar char="§"/>
                      </a:pPr>
                      <a:r>
                        <a:rPr lang="en-US" sz="2400" b="1" dirty="0">
                          <a:solidFill>
                            <a:schemeClr val="tx1"/>
                          </a:solidFill>
                        </a:rPr>
                        <a:t>No one eligible will be allowed to opt out of the NHI.</a:t>
                      </a:r>
                    </a:p>
                    <a:p>
                      <a:pPr marL="342900" indent="-342900" algn="just">
                        <a:buFont typeface="Wingdings" panose="05000000000000000000" pitchFamily="2" charset="2"/>
                        <a:buChar char="§"/>
                      </a:pPr>
                      <a:r>
                        <a:rPr lang="en-US" sz="2400" b="1" dirty="0">
                          <a:solidFill>
                            <a:schemeClr val="tx1"/>
                          </a:solidFill>
                        </a:rPr>
                        <a:t>Contribution will be shared between employer and employee.</a:t>
                      </a:r>
                    </a:p>
                    <a:p>
                      <a:pPr marL="342900" indent="-342900" algn="just">
                        <a:buFont typeface="Wingdings" panose="05000000000000000000" pitchFamily="2" charset="2"/>
                        <a:buChar char="§"/>
                      </a:pPr>
                      <a:r>
                        <a:rPr lang="en-US" sz="2400" b="1" dirty="0">
                          <a:solidFill>
                            <a:schemeClr val="tx1"/>
                          </a:solidFill>
                        </a:rPr>
                        <a:t>Contribution will be progressively structured.</a:t>
                      </a:r>
                    </a:p>
                    <a:p>
                      <a:pPr marL="342900" indent="-342900" algn="just">
                        <a:buFont typeface="Wingdings" panose="05000000000000000000" pitchFamily="2" charset="2"/>
                        <a:buChar char="§"/>
                      </a:pPr>
                      <a:r>
                        <a:rPr lang="en-US" sz="2400" b="1" dirty="0">
                          <a:solidFill>
                            <a:schemeClr val="tx1"/>
                          </a:solidFill>
                        </a:rPr>
                        <a:t>Collected by the South African Revenue Services (SARS).</a:t>
                      </a:r>
                    </a:p>
                  </a:txBody>
                  <a:tcPr/>
                </a:tc>
                <a:extLst>
                  <a:ext uri="{0D108BD9-81ED-4DB2-BD59-A6C34878D82A}">
                    <a16:rowId xmlns:a16="http://schemas.microsoft.com/office/drawing/2014/main" val="3229048689"/>
                  </a:ext>
                </a:extLst>
              </a:tr>
            </a:tbl>
          </a:graphicData>
        </a:graphic>
      </p:graphicFrame>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13" name="Title 1">
            <a:extLst>
              <a:ext uri="{FF2B5EF4-FFF2-40B4-BE49-F238E27FC236}">
                <a16:creationId xmlns:a16="http://schemas.microsoft.com/office/drawing/2014/main" id="{59F9C442-CFF6-4042-861F-FA4916A6F013}"/>
              </a:ext>
            </a:extLst>
          </p:cNvPr>
          <p:cNvSpPr>
            <a:spLocks noGrp="1"/>
          </p:cNvSpPr>
          <p:nvPr>
            <p:ph type="title"/>
          </p:nvPr>
        </p:nvSpPr>
        <p:spPr>
          <a:xfrm>
            <a:off x="1260873" y="1586484"/>
            <a:ext cx="3685032" cy="3685032"/>
          </a:xfrm>
          <a:prstGeom prst="ellipse">
            <a:avLst/>
          </a:prstGeom>
          <a:solidFill>
            <a:srgbClr val="008000"/>
          </a:solidFill>
          <a:ln>
            <a:noFill/>
          </a:ln>
        </p:spPr>
        <p:txBody>
          <a:bodyPr>
            <a:normAutofit/>
          </a:bodyPr>
          <a:lstStyle/>
          <a:p>
            <a:r>
              <a:rPr lang="en-US" sz="2400" b="1" dirty="0">
                <a:solidFill>
                  <a:srgbClr val="FFFFFF"/>
                </a:solidFill>
              </a:rPr>
              <a:t>VI.</a:t>
            </a:r>
            <a:r>
              <a:rPr lang="en-US" sz="2400" dirty="0">
                <a:solidFill>
                  <a:srgbClr val="FFFFFF"/>
                </a:solidFill>
              </a:rPr>
              <a:t> </a:t>
            </a:r>
            <a:r>
              <a:rPr lang="en-US" sz="2400" b="1" dirty="0">
                <a:solidFill>
                  <a:srgbClr val="FFFFFF"/>
                </a:solidFill>
              </a:rPr>
              <a:t>Affirming the ANC  policy on THE nhi </a:t>
            </a:r>
          </a:p>
        </p:txBody>
      </p:sp>
    </p:spTree>
    <p:extLst>
      <p:ext uri="{BB962C8B-B14F-4D97-AF65-F5344CB8AC3E}">
        <p14:creationId xmlns:p14="http://schemas.microsoft.com/office/powerpoint/2010/main" val="87366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89A52A68-15AA-4CE3-9127-89242DE57CE8}"/>
              </a:ext>
            </a:extLst>
          </p:cNvPr>
          <p:cNvGraphicFramePr>
            <a:graphicFrameLocks noGrp="1"/>
          </p:cNvGraphicFramePr>
          <p:nvPr>
            <p:ph idx="1"/>
            <p:extLst>
              <p:ext uri="{D42A27DB-BD31-4B8C-83A1-F6EECF244321}">
                <p14:modId xmlns:p14="http://schemas.microsoft.com/office/powerpoint/2010/main" val="1654739499"/>
              </p:ext>
            </p:extLst>
          </p:nvPr>
        </p:nvGraphicFramePr>
        <p:xfrm>
          <a:off x="5232804" y="647785"/>
          <a:ext cx="6623573" cy="5935895"/>
        </p:xfrm>
        <a:graphic>
          <a:graphicData uri="http://schemas.openxmlformats.org/drawingml/2006/table">
            <a:tbl>
              <a:tblPr firstRow="1" bandRow="1">
                <a:tableStyleId>{5C22544A-7EE6-4342-B048-85BDC9FD1C3A}</a:tableStyleId>
              </a:tblPr>
              <a:tblGrid>
                <a:gridCol w="6623573">
                  <a:extLst>
                    <a:ext uri="{9D8B030D-6E8A-4147-A177-3AD203B41FA5}">
                      <a16:colId xmlns:a16="http://schemas.microsoft.com/office/drawing/2014/main" val="3842057696"/>
                    </a:ext>
                  </a:extLst>
                </a:gridCol>
              </a:tblGrid>
              <a:tr h="716177">
                <a:tc>
                  <a:txBody>
                    <a:bodyPr/>
                    <a:lstStyle/>
                    <a:p>
                      <a:pPr algn="just"/>
                      <a:r>
                        <a:rPr lang="en-US" sz="2000" b="1" dirty="0">
                          <a:solidFill>
                            <a:schemeClr val="tx1"/>
                          </a:solidFill>
                        </a:rPr>
                        <a:t>THE ANC AFFIRMS PRINCIPLES CONTAINED IN THE 2017 WHITE PAPER ON THE NHI.</a:t>
                      </a:r>
                    </a:p>
                  </a:txBody>
                  <a:tcPr/>
                </a:tc>
                <a:extLst>
                  <a:ext uri="{0D108BD9-81ED-4DB2-BD59-A6C34878D82A}">
                    <a16:rowId xmlns:a16="http://schemas.microsoft.com/office/drawing/2014/main" val="1211146628"/>
                  </a:ext>
                </a:extLst>
              </a:tr>
              <a:tr h="5219718">
                <a:tc>
                  <a:txBody>
                    <a:bodyPr/>
                    <a:lstStyle/>
                    <a:p>
                      <a:pPr marL="342900" indent="-342900" algn="just">
                        <a:buFont typeface="Wingdings" panose="05000000000000000000" pitchFamily="2" charset="2"/>
                        <a:buChar char="§"/>
                      </a:pPr>
                      <a:endParaRPr lang="en-US" sz="2000" b="1" dirty="0">
                        <a:solidFill>
                          <a:schemeClr val="tx1"/>
                        </a:solidFill>
                      </a:endParaRPr>
                    </a:p>
                    <a:p>
                      <a:pPr marL="342900" indent="-342900" algn="just">
                        <a:buFont typeface="Wingdings" panose="05000000000000000000" pitchFamily="2" charset="2"/>
                        <a:buChar char="§"/>
                      </a:pPr>
                      <a:r>
                        <a:rPr lang="en-US" sz="2000" b="1" dirty="0">
                          <a:solidFill>
                            <a:schemeClr val="tx1"/>
                          </a:solidFill>
                        </a:rPr>
                        <a:t>Equitable access to health care (not based on ability to pay) in sufficient quantity and quality to effect positive health outcomes.</a:t>
                      </a:r>
                    </a:p>
                    <a:p>
                      <a:pPr marL="342900" indent="-342900" algn="just">
                        <a:buFont typeface="Wingdings" panose="05000000000000000000" pitchFamily="2" charset="2"/>
                        <a:buChar char="§"/>
                      </a:pPr>
                      <a:r>
                        <a:rPr lang="en-US" sz="2000" b="1" dirty="0">
                          <a:solidFill>
                            <a:schemeClr val="tx1"/>
                          </a:solidFill>
                        </a:rPr>
                        <a:t>Promoting and protecting health is essential to human welfare and sustained economic and social development.</a:t>
                      </a:r>
                    </a:p>
                    <a:p>
                      <a:pPr marL="342900" indent="-342900" algn="just">
                        <a:buFont typeface="Wingdings" panose="05000000000000000000" pitchFamily="2" charset="2"/>
                        <a:buChar char="§"/>
                      </a:pPr>
                      <a:r>
                        <a:rPr lang="en-US" sz="2000" b="1" dirty="0">
                          <a:solidFill>
                            <a:schemeClr val="tx1"/>
                          </a:solidFill>
                        </a:rPr>
                        <a:t>Health is a human right and cannot be commodified.</a:t>
                      </a:r>
                    </a:p>
                    <a:p>
                      <a:pPr marL="342900" indent="-342900" algn="just">
                        <a:buFont typeface="Wingdings" panose="05000000000000000000" pitchFamily="2" charset="2"/>
                        <a:buChar char="§"/>
                      </a:pPr>
                      <a:r>
                        <a:rPr lang="en-US" sz="2000" b="1" dirty="0">
                          <a:solidFill>
                            <a:schemeClr val="tx1"/>
                          </a:solidFill>
                        </a:rPr>
                        <a:t>Right to access health care.</a:t>
                      </a:r>
                    </a:p>
                    <a:p>
                      <a:pPr marL="342900" indent="-342900" algn="just">
                        <a:buFont typeface="Wingdings" panose="05000000000000000000" pitchFamily="2" charset="2"/>
                        <a:buChar char="§"/>
                      </a:pPr>
                      <a:r>
                        <a:rPr lang="en-US" sz="2000" b="1" dirty="0">
                          <a:solidFill>
                            <a:schemeClr val="tx1"/>
                          </a:solidFill>
                        </a:rPr>
                        <a:t>Social solidarity.</a:t>
                      </a:r>
                    </a:p>
                    <a:p>
                      <a:pPr marL="342900" indent="-342900" algn="just">
                        <a:buFont typeface="Wingdings" panose="05000000000000000000" pitchFamily="2" charset="2"/>
                        <a:buChar char="§"/>
                      </a:pPr>
                      <a:r>
                        <a:rPr lang="en-US" sz="2000" b="1" dirty="0">
                          <a:solidFill>
                            <a:schemeClr val="tx1"/>
                          </a:solidFill>
                        </a:rPr>
                        <a:t>Health care as a public good.</a:t>
                      </a:r>
                    </a:p>
                    <a:p>
                      <a:pPr marL="342900" indent="-342900" algn="just">
                        <a:buFont typeface="Wingdings" panose="05000000000000000000" pitchFamily="2" charset="2"/>
                        <a:buChar char="§"/>
                      </a:pPr>
                      <a:r>
                        <a:rPr lang="en-US" sz="2000" b="1" dirty="0">
                          <a:solidFill>
                            <a:schemeClr val="tx1"/>
                          </a:solidFill>
                        </a:rPr>
                        <a:t>Affordability.</a:t>
                      </a:r>
                    </a:p>
                    <a:p>
                      <a:pPr marL="342900" indent="-342900" algn="just">
                        <a:buFont typeface="Wingdings" panose="05000000000000000000" pitchFamily="2" charset="2"/>
                        <a:buChar char="§"/>
                      </a:pPr>
                      <a:r>
                        <a:rPr lang="en-US" sz="2000" b="1" dirty="0">
                          <a:solidFill>
                            <a:schemeClr val="tx1"/>
                          </a:solidFill>
                        </a:rPr>
                        <a:t>Efficiency.</a:t>
                      </a:r>
                    </a:p>
                    <a:p>
                      <a:pPr marL="342900" indent="-342900" algn="just">
                        <a:buFont typeface="Wingdings" panose="05000000000000000000" pitchFamily="2" charset="2"/>
                        <a:buChar char="§"/>
                      </a:pPr>
                      <a:r>
                        <a:rPr lang="en-US" sz="2000" b="1" dirty="0">
                          <a:solidFill>
                            <a:schemeClr val="tx1"/>
                          </a:solidFill>
                        </a:rPr>
                        <a:t>Effectiveness.</a:t>
                      </a:r>
                    </a:p>
                    <a:p>
                      <a:pPr marL="342900" indent="-342900" algn="just">
                        <a:buFont typeface="Wingdings" panose="05000000000000000000" pitchFamily="2" charset="2"/>
                        <a:buChar char="§"/>
                      </a:pPr>
                      <a:r>
                        <a:rPr lang="en-US" sz="2000" b="1" dirty="0">
                          <a:solidFill>
                            <a:schemeClr val="tx1"/>
                          </a:solidFill>
                        </a:rPr>
                        <a:t>Appropriateness.</a:t>
                      </a:r>
                    </a:p>
                  </a:txBody>
                  <a:tcPr/>
                </a:tc>
                <a:extLst>
                  <a:ext uri="{0D108BD9-81ED-4DB2-BD59-A6C34878D82A}">
                    <a16:rowId xmlns:a16="http://schemas.microsoft.com/office/drawing/2014/main" val="3229048689"/>
                  </a:ext>
                </a:extLst>
              </a:tr>
            </a:tbl>
          </a:graphicData>
        </a:graphic>
      </p:graphicFrame>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11" name="Title 1">
            <a:extLst>
              <a:ext uri="{FF2B5EF4-FFF2-40B4-BE49-F238E27FC236}">
                <a16:creationId xmlns:a16="http://schemas.microsoft.com/office/drawing/2014/main" id="{A610CA2F-5FE0-4B7C-8F98-62E865C91705}"/>
              </a:ext>
            </a:extLst>
          </p:cNvPr>
          <p:cNvSpPr>
            <a:spLocks noGrp="1"/>
          </p:cNvSpPr>
          <p:nvPr>
            <p:ph type="title"/>
          </p:nvPr>
        </p:nvSpPr>
        <p:spPr>
          <a:xfrm>
            <a:off x="1260873" y="1586484"/>
            <a:ext cx="3685032" cy="3685032"/>
          </a:xfrm>
          <a:prstGeom prst="ellipse">
            <a:avLst/>
          </a:prstGeom>
          <a:solidFill>
            <a:schemeClr val="tx1"/>
          </a:solidFill>
          <a:ln>
            <a:noFill/>
          </a:ln>
        </p:spPr>
        <p:txBody>
          <a:bodyPr>
            <a:normAutofit/>
          </a:bodyPr>
          <a:lstStyle/>
          <a:p>
            <a:r>
              <a:rPr lang="en-US" sz="2400" b="1" dirty="0">
                <a:solidFill>
                  <a:srgbClr val="FFFFFF"/>
                </a:solidFill>
              </a:rPr>
              <a:t>VII. Affirming the WHITE PAPER PRINCIPLES THE nhi </a:t>
            </a:r>
          </a:p>
        </p:txBody>
      </p:sp>
    </p:spTree>
    <p:extLst>
      <p:ext uri="{BB962C8B-B14F-4D97-AF65-F5344CB8AC3E}">
        <p14:creationId xmlns:p14="http://schemas.microsoft.com/office/powerpoint/2010/main" val="152831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89A52A68-15AA-4CE3-9127-89242DE57CE8}"/>
              </a:ext>
            </a:extLst>
          </p:cNvPr>
          <p:cNvGraphicFramePr>
            <a:graphicFrameLocks noGrp="1"/>
          </p:cNvGraphicFramePr>
          <p:nvPr>
            <p:ph idx="1"/>
            <p:extLst>
              <p:ext uri="{D42A27DB-BD31-4B8C-83A1-F6EECF244321}">
                <p14:modId xmlns:p14="http://schemas.microsoft.com/office/powerpoint/2010/main" val="3923759587"/>
              </p:ext>
            </p:extLst>
          </p:nvPr>
        </p:nvGraphicFramePr>
        <p:xfrm>
          <a:off x="5232805" y="274320"/>
          <a:ext cx="6454160" cy="6035040"/>
        </p:xfrm>
        <a:graphic>
          <a:graphicData uri="http://schemas.openxmlformats.org/drawingml/2006/table">
            <a:tbl>
              <a:tblPr firstRow="1" bandRow="1">
                <a:tableStyleId>{5C22544A-7EE6-4342-B048-85BDC9FD1C3A}</a:tableStyleId>
              </a:tblPr>
              <a:tblGrid>
                <a:gridCol w="6454160">
                  <a:extLst>
                    <a:ext uri="{9D8B030D-6E8A-4147-A177-3AD203B41FA5}">
                      <a16:colId xmlns:a16="http://schemas.microsoft.com/office/drawing/2014/main" val="3842057696"/>
                    </a:ext>
                  </a:extLst>
                </a:gridCol>
              </a:tblGrid>
              <a:tr h="187963">
                <a:tc>
                  <a:txBody>
                    <a:bodyPr/>
                    <a:lstStyle/>
                    <a:p>
                      <a:pPr algn="just"/>
                      <a:r>
                        <a:rPr lang="en-US" sz="2400" b="1" dirty="0">
                          <a:solidFill>
                            <a:schemeClr val="tx1"/>
                          </a:solidFill>
                        </a:rPr>
                        <a:t>THE BILL COVERS THE FOLLOWING IMPORTANT AREAS:</a:t>
                      </a:r>
                    </a:p>
                  </a:txBody>
                  <a:tcPr/>
                </a:tc>
                <a:extLst>
                  <a:ext uri="{0D108BD9-81ED-4DB2-BD59-A6C34878D82A}">
                    <a16:rowId xmlns:a16="http://schemas.microsoft.com/office/drawing/2014/main" val="1211146628"/>
                  </a:ext>
                </a:extLst>
              </a:tr>
              <a:tr h="5109395">
                <a:tc>
                  <a:txBody>
                    <a:bodyPr/>
                    <a:lstStyle/>
                    <a:p>
                      <a:pPr marL="342900" indent="-342900" algn="just">
                        <a:buFont typeface="Wingdings" panose="05000000000000000000" pitchFamily="2" charset="2"/>
                        <a:buChar char="§"/>
                      </a:pPr>
                      <a:r>
                        <a:rPr lang="en-US" sz="2400" b="1" dirty="0">
                          <a:solidFill>
                            <a:schemeClr val="tx1"/>
                          </a:solidFill>
                        </a:rPr>
                        <a:t>Strengthening the National Health System.</a:t>
                      </a:r>
                    </a:p>
                    <a:p>
                      <a:pPr marL="342900" indent="-342900" algn="just">
                        <a:buFont typeface="Wingdings" panose="05000000000000000000" pitchFamily="2" charset="2"/>
                        <a:buChar char="§"/>
                      </a:pPr>
                      <a:r>
                        <a:rPr lang="en-US" sz="2400" b="1" dirty="0">
                          <a:solidFill>
                            <a:schemeClr val="tx1"/>
                          </a:solidFill>
                        </a:rPr>
                        <a:t>Quality of healthcare.</a:t>
                      </a:r>
                    </a:p>
                    <a:p>
                      <a:pPr marL="342900" indent="-342900" algn="just">
                        <a:buFont typeface="Wingdings" panose="05000000000000000000" pitchFamily="2" charset="2"/>
                        <a:buChar char="§"/>
                      </a:pPr>
                      <a:r>
                        <a:rPr lang="en-US" sz="2400" b="1" dirty="0">
                          <a:solidFill>
                            <a:schemeClr val="tx1"/>
                          </a:solidFill>
                        </a:rPr>
                        <a:t>Affordability.</a:t>
                      </a:r>
                    </a:p>
                    <a:p>
                      <a:pPr marL="342900" indent="-342900" algn="just">
                        <a:buFont typeface="Wingdings" panose="05000000000000000000" pitchFamily="2" charset="2"/>
                        <a:buChar char="§"/>
                      </a:pPr>
                      <a:r>
                        <a:rPr lang="en-US" sz="2400" b="1" dirty="0">
                          <a:solidFill>
                            <a:schemeClr val="tx1"/>
                          </a:solidFill>
                        </a:rPr>
                        <a:t>Phased implementation.</a:t>
                      </a:r>
                    </a:p>
                    <a:p>
                      <a:pPr marL="342900" indent="-342900" algn="just">
                        <a:buFont typeface="Wingdings" panose="05000000000000000000" pitchFamily="2" charset="2"/>
                        <a:buChar char="§"/>
                      </a:pPr>
                      <a:r>
                        <a:rPr lang="en-US" sz="2400" b="1" dirty="0">
                          <a:solidFill>
                            <a:schemeClr val="tx1"/>
                          </a:solidFill>
                        </a:rPr>
                        <a:t>Good governance of the NHI Fund.</a:t>
                      </a:r>
                    </a:p>
                    <a:p>
                      <a:pPr marL="342900" indent="-342900" algn="just">
                        <a:buFont typeface="Wingdings" panose="05000000000000000000" pitchFamily="2" charset="2"/>
                        <a:buChar char="§"/>
                      </a:pPr>
                      <a:r>
                        <a:rPr lang="en-US" sz="2400" b="1" dirty="0">
                          <a:solidFill>
                            <a:schemeClr val="tx1"/>
                          </a:solidFill>
                        </a:rPr>
                        <a:t>The role and responsibilities of the Minister of Health.</a:t>
                      </a:r>
                    </a:p>
                    <a:p>
                      <a:pPr marL="342900" indent="-342900" algn="just">
                        <a:buFont typeface="Wingdings" panose="05000000000000000000" pitchFamily="2" charset="2"/>
                        <a:buChar char="§"/>
                      </a:pPr>
                      <a:r>
                        <a:rPr lang="en-US" sz="2400" b="1" dirty="0">
                          <a:solidFill>
                            <a:schemeClr val="tx1"/>
                          </a:solidFill>
                        </a:rPr>
                        <a:t>Institutional arrangements.</a:t>
                      </a:r>
                    </a:p>
                    <a:p>
                      <a:pPr marL="342900" indent="-342900" algn="just">
                        <a:buFont typeface="Wingdings" panose="05000000000000000000" pitchFamily="2" charset="2"/>
                        <a:buChar char="§"/>
                      </a:pPr>
                      <a:r>
                        <a:rPr lang="en-US" sz="2400" b="1" dirty="0">
                          <a:solidFill>
                            <a:schemeClr val="tx1"/>
                          </a:solidFill>
                        </a:rPr>
                        <a:t>The role of private medical aid schemes.</a:t>
                      </a:r>
                    </a:p>
                    <a:p>
                      <a:pPr marL="342900" indent="-342900" algn="just">
                        <a:buFont typeface="Wingdings" panose="05000000000000000000" pitchFamily="2" charset="2"/>
                        <a:buChar char="§"/>
                      </a:pPr>
                      <a:r>
                        <a:rPr lang="en-US" sz="2400" b="1" dirty="0">
                          <a:solidFill>
                            <a:schemeClr val="tx1"/>
                          </a:solidFill>
                        </a:rPr>
                        <a:t>Financial matters and the role of the National Treasury.</a:t>
                      </a:r>
                    </a:p>
                    <a:p>
                      <a:pPr marL="342900" indent="-342900" algn="just">
                        <a:buFont typeface="Wingdings" panose="05000000000000000000" pitchFamily="2" charset="2"/>
                        <a:buChar char="§"/>
                      </a:pPr>
                      <a:r>
                        <a:rPr lang="en-US" sz="2400" b="1" dirty="0">
                          <a:solidFill>
                            <a:schemeClr val="tx1"/>
                          </a:solidFill>
                        </a:rPr>
                        <a:t>Transitional arrangements.</a:t>
                      </a:r>
                    </a:p>
                    <a:p>
                      <a:pPr marL="342900" indent="-342900" algn="just">
                        <a:buFont typeface="Wingdings" panose="05000000000000000000" pitchFamily="2" charset="2"/>
                        <a:buChar char="§"/>
                      </a:pPr>
                      <a:r>
                        <a:rPr lang="en-US" sz="2400" b="1" dirty="0">
                          <a:solidFill>
                            <a:schemeClr val="tx1"/>
                          </a:solidFill>
                        </a:rPr>
                        <a:t>Amendments of relevant laws.</a:t>
                      </a:r>
                    </a:p>
                  </a:txBody>
                  <a:tcPr/>
                </a:tc>
                <a:extLst>
                  <a:ext uri="{0D108BD9-81ED-4DB2-BD59-A6C34878D82A}">
                    <a16:rowId xmlns:a16="http://schemas.microsoft.com/office/drawing/2014/main" val="3229048689"/>
                  </a:ext>
                </a:extLst>
              </a:tr>
            </a:tbl>
          </a:graphicData>
        </a:graphic>
      </p:graphicFrame>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9" name="Title 1">
            <a:extLst>
              <a:ext uri="{FF2B5EF4-FFF2-40B4-BE49-F238E27FC236}">
                <a16:creationId xmlns:a16="http://schemas.microsoft.com/office/drawing/2014/main" id="{69E2D312-9E53-4F6F-A42A-3A210A9E323C}"/>
              </a:ext>
            </a:extLst>
          </p:cNvPr>
          <p:cNvSpPr>
            <a:spLocks noGrp="1"/>
          </p:cNvSpPr>
          <p:nvPr>
            <p:ph type="title"/>
          </p:nvPr>
        </p:nvSpPr>
        <p:spPr>
          <a:xfrm>
            <a:off x="1260873" y="1586484"/>
            <a:ext cx="3685032" cy="3685032"/>
          </a:xfrm>
          <a:prstGeom prst="ellipse">
            <a:avLst/>
          </a:prstGeom>
          <a:solidFill>
            <a:srgbClr val="008000"/>
          </a:solidFill>
          <a:ln>
            <a:noFill/>
          </a:ln>
        </p:spPr>
        <p:txBody>
          <a:bodyPr>
            <a:normAutofit/>
          </a:bodyPr>
          <a:lstStyle/>
          <a:p>
            <a:r>
              <a:rPr lang="en-US" sz="2300" b="1" dirty="0">
                <a:solidFill>
                  <a:srgbClr val="FFFFFF"/>
                </a:solidFill>
              </a:rPr>
              <a:t> IMPORTANT AREAS COVEREDBY THE NHI BILL</a:t>
            </a:r>
          </a:p>
        </p:txBody>
      </p:sp>
    </p:spTree>
    <p:extLst>
      <p:ext uri="{BB962C8B-B14F-4D97-AF65-F5344CB8AC3E}">
        <p14:creationId xmlns:p14="http://schemas.microsoft.com/office/powerpoint/2010/main" val="302463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11" name="Title 1">
            <a:extLst>
              <a:ext uri="{FF2B5EF4-FFF2-40B4-BE49-F238E27FC236}">
                <a16:creationId xmlns:a16="http://schemas.microsoft.com/office/drawing/2014/main" id="{B79F0C29-8B8D-47BA-BDE5-0CD7A03A0DE5}"/>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13" name="Table 13">
            <a:extLst>
              <a:ext uri="{FF2B5EF4-FFF2-40B4-BE49-F238E27FC236}">
                <a16:creationId xmlns:a16="http://schemas.microsoft.com/office/drawing/2014/main" id="{BD2F0207-7404-4BC9-9E03-BBEB27EC1A6F}"/>
              </a:ext>
            </a:extLst>
          </p:cNvPr>
          <p:cNvGraphicFramePr>
            <a:graphicFrameLocks noGrp="1"/>
          </p:cNvGraphicFramePr>
          <p:nvPr>
            <p:ph idx="1"/>
            <p:extLst>
              <p:ext uri="{D42A27DB-BD31-4B8C-83A1-F6EECF244321}">
                <p14:modId xmlns:p14="http://schemas.microsoft.com/office/powerpoint/2010/main" val="4048026993"/>
              </p:ext>
            </p:extLst>
          </p:nvPr>
        </p:nvGraphicFramePr>
        <p:xfrm>
          <a:off x="5088169" y="334253"/>
          <a:ext cx="6983966" cy="5883667"/>
        </p:xfrm>
        <a:graphic>
          <a:graphicData uri="http://schemas.openxmlformats.org/drawingml/2006/table">
            <a:tbl>
              <a:tblPr firstRow="1" bandRow="1">
                <a:tableStyleId>{5C22544A-7EE6-4342-B048-85BDC9FD1C3A}</a:tableStyleId>
              </a:tblPr>
              <a:tblGrid>
                <a:gridCol w="6983966">
                  <a:extLst>
                    <a:ext uri="{9D8B030D-6E8A-4147-A177-3AD203B41FA5}">
                      <a16:colId xmlns:a16="http://schemas.microsoft.com/office/drawing/2014/main" val="437792999"/>
                    </a:ext>
                  </a:extLst>
                </a:gridCol>
              </a:tblGrid>
              <a:tr h="678095">
                <a:tc>
                  <a:txBody>
                    <a:bodyPr/>
                    <a:lstStyle/>
                    <a:p>
                      <a:pPr marL="0" indent="0" algn="just">
                        <a:buNone/>
                      </a:pPr>
                      <a:r>
                        <a:rPr lang="en-US" sz="2000" b="1" dirty="0">
                          <a:solidFill>
                            <a:schemeClr val="tx1"/>
                          </a:solidFill>
                        </a:rPr>
                        <a:t>SUPPORT FOR THE SPECIFIC OBJECTIVES AND PRINCIPLES OF THE NHI BILL:</a:t>
                      </a:r>
                    </a:p>
                  </a:txBody>
                  <a:tcPr/>
                </a:tc>
                <a:extLst>
                  <a:ext uri="{0D108BD9-81ED-4DB2-BD59-A6C34878D82A}">
                    <a16:rowId xmlns:a16="http://schemas.microsoft.com/office/drawing/2014/main" val="106146511"/>
                  </a:ext>
                </a:extLst>
              </a:tr>
              <a:tr h="1138377">
                <a:tc>
                  <a:txBody>
                    <a:bodyPr/>
                    <a:lstStyle/>
                    <a:p>
                      <a:pPr algn="just"/>
                      <a:r>
                        <a:rPr lang="en-US" sz="2000" b="1" dirty="0"/>
                        <a:t>The ANC has consulted widely amongst communities, sectors, health professionals, youth, the elderly, employers, workers and experts and makes the following inputs that capture the aspirations of the millions of South Africans. </a:t>
                      </a:r>
                    </a:p>
                  </a:txBody>
                  <a:tcPr/>
                </a:tc>
                <a:extLst>
                  <a:ext uri="{0D108BD9-81ED-4DB2-BD59-A6C34878D82A}">
                    <a16:rowId xmlns:a16="http://schemas.microsoft.com/office/drawing/2014/main" val="508603157"/>
                  </a:ext>
                </a:extLst>
              </a:tr>
              <a:tr h="1138377">
                <a:tc>
                  <a:txBody>
                    <a:bodyPr/>
                    <a:lstStyle/>
                    <a:p>
                      <a:pPr algn="just"/>
                      <a:r>
                        <a:rPr lang="en-US" sz="2000" b="1" dirty="0"/>
                        <a:t>The ANC has also actively participated in Parliamentary hearings that have been taking place across the length and breadth of our country.</a:t>
                      </a:r>
                    </a:p>
                  </a:txBody>
                  <a:tcPr/>
                </a:tc>
                <a:extLst>
                  <a:ext uri="{0D108BD9-81ED-4DB2-BD59-A6C34878D82A}">
                    <a16:rowId xmlns:a16="http://schemas.microsoft.com/office/drawing/2014/main" val="3046017436"/>
                  </a:ext>
                </a:extLst>
              </a:tr>
              <a:tr h="508570">
                <a:tc>
                  <a:txBody>
                    <a:bodyPr/>
                    <a:lstStyle/>
                    <a:p>
                      <a:pPr algn="just"/>
                      <a:r>
                        <a:rPr lang="en-US" sz="2000" b="1" dirty="0"/>
                        <a:t>SUPPORT FOR THE PREAMBLE TO THE BILL.</a:t>
                      </a:r>
                    </a:p>
                  </a:txBody>
                  <a:tcPr/>
                </a:tc>
                <a:extLst>
                  <a:ext uri="{0D108BD9-81ED-4DB2-BD59-A6C34878D82A}">
                    <a16:rowId xmlns:a16="http://schemas.microsoft.com/office/drawing/2014/main" val="2047625823"/>
                  </a:ext>
                </a:extLst>
              </a:tr>
              <a:tr h="1138377">
                <a:tc>
                  <a:txBody>
                    <a:bodyPr/>
                    <a:lstStyle/>
                    <a:p>
                      <a:pPr algn="just"/>
                      <a:r>
                        <a:rPr lang="en-US" sz="2000" b="1" dirty="0"/>
                        <a:t>The ANC supports the preamble to the Bill as this is aligned to the Constitution of South Africa. It states and mandates that there be redress of the past inequities, that health is a primary right of all citizens and further states that the government or state must ensure progressive realization of citizens to this right.</a:t>
                      </a:r>
                    </a:p>
                  </a:txBody>
                  <a:tcPr/>
                </a:tc>
                <a:extLst>
                  <a:ext uri="{0D108BD9-81ED-4DB2-BD59-A6C34878D82A}">
                    <a16:rowId xmlns:a16="http://schemas.microsoft.com/office/drawing/2014/main" val="603365849"/>
                  </a:ext>
                </a:extLst>
              </a:tr>
            </a:tbl>
          </a:graphicData>
        </a:graphic>
      </p:graphicFrame>
    </p:spTree>
    <p:extLst>
      <p:ext uri="{BB962C8B-B14F-4D97-AF65-F5344CB8AC3E}">
        <p14:creationId xmlns:p14="http://schemas.microsoft.com/office/powerpoint/2010/main" val="51220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11" name="Title 1">
            <a:extLst>
              <a:ext uri="{FF2B5EF4-FFF2-40B4-BE49-F238E27FC236}">
                <a16:creationId xmlns:a16="http://schemas.microsoft.com/office/drawing/2014/main" id="{B79F0C29-8B8D-47BA-BDE5-0CD7A03A0DE5}"/>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13" name="Table 13">
            <a:extLst>
              <a:ext uri="{FF2B5EF4-FFF2-40B4-BE49-F238E27FC236}">
                <a16:creationId xmlns:a16="http://schemas.microsoft.com/office/drawing/2014/main" id="{BD2F0207-7404-4BC9-9E03-BBEB27EC1A6F}"/>
              </a:ext>
            </a:extLst>
          </p:cNvPr>
          <p:cNvGraphicFramePr>
            <a:graphicFrameLocks noGrp="1"/>
          </p:cNvGraphicFramePr>
          <p:nvPr>
            <p:ph idx="1"/>
            <p:extLst>
              <p:ext uri="{D42A27DB-BD31-4B8C-83A1-F6EECF244321}">
                <p14:modId xmlns:p14="http://schemas.microsoft.com/office/powerpoint/2010/main" val="577393810"/>
              </p:ext>
            </p:extLst>
          </p:nvPr>
        </p:nvGraphicFramePr>
        <p:xfrm>
          <a:off x="5088169" y="334253"/>
          <a:ext cx="6552451" cy="5251122"/>
        </p:xfrm>
        <a:graphic>
          <a:graphicData uri="http://schemas.openxmlformats.org/drawingml/2006/table">
            <a:tbl>
              <a:tblPr firstRow="1" bandRow="1">
                <a:tableStyleId>{5C22544A-7EE6-4342-B048-85BDC9FD1C3A}</a:tableStyleId>
              </a:tblPr>
              <a:tblGrid>
                <a:gridCol w="6552451">
                  <a:extLst>
                    <a:ext uri="{9D8B030D-6E8A-4147-A177-3AD203B41FA5}">
                      <a16:colId xmlns:a16="http://schemas.microsoft.com/office/drawing/2014/main" val="437792999"/>
                    </a:ext>
                  </a:extLst>
                </a:gridCol>
              </a:tblGrid>
              <a:tr h="678095">
                <a:tc>
                  <a:txBody>
                    <a:bodyPr/>
                    <a:lstStyle/>
                    <a:p>
                      <a:pPr marL="0" indent="0" algn="just">
                        <a:buNone/>
                      </a:pPr>
                      <a:r>
                        <a:rPr lang="en-US" sz="1800" b="1" dirty="0">
                          <a:solidFill>
                            <a:schemeClr val="tx1"/>
                          </a:solidFill>
                        </a:rPr>
                        <a:t>SUPPORT FOR THE SPECIFIC OBJECTIVES AND PRINCIPLES OF THE NHI BILL:</a:t>
                      </a:r>
                    </a:p>
                  </a:txBody>
                  <a:tcPr/>
                </a:tc>
                <a:extLst>
                  <a:ext uri="{0D108BD9-81ED-4DB2-BD59-A6C34878D82A}">
                    <a16:rowId xmlns:a16="http://schemas.microsoft.com/office/drawing/2014/main" val="106146511"/>
                  </a:ext>
                </a:extLst>
              </a:tr>
              <a:tr h="1138377">
                <a:tc>
                  <a:txBody>
                    <a:bodyPr/>
                    <a:lstStyle/>
                    <a:p>
                      <a:pPr algn="just"/>
                      <a:r>
                        <a:rPr lang="en-US" sz="1800" b="1" dirty="0"/>
                        <a:t>The ANC has consulted widely amongst communities, sectors, health professionals, youth, the elderly, employers, workers and experts and makes the following inputs that capture the aspirations of the millions of South Africans. </a:t>
                      </a:r>
                    </a:p>
                  </a:txBody>
                  <a:tcPr/>
                </a:tc>
                <a:extLst>
                  <a:ext uri="{0D108BD9-81ED-4DB2-BD59-A6C34878D82A}">
                    <a16:rowId xmlns:a16="http://schemas.microsoft.com/office/drawing/2014/main" val="508603157"/>
                  </a:ext>
                </a:extLst>
              </a:tr>
              <a:tr h="1138377">
                <a:tc>
                  <a:txBody>
                    <a:bodyPr/>
                    <a:lstStyle/>
                    <a:p>
                      <a:pPr algn="just"/>
                      <a:r>
                        <a:rPr lang="en-US" sz="1800" b="1" dirty="0"/>
                        <a:t>The ANC has also actively participated in Parliamentary hearings that have been taking place across the length and breadth of our country.</a:t>
                      </a:r>
                    </a:p>
                  </a:txBody>
                  <a:tcPr/>
                </a:tc>
                <a:extLst>
                  <a:ext uri="{0D108BD9-81ED-4DB2-BD59-A6C34878D82A}">
                    <a16:rowId xmlns:a16="http://schemas.microsoft.com/office/drawing/2014/main" val="3046017436"/>
                  </a:ext>
                </a:extLst>
              </a:tr>
              <a:tr h="508570">
                <a:tc>
                  <a:txBody>
                    <a:bodyPr/>
                    <a:lstStyle/>
                    <a:p>
                      <a:pPr algn="just"/>
                      <a:r>
                        <a:rPr lang="en-US" sz="1800" b="1" dirty="0"/>
                        <a:t>SUPPORT FOR THE PREAMBLE TO THE BILL.</a:t>
                      </a:r>
                    </a:p>
                  </a:txBody>
                  <a:tcPr/>
                </a:tc>
                <a:extLst>
                  <a:ext uri="{0D108BD9-81ED-4DB2-BD59-A6C34878D82A}">
                    <a16:rowId xmlns:a16="http://schemas.microsoft.com/office/drawing/2014/main" val="2047625823"/>
                  </a:ext>
                </a:extLst>
              </a:tr>
              <a:tr h="1138377">
                <a:tc>
                  <a:txBody>
                    <a:bodyPr/>
                    <a:lstStyle/>
                    <a:p>
                      <a:pPr algn="just"/>
                      <a:r>
                        <a:rPr lang="en-US" sz="1800" b="1" dirty="0"/>
                        <a:t>The ANC supports the preamble to the Bill as this is aligned to the Constitution of South Africa. It states and mandates that there be redress of the past inequities, that health is a primary right of all citizens and further states that the government or state must ensure progressive realization of citizens to this right.</a:t>
                      </a:r>
                    </a:p>
                  </a:txBody>
                  <a:tcPr/>
                </a:tc>
                <a:extLst>
                  <a:ext uri="{0D108BD9-81ED-4DB2-BD59-A6C34878D82A}">
                    <a16:rowId xmlns:a16="http://schemas.microsoft.com/office/drawing/2014/main" val="603365849"/>
                  </a:ext>
                </a:extLst>
              </a:tr>
            </a:tbl>
          </a:graphicData>
        </a:graphic>
      </p:graphicFrame>
    </p:spTree>
    <p:extLst>
      <p:ext uri="{BB962C8B-B14F-4D97-AF65-F5344CB8AC3E}">
        <p14:creationId xmlns:p14="http://schemas.microsoft.com/office/powerpoint/2010/main" val="234401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5942C1-6CD0-4E12-A6B2-EC1C588AFE2F}"/>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11" name="Title 1">
            <a:extLst>
              <a:ext uri="{FF2B5EF4-FFF2-40B4-BE49-F238E27FC236}">
                <a16:creationId xmlns:a16="http://schemas.microsoft.com/office/drawing/2014/main" id="{B79F0C29-8B8D-47BA-BDE5-0CD7A03A0DE5}"/>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5">
            <a:extLst>
              <a:ext uri="{FF2B5EF4-FFF2-40B4-BE49-F238E27FC236}">
                <a16:creationId xmlns:a16="http://schemas.microsoft.com/office/drawing/2014/main" id="{D73E1992-042D-42BD-85CC-CC91C78E7361}"/>
              </a:ext>
            </a:extLst>
          </p:cNvPr>
          <p:cNvGraphicFramePr>
            <a:graphicFrameLocks noGrp="1"/>
          </p:cNvGraphicFramePr>
          <p:nvPr>
            <p:ph idx="1"/>
            <p:extLst>
              <p:ext uri="{D42A27DB-BD31-4B8C-83A1-F6EECF244321}">
                <p14:modId xmlns:p14="http://schemas.microsoft.com/office/powerpoint/2010/main" val="4031108512"/>
              </p:ext>
            </p:extLst>
          </p:nvPr>
        </p:nvGraphicFramePr>
        <p:xfrm>
          <a:off x="5194558" y="274320"/>
          <a:ext cx="6822041" cy="6002372"/>
        </p:xfrm>
        <a:graphic>
          <a:graphicData uri="http://schemas.openxmlformats.org/drawingml/2006/table">
            <a:tbl>
              <a:tblPr firstRow="1" bandRow="1">
                <a:tableStyleId>{5C22544A-7EE6-4342-B048-85BDC9FD1C3A}</a:tableStyleId>
              </a:tblPr>
              <a:tblGrid>
                <a:gridCol w="6822041">
                  <a:extLst>
                    <a:ext uri="{9D8B030D-6E8A-4147-A177-3AD203B41FA5}">
                      <a16:colId xmlns:a16="http://schemas.microsoft.com/office/drawing/2014/main" val="1894610814"/>
                    </a:ext>
                  </a:extLst>
                </a:gridCol>
              </a:tblGrid>
              <a:tr h="696084">
                <a:tc>
                  <a:txBody>
                    <a:bodyPr/>
                    <a:lstStyle/>
                    <a:p>
                      <a:pPr marL="0" indent="0" algn="just">
                        <a:buNone/>
                      </a:pPr>
                      <a:r>
                        <a:rPr lang="en-US" sz="1800" b="1" dirty="0">
                          <a:solidFill>
                            <a:schemeClr val="tx1"/>
                          </a:solidFill>
                        </a:rPr>
                        <a:t>SUPPORT FOR THE SPECIFIC OBJECTIVES AND PRINCIPLES OF THE NHI BILL:</a:t>
                      </a:r>
                    </a:p>
                  </a:txBody>
                  <a:tcPr/>
                </a:tc>
                <a:extLst>
                  <a:ext uri="{0D108BD9-81ED-4DB2-BD59-A6C34878D82A}">
                    <a16:rowId xmlns:a16="http://schemas.microsoft.com/office/drawing/2014/main" val="2748043683"/>
                  </a:ext>
                </a:extLst>
              </a:tr>
              <a:tr h="1173309">
                <a:tc>
                  <a:txBody>
                    <a:bodyPr/>
                    <a:lstStyle/>
                    <a:p>
                      <a:pPr algn="just"/>
                      <a:r>
                        <a:rPr lang="en-US" sz="1800" b="1" dirty="0"/>
                        <a:t>The ANC has consulted widely amongst communities, sectors, health professionals, youth, the elderly, employers, workers and experts and makes the following inputs that capture the aspirations of the millions of South Africans. </a:t>
                      </a:r>
                    </a:p>
                  </a:txBody>
                  <a:tcPr/>
                </a:tc>
                <a:extLst>
                  <a:ext uri="{0D108BD9-81ED-4DB2-BD59-A6C34878D82A}">
                    <a16:rowId xmlns:a16="http://schemas.microsoft.com/office/drawing/2014/main" val="2111595650"/>
                  </a:ext>
                </a:extLst>
              </a:tr>
              <a:tr h="902546">
                <a:tc>
                  <a:txBody>
                    <a:bodyPr/>
                    <a:lstStyle/>
                    <a:p>
                      <a:pPr algn="just"/>
                      <a:r>
                        <a:rPr lang="en-US" sz="1800" b="1" dirty="0"/>
                        <a:t>The ANC has also actively participated in Parliamentary hearings that have been taking place across the length and breadth of our country.</a:t>
                      </a:r>
                    </a:p>
                  </a:txBody>
                  <a:tcPr/>
                </a:tc>
                <a:extLst>
                  <a:ext uri="{0D108BD9-81ED-4DB2-BD59-A6C34878D82A}">
                    <a16:rowId xmlns:a16="http://schemas.microsoft.com/office/drawing/2014/main" val="3097358133"/>
                  </a:ext>
                </a:extLst>
              </a:tr>
              <a:tr h="1173309">
                <a:tc>
                  <a:txBody>
                    <a:bodyPr/>
                    <a:lstStyle/>
                    <a:p>
                      <a:r>
                        <a:rPr lang="en-US" b="1" dirty="0"/>
                        <a:t>The ANC is satisfied that the Bill is constitutional,  having witnessed the rigorous evaluation of constitutional implications of its underlying policy when that was processed through the Cabinet.</a:t>
                      </a:r>
                      <a:endParaRPr lang="en-GB" b="1" dirty="0"/>
                    </a:p>
                  </a:txBody>
                  <a:tcPr/>
                </a:tc>
                <a:extLst>
                  <a:ext uri="{0D108BD9-81ED-4DB2-BD59-A6C34878D82A}">
                    <a16:rowId xmlns:a16="http://schemas.microsoft.com/office/drawing/2014/main" val="324003078"/>
                  </a:ext>
                </a:extLst>
              </a:tr>
              <a:tr h="361018">
                <a:tc>
                  <a:txBody>
                    <a:bodyPr/>
                    <a:lstStyle/>
                    <a:p>
                      <a:pPr algn="just"/>
                      <a:r>
                        <a:rPr lang="en-US" sz="1800" b="1" dirty="0"/>
                        <a:t>SUPPORT FOR THE PREAMBLE TO THE BILL.</a:t>
                      </a:r>
                    </a:p>
                  </a:txBody>
                  <a:tcPr/>
                </a:tc>
                <a:extLst>
                  <a:ext uri="{0D108BD9-81ED-4DB2-BD59-A6C34878D82A}">
                    <a16:rowId xmlns:a16="http://schemas.microsoft.com/office/drawing/2014/main" val="1835310125"/>
                  </a:ext>
                </a:extLst>
              </a:tr>
              <a:tr h="1648688">
                <a:tc>
                  <a:txBody>
                    <a:bodyPr/>
                    <a:lstStyle/>
                    <a:p>
                      <a:pPr algn="just"/>
                      <a:r>
                        <a:rPr lang="en-US" sz="1800" b="1" dirty="0"/>
                        <a:t>The ANC supports the preamble to the Bill as it is aligned to the Constitution of South Africa. It states and mandates that there be redress of the past inequities, health is a primary right of all citizens and states that the government or state must ensure progressive realization of citizens to this right.</a:t>
                      </a:r>
                    </a:p>
                  </a:txBody>
                  <a:tcPr/>
                </a:tc>
                <a:extLst>
                  <a:ext uri="{0D108BD9-81ED-4DB2-BD59-A6C34878D82A}">
                    <a16:rowId xmlns:a16="http://schemas.microsoft.com/office/drawing/2014/main" val="1287026939"/>
                  </a:ext>
                </a:extLst>
              </a:tr>
            </a:tbl>
          </a:graphicData>
        </a:graphic>
      </p:graphicFrame>
    </p:spTree>
    <p:extLst>
      <p:ext uri="{BB962C8B-B14F-4D97-AF65-F5344CB8AC3E}">
        <p14:creationId xmlns:p14="http://schemas.microsoft.com/office/powerpoint/2010/main" val="1866749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16" name="Table 16">
            <a:extLst>
              <a:ext uri="{FF2B5EF4-FFF2-40B4-BE49-F238E27FC236}">
                <a16:creationId xmlns:a16="http://schemas.microsoft.com/office/drawing/2014/main" id="{FA24DBF2-138D-46F9-90E6-70D8FE779CC7}"/>
              </a:ext>
            </a:extLst>
          </p:cNvPr>
          <p:cNvGraphicFramePr>
            <a:graphicFrameLocks noGrp="1"/>
          </p:cNvGraphicFramePr>
          <p:nvPr>
            <p:ph idx="1"/>
            <p:extLst>
              <p:ext uri="{D42A27DB-BD31-4B8C-83A1-F6EECF244321}">
                <p14:modId xmlns:p14="http://schemas.microsoft.com/office/powerpoint/2010/main" val="2696128829"/>
              </p:ext>
            </p:extLst>
          </p:nvPr>
        </p:nvGraphicFramePr>
        <p:xfrm>
          <a:off x="5194557" y="274321"/>
          <a:ext cx="6815933" cy="5931612"/>
        </p:xfrm>
        <a:graphic>
          <a:graphicData uri="http://schemas.openxmlformats.org/drawingml/2006/table">
            <a:tbl>
              <a:tblPr firstRow="1" bandRow="1">
                <a:tableStyleId>{5C22544A-7EE6-4342-B048-85BDC9FD1C3A}</a:tableStyleId>
              </a:tblPr>
              <a:tblGrid>
                <a:gridCol w="6815933">
                  <a:extLst>
                    <a:ext uri="{9D8B030D-6E8A-4147-A177-3AD203B41FA5}">
                      <a16:colId xmlns:a16="http://schemas.microsoft.com/office/drawing/2014/main" val="2723560720"/>
                    </a:ext>
                  </a:extLst>
                </a:gridCol>
              </a:tblGrid>
              <a:tr h="875220">
                <a:tc>
                  <a:txBody>
                    <a:bodyPr/>
                    <a:lstStyle/>
                    <a:p>
                      <a:r>
                        <a:rPr lang="en-US" sz="1600" b="1" dirty="0">
                          <a:solidFill>
                            <a:schemeClr val="tx1"/>
                          </a:solidFill>
                        </a:rPr>
                        <a:t>CHAPTER 1: ON THE PURPOSE TO ESTABLISH AND MAINTAIN AN NHI FUND AND ITS APPLICATION.</a:t>
                      </a:r>
                    </a:p>
                  </a:txBody>
                  <a:tcPr/>
                </a:tc>
                <a:extLst>
                  <a:ext uri="{0D108BD9-81ED-4DB2-BD59-A6C34878D82A}">
                    <a16:rowId xmlns:a16="http://schemas.microsoft.com/office/drawing/2014/main" val="732769854"/>
                  </a:ext>
                </a:extLst>
              </a:tr>
              <a:tr h="979008">
                <a:tc>
                  <a:txBody>
                    <a:bodyPr/>
                    <a:lstStyle/>
                    <a:p>
                      <a:r>
                        <a:rPr lang="en-US" sz="1600" b="1" dirty="0">
                          <a:solidFill>
                            <a:schemeClr val="tx1"/>
                          </a:solidFill>
                        </a:rPr>
                        <a:t>The ANC supports the purpose of the Act and its application, in particular the following in the establishment of the NHI  Fund:</a:t>
                      </a:r>
                    </a:p>
                  </a:txBody>
                  <a:tcPr/>
                </a:tc>
                <a:extLst>
                  <a:ext uri="{0D108BD9-81ED-4DB2-BD59-A6C34878D82A}">
                    <a16:rowId xmlns:a16="http://schemas.microsoft.com/office/drawing/2014/main" val="354475471"/>
                  </a:ext>
                </a:extLst>
              </a:tr>
              <a:tr h="984521">
                <a:tc>
                  <a:txBody>
                    <a:bodyPr/>
                    <a:lstStyle/>
                    <a:p>
                      <a:r>
                        <a:rPr lang="en-US" sz="1600" b="1" dirty="0">
                          <a:solidFill>
                            <a:schemeClr val="tx1"/>
                          </a:solidFill>
                        </a:rPr>
                        <a:t>A mandatory prepayment system with its principle of </a:t>
                      </a:r>
                      <a:r>
                        <a:rPr lang="en-US" sz="1600" b="1" i="1" dirty="0">
                          <a:solidFill>
                            <a:schemeClr val="tx1"/>
                          </a:solidFill>
                        </a:rPr>
                        <a:t>“mandatory contribution to pay, but according to their ability” </a:t>
                      </a:r>
                      <a:r>
                        <a:rPr lang="en-US" sz="1600" b="1" dirty="0">
                          <a:solidFill>
                            <a:schemeClr val="tx1"/>
                          </a:solidFill>
                        </a:rPr>
                        <a:t>to ensure social solidarity and sustainability of the NHI Fund.</a:t>
                      </a:r>
                    </a:p>
                  </a:txBody>
                  <a:tcPr/>
                </a:tc>
                <a:extLst>
                  <a:ext uri="{0D108BD9-81ED-4DB2-BD59-A6C34878D82A}">
                    <a16:rowId xmlns:a16="http://schemas.microsoft.com/office/drawing/2014/main" val="2127093525"/>
                  </a:ext>
                </a:extLst>
              </a:tr>
              <a:tr h="647272">
                <a:tc>
                  <a:txBody>
                    <a:bodyPr/>
                    <a:lstStyle/>
                    <a:p>
                      <a:r>
                        <a:rPr lang="en-US" sz="1600" b="1" dirty="0">
                          <a:solidFill>
                            <a:schemeClr val="tx1"/>
                          </a:solidFill>
                        </a:rPr>
                        <a:t>The NHI Fund established and serving as a single-purchaser and single-payer fund.</a:t>
                      </a:r>
                    </a:p>
                  </a:txBody>
                  <a:tcPr/>
                </a:tc>
                <a:extLst>
                  <a:ext uri="{0D108BD9-81ED-4DB2-BD59-A6C34878D82A}">
                    <a16:rowId xmlns:a16="http://schemas.microsoft.com/office/drawing/2014/main" val="2956279270"/>
                  </a:ext>
                </a:extLst>
              </a:tr>
              <a:tr h="647271">
                <a:tc>
                  <a:txBody>
                    <a:bodyPr/>
                    <a:lstStyle/>
                    <a:p>
                      <a:r>
                        <a:rPr lang="en-US" sz="1600" b="1" dirty="0">
                          <a:solidFill>
                            <a:schemeClr val="tx1"/>
                          </a:solidFill>
                        </a:rPr>
                        <a:t>Pooling of funds and strategic purchasing from accredited and contracted service providers.</a:t>
                      </a:r>
                    </a:p>
                  </a:txBody>
                  <a:tcPr/>
                </a:tc>
                <a:extLst>
                  <a:ext uri="{0D108BD9-81ED-4DB2-BD59-A6C34878D82A}">
                    <a16:rowId xmlns:a16="http://schemas.microsoft.com/office/drawing/2014/main" val="301878502"/>
                  </a:ext>
                </a:extLst>
              </a:tr>
              <a:tr h="979008">
                <a:tc>
                  <a:txBody>
                    <a:bodyPr/>
                    <a:lstStyle/>
                    <a:p>
                      <a:r>
                        <a:rPr lang="en-US" sz="1600" b="1" dirty="0">
                          <a:solidFill>
                            <a:schemeClr val="tx1"/>
                          </a:solidFill>
                        </a:rPr>
                        <a:t>The applicability of the Act and the compliance of the NHI Act with the Constitution of South Africa are supported. </a:t>
                      </a:r>
                    </a:p>
                    <a:p>
                      <a:r>
                        <a:rPr lang="en-US" sz="1600" b="1" dirty="0">
                          <a:solidFill>
                            <a:schemeClr val="tx1"/>
                          </a:solidFill>
                        </a:rPr>
                        <a:t>The ANC supports Clause 3 (5) of the Bill and believes that health is not a tradable commodity that must be subject to the rigour and dictates of the market. It believes in putting the people first and not profits. Therefore, NHI Fund health services must be exempt from the said Competition Act and Commission.</a:t>
                      </a:r>
                    </a:p>
                  </a:txBody>
                  <a:tcPr/>
                </a:tc>
                <a:extLst>
                  <a:ext uri="{0D108BD9-81ED-4DB2-BD59-A6C34878D82A}">
                    <a16:rowId xmlns:a16="http://schemas.microsoft.com/office/drawing/2014/main" val="4236932651"/>
                  </a:ext>
                </a:extLst>
              </a:tr>
            </a:tbl>
          </a:graphicData>
        </a:graphic>
      </p:graphicFrame>
    </p:spTree>
    <p:extLst>
      <p:ext uri="{BB962C8B-B14F-4D97-AF65-F5344CB8AC3E}">
        <p14:creationId xmlns:p14="http://schemas.microsoft.com/office/powerpoint/2010/main" val="357583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5">
            <a:extLst>
              <a:ext uri="{FF2B5EF4-FFF2-40B4-BE49-F238E27FC236}">
                <a16:creationId xmlns:a16="http://schemas.microsoft.com/office/drawing/2014/main" id="{A3966A92-6023-4481-96F9-187DA285AE8C}"/>
              </a:ext>
            </a:extLst>
          </p:cNvPr>
          <p:cNvGraphicFramePr>
            <a:graphicFrameLocks noGrp="1"/>
          </p:cNvGraphicFramePr>
          <p:nvPr>
            <p:ph idx="1"/>
            <p:extLst>
              <p:ext uri="{D42A27DB-BD31-4B8C-83A1-F6EECF244321}">
                <p14:modId xmlns:p14="http://schemas.microsoft.com/office/powerpoint/2010/main" val="2930080154"/>
              </p:ext>
            </p:extLst>
          </p:nvPr>
        </p:nvGraphicFramePr>
        <p:xfrm>
          <a:off x="5194559" y="274320"/>
          <a:ext cx="6548804" cy="5795655"/>
        </p:xfrm>
        <a:graphic>
          <a:graphicData uri="http://schemas.openxmlformats.org/drawingml/2006/table">
            <a:tbl>
              <a:tblPr firstRow="1" bandRow="1">
                <a:tableStyleId>{5C22544A-7EE6-4342-B048-85BDC9FD1C3A}</a:tableStyleId>
              </a:tblPr>
              <a:tblGrid>
                <a:gridCol w="6548804">
                  <a:extLst>
                    <a:ext uri="{9D8B030D-6E8A-4147-A177-3AD203B41FA5}">
                      <a16:colId xmlns:a16="http://schemas.microsoft.com/office/drawing/2014/main" val="301473389"/>
                    </a:ext>
                  </a:extLst>
                </a:gridCol>
              </a:tblGrid>
              <a:tr h="452064">
                <a:tc>
                  <a:txBody>
                    <a:bodyPr/>
                    <a:lstStyle/>
                    <a:p>
                      <a:pPr algn="just"/>
                      <a:r>
                        <a:rPr lang="en-US" sz="1800" b="1" dirty="0">
                          <a:solidFill>
                            <a:schemeClr val="tx1"/>
                          </a:solidFill>
                        </a:rPr>
                        <a:t>CHAPTER 2: ACCESS TO HEALTH CARE SERVICES.</a:t>
                      </a:r>
                    </a:p>
                  </a:txBody>
                  <a:tcPr/>
                </a:tc>
                <a:extLst>
                  <a:ext uri="{0D108BD9-81ED-4DB2-BD59-A6C34878D82A}">
                    <a16:rowId xmlns:a16="http://schemas.microsoft.com/office/drawing/2014/main" val="3341557726"/>
                  </a:ext>
                </a:extLst>
              </a:tr>
              <a:tr h="706863">
                <a:tc>
                  <a:txBody>
                    <a:bodyPr/>
                    <a:lstStyle/>
                    <a:p>
                      <a:pPr algn="just"/>
                      <a:r>
                        <a:rPr lang="en-US" sz="1800" b="1" dirty="0">
                          <a:solidFill>
                            <a:schemeClr val="tx1"/>
                          </a:solidFill>
                        </a:rPr>
                        <a:t>The ANC supports the population coverage, rights of users, healthcare services coverage and cost coverage as stated in the NHI Bill.</a:t>
                      </a:r>
                    </a:p>
                  </a:txBody>
                  <a:tcPr/>
                </a:tc>
                <a:extLst>
                  <a:ext uri="{0D108BD9-81ED-4DB2-BD59-A6C34878D82A}">
                    <a16:rowId xmlns:a16="http://schemas.microsoft.com/office/drawing/2014/main" val="2819287116"/>
                  </a:ext>
                </a:extLst>
              </a:tr>
              <a:tr h="1132212">
                <a:tc>
                  <a:txBody>
                    <a:bodyPr/>
                    <a:lstStyle/>
                    <a:p>
                      <a:pPr algn="just"/>
                      <a:r>
                        <a:rPr lang="en-US" sz="1800" b="1" dirty="0">
                          <a:solidFill>
                            <a:schemeClr val="tx1"/>
                          </a:solidFill>
                        </a:rPr>
                        <a:t>On Clause 4 (2), the ANC further proposes that the NHI Act must be explicit about the need for all, especially illegal immigrants, to comply with the provisions of all South African laws especially the South African immigration Act. Further, to enhance sources of revenue for the fund and to cover immigrants, the role of multilateral bodies such as the UNHCR and the African Renaissance Fund must be alluded to in the Act to ensure the sustainability and affordability of the NHI Fund. This must be added to Clause 49 of the Bill.</a:t>
                      </a:r>
                    </a:p>
                  </a:txBody>
                  <a:tcPr/>
                </a:tc>
                <a:extLst>
                  <a:ext uri="{0D108BD9-81ED-4DB2-BD59-A6C34878D82A}">
                    <a16:rowId xmlns:a16="http://schemas.microsoft.com/office/drawing/2014/main" val="3544987450"/>
                  </a:ext>
                </a:extLst>
              </a:tr>
              <a:tr h="405831">
                <a:tc>
                  <a:txBody>
                    <a:bodyPr/>
                    <a:lstStyle/>
                    <a:p>
                      <a:pPr algn="just"/>
                      <a:r>
                        <a:rPr lang="en-US" sz="1800" b="1" dirty="0">
                          <a:solidFill>
                            <a:schemeClr val="tx1"/>
                          </a:solidFill>
                        </a:rPr>
                        <a:t>CHAPTER 3: THE NHI FUND</a:t>
                      </a:r>
                    </a:p>
                  </a:txBody>
                  <a:tcPr/>
                </a:tc>
                <a:extLst>
                  <a:ext uri="{0D108BD9-81ED-4DB2-BD59-A6C34878D82A}">
                    <a16:rowId xmlns:a16="http://schemas.microsoft.com/office/drawing/2014/main" val="2511771121"/>
                  </a:ext>
                </a:extLst>
              </a:tr>
              <a:tr h="1132212">
                <a:tc>
                  <a:txBody>
                    <a:bodyPr/>
                    <a:lstStyle/>
                    <a:p>
                      <a:pPr algn="just"/>
                      <a:r>
                        <a:rPr lang="en-US" sz="1800" b="1" dirty="0">
                          <a:solidFill>
                            <a:schemeClr val="tx1"/>
                          </a:solidFill>
                        </a:rPr>
                        <a:t>The ANC supports the proposals on the establishment of the NHI Fund as an autonomous public entity as contained in Schedule 3A of the Public Finance Management Act and proposals about the functions of the Fund and its power.</a:t>
                      </a:r>
                    </a:p>
                  </a:txBody>
                  <a:tcPr/>
                </a:tc>
                <a:extLst>
                  <a:ext uri="{0D108BD9-81ED-4DB2-BD59-A6C34878D82A}">
                    <a16:rowId xmlns:a16="http://schemas.microsoft.com/office/drawing/2014/main" val="2884404458"/>
                  </a:ext>
                </a:extLst>
              </a:tr>
            </a:tbl>
          </a:graphicData>
        </a:graphic>
      </p:graphicFrame>
    </p:spTree>
    <p:extLst>
      <p:ext uri="{BB962C8B-B14F-4D97-AF65-F5344CB8AC3E}">
        <p14:creationId xmlns:p14="http://schemas.microsoft.com/office/powerpoint/2010/main" val="4116755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6" name="Table 6">
            <a:extLst>
              <a:ext uri="{FF2B5EF4-FFF2-40B4-BE49-F238E27FC236}">
                <a16:creationId xmlns:a16="http://schemas.microsoft.com/office/drawing/2014/main" id="{8DB6CB76-5FCF-499C-ADFC-59D3EF441153}"/>
              </a:ext>
            </a:extLst>
          </p:cNvPr>
          <p:cNvGraphicFramePr>
            <a:graphicFrameLocks noGrp="1"/>
          </p:cNvGraphicFramePr>
          <p:nvPr>
            <p:ph idx="1"/>
            <p:extLst>
              <p:ext uri="{D42A27DB-BD31-4B8C-83A1-F6EECF244321}">
                <p14:modId xmlns:p14="http://schemas.microsoft.com/office/powerpoint/2010/main" val="3565981796"/>
              </p:ext>
            </p:extLst>
          </p:nvPr>
        </p:nvGraphicFramePr>
        <p:xfrm>
          <a:off x="5194559" y="685800"/>
          <a:ext cx="6271402" cy="5455920"/>
        </p:xfrm>
        <a:graphic>
          <a:graphicData uri="http://schemas.openxmlformats.org/drawingml/2006/table">
            <a:tbl>
              <a:tblPr firstRow="1" bandRow="1">
                <a:tableStyleId>{5C22544A-7EE6-4342-B048-85BDC9FD1C3A}</a:tableStyleId>
              </a:tblPr>
              <a:tblGrid>
                <a:gridCol w="6271402">
                  <a:extLst>
                    <a:ext uri="{9D8B030D-6E8A-4147-A177-3AD203B41FA5}">
                      <a16:colId xmlns:a16="http://schemas.microsoft.com/office/drawing/2014/main" val="176895712"/>
                    </a:ext>
                  </a:extLst>
                </a:gridCol>
              </a:tblGrid>
              <a:tr h="372952">
                <a:tc>
                  <a:txBody>
                    <a:bodyPr/>
                    <a:lstStyle/>
                    <a:p>
                      <a:pPr algn="just"/>
                      <a:r>
                        <a:rPr lang="en-US" sz="2000" b="1" dirty="0">
                          <a:solidFill>
                            <a:schemeClr val="tx1"/>
                          </a:solidFill>
                        </a:rPr>
                        <a:t>CHAPTER 4: BOARD OF FUND.</a:t>
                      </a:r>
                    </a:p>
                  </a:txBody>
                  <a:tcPr/>
                </a:tc>
                <a:extLst>
                  <a:ext uri="{0D108BD9-81ED-4DB2-BD59-A6C34878D82A}">
                    <a16:rowId xmlns:a16="http://schemas.microsoft.com/office/drawing/2014/main" val="2293092858"/>
                  </a:ext>
                </a:extLst>
              </a:tr>
              <a:tr h="1889760">
                <a:tc>
                  <a:txBody>
                    <a:bodyPr/>
                    <a:lstStyle/>
                    <a:p>
                      <a:pPr algn="just"/>
                      <a:r>
                        <a:rPr lang="en-US" sz="2000" b="1" dirty="0">
                          <a:solidFill>
                            <a:schemeClr val="tx1"/>
                          </a:solidFill>
                        </a:rPr>
                        <a:t>The ANC supports the proposals on the establishment of the Board of the NHI Fund, its constitution, composition, powers and functions; conduct and disclosures of interest, procedures, remuneration and reimbursement. It further proposes that the Board of the NHI Fund operates independently and implements rules of good governance.</a:t>
                      </a:r>
                    </a:p>
                  </a:txBody>
                  <a:tcPr/>
                </a:tc>
                <a:extLst>
                  <a:ext uri="{0D108BD9-81ED-4DB2-BD59-A6C34878D82A}">
                    <a16:rowId xmlns:a16="http://schemas.microsoft.com/office/drawing/2014/main" val="3830338665"/>
                  </a:ext>
                </a:extLst>
              </a:tr>
              <a:tr h="1889760">
                <a:tc>
                  <a:txBody>
                    <a:bodyPr/>
                    <a:lstStyle/>
                    <a:p>
                      <a:pPr algn="just"/>
                      <a:r>
                        <a:rPr lang="en-US" sz="2000" b="1" dirty="0">
                          <a:solidFill>
                            <a:schemeClr val="tx1"/>
                          </a:solidFill>
                        </a:rPr>
                        <a:t>The ANC recommends that Clause 15 (3) of the NHI Bill and Act be enhanced to direct that the Board or its representatives and the Minister meet every six (6) months to share information, as the practical expression of the relationship of the Board and the Minister, who is the Executive Authority, and the Board which is the Accounting Authority. </a:t>
                      </a:r>
                    </a:p>
                  </a:txBody>
                  <a:tcPr/>
                </a:tc>
                <a:extLst>
                  <a:ext uri="{0D108BD9-81ED-4DB2-BD59-A6C34878D82A}">
                    <a16:rowId xmlns:a16="http://schemas.microsoft.com/office/drawing/2014/main" val="4053731568"/>
                  </a:ext>
                </a:extLst>
              </a:tr>
            </a:tbl>
          </a:graphicData>
        </a:graphic>
      </p:graphicFrame>
    </p:spTree>
    <p:extLst>
      <p:ext uri="{BB962C8B-B14F-4D97-AF65-F5344CB8AC3E}">
        <p14:creationId xmlns:p14="http://schemas.microsoft.com/office/powerpoint/2010/main" val="141790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6">
            <a:extLst>
              <a:ext uri="{FF2B5EF4-FFF2-40B4-BE49-F238E27FC236}">
                <a16:creationId xmlns:a16="http://schemas.microsoft.com/office/drawing/2014/main" id="{F7119DE3-39CE-4BF8-948F-9C0C55FA044C}"/>
              </a:ext>
            </a:extLst>
          </p:cNvPr>
          <p:cNvGraphicFramePr>
            <a:graphicFrameLocks noGrp="1"/>
          </p:cNvGraphicFramePr>
          <p:nvPr>
            <p:ph idx="1"/>
            <p:extLst>
              <p:ext uri="{D42A27DB-BD31-4B8C-83A1-F6EECF244321}">
                <p14:modId xmlns:p14="http://schemas.microsoft.com/office/powerpoint/2010/main" val="3299025324"/>
              </p:ext>
            </p:extLst>
          </p:nvPr>
        </p:nvGraphicFramePr>
        <p:xfrm>
          <a:off x="5287395" y="193154"/>
          <a:ext cx="6706564" cy="6024766"/>
        </p:xfrm>
        <a:graphic>
          <a:graphicData uri="http://schemas.openxmlformats.org/drawingml/2006/table">
            <a:tbl>
              <a:tblPr firstRow="1" bandRow="1">
                <a:tableStyleId>{5C22544A-7EE6-4342-B048-85BDC9FD1C3A}</a:tableStyleId>
              </a:tblPr>
              <a:tblGrid>
                <a:gridCol w="6706564">
                  <a:extLst>
                    <a:ext uri="{9D8B030D-6E8A-4147-A177-3AD203B41FA5}">
                      <a16:colId xmlns:a16="http://schemas.microsoft.com/office/drawing/2014/main" val="898657372"/>
                    </a:ext>
                  </a:extLst>
                </a:gridCol>
              </a:tblGrid>
              <a:tr h="410967">
                <a:tc>
                  <a:txBody>
                    <a:bodyPr/>
                    <a:lstStyle/>
                    <a:p>
                      <a:pPr algn="just"/>
                      <a:r>
                        <a:rPr lang="en-US" sz="2000" b="1" dirty="0">
                          <a:solidFill>
                            <a:schemeClr val="tx1"/>
                          </a:solidFill>
                        </a:rPr>
                        <a:t>CHAPTER 5: CHIEF EXECUTIVE OFFICER OF FUND.</a:t>
                      </a:r>
                    </a:p>
                  </a:txBody>
                  <a:tcPr/>
                </a:tc>
                <a:extLst>
                  <a:ext uri="{0D108BD9-81ED-4DB2-BD59-A6C34878D82A}">
                    <a16:rowId xmlns:a16="http://schemas.microsoft.com/office/drawing/2014/main" val="1789643350"/>
                  </a:ext>
                </a:extLst>
              </a:tr>
              <a:tr h="1087006">
                <a:tc>
                  <a:txBody>
                    <a:bodyPr/>
                    <a:lstStyle/>
                    <a:p>
                      <a:pPr algn="just"/>
                      <a:r>
                        <a:rPr lang="en-US" sz="2000" b="1" dirty="0">
                          <a:solidFill>
                            <a:schemeClr val="tx1"/>
                          </a:solidFill>
                        </a:rPr>
                        <a:t>The ANC supports proposals on the CEO of the NHI Fund and recommends that the appointment of the CEO be made in line with governance practice stated in codes of good practice such as the King IV report. The Board should be appointed by the Minister and the Board in turn should appoint the CEO in consultation with the Minister of Health.</a:t>
                      </a:r>
                    </a:p>
                  </a:txBody>
                  <a:tcPr/>
                </a:tc>
                <a:extLst>
                  <a:ext uri="{0D108BD9-81ED-4DB2-BD59-A6C34878D82A}">
                    <a16:rowId xmlns:a16="http://schemas.microsoft.com/office/drawing/2014/main" val="1490474479"/>
                  </a:ext>
                </a:extLst>
              </a:tr>
              <a:tr h="1087006">
                <a:tc>
                  <a:txBody>
                    <a:bodyPr/>
                    <a:lstStyle/>
                    <a:p>
                      <a:pPr algn="just"/>
                      <a:r>
                        <a:rPr lang="en-US" sz="2000" b="1" dirty="0">
                          <a:solidFill>
                            <a:schemeClr val="tx1"/>
                          </a:solidFill>
                        </a:rPr>
                        <a:t>The ANC proposes that Clause 21 of the NHI Bill under Relationship of Chief Executive Officer with Minister and the Administration be expressed in clearer terms.</a:t>
                      </a:r>
                    </a:p>
                  </a:txBody>
                  <a:tcPr/>
                </a:tc>
                <a:extLst>
                  <a:ext uri="{0D108BD9-81ED-4DB2-BD59-A6C34878D82A}">
                    <a16:rowId xmlns:a16="http://schemas.microsoft.com/office/drawing/2014/main" val="3793291128"/>
                  </a:ext>
                </a:extLst>
              </a:tr>
              <a:tr h="697958">
                <a:tc>
                  <a:txBody>
                    <a:bodyPr/>
                    <a:lstStyle/>
                    <a:p>
                      <a:pPr algn="just"/>
                      <a:r>
                        <a:rPr lang="en-US" sz="2000" b="1" dirty="0">
                          <a:solidFill>
                            <a:schemeClr val="tx1"/>
                          </a:solidFill>
                        </a:rPr>
                        <a:t>CHAPTER 6: COMMITTEES TO BE ESTABLISHED BY THE BOARD</a:t>
                      </a:r>
                    </a:p>
                  </a:txBody>
                  <a:tcPr/>
                </a:tc>
                <a:extLst>
                  <a:ext uri="{0D108BD9-81ED-4DB2-BD59-A6C34878D82A}">
                    <a16:rowId xmlns:a16="http://schemas.microsoft.com/office/drawing/2014/main" val="2435002662"/>
                  </a:ext>
                </a:extLst>
              </a:tr>
              <a:tr h="1087006">
                <a:tc>
                  <a:txBody>
                    <a:bodyPr/>
                    <a:lstStyle/>
                    <a:p>
                      <a:pPr algn="just"/>
                      <a:r>
                        <a:rPr lang="en-US" sz="2000" b="1" dirty="0">
                          <a:solidFill>
                            <a:schemeClr val="tx1"/>
                          </a:solidFill>
                        </a:rPr>
                        <a:t>The ANC notes and agrees with proposals about committees to be established by the Board of the NHI Fund.</a:t>
                      </a:r>
                    </a:p>
                  </a:txBody>
                  <a:tcPr/>
                </a:tc>
                <a:extLst>
                  <a:ext uri="{0D108BD9-81ED-4DB2-BD59-A6C34878D82A}">
                    <a16:rowId xmlns:a16="http://schemas.microsoft.com/office/drawing/2014/main" val="1998999773"/>
                  </a:ext>
                </a:extLst>
              </a:tr>
            </a:tbl>
          </a:graphicData>
        </a:graphic>
      </p:graphicFrame>
    </p:spTree>
    <p:extLst>
      <p:ext uri="{BB962C8B-B14F-4D97-AF65-F5344CB8AC3E}">
        <p14:creationId xmlns:p14="http://schemas.microsoft.com/office/powerpoint/2010/main" val="95262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3" name="Rectangle 32">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421240" y="215758"/>
            <a:ext cx="6965879" cy="1047964"/>
          </a:xfrm>
          <a:noFill/>
          <a:ln>
            <a:solidFill>
              <a:schemeClr val="bg1"/>
            </a:solidFill>
          </a:ln>
        </p:spPr>
        <p:txBody>
          <a:bodyPr wrap="square">
            <a:noAutofit/>
          </a:bodyPr>
          <a:lstStyle/>
          <a:p>
            <a:r>
              <a:rPr lang="en-US" sz="3600" b="1" dirty="0">
                <a:solidFill>
                  <a:schemeClr val="bg1"/>
                </a:solidFill>
              </a:rPr>
              <a:t> STRUCTURE OF THE SUBMISSION</a:t>
            </a:r>
          </a:p>
        </p:txBody>
      </p:sp>
      <p:sp>
        <p:nvSpPr>
          <p:cNvPr id="26" name="Content Placeholder 2">
            <a:extLst>
              <a:ext uri="{FF2B5EF4-FFF2-40B4-BE49-F238E27FC236}">
                <a16:creationId xmlns:a16="http://schemas.microsoft.com/office/drawing/2014/main" id="{2105A444-6F3E-4263-9B17-DE5DE30E114D}"/>
              </a:ext>
            </a:extLst>
          </p:cNvPr>
          <p:cNvSpPr>
            <a:spLocks noGrp="1"/>
          </p:cNvSpPr>
          <p:nvPr>
            <p:ph idx="1"/>
          </p:nvPr>
        </p:nvSpPr>
        <p:spPr>
          <a:xfrm>
            <a:off x="421240" y="1479480"/>
            <a:ext cx="6965879" cy="4735054"/>
          </a:xfrm>
        </p:spPr>
        <p:txBody>
          <a:bodyPr>
            <a:normAutofit fontScale="92500" lnSpcReduction="10000"/>
          </a:bodyPr>
          <a:lstStyle/>
          <a:p>
            <a:pPr marL="400050" indent="-400050">
              <a:buFont typeface="+mj-lt"/>
              <a:buAutoNum type="romanUcPeriod"/>
            </a:pPr>
            <a:r>
              <a:rPr lang="en-US" sz="2000" b="1" dirty="0">
                <a:solidFill>
                  <a:schemeClr val="bg1"/>
                </a:solidFill>
              </a:rPr>
              <a:t>Introduction.</a:t>
            </a:r>
          </a:p>
          <a:p>
            <a:pPr marL="400050" indent="-400050">
              <a:buFont typeface="+mj-lt"/>
              <a:buAutoNum type="romanUcPeriod"/>
            </a:pPr>
            <a:r>
              <a:rPr lang="en-US" sz="2000" b="1" dirty="0">
                <a:solidFill>
                  <a:schemeClr val="bg1"/>
                </a:solidFill>
              </a:rPr>
              <a:t>Executive Summary.</a:t>
            </a:r>
          </a:p>
          <a:p>
            <a:pPr marL="400050" indent="-400050">
              <a:buFont typeface="+mj-lt"/>
              <a:buAutoNum type="romanUcPeriod"/>
            </a:pPr>
            <a:r>
              <a:rPr lang="en-US" sz="2000" b="1" dirty="0">
                <a:solidFill>
                  <a:schemeClr val="bg1"/>
                </a:solidFill>
              </a:rPr>
              <a:t>A long Road  To Equitable Health.</a:t>
            </a:r>
          </a:p>
          <a:p>
            <a:pPr marL="400050" indent="-400050">
              <a:buFont typeface="+mj-lt"/>
              <a:buAutoNum type="romanUcPeriod"/>
            </a:pPr>
            <a:r>
              <a:rPr lang="en-US" sz="2000" b="1" dirty="0">
                <a:solidFill>
                  <a:schemeClr val="bg1"/>
                </a:solidFill>
              </a:rPr>
              <a:t>A Path to Universal Health Care.</a:t>
            </a:r>
          </a:p>
          <a:p>
            <a:pPr marL="400050" indent="-400050">
              <a:buFont typeface="+mj-lt"/>
              <a:buAutoNum type="romanUcPeriod"/>
            </a:pPr>
            <a:r>
              <a:rPr lang="en-US" sz="2000" b="1" dirty="0">
                <a:solidFill>
                  <a:schemeClr val="bg1"/>
                </a:solidFill>
              </a:rPr>
              <a:t>Why National Health Insurance for SA.</a:t>
            </a:r>
          </a:p>
          <a:p>
            <a:pPr marL="400050" indent="-400050">
              <a:buFont typeface="+mj-lt"/>
              <a:buAutoNum type="romanUcPeriod"/>
            </a:pPr>
            <a:r>
              <a:rPr lang="en-US" sz="2000" b="1" dirty="0">
                <a:solidFill>
                  <a:schemeClr val="bg1"/>
                </a:solidFill>
              </a:rPr>
              <a:t>Affirming the ANC policy on the NHI.</a:t>
            </a:r>
          </a:p>
          <a:p>
            <a:pPr marL="400050" indent="-400050">
              <a:buFont typeface="+mj-lt"/>
              <a:buAutoNum type="romanUcPeriod"/>
            </a:pPr>
            <a:r>
              <a:rPr lang="en-US" sz="2000" b="1" dirty="0">
                <a:solidFill>
                  <a:schemeClr val="bg1"/>
                </a:solidFill>
              </a:rPr>
              <a:t>Affirming principles of the White Paper on the NHI.</a:t>
            </a:r>
          </a:p>
          <a:p>
            <a:pPr marL="400050" indent="-400050">
              <a:buFont typeface="+mj-lt"/>
              <a:buAutoNum type="romanUcPeriod"/>
            </a:pPr>
            <a:r>
              <a:rPr lang="en-US" sz="2000" b="1" dirty="0">
                <a:solidFill>
                  <a:schemeClr val="bg1"/>
                </a:solidFill>
              </a:rPr>
              <a:t>Specific Inputs on Chapters of the NHI Bill.</a:t>
            </a:r>
          </a:p>
          <a:p>
            <a:pPr marL="400050" indent="-400050">
              <a:buFont typeface="+mj-lt"/>
              <a:buAutoNum type="romanUcPeriod"/>
            </a:pPr>
            <a:r>
              <a:rPr lang="en-US" sz="2000" b="1" dirty="0">
                <a:solidFill>
                  <a:schemeClr val="bg1"/>
                </a:solidFill>
              </a:rPr>
              <a:t>Responding to concerns by stakeholders  and the public.</a:t>
            </a:r>
          </a:p>
          <a:p>
            <a:pPr marL="400050" indent="-400050">
              <a:buFont typeface="+mj-lt"/>
              <a:buAutoNum type="romanUcPeriod"/>
            </a:pPr>
            <a:r>
              <a:rPr lang="en-US" sz="2000" b="1" dirty="0">
                <a:solidFill>
                  <a:schemeClr val="bg1"/>
                </a:solidFill>
              </a:rPr>
              <a:t>Lessons from two years of COVID-19.</a:t>
            </a:r>
          </a:p>
          <a:p>
            <a:pPr marL="400050" indent="-400050">
              <a:buFont typeface="+mj-lt"/>
              <a:buAutoNum type="romanUcPeriod"/>
            </a:pPr>
            <a:r>
              <a:rPr lang="en-US" sz="2000" b="1" dirty="0">
                <a:solidFill>
                  <a:schemeClr val="bg1"/>
                </a:solidFill>
              </a:rPr>
              <a:t>Recommendations</a:t>
            </a:r>
          </a:p>
          <a:p>
            <a:pPr marL="400050" indent="-400050">
              <a:buFont typeface="+mj-lt"/>
              <a:buAutoNum type="romanUcPeriod"/>
            </a:pPr>
            <a:r>
              <a:rPr lang="en-US" sz="2000" b="1" dirty="0">
                <a:solidFill>
                  <a:schemeClr val="bg1"/>
                </a:solidFill>
              </a:rPr>
              <a:t> Conclusion.</a:t>
            </a:r>
          </a:p>
        </p:txBody>
      </p:sp>
      <p:pic>
        <p:nvPicPr>
          <p:cNvPr id="3" name="Picture 2">
            <a:extLst>
              <a:ext uri="{FF2B5EF4-FFF2-40B4-BE49-F238E27FC236}">
                <a16:creationId xmlns:a16="http://schemas.microsoft.com/office/drawing/2014/main" id="{4A227C3A-29B2-44C5-BFD2-237EBA5DC16D}"/>
              </a:ext>
            </a:extLst>
          </p:cNvPr>
          <p:cNvPicPr>
            <a:picLocks noChangeAspect="1"/>
          </p:cNvPicPr>
          <p:nvPr/>
        </p:nvPicPr>
        <p:blipFill>
          <a:blip r:embed="rId3"/>
          <a:stretch>
            <a:fillRect/>
          </a:stretch>
        </p:blipFill>
        <p:spPr>
          <a:xfrm>
            <a:off x="7534654" y="0"/>
            <a:ext cx="4657345" cy="6858000"/>
          </a:xfrm>
          <a:prstGeom prst="rect">
            <a:avLst/>
          </a:prstGeom>
        </p:spPr>
      </p:pic>
      <p:sp>
        <p:nvSpPr>
          <p:cNvPr id="4" name="Slide Number Placeholder 3">
            <a:extLst>
              <a:ext uri="{FF2B5EF4-FFF2-40B4-BE49-F238E27FC236}">
                <a16:creationId xmlns:a16="http://schemas.microsoft.com/office/drawing/2014/main" id="{274E45C9-B3F8-4DCB-98D1-F21A4CD96DC5}"/>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8" name="Picture 7" descr="ANC logo 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2886" y="294301"/>
            <a:ext cx="1197048" cy="1669658"/>
          </a:xfrm>
          <a:prstGeom prst="rect">
            <a:avLst/>
          </a:prstGeom>
        </p:spPr>
      </p:pic>
    </p:spTree>
    <p:extLst>
      <p:ext uri="{BB962C8B-B14F-4D97-AF65-F5344CB8AC3E}">
        <p14:creationId xmlns:p14="http://schemas.microsoft.com/office/powerpoint/2010/main" val="168482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6">
            <a:extLst>
              <a:ext uri="{FF2B5EF4-FFF2-40B4-BE49-F238E27FC236}">
                <a16:creationId xmlns:a16="http://schemas.microsoft.com/office/drawing/2014/main" id="{1B925D4E-6678-4313-ADD2-4EDF6ED925CB}"/>
              </a:ext>
            </a:extLst>
          </p:cNvPr>
          <p:cNvGraphicFramePr>
            <a:graphicFrameLocks noGrp="1"/>
          </p:cNvGraphicFramePr>
          <p:nvPr>
            <p:ph idx="1"/>
            <p:extLst>
              <p:ext uri="{D42A27DB-BD31-4B8C-83A1-F6EECF244321}">
                <p14:modId xmlns:p14="http://schemas.microsoft.com/office/powerpoint/2010/main" val="1712623707"/>
              </p:ext>
            </p:extLst>
          </p:nvPr>
        </p:nvGraphicFramePr>
        <p:xfrm>
          <a:off x="5268412" y="1117495"/>
          <a:ext cx="6228369" cy="4623009"/>
        </p:xfrm>
        <a:graphic>
          <a:graphicData uri="http://schemas.openxmlformats.org/drawingml/2006/table">
            <a:tbl>
              <a:tblPr firstRow="1" bandRow="1">
                <a:tableStyleId>{5C22544A-7EE6-4342-B048-85BDC9FD1C3A}</a:tableStyleId>
              </a:tblPr>
              <a:tblGrid>
                <a:gridCol w="6228369">
                  <a:extLst>
                    <a:ext uri="{9D8B030D-6E8A-4147-A177-3AD203B41FA5}">
                      <a16:colId xmlns:a16="http://schemas.microsoft.com/office/drawing/2014/main" val="3618207094"/>
                    </a:ext>
                  </a:extLst>
                </a:gridCol>
              </a:tblGrid>
              <a:tr h="709921">
                <a:tc>
                  <a:txBody>
                    <a:bodyPr/>
                    <a:lstStyle/>
                    <a:p>
                      <a:pPr algn="just"/>
                      <a:r>
                        <a:rPr lang="en-US" sz="2000" b="1" dirty="0">
                          <a:solidFill>
                            <a:schemeClr val="tx1"/>
                          </a:solidFill>
                        </a:rPr>
                        <a:t>CHAPTER 7: ADVISORY COMMITTEES TO BE ESTABLISHED BY THE MINISTER.</a:t>
                      </a:r>
                    </a:p>
                  </a:txBody>
                  <a:tcPr/>
                </a:tc>
                <a:extLst>
                  <a:ext uri="{0D108BD9-81ED-4DB2-BD59-A6C34878D82A}">
                    <a16:rowId xmlns:a16="http://schemas.microsoft.com/office/drawing/2014/main" val="3314581170"/>
                  </a:ext>
                </a:extLst>
              </a:tr>
              <a:tr h="3913088">
                <a:tc>
                  <a:txBody>
                    <a:bodyPr/>
                    <a:lstStyle/>
                    <a:p>
                      <a:pPr algn="just"/>
                      <a:r>
                        <a:rPr lang="en-US" sz="2000" b="1" dirty="0">
                          <a:solidFill>
                            <a:schemeClr val="tx1"/>
                          </a:solidFill>
                        </a:rPr>
                        <a:t>The ANC supports the establishment of board structures and Ministerial committees within principles of technical competency, experience, accountability for performance and transparency and that an independent body without any conflict of interest or perverse incentive, prices or levels of remuneration for personal health services such as consultation fees and all healthcare benefits for all categories of health professionals and service providers in the National Health System including those who benefit from the NHI Fund.</a:t>
                      </a:r>
                    </a:p>
                  </a:txBody>
                  <a:tcPr/>
                </a:tc>
                <a:extLst>
                  <a:ext uri="{0D108BD9-81ED-4DB2-BD59-A6C34878D82A}">
                    <a16:rowId xmlns:a16="http://schemas.microsoft.com/office/drawing/2014/main" val="2459141302"/>
                  </a:ext>
                </a:extLst>
              </a:tr>
            </a:tbl>
          </a:graphicData>
        </a:graphic>
      </p:graphicFrame>
    </p:spTree>
    <p:extLst>
      <p:ext uri="{BB962C8B-B14F-4D97-AF65-F5344CB8AC3E}">
        <p14:creationId xmlns:p14="http://schemas.microsoft.com/office/powerpoint/2010/main" val="421778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6">
            <a:extLst>
              <a:ext uri="{FF2B5EF4-FFF2-40B4-BE49-F238E27FC236}">
                <a16:creationId xmlns:a16="http://schemas.microsoft.com/office/drawing/2014/main" id="{024183F7-61F5-44F0-9415-ADA5BFF6B693}"/>
              </a:ext>
            </a:extLst>
          </p:cNvPr>
          <p:cNvGraphicFramePr>
            <a:graphicFrameLocks noGrp="1"/>
          </p:cNvGraphicFramePr>
          <p:nvPr>
            <p:ph idx="1"/>
            <p:extLst>
              <p:ext uri="{D42A27DB-BD31-4B8C-83A1-F6EECF244321}">
                <p14:modId xmlns:p14="http://schemas.microsoft.com/office/powerpoint/2010/main" val="772751428"/>
              </p:ext>
            </p:extLst>
          </p:nvPr>
        </p:nvGraphicFramePr>
        <p:xfrm>
          <a:off x="4982966" y="274320"/>
          <a:ext cx="6729573" cy="6062780"/>
        </p:xfrm>
        <a:graphic>
          <a:graphicData uri="http://schemas.openxmlformats.org/drawingml/2006/table">
            <a:tbl>
              <a:tblPr firstRow="1" bandRow="1">
                <a:tableStyleId>{5C22544A-7EE6-4342-B048-85BDC9FD1C3A}</a:tableStyleId>
              </a:tblPr>
              <a:tblGrid>
                <a:gridCol w="6729573">
                  <a:extLst>
                    <a:ext uri="{9D8B030D-6E8A-4147-A177-3AD203B41FA5}">
                      <a16:colId xmlns:a16="http://schemas.microsoft.com/office/drawing/2014/main" val="3004646751"/>
                    </a:ext>
                  </a:extLst>
                </a:gridCol>
              </a:tblGrid>
              <a:tr h="667820">
                <a:tc>
                  <a:txBody>
                    <a:bodyPr/>
                    <a:lstStyle/>
                    <a:p>
                      <a:pPr algn="just"/>
                      <a:r>
                        <a:rPr lang="en-US" sz="1800" b="1" dirty="0">
                          <a:solidFill>
                            <a:schemeClr val="tx1"/>
                          </a:solidFill>
                        </a:rPr>
                        <a:t>CHAPTER 8: GENERAL PROVISIONS APPLICABLE TO OPERATION OF FUND.</a:t>
                      </a:r>
                    </a:p>
                  </a:txBody>
                  <a:tcPr/>
                </a:tc>
                <a:extLst>
                  <a:ext uri="{0D108BD9-81ED-4DB2-BD59-A6C34878D82A}">
                    <a16:rowId xmlns:a16="http://schemas.microsoft.com/office/drawing/2014/main" val="2148486326"/>
                  </a:ext>
                </a:extLst>
              </a:tr>
              <a:tr h="1857910">
                <a:tc>
                  <a:txBody>
                    <a:bodyPr/>
                    <a:lstStyle/>
                    <a:p>
                      <a:pPr algn="just"/>
                      <a:r>
                        <a:rPr lang="en-US" sz="1800" b="1" dirty="0">
                          <a:solidFill>
                            <a:schemeClr val="tx1"/>
                          </a:solidFill>
                        </a:rPr>
                        <a:t>5.11.1	The ANC agrees with proposals on general provisions applicable to the operation of the fund and that in the finalisation of this Chapter of the NHI Act, which must focus on the integration of the private and the public sector, must clarify especially in discussions and enactment mechanisms pertaining to the development and maintenance of the National Health Information System, the role and place or location structurally of the District Health Management Office, contracting Unit of Primary Health Care. The Fund ICT system must be a fund management tool that is linked to the National Health Information system.</a:t>
                      </a:r>
                    </a:p>
                  </a:txBody>
                  <a:tcPr/>
                </a:tc>
                <a:extLst>
                  <a:ext uri="{0D108BD9-81ED-4DB2-BD59-A6C34878D82A}">
                    <a16:rowId xmlns:a16="http://schemas.microsoft.com/office/drawing/2014/main" val="1808800032"/>
                  </a:ext>
                </a:extLst>
              </a:tr>
              <a:tr h="1857910">
                <a:tc>
                  <a:txBody>
                    <a:bodyPr/>
                    <a:lstStyle/>
                    <a:p>
                      <a:pPr algn="just"/>
                      <a:r>
                        <a:rPr lang="en-US" sz="1800" b="1" dirty="0">
                          <a:solidFill>
                            <a:schemeClr val="tx1"/>
                          </a:solidFill>
                        </a:rPr>
                        <a:t>5.11.3	The ANC proposes that Clause 31 of the Bill be enhanced by adding the third responsibility of the Minister to 31(1) (b)  integrating the annual and five-year health plans of the public sector and the private sector”. This five-year integrated country plan for the National Health System must ensure the successful implementation and maintenance of the Universal Health Coverage for all South Africans with the involvement of all sectors.</a:t>
                      </a:r>
                    </a:p>
                  </a:txBody>
                  <a:tcPr/>
                </a:tc>
                <a:extLst>
                  <a:ext uri="{0D108BD9-81ED-4DB2-BD59-A6C34878D82A}">
                    <a16:rowId xmlns:a16="http://schemas.microsoft.com/office/drawing/2014/main" val="4182677230"/>
                  </a:ext>
                </a:extLst>
              </a:tr>
            </a:tbl>
          </a:graphicData>
        </a:graphic>
      </p:graphicFrame>
    </p:spTree>
    <p:extLst>
      <p:ext uri="{BB962C8B-B14F-4D97-AF65-F5344CB8AC3E}">
        <p14:creationId xmlns:p14="http://schemas.microsoft.com/office/powerpoint/2010/main" val="2808576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sp>
        <p:nvSpPr>
          <p:cNvPr id="4" name="Slide Number Placeholder 3">
            <a:extLst>
              <a:ext uri="{FF2B5EF4-FFF2-40B4-BE49-F238E27FC236}">
                <a16:creationId xmlns:a16="http://schemas.microsoft.com/office/drawing/2014/main" id="{CFA925E0-688E-429B-AB8F-462BE5B2EDC2}"/>
              </a:ext>
            </a:extLst>
          </p:cNvPr>
          <p:cNvSpPr>
            <a:spLocks noGrp="1"/>
          </p:cNvSpPr>
          <p:nvPr>
            <p:ph type="sldNum" sz="quarter" idx="12"/>
          </p:nvPr>
        </p:nvSpPr>
        <p:spPr/>
        <p:txBody>
          <a:bodyPr/>
          <a:lstStyle/>
          <a:p>
            <a:fld id="{6D22F896-40B5-4ADD-8801-0D06FADFA095}" type="slidenum">
              <a:rPr lang="en-US" smtClean="0"/>
              <a:t>32</a:t>
            </a:fld>
            <a:endParaRPr lang="en-US" dirty="0"/>
          </a:p>
        </p:txBody>
      </p:sp>
      <p:graphicFrame>
        <p:nvGraphicFramePr>
          <p:cNvPr id="7" name="Table 7">
            <a:extLst>
              <a:ext uri="{FF2B5EF4-FFF2-40B4-BE49-F238E27FC236}">
                <a16:creationId xmlns:a16="http://schemas.microsoft.com/office/drawing/2014/main" id="{3826574C-295D-4C0D-9C7B-717AEB360CEB}"/>
              </a:ext>
            </a:extLst>
          </p:cNvPr>
          <p:cNvGraphicFramePr>
            <a:graphicFrameLocks noGrp="1"/>
          </p:cNvGraphicFramePr>
          <p:nvPr>
            <p:ph idx="1"/>
            <p:extLst>
              <p:ext uri="{D42A27DB-BD31-4B8C-83A1-F6EECF244321}">
                <p14:modId xmlns:p14="http://schemas.microsoft.com/office/powerpoint/2010/main" val="2653537932"/>
              </p:ext>
            </p:extLst>
          </p:nvPr>
        </p:nvGraphicFramePr>
        <p:xfrm>
          <a:off x="5194558" y="667818"/>
          <a:ext cx="6353595" cy="5250865"/>
        </p:xfrm>
        <a:graphic>
          <a:graphicData uri="http://schemas.openxmlformats.org/drawingml/2006/table">
            <a:tbl>
              <a:tblPr firstRow="1" bandRow="1">
                <a:tableStyleId>{5C22544A-7EE6-4342-B048-85BDC9FD1C3A}</a:tableStyleId>
              </a:tblPr>
              <a:tblGrid>
                <a:gridCol w="6353595">
                  <a:extLst>
                    <a:ext uri="{9D8B030D-6E8A-4147-A177-3AD203B41FA5}">
                      <a16:colId xmlns:a16="http://schemas.microsoft.com/office/drawing/2014/main" val="2369699839"/>
                    </a:ext>
                  </a:extLst>
                </a:gridCol>
              </a:tblGrid>
              <a:tr h="637000">
                <a:tc>
                  <a:txBody>
                    <a:bodyPr/>
                    <a:lstStyle/>
                    <a:p>
                      <a:pPr algn="just"/>
                      <a:r>
                        <a:rPr lang="en-US" sz="2000" b="1" dirty="0">
                          <a:solidFill>
                            <a:schemeClr val="tx1"/>
                          </a:solidFill>
                        </a:rPr>
                        <a:t>CHAPTER 8: GENERAL PROVISIONS APPLICABLE TO OPERATION OF FUND.</a:t>
                      </a:r>
                    </a:p>
                  </a:txBody>
                  <a:tcPr/>
                </a:tc>
                <a:extLst>
                  <a:ext uri="{0D108BD9-81ED-4DB2-BD59-A6C34878D82A}">
                    <a16:rowId xmlns:a16="http://schemas.microsoft.com/office/drawing/2014/main" val="3110036225"/>
                  </a:ext>
                </a:extLst>
              </a:tr>
              <a:tr h="1024336">
                <a:tc>
                  <a:txBody>
                    <a:bodyPr/>
                    <a:lstStyle/>
                    <a:p>
                      <a:pPr algn="just"/>
                      <a:r>
                        <a:rPr lang="en-US" sz="2000" b="1" dirty="0">
                          <a:solidFill>
                            <a:schemeClr val="tx1"/>
                          </a:solidFill>
                        </a:rPr>
                        <a:t>The ANC fully supports Clause 33 of the Bill as it aimed at reducing fragmentation and creating a single funding pool based on the principles of social solidarity and income cross subsidisation.</a:t>
                      </a:r>
                    </a:p>
                  </a:txBody>
                  <a:tcPr/>
                </a:tc>
                <a:extLst>
                  <a:ext uri="{0D108BD9-81ED-4DB2-BD59-A6C34878D82A}">
                    <a16:rowId xmlns:a16="http://schemas.microsoft.com/office/drawing/2014/main" val="853659654"/>
                  </a:ext>
                </a:extLst>
              </a:tr>
              <a:tr h="1318945">
                <a:tc>
                  <a:txBody>
                    <a:bodyPr/>
                    <a:lstStyle/>
                    <a:p>
                      <a:pPr algn="just"/>
                      <a:r>
                        <a:rPr lang="en-US" sz="2000" b="1" dirty="0">
                          <a:solidFill>
                            <a:schemeClr val="tx1"/>
                          </a:solidFill>
                        </a:rPr>
                        <a:t>To enhance the intended objectives of Clause 33, Clause 8 (2) (b) in Chapter 2 must be deleted as it allows for a duplicative environment that will by-pass the objective of establishing the NHI Fund as a single purchaser of comprehensive health care services . </a:t>
                      </a:r>
                    </a:p>
                  </a:txBody>
                  <a:tcPr/>
                </a:tc>
                <a:extLst>
                  <a:ext uri="{0D108BD9-81ED-4DB2-BD59-A6C34878D82A}">
                    <a16:rowId xmlns:a16="http://schemas.microsoft.com/office/drawing/2014/main" val="691065071"/>
                  </a:ext>
                </a:extLst>
              </a:tr>
              <a:tr h="1318945">
                <a:tc>
                  <a:txBody>
                    <a:bodyPr/>
                    <a:lstStyle/>
                    <a:p>
                      <a:pPr algn="just"/>
                      <a:r>
                        <a:rPr lang="en-US" sz="2000" b="1" dirty="0">
                          <a:solidFill>
                            <a:schemeClr val="tx1"/>
                          </a:solidFill>
                        </a:rPr>
                        <a:t>Clause 34 of the Bill is supported as the Fund’s ICT system must be employed as stand-alone a fund management tool that is linked to the National Health Information system</a:t>
                      </a:r>
                    </a:p>
                  </a:txBody>
                  <a:tcPr/>
                </a:tc>
                <a:extLst>
                  <a:ext uri="{0D108BD9-81ED-4DB2-BD59-A6C34878D82A}">
                    <a16:rowId xmlns:a16="http://schemas.microsoft.com/office/drawing/2014/main" val="1615787879"/>
                  </a:ext>
                </a:extLst>
              </a:tr>
            </a:tbl>
          </a:graphicData>
        </a:graphic>
      </p:graphicFrame>
    </p:spTree>
    <p:extLst>
      <p:ext uri="{BB962C8B-B14F-4D97-AF65-F5344CB8AC3E}">
        <p14:creationId xmlns:p14="http://schemas.microsoft.com/office/powerpoint/2010/main" val="183266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6" name="Table 6">
            <a:extLst>
              <a:ext uri="{FF2B5EF4-FFF2-40B4-BE49-F238E27FC236}">
                <a16:creationId xmlns:a16="http://schemas.microsoft.com/office/drawing/2014/main" id="{30F27839-E487-43DC-A3C9-49F72ACC94BD}"/>
              </a:ext>
            </a:extLst>
          </p:cNvPr>
          <p:cNvGraphicFramePr>
            <a:graphicFrameLocks noGrp="1"/>
          </p:cNvGraphicFramePr>
          <p:nvPr>
            <p:ph idx="1"/>
            <p:extLst>
              <p:ext uri="{D42A27DB-BD31-4B8C-83A1-F6EECF244321}">
                <p14:modId xmlns:p14="http://schemas.microsoft.com/office/powerpoint/2010/main" val="283044500"/>
              </p:ext>
            </p:extLst>
          </p:nvPr>
        </p:nvGraphicFramePr>
        <p:xfrm>
          <a:off x="5088169" y="96578"/>
          <a:ext cx="6511355" cy="5843940"/>
        </p:xfrm>
        <a:graphic>
          <a:graphicData uri="http://schemas.openxmlformats.org/drawingml/2006/table">
            <a:tbl>
              <a:tblPr firstRow="1" bandRow="1">
                <a:tableStyleId>{5C22544A-7EE6-4342-B048-85BDC9FD1C3A}</a:tableStyleId>
              </a:tblPr>
              <a:tblGrid>
                <a:gridCol w="6511355">
                  <a:extLst>
                    <a:ext uri="{9D8B030D-6E8A-4147-A177-3AD203B41FA5}">
                      <a16:colId xmlns:a16="http://schemas.microsoft.com/office/drawing/2014/main" val="2337340988"/>
                    </a:ext>
                  </a:extLst>
                </a:gridCol>
              </a:tblGrid>
              <a:tr h="403774">
                <a:tc>
                  <a:txBody>
                    <a:bodyPr/>
                    <a:lstStyle/>
                    <a:p>
                      <a:r>
                        <a:rPr lang="en-US" sz="1800" b="1" dirty="0">
                          <a:solidFill>
                            <a:schemeClr val="tx1"/>
                          </a:solidFill>
                        </a:rPr>
                        <a:t>CHAPTER 9: COMPLAINTS AND APPEALS.</a:t>
                      </a:r>
                    </a:p>
                  </a:txBody>
                  <a:tcPr/>
                </a:tc>
                <a:extLst>
                  <a:ext uri="{0D108BD9-81ED-4DB2-BD59-A6C34878D82A}">
                    <a16:rowId xmlns:a16="http://schemas.microsoft.com/office/drawing/2014/main" val="693319358"/>
                  </a:ext>
                </a:extLst>
              </a:tr>
              <a:tr h="431515">
                <a:tc>
                  <a:txBody>
                    <a:bodyPr/>
                    <a:lstStyle/>
                    <a:p>
                      <a:r>
                        <a:rPr lang="en-US" sz="1800" b="1" dirty="0">
                          <a:solidFill>
                            <a:schemeClr val="tx1"/>
                          </a:solidFill>
                        </a:rPr>
                        <a:t>The ANC supports the proposal related to complaints and appeals.</a:t>
                      </a:r>
                    </a:p>
                  </a:txBody>
                  <a:tcPr/>
                </a:tc>
                <a:extLst>
                  <a:ext uri="{0D108BD9-81ED-4DB2-BD59-A6C34878D82A}">
                    <a16:rowId xmlns:a16="http://schemas.microsoft.com/office/drawing/2014/main" val="3746234791"/>
                  </a:ext>
                </a:extLst>
              </a:tr>
              <a:tr h="410966">
                <a:tc>
                  <a:txBody>
                    <a:bodyPr/>
                    <a:lstStyle/>
                    <a:p>
                      <a:r>
                        <a:rPr lang="en-US" sz="1800" b="1" dirty="0">
                          <a:solidFill>
                            <a:schemeClr val="tx1"/>
                          </a:solidFill>
                        </a:rPr>
                        <a:t>CHAPTER 10: FINANCIAL MATTERS:</a:t>
                      </a:r>
                    </a:p>
                  </a:txBody>
                  <a:tcPr/>
                </a:tc>
                <a:extLst>
                  <a:ext uri="{0D108BD9-81ED-4DB2-BD59-A6C34878D82A}">
                    <a16:rowId xmlns:a16="http://schemas.microsoft.com/office/drawing/2014/main" val="3537526285"/>
                  </a:ext>
                </a:extLst>
              </a:tr>
              <a:tr h="973134">
                <a:tc>
                  <a:txBody>
                    <a:bodyPr/>
                    <a:lstStyle/>
                    <a:p>
                      <a:r>
                        <a:rPr lang="en-US" sz="1800" b="1" dirty="0">
                          <a:solidFill>
                            <a:schemeClr val="tx1"/>
                          </a:solidFill>
                        </a:rPr>
                        <a:t>The ANC regards the NHI Bill as a Clause 76 Bill and not a Money Bill. It supports the sources of funds as stated in clause 48-51 of the Bill. As a point of emphasis, the Bill will achieve the pooling of current resources and factor in equity to cover all citizens comprehensively, attain efficiency and must be held accountable for effectiveness for outputs and outcomes.</a:t>
                      </a:r>
                    </a:p>
                  </a:txBody>
                  <a:tcPr/>
                </a:tc>
                <a:extLst>
                  <a:ext uri="{0D108BD9-81ED-4DB2-BD59-A6C34878D82A}">
                    <a16:rowId xmlns:a16="http://schemas.microsoft.com/office/drawing/2014/main" val="3460741515"/>
                  </a:ext>
                </a:extLst>
              </a:tr>
              <a:tr h="973134">
                <a:tc>
                  <a:txBody>
                    <a:bodyPr/>
                    <a:lstStyle/>
                    <a:p>
                      <a:r>
                        <a:rPr lang="en-US" sz="1800" b="1" dirty="0">
                          <a:solidFill>
                            <a:schemeClr val="tx1"/>
                          </a:solidFill>
                        </a:rPr>
                        <a:t>The ANC proposes that sources of funds be </a:t>
                      </a:r>
                      <a:r>
                        <a:rPr lang="en-US" sz="1800" b="1" i="1" dirty="0">
                          <a:solidFill>
                            <a:schemeClr val="tx1"/>
                          </a:solidFill>
                        </a:rPr>
                        <a:t>“… the money currently available in the public and private sector for personal health services supplemented by money from the fiscus”. </a:t>
                      </a:r>
                      <a:r>
                        <a:rPr lang="en-US" sz="1800" b="1" dirty="0">
                          <a:solidFill>
                            <a:schemeClr val="tx1"/>
                          </a:solidFill>
                        </a:rPr>
                        <a:t>This will debunk  the myth of extra-taxation. </a:t>
                      </a:r>
                    </a:p>
                  </a:txBody>
                  <a:tcPr/>
                </a:tc>
                <a:extLst>
                  <a:ext uri="{0D108BD9-81ED-4DB2-BD59-A6C34878D82A}">
                    <a16:rowId xmlns:a16="http://schemas.microsoft.com/office/drawing/2014/main" val="1553024339"/>
                  </a:ext>
                </a:extLst>
              </a:tr>
              <a:tr h="973134">
                <a:tc>
                  <a:txBody>
                    <a:bodyPr/>
                    <a:lstStyle/>
                    <a:p>
                      <a:r>
                        <a:rPr lang="en-US" sz="1800" b="1" dirty="0">
                          <a:solidFill>
                            <a:schemeClr val="tx1"/>
                          </a:solidFill>
                        </a:rPr>
                        <a:t>The ANC supports the clauses on auditing and annual reports with clarification of the legal framework for the NHI Fund and medical aid schemes; and the retention and investment of funding allocations by the NHI Fund.</a:t>
                      </a:r>
                    </a:p>
                  </a:txBody>
                  <a:tcPr/>
                </a:tc>
                <a:extLst>
                  <a:ext uri="{0D108BD9-81ED-4DB2-BD59-A6C34878D82A}">
                    <a16:rowId xmlns:a16="http://schemas.microsoft.com/office/drawing/2014/main" val="3843736673"/>
                  </a:ext>
                </a:extLst>
              </a:tr>
            </a:tbl>
          </a:graphicData>
        </a:graphic>
      </p:graphicFrame>
    </p:spTree>
    <p:extLst>
      <p:ext uri="{BB962C8B-B14F-4D97-AF65-F5344CB8AC3E}">
        <p14:creationId xmlns:p14="http://schemas.microsoft.com/office/powerpoint/2010/main" val="1736766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5" name="Table 6">
            <a:extLst>
              <a:ext uri="{FF2B5EF4-FFF2-40B4-BE49-F238E27FC236}">
                <a16:creationId xmlns:a16="http://schemas.microsoft.com/office/drawing/2014/main" id="{8BEE4595-AC6D-4F84-90A9-0FFBC7D92D61}"/>
              </a:ext>
            </a:extLst>
          </p:cNvPr>
          <p:cNvGraphicFramePr>
            <a:graphicFrameLocks noGrp="1"/>
          </p:cNvGraphicFramePr>
          <p:nvPr>
            <p:ph idx="1"/>
            <p:extLst>
              <p:ext uri="{D42A27DB-BD31-4B8C-83A1-F6EECF244321}">
                <p14:modId xmlns:p14="http://schemas.microsoft.com/office/powerpoint/2010/main" val="3982632748"/>
              </p:ext>
            </p:extLst>
          </p:nvPr>
        </p:nvGraphicFramePr>
        <p:xfrm>
          <a:off x="5194558" y="1014060"/>
          <a:ext cx="6421348" cy="5394960"/>
        </p:xfrm>
        <a:graphic>
          <a:graphicData uri="http://schemas.openxmlformats.org/drawingml/2006/table">
            <a:tbl>
              <a:tblPr firstRow="1" bandRow="1">
                <a:tableStyleId>{5C22544A-7EE6-4342-B048-85BDC9FD1C3A}</a:tableStyleId>
              </a:tblPr>
              <a:tblGrid>
                <a:gridCol w="6421348">
                  <a:extLst>
                    <a:ext uri="{9D8B030D-6E8A-4147-A177-3AD203B41FA5}">
                      <a16:colId xmlns:a16="http://schemas.microsoft.com/office/drawing/2014/main" val="3394708915"/>
                    </a:ext>
                  </a:extLst>
                </a:gridCol>
              </a:tblGrid>
              <a:tr h="352327">
                <a:tc>
                  <a:txBody>
                    <a:bodyPr/>
                    <a:lstStyle/>
                    <a:p>
                      <a:r>
                        <a:rPr lang="en-US" sz="2400" b="1" dirty="0">
                          <a:solidFill>
                            <a:schemeClr val="tx1"/>
                          </a:solidFill>
                        </a:rPr>
                        <a:t>CHAPTER 11: MISCELLANEOUS.</a:t>
                      </a:r>
                    </a:p>
                  </a:txBody>
                  <a:tcPr/>
                </a:tc>
                <a:extLst>
                  <a:ext uri="{0D108BD9-81ED-4DB2-BD59-A6C34878D82A}">
                    <a16:rowId xmlns:a16="http://schemas.microsoft.com/office/drawing/2014/main" val="618736857"/>
                  </a:ext>
                </a:extLst>
              </a:tr>
              <a:tr h="1079166">
                <a:tc>
                  <a:txBody>
                    <a:bodyPr/>
                    <a:lstStyle/>
                    <a:p>
                      <a:r>
                        <a:rPr lang="en-US" sz="2400" b="1" dirty="0">
                          <a:solidFill>
                            <a:schemeClr val="tx1"/>
                          </a:solidFill>
                        </a:rPr>
                        <a:t>The ANC supports proposals on the repeal and amendment of legislation affected by the Act as reflected in Clause 58 of the Bill. It hereby calls upon those charged with the responsibility of this task to work diligently to avoid delays once the NHI Act is passed.</a:t>
                      </a:r>
                    </a:p>
                  </a:txBody>
                  <a:tcPr/>
                </a:tc>
                <a:extLst>
                  <a:ext uri="{0D108BD9-81ED-4DB2-BD59-A6C34878D82A}">
                    <a16:rowId xmlns:a16="http://schemas.microsoft.com/office/drawing/2014/main" val="176597771"/>
                  </a:ext>
                </a:extLst>
              </a:tr>
              <a:tr h="1530546">
                <a:tc>
                  <a:txBody>
                    <a:bodyPr/>
                    <a:lstStyle/>
                    <a:p>
                      <a:r>
                        <a:rPr lang="en-US" sz="2400" b="1" dirty="0">
                          <a:solidFill>
                            <a:schemeClr val="tx1"/>
                          </a:solidFill>
                        </a:rPr>
                        <a:t>MEMORANDUM OF OBJECTS</a:t>
                      </a:r>
                    </a:p>
                    <a:p>
                      <a:r>
                        <a:rPr lang="en-US" sz="2400" b="1" dirty="0">
                          <a:solidFill>
                            <a:schemeClr val="tx1"/>
                          </a:solidFill>
                        </a:rPr>
                        <a:t>The ANC has noted matters addressed in the memorandum on the objects of the National Health Insurance Bill 2019 including compliance with Parliamentary processes. The ANC concurs that the Bill be tagged as a Section 76 Bill.</a:t>
                      </a:r>
                    </a:p>
                  </a:txBody>
                  <a:tcPr/>
                </a:tc>
                <a:extLst>
                  <a:ext uri="{0D108BD9-81ED-4DB2-BD59-A6C34878D82A}">
                    <a16:rowId xmlns:a16="http://schemas.microsoft.com/office/drawing/2014/main" val="4068218469"/>
                  </a:ext>
                </a:extLst>
              </a:tr>
            </a:tbl>
          </a:graphicData>
        </a:graphic>
      </p:graphicFrame>
    </p:spTree>
    <p:extLst>
      <p:ext uri="{BB962C8B-B14F-4D97-AF65-F5344CB8AC3E}">
        <p14:creationId xmlns:p14="http://schemas.microsoft.com/office/powerpoint/2010/main" val="156461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13" name="Title 1">
            <a:extLst>
              <a:ext uri="{FF2B5EF4-FFF2-40B4-BE49-F238E27FC236}">
                <a16:creationId xmlns:a16="http://schemas.microsoft.com/office/drawing/2014/main" id="{E85CB0F8-7ADE-4B11-AD9E-8886393ABBA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VIII. Specific Inputs on Chapters of the NHI Bill</a:t>
            </a:r>
            <a:br>
              <a:rPr lang="en-US" sz="3200" b="1" dirty="0">
                <a:solidFill>
                  <a:srgbClr val="FFFFFF"/>
                </a:solidFill>
              </a:rPr>
            </a:br>
            <a:endParaRPr lang="en-US" sz="3200" b="1" dirty="0">
              <a:solidFill>
                <a:srgbClr val="FFFFFF"/>
              </a:solidFill>
            </a:endParaRPr>
          </a:p>
        </p:txBody>
      </p:sp>
      <p:graphicFrame>
        <p:nvGraphicFramePr>
          <p:cNvPr id="6" name="Table 6">
            <a:extLst>
              <a:ext uri="{FF2B5EF4-FFF2-40B4-BE49-F238E27FC236}">
                <a16:creationId xmlns:a16="http://schemas.microsoft.com/office/drawing/2014/main" id="{6A0E004D-FE84-4BB7-AAA3-7F96EC0AE14B}"/>
              </a:ext>
            </a:extLst>
          </p:cNvPr>
          <p:cNvGraphicFramePr>
            <a:graphicFrameLocks noGrp="1"/>
          </p:cNvGraphicFramePr>
          <p:nvPr>
            <p:ph idx="1"/>
            <p:extLst>
              <p:ext uri="{D42A27DB-BD31-4B8C-83A1-F6EECF244321}">
                <p14:modId xmlns:p14="http://schemas.microsoft.com/office/powerpoint/2010/main" val="1618228389"/>
              </p:ext>
            </p:extLst>
          </p:nvPr>
        </p:nvGraphicFramePr>
        <p:xfrm>
          <a:off x="5088168" y="390418"/>
          <a:ext cx="6305872" cy="5548045"/>
        </p:xfrm>
        <a:graphic>
          <a:graphicData uri="http://schemas.openxmlformats.org/drawingml/2006/table">
            <a:tbl>
              <a:tblPr firstRow="1" bandRow="1">
                <a:tableStyleId>{5C22544A-7EE6-4342-B048-85BDC9FD1C3A}</a:tableStyleId>
              </a:tblPr>
              <a:tblGrid>
                <a:gridCol w="6305872">
                  <a:extLst>
                    <a:ext uri="{9D8B030D-6E8A-4147-A177-3AD203B41FA5}">
                      <a16:colId xmlns:a16="http://schemas.microsoft.com/office/drawing/2014/main" val="3479546322"/>
                    </a:ext>
                  </a:extLst>
                </a:gridCol>
              </a:tblGrid>
              <a:tr h="493160">
                <a:tc>
                  <a:txBody>
                    <a:bodyPr/>
                    <a:lstStyle/>
                    <a:p>
                      <a:r>
                        <a:rPr lang="en-US" sz="2400" b="1" dirty="0">
                          <a:solidFill>
                            <a:schemeClr val="tx1"/>
                          </a:solidFill>
                        </a:rPr>
                        <a:t>CHAPTER 11: MISCELLANEOUS.</a:t>
                      </a:r>
                    </a:p>
                  </a:txBody>
                  <a:tcPr/>
                </a:tc>
                <a:extLst>
                  <a:ext uri="{0D108BD9-81ED-4DB2-BD59-A6C34878D82A}">
                    <a16:rowId xmlns:a16="http://schemas.microsoft.com/office/drawing/2014/main" val="2618978931"/>
                  </a:ext>
                </a:extLst>
              </a:tr>
              <a:tr h="2311685">
                <a:tc>
                  <a:txBody>
                    <a:bodyPr/>
                    <a:lstStyle/>
                    <a:p>
                      <a:r>
                        <a:rPr lang="en-US" sz="2400" b="1" dirty="0">
                          <a:solidFill>
                            <a:schemeClr val="tx1"/>
                          </a:solidFill>
                        </a:rPr>
                        <a:t>The ANC supports proposals on the repeal and amendment of legislation affected by the Act as reflected in Clause 58 of the Bill. It hereby calls upon those charged with the responsibility of this task to work diligently to avoid delays once the NHI Act is passed.</a:t>
                      </a:r>
                    </a:p>
                  </a:txBody>
                  <a:tcPr/>
                </a:tc>
                <a:extLst>
                  <a:ext uri="{0D108BD9-81ED-4DB2-BD59-A6C34878D82A}">
                    <a16:rowId xmlns:a16="http://schemas.microsoft.com/office/drawing/2014/main" val="6346113"/>
                  </a:ext>
                </a:extLst>
              </a:tr>
              <a:tr h="400693">
                <a:tc>
                  <a:txBody>
                    <a:bodyPr/>
                    <a:lstStyle/>
                    <a:p>
                      <a:r>
                        <a:rPr lang="en-US" sz="2400" b="1" dirty="0">
                          <a:solidFill>
                            <a:schemeClr val="tx1"/>
                          </a:solidFill>
                        </a:rPr>
                        <a:t>MEMORANDUM OF OBJECTS</a:t>
                      </a:r>
                    </a:p>
                  </a:txBody>
                  <a:tcPr/>
                </a:tc>
                <a:extLst>
                  <a:ext uri="{0D108BD9-81ED-4DB2-BD59-A6C34878D82A}">
                    <a16:rowId xmlns:a16="http://schemas.microsoft.com/office/drawing/2014/main" val="2518783783"/>
                  </a:ext>
                </a:extLst>
              </a:tr>
              <a:tr h="456001">
                <a:tc>
                  <a:txBody>
                    <a:bodyPr/>
                    <a:lstStyle/>
                    <a:p>
                      <a:r>
                        <a:rPr lang="en-US" sz="2400" b="1" dirty="0">
                          <a:solidFill>
                            <a:schemeClr val="tx1"/>
                          </a:solidFill>
                        </a:rPr>
                        <a:t>The ANC has noted matters addressed in the memorandum on the objects of the National Health Insurance Bill 2019 including compliance with Parliamentary processes. The ANC concurs that the Bill be tagged as a Section 76 Bill.</a:t>
                      </a:r>
                    </a:p>
                  </a:txBody>
                  <a:tcPr/>
                </a:tc>
                <a:extLst>
                  <a:ext uri="{0D108BD9-81ED-4DB2-BD59-A6C34878D82A}">
                    <a16:rowId xmlns:a16="http://schemas.microsoft.com/office/drawing/2014/main" val="3566696342"/>
                  </a:ext>
                </a:extLst>
              </a:tr>
            </a:tbl>
          </a:graphicData>
        </a:graphic>
      </p:graphicFrame>
    </p:spTree>
    <p:extLst>
      <p:ext uri="{BB962C8B-B14F-4D97-AF65-F5344CB8AC3E}">
        <p14:creationId xmlns:p14="http://schemas.microsoft.com/office/powerpoint/2010/main" val="161533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11" name="Title 1">
            <a:extLst>
              <a:ext uri="{FF2B5EF4-FFF2-40B4-BE49-F238E27FC236}">
                <a16:creationId xmlns:a16="http://schemas.microsoft.com/office/drawing/2014/main" id="{DF774F66-02DB-45F8-8069-E19057670085}"/>
              </a:ext>
            </a:extLst>
          </p:cNvPr>
          <p:cNvSpPr>
            <a:spLocks noGrp="1"/>
          </p:cNvSpPr>
          <p:nvPr>
            <p:ph type="title"/>
          </p:nvPr>
        </p:nvSpPr>
        <p:spPr>
          <a:xfrm>
            <a:off x="1222626" y="1582220"/>
            <a:ext cx="3760340" cy="3739793"/>
          </a:xfrm>
          <a:prstGeom prst="ellipse">
            <a:avLst/>
          </a:prstGeom>
          <a:solidFill>
            <a:srgbClr val="008000"/>
          </a:solidFill>
          <a:ln>
            <a:noFill/>
          </a:ln>
        </p:spPr>
        <p:txBody>
          <a:bodyPr>
            <a:noAutofit/>
          </a:bodyPr>
          <a:lstStyle/>
          <a:p>
            <a:r>
              <a:rPr lang="en-US" sz="2000" b="1" dirty="0">
                <a:solidFill>
                  <a:srgbClr val="FFFFFF"/>
                </a:solidFill>
              </a:rPr>
              <a:t>IX. </a:t>
            </a:r>
            <a:r>
              <a:rPr lang="en-US" sz="1800" b="1" dirty="0">
                <a:solidFill>
                  <a:srgbClr val="FFFFFF"/>
                </a:solidFill>
              </a:rPr>
              <a:t>RESPONDING TO CONCERNS BY STAKEHOLDERS  AND THE PUBLIC</a:t>
            </a:r>
            <a:br>
              <a:rPr lang="en-US" sz="1800" b="1" dirty="0">
                <a:solidFill>
                  <a:srgbClr val="FFFFFF"/>
                </a:solidFill>
              </a:rPr>
            </a:br>
            <a:endParaRPr lang="en-US" sz="1800" b="1" dirty="0">
              <a:solidFill>
                <a:srgbClr val="FFFFFF"/>
              </a:solidFill>
            </a:endParaRPr>
          </a:p>
        </p:txBody>
      </p:sp>
      <p:graphicFrame>
        <p:nvGraphicFramePr>
          <p:cNvPr id="5" name="Table 5">
            <a:extLst>
              <a:ext uri="{FF2B5EF4-FFF2-40B4-BE49-F238E27FC236}">
                <a16:creationId xmlns:a16="http://schemas.microsoft.com/office/drawing/2014/main" id="{E075C06A-C7A4-4DBC-A827-35F2FBC4DE29}"/>
              </a:ext>
            </a:extLst>
          </p:cNvPr>
          <p:cNvGraphicFramePr>
            <a:graphicFrameLocks noGrp="1"/>
          </p:cNvGraphicFramePr>
          <p:nvPr>
            <p:ph idx="1"/>
            <p:extLst>
              <p:ext uri="{D42A27DB-BD31-4B8C-83A1-F6EECF244321}">
                <p14:modId xmlns:p14="http://schemas.microsoft.com/office/powerpoint/2010/main" val="1202007255"/>
              </p:ext>
            </p:extLst>
          </p:nvPr>
        </p:nvGraphicFramePr>
        <p:xfrm>
          <a:off x="5194558" y="274320"/>
          <a:ext cx="6281676" cy="5762432"/>
        </p:xfrm>
        <a:graphic>
          <a:graphicData uri="http://schemas.openxmlformats.org/drawingml/2006/table">
            <a:tbl>
              <a:tblPr firstRow="1" bandRow="1">
                <a:tableStyleId>{5C22544A-7EE6-4342-B048-85BDC9FD1C3A}</a:tableStyleId>
              </a:tblPr>
              <a:tblGrid>
                <a:gridCol w="6281676">
                  <a:extLst>
                    <a:ext uri="{9D8B030D-6E8A-4147-A177-3AD203B41FA5}">
                      <a16:colId xmlns:a16="http://schemas.microsoft.com/office/drawing/2014/main" val="976720397"/>
                    </a:ext>
                  </a:extLst>
                </a:gridCol>
              </a:tblGrid>
              <a:tr h="2181351">
                <a:tc>
                  <a:txBody>
                    <a:bodyPr/>
                    <a:lstStyle/>
                    <a:p>
                      <a:pPr algn="just"/>
                      <a:r>
                        <a:rPr lang="en-US" sz="2000" b="1" dirty="0">
                          <a:solidFill>
                            <a:schemeClr val="tx1"/>
                          </a:solidFill>
                        </a:rPr>
                        <a:t>The ANC has noted concerns raised by stakeholders, the general public, current owners, members and employees of medical aid schemes, service providers such as health professionals, provincial and local governments and the medical aid industry in the media and during consultations. </a:t>
                      </a:r>
                    </a:p>
                  </a:txBody>
                  <a:tcPr/>
                </a:tc>
                <a:extLst>
                  <a:ext uri="{0D108BD9-81ED-4DB2-BD59-A6C34878D82A}">
                    <a16:rowId xmlns:a16="http://schemas.microsoft.com/office/drawing/2014/main" val="2727811529"/>
                  </a:ext>
                </a:extLst>
              </a:tr>
              <a:tr h="2270441">
                <a:tc>
                  <a:txBody>
                    <a:bodyPr/>
                    <a:lstStyle/>
                    <a:p>
                      <a:pPr algn="just"/>
                      <a:r>
                        <a:rPr lang="en-US" sz="2000" b="1" dirty="0">
                          <a:solidFill>
                            <a:schemeClr val="tx1"/>
                          </a:solidFill>
                        </a:rPr>
                        <a:t>Of note is that very few of these concerns are about the translation of the NHI Bill int the Act, but that most of these concerns relate to current realities of services delivered by the private and the public sector. These include infrastructure, human resources, services  and customer experiences which are good and bad in both sectors. </a:t>
                      </a:r>
                    </a:p>
                  </a:txBody>
                  <a:tcPr/>
                </a:tc>
                <a:extLst>
                  <a:ext uri="{0D108BD9-81ED-4DB2-BD59-A6C34878D82A}">
                    <a16:rowId xmlns:a16="http://schemas.microsoft.com/office/drawing/2014/main" val="1027505651"/>
                  </a:ext>
                </a:extLst>
              </a:tr>
              <a:tr h="1282082">
                <a:tc>
                  <a:txBody>
                    <a:bodyPr/>
                    <a:lstStyle/>
                    <a:p>
                      <a:pPr algn="just"/>
                      <a:r>
                        <a:rPr lang="en-US" sz="2000" b="1" dirty="0">
                          <a:solidFill>
                            <a:schemeClr val="tx1"/>
                          </a:solidFill>
                        </a:rPr>
                        <a:t>The ANC outside and inside government continues to attend to these concerns in line with its mandate and decisions of the 2019 Presidential Health Summit and Compact.</a:t>
                      </a:r>
                    </a:p>
                  </a:txBody>
                  <a:tcPr/>
                </a:tc>
                <a:extLst>
                  <a:ext uri="{0D108BD9-81ED-4DB2-BD59-A6C34878D82A}">
                    <a16:rowId xmlns:a16="http://schemas.microsoft.com/office/drawing/2014/main" val="3014285950"/>
                  </a:ext>
                </a:extLst>
              </a:tr>
            </a:tbl>
          </a:graphicData>
        </a:graphic>
      </p:graphicFrame>
    </p:spTree>
    <p:extLst>
      <p:ext uri="{BB962C8B-B14F-4D97-AF65-F5344CB8AC3E}">
        <p14:creationId xmlns:p14="http://schemas.microsoft.com/office/powerpoint/2010/main" val="3403542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13" name="Title 1">
            <a:extLst>
              <a:ext uri="{FF2B5EF4-FFF2-40B4-BE49-F238E27FC236}">
                <a16:creationId xmlns:a16="http://schemas.microsoft.com/office/drawing/2014/main" id="{393FA631-5279-44C7-A7AB-90D2D3ED0A40}"/>
              </a:ext>
            </a:extLst>
          </p:cNvPr>
          <p:cNvSpPr>
            <a:spLocks noGrp="1"/>
          </p:cNvSpPr>
          <p:nvPr>
            <p:ph type="title"/>
          </p:nvPr>
        </p:nvSpPr>
        <p:spPr>
          <a:xfrm>
            <a:off x="1222626" y="1582220"/>
            <a:ext cx="3760340" cy="3739793"/>
          </a:xfrm>
          <a:prstGeom prst="ellipse">
            <a:avLst/>
          </a:prstGeom>
          <a:solidFill>
            <a:schemeClr val="tx1"/>
          </a:solidFill>
          <a:ln>
            <a:noFill/>
          </a:ln>
        </p:spPr>
        <p:txBody>
          <a:bodyPr>
            <a:normAutofit fontScale="90000"/>
          </a:bodyPr>
          <a:lstStyle/>
          <a:p>
            <a:r>
              <a:rPr lang="en-US" sz="3200" b="1" dirty="0">
                <a:solidFill>
                  <a:srgbClr val="FFFFFF"/>
                </a:solidFill>
              </a:rPr>
              <a:t>X. Lessons  from two years of covid-19</a:t>
            </a:r>
          </a:p>
        </p:txBody>
      </p:sp>
      <p:graphicFrame>
        <p:nvGraphicFramePr>
          <p:cNvPr id="14" name="Table 14">
            <a:extLst>
              <a:ext uri="{FF2B5EF4-FFF2-40B4-BE49-F238E27FC236}">
                <a16:creationId xmlns:a16="http://schemas.microsoft.com/office/drawing/2014/main" id="{39901FA7-EE9D-40C5-B595-A4F5837618F2}"/>
              </a:ext>
            </a:extLst>
          </p:cNvPr>
          <p:cNvGraphicFramePr>
            <a:graphicFrameLocks noGrp="1"/>
          </p:cNvGraphicFramePr>
          <p:nvPr>
            <p:ph idx="1"/>
            <p:extLst>
              <p:ext uri="{D42A27DB-BD31-4B8C-83A1-F6EECF244321}">
                <p14:modId xmlns:p14="http://schemas.microsoft.com/office/powerpoint/2010/main" val="3358990681"/>
              </p:ext>
            </p:extLst>
          </p:nvPr>
        </p:nvGraphicFramePr>
        <p:xfrm>
          <a:off x="5194558" y="764396"/>
          <a:ext cx="6620723" cy="5337994"/>
        </p:xfrm>
        <a:graphic>
          <a:graphicData uri="http://schemas.openxmlformats.org/drawingml/2006/table">
            <a:tbl>
              <a:tblPr firstRow="1" bandRow="1">
                <a:tableStyleId>{5C22544A-7EE6-4342-B048-85BDC9FD1C3A}</a:tableStyleId>
              </a:tblPr>
              <a:tblGrid>
                <a:gridCol w="6620723">
                  <a:extLst>
                    <a:ext uri="{9D8B030D-6E8A-4147-A177-3AD203B41FA5}">
                      <a16:colId xmlns:a16="http://schemas.microsoft.com/office/drawing/2014/main" val="3031459293"/>
                    </a:ext>
                  </a:extLst>
                </a:gridCol>
              </a:tblGrid>
              <a:tr h="796474">
                <a:tc>
                  <a:txBody>
                    <a:bodyPr/>
                    <a:lstStyle/>
                    <a:p>
                      <a:pPr algn="just"/>
                      <a:r>
                        <a:rPr lang="en-US" sz="2000" b="1" dirty="0">
                          <a:solidFill>
                            <a:schemeClr val="tx1"/>
                          </a:solidFill>
                        </a:rPr>
                        <a:t>The ANC has learned from the current COVID-19 local epidemic and the global pandemic the following:</a:t>
                      </a:r>
                    </a:p>
                    <a:p>
                      <a:pPr algn="just"/>
                      <a:endParaRPr lang="en-US" sz="2000" b="1" dirty="0">
                        <a:solidFill>
                          <a:schemeClr val="tx1"/>
                        </a:solidFill>
                      </a:endParaRPr>
                    </a:p>
                  </a:txBody>
                  <a:tcPr/>
                </a:tc>
                <a:extLst>
                  <a:ext uri="{0D108BD9-81ED-4DB2-BD59-A6C34878D82A}">
                    <a16:rowId xmlns:a16="http://schemas.microsoft.com/office/drawing/2014/main" val="3537592614"/>
                  </a:ext>
                </a:extLst>
              </a:tr>
              <a:tr h="1596769">
                <a:tc>
                  <a:txBody>
                    <a:bodyPr/>
                    <a:lstStyle/>
                    <a:p>
                      <a:pPr algn="just"/>
                      <a:r>
                        <a:rPr lang="en-US" sz="2000" b="1" dirty="0">
                          <a:solidFill>
                            <a:schemeClr val="tx1"/>
                          </a:solidFill>
                        </a:rPr>
                        <a:t>The critical importance of maintaining South Africa epidemic-ready in terms of policies, programmes, human resources and infrastructure to ensure a well-functioning national health system, social development and economic growth.</a:t>
                      </a:r>
                    </a:p>
                  </a:txBody>
                  <a:tcPr/>
                </a:tc>
                <a:extLst>
                  <a:ext uri="{0D108BD9-81ED-4DB2-BD59-A6C34878D82A}">
                    <a16:rowId xmlns:a16="http://schemas.microsoft.com/office/drawing/2014/main" val="1170922416"/>
                  </a:ext>
                </a:extLst>
              </a:tr>
              <a:tr h="796474">
                <a:tc>
                  <a:txBody>
                    <a:bodyPr/>
                    <a:lstStyle/>
                    <a:p>
                      <a:pPr algn="just"/>
                      <a:r>
                        <a:rPr lang="en-US" sz="2000" b="1" dirty="0">
                          <a:solidFill>
                            <a:schemeClr val="tx1"/>
                          </a:solidFill>
                        </a:rPr>
                        <a:t>The disease burden negatively impacts the number of lives covered by conventional medical aid schemes. </a:t>
                      </a:r>
                    </a:p>
                  </a:txBody>
                  <a:tcPr/>
                </a:tc>
                <a:extLst>
                  <a:ext uri="{0D108BD9-81ED-4DB2-BD59-A6C34878D82A}">
                    <a16:rowId xmlns:a16="http://schemas.microsoft.com/office/drawing/2014/main" val="4044354265"/>
                  </a:ext>
                </a:extLst>
              </a:tr>
              <a:tr h="1898046">
                <a:tc>
                  <a:txBody>
                    <a:bodyPr/>
                    <a:lstStyle/>
                    <a:p>
                      <a:pPr algn="just"/>
                      <a:r>
                        <a:rPr lang="en-US" sz="2000" b="1" dirty="0">
                          <a:solidFill>
                            <a:schemeClr val="tx1"/>
                          </a:solidFill>
                        </a:rPr>
                        <a:t>Fighting a deadly epidemic is a multi-faceted activity that demands implementation of programmes based on basic public health principles supported  by good infection control and the use of appropriate vaccines plus the active involvement of other sectors beyond health.</a:t>
                      </a:r>
                    </a:p>
                  </a:txBody>
                  <a:tcPr/>
                </a:tc>
                <a:extLst>
                  <a:ext uri="{0D108BD9-81ED-4DB2-BD59-A6C34878D82A}">
                    <a16:rowId xmlns:a16="http://schemas.microsoft.com/office/drawing/2014/main" val="820853700"/>
                  </a:ext>
                </a:extLst>
              </a:tr>
            </a:tbl>
          </a:graphicData>
        </a:graphic>
      </p:graphicFrame>
    </p:spTree>
    <p:extLst>
      <p:ext uri="{BB962C8B-B14F-4D97-AF65-F5344CB8AC3E}">
        <p14:creationId xmlns:p14="http://schemas.microsoft.com/office/powerpoint/2010/main" val="4120620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FCFD56E-CCE4-486C-B71F-D84D71D90248}"/>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13" name="Title 1">
            <a:extLst>
              <a:ext uri="{FF2B5EF4-FFF2-40B4-BE49-F238E27FC236}">
                <a16:creationId xmlns:a16="http://schemas.microsoft.com/office/drawing/2014/main" id="{393FA631-5279-44C7-A7AB-90D2D3ED0A40}"/>
              </a:ext>
            </a:extLst>
          </p:cNvPr>
          <p:cNvSpPr>
            <a:spLocks noGrp="1"/>
          </p:cNvSpPr>
          <p:nvPr>
            <p:ph type="title"/>
          </p:nvPr>
        </p:nvSpPr>
        <p:spPr>
          <a:xfrm>
            <a:off x="1222626" y="1582220"/>
            <a:ext cx="3760340" cy="3739793"/>
          </a:xfrm>
          <a:prstGeom prst="ellipse">
            <a:avLst/>
          </a:prstGeom>
          <a:solidFill>
            <a:srgbClr val="008000"/>
          </a:solidFill>
          <a:ln>
            <a:noFill/>
          </a:ln>
        </p:spPr>
        <p:txBody>
          <a:bodyPr>
            <a:normAutofit fontScale="90000"/>
          </a:bodyPr>
          <a:lstStyle/>
          <a:p>
            <a:r>
              <a:rPr lang="en-US" sz="3200" b="1" dirty="0">
                <a:solidFill>
                  <a:srgbClr val="FFFFFF"/>
                </a:solidFill>
              </a:rPr>
              <a:t>X. Lessons  from two years of covid-19</a:t>
            </a:r>
          </a:p>
        </p:txBody>
      </p:sp>
      <p:graphicFrame>
        <p:nvGraphicFramePr>
          <p:cNvPr id="14" name="Table 14">
            <a:extLst>
              <a:ext uri="{FF2B5EF4-FFF2-40B4-BE49-F238E27FC236}">
                <a16:creationId xmlns:a16="http://schemas.microsoft.com/office/drawing/2014/main" id="{39901FA7-EE9D-40C5-B595-A4F5837618F2}"/>
              </a:ext>
            </a:extLst>
          </p:cNvPr>
          <p:cNvGraphicFramePr>
            <a:graphicFrameLocks noGrp="1"/>
          </p:cNvGraphicFramePr>
          <p:nvPr>
            <p:ph idx="1"/>
            <p:extLst>
              <p:ext uri="{D42A27DB-BD31-4B8C-83A1-F6EECF244321}">
                <p14:modId xmlns:p14="http://schemas.microsoft.com/office/powerpoint/2010/main" val="4122070039"/>
              </p:ext>
            </p:extLst>
          </p:nvPr>
        </p:nvGraphicFramePr>
        <p:xfrm>
          <a:off x="5194559" y="740107"/>
          <a:ext cx="6168660" cy="5242560"/>
        </p:xfrm>
        <a:graphic>
          <a:graphicData uri="http://schemas.openxmlformats.org/drawingml/2006/table">
            <a:tbl>
              <a:tblPr firstRow="1" bandRow="1">
                <a:tableStyleId>{5C22544A-7EE6-4342-B048-85BDC9FD1C3A}</a:tableStyleId>
              </a:tblPr>
              <a:tblGrid>
                <a:gridCol w="6168660">
                  <a:extLst>
                    <a:ext uri="{9D8B030D-6E8A-4147-A177-3AD203B41FA5}">
                      <a16:colId xmlns:a16="http://schemas.microsoft.com/office/drawing/2014/main" val="3031459293"/>
                    </a:ext>
                  </a:extLst>
                </a:gridCol>
              </a:tblGrid>
              <a:tr h="805787">
                <a:tc>
                  <a:txBody>
                    <a:bodyPr/>
                    <a:lstStyle/>
                    <a:p>
                      <a:r>
                        <a:rPr lang="en-US" sz="2000" b="1" dirty="0">
                          <a:solidFill>
                            <a:schemeClr val="tx1"/>
                          </a:solidFill>
                        </a:rPr>
                        <a:t>The ANC has learned from the current COVID-19 local epidemic and the global pandemic the following:</a:t>
                      </a:r>
                    </a:p>
                    <a:p>
                      <a:endParaRPr lang="en-US" sz="2000" b="1" dirty="0">
                        <a:solidFill>
                          <a:schemeClr val="tx1"/>
                        </a:solidFill>
                      </a:endParaRPr>
                    </a:p>
                  </a:txBody>
                  <a:tcPr/>
                </a:tc>
                <a:extLst>
                  <a:ext uri="{0D108BD9-81ED-4DB2-BD59-A6C34878D82A}">
                    <a16:rowId xmlns:a16="http://schemas.microsoft.com/office/drawing/2014/main" val="3537592614"/>
                  </a:ext>
                </a:extLst>
              </a:tr>
              <a:tr h="805787">
                <a:tc>
                  <a:txBody>
                    <a:bodyPr/>
                    <a:lstStyle/>
                    <a:p>
                      <a:r>
                        <a:rPr lang="en-US" sz="2000" b="1" dirty="0">
                          <a:solidFill>
                            <a:schemeClr val="tx1"/>
                          </a:solidFill>
                        </a:rPr>
                        <a:t>There are benefits and costs to the health sector in its intra-sectoral and intersectoral collaboration.</a:t>
                      </a:r>
                    </a:p>
                  </a:txBody>
                  <a:tcPr/>
                </a:tc>
                <a:extLst>
                  <a:ext uri="{0D108BD9-81ED-4DB2-BD59-A6C34878D82A}">
                    <a16:rowId xmlns:a16="http://schemas.microsoft.com/office/drawing/2014/main" val="2074615612"/>
                  </a:ext>
                </a:extLst>
              </a:tr>
              <a:tr h="805787">
                <a:tc>
                  <a:txBody>
                    <a:bodyPr/>
                    <a:lstStyle/>
                    <a:p>
                      <a:r>
                        <a:rPr lang="en-US" sz="2000" b="1" dirty="0">
                          <a:solidFill>
                            <a:schemeClr val="tx1"/>
                          </a:solidFill>
                        </a:rPr>
                        <a:t>Some well intended programmes designed to promote access to COVID-19 testing resulted in the continued marginalization of the poor and disadvantaged</a:t>
                      </a:r>
                      <a:r>
                        <a:rPr lang="en-GB" sz="2000" b="1" dirty="0">
                          <a:solidFill>
                            <a:schemeClr val="tx1"/>
                          </a:solidFill>
                        </a:rPr>
                        <a:t>.</a:t>
                      </a:r>
                      <a:endParaRPr lang="en-US" sz="2000" b="1" dirty="0">
                        <a:solidFill>
                          <a:schemeClr val="tx1"/>
                        </a:solidFill>
                      </a:endParaRPr>
                    </a:p>
                  </a:txBody>
                  <a:tcPr/>
                </a:tc>
                <a:extLst>
                  <a:ext uri="{0D108BD9-81ED-4DB2-BD59-A6C34878D82A}">
                    <a16:rowId xmlns:a16="http://schemas.microsoft.com/office/drawing/2014/main" val="1161185334"/>
                  </a:ext>
                </a:extLst>
              </a:tr>
              <a:tr h="805787">
                <a:tc>
                  <a:txBody>
                    <a:bodyPr/>
                    <a:lstStyle/>
                    <a:p>
                      <a:r>
                        <a:rPr lang="en-US" sz="2000" b="1" dirty="0">
                          <a:solidFill>
                            <a:schemeClr val="tx1"/>
                          </a:solidFill>
                        </a:rPr>
                        <a:t>Lack of vigilance has resulted with the introduction, sometimes randomly, of policy changes into the funding and delivery of health services which might have adverse effects on the implementation of the NHI.</a:t>
                      </a:r>
                    </a:p>
                  </a:txBody>
                  <a:tcPr/>
                </a:tc>
                <a:extLst>
                  <a:ext uri="{0D108BD9-81ED-4DB2-BD59-A6C34878D82A}">
                    <a16:rowId xmlns:a16="http://schemas.microsoft.com/office/drawing/2014/main" val="3308295317"/>
                  </a:ext>
                </a:extLst>
              </a:tr>
            </a:tbl>
          </a:graphicData>
        </a:graphic>
      </p:graphicFrame>
    </p:spTree>
    <p:extLst>
      <p:ext uri="{BB962C8B-B14F-4D97-AF65-F5344CB8AC3E}">
        <p14:creationId xmlns:p14="http://schemas.microsoft.com/office/powerpoint/2010/main" val="1986322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BB0-BC82-3E49-B8A4-732ABBDECD5F}"/>
              </a:ext>
            </a:extLst>
          </p:cNvPr>
          <p:cNvSpPr>
            <a:spLocks noGrp="1"/>
          </p:cNvSpPr>
          <p:nvPr>
            <p:ph type="title"/>
          </p:nvPr>
        </p:nvSpPr>
        <p:spPr>
          <a:xfrm>
            <a:off x="955497" y="274320"/>
            <a:ext cx="9945384" cy="845563"/>
          </a:xfrm>
          <a:solidFill>
            <a:schemeClr val="bg1">
              <a:lumMod val="85000"/>
            </a:schemeClr>
          </a:solidFill>
        </p:spPr>
        <p:txBody>
          <a:bodyPr>
            <a:noAutofit/>
          </a:bodyPr>
          <a:lstStyle/>
          <a:p>
            <a:r>
              <a:rPr lang="en-US" sz="3600" b="1" dirty="0"/>
              <a:t>XI. recommendations </a:t>
            </a:r>
          </a:p>
        </p:txBody>
      </p:sp>
      <p:graphicFrame>
        <p:nvGraphicFramePr>
          <p:cNvPr id="5" name="Table 5">
            <a:extLst>
              <a:ext uri="{FF2B5EF4-FFF2-40B4-BE49-F238E27FC236}">
                <a16:creationId xmlns:a16="http://schemas.microsoft.com/office/drawing/2014/main" id="{B87B2C98-8E38-40D8-907E-F813A5720C81}"/>
              </a:ext>
            </a:extLst>
          </p:cNvPr>
          <p:cNvGraphicFramePr>
            <a:graphicFrameLocks noGrp="1"/>
          </p:cNvGraphicFramePr>
          <p:nvPr>
            <p:ph idx="1"/>
            <p:extLst>
              <p:ext uri="{D42A27DB-BD31-4B8C-83A1-F6EECF244321}">
                <p14:modId xmlns:p14="http://schemas.microsoft.com/office/powerpoint/2010/main" val="2742011722"/>
              </p:ext>
            </p:extLst>
          </p:nvPr>
        </p:nvGraphicFramePr>
        <p:xfrm>
          <a:off x="955498" y="1232899"/>
          <a:ext cx="9945383" cy="5241601"/>
        </p:xfrm>
        <a:graphic>
          <a:graphicData uri="http://schemas.openxmlformats.org/drawingml/2006/table">
            <a:tbl>
              <a:tblPr firstRow="1" bandRow="1">
                <a:tableStyleId>{5C22544A-7EE6-4342-B048-85BDC9FD1C3A}</a:tableStyleId>
              </a:tblPr>
              <a:tblGrid>
                <a:gridCol w="9945383">
                  <a:extLst>
                    <a:ext uri="{9D8B030D-6E8A-4147-A177-3AD203B41FA5}">
                      <a16:colId xmlns:a16="http://schemas.microsoft.com/office/drawing/2014/main" val="3884952762"/>
                    </a:ext>
                  </a:extLst>
                </a:gridCol>
              </a:tblGrid>
              <a:tr h="613452">
                <a:tc>
                  <a:txBody>
                    <a:bodyPr/>
                    <a:lstStyle/>
                    <a:p>
                      <a:pPr algn="just"/>
                      <a:r>
                        <a:rPr lang="en-US" b="1" dirty="0">
                          <a:solidFill>
                            <a:schemeClr val="tx1"/>
                          </a:solidFill>
                        </a:rPr>
                        <a:t>The overall recommendation is that the Portfolio Committee and Parliament:</a:t>
                      </a:r>
                    </a:p>
                  </a:txBody>
                  <a:tcPr/>
                </a:tc>
                <a:extLst>
                  <a:ext uri="{0D108BD9-81ED-4DB2-BD59-A6C34878D82A}">
                    <a16:rowId xmlns:a16="http://schemas.microsoft.com/office/drawing/2014/main" val="3404085600"/>
                  </a:ext>
                </a:extLst>
              </a:tr>
              <a:tr h="1218378">
                <a:tc>
                  <a:txBody>
                    <a:bodyPr/>
                    <a:lstStyle/>
                    <a:p>
                      <a:pPr algn="just"/>
                      <a:r>
                        <a:rPr lang="en-US" b="1" dirty="0">
                          <a:solidFill>
                            <a:schemeClr val="tx1"/>
                          </a:solidFill>
                        </a:rPr>
                        <a:t>Note that the primary objective of the NHI and the NHI Bill is to strengthen the South African National Health System through an appropriate health funding mechanism that will require major changes and transformation especially the unification of the public and private sector.</a:t>
                      </a:r>
                    </a:p>
                  </a:txBody>
                  <a:tcPr/>
                </a:tc>
                <a:extLst>
                  <a:ext uri="{0D108BD9-81ED-4DB2-BD59-A6C34878D82A}">
                    <a16:rowId xmlns:a16="http://schemas.microsoft.com/office/drawing/2014/main" val="2970120731"/>
                  </a:ext>
                </a:extLst>
              </a:tr>
              <a:tr h="973015">
                <a:tc>
                  <a:txBody>
                    <a:bodyPr/>
                    <a:lstStyle/>
                    <a:p>
                      <a:pPr algn="just"/>
                      <a:r>
                        <a:rPr lang="en-US" b="1" dirty="0">
                          <a:solidFill>
                            <a:schemeClr val="tx1"/>
                          </a:solidFill>
                        </a:rPr>
                        <a:t>Note the contents of the submission and presentation by the ANC especially its understanding of the Bill as the draft NHI Act aimed at providing the necessary framework for the establishment of the NHI Fund and the implementation of the NHI.</a:t>
                      </a:r>
                    </a:p>
                  </a:txBody>
                  <a:tcPr/>
                </a:tc>
                <a:extLst>
                  <a:ext uri="{0D108BD9-81ED-4DB2-BD59-A6C34878D82A}">
                    <a16:rowId xmlns:a16="http://schemas.microsoft.com/office/drawing/2014/main" val="2486689945"/>
                  </a:ext>
                </a:extLst>
              </a:tr>
              <a:tr h="656050">
                <a:tc>
                  <a:txBody>
                    <a:bodyPr/>
                    <a:lstStyle/>
                    <a:p>
                      <a:pPr algn="just"/>
                      <a:r>
                        <a:rPr lang="en-US" b="1" dirty="0">
                          <a:solidFill>
                            <a:schemeClr val="tx1"/>
                          </a:solidFill>
                        </a:rPr>
                        <a:t>Note the response given to concerns of representatives of various sectors of the South African populace.</a:t>
                      </a:r>
                    </a:p>
                  </a:txBody>
                  <a:tcPr/>
                </a:tc>
                <a:extLst>
                  <a:ext uri="{0D108BD9-81ED-4DB2-BD59-A6C34878D82A}">
                    <a16:rowId xmlns:a16="http://schemas.microsoft.com/office/drawing/2014/main" val="3837225825"/>
                  </a:ext>
                </a:extLst>
              </a:tr>
              <a:tr h="1780706">
                <a:tc>
                  <a:txBody>
                    <a:bodyPr/>
                    <a:lstStyle/>
                    <a:p>
                      <a:pPr algn="just"/>
                      <a:r>
                        <a:rPr lang="en-US" b="1" dirty="0">
                          <a:solidFill>
                            <a:schemeClr val="tx1"/>
                          </a:solidFill>
                        </a:rPr>
                        <a:t>Note detailed recommendations that the ANC is tabling to the Parliamentary Portfolio Committee to assist expedite the passage of the Bill through the National Assembly with a view to urgent establishment of a people-centered NHI Fund, gradual and phased implementation of the NHI and full coverage of the entire South African citizenry, Black and White, poor and rich, with a view to attaining Universal Health Coverage and the </a:t>
                      </a:r>
                      <a:r>
                        <a:rPr lang="it-IT" b="1" dirty="0">
                          <a:solidFill>
                            <a:schemeClr val="tx1"/>
                          </a:solidFill>
                        </a:rPr>
                        <a:t>NDP Vision 2030,  Africa Agenda 2063 and </a:t>
                      </a:r>
                      <a:r>
                        <a:rPr lang="en-US" b="1" dirty="0">
                          <a:solidFill>
                            <a:schemeClr val="tx1"/>
                          </a:solidFill>
                        </a:rPr>
                        <a:t>UN Sustainable Development Goals (SDGs).</a:t>
                      </a:r>
                    </a:p>
                  </a:txBody>
                  <a:tcPr/>
                </a:tc>
                <a:extLst>
                  <a:ext uri="{0D108BD9-81ED-4DB2-BD59-A6C34878D82A}">
                    <a16:rowId xmlns:a16="http://schemas.microsoft.com/office/drawing/2014/main" val="750740669"/>
                  </a:ext>
                </a:extLst>
              </a:tr>
            </a:tbl>
          </a:graphicData>
        </a:graphic>
      </p:graphicFrame>
      <p:sp>
        <p:nvSpPr>
          <p:cNvPr id="4" name="Slide Number Placeholder 3">
            <a:extLst>
              <a:ext uri="{FF2B5EF4-FFF2-40B4-BE49-F238E27FC236}">
                <a16:creationId xmlns:a16="http://schemas.microsoft.com/office/drawing/2014/main" id="{ED9AEF5E-596C-4AC7-BE7A-4974D8E9CC5F}"/>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9481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4900773" y="269861"/>
            <a:ext cx="7012879" cy="692196"/>
          </a:xfrm>
          <a:solidFill>
            <a:schemeClr val="bg1">
              <a:lumMod val="85000"/>
            </a:schemeClr>
          </a:solidFill>
        </p:spPr>
        <p:txBody>
          <a:bodyPr>
            <a:noAutofit/>
          </a:bodyPr>
          <a:lstStyle/>
          <a:p>
            <a:r>
              <a:rPr lang="en-US" sz="3200" b="1" dirty="0"/>
              <a:t>I. INTRODUCTION </a:t>
            </a:r>
          </a:p>
        </p:txBody>
      </p:sp>
      <p:pic>
        <p:nvPicPr>
          <p:cNvPr id="4" name="Picture 3" descr="Stethoscope">
            <a:extLst>
              <a:ext uri="{FF2B5EF4-FFF2-40B4-BE49-F238E27FC236}">
                <a16:creationId xmlns:a16="http://schemas.microsoft.com/office/drawing/2014/main" id="{84496375-710F-4EE9-85B7-7D6F0A4910A8}"/>
              </a:ext>
            </a:extLst>
          </p:cNvPr>
          <p:cNvPicPr>
            <a:picLocks noChangeAspect="1"/>
          </p:cNvPicPr>
          <p:nvPr/>
        </p:nvPicPr>
        <p:blipFill rotWithShape="1">
          <a:blip r:embed="rId3"/>
          <a:srcRect l="37190" r="17479" b="-1"/>
          <a:stretch/>
        </p:blipFill>
        <p:spPr>
          <a:xfrm>
            <a:off x="20" y="10"/>
            <a:ext cx="4657325" cy="6857990"/>
          </a:xfrm>
          <a:prstGeom prst="rect">
            <a:avLst/>
          </a:prstGeom>
        </p:spPr>
      </p:pic>
      <p:graphicFrame>
        <p:nvGraphicFramePr>
          <p:cNvPr id="7" name="Table 7">
            <a:extLst>
              <a:ext uri="{FF2B5EF4-FFF2-40B4-BE49-F238E27FC236}">
                <a16:creationId xmlns:a16="http://schemas.microsoft.com/office/drawing/2014/main" id="{6E3FCB4C-9EE8-4D1A-9B7C-315F60D80FAE}"/>
              </a:ext>
            </a:extLst>
          </p:cNvPr>
          <p:cNvGraphicFramePr>
            <a:graphicFrameLocks noGrp="1"/>
          </p:cNvGraphicFramePr>
          <p:nvPr>
            <p:ph idx="1"/>
            <p:extLst>
              <p:ext uri="{D42A27DB-BD31-4B8C-83A1-F6EECF244321}">
                <p14:modId xmlns:p14="http://schemas.microsoft.com/office/powerpoint/2010/main" val="2820311155"/>
              </p:ext>
            </p:extLst>
          </p:nvPr>
        </p:nvGraphicFramePr>
        <p:xfrm>
          <a:off x="4900773" y="1246103"/>
          <a:ext cx="7012879" cy="5484396"/>
        </p:xfrm>
        <a:graphic>
          <a:graphicData uri="http://schemas.openxmlformats.org/drawingml/2006/table">
            <a:tbl>
              <a:tblPr firstRow="1" bandRow="1">
                <a:tableStyleId>{5C22544A-7EE6-4342-B048-85BDC9FD1C3A}</a:tableStyleId>
              </a:tblPr>
              <a:tblGrid>
                <a:gridCol w="7012879">
                  <a:extLst>
                    <a:ext uri="{9D8B030D-6E8A-4147-A177-3AD203B41FA5}">
                      <a16:colId xmlns:a16="http://schemas.microsoft.com/office/drawing/2014/main" val="4033468201"/>
                    </a:ext>
                  </a:extLst>
                </a:gridCol>
              </a:tblGrid>
              <a:tr h="1735356">
                <a:tc>
                  <a:txBody>
                    <a:bodyPr/>
                    <a:lstStyle/>
                    <a:p>
                      <a:pPr algn="just"/>
                      <a:r>
                        <a:rPr lang="en-US" b="1" dirty="0">
                          <a:solidFill>
                            <a:schemeClr val="tx1"/>
                          </a:solidFill>
                        </a:rPr>
                        <a:t>The ANC affirms its commitment to the ideal enshrined in the  1955 Freedom Charter, an assertion of demands contained in the 1943 African Claims  and the 1962 Road to South African Freedom which states that: “… A preventive health scheme shall be run by the state; free medical care and hospitalisation shall be provided for all, with special care for mothers and young children!”. </a:t>
                      </a:r>
                    </a:p>
                  </a:txBody>
                  <a:tcPr/>
                </a:tc>
                <a:extLst>
                  <a:ext uri="{0D108BD9-81ED-4DB2-BD59-A6C34878D82A}">
                    <a16:rowId xmlns:a16="http://schemas.microsoft.com/office/drawing/2014/main" val="749817528"/>
                  </a:ext>
                </a:extLst>
              </a:tr>
              <a:tr h="1735356">
                <a:tc>
                  <a:txBody>
                    <a:bodyPr/>
                    <a:lstStyle/>
                    <a:p>
                      <a:pPr algn="just"/>
                      <a:r>
                        <a:rPr lang="en-US" b="1" dirty="0">
                          <a:solidFill>
                            <a:schemeClr val="tx1"/>
                          </a:solidFill>
                        </a:rPr>
                        <a:t>The ANC believes the National Health Insurance (NHI) Bill,  2019, when enacted will advance the implementation of the NHI towards Universal Health Coverage (UHC) for comprehensive access to quality, efficient and equitable health care for all in South Africa. </a:t>
                      </a:r>
                    </a:p>
                  </a:txBody>
                  <a:tcPr/>
                </a:tc>
                <a:extLst>
                  <a:ext uri="{0D108BD9-81ED-4DB2-BD59-A6C34878D82A}">
                    <a16:rowId xmlns:a16="http://schemas.microsoft.com/office/drawing/2014/main" val="3065894468"/>
                  </a:ext>
                </a:extLst>
              </a:tr>
              <a:tr h="1735356">
                <a:tc>
                  <a:txBody>
                    <a:bodyPr/>
                    <a:lstStyle/>
                    <a:p>
                      <a:pPr algn="just"/>
                      <a:r>
                        <a:rPr lang="en-US" b="1" dirty="0">
                          <a:solidFill>
                            <a:schemeClr val="tx1"/>
                          </a:solidFill>
                        </a:rPr>
                        <a:t>The NHI Bill when enacted will ensure will facilitate the realization of Health for All and prevent financial in the 2017 White Paper  on the NHI and the Constitution of the Republic of South Africa,  Act No. 108 of 1996 and the Bill of Rights which affirms the democratic values of human dignity, equality and freedom. </a:t>
                      </a:r>
                    </a:p>
                  </a:txBody>
                  <a:tcPr/>
                </a:tc>
                <a:extLst>
                  <a:ext uri="{0D108BD9-81ED-4DB2-BD59-A6C34878D82A}">
                    <a16:rowId xmlns:a16="http://schemas.microsoft.com/office/drawing/2014/main" val="4113190613"/>
                  </a:ext>
                </a:extLst>
              </a:tr>
            </a:tbl>
          </a:graphicData>
        </a:graphic>
      </p:graphicFrame>
      <p:sp>
        <p:nvSpPr>
          <p:cNvPr id="3" name="Slide Number Placeholder 2">
            <a:extLst>
              <a:ext uri="{FF2B5EF4-FFF2-40B4-BE49-F238E27FC236}">
                <a16:creationId xmlns:a16="http://schemas.microsoft.com/office/drawing/2014/main" id="{688F4A84-D98E-4BB6-ACBC-C8D1D6AC9341}"/>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descr="ANC logo 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34" y="235411"/>
            <a:ext cx="1197153" cy="1669804"/>
          </a:xfrm>
          <a:prstGeom prst="rect">
            <a:avLst/>
          </a:prstGeom>
        </p:spPr>
      </p:pic>
    </p:spTree>
    <p:extLst>
      <p:ext uri="{BB962C8B-B14F-4D97-AF65-F5344CB8AC3E}">
        <p14:creationId xmlns:p14="http://schemas.microsoft.com/office/powerpoint/2010/main" val="917939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BB0-BC82-3E49-B8A4-732ABBDECD5F}"/>
              </a:ext>
            </a:extLst>
          </p:cNvPr>
          <p:cNvSpPr>
            <a:spLocks noGrp="1"/>
          </p:cNvSpPr>
          <p:nvPr>
            <p:ph type="title"/>
          </p:nvPr>
        </p:nvSpPr>
        <p:spPr>
          <a:xfrm>
            <a:off x="1304819" y="364265"/>
            <a:ext cx="9454104" cy="837811"/>
          </a:xfrm>
          <a:solidFill>
            <a:schemeClr val="bg1">
              <a:lumMod val="85000"/>
            </a:schemeClr>
          </a:solidFill>
        </p:spPr>
        <p:txBody>
          <a:bodyPr>
            <a:normAutofit/>
          </a:bodyPr>
          <a:lstStyle/>
          <a:p>
            <a:r>
              <a:rPr lang="en-US" sz="3200" b="1" dirty="0"/>
              <a:t>XI. recommendations </a:t>
            </a:r>
          </a:p>
        </p:txBody>
      </p:sp>
      <p:sp>
        <p:nvSpPr>
          <p:cNvPr id="4" name="Slide Number Placeholder 3">
            <a:extLst>
              <a:ext uri="{FF2B5EF4-FFF2-40B4-BE49-F238E27FC236}">
                <a16:creationId xmlns:a16="http://schemas.microsoft.com/office/drawing/2014/main" id="{8941C2E5-DB2A-4AFC-8F0B-B63EA1771CD1}"/>
              </a:ext>
            </a:extLst>
          </p:cNvPr>
          <p:cNvSpPr>
            <a:spLocks noGrp="1"/>
          </p:cNvSpPr>
          <p:nvPr>
            <p:ph type="sldNum" sz="quarter" idx="12"/>
          </p:nvPr>
        </p:nvSpPr>
        <p:spPr/>
        <p:txBody>
          <a:bodyPr/>
          <a:lstStyle/>
          <a:p>
            <a:fld id="{6D22F896-40B5-4ADD-8801-0D06FADFA095}" type="slidenum">
              <a:rPr lang="en-US" smtClean="0"/>
              <a:t>40</a:t>
            </a:fld>
            <a:endParaRPr lang="en-US" dirty="0"/>
          </a:p>
        </p:txBody>
      </p:sp>
      <p:graphicFrame>
        <p:nvGraphicFramePr>
          <p:cNvPr id="7" name="Table 7">
            <a:extLst>
              <a:ext uri="{FF2B5EF4-FFF2-40B4-BE49-F238E27FC236}">
                <a16:creationId xmlns:a16="http://schemas.microsoft.com/office/drawing/2014/main" id="{3C45D367-AC55-4626-B9DC-E41A6B9F9A34}"/>
              </a:ext>
            </a:extLst>
          </p:cNvPr>
          <p:cNvGraphicFramePr>
            <a:graphicFrameLocks noGrp="1"/>
          </p:cNvGraphicFramePr>
          <p:nvPr>
            <p:ph idx="1"/>
            <p:extLst>
              <p:ext uri="{D42A27DB-BD31-4B8C-83A1-F6EECF244321}">
                <p14:modId xmlns:p14="http://schemas.microsoft.com/office/powerpoint/2010/main" val="3454830307"/>
              </p:ext>
            </p:extLst>
          </p:nvPr>
        </p:nvGraphicFramePr>
        <p:xfrm>
          <a:off x="1304819" y="1376736"/>
          <a:ext cx="9454104" cy="4975433"/>
        </p:xfrm>
        <a:graphic>
          <a:graphicData uri="http://schemas.openxmlformats.org/drawingml/2006/table">
            <a:tbl>
              <a:tblPr firstRow="1" bandRow="1">
                <a:tableStyleId>{5C22544A-7EE6-4342-B048-85BDC9FD1C3A}</a:tableStyleId>
              </a:tblPr>
              <a:tblGrid>
                <a:gridCol w="9454104">
                  <a:extLst>
                    <a:ext uri="{9D8B030D-6E8A-4147-A177-3AD203B41FA5}">
                      <a16:colId xmlns:a16="http://schemas.microsoft.com/office/drawing/2014/main" val="17660115"/>
                    </a:ext>
                  </a:extLst>
                </a:gridCol>
              </a:tblGrid>
              <a:tr h="647273">
                <a:tc>
                  <a:txBody>
                    <a:bodyPr/>
                    <a:lstStyle/>
                    <a:p>
                      <a:r>
                        <a:rPr lang="en-US" sz="2000" b="1" dirty="0">
                          <a:solidFill>
                            <a:schemeClr val="tx1"/>
                          </a:solidFill>
                        </a:rPr>
                        <a:t>The overall recommendation is that the Portfolio Committee and Parliament:</a:t>
                      </a:r>
                    </a:p>
                  </a:txBody>
                  <a:tcPr/>
                </a:tc>
                <a:extLst>
                  <a:ext uri="{0D108BD9-81ED-4DB2-BD59-A6C34878D82A}">
                    <a16:rowId xmlns:a16="http://schemas.microsoft.com/office/drawing/2014/main" val="65157058"/>
                  </a:ext>
                </a:extLst>
              </a:tr>
              <a:tr h="623178">
                <a:tc>
                  <a:txBody>
                    <a:bodyPr/>
                    <a:lstStyle/>
                    <a:p>
                      <a:r>
                        <a:rPr lang="en-US" sz="2000" b="1" dirty="0">
                          <a:solidFill>
                            <a:schemeClr val="tx1"/>
                          </a:solidFill>
                        </a:rPr>
                        <a:t>Approves the NHI Bill, with minor amendments, as a transformation process that reaffirms health as a human right for all citizens and as a process to ensure the progressive access to this right by many who do not have access to good quality health services without the risk of facing financial hardships.</a:t>
                      </a:r>
                    </a:p>
                  </a:txBody>
                  <a:tcPr/>
                </a:tc>
                <a:extLst>
                  <a:ext uri="{0D108BD9-81ED-4DB2-BD59-A6C34878D82A}">
                    <a16:rowId xmlns:a16="http://schemas.microsoft.com/office/drawing/2014/main" val="4143315134"/>
                  </a:ext>
                </a:extLst>
              </a:tr>
              <a:tr h="623178">
                <a:tc>
                  <a:txBody>
                    <a:bodyPr/>
                    <a:lstStyle/>
                    <a:p>
                      <a:r>
                        <a:rPr lang="en-US" sz="2000" b="1" dirty="0">
                          <a:solidFill>
                            <a:schemeClr val="tx1"/>
                          </a:solidFill>
                        </a:rPr>
                        <a:t>Approves the NHI Bill as a reaffirmation of health playing a critical role to improving the capabilities of the people of South Africa, their productivity and happiness.</a:t>
                      </a:r>
                    </a:p>
                  </a:txBody>
                  <a:tcPr/>
                </a:tc>
                <a:extLst>
                  <a:ext uri="{0D108BD9-81ED-4DB2-BD59-A6C34878D82A}">
                    <a16:rowId xmlns:a16="http://schemas.microsoft.com/office/drawing/2014/main" val="3668252033"/>
                  </a:ext>
                </a:extLst>
              </a:tr>
              <a:tr h="623178">
                <a:tc>
                  <a:txBody>
                    <a:bodyPr/>
                    <a:lstStyle/>
                    <a:p>
                      <a:r>
                        <a:rPr lang="en-US" sz="2000" b="1" dirty="0">
                          <a:solidFill>
                            <a:schemeClr val="tx1"/>
                          </a:solidFill>
                        </a:rPr>
                        <a:t>Approves the NHI Bill as a sure enabler to attain the UHC as envisaged in the NDP Vision 2030,  Africa Agenda 2063 and the United Nations Sustainable Development Goals.</a:t>
                      </a:r>
                    </a:p>
                  </a:txBody>
                  <a:tcPr/>
                </a:tc>
                <a:extLst>
                  <a:ext uri="{0D108BD9-81ED-4DB2-BD59-A6C34878D82A}">
                    <a16:rowId xmlns:a16="http://schemas.microsoft.com/office/drawing/2014/main" val="2489370996"/>
                  </a:ext>
                </a:extLst>
              </a:tr>
              <a:tr h="623178">
                <a:tc>
                  <a:txBody>
                    <a:bodyPr/>
                    <a:lstStyle/>
                    <a:p>
                      <a:r>
                        <a:rPr lang="en-US" sz="2000" b="1" dirty="0">
                          <a:solidFill>
                            <a:schemeClr val="tx1"/>
                          </a:solidFill>
                        </a:rPr>
                        <a:t>Notes that the ANC believes that Parliament can give hope to South Africa that democracy can indeed continue to work for the wellbeing of all citizens equitably.</a:t>
                      </a:r>
                    </a:p>
                  </a:txBody>
                  <a:tcPr/>
                </a:tc>
                <a:extLst>
                  <a:ext uri="{0D108BD9-81ED-4DB2-BD59-A6C34878D82A}">
                    <a16:rowId xmlns:a16="http://schemas.microsoft.com/office/drawing/2014/main" val="2836590374"/>
                  </a:ext>
                </a:extLst>
              </a:tr>
            </a:tbl>
          </a:graphicData>
        </a:graphic>
      </p:graphicFrame>
    </p:spTree>
    <p:extLst>
      <p:ext uri="{BB962C8B-B14F-4D97-AF65-F5344CB8AC3E}">
        <p14:creationId xmlns:p14="http://schemas.microsoft.com/office/powerpoint/2010/main" val="3405845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595900" y="240996"/>
            <a:ext cx="10870059" cy="911315"/>
          </a:xfrm>
          <a:solidFill>
            <a:schemeClr val="tx1"/>
          </a:solidFill>
        </p:spPr>
        <p:txBody>
          <a:bodyPr>
            <a:normAutofit/>
          </a:bodyPr>
          <a:lstStyle/>
          <a:p>
            <a:r>
              <a:rPr lang="en-US" b="1" dirty="0">
                <a:solidFill>
                  <a:schemeClr val="bg1"/>
                </a:solidFill>
              </a:rPr>
              <a:t>XI. Recommended nhi funding model</a:t>
            </a:r>
          </a:p>
        </p:txBody>
      </p:sp>
      <p:graphicFrame>
        <p:nvGraphicFramePr>
          <p:cNvPr id="5" name="Table 5">
            <a:extLst>
              <a:ext uri="{FF2B5EF4-FFF2-40B4-BE49-F238E27FC236}">
                <a16:creationId xmlns:a16="http://schemas.microsoft.com/office/drawing/2014/main" id="{ED462516-0583-4B3F-AF75-E14030C920AB}"/>
              </a:ext>
            </a:extLst>
          </p:cNvPr>
          <p:cNvGraphicFramePr>
            <a:graphicFrameLocks noGrp="1"/>
          </p:cNvGraphicFramePr>
          <p:nvPr>
            <p:ph idx="1"/>
          </p:nvPr>
        </p:nvGraphicFramePr>
        <p:xfrm>
          <a:off x="595896" y="1289613"/>
          <a:ext cx="10870060" cy="5327391"/>
        </p:xfrm>
        <a:graphic>
          <a:graphicData uri="http://schemas.openxmlformats.org/drawingml/2006/table">
            <a:tbl>
              <a:tblPr firstRow="1" bandRow="1">
                <a:tableStyleId>{5C22544A-7EE6-4342-B048-85BDC9FD1C3A}</a:tableStyleId>
              </a:tblPr>
              <a:tblGrid>
                <a:gridCol w="2174012">
                  <a:extLst>
                    <a:ext uri="{9D8B030D-6E8A-4147-A177-3AD203B41FA5}">
                      <a16:colId xmlns:a16="http://schemas.microsoft.com/office/drawing/2014/main" val="3573903181"/>
                    </a:ext>
                  </a:extLst>
                </a:gridCol>
                <a:gridCol w="2174012">
                  <a:extLst>
                    <a:ext uri="{9D8B030D-6E8A-4147-A177-3AD203B41FA5}">
                      <a16:colId xmlns:a16="http://schemas.microsoft.com/office/drawing/2014/main" val="1347153973"/>
                    </a:ext>
                  </a:extLst>
                </a:gridCol>
                <a:gridCol w="2174012">
                  <a:extLst>
                    <a:ext uri="{9D8B030D-6E8A-4147-A177-3AD203B41FA5}">
                      <a16:colId xmlns:a16="http://schemas.microsoft.com/office/drawing/2014/main" val="1106908888"/>
                    </a:ext>
                  </a:extLst>
                </a:gridCol>
                <a:gridCol w="2174012">
                  <a:extLst>
                    <a:ext uri="{9D8B030D-6E8A-4147-A177-3AD203B41FA5}">
                      <a16:colId xmlns:a16="http://schemas.microsoft.com/office/drawing/2014/main" val="3073794104"/>
                    </a:ext>
                  </a:extLst>
                </a:gridCol>
                <a:gridCol w="2174012">
                  <a:extLst>
                    <a:ext uri="{9D8B030D-6E8A-4147-A177-3AD203B41FA5}">
                      <a16:colId xmlns:a16="http://schemas.microsoft.com/office/drawing/2014/main" val="893541720"/>
                    </a:ext>
                  </a:extLst>
                </a:gridCol>
              </a:tblGrid>
              <a:tr h="722155">
                <a:tc>
                  <a:txBody>
                    <a:bodyPr/>
                    <a:lstStyle/>
                    <a:p>
                      <a:pPr algn="ctr"/>
                      <a:r>
                        <a:rPr lang="en-GB" dirty="0">
                          <a:solidFill>
                            <a:schemeClr val="tx1"/>
                          </a:solidFill>
                        </a:rPr>
                        <a:t>UNITED STATES</a:t>
                      </a:r>
                    </a:p>
                  </a:txBody>
                  <a:tcPr>
                    <a:solidFill>
                      <a:srgbClr val="FF0000"/>
                    </a:solidFill>
                  </a:tcPr>
                </a:tc>
                <a:tc>
                  <a:txBody>
                    <a:bodyPr/>
                    <a:lstStyle/>
                    <a:p>
                      <a:pPr algn="ctr"/>
                      <a:r>
                        <a:rPr lang="en-GB" dirty="0">
                          <a:solidFill>
                            <a:schemeClr val="tx1"/>
                          </a:solidFill>
                        </a:rPr>
                        <a:t>PROPOSED MODEL FOR SA</a:t>
                      </a:r>
                    </a:p>
                  </a:txBody>
                  <a:tcPr>
                    <a:solidFill>
                      <a:srgbClr val="FF0000"/>
                    </a:solidFill>
                  </a:tcPr>
                </a:tc>
                <a:tc>
                  <a:txBody>
                    <a:bodyPr/>
                    <a:lstStyle/>
                    <a:p>
                      <a:pPr algn="ctr"/>
                      <a:r>
                        <a:rPr lang="en-GB" dirty="0">
                          <a:solidFill>
                            <a:schemeClr val="tx1"/>
                          </a:solidFill>
                        </a:rPr>
                        <a:t>CANADA &amp; UK</a:t>
                      </a:r>
                    </a:p>
                  </a:txBody>
                  <a:tcPr>
                    <a:solidFill>
                      <a:srgbClr val="FF0000"/>
                    </a:solidFill>
                  </a:tcPr>
                </a:tc>
                <a:tc>
                  <a:txBody>
                    <a:bodyPr/>
                    <a:lstStyle/>
                    <a:p>
                      <a:pPr algn="ctr"/>
                      <a:r>
                        <a:rPr lang="en-GB" dirty="0">
                          <a:solidFill>
                            <a:schemeClr val="tx1"/>
                          </a:solidFill>
                        </a:rPr>
                        <a:t>PROPOSED NHI</a:t>
                      </a:r>
                    </a:p>
                  </a:txBody>
                  <a:tcPr>
                    <a:solidFill>
                      <a:srgbClr val="FF0000"/>
                    </a:solidFill>
                  </a:tcPr>
                </a:tc>
                <a:tc>
                  <a:txBody>
                    <a:bodyPr/>
                    <a:lstStyle/>
                    <a:p>
                      <a:pPr algn="ctr"/>
                      <a:r>
                        <a:rPr lang="en-GB" dirty="0">
                          <a:solidFill>
                            <a:schemeClr val="tx1"/>
                          </a:solidFill>
                        </a:rPr>
                        <a:t>CUBA</a:t>
                      </a:r>
                    </a:p>
                  </a:txBody>
                  <a:tcPr>
                    <a:solidFill>
                      <a:srgbClr val="FF0000"/>
                    </a:solidFill>
                  </a:tcPr>
                </a:tc>
                <a:extLst>
                  <a:ext uri="{0D108BD9-81ED-4DB2-BD59-A6C34878D82A}">
                    <a16:rowId xmlns:a16="http://schemas.microsoft.com/office/drawing/2014/main" val="962145331"/>
                  </a:ext>
                </a:extLst>
              </a:tr>
              <a:tr h="856196">
                <a:tc>
                  <a:txBody>
                    <a:bodyPr/>
                    <a:lstStyle/>
                    <a:p>
                      <a:r>
                        <a:rPr lang="en-GB" b="1" dirty="0">
                          <a:solidFill>
                            <a:schemeClr val="bg1"/>
                          </a:solidFill>
                        </a:rPr>
                        <a:t>Private funding model </a:t>
                      </a:r>
                    </a:p>
                  </a:txBody>
                  <a:tcPr>
                    <a:solidFill>
                      <a:schemeClr val="tx1"/>
                    </a:solidFill>
                  </a:tcPr>
                </a:tc>
                <a:tc>
                  <a:txBody>
                    <a:bodyPr/>
                    <a:lstStyle/>
                    <a:p>
                      <a:r>
                        <a:rPr lang="en-GB" b="1" dirty="0">
                          <a:solidFill>
                            <a:schemeClr val="bg1"/>
                          </a:solidFill>
                        </a:rPr>
                        <a:t>Blended funding model</a:t>
                      </a:r>
                    </a:p>
                  </a:txBody>
                  <a:tcPr>
                    <a:solidFill>
                      <a:schemeClr val="tx1"/>
                    </a:solidFill>
                  </a:tcPr>
                </a:tc>
                <a:tc>
                  <a:txBody>
                    <a:bodyPr/>
                    <a:lstStyle/>
                    <a:p>
                      <a:r>
                        <a:rPr lang="en-GB" b="1" dirty="0">
                          <a:solidFill>
                            <a:schemeClr val="bg1"/>
                          </a:solidFill>
                        </a:rPr>
                        <a:t>Dominant Public funding model </a:t>
                      </a:r>
                    </a:p>
                  </a:txBody>
                  <a:tcPr>
                    <a:solidFill>
                      <a:schemeClr val="tx1"/>
                    </a:solidFill>
                  </a:tcPr>
                </a:tc>
                <a:tc>
                  <a:txBody>
                    <a:bodyPr/>
                    <a:lstStyle/>
                    <a:p>
                      <a:r>
                        <a:rPr lang="en-GB" b="1" dirty="0">
                          <a:solidFill>
                            <a:schemeClr val="bg1"/>
                          </a:solidFill>
                        </a:rPr>
                        <a:t>Dominant Public funding model </a:t>
                      </a:r>
                    </a:p>
                  </a:txBody>
                  <a:tcPr>
                    <a:solidFill>
                      <a:schemeClr val="tx1"/>
                    </a:solidFill>
                  </a:tcPr>
                </a:tc>
                <a:tc>
                  <a:txBody>
                    <a:bodyPr/>
                    <a:lstStyle/>
                    <a:p>
                      <a:r>
                        <a:rPr lang="en-GB" b="1" dirty="0">
                          <a:solidFill>
                            <a:schemeClr val="bg1"/>
                          </a:solidFill>
                        </a:rPr>
                        <a:t>Public funding model </a:t>
                      </a:r>
                    </a:p>
                  </a:txBody>
                  <a:tcPr>
                    <a:solidFill>
                      <a:schemeClr val="tx1"/>
                    </a:solidFill>
                  </a:tcPr>
                </a:tc>
                <a:extLst>
                  <a:ext uri="{0D108BD9-81ED-4DB2-BD59-A6C34878D82A}">
                    <a16:rowId xmlns:a16="http://schemas.microsoft.com/office/drawing/2014/main" val="3220773174"/>
                  </a:ext>
                </a:extLst>
              </a:tr>
              <a:tr h="1748872">
                <a:tc>
                  <a:txBody>
                    <a:bodyPr/>
                    <a:lstStyle/>
                    <a:p>
                      <a:r>
                        <a:rPr lang="en-US" dirty="0"/>
                        <a:t>Private multi-payer system, with multiple public and private funders and insurers. A few public options. Private and public service providers. </a:t>
                      </a:r>
                    </a:p>
                  </a:txBody>
                  <a:tcPr>
                    <a:solidFill>
                      <a:srgbClr val="00B050"/>
                    </a:solidFill>
                  </a:tcPr>
                </a:tc>
                <a:tc>
                  <a:txBody>
                    <a:bodyPr/>
                    <a:lstStyle/>
                    <a:p>
                      <a:r>
                        <a:rPr lang="en-GB" dirty="0"/>
                        <a:t>Multiple public and private funders and insurers; and private and public service providers. </a:t>
                      </a:r>
                    </a:p>
                  </a:txBody>
                  <a:tcPr>
                    <a:solidFill>
                      <a:srgbClr val="00B050"/>
                    </a:solidFill>
                  </a:tcPr>
                </a:tc>
                <a:tc>
                  <a:txBody>
                    <a:bodyPr/>
                    <a:lstStyle/>
                    <a:p>
                      <a:r>
                        <a:rPr lang="en-GB" dirty="0"/>
                        <a:t>Single-payer fund Private service providers in Canada and private and public service providers in the United Kingdom</a:t>
                      </a:r>
                    </a:p>
                  </a:txBody>
                  <a:tcPr>
                    <a:solidFill>
                      <a:srgbClr val="00B050"/>
                    </a:solidFill>
                  </a:tcPr>
                </a:tc>
                <a:tc>
                  <a:txBody>
                    <a:bodyPr/>
                    <a:lstStyle/>
                    <a:p>
                      <a:r>
                        <a:rPr lang="en-US" dirty="0"/>
                        <a:t>Central single-purchaser and single-payer fund with public and private </a:t>
                      </a:r>
                      <a:endParaRPr lang="en-GB" dirty="0"/>
                    </a:p>
                  </a:txBody>
                  <a:tcPr>
                    <a:solidFill>
                      <a:srgbClr val="00B050"/>
                    </a:solidFill>
                  </a:tcPr>
                </a:tc>
                <a:tc>
                  <a:txBody>
                    <a:bodyPr/>
                    <a:lstStyle/>
                    <a:p>
                      <a:r>
                        <a:rPr lang="en-GB" dirty="0"/>
                        <a:t>Health system financing and delivery of services are fully controlled and managed by the state</a:t>
                      </a:r>
                    </a:p>
                  </a:txBody>
                  <a:tcPr>
                    <a:solidFill>
                      <a:srgbClr val="00B050"/>
                    </a:solidFill>
                  </a:tcPr>
                </a:tc>
                <a:extLst>
                  <a:ext uri="{0D108BD9-81ED-4DB2-BD59-A6C34878D82A}">
                    <a16:rowId xmlns:a16="http://schemas.microsoft.com/office/drawing/2014/main" val="56296934"/>
                  </a:ext>
                </a:extLst>
              </a:tr>
              <a:tr h="1595789">
                <a:tc>
                  <a:txBody>
                    <a:bodyPr/>
                    <a:lstStyle/>
                    <a:p>
                      <a:r>
                        <a:rPr lang="en-GB" sz="1800" dirty="0"/>
                        <a:t>The worst model according to various research findings.</a:t>
                      </a:r>
                    </a:p>
                    <a:p>
                      <a:endParaRPr lang="en-GB" sz="1800" dirty="0"/>
                    </a:p>
                    <a:p>
                      <a:r>
                        <a:rPr lang="en-GB" sz="1800" b="1" dirty="0"/>
                        <a:t>NOT RECOMMENDED</a:t>
                      </a:r>
                    </a:p>
                  </a:txBody>
                  <a:tcPr>
                    <a:solidFill>
                      <a:srgbClr val="FFC000"/>
                    </a:solidFill>
                  </a:tcPr>
                </a:tc>
                <a:tc>
                  <a:txBody>
                    <a:bodyPr/>
                    <a:lstStyle/>
                    <a:p>
                      <a:r>
                        <a:rPr lang="en-GB" sz="1800" dirty="0"/>
                        <a:t>This amounts to the continuation of the current status quo.</a:t>
                      </a:r>
                    </a:p>
                    <a:p>
                      <a:endParaRPr lang="en-GB" sz="1800" dirty="0"/>
                    </a:p>
                    <a:p>
                      <a:r>
                        <a:rPr lang="en-GB" sz="1800" b="1" dirty="0"/>
                        <a:t>NOT RECOMMENDED</a:t>
                      </a:r>
                    </a:p>
                  </a:txBody>
                  <a:tcPr>
                    <a:solidFill>
                      <a:srgbClr val="FFC000"/>
                    </a:solidFill>
                  </a:tcPr>
                </a:tc>
                <a:tc>
                  <a:txBody>
                    <a:bodyPr/>
                    <a:lstStyle/>
                    <a:p>
                      <a:r>
                        <a:rPr lang="en-GB" sz="1800" dirty="0"/>
                        <a:t>The best model according to international good practice.</a:t>
                      </a:r>
                    </a:p>
                    <a:p>
                      <a:endParaRPr lang="en-GB" sz="1800" dirty="0"/>
                    </a:p>
                    <a:p>
                      <a:r>
                        <a:rPr lang="en-GB" sz="1800" b="1" dirty="0"/>
                        <a:t>RECOMMENDED</a:t>
                      </a:r>
                    </a:p>
                  </a:txBody>
                  <a:tcPr>
                    <a:solidFill>
                      <a:srgbClr val="FFC000"/>
                    </a:solidFill>
                  </a:tcPr>
                </a:tc>
                <a:tc>
                  <a:txBody>
                    <a:bodyPr/>
                    <a:lstStyle/>
                    <a:p>
                      <a:r>
                        <a:rPr lang="en-GB" sz="1800" dirty="0"/>
                        <a:t>The model that is proposed for South Africa in the NHI Bill  </a:t>
                      </a:r>
                    </a:p>
                    <a:p>
                      <a:endParaRPr lang="en-GB" sz="1800" b="1" dirty="0"/>
                    </a:p>
                    <a:p>
                      <a:endParaRPr lang="en-GB" sz="1800" b="1" dirty="0"/>
                    </a:p>
                    <a:p>
                      <a:r>
                        <a:rPr lang="en-GB" sz="1800" b="1" dirty="0"/>
                        <a:t>RECOMMENDED</a:t>
                      </a:r>
                    </a:p>
                  </a:txBody>
                  <a:tcPr>
                    <a:solidFill>
                      <a:srgbClr val="FFC000"/>
                    </a:solidFill>
                  </a:tcPr>
                </a:tc>
                <a:tc>
                  <a:txBody>
                    <a:bodyPr/>
                    <a:lstStyle/>
                    <a:p>
                      <a:r>
                        <a:rPr lang="en-US" sz="1800" dirty="0"/>
                        <a:t>Universal and free health services for all Cubans without any  restrictions. </a:t>
                      </a:r>
                    </a:p>
                    <a:p>
                      <a:r>
                        <a:rPr lang="en-US" sz="1800" b="1" dirty="0"/>
                        <a:t>BEYOND SA’s REACH</a:t>
                      </a:r>
                      <a:r>
                        <a:rPr lang="en-US" sz="1800" dirty="0"/>
                        <a:t>.</a:t>
                      </a:r>
                      <a:endParaRPr lang="en-GB" sz="1800" dirty="0"/>
                    </a:p>
                  </a:txBody>
                  <a:tcPr>
                    <a:solidFill>
                      <a:srgbClr val="FFC000"/>
                    </a:solidFill>
                  </a:tcPr>
                </a:tc>
                <a:extLst>
                  <a:ext uri="{0D108BD9-81ED-4DB2-BD59-A6C34878D82A}">
                    <a16:rowId xmlns:a16="http://schemas.microsoft.com/office/drawing/2014/main" val="1725028933"/>
                  </a:ext>
                </a:extLst>
              </a:tr>
            </a:tbl>
          </a:graphicData>
        </a:graphic>
      </p:graphicFrame>
      <p:sp>
        <p:nvSpPr>
          <p:cNvPr id="3" name="Slide Number Placeholder 2">
            <a:extLst>
              <a:ext uri="{FF2B5EF4-FFF2-40B4-BE49-F238E27FC236}">
                <a16:creationId xmlns:a16="http://schemas.microsoft.com/office/drawing/2014/main" id="{E4870333-082B-4F15-A463-52E7EF4622D2}"/>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21507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1E6A2-4656-4CFE-9BF4-39D81EE2CA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FB5CEFE-4931-49CC-BC3B-D0FF0572C6CF}"/>
              </a:ext>
            </a:extLst>
          </p:cNvPr>
          <p:cNvSpPr>
            <a:spLocks noGrp="1"/>
          </p:cNvSpPr>
          <p:nvPr>
            <p:ph type="title"/>
          </p:nvPr>
        </p:nvSpPr>
        <p:spPr>
          <a:xfrm>
            <a:off x="277402" y="421240"/>
            <a:ext cx="5548045" cy="6162439"/>
          </a:xfrm>
          <a:noFill/>
          <a:ln>
            <a:solidFill>
              <a:schemeClr val="tx1"/>
            </a:solidFill>
          </a:ln>
        </p:spPr>
        <p:txBody>
          <a:bodyPr vert="horz" lIns="274320" tIns="182880" rIns="274320" bIns="182880" rtlCol="0" anchor="ctr" anchorCtr="1">
            <a:normAutofit/>
          </a:bodyPr>
          <a:lstStyle/>
          <a:p>
            <a:r>
              <a:rPr lang="en-US" sz="1100" dirty="0">
                <a:solidFill>
                  <a:schemeClr val="tx1"/>
                </a:solidFill>
              </a:rPr>
              <a:t/>
            </a:r>
            <a:br>
              <a:rPr lang="en-US" sz="1100" dirty="0">
                <a:solidFill>
                  <a:schemeClr val="tx1"/>
                </a:solidFill>
              </a:rPr>
            </a:br>
            <a:r>
              <a:rPr lang="en-US" sz="3200" i="1" cap="none" dirty="0">
                <a:solidFill>
                  <a:schemeClr val="tx1"/>
                </a:solidFill>
              </a:rPr>
              <a:t>“I believe that here in South Africa, with all our diversities of colour and race; we will show the world a new pattern for democracy. There is a challenge for us to set a new example for all. Let us not sidestep this task!”</a:t>
            </a:r>
            <a:br>
              <a:rPr lang="en-US" sz="3200" i="1" cap="none" dirty="0">
                <a:solidFill>
                  <a:schemeClr val="tx1"/>
                </a:solidFill>
              </a:rPr>
            </a:br>
            <a:r>
              <a:rPr lang="en-US" sz="2400" i="1" cap="none" dirty="0">
                <a:solidFill>
                  <a:schemeClr val="tx1"/>
                </a:solidFill>
              </a:rPr>
              <a:t/>
            </a:r>
            <a:br>
              <a:rPr lang="en-US" sz="2400" i="1" cap="none" dirty="0">
                <a:solidFill>
                  <a:schemeClr val="tx1"/>
                </a:solidFill>
              </a:rPr>
            </a:br>
            <a:r>
              <a:rPr lang="en-US" sz="2400" i="1" cap="none" dirty="0">
                <a:solidFill>
                  <a:schemeClr val="tx1"/>
                </a:solidFill>
              </a:rPr>
              <a:t/>
            </a:r>
            <a:br>
              <a:rPr lang="en-US" sz="2400" i="1" cap="none" dirty="0">
                <a:solidFill>
                  <a:schemeClr val="tx1"/>
                </a:solidFill>
              </a:rPr>
            </a:br>
            <a:r>
              <a:rPr lang="en-US" sz="1600" b="1" cap="none" dirty="0">
                <a:solidFill>
                  <a:schemeClr val="tx1"/>
                </a:solidFill>
              </a:rPr>
              <a:t>Chief Albert John Mvumbi Luthuli, President of the </a:t>
            </a:r>
            <a:br>
              <a:rPr lang="en-US" sz="1600" b="1" cap="none" dirty="0">
                <a:solidFill>
                  <a:schemeClr val="tx1"/>
                </a:solidFill>
              </a:rPr>
            </a:br>
            <a:r>
              <a:rPr lang="en-US" sz="1600" b="1" cap="none" dirty="0">
                <a:solidFill>
                  <a:schemeClr val="tx1"/>
                </a:solidFill>
              </a:rPr>
              <a:t>African National Congress</a:t>
            </a:r>
            <a:r>
              <a:rPr lang="en-US" sz="1400" cap="none" dirty="0">
                <a:solidFill>
                  <a:schemeClr val="tx1"/>
                </a:solidFill>
              </a:rPr>
              <a:t/>
            </a:r>
            <a:br>
              <a:rPr lang="en-US" sz="1400" cap="none" dirty="0">
                <a:solidFill>
                  <a:schemeClr val="tx1"/>
                </a:solidFill>
              </a:rPr>
            </a:br>
            <a:endParaRPr lang="en-US" sz="1400" dirty="0">
              <a:solidFill>
                <a:schemeClr val="tx1"/>
              </a:solidFill>
            </a:endParaRPr>
          </a:p>
        </p:txBody>
      </p:sp>
      <p:pic>
        <p:nvPicPr>
          <p:cNvPr id="4" name="Content Placeholder 3">
            <a:extLst>
              <a:ext uri="{FF2B5EF4-FFF2-40B4-BE49-F238E27FC236}">
                <a16:creationId xmlns:a16="http://schemas.microsoft.com/office/drawing/2014/main" id="{4A9EBB09-10F3-43D6-895A-5612B6EB903B}"/>
              </a:ext>
            </a:extLst>
          </p:cNvPr>
          <p:cNvPicPr>
            <a:picLocks noGrp="1" noChangeAspect="1"/>
          </p:cNvPicPr>
          <p:nvPr>
            <p:ph idx="1"/>
          </p:nvPr>
        </p:nvPicPr>
        <p:blipFill rotWithShape="1">
          <a:blip r:embed="rId3"/>
          <a:srcRect t="3516" r="1" b="6767"/>
          <a:stretch/>
        </p:blipFill>
        <p:spPr>
          <a:xfrm>
            <a:off x="6096000" y="10"/>
            <a:ext cx="6095999" cy="6857990"/>
          </a:xfrm>
          <a:prstGeom prst="rect">
            <a:avLst/>
          </a:prstGeom>
        </p:spPr>
      </p:pic>
      <p:sp>
        <p:nvSpPr>
          <p:cNvPr id="3" name="Slide Number Placeholder 2">
            <a:extLst>
              <a:ext uri="{FF2B5EF4-FFF2-40B4-BE49-F238E27FC236}">
                <a16:creationId xmlns:a16="http://schemas.microsoft.com/office/drawing/2014/main" id="{D6751098-1BA9-494F-A919-C768864A757B}"/>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6D22F896-40B5-4ADD-8801-0D06FADFA095}" type="slidenum">
              <a:rPr lang="en-US" smtClean="0"/>
              <a:pPr>
                <a:lnSpc>
                  <a:spcPct val="90000"/>
                </a:lnSpc>
                <a:spcAft>
                  <a:spcPts val="600"/>
                </a:spcAft>
              </a:pPr>
              <a:t>42</a:t>
            </a:fld>
            <a:endParaRPr lang="en-US"/>
          </a:p>
        </p:txBody>
      </p:sp>
    </p:spTree>
    <p:extLst>
      <p:ext uri="{BB962C8B-B14F-4D97-AF65-F5344CB8AC3E}">
        <p14:creationId xmlns:p14="http://schemas.microsoft.com/office/powerpoint/2010/main" val="281028471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BB0-BC82-3E49-B8A4-732ABBDECD5F}"/>
              </a:ext>
            </a:extLst>
          </p:cNvPr>
          <p:cNvSpPr>
            <a:spLocks noGrp="1"/>
          </p:cNvSpPr>
          <p:nvPr>
            <p:ph type="title"/>
          </p:nvPr>
        </p:nvSpPr>
        <p:spPr>
          <a:xfrm>
            <a:off x="1130157" y="240975"/>
            <a:ext cx="10017304" cy="858360"/>
          </a:xfrm>
          <a:solidFill>
            <a:srgbClr val="00B050"/>
          </a:solidFill>
        </p:spPr>
        <p:txBody>
          <a:bodyPr>
            <a:noAutofit/>
          </a:bodyPr>
          <a:lstStyle/>
          <a:p>
            <a:r>
              <a:rPr lang="en-US" sz="4400" b="1" dirty="0"/>
              <a:t>XII. Conclusion </a:t>
            </a:r>
          </a:p>
        </p:txBody>
      </p:sp>
      <p:sp>
        <p:nvSpPr>
          <p:cNvPr id="3" name="Content Placeholder 2">
            <a:extLst>
              <a:ext uri="{FF2B5EF4-FFF2-40B4-BE49-F238E27FC236}">
                <a16:creationId xmlns:a16="http://schemas.microsoft.com/office/drawing/2014/main" id="{20892F48-34EC-A642-BF39-8E01F4F40ED9}"/>
              </a:ext>
            </a:extLst>
          </p:cNvPr>
          <p:cNvSpPr>
            <a:spLocks noGrp="1"/>
          </p:cNvSpPr>
          <p:nvPr>
            <p:ph idx="1"/>
          </p:nvPr>
        </p:nvSpPr>
        <p:spPr>
          <a:xfrm>
            <a:off x="1130157" y="1191803"/>
            <a:ext cx="10017304" cy="5425222"/>
          </a:xfrm>
          <a:solidFill>
            <a:srgbClr val="FFC000"/>
          </a:solidFill>
        </p:spPr>
        <p:txBody>
          <a:bodyPr>
            <a:noAutofit/>
          </a:bodyPr>
          <a:lstStyle/>
          <a:p>
            <a:pPr lvl="1" indent="0" algn="just">
              <a:lnSpc>
                <a:spcPct val="150000"/>
              </a:lnSpc>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The ANC supports the passage of the Bill through the Portfolio Committee and Parliament with minor amendments that will assist the country to establish the NHI Fund and implement the NHI or Universal Health Coverage funding mechanism to strengthen the National Health System in South Africa and to improve the NHI Bill as it is made into the  law. </a:t>
            </a:r>
          </a:p>
          <a:p>
            <a:pPr lvl="1" indent="0" algn="just">
              <a:lnSpc>
                <a:spcPct val="150000"/>
              </a:lnSpc>
              <a:buNone/>
            </a:pPr>
            <a:r>
              <a:rPr lang="en-ZA" sz="1800" b="1" dirty="0">
                <a:effectLst/>
                <a:latin typeface="Calibri" panose="020F0502020204030204" pitchFamily="34" charset="0"/>
                <a:ea typeface="Times New Roman" panose="02020603050405020304" pitchFamily="18" charset="0"/>
                <a:cs typeface="Calibri" panose="020F0502020204030204" pitchFamily="34" charset="0"/>
              </a:rPr>
              <a:t>The ANC is committed to executing its mandate of implementing the NHI and Universal Health Coverage financing with urgency. It also believes that health is not a commodity but a human right.</a:t>
            </a:r>
          </a:p>
          <a:p>
            <a:pPr lvl="1" indent="0" algn="just">
              <a:lnSpc>
                <a:spcPct val="150000"/>
              </a:lnSpc>
              <a:buNone/>
            </a:pPr>
            <a:r>
              <a:rPr lang="en-ZA"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The ANC hereby invites all South Africans to work together objectively and conscientiously as a nation leaving no stone unturned to ensure that this process of translating the NHI Bill into the NHI Act produces, as a matter of urgency, a very good legal and regulatory framework to strengthen our country’s National Health System that is made up of the public and private sector working collaboratively and equitably.</a:t>
            </a:r>
          </a:p>
          <a:p>
            <a:pPr lvl="1" indent="0" algn="just">
              <a:lnSpc>
                <a:spcPct val="150000"/>
              </a:lnSpc>
              <a:buNone/>
            </a:pPr>
            <a:endParaRPr lang="en-ZA" sz="1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0B0145B-4B91-452A-A486-24A0449527CE}"/>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661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BB0-BC82-3E49-B8A4-732ABBDECD5F}"/>
              </a:ext>
            </a:extLst>
          </p:cNvPr>
          <p:cNvSpPr>
            <a:spLocks noGrp="1"/>
          </p:cNvSpPr>
          <p:nvPr>
            <p:ph type="title"/>
          </p:nvPr>
        </p:nvSpPr>
        <p:spPr>
          <a:xfrm>
            <a:off x="1130157" y="240975"/>
            <a:ext cx="10017304" cy="858360"/>
          </a:xfrm>
          <a:solidFill>
            <a:srgbClr val="00B050"/>
          </a:solidFill>
        </p:spPr>
        <p:txBody>
          <a:bodyPr>
            <a:noAutofit/>
          </a:bodyPr>
          <a:lstStyle/>
          <a:p>
            <a:r>
              <a:rPr lang="en-US" sz="4400" b="1" dirty="0"/>
              <a:t>XII. Conclusion </a:t>
            </a:r>
          </a:p>
        </p:txBody>
      </p:sp>
      <p:sp>
        <p:nvSpPr>
          <p:cNvPr id="3" name="Content Placeholder 2">
            <a:extLst>
              <a:ext uri="{FF2B5EF4-FFF2-40B4-BE49-F238E27FC236}">
                <a16:creationId xmlns:a16="http://schemas.microsoft.com/office/drawing/2014/main" id="{20892F48-34EC-A642-BF39-8E01F4F40ED9}"/>
              </a:ext>
            </a:extLst>
          </p:cNvPr>
          <p:cNvSpPr>
            <a:spLocks noGrp="1"/>
          </p:cNvSpPr>
          <p:nvPr>
            <p:ph idx="1"/>
          </p:nvPr>
        </p:nvSpPr>
        <p:spPr>
          <a:xfrm>
            <a:off x="1130157" y="1191803"/>
            <a:ext cx="10017304" cy="5250562"/>
          </a:xfrm>
          <a:solidFill>
            <a:srgbClr val="FFC000"/>
          </a:solidFill>
        </p:spPr>
        <p:txBody>
          <a:bodyPr>
            <a:normAutofit fontScale="92500" lnSpcReduction="10000"/>
          </a:bodyPr>
          <a:lstStyle/>
          <a:p>
            <a:pPr algn="just">
              <a:lnSpc>
                <a:spcPct val="150000"/>
              </a:lnSpc>
              <a:spcAft>
                <a:spcPts val="800"/>
              </a:spcAft>
            </a:pPr>
            <a:r>
              <a:rPr lang="en-US" sz="2000" b="1" dirty="0">
                <a:solidFill>
                  <a:schemeClr val="tx1"/>
                </a:solidFill>
                <a:latin typeface="Calibri" panose="020F0502020204030204" pitchFamily="34" charset="0"/>
                <a:cs typeface="Calibri" panose="020F0502020204030204" pitchFamily="34" charset="0"/>
              </a:rPr>
              <a:t>The ANC reiterates that all steps that are being taken to process this NHI Bill are in pursuit of human rights and justice and in </a:t>
            </a:r>
            <a:r>
              <a:rPr lang="en-US" sz="2000" b="1" dirty="0" err="1">
                <a:solidFill>
                  <a:schemeClr val="tx1"/>
                </a:solidFill>
                <a:latin typeface="Calibri" panose="020F0502020204030204" pitchFamily="34" charset="0"/>
                <a:cs typeface="Calibri" panose="020F0502020204030204" pitchFamily="34" charset="0"/>
              </a:rPr>
              <a:t>defence</a:t>
            </a:r>
            <a:r>
              <a:rPr lang="en-US" sz="2000" b="1" dirty="0">
                <a:solidFill>
                  <a:schemeClr val="tx1"/>
                </a:solidFill>
                <a:latin typeface="Calibri" panose="020F0502020204030204" pitchFamily="34" charset="0"/>
                <a:cs typeface="Calibri" panose="020F0502020204030204" pitchFamily="34" charset="0"/>
              </a:rPr>
              <a:t> of freedom, as expressed in the Freedom Charter and the Constitution of the Republic of South Africa in the spirit of Mandela, the Congress Movement and freedom-loving South Africans.</a:t>
            </a:r>
          </a:p>
          <a:p>
            <a:pPr algn="just">
              <a:lnSpc>
                <a:spcPct val="150000"/>
              </a:lnSpc>
              <a:spcAft>
                <a:spcPts val="800"/>
              </a:spcAft>
            </a:pPr>
            <a:r>
              <a:rPr lang="en-US" sz="2000" b="1" dirty="0">
                <a:solidFill>
                  <a:schemeClr val="tx1"/>
                </a:solidFill>
                <a:latin typeface="Calibri" panose="020F0502020204030204" pitchFamily="34" charset="0"/>
                <a:cs typeface="Calibri" panose="020F0502020204030204" pitchFamily="34" charset="0"/>
              </a:rPr>
              <a:t>The ANC is determined to get this Bill passed through Parliament, as an honour to the masses of our people, especially the poor, who have participated in many forums on the NHI and supported its underlying policy throughout from the time of tabling of the Green Paper on the NHI in 2011, through hundreds of gatherings over the years and  to this moment today. Parliamentary hearings thus far have demonstrated that the majority of South Africans, urban and rural, rich and poor; and White and Black support most aspects of this draft law</a:t>
            </a:r>
          </a:p>
          <a:p>
            <a:pPr algn="just">
              <a:lnSpc>
                <a:spcPct val="150000"/>
              </a:lnSpc>
              <a:spcAft>
                <a:spcPts val="800"/>
              </a:spcAft>
            </a:pPr>
            <a:r>
              <a:rPr lang="en-US" sz="2000" b="1" dirty="0">
                <a:solidFill>
                  <a:schemeClr val="tx1"/>
                </a:solidFill>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AF3FD03B-052C-4408-8412-27B5D9366422}"/>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407465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BB0-BC82-3E49-B8A4-732ABBDECD5F}"/>
              </a:ext>
            </a:extLst>
          </p:cNvPr>
          <p:cNvSpPr>
            <a:spLocks noGrp="1"/>
          </p:cNvSpPr>
          <p:nvPr>
            <p:ph type="title"/>
          </p:nvPr>
        </p:nvSpPr>
        <p:spPr>
          <a:xfrm>
            <a:off x="1130157" y="240975"/>
            <a:ext cx="10017304" cy="858360"/>
          </a:xfrm>
          <a:solidFill>
            <a:srgbClr val="00B050"/>
          </a:solidFill>
        </p:spPr>
        <p:txBody>
          <a:bodyPr>
            <a:noAutofit/>
          </a:bodyPr>
          <a:lstStyle/>
          <a:p>
            <a:r>
              <a:rPr lang="en-US" sz="4400" b="1" dirty="0"/>
              <a:t>XII. Conclusion </a:t>
            </a:r>
          </a:p>
        </p:txBody>
      </p:sp>
      <p:sp>
        <p:nvSpPr>
          <p:cNvPr id="3" name="Content Placeholder 2">
            <a:extLst>
              <a:ext uri="{FF2B5EF4-FFF2-40B4-BE49-F238E27FC236}">
                <a16:creationId xmlns:a16="http://schemas.microsoft.com/office/drawing/2014/main" id="{20892F48-34EC-A642-BF39-8E01F4F40ED9}"/>
              </a:ext>
            </a:extLst>
          </p:cNvPr>
          <p:cNvSpPr>
            <a:spLocks noGrp="1"/>
          </p:cNvSpPr>
          <p:nvPr>
            <p:ph idx="1"/>
          </p:nvPr>
        </p:nvSpPr>
        <p:spPr>
          <a:xfrm>
            <a:off x="1130157" y="1191803"/>
            <a:ext cx="10017304" cy="5250562"/>
          </a:xfrm>
          <a:solidFill>
            <a:srgbClr val="FFC000"/>
          </a:solidFill>
        </p:spPr>
        <p:txBody>
          <a:bodyPr>
            <a:normAutofit/>
          </a:bodyPr>
          <a:lstStyle/>
          <a:p>
            <a:pPr algn="just">
              <a:lnSpc>
                <a:spcPct val="150000"/>
              </a:lnSpc>
              <a:spcAft>
                <a:spcPts val="800"/>
              </a:spcAft>
            </a:pPr>
            <a:r>
              <a:rPr lang="en-US" sz="1800" b="1" dirty="0">
                <a:solidFill>
                  <a:schemeClr val="tx1"/>
                </a:solidFill>
                <a:effectLst/>
                <a:ea typeface="Times New Roman" panose="02020603050405020304" pitchFamily="18" charset="0"/>
                <a:cs typeface="Calibri" panose="020F0502020204030204" pitchFamily="34" charset="0"/>
              </a:rPr>
              <a:t>After extensive consultations over decades, the ANC applauds the government, especially the Executive for finalizing the policy </a:t>
            </a:r>
            <a:r>
              <a:rPr lang="en-US" b="1" dirty="0">
                <a:solidFill>
                  <a:schemeClr val="tx1"/>
                </a:solidFill>
                <a:ea typeface="Times New Roman" panose="02020603050405020304" pitchFamily="18" charset="0"/>
                <a:cs typeface="Calibri" panose="020F0502020204030204" pitchFamily="34" charset="0"/>
              </a:rPr>
              <a:t>aimed at </a:t>
            </a:r>
            <a:r>
              <a:rPr lang="en-US" sz="1800" b="1" dirty="0">
                <a:solidFill>
                  <a:schemeClr val="tx1"/>
                </a:solidFill>
                <a:effectLst/>
                <a:ea typeface="Times New Roman" panose="02020603050405020304" pitchFamily="18" charset="0"/>
                <a:cs typeface="Calibri" panose="020F0502020204030204" pitchFamily="34" charset="0"/>
              </a:rPr>
              <a:t>strengthening and integrating the health system for the benefit of South African citizens, through the 2017 White Paper on the NHI and the tabling the Bill for the consideration by Parliament.</a:t>
            </a:r>
            <a:endParaRPr lang="en-GB" sz="1800" b="1" dirty="0">
              <a:solidFill>
                <a:schemeClr val="tx1"/>
              </a:solidFill>
              <a:effectLst/>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GB" b="1" dirty="0">
                <a:solidFill>
                  <a:schemeClr val="tx1"/>
                </a:solidFill>
                <a:ea typeface="Calibri" panose="020F0502020204030204" pitchFamily="34" charset="0"/>
                <a:cs typeface="Times New Roman" panose="02020603050405020304" pitchFamily="18" charset="0"/>
              </a:rPr>
              <a:t>The ANC </a:t>
            </a:r>
            <a:r>
              <a:rPr lang="en-US" sz="1800" b="1" dirty="0">
                <a:solidFill>
                  <a:schemeClr val="tx1"/>
                </a:solidFill>
                <a:effectLst/>
                <a:ea typeface="Calibri" panose="020F0502020204030204" pitchFamily="34" charset="0"/>
                <a:cs typeface="Times New Roman" panose="02020603050405020304" pitchFamily="18" charset="0"/>
              </a:rPr>
              <a:t>recommends that details of implementation and other operational matters must be attended to without any delays and be included in regulations of the NHI Act</a:t>
            </a:r>
            <a:endParaRPr lang="en-GB" sz="1800" b="1" dirty="0">
              <a:solidFill>
                <a:schemeClr val="tx1"/>
              </a:solidFill>
              <a:effectLst/>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US" sz="1800" b="1" dirty="0">
                <a:solidFill>
                  <a:schemeClr val="tx1"/>
                </a:solidFill>
                <a:effectLst/>
                <a:ea typeface="Times New Roman" panose="02020603050405020304" pitchFamily="18" charset="0"/>
                <a:cs typeface="Calibri" panose="020F0502020204030204" pitchFamily="34" charset="0"/>
              </a:rPr>
              <a:t>The ANC hereby thanks the people of South Africa who are the main pillar of strength behind the NHI and the NHI Bill. We thank the committee and Parliament for this opportunity to table our submission. The ANC wishes the committee well in its further work on the NHI Bill</a:t>
            </a:r>
            <a:r>
              <a:rPr lang="en-US" b="1" dirty="0">
                <a:solidFill>
                  <a:schemeClr val="tx1"/>
                </a:solidFill>
              </a:rPr>
              <a:t>.</a:t>
            </a:r>
          </a:p>
        </p:txBody>
      </p:sp>
      <p:sp>
        <p:nvSpPr>
          <p:cNvPr id="4" name="Slide Number Placeholder 3">
            <a:extLst>
              <a:ext uri="{FF2B5EF4-FFF2-40B4-BE49-F238E27FC236}">
                <a16:creationId xmlns:a16="http://schemas.microsoft.com/office/drawing/2014/main" id="{B4E0CC9B-014C-443B-A2A4-54E8170966EA}"/>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473778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091B0B-4924-4397-B028-91FAB74DF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DC3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550F6C2B-377A-4B8D-A12C-D584C9966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1268"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2847993D-3F00-4D7B-A815-07E29BABB6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7384"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DC40C270-6ECF-D24C-95E1-E945D3C4DFAB}"/>
              </a:ext>
            </a:extLst>
          </p:cNvPr>
          <p:cNvSpPr/>
          <p:nvPr/>
        </p:nvSpPr>
        <p:spPr>
          <a:xfrm>
            <a:off x="708364" y="5142063"/>
            <a:ext cx="665642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ill Sans MT" panose="020B0502020104020203"/>
                <a:ea typeface="+mn-ea"/>
                <a:cs typeface="+mn-cs"/>
              </a:rPr>
              <a:t>African National Congress</a:t>
            </a:r>
          </a:p>
        </p:txBody>
      </p:sp>
      <p:pic>
        <p:nvPicPr>
          <p:cNvPr id="6" name="Picture 5">
            <a:extLst>
              <a:ext uri="{FF2B5EF4-FFF2-40B4-BE49-F238E27FC236}">
                <a16:creationId xmlns:a16="http://schemas.microsoft.com/office/drawing/2014/main" id="{AA0B86BB-C876-4457-9D61-AE3DEDFF5BE4}"/>
              </a:ext>
            </a:extLst>
          </p:cNvPr>
          <p:cNvPicPr>
            <a:picLocks noChangeAspect="1"/>
          </p:cNvPicPr>
          <p:nvPr/>
        </p:nvPicPr>
        <p:blipFill>
          <a:blip r:embed="rId3"/>
          <a:stretch>
            <a:fillRect/>
          </a:stretch>
        </p:blipFill>
        <p:spPr>
          <a:xfrm>
            <a:off x="1700081" y="640080"/>
            <a:ext cx="4703961" cy="4138503"/>
          </a:xfrm>
          <a:prstGeom prst="rect">
            <a:avLst/>
          </a:prstGeom>
        </p:spPr>
      </p:pic>
      <p:sp>
        <p:nvSpPr>
          <p:cNvPr id="11" name="TextBox 10">
            <a:extLst>
              <a:ext uri="{FF2B5EF4-FFF2-40B4-BE49-F238E27FC236}">
                <a16:creationId xmlns:a16="http://schemas.microsoft.com/office/drawing/2014/main" id="{638329C4-DF2A-43D5-9B5D-63103812288C}"/>
              </a:ext>
            </a:extLst>
          </p:cNvPr>
          <p:cNvSpPr txBox="1"/>
          <p:nvPr/>
        </p:nvSpPr>
        <p:spPr>
          <a:xfrm>
            <a:off x="1931541" y="545913"/>
            <a:ext cx="3945277" cy="646331"/>
          </a:xfrm>
          <a:prstGeom prst="rect">
            <a:avLst/>
          </a:prstGeom>
          <a:noFill/>
        </p:spPr>
        <p:txBody>
          <a:bodyPr wrap="square">
            <a:spAutoFit/>
          </a:bodyPr>
          <a:lstStyle/>
          <a:p>
            <a:r>
              <a:rPr lang="en-GB" sz="3600" b="1" dirty="0">
                <a:solidFill>
                  <a:schemeClr val="bg1"/>
                </a:solidFill>
              </a:rPr>
              <a:t>THANK YOU!</a:t>
            </a:r>
          </a:p>
        </p:txBody>
      </p:sp>
      <p:sp>
        <p:nvSpPr>
          <p:cNvPr id="2" name="Slide Number Placeholder 1">
            <a:extLst>
              <a:ext uri="{FF2B5EF4-FFF2-40B4-BE49-F238E27FC236}">
                <a16:creationId xmlns:a16="http://schemas.microsoft.com/office/drawing/2014/main" id="{245AE7B6-3B61-481C-9E65-CC057F0743CF}"/>
              </a:ext>
            </a:extLst>
          </p:cNvPr>
          <p:cNvSpPr>
            <a:spLocks noGrp="1"/>
          </p:cNvSpPr>
          <p:nvPr>
            <p:ph type="sldNum" sz="quarter" idx="12"/>
          </p:nvPr>
        </p:nvSpPr>
        <p:spPr/>
        <p:txBody>
          <a:bodyPr/>
          <a:lstStyle/>
          <a:p>
            <a:fld id="{6D22F896-40B5-4ADD-8801-0D06FADFA095}" type="slidenum">
              <a:rPr lang="en-US" smtClean="0"/>
              <a:t>46</a:t>
            </a:fld>
            <a:endParaRPr lang="en-US" dirty="0"/>
          </a:p>
        </p:txBody>
      </p:sp>
      <p:pic>
        <p:nvPicPr>
          <p:cNvPr id="10" name="Picture 9" descr="ANC logo 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789" y="978910"/>
            <a:ext cx="3251599" cy="4535371"/>
          </a:xfrm>
          <a:prstGeom prst="rect">
            <a:avLst/>
          </a:prstGeom>
        </p:spPr>
      </p:pic>
    </p:spTree>
    <p:extLst>
      <p:ext uri="{BB962C8B-B14F-4D97-AF65-F5344CB8AC3E}">
        <p14:creationId xmlns:p14="http://schemas.microsoft.com/office/powerpoint/2010/main" val="22145394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575353" y="374561"/>
            <a:ext cx="10808413" cy="848064"/>
          </a:xfrm>
          <a:solidFill>
            <a:schemeClr val="bg1">
              <a:lumMod val="85000"/>
            </a:schemeClr>
          </a:solidFill>
        </p:spPr>
        <p:txBody>
          <a:bodyPr>
            <a:noAutofit/>
          </a:bodyPr>
          <a:lstStyle/>
          <a:p>
            <a:r>
              <a:rPr lang="en-US" sz="4000" b="1" dirty="0"/>
              <a:t>I. INTRODUCTION </a:t>
            </a:r>
          </a:p>
        </p:txBody>
      </p:sp>
      <p:graphicFrame>
        <p:nvGraphicFramePr>
          <p:cNvPr id="6" name="Table 6">
            <a:extLst>
              <a:ext uri="{FF2B5EF4-FFF2-40B4-BE49-F238E27FC236}">
                <a16:creationId xmlns:a16="http://schemas.microsoft.com/office/drawing/2014/main" id="{8B8047E9-0853-45F2-8FF6-AA0F5BFBF72D}"/>
              </a:ext>
            </a:extLst>
          </p:cNvPr>
          <p:cNvGraphicFramePr>
            <a:graphicFrameLocks noGrp="1"/>
          </p:cNvGraphicFramePr>
          <p:nvPr>
            <p:ph idx="1"/>
            <p:extLst>
              <p:ext uri="{D42A27DB-BD31-4B8C-83A1-F6EECF244321}">
                <p14:modId xmlns:p14="http://schemas.microsoft.com/office/powerpoint/2010/main" val="3268507813"/>
              </p:ext>
            </p:extLst>
          </p:nvPr>
        </p:nvGraphicFramePr>
        <p:xfrm>
          <a:off x="575354" y="1387011"/>
          <a:ext cx="10808412" cy="5173529"/>
        </p:xfrm>
        <a:graphic>
          <a:graphicData uri="http://schemas.openxmlformats.org/drawingml/2006/table">
            <a:tbl>
              <a:tblPr firstRow="1" bandRow="1">
                <a:tableStyleId>{5C22544A-7EE6-4342-B048-85BDC9FD1C3A}</a:tableStyleId>
              </a:tblPr>
              <a:tblGrid>
                <a:gridCol w="10808412">
                  <a:extLst>
                    <a:ext uri="{9D8B030D-6E8A-4147-A177-3AD203B41FA5}">
                      <a16:colId xmlns:a16="http://schemas.microsoft.com/office/drawing/2014/main" val="2643382922"/>
                    </a:ext>
                  </a:extLst>
                </a:gridCol>
              </a:tblGrid>
              <a:tr h="1698809">
                <a:tc>
                  <a:txBody>
                    <a:bodyPr/>
                    <a:lstStyle/>
                    <a:p>
                      <a:pPr algn="just"/>
                      <a:r>
                        <a:rPr lang="en-US" sz="3600" b="1" dirty="0">
                          <a:solidFill>
                            <a:schemeClr val="tx1"/>
                          </a:solidFill>
                        </a:rPr>
                        <a:t>ANC undertook extensive consultations on the NHI Bill amongst its  members, supporters, various  sectors and society at large. </a:t>
                      </a:r>
                    </a:p>
                  </a:txBody>
                  <a:tcPr/>
                </a:tc>
                <a:extLst>
                  <a:ext uri="{0D108BD9-81ED-4DB2-BD59-A6C34878D82A}">
                    <a16:rowId xmlns:a16="http://schemas.microsoft.com/office/drawing/2014/main" val="2625679849"/>
                  </a:ext>
                </a:extLst>
              </a:tr>
              <a:tr h="1698809">
                <a:tc>
                  <a:txBody>
                    <a:bodyPr/>
                    <a:lstStyle/>
                    <a:p>
                      <a:pPr algn="just"/>
                      <a:r>
                        <a:rPr lang="en-US" sz="3600" b="1" dirty="0">
                          <a:solidFill>
                            <a:schemeClr val="tx1"/>
                          </a:solidFill>
                        </a:rPr>
                        <a:t>There is overwhelming support for the long awaited NHI Bill with some recommended inputs. </a:t>
                      </a:r>
                    </a:p>
                  </a:txBody>
                  <a:tcPr/>
                </a:tc>
                <a:extLst>
                  <a:ext uri="{0D108BD9-81ED-4DB2-BD59-A6C34878D82A}">
                    <a16:rowId xmlns:a16="http://schemas.microsoft.com/office/drawing/2014/main" val="2134335684"/>
                  </a:ext>
                </a:extLst>
              </a:tr>
              <a:tr h="1698809">
                <a:tc>
                  <a:txBody>
                    <a:bodyPr/>
                    <a:lstStyle/>
                    <a:p>
                      <a:pPr algn="just"/>
                      <a:r>
                        <a:rPr lang="en-US" sz="3600" b="1" dirty="0">
                          <a:solidFill>
                            <a:schemeClr val="tx1"/>
                          </a:solidFill>
                        </a:rPr>
                        <a:t>This presentation includes reflections and relevant feedback received.</a:t>
                      </a:r>
                    </a:p>
                  </a:txBody>
                  <a:tcPr/>
                </a:tc>
                <a:extLst>
                  <a:ext uri="{0D108BD9-81ED-4DB2-BD59-A6C34878D82A}">
                    <a16:rowId xmlns:a16="http://schemas.microsoft.com/office/drawing/2014/main" val="3639356723"/>
                  </a:ext>
                </a:extLst>
              </a:tr>
            </a:tbl>
          </a:graphicData>
        </a:graphic>
      </p:graphicFrame>
      <p:sp>
        <p:nvSpPr>
          <p:cNvPr id="3" name="Slide Number Placeholder 2">
            <a:extLst>
              <a:ext uri="{FF2B5EF4-FFF2-40B4-BE49-F238E27FC236}">
                <a16:creationId xmlns:a16="http://schemas.microsoft.com/office/drawing/2014/main" id="{4A865AA1-2D82-4732-BD5E-C1302CE0F95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59652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667820" y="374561"/>
            <a:ext cx="10674850" cy="909710"/>
          </a:xfrm>
          <a:solidFill>
            <a:schemeClr val="bg1">
              <a:lumMod val="85000"/>
            </a:schemeClr>
          </a:solidFill>
        </p:spPr>
        <p:txBody>
          <a:bodyPr>
            <a:normAutofit/>
          </a:bodyPr>
          <a:lstStyle/>
          <a:p>
            <a:r>
              <a:rPr lang="en-US" sz="3600" b="1" dirty="0"/>
              <a:t>I. INTRODUCTION </a:t>
            </a:r>
          </a:p>
        </p:txBody>
      </p:sp>
      <p:graphicFrame>
        <p:nvGraphicFramePr>
          <p:cNvPr id="6" name="Table 6">
            <a:extLst>
              <a:ext uri="{FF2B5EF4-FFF2-40B4-BE49-F238E27FC236}">
                <a16:creationId xmlns:a16="http://schemas.microsoft.com/office/drawing/2014/main" id="{3BB808E1-D182-44E6-800C-B812BED3CC43}"/>
              </a:ext>
            </a:extLst>
          </p:cNvPr>
          <p:cNvGraphicFramePr>
            <a:graphicFrameLocks noGrp="1"/>
          </p:cNvGraphicFramePr>
          <p:nvPr>
            <p:ph idx="1"/>
            <p:extLst>
              <p:ext uri="{D42A27DB-BD31-4B8C-83A1-F6EECF244321}">
                <p14:modId xmlns:p14="http://schemas.microsoft.com/office/powerpoint/2010/main" val="3061556771"/>
              </p:ext>
            </p:extLst>
          </p:nvPr>
        </p:nvGraphicFramePr>
        <p:xfrm>
          <a:off x="667820" y="1448655"/>
          <a:ext cx="10674850" cy="4859678"/>
        </p:xfrm>
        <a:graphic>
          <a:graphicData uri="http://schemas.openxmlformats.org/drawingml/2006/table">
            <a:tbl>
              <a:tblPr firstRow="1" bandRow="1">
                <a:tableStyleId>{5C22544A-7EE6-4342-B048-85BDC9FD1C3A}</a:tableStyleId>
              </a:tblPr>
              <a:tblGrid>
                <a:gridCol w="10674850">
                  <a:extLst>
                    <a:ext uri="{9D8B030D-6E8A-4147-A177-3AD203B41FA5}">
                      <a16:colId xmlns:a16="http://schemas.microsoft.com/office/drawing/2014/main" val="2298930156"/>
                    </a:ext>
                  </a:extLst>
                </a:gridCol>
              </a:tblGrid>
              <a:tr h="2429839">
                <a:tc>
                  <a:txBody>
                    <a:bodyPr/>
                    <a:lstStyle/>
                    <a:p>
                      <a:pPr algn="just"/>
                      <a:r>
                        <a:rPr lang="en-US" sz="2800" b="1" dirty="0">
                          <a:solidFill>
                            <a:schemeClr val="tx1"/>
                          </a:solidFill>
                        </a:rPr>
                        <a:t>Many South Africans across various sectors indicated that it is critical that South Africa’s two-tiered inequitable National Health System be integrated. The status quo of the two-tier system is not an option if the consensus on the Universal Health Coverage is to be realised.</a:t>
                      </a:r>
                    </a:p>
                  </a:txBody>
                  <a:tcPr/>
                </a:tc>
                <a:extLst>
                  <a:ext uri="{0D108BD9-81ED-4DB2-BD59-A6C34878D82A}">
                    <a16:rowId xmlns:a16="http://schemas.microsoft.com/office/drawing/2014/main" val="3885907216"/>
                  </a:ext>
                </a:extLst>
              </a:tr>
              <a:tr h="2429839">
                <a:tc>
                  <a:txBody>
                    <a:bodyPr/>
                    <a:lstStyle/>
                    <a:p>
                      <a:pPr algn="just"/>
                      <a:r>
                        <a:rPr lang="en-US" sz="2800" b="1" dirty="0">
                          <a:solidFill>
                            <a:schemeClr val="tx1"/>
                          </a:solidFill>
                        </a:rPr>
                        <a:t>Many South Africans expressed hope that the enactment of the NHI Bill will allow the implementation of a funding mechanism that will strengthen the fractured and fragmented health system into one accessible, good quality, efficient and equitable National Health System. </a:t>
                      </a:r>
                    </a:p>
                  </a:txBody>
                  <a:tcPr/>
                </a:tc>
                <a:extLst>
                  <a:ext uri="{0D108BD9-81ED-4DB2-BD59-A6C34878D82A}">
                    <a16:rowId xmlns:a16="http://schemas.microsoft.com/office/drawing/2014/main" val="2261192772"/>
                  </a:ext>
                </a:extLst>
              </a:tr>
            </a:tbl>
          </a:graphicData>
        </a:graphic>
      </p:graphicFrame>
      <p:sp>
        <p:nvSpPr>
          <p:cNvPr id="3" name="Slide Number Placeholder 2">
            <a:extLst>
              <a:ext uri="{FF2B5EF4-FFF2-40B4-BE49-F238E27FC236}">
                <a16:creationId xmlns:a16="http://schemas.microsoft.com/office/drawing/2014/main" id="{A198D525-D719-4862-A5F8-83EAB43264C3}"/>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73722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595900" y="179353"/>
            <a:ext cx="11044719" cy="704226"/>
          </a:xfrm>
          <a:solidFill>
            <a:schemeClr val="bg1">
              <a:lumMod val="85000"/>
            </a:schemeClr>
          </a:solidFill>
        </p:spPr>
        <p:txBody>
          <a:bodyPr>
            <a:noAutofit/>
          </a:bodyPr>
          <a:lstStyle/>
          <a:p>
            <a:r>
              <a:rPr lang="en-US" sz="3600" b="1" dirty="0"/>
              <a:t>II. Executive summary </a:t>
            </a:r>
          </a:p>
        </p:txBody>
      </p:sp>
      <p:graphicFrame>
        <p:nvGraphicFramePr>
          <p:cNvPr id="6" name="Table 6">
            <a:extLst>
              <a:ext uri="{FF2B5EF4-FFF2-40B4-BE49-F238E27FC236}">
                <a16:creationId xmlns:a16="http://schemas.microsoft.com/office/drawing/2014/main" id="{BE0C9F21-C0ED-4BAC-B645-8EB521717722}"/>
              </a:ext>
            </a:extLst>
          </p:cNvPr>
          <p:cNvGraphicFramePr>
            <a:graphicFrameLocks noGrp="1"/>
          </p:cNvGraphicFramePr>
          <p:nvPr>
            <p:ph idx="1"/>
            <p:extLst>
              <p:ext uri="{D42A27DB-BD31-4B8C-83A1-F6EECF244321}">
                <p14:modId xmlns:p14="http://schemas.microsoft.com/office/powerpoint/2010/main" val="9385323"/>
              </p:ext>
            </p:extLst>
          </p:nvPr>
        </p:nvGraphicFramePr>
        <p:xfrm>
          <a:off x="595900" y="996594"/>
          <a:ext cx="11044719" cy="5754898"/>
        </p:xfrm>
        <a:graphic>
          <a:graphicData uri="http://schemas.openxmlformats.org/drawingml/2006/table">
            <a:tbl>
              <a:tblPr firstRow="1" bandRow="1">
                <a:tableStyleId>{5C22544A-7EE6-4342-B048-85BDC9FD1C3A}</a:tableStyleId>
              </a:tblPr>
              <a:tblGrid>
                <a:gridCol w="11044719">
                  <a:extLst>
                    <a:ext uri="{9D8B030D-6E8A-4147-A177-3AD203B41FA5}">
                      <a16:colId xmlns:a16="http://schemas.microsoft.com/office/drawing/2014/main" val="800189856"/>
                    </a:ext>
                  </a:extLst>
                </a:gridCol>
              </a:tblGrid>
              <a:tr h="2676418">
                <a:tc>
                  <a:txBody>
                    <a:bodyPr/>
                    <a:lstStyle/>
                    <a:p>
                      <a:pPr algn="just"/>
                      <a:r>
                        <a:rPr lang="en-US" sz="2800" b="1" dirty="0">
                          <a:solidFill>
                            <a:schemeClr val="tx1"/>
                          </a:solidFill>
                        </a:rPr>
                        <a:t>The ANC unequivocally supports the National Health Insurance (NHI) Bill that is before Parliament. The long awaited NHI Act is a necessary legal framework to transform and not reform the fractured, fragmented and inequitable National Health System, to strengthen the public and private sector as one - a unitary, nonracial, accessible, efficient, equitable, and good quality health system for all South Africans.</a:t>
                      </a:r>
                    </a:p>
                  </a:txBody>
                  <a:tcPr/>
                </a:tc>
                <a:extLst>
                  <a:ext uri="{0D108BD9-81ED-4DB2-BD59-A6C34878D82A}">
                    <a16:rowId xmlns:a16="http://schemas.microsoft.com/office/drawing/2014/main" val="3284934240"/>
                  </a:ext>
                </a:extLst>
              </a:tr>
              <a:tr h="2676418">
                <a:tc>
                  <a:txBody>
                    <a:bodyPr/>
                    <a:lstStyle/>
                    <a:p>
                      <a:pPr algn="just"/>
                      <a:r>
                        <a:rPr lang="en-US" sz="2800" b="1" dirty="0">
                          <a:solidFill>
                            <a:schemeClr val="tx1"/>
                          </a:solidFill>
                        </a:rPr>
                        <a:t>The ANC affirms its conviction that the envisaged NHI Act with the minor but important corrections and amendments from inputs made by many citizens and stakeholders consulted,  will form a firm basis for the realization of Universal Health Coverage and the Constitutional ideals enshrined in the Bill of Rights. </a:t>
                      </a:r>
                    </a:p>
                  </a:txBody>
                  <a:tcPr/>
                </a:tc>
                <a:extLst>
                  <a:ext uri="{0D108BD9-81ED-4DB2-BD59-A6C34878D82A}">
                    <a16:rowId xmlns:a16="http://schemas.microsoft.com/office/drawing/2014/main" val="66930004"/>
                  </a:ext>
                </a:extLst>
              </a:tr>
            </a:tbl>
          </a:graphicData>
        </a:graphic>
      </p:graphicFrame>
      <p:sp>
        <p:nvSpPr>
          <p:cNvPr id="3" name="Slide Number Placeholder 2">
            <a:extLst>
              <a:ext uri="{FF2B5EF4-FFF2-40B4-BE49-F238E27FC236}">
                <a16:creationId xmlns:a16="http://schemas.microsoft.com/office/drawing/2014/main" id="{77ABA414-F9C6-4C91-BB64-E2D79DC3A18F}"/>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50731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595900" y="193604"/>
            <a:ext cx="10983073" cy="782442"/>
          </a:xfrm>
          <a:solidFill>
            <a:schemeClr val="bg1">
              <a:lumMod val="85000"/>
            </a:schemeClr>
          </a:solidFill>
        </p:spPr>
        <p:txBody>
          <a:bodyPr>
            <a:noAutofit/>
          </a:bodyPr>
          <a:lstStyle/>
          <a:p>
            <a:r>
              <a:rPr lang="en-US" sz="3600" b="1" dirty="0"/>
              <a:t>II. Executive summary </a:t>
            </a:r>
          </a:p>
        </p:txBody>
      </p:sp>
      <p:graphicFrame>
        <p:nvGraphicFramePr>
          <p:cNvPr id="5" name="Table 5">
            <a:extLst>
              <a:ext uri="{FF2B5EF4-FFF2-40B4-BE49-F238E27FC236}">
                <a16:creationId xmlns:a16="http://schemas.microsoft.com/office/drawing/2014/main" id="{2A30F19F-B131-403B-AF51-6811444BA046}"/>
              </a:ext>
            </a:extLst>
          </p:cNvPr>
          <p:cNvGraphicFramePr>
            <a:graphicFrameLocks noGrp="1"/>
          </p:cNvGraphicFramePr>
          <p:nvPr>
            <p:ph idx="1"/>
            <p:extLst>
              <p:ext uri="{D42A27DB-BD31-4B8C-83A1-F6EECF244321}">
                <p14:modId xmlns:p14="http://schemas.microsoft.com/office/powerpoint/2010/main" val="951662850"/>
              </p:ext>
            </p:extLst>
          </p:nvPr>
        </p:nvGraphicFramePr>
        <p:xfrm>
          <a:off x="595901" y="1089061"/>
          <a:ext cx="10983073" cy="5656952"/>
        </p:xfrm>
        <a:graphic>
          <a:graphicData uri="http://schemas.openxmlformats.org/drawingml/2006/table">
            <a:tbl>
              <a:tblPr firstRow="1" bandRow="1">
                <a:tableStyleId>{5C22544A-7EE6-4342-B048-85BDC9FD1C3A}</a:tableStyleId>
              </a:tblPr>
              <a:tblGrid>
                <a:gridCol w="10983073">
                  <a:extLst>
                    <a:ext uri="{9D8B030D-6E8A-4147-A177-3AD203B41FA5}">
                      <a16:colId xmlns:a16="http://schemas.microsoft.com/office/drawing/2014/main" val="2018434225"/>
                    </a:ext>
                  </a:extLst>
                </a:gridCol>
              </a:tblGrid>
              <a:tr h="1273996">
                <a:tc>
                  <a:txBody>
                    <a:bodyPr/>
                    <a:lstStyle/>
                    <a:p>
                      <a:pPr algn="just"/>
                      <a:r>
                        <a:rPr lang="en-US" sz="2400" b="1" dirty="0">
                          <a:solidFill>
                            <a:schemeClr val="tx1"/>
                          </a:solidFill>
                        </a:rPr>
                        <a:t>The ANC supports the Bill on the establishment of a National Health Insurance Fund (‘‘Fund’’) and also its provisions that define powers, functions and governance structures of the Fund.</a:t>
                      </a:r>
                    </a:p>
                  </a:txBody>
                  <a:tcPr/>
                </a:tc>
                <a:extLst>
                  <a:ext uri="{0D108BD9-81ED-4DB2-BD59-A6C34878D82A}">
                    <a16:rowId xmlns:a16="http://schemas.microsoft.com/office/drawing/2014/main" val="825543716"/>
                  </a:ext>
                </a:extLst>
              </a:tr>
              <a:tr h="1273996">
                <a:tc>
                  <a:txBody>
                    <a:bodyPr/>
                    <a:lstStyle/>
                    <a:p>
                      <a:pPr algn="just"/>
                      <a:r>
                        <a:rPr lang="en-US" sz="2400" b="1" dirty="0">
                          <a:solidFill>
                            <a:schemeClr val="tx1"/>
                          </a:solidFill>
                        </a:rPr>
                        <a:t>The ANC is committed to good governance at all levels led by a Board that is professional , charged with fiduciary accountability and with zero tolerance to corruption and unnecessary interference. </a:t>
                      </a:r>
                    </a:p>
                  </a:txBody>
                  <a:tcPr/>
                </a:tc>
                <a:extLst>
                  <a:ext uri="{0D108BD9-81ED-4DB2-BD59-A6C34878D82A}">
                    <a16:rowId xmlns:a16="http://schemas.microsoft.com/office/drawing/2014/main" val="1308595275"/>
                  </a:ext>
                </a:extLst>
              </a:tr>
              <a:tr h="1273996">
                <a:tc>
                  <a:txBody>
                    <a:bodyPr/>
                    <a:lstStyle/>
                    <a:p>
                      <a:pPr algn="just"/>
                      <a:r>
                        <a:rPr lang="en-US" sz="2400" b="1" dirty="0">
                          <a:solidFill>
                            <a:schemeClr val="tx1"/>
                          </a:solidFill>
                        </a:rPr>
                        <a:t>The role of the Minister should be that of leadership as the health policy custodian and to provide oversight over the execution of the mandate of the NHI Fund Board, as it is done for most entities and structures of the National Department of Health. </a:t>
                      </a:r>
                    </a:p>
                  </a:txBody>
                  <a:tcPr/>
                </a:tc>
                <a:extLst>
                  <a:ext uri="{0D108BD9-81ED-4DB2-BD59-A6C34878D82A}">
                    <a16:rowId xmlns:a16="http://schemas.microsoft.com/office/drawing/2014/main" val="354395858"/>
                  </a:ext>
                </a:extLst>
              </a:tr>
              <a:tr h="1273996">
                <a:tc>
                  <a:txBody>
                    <a:bodyPr/>
                    <a:lstStyle/>
                    <a:p>
                      <a:pPr algn="just"/>
                      <a:r>
                        <a:rPr lang="en-US" sz="2400" b="1" dirty="0">
                          <a:solidFill>
                            <a:schemeClr val="tx1"/>
                          </a:solidFill>
                        </a:rPr>
                        <a:t>Additional safeguards include subjecting the NHI Fund Board to the oversight scrutiny of the Cabinet , Parliament and any other relevant institution such as the Auditor General.  Most systems and processes that mitigate against corruption are in place.</a:t>
                      </a:r>
                    </a:p>
                  </a:txBody>
                  <a:tcPr/>
                </a:tc>
                <a:extLst>
                  <a:ext uri="{0D108BD9-81ED-4DB2-BD59-A6C34878D82A}">
                    <a16:rowId xmlns:a16="http://schemas.microsoft.com/office/drawing/2014/main" val="4137840134"/>
                  </a:ext>
                </a:extLst>
              </a:tr>
            </a:tbl>
          </a:graphicData>
        </a:graphic>
      </p:graphicFrame>
      <p:sp>
        <p:nvSpPr>
          <p:cNvPr id="3" name="Slide Number Placeholder 2">
            <a:extLst>
              <a:ext uri="{FF2B5EF4-FFF2-40B4-BE49-F238E27FC236}">
                <a16:creationId xmlns:a16="http://schemas.microsoft.com/office/drawing/2014/main" id="{D29F3A8D-5CF7-4D7E-961B-DFB2DEEFE762}"/>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7278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74-36E2-4E85-B8A5-A3EC0620CA04}"/>
              </a:ext>
            </a:extLst>
          </p:cNvPr>
          <p:cNvSpPr>
            <a:spLocks noGrp="1"/>
          </p:cNvSpPr>
          <p:nvPr>
            <p:ph type="title"/>
          </p:nvPr>
        </p:nvSpPr>
        <p:spPr>
          <a:xfrm>
            <a:off x="595899" y="292367"/>
            <a:ext cx="10941979" cy="817241"/>
          </a:xfrm>
          <a:solidFill>
            <a:schemeClr val="bg1">
              <a:lumMod val="85000"/>
            </a:schemeClr>
          </a:solidFill>
        </p:spPr>
        <p:txBody>
          <a:bodyPr>
            <a:noAutofit/>
          </a:bodyPr>
          <a:lstStyle/>
          <a:p>
            <a:r>
              <a:rPr lang="en-US" sz="4000" b="1" dirty="0"/>
              <a:t>II. Executive summary </a:t>
            </a:r>
          </a:p>
        </p:txBody>
      </p:sp>
      <p:graphicFrame>
        <p:nvGraphicFramePr>
          <p:cNvPr id="5" name="Table 5">
            <a:extLst>
              <a:ext uri="{FF2B5EF4-FFF2-40B4-BE49-F238E27FC236}">
                <a16:creationId xmlns:a16="http://schemas.microsoft.com/office/drawing/2014/main" id="{8FDC7D14-D7CD-4009-ABC3-1A3622F68E5D}"/>
              </a:ext>
            </a:extLst>
          </p:cNvPr>
          <p:cNvGraphicFramePr>
            <a:graphicFrameLocks noGrp="1"/>
          </p:cNvGraphicFramePr>
          <p:nvPr>
            <p:ph idx="1"/>
            <p:extLst>
              <p:ext uri="{D42A27DB-BD31-4B8C-83A1-F6EECF244321}">
                <p14:modId xmlns:p14="http://schemas.microsoft.com/office/powerpoint/2010/main" val="704871697"/>
              </p:ext>
            </p:extLst>
          </p:nvPr>
        </p:nvGraphicFramePr>
        <p:xfrm>
          <a:off x="595899" y="1202076"/>
          <a:ext cx="10941978" cy="5319006"/>
        </p:xfrm>
        <a:graphic>
          <a:graphicData uri="http://schemas.openxmlformats.org/drawingml/2006/table">
            <a:tbl>
              <a:tblPr firstRow="1" bandRow="1">
                <a:tableStyleId>{5C22544A-7EE6-4342-B048-85BDC9FD1C3A}</a:tableStyleId>
              </a:tblPr>
              <a:tblGrid>
                <a:gridCol w="10941978">
                  <a:extLst>
                    <a:ext uri="{9D8B030D-6E8A-4147-A177-3AD203B41FA5}">
                      <a16:colId xmlns:a16="http://schemas.microsoft.com/office/drawing/2014/main" val="2946923885"/>
                    </a:ext>
                  </a:extLst>
                </a:gridCol>
              </a:tblGrid>
              <a:tr h="1450384">
                <a:tc>
                  <a:txBody>
                    <a:bodyPr/>
                    <a:lstStyle/>
                    <a:p>
                      <a:pPr algn="just"/>
                      <a:r>
                        <a:rPr lang="en-US" sz="2400" b="1" dirty="0">
                          <a:solidFill>
                            <a:schemeClr val="tx1"/>
                          </a:solidFill>
                        </a:rPr>
                        <a:t>The ANC is fully convinced, after its global study of national health systems and their funding mechanisms, that proposals contained in the NHI Bill are appropriate for South Africa. Simply put, South Africa should design its own model closer to those of the UK , Cuba and Canada. </a:t>
                      </a:r>
                    </a:p>
                  </a:txBody>
                  <a:tcPr/>
                </a:tc>
                <a:extLst>
                  <a:ext uri="{0D108BD9-81ED-4DB2-BD59-A6C34878D82A}">
                    <a16:rowId xmlns:a16="http://schemas.microsoft.com/office/drawing/2014/main" val="2313908056"/>
                  </a:ext>
                </a:extLst>
              </a:tr>
              <a:tr h="1301736">
                <a:tc>
                  <a:txBody>
                    <a:bodyPr/>
                    <a:lstStyle/>
                    <a:p>
                      <a:pPr algn="just"/>
                      <a:r>
                        <a:rPr lang="en-US" sz="2400" b="1" dirty="0">
                          <a:solidFill>
                            <a:schemeClr val="tx1"/>
                          </a:solidFill>
                        </a:rPr>
                        <a:t>The best national health system, health service delivery and funding mechanism  with excellent outcomes is that of Cuba, which is beyond our reach at this point in the history of our country.</a:t>
                      </a:r>
                    </a:p>
                  </a:txBody>
                  <a:tcPr/>
                </a:tc>
                <a:extLst>
                  <a:ext uri="{0D108BD9-81ED-4DB2-BD59-A6C34878D82A}">
                    <a16:rowId xmlns:a16="http://schemas.microsoft.com/office/drawing/2014/main" val="843379014"/>
                  </a:ext>
                </a:extLst>
              </a:tr>
              <a:tr h="2462790">
                <a:tc>
                  <a:txBody>
                    <a:bodyPr/>
                    <a:lstStyle/>
                    <a:p>
                      <a:pPr algn="just"/>
                      <a:r>
                        <a:rPr lang="en-US" sz="2400" b="1" dirty="0">
                          <a:solidFill>
                            <a:schemeClr val="tx1"/>
                          </a:solidFill>
                        </a:rPr>
                        <a:t>The ANC is satisfied that the NHI Bill charts a good path towards the Universal Health Coverage (UHC) for South Africa, a state that will ensure that all citizens access good quality health care in every village, town and city without the risk of financial exclusion and/or hardship; and the attainment of United Nations Sustainable Development Goal 3 for Health which is “To ensure healthy lives and promote well-being for all at all ages”.</a:t>
                      </a:r>
                    </a:p>
                  </a:txBody>
                  <a:tcPr/>
                </a:tc>
                <a:extLst>
                  <a:ext uri="{0D108BD9-81ED-4DB2-BD59-A6C34878D82A}">
                    <a16:rowId xmlns:a16="http://schemas.microsoft.com/office/drawing/2014/main" val="2974583066"/>
                  </a:ext>
                </a:extLst>
              </a:tr>
            </a:tbl>
          </a:graphicData>
        </a:graphic>
      </p:graphicFrame>
      <p:sp>
        <p:nvSpPr>
          <p:cNvPr id="3" name="Slide Number Placeholder 2">
            <a:extLst>
              <a:ext uri="{FF2B5EF4-FFF2-40B4-BE49-F238E27FC236}">
                <a16:creationId xmlns:a16="http://schemas.microsoft.com/office/drawing/2014/main" id="{2393D51F-A16D-4D5B-9A9E-6DA23DE3EE95}"/>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88411125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{F9F9A707-F731-BA45-8483-4FFABD149D4F}tf10001120</Template>
  <TotalTime>11634</TotalTime>
  <Words>5466</Words>
  <Application>Microsoft Office PowerPoint</Application>
  <PresentationFormat>Widescreen</PresentationFormat>
  <Paragraphs>344</Paragraphs>
  <Slides>46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Gill Sans MT</vt:lpstr>
      <vt:lpstr>Times New Roman</vt:lpstr>
      <vt:lpstr>Wingdings</vt:lpstr>
      <vt:lpstr>Parcel</vt:lpstr>
      <vt:lpstr> </vt:lpstr>
      <vt:lpstr>“The ANC reiterates its commitment to putting in place a quality system of national healthcare. We will expedite the implementation of the National Health Insurance through finalizing enabling legislation and putting in place the National Health Insurance Fund … All South Africans must be able to access quality health care based on need and not on their ability to pay or their overall socio-economic situation Government, for its part, will honor citizens’ commitment by ensuring that resources are well managed and efficiently deployed”.    Mr Cyril Ramaphosa,  President of the African National Congress  and of the Republic of South Africa</vt:lpstr>
      <vt:lpstr> STRUCTURE OF THE SUBMISSION</vt:lpstr>
      <vt:lpstr>I. INTRODUCTION </vt:lpstr>
      <vt:lpstr>I. INTRODUCTION </vt:lpstr>
      <vt:lpstr>I. INTRODUCTION </vt:lpstr>
      <vt:lpstr>II. Executive summary </vt:lpstr>
      <vt:lpstr>II. Executive summary </vt:lpstr>
      <vt:lpstr>II. Executive summary </vt:lpstr>
      <vt:lpstr>THE DAWN AND LONG ROAD TO EQUITABLE HEALTH</vt:lpstr>
      <vt:lpstr>IV. NHI: A PATH TO UHC!</vt:lpstr>
      <vt:lpstr>IV. NHI: A PATH TO UHC!</vt:lpstr>
      <vt:lpstr>IV. NHI: A PATH TO UHC!</vt:lpstr>
      <vt:lpstr>IV. NHI: A PATH TO UHC!  The World Health Organisation health system framework</vt:lpstr>
      <vt:lpstr>PowerPoint Presentation</vt:lpstr>
      <vt:lpstr>V. WHY NHI FOR SA?</vt:lpstr>
      <vt:lpstr>V. WHY NHI FOR SA?</vt:lpstr>
      <vt:lpstr>VI. Affirming the ANC  policy on THE nhi </vt:lpstr>
      <vt:lpstr>VI. Affirming the ANC  policy on THE nhi </vt:lpstr>
      <vt:lpstr>VI. Affirming the ANC  policy on THE nhi </vt:lpstr>
      <vt:lpstr>VII. Affirming the WHITE PAPER PRINCIPLES THE nhi </vt:lpstr>
      <vt:lpstr> IMPORTANT AREAS COVEREDBY THE NHI BILL</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VIII. Specific Inputs on Chapters of the NHI Bill </vt:lpstr>
      <vt:lpstr>IX. RESPONDING TO CONCERNS BY STAKEHOLDERS  AND THE PUBLIC </vt:lpstr>
      <vt:lpstr>X. Lessons  from two years of covid-19</vt:lpstr>
      <vt:lpstr>X. Lessons  from two years of covid-19</vt:lpstr>
      <vt:lpstr>XI. recommendations </vt:lpstr>
      <vt:lpstr>XI. recommendations </vt:lpstr>
      <vt:lpstr>XI. Recommended nhi funding model</vt:lpstr>
      <vt:lpstr> “I believe that here in South Africa, with all our diversities of colour and race; we will show the world a new pattern for democracy. There is a challenge for us to set a new example for all. Let us not sidestep this task!”   Chief Albert John Mvumbi Luthuli, President of the  African National Congress </vt:lpstr>
      <vt:lpstr>XII. Conclusion </vt:lpstr>
      <vt:lpstr>XII. Conclusion </vt:lpstr>
      <vt:lpstr>XII.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dc:title>
  <dc:creator>TSHEGOFATSO GOPANE</dc:creator>
  <cp:lastModifiedBy>Vuyokazi Majalamba</cp:lastModifiedBy>
  <cp:revision>39</cp:revision>
  <dcterms:created xsi:type="dcterms:W3CDTF">2019-10-03T07:49:29Z</dcterms:created>
  <dcterms:modified xsi:type="dcterms:W3CDTF">2022-02-22T17:44:43Z</dcterms:modified>
</cp:coreProperties>
</file>