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4" r:id="rId3"/>
    <p:sldId id="284" r:id="rId4"/>
    <p:sldId id="286" r:id="rId5"/>
    <p:sldId id="287" r:id="rId6"/>
    <p:sldId id="285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693CB-0A7A-45E2-B801-117E84EAAF78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40B8A-3CE5-4228-B274-FC9814DAABD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363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275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1285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8416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0" y="2632129"/>
            <a:ext cx="12192000" cy="1672207"/>
          </a:xfrm>
          <a:solidFill>
            <a:schemeClr val="accent5">
              <a:lumMod val="50000"/>
            </a:schemeClr>
          </a:solidFill>
        </p:spPr>
        <p:txBody>
          <a:bodyPr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 Post Office</a:t>
            </a:r>
            <a:endParaRPr lang="en-ZA" dirty="0"/>
          </a:p>
        </p:txBody>
      </p:sp>
      <p:pic>
        <p:nvPicPr>
          <p:cNvPr id="9" name="Picture 8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9632" y="396844"/>
            <a:ext cx="2563447" cy="809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0432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66" y="1370409"/>
            <a:ext cx="3647383" cy="474917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6674" y="388035"/>
            <a:ext cx="9867902" cy="804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SA POSTOFFICE - EXCO DASHBOARD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209332" y="6356353"/>
            <a:ext cx="274320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111FF2C-5551-40D0-B92F-F2F89F2DB7ED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12192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12192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890722" y="1370409"/>
            <a:ext cx="8061810" cy="4749178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  <p:pic>
        <p:nvPicPr>
          <p:cNvPr id="16" name="Picture 15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2825" y="453047"/>
            <a:ext cx="1759707" cy="67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7187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6777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7382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1701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8755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0015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3916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1580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4272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7905-D7DD-4211-BD73-E98A89481805}" type="datetimeFigureOut">
              <a:rPr lang="en-ZA" smtClean="0"/>
              <a:pPr/>
              <a:t>2022/02/22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09EE-7681-43F8-A06D-85C4E144FF9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6093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Eastern Cape Region –SRD Payment challenges</a:t>
            </a:r>
            <a:br>
              <a:rPr lang="en-ZA" dirty="0" smtClean="0"/>
            </a:br>
            <a:r>
              <a:rPr lang="en-ZA" sz="2400" dirty="0"/>
              <a:t/>
            </a:r>
            <a:br>
              <a:rPr lang="en-ZA" sz="2400" dirty="0"/>
            </a:br>
            <a:r>
              <a:rPr lang="en-ZA" sz="2000" dirty="0" smtClean="0"/>
              <a:t>02 February 2022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8355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FF2C-5551-40D0-B92F-F2F89F2DB7ED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88715" y="501648"/>
            <a:ext cx="7612553" cy="4975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5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</a:rPr>
              <a:t>CONTENTS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069" y="1526875"/>
            <a:ext cx="80743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C00000"/>
                </a:solidFill>
              </a:rPr>
              <a:t>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C00000"/>
                </a:solidFill>
              </a:rPr>
              <a:t>Most prevalent challenges faced in the payment of SRDs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C00000"/>
                </a:solidFill>
              </a:rPr>
              <a:t>Mitigation plans to deal with major challenges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err="1" smtClean="0">
                <a:solidFill>
                  <a:srgbClr val="C00000"/>
                </a:solidFill>
              </a:rPr>
              <a:t>Jansenville</a:t>
            </a:r>
            <a:r>
              <a:rPr lang="en-ZA" sz="2800" dirty="0" smtClean="0">
                <a:solidFill>
                  <a:srgbClr val="C00000"/>
                </a:solidFill>
              </a:rPr>
              <a:t>/</a:t>
            </a:r>
            <a:r>
              <a:rPr lang="en-ZA" sz="2800" dirty="0" err="1" smtClean="0">
                <a:solidFill>
                  <a:srgbClr val="C00000"/>
                </a:solidFill>
              </a:rPr>
              <a:t>Klipplaat</a:t>
            </a:r>
            <a:r>
              <a:rPr lang="en-ZA" sz="2800" dirty="0" smtClean="0">
                <a:solidFill>
                  <a:srgbClr val="C00000"/>
                </a:solidFill>
              </a:rPr>
              <a:t> petition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C00000"/>
                </a:solidFill>
              </a:rPr>
              <a:t>Regional interventions to correct concerns raised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52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98408" y="1370409"/>
            <a:ext cx="11754124" cy="4749178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SAPO started the payment of SRD in May 2020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The SRD grant was initially introduced for a 3 month period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SAPO EC has paid 1 346 518 (cumulative value) SRD beneficiaries since the inception of this grant type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The Rand value of the SRD payments made to date is R1 024 750 460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The SRDs are paid at all SAPO branches in the Region (159 Post Offices)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ZA" sz="2400" dirty="0" smtClean="0"/>
              <a:t>The SRD grant was presented to SAPO as a temporary Covid-19 relief grant resulting in SAPO being unable to enter into long term supplier contracts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6875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Most prevalent challenges faced in the payment of SRD’s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14068" y="1370409"/>
            <a:ext cx="11538464" cy="474917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Cash depletion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Cash outages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Difficulty in accurately predicting beneficiary turn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Overcrowding at Post Offices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Beneficiaries arriving at Post Offices before receiving SMS’s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Unavailability of regular CIT service at some parts of the province causing SAPO to have ‘dead areas’ which are covered by Ad-hoc CIT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High cost of Ad-hoc CIT services at the ‘dead areas’- R130 000 per month for 4 drops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Increased criminal attacks (armed robberies/house breaking), which disturb operations for days/weeks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71462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Mitigation plans to deal with major challenges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xmlns="" val="3939516722"/>
              </p:ext>
            </p:extLst>
          </p:nvPr>
        </p:nvGraphicFramePr>
        <p:xfrm>
          <a:off x="146649" y="1370013"/>
          <a:ext cx="11805639" cy="515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71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6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CHALLENGE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CAUSE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MITIGATION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388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Cash depletion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Inability</a:t>
                      </a:r>
                      <a:r>
                        <a:rPr lang="en-ZA" sz="1600" baseline="0" dirty="0" smtClean="0"/>
                        <a:t> to accurately predict beneficiary turn 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Beneficiaries arriving at Post Offices before receiving SMS’s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Branches track</a:t>
                      </a:r>
                      <a:r>
                        <a:rPr lang="en-ZA" sz="1600" baseline="0" dirty="0" smtClean="0"/>
                        <a:t> their payment trends and adjust cash orders accordingly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Beneficiaries urged to wait to receive SMS’s before coming to PO’s</a:t>
                      </a:r>
                    </a:p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068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Cash outages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baseline="0" dirty="0" smtClean="0"/>
                        <a:t>Unavailability of regular CIT services (dead areas)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Finance</a:t>
                      </a:r>
                      <a:r>
                        <a:rPr lang="en-ZA" sz="1600" baseline="0" dirty="0" smtClean="0"/>
                        <a:t> department working with banks to establish more Cash Centres.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Procurement</a:t>
                      </a:r>
                      <a:r>
                        <a:rPr lang="en-ZA" sz="1600" baseline="0" dirty="0" smtClean="0"/>
                        <a:t> of dedicated CIT service considered but very costly (tender process underway)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Overcrowding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Beneficiaries go to branches accompanied</a:t>
                      </a:r>
                      <a:r>
                        <a:rPr lang="en-ZA" sz="1600" baseline="0" dirty="0" smtClean="0"/>
                        <a:t> by friend/relatives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Applicants being impatient with SRD approval process and go into PO’s before receiving the SASSA approval SMS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Beneficiaries are staggered according to last 3 digits</a:t>
                      </a:r>
                      <a:r>
                        <a:rPr lang="en-ZA" sz="1600" baseline="0" dirty="0" smtClean="0"/>
                        <a:t> of 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PO’s required to inform beneficiaries to only come when SMS is received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Management participate in District Joint operations committees to get assistance from political leadership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aseline="0" dirty="0" smtClean="0"/>
                        <a:t>Criminal attacks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Criminals</a:t>
                      </a:r>
                      <a:r>
                        <a:rPr lang="en-ZA" sz="1600" baseline="0" dirty="0" smtClean="0"/>
                        <a:t> aware of SAPO increased cash holding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/>
                        <a:t>Guarding</a:t>
                      </a:r>
                      <a:r>
                        <a:rPr lang="en-ZA" sz="1600" baseline="0" dirty="0" smtClean="0"/>
                        <a:t> services utilised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600" baseline="0" dirty="0" smtClean="0"/>
                        <a:t>PO’s requested to strike a balance between overnight cash levels and catering adequately for beneficiaries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697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JANSENVILLE PETITION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58793" y="1404913"/>
            <a:ext cx="11641981" cy="5064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The Department </a:t>
            </a:r>
            <a:r>
              <a:rPr lang="en-ZA" sz="2400" dirty="0"/>
              <a:t>of Communications informed </a:t>
            </a:r>
            <a:r>
              <a:rPr lang="en-ZA" sz="2400" dirty="0" smtClean="0"/>
              <a:t>SAPO on the 7</a:t>
            </a:r>
            <a:r>
              <a:rPr lang="en-ZA" sz="2400" baseline="30000" dirty="0" smtClean="0"/>
              <a:t>th</a:t>
            </a:r>
            <a:r>
              <a:rPr lang="en-ZA" sz="2400" dirty="0" smtClean="0"/>
              <a:t> December 2021 </a:t>
            </a:r>
            <a:r>
              <a:rPr lang="en-ZA" sz="2400" dirty="0"/>
              <a:t>of </a:t>
            </a:r>
            <a:r>
              <a:rPr lang="en-ZA" sz="2400" dirty="0" smtClean="0"/>
              <a:t>a petition by the </a:t>
            </a:r>
            <a:r>
              <a:rPr lang="en-ZA" sz="2400" dirty="0" err="1" smtClean="0"/>
              <a:t>Jansenville</a:t>
            </a:r>
            <a:r>
              <a:rPr lang="en-ZA" sz="2400" dirty="0" smtClean="0"/>
              <a:t>/</a:t>
            </a:r>
            <a:r>
              <a:rPr lang="en-ZA" sz="2400" dirty="0" err="1" smtClean="0"/>
              <a:t>Klipplaat</a:t>
            </a:r>
            <a:r>
              <a:rPr lang="en-ZA" sz="2400" dirty="0" smtClean="0"/>
              <a:t> community </a:t>
            </a:r>
            <a:r>
              <a:rPr lang="en-ZA" sz="2400" dirty="0"/>
              <a:t>and requested SAPO to attend to the petition and feedback</a:t>
            </a:r>
          </a:p>
          <a:p>
            <a:endParaRPr lang="en-Z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On the 9</a:t>
            </a:r>
            <a:r>
              <a:rPr lang="en-ZA" sz="2400" baseline="30000" dirty="0" smtClean="0"/>
              <a:t>th</a:t>
            </a:r>
            <a:r>
              <a:rPr lang="en-ZA" sz="2400" dirty="0" smtClean="0"/>
              <a:t>  December 2021, ‘your views’ segment of the Herald Newspaper ran a story on the poor service that the </a:t>
            </a:r>
            <a:r>
              <a:rPr lang="en-ZA" sz="2400" dirty="0" err="1" smtClean="0"/>
              <a:t>Jansenville</a:t>
            </a:r>
            <a:r>
              <a:rPr lang="en-ZA" sz="2400" dirty="0" smtClean="0"/>
              <a:t>/</a:t>
            </a:r>
            <a:r>
              <a:rPr lang="en-ZA" sz="2400" dirty="0" err="1" smtClean="0"/>
              <a:t>Klipplaat</a:t>
            </a:r>
            <a:r>
              <a:rPr lang="en-ZA" sz="2400" dirty="0" smtClean="0"/>
              <a:t> SRD beneficiaries were experiencing, leading to the community putting together a petition</a:t>
            </a:r>
          </a:p>
          <a:p>
            <a:endParaRPr lang="en-Z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/>
              <a:t>Management team of SAPO EC made contact with member of parliament referenced in the article to better understand the complaint</a:t>
            </a:r>
          </a:p>
          <a:p>
            <a:endParaRPr lang="en-Z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Major concern was the unavailability of cash to pay approved beneficiaries on a regular basis</a:t>
            </a:r>
          </a:p>
          <a:p>
            <a:endParaRPr lang="en-Z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Meeting was held on the 14</a:t>
            </a:r>
            <a:r>
              <a:rPr lang="en-ZA" sz="2400" baseline="30000" dirty="0" smtClean="0"/>
              <a:t>th</a:t>
            </a:r>
            <a:r>
              <a:rPr lang="en-ZA" sz="2400" dirty="0" smtClean="0"/>
              <a:t>  December 2021 and feedback provided to SAPO H/O</a:t>
            </a:r>
          </a:p>
          <a:p>
            <a:endParaRPr lang="en-Z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Mitigations and corrective actions were agreed upon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20679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REGIONAL INTERVENTIONS TO CORRECT CONCERNS RAISED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19177" y="1370409"/>
            <a:ext cx="11633355" cy="474917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Cash depletion and outages would be closely monitored and avoided (the SAPO team explained the CIT challenges faced by Post Offices in ‘dead areas’)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A WhatsApp group was created between SAPO and Councillors in order to improve on the communication gap that existed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An additional staff member was transferred from another PO to increase service capacity of the branch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An unannounced visit/sting operation would be conducted to investigate the allegations of mal-practice (visit was done on 21</a:t>
            </a:r>
            <a:r>
              <a:rPr lang="en-ZA" sz="2400" baseline="30000" dirty="0" smtClean="0"/>
              <a:t>st</a:t>
            </a:r>
            <a:r>
              <a:rPr lang="en-ZA" sz="2400" dirty="0" smtClean="0"/>
              <a:t> January 2022)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400" dirty="0" smtClean="0"/>
              <a:t>The branch would receive more attention by Area Manager to monitor service and ensure service failures are reported timeously and corrected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5603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Z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3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629</Words>
  <Application>Microsoft Office PowerPoint</Application>
  <PresentationFormat>Custom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Eastern Cape Region –SRD Payment challenges  02 February 2022</vt:lpstr>
      <vt:lpstr>Slide 2</vt:lpstr>
      <vt:lpstr>BACKGROUND</vt:lpstr>
      <vt:lpstr>Most prevalent challenges faced in the payment of SRD’s</vt:lpstr>
      <vt:lpstr>Mitigation plans to deal with major challenges</vt:lpstr>
      <vt:lpstr>JANSENVILLE PETITION</vt:lpstr>
      <vt:lpstr>REGIONAL INTERVENTIONS TO CORRECT CONCERNS RAISED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Nombulelo Ngubane</dc:creator>
  <cp:lastModifiedBy>USER</cp:lastModifiedBy>
  <cp:revision>56</cp:revision>
  <dcterms:created xsi:type="dcterms:W3CDTF">2021-12-08T05:45:42Z</dcterms:created>
  <dcterms:modified xsi:type="dcterms:W3CDTF">2022-02-22T12:07:55Z</dcterms:modified>
</cp:coreProperties>
</file>