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1"/>
  </p:sldMasterIdLst>
  <p:notesMasterIdLst>
    <p:notesMasterId r:id="rId9"/>
  </p:notesMasterIdLst>
  <p:handoutMasterIdLst>
    <p:handoutMasterId r:id="rId10"/>
  </p:handoutMasterIdLst>
  <p:sldIdLst>
    <p:sldId id="471" r:id="rId2"/>
    <p:sldId id="623" r:id="rId3"/>
    <p:sldId id="624" r:id="rId4"/>
    <p:sldId id="626" r:id="rId5"/>
    <p:sldId id="632" r:id="rId6"/>
    <p:sldId id="627" r:id="rId7"/>
    <p:sldId id="631" r:id="rId8"/>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E MILNE" initials="M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644"/>
    <a:srgbClr val="00B0F0"/>
    <a:srgbClr val="FFD21E"/>
    <a:srgbClr val="008000"/>
    <a:srgbClr val="FFFF66"/>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74" autoAdjust="0"/>
    <p:restoredTop sz="99652" autoAdjust="0"/>
  </p:normalViewPr>
  <p:slideViewPr>
    <p:cSldViewPr>
      <p:cViewPr varScale="1">
        <p:scale>
          <a:sx n="72" d="100"/>
          <a:sy n="72" d="100"/>
        </p:scale>
        <p:origin x="858" y="78"/>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1095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00" cy="497928"/>
          </a:xfrm>
          <a:prstGeom prst="rect">
            <a:avLst/>
          </a:prstGeom>
        </p:spPr>
        <p:txBody>
          <a:bodyPr vert="horz" lIns="91430" tIns="45716" rIns="91430" bIns="45716"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7928"/>
          </a:xfrm>
          <a:prstGeom prst="rect">
            <a:avLst/>
          </a:prstGeom>
        </p:spPr>
        <p:txBody>
          <a:bodyPr vert="horz" lIns="91430" tIns="45716" rIns="91430" bIns="45716" rtlCol="0"/>
          <a:lstStyle>
            <a:lvl1pPr algn="r">
              <a:defRPr sz="1200"/>
            </a:lvl1pPr>
          </a:lstStyle>
          <a:p>
            <a:fld id="{F7D42896-8E1F-4592-B5A5-18C5C72FB23A}" type="datetimeFigureOut">
              <a:rPr lang="en-ZA" smtClean="0"/>
              <a:t>2022/02/15</a:t>
            </a:fld>
            <a:endParaRPr lang="en-ZA"/>
          </a:p>
        </p:txBody>
      </p:sp>
      <p:sp>
        <p:nvSpPr>
          <p:cNvPr id="4" name="Footer Placeholder 3"/>
          <p:cNvSpPr>
            <a:spLocks noGrp="1"/>
          </p:cNvSpPr>
          <p:nvPr>
            <p:ph type="ftr" sz="quarter" idx="2"/>
          </p:nvPr>
        </p:nvSpPr>
        <p:spPr>
          <a:xfrm>
            <a:off x="1" y="9428710"/>
            <a:ext cx="2946400" cy="497928"/>
          </a:xfrm>
          <a:prstGeom prst="rect">
            <a:avLst/>
          </a:prstGeom>
        </p:spPr>
        <p:txBody>
          <a:bodyPr vert="horz" lIns="91430" tIns="45716" rIns="91430" bIns="45716"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8710"/>
            <a:ext cx="2946400" cy="497928"/>
          </a:xfrm>
          <a:prstGeom prst="rect">
            <a:avLst/>
          </a:prstGeom>
        </p:spPr>
        <p:txBody>
          <a:bodyPr vert="horz" lIns="91430" tIns="45716" rIns="91430" bIns="45716" rtlCol="0" anchor="b"/>
          <a:lstStyle>
            <a:lvl1pPr algn="r">
              <a:defRPr sz="1200"/>
            </a:lvl1pPr>
          </a:lstStyle>
          <a:p>
            <a:fld id="{A500E8E3-D37B-4AA5-9D84-59ED5DB46622}" type="slidenum">
              <a:rPr lang="en-ZA" smtClean="0"/>
              <a:t>‹#›</a:t>
            </a:fld>
            <a:endParaRPr lang="en-ZA"/>
          </a:p>
        </p:txBody>
      </p:sp>
    </p:spTree>
    <p:extLst>
      <p:ext uri="{BB962C8B-B14F-4D97-AF65-F5344CB8AC3E}">
        <p14:creationId xmlns:p14="http://schemas.microsoft.com/office/powerpoint/2010/main" val="17724539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00" cy="496888"/>
          </a:xfrm>
          <a:prstGeom prst="rect">
            <a:avLst/>
          </a:prstGeom>
        </p:spPr>
        <p:txBody>
          <a:bodyPr vert="horz" lIns="91430" tIns="45716" rIns="91430" bIns="45716"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49688" y="0"/>
            <a:ext cx="2946400" cy="496888"/>
          </a:xfrm>
          <a:prstGeom prst="rect">
            <a:avLst/>
          </a:prstGeom>
        </p:spPr>
        <p:txBody>
          <a:bodyPr vert="horz" lIns="91430" tIns="45716" rIns="91430" bIns="45716" rtlCol="0"/>
          <a:lstStyle>
            <a:lvl1pPr algn="r" fontAlgn="auto">
              <a:spcBef>
                <a:spcPts val="0"/>
              </a:spcBef>
              <a:spcAft>
                <a:spcPts val="0"/>
              </a:spcAft>
              <a:defRPr sz="1200">
                <a:latin typeface="+mn-lt"/>
              </a:defRPr>
            </a:lvl1pPr>
          </a:lstStyle>
          <a:p>
            <a:pPr>
              <a:defRPr/>
            </a:pPr>
            <a:fld id="{2F99D547-1A9C-4812-81A1-DCCB702D1569}" type="datetimeFigureOut">
              <a:rPr lang="en-US"/>
              <a:pPr>
                <a:defRPr/>
              </a:pPr>
              <a:t>2/15/2022</a:t>
            </a:fld>
            <a:endParaRPr lang="en-US"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30" tIns="45716" rIns="91430" bIns="45716" rtlCol="0" anchor="ctr"/>
          <a:lstStyle/>
          <a:p>
            <a:pPr lvl="0"/>
            <a:endParaRPr lang="en-US" noProof="0" dirty="0"/>
          </a:p>
        </p:txBody>
      </p:sp>
      <p:sp>
        <p:nvSpPr>
          <p:cNvPr id="5" name="Notes Placeholder 4"/>
          <p:cNvSpPr>
            <a:spLocks noGrp="1"/>
          </p:cNvSpPr>
          <p:nvPr>
            <p:ph type="body" sz="quarter" idx="3"/>
          </p:nvPr>
        </p:nvSpPr>
        <p:spPr>
          <a:xfrm>
            <a:off x="679450" y="4714877"/>
            <a:ext cx="5438775" cy="4467225"/>
          </a:xfrm>
          <a:prstGeom prst="rect">
            <a:avLst/>
          </a:prstGeom>
        </p:spPr>
        <p:txBody>
          <a:bodyPr vert="horz" lIns="91430" tIns="45716" rIns="91430" bIns="4571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9428165"/>
            <a:ext cx="2946400" cy="496887"/>
          </a:xfrm>
          <a:prstGeom prst="rect">
            <a:avLst/>
          </a:prstGeom>
        </p:spPr>
        <p:txBody>
          <a:bodyPr vert="horz" lIns="91430" tIns="45716" rIns="91430" bIns="45716"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49688" y="9428165"/>
            <a:ext cx="2946400" cy="496887"/>
          </a:xfrm>
          <a:prstGeom prst="rect">
            <a:avLst/>
          </a:prstGeom>
        </p:spPr>
        <p:txBody>
          <a:bodyPr vert="horz" wrap="square" lIns="91430" tIns="45716" rIns="91430" bIns="45716" numCol="1" anchor="b" anchorCtr="0" compatLnSpc="1">
            <a:prstTxWarp prst="textNoShape">
              <a:avLst/>
            </a:prstTxWarp>
          </a:bodyPr>
          <a:lstStyle>
            <a:lvl1pPr algn="r">
              <a:defRPr sz="1200">
                <a:latin typeface="Calibri" panose="020F0502020204030204" pitchFamily="34" charset="0"/>
              </a:defRPr>
            </a:lvl1pPr>
          </a:lstStyle>
          <a:p>
            <a:fld id="{FBE2F452-BBC8-48A0-81EB-29E797DD877A}" type="slidenum">
              <a:rPr lang="en-US" altLang="en-US"/>
              <a:pPr/>
              <a:t>‹#›</a:t>
            </a:fld>
            <a:endParaRPr lang="en-US" altLang="en-US" dirty="0"/>
          </a:p>
        </p:txBody>
      </p:sp>
    </p:spTree>
    <p:extLst>
      <p:ext uri="{BB962C8B-B14F-4D97-AF65-F5344CB8AC3E}">
        <p14:creationId xmlns:p14="http://schemas.microsoft.com/office/powerpoint/2010/main" val="406740333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9F4FC-C04F-4641-97CA-F1AE1ADDD6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E0179453-28CB-48C1-8093-C0BBE3D4F7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E11CD5D1-6BC5-486C-A486-C57EA0413019}"/>
              </a:ext>
            </a:extLst>
          </p:cNvPr>
          <p:cNvSpPr>
            <a:spLocks noGrp="1"/>
          </p:cNvSpPr>
          <p:nvPr>
            <p:ph type="dt" sz="half" idx="10"/>
          </p:nvPr>
        </p:nvSpPr>
        <p:spPr/>
        <p:txBody>
          <a:bodyPr/>
          <a:lstStyle/>
          <a:p>
            <a:pPr>
              <a:defRPr/>
            </a:pPr>
            <a:fld id="{F4871B99-05B5-4D1F-ACEC-A269825DFC49}" type="datetime1">
              <a:rPr lang="en-ZA" smtClean="0">
                <a:solidFill>
                  <a:prstClr val="black">
                    <a:tint val="75000"/>
                  </a:prstClr>
                </a:solidFill>
              </a:rPr>
              <a:t>2022/02/15</a:t>
            </a:fld>
            <a:endParaRPr lang="en-US" dirty="0">
              <a:solidFill>
                <a:prstClr val="black">
                  <a:tint val="75000"/>
                </a:prstClr>
              </a:solidFill>
            </a:endParaRPr>
          </a:p>
        </p:txBody>
      </p:sp>
      <p:sp>
        <p:nvSpPr>
          <p:cNvPr id="5" name="Footer Placeholder 4">
            <a:extLst>
              <a:ext uri="{FF2B5EF4-FFF2-40B4-BE49-F238E27FC236}">
                <a16:creationId xmlns:a16="http://schemas.microsoft.com/office/drawing/2014/main" id="{971A711E-38FF-461F-AE84-5774E63F6546}"/>
              </a:ext>
            </a:extLst>
          </p:cNvPr>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a:extLst>
              <a:ext uri="{FF2B5EF4-FFF2-40B4-BE49-F238E27FC236}">
                <a16:creationId xmlns:a16="http://schemas.microsoft.com/office/drawing/2014/main" id="{9EA3E4A8-246B-470E-BB42-CC9CC47C8A35}"/>
              </a:ext>
            </a:extLst>
          </p:cNvPr>
          <p:cNvSpPr>
            <a:spLocks noGrp="1"/>
          </p:cNvSpPr>
          <p:nvPr>
            <p:ph type="sldNum" sz="quarter" idx="12"/>
          </p:nvPr>
        </p:nvSpPr>
        <p:spPr/>
        <p:txBody>
          <a:bodyPr/>
          <a:lstStyle/>
          <a:p>
            <a:fld id="{4F3A2FD1-091E-4E14-B5E1-3309D4850A6F}" type="slidenum">
              <a:rPr lang="en-US" altLang="en-US" smtClean="0"/>
              <a:pPr/>
              <a:t>‹#›</a:t>
            </a:fld>
            <a:endParaRPr lang="en-US" altLang="en-US" dirty="0"/>
          </a:p>
        </p:txBody>
      </p:sp>
    </p:spTree>
    <p:extLst>
      <p:ext uri="{BB962C8B-B14F-4D97-AF65-F5344CB8AC3E}">
        <p14:creationId xmlns:p14="http://schemas.microsoft.com/office/powerpoint/2010/main" val="2849299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A1364-E09B-47CD-8902-B34BCC284216}"/>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46FB2E2A-F91D-4953-866C-128A3197954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7FA51D32-8878-4028-80C5-5C5DB945ED77}"/>
              </a:ext>
            </a:extLst>
          </p:cNvPr>
          <p:cNvSpPr>
            <a:spLocks noGrp="1"/>
          </p:cNvSpPr>
          <p:nvPr>
            <p:ph type="dt" sz="half" idx="10"/>
          </p:nvPr>
        </p:nvSpPr>
        <p:spPr/>
        <p:txBody>
          <a:bodyPr/>
          <a:lstStyle/>
          <a:p>
            <a:pPr>
              <a:defRPr/>
            </a:pPr>
            <a:fld id="{A342C0EE-5F25-473D-A355-3C69D6395C06}" type="datetime1">
              <a:rPr lang="en-ZA" smtClean="0">
                <a:solidFill>
                  <a:prstClr val="black">
                    <a:tint val="75000"/>
                  </a:prstClr>
                </a:solidFill>
              </a:rPr>
              <a:t>2022/02/15</a:t>
            </a:fld>
            <a:endParaRPr lang="en-US" dirty="0">
              <a:solidFill>
                <a:prstClr val="black">
                  <a:tint val="75000"/>
                </a:prstClr>
              </a:solidFill>
            </a:endParaRPr>
          </a:p>
        </p:txBody>
      </p:sp>
      <p:sp>
        <p:nvSpPr>
          <p:cNvPr id="5" name="Footer Placeholder 4">
            <a:extLst>
              <a:ext uri="{FF2B5EF4-FFF2-40B4-BE49-F238E27FC236}">
                <a16:creationId xmlns:a16="http://schemas.microsoft.com/office/drawing/2014/main" id="{F0C7EE79-54C8-4FBD-B3B8-DC9A3A39DA68}"/>
              </a:ext>
            </a:extLst>
          </p:cNvPr>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a:extLst>
              <a:ext uri="{FF2B5EF4-FFF2-40B4-BE49-F238E27FC236}">
                <a16:creationId xmlns:a16="http://schemas.microsoft.com/office/drawing/2014/main" id="{CB51CC71-3D39-4935-87C4-99AACCB75D28}"/>
              </a:ext>
            </a:extLst>
          </p:cNvPr>
          <p:cNvSpPr>
            <a:spLocks noGrp="1"/>
          </p:cNvSpPr>
          <p:nvPr>
            <p:ph type="sldNum" sz="quarter" idx="12"/>
          </p:nvPr>
        </p:nvSpPr>
        <p:spPr/>
        <p:txBody>
          <a:bodyPr/>
          <a:lstStyle/>
          <a:p>
            <a:fld id="{BF9C980E-3AC1-4DFD-ABD0-F24C9196324D}" type="slidenum">
              <a:rPr lang="en-US" altLang="en-US" smtClean="0"/>
              <a:pPr/>
              <a:t>‹#›</a:t>
            </a:fld>
            <a:endParaRPr lang="en-US" altLang="en-US" dirty="0"/>
          </a:p>
        </p:txBody>
      </p:sp>
    </p:spTree>
    <p:extLst>
      <p:ext uri="{BB962C8B-B14F-4D97-AF65-F5344CB8AC3E}">
        <p14:creationId xmlns:p14="http://schemas.microsoft.com/office/powerpoint/2010/main" val="1515255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81EB89-0015-4974-95DC-E7BEB47AE56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FB82CA32-E015-45D8-B62B-D171FB6C580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7D6E66B2-5BBE-4530-80BC-C5AB6C336F10}"/>
              </a:ext>
            </a:extLst>
          </p:cNvPr>
          <p:cNvSpPr>
            <a:spLocks noGrp="1"/>
          </p:cNvSpPr>
          <p:nvPr>
            <p:ph type="dt" sz="half" idx="10"/>
          </p:nvPr>
        </p:nvSpPr>
        <p:spPr/>
        <p:txBody>
          <a:bodyPr/>
          <a:lstStyle/>
          <a:p>
            <a:pPr>
              <a:defRPr/>
            </a:pPr>
            <a:fld id="{3C92A883-D974-4E67-B788-596B2D1CBCC6}" type="datetime1">
              <a:rPr lang="en-ZA" smtClean="0">
                <a:solidFill>
                  <a:prstClr val="black">
                    <a:tint val="75000"/>
                  </a:prstClr>
                </a:solidFill>
              </a:rPr>
              <a:t>2022/02/15</a:t>
            </a:fld>
            <a:endParaRPr lang="en-US" dirty="0">
              <a:solidFill>
                <a:prstClr val="black">
                  <a:tint val="75000"/>
                </a:prstClr>
              </a:solidFill>
            </a:endParaRPr>
          </a:p>
        </p:txBody>
      </p:sp>
      <p:sp>
        <p:nvSpPr>
          <p:cNvPr id="5" name="Footer Placeholder 4">
            <a:extLst>
              <a:ext uri="{FF2B5EF4-FFF2-40B4-BE49-F238E27FC236}">
                <a16:creationId xmlns:a16="http://schemas.microsoft.com/office/drawing/2014/main" id="{B6B38116-F94D-4C2F-88ED-0AFA5938484F}"/>
              </a:ext>
            </a:extLst>
          </p:cNvPr>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a:extLst>
              <a:ext uri="{FF2B5EF4-FFF2-40B4-BE49-F238E27FC236}">
                <a16:creationId xmlns:a16="http://schemas.microsoft.com/office/drawing/2014/main" id="{4DD5F695-903C-4A84-AFED-8979173B8282}"/>
              </a:ext>
            </a:extLst>
          </p:cNvPr>
          <p:cNvSpPr>
            <a:spLocks noGrp="1"/>
          </p:cNvSpPr>
          <p:nvPr>
            <p:ph type="sldNum" sz="quarter" idx="12"/>
          </p:nvPr>
        </p:nvSpPr>
        <p:spPr/>
        <p:txBody>
          <a:bodyPr/>
          <a:lstStyle/>
          <a:p>
            <a:fld id="{BDB76249-C742-443A-9BEC-97296B7C0194}" type="slidenum">
              <a:rPr lang="en-US" altLang="en-US" smtClean="0"/>
              <a:pPr/>
              <a:t>‹#›</a:t>
            </a:fld>
            <a:endParaRPr lang="en-US" altLang="en-US" dirty="0"/>
          </a:p>
        </p:txBody>
      </p:sp>
    </p:spTree>
    <p:extLst>
      <p:ext uri="{BB962C8B-B14F-4D97-AF65-F5344CB8AC3E}">
        <p14:creationId xmlns:p14="http://schemas.microsoft.com/office/powerpoint/2010/main" val="21564021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pic>
        <p:nvPicPr>
          <p:cNvPr id="10" name="Picture 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684" y="6309321"/>
            <a:ext cx="12047984" cy="346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descr="http://www.kznonline.gov.za/images/stories/downloads/Logos/Coat_of_Arms-zulu.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8683" y="6414955"/>
            <a:ext cx="766731" cy="420660"/>
          </a:xfrm>
          <a:prstGeom prst="rect">
            <a:avLst/>
          </a:prstGeom>
          <a:blipFill dpi="0" rotWithShape="1">
            <a:blip r:embed="rId2">
              <a:alphaModFix amt="0"/>
            </a:blip>
            <a:srcRect/>
            <a:tile tx="0" ty="0" sx="100000" sy="100000" flip="none" algn="tl"/>
          </a:blipFill>
          <a:ln>
            <a:noFill/>
          </a:ln>
        </p:spPr>
      </p:pic>
      <p:sp>
        <p:nvSpPr>
          <p:cNvPr id="12" name="Slide Number Placeholder 1"/>
          <p:cNvSpPr>
            <a:spLocks noGrp="1"/>
          </p:cNvSpPr>
          <p:nvPr>
            <p:ph type="sldNum" sz="quarter" idx="4294967295"/>
          </p:nvPr>
        </p:nvSpPr>
        <p:spPr>
          <a:xfrm>
            <a:off x="11376588" y="6309322"/>
            <a:ext cx="720080" cy="484165"/>
          </a:xfrm>
          <a:solidFill>
            <a:schemeClr val="bg1"/>
          </a:solidFill>
          <a:ln w="38100">
            <a:solidFill>
              <a:srgbClr val="008000"/>
            </a:solidFill>
          </a:ln>
        </p:spPr>
        <p:txBody>
          <a:bodyPr anchor="ctr"/>
          <a:lstStyle/>
          <a:p>
            <a:pPr algn="ctr">
              <a:defRPr/>
            </a:pPr>
            <a:fld id="{80BD4F07-03E6-4EEC-A54B-BD8004E5F0D3}" type="slidenum">
              <a:rPr lang="en-US" sz="1400" b="1" smtClean="0">
                <a:solidFill>
                  <a:srgbClr val="008000"/>
                </a:solidFill>
                <a:latin typeface="Arial" panose="020B0604020202020204" pitchFamily="34" charset="0"/>
              </a:rPr>
              <a:pPr algn="ctr">
                <a:defRPr/>
              </a:pPr>
              <a:t>‹#›</a:t>
            </a:fld>
            <a:endParaRPr lang="en-US" sz="1400" b="1" dirty="0">
              <a:solidFill>
                <a:srgbClr val="008000"/>
              </a:solidFill>
              <a:latin typeface="Arial" panose="020B0604020202020204" pitchFamily="34" charset="0"/>
            </a:endParaRPr>
          </a:p>
        </p:txBody>
      </p:sp>
      <p:sp>
        <p:nvSpPr>
          <p:cNvPr id="9" name="Rectangle 6"/>
          <p:cNvSpPr>
            <a:spLocks noChangeArrowheads="1"/>
          </p:cNvSpPr>
          <p:nvPr userDrawn="1"/>
        </p:nvSpPr>
        <p:spPr bwMode="auto">
          <a:xfrm>
            <a:off x="0" y="6559393"/>
            <a:ext cx="1219200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900">
                <a:solidFill>
                  <a:schemeClr val="tx1"/>
                </a:solidFill>
                <a:latin typeface="Verdana" panose="020B0604030504040204" pitchFamily="34" charset="0"/>
              </a:defRPr>
            </a:lvl1pPr>
            <a:lvl2pPr marL="742950" indent="-285750" eaLnBrk="0" hangingPunct="0">
              <a:defRPr sz="900">
                <a:solidFill>
                  <a:schemeClr val="tx1"/>
                </a:solidFill>
                <a:latin typeface="Verdana" panose="020B0604030504040204" pitchFamily="34" charset="0"/>
              </a:defRPr>
            </a:lvl2pPr>
            <a:lvl3pPr marL="1143000" indent="-228600" eaLnBrk="0" hangingPunct="0">
              <a:defRPr sz="900">
                <a:solidFill>
                  <a:schemeClr val="tx1"/>
                </a:solidFill>
                <a:latin typeface="Verdana" panose="020B0604030504040204" pitchFamily="34" charset="0"/>
              </a:defRPr>
            </a:lvl3pPr>
            <a:lvl4pPr marL="1600200" indent="-228600" eaLnBrk="0" hangingPunct="0">
              <a:defRPr sz="900">
                <a:solidFill>
                  <a:schemeClr val="tx1"/>
                </a:solidFill>
                <a:latin typeface="Verdana" panose="020B0604030504040204" pitchFamily="34" charset="0"/>
              </a:defRPr>
            </a:lvl4pPr>
            <a:lvl5pPr marL="2057400" indent="-228600" eaLnBrk="0" hangingPunct="0">
              <a:defRPr sz="900">
                <a:solidFill>
                  <a:schemeClr val="tx1"/>
                </a:solidFill>
                <a:latin typeface="Verdana" panose="020B0604030504040204" pitchFamily="34" charset="0"/>
              </a:defRPr>
            </a:lvl5pPr>
            <a:lvl6pPr marL="2514600" indent="-228600" eaLnBrk="0" fontAlgn="base" hangingPunct="0">
              <a:spcBef>
                <a:spcPct val="0"/>
              </a:spcBef>
              <a:spcAft>
                <a:spcPct val="0"/>
              </a:spcAft>
              <a:defRPr sz="900">
                <a:solidFill>
                  <a:schemeClr val="tx1"/>
                </a:solidFill>
                <a:latin typeface="Verdana" panose="020B0604030504040204" pitchFamily="34" charset="0"/>
              </a:defRPr>
            </a:lvl6pPr>
            <a:lvl7pPr marL="2971800" indent="-228600" eaLnBrk="0" fontAlgn="base" hangingPunct="0">
              <a:spcBef>
                <a:spcPct val="0"/>
              </a:spcBef>
              <a:spcAft>
                <a:spcPct val="0"/>
              </a:spcAft>
              <a:defRPr sz="900">
                <a:solidFill>
                  <a:schemeClr val="tx1"/>
                </a:solidFill>
                <a:latin typeface="Verdana" panose="020B0604030504040204" pitchFamily="34" charset="0"/>
              </a:defRPr>
            </a:lvl7pPr>
            <a:lvl8pPr marL="3429000" indent="-228600" eaLnBrk="0" fontAlgn="base" hangingPunct="0">
              <a:spcBef>
                <a:spcPct val="0"/>
              </a:spcBef>
              <a:spcAft>
                <a:spcPct val="0"/>
              </a:spcAft>
              <a:defRPr sz="900">
                <a:solidFill>
                  <a:schemeClr val="tx1"/>
                </a:solidFill>
                <a:latin typeface="Verdana" panose="020B0604030504040204" pitchFamily="34" charset="0"/>
              </a:defRPr>
            </a:lvl8pPr>
            <a:lvl9pPr marL="3886200" indent="-228600" eaLnBrk="0" fontAlgn="base" hangingPunct="0">
              <a:spcBef>
                <a:spcPct val="0"/>
              </a:spcBef>
              <a:spcAft>
                <a:spcPct val="0"/>
              </a:spcAft>
              <a:defRPr sz="900">
                <a:solidFill>
                  <a:schemeClr val="tx1"/>
                </a:solidFill>
                <a:latin typeface="Verdana" panose="020B0604030504040204" pitchFamily="34" charset="0"/>
              </a:defRPr>
            </a:lvl9pPr>
          </a:lstStyle>
          <a:p>
            <a:pPr algn="ctr" eaLnBrk="1" hangingPunct="1">
              <a:defRPr/>
            </a:pPr>
            <a:r>
              <a:rPr lang="en-ZA" sz="1050" b="1" i="1" baseline="30000" dirty="0">
                <a:solidFill>
                  <a:srgbClr val="009900"/>
                </a:solidFill>
              </a:rPr>
              <a:t>“KZN as a prosperous Province</a:t>
            </a:r>
            <a:r>
              <a:rPr lang="en-ZA" sz="1050" b="1" i="1" dirty="0">
                <a:solidFill>
                  <a:srgbClr val="009900"/>
                </a:solidFill>
              </a:rPr>
              <a:t> </a:t>
            </a:r>
            <a:r>
              <a:rPr lang="en-ZA" sz="1050" b="1" i="1" baseline="30000" dirty="0">
                <a:solidFill>
                  <a:srgbClr val="009900"/>
                </a:solidFill>
              </a:rPr>
              <a:t>with healthy, secure and skilled population, living in dignity and harmony, acting as a gateway between Africa and the World”</a:t>
            </a:r>
          </a:p>
        </p:txBody>
      </p:sp>
    </p:spTree>
    <p:extLst>
      <p:ext uri="{BB962C8B-B14F-4D97-AF65-F5344CB8AC3E}">
        <p14:creationId xmlns:p14="http://schemas.microsoft.com/office/powerpoint/2010/main" val="401215950"/>
      </p:ext>
    </p:extLst>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C4789-D3A1-41EE-9E5D-AE64A51FA393}"/>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8F1C7A2E-639D-4CAD-929A-57B4800404C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CA614071-A7E1-4DC4-A9A3-3040BEA3A2FD}"/>
              </a:ext>
            </a:extLst>
          </p:cNvPr>
          <p:cNvSpPr>
            <a:spLocks noGrp="1"/>
          </p:cNvSpPr>
          <p:nvPr>
            <p:ph type="dt" sz="half" idx="10"/>
          </p:nvPr>
        </p:nvSpPr>
        <p:spPr/>
        <p:txBody>
          <a:bodyPr/>
          <a:lstStyle/>
          <a:p>
            <a:pPr>
              <a:defRPr/>
            </a:pPr>
            <a:fld id="{82EB563F-739D-40AD-B9CA-E2B016CF581F}" type="datetime1">
              <a:rPr lang="en-ZA" smtClean="0">
                <a:solidFill>
                  <a:prstClr val="black">
                    <a:tint val="75000"/>
                  </a:prstClr>
                </a:solidFill>
              </a:rPr>
              <a:t>2022/02/15</a:t>
            </a:fld>
            <a:endParaRPr lang="en-US" dirty="0">
              <a:solidFill>
                <a:prstClr val="black">
                  <a:tint val="75000"/>
                </a:prstClr>
              </a:solidFill>
            </a:endParaRPr>
          </a:p>
        </p:txBody>
      </p:sp>
      <p:sp>
        <p:nvSpPr>
          <p:cNvPr id="5" name="Footer Placeholder 4">
            <a:extLst>
              <a:ext uri="{FF2B5EF4-FFF2-40B4-BE49-F238E27FC236}">
                <a16:creationId xmlns:a16="http://schemas.microsoft.com/office/drawing/2014/main" id="{C1CA62C4-24F3-48B0-8306-A49B223802C9}"/>
              </a:ext>
            </a:extLst>
          </p:cNvPr>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a:extLst>
              <a:ext uri="{FF2B5EF4-FFF2-40B4-BE49-F238E27FC236}">
                <a16:creationId xmlns:a16="http://schemas.microsoft.com/office/drawing/2014/main" id="{DBB68004-8DFE-4CC7-A27D-BE8FEF16969C}"/>
              </a:ext>
            </a:extLst>
          </p:cNvPr>
          <p:cNvSpPr>
            <a:spLocks noGrp="1"/>
          </p:cNvSpPr>
          <p:nvPr>
            <p:ph type="sldNum" sz="quarter" idx="12"/>
          </p:nvPr>
        </p:nvSpPr>
        <p:spPr/>
        <p:txBody>
          <a:bodyPr/>
          <a:lstStyle/>
          <a:p>
            <a:fld id="{5D312F24-582A-4117-A0B2-A1DD2489FD11}" type="slidenum">
              <a:rPr lang="en-US" altLang="en-US" smtClean="0"/>
              <a:pPr/>
              <a:t>‹#›</a:t>
            </a:fld>
            <a:endParaRPr lang="en-US" altLang="en-US" dirty="0"/>
          </a:p>
        </p:txBody>
      </p:sp>
    </p:spTree>
    <p:extLst>
      <p:ext uri="{BB962C8B-B14F-4D97-AF65-F5344CB8AC3E}">
        <p14:creationId xmlns:p14="http://schemas.microsoft.com/office/powerpoint/2010/main" val="2278849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5CD35-8837-44B1-895C-1C3E10F004D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715F4846-BB1A-4F6F-9E10-5CDC6BB2B6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8F16A6E-24F4-470C-A83E-320E609267E9}"/>
              </a:ext>
            </a:extLst>
          </p:cNvPr>
          <p:cNvSpPr>
            <a:spLocks noGrp="1"/>
          </p:cNvSpPr>
          <p:nvPr>
            <p:ph type="dt" sz="half" idx="10"/>
          </p:nvPr>
        </p:nvSpPr>
        <p:spPr/>
        <p:txBody>
          <a:bodyPr/>
          <a:lstStyle/>
          <a:p>
            <a:pPr>
              <a:defRPr/>
            </a:pPr>
            <a:fld id="{DCCBF3E6-93AA-4FF0-BCD7-F30AAF45E4ED}" type="datetime1">
              <a:rPr lang="en-ZA" smtClean="0">
                <a:solidFill>
                  <a:prstClr val="black">
                    <a:tint val="75000"/>
                  </a:prstClr>
                </a:solidFill>
              </a:rPr>
              <a:t>2022/02/15</a:t>
            </a:fld>
            <a:endParaRPr lang="en-US" dirty="0">
              <a:solidFill>
                <a:prstClr val="black">
                  <a:tint val="75000"/>
                </a:prstClr>
              </a:solidFill>
            </a:endParaRPr>
          </a:p>
        </p:txBody>
      </p:sp>
      <p:sp>
        <p:nvSpPr>
          <p:cNvPr id="5" name="Footer Placeholder 4">
            <a:extLst>
              <a:ext uri="{FF2B5EF4-FFF2-40B4-BE49-F238E27FC236}">
                <a16:creationId xmlns:a16="http://schemas.microsoft.com/office/drawing/2014/main" id="{30077DEF-29B3-40C1-B943-1919BAE8EA0D}"/>
              </a:ext>
            </a:extLst>
          </p:cNvPr>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a:extLst>
              <a:ext uri="{FF2B5EF4-FFF2-40B4-BE49-F238E27FC236}">
                <a16:creationId xmlns:a16="http://schemas.microsoft.com/office/drawing/2014/main" id="{DC33C38F-BFE5-4815-920D-668767727A0E}"/>
              </a:ext>
            </a:extLst>
          </p:cNvPr>
          <p:cNvSpPr>
            <a:spLocks noGrp="1"/>
          </p:cNvSpPr>
          <p:nvPr>
            <p:ph type="sldNum" sz="quarter" idx="12"/>
          </p:nvPr>
        </p:nvSpPr>
        <p:spPr/>
        <p:txBody>
          <a:bodyPr/>
          <a:lstStyle/>
          <a:p>
            <a:fld id="{3DBF3DF0-8F4F-4A0C-B1E1-3C80CEE4DE50}" type="slidenum">
              <a:rPr lang="en-US" altLang="en-US" smtClean="0"/>
              <a:pPr/>
              <a:t>‹#›</a:t>
            </a:fld>
            <a:endParaRPr lang="en-US" altLang="en-US" dirty="0"/>
          </a:p>
        </p:txBody>
      </p:sp>
    </p:spTree>
    <p:extLst>
      <p:ext uri="{BB962C8B-B14F-4D97-AF65-F5344CB8AC3E}">
        <p14:creationId xmlns:p14="http://schemas.microsoft.com/office/powerpoint/2010/main" val="1914301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C1F7E-5AB4-41A8-9C24-BDA8C6282214}"/>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FA94B502-0440-4886-8D6E-68EF05EB3BC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5B442BAF-12D3-47AC-B8E0-04E118BC4F6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9B6DF292-F8C6-400F-A053-1EAF42E8293E}"/>
              </a:ext>
            </a:extLst>
          </p:cNvPr>
          <p:cNvSpPr>
            <a:spLocks noGrp="1"/>
          </p:cNvSpPr>
          <p:nvPr>
            <p:ph type="dt" sz="half" idx="10"/>
          </p:nvPr>
        </p:nvSpPr>
        <p:spPr/>
        <p:txBody>
          <a:bodyPr/>
          <a:lstStyle/>
          <a:p>
            <a:pPr>
              <a:defRPr/>
            </a:pPr>
            <a:fld id="{CFC82634-0725-427F-8963-586389EAD36C}" type="datetime1">
              <a:rPr lang="en-ZA" smtClean="0">
                <a:solidFill>
                  <a:prstClr val="black">
                    <a:tint val="75000"/>
                  </a:prstClr>
                </a:solidFill>
              </a:rPr>
              <a:t>2022/02/15</a:t>
            </a:fld>
            <a:endParaRPr lang="en-US" dirty="0">
              <a:solidFill>
                <a:prstClr val="black">
                  <a:tint val="75000"/>
                </a:prstClr>
              </a:solidFill>
            </a:endParaRPr>
          </a:p>
        </p:txBody>
      </p:sp>
      <p:sp>
        <p:nvSpPr>
          <p:cNvPr id="6" name="Footer Placeholder 5">
            <a:extLst>
              <a:ext uri="{FF2B5EF4-FFF2-40B4-BE49-F238E27FC236}">
                <a16:creationId xmlns:a16="http://schemas.microsoft.com/office/drawing/2014/main" id="{8731BD16-E38E-4DE8-9BEF-7742D05161FE}"/>
              </a:ext>
            </a:extLst>
          </p:cNvPr>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a:extLst>
              <a:ext uri="{FF2B5EF4-FFF2-40B4-BE49-F238E27FC236}">
                <a16:creationId xmlns:a16="http://schemas.microsoft.com/office/drawing/2014/main" id="{5FFF6FDF-2876-44C2-88C0-5DC23AC84177}"/>
              </a:ext>
            </a:extLst>
          </p:cNvPr>
          <p:cNvSpPr>
            <a:spLocks noGrp="1"/>
          </p:cNvSpPr>
          <p:nvPr>
            <p:ph type="sldNum" sz="quarter" idx="12"/>
          </p:nvPr>
        </p:nvSpPr>
        <p:spPr/>
        <p:txBody>
          <a:bodyPr/>
          <a:lstStyle/>
          <a:p>
            <a:fld id="{B9757167-10C8-42C7-B29A-1F1A091DEDC4}" type="slidenum">
              <a:rPr lang="en-US" altLang="en-US" smtClean="0"/>
              <a:pPr/>
              <a:t>‹#›</a:t>
            </a:fld>
            <a:endParaRPr lang="en-US" altLang="en-US" dirty="0"/>
          </a:p>
        </p:txBody>
      </p:sp>
    </p:spTree>
    <p:extLst>
      <p:ext uri="{BB962C8B-B14F-4D97-AF65-F5344CB8AC3E}">
        <p14:creationId xmlns:p14="http://schemas.microsoft.com/office/powerpoint/2010/main" val="1874060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2B0B4-9D61-4AB0-959E-42980047319F}"/>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8120A138-C481-4892-9885-76A9438985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9AA7733-6958-47A5-987A-5053DA3ECBE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1A129012-2CD8-4CD9-9427-6EE5940634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8350F2E-9A78-4C6D-9DE3-AE7311F6523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FDD02546-BA61-4159-9106-C8133B8D5856}"/>
              </a:ext>
            </a:extLst>
          </p:cNvPr>
          <p:cNvSpPr>
            <a:spLocks noGrp="1"/>
          </p:cNvSpPr>
          <p:nvPr>
            <p:ph type="dt" sz="half" idx="10"/>
          </p:nvPr>
        </p:nvSpPr>
        <p:spPr/>
        <p:txBody>
          <a:bodyPr/>
          <a:lstStyle/>
          <a:p>
            <a:pPr>
              <a:defRPr/>
            </a:pPr>
            <a:fld id="{5A42603D-AD04-4077-8A5F-391EBFB99364}" type="datetime1">
              <a:rPr lang="en-ZA" smtClean="0">
                <a:solidFill>
                  <a:prstClr val="black">
                    <a:tint val="75000"/>
                  </a:prstClr>
                </a:solidFill>
              </a:rPr>
              <a:t>2022/02/15</a:t>
            </a:fld>
            <a:endParaRPr lang="en-US" dirty="0">
              <a:solidFill>
                <a:prstClr val="black">
                  <a:tint val="75000"/>
                </a:prstClr>
              </a:solidFill>
            </a:endParaRPr>
          </a:p>
        </p:txBody>
      </p:sp>
      <p:sp>
        <p:nvSpPr>
          <p:cNvPr id="8" name="Footer Placeholder 7">
            <a:extLst>
              <a:ext uri="{FF2B5EF4-FFF2-40B4-BE49-F238E27FC236}">
                <a16:creationId xmlns:a16="http://schemas.microsoft.com/office/drawing/2014/main" id="{BB1F0350-3196-4A70-9D66-057369BE31DA}"/>
              </a:ext>
            </a:extLst>
          </p:cNvPr>
          <p:cNvSpPr>
            <a:spLocks noGrp="1"/>
          </p:cNvSpPr>
          <p:nvPr>
            <p:ph type="ftr" sz="quarter" idx="11"/>
          </p:nvPr>
        </p:nvSpPr>
        <p:spPr/>
        <p:txBody>
          <a:bodyPr/>
          <a:lstStyle/>
          <a:p>
            <a:pPr>
              <a:defRPr/>
            </a:pPr>
            <a:endParaRPr lang="en-US" dirty="0">
              <a:solidFill>
                <a:prstClr val="black">
                  <a:tint val="75000"/>
                </a:prstClr>
              </a:solidFill>
            </a:endParaRPr>
          </a:p>
        </p:txBody>
      </p:sp>
      <p:sp>
        <p:nvSpPr>
          <p:cNvPr id="9" name="Slide Number Placeholder 8">
            <a:extLst>
              <a:ext uri="{FF2B5EF4-FFF2-40B4-BE49-F238E27FC236}">
                <a16:creationId xmlns:a16="http://schemas.microsoft.com/office/drawing/2014/main" id="{D52804F2-9B33-4206-A552-22277F089B40}"/>
              </a:ext>
            </a:extLst>
          </p:cNvPr>
          <p:cNvSpPr>
            <a:spLocks noGrp="1"/>
          </p:cNvSpPr>
          <p:nvPr>
            <p:ph type="sldNum" sz="quarter" idx="12"/>
          </p:nvPr>
        </p:nvSpPr>
        <p:spPr/>
        <p:txBody>
          <a:bodyPr/>
          <a:lstStyle/>
          <a:p>
            <a:fld id="{730BF22A-558E-49CD-8C91-D895D543537F}" type="slidenum">
              <a:rPr lang="en-US" altLang="en-US" smtClean="0"/>
              <a:pPr/>
              <a:t>‹#›</a:t>
            </a:fld>
            <a:endParaRPr lang="en-US" altLang="en-US" dirty="0"/>
          </a:p>
        </p:txBody>
      </p:sp>
    </p:spTree>
    <p:extLst>
      <p:ext uri="{BB962C8B-B14F-4D97-AF65-F5344CB8AC3E}">
        <p14:creationId xmlns:p14="http://schemas.microsoft.com/office/powerpoint/2010/main" val="2971353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33276-2535-40C1-A31A-A13C2D25A659}"/>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025C8C1A-3F7C-4758-B242-0D0C96842C9B}"/>
              </a:ext>
            </a:extLst>
          </p:cNvPr>
          <p:cNvSpPr>
            <a:spLocks noGrp="1"/>
          </p:cNvSpPr>
          <p:nvPr>
            <p:ph type="dt" sz="half" idx="10"/>
          </p:nvPr>
        </p:nvSpPr>
        <p:spPr/>
        <p:txBody>
          <a:bodyPr/>
          <a:lstStyle/>
          <a:p>
            <a:pPr>
              <a:defRPr/>
            </a:pPr>
            <a:fld id="{70992639-3427-4C59-8849-BA48E7C75E1C}" type="datetime1">
              <a:rPr lang="en-ZA" smtClean="0">
                <a:solidFill>
                  <a:prstClr val="black">
                    <a:tint val="75000"/>
                  </a:prstClr>
                </a:solidFill>
              </a:rPr>
              <a:t>2022/02/15</a:t>
            </a:fld>
            <a:endParaRPr lang="en-US" dirty="0">
              <a:solidFill>
                <a:prstClr val="black">
                  <a:tint val="75000"/>
                </a:prstClr>
              </a:solidFill>
            </a:endParaRPr>
          </a:p>
        </p:txBody>
      </p:sp>
      <p:sp>
        <p:nvSpPr>
          <p:cNvPr id="4" name="Footer Placeholder 3">
            <a:extLst>
              <a:ext uri="{FF2B5EF4-FFF2-40B4-BE49-F238E27FC236}">
                <a16:creationId xmlns:a16="http://schemas.microsoft.com/office/drawing/2014/main" id="{290C4C81-99B0-4744-95F0-04C39B76405C}"/>
              </a:ext>
            </a:extLst>
          </p:cNvPr>
          <p:cNvSpPr>
            <a:spLocks noGrp="1"/>
          </p:cNvSpPr>
          <p:nvPr>
            <p:ph type="ftr" sz="quarter" idx="11"/>
          </p:nvPr>
        </p:nvSpPr>
        <p:spPr/>
        <p:txBody>
          <a:bodyPr/>
          <a:lstStyle/>
          <a:p>
            <a:pPr>
              <a:defRPr/>
            </a:pPr>
            <a:endParaRPr lang="en-US" dirty="0">
              <a:solidFill>
                <a:prstClr val="black">
                  <a:tint val="75000"/>
                </a:prstClr>
              </a:solidFill>
            </a:endParaRPr>
          </a:p>
        </p:txBody>
      </p:sp>
      <p:sp>
        <p:nvSpPr>
          <p:cNvPr id="5" name="Slide Number Placeholder 4">
            <a:extLst>
              <a:ext uri="{FF2B5EF4-FFF2-40B4-BE49-F238E27FC236}">
                <a16:creationId xmlns:a16="http://schemas.microsoft.com/office/drawing/2014/main" id="{FB2CA83E-5287-4385-B28B-95CCD162E667}"/>
              </a:ext>
            </a:extLst>
          </p:cNvPr>
          <p:cNvSpPr>
            <a:spLocks noGrp="1"/>
          </p:cNvSpPr>
          <p:nvPr>
            <p:ph type="sldNum" sz="quarter" idx="12"/>
          </p:nvPr>
        </p:nvSpPr>
        <p:spPr/>
        <p:txBody>
          <a:bodyPr/>
          <a:lstStyle/>
          <a:p>
            <a:fld id="{BC070C76-ABB2-4FD9-BD01-E906E11C999E}" type="slidenum">
              <a:rPr lang="en-US" altLang="en-US" smtClean="0"/>
              <a:pPr/>
              <a:t>‹#›</a:t>
            </a:fld>
            <a:endParaRPr lang="en-US" altLang="en-US" dirty="0"/>
          </a:p>
        </p:txBody>
      </p:sp>
    </p:spTree>
    <p:extLst>
      <p:ext uri="{BB962C8B-B14F-4D97-AF65-F5344CB8AC3E}">
        <p14:creationId xmlns:p14="http://schemas.microsoft.com/office/powerpoint/2010/main" val="2178673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750DEF-0F59-4F8C-85C4-B5D00E8A11AA}"/>
              </a:ext>
            </a:extLst>
          </p:cNvPr>
          <p:cNvSpPr>
            <a:spLocks noGrp="1"/>
          </p:cNvSpPr>
          <p:nvPr>
            <p:ph type="dt" sz="half" idx="10"/>
          </p:nvPr>
        </p:nvSpPr>
        <p:spPr/>
        <p:txBody>
          <a:bodyPr/>
          <a:lstStyle/>
          <a:p>
            <a:pPr>
              <a:defRPr/>
            </a:pPr>
            <a:fld id="{B5D5A2ED-83E9-4610-A355-6FDCFE98DF0A}" type="datetime1">
              <a:rPr lang="en-ZA" smtClean="0">
                <a:solidFill>
                  <a:prstClr val="black">
                    <a:tint val="75000"/>
                  </a:prstClr>
                </a:solidFill>
              </a:rPr>
              <a:t>2022/02/15</a:t>
            </a:fld>
            <a:endParaRPr lang="en-US" dirty="0">
              <a:solidFill>
                <a:prstClr val="black">
                  <a:tint val="75000"/>
                </a:prstClr>
              </a:solidFill>
            </a:endParaRPr>
          </a:p>
        </p:txBody>
      </p:sp>
      <p:sp>
        <p:nvSpPr>
          <p:cNvPr id="3" name="Footer Placeholder 2">
            <a:extLst>
              <a:ext uri="{FF2B5EF4-FFF2-40B4-BE49-F238E27FC236}">
                <a16:creationId xmlns:a16="http://schemas.microsoft.com/office/drawing/2014/main" id="{E50549B6-ACB3-4769-A75C-8C8FD7B8E586}"/>
              </a:ext>
            </a:extLst>
          </p:cNvPr>
          <p:cNvSpPr>
            <a:spLocks noGrp="1"/>
          </p:cNvSpPr>
          <p:nvPr>
            <p:ph type="ftr" sz="quarter" idx="11"/>
          </p:nvPr>
        </p:nvSpPr>
        <p:spPr/>
        <p:txBody>
          <a:bodyPr/>
          <a:lstStyle/>
          <a:p>
            <a:pPr>
              <a:defRPr/>
            </a:pPr>
            <a:endParaRPr lang="en-US" dirty="0">
              <a:solidFill>
                <a:prstClr val="black">
                  <a:tint val="75000"/>
                </a:prstClr>
              </a:solidFill>
            </a:endParaRPr>
          </a:p>
        </p:txBody>
      </p:sp>
      <p:sp>
        <p:nvSpPr>
          <p:cNvPr id="4" name="Slide Number Placeholder 3">
            <a:extLst>
              <a:ext uri="{FF2B5EF4-FFF2-40B4-BE49-F238E27FC236}">
                <a16:creationId xmlns:a16="http://schemas.microsoft.com/office/drawing/2014/main" id="{6ED5F4B2-3B40-4D1D-A737-BB64AEE7F24B}"/>
              </a:ext>
            </a:extLst>
          </p:cNvPr>
          <p:cNvSpPr>
            <a:spLocks noGrp="1"/>
          </p:cNvSpPr>
          <p:nvPr>
            <p:ph type="sldNum" sz="quarter" idx="12"/>
          </p:nvPr>
        </p:nvSpPr>
        <p:spPr/>
        <p:txBody>
          <a:bodyPr/>
          <a:lstStyle/>
          <a:p>
            <a:fld id="{312A617F-46FE-4A8A-8649-A4E46A8175BC}" type="slidenum">
              <a:rPr lang="en-US" altLang="en-US" smtClean="0"/>
              <a:pPr/>
              <a:t>‹#›</a:t>
            </a:fld>
            <a:endParaRPr lang="en-US" altLang="en-US" dirty="0"/>
          </a:p>
        </p:txBody>
      </p:sp>
    </p:spTree>
    <p:extLst>
      <p:ext uri="{BB962C8B-B14F-4D97-AF65-F5344CB8AC3E}">
        <p14:creationId xmlns:p14="http://schemas.microsoft.com/office/powerpoint/2010/main" val="3954934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03560-3715-4F80-AB30-9E0FD3EDAD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651A9126-495D-461A-B3DE-EE22235066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D0066D51-5F06-4DBF-9094-33652CBF7D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9ED46A8-C9C9-4B56-8383-AC217DCAF38F}"/>
              </a:ext>
            </a:extLst>
          </p:cNvPr>
          <p:cNvSpPr>
            <a:spLocks noGrp="1"/>
          </p:cNvSpPr>
          <p:nvPr>
            <p:ph type="dt" sz="half" idx="10"/>
          </p:nvPr>
        </p:nvSpPr>
        <p:spPr/>
        <p:txBody>
          <a:bodyPr/>
          <a:lstStyle/>
          <a:p>
            <a:pPr>
              <a:defRPr/>
            </a:pPr>
            <a:fld id="{C93D6C56-3ABF-45E4-9058-C72002E07076}" type="datetime1">
              <a:rPr lang="en-ZA" smtClean="0">
                <a:solidFill>
                  <a:prstClr val="black">
                    <a:tint val="75000"/>
                  </a:prstClr>
                </a:solidFill>
              </a:rPr>
              <a:t>2022/02/15</a:t>
            </a:fld>
            <a:endParaRPr lang="en-US" dirty="0">
              <a:solidFill>
                <a:prstClr val="black">
                  <a:tint val="75000"/>
                </a:prstClr>
              </a:solidFill>
            </a:endParaRPr>
          </a:p>
        </p:txBody>
      </p:sp>
      <p:sp>
        <p:nvSpPr>
          <p:cNvPr id="6" name="Footer Placeholder 5">
            <a:extLst>
              <a:ext uri="{FF2B5EF4-FFF2-40B4-BE49-F238E27FC236}">
                <a16:creationId xmlns:a16="http://schemas.microsoft.com/office/drawing/2014/main" id="{A2316FCA-ED87-4729-B99E-05D35455244E}"/>
              </a:ext>
            </a:extLst>
          </p:cNvPr>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a:extLst>
              <a:ext uri="{FF2B5EF4-FFF2-40B4-BE49-F238E27FC236}">
                <a16:creationId xmlns:a16="http://schemas.microsoft.com/office/drawing/2014/main" id="{2006A713-A00D-4CFE-AC83-9575CC238297}"/>
              </a:ext>
            </a:extLst>
          </p:cNvPr>
          <p:cNvSpPr>
            <a:spLocks noGrp="1"/>
          </p:cNvSpPr>
          <p:nvPr>
            <p:ph type="sldNum" sz="quarter" idx="12"/>
          </p:nvPr>
        </p:nvSpPr>
        <p:spPr/>
        <p:txBody>
          <a:bodyPr/>
          <a:lstStyle/>
          <a:p>
            <a:fld id="{BC6A8617-99DB-44A4-9BFF-66DE9E62441A}" type="slidenum">
              <a:rPr lang="en-US" altLang="en-US" smtClean="0"/>
              <a:pPr/>
              <a:t>‹#›</a:t>
            </a:fld>
            <a:endParaRPr lang="en-US" altLang="en-US" dirty="0"/>
          </a:p>
        </p:txBody>
      </p:sp>
    </p:spTree>
    <p:extLst>
      <p:ext uri="{BB962C8B-B14F-4D97-AF65-F5344CB8AC3E}">
        <p14:creationId xmlns:p14="http://schemas.microsoft.com/office/powerpoint/2010/main" val="2703571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85F88-7FCF-4370-9B40-B06A02C21B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760FE940-4E8F-487B-B686-E3D16D7689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4B2C12BA-D5FD-4C7A-861A-2BA723371A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ACCB972-0A55-43BF-B909-85C92CF0A8C9}"/>
              </a:ext>
            </a:extLst>
          </p:cNvPr>
          <p:cNvSpPr>
            <a:spLocks noGrp="1"/>
          </p:cNvSpPr>
          <p:nvPr>
            <p:ph type="dt" sz="half" idx="10"/>
          </p:nvPr>
        </p:nvSpPr>
        <p:spPr/>
        <p:txBody>
          <a:bodyPr/>
          <a:lstStyle/>
          <a:p>
            <a:pPr>
              <a:defRPr/>
            </a:pPr>
            <a:fld id="{E03E5782-BF56-482D-B970-8D4CA4751F28}" type="datetime1">
              <a:rPr lang="en-ZA" smtClean="0">
                <a:solidFill>
                  <a:prstClr val="black">
                    <a:tint val="75000"/>
                  </a:prstClr>
                </a:solidFill>
              </a:rPr>
              <a:t>2022/02/15</a:t>
            </a:fld>
            <a:endParaRPr lang="en-US" dirty="0">
              <a:solidFill>
                <a:prstClr val="black">
                  <a:tint val="75000"/>
                </a:prstClr>
              </a:solidFill>
            </a:endParaRPr>
          </a:p>
        </p:txBody>
      </p:sp>
      <p:sp>
        <p:nvSpPr>
          <p:cNvPr id="6" name="Footer Placeholder 5">
            <a:extLst>
              <a:ext uri="{FF2B5EF4-FFF2-40B4-BE49-F238E27FC236}">
                <a16:creationId xmlns:a16="http://schemas.microsoft.com/office/drawing/2014/main" id="{AC271619-09FE-415D-85E5-F80265B6F03F}"/>
              </a:ext>
            </a:extLst>
          </p:cNvPr>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a:extLst>
              <a:ext uri="{FF2B5EF4-FFF2-40B4-BE49-F238E27FC236}">
                <a16:creationId xmlns:a16="http://schemas.microsoft.com/office/drawing/2014/main" id="{7B2CCC5C-16A8-4926-AEF2-5BA39189F273}"/>
              </a:ext>
            </a:extLst>
          </p:cNvPr>
          <p:cNvSpPr>
            <a:spLocks noGrp="1"/>
          </p:cNvSpPr>
          <p:nvPr>
            <p:ph type="sldNum" sz="quarter" idx="12"/>
          </p:nvPr>
        </p:nvSpPr>
        <p:spPr/>
        <p:txBody>
          <a:bodyPr/>
          <a:lstStyle/>
          <a:p>
            <a:fld id="{2DDF82E0-F617-466A-8989-E6F91EEE8384}" type="slidenum">
              <a:rPr lang="en-US" altLang="en-US" smtClean="0"/>
              <a:pPr/>
              <a:t>‹#›</a:t>
            </a:fld>
            <a:endParaRPr lang="en-US" altLang="en-US" dirty="0"/>
          </a:p>
        </p:txBody>
      </p:sp>
    </p:spTree>
    <p:extLst>
      <p:ext uri="{BB962C8B-B14F-4D97-AF65-F5344CB8AC3E}">
        <p14:creationId xmlns:p14="http://schemas.microsoft.com/office/powerpoint/2010/main" val="3580395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DC436E-8473-4583-A564-1477F169FF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C268240E-9139-4D35-9B25-4F1B88ADC1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494E03C6-0BCF-40F5-8FB1-CAE785A79C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134B03A-E7BA-4CCE-B2AC-BBFA8E1E14F6}" type="datetime1">
              <a:rPr lang="en-ZA" smtClean="0">
                <a:solidFill>
                  <a:prstClr val="black">
                    <a:tint val="75000"/>
                  </a:prstClr>
                </a:solidFill>
              </a:rPr>
              <a:t>2022/02/15</a:t>
            </a:fld>
            <a:endParaRPr lang="en-US" dirty="0">
              <a:solidFill>
                <a:prstClr val="black">
                  <a:tint val="75000"/>
                </a:prstClr>
              </a:solidFill>
            </a:endParaRPr>
          </a:p>
        </p:txBody>
      </p:sp>
      <p:sp>
        <p:nvSpPr>
          <p:cNvPr id="5" name="Footer Placeholder 4">
            <a:extLst>
              <a:ext uri="{FF2B5EF4-FFF2-40B4-BE49-F238E27FC236}">
                <a16:creationId xmlns:a16="http://schemas.microsoft.com/office/drawing/2014/main" id="{3C247D5F-F3D8-4D54-875B-14C638E1AC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solidFill>
                <a:prstClr val="black">
                  <a:tint val="75000"/>
                </a:prstClr>
              </a:solidFill>
            </a:endParaRPr>
          </a:p>
        </p:txBody>
      </p:sp>
      <p:sp>
        <p:nvSpPr>
          <p:cNvPr id="6" name="Slide Number Placeholder 5">
            <a:extLst>
              <a:ext uri="{FF2B5EF4-FFF2-40B4-BE49-F238E27FC236}">
                <a16:creationId xmlns:a16="http://schemas.microsoft.com/office/drawing/2014/main" id="{7F4CEE24-5D2B-4D40-92A0-9777D645DF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CCA43C-E545-4331-BDCE-A95AACE0403A}" type="slidenum">
              <a:rPr lang="en-US" altLang="en-US" smtClean="0"/>
              <a:pPr/>
              <a:t>‹#›</a:t>
            </a:fld>
            <a:endParaRPr lang="en-US" altLang="en-US" dirty="0"/>
          </a:p>
        </p:txBody>
      </p:sp>
    </p:spTree>
    <p:extLst>
      <p:ext uri="{BB962C8B-B14F-4D97-AF65-F5344CB8AC3E}">
        <p14:creationId xmlns:p14="http://schemas.microsoft.com/office/powerpoint/2010/main" val="95592542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72"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9.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ANNEXURE%20A1%20STANDARD%20OPERATING%20PROCEDURES%20FOR%20TOURIST%20GUIDES%20REGISTRATION.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OTP Powerpoint Template-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78153" cy="6858000"/>
          </a:xfrm>
          <a:prstGeom prst="rect">
            <a:avLst/>
          </a:prstGeom>
        </p:spPr>
      </p:pic>
      <p:sp>
        <p:nvSpPr>
          <p:cNvPr id="7" name="Slide Number Placeholder 6"/>
          <p:cNvSpPr>
            <a:spLocks noGrp="1"/>
          </p:cNvSpPr>
          <p:nvPr>
            <p:ph type="sldNum" sz="quarter" idx="12"/>
          </p:nvPr>
        </p:nvSpPr>
        <p:spPr/>
        <p:txBody>
          <a:bodyPr/>
          <a:lstStyle/>
          <a:p>
            <a:fld id="{2DDF82E0-F617-466A-8989-E6F91EEE8384}" type="slidenum">
              <a:rPr lang="en-US" altLang="en-US" smtClean="0"/>
              <a:pPr/>
              <a:t>1</a:t>
            </a:fld>
            <a:endParaRPr lang="en-US" altLang="en-US" dirty="0"/>
          </a:p>
        </p:txBody>
      </p:sp>
      <p:sp>
        <p:nvSpPr>
          <p:cNvPr id="2" name="Rectangle 10"/>
          <p:cNvSpPr>
            <a:spLocks noChangeArrowheads="1"/>
          </p:cNvSpPr>
          <p:nvPr/>
        </p:nvSpPr>
        <p:spPr bwMode="auto">
          <a:xfrm>
            <a:off x="2567609" y="1772819"/>
            <a:ext cx="72009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3200" b="1" dirty="0">
              <a:solidFill>
                <a:prstClr val="black"/>
              </a:solidFill>
              <a:latin typeface="Arial Black" panose="020B0A04020102020204" pitchFamily="34" charset="0"/>
            </a:endParaRPr>
          </a:p>
          <a:p>
            <a:pPr algn="ctr" eaLnBrk="1" hangingPunct="1"/>
            <a:endParaRPr lang="en-ZA" altLang="en-US" sz="2400" b="1" dirty="0">
              <a:solidFill>
                <a:prstClr val="white"/>
              </a:solidFill>
              <a:latin typeface="Arial Black" panose="020B0A04020102020204" pitchFamily="34" charset="0"/>
            </a:endParaRPr>
          </a:p>
          <a:p>
            <a:pPr algn="ctr" eaLnBrk="1" hangingPunct="1"/>
            <a:endParaRPr lang="en-ZA" altLang="en-US" sz="2400" b="1" dirty="0">
              <a:solidFill>
                <a:prstClr val="white"/>
              </a:solidFill>
              <a:latin typeface="Arial Black" panose="020B0A04020102020204" pitchFamily="34" charset="0"/>
            </a:endParaRPr>
          </a:p>
        </p:txBody>
      </p:sp>
      <p:sp>
        <p:nvSpPr>
          <p:cNvPr id="5" name="Rectangle 4"/>
          <p:cNvSpPr/>
          <p:nvPr/>
        </p:nvSpPr>
        <p:spPr>
          <a:xfrm>
            <a:off x="1919536" y="2828838"/>
            <a:ext cx="8496944" cy="461665"/>
          </a:xfrm>
          <a:prstGeom prst="rect">
            <a:avLst/>
          </a:prstGeom>
          <a:noFill/>
        </p:spPr>
        <p:txBody>
          <a:bodyPr wrap="square">
            <a:spAutoFit/>
          </a:bodyPr>
          <a:lstStyle/>
          <a:p>
            <a:pPr lvl="0" algn="ctr"/>
            <a:endParaRPr lang="en-US" altLang="en-US" sz="2400" b="1" dirty="0">
              <a:latin typeface="+mj-lt"/>
            </a:endParaRPr>
          </a:p>
        </p:txBody>
      </p:sp>
      <p:sp>
        <p:nvSpPr>
          <p:cNvPr id="6" name="Rectangle 5"/>
          <p:cNvSpPr/>
          <p:nvPr/>
        </p:nvSpPr>
        <p:spPr>
          <a:xfrm>
            <a:off x="1631504" y="2397951"/>
            <a:ext cx="8928992" cy="584775"/>
          </a:xfrm>
          <a:prstGeom prst="rect">
            <a:avLst/>
          </a:prstGeom>
        </p:spPr>
        <p:txBody>
          <a:bodyPr wrap="square">
            <a:spAutoFit/>
          </a:bodyPr>
          <a:lstStyle/>
          <a:p>
            <a:pPr algn="ctr" fontAlgn="auto">
              <a:spcBef>
                <a:spcPct val="20000"/>
              </a:spcBef>
              <a:spcAft>
                <a:spcPts val="0"/>
              </a:spcAft>
              <a:defRPr/>
            </a:pPr>
            <a:endParaRPr lang="en-US" sz="3200" b="1" dirty="0">
              <a:solidFill>
                <a:srgbClr val="FFFF66"/>
              </a:solidFill>
              <a:effectLst>
                <a:outerShdw blurRad="38100" dist="38100" dir="2700000" algn="tl">
                  <a:srgbClr val="000000"/>
                </a:outerShdw>
              </a:effectLst>
              <a:cs typeface="Arial" pitchFamily="34" charset="0"/>
            </a:endParaRPr>
          </a:p>
        </p:txBody>
      </p:sp>
      <p:sp>
        <p:nvSpPr>
          <p:cNvPr id="10" name="Title 5"/>
          <p:cNvSpPr txBox="1">
            <a:spLocks/>
          </p:cNvSpPr>
          <p:nvPr/>
        </p:nvSpPr>
        <p:spPr bwMode="auto">
          <a:xfrm>
            <a:off x="3863752" y="4077074"/>
            <a:ext cx="4464496"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2000" b="1"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ctr" eaLnBrk="1" hangingPunct="1"/>
            <a:endParaRPr lang="en-US" altLang="en-US" sz="2800" dirty="0">
              <a:solidFill>
                <a:srgbClr val="FFD21E"/>
              </a:solidFill>
              <a:latin typeface="Arial"/>
              <a:cs typeface="Arial"/>
            </a:endParaRPr>
          </a:p>
        </p:txBody>
      </p:sp>
      <p:pic>
        <p:nvPicPr>
          <p:cNvPr id="13" name="Picture 12" descr="NDP 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08946" y="11264"/>
            <a:ext cx="869208" cy="800457"/>
          </a:xfrm>
          <a:prstGeom prst="rect">
            <a:avLst/>
          </a:prstGeom>
        </p:spPr>
      </p:pic>
      <p:pic>
        <p:nvPicPr>
          <p:cNvPr id="1026" name="Picture 2" descr="C:\Users\hamadziripic\Documents\My Received Files\image00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164"/>
            <a:ext cx="2886075" cy="7239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207569" y="1990582"/>
            <a:ext cx="9577064" cy="461665"/>
          </a:xfrm>
          <a:prstGeom prst="rect">
            <a:avLst/>
          </a:prstGeom>
        </p:spPr>
        <p:txBody>
          <a:bodyPr wrap="square">
            <a:spAutoFit/>
          </a:bodyPr>
          <a:lstStyle/>
          <a:p>
            <a:endParaRPr lang="en-GB" sz="2400" dirty="0"/>
          </a:p>
        </p:txBody>
      </p:sp>
      <p:sp>
        <p:nvSpPr>
          <p:cNvPr id="16" name="Rectangle 15"/>
          <p:cNvSpPr/>
          <p:nvPr/>
        </p:nvSpPr>
        <p:spPr>
          <a:xfrm>
            <a:off x="1714724" y="2055422"/>
            <a:ext cx="8928992" cy="2123638"/>
          </a:xfrm>
          <a:prstGeom prst="rect">
            <a:avLst/>
          </a:prstGeom>
        </p:spPr>
        <p:txBody>
          <a:bodyPr wrap="square" lIns="91418" tIns="45710" rIns="91418" bIns="45710">
            <a:spAutoFit/>
          </a:bodyPr>
          <a:lstStyle/>
          <a:p>
            <a:pPr marL="533278" indent="-533278" algn="ctr">
              <a:lnSpc>
                <a:spcPct val="60000"/>
              </a:lnSpc>
              <a:spcBef>
                <a:spcPct val="20000"/>
              </a:spcBef>
              <a:defRPr/>
            </a:pPr>
            <a:r>
              <a:rPr lang="en-US" sz="2800" b="1" dirty="0">
                <a:solidFill>
                  <a:srgbClr val="FFFFFF"/>
                </a:solidFill>
                <a:effectLst>
                  <a:outerShdw blurRad="38100" dist="38100" dir="2700000" algn="tl">
                    <a:srgbClr val="000000">
                      <a:alpha val="43137"/>
                    </a:srgbClr>
                  </a:outerShdw>
                </a:effectLst>
                <a:latin typeface="Arial Narrow" panose="020B0606020202030204" pitchFamily="34" charset="0"/>
                <a:cs typeface="Angsana New" pitchFamily="18" charset="-34"/>
              </a:rPr>
              <a:t>PRESENTATION TO THE PORTFOLIO COMMITTEE  ON</a:t>
            </a:r>
          </a:p>
          <a:p>
            <a:pPr marL="533278" indent="-533278" algn="ctr">
              <a:lnSpc>
                <a:spcPct val="60000"/>
              </a:lnSpc>
              <a:spcBef>
                <a:spcPct val="20000"/>
              </a:spcBef>
              <a:defRPr/>
            </a:pPr>
            <a:endParaRPr lang="en-US" sz="2800" b="1" dirty="0">
              <a:solidFill>
                <a:srgbClr val="FFFFFF"/>
              </a:solidFill>
              <a:effectLst>
                <a:outerShdw blurRad="38100" dist="38100" dir="2700000" algn="tl">
                  <a:srgbClr val="000000">
                    <a:alpha val="43137"/>
                  </a:srgbClr>
                </a:outerShdw>
              </a:effectLst>
              <a:latin typeface="Arial Narrow" panose="020B0606020202030204" pitchFamily="34" charset="0"/>
              <a:cs typeface="Angsana New" pitchFamily="18" charset="-34"/>
            </a:endParaRPr>
          </a:p>
          <a:p>
            <a:pPr marL="533278" indent="-533278" algn="ctr">
              <a:lnSpc>
                <a:spcPct val="60000"/>
              </a:lnSpc>
              <a:spcBef>
                <a:spcPct val="20000"/>
              </a:spcBef>
              <a:defRPr/>
            </a:pPr>
            <a:r>
              <a:rPr lang="en-US" sz="2800" b="1" dirty="0">
                <a:solidFill>
                  <a:srgbClr val="FFFFFF"/>
                </a:solidFill>
                <a:effectLst>
                  <a:outerShdw blurRad="38100" dist="38100" dir="2700000" algn="tl">
                    <a:srgbClr val="000000">
                      <a:alpha val="43137"/>
                    </a:srgbClr>
                  </a:outerShdw>
                </a:effectLst>
                <a:latin typeface="Arial Narrow" panose="020B0606020202030204" pitchFamily="34" charset="0"/>
                <a:cs typeface="Angsana New" pitchFamily="18" charset="-34"/>
              </a:rPr>
              <a:t> TOURISM </a:t>
            </a:r>
          </a:p>
          <a:p>
            <a:pPr marL="533278" indent="-533278" algn="ctr">
              <a:lnSpc>
                <a:spcPct val="60000"/>
              </a:lnSpc>
              <a:spcBef>
                <a:spcPct val="20000"/>
              </a:spcBef>
              <a:defRPr/>
            </a:pPr>
            <a:endParaRPr lang="en-US" sz="2800" b="1" dirty="0">
              <a:solidFill>
                <a:srgbClr val="FFFFFF"/>
              </a:solidFill>
              <a:effectLst>
                <a:outerShdw blurRad="38100" dist="38100" dir="2700000" algn="tl">
                  <a:srgbClr val="000000">
                    <a:alpha val="43137"/>
                  </a:srgbClr>
                </a:outerShdw>
              </a:effectLst>
              <a:latin typeface="Arial Narrow" panose="020B0606020202030204" pitchFamily="34" charset="0"/>
              <a:cs typeface="Angsana New" pitchFamily="18" charset="-34"/>
            </a:endParaRPr>
          </a:p>
          <a:p>
            <a:pPr marL="533278" indent="-533278" algn="ctr">
              <a:lnSpc>
                <a:spcPct val="60000"/>
              </a:lnSpc>
              <a:spcBef>
                <a:spcPct val="20000"/>
              </a:spcBef>
              <a:defRPr/>
            </a:pPr>
            <a:r>
              <a:rPr lang="en-US" sz="3200" b="1" dirty="0">
                <a:solidFill>
                  <a:srgbClr val="FFFFFF"/>
                </a:solidFill>
                <a:effectLst>
                  <a:outerShdw blurRad="38100" dist="38100" dir="2700000" algn="tl">
                    <a:srgbClr val="000000">
                      <a:alpha val="43137"/>
                    </a:srgbClr>
                  </a:outerShdw>
                </a:effectLst>
                <a:latin typeface="Arial Narrow" panose="020B0606020202030204" pitchFamily="34" charset="0"/>
                <a:cs typeface="Angsana New" pitchFamily="18" charset="-34"/>
              </a:rPr>
              <a:t>22 FEBRUARY 2022</a:t>
            </a:r>
            <a:endParaRPr lang="en-US" sz="2800" b="1" dirty="0">
              <a:solidFill>
                <a:srgbClr val="FFFFFF"/>
              </a:solidFill>
              <a:effectLst>
                <a:outerShdw blurRad="38100" dist="38100" dir="2700000" algn="tl">
                  <a:srgbClr val="000000">
                    <a:alpha val="43137"/>
                  </a:srgbClr>
                </a:outerShdw>
              </a:effectLst>
              <a:latin typeface="Arial Narrow" panose="020B0606020202030204" pitchFamily="34" charset="0"/>
              <a:cs typeface="Angsana New" pitchFamily="18" charset="-34"/>
            </a:endParaRPr>
          </a:p>
          <a:p>
            <a:pPr marL="533278" indent="-533278" algn="ctr">
              <a:lnSpc>
                <a:spcPct val="60000"/>
              </a:lnSpc>
              <a:spcBef>
                <a:spcPct val="20000"/>
              </a:spcBef>
              <a:defRPr/>
            </a:pPr>
            <a:r>
              <a:rPr lang="en-US" sz="2800" b="1" dirty="0">
                <a:solidFill>
                  <a:srgbClr val="FFFFFF"/>
                </a:solidFill>
                <a:effectLst>
                  <a:outerShdw blurRad="38100" dist="38100" dir="2700000" algn="tl">
                    <a:srgbClr val="000000">
                      <a:alpha val="43137"/>
                    </a:srgbClr>
                  </a:outerShdw>
                </a:effectLst>
                <a:latin typeface="Arial Narrow" panose="020B0606020202030204" pitchFamily="34" charset="0"/>
                <a:cs typeface="Angsana New" pitchFamily="18" charset="-34"/>
              </a:rPr>
              <a:t> </a:t>
            </a:r>
            <a:endParaRPr lang="en-US" sz="2800" b="1" dirty="0">
              <a:solidFill>
                <a:srgbClr val="FFFFFF"/>
              </a:solidFill>
              <a:effectLst>
                <a:outerShdw blurRad="38100" dist="38100" dir="2700000" algn="tl">
                  <a:srgbClr val="000000">
                    <a:alpha val="43137"/>
                  </a:srgbClr>
                </a:outerShdw>
              </a:effectLst>
              <a:latin typeface="Arial Narrow" panose="020B0606020202030204" pitchFamily="34" charset="0"/>
              <a:cs typeface="Calibri" pitchFamily="34" charset="0"/>
            </a:endParaRPr>
          </a:p>
        </p:txBody>
      </p:sp>
      <p:sp>
        <p:nvSpPr>
          <p:cNvPr id="18" name="Title 5"/>
          <p:cNvSpPr txBox="1">
            <a:spLocks/>
          </p:cNvSpPr>
          <p:nvPr/>
        </p:nvSpPr>
        <p:spPr bwMode="auto">
          <a:xfrm>
            <a:off x="3863754" y="4365105"/>
            <a:ext cx="4464496" cy="50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8" tIns="45710" rIns="91418" bIns="45710" numCol="1" anchor="b" anchorCtr="0" compatLnSpc="1">
            <a:prstTxWarp prst="textNoShape">
              <a:avLst/>
            </a:prstTxWarp>
          </a:bodyPr>
          <a:lstStyle>
            <a:lvl1pPr algn="l" rtl="0" eaLnBrk="0" fontAlgn="base" hangingPunct="0">
              <a:spcBef>
                <a:spcPct val="0"/>
              </a:spcBef>
              <a:spcAft>
                <a:spcPct val="0"/>
              </a:spcAft>
              <a:defRPr sz="2000" b="1"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ctr" eaLnBrk="1" hangingPunct="1"/>
            <a:endParaRPr lang="en-US" sz="2800" dirty="0">
              <a:solidFill>
                <a:srgbClr val="FFFFFF"/>
              </a:solidFill>
            </a:endParaRPr>
          </a:p>
          <a:p>
            <a:pPr algn="ctr" eaLnBrk="1" hangingPunct="1"/>
            <a:r>
              <a:rPr lang="en-US" sz="2400" dirty="0">
                <a:solidFill>
                  <a:srgbClr val="FFFFFF"/>
                </a:solidFill>
                <a:latin typeface="Arial Narrow" panose="020B0606020202030204" pitchFamily="34" charset="0"/>
              </a:rPr>
              <a:t>KwaZulu-Natal Province</a:t>
            </a:r>
            <a:r>
              <a:rPr lang="en-US" sz="2800" dirty="0">
                <a:solidFill>
                  <a:srgbClr val="FFFFFF"/>
                </a:solidFill>
                <a:latin typeface="Arial Narrow" panose="020B0606020202030204" pitchFamily="34" charset="0"/>
              </a:rPr>
              <a:t> </a:t>
            </a:r>
          </a:p>
        </p:txBody>
      </p:sp>
      <p:sp>
        <p:nvSpPr>
          <p:cNvPr id="8" name="Footer Placeholder 7">
            <a:extLst>
              <a:ext uri="{FF2B5EF4-FFF2-40B4-BE49-F238E27FC236}">
                <a16:creationId xmlns:a16="http://schemas.microsoft.com/office/drawing/2014/main" id="{D62F0A0A-B981-4F91-A316-B0BECC989A70}"/>
              </a:ext>
            </a:extLst>
          </p:cNvPr>
          <p:cNvSpPr>
            <a:spLocks noGrp="1"/>
          </p:cNvSpPr>
          <p:nvPr>
            <p:ph type="ftr" sz="quarter" idx="11"/>
          </p:nvPr>
        </p:nvSpPr>
        <p:spPr/>
        <p:txBody>
          <a:bodyPr/>
          <a:lstStyle/>
          <a:p>
            <a:pPr>
              <a:defRPr/>
            </a:pPr>
            <a:r>
              <a:rPr lang="en-US" dirty="0">
                <a:solidFill>
                  <a:schemeClr val="bg1"/>
                </a:solidFill>
              </a:rPr>
              <a:t>GROWING KWAZULU NATAL TOGETHER</a:t>
            </a:r>
          </a:p>
        </p:txBody>
      </p:sp>
    </p:spTree>
    <p:extLst>
      <p:ext uri="{BB962C8B-B14F-4D97-AF65-F5344CB8AC3E}">
        <p14:creationId xmlns:p14="http://schemas.microsoft.com/office/powerpoint/2010/main" val="2188969008"/>
      </p:ext>
    </p:extLst>
  </p:cSld>
  <p:clrMapOvr>
    <a:masterClrMapping/>
  </p:clrMapOvr>
  <p:transition>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9668" y="741073"/>
            <a:ext cx="12072664" cy="5712264"/>
          </a:xfrm>
        </p:spPr>
        <p:txBody>
          <a:bodyPr>
            <a:normAutofit lnSpcReduction="10000"/>
          </a:bodyPr>
          <a:lstStyle/>
          <a:p>
            <a:pPr marL="0" indent="0" algn="just">
              <a:lnSpc>
                <a:spcPct val="150000"/>
              </a:lnSpc>
              <a:buNone/>
            </a:pPr>
            <a:r>
              <a:rPr lang="en-ZA" sz="1600" b="1" dirty="0">
                <a:latin typeface="Arial Narrow" panose="020B0606020202030204" pitchFamily="34" charset="0"/>
              </a:rPr>
              <a:t>1.Tourist Guide Registration Process </a:t>
            </a:r>
            <a:endParaRPr lang="en-ZA" sz="1600" dirty="0">
              <a:solidFill>
                <a:prstClr val="black"/>
              </a:solidFill>
              <a:latin typeface="Arial Narrow" panose="020B0606020202030204" pitchFamily="34" charset="0"/>
              <a:cs typeface="Arial" pitchFamily="34" charset="0"/>
            </a:endParaRPr>
          </a:p>
          <a:p>
            <a:pPr algn="just">
              <a:lnSpc>
                <a:spcPct val="150000"/>
              </a:lnSpc>
              <a:buFont typeface="Wingdings" panose="05000000000000000000" pitchFamily="2" charset="2"/>
              <a:buChar char="q"/>
            </a:pPr>
            <a:r>
              <a:rPr lang="en-ZA" sz="1600" dirty="0">
                <a:solidFill>
                  <a:prstClr val="black"/>
                </a:solidFill>
                <a:latin typeface="Arial Narrow" panose="020B0606020202030204" pitchFamily="34" charset="0"/>
                <a:cs typeface="Arial" pitchFamily="34" charset="0"/>
              </a:rPr>
              <a:t>Tourist Guiding is a regulated profession in terms of the Legislation.</a:t>
            </a:r>
          </a:p>
          <a:p>
            <a:pPr algn="just">
              <a:lnSpc>
                <a:spcPct val="150000"/>
              </a:lnSpc>
              <a:buFont typeface="Wingdings" panose="05000000000000000000" pitchFamily="2" charset="2"/>
              <a:buChar char="q"/>
            </a:pPr>
            <a:r>
              <a:rPr lang="en-ZA" sz="1600" dirty="0">
                <a:solidFill>
                  <a:prstClr val="black"/>
                </a:solidFill>
                <a:latin typeface="Arial Narrow" panose="020B0606020202030204" pitchFamily="34" charset="0"/>
                <a:cs typeface="Arial" pitchFamily="34" charset="0"/>
              </a:rPr>
              <a:t>A qualified Tourist Guide who has been deemed competent must apply for registration in a prescribed manner and attach all relevant documents in order to operate legally in the province in which they reside as per procedure stipulates in section 50 of the Tourism Act. No 3 of 2014.</a:t>
            </a:r>
          </a:p>
          <a:p>
            <a:pPr algn="just">
              <a:lnSpc>
                <a:spcPct val="150000"/>
              </a:lnSpc>
              <a:buFont typeface="Wingdings" panose="05000000000000000000" pitchFamily="2" charset="2"/>
              <a:buChar char="q"/>
            </a:pPr>
            <a:r>
              <a:rPr lang="en-ZA" sz="1600" dirty="0">
                <a:solidFill>
                  <a:prstClr val="black"/>
                </a:solidFill>
                <a:latin typeface="Arial Narrow" panose="020B0606020202030204" pitchFamily="34" charset="0"/>
                <a:cs typeface="Arial" pitchFamily="34" charset="0"/>
              </a:rPr>
              <a:t>The registration process is the same for all guides, however, a valid residential/work permit is required for foreign nationals.</a:t>
            </a:r>
          </a:p>
          <a:p>
            <a:pPr marL="0" indent="0">
              <a:lnSpc>
                <a:spcPct val="150000"/>
              </a:lnSpc>
              <a:spcBef>
                <a:spcPct val="0"/>
              </a:spcBef>
              <a:buNone/>
            </a:pPr>
            <a:r>
              <a:rPr lang="en-ZA" sz="1600" b="1" dirty="0">
                <a:solidFill>
                  <a:prstClr val="black"/>
                </a:solidFill>
                <a:latin typeface="Arial Narrow" panose="020B0606020202030204" pitchFamily="34" charset="0"/>
              </a:rPr>
              <a:t>2.Verification Process</a:t>
            </a:r>
            <a:endParaRPr lang="en-ZA" sz="1600" b="1" dirty="0">
              <a:solidFill>
                <a:prstClr val="black"/>
              </a:solidFill>
              <a:latin typeface="Arial Narrow" panose="020B0606020202030204" pitchFamily="34" charset="0"/>
              <a:cs typeface="Arial" pitchFamily="34" charset="0"/>
            </a:endParaRPr>
          </a:p>
          <a:p>
            <a:pPr marL="400050" indent="-400050">
              <a:lnSpc>
                <a:spcPct val="150000"/>
              </a:lnSpc>
              <a:spcBef>
                <a:spcPct val="0"/>
              </a:spcBef>
              <a:buFont typeface="+mj-lt"/>
              <a:buAutoNum type="romanUcPeriod"/>
            </a:pPr>
            <a:r>
              <a:rPr lang="en-ZA" sz="1600" dirty="0">
                <a:solidFill>
                  <a:prstClr val="black"/>
                </a:solidFill>
                <a:latin typeface="Arial Narrow" panose="020B0606020202030204" pitchFamily="34" charset="0"/>
                <a:cs typeface="Arial" pitchFamily="34" charset="0"/>
              </a:rPr>
              <a:t>Application forms are checked by delegated authority as per the Departmental Standard Operation Procedures on Tourist Guide Registration. </a:t>
            </a:r>
          </a:p>
          <a:p>
            <a:pPr marL="400050" indent="-400050">
              <a:lnSpc>
                <a:spcPct val="150000"/>
              </a:lnSpc>
              <a:spcBef>
                <a:spcPct val="0"/>
              </a:spcBef>
              <a:buFont typeface="+mj-lt"/>
              <a:buAutoNum type="romanUcPeriod"/>
            </a:pPr>
            <a:r>
              <a:rPr lang="en-ZA" sz="1600" dirty="0">
                <a:solidFill>
                  <a:prstClr val="black"/>
                </a:solidFill>
                <a:latin typeface="Arial Narrow" panose="020B0606020202030204" pitchFamily="34" charset="0"/>
                <a:cs typeface="Arial" pitchFamily="34" charset="0"/>
              </a:rPr>
              <a:t>The application form is verified if all sections are filled in properly. </a:t>
            </a:r>
          </a:p>
          <a:p>
            <a:pPr marL="400050" indent="-400050">
              <a:lnSpc>
                <a:spcPct val="150000"/>
              </a:lnSpc>
              <a:spcBef>
                <a:spcPct val="0"/>
              </a:spcBef>
              <a:buFont typeface="+mj-lt"/>
              <a:buAutoNum type="romanUcPeriod"/>
            </a:pPr>
            <a:r>
              <a:rPr lang="en-ZA" sz="1600" dirty="0">
                <a:solidFill>
                  <a:prstClr val="black"/>
                </a:solidFill>
                <a:latin typeface="Arial Narrow" panose="020B0606020202030204" pitchFamily="34" charset="0"/>
                <a:cs typeface="Arial" pitchFamily="34" charset="0"/>
              </a:rPr>
              <a:t>Verification is also conducted if all the required documentation are certified and attached including copies of ID and all certificates as part of  the process.</a:t>
            </a:r>
          </a:p>
          <a:p>
            <a:pPr marL="400050" indent="-400050">
              <a:lnSpc>
                <a:spcPct val="150000"/>
              </a:lnSpc>
              <a:spcBef>
                <a:spcPct val="0"/>
              </a:spcBef>
              <a:buFont typeface="+mj-lt"/>
              <a:buAutoNum type="romanUcPeriod"/>
            </a:pPr>
            <a:r>
              <a:rPr lang="en-ZA" sz="1600" dirty="0">
                <a:solidFill>
                  <a:prstClr val="black"/>
                </a:solidFill>
                <a:latin typeface="Arial Narrow" panose="020B0606020202030204" pitchFamily="34" charset="0"/>
                <a:cs typeface="Arial" pitchFamily="34" charset="0"/>
              </a:rPr>
              <a:t>Verification is also conducted with CATHSSETA  to check the authenticity of the learner competency and Certificate. </a:t>
            </a:r>
          </a:p>
          <a:p>
            <a:pPr marL="400050" indent="-400050">
              <a:lnSpc>
                <a:spcPct val="150000"/>
              </a:lnSpc>
              <a:spcBef>
                <a:spcPct val="0"/>
              </a:spcBef>
              <a:buFont typeface="+mj-lt"/>
              <a:buAutoNum type="romanUcPeriod"/>
            </a:pPr>
            <a:r>
              <a:rPr lang="en-ZA" sz="1600" dirty="0">
                <a:solidFill>
                  <a:prstClr val="black"/>
                </a:solidFill>
                <a:latin typeface="Arial Narrow" panose="020B0606020202030204" pitchFamily="34" charset="0"/>
                <a:cs typeface="Arial" pitchFamily="34" charset="0"/>
              </a:rPr>
              <a:t>The signed code of conduct and validity of the first  Aid to ensure its not expired.</a:t>
            </a:r>
          </a:p>
          <a:p>
            <a:pPr marL="400050" indent="-400050">
              <a:lnSpc>
                <a:spcPct val="150000"/>
              </a:lnSpc>
              <a:spcBef>
                <a:spcPct val="0"/>
              </a:spcBef>
              <a:buFont typeface="+mj-lt"/>
              <a:buAutoNum type="romanUcPeriod"/>
            </a:pPr>
            <a:r>
              <a:rPr lang="en-ZA" sz="1600" dirty="0">
                <a:solidFill>
                  <a:prstClr val="black"/>
                </a:solidFill>
                <a:latin typeface="Arial Narrow" panose="020B0606020202030204" pitchFamily="34" charset="0"/>
                <a:cs typeface="Arial" pitchFamily="34" charset="0"/>
              </a:rPr>
              <a:t> File is opened per Tourist Guide registered  </a:t>
            </a:r>
          </a:p>
          <a:p>
            <a:pPr marL="0" indent="0" algn="just">
              <a:lnSpc>
                <a:spcPct val="150000"/>
              </a:lnSpc>
              <a:spcBef>
                <a:spcPct val="0"/>
              </a:spcBef>
              <a:buNone/>
            </a:pPr>
            <a:endParaRPr lang="en-GB" sz="1300" dirty="0">
              <a:solidFill>
                <a:prstClr val="black"/>
              </a:solidFill>
              <a:latin typeface="Arial Narrow" panose="020B0606020202030204" pitchFamily="34" charset="0"/>
              <a:cs typeface="Arial" pitchFamily="34" charset="0"/>
            </a:endParaRPr>
          </a:p>
          <a:p>
            <a:pPr marL="0" indent="0" algn="just">
              <a:lnSpc>
                <a:spcPct val="150000"/>
              </a:lnSpc>
              <a:spcBef>
                <a:spcPct val="0"/>
              </a:spcBef>
              <a:buNone/>
            </a:pPr>
            <a:r>
              <a:rPr lang="en-GB" sz="1300" i="1" dirty="0">
                <a:solidFill>
                  <a:prstClr val="black"/>
                </a:solidFill>
                <a:latin typeface="Arial Narrow" panose="020B0606020202030204" pitchFamily="34" charset="0"/>
                <a:cs typeface="Arial" pitchFamily="34" charset="0"/>
              </a:rPr>
              <a:t>For reference to the complete SoP : </a:t>
            </a:r>
          </a:p>
          <a:p>
            <a:pPr marL="0" indent="0" algn="just">
              <a:lnSpc>
                <a:spcPct val="150000"/>
              </a:lnSpc>
              <a:spcBef>
                <a:spcPct val="0"/>
              </a:spcBef>
              <a:buNone/>
            </a:pPr>
            <a:r>
              <a:rPr lang="en-GB" sz="1600" dirty="0">
                <a:solidFill>
                  <a:prstClr val="black"/>
                </a:solidFill>
                <a:latin typeface="Arial Narrow" panose="020B0606020202030204" pitchFamily="34" charset="0"/>
                <a:cs typeface="Arial" pitchFamily="34" charset="0"/>
                <a:hlinkClick r:id="rId2" action="ppaction://hlinkfile"/>
              </a:rPr>
              <a:t>ANNEXURE A1 STANDARD OPERATING PROCEDURES FOR TOURIST GUIDES REGISTRATION.docx</a:t>
            </a:r>
            <a:endParaRPr lang="en-ZA" sz="1600" dirty="0">
              <a:solidFill>
                <a:prstClr val="black"/>
              </a:solidFill>
              <a:latin typeface="Arial Narrow" panose="020B0606020202030204" pitchFamily="34" charset="0"/>
              <a:cs typeface="Arial" pitchFamily="34" charset="0"/>
            </a:endParaRPr>
          </a:p>
          <a:p>
            <a:endParaRPr lang="en-ZA" dirty="0">
              <a:latin typeface="Arial Narrow" panose="020B0606020202030204" pitchFamily="34" charset="0"/>
            </a:endParaRPr>
          </a:p>
        </p:txBody>
      </p:sp>
      <p:sp>
        <p:nvSpPr>
          <p:cNvPr id="2" name="Slide Number Placeholder 1">
            <a:extLst>
              <a:ext uri="{FF2B5EF4-FFF2-40B4-BE49-F238E27FC236}">
                <a16:creationId xmlns:a16="http://schemas.microsoft.com/office/drawing/2014/main" id="{402583C5-51AD-A140-9A75-E91934C2C637}"/>
              </a:ext>
            </a:extLst>
          </p:cNvPr>
          <p:cNvSpPr>
            <a:spLocks noGrp="1"/>
          </p:cNvSpPr>
          <p:nvPr>
            <p:ph type="sldNum" sz="quarter" idx="12"/>
          </p:nvPr>
        </p:nvSpPr>
        <p:spPr>
          <a:xfrm>
            <a:off x="8786622" y="4892040"/>
            <a:ext cx="1255014" cy="1005840"/>
          </a:xfrm>
        </p:spPr>
        <p:txBody>
          <a:bodyPr>
            <a:normAutofit/>
          </a:bodyPr>
          <a:lstStyle/>
          <a:p>
            <a:pPr>
              <a:spcAft>
                <a:spcPts val="600"/>
              </a:spcAft>
            </a:pPr>
            <a:fld id="{A76FA51E-78DD-4C68-BCFC-F4227C51C14A}" type="slidenum">
              <a:rPr lang="en-ZA" sz="5700">
                <a:solidFill>
                  <a:srgbClr val="FFFFFF"/>
                </a:solidFill>
              </a:rPr>
              <a:pPr>
                <a:spcAft>
                  <a:spcPts val="600"/>
                </a:spcAft>
              </a:pPr>
              <a:t>2</a:t>
            </a:fld>
            <a:endParaRPr lang="en-ZA" sz="5700" dirty="0">
              <a:solidFill>
                <a:srgbClr val="FFFFFF"/>
              </a:solidFill>
            </a:endParaRPr>
          </a:p>
        </p:txBody>
      </p:sp>
      <p:pic>
        <p:nvPicPr>
          <p:cNvPr id="12" name="Picture 11" descr="Description: EDTEA 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328" y="13907"/>
            <a:ext cx="2251043"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5">
            <a:extLst>
              <a:ext uri="{FF2B5EF4-FFF2-40B4-BE49-F238E27FC236}">
                <a16:creationId xmlns:a16="http://schemas.microsoft.com/office/drawing/2014/main" id="{79C0084D-2EEF-491C-B4E5-1CE1FF36B448}"/>
              </a:ext>
            </a:extLst>
          </p:cNvPr>
          <p:cNvSpPr txBox="1">
            <a:spLocks/>
          </p:cNvSpPr>
          <p:nvPr/>
        </p:nvSpPr>
        <p:spPr bwMode="auto">
          <a:xfrm>
            <a:off x="2423592" y="254898"/>
            <a:ext cx="5544616" cy="50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8" tIns="45710" rIns="91418" bIns="45710" numCol="1" anchor="b" anchorCtr="0" compatLnSpc="1">
            <a:prstTxWarp prst="textNoShape">
              <a:avLst/>
            </a:prstTxWarp>
          </a:bodyPr>
          <a:lstStyle>
            <a:lvl1pPr algn="l" rtl="0" eaLnBrk="0" fontAlgn="base" hangingPunct="0">
              <a:spcBef>
                <a:spcPct val="0"/>
              </a:spcBef>
              <a:spcAft>
                <a:spcPct val="0"/>
              </a:spcAft>
              <a:defRPr sz="2000" b="1"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ctr" eaLnBrk="1" hangingPunct="1"/>
            <a:r>
              <a:rPr lang="en-US" sz="2800" dirty="0">
                <a:latin typeface="Arial Narrow" panose="020B0606020202030204" pitchFamily="34" charset="0"/>
              </a:rPr>
              <a:t>Introduction</a:t>
            </a:r>
            <a:r>
              <a:rPr lang="en-US" sz="2800" dirty="0"/>
              <a:t> </a:t>
            </a:r>
          </a:p>
        </p:txBody>
      </p:sp>
      <p:sp>
        <p:nvSpPr>
          <p:cNvPr id="3" name="Footer Placeholder 2">
            <a:extLst>
              <a:ext uri="{FF2B5EF4-FFF2-40B4-BE49-F238E27FC236}">
                <a16:creationId xmlns:a16="http://schemas.microsoft.com/office/drawing/2014/main" id="{B637EDFB-CF1A-4B72-B93B-72CED187DDAD}"/>
              </a:ext>
            </a:extLst>
          </p:cNvPr>
          <p:cNvSpPr>
            <a:spLocks noGrp="1"/>
          </p:cNvSpPr>
          <p:nvPr>
            <p:ph type="ftr" sz="quarter" idx="11"/>
          </p:nvPr>
        </p:nvSpPr>
        <p:spPr/>
        <p:txBody>
          <a:bodyPr/>
          <a:lstStyle/>
          <a:p>
            <a:pPr>
              <a:defRPr/>
            </a:pPr>
            <a:fld id="{2BB3C7FA-9CC5-43AF-802A-5B8FA02952CA}" type="slidenum">
              <a:rPr lang="en-US" smtClean="0">
                <a:solidFill>
                  <a:prstClr val="black">
                    <a:tint val="75000"/>
                  </a:prstClr>
                </a:solidFill>
              </a:rPr>
              <a:t>2</a:t>
            </a:fld>
            <a:endParaRPr lang="en-US" dirty="0">
              <a:solidFill>
                <a:prstClr val="black">
                  <a:tint val="75000"/>
                </a:prstClr>
              </a:solidFill>
            </a:endParaRPr>
          </a:p>
        </p:txBody>
      </p:sp>
    </p:spTree>
    <p:extLst>
      <p:ext uri="{BB962C8B-B14F-4D97-AF65-F5344CB8AC3E}">
        <p14:creationId xmlns:p14="http://schemas.microsoft.com/office/powerpoint/2010/main" val="5555568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5"/>
          <p:cNvSpPr>
            <a:spLocks noGrp="1"/>
          </p:cNvSpPr>
          <p:nvPr>
            <p:ph type="title"/>
          </p:nvPr>
        </p:nvSpPr>
        <p:spPr bwMode="auto">
          <a:xfrm>
            <a:off x="1981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fontAlgn="auto" hangingPunct="1">
              <a:spcBef>
                <a:spcPts val="0"/>
              </a:spcBef>
              <a:spcAft>
                <a:spcPts val="0"/>
              </a:spcAft>
              <a:tabLst>
                <a:tab pos="177759" algn="l"/>
              </a:tabLst>
              <a:defRPr/>
            </a:pPr>
            <a:r>
              <a:rPr lang="en-ZA" sz="2400" b="1" kern="0" dirty="0">
                <a:solidFill>
                  <a:sysClr val="windowText" lastClr="000000"/>
                </a:solidFill>
                <a:latin typeface="Arial Narrow" panose="020B0606020202030204" pitchFamily="34" charset="0"/>
              </a:rPr>
              <a:t>KZN Tourist Guide Database</a:t>
            </a:r>
          </a:p>
        </p:txBody>
      </p:sp>
      <p:sp>
        <p:nvSpPr>
          <p:cNvPr id="2" name="Slide Number Placeholder 1">
            <a:extLst>
              <a:ext uri="{FF2B5EF4-FFF2-40B4-BE49-F238E27FC236}">
                <a16:creationId xmlns:a16="http://schemas.microsoft.com/office/drawing/2014/main" id="{402583C5-51AD-A140-9A75-E91934C2C637}"/>
              </a:ext>
            </a:extLst>
          </p:cNvPr>
          <p:cNvSpPr>
            <a:spLocks noGrp="1"/>
          </p:cNvSpPr>
          <p:nvPr>
            <p:ph type="sldNum" sz="quarter" idx="12"/>
          </p:nvPr>
        </p:nvSpPr>
        <p:spPr>
          <a:xfrm>
            <a:off x="8786622" y="4892040"/>
            <a:ext cx="1255014" cy="1005840"/>
          </a:xfrm>
        </p:spPr>
        <p:txBody>
          <a:bodyPr>
            <a:normAutofit/>
          </a:bodyPr>
          <a:lstStyle/>
          <a:p>
            <a:pPr>
              <a:spcAft>
                <a:spcPts val="600"/>
              </a:spcAft>
            </a:pPr>
            <a:fld id="{A76FA51E-78DD-4C68-BCFC-F4227C51C14A}" type="slidenum">
              <a:rPr lang="en-ZA" sz="5700">
                <a:solidFill>
                  <a:srgbClr val="FFFFFF"/>
                </a:solidFill>
              </a:rPr>
              <a:pPr>
                <a:spcAft>
                  <a:spcPts val="600"/>
                </a:spcAft>
              </a:pPr>
              <a:t>3</a:t>
            </a:fld>
            <a:endParaRPr lang="en-ZA" sz="5700">
              <a:solidFill>
                <a:srgbClr val="FFFFFF"/>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515130446"/>
              </p:ext>
            </p:extLst>
          </p:nvPr>
        </p:nvGraphicFramePr>
        <p:xfrm>
          <a:off x="0" y="1357684"/>
          <a:ext cx="12072664" cy="2431356"/>
        </p:xfrm>
        <a:graphic>
          <a:graphicData uri="http://schemas.openxmlformats.org/drawingml/2006/table">
            <a:tbl>
              <a:tblPr firstRow="1" firstCol="1" bandRow="1"/>
              <a:tblGrid>
                <a:gridCol w="1398490">
                  <a:extLst>
                    <a:ext uri="{9D8B030D-6E8A-4147-A177-3AD203B41FA5}">
                      <a16:colId xmlns:a16="http://schemas.microsoft.com/office/drawing/2014/main" val="20000"/>
                    </a:ext>
                  </a:extLst>
                </a:gridCol>
                <a:gridCol w="1007706">
                  <a:extLst>
                    <a:ext uri="{9D8B030D-6E8A-4147-A177-3AD203B41FA5}">
                      <a16:colId xmlns:a16="http://schemas.microsoft.com/office/drawing/2014/main" val="20001"/>
                    </a:ext>
                  </a:extLst>
                </a:gridCol>
                <a:gridCol w="894323">
                  <a:extLst>
                    <a:ext uri="{9D8B030D-6E8A-4147-A177-3AD203B41FA5}">
                      <a16:colId xmlns:a16="http://schemas.microsoft.com/office/drawing/2014/main" val="20002"/>
                    </a:ext>
                  </a:extLst>
                </a:gridCol>
                <a:gridCol w="944817">
                  <a:extLst>
                    <a:ext uri="{9D8B030D-6E8A-4147-A177-3AD203B41FA5}">
                      <a16:colId xmlns:a16="http://schemas.microsoft.com/office/drawing/2014/main" val="20003"/>
                    </a:ext>
                  </a:extLst>
                </a:gridCol>
                <a:gridCol w="944817">
                  <a:extLst>
                    <a:ext uri="{9D8B030D-6E8A-4147-A177-3AD203B41FA5}">
                      <a16:colId xmlns:a16="http://schemas.microsoft.com/office/drawing/2014/main" val="20004"/>
                    </a:ext>
                  </a:extLst>
                </a:gridCol>
                <a:gridCol w="734858">
                  <a:extLst>
                    <a:ext uri="{9D8B030D-6E8A-4147-A177-3AD203B41FA5}">
                      <a16:colId xmlns:a16="http://schemas.microsoft.com/office/drawing/2014/main" val="20005"/>
                    </a:ext>
                  </a:extLst>
                </a:gridCol>
                <a:gridCol w="1049796">
                  <a:extLst>
                    <a:ext uri="{9D8B030D-6E8A-4147-A177-3AD203B41FA5}">
                      <a16:colId xmlns:a16="http://schemas.microsoft.com/office/drawing/2014/main" val="20006"/>
                    </a:ext>
                  </a:extLst>
                </a:gridCol>
                <a:gridCol w="734858">
                  <a:extLst>
                    <a:ext uri="{9D8B030D-6E8A-4147-A177-3AD203B41FA5}">
                      <a16:colId xmlns:a16="http://schemas.microsoft.com/office/drawing/2014/main" val="20007"/>
                    </a:ext>
                  </a:extLst>
                </a:gridCol>
                <a:gridCol w="1019959">
                  <a:extLst>
                    <a:ext uri="{9D8B030D-6E8A-4147-A177-3AD203B41FA5}">
                      <a16:colId xmlns:a16="http://schemas.microsoft.com/office/drawing/2014/main" val="20008"/>
                    </a:ext>
                  </a:extLst>
                </a:gridCol>
                <a:gridCol w="659715">
                  <a:extLst>
                    <a:ext uri="{9D8B030D-6E8A-4147-A177-3AD203B41FA5}">
                      <a16:colId xmlns:a16="http://schemas.microsoft.com/office/drawing/2014/main" val="20009"/>
                    </a:ext>
                  </a:extLst>
                </a:gridCol>
                <a:gridCol w="970120">
                  <a:extLst>
                    <a:ext uri="{9D8B030D-6E8A-4147-A177-3AD203B41FA5}">
                      <a16:colId xmlns:a16="http://schemas.microsoft.com/office/drawing/2014/main" val="20010"/>
                    </a:ext>
                  </a:extLst>
                </a:gridCol>
                <a:gridCol w="709554">
                  <a:extLst>
                    <a:ext uri="{9D8B030D-6E8A-4147-A177-3AD203B41FA5}">
                      <a16:colId xmlns:a16="http://schemas.microsoft.com/office/drawing/2014/main" val="20011"/>
                    </a:ext>
                  </a:extLst>
                </a:gridCol>
                <a:gridCol w="1003651">
                  <a:extLst>
                    <a:ext uri="{9D8B030D-6E8A-4147-A177-3AD203B41FA5}">
                      <a16:colId xmlns:a16="http://schemas.microsoft.com/office/drawing/2014/main" val="20012"/>
                    </a:ext>
                  </a:extLst>
                </a:gridCol>
              </a:tblGrid>
              <a:tr h="757337">
                <a:tc gridSpan="13">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lnSpc>
                          <a:spcPct val="150000"/>
                        </a:lnSpc>
                        <a:spcAft>
                          <a:spcPts val="0"/>
                        </a:spcAft>
                      </a:pPr>
                      <a:r>
                        <a:rPr lang="en-ZA" sz="1800" dirty="0">
                          <a:solidFill>
                            <a:schemeClr val="tx1"/>
                          </a:solidFill>
                          <a:effectLst/>
                          <a:latin typeface="Arial Narrow" panose="020B0606020202030204" pitchFamily="34" charset="0"/>
                        </a:rPr>
                        <a:t>TOTAL REGISTERED TOURIST GUIDES ON THE DATABASE</a:t>
                      </a:r>
                    </a:p>
                    <a:p>
                      <a:pPr>
                        <a:spcAft>
                          <a:spcPts val="0"/>
                        </a:spcAft>
                      </a:pPr>
                      <a:r>
                        <a:rPr lang="en-US" sz="1400" dirty="0">
                          <a:effectLst/>
                          <a:latin typeface="Arial Narrow" panose="020B0606020202030204" pitchFamily="34" charset="0"/>
                        </a:rPr>
                        <a:t>                                                                                                    </a:t>
                      </a:r>
                      <a:r>
                        <a:rPr lang="en-US" sz="1400" dirty="0">
                          <a:solidFill>
                            <a:schemeClr val="tx1"/>
                          </a:solidFill>
                          <a:effectLst/>
                          <a:latin typeface="Arial Narrow" panose="020B0606020202030204" pitchFamily="34" charset="0"/>
                        </a:rPr>
                        <a:t>As</a:t>
                      </a:r>
                      <a:r>
                        <a:rPr lang="en-US" sz="1400" baseline="0" dirty="0">
                          <a:solidFill>
                            <a:schemeClr val="tx1"/>
                          </a:solidFill>
                          <a:effectLst/>
                          <a:latin typeface="Arial Narrow" panose="020B0606020202030204" pitchFamily="34" charset="0"/>
                        </a:rPr>
                        <a:t> of January 2022  </a:t>
                      </a:r>
                      <a:endParaRPr lang="en-ZA" sz="14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DDDDDD"/>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378669">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spcAft>
                          <a:spcPts val="0"/>
                        </a:spcAft>
                      </a:pPr>
                      <a:r>
                        <a:rPr lang="en-ZA" sz="1400" dirty="0">
                          <a:solidFill>
                            <a:schemeClr val="tx1"/>
                          </a:solidFill>
                          <a:effectLst/>
                          <a:latin typeface="Arial Narrow" panose="020B0606020202030204" pitchFamily="34" charset="0"/>
                        </a:rPr>
                        <a:t>PROVINCE</a:t>
                      </a:r>
                      <a:endParaRPr lang="en-ZA" sz="14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ZA" sz="1400" b="1" dirty="0">
                          <a:solidFill>
                            <a:schemeClr val="tx1"/>
                          </a:solidFill>
                          <a:effectLst/>
                          <a:latin typeface="Arial Narrow" panose="020B0606020202030204" pitchFamily="34" charset="0"/>
                        </a:rPr>
                        <a:t>AFRICAN</a:t>
                      </a:r>
                      <a:endParaRPr lang="en-ZA" sz="14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4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ZA" sz="1400" b="1" dirty="0">
                          <a:solidFill>
                            <a:schemeClr val="tx1"/>
                          </a:solidFill>
                          <a:effectLst/>
                          <a:latin typeface="Arial Narrow" panose="020B0606020202030204" pitchFamily="34" charset="0"/>
                        </a:rPr>
                        <a:t>COLOURED</a:t>
                      </a:r>
                      <a:endParaRPr lang="en-ZA" sz="14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4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ZA" sz="1400" b="1">
                          <a:solidFill>
                            <a:schemeClr val="tx1"/>
                          </a:solidFill>
                          <a:effectLst/>
                          <a:latin typeface="Arial Narrow" panose="020B0606020202030204" pitchFamily="34" charset="0"/>
                        </a:rPr>
                        <a:t>ASIAN</a:t>
                      </a:r>
                      <a:endParaRPr lang="en-ZA" sz="1400" b="1">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4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ZA" sz="1400" b="1" dirty="0">
                          <a:solidFill>
                            <a:schemeClr val="tx1"/>
                          </a:solidFill>
                          <a:effectLst/>
                          <a:latin typeface="Arial Narrow" panose="020B0606020202030204" pitchFamily="34" charset="0"/>
                        </a:rPr>
                        <a:t>WHITE</a:t>
                      </a:r>
                      <a:endParaRPr lang="en-ZA" sz="14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4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ZA" sz="1400" b="1">
                          <a:solidFill>
                            <a:schemeClr val="tx1"/>
                          </a:solidFill>
                          <a:effectLst/>
                          <a:latin typeface="Arial Narrow" panose="020B0606020202030204" pitchFamily="34" charset="0"/>
                        </a:rPr>
                        <a:t>INDIAN</a:t>
                      </a:r>
                      <a:endParaRPr lang="en-ZA" sz="1400" b="1">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4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ZA" sz="1400" b="1" dirty="0">
                          <a:solidFill>
                            <a:schemeClr val="tx1"/>
                          </a:solidFill>
                          <a:effectLst/>
                          <a:latin typeface="Arial Narrow" panose="020B0606020202030204" pitchFamily="34" charset="0"/>
                        </a:rPr>
                        <a:t>TOTAL</a:t>
                      </a:r>
                      <a:endParaRPr lang="en-ZA" sz="14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40000"/>
                      </a:srgbClr>
                    </a:solidFill>
                  </a:tcPr>
                </a:tc>
                <a:tc hMerge="1">
                  <a:txBody>
                    <a:bodyPr/>
                    <a:lstStyle/>
                    <a:p>
                      <a:endParaRPr lang="en-ZA"/>
                    </a:p>
                  </a:txBody>
                  <a:tcPr/>
                </a:tc>
                <a:extLst>
                  <a:ext uri="{0D108BD9-81ED-4DB2-BD59-A6C34878D82A}">
                    <a16:rowId xmlns:a16="http://schemas.microsoft.com/office/drawing/2014/main" val="10001"/>
                  </a:ext>
                </a:extLst>
              </a:tr>
              <a:tr h="453852">
                <a:tc vMerge="1">
                  <a:txBody>
                    <a:bodyPr/>
                    <a:lstStyle/>
                    <a:p>
                      <a:endParaRPr lang="en-ZA"/>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ZA" sz="1400" dirty="0">
                          <a:solidFill>
                            <a:schemeClr val="tx1"/>
                          </a:solidFill>
                          <a:effectLst/>
                        </a:rPr>
                        <a:t>Male</a:t>
                      </a:r>
                      <a:endParaRPr lang="en-ZA"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ZA" sz="1400" dirty="0">
                          <a:solidFill>
                            <a:schemeClr val="tx1"/>
                          </a:solidFill>
                          <a:effectLst/>
                          <a:latin typeface="Arial Narrow" panose="020B0606020202030204" pitchFamily="34" charset="0"/>
                        </a:rPr>
                        <a:t>Female</a:t>
                      </a:r>
                      <a:endParaRPr lang="en-ZA" sz="14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ZA" sz="1400" dirty="0">
                          <a:solidFill>
                            <a:schemeClr val="tx1"/>
                          </a:solidFill>
                          <a:effectLst/>
                          <a:latin typeface="Arial Narrow" panose="020B0606020202030204" pitchFamily="34" charset="0"/>
                        </a:rPr>
                        <a:t>Male</a:t>
                      </a:r>
                      <a:endParaRPr lang="en-ZA" sz="14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ZA" sz="1400" dirty="0">
                          <a:solidFill>
                            <a:schemeClr val="tx1"/>
                          </a:solidFill>
                          <a:effectLst/>
                          <a:latin typeface="Arial Narrow" panose="020B0606020202030204" pitchFamily="34" charset="0"/>
                        </a:rPr>
                        <a:t>Female</a:t>
                      </a:r>
                      <a:endParaRPr lang="en-ZA" sz="14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ZA" sz="1400" dirty="0">
                          <a:solidFill>
                            <a:schemeClr val="tx1"/>
                          </a:solidFill>
                          <a:effectLst/>
                          <a:latin typeface="Arial Narrow" panose="020B0606020202030204" pitchFamily="34" charset="0"/>
                        </a:rPr>
                        <a:t>Male</a:t>
                      </a:r>
                      <a:endParaRPr lang="en-ZA" sz="14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ZA" sz="1400" dirty="0">
                          <a:solidFill>
                            <a:schemeClr val="tx1"/>
                          </a:solidFill>
                          <a:effectLst/>
                          <a:latin typeface="Arial Narrow" panose="020B0606020202030204" pitchFamily="34" charset="0"/>
                        </a:rPr>
                        <a:t>Female</a:t>
                      </a:r>
                      <a:endParaRPr lang="en-ZA" sz="14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ZA" sz="1400" dirty="0">
                          <a:solidFill>
                            <a:schemeClr val="tx1"/>
                          </a:solidFill>
                          <a:effectLst/>
                          <a:latin typeface="Arial Narrow" panose="020B0606020202030204" pitchFamily="34" charset="0"/>
                        </a:rPr>
                        <a:t>Male</a:t>
                      </a:r>
                      <a:endParaRPr lang="en-ZA" sz="14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ZA" sz="1400">
                          <a:solidFill>
                            <a:schemeClr val="tx1"/>
                          </a:solidFill>
                          <a:effectLst/>
                          <a:latin typeface="Arial Narrow" panose="020B0606020202030204" pitchFamily="34" charset="0"/>
                        </a:rPr>
                        <a:t>Female</a:t>
                      </a:r>
                      <a:endParaRPr lang="en-ZA" sz="140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ZA" sz="1400">
                          <a:solidFill>
                            <a:schemeClr val="tx1"/>
                          </a:solidFill>
                          <a:effectLst/>
                          <a:latin typeface="Arial Narrow" panose="020B0606020202030204" pitchFamily="34" charset="0"/>
                        </a:rPr>
                        <a:t>Male</a:t>
                      </a:r>
                      <a:endParaRPr lang="en-ZA" sz="140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ZA" sz="1400">
                          <a:solidFill>
                            <a:schemeClr val="tx1"/>
                          </a:solidFill>
                          <a:effectLst/>
                          <a:latin typeface="Arial Narrow" panose="020B0606020202030204" pitchFamily="34" charset="0"/>
                        </a:rPr>
                        <a:t>Female</a:t>
                      </a:r>
                      <a:endParaRPr lang="en-ZA" sz="140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ZA" sz="1400" dirty="0">
                          <a:solidFill>
                            <a:schemeClr val="tx1"/>
                          </a:solidFill>
                          <a:effectLst/>
                          <a:latin typeface="Arial Narrow" panose="020B0606020202030204" pitchFamily="34" charset="0"/>
                        </a:rPr>
                        <a:t>Male</a:t>
                      </a:r>
                      <a:endParaRPr lang="en-ZA" sz="14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50000"/>
                        </a:lnSpc>
                        <a:spcAft>
                          <a:spcPts val="0"/>
                        </a:spcAft>
                      </a:pPr>
                      <a:r>
                        <a:rPr lang="en-ZA" sz="1400" dirty="0">
                          <a:solidFill>
                            <a:schemeClr val="tx1"/>
                          </a:solidFill>
                          <a:effectLst/>
                          <a:latin typeface="Arial Narrow" panose="020B0606020202030204" pitchFamily="34" charset="0"/>
                        </a:rPr>
                        <a:t>Female</a:t>
                      </a:r>
                      <a:endParaRPr lang="en-ZA" sz="14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extLst>
                  <a:ext uri="{0D108BD9-81ED-4DB2-BD59-A6C34878D82A}">
                    <a16:rowId xmlns:a16="http://schemas.microsoft.com/office/drawing/2014/main" val="10002"/>
                  </a:ext>
                </a:extLst>
              </a:tr>
              <a:tr h="480856">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spcAft>
                          <a:spcPts val="0"/>
                        </a:spcAft>
                      </a:pPr>
                      <a:r>
                        <a:rPr lang="en-ZA" sz="1400" dirty="0">
                          <a:solidFill>
                            <a:schemeClr val="tx1"/>
                          </a:solidFill>
                          <a:effectLst/>
                          <a:latin typeface="Arial Narrow" panose="020B0606020202030204" pitchFamily="34" charset="0"/>
                        </a:rPr>
                        <a:t>KwaZulu-Natal </a:t>
                      </a:r>
                      <a:endParaRPr lang="en-ZA" sz="14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en-US" sz="1400" dirty="0">
                          <a:solidFill>
                            <a:schemeClr val="tx1"/>
                          </a:solidFill>
                          <a:effectLst/>
                        </a:rPr>
                        <a:t>224</a:t>
                      </a:r>
                      <a:endParaRPr lang="en-ZA"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en-US" sz="1400">
                          <a:solidFill>
                            <a:schemeClr val="tx1"/>
                          </a:solidFill>
                          <a:effectLst/>
                          <a:latin typeface="Arial Narrow" panose="020B0606020202030204" pitchFamily="34" charset="0"/>
                        </a:rPr>
                        <a:t>91</a:t>
                      </a:r>
                      <a:endParaRPr lang="en-ZA" sz="140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en-US" sz="1400" dirty="0">
                          <a:solidFill>
                            <a:schemeClr val="tx1"/>
                          </a:solidFill>
                          <a:effectLst/>
                          <a:latin typeface="Arial Narrow" panose="020B0606020202030204" pitchFamily="34" charset="0"/>
                        </a:rPr>
                        <a:t>0</a:t>
                      </a:r>
                      <a:endParaRPr lang="en-ZA" sz="14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en-US" sz="1400" dirty="0">
                          <a:solidFill>
                            <a:schemeClr val="tx1"/>
                          </a:solidFill>
                          <a:effectLst/>
                          <a:latin typeface="Arial Narrow" panose="020B0606020202030204" pitchFamily="34" charset="0"/>
                        </a:rPr>
                        <a:t>2</a:t>
                      </a:r>
                      <a:endParaRPr lang="en-ZA" sz="14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en-US" sz="1400" dirty="0">
                          <a:solidFill>
                            <a:schemeClr val="tx1"/>
                          </a:solidFill>
                          <a:effectLst/>
                          <a:latin typeface="Arial Narrow" panose="020B0606020202030204" pitchFamily="34" charset="0"/>
                        </a:rPr>
                        <a:t>1</a:t>
                      </a:r>
                      <a:endParaRPr lang="en-ZA" sz="14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en-US" sz="1400" dirty="0">
                          <a:solidFill>
                            <a:schemeClr val="tx1"/>
                          </a:solidFill>
                          <a:effectLst/>
                          <a:latin typeface="Arial Narrow" panose="020B0606020202030204" pitchFamily="34" charset="0"/>
                        </a:rPr>
                        <a:t>0</a:t>
                      </a:r>
                      <a:endParaRPr lang="en-ZA" sz="14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en-US" sz="1400" dirty="0">
                          <a:solidFill>
                            <a:schemeClr val="tx1"/>
                          </a:solidFill>
                          <a:effectLst/>
                          <a:latin typeface="Arial Narrow" panose="020B0606020202030204" pitchFamily="34" charset="0"/>
                        </a:rPr>
                        <a:t>204</a:t>
                      </a:r>
                      <a:endParaRPr lang="en-ZA" sz="14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en-US" sz="1400" dirty="0">
                          <a:solidFill>
                            <a:schemeClr val="tx1"/>
                          </a:solidFill>
                          <a:effectLst/>
                          <a:latin typeface="Arial Narrow" panose="020B0606020202030204" pitchFamily="34" charset="0"/>
                        </a:rPr>
                        <a:t>73</a:t>
                      </a:r>
                      <a:endParaRPr lang="en-ZA" sz="14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en-US" sz="1400" dirty="0">
                          <a:solidFill>
                            <a:schemeClr val="tx1"/>
                          </a:solidFill>
                          <a:effectLst/>
                          <a:latin typeface="Arial Narrow" panose="020B0606020202030204" pitchFamily="34" charset="0"/>
                        </a:rPr>
                        <a:t>7</a:t>
                      </a:r>
                      <a:endParaRPr lang="en-ZA" sz="14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en-US" sz="1400" dirty="0">
                          <a:solidFill>
                            <a:schemeClr val="tx1"/>
                          </a:solidFill>
                          <a:effectLst/>
                          <a:latin typeface="Arial Narrow" panose="020B0606020202030204" pitchFamily="34" charset="0"/>
                        </a:rPr>
                        <a:t>3</a:t>
                      </a:r>
                      <a:endParaRPr lang="en-ZA" sz="14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en-US" sz="1400" dirty="0">
                          <a:solidFill>
                            <a:schemeClr val="tx1"/>
                          </a:solidFill>
                          <a:effectLst/>
                          <a:latin typeface="Arial Narrow" panose="020B0606020202030204" pitchFamily="34" charset="0"/>
                        </a:rPr>
                        <a:t>437</a:t>
                      </a:r>
                      <a:endParaRPr lang="en-ZA" sz="14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en-US" sz="1400" dirty="0">
                          <a:solidFill>
                            <a:schemeClr val="tx1"/>
                          </a:solidFill>
                          <a:effectLst/>
                          <a:latin typeface="Arial Narrow" panose="020B0606020202030204" pitchFamily="34" charset="0"/>
                        </a:rPr>
                        <a:t>169</a:t>
                      </a:r>
                      <a:endParaRPr lang="en-ZA" sz="14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40000"/>
                      </a:srgbClr>
                    </a:solidFill>
                  </a:tcPr>
                </a:tc>
                <a:extLst>
                  <a:ext uri="{0D108BD9-81ED-4DB2-BD59-A6C34878D82A}">
                    <a16:rowId xmlns:a16="http://schemas.microsoft.com/office/drawing/2014/main" val="10003"/>
                  </a:ext>
                </a:extLst>
              </a:tr>
              <a:tr h="360642">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just">
                        <a:lnSpc>
                          <a:spcPct val="150000"/>
                        </a:lnSpc>
                        <a:spcAft>
                          <a:spcPts val="0"/>
                        </a:spcAft>
                      </a:pPr>
                      <a:r>
                        <a:rPr lang="en-ZA" sz="1400" dirty="0">
                          <a:solidFill>
                            <a:schemeClr val="tx1"/>
                          </a:solidFill>
                          <a:effectLst/>
                          <a:latin typeface="Arial Narrow" panose="020B0606020202030204" pitchFamily="34" charset="0"/>
                        </a:rPr>
                        <a:t>Grand Total</a:t>
                      </a:r>
                      <a:endParaRPr lang="en-ZA" sz="14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en-US" sz="1400" b="1" dirty="0">
                          <a:solidFill>
                            <a:schemeClr val="tx1"/>
                          </a:solidFill>
                          <a:effectLst/>
                          <a:latin typeface="Arial Narrow" panose="020B0606020202030204" pitchFamily="34" charset="0"/>
                        </a:rPr>
                        <a:t>315</a:t>
                      </a:r>
                      <a:endParaRPr lang="en-ZA" sz="14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en-US" sz="1400" b="1" dirty="0">
                          <a:solidFill>
                            <a:schemeClr val="tx1"/>
                          </a:solidFill>
                          <a:effectLst/>
                          <a:latin typeface="Arial Narrow" panose="020B0606020202030204" pitchFamily="34" charset="0"/>
                        </a:rPr>
                        <a:t>2</a:t>
                      </a:r>
                      <a:endParaRPr lang="en-ZA" sz="14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en-US" sz="1400" b="1" dirty="0">
                          <a:solidFill>
                            <a:schemeClr val="tx1"/>
                          </a:solidFill>
                          <a:effectLst/>
                          <a:latin typeface="Arial Narrow" panose="020B0606020202030204" pitchFamily="34" charset="0"/>
                        </a:rPr>
                        <a:t>1</a:t>
                      </a:r>
                      <a:endParaRPr lang="en-ZA" sz="14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en-US" sz="1400" b="1" dirty="0">
                          <a:solidFill>
                            <a:schemeClr val="tx1"/>
                          </a:solidFill>
                          <a:effectLst/>
                          <a:latin typeface="Arial Narrow" panose="020B0606020202030204" pitchFamily="34" charset="0"/>
                        </a:rPr>
                        <a:t>277</a:t>
                      </a:r>
                      <a:endParaRPr lang="en-ZA" sz="14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en-US" sz="1400" b="1" dirty="0">
                          <a:solidFill>
                            <a:schemeClr val="tx1"/>
                          </a:solidFill>
                          <a:effectLst/>
                          <a:latin typeface="Arial Narrow" panose="020B0606020202030204" pitchFamily="34" charset="0"/>
                        </a:rPr>
                        <a:t>10</a:t>
                      </a:r>
                      <a:endParaRPr lang="en-ZA" sz="14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spcAft>
                          <a:spcPts val="0"/>
                        </a:spcAft>
                      </a:pPr>
                      <a:r>
                        <a:rPr lang="en-US" sz="1400" b="1" dirty="0">
                          <a:solidFill>
                            <a:schemeClr val="tx1"/>
                          </a:solidFill>
                          <a:effectLst/>
                          <a:latin typeface="Arial Narrow" panose="020B0606020202030204" pitchFamily="34" charset="0"/>
                        </a:rPr>
                        <a:t>605</a:t>
                      </a:r>
                      <a:endParaRPr lang="en-ZA" sz="1400" b="1"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extLst>
                  <a:ext uri="{0D108BD9-81ED-4DB2-BD59-A6C34878D82A}">
                    <a16:rowId xmlns:a16="http://schemas.microsoft.com/office/drawing/2014/main" val="10004"/>
                  </a:ext>
                </a:extLst>
              </a:tr>
            </a:tbl>
          </a:graphicData>
        </a:graphic>
      </p:graphicFrame>
      <p:sp>
        <p:nvSpPr>
          <p:cNvPr id="12" name="Rectangle 11"/>
          <p:cNvSpPr/>
          <p:nvPr/>
        </p:nvSpPr>
        <p:spPr>
          <a:xfrm>
            <a:off x="119336" y="4158646"/>
            <a:ext cx="12025336" cy="870944"/>
          </a:xfrm>
          <a:prstGeom prst="rect">
            <a:avLst/>
          </a:prstGeom>
        </p:spPr>
        <p:txBody>
          <a:bodyPr wrap="square">
            <a:spAutoFit/>
          </a:bodyPr>
          <a:lstStyle/>
          <a:p>
            <a:pPr algn="just" fontAlgn="auto">
              <a:lnSpc>
                <a:spcPct val="150000"/>
              </a:lnSpc>
              <a:spcBef>
                <a:spcPts val="0"/>
              </a:spcBef>
              <a:spcAft>
                <a:spcPts val="0"/>
              </a:spcAft>
              <a:defRPr/>
            </a:pPr>
            <a:r>
              <a:rPr lang="en-US" dirty="0">
                <a:latin typeface="Arial Narrow" panose="020B0606020202030204" pitchFamily="34" charset="0"/>
              </a:rPr>
              <a:t>The province can confirm the database’s reliability of 95%. The department has an action plan to verify the database to ensure 100% reliability. </a:t>
            </a:r>
            <a:endParaRPr lang="en-ZA" kern="0" dirty="0">
              <a:solidFill>
                <a:sysClr val="windowText" lastClr="000000"/>
              </a:solidFill>
              <a:latin typeface="Arial Narrow" panose="020B0606020202030204" pitchFamily="34" charset="0"/>
            </a:endParaRPr>
          </a:p>
        </p:txBody>
      </p:sp>
      <p:pic>
        <p:nvPicPr>
          <p:cNvPr id="14" name="Picture 13" descr="Description: EDTEA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9336" y="33365"/>
            <a:ext cx="2251043"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a:extLst>
              <a:ext uri="{FF2B5EF4-FFF2-40B4-BE49-F238E27FC236}">
                <a16:creationId xmlns:a16="http://schemas.microsoft.com/office/drawing/2014/main" id="{6278B609-90D0-47BC-B38C-9FD0B7E29ABD}"/>
              </a:ext>
            </a:extLst>
          </p:cNvPr>
          <p:cNvSpPr>
            <a:spLocks noGrp="1"/>
          </p:cNvSpPr>
          <p:nvPr>
            <p:ph type="ftr" sz="quarter" idx="11"/>
          </p:nvPr>
        </p:nvSpPr>
        <p:spPr/>
        <p:txBody>
          <a:bodyPr/>
          <a:lstStyle/>
          <a:p>
            <a:pPr>
              <a:defRPr/>
            </a:pPr>
            <a:fld id="{787B0122-33AD-4A6E-B831-97B57C2662B7}" type="slidenum">
              <a:rPr lang="en-US" smtClean="0">
                <a:solidFill>
                  <a:prstClr val="black">
                    <a:tint val="75000"/>
                  </a:prstClr>
                </a:solidFill>
              </a:rPr>
              <a:t>3</a:t>
            </a:fld>
            <a:endParaRPr lang="en-US" dirty="0">
              <a:solidFill>
                <a:prstClr val="black">
                  <a:tint val="75000"/>
                </a:prstClr>
              </a:solidFill>
            </a:endParaRPr>
          </a:p>
        </p:txBody>
      </p:sp>
    </p:spTree>
    <p:extLst>
      <p:ext uri="{BB962C8B-B14F-4D97-AF65-F5344CB8AC3E}">
        <p14:creationId xmlns:p14="http://schemas.microsoft.com/office/powerpoint/2010/main" val="3242552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a:spLocks noGrp="1"/>
          </p:cNvSpPr>
          <p:nvPr>
            <p:ph type="title"/>
          </p:nvPr>
        </p:nvSpPr>
        <p:spPr>
          <a:xfrm>
            <a:off x="2423592" y="11573"/>
            <a:ext cx="7643192" cy="508918"/>
          </a:xfrm>
        </p:spPr>
        <p:txBody>
          <a:bodyPr>
            <a:normAutofit/>
          </a:bodyPr>
          <a:lstStyle/>
          <a:p>
            <a:pPr algn="l"/>
            <a:r>
              <a:rPr lang="en-US" sz="1400" b="1" dirty="0">
                <a:latin typeface="Arial Narrow" panose="020B0606020202030204" pitchFamily="34" charset="0"/>
              </a:rPr>
              <a:t>NEW GUIDES REGISTERED SINCE 1 APRIL 2021 (MONTHLY, QUARTERLY) - BREAKDOWN PER RACE AND GENDER</a:t>
            </a:r>
            <a:endParaRPr lang="en-ZA" sz="1400" b="1" dirty="0">
              <a:latin typeface="Arial Narrow" panose="020B0606020202030204" pitchFamily="34" charset="0"/>
            </a:endParaRPr>
          </a:p>
        </p:txBody>
      </p:sp>
      <p:graphicFrame>
        <p:nvGraphicFramePr>
          <p:cNvPr id="17" name="Content Placeholder 6"/>
          <p:cNvGraphicFramePr>
            <a:graphicFrameLocks noGrp="1"/>
          </p:cNvGraphicFramePr>
          <p:nvPr>
            <p:ph idx="1"/>
            <p:extLst>
              <p:ext uri="{D42A27DB-BD31-4B8C-83A1-F6EECF244321}">
                <p14:modId xmlns:p14="http://schemas.microsoft.com/office/powerpoint/2010/main" val="1285013300"/>
              </p:ext>
            </p:extLst>
          </p:nvPr>
        </p:nvGraphicFramePr>
        <p:xfrm>
          <a:off x="0" y="476673"/>
          <a:ext cx="12192002" cy="1293532"/>
        </p:xfrm>
        <a:graphic>
          <a:graphicData uri="http://schemas.openxmlformats.org/drawingml/2006/table">
            <a:tbl>
              <a:tblPr/>
              <a:tblGrid>
                <a:gridCol w="3897438">
                  <a:extLst>
                    <a:ext uri="{9D8B030D-6E8A-4147-A177-3AD203B41FA5}">
                      <a16:colId xmlns:a16="http://schemas.microsoft.com/office/drawing/2014/main" val="20000"/>
                    </a:ext>
                  </a:extLst>
                </a:gridCol>
                <a:gridCol w="445293">
                  <a:extLst>
                    <a:ext uri="{9D8B030D-6E8A-4147-A177-3AD203B41FA5}">
                      <a16:colId xmlns:a16="http://schemas.microsoft.com/office/drawing/2014/main" val="20001"/>
                    </a:ext>
                  </a:extLst>
                </a:gridCol>
                <a:gridCol w="651925">
                  <a:extLst>
                    <a:ext uri="{9D8B030D-6E8A-4147-A177-3AD203B41FA5}">
                      <a16:colId xmlns:a16="http://schemas.microsoft.com/office/drawing/2014/main" val="20002"/>
                    </a:ext>
                  </a:extLst>
                </a:gridCol>
                <a:gridCol w="651925">
                  <a:extLst>
                    <a:ext uri="{9D8B030D-6E8A-4147-A177-3AD203B41FA5}">
                      <a16:colId xmlns:a16="http://schemas.microsoft.com/office/drawing/2014/main" val="20003"/>
                    </a:ext>
                  </a:extLst>
                </a:gridCol>
                <a:gridCol w="651925">
                  <a:extLst>
                    <a:ext uri="{9D8B030D-6E8A-4147-A177-3AD203B41FA5}">
                      <a16:colId xmlns:a16="http://schemas.microsoft.com/office/drawing/2014/main" val="20004"/>
                    </a:ext>
                  </a:extLst>
                </a:gridCol>
                <a:gridCol w="651925">
                  <a:extLst>
                    <a:ext uri="{9D8B030D-6E8A-4147-A177-3AD203B41FA5}">
                      <a16:colId xmlns:a16="http://schemas.microsoft.com/office/drawing/2014/main" val="20005"/>
                    </a:ext>
                  </a:extLst>
                </a:gridCol>
                <a:gridCol w="651925">
                  <a:extLst>
                    <a:ext uri="{9D8B030D-6E8A-4147-A177-3AD203B41FA5}">
                      <a16:colId xmlns:a16="http://schemas.microsoft.com/office/drawing/2014/main" val="20006"/>
                    </a:ext>
                  </a:extLst>
                </a:gridCol>
                <a:gridCol w="651925">
                  <a:extLst>
                    <a:ext uri="{9D8B030D-6E8A-4147-A177-3AD203B41FA5}">
                      <a16:colId xmlns:a16="http://schemas.microsoft.com/office/drawing/2014/main" val="20007"/>
                    </a:ext>
                  </a:extLst>
                </a:gridCol>
                <a:gridCol w="651925">
                  <a:extLst>
                    <a:ext uri="{9D8B030D-6E8A-4147-A177-3AD203B41FA5}">
                      <a16:colId xmlns:a16="http://schemas.microsoft.com/office/drawing/2014/main" val="20008"/>
                    </a:ext>
                  </a:extLst>
                </a:gridCol>
                <a:gridCol w="651925">
                  <a:extLst>
                    <a:ext uri="{9D8B030D-6E8A-4147-A177-3AD203B41FA5}">
                      <a16:colId xmlns:a16="http://schemas.microsoft.com/office/drawing/2014/main" val="20009"/>
                    </a:ext>
                  </a:extLst>
                </a:gridCol>
                <a:gridCol w="618664">
                  <a:extLst>
                    <a:ext uri="{9D8B030D-6E8A-4147-A177-3AD203B41FA5}">
                      <a16:colId xmlns:a16="http://schemas.microsoft.com/office/drawing/2014/main" val="20010"/>
                    </a:ext>
                  </a:extLst>
                </a:gridCol>
                <a:gridCol w="685188">
                  <a:extLst>
                    <a:ext uri="{9D8B030D-6E8A-4147-A177-3AD203B41FA5}">
                      <a16:colId xmlns:a16="http://schemas.microsoft.com/office/drawing/2014/main" val="20011"/>
                    </a:ext>
                  </a:extLst>
                </a:gridCol>
                <a:gridCol w="1330019">
                  <a:extLst>
                    <a:ext uri="{9D8B030D-6E8A-4147-A177-3AD203B41FA5}">
                      <a16:colId xmlns:a16="http://schemas.microsoft.com/office/drawing/2014/main" val="20012"/>
                    </a:ext>
                  </a:extLst>
                </a:gridCol>
              </a:tblGrid>
              <a:tr h="337447">
                <a:tc row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lnSpc>
                          <a:spcPct val="150000"/>
                        </a:lnSpc>
                        <a:spcAft>
                          <a:spcPts val="0"/>
                        </a:spcAft>
                      </a:pPr>
                      <a:r>
                        <a:rPr lang="en-US" sz="1100" b="1" dirty="0">
                          <a:effectLst/>
                          <a:latin typeface="Arial Narrow" panose="020B0606020202030204" pitchFamily="34" charset="0"/>
                          <a:cs typeface="Arial" pitchFamily="34" charset="0"/>
                        </a:rPr>
                        <a:t>1</a:t>
                      </a:r>
                      <a:r>
                        <a:rPr lang="en-US" sz="1100" b="1" baseline="30000" dirty="0">
                          <a:effectLst/>
                          <a:latin typeface="Arial Narrow" panose="020B0606020202030204" pitchFamily="34" charset="0"/>
                          <a:cs typeface="Arial" pitchFamily="34" charset="0"/>
                        </a:rPr>
                        <a:t>st</a:t>
                      </a:r>
                      <a:r>
                        <a:rPr lang="en-US" sz="1100" b="1" baseline="0" dirty="0">
                          <a:effectLst/>
                          <a:latin typeface="Arial Narrow" panose="020B0606020202030204" pitchFamily="34" charset="0"/>
                          <a:cs typeface="Arial" pitchFamily="34" charset="0"/>
                        </a:rPr>
                        <a:t> Quarter </a:t>
                      </a:r>
                      <a:r>
                        <a:rPr lang="en-US" sz="1100" b="1" dirty="0">
                          <a:effectLst/>
                          <a:latin typeface="Arial Narrow" panose="020B0606020202030204" pitchFamily="34" charset="0"/>
                          <a:cs typeface="Arial" pitchFamily="34" charset="0"/>
                        </a:rPr>
                        <a:t>2021/2022</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cs typeface="Arial" pitchFamily="34" charset="0"/>
                        </a:rPr>
                        <a:t>AFRICAN</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cs typeface="Arial" pitchFamily="34" charset="0"/>
                        </a:rPr>
                        <a:t>COLOURED</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cs typeface="Arial" pitchFamily="34" charset="0"/>
                        </a:rPr>
                        <a:t>ASIAN</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cs typeface="Arial" pitchFamily="34" charset="0"/>
                        </a:rPr>
                        <a:t>WHITE</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cs typeface="Arial" pitchFamily="34" charset="0"/>
                        </a:rPr>
                        <a:t>OTHER         ( Indian)</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cs typeface="Arial" pitchFamily="34" charset="0"/>
                        </a:rPr>
                        <a:t>TOTAL</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extLst>
                  <a:ext uri="{0D108BD9-81ED-4DB2-BD59-A6C34878D82A}">
                    <a16:rowId xmlns:a16="http://schemas.microsoft.com/office/drawing/2014/main" val="10000"/>
                  </a:ext>
                </a:extLst>
              </a:tr>
              <a:tr h="161236">
                <a:tc vMerge="1">
                  <a:txBody>
                    <a:bodyPr/>
                    <a:lstStyle/>
                    <a:p>
                      <a:endParaRPr lang="en-ZA"/>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M</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a:effectLst/>
                          <a:latin typeface="Arial Narrow" panose="020B0606020202030204" pitchFamily="34" charset="0"/>
                          <a:cs typeface="Arial" pitchFamily="34" charset="0"/>
                        </a:rPr>
                        <a:t>F</a:t>
                      </a:r>
                      <a:endParaRPr lang="en-ZA" sz="1100" b="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a:effectLst/>
                          <a:latin typeface="Arial Narrow" panose="020B0606020202030204" pitchFamily="34" charset="0"/>
                          <a:cs typeface="Arial" pitchFamily="34" charset="0"/>
                        </a:rPr>
                        <a:t>M</a:t>
                      </a:r>
                      <a:endParaRPr lang="en-ZA" sz="1100" b="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F</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M</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F</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a:effectLst/>
                          <a:latin typeface="Arial Narrow" panose="020B0606020202030204" pitchFamily="34" charset="0"/>
                          <a:cs typeface="Arial" pitchFamily="34" charset="0"/>
                        </a:rPr>
                        <a:t>M</a:t>
                      </a:r>
                      <a:endParaRPr lang="en-ZA" sz="1100" b="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a:effectLst/>
                          <a:latin typeface="Arial Narrow" panose="020B0606020202030204" pitchFamily="34" charset="0"/>
                          <a:cs typeface="Arial" pitchFamily="34" charset="0"/>
                        </a:rPr>
                        <a:t>F</a:t>
                      </a:r>
                      <a:endParaRPr lang="en-ZA" sz="1100" b="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M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F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a:effectLst/>
                          <a:latin typeface="Arial Narrow" panose="020B0606020202030204" pitchFamily="34" charset="0"/>
                          <a:cs typeface="Arial" pitchFamily="34" charset="0"/>
                        </a:rPr>
                        <a:t>M</a:t>
                      </a:r>
                      <a:endParaRPr lang="en-ZA" sz="1100" b="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F</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extLst>
                  <a:ext uri="{0D108BD9-81ED-4DB2-BD59-A6C34878D82A}">
                    <a16:rowId xmlns:a16="http://schemas.microsoft.com/office/drawing/2014/main" val="10001"/>
                  </a:ext>
                </a:extLst>
              </a:tr>
              <a:tr h="26741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lnSpc>
                          <a:spcPct val="115000"/>
                        </a:lnSpc>
                        <a:spcAft>
                          <a:spcPts val="0"/>
                        </a:spcAft>
                      </a:pPr>
                      <a:r>
                        <a:rPr lang="en-US" sz="1100" dirty="0">
                          <a:effectLst/>
                          <a:latin typeface="Arial Narrow" panose="020B0606020202030204" pitchFamily="34" charset="0"/>
                          <a:cs typeface="Arial" pitchFamily="34" charset="0"/>
                        </a:rPr>
                        <a:t>Total per race &amp; gender for SA citizens</a:t>
                      </a:r>
                      <a:endParaRPr lang="en-ZA" sz="110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05</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03</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02</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02</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a:effectLst/>
                          <a:latin typeface="Arial Narrow" panose="020B0606020202030204" pitchFamily="34" charset="0"/>
                          <a:cs typeface="Arial" pitchFamily="34" charset="0"/>
                        </a:rPr>
                        <a:t> </a:t>
                      </a:r>
                      <a:endParaRPr lang="en-ZA" sz="1100" b="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09</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a:effectLst/>
                          <a:latin typeface="Arial Narrow" panose="020B0606020202030204" pitchFamily="34" charset="0"/>
                          <a:cs typeface="Arial" pitchFamily="34" charset="0"/>
                        </a:rPr>
                        <a:t>03</a:t>
                      </a:r>
                      <a:endParaRPr lang="en-ZA" sz="1100" b="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extLst>
                  <a:ext uri="{0D108BD9-81ED-4DB2-BD59-A6C34878D82A}">
                    <a16:rowId xmlns:a16="http://schemas.microsoft.com/office/drawing/2014/main" val="10002"/>
                  </a:ext>
                </a:extLst>
              </a:tr>
              <a:tr h="33744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lnSpc>
                          <a:spcPct val="115000"/>
                        </a:lnSpc>
                        <a:spcAft>
                          <a:spcPts val="0"/>
                        </a:spcAft>
                      </a:pPr>
                      <a:r>
                        <a:rPr lang="en-US" sz="1100" dirty="0">
                          <a:effectLst/>
                          <a:latin typeface="Arial Narrow" panose="020B0606020202030204" pitchFamily="34" charset="0"/>
                          <a:cs typeface="Arial" pitchFamily="34" charset="0"/>
                        </a:rPr>
                        <a:t>Total per race &amp; gender for non SA citizens</a:t>
                      </a:r>
                      <a:endParaRPr lang="en-ZA" sz="110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lnSpc>
                          <a:spcPct val="115000"/>
                        </a:lnSpc>
                        <a:spcAft>
                          <a:spcPts val="0"/>
                        </a:spcAft>
                        <a:tabLst>
                          <a:tab pos="111125" algn="ctr"/>
                        </a:tabLs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extLst>
                  <a:ext uri="{0D108BD9-81ED-4DB2-BD59-A6C34878D82A}">
                    <a16:rowId xmlns:a16="http://schemas.microsoft.com/office/drawing/2014/main" val="10003"/>
                  </a:ext>
                </a:extLst>
              </a:tr>
              <a:tr h="16123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lnSpc>
                          <a:spcPct val="115000"/>
                        </a:lnSpc>
                        <a:spcAft>
                          <a:spcPts val="0"/>
                        </a:spcAft>
                      </a:pPr>
                      <a:r>
                        <a:rPr lang="en-US" sz="1100" b="1" dirty="0">
                          <a:effectLst/>
                          <a:latin typeface="Arial Narrow" panose="020B0606020202030204" pitchFamily="34" charset="0"/>
                          <a:cs typeface="Arial" pitchFamily="34" charset="0"/>
                        </a:rPr>
                        <a:t>TOTAL PER GENDER</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cs typeface="Arial" pitchFamily="34" charset="0"/>
                        </a:rPr>
                        <a:t>08</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cs typeface="Arial" pitchFamily="34" charset="0"/>
                        </a:rPr>
                        <a:t> </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cs typeface="Arial" pitchFamily="34" charset="0"/>
                        </a:rPr>
                        <a:t> </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cs typeface="Arial" pitchFamily="34" charset="0"/>
                        </a:rPr>
                        <a:t> 2</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cs typeface="Arial" pitchFamily="34" charset="0"/>
                        </a:rPr>
                        <a:t>2 </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ea typeface="+mn-ea"/>
                          <a:cs typeface="Arial" pitchFamily="34" charset="0"/>
                        </a:rPr>
                        <a:t>12</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extLst>
                  <a:ext uri="{0D108BD9-81ED-4DB2-BD59-A6C34878D82A}">
                    <a16:rowId xmlns:a16="http://schemas.microsoft.com/office/drawing/2014/main" val="10004"/>
                  </a:ext>
                </a:extLst>
              </a:tr>
            </a:tbl>
          </a:graphicData>
        </a:graphic>
      </p:graphicFrame>
      <p:sp>
        <p:nvSpPr>
          <p:cNvPr id="2" name="Slide Number Placeholder 1">
            <a:extLst>
              <a:ext uri="{FF2B5EF4-FFF2-40B4-BE49-F238E27FC236}">
                <a16:creationId xmlns:a16="http://schemas.microsoft.com/office/drawing/2014/main" id="{402583C5-51AD-A140-9A75-E91934C2C637}"/>
              </a:ext>
            </a:extLst>
          </p:cNvPr>
          <p:cNvSpPr>
            <a:spLocks noGrp="1"/>
          </p:cNvSpPr>
          <p:nvPr>
            <p:ph type="sldNum" sz="quarter" idx="12"/>
          </p:nvPr>
        </p:nvSpPr>
        <p:spPr>
          <a:xfrm>
            <a:off x="8786622" y="4892040"/>
            <a:ext cx="1255014" cy="1005840"/>
          </a:xfrm>
        </p:spPr>
        <p:txBody>
          <a:bodyPr>
            <a:normAutofit/>
          </a:bodyPr>
          <a:lstStyle/>
          <a:p>
            <a:pPr>
              <a:spcAft>
                <a:spcPts val="600"/>
              </a:spcAft>
            </a:pPr>
            <a:fld id="{A76FA51E-78DD-4C68-BCFC-F4227C51C14A}" type="slidenum">
              <a:rPr lang="en-ZA" sz="5700">
                <a:solidFill>
                  <a:srgbClr val="FFFFFF"/>
                </a:solidFill>
              </a:rPr>
              <a:pPr>
                <a:spcAft>
                  <a:spcPts val="600"/>
                </a:spcAft>
              </a:pPr>
              <a:t>4</a:t>
            </a:fld>
            <a:endParaRPr lang="en-ZA" sz="5700">
              <a:solidFill>
                <a:srgbClr val="FFFFFF"/>
              </a:solidFill>
            </a:endParaRPr>
          </a:p>
        </p:txBody>
      </p:sp>
      <p:graphicFrame>
        <p:nvGraphicFramePr>
          <p:cNvPr id="18" name="Table 17"/>
          <p:cNvGraphicFramePr>
            <a:graphicFrameLocks noGrp="1"/>
          </p:cNvGraphicFramePr>
          <p:nvPr>
            <p:extLst>
              <p:ext uri="{D42A27DB-BD31-4B8C-83A1-F6EECF244321}">
                <p14:modId xmlns:p14="http://schemas.microsoft.com/office/powerpoint/2010/main" val="3019741898"/>
              </p:ext>
            </p:extLst>
          </p:nvPr>
        </p:nvGraphicFramePr>
        <p:xfrm>
          <a:off x="0" y="1952194"/>
          <a:ext cx="12191998" cy="1411689"/>
        </p:xfrm>
        <a:graphic>
          <a:graphicData uri="http://schemas.openxmlformats.org/drawingml/2006/table">
            <a:tbl>
              <a:tblPr/>
              <a:tblGrid>
                <a:gridCol w="3897446">
                  <a:extLst>
                    <a:ext uri="{9D8B030D-6E8A-4147-A177-3AD203B41FA5}">
                      <a16:colId xmlns:a16="http://schemas.microsoft.com/office/drawing/2014/main" val="20000"/>
                    </a:ext>
                  </a:extLst>
                </a:gridCol>
                <a:gridCol w="917217">
                  <a:extLst>
                    <a:ext uri="{9D8B030D-6E8A-4147-A177-3AD203B41FA5}">
                      <a16:colId xmlns:a16="http://schemas.microsoft.com/office/drawing/2014/main" val="20001"/>
                    </a:ext>
                  </a:extLst>
                </a:gridCol>
                <a:gridCol w="381933">
                  <a:extLst>
                    <a:ext uri="{9D8B030D-6E8A-4147-A177-3AD203B41FA5}">
                      <a16:colId xmlns:a16="http://schemas.microsoft.com/office/drawing/2014/main" val="20002"/>
                    </a:ext>
                  </a:extLst>
                </a:gridCol>
                <a:gridCol w="1003600">
                  <a:extLst>
                    <a:ext uri="{9D8B030D-6E8A-4147-A177-3AD203B41FA5}">
                      <a16:colId xmlns:a16="http://schemas.microsoft.com/office/drawing/2014/main" val="20003"/>
                    </a:ext>
                  </a:extLst>
                </a:gridCol>
                <a:gridCol w="692764">
                  <a:extLst>
                    <a:ext uri="{9D8B030D-6E8A-4147-A177-3AD203B41FA5}">
                      <a16:colId xmlns:a16="http://schemas.microsoft.com/office/drawing/2014/main" val="20004"/>
                    </a:ext>
                  </a:extLst>
                </a:gridCol>
                <a:gridCol w="692764">
                  <a:extLst>
                    <a:ext uri="{9D8B030D-6E8A-4147-A177-3AD203B41FA5}">
                      <a16:colId xmlns:a16="http://schemas.microsoft.com/office/drawing/2014/main" val="20005"/>
                    </a:ext>
                  </a:extLst>
                </a:gridCol>
                <a:gridCol w="692764">
                  <a:extLst>
                    <a:ext uri="{9D8B030D-6E8A-4147-A177-3AD203B41FA5}">
                      <a16:colId xmlns:a16="http://schemas.microsoft.com/office/drawing/2014/main" val="20006"/>
                    </a:ext>
                  </a:extLst>
                </a:gridCol>
                <a:gridCol w="692764">
                  <a:extLst>
                    <a:ext uri="{9D8B030D-6E8A-4147-A177-3AD203B41FA5}">
                      <a16:colId xmlns:a16="http://schemas.microsoft.com/office/drawing/2014/main" val="20007"/>
                    </a:ext>
                  </a:extLst>
                </a:gridCol>
                <a:gridCol w="692764">
                  <a:extLst>
                    <a:ext uri="{9D8B030D-6E8A-4147-A177-3AD203B41FA5}">
                      <a16:colId xmlns:a16="http://schemas.microsoft.com/office/drawing/2014/main" val="20008"/>
                    </a:ext>
                  </a:extLst>
                </a:gridCol>
                <a:gridCol w="692764">
                  <a:extLst>
                    <a:ext uri="{9D8B030D-6E8A-4147-A177-3AD203B41FA5}">
                      <a16:colId xmlns:a16="http://schemas.microsoft.com/office/drawing/2014/main" val="20009"/>
                    </a:ext>
                  </a:extLst>
                </a:gridCol>
                <a:gridCol w="692764">
                  <a:extLst>
                    <a:ext uri="{9D8B030D-6E8A-4147-A177-3AD203B41FA5}">
                      <a16:colId xmlns:a16="http://schemas.microsoft.com/office/drawing/2014/main" val="20010"/>
                    </a:ext>
                  </a:extLst>
                </a:gridCol>
                <a:gridCol w="692764">
                  <a:extLst>
                    <a:ext uri="{9D8B030D-6E8A-4147-A177-3AD203B41FA5}">
                      <a16:colId xmlns:a16="http://schemas.microsoft.com/office/drawing/2014/main" val="20011"/>
                    </a:ext>
                  </a:extLst>
                </a:gridCol>
                <a:gridCol w="449690">
                  <a:extLst>
                    <a:ext uri="{9D8B030D-6E8A-4147-A177-3AD203B41FA5}">
                      <a16:colId xmlns:a16="http://schemas.microsoft.com/office/drawing/2014/main" val="20012"/>
                    </a:ext>
                  </a:extLst>
                </a:gridCol>
              </a:tblGrid>
              <a:tr h="353490">
                <a:tc row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lnSpc>
                          <a:spcPct val="150000"/>
                        </a:lnSpc>
                        <a:spcAft>
                          <a:spcPts val="0"/>
                        </a:spcAft>
                      </a:pPr>
                      <a:r>
                        <a:rPr lang="en-US" sz="1100" b="1" dirty="0">
                          <a:effectLst/>
                          <a:latin typeface="Arial Narrow" panose="020B0606020202030204" pitchFamily="34" charset="0"/>
                          <a:cs typeface="Arial" pitchFamily="34" charset="0"/>
                        </a:rPr>
                        <a:t>2</a:t>
                      </a:r>
                      <a:r>
                        <a:rPr lang="en-US" sz="1100" b="1" baseline="30000" dirty="0">
                          <a:effectLst/>
                          <a:latin typeface="Arial Narrow" panose="020B0606020202030204" pitchFamily="34" charset="0"/>
                          <a:cs typeface="Arial" pitchFamily="34" charset="0"/>
                        </a:rPr>
                        <a:t>nd</a:t>
                      </a:r>
                      <a:r>
                        <a:rPr lang="en-US" sz="1100" b="1" dirty="0">
                          <a:effectLst/>
                          <a:latin typeface="Arial Narrow" panose="020B0606020202030204" pitchFamily="34" charset="0"/>
                          <a:cs typeface="Arial" pitchFamily="34" charset="0"/>
                        </a:rPr>
                        <a:t>  Quarter 2021/2022 </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cs typeface="Arial" pitchFamily="34" charset="0"/>
                        </a:rPr>
                        <a:t>AFRICAN</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cs typeface="Arial" pitchFamily="34" charset="0"/>
                        </a:rPr>
                        <a:t>COLOURED</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cs typeface="Arial" pitchFamily="34" charset="0"/>
                        </a:rPr>
                        <a:t>ASIAN</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a:effectLst/>
                          <a:latin typeface="Arial Narrow" panose="020B0606020202030204" pitchFamily="34" charset="0"/>
                          <a:cs typeface="Arial" pitchFamily="34" charset="0"/>
                        </a:rPr>
                        <a:t>WHITE</a:t>
                      </a:r>
                      <a:endParaRPr lang="en-ZA" sz="1100" b="1">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cs typeface="Arial" pitchFamily="34" charset="0"/>
                        </a:rPr>
                        <a:t>OTHER         ( Indian)</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a:effectLst/>
                          <a:latin typeface="Arial Narrow" panose="020B0606020202030204" pitchFamily="34" charset="0"/>
                          <a:cs typeface="Arial" pitchFamily="34" charset="0"/>
                        </a:rPr>
                        <a:t>TOTAL</a:t>
                      </a:r>
                      <a:endParaRPr lang="en-ZA" sz="1100" b="1">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extLst>
                  <a:ext uri="{0D108BD9-81ED-4DB2-BD59-A6C34878D82A}">
                    <a16:rowId xmlns:a16="http://schemas.microsoft.com/office/drawing/2014/main" val="10000"/>
                  </a:ext>
                </a:extLst>
              </a:tr>
              <a:tr h="168902">
                <a:tc vMerge="1">
                  <a:txBody>
                    <a:bodyPr/>
                    <a:lstStyle/>
                    <a:p>
                      <a:endParaRPr lang="en-ZA"/>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M</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F</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M</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F</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M</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a:effectLst/>
                          <a:latin typeface="Arial Narrow" panose="020B0606020202030204" pitchFamily="34" charset="0"/>
                          <a:cs typeface="Arial" pitchFamily="34" charset="0"/>
                        </a:rPr>
                        <a:t>F</a:t>
                      </a:r>
                      <a:endParaRPr lang="en-ZA" sz="1100" b="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a:effectLst/>
                          <a:latin typeface="Arial Narrow" panose="020B0606020202030204" pitchFamily="34" charset="0"/>
                          <a:cs typeface="Arial" pitchFamily="34" charset="0"/>
                        </a:rPr>
                        <a:t>M</a:t>
                      </a:r>
                      <a:endParaRPr lang="en-ZA" sz="1100" b="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a:effectLst/>
                          <a:latin typeface="Arial Narrow" panose="020B0606020202030204" pitchFamily="34" charset="0"/>
                          <a:cs typeface="Arial" pitchFamily="34" charset="0"/>
                        </a:rPr>
                        <a:t>F</a:t>
                      </a:r>
                      <a:endParaRPr lang="en-ZA" sz="1100" b="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a:effectLst/>
                          <a:latin typeface="Arial Narrow" panose="020B0606020202030204" pitchFamily="34" charset="0"/>
                          <a:cs typeface="Arial" pitchFamily="34" charset="0"/>
                        </a:rPr>
                        <a:t>M</a:t>
                      </a:r>
                      <a:endParaRPr lang="en-ZA" sz="1100" b="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a:effectLst/>
                          <a:latin typeface="Arial Narrow" panose="020B0606020202030204" pitchFamily="34" charset="0"/>
                          <a:cs typeface="Arial" pitchFamily="34" charset="0"/>
                        </a:rPr>
                        <a:t>F</a:t>
                      </a:r>
                      <a:endParaRPr lang="en-ZA" sz="1100" b="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a:effectLst/>
                          <a:latin typeface="Arial Narrow" panose="020B0606020202030204" pitchFamily="34" charset="0"/>
                          <a:cs typeface="Arial" pitchFamily="34" charset="0"/>
                        </a:rPr>
                        <a:t>M</a:t>
                      </a:r>
                      <a:endParaRPr lang="en-ZA" sz="1100" b="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F</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extLst>
                  <a:ext uri="{0D108BD9-81ED-4DB2-BD59-A6C34878D82A}">
                    <a16:rowId xmlns:a16="http://schemas.microsoft.com/office/drawing/2014/main" val="10001"/>
                  </a:ext>
                </a:extLst>
              </a:tr>
              <a:tr h="35349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lnSpc>
                          <a:spcPct val="115000"/>
                        </a:lnSpc>
                        <a:spcAft>
                          <a:spcPts val="0"/>
                        </a:spcAft>
                      </a:pPr>
                      <a:r>
                        <a:rPr lang="en-US" sz="1100" dirty="0">
                          <a:effectLst/>
                          <a:latin typeface="Arial Narrow" panose="020B0606020202030204" pitchFamily="34" charset="0"/>
                          <a:cs typeface="Arial" pitchFamily="34" charset="0"/>
                        </a:rPr>
                        <a:t>Total per race &amp; gender for SA citizens</a:t>
                      </a:r>
                      <a:endParaRPr lang="en-ZA" sz="110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02</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01</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05</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01</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a:effectLst/>
                          <a:latin typeface="Arial Narrow" panose="020B0606020202030204" pitchFamily="34" charset="0"/>
                          <a:cs typeface="Arial" pitchFamily="34" charset="0"/>
                        </a:rPr>
                        <a:t> </a:t>
                      </a:r>
                      <a:endParaRPr lang="en-ZA" sz="1100" b="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a:effectLst/>
                          <a:latin typeface="Arial Narrow" panose="020B0606020202030204" pitchFamily="34" charset="0"/>
                          <a:cs typeface="Arial" pitchFamily="34" charset="0"/>
                        </a:rPr>
                        <a:t>07</a:t>
                      </a:r>
                      <a:endParaRPr lang="en-ZA" sz="1100" b="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02</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extLst>
                  <a:ext uri="{0D108BD9-81ED-4DB2-BD59-A6C34878D82A}">
                    <a16:rowId xmlns:a16="http://schemas.microsoft.com/office/drawing/2014/main" val="10002"/>
                  </a:ext>
                </a:extLst>
              </a:tr>
              <a:tr h="35349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lnSpc>
                          <a:spcPct val="115000"/>
                        </a:lnSpc>
                        <a:spcAft>
                          <a:spcPts val="0"/>
                        </a:spcAft>
                      </a:pPr>
                      <a:r>
                        <a:rPr lang="en-US" sz="1100" dirty="0">
                          <a:effectLst/>
                          <a:latin typeface="Arial Narrow" panose="020B0606020202030204" pitchFamily="34" charset="0"/>
                          <a:cs typeface="Arial" pitchFamily="34" charset="0"/>
                        </a:rPr>
                        <a:t>Total per race &amp; gender for non SA citizens</a:t>
                      </a:r>
                      <a:endParaRPr lang="en-ZA" sz="110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lnSpc>
                          <a:spcPct val="115000"/>
                        </a:lnSpc>
                        <a:spcAft>
                          <a:spcPts val="0"/>
                        </a:spcAft>
                        <a:tabLst>
                          <a:tab pos="111125" algn="ctr"/>
                        </a:tabLs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extLst>
                  <a:ext uri="{0D108BD9-81ED-4DB2-BD59-A6C34878D82A}">
                    <a16:rowId xmlns:a16="http://schemas.microsoft.com/office/drawing/2014/main" val="10003"/>
                  </a:ext>
                </a:extLst>
              </a:tr>
              <a:tr h="16890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lnSpc>
                          <a:spcPct val="115000"/>
                        </a:lnSpc>
                        <a:spcAft>
                          <a:spcPts val="0"/>
                        </a:spcAft>
                      </a:pPr>
                      <a:r>
                        <a:rPr lang="en-US" sz="1100" b="1" dirty="0">
                          <a:effectLst/>
                          <a:latin typeface="Arial Narrow" panose="020B0606020202030204" pitchFamily="34" charset="0"/>
                          <a:cs typeface="Arial" pitchFamily="34" charset="0"/>
                        </a:rPr>
                        <a:t>TOTAL PER GENDER</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cs typeface="Arial" pitchFamily="34" charset="0"/>
                        </a:rPr>
                        <a:t>03 </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cs typeface="Arial" pitchFamily="34" charset="0"/>
                        </a:rPr>
                        <a:t> </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cs typeface="Arial" pitchFamily="34" charset="0"/>
                        </a:rPr>
                        <a:t> </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cs typeface="Arial" pitchFamily="34" charset="0"/>
                        </a:rPr>
                        <a:t>06</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cs typeface="Arial" pitchFamily="34" charset="0"/>
                        </a:rPr>
                        <a:t> </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cs typeface="Arial" pitchFamily="34" charset="0"/>
                        </a:rPr>
                        <a:t>09</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extLst>
                  <a:ext uri="{0D108BD9-81ED-4DB2-BD59-A6C34878D82A}">
                    <a16:rowId xmlns:a16="http://schemas.microsoft.com/office/drawing/2014/main" val="10004"/>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1516961572"/>
              </p:ext>
            </p:extLst>
          </p:nvPr>
        </p:nvGraphicFramePr>
        <p:xfrm>
          <a:off x="0" y="3501008"/>
          <a:ext cx="12191996" cy="1439325"/>
        </p:xfrm>
        <a:graphic>
          <a:graphicData uri="http://schemas.openxmlformats.org/drawingml/2006/table">
            <a:tbl>
              <a:tblPr/>
              <a:tblGrid>
                <a:gridCol w="3997381">
                  <a:extLst>
                    <a:ext uri="{9D8B030D-6E8A-4147-A177-3AD203B41FA5}">
                      <a16:colId xmlns:a16="http://schemas.microsoft.com/office/drawing/2014/main" val="20000"/>
                    </a:ext>
                  </a:extLst>
                </a:gridCol>
                <a:gridCol w="694322">
                  <a:extLst>
                    <a:ext uri="{9D8B030D-6E8A-4147-A177-3AD203B41FA5}">
                      <a16:colId xmlns:a16="http://schemas.microsoft.com/office/drawing/2014/main" val="20001"/>
                    </a:ext>
                  </a:extLst>
                </a:gridCol>
                <a:gridCol w="704311">
                  <a:extLst>
                    <a:ext uri="{9D8B030D-6E8A-4147-A177-3AD203B41FA5}">
                      <a16:colId xmlns:a16="http://schemas.microsoft.com/office/drawing/2014/main" val="20002"/>
                    </a:ext>
                  </a:extLst>
                </a:gridCol>
                <a:gridCol w="704311">
                  <a:extLst>
                    <a:ext uri="{9D8B030D-6E8A-4147-A177-3AD203B41FA5}">
                      <a16:colId xmlns:a16="http://schemas.microsoft.com/office/drawing/2014/main" val="20003"/>
                    </a:ext>
                  </a:extLst>
                </a:gridCol>
                <a:gridCol w="704311">
                  <a:extLst>
                    <a:ext uri="{9D8B030D-6E8A-4147-A177-3AD203B41FA5}">
                      <a16:colId xmlns:a16="http://schemas.microsoft.com/office/drawing/2014/main" val="20004"/>
                    </a:ext>
                  </a:extLst>
                </a:gridCol>
                <a:gridCol w="704311">
                  <a:extLst>
                    <a:ext uri="{9D8B030D-6E8A-4147-A177-3AD203B41FA5}">
                      <a16:colId xmlns:a16="http://schemas.microsoft.com/office/drawing/2014/main" val="20005"/>
                    </a:ext>
                  </a:extLst>
                </a:gridCol>
                <a:gridCol w="704311">
                  <a:extLst>
                    <a:ext uri="{9D8B030D-6E8A-4147-A177-3AD203B41FA5}">
                      <a16:colId xmlns:a16="http://schemas.microsoft.com/office/drawing/2014/main" val="20006"/>
                    </a:ext>
                  </a:extLst>
                </a:gridCol>
                <a:gridCol w="704311">
                  <a:extLst>
                    <a:ext uri="{9D8B030D-6E8A-4147-A177-3AD203B41FA5}">
                      <a16:colId xmlns:a16="http://schemas.microsoft.com/office/drawing/2014/main" val="20007"/>
                    </a:ext>
                  </a:extLst>
                </a:gridCol>
                <a:gridCol w="704311">
                  <a:extLst>
                    <a:ext uri="{9D8B030D-6E8A-4147-A177-3AD203B41FA5}">
                      <a16:colId xmlns:a16="http://schemas.microsoft.com/office/drawing/2014/main" val="20008"/>
                    </a:ext>
                  </a:extLst>
                </a:gridCol>
                <a:gridCol w="704311">
                  <a:extLst>
                    <a:ext uri="{9D8B030D-6E8A-4147-A177-3AD203B41FA5}">
                      <a16:colId xmlns:a16="http://schemas.microsoft.com/office/drawing/2014/main" val="20009"/>
                    </a:ext>
                  </a:extLst>
                </a:gridCol>
                <a:gridCol w="704311">
                  <a:extLst>
                    <a:ext uri="{9D8B030D-6E8A-4147-A177-3AD203B41FA5}">
                      <a16:colId xmlns:a16="http://schemas.microsoft.com/office/drawing/2014/main" val="20010"/>
                    </a:ext>
                  </a:extLst>
                </a:gridCol>
                <a:gridCol w="704311">
                  <a:extLst>
                    <a:ext uri="{9D8B030D-6E8A-4147-A177-3AD203B41FA5}">
                      <a16:colId xmlns:a16="http://schemas.microsoft.com/office/drawing/2014/main" val="20011"/>
                    </a:ext>
                  </a:extLst>
                </a:gridCol>
                <a:gridCol w="457183">
                  <a:extLst>
                    <a:ext uri="{9D8B030D-6E8A-4147-A177-3AD203B41FA5}">
                      <a16:colId xmlns:a16="http://schemas.microsoft.com/office/drawing/2014/main" val="20012"/>
                    </a:ext>
                  </a:extLst>
                </a:gridCol>
              </a:tblGrid>
              <a:tr h="351402">
                <a:tc row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lnSpc>
                          <a:spcPct val="150000"/>
                        </a:lnSpc>
                        <a:spcAft>
                          <a:spcPts val="0"/>
                        </a:spcAft>
                      </a:pPr>
                      <a:r>
                        <a:rPr lang="en-US" sz="1100" b="1" baseline="0" dirty="0">
                          <a:effectLst/>
                          <a:latin typeface="Arial Narrow" panose="020B0606020202030204" pitchFamily="34" charset="0"/>
                          <a:cs typeface="Arial" pitchFamily="34" charset="0"/>
                        </a:rPr>
                        <a:t>3</a:t>
                      </a:r>
                      <a:r>
                        <a:rPr lang="en-US" sz="1100" b="1" baseline="30000" dirty="0">
                          <a:effectLst/>
                          <a:latin typeface="Arial Narrow" panose="020B0606020202030204" pitchFamily="34" charset="0"/>
                          <a:cs typeface="Arial" pitchFamily="34" charset="0"/>
                        </a:rPr>
                        <a:t>rd</a:t>
                      </a:r>
                      <a:r>
                        <a:rPr lang="en-US" sz="1100" b="1" baseline="0" dirty="0">
                          <a:effectLst/>
                          <a:latin typeface="Arial Narrow" panose="020B0606020202030204" pitchFamily="34" charset="0"/>
                          <a:cs typeface="Arial" pitchFamily="34" charset="0"/>
                        </a:rPr>
                        <a:t> Quarter 2021/ </a:t>
                      </a:r>
                      <a:r>
                        <a:rPr lang="en-US" sz="1100" b="1" dirty="0">
                          <a:effectLst/>
                          <a:latin typeface="Arial Narrow" panose="020B0606020202030204" pitchFamily="34" charset="0"/>
                          <a:cs typeface="Arial" pitchFamily="34" charset="0"/>
                        </a:rPr>
                        <a:t>2022</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cs typeface="Arial" pitchFamily="34" charset="0"/>
                        </a:rPr>
                        <a:t>AFRICAN</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cs typeface="Arial" pitchFamily="34" charset="0"/>
                        </a:rPr>
                        <a:t>COLOURED</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cs typeface="Arial" pitchFamily="34" charset="0"/>
                        </a:rPr>
                        <a:t>ASIAN</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a:effectLst/>
                          <a:latin typeface="Arial Narrow" panose="020B0606020202030204" pitchFamily="34" charset="0"/>
                          <a:cs typeface="Arial" pitchFamily="34" charset="0"/>
                        </a:rPr>
                        <a:t>WHITE</a:t>
                      </a:r>
                      <a:endParaRPr lang="en-ZA" sz="1100" b="1">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cs typeface="Arial" pitchFamily="34" charset="0"/>
                        </a:rPr>
                        <a:t>OTHER   </a:t>
                      </a:r>
                    </a:p>
                    <a:p>
                      <a:pPr algn="ctr">
                        <a:lnSpc>
                          <a:spcPct val="115000"/>
                        </a:lnSpc>
                        <a:spcAft>
                          <a:spcPts val="0"/>
                        </a:spcAft>
                      </a:pPr>
                      <a:r>
                        <a:rPr lang="en-US" sz="1100" b="1" dirty="0">
                          <a:effectLst/>
                          <a:latin typeface="Arial Narrow" panose="020B0606020202030204" pitchFamily="34" charset="0"/>
                          <a:cs typeface="Arial" pitchFamily="34" charset="0"/>
                        </a:rPr>
                        <a:t>(Indian)</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cs typeface="Arial" pitchFamily="34" charset="0"/>
                        </a:rPr>
                        <a:t>TOTAL</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extLst>
                  <a:ext uri="{0D108BD9-81ED-4DB2-BD59-A6C34878D82A}">
                    <a16:rowId xmlns:a16="http://schemas.microsoft.com/office/drawing/2014/main" val="10000"/>
                  </a:ext>
                </a:extLst>
              </a:tr>
              <a:tr h="235274">
                <a:tc vMerge="1">
                  <a:txBody>
                    <a:bodyPr/>
                    <a:lstStyle/>
                    <a:p>
                      <a:endParaRPr lang="en-ZA"/>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M</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F</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M</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F</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a:effectLst/>
                          <a:latin typeface="Arial Narrow" panose="020B0606020202030204" pitchFamily="34" charset="0"/>
                          <a:cs typeface="Arial" pitchFamily="34" charset="0"/>
                        </a:rPr>
                        <a:t>M</a:t>
                      </a:r>
                      <a:endParaRPr lang="en-ZA" sz="1100" b="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a:effectLst/>
                          <a:latin typeface="Arial Narrow" panose="020B0606020202030204" pitchFamily="34" charset="0"/>
                          <a:cs typeface="Arial" pitchFamily="34" charset="0"/>
                        </a:rPr>
                        <a:t>F</a:t>
                      </a:r>
                      <a:endParaRPr lang="en-ZA" sz="1100" b="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a:effectLst/>
                          <a:latin typeface="Arial Narrow" panose="020B0606020202030204" pitchFamily="34" charset="0"/>
                          <a:cs typeface="Arial" pitchFamily="34" charset="0"/>
                        </a:rPr>
                        <a:t>M</a:t>
                      </a:r>
                      <a:endParaRPr lang="en-ZA" sz="1100" b="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a:effectLst/>
                          <a:latin typeface="Arial Narrow" panose="020B0606020202030204" pitchFamily="34" charset="0"/>
                          <a:cs typeface="Arial" pitchFamily="34" charset="0"/>
                        </a:rPr>
                        <a:t>F</a:t>
                      </a:r>
                      <a:endParaRPr lang="en-ZA" sz="1100" b="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a:effectLst/>
                          <a:latin typeface="Arial Narrow" panose="020B0606020202030204" pitchFamily="34" charset="0"/>
                          <a:cs typeface="Arial" pitchFamily="34" charset="0"/>
                        </a:rPr>
                        <a:t>M</a:t>
                      </a:r>
                      <a:endParaRPr lang="en-ZA" sz="1100" b="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a:effectLst/>
                          <a:latin typeface="Arial Narrow" panose="020B0606020202030204" pitchFamily="34" charset="0"/>
                          <a:cs typeface="Arial" pitchFamily="34" charset="0"/>
                        </a:rPr>
                        <a:t>F</a:t>
                      </a:r>
                      <a:endParaRPr lang="en-ZA" sz="1100" b="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M</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a:effectLst/>
                          <a:latin typeface="Arial Narrow" panose="020B0606020202030204" pitchFamily="34" charset="0"/>
                          <a:cs typeface="Arial" pitchFamily="34" charset="0"/>
                        </a:rPr>
                        <a:t>F</a:t>
                      </a:r>
                      <a:endParaRPr lang="en-ZA" sz="1100" b="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extLst>
                  <a:ext uri="{0D108BD9-81ED-4DB2-BD59-A6C34878D82A}">
                    <a16:rowId xmlns:a16="http://schemas.microsoft.com/office/drawing/2014/main" val="10001"/>
                  </a:ext>
                </a:extLst>
              </a:tr>
              <a:tr h="27153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lnSpc>
                          <a:spcPct val="115000"/>
                        </a:lnSpc>
                        <a:spcAft>
                          <a:spcPts val="0"/>
                        </a:spcAft>
                      </a:pPr>
                      <a:r>
                        <a:rPr lang="en-US" sz="1100" dirty="0">
                          <a:effectLst/>
                          <a:latin typeface="Arial Narrow" panose="020B0606020202030204" pitchFamily="34" charset="0"/>
                          <a:cs typeface="Arial" pitchFamily="34" charset="0"/>
                        </a:rPr>
                        <a:t>Total per race &amp; gender for SA citizens</a:t>
                      </a:r>
                      <a:endParaRPr lang="en-ZA" sz="110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01</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02</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06</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05</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a:effectLst/>
                          <a:latin typeface="Arial Narrow" panose="020B0606020202030204" pitchFamily="34" charset="0"/>
                          <a:cs typeface="Arial" pitchFamily="34" charset="0"/>
                        </a:rPr>
                        <a:t> </a:t>
                      </a:r>
                      <a:endParaRPr lang="en-ZA" sz="1100" b="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a:effectLst/>
                          <a:latin typeface="Arial Narrow" panose="020B0606020202030204" pitchFamily="34" charset="0"/>
                          <a:cs typeface="Arial" pitchFamily="34" charset="0"/>
                        </a:rPr>
                        <a:t>07</a:t>
                      </a:r>
                      <a:endParaRPr lang="en-ZA" sz="1100" b="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a:effectLst/>
                          <a:latin typeface="Arial Narrow" panose="020B0606020202030204" pitchFamily="34" charset="0"/>
                          <a:cs typeface="Arial" pitchFamily="34" charset="0"/>
                        </a:rPr>
                        <a:t>07</a:t>
                      </a:r>
                      <a:endParaRPr lang="en-ZA" sz="1100" b="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extLst>
                  <a:ext uri="{0D108BD9-81ED-4DB2-BD59-A6C34878D82A}">
                    <a16:rowId xmlns:a16="http://schemas.microsoft.com/office/drawing/2014/main" val="10002"/>
                  </a:ext>
                </a:extLst>
              </a:tr>
              <a:tr h="35140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lnSpc>
                          <a:spcPct val="115000"/>
                        </a:lnSpc>
                        <a:spcAft>
                          <a:spcPts val="0"/>
                        </a:spcAft>
                      </a:pPr>
                      <a:r>
                        <a:rPr lang="en-US" sz="1100" dirty="0">
                          <a:effectLst/>
                          <a:latin typeface="Arial Narrow" panose="020B0606020202030204" pitchFamily="34" charset="0"/>
                          <a:cs typeface="Arial" pitchFamily="34" charset="0"/>
                        </a:rPr>
                        <a:t>Total per race &amp; gender for non SA citizens</a:t>
                      </a:r>
                      <a:endParaRPr lang="en-ZA" sz="110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lnSpc>
                          <a:spcPct val="115000"/>
                        </a:lnSpc>
                        <a:spcAft>
                          <a:spcPts val="0"/>
                        </a:spcAft>
                        <a:tabLst>
                          <a:tab pos="111125" algn="ctr"/>
                        </a:tabLs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a:effectLst/>
                          <a:latin typeface="Arial Narrow" panose="020B0606020202030204" pitchFamily="34" charset="0"/>
                          <a:cs typeface="Arial" pitchFamily="34" charset="0"/>
                        </a:rPr>
                        <a:t> </a:t>
                      </a:r>
                      <a:endParaRPr lang="en-ZA" sz="1100" b="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extLst>
                  <a:ext uri="{0D108BD9-81ED-4DB2-BD59-A6C34878D82A}">
                    <a16:rowId xmlns:a16="http://schemas.microsoft.com/office/drawing/2014/main" val="10003"/>
                  </a:ext>
                </a:extLst>
              </a:tr>
              <a:tr h="21287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lnSpc>
                          <a:spcPct val="115000"/>
                        </a:lnSpc>
                        <a:spcAft>
                          <a:spcPts val="0"/>
                        </a:spcAft>
                      </a:pPr>
                      <a:r>
                        <a:rPr lang="en-US" sz="1100" b="1">
                          <a:effectLst/>
                          <a:latin typeface="Arial Narrow" panose="020B0606020202030204" pitchFamily="34" charset="0"/>
                          <a:cs typeface="Arial" pitchFamily="34" charset="0"/>
                        </a:rPr>
                        <a:t>TOTAL PER GENDER</a:t>
                      </a:r>
                      <a:endParaRPr lang="en-ZA" sz="1100" b="1">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cs typeface="Arial" pitchFamily="34" charset="0"/>
                        </a:rPr>
                        <a:t>03</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cs typeface="Arial" pitchFamily="34" charset="0"/>
                        </a:rPr>
                        <a:t> </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cs typeface="Arial" pitchFamily="34" charset="0"/>
                        </a:rPr>
                        <a:t> </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ea typeface="+mn-ea"/>
                          <a:cs typeface="Arial" pitchFamily="34" charset="0"/>
                        </a:rPr>
                        <a:t>11</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cs typeface="Arial" pitchFamily="34" charset="0"/>
                        </a:rPr>
                        <a:t> </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ea typeface="+mn-ea"/>
                          <a:cs typeface="Arial" pitchFamily="34" charset="0"/>
                        </a:rPr>
                        <a:t>14</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extLst>
                  <a:ext uri="{0D108BD9-81ED-4DB2-BD59-A6C34878D82A}">
                    <a16:rowId xmlns:a16="http://schemas.microsoft.com/office/drawing/2014/main" val="10004"/>
                  </a:ext>
                </a:extLst>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386107876"/>
              </p:ext>
            </p:extLst>
          </p:nvPr>
        </p:nvGraphicFramePr>
        <p:xfrm>
          <a:off x="1" y="5085184"/>
          <a:ext cx="12191994" cy="1600198"/>
        </p:xfrm>
        <a:graphic>
          <a:graphicData uri="http://schemas.openxmlformats.org/drawingml/2006/table">
            <a:tbl>
              <a:tblPr/>
              <a:tblGrid>
                <a:gridCol w="3987399">
                  <a:extLst>
                    <a:ext uri="{9D8B030D-6E8A-4147-A177-3AD203B41FA5}">
                      <a16:colId xmlns:a16="http://schemas.microsoft.com/office/drawing/2014/main" val="20000"/>
                    </a:ext>
                  </a:extLst>
                </a:gridCol>
                <a:gridCol w="704310">
                  <a:extLst>
                    <a:ext uri="{9D8B030D-6E8A-4147-A177-3AD203B41FA5}">
                      <a16:colId xmlns:a16="http://schemas.microsoft.com/office/drawing/2014/main" val="20001"/>
                    </a:ext>
                  </a:extLst>
                </a:gridCol>
                <a:gridCol w="704310">
                  <a:extLst>
                    <a:ext uri="{9D8B030D-6E8A-4147-A177-3AD203B41FA5}">
                      <a16:colId xmlns:a16="http://schemas.microsoft.com/office/drawing/2014/main" val="20002"/>
                    </a:ext>
                  </a:extLst>
                </a:gridCol>
                <a:gridCol w="704310">
                  <a:extLst>
                    <a:ext uri="{9D8B030D-6E8A-4147-A177-3AD203B41FA5}">
                      <a16:colId xmlns:a16="http://schemas.microsoft.com/office/drawing/2014/main" val="20003"/>
                    </a:ext>
                  </a:extLst>
                </a:gridCol>
                <a:gridCol w="704310">
                  <a:extLst>
                    <a:ext uri="{9D8B030D-6E8A-4147-A177-3AD203B41FA5}">
                      <a16:colId xmlns:a16="http://schemas.microsoft.com/office/drawing/2014/main" val="20004"/>
                    </a:ext>
                  </a:extLst>
                </a:gridCol>
                <a:gridCol w="704310">
                  <a:extLst>
                    <a:ext uri="{9D8B030D-6E8A-4147-A177-3AD203B41FA5}">
                      <a16:colId xmlns:a16="http://schemas.microsoft.com/office/drawing/2014/main" val="20005"/>
                    </a:ext>
                  </a:extLst>
                </a:gridCol>
                <a:gridCol w="704310">
                  <a:extLst>
                    <a:ext uri="{9D8B030D-6E8A-4147-A177-3AD203B41FA5}">
                      <a16:colId xmlns:a16="http://schemas.microsoft.com/office/drawing/2014/main" val="20006"/>
                    </a:ext>
                  </a:extLst>
                </a:gridCol>
                <a:gridCol w="704310">
                  <a:extLst>
                    <a:ext uri="{9D8B030D-6E8A-4147-A177-3AD203B41FA5}">
                      <a16:colId xmlns:a16="http://schemas.microsoft.com/office/drawing/2014/main" val="20007"/>
                    </a:ext>
                  </a:extLst>
                </a:gridCol>
                <a:gridCol w="704310">
                  <a:extLst>
                    <a:ext uri="{9D8B030D-6E8A-4147-A177-3AD203B41FA5}">
                      <a16:colId xmlns:a16="http://schemas.microsoft.com/office/drawing/2014/main" val="20008"/>
                    </a:ext>
                  </a:extLst>
                </a:gridCol>
                <a:gridCol w="704310">
                  <a:extLst>
                    <a:ext uri="{9D8B030D-6E8A-4147-A177-3AD203B41FA5}">
                      <a16:colId xmlns:a16="http://schemas.microsoft.com/office/drawing/2014/main" val="20009"/>
                    </a:ext>
                  </a:extLst>
                </a:gridCol>
                <a:gridCol w="704310">
                  <a:extLst>
                    <a:ext uri="{9D8B030D-6E8A-4147-A177-3AD203B41FA5}">
                      <a16:colId xmlns:a16="http://schemas.microsoft.com/office/drawing/2014/main" val="20010"/>
                    </a:ext>
                  </a:extLst>
                </a:gridCol>
                <a:gridCol w="704310">
                  <a:extLst>
                    <a:ext uri="{9D8B030D-6E8A-4147-A177-3AD203B41FA5}">
                      <a16:colId xmlns:a16="http://schemas.microsoft.com/office/drawing/2014/main" val="20011"/>
                    </a:ext>
                  </a:extLst>
                </a:gridCol>
                <a:gridCol w="457185">
                  <a:extLst>
                    <a:ext uri="{9D8B030D-6E8A-4147-A177-3AD203B41FA5}">
                      <a16:colId xmlns:a16="http://schemas.microsoft.com/office/drawing/2014/main" val="20012"/>
                    </a:ext>
                  </a:extLst>
                </a:gridCol>
              </a:tblGrid>
              <a:tr h="432060">
                <a:tc row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lnSpc>
                          <a:spcPct val="150000"/>
                        </a:lnSpc>
                        <a:spcAft>
                          <a:spcPts val="0"/>
                        </a:spcAft>
                      </a:pPr>
                      <a:r>
                        <a:rPr lang="en-US" sz="1100" b="1" dirty="0">
                          <a:effectLst/>
                          <a:latin typeface="Arial Narrow" panose="020B0606020202030204" pitchFamily="34" charset="0"/>
                          <a:cs typeface="Arial" pitchFamily="34" charset="0"/>
                        </a:rPr>
                        <a:t>4</a:t>
                      </a:r>
                      <a:r>
                        <a:rPr lang="en-US" sz="1100" b="1" baseline="30000" dirty="0">
                          <a:effectLst/>
                          <a:latin typeface="Arial Narrow" panose="020B0606020202030204" pitchFamily="34" charset="0"/>
                          <a:cs typeface="Arial" pitchFamily="34" charset="0"/>
                        </a:rPr>
                        <a:t>th</a:t>
                      </a:r>
                      <a:r>
                        <a:rPr lang="en-US" sz="1100" b="1" dirty="0">
                          <a:effectLst/>
                          <a:latin typeface="Arial Narrow" panose="020B0606020202030204" pitchFamily="34" charset="0"/>
                          <a:cs typeface="Arial" pitchFamily="34" charset="0"/>
                        </a:rPr>
                        <a:t> Quarter 2021/2022 </a:t>
                      </a:r>
                      <a:r>
                        <a:rPr lang="en-US" sz="1100" b="0" dirty="0">
                          <a:effectLst/>
                          <a:latin typeface="Arial Narrow" panose="020B0606020202030204" pitchFamily="34" charset="0"/>
                          <a:cs typeface="Arial" pitchFamily="34" charset="0"/>
                        </a:rPr>
                        <a:t>(January 2022 only)</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cs typeface="Arial" pitchFamily="34" charset="0"/>
                        </a:rPr>
                        <a:t>AFRICAN</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cs typeface="Arial" pitchFamily="34" charset="0"/>
                        </a:rPr>
                        <a:t>COLOURED</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cs typeface="Arial" pitchFamily="34" charset="0"/>
                        </a:rPr>
                        <a:t>ASIAN</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cs typeface="Arial" pitchFamily="34" charset="0"/>
                        </a:rPr>
                        <a:t>WHITE</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cs typeface="Arial" pitchFamily="34" charset="0"/>
                        </a:rPr>
                        <a:t>OTHER         ( Indian)</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cs typeface="Arial" pitchFamily="34" charset="0"/>
                        </a:rPr>
                        <a:t>TOTAL</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extLst>
                  <a:ext uri="{0D108BD9-81ED-4DB2-BD59-A6C34878D82A}">
                    <a16:rowId xmlns:a16="http://schemas.microsoft.com/office/drawing/2014/main" val="10000"/>
                  </a:ext>
                </a:extLst>
              </a:tr>
              <a:tr h="221489">
                <a:tc vMerge="1">
                  <a:txBody>
                    <a:bodyPr/>
                    <a:lstStyle/>
                    <a:p>
                      <a:endParaRPr lang="en-ZA"/>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M</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F</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M</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F</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a:effectLst/>
                          <a:latin typeface="Arial Narrow" panose="020B0606020202030204" pitchFamily="34" charset="0"/>
                          <a:cs typeface="Arial" pitchFamily="34" charset="0"/>
                        </a:rPr>
                        <a:t>M</a:t>
                      </a:r>
                      <a:endParaRPr lang="en-ZA" sz="1100" b="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a:effectLst/>
                          <a:latin typeface="Arial Narrow" panose="020B0606020202030204" pitchFamily="34" charset="0"/>
                          <a:cs typeface="Arial" pitchFamily="34" charset="0"/>
                        </a:rPr>
                        <a:t>F</a:t>
                      </a:r>
                      <a:endParaRPr lang="en-ZA" sz="1100" b="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a:effectLst/>
                          <a:latin typeface="Arial Narrow" panose="020B0606020202030204" pitchFamily="34" charset="0"/>
                          <a:cs typeface="Arial" pitchFamily="34" charset="0"/>
                        </a:rPr>
                        <a:t>M</a:t>
                      </a:r>
                      <a:endParaRPr lang="en-ZA" sz="1100" b="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a:effectLst/>
                          <a:latin typeface="Arial Narrow" panose="020B0606020202030204" pitchFamily="34" charset="0"/>
                          <a:cs typeface="Arial" pitchFamily="34" charset="0"/>
                        </a:rPr>
                        <a:t>F</a:t>
                      </a:r>
                      <a:endParaRPr lang="en-ZA" sz="1100" b="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a:effectLst/>
                          <a:latin typeface="Arial Narrow" panose="020B0606020202030204" pitchFamily="34" charset="0"/>
                          <a:cs typeface="Arial" pitchFamily="34" charset="0"/>
                        </a:rPr>
                        <a:t>M</a:t>
                      </a:r>
                      <a:endParaRPr lang="en-ZA" sz="1100" b="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a:effectLst/>
                          <a:latin typeface="Arial Narrow" panose="020B0606020202030204" pitchFamily="34" charset="0"/>
                          <a:cs typeface="Arial" pitchFamily="34" charset="0"/>
                        </a:rPr>
                        <a:t>F</a:t>
                      </a:r>
                      <a:endParaRPr lang="en-ZA" sz="1100" b="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a:effectLst/>
                          <a:latin typeface="Arial Narrow" panose="020B0606020202030204" pitchFamily="34" charset="0"/>
                          <a:cs typeface="Arial" pitchFamily="34" charset="0"/>
                        </a:rPr>
                        <a:t>M</a:t>
                      </a:r>
                      <a:endParaRPr lang="en-ZA" sz="1100" b="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a:effectLst/>
                          <a:latin typeface="Arial Narrow" panose="020B0606020202030204" pitchFamily="34" charset="0"/>
                          <a:cs typeface="Arial" pitchFamily="34" charset="0"/>
                        </a:rPr>
                        <a:t>F</a:t>
                      </a:r>
                      <a:endParaRPr lang="en-ZA" sz="1100" b="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extLst>
                  <a:ext uri="{0D108BD9-81ED-4DB2-BD59-A6C34878D82A}">
                    <a16:rowId xmlns:a16="http://schemas.microsoft.com/office/drawing/2014/main" val="10001"/>
                  </a:ext>
                </a:extLst>
              </a:tr>
              <a:tr h="25562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lnSpc>
                          <a:spcPct val="115000"/>
                        </a:lnSpc>
                        <a:spcAft>
                          <a:spcPts val="0"/>
                        </a:spcAft>
                      </a:pPr>
                      <a:r>
                        <a:rPr lang="en-US" sz="1100" b="0" dirty="0">
                          <a:effectLst/>
                          <a:latin typeface="Arial Narrow" panose="020B0606020202030204" pitchFamily="34" charset="0"/>
                          <a:cs typeface="Arial" pitchFamily="34" charset="0"/>
                        </a:rPr>
                        <a:t>Total per race &amp; gender for SA citizens</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a:effectLst/>
                          <a:latin typeface="Arial Narrow" panose="020B0606020202030204" pitchFamily="34" charset="0"/>
                          <a:cs typeface="Arial" pitchFamily="34" charset="0"/>
                        </a:rPr>
                        <a:t>06</a:t>
                      </a:r>
                      <a:endParaRPr lang="en-ZA" sz="1100" b="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a:effectLst/>
                          <a:latin typeface="Arial Narrow" panose="020B0606020202030204" pitchFamily="34" charset="0"/>
                          <a:cs typeface="Arial" pitchFamily="34" charset="0"/>
                        </a:rPr>
                        <a:t>04</a:t>
                      </a:r>
                      <a:endParaRPr lang="en-ZA" sz="1100" b="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02</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a:effectLst/>
                          <a:latin typeface="Arial Narrow" panose="020B0606020202030204" pitchFamily="34" charset="0"/>
                          <a:cs typeface="Arial" pitchFamily="34" charset="0"/>
                        </a:rPr>
                        <a:t> </a:t>
                      </a:r>
                      <a:endParaRPr lang="en-ZA" sz="1100" b="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a:effectLst/>
                          <a:latin typeface="Arial Narrow" panose="020B0606020202030204" pitchFamily="34" charset="0"/>
                          <a:cs typeface="Arial" pitchFamily="34" charset="0"/>
                        </a:rPr>
                        <a:t> </a:t>
                      </a:r>
                      <a:endParaRPr lang="en-ZA" sz="1100" b="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a:effectLst/>
                          <a:latin typeface="Arial Narrow" panose="020B0606020202030204" pitchFamily="34" charset="0"/>
                          <a:cs typeface="Arial" pitchFamily="34" charset="0"/>
                        </a:rPr>
                        <a:t> </a:t>
                      </a:r>
                      <a:endParaRPr lang="en-ZA" sz="1100" b="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ea typeface="+mn-ea"/>
                          <a:cs typeface="Arial" pitchFamily="34" charset="0"/>
                        </a:rPr>
                        <a:t>08</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04</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extLst>
                  <a:ext uri="{0D108BD9-81ED-4DB2-BD59-A6C34878D82A}">
                    <a16:rowId xmlns:a16="http://schemas.microsoft.com/office/drawing/2014/main" val="10002"/>
                  </a:ext>
                </a:extLst>
              </a:tr>
              <a:tr h="43206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lnSpc>
                          <a:spcPct val="115000"/>
                        </a:lnSpc>
                        <a:spcAft>
                          <a:spcPts val="0"/>
                        </a:spcAft>
                      </a:pPr>
                      <a:r>
                        <a:rPr lang="en-US" sz="1100" b="0" dirty="0">
                          <a:effectLst/>
                          <a:latin typeface="Arial Narrow" panose="020B0606020202030204" pitchFamily="34" charset="0"/>
                          <a:cs typeface="Arial" pitchFamily="34" charset="0"/>
                        </a:rPr>
                        <a:t>Total per race &amp; gender for non SA citizens</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lnSpc>
                          <a:spcPct val="115000"/>
                        </a:lnSpc>
                        <a:spcAft>
                          <a:spcPts val="0"/>
                        </a:spcAft>
                        <a:tabLst>
                          <a:tab pos="111125" algn="ctr"/>
                        </a:tabLs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a:effectLst/>
                          <a:latin typeface="Arial Narrow" panose="020B0606020202030204" pitchFamily="34" charset="0"/>
                          <a:cs typeface="Arial" pitchFamily="34" charset="0"/>
                        </a:rPr>
                        <a:t> </a:t>
                      </a:r>
                      <a:endParaRPr lang="en-ZA" sz="1100" b="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a:effectLst/>
                          <a:latin typeface="Arial Narrow" panose="020B0606020202030204" pitchFamily="34" charset="0"/>
                          <a:cs typeface="Arial" pitchFamily="34" charset="0"/>
                        </a:rPr>
                        <a:t> </a:t>
                      </a:r>
                      <a:endParaRPr lang="en-ZA" sz="1100" b="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0" dirty="0">
                          <a:effectLst/>
                          <a:latin typeface="Arial Narrow" panose="020B0606020202030204" pitchFamily="34" charset="0"/>
                          <a:cs typeface="Arial" pitchFamily="34" charset="0"/>
                        </a:rPr>
                        <a:t> </a:t>
                      </a:r>
                      <a:endParaRPr lang="en-ZA" sz="1100" b="0"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extLst>
                  <a:ext uri="{0D108BD9-81ED-4DB2-BD59-A6C34878D82A}">
                    <a16:rowId xmlns:a16="http://schemas.microsoft.com/office/drawing/2014/main" val="10003"/>
                  </a:ext>
                </a:extLst>
              </a:tr>
              <a:tr h="25896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lnSpc>
                          <a:spcPct val="115000"/>
                        </a:lnSpc>
                        <a:spcAft>
                          <a:spcPts val="0"/>
                        </a:spcAft>
                      </a:pPr>
                      <a:r>
                        <a:rPr lang="en-US" sz="1100" b="1" dirty="0">
                          <a:effectLst/>
                          <a:latin typeface="Arial Narrow" panose="020B0606020202030204" pitchFamily="34" charset="0"/>
                          <a:cs typeface="Arial" pitchFamily="34" charset="0"/>
                        </a:rPr>
                        <a:t>TOTAL PER GENDER</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cs typeface="Arial" pitchFamily="34" charset="0"/>
                        </a:rPr>
                        <a:t>10</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cs typeface="Arial" pitchFamily="34" charset="0"/>
                        </a:rPr>
                        <a:t> </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cs typeface="Arial" pitchFamily="34" charset="0"/>
                        </a:rPr>
                        <a:t> </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cs typeface="Arial" pitchFamily="34" charset="0"/>
                        </a:rPr>
                        <a:t>02</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cs typeface="Arial" pitchFamily="34" charset="0"/>
                        </a:rPr>
                        <a:t> </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15000"/>
                        </a:lnSpc>
                        <a:spcAft>
                          <a:spcPts val="0"/>
                        </a:spcAft>
                      </a:pPr>
                      <a:r>
                        <a:rPr lang="en-US" sz="1100" b="1" dirty="0">
                          <a:effectLst/>
                          <a:latin typeface="Arial Narrow" panose="020B0606020202030204" pitchFamily="34" charset="0"/>
                          <a:cs typeface="Arial" pitchFamily="34" charset="0"/>
                        </a:rPr>
                        <a:t>12</a:t>
                      </a:r>
                      <a:endParaRPr lang="en-ZA" sz="1100" b="1" dirty="0">
                        <a:effectLst/>
                        <a:latin typeface="Arial Narrow" panose="020B0606020202030204" pitchFamily="34" charset="0"/>
                        <a:ea typeface="Calibri"/>
                        <a:cs typeface="Arial" pitchFamily="34" charset="0"/>
                      </a:endParaRPr>
                    </a:p>
                  </a:txBody>
                  <a:tcPr marL="68580" marR="68580"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hMerge="1">
                  <a:txBody>
                    <a:bodyPr/>
                    <a:lstStyle/>
                    <a:p>
                      <a:endParaRPr lang="en-ZA"/>
                    </a:p>
                  </a:txBody>
                  <a:tcPr/>
                </a:tc>
                <a:extLst>
                  <a:ext uri="{0D108BD9-81ED-4DB2-BD59-A6C34878D82A}">
                    <a16:rowId xmlns:a16="http://schemas.microsoft.com/office/drawing/2014/main" val="10004"/>
                  </a:ext>
                </a:extLst>
              </a:tr>
            </a:tbl>
          </a:graphicData>
        </a:graphic>
      </p:graphicFrame>
      <p:pic>
        <p:nvPicPr>
          <p:cNvPr id="21" name="Picture 20" descr="Description: EDTEA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9546"/>
            <a:ext cx="2251043"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a:extLst>
              <a:ext uri="{FF2B5EF4-FFF2-40B4-BE49-F238E27FC236}">
                <a16:creationId xmlns:a16="http://schemas.microsoft.com/office/drawing/2014/main" id="{032ECBF8-FA49-4294-90F9-08575D1500A2}"/>
              </a:ext>
            </a:extLst>
          </p:cNvPr>
          <p:cNvSpPr>
            <a:spLocks noGrp="1"/>
          </p:cNvSpPr>
          <p:nvPr>
            <p:ph type="ftr" sz="quarter" idx="11"/>
          </p:nvPr>
        </p:nvSpPr>
        <p:spPr/>
        <p:txBody>
          <a:bodyPr/>
          <a:lstStyle/>
          <a:p>
            <a:pPr>
              <a:defRPr/>
            </a:pPr>
            <a:fld id="{5D0982BF-DEB5-43AF-B909-6D4F51EF35E5}" type="slidenum">
              <a:rPr lang="en-US" smtClean="0">
                <a:solidFill>
                  <a:prstClr val="black">
                    <a:tint val="75000"/>
                  </a:prstClr>
                </a:solidFill>
              </a:rPr>
              <a:t>4</a:t>
            </a:fld>
            <a:endParaRPr lang="en-US" dirty="0">
              <a:solidFill>
                <a:prstClr val="black">
                  <a:tint val="75000"/>
                </a:prstClr>
              </a:solidFill>
            </a:endParaRPr>
          </a:p>
        </p:txBody>
      </p:sp>
    </p:spTree>
    <p:extLst>
      <p:ext uri="{BB962C8B-B14F-4D97-AF65-F5344CB8AC3E}">
        <p14:creationId xmlns:p14="http://schemas.microsoft.com/office/powerpoint/2010/main" val="24491496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02583C5-51AD-A140-9A75-E91934C2C637}"/>
              </a:ext>
            </a:extLst>
          </p:cNvPr>
          <p:cNvSpPr>
            <a:spLocks noGrp="1"/>
          </p:cNvSpPr>
          <p:nvPr>
            <p:ph type="sldNum" sz="quarter" idx="12"/>
          </p:nvPr>
        </p:nvSpPr>
        <p:spPr>
          <a:xfrm>
            <a:off x="8786622" y="4892040"/>
            <a:ext cx="1255014" cy="1005840"/>
          </a:xfrm>
        </p:spPr>
        <p:txBody>
          <a:bodyPr>
            <a:normAutofit/>
          </a:bodyPr>
          <a:lstStyle/>
          <a:p>
            <a:pPr>
              <a:spcAft>
                <a:spcPts val="600"/>
              </a:spcAft>
            </a:pPr>
            <a:fld id="{A76FA51E-78DD-4C68-BCFC-F4227C51C14A}" type="slidenum">
              <a:rPr lang="en-ZA" sz="5700">
                <a:solidFill>
                  <a:srgbClr val="FFFFFF"/>
                </a:solidFill>
              </a:rPr>
              <a:pPr>
                <a:spcAft>
                  <a:spcPts val="600"/>
                </a:spcAft>
              </a:pPr>
              <a:t>5</a:t>
            </a:fld>
            <a:endParaRPr lang="en-ZA" sz="5700" dirty="0">
              <a:solidFill>
                <a:srgbClr val="FFFFFF"/>
              </a:solidFill>
            </a:endParaRPr>
          </a:p>
        </p:txBody>
      </p:sp>
      <p:sp>
        <p:nvSpPr>
          <p:cNvPr id="10" name="Title 5"/>
          <p:cNvSpPr txBox="1">
            <a:spLocks/>
          </p:cNvSpPr>
          <p:nvPr/>
        </p:nvSpPr>
        <p:spPr bwMode="auto">
          <a:xfrm>
            <a:off x="2999656" y="540401"/>
            <a:ext cx="5472608" cy="561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8" tIns="45710" rIns="91418" bIns="4571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095" algn="ctr" rtl="0" fontAlgn="base">
              <a:spcBef>
                <a:spcPct val="0"/>
              </a:spcBef>
              <a:spcAft>
                <a:spcPct val="0"/>
              </a:spcAft>
              <a:defRPr sz="4400">
                <a:solidFill>
                  <a:schemeClr val="tx1"/>
                </a:solidFill>
                <a:latin typeface="Calibri" pitchFamily="34" charset="0"/>
              </a:defRPr>
            </a:lvl6pPr>
            <a:lvl7pPr marL="914190" algn="ctr" rtl="0" fontAlgn="base">
              <a:spcBef>
                <a:spcPct val="0"/>
              </a:spcBef>
              <a:spcAft>
                <a:spcPct val="0"/>
              </a:spcAft>
              <a:defRPr sz="4400">
                <a:solidFill>
                  <a:schemeClr val="tx1"/>
                </a:solidFill>
                <a:latin typeface="Calibri" pitchFamily="34" charset="0"/>
              </a:defRPr>
            </a:lvl7pPr>
            <a:lvl8pPr marL="1371284" algn="ctr" rtl="0" fontAlgn="base">
              <a:spcBef>
                <a:spcPct val="0"/>
              </a:spcBef>
              <a:spcAft>
                <a:spcPct val="0"/>
              </a:spcAft>
              <a:defRPr sz="4400">
                <a:solidFill>
                  <a:schemeClr val="tx1"/>
                </a:solidFill>
                <a:latin typeface="Calibri" pitchFamily="34" charset="0"/>
              </a:defRPr>
            </a:lvl8pPr>
            <a:lvl9pPr marL="1828379" algn="ctr" rtl="0" fontAlgn="base">
              <a:spcBef>
                <a:spcPct val="0"/>
              </a:spcBef>
              <a:spcAft>
                <a:spcPct val="0"/>
              </a:spcAft>
              <a:defRPr sz="4400">
                <a:solidFill>
                  <a:schemeClr val="tx1"/>
                </a:solidFill>
                <a:latin typeface="Calibri" pitchFamily="34" charset="0"/>
              </a:defRPr>
            </a:lvl9pPr>
          </a:lstStyle>
          <a:p>
            <a:pPr>
              <a:tabLst>
                <a:tab pos="177759" algn="l"/>
              </a:tabLst>
              <a:defRPr/>
            </a:pPr>
            <a:r>
              <a:rPr lang="en-US" sz="3200" b="1" dirty="0">
                <a:solidFill>
                  <a:prstClr val="black"/>
                </a:solidFill>
                <a:latin typeface="Arial Narrow" panose="020B0606020202030204" pitchFamily="34" charset="0"/>
                <a:cs typeface="Arial" panose="020B0604020202020204" pitchFamily="34" charset="0"/>
              </a:rPr>
              <a:t>CHALLENGES (relief fund)</a:t>
            </a:r>
            <a:endParaRPr lang="en-ZA" sz="2400" b="1" dirty="0">
              <a:solidFill>
                <a:sysClr val="windowText" lastClr="000000"/>
              </a:solidFill>
              <a:latin typeface="Arial Narrow" panose="020B0606020202030204" pitchFamily="34" charset="0"/>
            </a:endParaRPr>
          </a:p>
        </p:txBody>
      </p:sp>
      <p:pic>
        <p:nvPicPr>
          <p:cNvPr id="12" name="Picture 11" descr="Description: EDTEA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4274"/>
            <a:ext cx="2251043"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ontent Placeholder 3">
            <a:extLst>
              <a:ext uri="{FF2B5EF4-FFF2-40B4-BE49-F238E27FC236}">
                <a16:creationId xmlns:a16="http://schemas.microsoft.com/office/drawing/2014/main" id="{8116B60A-1968-46A2-B6AD-BFFEA60A3CAB}"/>
              </a:ext>
            </a:extLst>
          </p:cNvPr>
          <p:cNvSpPr>
            <a:spLocks noGrp="1"/>
          </p:cNvSpPr>
          <p:nvPr>
            <p:ph idx="1"/>
          </p:nvPr>
        </p:nvSpPr>
        <p:spPr/>
        <p:txBody>
          <a:bodyPr/>
          <a:lstStyle/>
          <a:p>
            <a:endParaRPr lang="en-ZA" dirty="0"/>
          </a:p>
        </p:txBody>
      </p:sp>
      <p:graphicFrame>
        <p:nvGraphicFramePr>
          <p:cNvPr id="7" name="Content Placeholder 3">
            <a:extLst>
              <a:ext uri="{FF2B5EF4-FFF2-40B4-BE49-F238E27FC236}">
                <a16:creationId xmlns:a16="http://schemas.microsoft.com/office/drawing/2014/main" id="{DC7D0F50-B21F-4C98-BDA8-C2C212449F55}"/>
              </a:ext>
            </a:extLst>
          </p:cNvPr>
          <p:cNvGraphicFramePr>
            <a:graphicFrameLocks/>
          </p:cNvGraphicFramePr>
          <p:nvPr>
            <p:extLst>
              <p:ext uri="{D42A27DB-BD31-4B8C-83A1-F6EECF244321}">
                <p14:modId xmlns:p14="http://schemas.microsoft.com/office/powerpoint/2010/main" val="140994896"/>
              </p:ext>
            </p:extLst>
          </p:nvPr>
        </p:nvGraphicFramePr>
        <p:xfrm>
          <a:off x="119336" y="672578"/>
          <a:ext cx="11737304" cy="5348710"/>
        </p:xfrm>
        <a:graphic>
          <a:graphicData uri="http://schemas.openxmlformats.org/drawingml/2006/table">
            <a:tbl>
              <a:tblPr firstRow="1" bandRow="1"/>
              <a:tblGrid>
                <a:gridCol w="4608512">
                  <a:extLst>
                    <a:ext uri="{9D8B030D-6E8A-4147-A177-3AD203B41FA5}">
                      <a16:colId xmlns:a16="http://schemas.microsoft.com/office/drawing/2014/main" val="20000"/>
                    </a:ext>
                  </a:extLst>
                </a:gridCol>
                <a:gridCol w="7128792">
                  <a:extLst>
                    <a:ext uri="{9D8B030D-6E8A-4147-A177-3AD203B41FA5}">
                      <a16:colId xmlns:a16="http://schemas.microsoft.com/office/drawing/2014/main" val="20001"/>
                    </a:ext>
                  </a:extLst>
                </a:gridCol>
              </a:tblGrid>
              <a:tr h="690447">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spcAft>
                          <a:spcPts val="0"/>
                        </a:spcAft>
                      </a:pPr>
                      <a:r>
                        <a:rPr lang="en-US" sz="1800" kern="1200" dirty="0">
                          <a:solidFill>
                            <a:schemeClr val="dk1"/>
                          </a:solidFill>
                          <a:effectLst/>
                          <a:latin typeface="Arial Narrow" panose="020B0606020202030204" pitchFamily="34" charset="0"/>
                          <a:ea typeface="+mn-ea"/>
                          <a:cs typeface="Arial" pitchFamily="34" charset="0"/>
                        </a:rPr>
                        <a:t>Challenges </a:t>
                      </a:r>
                      <a:endParaRPr lang="en-ZA" sz="1800" kern="1200" dirty="0">
                        <a:solidFill>
                          <a:schemeClr val="dk1"/>
                        </a:solidFill>
                        <a:effectLst/>
                        <a:latin typeface="Arial Narrow" panose="020B0606020202030204" pitchFamily="34" charset="0"/>
                        <a:ea typeface="+mn-ea"/>
                        <a:cs typeface="Arial" pitchFamily="34" charset="0"/>
                      </a:endParaRPr>
                    </a:p>
                  </a:txBody>
                  <a:tcPr marL="28099" marR="28099" marT="3903"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DDDDD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spcAft>
                          <a:spcPts val="0"/>
                        </a:spcAft>
                      </a:pPr>
                      <a:r>
                        <a:rPr lang="en-US" sz="1800" kern="1200" dirty="0">
                          <a:solidFill>
                            <a:schemeClr val="dk1"/>
                          </a:solidFill>
                          <a:effectLst/>
                          <a:latin typeface="Arial Narrow" panose="020B0606020202030204" pitchFamily="34" charset="0"/>
                          <a:ea typeface="+mn-ea"/>
                          <a:cs typeface="Arial" pitchFamily="34" charset="0"/>
                        </a:rPr>
                        <a:t>Details </a:t>
                      </a:r>
                      <a:endParaRPr lang="en-ZA" sz="1800" kern="1200" dirty="0">
                        <a:solidFill>
                          <a:schemeClr val="dk1"/>
                        </a:solidFill>
                        <a:effectLst/>
                        <a:latin typeface="Arial Narrow" panose="020B0606020202030204" pitchFamily="34" charset="0"/>
                        <a:ea typeface="+mn-ea"/>
                        <a:cs typeface="Arial" pitchFamily="34" charset="0"/>
                      </a:endParaRPr>
                    </a:p>
                  </a:txBody>
                  <a:tcPr marL="28099" marR="28099" marT="3903"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DDDDDD"/>
                    </a:solidFill>
                  </a:tcPr>
                </a:tc>
                <a:extLst>
                  <a:ext uri="{0D108BD9-81ED-4DB2-BD59-A6C34878D82A}">
                    <a16:rowId xmlns:a16="http://schemas.microsoft.com/office/drawing/2014/main" val="10000"/>
                  </a:ext>
                </a:extLst>
              </a:tr>
              <a:tr h="258831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Aft>
                          <a:spcPts val="0"/>
                        </a:spcAft>
                      </a:pPr>
                      <a:r>
                        <a:rPr lang="en-US" sz="1600" kern="1200" dirty="0">
                          <a:solidFill>
                            <a:schemeClr val="dk1"/>
                          </a:solidFill>
                          <a:effectLst/>
                          <a:latin typeface="Arial Narrow" panose="020B0606020202030204" pitchFamily="34" charset="0"/>
                          <a:ea typeface="+mn-ea"/>
                          <a:cs typeface="Arial" pitchFamily="34" charset="0"/>
                        </a:rPr>
                        <a:t>Communication and Verification system </a:t>
                      </a:r>
                      <a:endParaRPr lang="en-ZA" sz="1600" kern="1200" dirty="0">
                        <a:solidFill>
                          <a:schemeClr val="dk1"/>
                        </a:solidFill>
                        <a:effectLst/>
                        <a:latin typeface="Arial Narrow" panose="020B0606020202030204" pitchFamily="34" charset="0"/>
                        <a:ea typeface="+mn-ea"/>
                        <a:cs typeface="Arial" pitchFamily="34" charset="0"/>
                      </a:endParaRPr>
                    </a:p>
                  </a:txBody>
                  <a:tcPr marL="28099" marR="28099" marT="3903"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indent="-285750" algn="l">
                        <a:lnSpc>
                          <a:spcPct val="150000"/>
                        </a:lnSpc>
                        <a:spcAft>
                          <a:spcPts val="0"/>
                        </a:spcAft>
                        <a:buFont typeface="Wingdings" panose="05000000000000000000" pitchFamily="2" charset="2"/>
                        <a:buChar char="q"/>
                      </a:pPr>
                      <a:r>
                        <a:rPr lang="en-GB" sz="1600" kern="1200" dirty="0">
                          <a:solidFill>
                            <a:schemeClr val="dk1"/>
                          </a:solidFill>
                          <a:effectLst/>
                          <a:latin typeface="Arial Narrow" panose="020B0606020202030204" pitchFamily="34" charset="0"/>
                          <a:ea typeface="+mn-ea"/>
                          <a:cs typeface="Arial" pitchFamily="34" charset="0"/>
                        </a:rPr>
                        <a:t>Tourist guides could not be reached (Network or Cell number unreachable)</a:t>
                      </a:r>
                    </a:p>
                    <a:p>
                      <a:pPr marL="285750" indent="-285750" algn="l">
                        <a:lnSpc>
                          <a:spcPct val="150000"/>
                        </a:lnSpc>
                        <a:spcAft>
                          <a:spcPts val="0"/>
                        </a:spcAft>
                        <a:buFont typeface="Wingdings" panose="05000000000000000000" pitchFamily="2" charset="2"/>
                        <a:buChar char="q"/>
                      </a:pPr>
                      <a:r>
                        <a:rPr lang="en-ZA" sz="1600" kern="1200" dirty="0">
                          <a:solidFill>
                            <a:schemeClr val="dk1"/>
                          </a:solidFill>
                          <a:effectLst/>
                          <a:latin typeface="Arial Narrow" panose="020B0606020202030204" pitchFamily="34" charset="0"/>
                          <a:ea typeface="+mn-ea"/>
                          <a:cs typeface="Arial" pitchFamily="34" charset="0"/>
                        </a:rPr>
                        <a:t>Obtaining information of deceased of Tourist Guides </a:t>
                      </a:r>
                    </a:p>
                    <a:p>
                      <a:pPr marL="285750" indent="-285750" algn="l">
                        <a:lnSpc>
                          <a:spcPct val="150000"/>
                        </a:lnSpc>
                        <a:spcAft>
                          <a:spcPts val="0"/>
                        </a:spcAft>
                        <a:buFont typeface="Wingdings" panose="05000000000000000000" pitchFamily="2" charset="2"/>
                        <a:buChar char="q"/>
                      </a:pPr>
                      <a:r>
                        <a:rPr lang="en-GB" sz="1600" kern="1200" dirty="0">
                          <a:solidFill>
                            <a:schemeClr val="dk1"/>
                          </a:solidFill>
                          <a:effectLst/>
                          <a:latin typeface="Arial Narrow" panose="020B0606020202030204" pitchFamily="34" charset="0"/>
                          <a:ea typeface="+mn-ea"/>
                          <a:cs typeface="Arial" pitchFamily="34" charset="0"/>
                        </a:rPr>
                        <a:t>Heavily reliant on physical filing system for storage and backup</a:t>
                      </a:r>
                    </a:p>
                    <a:p>
                      <a:pPr marL="285750" indent="-285750" algn="l">
                        <a:lnSpc>
                          <a:spcPct val="150000"/>
                        </a:lnSpc>
                        <a:spcAft>
                          <a:spcPts val="0"/>
                        </a:spcAft>
                        <a:buFont typeface="Wingdings" panose="05000000000000000000" pitchFamily="2" charset="2"/>
                        <a:buChar char="q"/>
                      </a:pPr>
                      <a:r>
                        <a:rPr lang="en-GB" sz="1600" kern="1200" dirty="0">
                          <a:solidFill>
                            <a:schemeClr val="dk1"/>
                          </a:solidFill>
                          <a:effectLst/>
                          <a:latin typeface="Arial Narrow" panose="020B0606020202030204" pitchFamily="34" charset="0"/>
                          <a:ea typeface="+mn-ea"/>
                          <a:cs typeface="Arial" pitchFamily="34" charset="0"/>
                        </a:rPr>
                        <a:t>Blocked unknown numbers (True caller)</a:t>
                      </a:r>
                    </a:p>
                    <a:p>
                      <a:pPr marL="285750" indent="-285750" algn="l">
                        <a:lnSpc>
                          <a:spcPct val="150000"/>
                        </a:lnSpc>
                        <a:spcAft>
                          <a:spcPts val="0"/>
                        </a:spcAft>
                        <a:buFont typeface="Wingdings" panose="05000000000000000000" pitchFamily="2" charset="2"/>
                        <a:buChar char="q"/>
                      </a:pPr>
                      <a:r>
                        <a:rPr lang="en-GB" sz="1600" kern="1200" dirty="0">
                          <a:solidFill>
                            <a:schemeClr val="dk1"/>
                          </a:solidFill>
                          <a:effectLst/>
                          <a:latin typeface="Arial Narrow" panose="020B0606020202030204" pitchFamily="34" charset="0"/>
                          <a:ea typeface="+mn-ea"/>
                          <a:cs typeface="Arial" pitchFamily="34" charset="0"/>
                        </a:rPr>
                        <a:t>Challenges around the use of excel spreadsheet </a:t>
                      </a:r>
                      <a:endParaRPr lang="en-ZA" sz="1600" kern="1200" dirty="0">
                        <a:solidFill>
                          <a:schemeClr val="dk1"/>
                        </a:solidFill>
                        <a:effectLst/>
                        <a:latin typeface="Arial Narrow" panose="020B0606020202030204" pitchFamily="34" charset="0"/>
                        <a:ea typeface="+mn-ea"/>
                        <a:cs typeface="Arial" pitchFamily="34" charset="0"/>
                      </a:endParaRPr>
                    </a:p>
                    <a:p>
                      <a:pPr marL="285750" indent="-285750" algn="l">
                        <a:spcAft>
                          <a:spcPts val="0"/>
                        </a:spcAft>
                        <a:buFont typeface="Wingdings" panose="05000000000000000000" pitchFamily="2" charset="2"/>
                        <a:buChar char="q"/>
                      </a:pPr>
                      <a:endParaRPr lang="en-ZA" sz="1600" kern="1200" dirty="0">
                        <a:solidFill>
                          <a:schemeClr val="dk1"/>
                        </a:solidFill>
                        <a:effectLst/>
                        <a:latin typeface="Arial Narrow" panose="020B0606020202030204" pitchFamily="34" charset="0"/>
                        <a:ea typeface="+mn-ea"/>
                        <a:cs typeface="Arial" pitchFamily="34" charset="0"/>
                      </a:endParaRPr>
                    </a:p>
                  </a:txBody>
                  <a:tcPr marL="28099" marR="28099" marT="3903"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40000"/>
                      </a:srgbClr>
                    </a:solidFill>
                  </a:tcPr>
                </a:tc>
                <a:extLst>
                  <a:ext uri="{0D108BD9-81ED-4DB2-BD59-A6C34878D82A}">
                    <a16:rowId xmlns:a16="http://schemas.microsoft.com/office/drawing/2014/main" val="10001"/>
                  </a:ext>
                </a:extLst>
              </a:tr>
              <a:tr h="206994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Aft>
                          <a:spcPts val="0"/>
                        </a:spcAft>
                      </a:pPr>
                      <a:r>
                        <a:rPr lang="en-GB" sz="1600" kern="1200" dirty="0">
                          <a:solidFill>
                            <a:schemeClr val="dk1"/>
                          </a:solidFill>
                          <a:effectLst/>
                          <a:latin typeface="Arial Narrow" panose="020B0606020202030204" pitchFamily="34" charset="0"/>
                          <a:ea typeface="+mn-ea"/>
                          <a:cs typeface="Arial" pitchFamily="34" charset="0"/>
                        </a:rPr>
                        <a:t>Verification and Integrity </a:t>
                      </a:r>
                      <a:endParaRPr lang="en-ZA" sz="1600" kern="1200" dirty="0">
                        <a:solidFill>
                          <a:schemeClr val="dk1"/>
                        </a:solidFill>
                        <a:effectLst/>
                        <a:latin typeface="Arial Narrow" panose="020B0606020202030204" pitchFamily="34" charset="0"/>
                        <a:ea typeface="+mn-ea"/>
                        <a:cs typeface="Arial" pitchFamily="34" charset="0"/>
                      </a:endParaRPr>
                    </a:p>
                  </a:txBody>
                  <a:tcPr marL="37465" marR="37465" marT="18732" marB="18732">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q"/>
                        <a:tabLst/>
                        <a:defRPr/>
                      </a:pPr>
                      <a:r>
                        <a:rPr lang="en-GB" sz="1600" kern="1200" dirty="0">
                          <a:solidFill>
                            <a:schemeClr val="dk1"/>
                          </a:solidFill>
                          <a:effectLst/>
                          <a:latin typeface="Arial Narrow" panose="020B0606020202030204" pitchFamily="34" charset="0"/>
                          <a:ea typeface="+mn-ea"/>
                          <a:cs typeface="Arial" pitchFamily="34" charset="0"/>
                        </a:rPr>
                        <a:t>Non-availability of a proper verification systems.</a:t>
                      </a: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q"/>
                        <a:tabLst/>
                        <a:defRPr/>
                      </a:pPr>
                      <a:r>
                        <a:rPr lang="en-GB" sz="1600" kern="1200" dirty="0">
                          <a:solidFill>
                            <a:schemeClr val="dk1"/>
                          </a:solidFill>
                          <a:effectLst/>
                          <a:latin typeface="Arial Narrow" panose="020B0606020202030204" pitchFamily="34" charset="0"/>
                          <a:ea typeface="+mn-ea"/>
                          <a:cs typeface="Arial" pitchFamily="34" charset="0"/>
                        </a:rPr>
                        <a:t>Deletion of payment voucher (</a:t>
                      </a:r>
                      <a:r>
                        <a:rPr lang="en-GB" sz="1600" i="1" kern="1200" dirty="0">
                          <a:solidFill>
                            <a:schemeClr val="dk1"/>
                          </a:solidFill>
                          <a:effectLst/>
                          <a:latin typeface="Arial Narrow" panose="020B0606020202030204" pitchFamily="34" charset="0"/>
                          <a:ea typeface="+mn-ea"/>
                          <a:cs typeface="Arial" pitchFamily="34" charset="0"/>
                        </a:rPr>
                        <a:t>numbers thinking it was a scam)</a:t>
                      </a: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q"/>
                        <a:tabLst/>
                        <a:defRPr/>
                      </a:pPr>
                      <a:r>
                        <a:rPr lang="en-GB" sz="1600" kern="1200" dirty="0">
                          <a:solidFill>
                            <a:schemeClr val="dk1"/>
                          </a:solidFill>
                          <a:effectLst/>
                          <a:latin typeface="Arial Narrow" panose="020B0606020202030204" pitchFamily="34" charset="0"/>
                          <a:ea typeface="+mn-ea"/>
                          <a:cs typeface="Arial" pitchFamily="34" charset="0"/>
                        </a:rPr>
                        <a:t>Changing of cellphone numbers after captured on the system </a:t>
                      </a:r>
                    </a:p>
                    <a:p>
                      <a:pPr algn="ctr">
                        <a:spcAft>
                          <a:spcPts val="0"/>
                        </a:spcAft>
                      </a:pPr>
                      <a:endParaRPr lang="en-ZA" sz="1600" kern="1200" dirty="0">
                        <a:solidFill>
                          <a:schemeClr val="dk1"/>
                        </a:solidFill>
                        <a:effectLst/>
                        <a:latin typeface="Arial Narrow" panose="020B0606020202030204" pitchFamily="34" charset="0"/>
                        <a:ea typeface="+mn-ea"/>
                        <a:cs typeface="Arial" pitchFamily="34" charset="0"/>
                      </a:endParaRPr>
                    </a:p>
                  </a:txBody>
                  <a:tcPr marL="37465" marR="37465" marT="18732" marB="18732">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extLst>
                  <a:ext uri="{0D108BD9-81ED-4DB2-BD59-A6C34878D82A}">
                    <a16:rowId xmlns:a16="http://schemas.microsoft.com/office/drawing/2014/main" val="10002"/>
                  </a:ext>
                </a:extLst>
              </a:tr>
            </a:tbl>
          </a:graphicData>
        </a:graphic>
      </p:graphicFrame>
      <p:sp>
        <p:nvSpPr>
          <p:cNvPr id="8" name="Title 5">
            <a:extLst>
              <a:ext uri="{FF2B5EF4-FFF2-40B4-BE49-F238E27FC236}">
                <a16:creationId xmlns:a16="http://schemas.microsoft.com/office/drawing/2014/main" id="{372EA4F2-7E5E-496A-8639-D0E49E990435}"/>
              </a:ext>
            </a:extLst>
          </p:cNvPr>
          <p:cNvSpPr txBox="1">
            <a:spLocks/>
          </p:cNvSpPr>
          <p:nvPr/>
        </p:nvSpPr>
        <p:spPr bwMode="auto">
          <a:xfrm>
            <a:off x="3251684" y="64274"/>
            <a:ext cx="5472608" cy="561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8" tIns="45710" rIns="91418" bIns="4571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095" algn="ctr" rtl="0" fontAlgn="base">
              <a:spcBef>
                <a:spcPct val="0"/>
              </a:spcBef>
              <a:spcAft>
                <a:spcPct val="0"/>
              </a:spcAft>
              <a:defRPr sz="4400">
                <a:solidFill>
                  <a:schemeClr val="tx1"/>
                </a:solidFill>
                <a:latin typeface="Calibri" pitchFamily="34" charset="0"/>
              </a:defRPr>
            </a:lvl6pPr>
            <a:lvl7pPr marL="914190" algn="ctr" rtl="0" fontAlgn="base">
              <a:spcBef>
                <a:spcPct val="0"/>
              </a:spcBef>
              <a:spcAft>
                <a:spcPct val="0"/>
              </a:spcAft>
              <a:defRPr sz="4400">
                <a:solidFill>
                  <a:schemeClr val="tx1"/>
                </a:solidFill>
                <a:latin typeface="Calibri" pitchFamily="34" charset="0"/>
              </a:defRPr>
            </a:lvl7pPr>
            <a:lvl8pPr marL="1371284" algn="ctr" rtl="0" fontAlgn="base">
              <a:spcBef>
                <a:spcPct val="0"/>
              </a:spcBef>
              <a:spcAft>
                <a:spcPct val="0"/>
              </a:spcAft>
              <a:defRPr sz="4400">
                <a:solidFill>
                  <a:schemeClr val="tx1"/>
                </a:solidFill>
                <a:latin typeface="Calibri" pitchFamily="34" charset="0"/>
              </a:defRPr>
            </a:lvl8pPr>
            <a:lvl9pPr marL="1828379" algn="ctr" rtl="0" fontAlgn="base">
              <a:spcBef>
                <a:spcPct val="0"/>
              </a:spcBef>
              <a:spcAft>
                <a:spcPct val="0"/>
              </a:spcAft>
              <a:defRPr sz="4400">
                <a:solidFill>
                  <a:schemeClr val="tx1"/>
                </a:solidFill>
                <a:latin typeface="Calibri" pitchFamily="34" charset="0"/>
              </a:defRPr>
            </a:lvl9pPr>
          </a:lstStyle>
          <a:p>
            <a:pPr>
              <a:tabLst>
                <a:tab pos="177759" algn="l"/>
              </a:tabLst>
              <a:defRPr/>
            </a:pPr>
            <a:r>
              <a:rPr lang="en-US" sz="3200" b="1" dirty="0">
                <a:solidFill>
                  <a:prstClr val="black"/>
                </a:solidFill>
                <a:latin typeface="Arial Narrow" panose="020B0606020202030204" pitchFamily="34" charset="0"/>
                <a:cs typeface="Arial" panose="020B0604020202020204" pitchFamily="34" charset="0"/>
              </a:rPr>
              <a:t>Challenges (relief fund)</a:t>
            </a:r>
            <a:endParaRPr lang="en-ZA" sz="2400" b="1" dirty="0">
              <a:solidFill>
                <a:sysClr val="windowText" lastClr="000000"/>
              </a:solidFill>
              <a:latin typeface="Arial Narrow" panose="020B0606020202030204" pitchFamily="34" charset="0"/>
            </a:endParaRPr>
          </a:p>
        </p:txBody>
      </p:sp>
      <p:sp>
        <p:nvSpPr>
          <p:cNvPr id="5" name="Footer Placeholder 4">
            <a:extLst>
              <a:ext uri="{FF2B5EF4-FFF2-40B4-BE49-F238E27FC236}">
                <a16:creationId xmlns:a16="http://schemas.microsoft.com/office/drawing/2014/main" id="{B4BEB51F-BEE1-4072-BCE9-6780248237BB}"/>
              </a:ext>
            </a:extLst>
          </p:cNvPr>
          <p:cNvSpPr>
            <a:spLocks noGrp="1"/>
          </p:cNvSpPr>
          <p:nvPr>
            <p:ph type="ftr" sz="quarter" idx="11"/>
          </p:nvPr>
        </p:nvSpPr>
        <p:spPr/>
        <p:txBody>
          <a:bodyPr/>
          <a:lstStyle/>
          <a:p>
            <a:pPr>
              <a:defRPr/>
            </a:pPr>
            <a:fld id="{D4F88D29-7DCE-4832-9DD9-82C9C878E319}" type="slidenum">
              <a:rPr lang="en-US" smtClean="0">
                <a:solidFill>
                  <a:prstClr val="black">
                    <a:tint val="75000"/>
                  </a:prstClr>
                </a:solidFill>
              </a:rPr>
              <a:t>5</a:t>
            </a:fld>
            <a:endParaRPr lang="en-US" dirty="0">
              <a:solidFill>
                <a:prstClr val="black">
                  <a:tint val="75000"/>
                </a:prstClr>
              </a:solidFill>
            </a:endParaRPr>
          </a:p>
        </p:txBody>
      </p:sp>
    </p:spTree>
    <p:extLst>
      <p:ext uri="{BB962C8B-B14F-4D97-AF65-F5344CB8AC3E}">
        <p14:creationId xmlns:p14="http://schemas.microsoft.com/office/powerpoint/2010/main" val="18651666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bwMode="auto">
          <a:xfrm>
            <a:off x="2256528" y="279495"/>
            <a:ext cx="8147248" cy="70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lgn="ctr" eaLnBrk="1" fontAlgn="auto" hangingPunct="1">
              <a:spcBef>
                <a:spcPts val="0"/>
              </a:spcBef>
              <a:spcAft>
                <a:spcPts val="0"/>
              </a:spcAft>
              <a:defRPr/>
            </a:pPr>
            <a:r>
              <a:rPr lang="en-ZA" sz="2000" b="1" kern="0" dirty="0">
                <a:solidFill>
                  <a:sysClr val="windowText" lastClr="000000"/>
                </a:solidFill>
                <a:latin typeface="Arial Narrow" panose="020B0606020202030204" pitchFamily="34" charset="0"/>
              </a:rPr>
              <a:t>KZN Tourist Guide Support Programmes</a:t>
            </a:r>
          </a:p>
        </p:txBody>
      </p:sp>
      <p:sp>
        <p:nvSpPr>
          <p:cNvPr id="3" name="Content Placeholder 2"/>
          <p:cNvSpPr>
            <a:spLocks noGrp="1"/>
          </p:cNvSpPr>
          <p:nvPr>
            <p:ph idx="1"/>
          </p:nvPr>
        </p:nvSpPr>
        <p:spPr>
          <a:xfrm>
            <a:off x="131676" y="985585"/>
            <a:ext cx="11928648" cy="6208854"/>
          </a:xfrm>
        </p:spPr>
        <p:txBody>
          <a:bodyPr anchor="t">
            <a:noAutofit/>
          </a:bodyPr>
          <a:lstStyle/>
          <a:p>
            <a:pPr marL="342821" indent="-342821"/>
            <a:r>
              <a:rPr lang="en-GB" sz="1600" b="1" dirty="0">
                <a:solidFill>
                  <a:prstClr val="black"/>
                </a:solidFill>
                <a:latin typeface="Arial" pitchFamily="34" charset="0"/>
                <a:cs typeface="Arial" pitchFamily="34" charset="0"/>
              </a:rPr>
              <a:t>Tourist Guide Training</a:t>
            </a:r>
          </a:p>
          <a:p>
            <a:pPr marL="742780" lvl="1" indent="-285684">
              <a:buFont typeface="Wingdings" panose="05000000000000000000" pitchFamily="2" charset="2"/>
              <a:buChar char="q"/>
            </a:pPr>
            <a:r>
              <a:rPr lang="en-GB" sz="1200" dirty="0">
                <a:solidFill>
                  <a:prstClr val="black"/>
                </a:solidFill>
                <a:latin typeface="Arial" pitchFamily="34" charset="0"/>
                <a:cs typeface="Arial" pitchFamily="34" charset="0"/>
              </a:rPr>
              <a:t>Up skilling of existing guides </a:t>
            </a:r>
          </a:p>
          <a:p>
            <a:pPr marL="742780" lvl="1" indent="-285684">
              <a:buFont typeface="Wingdings" panose="05000000000000000000" pitchFamily="2" charset="2"/>
              <a:buChar char="q"/>
            </a:pPr>
            <a:r>
              <a:rPr lang="en-GB" sz="1200" dirty="0">
                <a:solidFill>
                  <a:prstClr val="black"/>
                </a:solidFill>
                <a:latin typeface="Arial" pitchFamily="34" charset="0"/>
                <a:cs typeface="Arial" pitchFamily="34" charset="0"/>
              </a:rPr>
              <a:t>Capacitation of the new entrants</a:t>
            </a:r>
          </a:p>
          <a:p>
            <a:pPr marL="742780" lvl="1" indent="-285684">
              <a:buFont typeface="Wingdings" panose="05000000000000000000" pitchFamily="2" charset="2"/>
              <a:buChar char="q"/>
            </a:pPr>
            <a:r>
              <a:rPr lang="en-GB" sz="1200" dirty="0">
                <a:solidFill>
                  <a:prstClr val="black"/>
                </a:solidFill>
                <a:latin typeface="Arial" pitchFamily="34" charset="0"/>
                <a:cs typeface="Arial" pitchFamily="34" charset="0"/>
              </a:rPr>
              <a:t>Partnership with Department of Tourism on foreign language e.g. Mandarin, COVID 19 protocols and Guest lectures on key topics/subjects  </a:t>
            </a:r>
          </a:p>
          <a:p>
            <a:pPr marL="342821" indent="-342821"/>
            <a:r>
              <a:rPr lang="en-GB" sz="1600" b="1" dirty="0">
                <a:solidFill>
                  <a:prstClr val="black"/>
                </a:solidFill>
                <a:latin typeface="Arial" pitchFamily="34" charset="0"/>
                <a:cs typeface="Arial" pitchFamily="34" charset="0"/>
              </a:rPr>
              <a:t>Educational Tours</a:t>
            </a:r>
          </a:p>
          <a:p>
            <a:pPr marL="742780" lvl="1" indent="-285684">
              <a:buFont typeface="Wingdings" panose="05000000000000000000" pitchFamily="2" charset="2"/>
              <a:buChar char="q"/>
            </a:pPr>
            <a:r>
              <a:rPr lang="en-ZA" sz="1200" dirty="0">
                <a:solidFill>
                  <a:prstClr val="black"/>
                </a:solidFill>
                <a:latin typeface="Arial" pitchFamily="34" charset="0"/>
                <a:cs typeface="Arial" pitchFamily="34" charset="0"/>
              </a:rPr>
              <a:t>Aims at enhancing their knowledge, skills, and expertise in order to ensure their continuous development in the tourist guiding profession.</a:t>
            </a:r>
          </a:p>
          <a:p>
            <a:pPr marL="742780" lvl="1" indent="-285684">
              <a:buFont typeface="Wingdings" panose="05000000000000000000" pitchFamily="2" charset="2"/>
              <a:buChar char="q"/>
            </a:pPr>
            <a:r>
              <a:rPr lang="en-ZA" sz="1200" dirty="0">
                <a:solidFill>
                  <a:prstClr val="black"/>
                </a:solidFill>
                <a:latin typeface="Arial" pitchFamily="34" charset="0"/>
                <a:cs typeface="Arial" pitchFamily="34" charset="0"/>
              </a:rPr>
              <a:t>The key objective of educational tours is to promote local Tourist Guides and continue to improve the professionalization of the sector through knowledge enhancement.</a:t>
            </a:r>
            <a:endParaRPr lang="en-GB" sz="1200" dirty="0">
              <a:solidFill>
                <a:prstClr val="black"/>
              </a:solidFill>
              <a:latin typeface="Arial" pitchFamily="34" charset="0"/>
              <a:cs typeface="Arial" pitchFamily="34" charset="0"/>
            </a:endParaRPr>
          </a:p>
          <a:p>
            <a:pPr marL="342821" indent="-342821"/>
            <a:r>
              <a:rPr lang="en-GB" sz="1600" b="1" dirty="0">
                <a:solidFill>
                  <a:prstClr val="black"/>
                </a:solidFill>
                <a:latin typeface="Arial" pitchFamily="34" charset="0"/>
                <a:ea typeface="Cambria" pitchFamily="18" charset="0"/>
                <a:cs typeface="Arial" pitchFamily="34" charset="0"/>
              </a:rPr>
              <a:t>Tourist Guides Awareness Inspections</a:t>
            </a:r>
          </a:p>
          <a:p>
            <a:pPr marL="742780" lvl="1" indent="-285684">
              <a:buFont typeface="Wingdings" panose="05000000000000000000" pitchFamily="2" charset="2"/>
              <a:buChar char="q"/>
            </a:pPr>
            <a:r>
              <a:rPr lang="en-ZA" sz="1200" dirty="0">
                <a:solidFill>
                  <a:prstClr val="black"/>
                </a:solidFill>
                <a:latin typeface="Arial" pitchFamily="34" charset="0"/>
                <a:cs typeface="Arial" pitchFamily="34" charset="0"/>
              </a:rPr>
              <a:t>Awareness of illegal guiding and the dangers of using illegal Tourist Guides while educating South Africans about the importance of the Tourist Guiding Profession .</a:t>
            </a:r>
          </a:p>
          <a:p>
            <a:pPr marL="742780" lvl="1" indent="-285684">
              <a:buFont typeface="Wingdings" panose="05000000000000000000" pitchFamily="2" charset="2"/>
              <a:buChar char="q"/>
            </a:pPr>
            <a:r>
              <a:rPr lang="en-ZA" sz="1200" dirty="0">
                <a:solidFill>
                  <a:prstClr val="black"/>
                </a:solidFill>
                <a:latin typeface="Arial" pitchFamily="34" charset="0"/>
                <a:cs typeface="Arial" pitchFamily="34" charset="0"/>
              </a:rPr>
              <a:t>The importance of using the services of registered Tourist Guides by visitors in order to ensure their safety. As well as to raise awareness on the registration procedures and compliance.</a:t>
            </a:r>
            <a:endParaRPr lang="en-GB" sz="1200" b="1" dirty="0">
              <a:solidFill>
                <a:prstClr val="black"/>
              </a:solidFill>
              <a:latin typeface="Arial" pitchFamily="34" charset="0"/>
              <a:ea typeface="Cambria" pitchFamily="18" charset="0"/>
              <a:cs typeface="Arial" pitchFamily="34" charset="0"/>
            </a:endParaRPr>
          </a:p>
          <a:p>
            <a:pPr marL="342821" indent="-342821"/>
            <a:r>
              <a:rPr lang="en-GB" sz="1600" b="1" dirty="0">
                <a:solidFill>
                  <a:prstClr val="black"/>
                </a:solidFill>
                <a:latin typeface="Arial" pitchFamily="34" charset="0"/>
                <a:ea typeface="Cambria" pitchFamily="18" charset="0"/>
                <a:cs typeface="Arial" pitchFamily="34" charset="0"/>
              </a:rPr>
              <a:t>Tourist Guide Workshop</a:t>
            </a:r>
          </a:p>
          <a:p>
            <a:pPr marL="630238" indent="-180975">
              <a:buFont typeface="Wingdings" panose="05000000000000000000" pitchFamily="2" charset="2"/>
              <a:buChar char="q"/>
            </a:pPr>
            <a:r>
              <a:rPr lang="en-GB" sz="1200" dirty="0">
                <a:solidFill>
                  <a:prstClr val="black"/>
                </a:solidFill>
                <a:latin typeface="Arial" pitchFamily="34" charset="0"/>
                <a:ea typeface="Cambria" pitchFamily="18" charset="0"/>
                <a:cs typeface="Arial" pitchFamily="34" charset="0"/>
              </a:rPr>
              <a:t>Workshop for tourist Guides in  different platforms such as Forum, Community Tourism Organization etc.</a:t>
            </a:r>
          </a:p>
          <a:p>
            <a:pPr marL="630238" indent="-180975">
              <a:buFont typeface="Wingdings" panose="05000000000000000000" pitchFamily="2" charset="2"/>
              <a:buChar char="q"/>
            </a:pPr>
            <a:r>
              <a:rPr lang="en-GB" sz="1200" dirty="0">
                <a:solidFill>
                  <a:prstClr val="black"/>
                </a:solidFill>
                <a:latin typeface="Arial" pitchFamily="34" charset="0"/>
                <a:ea typeface="Cambria" pitchFamily="18" charset="0"/>
                <a:cs typeface="Arial" pitchFamily="34" charset="0"/>
              </a:rPr>
              <a:t>Dissemination of information and programme related to tourism for their promotion and development  etc </a:t>
            </a:r>
          </a:p>
          <a:p>
            <a:pPr marL="342821" indent="-342821"/>
            <a:r>
              <a:rPr lang="en-GB" sz="1600" b="1" dirty="0">
                <a:solidFill>
                  <a:prstClr val="black"/>
                </a:solidFill>
                <a:latin typeface="Arial" pitchFamily="34" charset="0"/>
                <a:ea typeface="Cambria" pitchFamily="18" charset="0"/>
                <a:cs typeface="Arial" pitchFamily="34" charset="0"/>
              </a:rPr>
              <a:t>Formalisation of Tourist Guide Forums</a:t>
            </a:r>
          </a:p>
          <a:p>
            <a:pPr marL="628546" lvl="1" indent="-171450">
              <a:buFont typeface="Wingdings" pitchFamily="2" charset="2"/>
              <a:buChar char="q"/>
            </a:pPr>
            <a:r>
              <a:rPr lang="en-GB" sz="1200" dirty="0">
                <a:solidFill>
                  <a:prstClr val="black"/>
                </a:solidFill>
                <a:latin typeface="Arial" pitchFamily="34" charset="0"/>
                <a:ea typeface="Cambria" pitchFamily="18" charset="0"/>
                <a:cs typeface="Arial" pitchFamily="34" charset="0"/>
              </a:rPr>
              <a:t>Ensures the representation of Tourist guides interests within the sector</a:t>
            </a:r>
            <a:endParaRPr lang="en-ZA" sz="1200" dirty="0">
              <a:solidFill>
                <a:prstClr val="black"/>
              </a:solidFill>
              <a:latin typeface="Arial" pitchFamily="34" charset="0"/>
              <a:cs typeface="Arial" pitchFamily="34" charset="0"/>
            </a:endParaRPr>
          </a:p>
          <a:p>
            <a:pPr marL="628546" lvl="1" indent="-171450">
              <a:buFont typeface="Wingdings" pitchFamily="2" charset="2"/>
              <a:buChar char="q"/>
            </a:pPr>
            <a:r>
              <a:rPr lang="en-ZA" sz="1200" dirty="0">
                <a:solidFill>
                  <a:prstClr val="black"/>
                </a:solidFill>
                <a:latin typeface="Arial" pitchFamily="34" charset="0"/>
                <a:cs typeface="Arial" pitchFamily="34" charset="0"/>
              </a:rPr>
              <a:t>Ensuring proper deliberation on issues pertaining to KZN Tourist Guides while also serving as important platforms to cascade relevant information among Tourist Guides in the Province.</a:t>
            </a:r>
          </a:p>
          <a:p>
            <a:pPr marL="0" indent="0">
              <a:spcBef>
                <a:spcPts val="0"/>
              </a:spcBef>
              <a:spcAft>
                <a:spcPts val="600"/>
              </a:spcAft>
              <a:buNone/>
            </a:pPr>
            <a:endParaRPr lang="en-ZA" sz="2800" b="1" dirty="0"/>
          </a:p>
        </p:txBody>
      </p:sp>
      <p:sp>
        <p:nvSpPr>
          <p:cNvPr id="2" name="Slide Number Placeholder 1">
            <a:extLst>
              <a:ext uri="{FF2B5EF4-FFF2-40B4-BE49-F238E27FC236}">
                <a16:creationId xmlns:a16="http://schemas.microsoft.com/office/drawing/2014/main" id="{402583C5-51AD-A140-9A75-E91934C2C637}"/>
              </a:ext>
            </a:extLst>
          </p:cNvPr>
          <p:cNvSpPr>
            <a:spLocks noGrp="1"/>
          </p:cNvSpPr>
          <p:nvPr>
            <p:ph type="sldNum" sz="quarter" idx="12"/>
          </p:nvPr>
        </p:nvSpPr>
        <p:spPr>
          <a:xfrm>
            <a:off x="8786622" y="4892040"/>
            <a:ext cx="1255014" cy="1005840"/>
          </a:xfrm>
        </p:spPr>
        <p:txBody>
          <a:bodyPr>
            <a:normAutofit/>
          </a:bodyPr>
          <a:lstStyle/>
          <a:p>
            <a:pPr>
              <a:spcAft>
                <a:spcPts val="600"/>
              </a:spcAft>
            </a:pPr>
            <a:fld id="{A76FA51E-78DD-4C68-BCFC-F4227C51C14A}" type="slidenum">
              <a:rPr lang="en-ZA" sz="5700">
                <a:solidFill>
                  <a:srgbClr val="FFFFFF"/>
                </a:solidFill>
              </a:rPr>
              <a:pPr>
                <a:spcAft>
                  <a:spcPts val="600"/>
                </a:spcAft>
              </a:pPr>
              <a:t>6</a:t>
            </a:fld>
            <a:endParaRPr lang="en-ZA" sz="5700">
              <a:solidFill>
                <a:srgbClr val="FFFFFF"/>
              </a:solidFill>
            </a:endParaRPr>
          </a:p>
        </p:txBody>
      </p:sp>
      <p:pic>
        <p:nvPicPr>
          <p:cNvPr id="14" name="Picture 13" descr="Description: EDTEA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85" y="0"/>
            <a:ext cx="2251043"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a:extLst>
              <a:ext uri="{FF2B5EF4-FFF2-40B4-BE49-F238E27FC236}">
                <a16:creationId xmlns:a16="http://schemas.microsoft.com/office/drawing/2014/main" id="{ACDE9E15-17F6-4B2E-B4C8-736D1EA8B47C}"/>
              </a:ext>
            </a:extLst>
          </p:cNvPr>
          <p:cNvSpPr>
            <a:spLocks noGrp="1"/>
          </p:cNvSpPr>
          <p:nvPr>
            <p:ph type="ftr" sz="quarter" idx="11"/>
          </p:nvPr>
        </p:nvSpPr>
        <p:spPr/>
        <p:txBody>
          <a:bodyPr/>
          <a:lstStyle/>
          <a:p>
            <a:pPr>
              <a:defRPr/>
            </a:pPr>
            <a:fld id="{C83FF603-86AB-4EF6-A6B5-730EAFE2217D}" type="slidenum">
              <a:rPr lang="en-US" smtClean="0">
                <a:solidFill>
                  <a:prstClr val="black">
                    <a:tint val="75000"/>
                  </a:prstClr>
                </a:solidFill>
              </a:rPr>
              <a:t>6</a:t>
            </a:fld>
            <a:endParaRPr lang="en-US" dirty="0">
              <a:solidFill>
                <a:prstClr val="black">
                  <a:tint val="75000"/>
                </a:prstClr>
              </a:solidFill>
            </a:endParaRPr>
          </a:p>
        </p:txBody>
      </p:sp>
    </p:spTree>
    <p:extLst>
      <p:ext uri="{BB962C8B-B14F-4D97-AF65-F5344CB8AC3E}">
        <p14:creationId xmlns:p14="http://schemas.microsoft.com/office/powerpoint/2010/main" val="18955728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2279576" y="116632"/>
            <a:ext cx="8229600" cy="646832"/>
          </a:xfrm>
        </p:spPr>
        <p:txBody>
          <a:bodyPr/>
          <a:lstStyle/>
          <a:p>
            <a:pPr lvl="0" algn="ctr"/>
            <a:r>
              <a:rPr lang="en-ZA" sz="1600" b="1" dirty="0">
                <a:latin typeface="Arial Narrow" panose="020B0606020202030204" pitchFamily="34" charset="0"/>
                <a:cs typeface="Arial" panose="020B0604020202020204" pitchFamily="34" charset="0"/>
              </a:rPr>
              <a:t>RESPONSE</a:t>
            </a:r>
            <a:r>
              <a:rPr lang="en-ZA" sz="2000" b="1" dirty="0">
                <a:latin typeface="Arial Narrow" panose="020B0606020202030204" pitchFamily="34" charset="0"/>
                <a:cs typeface="Arial" panose="020B0604020202020204" pitchFamily="34" charset="0"/>
              </a:rPr>
              <a:t> </a:t>
            </a:r>
            <a:r>
              <a:rPr lang="en-ZA" sz="1600" b="1" dirty="0">
                <a:latin typeface="Arial Narrow" panose="020B0606020202030204" pitchFamily="34" charset="0"/>
                <a:cs typeface="Arial" panose="020B0604020202020204" pitchFamily="34" charset="0"/>
              </a:rPr>
              <a:t>BY KZN ON AUDIT ISSUES</a:t>
            </a:r>
          </a:p>
        </p:txBody>
      </p:sp>
      <p:graphicFrame>
        <p:nvGraphicFramePr>
          <p:cNvPr id="14" name="Content Placeholder 3"/>
          <p:cNvGraphicFramePr>
            <a:graphicFrameLocks noGrp="1"/>
          </p:cNvGraphicFramePr>
          <p:nvPr>
            <p:ph idx="1"/>
            <p:extLst>
              <p:ext uri="{D42A27DB-BD31-4B8C-83A1-F6EECF244321}">
                <p14:modId xmlns:p14="http://schemas.microsoft.com/office/powerpoint/2010/main" val="2075197779"/>
              </p:ext>
            </p:extLst>
          </p:nvPr>
        </p:nvGraphicFramePr>
        <p:xfrm>
          <a:off x="119336" y="672578"/>
          <a:ext cx="11881320" cy="5996780"/>
        </p:xfrm>
        <a:graphic>
          <a:graphicData uri="http://schemas.openxmlformats.org/drawingml/2006/table">
            <a:tbl>
              <a:tblPr firstRow="1" bandRow="1"/>
              <a:tblGrid>
                <a:gridCol w="2763802">
                  <a:extLst>
                    <a:ext uri="{9D8B030D-6E8A-4147-A177-3AD203B41FA5}">
                      <a16:colId xmlns:a16="http://schemas.microsoft.com/office/drawing/2014/main" val="20000"/>
                    </a:ext>
                  </a:extLst>
                </a:gridCol>
                <a:gridCol w="4960670">
                  <a:extLst>
                    <a:ext uri="{9D8B030D-6E8A-4147-A177-3AD203B41FA5}">
                      <a16:colId xmlns:a16="http://schemas.microsoft.com/office/drawing/2014/main" val="20001"/>
                    </a:ext>
                  </a:extLst>
                </a:gridCol>
                <a:gridCol w="4156848">
                  <a:extLst>
                    <a:ext uri="{9D8B030D-6E8A-4147-A177-3AD203B41FA5}">
                      <a16:colId xmlns:a16="http://schemas.microsoft.com/office/drawing/2014/main" val="20002"/>
                    </a:ext>
                  </a:extLst>
                </a:gridCol>
              </a:tblGrid>
              <a:tr h="344988">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spcAft>
                          <a:spcPts val="0"/>
                        </a:spcAft>
                      </a:pPr>
                      <a:r>
                        <a:rPr lang="en-US" sz="1600" kern="1200" dirty="0">
                          <a:solidFill>
                            <a:schemeClr val="dk1"/>
                          </a:solidFill>
                          <a:effectLst/>
                          <a:latin typeface="Arial Narrow" panose="020B0606020202030204" pitchFamily="34" charset="0"/>
                          <a:ea typeface="+mn-ea"/>
                          <a:cs typeface="Arial" pitchFamily="34" charset="0"/>
                        </a:rPr>
                        <a:t>AGSA FINDING</a:t>
                      </a:r>
                      <a:endParaRPr lang="en-ZA" sz="1600" kern="1200" dirty="0">
                        <a:solidFill>
                          <a:schemeClr val="dk1"/>
                        </a:solidFill>
                        <a:effectLst/>
                        <a:latin typeface="Arial Narrow" panose="020B0606020202030204" pitchFamily="34" charset="0"/>
                        <a:ea typeface="+mn-ea"/>
                        <a:cs typeface="Arial" pitchFamily="34" charset="0"/>
                      </a:endParaRPr>
                    </a:p>
                  </a:txBody>
                  <a:tcPr marL="28099" marR="28099" marT="3903"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DDDDD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spcAft>
                          <a:spcPts val="0"/>
                        </a:spcAft>
                      </a:pPr>
                      <a:r>
                        <a:rPr lang="en-US" sz="1600" kern="1200" dirty="0">
                          <a:solidFill>
                            <a:schemeClr val="dk1"/>
                          </a:solidFill>
                          <a:effectLst/>
                          <a:latin typeface="Arial Narrow" panose="020B0606020202030204" pitchFamily="34" charset="0"/>
                          <a:ea typeface="+mn-ea"/>
                          <a:cs typeface="Arial" pitchFamily="34" charset="0"/>
                        </a:rPr>
                        <a:t>KZN EDTEA SPECIFICS FINDINGS </a:t>
                      </a:r>
                      <a:endParaRPr lang="en-ZA" sz="1600" kern="1200" dirty="0">
                        <a:solidFill>
                          <a:schemeClr val="dk1"/>
                        </a:solidFill>
                        <a:effectLst/>
                        <a:latin typeface="Arial Narrow" panose="020B0606020202030204" pitchFamily="34" charset="0"/>
                        <a:ea typeface="+mn-ea"/>
                        <a:cs typeface="Arial" pitchFamily="34" charset="0"/>
                      </a:endParaRPr>
                    </a:p>
                  </a:txBody>
                  <a:tcPr marL="28099" marR="28099" marT="3903"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DDDDD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spcAft>
                          <a:spcPts val="0"/>
                        </a:spcAft>
                      </a:pPr>
                      <a:r>
                        <a:rPr lang="en-US" sz="1600" kern="1200" dirty="0">
                          <a:solidFill>
                            <a:schemeClr val="dk1"/>
                          </a:solidFill>
                          <a:effectLst/>
                          <a:latin typeface="Arial Narrow" panose="020B0606020202030204" pitchFamily="34" charset="0"/>
                          <a:ea typeface="+mn-ea"/>
                          <a:cs typeface="Arial" pitchFamily="34" charset="0"/>
                        </a:rPr>
                        <a:t>KZN EDTEA REPONSES AND REMEDIAL ACTIONS</a:t>
                      </a:r>
                      <a:endParaRPr lang="en-ZA" sz="1600" kern="1200" dirty="0">
                        <a:solidFill>
                          <a:schemeClr val="dk1"/>
                        </a:solidFill>
                        <a:effectLst/>
                        <a:latin typeface="Arial Narrow" panose="020B0606020202030204" pitchFamily="34" charset="0"/>
                        <a:ea typeface="+mn-ea"/>
                        <a:cs typeface="Arial" pitchFamily="34" charset="0"/>
                      </a:endParaRPr>
                    </a:p>
                  </a:txBody>
                  <a:tcPr marL="28099" marR="28099" marT="3903" marB="0">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DDDDDD"/>
                    </a:solidFill>
                  </a:tcPr>
                </a:tc>
                <a:extLst>
                  <a:ext uri="{0D108BD9-81ED-4DB2-BD59-A6C34878D82A}">
                    <a16:rowId xmlns:a16="http://schemas.microsoft.com/office/drawing/2014/main" val="10000"/>
                  </a:ext>
                </a:extLst>
              </a:tr>
              <a:tr h="174700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Aft>
                          <a:spcPts val="0"/>
                        </a:spcAft>
                      </a:pPr>
                      <a:r>
                        <a:rPr lang="en-US" sz="1600" kern="1200" dirty="0">
                          <a:solidFill>
                            <a:schemeClr val="dk1"/>
                          </a:solidFill>
                          <a:effectLst/>
                          <a:latin typeface="Arial Narrow" panose="020B0606020202030204" pitchFamily="34" charset="0"/>
                          <a:ea typeface="+mn-ea"/>
                          <a:cs typeface="Arial" pitchFamily="34" charset="0"/>
                        </a:rPr>
                        <a:t>Person in the employ of the state/municipality who benefitted from the tourist guide relief fund.</a:t>
                      </a:r>
                      <a:endParaRPr lang="en-ZA" sz="1600" kern="1200" dirty="0">
                        <a:solidFill>
                          <a:schemeClr val="dk1"/>
                        </a:solidFill>
                        <a:effectLst/>
                        <a:latin typeface="Arial Narrow" panose="020B0606020202030204" pitchFamily="34" charset="0"/>
                        <a:ea typeface="+mn-ea"/>
                        <a:cs typeface="Arial" pitchFamily="34" charset="0"/>
                      </a:endParaRPr>
                    </a:p>
                  </a:txBody>
                  <a:tcPr marL="28099" marR="28099" marT="3903"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spcAft>
                          <a:spcPts val="0"/>
                        </a:spcAft>
                      </a:pPr>
                      <a:r>
                        <a:rPr lang="en-US" sz="1600" kern="1200" dirty="0">
                          <a:solidFill>
                            <a:schemeClr val="dk1"/>
                          </a:solidFill>
                          <a:effectLst/>
                          <a:latin typeface="Arial Narrow" panose="020B0606020202030204" pitchFamily="34" charset="0"/>
                          <a:ea typeface="+mn-ea"/>
                          <a:cs typeface="Arial" pitchFamily="34" charset="0"/>
                        </a:rPr>
                        <a:t>A total of 7 Tourist Guides are from KZN and employed in different Districts according to registration. </a:t>
                      </a:r>
                      <a:endParaRPr lang="en-ZA" sz="1600" kern="1200" dirty="0">
                        <a:solidFill>
                          <a:schemeClr val="dk1"/>
                        </a:solidFill>
                        <a:effectLst/>
                        <a:latin typeface="Arial Narrow" panose="020B0606020202030204" pitchFamily="34" charset="0"/>
                        <a:ea typeface="+mn-ea"/>
                        <a:cs typeface="Arial" pitchFamily="34" charset="0"/>
                      </a:endParaRPr>
                    </a:p>
                  </a:txBody>
                  <a:tcPr marL="28099" marR="28099" marT="3903"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R="631825" algn="just">
                        <a:spcAft>
                          <a:spcPts val="0"/>
                        </a:spcAft>
                        <a:tabLst>
                          <a:tab pos="3981450" algn="l"/>
                        </a:tabLst>
                      </a:pPr>
                      <a:r>
                        <a:rPr lang="en-US" sz="1600" kern="1200" dirty="0">
                          <a:solidFill>
                            <a:schemeClr val="dk1"/>
                          </a:solidFill>
                          <a:effectLst/>
                          <a:latin typeface="Arial Narrow" panose="020B0606020202030204" pitchFamily="34" charset="0"/>
                          <a:ea typeface="+mn-ea"/>
                          <a:cs typeface="Arial" pitchFamily="34" charset="0"/>
                        </a:rPr>
                        <a:t>The Department of Tourism has already written to all the Municipality/Department concern requesting them to verify their employment and to also initiate a recovery process in case the disclosure was not done by these employees in terms of the Public Service Act.</a:t>
                      </a:r>
                      <a:endParaRPr lang="en-ZA" sz="1600" kern="1200" dirty="0">
                        <a:solidFill>
                          <a:schemeClr val="dk1"/>
                        </a:solidFill>
                        <a:effectLst/>
                        <a:latin typeface="Arial Narrow" panose="020B0606020202030204" pitchFamily="34" charset="0"/>
                        <a:ea typeface="+mn-ea"/>
                        <a:cs typeface="Arial" pitchFamily="34" charset="0"/>
                      </a:endParaRPr>
                    </a:p>
                    <a:p>
                      <a:pPr marR="631825">
                        <a:spcAft>
                          <a:spcPts val="0"/>
                        </a:spcAft>
                      </a:pPr>
                      <a:r>
                        <a:rPr lang="en-US" sz="1600" kern="1200" dirty="0">
                          <a:solidFill>
                            <a:schemeClr val="dk1"/>
                          </a:solidFill>
                          <a:effectLst/>
                          <a:latin typeface="Arial Narrow" panose="020B0606020202030204" pitchFamily="34" charset="0"/>
                          <a:ea typeface="+mn-ea"/>
                          <a:cs typeface="Arial" pitchFamily="34" charset="0"/>
                        </a:rPr>
                        <a:t> </a:t>
                      </a:r>
                      <a:endParaRPr lang="en-ZA" sz="1600" kern="1200" dirty="0">
                        <a:solidFill>
                          <a:schemeClr val="dk1"/>
                        </a:solidFill>
                        <a:effectLst/>
                        <a:latin typeface="Arial Narrow" panose="020B0606020202030204" pitchFamily="34" charset="0"/>
                        <a:ea typeface="+mn-ea"/>
                        <a:cs typeface="Arial" pitchFamily="34" charset="0"/>
                      </a:endParaRPr>
                    </a:p>
                  </a:txBody>
                  <a:tcPr marL="28099" marR="28099" marT="3903"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40000"/>
                      </a:srgbClr>
                    </a:solidFill>
                  </a:tcPr>
                </a:tc>
                <a:extLst>
                  <a:ext uri="{0D108BD9-81ED-4DB2-BD59-A6C34878D82A}">
                    <a16:rowId xmlns:a16="http://schemas.microsoft.com/office/drawing/2014/main" val="10001"/>
                  </a:ext>
                </a:extLst>
              </a:tr>
              <a:tr h="53626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Aft>
                          <a:spcPts val="0"/>
                        </a:spcAft>
                      </a:pPr>
                      <a:r>
                        <a:rPr lang="en-GB" sz="1600" kern="1200">
                          <a:solidFill>
                            <a:schemeClr val="dk1"/>
                          </a:solidFill>
                          <a:effectLst/>
                          <a:latin typeface="Arial Narrow" panose="020B0606020202030204" pitchFamily="34" charset="0"/>
                          <a:ea typeface="+mn-ea"/>
                          <a:cs typeface="Arial" pitchFamily="34" charset="0"/>
                        </a:rPr>
                        <a:t>Deceased persons who benefited from tourist guide relief fund.</a:t>
                      </a:r>
                      <a:endParaRPr lang="en-ZA" sz="1600" kern="1200">
                        <a:solidFill>
                          <a:schemeClr val="dk1"/>
                        </a:solidFill>
                        <a:effectLst/>
                        <a:latin typeface="Arial Narrow" panose="020B0606020202030204" pitchFamily="34" charset="0"/>
                        <a:ea typeface="+mn-ea"/>
                        <a:cs typeface="Arial" pitchFamily="34" charset="0"/>
                      </a:endParaRPr>
                    </a:p>
                  </a:txBody>
                  <a:tcPr marL="37465" marR="37465" marT="18732" marB="18732">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kern="1200" dirty="0">
                          <a:solidFill>
                            <a:schemeClr val="dk1"/>
                          </a:solidFill>
                          <a:effectLst/>
                          <a:latin typeface="Arial Narrow" panose="020B0606020202030204" pitchFamily="34" charset="0"/>
                          <a:ea typeface="+mn-ea"/>
                          <a:cs typeface="Arial" pitchFamily="34" charset="0"/>
                        </a:rPr>
                        <a:t>No deceased person found on KZN database</a:t>
                      </a:r>
                    </a:p>
                    <a:p>
                      <a:pPr algn="ctr">
                        <a:spcAft>
                          <a:spcPts val="0"/>
                        </a:spcAft>
                      </a:pPr>
                      <a:endParaRPr lang="en-ZA" sz="1600" kern="1200" dirty="0">
                        <a:solidFill>
                          <a:schemeClr val="dk1"/>
                        </a:solidFill>
                        <a:effectLst/>
                        <a:latin typeface="Arial Narrow" panose="020B0606020202030204" pitchFamily="34" charset="0"/>
                        <a:ea typeface="+mn-ea"/>
                        <a:cs typeface="Arial" pitchFamily="34" charset="0"/>
                      </a:endParaRPr>
                    </a:p>
                  </a:txBody>
                  <a:tcPr marL="37465" marR="37465" marT="18732" marB="18732">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Aft>
                          <a:spcPts val="0"/>
                        </a:spcAft>
                      </a:pPr>
                      <a:endParaRPr lang="en-ZA" sz="1600" kern="1200" dirty="0">
                        <a:solidFill>
                          <a:schemeClr val="dk1"/>
                        </a:solidFill>
                        <a:effectLst/>
                        <a:latin typeface="Arial Narrow" panose="020B0606020202030204" pitchFamily="34" charset="0"/>
                        <a:ea typeface="+mn-ea"/>
                        <a:cs typeface="Arial" pitchFamily="34" charset="0"/>
                      </a:endParaRPr>
                    </a:p>
                  </a:txBody>
                  <a:tcPr marL="37465" marR="37465" marT="18732" marB="18732">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extLst>
                  <a:ext uri="{0D108BD9-81ED-4DB2-BD59-A6C34878D82A}">
                    <a16:rowId xmlns:a16="http://schemas.microsoft.com/office/drawing/2014/main" val="10002"/>
                  </a:ext>
                </a:extLst>
              </a:tr>
              <a:tr h="53626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Aft>
                          <a:spcPts val="0"/>
                        </a:spcAft>
                      </a:pPr>
                      <a:r>
                        <a:rPr lang="en-GB" sz="1600" kern="1200">
                          <a:solidFill>
                            <a:schemeClr val="dk1"/>
                          </a:solidFill>
                          <a:effectLst/>
                          <a:latin typeface="Arial Narrow" panose="020B0606020202030204" pitchFamily="34" charset="0"/>
                          <a:ea typeface="+mn-ea"/>
                          <a:cs typeface="Arial" pitchFamily="34" charset="0"/>
                        </a:rPr>
                        <a:t>Duplicate records</a:t>
                      </a:r>
                      <a:endParaRPr lang="en-ZA" sz="1600" kern="1200">
                        <a:solidFill>
                          <a:schemeClr val="dk1"/>
                        </a:solidFill>
                        <a:effectLst/>
                        <a:latin typeface="Arial Narrow" panose="020B0606020202030204" pitchFamily="34" charset="0"/>
                        <a:ea typeface="+mn-ea"/>
                        <a:cs typeface="Arial" pitchFamily="34" charset="0"/>
                      </a:endParaRPr>
                    </a:p>
                  </a:txBody>
                  <a:tcPr marL="37465" marR="37465" marT="18732" marB="18732">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spcAft>
                          <a:spcPts val="0"/>
                        </a:spcAft>
                      </a:pPr>
                      <a:r>
                        <a:rPr lang="en-GB" sz="1600" kern="1200" dirty="0">
                          <a:solidFill>
                            <a:schemeClr val="dk1"/>
                          </a:solidFill>
                          <a:effectLst/>
                          <a:latin typeface="Arial Narrow" panose="020B0606020202030204" pitchFamily="34" charset="0"/>
                          <a:ea typeface="+mn-ea"/>
                          <a:cs typeface="Arial" pitchFamily="34" charset="0"/>
                        </a:rPr>
                        <a:t>No duplicates found on KZN database</a:t>
                      </a:r>
                    </a:p>
                    <a:p>
                      <a:pPr algn="ctr">
                        <a:spcAft>
                          <a:spcPts val="0"/>
                        </a:spcAft>
                      </a:pPr>
                      <a:endParaRPr lang="en-GB" sz="1600" kern="1200" dirty="0">
                        <a:solidFill>
                          <a:schemeClr val="dk1"/>
                        </a:solidFill>
                        <a:effectLst/>
                        <a:latin typeface="Arial Narrow" panose="020B0606020202030204" pitchFamily="34" charset="0"/>
                        <a:ea typeface="+mn-ea"/>
                        <a:cs typeface="Arial" pitchFamily="34" charset="0"/>
                      </a:endParaRPr>
                    </a:p>
                  </a:txBody>
                  <a:tcPr marL="37465" marR="37465" marT="18732" marB="18732">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Aft>
                          <a:spcPts val="0"/>
                        </a:spcAft>
                      </a:pPr>
                      <a:endParaRPr lang="en-ZA" sz="1600" kern="1200" dirty="0">
                        <a:solidFill>
                          <a:schemeClr val="dk1"/>
                        </a:solidFill>
                        <a:effectLst/>
                        <a:latin typeface="Arial Narrow" panose="020B0606020202030204" pitchFamily="34" charset="0"/>
                        <a:ea typeface="+mn-ea"/>
                        <a:cs typeface="Arial" pitchFamily="34" charset="0"/>
                      </a:endParaRPr>
                    </a:p>
                  </a:txBody>
                  <a:tcPr marL="37465" marR="37465" marT="18732" marB="18732">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40000"/>
                      </a:srgbClr>
                    </a:solidFill>
                  </a:tcPr>
                </a:tc>
                <a:extLst>
                  <a:ext uri="{0D108BD9-81ED-4DB2-BD59-A6C34878D82A}">
                    <a16:rowId xmlns:a16="http://schemas.microsoft.com/office/drawing/2014/main" val="10003"/>
                  </a:ext>
                </a:extLst>
              </a:tr>
              <a:tr h="283225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Aft>
                          <a:spcPts val="0"/>
                        </a:spcAft>
                      </a:pPr>
                      <a:r>
                        <a:rPr lang="en-GB" sz="1600" kern="1200" dirty="0">
                          <a:solidFill>
                            <a:schemeClr val="dk1"/>
                          </a:solidFill>
                          <a:effectLst/>
                          <a:latin typeface="Arial Narrow" panose="020B0606020202030204" pitchFamily="34" charset="0"/>
                          <a:ea typeface="+mn-ea"/>
                          <a:cs typeface="Arial" pitchFamily="34" charset="0"/>
                        </a:rPr>
                        <a:t>Person with invalid and/or no identity numbers</a:t>
                      </a:r>
                      <a:endParaRPr lang="en-ZA" sz="1600" kern="1200" dirty="0">
                        <a:solidFill>
                          <a:schemeClr val="dk1"/>
                        </a:solidFill>
                        <a:effectLst/>
                        <a:latin typeface="Arial Narrow" panose="020B0606020202030204" pitchFamily="34" charset="0"/>
                        <a:ea typeface="+mn-ea"/>
                        <a:cs typeface="Arial" pitchFamily="34" charset="0"/>
                      </a:endParaRPr>
                    </a:p>
                  </a:txBody>
                  <a:tcPr marL="37465" marR="37465" marT="18732" marB="18732">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indent="-285750">
                        <a:spcAft>
                          <a:spcPts val="0"/>
                        </a:spcAft>
                        <a:buFont typeface="Wingdings" panose="05000000000000000000" pitchFamily="2" charset="2"/>
                        <a:buChar char="q"/>
                      </a:pPr>
                      <a:r>
                        <a:rPr lang="en-ZA" sz="1600" kern="1200" dirty="0">
                          <a:solidFill>
                            <a:schemeClr val="dk1"/>
                          </a:solidFill>
                          <a:effectLst/>
                          <a:latin typeface="Arial Narrow" panose="020B0606020202030204" pitchFamily="34" charset="0"/>
                          <a:ea typeface="+mn-ea"/>
                          <a:cs typeface="Arial" pitchFamily="34" charset="0"/>
                        </a:rPr>
                        <a:t>16 were submitted with invalid ID numbers. </a:t>
                      </a:r>
                    </a:p>
                    <a:p>
                      <a:pPr marL="0" indent="0">
                        <a:spcAft>
                          <a:spcPts val="0"/>
                        </a:spcAft>
                        <a:buFont typeface="Wingdings" panose="05000000000000000000" pitchFamily="2" charset="2"/>
                        <a:buNone/>
                      </a:pPr>
                      <a:endParaRPr lang="en-ZA" sz="1600" kern="1200" dirty="0">
                        <a:solidFill>
                          <a:schemeClr val="dk1"/>
                        </a:solidFill>
                        <a:effectLst/>
                        <a:latin typeface="Arial Narrow" panose="020B0606020202030204" pitchFamily="34" charset="0"/>
                        <a:ea typeface="+mn-ea"/>
                        <a:cs typeface="Arial" pitchFamily="34" charset="0"/>
                      </a:endParaRPr>
                    </a:p>
                    <a:p>
                      <a:pPr marL="285750" indent="-285750">
                        <a:spcAft>
                          <a:spcPts val="0"/>
                        </a:spcAft>
                        <a:buFont typeface="Wingdings" panose="05000000000000000000" pitchFamily="2" charset="2"/>
                        <a:buChar char="q"/>
                      </a:pPr>
                      <a:r>
                        <a:rPr lang="en-ZA" sz="1600" kern="1200" dirty="0">
                          <a:solidFill>
                            <a:schemeClr val="dk1"/>
                          </a:solidFill>
                          <a:effectLst/>
                          <a:latin typeface="Arial Narrow" panose="020B0606020202030204" pitchFamily="34" charset="0"/>
                          <a:ea typeface="+mn-ea"/>
                          <a:cs typeface="Arial" pitchFamily="34" charset="0"/>
                        </a:rPr>
                        <a:t>15 were Non-South African with correct ID submitted </a:t>
                      </a:r>
                      <a:r>
                        <a:rPr lang="en-ZA" sz="1600" kern="1200" dirty="0" err="1">
                          <a:solidFill>
                            <a:schemeClr val="dk1"/>
                          </a:solidFill>
                          <a:effectLst/>
                          <a:latin typeface="Arial Narrow" panose="020B0606020202030204" pitchFamily="34" charset="0"/>
                          <a:ea typeface="+mn-ea"/>
                          <a:cs typeface="Arial" pitchFamily="34" charset="0"/>
                        </a:rPr>
                        <a:t>e.g</a:t>
                      </a:r>
                      <a:r>
                        <a:rPr lang="en-ZA" sz="1600" kern="1200" dirty="0">
                          <a:solidFill>
                            <a:schemeClr val="dk1"/>
                          </a:solidFill>
                          <a:effectLst/>
                          <a:latin typeface="Arial Narrow" panose="020B0606020202030204" pitchFamily="34" charset="0"/>
                          <a:ea typeface="+mn-ea"/>
                          <a:cs typeface="Arial" pitchFamily="34" charset="0"/>
                        </a:rPr>
                        <a:t> passport and foreign ID however because their digit are not the same as the SA ID the audit findings classified them as invalid/incorrect.</a:t>
                      </a:r>
                    </a:p>
                    <a:p>
                      <a:pPr marL="285750" indent="-285750">
                        <a:spcAft>
                          <a:spcPts val="0"/>
                        </a:spcAft>
                        <a:buFont typeface="Wingdings" panose="05000000000000000000" pitchFamily="2" charset="2"/>
                        <a:buChar char="q"/>
                      </a:pPr>
                      <a:r>
                        <a:rPr lang="en-ZA" sz="1600" kern="1200" dirty="0">
                          <a:solidFill>
                            <a:schemeClr val="dk1"/>
                          </a:solidFill>
                          <a:effectLst/>
                          <a:latin typeface="Arial Narrow" panose="020B0606020202030204" pitchFamily="34" charset="0"/>
                          <a:ea typeface="+mn-ea"/>
                          <a:cs typeface="Arial" pitchFamily="34" charset="0"/>
                        </a:rPr>
                        <a:t>4 ID </a:t>
                      </a:r>
                      <a:r>
                        <a:rPr lang="en-ZA" sz="1600" kern="1200" baseline="0" dirty="0">
                          <a:solidFill>
                            <a:schemeClr val="dk1"/>
                          </a:solidFill>
                          <a:effectLst/>
                          <a:latin typeface="Arial Narrow" panose="020B0606020202030204" pitchFamily="34" charset="0"/>
                          <a:ea typeface="+mn-ea"/>
                          <a:cs typeface="Arial" pitchFamily="34" charset="0"/>
                        </a:rPr>
                        <a:t> were originally </a:t>
                      </a:r>
                      <a:r>
                        <a:rPr lang="en-ZA" sz="1600" kern="1200" dirty="0">
                          <a:solidFill>
                            <a:schemeClr val="dk1"/>
                          </a:solidFill>
                          <a:effectLst/>
                          <a:latin typeface="Arial Narrow" panose="020B0606020202030204" pitchFamily="34" charset="0"/>
                          <a:ea typeface="+mn-ea"/>
                          <a:cs typeface="Arial" pitchFamily="34" charset="0"/>
                        </a:rPr>
                        <a:t>provided correctly  ( </a:t>
                      </a:r>
                      <a:r>
                        <a:rPr lang="en-ZA" sz="1600" i="1" kern="1200" dirty="0">
                          <a:solidFill>
                            <a:schemeClr val="dk1"/>
                          </a:solidFill>
                          <a:effectLst/>
                          <a:latin typeface="Arial Narrow" panose="020B0606020202030204" pitchFamily="34" charset="0"/>
                          <a:ea typeface="+mn-ea"/>
                          <a:cs typeface="Arial" pitchFamily="34" charset="0"/>
                        </a:rPr>
                        <a:t>These have been subsequently provide and re- verified )</a:t>
                      </a:r>
                      <a:r>
                        <a:rPr lang="en-ZA" sz="1600" kern="1200" dirty="0">
                          <a:solidFill>
                            <a:schemeClr val="dk1"/>
                          </a:solidFill>
                          <a:effectLst/>
                          <a:latin typeface="Arial Narrow" panose="020B0606020202030204" pitchFamily="34" charset="0"/>
                          <a:ea typeface="+mn-ea"/>
                          <a:cs typeface="Arial" pitchFamily="34" charset="0"/>
                        </a:rPr>
                        <a:t>  </a:t>
                      </a:r>
                    </a:p>
                  </a:txBody>
                  <a:tcPr marL="37465" marR="37465" marT="18732" marB="18732">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Arial Narrow" panose="020B0606020202030204" pitchFamily="34" charset="0"/>
                          <a:ea typeface="+mn-ea"/>
                          <a:cs typeface="Arial" pitchFamily="34" charset="0"/>
                        </a:rPr>
                        <a:t>The department has an action plan to clean-up and verify the database to ensure 100% reliability.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kern="1200" dirty="0">
                        <a:solidFill>
                          <a:schemeClr val="dk1"/>
                        </a:solidFill>
                        <a:effectLst/>
                        <a:latin typeface="Arial Narrow" panose="020B0606020202030204"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Arial Narrow" panose="020B0606020202030204" pitchFamily="34" charset="0"/>
                          <a:ea typeface="+mn-ea"/>
                          <a:cs typeface="Arial" pitchFamily="34" charset="0"/>
                        </a:rPr>
                        <a:t>KZNEDTEA is also making determination of acquiring more efficient system which can detect errors at the point of registration. </a:t>
                      </a:r>
                      <a:endParaRPr lang="en-ZA" sz="1600" dirty="0"/>
                    </a:p>
                  </a:txBody>
                  <a:tcPr marL="37465" marR="37465" marT="18732" marB="18732">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DDDDD">
                        <a:tint val="20000"/>
                      </a:srgbClr>
                    </a:solidFill>
                  </a:tcPr>
                </a:tc>
                <a:extLst>
                  <a:ext uri="{0D108BD9-81ED-4DB2-BD59-A6C34878D82A}">
                    <a16:rowId xmlns:a16="http://schemas.microsoft.com/office/drawing/2014/main" val="10004"/>
                  </a:ext>
                </a:extLst>
              </a:tr>
            </a:tbl>
          </a:graphicData>
        </a:graphic>
      </p:graphicFrame>
      <p:pic>
        <p:nvPicPr>
          <p:cNvPr id="16" name="Picture 15" descr="Description: EDTEA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33" y="0"/>
            <a:ext cx="2251043"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1000E935-4E43-4589-957E-9EC7F3C9FE5D}"/>
              </a:ext>
            </a:extLst>
          </p:cNvPr>
          <p:cNvSpPr>
            <a:spLocks noGrp="1"/>
          </p:cNvSpPr>
          <p:nvPr>
            <p:ph type="sldNum" sz="quarter" idx="12"/>
          </p:nvPr>
        </p:nvSpPr>
        <p:spPr/>
        <p:txBody>
          <a:bodyPr/>
          <a:lstStyle/>
          <a:p>
            <a:fld id="{5D312F24-582A-4117-A0B2-A1DD2489FD11}" type="slidenum">
              <a:rPr lang="en-US" altLang="en-US" smtClean="0"/>
              <a:pPr/>
              <a:t>7</a:t>
            </a:fld>
            <a:endParaRPr lang="en-US" altLang="en-US" dirty="0"/>
          </a:p>
        </p:txBody>
      </p:sp>
      <p:sp>
        <p:nvSpPr>
          <p:cNvPr id="4" name="Footer Placeholder 3">
            <a:extLst>
              <a:ext uri="{FF2B5EF4-FFF2-40B4-BE49-F238E27FC236}">
                <a16:creationId xmlns:a16="http://schemas.microsoft.com/office/drawing/2014/main" id="{DA500BCC-E32F-4183-B301-9DADA68A52A0}"/>
              </a:ext>
            </a:extLst>
          </p:cNvPr>
          <p:cNvSpPr>
            <a:spLocks noGrp="1"/>
          </p:cNvSpPr>
          <p:nvPr>
            <p:ph type="ftr" sz="quarter" idx="11"/>
          </p:nvPr>
        </p:nvSpPr>
        <p:spPr/>
        <p:txBody>
          <a:bodyPr/>
          <a:lstStyle/>
          <a:p>
            <a:pPr>
              <a:defRPr/>
            </a:pPr>
            <a:r>
              <a:rPr lang="en-US" sz="1600" dirty="0">
                <a:solidFill>
                  <a:srgbClr val="00B050"/>
                </a:solidFill>
              </a:rPr>
              <a:t>GROWING KWAZULU NATAL  TOGATHER </a:t>
            </a:r>
          </a:p>
        </p:txBody>
      </p:sp>
    </p:spTree>
    <p:extLst>
      <p:ext uri="{BB962C8B-B14F-4D97-AF65-F5344CB8AC3E}">
        <p14:creationId xmlns:p14="http://schemas.microsoft.com/office/powerpoint/2010/main" val="25986387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23519</TotalTime>
  <Words>1214</Words>
  <Application>Microsoft Office PowerPoint</Application>
  <PresentationFormat>Widescreen</PresentationFormat>
  <Paragraphs>342</Paragraphs>
  <Slides>7</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7</vt:i4>
      </vt:variant>
    </vt:vector>
  </HeadingPairs>
  <TitlesOfParts>
    <vt:vector size="18" baseType="lpstr">
      <vt:lpstr>Angsana New</vt:lpstr>
      <vt:lpstr>Arial</vt:lpstr>
      <vt:lpstr>Arial Black</vt:lpstr>
      <vt:lpstr>Arial Narrow</vt:lpstr>
      <vt:lpstr>Calibri</vt:lpstr>
      <vt:lpstr>Calibri Light</vt:lpstr>
      <vt:lpstr>Cambria</vt:lpstr>
      <vt:lpstr>Times New Roman</vt:lpstr>
      <vt:lpstr>Verdana</vt:lpstr>
      <vt:lpstr>Wingdings</vt:lpstr>
      <vt:lpstr>Office Theme</vt:lpstr>
      <vt:lpstr>PowerPoint Presentation</vt:lpstr>
      <vt:lpstr>PowerPoint Presentation</vt:lpstr>
      <vt:lpstr>KZN Tourist Guide Database</vt:lpstr>
      <vt:lpstr>NEW GUIDES REGISTERED SINCE 1 APRIL 2021 (MONTHLY, QUARTERLY) - BREAKDOWN PER RACE AND GENDER</vt:lpstr>
      <vt:lpstr>PowerPoint Presentation</vt:lpstr>
      <vt:lpstr>KZN Tourist Guide Support Programmes</vt:lpstr>
      <vt:lpstr>RESPONSE BY KZN ON AUDIT ISSUES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Date : 18th March 2020</dc:title>
  <dc:creator>User</dc:creator>
  <cp:lastModifiedBy>Petra van Niekerk</cp:lastModifiedBy>
  <cp:revision>1508</cp:revision>
  <cp:lastPrinted>2022-02-14T13:57:59Z</cp:lastPrinted>
  <dcterms:created xsi:type="dcterms:W3CDTF">2011-10-05T05:43:47Z</dcterms:created>
  <dcterms:modified xsi:type="dcterms:W3CDTF">2022-02-15T20:44:39Z</dcterms:modified>
</cp:coreProperties>
</file>