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Override PartName="/ppt/tags/tag2.xml" ContentType="application/vnd.openxmlformats-officedocument.presentationml.tags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1"/>
  </p:notesMasterIdLst>
  <p:sldIdLst>
    <p:sldId id="1442" r:id="rId2"/>
    <p:sldId id="1513" r:id="rId3"/>
    <p:sldId id="1545" r:id="rId4"/>
    <p:sldId id="1547" r:id="rId5"/>
    <p:sldId id="1546" r:id="rId6"/>
    <p:sldId id="1548" r:id="rId7"/>
    <p:sldId id="1549" r:id="rId8"/>
    <p:sldId id="1541" r:id="rId9"/>
    <p:sldId id="1489" r:id="rId1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ctor Eliott" initials="HE" lastIdx="1" clrIdx="0"/>
  <p:cmAuthor id="2" name="Kerry Gibbs" initials="KG" lastIdx="9" clrIdx="1">
    <p:extLst>
      <p:ext uri="{19B8F6BF-5375-455C-9EA6-DF929625EA0E}">
        <p15:presenceInfo xmlns:p15="http://schemas.microsoft.com/office/powerpoint/2012/main" xmlns="" userId="S-1-5-21-1141132434-301294435-860360866-2722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5B7F95"/>
    <a:srgbClr val="001484"/>
    <a:srgbClr val="003398"/>
    <a:srgbClr val="71A1A7"/>
    <a:srgbClr val="D5E3E5"/>
    <a:srgbClr val="DFF0CB"/>
    <a:srgbClr val="A6A6A6"/>
    <a:srgbClr val="CBDFEF"/>
    <a:srgbClr val="FFFF00"/>
    <a:srgbClr val="EBF2F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38" autoAdjust="0"/>
    <p:restoredTop sz="95501" autoAdjust="0"/>
  </p:normalViewPr>
  <p:slideViewPr>
    <p:cSldViewPr snapToGrid="0">
      <p:cViewPr varScale="1">
        <p:scale>
          <a:sx n="71" d="100"/>
          <a:sy n="71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F85E3CE-E9E3-CB47-80F0-33520EC85D2E}" type="datetimeFigureOut">
              <a:rPr lang="en-US" smtClean="0"/>
              <a:pPr/>
              <a:t>2/24/2022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025923F-580B-A047-9C0E-6EE78A3965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70267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emf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0014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3429001"/>
            <a:ext cx="8208912" cy="100811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00329B"/>
                </a:solidFill>
              </a14:hiddenFill>
            </a:ext>
          </a:extLst>
        </p:spPr>
        <p:txBody>
          <a:bodyPr lIns="72000" tIns="0" rIns="72000" bIns="0" anchor="b">
            <a:normAutofit/>
          </a:bodyPr>
          <a:lstStyle>
            <a:lvl1pPr algn="r">
              <a:spcBef>
                <a:spcPts val="225"/>
              </a:spcBef>
              <a:defRPr sz="1950" cap="all" baseline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67544" y="4532528"/>
            <a:ext cx="8208912" cy="508552"/>
          </a:xfrm>
        </p:spPr>
        <p:txBody>
          <a:bodyPr lIns="72000" tIns="0" rIns="72000" bIns="0" anchor="ctr">
            <a:normAutofit/>
          </a:bodyPr>
          <a:lstStyle>
            <a:lvl1pPr marL="0" indent="0" algn="r">
              <a:buNone/>
              <a:defRPr sz="1500" b="0"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15" name="Date Placeholder 11"/>
          <p:cNvSpPr>
            <a:spLocks noGrp="1"/>
          </p:cNvSpPr>
          <p:nvPr>
            <p:ph type="dt" sz="half" idx="2"/>
          </p:nvPr>
        </p:nvSpPr>
        <p:spPr>
          <a:xfrm>
            <a:off x="7164288" y="5398047"/>
            <a:ext cx="15121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bg1"/>
                </a:solidFill>
              </a:defRPr>
            </a:lvl1pPr>
          </a:lstStyle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3635548" y="5398047"/>
            <a:ext cx="1584176" cy="365125"/>
          </a:xfrm>
        </p:spPr>
        <p:txBody>
          <a:bodyPr>
            <a:normAutofit/>
          </a:bodyPr>
          <a:lstStyle>
            <a:lvl1pPr algn="r">
              <a:defRPr sz="825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Location   |</a:t>
            </a:r>
            <a:endParaRPr lang="en-GB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220072" y="5398047"/>
            <a:ext cx="1944216" cy="365125"/>
          </a:xfrm>
        </p:spPr>
        <p:txBody>
          <a:bodyPr>
            <a:normAutofit/>
          </a:bodyPr>
          <a:lstStyle>
            <a:lvl1pPr algn="r">
              <a:defRPr sz="825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Initial. Surname  |</a:t>
            </a:r>
            <a:endParaRPr lang="en-GB" dirty="0"/>
          </a:p>
        </p:txBody>
      </p:sp>
      <p:pic>
        <p:nvPicPr>
          <p:cNvPr id="6" name="Picture 5" descr="Shape, rectangle&#10;&#10;Description automatically generated">
            <a:extLst>
              <a:ext uri="{FF2B5EF4-FFF2-40B4-BE49-F238E27FC236}">
                <a16:creationId xmlns:a16="http://schemas.microsoft.com/office/drawing/2014/main" xmlns="" id="{8F4B28A5-175F-4616-AB3B-7AD74BC551DD}"/>
              </a:ext>
            </a:extLst>
          </p:cNvPr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5359" cy="2700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10453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6" y="5681850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6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</p:spTree>
    <p:extLst>
      <p:ext uri="{BB962C8B-B14F-4D97-AF65-F5344CB8AC3E}">
        <p14:creationId xmlns:p14="http://schemas.microsoft.com/office/powerpoint/2010/main" xmlns="" val="2494270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6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6" y="5681850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6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6" y="1412777"/>
            <a:ext cx="8597205" cy="4271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6" y="1039980"/>
            <a:ext cx="8597205" cy="288925"/>
          </a:xfrm>
        </p:spPr>
        <p:txBody>
          <a:bodyPr anchor="ctr">
            <a:noAutofit/>
          </a:bodyPr>
          <a:lstStyle>
            <a:lvl1pPr>
              <a:defRPr sz="135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7314685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6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6" y="1412778"/>
            <a:ext cx="4060701" cy="4281441"/>
          </a:xfrm>
        </p:spPr>
        <p:txBody>
          <a:bodyPr>
            <a:normAutofit/>
          </a:bodyPr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6" y="5681850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6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6" y="1039980"/>
            <a:ext cx="8597205" cy="288925"/>
          </a:xfrm>
        </p:spPr>
        <p:txBody>
          <a:bodyPr anchor="ctr">
            <a:noAutofit/>
          </a:bodyPr>
          <a:lstStyle>
            <a:lvl1pPr>
              <a:defRPr sz="135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80" y="1412778"/>
            <a:ext cx="4060701" cy="4281441"/>
          </a:xfrm>
        </p:spPr>
        <p:txBody>
          <a:bodyPr>
            <a:normAutofit/>
          </a:bodyPr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669923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6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6" y="5681850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6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6" y="1039980"/>
            <a:ext cx="8597205" cy="288925"/>
          </a:xfrm>
        </p:spPr>
        <p:txBody>
          <a:bodyPr anchor="ctr">
            <a:noAutofit/>
          </a:bodyPr>
          <a:lstStyle>
            <a:lvl1pPr>
              <a:defRPr sz="135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7402657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rgbClr val="0014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11189" y="2276874"/>
            <a:ext cx="8281291" cy="936625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>
              <a:defRPr sz="24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Divider Theme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4D20FEE-39B3-4095-9643-A54B8CE6F8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94300" y="6224401"/>
            <a:ext cx="1158728" cy="3505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524DAC6-DF6A-4E9E-AF01-59285C842E16}"/>
              </a:ext>
            </a:extLst>
          </p:cNvPr>
          <p:cNvPicPr>
            <a:picLocks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660200" y="6224401"/>
            <a:ext cx="1025408" cy="36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C5F1506-0FF1-476A-9766-95A867527BE0}"/>
              </a:ext>
            </a:extLst>
          </p:cNvPr>
          <p:cNvPicPr>
            <a:picLocks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892780" y="6163201"/>
            <a:ext cx="775411" cy="396000"/>
          </a:xfrm>
          <a:prstGeom prst="rect">
            <a:avLst/>
          </a:prstGeom>
          <a:effectLst>
            <a:outerShdw blurRad="635000" dist="3810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2429066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6" y="180976"/>
            <a:ext cx="8597205" cy="55925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1" y="1412775"/>
            <a:ext cx="2908573" cy="4680049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05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448447" y="1412778"/>
            <a:ext cx="5472608" cy="4680049"/>
          </a:xfrm>
        </p:spPr>
        <p:txBody>
          <a:bodyPr>
            <a:normAutofit/>
          </a:bodyPr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6" y="1039980"/>
            <a:ext cx="8597205" cy="288925"/>
          </a:xfrm>
        </p:spPr>
        <p:txBody>
          <a:bodyPr anchor="ctr">
            <a:noAutofit/>
          </a:bodyPr>
          <a:lstStyle>
            <a:lvl1pPr>
              <a:defRPr sz="135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7539713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6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516217" y="1412776"/>
            <a:ext cx="2404517" cy="468004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05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23851" y="1412777"/>
            <a:ext cx="6004917" cy="4680048"/>
          </a:xfrm>
        </p:spPr>
        <p:txBody>
          <a:bodyPr>
            <a:normAutofit/>
          </a:bodyPr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6" y="1039980"/>
            <a:ext cx="8597205" cy="288925"/>
          </a:xfrm>
        </p:spPr>
        <p:txBody>
          <a:bodyPr anchor="ctr">
            <a:noAutofit/>
          </a:bodyPr>
          <a:lstStyle>
            <a:lvl1pPr>
              <a:defRPr sz="135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3748057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6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05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05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1" y="3532181"/>
            <a:ext cx="8597205" cy="2551450"/>
          </a:xfrm>
        </p:spPr>
        <p:txBody>
          <a:bodyPr>
            <a:normAutofit/>
          </a:bodyPr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6" y="1039980"/>
            <a:ext cx="8597205" cy="288925"/>
          </a:xfrm>
        </p:spPr>
        <p:txBody>
          <a:bodyPr anchor="ctr">
            <a:noAutofit/>
          </a:bodyPr>
          <a:lstStyle>
            <a:lvl1pPr>
              <a:defRPr sz="135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6081847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6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05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05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1" y="1412776"/>
            <a:ext cx="8597205" cy="2143224"/>
          </a:xfrm>
        </p:spPr>
        <p:txBody>
          <a:bodyPr>
            <a:normAutofit/>
          </a:bodyPr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6" y="1039980"/>
            <a:ext cx="8597205" cy="288925"/>
          </a:xfrm>
        </p:spPr>
        <p:txBody>
          <a:bodyPr anchor="ctr">
            <a:noAutofit/>
          </a:bodyPr>
          <a:lstStyle>
            <a:lvl1pPr>
              <a:defRPr sz="135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5148074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6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8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05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8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05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05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1" y="1412776"/>
            <a:ext cx="8597205" cy="2143224"/>
          </a:xfrm>
        </p:spPr>
        <p:txBody>
          <a:bodyPr>
            <a:normAutofit/>
          </a:bodyPr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6" y="1039980"/>
            <a:ext cx="8597205" cy="288925"/>
          </a:xfrm>
        </p:spPr>
        <p:txBody>
          <a:bodyPr anchor="ctr">
            <a:noAutofit/>
          </a:bodyPr>
          <a:lstStyle>
            <a:lvl1pPr>
              <a:defRPr sz="135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986364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6" y="1196754"/>
            <a:ext cx="8597205" cy="48960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067760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6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8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05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8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05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05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1" y="3703287"/>
            <a:ext cx="8597205" cy="2380344"/>
          </a:xfrm>
        </p:spPr>
        <p:txBody>
          <a:bodyPr>
            <a:normAutofit/>
          </a:bodyPr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6" y="1039980"/>
            <a:ext cx="8597205" cy="288925"/>
          </a:xfrm>
        </p:spPr>
        <p:txBody>
          <a:bodyPr anchor="ctr">
            <a:noAutofit/>
          </a:bodyPr>
          <a:lstStyle>
            <a:lvl1pPr>
              <a:defRPr sz="135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3451692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6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1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05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3851" y="2975180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05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323851" y="4537584"/>
            <a:ext cx="2908573" cy="154109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05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448447" y="1412776"/>
            <a:ext cx="5472608" cy="4664677"/>
          </a:xfrm>
        </p:spPr>
        <p:txBody>
          <a:bodyPr>
            <a:normAutofit/>
          </a:bodyPr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6" y="1039980"/>
            <a:ext cx="8597205" cy="288925"/>
          </a:xfrm>
        </p:spPr>
        <p:txBody>
          <a:bodyPr anchor="ctr">
            <a:noAutofit/>
          </a:bodyPr>
          <a:lstStyle>
            <a:lvl1pPr>
              <a:defRPr sz="135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5298519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6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012483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05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012483" y="2976533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05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012483" y="4540291"/>
            <a:ext cx="2908573" cy="1548783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05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1" y="1412779"/>
            <a:ext cx="5553983" cy="4665905"/>
          </a:xfrm>
        </p:spPr>
        <p:txBody>
          <a:bodyPr>
            <a:normAutofit/>
          </a:bodyPr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6" y="1039980"/>
            <a:ext cx="8597205" cy="288925"/>
          </a:xfrm>
        </p:spPr>
        <p:txBody>
          <a:bodyPr anchor="ctr">
            <a:noAutofit/>
          </a:bodyPr>
          <a:lstStyle>
            <a:lvl1pPr>
              <a:defRPr sz="135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0403636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 Slide &quot;Thank You&quot;">
    <p:bg>
      <p:bgPr>
        <a:solidFill>
          <a:srgbClr val="0014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185076" y="1790072"/>
            <a:ext cx="4752528" cy="2880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prstClr val="white"/>
              </a:solidFill>
            </a:endParaRP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834998" y="2696461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05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834998" y="2963910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825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Directory</a:t>
            </a:r>
            <a:endParaRPr lang="en-GB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184680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825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2834998" y="3497483"/>
            <a:ext cx="402674" cy="261610"/>
          </a:xfrm>
          <a:prstGeom prst="rect">
            <a:avLst/>
          </a:prstGeom>
        </p:spPr>
        <p:txBody>
          <a:bodyPr vert="horz" lIns="27000" tIns="54000" rIns="27000" bIns="54000" rtlCol="0" anchor="ctr">
            <a:noAutofit/>
          </a:bodyPr>
          <a:lstStyle/>
          <a:p>
            <a:pPr>
              <a:spcBef>
                <a:spcPts val="225"/>
              </a:spcBef>
              <a:buFont typeface="Arial" pitchFamily="34" charset="0"/>
              <a:buNone/>
            </a:pPr>
            <a:r>
              <a:rPr lang="en-GB" sz="825" b="1" dirty="0">
                <a:solidFill>
                  <a:srgbClr val="003399"/>
                </a:solidFill>
              </a:rPr>
              <a:t>Tel: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130120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825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4780437" y="3497483"/>
            <a:ext cx="402674" cy="261610"/>
          </a:xfrm>
          <a:prstGeom prst="rect">
            <a:avLst/>
          </a:prstGeom>
        </p:spPr>
        <p:txBody>
          <a:bodyPr vert="horz" lIns="27000" tIns="54000" rIns="27000" bIns="54000" rtlCol="0" anchor="ctr">
            <a:noAutofit/>
          </a:bodyPr>
          <a:lstStyle/>
          <a:p>
            <a:pPr>
              <a:spcBef>
                <a:spcPts val="225"/>
              </a:spcBef>
              <a:buFont typeface="Arial" pitchFamily="34" charset="0"/>
              <a:buNone/>
            </a:pPr>
            <a:r>
              <a:rPr lang="en-GB" sz="825" b="1" dirty="0">
                <a:solidFill>
                  <a:srgbClr val="003399"/>
                </a:solidFill>
              </a:rPr>
              <a:t>Fax: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2834998" y="3768568"/>
            <a:ext cx="3734059" cy="266322"/>
          </a:xfrm>
        </p:spPr>
        <p:txBody>
          <a:bodyPr lIns="36000" rIns="36000" anchor="ctr">
            <a:noAutofit/>
          </a:bodyPr>
          <a:lstStyle>
            <a:lvl1pPr>
              <a:defRPr sz="825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Name.Surname@westerncape.gov.za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2834997" y="4043102"/>
            <a:ext cx="3734059" cy="261610"/>
          </a:xfrm>
          <a:prstGeom prst="rect">
            <a:avLst/>
          </a:prstGeom>
        </p:spPr>
        <p:txBody>
          <a:bodyPr vert="horz" lIns="27000" tIns="54000" rIns="27000" bIns="54000" rtlCol="0" anchor="ctr">
            <a:noAutofit/>
          </a:bodyPr>
          <a:lstStyle/>
          <a:p>
            <a:pPr>
              <a:spcBef>
                <a:spcPts val="225"/>
              </a:spcBef>
              <a:buFont typeface="Arial" pitchFamily="34" charset="0"/>
              <a:buNone/>
            </a:pPr>
            <a:r>
              <a:rPr lang="en-GB" sz="825" b="1" dirty="0">
                <a:solidFill>
                  <a:srgbClr val="003399"/>
                </a:solidFill>
              </a:rPr>
              <a:t>www.wcedonline.westerncape.gov.za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295276" y="565703"/>
            <a:ext cx="18485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prstClr val="white"/>
                </a:solidFill>
                <a:ea typeface="+mj-ea"/>
                <a:cs typeface="+mj-cs"/>
              </a:rPr>
              <a:t>Contact Us</a:t>
            </a:r>
            <a:endParaRPr lang="en-GB" sz="1800" dirty="0">
              <a:solidFill>
                <a:prstClr val="white"/>
              </a:solidFill>
            </a:endParaRP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2834997" y="4333520"/>
            <a:ext cx="3349330" cy="266322"/>
          </a:xfrm>
        </p:spPr>
        <p:txBody>
          <a:bodyPr lIns="36000" rIns="36000" anchor="ctr">
            <a:noAutofit/>
          </a:bodyPr>
          <a:lstStyle>
            <a:lvl1pPr>
              <a:defRPr sz="825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ZA" dirty="0"/>
              <a:t>Fill in your address</a:t>
            </a:r>
          </a:p>
        </p:txBody>
      </p:sp>
      <p:pic>
        <p:nvPicPr>
          <p:cNvPr id="20" name="Picture 2"/>
          <p:cNvPicPr>
            <a:picLocks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272289" y="1859447"/>
            <a:ext cx="2215449" cy="849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Shape, rectangle&#10;&#10;Description automatically generated">
            <a:extLst>
              <a:ext uri="{FF2B5EF4-FFF2-40B4-BE49-F238E27FC236}">
                <a16:creationId xmlns:a16="http://schemas.microsoft.com/office/drawing/2014/main" xmlns="" id="{4B218B1C-103E-40ED-AFB3-E83144F682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34996" y="3331666"/>
            <a:ext cx="4102608" cy="64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06355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Slide &quot;Thank You&quot;">
    <p:bg>
      <p:bgPr>
        <a:solidFill>
          <a:srgbClr val="0014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1763689" y="3861050"/>
            <a:ext cx="7200800" cy="1083419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1800"/>
              </a:spcAft>
            </a:pPr>
            <a:r>
              <a:rPr lang="en-US" sz="2400" dirty="0">
                <a:solidFill>
                  <a:prstClr val="white"/>
                </a:solidFill>
                <a:cs typeface="Century Gothic"/>
              </a:rPr>
              <a:t>Thank you</a:t>
            </a:r>
          </a:p>
        </p:txBody>
      </p:sp>
      <p:pic>
        <p:nvPicPr>
          <p:cNvPr id="4" name="Picture 3" descr="Shape, rectangle&#10;&#10;Description automatically generated">
            <a:extLst>
              <a:ext uri="{FF2B5EF4-FFF2-40B4-BE49-F238E27FC236}">
                <a16:creationId xmlns:a16="http://schemas.microsoft.com/office/drawing/2014/main" xmlns="" id="{964789CB-CD92-405B-9055-78FC1169E8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5276" y="3364896"/>
            <a:ext cx="8848724" cy="64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04491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6" y="180976"/>
            <a:ext cx="8597205" cy="559256"/>
          </a:xfrm>
        </p:spPr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6" y="1196754"/>
            <a:ext cx="4060701" cy="4896073"/>
          </a:xfrm>
        </p:spPr>
        <p:txBody>
          <a:bodyPr>
            <a:normAutofit/>
          </a:bodyPr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831780" y="1196754"/>
            <a:ext cx="4060701" cy="4896073"/>
          </a:xfrm>
        </p:spPr>
        <p:txBody>
          <a:bodyPr>
            <a:normAutofit/>
          </a:bodyPr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42471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660245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6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6" y="1039980"/>
            <a:ext cx="8597205" cy="288925"/>
          </a:xfrm>
        </p:spPr>
        <p:txBody>
          <a:bodyPr anchor="ctr">
            <a:noAutofit/>
          </a:bodyPr>
          <a:lstStyle>
            <a:lvl1pPr>
              <a:defRPr sz="135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6" y="1412778"/>
            <a:ext cx="8597205" cy="4680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16769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6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6" y="1039980"/>
            <a:ext cx="8597205" cy="288925"/>
          </a:xfrm>
        </p:spPr>
        <p:txBody>
          <a:bodyPr anchor="ctr">
            <a:noAutofit/>
          </a:bodyPr>
          <a:lstStyle>
            <a:lvl1pPr>
              <a:defRPr sz="135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6" y="1412778"/>
            <a:ext cx="4060701" cy="4680049"/>
          </a:xfrm>
        </p:spPr>
        <p:txBody>
          <a:bodyPr>
            <a:normAutofit/>
          </a:bodyPr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80" y="1412778"/>
            <a:ext cx="4060701" cy="4680049"/>
          </a:xfrm>
        </p:spPr>
        <p:txBody>
          <a:bodyPr>
            <a:normAutofit/>
          </a:bodyPr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34708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6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6" y="1039980"/>
            <a:ext cx="8597205" cy="288925"/>
          </a:xfrm>
        </p:spPr>
        <p:txBody>
          <a:bodyPr anchor="ctr">
            <a:noAutofit/>
          </a:bodyPr>
          <a:lstStyle>
            <a:lvl1pPr>
              <a:defRPr sz="135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718598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6" y="5681850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6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95276" y="1196752"/>
            <a:ext cx="8597205" cy="4487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0657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6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6" y="5681850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6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95276" y="1196752"/>
            <a:ext cx="4060701" cy="4487075"/>
          </a:xfrm>
        </p:spPr>
        <p:txBody>
          <a:bodyPr>
            <a:normAutofit/>
          </a:bodyPr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831780" y="1196752"/>
            <a:ext cx="4060701" cy="4487075"/>
          </a:xfrm>
        </p:spPr>
        <p:txBody>
          <a:bodyPr>
            <a:normAutofit/>
          </a:bodyPr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75560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6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33" Type="http://schemas.openxmlformats.org/officeDocument/2006/relationships/image" Target="../media/image5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4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3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ags" Target="../tags/tag1.xml"/><Relationship Id="rId30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/>
        </p:nvGraphicFramePr>
        <p:xfrm>
          <a:off x="1" y="0"/>
          <a:ext cx="158750" cy="158750"/>
        </p:xfrm>
        <a:graphic>
          <a:graphicData uri="http://schemas.openxmlformats.org/presentationml/2006/ole">
            <p:oleObj spid="_x0000_s2202" name="think-cell Slide" r:id="rId29" imgW="360" imgH="360" progId="">
              <p:embed/>
            </p:oleObj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27"/>
            </p:custDataLst>
          </p:nvPr>
        </p:nvSpPr>
        <p:spPr>
          <a:xfrm>
            <a:off x="295276" y="180976"/>
            <a:ext cx="8597205" cy="55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00329B"/>
                </a:solidFill>
              </a14:hiddenFill>
            </a:ext>
          </a:extLst>
        </p:spPr>
        <p:txBody>
          <a:bodyPr vert="horz" wrap="none" lIns="72000" tIns="72000" rIns="72000" bIns="7200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8"/>
            </p:custDataLst>
          </p:nvPr>
        </p:nvSpPr>
        <p:spPr>
          <a:xfrm>
            <a:off x="295276" y="1196752"/>
            <a:ext cx="8597205" cy="4883466"/>
          </a:xfrm>
          <a:prstGeom prst="rect">
            <a:avLst/>
          </a:prstGeom>
        </p:spPr>
        <p:txBody>
          <a:bodyPr vert="horz" lIns="72000" tIns="72000" rIns="72000" bIns="72000" rtlCol="0">
            <a:normAutofit/>
          </a:bodyPr>
          <a:lstStyle/>
          <a:p>
            <a:pPr lvl="0"/>
            <a:r>
              <a:rPr lang="en-US" dirty="0"/>
              <a:t>First Text Level</a:t>
            </a:r>
          </a:p>
          <a:p>
            <a:pPr lvl="1"/>
            <a:r>
              <a:rPr lang="en-US" dirty="0"/>
              <a:t>Second</a:t>
            </a:r>
          </a:p>
          <a:p>
            <a:pPr lvl="2"/>
            <a:r>
              <a:rPr lang="en-US" dirty="0"/>
              <a:t>Third</a:t>
            </a:r>
          </a:p>
          <a:p>
            <a:pPr lvl="3"/>
            <a:r>
              <a:rPr lang="en-US" dirty="0"/>
              <a:t>Fourth</a:t>
            </a:r>
          </a:p>
          <a:p>
            <a:pPr lvl="4"/>
            <a:r>
              <a:rPr lang="en-US" dirty="0"/>
              <a:t>Fifth</a:t>
            </a:r>
          </a:p>
        </p:txBody>
      </p:sp>
      <p:pic>
        <p:nvPicPr>
          <p:cNvPr id="5" name="Picture 4" descr="Shape, rectangle&#10;&#10;Description automatically generated">
            <a:extLst>
              <a:ext uri="{FF2B5EF4-FFF2-40B4-BE49-F238E27FC236}">
                <a16:creationId xmlns:a16="http://schemas.microsoft.com/office/drawing/2014/main" xmlns="" id="{F3003D39-787E-4DD7-BD33-D06DC937071E}"/>
              </a:ext>
            </a:extLst>
          </p:cNvPr>
          <p:cNvPicPr>
            <a:picLocks noChangeAspect="1"/>
          </p:cNvPicPr>
          <p:nvPr userDrawn="1"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5276" y="931933"/>
            <a:ext cx="8848724" cy="641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09F4E41-E6AA-460A-9EC8-77FD8D9A773C}"/>
              </a:ext>
            </a:extLst>
          </p:cNvPr>
          <p:cNvPicPr>
            <a:picLocks noChangeAspect="1"/>
          </p:cNvPicPr>
          <p:nvPr userDrawn="1"/>
        </p:nvPicPr>
        <p:blipFill>
          <a:blip r:embed="rId31" cstate="print"/>
          <a:stretch>
            <a:fillRect/>
          </a:stretch>
        </p:blipFill>
        <p:spPr>
          <a:xfrm>
            <a:off x="295275" y="6223566"/>
            <a:ext cx="1158728" cy="3505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30A2B8C-829C-48A4-AE9A-484F3A5EC729}"/>
              </a:ext>
            </a:extLst>
          </p:cNvPr>
          <p:cNvPicPr>
            <a:picLocks/>
          </p:cNvPicPr>
          <p:nvPr userDrawn="1"/>
        </p:nvPicPr>
        <p:blipFill>
          <a:blip r:embed="rId32" cstate="print"/>
          <a:stretch>
            <a:fillRect/>
          </a:stretch>
        </p:blipFill>
        <p:spPr>
          <a:xfrm>
            <a:off x="1633450" y="6223566"/>
            <a:ext cx="1025408" cy="36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688A40CB-9313-45BF-8601-903C9AED84F5}"/>
              </a:ext>
            </a:extLst>
          </p:cNvPr>
          <p:cNvPicPr>
            <a:picLocks/>
          </p:cNvPicPr>
          <p:nvPr userDrawn="1"/>
        </p:nvPicPr>
        <p:blipFill>
          <a:blip r:embed="rId33" cstate="print"/>
          <a:stretch>
            <a:fillRect/>
          </a:stretch>
        </p:blipFill>
        <p:spPr>
          <a:xfrm>
            <a:off x="2830394" y="6178147"/>
            <a:ext cx="813816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60243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</p:sldLayoutIdLst>
  <p:hf sldNum="0" hdr="0"/>
  <p:txStyles>
    <p:titleStyle>
      <a:lvl1pPr algn="l" defTabSz="685800" rtl="0" eaLnBrk="1" latinLnBrk="0" hangingPunct="1">
        <a:spcBef>
          <a:spcPct val="0"/>
        </a:spcBef>
        <a:buNone/>
        <a:defRPr sz="1800" b="1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225"/>
        </a:spcBef>
        <a:buFont typeface="Arial" pitchFamily="34" charset="0"/>
        <a:buNone/>
        <a:defRPr sz="1200" b="1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135000" indent="-135000" algn="l" defTabSz="685800" rtl="0" eaLnBrk="1" latinLnBrk="0" hangingPunct="1">
        <a:spcBef>
          <a:spcPts val="225"/>
        </a:spcBef>
        <a:buClr>
          <a:srgbClr val="002060"/>
        </a:buClr>
        <a:buFontTx/>
        <a:buBlip>
          <a:blip r:embed="rId34"/>
        </a:buBlip>
        <a:defRPr sz="12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270000" indent="-135000" algn="l" defTabSz="685800" rtl="0" eaLnBrk="1" latinLnBrk="0" hangingPunct="1">
        <a:spcBef>
          <a:spcPts val="225"/>
        </a:spcBef>
        <a:buClr>
          <a:schemeClr val="accent3"/>
        </a:buClr>
        <a:buFont typeface="Arial" pitchFamily="34" charset="0"/>
        <a:buChar char="•"/>
        <a:defRPr lang="en-US" sz="1200" kern="1200" dirty="0" smtClean="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405000" indent="-135000" algn="l" defTabSz="685800" rtl="0" eaLnBrk="1" latinLnBrk="0" hangingPunct="1">
        <a:spcBef>
          <a:spcPts val="225"/>
        </a:spcBef>
        <a:buClr>
          <a:schemeClr val="accent3"/>
        </a:buClr>
        <a:buFont typeface="Arial" pitchFamily="34" charset="0"/>
        <a:buChar char="–"/>
        <a:defRPr sz="12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1350000" indent="-1350000" algn="l" defTabSz="685800" rtl="0" eaLnBrk="1" latinLnBrk="0" hangingPunct="1">
        <a:spcBef>
          <a:spcPts val="225"/>
        </a:spcBef>
        <a:buFont typeface="Arial" pitchFamily="34" charset="0"/>
        <a:buNone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67544" y="3501468"/>
            <a:ext cx="8208912" cy="1405256"/>
          </a:xfrm>
        </p:spPr>
        <p:txBody>
          <a:bodyPr>
            <a:normAutofit/>
          </a:bodyPr>
          <a:lstStyle/>
          <a:p>
            <a:pPr algn="ctr"/>
            <a:r>
              <a:rPr lang="en-US" sz="2700" b="1" dirty="0"/>
              <a:t>WCED BRIEF TO  STANDING COMMITTEE ON EDUCATION </a:t>
            </a:r>
          </a:p>
          <a:p>
            <a:pPr algn="ctr"/>
            <a:r>
              <a:rPr lang="en-US" sz="2700" b="1" dirty="0"/>
              <a:t>INFRASTRUCTURE</a:t>
            </a:r>
            <a:endParaRPr lang="en-ZA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5805394" y="5198728"/>
            <a:ext cx="287106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ZA" sz="1350" dirty="0">
                <a:solidFill>
                  <a:schemeClr val="bg1"/>
                </a:solidFill>
              </a:rPr>
              <a:t>22 February 2022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E5602CD-A313-43E5-8AB4-3FEDB048D88F}"/>
              </a:ext>
            </a:extLst>
          </p:cNvPr>
          <p:cNvSpPr txBox="1"/>
          <p:nvPr/>
        </p:nvSpPr>
        <p:spPr>
          <a:xfrm>
            <a:off x="5805394" y="2863743"/>
            <a:ext cx="287106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ZA" sz="1350" dirty="0">
                <a:solidFill>
                  <a:schemeClr val="bg1"/>
                </a:solidFill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xmlns="" val="1909661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xmlns="" id="{37EFBE31-799C-4B39-8A44-D3F90466A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All schools that are scheduled for replacement for the 2021/22 </a:t>
            </a:r>
            <a:br>
              <a:rPr lang="en-US" sz="2000" dirty="0"/>
            </a:br>
            <a:r>
              <a:rPr lang="en-US" sz="2000" dirty="0"/>
              <a:t>financial year including </a:t>
            </a:r>
            <a:r>
              <a:rPr lang="en-US" sz="2000" dirty="0" err="1"/>
              <a:t>Swartland</a:t>
            </a:r>
            <a:r>
              <a:rPr lang="en-US" sz="2000" dirty="0"/>
              <a:t> Municipality.</a:t>
            </a:r>
            <a:endParaRPr lang="en-ZA" sz="2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6C07E41-9246-4852-B252-426225DEA07D}"/>
              </a:ext>
            </a:extLst>
          </p:cNvPr>
          <p:cNvSpPr txBox="1"/>
          <p:nvPr/>
        </p:nvSpPr>
        <p:spPr>
          <a:xfrm>
            <a:off x="678093" y="1099172"/>
            <a:ext cx="8044667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The following list of schools are all planned to be replaced/upgraded and either reached PC, are in construction or construction is eminent.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xmlns="" id="{C43D4DEE-20B2-4D4F-8B90-1862C2F145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90210968"/>
              </p:ext>
            </p:extLst>
          </p:nvPr>
        </p:nvGraphicFramePr>
        <p:xfrm>
          <a:off x="893852" y="2273299"/>
          <a:ext cx="7407668" cy="4013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06277">
                  <a:extLst>
                    <a:ext uri="{9D8B030D-6E8A-4147-A177-3AD203B41FA5}">
                      <a16:colId xmlns:a16="http://schemas.microsoft.com/office/drawing/2014/main" xmlns="" val="1903210721"/>
                    </a:ext>
                  </a:extLst>
                </a:gridCol>
                <a:gridCol w="2267653">
                  <a:extLst>
                    <a:ext uri="{9D8B030D-6E8A-4147-A177-3AD203B41FA5}">
                      <a16:colId xmlns:a16="http://schemas.microsoft.com/office/drawing/2014/main" xmlns="" val="2770209184"/>
                    </a:ext>
                  </a:extLst>
                </a:gridCol>
                <a:gridCol w="1598517">
                  <a:extLst>
                    <a:ext uri="{9D8B030D-6E8A-4147-A177-3AD203B41FA5}">
                      <a16:colId xmlns:a16="http://schemas.microsoft.com/office/drawing/2014/main" xmlns="" val="1412740624"/>
                    </a:ext>
                  </a:extLst>
                </a:gridCol>
                <a:gridCol w="1483812">
                  <a:extLst>
                    <a:ext uri="{9D8B030D-6E8A-4147-A177-3AD203B41FA5}">
                      <a16:colId xmlns:a16="http://schemas.microsoft.com/office/drawing/2014/main" xmlns="" val="1103062486"/>
                    </a:ext>
                  </a:extLst>
                </a:gridCol>
                <a:gridCol w="1251409">
                  <a:extLst>
                    <a:ext uri="{9D8B030D-6E8A-4147-A177-3AD203B41FA5}">
                      <a16:colId xmlns:a16="http://schemas.microsoft.com/office/drawing/2014/main" xmlns="" val="1387292953"/>
                    </a:ext>
                  </a:extLst>
                </a:gridCol>
              </a:tblGrid>
              <a:tr h="3077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No.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Name School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District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Municipality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Phase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111935335"/>
                  </a:ext>
                </a:extLst>
              </a:tr>
              <a:tr h="3162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Kwafaku PS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Metro South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City of Cape Town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defTabSz="685800" rtl="0" eaLnBrk="1" fontAlgn="ctr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PC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789282312"/>
                  </a:ext>
                </a:extLst>
              </a:tr>
              <a:tr h="3162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Turfhall PS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Metro Central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City of Cape Town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defTabSz="685800" rtl="0" eaLnBrk="1" fontAlgn="ctr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PC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911928903"/>
                  </a:ext>
                </a:extLst>
              </a:tr>
              <a:tr h="3162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P.C. Peterson PS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Cape Winelands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Stellenbosch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defTabSz="685800" rtl="0" eaLnBrk="1" fontAlgn="ctr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PC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802738307"/>
                  </a:ext>
                </a:extLst>
              </a:tr>
              <a:tr h="3162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Harmony PS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Metro South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City of Cape Town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defTabSz="685800" rtl="0" eaLnBrk="1" fontAlgn="ctr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PC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710759234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Willows PS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Metro Central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City of Cape Town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defTabSz="685800" rtl="0" eaLnBrk="1" fontAlgn="ctr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PC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830757084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Perivale PS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Metro South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City of Cape Town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defTabSz="685800" rtl="0" eaLnBrk="1" fontAlgn="ctr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construction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504747621"/>
                  </a:ext>
                </a:extLst>
              </a:tr>
              <a:tr h="1581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Panorama PS N2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West Coast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Saldanha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defTabSz="685800" rtl="0" eaLnBrk="1" fontAlgn="ctr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construction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917460574"/>
                  </a:ext>
                </a:extLst>
              </a:tr>
              <a:tr h="1581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Sunray PS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Metro North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City of Cape Town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defTabSz="685800" rtl="0" eaLnBrk="1" fontAlgn="ctr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construction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4001213390"/>
                  </a:ext>
                </a:extLst>
              </a:tr>
              <a:tr h="6154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effectLst/>
                        </a:rPr>
                        <a:t>Umyezo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Wama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Apile</a:t>
                      </a:r>
                      <a:r>
                        <a:rPr lang="en-US" sz="1400" u="none" strike="noStrike" dirty="0">
                          <a:effectLst/>
                        </a:rPr>
                        <a:t> PS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Overberg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Theewaterskloof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defTabSz="685800" rtl="0" eaLnBrk="1" fontAlgn="ctr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construction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785091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5242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xmlns="" id="{37EFBE31-799C-4B39-8A44-D3F90466A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All schools that are scheduled for replacement for the 2021/22 </a:t>
            </a:r>
            <a:br>
              <a:rPr lang="en-US" sz="2000" dirty="0"/>
            </a:br>
            <a:r>
              <a:rPr lang="en-US" sz="2000" dirty="0"/>
              <a:t>financial year including </a:t>
            </a:r>
            <a:r>
              <a:rPr lang="en-US" sz="2000" dirty="0" err="1"/>
              <a:t>Swartland</a:t>
            </a:r>
            <a:r>
              <a:rPr lang="en-US" sz="2000" dirty="0"/>
              <a:t> Municipality.</a:t>
            </a:r>
            <a:endParaRPr lang="en-ZA" sz="2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6C07E41-9246-4852-B252-426225DEA07D}"/>
              </a:ext>
            </a:extLst>
          </p:cNvPr>
          <p:cNvSpPr txBox="1"/>
          <p:nvPr/>
        </p:nvSpPr>
        <p:spPr>
          <a:xfrm>
            <a:off x="419903" y="1050458"/>
            <a:ext cx="8304194" cy="2954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The following list of schools are all planned to be replaced/upgraded and either reached PC, are in construction or construction is eminent.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DD897B1F-49A2-4B89-ADB0-963C799A9E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35885158"/>
              </p:ext>
            </p:extLst>
          </p:nvPr>
        </p:nvGraphicFramePr>
        <p:xfrm>
          <a:off x="544528" y="2305049"/>
          <a:ext cx="7417944" cy="27160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07395">
                  <a:extLst>
                    <a:ext uri="{9D8B030D-6E8A-4147-A177-3AD203B41FA5}">
                      <a16:colId xmlns:a16="http://schemas.microsoft.com/office/drawing/2014/main" xmlns="" val="3603797410"/>
                    </a:ext>
                  </a:extLst>
                </a:gridCol>
                <a:gridCol w="2270799">
                  <a:extLst>
                    <a:ext uri="{9D8B030D-6E8A-4147-A177-3AD203B41FA5}">
                      <a16:colId xmlns:a16="http://schemas.microsoft.com/office/drawing/2014/main" xmlns="" val="3912267656"/>
                    </a:ext>
                  </a:extLst>
                </a:gridCol>
                <a:gridCol w="1833460">
                  <a:extLst>
                    <a:ext uri="{9D8B030D-6E8A-4147-A177-3AD203B41FA5}">
                      <a16:colId xmlns:a16="http://schemas.microsoft.com/office/drawing/2014/main" xmlns="" val="271178512"/>
                    </a:ext>
                  </a:extLst>
                </a:gridCol>
                <a:gridCol w="1253145">
                  <a:extLst>
                    <a:ext uri="{9D8B030D-6E8A-4147-A177-3AD203B41FA5}">
                      <a16:colId xmlns:a16="http://schemas.microsoft.com/office/drawing/2014/main" xmlns="" val="3816936424"/>
                    </a:ext>
                  </a:extLst>
                </a:gridCol>
                <a:gridCol w="1253145">
                  <a:extLst>
                    <a:ext uri="{9D8B030D-6E8A-4147-A177-3AD203B41FA5}">
                      <a16:colId xmlns:a16="http://schemas.microsoft.com/office/drawing/2014/main" xmlns="" val="3507527544"/>
                    </a:ext>
                  </a:extLst>
                </a:gridCol>
              </a:tblGrid>
              <a:tr h="3653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No.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Name School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District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Municipality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Phase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135983107"/>
                  </a:ext>
                </a:extLst>
              </a:tr>
              <a:tr h="3218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10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>
                          <a:effectLst/>
                        </a:rPr>
                        <a:t>Chatsworth PS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>
                          <a:effectLst/>
                        </a:rPr>
                        <a:t>West Coast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 err="1">
                          <a:effectLst/>
                        </a:rPr>
                        <a:t>Swartland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construction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672558459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De Waalville PS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Eden &amp; Central Karoo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Hessequa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construction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944635443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Dal Josaphat PS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Cape Winelands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Drakenstein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construction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986979715"/>
                  </a:ext>
                </a:extLst>
              </a:tr>
              <a:tr h="3131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Cathkin SS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Metro Central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City of Cape Town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design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166259466"/>
                  </a:ext>
                </a:extLst>
              </a:tr>
              <a:tr h="3218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Mvula PS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Metro South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City of Cape Town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design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13083436"/>
                  </a:ext>
                </a:extLst>
              </a:tr>
              <a:tr h="3218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Nieuwoudt PS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West Cost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Matzikama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design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4110554614"/>
                  </a:ext>
                </a:extLst>
              </a:tr>
              <a:tr h="0">
                <a:tc gridSpan="5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endParaRPr lang="en-US" sz="14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8710158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52493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xmlns="" id="{37EFBE31-799C-4B39-8A44-D3F90466A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Budget allocated to the Department of Transport and Public Works for the</a:t>
            </a:r>
            <a:br>
              <a:rPr lang="en-US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replacement and maintenance of schools in the 2021/22 financial year </a:t>
            </a:r>
            <a:br>
              <a:rPr lang="en-US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including </a:t>
            </a:r>
            <a:r>
              <a:rPr lang="en-US" sz="1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Swartland</a:t>
            </a:r>
            <a:r>
              <a:rPr lang="en-US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Municipality.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6C07E41-9246-4852-B252-426225DEA07D}"/>
              </a:ext>
            </a:extLst>
          </p:cNvPr>
          <p:cNvSpPr txBox="1"/>
          <p:nvPr/>
        </p:nvSpPr>
        <p:spPr>
          <a:xfrm>
            <a:off x="550416" y="1375954"/>
            <a:ext cx="8049054" cy="64633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According to the adjustment budget, a total of R553.027million was allocated to DTPW for replacement and maintenance in 2021/22. </a:t>
            </a:r>
          </a:p>
          <a:p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The replacement school sub-</a:t>
            </a:r>
            <a:r>
              <a:rPr lang="en-US" b="1" dirty="0" err="1"/>
              <a:t>programme</a:t>
            </a:r>
            <a:r>
              <a:rPr lang="en-US" b="1" dirty="0"/>
              <a:t> budget is R161.573million. </a:t>
            </a:r>
          </a:p>
          <a:p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28 replacement school projects are listed over the MTEF as replacement schools allocated to DTPW in the IPMP. Only Chatsworth PS is in </a:t>
            </a:r>
            <a:r>
              <a:rPr lang="en-US" b="1" dirty="0" err="1"/>
              <a:t>Swartland</a:t>
            </a:r>
            <a:r>
              <a:rPr lang="en-US" b="1" dirty="0"/>
              <a:t> Municipality. </a:t>
            </a:r>
          </a:p>
          <a:p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The preventative maintenance sub-</a:t>
            </a:r>
            <a:r>
              <a:rPr lang="en-US" b="1" dirty="0" err="1"/>
              <a:t>programme</a:t>
            </a:r>
            <a:r>
              <a:rPr lang="en-US" b="1" dirty="0"/>
              <a:t> budget is R391.454million. </a:t>
            </a:r>
          </a:p>
          <a:p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151 preventative maintenance projects were allocated to DTPW in the IPMP of which 6 schools are located in </a:t>
            </a:r>
            <a:r>
              <a:rPr lang="en-US" b="1" dirty="0" err="1"/>
              <a:t>Swartland</a:t>
            </a:r>
            <a:r>
              <a:rPr lang="en-US" b="1" dirty="0"/>
              <a:t> Municipality, namely: Darling LS, </a:t>
            </a:r>
            <a:r>
              <a:rPr lang="en-US" b="1" dirty="0" err="1"/>
              <a:t>Riverlands</a:t>
            </a:r>
            <a:r>
              <a:rPr lang="en-US" b="1" dirty="0"/>
              <a:t> PS, </a:t>
            </a:r>
            <a:r>
              <a:rPr lang="en-US" b="1" dirty="0" err="1"/>
              <a:t>Ruststasie</a:t>
            </a:r>
            <a:r>
              <a:rPr lang="en-US" b="1" dirty="0"/>
              <a:t> PS, St. Michael’s PS, </a:t>
            </a:r>
            <a:r>
              <a:rPr lang="en-US" b="1" dirty="0" err="1"/>
              <a:t>Wesbank</a:t>
            </a:r>
            <a:r>
              <a:rPr lang="en-US" b="1" dirty="0"/>
              <a:t> SS and </a:t>
            </a:r>
            <a:r>
              <a:rPr lang="en-US" b="1" dirty="0" err="1"/>
              <a:t>Swartland</a:t>
            </a:r>
            <a:r>
              <a:rPr lang="en-US" b="1" dirty="0"/>
              <a:t> HS. 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6824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xmlns="" id="{37EFBE31-799C-4B39-8A44-D3F90466A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All schools that have been postponed for maintenance and or </a:t>
            </a:r>
            <a:br>
              <a:rPr lang="en-US" dirty="0"/>
            </a:br>
            <a:r>
              <a:rPr lang="en-US" dirty="0"/>
              <a:t>replacement due to COVID-19 epidemic.</a:t>
            </a:r>
            <a:endParaRPr lang="en-ZA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6C07E41-9246-4852-B252-426225DEA07D}"/>
              </a:ext>
            </a:extLst>
          </p:cNvPr>
          <p:cNvSpPr txBox="1"/>
          <p:nvPr/>
        </p:nvSpPr>
        <p:spPr>
          <a:xfrm>
            <a:off x="295276" y="1130356"/>
            <a:ext cx="8304194" cy="85254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Only in the previous 2020/21 financial year reprioritization of the infrastructure budget took place and the budget was cut to accommodate the reallocation of infrastructure funding towards COVID-19 PPE.  The total budget cut in 2020/21 was 27% (R484.9million) of the original budget allocation of R1.74billion.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This cut had the effect of 19 new and replacement schools were delayed and 94 preventative maintenance projects from 2020/21 having to be delayed to 2021/22.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At adjustment budget stage a R192million was added back to the budget for specific maintenance projects as agreed between PT and DTPW. </a:t>
            </a:r>
          </a:p>
          <a:p>
            <a:endParaRPr lang="en-US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No maintenance or replacement schools were specifically postponed in 2021/22 due to Covid 19 pandemic. Some preventative maintenance projects listed in the 2021/22 IPMP are delayed due to the framework contractor cancelation and re-advertisement.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The knock-on effect of budget cuts in previous financial years continues in 2021/22 with delayed projects from previous years only being completed in 2021/22 and projects originally planned for 2021/22 moving along to outer years. </a:t>
            </a:r>
          </a:p>
          <a:p>
            <a:endParaRPr lang="en-US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endParaRPr lang="en-US" b="1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62090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xmlns="" id="{37EFBE31-799C-4B39-8A44-D3F90466A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Any additional information pertaining to infrastructure of schools outlined </a:t>
            </a:r>
            <a:br>
              <a:rPr lang="en-US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for the 2020/21 to 2021/22 financial years including </a:t>
            </a:r>
            <a:r>
              <a:rPr lang="en-US" sz="1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Swartland</a:t>
            </a:r>
            <a:r>
              <a:rPr lang="en-US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Municipality.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/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6C07E41-9246-4852-B252-426225DEA07D}"/>
              </a:ext>
            </a:extLst>
          </p:cNvPr>
          <p:cNvSpPr txBox="1"/>
          <p:nvPr/>
        </p:nvSpPr>
        <p:spPr>
          <a:xfrm>
            <a:off x="295277" y="1307910"/>
            <a:ext cx="8304194" cy="45704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700" b="1" dirty="0"/>
              <a:t>The following list of  new schools/upgrades and additions are in different stages of progress of implementation.</a:t>
            </a:r>
          </a:p>
          <a:p>
            <a:endParaRPr lang="en-US" sz="1700" b="1" dirty="0"/>
          </a:p>
          <a:p>
            <a:endParaRPr lang="en-US" sz="1700" b="1" dirty="0"/>
          </a:p>
          <a:p>
            <a:endParaRPr lang="en-US" sz="1700" b="1" dirty="0"/>
          </a:p>
          <a:p>
            <a:endParaRPr lang="en-US" sz="1700" b="1" dirty="0"/>
          </a:p>
          <a:p>
            <a:endParaRPr lang="en-US" sz="1700" b="1" dirty="0"/>
          </a:p>
          <a:p>
            <a:endParaRPr lang="en-US" sz="1700" b="1" dirty="0"/>
          </a:p>
          <a:p>
            <a:endParaRPr lang="en-US" sz="1700" b="1" dirty="0"/>
          </a:p>
          <a:p>
            <a:endParaRPr lang="en-US" sz="1700" b="1" dirty="0"/>
          </a:p>
          <a:p>
            <a:endParaRPr lang="en-US" sz="1700" b="1" dirty="0"/>
          </a:p>
          <a:p>
            <a:endParaRPr lang="en-US" sz="1700" b="1" dirty="0"/>
          </a:p>
          <a:p>
            <a:endParaRPr lang="en-US" sz="1700" b="1" dirty="0"/>
          </a:p>
          <a:p>
            <a:endParaRPr lang="en-US" sz="1700" b="1" dirty="0"/>
          </a:p>
          <a:p>
            <a:endParaRPr lang="en-US" sz="1700" b="1" dirty="0"/>
          </a:p>
          <a:p>
            <a:endParaRPr lang="en-US" b="1" dirty="0"/>
          </a:p>
          <a:p>
            <a:endParaRPr lang="en-US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A72FC242-DA41-4C07-B927-5958ECA951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54922"/>
              </p:ext>
            </p:extLst>
          </p:nvPr>
        </p:nvGraphicFramePr>
        <p:xfrm>
          <a:off x="544529" y="2095928"/>
          <a:ext cx="7849459" cy="31017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63160">
                  <a:extLst>
                    <a:ext uri="{9D8B030D-6E8A-4147-A177-3AD203B41FA5}">
                      <a16:colId xmlns:a16="http://schemas.microsoft.com/office/drawing/2014/main" xmlns="" val="3532954601"/>
                    </a:ext>
                  </a:extLst>
                </a:gridCol>
                <a:gridCol w="2077375">
                  <a:extLst>
                    <a:ext uri="{9D8B030D-6E8A-4147-A177-3AD203B41FA5}">
                      <a16:colId xmlns:a16="http://schemas.microsoft.com/office/drawing/2014/main" xmlns="" val="4129415890"/>
                    </a:ext>
                  </a:extLst>
                </a:gridCol>
                <a:gridCol w="1908699">
                  <a:extLst>
                    <a:ext uri="{9D8B030D-6E8A-4147-A177-3AD203B41FA5}">
                      <a16:colId xmlns:a16="http://schemas.microsoft.com/office/drawing/2014/main" xmlns="" val="587244408"/>
                    </a:ext>
                  </a:extLst>
                </a:gridCol>
                <a:gridCol w="1700225">
                  <a:extLst>
                    <a:ext uri="{9D8B030D-6E8A-4147-A177-3AD203B41FA5}">
                      <a16:colId xmlns:a16="http://schemas.microsoft.com/office/drawing/2014/main" xmlns="" val="719604640"/>
                    </a:ext>
                  </a:extLst>
                </a:gridCol>
              </a:tblGrid>
              <a:tr h="27323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Project Name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Education District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Municipality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en-US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Phase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3862087273"/>
                  </a:ext>
                </a:extLst>
              </a:tr>
              <a:tr h="13661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Stofland PS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Cape Winelands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effectLst/>
                        </a:rPr>
                        <a:t>Breede</a:t>
                      </a:r>
                      <a:r>
                        <a:rPr lang="en-US" sz="1400" u="none" strike="noStrike" dirty="0">
                          <a:effectLst/>
                        </a:rPr>
                        <a:t> Valley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en-US" sz="1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PC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895157253"/>
                  </a:ext>
                </a:extLst>
              </a:tr>
              <a:tr h="13661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Tulbagh HS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Cape Winelands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Witzenberg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defTabSz="685800" rtl="0" eaLnBrk="1" fontAlgn="ctr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PC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880107981"/>
                  </a:ext>
                </a:extLst>
              </a:tr>
              <a:tr h="2732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>
                          <a:effectLst/>
                        </a:rPr>
                        <a:t>Moorreesburg HS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>
                          <a:effectLst/>
                        </a:rPr>
                        <a:t>West Coast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 err="1">
                          <a:effectLst/>
                        </a:rPr>
                        <a:t>Swartland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en-US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construction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791842809"/>
                  </a:ext>
                </a:extLst>
              </a:tr>
              <a:tr h="36180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Saldanha PS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West Coast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Saldanha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en-US" sz="1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Construction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4053794586"/>
                  </a:ext>
                </a:extLst>
              </a:tr>
              <a:tr h="13661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Sir Lowrys Pass SS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Metro East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City of Cape Town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en-US" sz="1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Construction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50387020"/>
                  </a:ext>
                </a:extLst>
              </a:tr>
              <a:tr h="136618">
                <a:tc>
                  <a:txBody>
                    <a:bodyPr/>
                    <a:lstStyle/>
                    <a:p>
                      <a:pPr algn="l" fontAlgn="ctr"/>
                      <a:r>
                        <a:rPr lang="nn-NO" sz="1400" u="none" strike="noStrike" dirty="0">
                          <a:effectLst/>
                        </a:rPr>
                        <a:t>Macassar PS Nr.2 </a:t>
                      </a:r>
                      <a:endParaRPr lang="nn-NO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Metro East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City of Cape Town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en-US" sz="1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Construction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179058787"/>
                  </a:ext>
                </a:extLst>
              </a:tr>
              <a:tr h="2732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Mfuleni HS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Metro North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City of Cape Town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en-US" sz="1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tender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956395159"/>
                  </a:ext>
                </a:extLst>
              </a:tr>
              <a:tr h="1206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Happy Valley PS No.2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Metro East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City of Cape Town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en-US" sz="1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tender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558655753"/>
                  </a:ext>
                </a:extLst>
              </a:tr>
              <a:tr h="1066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Manenberg</a:t>
                      </a:r>
                      <a:r>
                        <a:rPr lang="en-US" sz="1400" u="none" strike="noStrike" dirty="0">
                          <a:effectLst/>
                        </a:rPr>
                        <a:t> SOS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Metro Central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City of Cape Town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defTabSz="685800" rtl="0" eaLnBrk="1" fontAlgn="ctr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Tender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0767813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>
                          <a:effectLst/>
                        </a:rPr>
                        <a:t>Napakade PS (phase 2)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>
                          <a:effectLst/>
                        </a:rPr>
                        <a:t>West Coast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 err="1">
                          <a:effectLst/>
                        </a:rPr>
                        <a:t>Swartland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defTabSz="685800" rtl="0" eaLnBrk="1" fontAlgn="ctr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tender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037342398"/>
                  </a:ext>
                </a:extLst>
              </a:tr>
              <a:tr h="1206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Graafwater PS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West Coast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Cederberg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defTabSz="685800" rtl="0" eaLnBrk="1" fontAlgn="ctr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Tender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606418181"/>
                  </a:ext>
                </a:extLst>
              </a:tr>
              <a:tr h="1809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Concordia PS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Eden &amp; Central Karoo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Knysna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en-US" sz="1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Design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40732246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032873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xmlns="" id="{37EFBE31-799C-4B39-8A44-D3F90466A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Any additional information pertaining to infrastructure of schools outlined </a:t>
            </a:r>
            <a:br>
              <a:rPr lang="en-US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for the 2020/21 to 2021/22 financial years including </a:t>
            </a:r>
            <a:r>
              <a:rPr lang="en-US" sz="1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Swartland</a:t>
            </a:r>
            <a:r>
              <a:rPr lang="en-US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Municipality.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/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6C07E41-9246-4852-B252-426225DEA07D}"/>
              </a:ext>
            </a:extLst>
          </p:cNvPr>
          <p:cNvSpPr txBox="1"/>
          <p:nvPr/>
        </p:nvSpPr>
        <p:spPr>
          <a:xfrm>
            <a:off x="295277" y="1307910"/>
            <a:ext cx="8304194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700" b="1" dirty="0"/>
              <a:t>The following list of expansion classrooms was also included in the IPMP 2021/22 and are at different stages of progress of implementation.</a:t>
            </a:r>
          </a:p>
          <a:p>
            <a:endParaRPr lang="en-US" sz="1700" b="1" dirty="0"/>
          </a:p>
          <a:p>
            <a:endParaRPr lang="en-US" sz="1700" b="1" dirty="0"/>
          </a:p>
          <a:p>
            <a:endParaRPr lang="en-US" sz="1700" b="1" dirty="0"/>
          </a:p>
          <a:p>
            <a:endParaRPr lang="en-US" sz="1700" b="1" dirty="0"/>
          </a:p>
          <a:p>
            <a:endParaRPr lang="en-US" sz="1700" b="1" dirty="0"/>
          </a:p>
          <a:p>
            <a:endParaRPr lang="en-US" sz="1700" b="1" dirty="0"/>
          </a:p>
          <a:p>
            <a:endParaRPr lang="en-US" sz="1700" b="1" dirty="0"/>
          </a:p>
          <a:p>
            <a:endParaRPr lang="en-US" sz="1700" b="1" dirty="0"/>
          </a:p>
          <a:p>
            <a:endParaRPr lang="en-US" sz="1700" b="1" dirty="0"/>
          </a:p>
          <a:p>
            <a:endParaRPr lang="en-US" sz="1700" b="1" dirty="0"/>
          </a:p>
          <a:p>
            <a:r>
              <a:rPr lang="en-US" sz="1700" b="1" dirty="0"/>
              <a:t>Mobiles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1" dirty="0"/>
              <a:t>129 mobiles were delivered in 2021/22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1" dirty="0"/>
              <a:t>173 mobiles are in progress of being delivered of which 105 is at existing schools and 7 are new schools. </a:t>
            </a:r>
          </a:p>
          <a:p>
            <a:endParaRPr lang="en-US" b="1" dirty="0"/>
          </a:p>
          <a:p>
            <a:endParaRPr lang="en-US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A72FC242-DA41-4C07-B927-5958ECA951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36444473"/>
              </p:ext>
            </p:extLst>
          </p:nvPr>
        </p:nvGraphicFramePr>
        <p:xfrm>
          <a:off x="544529" y="2095928"/>
          <a:ext cx="7849459" cy="20349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63160">
                  <a:extLst>
                    <a:ext uri="{9D8B030D-6E8A-4147-A177-3AD203B41FA5}">
                      <a16:colId xmlns:a16="http://schemas.microsoft.com/office/drawing/2014/main" xmlns="" val="3532954601"/>
                    </a:ext>
                  </a:extLst>
                </a:gridCol>
                <a:gridCol w="2077375">
                  <a:extLst>
                    <a:ext uri="{9D8B030D-6E8A-4147-A177-3AD203B41FA5}">
                      <a16:colId xmlns:a16="http://schemas.microsoft.com/office/drawing/2014/main" xmlns="" val="4129415890"/>
                    </a:ext>
                  </a:extLst>
                </a:gridCol>
                <a:gridCol w="1908699">
                  <a:extLst>
                    <a:ext uri="{9D8B030D-6E8A-4147-A177-3AD203B41FA5}">
                      <a16:colId xmlns:a16="http://schemas.microsoft.com/office/drawing/2014/main" xmlns="" val="587244408"/>
                    </a:ext>
                  </a:extLst>
                </a:gridCol>
                <a:gridCol w="1700225">
                  <a:extLst>
                    <a:ext uri="{9D8B030D-6E8A-4147-A177-3AD203B41FA5}">
                      <a16:colId xmlns:a16="http://schemas.microsoft.com/office/drawing/2014/main" xmlns="" val="719604640"/>
                    </a:ext>
                  </a:extLst>
                </a:gridCol>
              </a:tblGrid>
              <a:tr h="27323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Project Name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Education District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Municipality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en-US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Phase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3862087273"/>
                  </a:ext>
                </a:extLst>
              </a:tr>
              <a:tr h="13661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Claremont HS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Metro Central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City of Cape Town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en-US" sz="1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Tender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895157253"/>
                  </a:ext>
                </a:extLst>
              </a:tr>
              <a:tr h="13661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effectLst/>
                        </a:rPr>
                        <a:t>Gansbaai</a:t>
                      </a:r>
                      <a:r>
                        <a:rPr lang="en-US" sz="1400" u="none" strike="noStrike" dirty="0">
                          <a:effectLst/>
                        </a:rPr>
                        <a:t> Academia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Overberg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effectLst/>
                        </a:rPr>
                        <a:t>Overstarnd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defTabSz="685800" rtl="0" eaLnBrk="1" fontAlgn="ctr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construction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880107981"/>
                  </a:ext>
                </a:extLst>
              </a:tr>
              <a:tr h="2732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u="none" strike="noStrike" dirty="0">
                          <a:effectLst/>
                        </a:rPr>
                        <a:t>Saldanha LS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u="none" strike="noStrike">
                          <a:effectLst/>
                        </a:rPr>
                        <a:t>West Coast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u="none" strike="noStrike" dirty="0">
                          <a:effectLst/>
                        </a:rPr>
                        <a:t>Saldanha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en-US" sz="1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PC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791842809"/>
                  </a:ext>
                </a:extLst>
              </a:tr>
              <a:tr h="36180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Worcester Prep.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Cape Winelands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Breede</a:t>
                      </a:r>
                      <a:r>
                        <a:rPr lang="en-US" sz="1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Valley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en-US" sz="1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Construction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4053794586"/>
                  </a:ext>
                </a:extLst>
              </a:tr>
              <a:tr h="13661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Danie Ackerman PS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Metro East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City of Cape Town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en-US" sz="1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Construction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50387020"/>
                  </a:ext>
                </a:extLst>
              </a:tr>
              <a:tr h="136618">
                <a:tc>
                  <a:txBody>
                    <a:bodyPr/>
                    <a:lstStyle/>
                    <a:p>
                      <a:pPr algn="l" fontAlgn="ctr"/>
                      <a:r>
                        <a:rPr lang="nn-NO" sz="1400" u="none" strike="noStrike" dirty="0">
                          <a:effectLst/>
                        </a:rPr>
                        <a:t>RR Franks PS</a:t>
                      </a:r>
                      <a:endParaRPr lang="nn-NO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Metro East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City of Cape Town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en-US" sz="1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Construction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179058787"/>
                  </a:ext>
                </a:extLst>
              </a:tr>
              <a:tr h="2732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Lambert’s Bay HS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defTabSz="685800" rtl="0" eaLnBrk="1" fontAlgn="ctr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West Coast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defTabSz="685800" rtl="0" eaLnBrk="1" fontAlgn="ctr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Cederberg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en-US" sz="1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Design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9563951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46252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in a classroom&#10;&#10;Description automatically generated with medium confidence">
            <a:extLst>
              <a:ext uri="{FF2B5EF4-FFF2-40B4-BE49-F238E27FC236}">
                <a16:creationId xmlns:a16="http://schemas.microsoft.com/office/drawing/2014/main" xmlns="" id="{D135F396-AD74-4BBF-9150-6412BA4726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0292"/>
            <a:ext cx="9434815" cy="628987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ED515D1-4387-45FD-8F5E-AACA48529A05}"/>
              </a:ext>
            </a:extLst>
          </p:cNvPr>
          <p:cNvSpPr/>
          <p:nvPr/>
        </p:nvSpPr>
        <p:spPr>
          <a:xfrm>
            <a:off x="640100" y="3558522"/>
            <a:ext cx="2877186" cy="1929865"/>
          </a:xfrm>
          <a:prstGeom prst="rect">
            <a:avLst/>
          </a:prstGeom>
          <a:solidFill>
            <a:schemeClr val="bg1">
              <a:alpha val="72000"/>
            </a:schemeClr>
          </a:solidFill>
          <a:effectLst/>
        </p:spPr>
        <p:txBody>
          <a:bodyPr lIns="135000" tIns="135000" rIns="0" bIns="135000"/>
          <a:lstStyle/>
          <a:p>
            <a:pPr>
              <a:defRPr/>
            </a:pPr>
            <a:r>
              <a:rPr lang="en-US" sz="2250" b="1" dirty="0">
                <a:solidFill>
                  <a:srgbClr val="003399"/>
                </a:solidFill>
                <a:latin typeface="Century Gothic"/>
                <a:cs typeface="Century Gothic"/>
              </a:rPr>
              <a:t>Quality Education</a:t>
            </a:r>
          </a:p>
          <a:p>
            <a:pPr>
              <a:defRPr/>
            </a:pPr>
            <a:r>
              <a:rPr lang="en-US" sz="2250" dirty="0">
                <a:solidFill>
                  <a:srgbClr val="003399"/>
                </a:solidFill>
                <a:latin typeface="Century Gothic"/>
                <a:cs typeface="Century Gothic"/>
              </a:rPr>
              <a:t>for every child</a:t>
            </a:r>
          </a:p>
          <a:p>
            <a:pPr>
              <a:defRPr/>
            </a:pPr>
            <a:r>
              <a:rPr lang="en-US" sz="2250" dirty="0">
                <a:solidFill>
                  <a:srgbClr val="003399"/>
                </a:solidFill>
                <a:latin typeface="Century Gothic"/>
                <a:cs typeface="Century Gothic"/>
              </a:rPr>
              <a:t>in every classroom</a:t>
            </a:r>
          </a:p>
          <a:p>
            <a:pPr>
              <a:defRPr/>
            </a:pPr>
            <a:r>
              <a:rPr lang="en-US" sz="2250" dirty="0">
                <a:solidFill>
                  <a:srgbClr val="003399"/>
                </a:solidFill>
                <a:latin typeface="Century Gothic"/>
                <a:cs typeface="Century Gothic"/>
              </a:rPr>
              <a:t>in every school </a:t>
            </a:r>
          </a:p>
          <a:p>
            <a:pPr>
              <a:defRPr/>
            </a:pPr>
            <a:r>
              <a:rPr lang="en-US" sz="2250" dirty="0">
                <a:solidFill>
                  <a:srgbClr val="003399"/>
                </a:solidFill>
                <a:latin typeface="Century Gothic"/>
                <a:cs typeface="Century Gothic"/>
              </a:rPr>
              <a:t>in the province.</a:t>
            </a:r>
          </a:p>
        </p:txBody>
      </p:sp>
    </p:spTree>
    <p:extLst>
      <p:ext uri="{BB962C8B-B14F-4D97-AF65-F5344CB8AC3E}">
        <p14:creationId xmlns:p14="http://schemas.microsoft.com/office/powerpoint/2010/main" xmlns="" val="1948212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76739498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9Ct1aMTE22rXjNleq0M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3NfSVMHv0e5Npz.QjYF8A"/>
</p:tagLst>
</file>

<file path=ppt/theme/theme1.xml><?xml version="1.0" encoding="utf-8"?>
<a:theme xmlns:a="http://schemas.openxmlformats.org/drawingml/2006/main" name="WCG-PPT Master-121022-amc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Western Cape Governme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25201</TotalTime>
  <Words>800</Words>
  <Application>Microsoft Office PowerPoint</Application>
  <PresentationFormat>On-screen Show (4:3)</PresentationFormat>
  <Paragraphs>256</Paragraphs>
  <Slides>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WCG-PPT Master-121022-amc</vt:lpstr>
      <vt:lpstr>think-cell Slide</vt:lpstr>
      <vt:lpstr>Slide 1</vt:lpstr>
      <vt:lpstr>All schools that are scheduled for replacement for the 2021/22  financial year including Swartland Municipality.</vt:lpstr>
      <vt:lpstr>All schools that are scheduled for replacement for the 2021/22  financial year including Swartland Municipality.</vt:lpstr>
      <vt:lpstr>Budget allocated to the Department of Transport and Public Works for the  replacement and maintenance of schools in the 2021/22 financial year  including Swartland Municipality.</vt:lpstr>
      <vt:lpstr>All schools that have been postponed for maintenance and or  replacement due to COVID-19 epidemic.</vt:lpstr>
      <vt:lpstr>Any additional information pertaining to infrastructure of schools outlined  for the 2020/21 to 2021/22 financial years including Swartland Municipality.  </vt:lpstr>
      <vt:lpstr>Any additional information pertaining to infrastructure of schools outlined  for the 2020/21 to 2021/22 financial years including Swartland Municipality.  </vt:lpstr>
      <vt:lpstr>Slide 8</vt:lpstr>
      <vt:lpstr>Slide 9</vt:lpstr>
    </vt:vector>
  </TitlesOfParts>
  <Company>PGWC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Hector Eliott</dc:creator>
  <cp:lastModifiedBy>USER</cp:lastModifiedBy>
  <cp:revision>1560</cp:revision>
  <cp:lastPrinted>2022-02-21T10:19:48Z</cp:lastPrinted>
  <dcterms:created xsi:type="dcterms:W3CDTF">2017-01-19T08:56:34Z</dcterms:created>
  <dcterms:modified xsi:type="dcterms:W3CDTF">2022-02-24T08:24:18Z</dcterms:modified>
</cp:coreProperties>
</file>