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60" r:id="rId1"/>
  </p:sldMasterIdLst>
  <p:notesMasterIdLst>
    <p:notesMasterId r:id="rId7"/>
  </p:notesMasterIdLst>
  <p:handoutMasterIdLst>
    <p:handoutMasterId r:id="rId8"/>
  </p:handoutMasterIdLst>
  <p:sldIdLst>
    <p:sldId id="256" r:id="rId2"/>
    <p:sldId id="257" r:id="rId3"/>
    <p:sldId id="261" r:id="rId4"/>
    <p:sldId id="262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74"/>
  </p:normalViewPr>
  <p:slideViewPr>
    <p:cSldViewPr snapToGrid="0" snapToObjects="1" showGuides="1">
      <p:cViewPr varScale="1">
        <p:scale>
          <a:sx n="73" d="100"/>
          <a:sy n="73" d="100"/>
        </p:scale>
        <p:origin x="-129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99" d="100"/>
          <a:sy n="99" d="100"/>
        </p:scale>
        <p:origin x="4272" y="184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8DC33809-580D-6242-8BA1-002773C8104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3D1136C-D934-A443-9F63-494CAB69B13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1CCCDC-B94B-0F47-B593-74D78C5634FC}" type="datetimeFigureOut">
              <a:rPr lang="en-US" smtClean="0"/>
              <a:pPr/>
              <a:t>2/23/2022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E18070E-30BF-6E44-A67F-B57E840824E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201F0F0-D145-4D49-8B03-51EAC9DB05E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48D09B-9725-8C4E-80D1-7DA782E63E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698385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385973-325A-5240-B9F3-659E46E0C383}" type="datetimeFigureOut">
              <a:rPr lang="en-US" smtClean="0"/>
              <a:pPr/>
              <a:t>2/23/2022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2BF947-1BB9-5841-BE52-967BB0F865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11232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783" y="1130443"/>
            <a:ext cx="8736495" cy="76793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783" y="1938133"/>
            <a:ext cx="8736495" cy="398041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1928192" y="6396108"/>
            <a:ext cx="811281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C2E2168-06DA-7B46-B4FE-F1C845127E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78295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54661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-1997765" y="6356351"/>
            <a:ext cx="81128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FADCAF3-A8B8-A14A-A899-160165FC4866}"/>
              </a:ext>
            </a:extLst>
          </p:cNvPr>
          <p:cNvSpPr txBox="1"/>
          <p:nvPr userDrawn="1"/>
        </p:nvSpPr>
        <p:spPr>
          <a:xfrm>
            <a:off x="8448259" y="6415985"/>
            <a:ext cx="586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FE88379-CB5E-BF4C-80A9-48B489FDABFC}" type="slidenum">
              <a:rPr lang="en-US" sz="1400" smtClean="0">
                <a:solidFill>
                  <a:srgbClr val="00B050"/>
                </a:solidFill>
              </a:rPr>
              <a:pPr algn="r"/>
              <a:t>‹#›</a:t>
            </a:fld>
            <a:endParaRPr lang="en-US" sz="1400" dirty="0">
              <a:solidFill>
                <a:srgbClr val="00B05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2A5BD94-3854-CF44-9075-35FEC5A57A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B13C8-5E62-8E44-9AF3-9089075F6B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58516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3">
              <a:lumMod val="7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96E51EB6-104E-A347-AB85-1F6FE81A8A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7A1611-166A-8349-BB5D-DA6E55F22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1566" y="1116167"/>
            <a:ext cx="5338065" cy="931905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37A76F">
                    <a:lumMod val="75000"/>
                  </a:srgbClr>
                </a:solidFill>
              </a:rPr>
              <a:t>Presentation to 	the Portfolio Committee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492539" y="2480338"/>
            <a:ext cx="5357092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ZA" sz="2800" b="1" dirty="0" smtClean="0">
                <a:solidFill>
                  <a:srgbClr val="37A76F">
                    <a:lumMod val="75000"/>
                  </a:srgb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</a:t>
            </a:r>
            <a:r>
              <a:rPr lang="en-ZA" sz="2000" b="1" dirty="0" smtClean="0">
                <a:solidFill>
                  <a:srgbClr val="37A76F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PERFORMANCE REPORT WITH TARGET NOT ACHIEVED FROM QUARTER 1 </a:t>
            </a:r>
            <a:r>
              <a:rPr lang="en-ZA" sz="2000" b="1" dirty="0">
                <a:solidFill>
                  <a:srgbClr val="37A76F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PERIOD ENDED </a:t>
            </a:r>
            <a:r>
              <a:rPr lang="en-ZA" sz="2000" b="1" dirty="0" smtClean="0">
                <a:solidFill>
                  <a:srgbClr val="37A76F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SEPTEMBER </a:t>
            </a:r>
            <a:r>
              <a:rPr lang="en-ZA" sz="2000" b="1" dirty="0">
                <a:solidFill>
                  <a:srgbClr val="37A76F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</a:p>
          <a:p>
            <a:endParaRPr lang="en-ZA" sz="3200" b="1" dirty="0">
              <a:solidFill>
                <a:srgbClr val="37A76F">
                  <a:lumMod val="75000"/>
                </a:srgb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53099" y="4650717"/>
            <a:ext cx="3038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 smtClean="0">
                <a:solidFill>
                  <a:srgbClr val="37A76F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 </a:t>
            </a:r>
            <a:r>
              <a:rPr lang="en-ZA" b="1" dirty="0">
                <a:solidFill>
                  <a:srgbClr val="37A76F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February 2022</a:t>
            </a:r>
          </a:p>
          <a:p>
            <a:r>
              <a:rPr lang="en-ZA" dirty="0" smtClean="0"/>
              <a:t> 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969053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CFE62D-7892-9A46-9713-D128B1BBC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INTRODUCTION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237EBA8-DEB3-7241-89E0-A621E3A730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Background</a:t>
            </a:r>
          </a:p>
          <a:p>
            <a:r>
              <a:rPr lang="en-US" dirty="0" err="1" smtClean="0"/>
              <a:t>Programme</a:t>
            </a:r>
            <a:r>
              <a:rPr lang="en-US" dirty="0" smtClean="0"/>
              <a:t> 2 STEE target not achieved from Quarter </a:t>
            </a:r>
            <a:r>
              <a:rPr lang="en-US" sz="1100" dirty="0" smtClean="0"/>
              <a:t>1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xmlns="" val="1319118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0F876C-29A2-A54B-A95A-9ADF529E0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783" y="412377"/>
            <a:ext cx="8736495" cy="753035"/>
          </a:xfrm>
        </p:spPr>
        <p:txBody>
          <a:bodyPr>
            <a:normAutofit/>
          </a:bodyPr>
          <a:lstStyle/>
          <a:p>
            <a:r>
              <a:rPr lang="en-US" sz="2000" dirty="0" smtClean="0"/>
              <a:t>Background</a:t>
            </a:r>
            <a:endParaRPr lang="en-US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1156E41-A32E-CB40-AA0D-A68570179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465" y="968189"/>
            <a:ext cx="8736495" cy="5075866"/>
          </a:xfrm>
        </p:spPr>
        <p:txBody>
          <a:bodyPr/>
          <a:lstStyle/>
          <a:p>
            <a:pPr lvl="0" algn="just" defTabSz="457200">
              <a:lnSpc>
                <a:spcPct val="110000"/>
              </a:lnSpc>
              <a:spcBef>
                <a:spcPts val="0"/>
              </a:spcBef>
            </a:pPr>
            <a:r>
              <a:rPr lang="en-GB" dirty="0">
                <a:solidFill>
                  <a:prstClr val="black"/>
                </a:solidFill>
              </a:rPr>
              <a:t>We are presenting the 2</a:t>
            </a:r>
            <a:r>
              <a:rPr lang="en-GB" baseline="30000" dirty="0">
                <a:solidFill>
                  <a:prstClr val="black"/>
                </a:solidFill>
              </a:rPr>
              <a:t>nd</a:t>
            </a:r>
            <a:r>
              <a:rPr lang="en-GB" dirty="0">
                <a:solidFill>
                  <a:prstClr val="black"/>
                </a:solidFill>
              </a:rPr>
              <a:t> Quarter Performance Report 2021/22 for </a:t>
            </a:r>
            <a:r>
              <a:rPr lang="en-GB" dirty="0" smtClean="0">
                <a:solidFill>
                  <a:prstClr val="black"/>
                </a:solidFill>
              </a:rPr>
              <a:t>the with target that were not achieved from Quarter 1 </a:t>
            </a:r>
            <a:r>
              <a:rPr lang="en-GB" dirty="0">
                <a:solidFill>
                  <a:prstClr val="black"/>
                </a:solidFill>
              </a:rPr>
              <a:t>Department of  Women, Youth and Persons with Disabilities (DWYPD).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92776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15D296-CCF5-9144-9234-5C00665EC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783" y="268942"/>
            <a:ext cx="8736495" cy="528918"/>
          </a:xfrm>
        </p:spPr>
        <p:txBody>
          <a:bodyPr/>
          <a:lstStyle/>
          <a:p>
            <a:r>
              <a:rPr lang="en-US" sz="2000" b="1" dirty="0">
                <a:solidFill>
                  <a:srgbClr val="00B050"/>
                </a:solidFill>
                <a:ea typeface="Arial" panose="020B0604020202020204" pitchFamily="34" charset="0"/>
              </a:rPr>
              <a:t>PROGRAMME 2 (STEE)</a:t>
            </a:r>
            <a:r>
              <a:rPr lang="en-ZA" sz="2000" b="1" dirty="0">
                <a:solidFill>
                  <a:srgbClr val="00B050"/>
                </a:solidFill>
                <a:ea typeface="Arial" panose="020B0604020202020204" pitchFamily="34" charset="0"/>
              </a:rPr>
              <a:t> </a:t>
            </a:r>
            <a:r>
              <a:rPr lang="en-ZA" sz="2000" dirty="0">
                <a:solidFill>
                  <a:srgbClr val="00B050"/>
                </a:solidFill>
                <a:ea typeface="Arial" panose="020B0604020202020204" pitchFamily="34" charset="0"/>
              </a:rPr>
              <a:t>:</a:t>
            </a:r>
            <a:r>
              <a:rPr lang="en-US" sz="2000" b="1" dirty="0">
                <a:solidFill>
                  <a:srgbClr val="00B050"/>
                </a:solidFill>
              </a:rPr>
              <a:t>Target(s) Not Achieved from Q1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99124176"/>
              </p:ext>
            </p:extLst>
          </p:nvPr>
        </p:nvGraphicFramePr>
        <p:xfrm>
          <a:off x="198438" y="986118"/>
          <a:ext cx="8737603" cy="39562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82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4822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4822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4822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4822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4822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4822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5077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449195" algn="l"/>
                        </a:tabLs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Output Indicator</a:t>
                      </a:r>
                      <a:endParaRPr lang="en-ZA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656" marR="67656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449195" algn="l"/>
                        </a:tabLs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Annual Target  2021/22</a:t>
                      </a:r>
                      <a:endParaRPr lang="en-ZA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656" marR="67656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449195" algn="l"/>
                        </a:tabLs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Q1 Target</a:t>
                      </a:r>
                      <a:endParaRPr lang="en-ZA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656" marR="67656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449195" algn="l"/>
                        </a:tabLs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Progress in Q2</a:t>
                      </a:r>
                      <a:endParaRPr lang="en-ZA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656" marR="67656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449195" algn="l"/>
                        </a:tabLs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Verification Source</a:t>
                      </a:r>
                      <a:endParaRPr lang="en-ZA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656" marR="67656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449195" algn="l"/>
                        </a:tabLs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Reason for Deviation</a:t>
                      </a:r>
                      <a:endParaRPr lang="en-ZA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656" marR="67656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449195" algn="l"/>
                        </a:tabLs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Corrective Measures</a:t>
                      </a:r>
                      <a:endParaRPr lang="en-ZA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656" marR="67656" marT="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8388">
                <a:tc gridSpan="7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Sub-programme: Economic Empowerment and Participation 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601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449195" algn="l"/>
                        </a:tabLs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Number of interventions to support economic empowerment, participation and ownership for women, youth and persons with disabilities implemented per year</a:t>
                      </a:r>
                      <a:endParaRPr lang="en-ZA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656" marR="676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449195" algn="l"/>
                        </a:tabLs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 interventions to support economic empowerment and participation of WYPD implemented</a:t>
                      </a:r>
                      <a:endParaRPr lang="en-ZA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656" marR="676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449195" algn="l"/>
                        </a:tabLs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intervention to support economic empowerment and participation of WYPD implemented: Economic Empowerment Radio Talk Shows</a:t>
                      </a:r>
                      <a:endParaRPr lang="en-ZA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656" marR="676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449195" algn="l"/>
                        </a:tabLs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Q1 target Achieved </a:t>
                      </a:r>
                      <a:endParaRPr lang="en-ZA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449195" algn="l"/>
                        </a:tabLs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Economic Empowerment and Business Development Radio talk shows implemented during August and September 2021</a:t>
                      </a:r>
                      <a:endParaRPr lang="en-ZA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656" marR="676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449195" algn="l"/>
                        </a:tabLs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Approved submission and with the Q1 Report </a:t>
                      </a:r>
                      <a:endParaRPr lang="en-ZA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449195" algn="l"/>
                        </a:tabLs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Radio Talk Show Awareness Programme </a:t>
                      </a:r>
                      <a:endParaRPr lang="en-ZA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449195" algn="l"/>
                        </a:tabLs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Radio Station Schedule</a:t>
                      </a:r>
                      <a:endParaRPr lang="en-ZA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656" marR="676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449195" algn="l"/>
                        </a:tabLs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It was unforeseen that SABS would want content to be readily translated before shows go live</a:t>
                      </a:r>
                      <a:endParaRPr lang="en-ZA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656" marR="676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Translation process was immediately implemented and concluded. Radio Talk Shows went live in August 2021 </a:t>
                      </a:r>
                      <a:endParaRPr lang="en-ZA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449195" algn="l"/>
                        </a:tabLs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  <a:endParaRPr lang="en-ZA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656" marR="67656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180349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xmlns="" id="{EE9D99FB-06C7-1B45-9E91-8C5800DBF3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F277FC-F808-2A4C-AD71-EBAEEDDB7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1536" y="2896180"/>
            <a:ext cx="4552464" cy="2298557"/>
          </a:xfrm>
        </p:spPr>
        <p:txBody>
          <a:bodyPr>
            <a:normAutofit/>
          </a:bodyPr>
          <a:lstStyle/>
          <a:p>
            <a:r>
              <a:rPr lang="en-US" sz="60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xmlns="" val="32393717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4238</TotalTime>
  <Words>216</Words>
  <Application>Microsoft Office PowerPoint</Application>
  <PresentationFormat>On-screen Show (4:3)</PresentationFormat>
  <Paragraphs>30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Presentation to  the Portfolio Committee</vt:lpstr>
      <vt:lpstr>INTRODUCTION</vt:lpstr>
      <vt:lpstr>Background</vt:lpstr>
      <vt:lpstr>PROGRAMME 2 (STEE) :Target(s) Not Achieved from Q1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USER</cp:lastModifiedBy>
  <cp:revision>24</cp:revision>
  <dcterms:created xsi:type="dcterms:W3CDTF">2019-07-17T13:26:29Z</dcterms:created>
  <dcterms:modified xsi:type="dcterms:W3CDTF">2022-02-23T11:44:33Z</dcterms:modified>
</cp:coreProperties>
</file>