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theme/theme3.xml" ContentType="application/vnd.openxmlformats-officedocument.theme+xml"/>
  <Override PartName="/ppt/drawings/drawing2.xml" ContentType="application/vnd.openxmlformats-officedocument.drawingml.chartshape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notesSlides/notesSlide1.xml" ContentType="application/vnd.openxmlformats-officedocument.presentationml.notesSlide+xml"/>
  <Override PartName="/ppt/drawings/drawing3.xml" ContentType="application/vnd.openxmlformats-officedocument.drawingml.chartshape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rawings/drawing4.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60"/>
  </p:notesMasterIdLst>
  <p:handoutMasterIdLst>
    <p:handoutMasterId r:id="rId61"/>
  </p:handoutMasterIdLst>
  <p:sldIdLst>
    <p:sldId id="256" r:id="rId2"/>
    <p:sldId id="257" r:id="rId3"/>
    <p:sldId id="261" r:id="rId4"/>
    <p:sldId id="262" r:id="rId5"/>
    <p:sldId id="265" r:id="rId6"/>
    <p:sldId id="266" r:id="rId7"/>
    <p:sldId id="267" r:id="rId8"/>
    <p:sldId id="268" r:id="rId9"/>
    <p:sldId id="269" r:id="rId10"/>
    <p:sldId id="270" r:id="rId11"/>
    <p:sldId id="271" r:id="rId12"/>
    <p:sldId id="272" r:id="rId13"/>
    <p:sldId id="273" r:id="rId14"/>
    <p:sldId id="274" r:id="rId15"/>
    <p:sldId id="275" r:id="rId16"/>
    <p:sldId id="279" r:id="rId17"/>
    <p:sldId id="280" r:id="rId18"/>
    <p:sldId id="281" r:id="rId19"/>
    <p:sldId id="287" r:id="rId20"/>
    <p:sldId id="282" r:id="rId21"/>
    <p:sldId id="283" r:id="rId22"/>
    <p:sldId id="284" r:id="rId23"/>
    <p:sldId id="285" r:id="rId24"/>
    <p:sldId id="286" r:id="rId25"/>
    <p:sldId id="288" r:id="rId26"/>
    <p:sldId id="303" r:id="rId27"/>
    <p:sldId id="289" r:id="rId28"/>
    <p:sldId id="290" r:id="rId29"/>
    <p:sldId id="291" r:id="rId30"/>
    <p:sldId id="292" r:id="rId31"/>
    <p:sldId id="293" r:id="rId32"/>
    <p:sldId id="294" r:id="rId33"/>
    <p:sldId id="296" r:id="rId34"/>
    <p:sldId id="295" r:id="rId35"/>
    <p:sldId id="297" r:id="rId36"/>
    <p:sldId id="298" r:id="rId37"/>
    <p:sldId id="299" r:id="rId38"/>
    <p:sldId id="300" r:id="rId39"/>
    <p:sldId id="301" r:id="rId40"/>
    <p:sldId id="302" r:id="rId41"/>
    <p:sldId id="321" r:id="rId42"/>
    <p:sldId id="322" r:id="rId43"/>
    <p:sldId id="323" r:id="rId44"/>
    <p:sldId id="324" r:id="rId45"/>
    <p:sldId id="325" r:id="rId46"/>
    <p:sldId id="326" r:id="rId47"/>
    <p:sldId id="327" r:id="rId48"/>
    <p:sldId id="328" r:id="rId49"/>
    <p:sldId id="329" r:id="rId50"/>
    <p:sldId id="330" r:id="rId51"/>
    <p:sldId id="331" r:id="rId52"/>
    <p:sldId id="332" r:id="rId53"/>
    <p:sldId id="335" r:id="rId54"/>
    <p:sldId id="336" r:id="rId55"/>
    <p:sldId id="337" r:id="rId56"/>
    <p:sldId id="339" r:id="rId57"/>
    <p:sldId id="340" r:id="rId58"/>
    <p:sldId id="260"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278" autoAdjust="0"/>
  </p:normalViewPr>
  <p:slideViewPr>
    <p:cSldViewPr snapToGrid="0" snapToObjects="1" showGuides="1">
      <p:cViewPr varScale="1">
        <p:scale>
          <a:sx n="59" d="100"/>
          <a:sy n="59" d="100"/>
        </p:scale>
        <p:origin x="-1686" y="-90"/>
      </p:cViewPr>
      <p:guideLst>
        <p:guide orient="horz" pos="2160"/>
        <p:guide pos="2880"/>
      </p:guideLst>
    </p:cSldViewPr>
  </p:slideViewPr>
  <p:notesTextViewPr>
    <p:cViewPr>
      <p:scale>
        <a:sx n="1" d="1"/>
        <a:sy n="1" d="1"/>
      </p:scale>
      <p:origin x="0" y="0"/>
    </p:cViewPr>
  </p:notesTextViewPr>
  <p:sorterViewPr>
    <p:cViewPr>
      <p:scale>
        <a:sx n="100" d="100"/>
        <a:sy n="100" d="100"/>
      </p:scale>
      <p:origin x="0" y="-1902"/>
    </p:cViewPr>
  </p:sorterViewPr>
  <p:notesViewPr>
    <p:cSldViewPr snapToGrid="0" snapToObjects="1" showGuide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Office_Excel_Worksheet5.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bar3DChart>
        <c:barDir val="col"/>
        <c:grouping val="clustered"/>
        <c:ser>
          <c:idx val="0"/>
          <c:order val="0"/>
          <c:dPt>
            <c:idx val="1"/>
            <c:spPr>
              <a:solidFill>
                <a:srgbClr val="00B050"/>
              </a:solidFill>
            </c:spPr>
            <c:extLst xmlns:c16r2="http://schemas.microsoft.com/office/drawing/2015/06/chart">
              <c:ext xmlns:c16="http://schemas.microsoft.com/office/drawing/2014/chart" uri="{C3380CC4-5D6E-409C-BE32-E72D297353CC}">
                <c16:uniqueId val="{00000001-A782-4FDD-B555-5E30BE8C9DE1}"/>
              </c:ext>
            </c:extLst>
          </c:dPt>
          <c:dPt>
            <c:idx val="2"/>
            <c:spPr>
              <a:solidFill>
                <a:srgbClr val="FF0000"/>
              </a:solidFill>
            </c:spPr>
            <c:extLst xmlns:c16r2="http://schemas.microsoft.com/office/drawing/2015/06/chart">
              <c:ext xmlns:c16="http://schemas.microsoft.com/office/drawing/2014/chart" uri="{C3380CC4-5D6E-409C-BE32-E72D297353CC}">
                <c16:uniqueId val="{00000003-A782-4FDD-B555-5E30BE8C9DE1}"/>
              </c:ext>
            </c:extLst>
          </c:dPt>
          <c:dLbls>
            <c:dLbl>
              <c:idx val="0"/>
              <c:layout>
                <c:manualLayout>
                  <c:x val="2.5000000000000005E-2"/>
                  <c:y val="-1.8518518518518521E-2"/>
                </c:manualLayout>
              </c:layout>
              <c:tx>
                <c:rich>
                  <a:bodyPr/>
                  <a:lstStyle/>
                  <a:p>
                    <a:r>
                      <a:rPr lang="en-US" b="1" dirty="0"/>
                      <a:t>35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782-4FDD-B555-5E30BE8C9DE1}"/>
                </c:ext>
              </c:extLst>
            </c:dLbl>
            <c:dLbl>
              <c:idx val="1"/>
              <c:layout>
                <c:manualLayout>
                  <c:x val="2.5000000000000005E-2"/>
                  <c:y val="-9.2592592592592639E-3"/>
                </c:manualLayout>
              </c:layout>
              <c:tx>
                <c:rich>
                  <a:bodyPr/>
                  <a:lstStyle/>
                  <a:p>
                    <a:r>
                      <a:rPr lang="en-US" b="1"/>
                      <a:t>30 (86%)</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782-4FDD-B555-5E30BE8C9DE1}"/>
                </c:ext>
              </c:extLst>
            </c:dLbl>
            <c:dLbl>
              <c:idx val="2"/>
              <c:layout>
                <c:manualLayout>
                  <c:x val="2.5000000000000005E-2"/>
                  <c:y val="-1.3888888888888893E-2"/>
                </c:manualLayout>
              </c:layout>
              <c:tx>
                <c:rich>
                  <a:bodyPr/>
                  <a:lstStyle/>
                  <a:p>
                    <a:r>
                      <a:rPr lang="en-US" b="1"/>
                      <a:t>5 (14%)</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782-4FDD-B555-5E30BE8C9DE1}"/>
                </c:ext>
              </c:extLst>
            </c:dLbl>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Sheet1!$A$87:$C$87</c:f>
              <c:strCache>
                <c:ptCount val="3"/>
                <c:pt idx="0">
                  <c:v>Total Targets</c:v>
                </c:pt>
                <c:pt idx="1">
                  <c:v>Achieved</c:v>
                </c:pt>
                <c:pt idx="2">
                  <c:v> Not Achieved </c:v>
                </c:pt>
              </c:strCache>
            </c:strRef>
          </c:cat>
          <c:val>
            <c:numRef>
              <c:f>Sheet1!$A$88:$C$88</c:f>
              <c:numCache>
                <c:formatCode>General</c:formatCode>
                <c:ptCount val="3"/>
                <c:pt idx="0">
                  <c:v>35</c:v>
                </c:pt>
                <c:pt idx="1">
                  <c:v>30</c:v>
                </c:pt>
                <c:pt idx="2">
                  <c:v>8</c:v>
                </c:pt>
              </c:numCache>
            </c:numRef>
          </c:val>
          <c:extLst xmlns:c16r2="http://schemas.microsoft.com/office/drawing/2015/06/chart">
            <c:ext xmlns:c16="http://schemas.microsoft.com/office/drawing/2014/chart" uri="{C3380CC4-5D6E-409C-BE32-E72D297353CC}">
              <c16:uniqueId val="{00000005-A782-4FDD-B555-5E30BE8C9DE1}"/>
            </c:ext>
          </c:extLst>
        </c:ser>
        <c:dLbls/>
        <c:shape val="box"/>
        <c:axId val="116979584"/>
        <c:axId val="116981120"/>
        <c:axId val="0"/>
      </c:bar3DChart>
      <c:catAx>
        <c:axId val="116979584"/>
        <c:scaling>
          <c:orientation val="minMax"/>
        </c:scaling>
        <c:axPos val="b"/>
        <c:numFmt formatCode="General" sourceLinked="0"/>
        <c:tickLblPos val="nextTo"/>
        <c:txPr>
          <a:bodyPr/>
          <a:lstStyle/>
          <a:p>
            <a:pPr>
              <a:defRPr sz="1200" b="1">
                <a:latin typeface="Arial" panose="020B0604020202020204" pitchFamily="34" charset="0"/>
                <a:cs typeface="Arial" panose="020B0604020202020204" pitchFamily="34" charset="0"/>
              </a:defRPr>
            </a:pPr>
            <a:endParaRPr lang="en-US"/>
          </a:p>
        </c:txPr>
        <c:crossAx val="116981120"/>
        <c:crosses val="autoZero"/>
        <c:auto val="1"/>
        <c:lblAlgn val="ctr"/>
        <c:lblOffset val="100"/>
      </c:catAx>
      <c:valAx>
        <c:axId val="116981120"/>
        <c:scaling>
          <c:orientation val="minMax"/>
          <c:max val="24"/>
        </c:scaling>
        <c:axPos val="l"/>
        <c:majorGridlines/>
        <c:numFmt formatCode="General" sourceLinked="1"/>
        <c:tickLblPos val="nextTo"/>
        <c:txPr>
          <a:bodyPr/>
          <a:lstStyle/>
          <a:p>
            <a:pPr>
              <a:defRPr sz="1200">
                <a:latin typeface="Arial" panose="020B0604020202020204" pitchFamily="34" charset="0"/>
                <a:cs typeface="Arial" panose="020B0604020202020204" pitchFamily="34" charset="0"/>
              </a:defRPr>
            </a:pPr>
            <a:endParaRPr lang="en-US"/>
          </a:p>
        </c:txPr>
        <c:crossAx val="116979584"/>
        <c:crosses val="autoZero"/>
        <c:crossBetween val="between"/>
        <c:majorUnit val="3"/>
      </c:valAx>
    </c:plotArea>
    <c:plotVisOnly val="1"/>
    <c:dispBlanksAs val="gap"/>
  </c:chart>
  <c:spPr>
    <a:solidFill>
      <a:schemeClr val="bg2">
        <a:lumMod val="90000"/>
      </a:schemeClr>
    </a:solidFill>
  </c:sp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90825549339992073"/>
          <c:h val="0.8326195683872849"/>
        </c:manualLayout>
      </c:layout>
      <c:bar3DChart>
        <c:barDir val="col"/>
        <c:grouping val="stacked"/>
        <c:ser>
          <c:idx val="0"/>
          <c:order val="0"/>
          <c:spPr>
            <a:solidFill>
              <a:schemeClr val="accent1"/>
            </a:solidFill>
          </c:spPr>
          <c:dPt>
            <c:idx val="1"/>
            <c:spPr>
              <a:solidFill>
                <a:srgbClr val="00B050"/>
              </a:solidFill>
            </c:spPr>
            <c:extLst xmlns:c16r2="http://schemas.microsoft.com/office/drawing/2015/06/chart">
              <c:ext xmlns:c16="http://schemas.microsoft.com/office/drawing/2014/chart" uri="{C3380CC4-5D6E-409C-BE32-E72D297353CC}">
                <c16:uniqueId val="{00000001-A4A0-4E49-A68C-A23B9682E584}"/>
              </c:ext>
            </c:extLst>
          </c:dPt>
          <c:dPt>
            <c:idx val="2"/>
            <c:spPr>
              <a:solidFill>
                <a:srgbClr val="FF0000"/>
              </a:solidFill>
            </c:spPr>
            <c:extLst xmlns:c16r2="http://schemas.microsoft.com/office/drawing/2015/06/chart">
              <c:ext xmlns:c16="http://schemas.microsoft.com/office/drawing/2014/chart" uri="{C3380CC4-5D6E-409C-BE32-E72D297353CC}">
                <c16:uniqueId val="{00000003-A4A0-4E49-A68C-A23B9682E584}"/>
              </c:ext>
            </c:extLst>
          </c:dPt>
          <c:dLbls>
            <c:dLbl>
              <c:idx val="0"/>
              <c:layout>
                <c:manualLayout>
                  <c:x val="1.2338399560520028E-2"/>
                  <c:y val="-0.43518518518518523"/>
                </c:manualLayout>
              </c:layout>
              <c:tx>
                <c:rich>
                  <a:bodyPr/>
                  <a:lstStyle/>
                  <a:p>
                    <a:r>
                      <a:rPr lang="en-US" b="1" dirty="0"/>
                      <a:t>6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4A0-4E49-A68C-A23B9682E584}"/>
                </c:ext>
              </c:extLst>
            </c:dLbl>
            <c:dLbl>
              <c:idx val="1"/>
              <c:layout>
                <c:manualLayout>
                  <c:x val="2.1763432294698525E-2"/>
                  <c:y val="-0.38820939049285513"/>
                </c:manualLayout>
              </c:layout>
              <c:tx>
                <c:rich>
                  <a:bodyPr/>
                  <a:lstStyle/>
                  <a:p>
                    <a:r>
                      <a:rPr lang="en-US" b="1"/>
                      <a:t>5 (83%)</a:t>
                    </a:r>
                    <a:endParaRPr lang="en-US"/>
                  </a:p>
                </c:rich>
              </c:tx>
              <c:showVal val="1"/>
              <c:extLst xmlns:c16r2="http://schemas.microsoft.com/office/drawing/2015/06/chart">
                <c:ext xmlns:c15="http://schemas.microsoft.com/office/drawing/2012/chart" uri="{CE6537A1-D6FC-4f65-9D91-7224C49458BB}">
                  <c15:layout>
                    <c:manualLayout>
                      <c:w val="0.10196361690028788"/>
                      <c:h val="8.4094330293942629E-2"/>
                    </c:manualLayout>
                  </c15:layout>
                </c:ext>
                <c:ext xmlns:c16="http://schemas.microsoft.com/office/drawing/2014/chart" uri="{C3380CC4-5D6E-409C-BE32-E72D297353CC}">
                  <c16:uniqueId val="{00000001-A4A0-4E49-A68C-A23B9682E584}"/>
                </c:ext>
              </c:extLst>
            </c:dLbl>
            <c:dLbl>
              <c:idx val="2"/>
              <c:layout>
                <c:manualLayout>
                  <c:x val="2.0049340004898032E-2"/>
                  <c:y val="-0.20899529093264915"/>
                </c:manualLayout>
              </c:layout>
              <c:tx>
                <c:rich>
                  <a:bodyPr/>
                  <a:lstStyle/>
                  <a:p>
                    <a:r>
                      <a:rPr lang="en-US"/>
                      <a:t>1 (17%)</a:t>
                    </a:r>
                  </a:p>
                </c:rich>
              </c:tx>
              <c:showVal val="1"/>
              <c:extLst xmlns:c16r2="http://schemas.microsoft.com/office/drawing/2015/06/chart">
                <c:ext xmlns:c15="http://schemas.microsoft.com/office/drawing/2012/chart" uri="{CE6537A1-D6FC-4f65-9D91-7224C49458BB}">
                  <c15:layout>
                    <c:manualLayout>
                      <c:w val="0.10868217054263565"/>
                      <c:h val="8.4094330293942629E-2"/>
                    </c:manualLayout>
                  </c15:layout>
                </c:ext>
                <c:ext xmlns:c16="http://schemas.microsoft.com/office/drawing/2014/chart" uri="{C3380CC4-5D6E-409C-BE32-E72D297353CC}">
                  <c16:uniqueId val="{00000003-A4A0-4E49-A68C-A23B9682E584}"/>
                </c:ext>
              </c:extLst>
            </c:dLbl>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6</c:v>
                </c:pt>
                <c:pt idx="1">
                  <c:v>5</c:v>
                </c:pt>
                <c:pt idx="2">
                  <c:v>2</c:v>
                </c:pt>
              </c:numCache>
            </c:numRef>
          </c:val>
          <c:extLst xmlns:c16r2="http://schemas.microsoft.com/office/drawing/2015/06/chart">
            <c:ext xmlns:c16="http://schemas.microsoft.com/office/drawing/2014/chart" uri="{C3380CC4-5D6E-409C-BE32-E72D297353CC}">
              <c16:uniqueId val="{00000005-A4A0-4E49-A68C-A23B9682E584}"/>
            </c:ext>
          </c:extLst>
        </c:ser>
        <c:dLbls/>
        <c:shape val="box"/>
        <c:axId val="116976640"/>
        <c:axId val="117629696"/>
        <c:axId val="0"/>
      </c:bar3DChart>
      <c:catAx>
        <c:axId val="116976640"/>
        <c:scaling>
          <c:orientation val="minMax"/>
        </c:scaling>
        <c:axPos val="b"/>
        <c:numFmt formatCode="General" sourceLinked="0"/>
        <c:tickLblPos val="nextTo"/>
        <c:txPr>
          <a:bodyPr/>
          <a:lstStyle/>
          <a:p>
            <a:pPr>
              <a:defRPr sz="1200" b="1">
                <a:latin typeface="Arial" panose="020B0604020202020204" pitchFamily="34" charset="0"/>
                <a:cs typeface="Arial" panose="020B0604020202020204" pitchFamily="34" charset="0"/>
              </a:defRPr>
            </a:pPr>
            <a:endParaRPr lang="en-US"/>
          </a:p>
        </c:txPr>
        <c:crossAx val="117629696"/>
        <c:crosses val="autoZero"/>
        <c:auto val="1"/>
        <c:lblAlgn val="ctr"/>
        <c:lblOffset val="100"/>
      </c:catAx>
      <c:valAx>
        <c:axId val="117629696"/>
        <c:scaling>
          <c:orientation val="minMax"/>
        </c:scaling>
        <c:axPos val="l"/>
        <c:majorGridlines/>
        <c:numFmt formatCode="General" sourceLinked="1"/>
        <c:tickLblPos val="nextTo"/>
        <c:txPr>
          <a:bodyPr/>
          <a:lstStyle/>
          <a:p>
            <a:pPr>
              <a:defRPr sz="1200">
                <a:latin typeface="Arial" panose="020B0604020202020204" pitchFamily="34" charset="0"/>
                <a:cs typeface="Arial" panose="020B0604020202020204" pitchFamily="34" charset="0"/>
              </a:defRPr>
            </a:pPr>
            <a:endParaRPr lang="en-US"/>
          </a:p>
        </c:txPr>
        <c:crossAx val="116976640"/>
        <c:crosses val="autoZero"/>
        <c:crossBetween val="between"/>
        <c:majorUnit val="1"/>
      </c:valAx>
    </c:plotArea>
    <c:plotVisOnly val="1"/>
    <c:dispBlanksAs val="gap"/>
  </c:chart>
  <c:spPr>
    <a:solidFill>
      <a:schemeClr val="bg2">
        <a:lumMod val="90000"/>
      </a:schemeClr>
    </a:solidFill>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5.4474819861000515E-2"/>
          <c:y val="3.5007099522395765E-2"/>
          <c:w val="0.9134703734473355"/>
          <c:h val="0.8326195683872849"/>
        </c:manualLayout>
      </c:layout>
      <c:bar3DChart>
        <c:barDir val="col"/>
        <c:grouping val="stacked"/>
        <c:ser>
          <c:idx val="0"/>
          <c:order val="0"/>
          <c:spPr>
            <a:solidFill>
              <a:schemeClr val="accent1"/>
            </a:solidFill>
          </c:spPr>
          <c:dPt>
            <c:idx val="1"/>
            <c:spPr>
              <a:solidFill>
                <a:srgbClr val="00B050"/>
              </a:solidFill>
            </c:spPr>
            <c:extLst xmlns:c16r2="http://schemas.microsoft.com/office/drawing/2015/06/chart">
              <c:ext xmlns:c16="http://schemas.microsoft.com/office/drawing/2014/chart" uri="{C3380CC4-5D6E-409C-BE32-E72D297353CC}">
                <c16:uniqueId val="{00000001-90E8-4239-B369-38EF9D88BFF9}"/>
              </c:ext>
            </c:extLst>
          </c:dPt>
          <c:dPt>
            <c:idx val="2"/>
            <c:spPr>
              <a:solidFill>
                <a:srgbClr val="FF0000"/>
              </a:solidFill>
            </c:spPr>
            <c:extLst xmlns:c16r2="http://schemas.microsoft.com/office/drawing/2015/06/chart">
              <c:ext xmlns:c16="http://schemas.microsoft.com/office/drawing/2014/chart" uri="{C3380CC4-5D6E-409C-BE32-E72D297353CC}">
                <c16:uniqueId val="{00000003-90E8-4239-B369-38EF9D88BFF9}"/>
              </c:ext>
            </c:extLst>
          </c:dPt>
          <c:dLbls>
            <c:dLbl>
              <c:idx val="0"/>
              <c:layout>
                <c:manualLayout>
                  <c:x val="1.2338399560520028E-2"/>
                  <c:y val="-0.43518518518518523"/>
                </c:manualLayout>
              </c:layout>
              <c:tx>
                <c:rich>
                  <a:bodyPr/>
                  <a:lstStyle/>
                  <a:p>
                    <a:r>
                      <a:rPr lang="en-US" b="1" dirty="0"/>
                      <a:t>10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0E8-4239-B369-38EF9D88BFF9}"/>
                </c:ext>
              </c:extLst>
            </c:dLbl>
            <c:dLbl>
              <c:idx val="1"/>
              <c:layout>
                <c:manualLayout>
                  <c:x val="2.556964436752189E-2"/>
                  <c:y val="-0.43557286986934751"/>
                </c:manualLayout>
              </c:layout>
              <c:tx>
                <c:rich>
                  <a:bodyPr/>
                  <a:lstStyle/>
                  <a:p>
                    <a:r>
                      <a:rPr lang="en-US" b="1"/>
                      <a:t>9 (90%)</a:t>
                    </a:r>
                    <a:endParaRPr lang="en-US"/>
                  </a:p>
                </c:rich>
              </c:tx>
              <c:showVal val="1"/>
              <c:extLst xmlns:c16r2="http://schemas.microsoft.com/office/drawing/2015/06/chart">
                <c:ext xmlns:c15="http://schemas.microsoft.com/office/drawing/2012/chart" uri="{CE6537A1-D6FC-4f65-9D91-7224C49458BB}">
                  <c15:layout>
                    <c:manualLayout>
                      <c:w val="0.11893331063072092"/>
                      <c:h val="8.847309404826019E-2"/>
                    </c:manualLayout>
                  </c15:layout>
                </c:ext>
                <c:ext xmlns:c16="http://schemas.microsoft.com/office/drawing/2014/chart" uri="{C3380CC4-5D6E-409C-BE32-E72D297353CC}">
                  <c16:uniqueId val="{00000001-90E8-4239-B369-38EF9D88BFF9}"/>
                </c:ext>
              </c:extLst>
            </c:dLbl>
            <c:dLbl>
              <c:idx val="2"/>
              <c:layout>
                <c:manualLayout>
                  <c:x val="3.2170542635658925E-2"/>
                  <c:y val="-6.8874850794487019E-2"/>
                </c:manualLayout>
              </c:layout>
              <c:tx>
                <c:rich>
                  <a:bodyPr/>
                  <a:lstStyle/>
                  <a:p>
                    <a:r>
                      <a:rPr lang="en-US"/>
                      <a:t>1 (10%)</a:t>
                    </a:r>
                  </a:p>
                </c:rich>
              </c:tx>
              <c:showVal val="1"/>
              <c:extLst xmlns:c16r2="http://schemas.microsoft.com/office/drawing/2015/06/chart">
                <c:ext xmlns:c15="http://schemas.microsoft.com/office/drawing/2012/chart" uri="{CE6537A1-D6FC-4f65-9D91-7224C49458BB}">
                  <c15:layout>
                    <c:manualLayout>
                      <c:w val="0.10868217054263565"/>
                      <c:h val="8.4094330293942629E-2"/>
                    </c:manualLayout>
                  </c15:layout>
                </c:ext>
                <c:ext xmlns:c16="http://schemas.microsoft.com/office/drawing/2014/chart" uri="{C3380CC4-5D6E-409C-BE32-E72D297353CC}">
                  <c16:uniqueId val="{00000003-90E8-4239-B369-38EF9D88BFF9}"/>
                </c:ext>
              </c:extLst>
            </c:dLbl>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10</c:v>
                </c:pt>
                <c:pt idx="1">
                  <c:v>9</c:v>
                </c:pt>
                <c:pt idx="2">
                  <c:v>1</c:v>
                </c:pt>
              </c:numCache>
            </c:numRef>
          </c:val>
          <c:extLst xmlns:c16r2="http://schemas.microsoft.com/office/drawing/2015/06/chart">
            <c:ext xmlns:c16="http://schemas.microsoft.com/office/drawing/2014/chart" uri="{C3380CC4-5D6E-409C-BE32-E72D297353CC}">
              <c16:uniqueId val="{00000005-90E8-4239-B369-38EF9D88BFF9}"/>
            </c:ext>
          </c:extLst>
        </c:ser>
        <c:dLbls/>
        <c:shape val="box"/>
        <c:axId val="121392512"/>
        <c:axId val="121398400"/>
        <c:axId val="0"/>
      </c:bar3DChart>
      <c:catAx>
        <c:axId val="121392512"/>
        <c:scaling>
          <c:orientation val="minMax"/>
        </c:scaling>
        <c:axPos val="b"/>
        <c:numFmt formatCode="General" sourceLinked="0"/>
        <c:tickLblPos val="nextTo"/>
        <c:txPr>
          <a:bodyPr/>
          <a:lstStyle/>
          <a:p>
            <a:pPr>
              <a:defRPr sz="1200" b="1">
                <a:latin typeface="Arial" panose="020B0604020202020204" pitchFamily="34" charset="0"/>
                <a:cs typeface="Arial" panose="020B0604020202020204" pitchFamily="34" charset="0"/>
              </a:defRPr>
            </a:pPr>
            <a:endParaRPr lang="en-US"/>
          </a:p>
        </c:txPr>
        <c:crossAx val="121398400"/>
        <c:crosses val="autoZero"/>
        <c:auto val="1"/>
        <c:lblAlgn val="ctr"/>
        <c:lblOffset val="100"/>
      </c:catAx>
      <c:valAx>
        <c:axId val="121398400"/>
        <c:scaling>
          <c:orientation val="minMax"/>
        </c:scaling>
        <c:axPos val="l"/>
        <c:majorGridlines/>
        <c:numFmt formatCode="General" sourceLinked="1"/>
        <c:tickLblPos val="nextTo"/>
        <c:txPr>
          <a:bodyPr/>
          <a:lstStyle/>
          <a:p>
            <a:pPr>
              <a:defRPr sz="1200">
                <a:latin typeface="Arial" panose="020B0604020202020204" pitchFamily="34" charset="0"/>
                <a:cs typeface="Arial" panose="020B0604020202020204" pitchFamily="34" charset="0"/>
              </a:defRPr>
            </a:pPr>
            <a:endParaRPr lang="en-US"/>
          </a:p>
        </c:txPr>
        <c:crossAx val="121392512"/>
        <c:crosses val="autoZero"/>
        <c:crossBetween val="between"/>
        <c:majorUnit val="1"/>
        <c:minorUnit val="0.1"/>
      </c:valAx>
    </c:plotArea>
    <c:plotVisOnly val="1"/>
    <c:dispBlanksAs val="gap"/>
  </c:chart>
  <c:spPr>
    <a:solidFill>
      <a:schemeClr val="bg2">
        <a:lumMod val="90000"/>
      </a:schemeClr>
    </a:solidFill>
  </c:sp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2233357203E-2"/>
          <c:y val="6.4536819689991601E-2"/>
          <c:w val="0.87638306307370861"/>
          <c:h val="0.8326195683872849"/>
        </c:manualLayout>
      </c:layout>
      <c:bar3DChart>
        <c:barDir val="col"/>
        <c:grouping val="stacked"/>
        <c:ser>
          <c:idx val="0"/>
          <c:order val="0"/>
          <c:spPr>
            <a:solidFill>
              <a:schemeClr val="accent1"/>
            </a:solidFill>
          </c:spPr>
          <c:dPt>
            <c:idx val="1"/>
            <c:spPr>
              <a:solidFill>
                <a:srgbClr val="00B050"/>
              </a:solidFill>
            </c:spPr>
            <c:extLst xmlns:c16r2="http://schemas.microsoft.com/office/drawing/2015/06/chart">
              <c:ext xmlns:c16="http://schemas.microsoft.com/office/drawing/2014/chart" uri="{C3380CC4-5D6E-409C-BE32-E72D297353CC}">
                <c16:uniqueId val="{00000001-3AAC-42AE-AA9E-428926B7A2BC}"/>
              </c:ext>
            </c:extLst>
          </c:dPt>
          <c:dPt>
            <c:idx val="2"/>
            <c:spPr>
              <a:solidFill>
                <a:srgbClr val="FF0000"/>
              </a:solidFill>
            </c:spPr>
            <c:extLst xmlns:c16r2="http://schemas.microsoft.com/office/drawing/2015/06/chart">
              <c:ext xmlns:c16="http://schemas.microsoft.com/office/drawing/2014/chart" uri="{C3380CC4-5D6E-409C-BE32-E72D297353CC}">
                <c16:uniqueId val="{00000003-3AAC-42AE-AA9E-428926B7A2BC}"/>
              </c:ext>
            </c:extLst>
          </c:dPt>
          <c:dLbls>
            <c:dLbl>
              <c:idx val="0"/>
              <c:layout>
                <c:manualLayout>
                  <c:x val="1.2338399560520028E-2"/>
                  <c:y val="-0.43518518518518523"/>
                </c:manualLayout>
              </c:layout>
              <c:tx>
                <c:rich>
                  <a:bodyPr/>
                  <a:lstStyle/>
                  <a:p>
                    <a:r>
                      <a:rPr lang="en-US" b="1" dirty="0" smtClean="0"/>
                      <a:t>6(100%)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AC-42AE-AA9E-428926B7A2BC}"/>
                </c:ext>
              </c:extLst>
            </c:dLbl>
            <c:dLbl>
              <c:idx val="1"/>
              <c:layout>
                <c:manualLayout>
                  <c:x val="4.4939635631721334E-2"/>
                  <c:y val="-0.43734697630559843"/>
                </c:manualLayout>
              </c:layout>
              <c:tx>
                <c:rich>
                  <a:bodyPr/>
                  <a:lstStyle/>
                  <a:p>
                    <a:r>
                      <a:rPr lang="en-US" b="1"/>
                      <a:t>6(100%)</a:t>
                    </a:r>
                    <a:endParaRPr lang="en-US"/>
                  </a:p>
                </c:rich>
              </c:tx>
              <c:showVal val="1"/>
              <c:extLst xmlns:c16r2="http://schemas.microsoft.com/office/drawing/2015/06/chart">
                <c:ext xmlns:c15="http://schemas.microsoft.com/office/drawing/2012/chart" uri="{CE6537A1-D6FC-4f65-9D91-7224C49458BB}">
                  <c15:layout>
                    <c:manualLayout>
                      <c:w val="0.10196353834149109"/>
                      <c:h val="0.13375605407814589"/>
                    </c:manualLayout>
                  </c15:layout>
                </c:ext>
                <c:ext xmlns:c16="http://schemas.microsoft.com/office/drawing/2014/chart" uri="{C3380CC4-5D6E-409C-BE32-E72D297353CC}">
                  <c16:uniqueId val="{00000001-3AAC-42AE-AA9E-428926B7A2BC}"/>
                </c:ext>
              </c:extLst>
            </c:dLbl>
            <c:dLbl>
              <c:idx val="2"/>
              <c:layout>
                <c:manualLayout>
                  <c:x val="0.11701901846451568"/>
                  <c:y val="-0.30970685728195313"/>
                </c:manualLayout>
              </c:layout>
              <c:tx>
                <c:rich>
                  <a:bodyPr/>
                  <a:lstStyle/>
                  <a:p>
                    <a:r>
                      <a:rPr lang="en-US" dirty="0"/>
                      <a:t>0</a:t>
                    </a:r>
                    <a:r>
                      <a:rPr lang="en-US" dirty="0" smtClean="0"/>
                      <a:t> (0</a:t>
                    </a:r>
                    <a:r>
                      <a:rPr lang="en-US" dirty="0"/>
                      <a:t>%)</a:t>
                    </a:r>
                  </a:p>
                </c:rich>
              </c:tx>
              <c:showVal val="1"/>
              <c:extLst xmlns:c16r2="http://schemas.microsoft.com/office/drawing/2015/06/chart">
                <c:ext xmlns:c15="http://schemas.microsoft.com/office/drawing/2012/chart" uri="{CE6537A1-D6FC-4f65-9D91-7224C49458BB}">
                  <c15:layout>
                    <c:manualLayout>
                      <c:w val="0.10868217054263565"/>
                      <c:h val="8.4094330293942629E-2"/>
                    </c:manualLayout>
                  </c15:layout>
                </c:ext>
                <c:ext xmlns:c16="http://schemas.microsoft.com/office/drawing/2014/chart" uri="{C3380CC4-5D6E-409C-BE32-E72D297353CC}">
                  <c16:uniqueId val="{00000003-3AAC-42AE-AA9E-428926B7A2BC}"/>
                </c:ext>
              </c:extLst>
            </c:dLbl>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Sheet1!$A$253:$C$253</c:f>
              <c:strCache>
                <c:ptCount val="2"/>
                <c:pt idx="0">
                  <c:v>Total Targets</c:v>
                </c:pt>
                <c:pt idx="1">
                  <c:v>Achieved</c:v>
                </c:pt>
              </c:strCache>
            </c:strRef>
          </c:cat>
          <c:val>
            <c:numRef>
              <c:f>Sheet1!$A$254:$C$254</c:f>
              <c:numCache>
                <c:formatCode>General</c:formatCode>
                <c:ptCount val="3"/>
                <c:pt idx="0">
                  <c:v>6</c:v>
                </c:pt>
                <c:pt idx="1">
                  <c:v>6</c:v>
                </c:pt>
                <c:pt idx="2">
                  <c:v>0</c:v>
                </c:pt>
              </c:numCache>
            </c:numRef>
          </c:val>
          <c:extLst xmlns:c16r2="http://schemas.microsoft.com/office/drawing/2015/06/chart">
            <c:ext xmlns:c16="http://schemas.microsoft.com/office/drawing/2014/chart" uri="{C3380CC4-5D6E-409C-BE32-E72D297353CC}">
              <c16:uniqueId val="{00000005-3AAC-42AE-AA9E-428926B7A2BC}"/>
            </c:ext>
          </c:extLst>
        </c:ser>
        <c:dLbls/>
        <c:shape val="box"/>
        <c:axId val="123609856"/>
        <c:axId val="123611392"/>
        <c:axId val="0"/>
      </c:bar3DChart>
      <c:catAx>
        <c:axId val="123609856"/>
        <c:scaling>
          <c:orientation val="minMax"/>
        </c:scaling>
        <c:axPos val="b"/>
        <c:numFmt formatCode="General" sourceLinked="0"/>
        <c:tickLblPos val="nextTo"/>
        <c:txPr>
          <a:bodyPr/>
          <a:lstStyle/>
          <a:p>
            <a:pPr>
              <a:defRPr sz="1200" b="1">
                <a:latin typeface="Arial" panose="020B0604020202020204" pitchFamily="34" charset="0"/>
                <a:cs typeface="Arial" panose="020B0604020202020204" pitchFamily="34" charset="0"/>
              </a:defRPr>
            </a:pPr>
            <a:endParaRPr lang="en-US"/>
          </a:p>
        </c:txPr>
        <c:crossAx val="123611392"/>
        <c:crosses val="autoZero"/>
        <c:auto val="1"/>
        <c:lblAlgn val="ctr"/>
        <c:lblOffset val="100"/>
      </c:catAx>
      <c:valAx>
        <c:axId val="123611392"/>
        <c:scaling>
          <c:orientation val="minMax"/>
        </c:scaling>
        <c:axPos val="l"/>
        <c:majorGridlines/>
        <c:numFmt formatCode="General" sourceLinked="1"/>
        <c:tickLblPos val="nextTo"/>
        <c:txPr>
          <a:bodyPr/>
          <a:lstStyle/>
          <a:p>
            <a:pPr>
              <a:defRPr sz="1200">
                <a:latin typeface="Arial" panose="020B0604020202020204" pitchFamily="34" charset="0"/>
                <a:cs typeface="Arial" panose="020B0604020202020204" pitchFamily="34" charset="0"/>
              </a:defRPr>
            </a:pPr>
            <a:endParaRPr lang="en-US"/>
          </a:p>
        </c:txPr>
        <c:crossAx val="123609856"/>
        <c:crosses val="autoZero"/>
        <c:crossBetween val="between"/>
        <c:majorUnit val="1"/>
        <c:minorUnit val="0.1"/>
      </c:valAx>
    </c:plotArea>
    <c:plotVisOnly val="1"/>
    <c:dispBlanksAs val="gap"/>
  </c:chart>
  <c:spPr>
    <a:solidFill>
      <a:schemeClr val="bg2">
        <a:lumMod val="90000"/>
      </a:schemeClr>
    </a:solidFill>
  </c:spPr>
  <c:externalData r:id="rId2"/>
  <c:userShapes r:id="rId3"/>
</c:chartSpace>
</file>

<file path=ppt/charts/chart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view3D>
      <c:rAngAx val="1"/>
    </c:view3D>
    <c:plotArea>
      <c:layout>
        <c:manualLayout>
          <c:layoutTarget val="inner"/>
          <c:xMode val="edge"/>
          <c:yMode val="edge"/>
          <c:x val="7.195304075362674E-2"/>
          <c:y val="5.1400554097404488E-2"/>
          <c:w val="0.92804697757927035"/>
          <c:h val="0.8326195683872849"/>
        </c:manualLayout>
      </c:layout>
      <c:bar3DChart>
        <c:barDir val="col"/>
        <c:grouping val="stacked"/>
        <c:ser>
          <c:idx val="0"/>
          <c:order val="0"/>
          <c:spPr>
            <a:solidFill>
              <a:schemeClr val="accent1"/>
            </a:solidFill>
          </c:spPr>
          <c:dPt>
            <c:idx val="1"/>
            <c:spPr>
              <a:solidFill>
                <a:srgbClr val="00B050"/>
              </a:solidFill>
            </c:spPr>
            <c:extLst xmlns:c16r2="http://schemas.microsoft.com/office/drawing/2015/06/chart">
              <c:ext xmlns:c16="http://schemas.microsoft.com/office/drawing/2014/chart" uri="{C3380CC4-5D6E-409C-BE32-E72D297353CC}">
                <c16:uniqueId val="{00000001-18D1-42A8-ACE8-2E0AB637B8E3}"/>
              </c:ext>
            </c:extLst>
          </c:dPt>
          <c:dPt>
            <c:idx val="2"/>
            <c:spPr>
              <a:solidFill>
                <a:srgbClr val="FF0000"/>
              </a:solidFill>
            </c:spPr>
            <c:extLst xmlns:c16r2="http://schemas.microsoft.com/office/drawing/2015/06/chart">
              <c:ext xmlns:c16="http://schemas.microsoft.com/office/drawing/2014/chart" uri="{C3380CC4-5D6E-409C-BE32-E72D297353CC}">
                <c16:uniqueId val="{00000003-18D1-42A8-ACE8-2E0AB637B8E3}"/>
              </c:ext>
            </c:extLst>
          </c:dPt>
          <c:dLbls>
            <c:dLbl>
              <c:idx val="0"/>
              <c:layout>
                <c:manualLayout>
                  <c:x val="1.2338399560520028E-2"/>
                  <c:y val="-0.43518518518518523"/>
                </c:manualLayout>
              </c:layout>
              <c:tx>
                <c:rich>
                  <a:bodyPr/>
                  <a:lstStyle/>
                  <a:p>
                    <a:r>
                      <a:rPr lang="en-US" b="1" dirty="0" smtClean="0"/>
                      <a:t>4(100%) </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8D1-42A8-ACE8-2E0AB637B8E3}"/>
                </c:ext>
              </c:extLst>
            </c:dLbl>
            <c:dLbl>
              <c:idx val="1"/>
              <c:layout>
                <c:manualLayout>
                  <c:x val="8.2736681423502406E-3"/>
                  <c:y val="-0.4425077769141218"/>
                </c:manualLayout>
              </c:layout>
              <c:tx>
                <c:rich>
                  <a:bodyPr/>
                  <a:lstStyle/>
                  <a:p>
                    <a:r>
                      <a:rPr lang="en-US" b="1" dirty="0" smtClean="0"/>
                      <a:t>3</a:t>
                    </a:r>
                    <a:r>
                      <a:rPr lang="en-US" b="1" baseline="0" dirty="0" smtClean="0"/>
                      <a:t> </a:t>
                    </a:r>
                    <a:r>
                      <a:rPr lang="en-US" b="1" dirty="0" smtClean="0"/>
                      <a:t>(75</a:t>
                    </a:r>
                    <a:r>
                      <a:rPr lang="en-US" b="1" dirty="0"/>
                      <a:t>%)</a:t>
                    </a:r>
                    <a:endParaRPr lang="en-US" dirty="0"/>
                  </a:p>
                </c:rich>
              </c:tx>
              <c:showVal val="1"/>
              <c:extLst xmlns:c16r2="http://schemas.microsoft.com/office/drawing/2015/06/chart">
                <c:ext xmlns:c15="http://schemas.microsoft.com/office/drawing/2012/chart" uri="{CE6537A1-D6FC-4f65-9D91-7224C49458BB}">
                  <c15:layout>
                    <c:manualLayout>
                      <c:w val="0.10196361690028788"/>
                      <c:h val="8.847309404826019E-2"/>
                    </c:manualLayout>
                  </c15:layout>
                </c:ext>
                <c:ext xmlns:c16="http://schemas.microsoft.com/office/drawing/2014/chart" uri="{C3380CC4-5D6E-409C-BE32-E72D297353CC}">
                  <c16:uniqueId val="{00000001-18D1-42A8-ACE8-2E0AB637B8E3}"/>
                </c:ext>
              </c:extLst>
            </c:dLbl>
            <c:dLbl>
              <c:idx val="2"/>
              <c:layout>
                <c:manualLayout>
                  <c:x val="2.2473581966388465E-2"/>
                  <c:y val="-7.7632378303122321E-2"/>
                </c:manualLayout>
              </c:layout>
              <c:tx>
                <c:rich>
                  <a:bodyPr/>
                  <a:lstStyle/>
                  <a:p>
                    <a:r>
                      <a:rPr lang="en-US"/>
                      <a:t>1 (25%)</a:t>
                    </a:r>
                  </a:p>
                </c:rich>
              </c:tx>
              <c:showVal val="1"/>
              <c:extLst xmlns:c16r2="http://schemas.microsoft.com/office/drawing/2015/06/chart">
                <c:ext xmlns:c15="http://schemas.microsoft.com/office/drawing/2012/chart" uri="{CE6537A1-D6FC-4f65-9D91-7224C49458BB}">
                  <c15:layout>
                    <c:manualLayout>
                      <c:w val="0.10868217054263565"/>
                      <c:h val="8.4094330293942629E-2"/>
                    </c:manualLayout>
                  </c15:layout>
                </c:ext>
                <c:ext xmlns:c16="http://schemas.microsoft.com/office/drawing/2014/chart" uri="{C3380CC4-5D6E-409C-BE32-E72D297353CC}">
                  <c16:uniqueId val="{00000003-18D1-42A8-ACE8-2E0AB637B8E3}"/>
                </c:ext>
              </c:extLst>
            </c:dLbl>
            <c:spPr>
              <a:noFill/>
              <a:ln>
                <a:noFill/>
              </a:ln>
              <a:effectLst/>
            </c:spPr>
            <c:txPr>
              <a:bodyPr/>
              <a:lstStyle/>
              <a:p>
                <a:pPr>
                  <a:defRPr sz="1200" b="1">
                    <a:latin typeface="Arial" panose="020B0604020202020204" pitchFamily="34" charset="0"/>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Sheet1!$A$253:$C$253</c:f>
              <c:strCache>
                <c:ptCount val="3"/>
                <c:pt idx="0">
                  <c:v>Total Targets</c:v>
                </c:pt>
                <c:pt idx="1">
                  <c:v>Achieved</c:v>
                </c:pt>
                <c:pt idx="2">
                  <c:v> Not Achieved </c:v>
                </c:pt>
              </c:strCache>
            </c:strRef>
          </c:cat>
          <c:val>
            <c:numRef>
              <c:f>Sheet1!$A$254:$C$254</c:f>
              <c:numCache>
                <c:formatCode>General</c:formatCode>
                <c:ptCount val="3"/>
                <c:pt idx="0">
                  <c:v>4</c:v>
                </c:pt>
                <c:pt idx="1">
                  <c:v>3</c:v>
                </c:pt>
                <c:pt idx="2">
                  <c:v>0</c:v>
                </c:pt>
              </c:numCache>
            </c:numRef>
          </c:val>
          <c:extLst xmlns:c16r2="http://schemas.microsoft.com/office/drawing/2015/06/chart">
            <c:ext xmlns:c16="http://schemas.microsoft.com/office/drawing/2014/chart" uri="{C3380CC4-5D6E-409C-BE32-E72D297353CC}">
              <c16:uniqueId val="{00000005-18D1-42A8-ACE8-2E0AB637B8E3}"/>
            </c:ext>
          </c:extLst>
        </c:ser>
        <c:dLbls/>
        <c:shape val="box"/>
        <c:axId val="124563840"/>
        <c:axId val="124565376"/>
        <c:axId val="0"/>
      </c:bar3DChart>
      <c:catAx>
        <c:axId val="124563840"/>
        <c:scaling>
          <c:orientation val="minMax"/>
        </c:scaling>
        <c:axPos val="b"/>
        <c:numFmt formatCode="General" sourceLinked="0"/>
        <c:tickLblPos val="nextTo"/>
        <c:txPr>
          <a:bodyPr/>
          <a:lstStyle/>
          <a:p>
            <a:pPr>
              <a:defRPr sz="1200" b="1">
                <a:latin typeface="Arial" panose="020B0604020202020204" pitchFamily="34" charset="0"/>
                <a:cs typeface="Arial" panose="020B0604020202020204" pitchFamily="34" charset="0"/>
              </a:defRPr>
            </a:pPr>
            <a:endParaRPr lang="en-US"/>
          </a:p>
        </c:txPr>
        <c:crossAx val="124565376"/>
        <c:crosses val="autoZero"/>
        <c:auto val="1"/>
        <c:lblAlgn val="ctr"/>
        <c:lblOffset val="100"/>
      </c:catAx>
      <c:valAx>
        <c:axId val="124565376"/>
        <c:scaling>
          <c:orientation val="minMax"/>
          <c:max val="5"/>
        </c:scaling>
        <c:axPos val="l"/>
        <c:majorGridlines/>
        <c:numFmt formatCode="General" sourceLinked="1"/>
        <c:tickLblPos val="nextTo"/>
        <c:txPr>
          <a:bodyPr/>
          <a:lstStyle/>
          <a:p>
            <a:pPr>
              <a:defRPr sz="1200">
                <a:latin typeface="Arial" panose="020B0604020202020204" pitchFamily="34" charset="0"/>
                <a:cs typeface="Arial" panose="020B0604020202020204" pitchFamily="34" charset="0"/>
              </a:defRPr>
            </a:pPr>
            <a:endParaRPr lang="en-US"/>
          </a:p>
        </c:txPr>
        <c:crossAx val="124563840"/>
        <c:crosses val="autoZero"/>
        <c:crossBetween val="between"/>
        <c:majorUnit val="1"/>
        <c:minorUnit val="0.1"/>
      </c:valAx>
    </c:plotArea>
    <c:plotVisOnly val="1"/>
    <c:dispBlanksAs val="gap"/>
  </c:chart>
  <c:spPr>
    <a:solidFill>
      <a:schemeClr val="bg2">
        <a:lumMod val="90000"/>
      </a:schemeClr>
    </a:solidFill>
  </c:spPr>
  <c:externalData r:id="rId2"/>
  <c:userShapes r:id="rId3"/>
</c:chartSpace>
</file>

<file path=ppt/drawings/drawing1.xml><?xml version="1.0" encoding="utf-8"?>
<c:userShapes xmlns:c="http://schemas.openxmlformats.org/drawingml/2006/chart">
  <cdr:relSizeAnchor xmlns:cdr="http://schemas.openxmlformats.org/drawingml/2006/chartDrawing">
    <cdr:from>
      <cdr:x>0.8</cdr:x>
      <cdr:y>0.09722</cdr:y>
    </cdr:from>
    <cdr:to>
      <cdr:x>1</cdr:x>
      <cdr:y>0.43056</cdr:y>
    </cdr:to>
    <cdr:sp macro="" textlink="">
      <cdr:nvSpPr>
        <cdr:cNvPr id="2" name="TextBox 1"/>
        <cdr:cNvSpPr txBox="1"/>
      </cdr:nvSpPr>
      <cdr:spPr>
        <a:xfrm xmlns:a="http://schemas.openxmlformats.org/drawingml/2006/main">
          <a:off x="3838575" y="2667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dr:relSizeAnchor xmlns:cdr="http://schemas.openxmlformats.org/drawingml/2006/chartDrawing">
    <cdr:from>
      <cdr:x>0.8</cdr:x>
      <cdr:y>0.13194</cdr:y>
    </cdr:from>
    <cdr:to>
      <cdr:x>1</cdr:x>
      <cdr:y>0.46528</cdr:y>
    </cdr:to>
    <cdr:sp macro="" textlink="">
      <cdr:nvSpPr>
        <cdr:cNvPr id="3" name="TextBox 2"/>
        <cdr:cNvSpPr txBox="1"/>
      </cdr:nvSpPr>
      <cdr:spPr>
        <a:xfrm xmlns:a="http://schemas.openxmlformats.org/drawingml/2006/main">
          <a:off x="3752850" y="361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userShapes>
</file>

<file path=ppt/drawings/drawing2.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userShapes>
</file>

<file path=ppt/drawings/drawing3.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userShapes>
</file>

<file path=ppt/drawings/drawing4.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userShapes>
</file>

<file path=ppt/drawings/drawing5.xml><?xml version="1.0" encoding="utf-8"?>
<c:userShapes xmlns:c="http://schemas.openxmlformats.org/drawingml/2006/chart">
  <cdr:relSizeAnchor xmlns:cdr="http://schemas.openxmlformats.org/drawingml/2006/chartDrawing">
    <cdr:from>
      <cdr:x>0.8</cdr:x>
      <cdr:y>0.10069</cdr:y>
    </cdr:from>
    <cdr:to>
      <cdr:x>1</cdr:x>
      <cdr:y>0.43403</cdr:y>
    </cdr:to>
    <cdr:sp macro="" textlink="">
      <cdr:nvSpPr>
        <cdr:cNvPr id="2" name="TextBox 1"/>
        <cdr:cNvSpPr txBox="1"/>
      </cdr:nvSpPr>
      <cdr:spPr>
        <a:xfrm xmlns:a="http://schemas.openxmlformats.org/drawingml/2006/main">
          <a:off x="3790950" y="276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ZA"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C33809-580D-6242-8BA1-002773C810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3D1136C-D934-A443-9F63-494CAB69B1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1CCCDC-B94B-0F47-B593-74D78C5634FC}" type="datetimeFigureOut">
              <a:rPr lang="en-US" smtClean="0"/>
              <a:pPr/>
              <a:t>2/23/2022</a:t>
            </a:fld>
            <a:endParaRPr lang="en-US"/>
          </a:p>
        </p:txBody>
      </p:sp>
      <p:sp>
        <p:nvSpPr>
          <p:cNvPr id="4" name="Footer Placeholder 3">
            <a:extLst>
              <a:ext uri="{FF2B5EF4-FFF2-40B4-BE49-F238E27FC236}">
                <a16:creationId xmlns:a16="http://schemas.microsoft.com/office/drawing/2014/main" xmlns="" id="{4E18070E-30BF-6E44-A67F-B57E840824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201F0F0-D145-4D49-8B03-51EAC9DB05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48D09B-9725-8C4E-80D1-7DA782E63E49}" type="slidenum">
              <a:rPr lang="en-US" smtClean="0"/>
              <a:pPr/>
              <a:t>‹#›</a:t>
            </a:fld>
            <a:endParaRPr lang="en-US"/>
          </a:p>
        </p:txBody>
      </p:sp>
    </p:spTree>
    <p:extLst>
      <p:ext uri="{BB962C8B-B14F-4D97-AF65-F5344CB8AC3E}">
        <p14:creationId xmlns:p14="http://schemas.microsoft.com/office/powerpoint/2010/main" xmlns="" val="3669838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5973-325A-5240-B9F3-659E46E0C383}" type="datetimeFigureOut">
              <a:rPr lang="en-US" smtClean="0"/>
              <a:pPr/>
              <a:t>2/23/2022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BF947-1BB9-5841-BE52-967BB0F86502}" type="slidenum">
              <a:rPr lang="en-US" smtClean="0"/>
              <a:pPr/>
              <a:t>‹#›</a:t>
            </a:fld>
            <a:endParaRPr lang="en-US"/>
          </a:p>
        </p:txBody>
      </p:sp>
    </p:spTree>
    <p:extLst>
      <p:ext uri="{BB962C8B-B14F-4D97-AF65-F5344CB8AC3E}">
        <p14:creationId xmlns:p14="http://schemas.microsoft.com/office/powerpoint/2010/main" xmlns="" val="4411232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9</a:t>
            </a:fld>
            <a:endParaRPr lang="en-US"/>
          </a:p>
        </p:txBody>
      </p:sp>
    </p:spTree>
    <p:extLst>
      <p:ext uri="{BB962C8B-B14F-4D97-AF65-F5344CB8AC3E}">
        <p14:creationId xmlns:p14="http://schemas.microsoft.com/office/powerpoint/2010/main" xmlns="" val="288637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BF947-1BB9-5841-BE52-967BB0F86502}" type="slidenum">
              <a:rPr lang="en-US" smtClean="0"/>
              <a:pPr/>
              <a:t>17</a:t>
            </a:fld>
            <a:endParaRPr lang="en-US"/>
          </a:p>
        </p:txBody>
      </p:sp>
    </p:spTree>
    <p:extLst>
      <p:ext uri="{BB962C8B-B14F-4D97-AF65-F5344CB8AC3E}">
        <p14:creationId xmlns:p14="http://schemas.microsoft.com/office/powerpoint/2010/main" xmlns="" val="233118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22</a:t>
            </a:fld>
            <a:endParaRPr lang="en-US"/>
          </a:p>
        </p:txBody>
      </p:sp>
    </p:spTree>
    <p:extLst>
      <p:ext uri="{BB962C8B-B14F-4D97-AF65-F5344CB8AC3E}">
        <p14:creationId xmlns:p14="http://schemas.microsoft.com/office/powerpoint/2010/main" xmlns="" val="120163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26</a:t>
            </a:fld>
            <a:endParaRPr lang="en-US"/>
          </a:p>
        </p:txBody>
      </p:sp>
    </p:spTree>
    <p:extLst>
      <p:ext uri="{BB962C8B-B14F-4D97-AF65-F5344CB8AC3E}">
        <p14:creationId xmlns:p14="http://schemas.microsoft.com/office/powerpoint/2010/main" xmlns="" val="274781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B2BF947-1BB9-5841-BE52-967BB0F86502}" type="slidenum">
              <a:rPr lang="en-US" smtClean="0"/>
              <a:pPr/>
              <a:t>29</a:t>
            </a:fld>
            <a:endParaRPr lang="en-US"/>
          </a:p>
        </p:txBody>
      </p:sp>
    </p:spTree>
    <p:extLst>
      <p:ext uri="{BB962C8B-B14F-4D97-AF65-F5344CB8AC3E}">
        <p14:creationId xmlns:p14="http://schemas.microsoft.com/office/powerpoint/2010/main" xmlns="" val="2550891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783" y="1130443"/>
            <a:ext cx="8736495" cy="767931"/>
          </a:xfrm>
          <a:prstGeom prst="rect">
            <a:avLst/>
          </a:prstGeom>
        </p:spPr>
        <p:txBody>
          <a:bodyPr>
            <a:normAutofit/>
          </a:bodyPr>
          <a:lstStyle>
            <a:lvl1pPr>
              <a:defRPr sz="3600">
                <a:solidFill>
                  <a:schemeClr val="accent3">
                    <a:lumMod val="7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98783" y="1938133"/>
            <a:ext cx="8736495" cy="3980415"/>
          </a:xfrm>
          <a:prstGeom prst="rect">
            <a:avLst/>
          </a:prstGeom>
        </p:spPr>
        <p:txBody>
          <a:bodyPr>
            <a:normAutofit/>
          </a:bodyPr>
          <a:lstStyle>
            <a:lvl1pPr>
              <a:defRPr sz="1800">
                <a:solidFill>
                  <a:schemeClr val="tx1">
                    <a:lumMod val="85000"/>
                    <a:lumOff val="15000"/>
                  </a:schemeClr>
                </a:solidFill>
                <a:latin typeface="Arial" panose="020B0604020202020204" pitchFamily="34" charset="0"/>
                <a:cs typeface="Arial" panose="020B0604020202020204" pitchFamily="34" charset="0"/>
              </a:defRPr>
            </a:lvl1pPr>
            <a:lvl2pPr>
              <a:defRPr sz="1800">
                <a:solidFill>
                  <a:schemeClr val="tx1">
                    <a:lumMod val="85000"/>
                    <a:lumOff val="15000"/>
                  </a:schemeClr>
                </a:solidFill>
                <a:latin typeface="Arial" panose="020B0604020202020204" pitchFamily="34" charset="0"/>
                <a:cs typeface="Arial" panose="020B0604020202020204" pitchFamily="34" charset="0"/>
              </a:defRPr>
            </a:lvl2pPr>
            <a:lvl3pPr>
              <a:defRPr sz="1800">
                <a:solidFill>
                  <a:schemeClr val="tx1">
                    <a:lumMod val="85000"/>
                    <a:lumOff val="15000"/>
                  </a:schemeClr>
                </a:solidFill>
                <a:latin typeface="Arial" panose="020B0604020202020204" pitchFamily="34" charset="0"/>
                <a:cs typeface="Arial" panose="020B0604020202020204" pitchFamily="34" charset="0"/>
              </a:defRPr>
            </a:lvl3pPr>
            <a:lvl4pPr>
              <a:defRPr sz="1800">
                <a:solidFill>
                  <a:schemeClr val="tx1">
                    <a:lumMod val="85000"/>
                    <a:lumOff val="15000"/>
                  </a:schemeClr>
                </a:solidFill>
                <a:latin typeface="Arial" panose="020B0604020202020204" pitchFamily="34" charset="0"/>
                <a:cs typeface="Arial" panose="020B0604020202020204" pitchFamily="34" charset="0"/>
              </a:defRPr>
            </a:lvl4pPr>
            <a:lvl5pPr>
              <a:defRPr sz="180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928192" y="6396108"/>
            <a:ext cx="8112815" cy="365125"/>
          </a:xfrm>
        </p:spPr>
        <p:txBody>
          <a:bodyPr/>
          <a:lstStyle>
            <a:lvl1pPr>
              <a:defRPr>
                <a:solidFill>
                  <a:schemeClr val="accent1">
                    <a:lumMod val="75000"/>
                  </a:schemeClr>
                </a:solidFill>
              </a:defRPr>
            </a:lvl1pPr>
          </a:lstStyle>
          <a:p>
            <a:endParaRPr lang="en-US" dirty="0"/>
          </a:p>
        </p:txBody>
      </p:sp>
      <p:pic>
        <p:nvPicPr>
          <p:cNvPr id="6" name="Picture 5">
            <a:extLst>
              <a:ext uri="{FF2B5EF4-FFF2-40B4-BE49-F238E27FC236}">
                <a16:creationId xmlns:a16="http://schemas.microsoft.com/office/drawing/2014/main" xmlns="" id="{EC2E2168-06DA-7B46-B4FE-F1C845127E74}"/>
              </a:ext>
            </a:extLst>
          </p:cNvPr>
          <p:cNvPicPr>
            <a:picLocks noChangeAspect="1"/>
          </p:cNvPicPr>
          <p:nvPr userDrawn="1"/>
        </p:nvPicPr>
        <p:blipFill>
          <a:blip r:embed="rId2"/>
          <a:stretch>
            <a:fillRect/>
          </a:stretch>
        </p:blipFill>
        <p:spPr>
          <a:xfrm>
            <a:off x="0" y="278295"/>
            <a:ext cx="9144000" cy="6858000"/>
          </a:xfrm>
          <a:prstGeom prst="rect">
            <a:avLst/>
          </a:prstGeom>
        </p:spPr>
      </p:pic>
    </p:spTree>
    <p:extLst>
      <p:ext uri="{BB962C8B-B14F-4D97-AF65-F5344CB8AC3E}">
        <p14:creationId xmlns:p14="http://schemas.microsoft.com/office/powerpoint/2010/main" xmlns="" val="38546612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997765" y="6356351"/>
            <a:ext cx="811281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TextBox 7">
            <a:extLst>
              <a:ext uri="{FF2B5EF4-FFF2-40B4-BE49-F238E27FC236}">
                <a16:creationId xmlns:a16="http://schemas.microsoft.com/office/drawing/2014/main" xmlns="" id="{6FADCAF3-A8B8-A14A-A899-160165FC4866}"/>
              </a:ext>
            </a:extLst>
          </p:cNvPr>
          <p:cNvSpPr txBox="1"/>
          <p:nvPr userDrawn="1"/>
        </p:nvSpPr>
        <p:spPr>
          <a:xfrm>
            <a:off x="8448259" y="6415985"/>
            <a:ext cx="586409" cy="307777"/>
          </a:xfrm>
          <a:prstGeom prst="rect">
            <a:avLst/>
          </a:prstGeom>
          <a:noFill/>
        </p:spPr>
        <p:txBody>
          <a:bodyPr wrap="square" rtlCol="0">
            <a:spAutoFit/>
          </a:bodyPr>
          <a:lstStyle/>
          <a:p>
            <a:pPr algn="r"/>
            <a:fld id="{5FE88379-CB5E-BF4C-80A9-48B489FDABFC}" type="slidenum">
              <a:rPr lang="en-US" sz="1400" smtClean="0">
                <a:solidFill>
                  <a:srgbClr val="00B050"/>
                </a:solidFill>
              </a:rPr>
              <a:pPr algn="r"/>
              <a:t>‹#›</a:t>
            </a:fld>
            <a:endParaRPr lang="en-US" sz="1400" dirty="0">
              <a:solidFill>
                <a:srgbClr val="00B050"/>
              </a:solidFill>
            </a:endParaRPr>
          </a:p>
        </p:txBody>
      </p:sp>
      <p:sp>
        <p:nvSpPr>
          <p:cNvPr id="4" name="Slide Number Placeholder 3">
            <a:extLst>
              <a:ext uri="{FF2B5EF4-FFF2-40B4-BE49-F238E27FC236}">
                <a16:creationId xmlns:a16="http://schemas.microsoft.com/office/drawing/2014/main" xmlns="" id="{62A5BD94-3854-CF44-9075-35FEC5A57A2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B13C8-5E62-8E44-9AF3-9089075F6BBC}" type="slidenum">
              <a:rPr lang="en-US" smtClean="0"/>
              <a:pPr/>
              <a:t>‹#›</a:t>
            </a:fld>
            <a:endParaRPr lang="en-US"/>
          </a:p>
        </p:txBody>
      </p:sp>
    </p:spTree>
    <p:extLst>
      <p:ext uri="{BB962C8B-B14F-4D97-AF65-F5344CB8AC3E}">
        <p14:creationId xmlns:p14="http://schemas.microsoft.com/office/powerpoint/2010/main" xmlns="" val="2058516122"/>
      </p:ext>
    </p:extLst>
  </p:cSld>
  <p:clrMap bg1="lt1" tx1="dk1" bg2="lt2" tx2="dk2" accent1="accent1" accent2="accent2" accent3="accent3" accent4="accent4" accent5="accent5" accent6="accent6" hlink="hlink" folHlink="folHlink"/>
  <p:sldLayoutIdLst>
    <p:sldLayoutId id="2147483662" r:id="rId1"/>
  </p:sldLayoutIdLst>
  <p:hf sldNum="0" hdr="0" ftr="0" dt="0"/>
  <p:txStyles>
    <p:titleStyle>
      <a:lvl1pPr algn="l" defTabSz="914400" rtl="0" eaLnBrk="1" latinLnBrk="0" hangingPunct="1">
        <a:lnSpc>
          <a:spcPct val="90000"/>
        </a:lnSpc>
        <a:spcBef>
          <a:spcPct val="0"/>
        </a:spcBef>
        <a:buNone/>
        <a:defRPr sz="3600" kern="1200">
          <a:solidFill>
            <a:schemeClr val="accent3">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96E51EB6-104E-A347-AB85-1F6FE81A8A2C}"/>
              </a:ext>
            </a:extLst>
          </p:cNvPr>
          <p:cNvPicPr>
            <a:picLocks noGrp="1" noChangeAspect="1"/>
          </p:cNvPicPr>
          <p:nvPr>
            <p:ph idx="1"/>
          </p:nvPr>
        </p:nvPicPr>
        <p:blipFill>
          <a:blip r:embed="rId2"/>
          <a:stretch>
            <a:fillRect/>
          </a:stretch>
        </p:blipFill>
        <p:spPr>
          <a:xfrm>
            <a:off x="0" y="-63210"/>
            <a:ext cx="9144000" cy="6858001"/>
          </a:xfrm>
        </p:spPr>
      </p:pic>
      <p:sp>
        <p:nvSpPr>
          <p:cNvPr id="2" name="Title 1">
            <a:extLst>
              <a:ext uri="{FF2B5EF4-FFF2-40B4-BE49-F238E27FC236}">
                <a16:creationId xmlns:a16="http://schemas.microsoft.com/office/drawing/2014/main" xmlns="" id="{4E7A1611-166A-8349-BB5D-DA6E55F2215F}"/>
              </a:ext>
            </a:extLst>
          </p:cNvPr>
          <p:cNvSpPr>
            <a:spLocks noGrp="1"/>
          </p:cNvSpPr>
          <p:nvPr>
            <p:ph type="title"/>
          </p:nvPr>
        </p:nvSpPr>
        <p:spPr>
          <a:xfrm>
            <a:off x="3519988" y="1068006"/>
            <a:ext cx="5338065" cy="931905"/>
          </a:xfrm>
        </p:spPr>
        <p:txBody>
          <a:bodyPr>
            <a:normAutofit/>
          </a:bodyPr>
          <a:lstStyle/>
          <a:p>
            <a:pPr algn="ctr"/>
            <a:r>
              <a:rPr lang="en-US" sz="2800" b="1" dirty="0">
                <a:solidFill>
                  <a:srgbClr val="37A76F">
                    <a:lumMod val="75000"/>
                  </a:srgbClr>
                </a:solidFill>
              </a:rPr>
              <a:t>Presentation to 	the Portfolio Committee</a:t>
            </a:r>
            <a:endParaRPr lang="en-US" sz="2800" dirty="0"/>
          </a:p>
        </p:txBody>
      </p:sp>
      <p:sp>
        <p:nvSpPr>
          <p:cNvPr id="7" name="TextBox 6"/>
          <p:cNvSpPr txBox="1"/>
          <p:nvPr/>
        </p:nvSpPr>
        <p:spPr>
          <a:xfrm>
            <a:off x="3426691" y="2469407"/>
            <a:ext cx="5357092" cy="1692771"/>
          </a:xfrm>
          <a:prstGeom prst="rect">
            <a:avLst/>
          </a:prstGeom>
          <a:noFill/>
        </p:spPr>
        <p:txBody>
          <a:bodyPr wrap="square" rtlCol="0">
            <a:spAutoFit/>
          </a:bodyPr>
          <a:lstStyle/>
          <a:p>
            <a:pPr lvl="0" algn="ctr">
              <a:lnSpc>
                <a:spcPct val="150000"/>
              </a:lnSpc>
            </a:pPr>
            <a:r>
              <a:rPr lang="en-ZA" sz="2800" b="1" dirty="0" smtClean="0">
                <a:solidFill>
                  <a:srgbClr val="37A76F">
                    <a:lumMod val="75000"/>
                  </a:srgbClr>
                </a:solidFill>
                <a:latin typeface="Arial" panose="020B0604020202020204" pitchFamily="34" charset="0"/>
                <a:ea typeface="+mj-ea"/>
                <a:cs typeface="Arial" panose="020B0604020202020204" pitchFamily="34" charset="0"/>
              </a:rPr>
              <a:t>   </a:t>
            </a:r>
            <a:r>
              <a:rPr lang="en-ZA" sz="2000" b="1" dirty="0">
                <a:solidFill>
                  <a:srgbClr val="37A76F">
                    <a:lumMod val="75000"/>
                  </a:srgbClr>
                </a:solidFill>
                <a:latin typeface="Arial" panose="020B0604020202020204" pitchFamily="34" charset="0"/>
                <a:cs typeface="Arial" panose="020B0604020202020204" pitchFamily="34" charset="0"/>
              </a:rPr>
              <a:t>QUARTER </a:t>
            </a:r>
            <a:r>
              <a:rPr lang="en-ZA" sz="2000" b="1" dirty="0" smtClean="0">
                <a:solidFill>
                  <a:srgbClr val="37A76F">
                    <a:lumMod val="75000"/>
                  </a:srgbClr>
                </a:solidFill>
                <a:latin typeface="Arial" panose="020B0604020202020204" pitchFamily="34" charset="0"/>
                <a:cs typeface="Arial" panose="020B0604020202020204" pitchFamily="34" charset="0"/>
              </a:rPr>
              <a:t>2 </a:t>
            </a:r>
            <a:r>
              <a:rPr lang="en-ZA" sz="2000" b="1" dirty="0">
                <a:solidFill>
                  <a:srgbClr val="37A76F">
                    <a:lumMod val="75000"/>
                  </a:srgbClr>
                </a:solidFill>
                <a:latin typeface="Arial" panose="020B0604020202020204" pitchFamily="34" charset="0"/>
                <a:cs typeface="Arial" panose="020B0604020202020204" pitchFamily="34" charset="0"/>
              </a:rPr>
              <a:t>PERFORMANCE REPORT PERIOD ENDED </a:t>
            </a:r>
            <a:r>
              <a:rPr lang="en-ZA" sz="2000" b="1" dirty="0" smtClean="0">
                <a:solidFill>
                  <a:srgbClr val="37A76F">
                    <a:lumMod val="75000"/>
                  </a:srgbClr>
                </a:solidFill>
                <a:latin typeface="Arial" panose="020B0604020202020204" pitchFamily="34" charset="0"/>
                <a:cs typeface="Arial" panose="020B0604020202020204" pitchFamily="34" charset="0"/>
              </a:rPr>
              <a:t>30 SEPTEMBER 2021</a:t>
            </a:r>
            <a:endParaRPr lang="en-ZA" sz="2000" b="1" dirty="0">
              <a:solidFill>
                <a:srgbClr val="37A76F">
                  <a:lumMod val="75000"/>
                </a:srgbClr>
              </a:solidFill>
              <a:latin typeface="Arial" panose="020B0604020202020204" pitchFamily="34" charset="0"/>
              <a:cs typeface="Arial" panose="020B0604020202020204" pitchFamily="34" charset="0"/>
            </a:endParaRPr>
          </a:p>
          <a:p>
            <a:pPr algn="ctr"/>
            <a:endParaRPr lang="en-ZA" sz="3200" b="1" dirty="0">
              <a:solidFill>
                <a:srgbClr val="37A76F">
                  <a:lumMod val="75000"/>
                </a:srgbClr>
              </a:solidFill>
              <a:latin typeface="Arial" panose="020B0604020202020204" pitchFamily="34" charset="0"/>
              <a:ea typeface="+mj-ea"/>
              <a:cs typeface="Arial" panose="020B0604020202020204" pitchFamily="34" charset="0"/>
            </a:endParaRPr>
          </a:p>
        </p:txBody>
      </p:sp>
      <p:sp>
        <p:nvSpPr>
          <p:cNvPr id="8" name="TextBox 7"/>
          <p:cNvSpPr txBox="1"/>
          <p:nvPr/>
        </p:nvSpPr>
        <p:spPr>
          <a:xfrm>
            <a:off x="5259643" y="4308508"/>
            <a:ext cx="3038763" cy="646331"/>
          </a:xfrm>
          <a:prstGeom prst="rect">
            <a:avLst/>
          </a:prstGeom>
          <a:noFill/>
        </p:spPr>
        <p:txBody>
          <a:bodyPr wrap="square" rtlCol="0">
            <a:spAutoFit/>
          </a:bodyPr>
          <a:lstStyle/>
          <a:p>
            <a:r>
              <a:rPr lang="en-ZA" b="1" dirty="0" smtClean="0">
                <a:solidFill>
                  <a:srgbClr val="37A76F">
                    <a:lumMod val="75000"/>
                  </a:srgbClr>
                </a:solidFill>
                <a:latin typeface="Arial" panose="020B0604020202020204" pitchFamily="34" charset="0"/>
                <a:cs typeface="Arial" panose="020B0604020202020204" pitchFamily="34" charset="0"/>
              </a:rPr>
              <a:t>22 </a:t>
            </a:r>
            <a:r>
              <a:rPr lang="en-ZA" b="1" dirty="0">
                <a:solidFill>
                  <a:srgbClr val="37A76F">
                    <a:lumMod val="75000"/>
                  </a:srgbClr>
                </a:solidFill>
                <a:latin typeface="Arial" panose="020B0604020202020204" pitchFamily="34" charset="0"/>
                <a:cs typeface="Arial" panose="020B0604020202020204" pitchFamily="34" charset="0"/>
              </a:rPr>
              <a:t>February 2022</a:t>
            </a:r>
          </a:p>
          <a:p>
            <a:r>
              <a:rPr lang="en-ZA" dirty="0" smtClean="0"/>
              <a:t>  </a:t>
            </a:r>
            <a:endParaRPr lang="en-ZA" dirty="0"/>
          </a:p>
        </p:txBody>
      </p:sp>
    </p:spTree>
    <p:extLst>
      <p:ext uri="{BB962C8B-B14F-4D97-AF65-F5344CB8AC3E}">
        <p14:creationId xmlns:p14="http://schemas.microsoft.com/office/powerpoint/2010/main" xmlns="" val="3969053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32510"/>
            <a:ext cx="8736495" cy="508000"/>
          </a:xfrm>
        </p:spPr>
        <p:txBody>
          <a:bodyPr/>
          <a:lstStyle/>
          <a:p>
            <a:r>
              <a:rPr lang="en-ZA" sz="1800" b="1" dirty="0">
                <a:solidFill>
                  <a:srgbClr val="37A76F">
                    <a:lumMod val="75000"/>
                  </a:srgbClr>
                </a:solidFill>
              </a:rPr>
              <a:t>PROGRAMME 1 (ADMINISTRATION): 2</a:t>
            </a:r>
            <a:r>
              <a:rPr lang="en-ZA" sz="1800" b="1" baseline="30000" dirty="0">
                <a:solidFill>
                  <a:srgbClr val="37A76F">
                    <a:lumMod val="75000"/>
                  </a:srgbClr>
                </a:solidFill>
              </a:rPr>
              <a:t>nd</a:t>
            </a:r>
            <a:r>
              <a:rPr lang="en-ZA" sz="18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47774683"/>
              </p:ext>
            </p:extLst>
          </p:nvPr>
        </p:nvGraphicFramePr>
        <p:xfrm>
          <a:off x="198438" y="840510"/>
          <a:ext cx="8737600" cy="4505605"/>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xmlns="" val="20000"/>
                    </a:ext>
                  </a:extLst>
                </a:gridCol>
                <a:gridCol w="1092200">
                  <a:extLst>
                    <a:ext uri="{9D8B030D-6E8A-4147-A177-3AD203B41FA5}">
                      <a16:colId xmlns:a16="http://schemas.microsoft.com/office/drawing/2014/main" xmlns="" val="20001"/>
                    </a:ext>
                  </a:extLst>
                </a:gridCol>
                <a:gridCol w="1092200">
                  <a:extLst>
                    <a:ext uri="{9D8B030D-6E8A-4147-A177-3AD203B41FA5}">
                      <a16:colId xmlns:a16="http://schemas.microsoft.com/office/drawing/2014/main" xmlns="" val="20002"/>
                    </a:ext>
                  </a:extLst>
                </a:gridCol>
                <a:gridCol w="1092200">
                  <a:extLst>
                    <a:ext uri="{9D8B030D-6E8A-4147-A177-3AD203B41FA5}">
                      <a16:colId xmlns:a16="http://schemas.microsoft.com/office/drawing/2014/main" xmlns="" val="20003"/>
                    </a:ext>
                  </a:extLst>
                </a:gridCol>
                <a:gridCol w="1359837">
                  <a:extLst>
                    <a:ext uri="{9D8B030D-6E8A-4147-A177-3AD203B41FA5}">
                      <a16:colId xmlns:a16="http://schemas.microsoft.com/office/drawing/2014/main" xmlns="" val="20004"/>
                    </a:ext>
                  </a:extLst>
                </a:gridCol>
                <a:gridCol w="1090670">
                  <a:extLst>
                    <a:ext uri="{9D8B030D-6E8A-4147-A177-3AD203B41FA5}">
                      <a16:colId xmlns:a16="http://schemas.microsoft.com/office/drawing/2014/main" xmlns="" val="20005"/>
                    </a:ext>
                  </a:extLst>
                </a:gridCol>
                <a:gridCol w="1918293">
                  <a:extLst>
                    <a:ext uri="{9D8B030D-6E8A-4147-A177-3AD203B41FA5}">
                      <a16:colId xmlns:a16="http://schemas.microsoft.com/office/drawing/2014/main" xmlns="" val="20006"/>
                    </a:ext>
                  </a:extLst>
                </a:gridCol>
              </a:tblGrid>
              <a:tr h="1583201">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478760">
                <a:tc gridSpan="7">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Sub-programme: Corporate Management</a:t>
                      </a:r>
                      <a:endParaRPr kumimoji="0" lang="en-ZA" sz="12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443644">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Approved Master Information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Technology Strategy and Plan (MITSP)</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Approved Master Information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Technology Strategy and Plan</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ZA" sz="1200" dirty="0">
                          <a:effectLst/>
                          <a:latin typeface="Arial" panose="020B0604020202020204" pitchFamily="34" charset="0"/>
                          <a:ea typeface="Calibri" panose="020F0502020204030204" pitchFamily="34" charset="0"/>
                          <a:cs typeface="Arial" panose="020B0604020202020204" pitchFamily="34" charset="0"/>
                        </a:rPr>
                        <a:t>(MITSP)</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Draft MITSP developed </a:t>
                      </a:r>
                    </a:p>
                  </a:txBody>
                  <a:tcPr marL="68580" marR="68580" marT="0" marB="0"/>
                </a:tc>
                <a:tc>
                  <a:txBody>
                    <a:bodyPr/>
                    <a:lstStyle/>
                    <a:p>
                      <a:pPr algn="l">
                        <a:lnSpc>
                          <a:spcPct val="11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l">
                        <a:lnSpc>
                          <a:spcPct val="11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Not Achieved</a:t>
                      </a:r>
                    </a:p>
                  </a:txBody>
                  <a:tcPr marL="68580" marR="68580" marT="0" marB="0">
                    <a:solidFill>
                      <a:srgbClr val="FF0000"/>
                    </a:solidFill>
                  </a:tcPr>
                </a:tc>
                <a:tc>
                  <a:txBody>
                    <a:bodyPr/>
                    <a:lstStyle/>
                    <a:p>
                      <a:pPr algn="l">
                        <a:lnSpc>
                          <a:spcPct val="11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The draft MITSP is work in progress following the appointment of the Director IT</a:t>
                      </a:r>
                    </a:p>
                  </a:txBody>
                  <a:tcPr marL="68580" marR="68580" marT="0" marB="0"/>
                </a:tc>
                <a:tc>
                  <a:txBody>
                    <a:bodyPr/>
                    <a:lstStyle/>
                    <a:p>
                      <a:pPr algn="l">
                        <a:lnSpc>
                          <a:spcPct val="115000"/>
                        </a:lnSpc>
                        <a:spcAft>
                          <a:spcPts val="1000"/>
                        </a:spcAft>
                      </a:pPr>
                      <a:r>
                        <a:rPr lang="en-ZA" sz="1200" dirty="0">
                          <a:effectLst/>
                          <a:latin typeface="Arial" panose="020B0604020202020204" pitchFamily="34" charset="0"/>
                          <a:ea typeface="Times New Roman" panose="02020603050405020304" pitchFamily="18" charset="0"/>
                          <a:cs typeface="Arial" panose="020B0604020202020204" pitchFamily="34" charset="0"/>
                        </a:rPr>
                        <a:t>The development of draft MITSP will be prioritised following the appointment of the Director IT</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06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23274"/>
            <a:ext cx="8736495" cy="450450"/>
          </a:xfrm>
        </p:spPr>
        <p:txBody>
          <a:bodyPr>
            <a:noAutofit/>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a:t>
            </a:r>
            <a:r>
              <a:rPr lang="en-ZA" sz="2000" b="1" dirty="0" smtClean="0">
                <a:solidFill>
                  <a:srgbClr val="37A76F">
                    <a:lumMod val="75000"/>
                  </a:srgbClr>
                </a:solidFill>
              </a:rPr>
              <a:t>2021/22</a:t>
            </a:r>
            <a:endParaRPr lang="en-US" sz="2000" dirty="0"/>
          </a:p>
        </p:txBody>
      </p:sp>
      <p:sp>
        <p:nvSpPr>
          <p:cNvPr id="3" name="Content Placeholder 2"/>
          <p:cNvSpPr>
            <a:spLocks noGrp="1"/>
          </p:cNvSpPr>
          <p:nvPr>
            <p:ph idx="1"/>
          </p:nvPr>
        </p:nvSpPr>
        <p:spPr>
          <a:xfrm>
            <a:off x="198783" y="923637"/>
            <a:ext cx="8736495" cy="4994912"/>
          </a:xfrm>
        </p:spPr>
        <p:txBody>
          <a:bodyPr/>
          <a:lstStyle/>
          <a:p>
            <a:pPr marL="0" indent="0">
              <a:buNone/>
            </a:pPr>
            <a:r>
              <a:rPr lang="en-US" dirty="0">
                <a:solidFill>
                  <a:prstClr val="black">
                    <a:lumMod val="85000"/>
                    <a:lumOff val="15000"/>
                  </a:prstClr>
                </a:solidFill>
              </a:rPr>
              <a:t>Out of 9 targets planned for the second quarter of the 2021/22 financial year, </a:t>
            </a:r>
            <a:r>
              <a:rPr lang="en-US" dirty="0" err="1">
                <a:solidFill>
                  <a:prstClr val="black">
                    <a:lumMod val="85000"/>
                    <a:lumOff val="15000"/>
                  </a:prstClr>
                </a:solidFill>
              </a:rPr>
              <a:t>Programme</a:t>
            </a:r>
            <a:r>
              <a:rPr lang="en-US" dirty="0">
                <a:solidFill>
                  <a:prstClr val="black">
                    <a:lumMod val="85000"/>
                    <a:lumOff val="15000"/>
                  </a:prstClr>
                </a:solidFill>
              </a:rPr>
              <a:t> 2, has achieved 7 targets (78%) while 32 targets (22%) were not </a:t>
            </a:r>
            <a:r>
              <a:rPr lang="en-US" dirty="0" smtClean="0">
                <a:solidFill>
                  <a:prstClr val="black">
                    <a:lumMod val="85000"/>
                    <a:lumOff val="15000"/>
                  </a:prstClr>
                </a:solidFill>
              </a:rPr>
              <a:t>achieved.</a:t>
            </a:r>
          </a:p>
          <a:p>
            <a:pPr marL="0" indent="0">
              <a:buNone/>
            </a:pPr>
            <a:endParaRPr lang="en-US" dirty="0"/>
          </a:p>
        </p:txBody>
      </p:sp>
      <p:pic>
        <p:nvPicPr>
          <p:cNvPr id="4" name="Picture 3"/>
          <p:cNvPicPr>
            <a:picLocks noChangeAspect="1"/>
          </p:cNvPicPr>
          <p:nvPr/>
        </p:nvPicPr>
        <p:blipFill>
          <a:blip r:embed="rId2"/>
          <a:stretch>
            <a:fillRect/>
          </a:stretch>
        </p:blipFill>
        <p:spPr>
          <a:xfrm>
            <a:off x="514760" y="1712827"/>
            <a:ext cx="8114479" cy="3432345"/>
          </a:xfrm>
          <a:prstGeom prst="rect">
            <a:avLst/>
          </a:prstGeom>
        </p:spPr>
      </p:pic>
    </p:spTree>
    <p:extLst>
      <p:ext uri="{BB962C8B-B14F-4D97-AF65-F5344CB8AC3E}">
        <p14:creationId xmlns:p14="http://schemas.microsoft.com/office/powerpoint/2010/main" xmlns="" val="3936218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30629"/>
            <a:ext cx="8736495" cy="996207"/>
          </a:xfrm>
        </p:spPr>
        <p:txBody>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91956893"/>
              </p:ext>
            </p:extLst>
          </p:nvPr>
        </p:nvGraphicFramePr>
        <p:xfrm>
          <a:off x="198434" y="723482"/>
          <a:ext cx="8622292" cy="6694271"/>
        </p:xfrm>
        <a:graphic>
          <a:graphicData uri="http://schemas.openxmlformats.org/drawingml/2006/table">
            <a:tbl>
              <a:tblPr firstRow="1" bandRow="1">
                <a:tableStyleId>{5C22544A-7EE6-4342-B048-85BDC9FD1C3A}</a:tableStyleId>
              </a:tblPr>
              <a:tblGrid>
                <a:gridCol w="1231756">
                  <a:extLst>
                    <a:ext uri="{9D8B030D-6E8A-4147-A177-3AD203B41FA5}">
                      <a16:colId xmlns:a16="http://schemas.microsoft.com/office/drawing/2014/main" xmlns="" val="20000"/>
                    </a:ext>
                  </a:extLst>
                </a:gridCol>
                <a:gridCol w="1231756">
                  <a:extLst>
                    <a:ext uri="{9D8B030D-6E8A-4147-A177-3AD203B41FA5}">
                      <a16:colId xmlns:a16="http://schemas.microsoft.com/office/drawing/2014/main" xmlns="" val="20001"/>
                    </a:ext>
                  </a:extLst>
                </a:gridCol>
                <a:gridCol w="1231756">
                  <a:extLst>
                    <a:ext uri="{9D8B030D-6E8A-4147-A177-3AD203B41FA5}">
                      <a16:colId xmlns:a16="http://schemas.microsoft.com/office/drawing/2014/main" xmlns="" val="20002"/>
                    </a:ext>
                  </a:extLst>
                </a:gridCol>
                <a:gridCol w="1231756">
                  <a:extLst>
                    <a:ext uri="{9D8B030D-6E8A-4147-A177-3AD203B41FA5}">
                      <a16:colId xmlns:a16="http://schemas.microsoft.com/office/drawing/2014/main" xmlns="" val="20003"/>
                    </a:ext>
                  </a:extLst>
                </a:gridCol>
                <a:gridCol w="1231756">
                  <a:extLst>
                    <a:ext uri="{9D8B030D-6E8A-4147-A177-3AD203B41FA5}">
                      <a16:colId xmlns:a16="http://schemas.microsoft.com/office/drawing/2014/main" xmlns="" val="20004"/>
                    </a:ext>
                  </a:extLst>
                </a:gridCol>
                <a:gridCol w="1231756">
                  <a:extLst>
                    <a:ext uri="{9D8B030D-6E8A-4147-A177-3AD203B41FA5}">
                      <a16:colId xmlns:a16="http://schemas.microsoft.com/office/drawing/2014/main" xmlns="" val="20005"/>
                    </a:ext>
                  </a:extLst>
                </a:gridCol>
                <a:gridCol w="1231756">
                  <a:extLst>
                    <a:ext uri="{9D8B030D-6E8A-4147-A177-3AD203B41FA5}">
                      <a16:colId xmlns:a16="http://schemas.microsoft.com/office/drawing/2014/main" xmlns="" val="20006"/>
                    </a:ext>
                  </a:extLst>
                </a:gridCol>
              </a:tblGrid>
              <a:tr h="1305363">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85016">
                <a:tc gridSpan="7">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Economic Empowerment and Participation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2602024">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research reports on the development of the Socio economic empowerment index developed</a:t>
                      </a:r>
                    </a:p>
                  </a:txBody>
                  <a:tcPr marL="62226" marR="62226"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 research report on the development of socio economic index developed</a:t>
                      </a:r>
                    </a:p>
                  </a:txBody>
                  <a:tcPr marL="62226" marR="62226"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Inception report on the development of socio economic empowerment index developed.</a:t>
                      </a:r>
                    </a:p>
                  </a:txBody>
                  <a:tcPr marL="62226" marR="62226" marT="0" marB="0"/>
                </a:tc>
                <a:tc>
                  <a:txBody>
                    <a:bodyPr/>
                    <a:lstStyle/>
                    <a:p>
                      <a:pPr>
                        <a:lnSpc>
                          <a:spcPct val="107000"/>
                        </a:lnSpc>
                        <a:spcAft>
                          <a:spcPts val="0"/>
                        </a:spcAft>
                      </a:pPr>
                      <a:r>
                        <a:rPr lang="en-ZA" sz="1100" dirty="0" err="1">
                          <a:effectLst/>
                          <a:latin typeface="Arial" panose="020B0604020202020204" pitchFamily="34" charset="0"/>
                          <a:ea typeface="Calibri" panose="020F0502020204030204" pitchFamily="34" charset="0"/>
                          <a:cs typeface="Arial" panose="020B0604020202020204" pitchFamily="34" charset="0"/>
                        </a:rPr>
                        <a:t>ToR</a:t>
                      </a:r>
                      <a:r>
                        <a:rPr lang="en-ZA" sz="1100" dirty="0">
                          <a:effectLst/>
                          <a:latin typeface="Arial" panose="020B0604020202020204" pitchFamily="34" charset="0"/>
                          <a:ea typeface="Calibri" panose="020F0502020204030204" pitchFamily="34" charset="0"/>
                          <a:cs typeface="Arial" panose="020B0604020202020204" pitchFamily="34" charset="0"/>
                        </a:rPr>
                        <a:t> developed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ZA" sz="1100" dirty="0" err="1">
                          <a:effectLst/>
                          <a:latin typeface="Arial" panose="020B0604020202020204" pitchFamily="34" charset="0"/>
                          <a:ea typeface="Calibri" panose="020F0502020204030204" pitchFamily="34" charset="0"/>
                          <a:cs typeface="Arial" panose="020B0604020202020204" pitchFamily="34" charset="0"/>
                        </a:rPr>
                        <a:t>ToR</a:t>
                      </a:r>
                      <a:r>
                        <a:rPr lang="en-ZA" sz="1100" dirty="0">
                          <a:effectLst/>
                          <a:latin typeface="Arial" panose="020B0604020202020204" pitchFamily="34" charset="0"/>
                          <a:ea typeface="Calibri" panose="020F0502020204030204" pitchFamily="34" charset="0"/>
                          <a:cs typeface="Arial" panose="020B0604020202020204" pitchFamily="34" charset="0"/>
                        </a:rPr>
                        <a:t> Annexure A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Bid Specification Committee Meeting</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en-ZA" sz="1100" dirty="0">
                          <a:effectLst/>
                          <a:latin typeface="Arial" panose="020B0604020202020204" pitchFamily="34" charset="0"/>
                          <a:cs typeface="Arial" panose="020B0604020202020204" pitchFamily="34" charset="0"/>
                        </a:rPr>
                        <a:t> </a:t>
                      </a:r>
                    </a:p>
                  </a:txBody>
                  <a:tcPr marL="62226" marR="62226"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Not Achieved</a:t>
                      </a:r>
                    </a:p>
                  </a:txBody>
                  <a:tcPr marL="62226" marR="62226" marT="0" marB="0">
                    <a:solidFill>
                      <a:srgbClr val="FF0000"/>
                    </a:solidFill>
                  </a:tcPr>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The Inception report on the development of socio-economic empowerment index was not developed pending finalisation of  SCM processes for Appointment of a service provider</a:t>
                      </a:r>
                    </a:p>
                  </a:txBody>
                  <a:tcPr marL="62226" marR="62226"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SCM requested to prioritise the Appointment of a service provider.</a:t>
                      </a:r>
                    </a:p>
                  </a:txBody>
                  <a:tcPr marL="62226" marR="62226" marT="0" marB="0"/>
                </a:tc>
                <a:extLst>
                  <a:ext uri="{0D108BD9-81ED-4DB2-BD59-A6C34878D82A}">
                    <a16:rowId xmlns:a16="http://schemas.microsoft.com/office/drawing/2014/main" xmlns="" val="10002"/>
                  </a:ext>
                </a:extLst>
              </a:tr>
              <a:tr h="2401868">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interventions to support economic empowerment, participation and ownership for women, youth and persons with disabilities implemented per year</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4 interventions to support economic empowerment and participation of WYPD implemented</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 intervention to support economic empowerment and participation of WYPD implemented</a:t>
                      </a:r>
                    </a:p>
                  </a:txBody>
                  <a:tcPr marL="68580" marR="68580" marT="0" marB="0"/>
                </a:tc>
                <a:tc>
                  <a:txBody>
                    <a:bodyPr/>
                    <a:lstStyle/>
                    <a:p>
                      <a:pPr>
                        <a:lnSpc>
                          <a:spcPct val="107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Agriculture Value Chain Opportunities Workshop</a:t>
                      </a:r>
                      <a:endParaRPr lang="en-ZA" sz="1100" strike="noStrike" dirty="0">
                        <a:effectLst/>
                        <a:latin typeface="Arial" panose="020B0604020202020204" pitchFamily="34" charset="0"/>
                        <a:cs typeface="Arial" panose="020B0604020202020204" pitchFamily="34"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075689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60775"/>
            <a:ext cx="8736495" cy="773722"/>
          </a:xfrm>
        </p:spPr>
        <p:txBody>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a:t>
            </a:r>
            <a:r>
              <a:rPr lang="en-ZA" sz="2000" b="1" dirty="0" smtClean="0">
                <a:solidFill>
                  <a:srgbClr val="37A76F">
                    <a:lumMod val="75000"/>
                  </a:srgbClr>
                </a:solidFill>
              </a:rPr>
              <a:t>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01688566"/>
              </p:ext>
            </p:extLst>
          </p:nvPr>
        </p:nvGraphicFramePr>
        <p:xfrm>
          <a:off x="198438" y="712788"/>
          <a:ext cx="8737600" cy="3807460"/>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xmlns="" val="20000"/>
                    </a:ext>
                  </a:extLst>
                </a:gridCol>
                <a:gridCol w="1092200">
                  <a:extLst>
                    <a:ext uri="{9D8B030D-6E8A-4147-A177-3AD203B41FA5}">
                      <a16:colId xmlns:a16="http://schemas.microsoft.com/office/drawing/2014/main" xmlns="" val="20001"/>
                    </a:ext>
                  </a:extLst>
                </a:gridCol>
                <a:gridCol w="1092200">
                  <a:extLst>
                    <a:ext uri="{9D8B030D-6E8A-4147-A177-3AD203B41FA5}">
                      <a16:colId xmlns:a16="http://schemas.microsoft.com/office/drawing/2014/main" xmlns="" val="20002"/>
                    </a:ext>
                  </a:extLst>
                </a:gridCol>
                <a:gridCol w="1092200">
                  <a:extLst>
                    <a:ext uri="{9D8B030D-6E8A-4147-A177-3AD203B41FA5}">
                      <a16:colId xmlns:a16="http://schemas.microsoft.com/office/drawing/2014/main" xmlns="" val="20003"/>
                    </a:ext>
                  </a:extLst>
                </a:gridCol>
                <a:gridCol w="1092200">
                  <a:extLst>
                    <a:ext uri="{9D8B030D-6E8A-4147-A177-3AD203B41FA5}">
                      <a16:colId xmlns:a16="http://schemas.microsoft.com/office/drawing/2014/main" xmlns="" val="20004"/>
                    </a:ext>
                  </a:extLst>
                </a:gridCol>
                <a:gridCol w="1092200">
                  <a:extLst>
                    <a:ext uri="{9D8B030D-6E8A-4147-A177-3AD203B41FA5}">
                      <a16:colId xmlns:a16="http://schemas.microsoft.com/office/drawing/2014/main" xmlns="" val="20005"/>
                    </a:ext>
                  </a:extLst>
                </a:gridCol>
                <a:gridCol w="1092200">
                  <a:extLst>
                    <a:ext uri="{9D8B030D-6E8A-4147-A177-3AD203B41FA5}">
                      <a16:colId xmlns:a16="http://schemas.microsoft.com/office/drawing/2014/main" xmlns="" val="20006"/>
                    </a:ext>
                  </a:extLst>
                </a:gridCol>
                <a:gridCol w="1092200">
                  <a:extLst>
                    <a:ext uri="{9D8B030D-6E8A-4147-A177-3AD203B41FA5}">
                      <a16:colId xmlns:a16="http://schemas.microsoft.com/office/drawing/2014/main" xmlns="" val="20007"/>
                    </a:ext>
                  </a:extLst>
                </a:gridCol>
              </a:tblGrid>
              <a:tr h="370840">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extLst>
                  <a:ext uri="{0D108BD9-81ED-4DB2-BD59-A6C34878D82A}">
                    <a16:rowId xmlns:a16="http://schemas.microsoft.com/office/drawing/2014/main" xmlns="" val="10000"/>
                  </a:ext>
                </a:extLst>
              </a:tr>
              <a:tr h="370840">
                <a:tc gridSpan="8">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Social Empowerment and Transformation</a:t>
                      </a:r>
                    </a:p>
                  </a:txBody>
                  <a:tcPr>
                    <a:solidFill>
                      <a:srgbClr val="FFC000"/>
                    </a:solidFill>
                  </a:tcPr>
                </a:tc>
                <a:tc hMerge="1">
                  <a:txBody>
                    <a:bodyPr/>
                    <a:lstStyle/>
                    <a:p>
                      <a:endParaRPr lang="en-US" dirty="0"/>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370840">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progress report on implementation of Sanitary Dignity Implementation Framework by provinces produced</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4 progress reports on implementation of Sanitary Dignity Implementation Framework by provinces produced</a:t>
                      </a:r>
                    </a:p>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 progress report on implementation of Sanitary Dignity Implementation Framework by provinces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 progress report on implementation of Sanitary Dignity Implementation  Framework by provinces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Approved Quarter 2 Performance Progress Report</a:t>
                      </a:r>
                    </a:p>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Submission approved by Minister </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20114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21065"/>
            <a:ext cx="8736495" cy="693335"/>
          </a:xfrm>
        </p:spPr>
        <p:txBody>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783253165"/>
              </p:ext>
            </p:extLst>
          </p:nvPr>
        </p:nvGraphicFramePr>
        <p:xfrm>
          <a:off x="198438" y="773723"/>
          <a:ext cx="8737600" cy="4604308"/>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xmlns="" val="20000"/>
                    </a:ext>
                  </a:extLst>
                </a:gridCol>
                <a:gridCol w="1092200">
                  <a:extLst>
                    <a:ext uri="{9D8B030D-6E8A-4147-A177-3AD203B41FA5}">
                      <a16:colId xmlns:a16="http://schemas.microsoft.com/office/drawing/2014/main" xmlns="" val="20001"/>
                    </a:ext>
                  </a:extLst>
                </a:gridCol>
                <a:gridCol w="1092200">
                  <a:extLst>
                    <a:ext uri="{9D8B030D-6E8A-4147-A177-3AD203B41FA5}">
                      <a16:colId xmlns:a16="http://schemas.microsoft.com/office/drawing/2014/main" xmlns="" val="20002"/>
                    </a:ext>
                  </a:extLst>
                </a:gridCol>
                <a:gridCol w="1092200">
                  <a:extLst>
                    <a:ext uri="{9D8B030D-6E8A-4147-A177-3AD203B41FA5}">
                      <a16:colId xmlns:a16="http://schemas.microsoft.com/office/drawing/2014/main" xmlns="" val="20003"/>
                    </a:ext>
                  </a:extLst>
                </a:gridCol>
                <a:gridCol w="1326786">
                  <a:extLst>
                    <a:ext uri="{9D8B030D-6E8A-4147-A177-3AD203B41FA5}">
                      <a16:colId xmlns:a16="http://schemas.microsoft.com/office/drawing/2014/main" xmlns="" val="20004"/>
                    </a:ext>
                  </a:extLst>
                </a:gridCol>
                <a:gridCol w="1597446">
                  <a:extLst>
                    <a:ext uri="{9D8B030D-6E8A-4147-A177-3AD203B41FA5}">
                      <a16:colId xmlns:a16="http://schemas.microsoft.com/office/drawing/2014/main" xmlns="" val="20005"/>
                    </a:ext>
                  </a:extLst>
                </a:gridCol>
                <a:gridCol w="1444568">
                  <a:extLst>
                    <a:ext uri="{9D8B030D-6E8A-4147-A177-3AD203B41FA5}">
                      <a16:colId xmlns:a16="http://schemas.microsoft.com/office/drawing/2014/main" xmlns="" val="20006"/>
                    </a:ext>
                  </a:extLst>
                </a:gridCol>
              </a:tblGrid>
              <a:tr h="759045">
                <a:tc>
                  <a:txBody>
                    <a:bodyPr/>
                    <a:lstStyle/>
                    <a:p>
                      <a:pPr algn="just">
                        <a:lnSpc>
                          <a:spcPct val="150000"/>
                        </a:lnSpc>
                        <a:spcAft>
                          <a:spcPts val="1000"/>
                        </a:spcAft>
                      </a:pPr>
                      <a:r>
                        <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Annual Target  2021/22</a:t>
                      </a:r>
                    </a:p>
                    <a:p>
                      <a:pPr algn="just">
                        <a:lnSpc>
                          <a:spcPct val="150000"/>
                        </a:lnSpc>
                        <a:spcAft>
                          <a:spcPts val="1000"/>
                        </a:spcAft>
                      </a:pPr>
                      <a:endPar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Q2 Target </a:t>
                      </a:r>
                    </a:p>
                    <a:p>
                      <a:pPr algn="just">
                        <a:lnSpc>
                          <a:spcPct val="150000"/>
                        </a:lnSpc>
                        <a:spcAft>
                          <a:spcPts val="1000"/>
                        </a:spcAft>
                      </a:pPr>
                      <a:endPar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a:t>
                      </a:r>
                      <a:endPar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p>
                    <a:p>
                      <a:pPr algn="l">
                        <a:lnSpc>
                          <a:spcPct val="150000"/>
                        </a:lnSpc>
                        <a:spcAft>
                          <a:spcPts val="1000"/>
                        </a:spcAft>
                      </a:pPr>
                      <a:r>
                        <a:rPr lang="en-ZA" sz="11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Reason for Deviation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1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Corrective Measures</a:t>
                      </a:r>
                      <a:endPar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ZA" sz="11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Aft>
                          <a:spcPts val="1000"/>
                        </a:spcAft>
                      </a:pPr>
                      <a:endPar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extLst>
                  <a:ext uri="{0D108BD9-81ED-4DB2-BD59-A6C34878D82A}">
                    <a16:rowId xmlns:a16="http://schemas.microsoft.com/office/drawing/2014/main" xmlns="" val="10000"/>
                  </a:ext>
                </a:extLst>
              </a:tr>
              <a:tr h="396544">
                <a:tc gridSpan="7">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Social Empowerment and Transformation</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759045">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interventions to support social empowerment and , participation of women, youth and persons with disabilities implemented per year</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4 interventions to support social empowerment and participation of women, youth and persons with disabilities implemented</a:t>
                      </a:r>
                    </a:p>
                  </a:txBody>
                  <a:tcPr marL="68580" marR="68580" marT="0" marB="0"/>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1 intervention to support social empowerment and participation of women, youth and persons with disabilities implemented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The Terms of Reference and Procurement submission were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Not 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F0000"/>
                    </a:solidFill>
                  </a:tcPr>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The appointment of the SCE is still underway. The finalisation and submission of the procurement submission in order to move on with the process of carrying out the actual evaluation study has been developed. The evaluation study will resume in the 3rd Quarter.</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Finalisation of outstanding SCM processes.</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017869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11015"/>
            <a:ext cx="8736495" cy="753627"/>
          </a:xfrm>
        </p:spPr>
        <p:txBody>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24879591"/>
              </p:ext>
            </p:extLst>
          </p:nvPr>
        </p:nvGraphicFramePr>
        <p:xfrm>
          <a:off x="103188" y="649899"/>
          <a:ext cx="8961752" cy="5522826"/>
        </p:xfrm>
        <a:graphic>
          <a:graphicData uri="http://schemas.openxmlformats.org/drawingml/2006/table">
            <a:tbl>
              <a:tblPr firstRow="1" bandRow="1">
                <a:tableStyleId>{5C22544A-7EE6-4342-B048-85BDC9FD1C3A}</a:tableStyleId>
              </a:tblPr>
              <a:tblGrid>
                <a:gridCol w="1173162">
                  <a:extLst>
                    <a:ext uri="{9D8B030D-6E8A-4147-A177-3AD203B41FA5}">
                      <a16:colId xmlns:a16="http://schemas.microsoft.com/office/drawing/2014/main" xmlns="" val="20000"/>
                    </a:ext>
                  </a:extLst>
                </a:gridCol>
                <a:gridCol w="1304925">
                  <a:extLst>
                    <a:ext uri="{9D8B030D-6E8A-4147-A177-3AD203B41FA5}">
                      <a16:colId xmlns:a16="http://schemas.microsoft.com/office/drawing/2014/main" xmlns="" val="20001"/>
                    </a:ext>
                  </a:extLst>
                </a:gridCol>
                <a:gridCol w="1238250">
                  <a:extLst>
                    <a:ext uri="{9D8B030D-6E8A-4147-A177-3AD203B41FA5}">
                      <a16:colId xmlns:a16="http://schemas.microsoft.com/office/drawing/2014/main" xmlns="" val="20002"/>
                    </a:ext>
                  </a:extLst>
                </a:gridCol>
                <a:gridCol w="2072560">
                  <a:extLst>
                    <a:ext uri="{9D8B030D-6E8A-4147-A177-3AD203B41FA5}">
                      <a16:colId xmlns:a16="http://schemas.microsoft.com/office/drawing/2014/main" xmlns="" val="20003"/>
                    </a:ext>
                  </a:extLst>
                </a:gridCol>
                <a:gridCol w="1266940">
                  <a:extLst>
                    <a:ext uri="{9D8B030D-6E8A-4147-A177-3AD203B41FA5}">
                      <a16:colId xmlns:a16="http://schemas.microsoft.com/office/drawing/2014/main" xmlns="" val="20004"/>
                    </a:ext>
                  </a:extLst>
                </a:gridCol>
                <a:gridCol w="980501">
                  <a:extLst>
                    <a:ext uri="{9D8B030D-6E8A-4147-A177-3AD203B41FA5}">
                      <a16:colId xmlns:a16="http://schemas.microsoft.com/office/drawing/2014/main" xmlns="" val="20005"/>
                    </a:ext>
                  </a:extLst>
                </a:gridCol>
                <a:gridCol w="925414">
                  <a:extLst>
                    <a:ext uri="{9D8B030D-6E8A-4147-A177-3AD203B41FA5}">
                      <a16:colId xmlns:a16="http://schemas.microsoft.com/office/drawing/2014/main" xmlns="" val="20006"/>
                    </a:ext>
                  </a:extLst>
                </a:gridCol>
              </a:tblGrid>
              <a:tr h="1124802">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54273">
                <a:tc gridSpan="7">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Governance Transformation, Justice and Security</a:t>
                      </a:r>
                    </a:p>
                  </a:txBody>
                  <a:tcPr>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981300">
                <a:tc>
                  <a:txBody>
                    <a:bodyPr/>
                    <a:lstStyle/>
                    <a:p>
                      <a:pPr algn="just">
                        <a:lnSpc>
                          <a:spcPct val="150000"/>
                        </a:lnSpc>
                        <a:spcAft>
                          <a:spcPts val="0"/>
                        </a:spcAft>
                      </a:pPr>
                      <a:r>
                        <a:rPr lang="en-GB" sz="1050" dirty="0">
                          <a:effectLst/>
                          <a:latin typeface="Arial" panose="020B0604020202020204" pitchFamily="34" charset="0"/>
                          <a:ea typeface="Times New Roman" panose="02020603050405020304" pitchFamily="18" charset="0"/>
                          <a:cs typeface="Arial" panose="020B0604020202020204" pitchFamily="34" charset="0"/>
                        </a:rPr>
                        <a:t>Number of departments monitored on the implementation of NSP GBVF</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00000"/>
                        </a:lnSpc>
                        <a:spcAft>
                          <a:spcPts val="0"/>
                        </a:spcAft>
                      </a:pPr>
                      <a:r>
                        <a:rPr lang="en-GB" sz="1050" dirty="0">
                          <a:effectLst/>
                          <a:latin typeface="Arial" panose="020B0604020202020204" pitchFamily="34" charset="0"/>
                          <a:ea typeface="Times New Roman" panose="02020603050405020304" pitchFamily="18" charset="0"/>
                          <a:cs typeface="Arial" panose="020B0604020202020204" pitchFamily="34" charset="0"/>
                        </a:rPr>
                        <a:t>12 national departments monitored on implementation of NSP GBVF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GB" sz="1050" dirty="0">
                          <a:effectLst/>
                          <a:latin typeface="Arial" panose="020B0604020202020204" pitchFamily="34" charset="0"/>
                          <a:ea typeface="Times New Roman" panose="02020603050405020304" pitchFamily="18"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GB" sz="1050" dirty="0">
                          <a:effectLst/>
                          <a:latin typeface="Arial" panose="020B0604020202020204" pitchFamily="34" charset="0"/>
                          <a:ea typeface="Times New Roman" panose="02020603050405020304" pitchFamily="18" charset="0"/>
                          <a:cs typeface="Arial" panose="020B0604020202020204" pitchFamily="34" charset="0"/>
                        </a:rPr>
                        <a:t>9 provincial departments and 4 municipalities plans monitored on the implementation of NSP GBV</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3 national departments monitored on implementation of the NSP GBVF</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 </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en-ZA" sz="1050" dirty="0">
                          <a:effectLst/>
                          <a:latin typeface="Arial" panose="020B0604020202020204" pitchFamily="34" charset="0"/>
                          <a:ea typeface="Calibri" panose="020F0502020204030204" pitchFamily="34" charset="0"/>
                          <a:cs typeface="Arial" panose="020B0604020202020204" pitchFamily="34" charset="0"/>
                        </a:rPr>
                        <a:t>3 provincial departments monitored on the implementation of NSP GBVF of NSP GBVF</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0005">
                        <a:lnSpc>
                          <a:spcPct val="115000"/>
                        </a:lnSpc>
                        <a:spcAft>
                          <a:spcPts val="40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A report on three national departments monitored on implementation of the NSP on GBVF is in place. The departments monitored are Department of Basic Education, Department of Public Works and Infrastructure and The National School of Governance</a:t>
                      </a:r>
                    </a:p>
                    <a:p>
                      <a:pPr marL="40005">
                        <a:lnSpc>
                          <a:spcPct val="115000"/>
                        </a:lnSpc>
                        <a:spcAft>
                          <a:spcPts val="40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A report on findings of three provincial departments monitored on implementation of the NSP on GBVF is in place. The three departments that were monitored from KwaZulu-Natal Province are, Office of the Premier, Department of Social Development and Department of Health  </a:t>
                      </a:r>
                    </a:p>
                  </a:txBody>
                  <a:tcPr marL="68580" marR="68580" marT="0" marB="0"/>
                </a:tc>
                <a:tc>
                  <a:txBody>
                    <a:bodyPr/>
                    <a:lstStyle/>
                    <a:p>
                      <a:pPr>
                        <a:lnSpc>
                          <a:spcPct val="115000"/>
                        </a:lnSpc>
                        <a:spcAft>
                          <a:spcPts val="1000"/>
                        </a:spcAft>
                      </a:pPr>
                      <a:r>
                        <a:rPr lang="en-ZA" sz="1050" b="1"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a:lnSpc>
                          <a:spcPct val="115000"/>
                        </a:lnSpc>
                        <a:spcAft>
                          <a:spcPts val="100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tc>
                <a:tc>
                  <a:txBody>
                    <a:bodyPr/>
                    <a:lstStyle/>
                    <a:p>
                      <a:pPr>
                        <a:lnSpc>
                          <a:spcPct val="115000"/>
                        </a:lnSpc>
                        <a:spcAft>
                          <a:spcPts val="1000"/>
                        </a:spcAft>
                      </a:pPr>
                      <a:r>
                        <a:rPr lang="en-ZA" sz="105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3912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82881"/>
            <a:ext cx="8736495" cy="512063"/>
          </a:xfrm>
        </p:spPr>
        <p:txBody>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6173971"/>
              </p:ext>
            </p:extLst>
          </p:nvPr>
        </p:nvGraphicFramePr>
        <p:xfrm>
          <a:off x="93663" y="561651"/>
          <a:ext cx="8746991" cy="5768156"/>
        </p:xfrm>
        <a:graphic>
          <a:graphicData uri="http://schemas.openxmlformats.org/drawingml/2006/table">
            <a:tbl>
              <a:tblPr firstRow="1" bandRow="1">
                <a:tableStyleId>{5C22544A-7EE6-4342-B048-85BDC9FD1C3A}</a:tableStyleId>
              </a:tblPr>
              <a:tblGrid>
                <a:gridCol w="1163637">
                  <a:extLst>
                    <a:ext uri="{9D8B030D-6E8A-4147-A177-3AD203B41FA5}">
                      <a16:colId xmlns:a16="http://schemas.microsoft.com/office/drawing/2014/main" xmlns="" val="20000"/>
                    </a:ext>
                  </a:extLst>
                </a:gridCol>
                <a:gridCol w="1190625">
                  <a:extLst>
                    <a:ext uri="{9D8B030D-6E8A-4147-A177-3AD203B41FA5}">
                      <a16:colId xmlns:a16="http://schemas.microsoft.com/office/drawing/2014/main" xmlns="" val="20001"/>
                    </a:ext>
                  </a:extLst>
                </a:gridCol>
                <a:gridCol w="1152525">
                  <a:extLst>
                    <a:ext uri="{9D8B030D-6E8A-4147-A177-3AD203B41FA5}">
                      <a16:colId xmlns:a16="http://schemas.microsoft.com/office/drawing/2014/main" xmlns="" val="20002"/>
                    </a:ext>
                  </a:extLst>
                </a:gridCol>
                <a:gridCol w="1495517">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333824">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72207">
                <a:tc gridSpan="7">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Governance Transformation, Justice and Security</a:t>
                      </a:r>
                    </a:p>
                  </a:txBody>
                  <a:tcPr>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3766496">
                <a:tc>
                  <a:txBody>
                    <a:bodyPr/>
                    <a:lstStyle/>
                    <a:p>
                      <a:pPr algn="just">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Number of Rapid Response Teams established</a:t>
                      </a:r>
                    </a:p>
                  </a:txBody>
                  <a:tcPr marL="68580" marR="68580" marT="0" marB="0"/>
                </a:tc>
                <a:tc>
                  <a:txBody>
                    <a:bodyPr/>
                    <a:lstStyle/>
                    <a:p>
                      <a:pPr algn="just">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9 Rapid Response Teams established</a:t>
                      </a:r>
                    </a:p>
                  </a:txBody>
                  <a:tcPr marL="68580" marR="68580" marT="0" marB="0"/>
                </a:tc>
                <a:tc>
                  <a:txBody>
                    <a:bodyPr/>
                    <a:lstStyle/>
                    <a:p>
                      <a:pPr>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2 Rapid Response Teams Established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0005">
                        <a:lnSpc>
                          <a:spcPct val="115000"/>
                        </a:lnSpc>
                        <a:spcAft>
                          <a:spcPts val="4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Report and attendance register for the meeting where the O.R. Tambo District Municipality GBVF Rapid Response Team (GBVF Forum) was established, is in place.  </a:t>
                      </a:r>
                    </a:p>
                    <a:p>
                      <a:pPr marL="40005">
                        <a:lnSpc>
                          <a:spcPct val="115000"/>
                        </a:lnSpc>
                        <a:spcAft>
                          <a:spcPts val="4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p>
                      <a:pPr marL="40005">
                        <a:lnSpc>
                          <a:spcPct val="115000"/>
                        </a:lnSpc>
                        <a:spcAft>
                          <a:spcPts val="4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Report and attendance register for the meeting where the </a:t>
                      </a:r>
                      <a:r>
                        <a:rPr lang="en-ZA" sz="1100" dirty="0" err="1">
                          <a:effectLst/>
                          <a:latin typeface="Arial" panose="020B0604020202020204" pitchFamily="34" charset="0"/>
                          <a:ea typeface="Times New Roman" panose="02020603050405020304" pitchFamily="18" charset="0"/>
                          <a:cs typeface="Arial" panose="020B0604020202020204" pitchFamily="34" charset="0"/>
                        </a:rPr>
                        <a:t>Mnquma</a:t>
                      </a:r>
                      <a:r>
                        <a:rPr lang="en-ZA" sz="1100" dirty="0">
                          <a:effectLst/>
                          <a:latin typeface="Arial" panose="020B0604020202020204" pitchFamily="34" charset="0"/>
                          <a:ea typeface="Times New Roman" panose="02020603050405020304" pitchFamily="18" charset="0"/>
                          <a:cs typeface="Arial" panose="020B0604020202020204" pitchFamily="34" charset="0"/>
                        </a:rPr>
                        <a:t> Local Municipality GBVF Rapid Response Team (GBVF Forum) was established, is in place</a:t>
                      </a:r>
                    </a:p>
                  </a:txBody>
                  <a:tcPr marL="68580" marR="68580" marT="0" marB="0"/>
                </a:tc>
                <a:tc>
                  <a:txBody>
                    <a:bodyPr/>
                    <a:lstStyle/>
                    <a:p>
                      <a:pPr>
                        <a:lnSpc>
                          <a:spcPct val="115000"/>
                        </a:lnSpc>
                        <a:spcAft>
                          <a:spcPts val="100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1000"/>
                        </a:spcAft>
                        <a:tabLst>
                          <a:tab pos="420370" algn="ctr"/>
                        </a:tabLs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r>
                        <a:rPr lang="en-US" sz="1100" dirty="0" smtClean="0">
                          <a:latin typeface="Arial" panose="020B0604020202020204" pitchFamily="34" charset="0"/>
                          <a:cs typeface="Arial" panose="020B0604020202020204" pitchFamily="34" charset="0"/>
                        </a:rPr>
                        <a:t>None</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33241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56033"/>
            <a:ext cx="8736495" cy="484631"/>
          </a:xfrm>
        </p:spPr>
        <p:txBody>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12002752"/>
              </p:ext>
            </p:extLst>
          </p:nvPr>
        </p:nvGraphicFramePr>
        <p:xfrm>
          <a:off x="198438" y="804672"/>
          <a:ext cx="8737603" cy="4094925"/>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738635">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512810">
                <a:tc gridSpan="7">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Governance Transformation, Justice and Security</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1843480">
                <a:tc>
                  <a:txBody>
                    <a:bodyPr/>
                    <a:lstStyle/>
                    <a:p>
                      <a:pPr algn="just">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Comprehensive National GBVF Prevention Strategy approved</a:t>
                      </a:r>
                    </a:p>
                  </a:txBody>
                  <a:tcPr marL="68580" marR="68580" marT="0" marB="0"/>
                </a:tc>
                <a:tc>
                  <a:txBody>
                    <a:bodyPr/>
                    <a:lstStyle/>
                    <a:p>
                      <a:pPr algn="just">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Comprehensive National GBVF Prevention Strategy approved</a:t>
                      </a:r>
                    </a:p>
                  </a:txBody>
                  <a:tcPr marL="68580" marR="68580" marT="0" marB="0"/>
                </a:tc>
                <a:tc>
                  <a:txBody>
                    <a:bodyPr/>
                    <a:lstStyle/>
                    <a:p>
                      <a:pPr>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Consultation on the Draft Comprehensive National GBVF Prevention Strategy</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0005">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Report on the consultations held on the Comprehensive National GBVF Prevention Strategy</a:t>
                      </a:r>
                    </a:p>
                  </a:txBody>
                  <a:tcPr marL="68580" marR="68580" marT="0" marB="0"/>
                </a:tc>
                <a:tc>
                  <a:txBody>
                    <a:bodyPr/>
                    <a:lstStyle/>
                    <a:p>
                      <a:pPr>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US" sz="1100" dirty="0" smtClean="0"/>
                        <a:t>None</a:t>
                      </a:r>
                      <a:endParaRPr lang="en-US" sz="11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211759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65177"/>
            <a:ext cx="8736495" cy="521207"/>
          </a:xfrm>
        </p:spPr>
        <p:txBody>
          <a:bodyPr/>
          <a:lstStyle/>
          <a:p>
            <a:r>
              <a:rPr lang="en-US" sz="2000" b="1" dirty="0">
                <a:solidFill>
                  <a:srgbClr val="37A76F">
                    <a:lumMod val="75000"/>
                  </a:srgbClr>
                </a:solidFill>
                <a:ea typeface="Arial" panose="020B0604020202020204" pitchFamily="34" charset="0"/>
              </a:rPr>
              <a:t>PROGRAMME 2 (STEE)</a:t>
            </a:r>
            <a:r>
              <a:rPr lang="en-ZA" sz="2000" b="1" dirty="0">
                <a:solidFill>
                  <a:srgbClr val="37A76F">
                    <a:lumMod val="75000"/>
                  </a:srgbClr>
                </a:solidFill>
                <a:ea typeface="Arial" panose="020B0604020202020204" pitchFamily="34" charset="0"/>
              </a:rPr>
              <a:t> </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51386863"/>
              </p:ext>
            </p:extLst>
          </p:nvPr>
        </p:nvGraphicFramePr>
        <p:xfrm>
          <a:off x="198438" y="713232"/>
          <a:ext cx="8737603" cy="5967642"/>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559727">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42225">
                <a:tc gridSpan="7">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Governance Transformation, Justice and Security</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1"/>
                  </a:ext>
                </a:extLst>
              </a:tr>
              <a:tr h="1913266">
                <a:tc>
                  <a:txBody>
                    <a:bodyPr/>
                    <a:lstStyle/>
                    <a:p>
                      <a:pPr algn="just">
                        <a:lnSpc>
                          <a:spcPct val="115000"/>
                        </a:lnSpc>
                        <a:spcAft>
                          <a:spcPts val="1000"/>
                        </a:spcAft>
                      </a:pPr>
                      <a:r>
                        <a:rPr lang="en-US" sz="1100" dirty="0">
                          <a:effectLst/>
                          <a:latin typeface="Arial" panose="020B0604020202020204" pitchFamily="34" charset="0"/>
                          <a:ea typeface="Arial" panose="020B0604020202020204" pitchFamily="34" charset="0"/>
                          <a:cs typeface="Arial" panose="020B0604020202020204" pitchFamily="34" charset="0"/>
                        </a:rPr>
                        <a:t>NSP GBVF Monitoring and Evaluation Framework approved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90170" algn="just">
                        <a:lnSpc>
                          <a:spcPct val="115000"/>
                        </a:lnSpc>
                        <a:spcAft>
                          <a:spcPts val="1000"/>
                        </a:spcAft>
                      </a:pPr>
                      <a:r>
                        <a:rPr lang="en-ZA" sz="1100" kern="1200" dirty="0">
                          <a:effectLst/>
                          <a:latin typeface="Arial" panose="020B0604020202020204" pitchFamily="34" charset="0"/>
                          <a:ea typeface="Times New Roman" panose="02020603050405020304" pitchFamily="18" charset="0"/>
                          <a:cs typeface="Arial" panose="020B0604020202020204" pitchFamily="34" charset="0"/>
                        </a:rPr>
                        <a:t>NSP GBVF Monitoring and Evaluation Framework approved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Provincial Consultation on the draft NSP GBVF Monitoring and Evaluation Framework</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0005">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Report on Provincial Consultations on draft NSP on GBVF Monitoring and Evaluation Framework</a:t>
                      </a:r>
                    </a:p>
                  </a:txBody>
                  <a:tcPr marL="68580" marR="68580" marT="0" marB="0"/>
                </a:tc>
                <a:tc>
                  <a:txBody>
                    <a:bodyPr/>
                    <a:lstStyle/>
                    <a:p>
                      <a:pPr>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tc>
                <a:tc>
                  <a:txBody>
                    <a:bodyPr/>
                    <a:lstStyle/>
                    <a:p>
                      <a:pPr algn="just">
                        <a:lnSpc>
                          <a:spcPct val="115000"/>
                        </a:lnSpc>
                        <a:spcAft>
                          <a:spcPts val="1000"/>
                        </a:spcAft>
                      </a:pPr>
                      <a:r>
                        <a:rPr lang="en-US" sz="1100" dirty="0">
                          <a:effectLst/>
                          <a:latin typeface="Arial" panose="020B0604020202020204" pitchFamily="34" charset="0"/>
                          <a:ea typeface="Arial" panose="020B0604020202020204" pitchFamily="34" charset="0"/>
                          <a:cs typeface="Arial" panose="020B0604020202020204" pitchFamily="34" charset="0"/>
                        </a:rPr>
                        <a:t>NSP GBVF Monitoring and Evaluation Framework approved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2152424">
                <a:tc>
                  <a:txBody>
                    <a:bodyPr/>
                    <a:lstStyle/>
                    <a:p>
                      <a:pPr algn="just">
                        <a:lnSpc>
                          <a:spcPct val="115000"/>
                        </a:lnSpc>
                        <a:spcAft>
                          <a:spcPts val="1000"/>
                        </a:spcAft>
                      </a:pPr>
                      <a:r>
                        <a:rPr lang="en-ZA" sz="1100">
                          <a:effectLst/>
                          <a:latin typeface="Arial" panose="020B0604020202020204" pitchFamily="34" charset="0"/>
                          <a:ea typeface="Times New Roman" panose="02020603050405020304" pitchFamily="18" charset="0"/>
                          <a:cs typeface="Arial" panose="020B0604020202020204" pitchFamily="34" charset="0"/>
                        </a:rPr>
                        <a:t>Integrated Gender, Youth &amp; Persons with Disabilities (GEYODI) Framework approved </a:t>
                      </a:r>
                    </a:p>
                  </a:txBody>
                  <a:tcPr marL="68580" marR="68580" marT="0" marB="0"/>
                </a:tc>
                <a:tc>
                  <a:txBody>
                    <a:bodyPr/>
                    <a:lstStyle/>
                    <a:p>
                      <a:pPr marL="90170" algn="just">
                        <a:lnSpc>
                          <a:spcPct val="115000"/>
                        </a:lnSpc>
                        <a:spcAft>
                          <a:spcPts val="1000"/>
                        </a:spcAft>
                      </a:pPr>
                      <a:r>
                        <a:rPr lang="en-ZA" sz="1100" kern="1200">
                          <a:effectLst/>
                          <a:latin typeface="Arial" panose="020B0604020202020204" pitchFamily="34" charset="0"/>
                          <a:ea typeface="Times New Roman" panose="02020603050405020304" pitchFamily="18" charset="0"/>
                          <a:cs typeface="Arial" panose="020B0604020202020204" pitchFamily="34" charset="0"/>
                        </a:rPr>
                        <a:t>Integrated Gender, Youth &amp; Persons with Disabilities Framework approved</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ZA" sz="1100">
                          <a:effectLst/>
                          <a:latin typeface="Arial" panose="020B0604020202020204" pitchFamily="34" charset="0"/>
                          <a:ea typeface="Calibri" panose="020F0502020204030204" pitchFamily="34" charset="0"/>
                          <a:cs typeface="Arial" panose="020B0604020202020204" pitchFamily="34" charset="0"/>
                        </a:rPr>
                        <a:t>Consultation on the Draft Integrated Gender, Youth &amp; Persons with Disabilities Framework Approved</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40005">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Report on Consultation on the draft GEYODI Framework </a:t>
                      </a:r>
                    </a:p>
                    <a:p>
                      <a:pPr marL="40005">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p>
                      <a:pPr marL="40005">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Updated Draft GEYODI Framework</a:t>
                      </a:r>
                    </a:p>
                  </a:txBody>
                  <a:tcPr marL="68580" marR="68580" marT="0" marB="0"/>
                </a:tc>
                <a:tc>
                  <a:txBody>
                    <a:bodyPr/>
                    <a:lstStyle/>
                    <a:p>
                      <a:pPr>
                        <a:lnSpc>
                          <a:spcPct val="115000"/>
                        </a:lnSpc>
                        <a:spcAft>
                          <a:spcPts val="1000"/>
                        </a:spcAft>
                      </a:pPr>
                      <a:r>
                        <a:rPr lang="en-ZA" sz="1100" b="1" dirty="0">
                          <a:effectLst/>
                          <a:latin typeface="Arial" panose="020B0604020202020204" pitchFamily="34" charset="0"/>
                          <a:ea typeface="Times New Roman" panose="02020603050405020304" pitchFamily="18"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0" marB="0"/>
                </a:tc>
                <a:tc>
                  <a:txBody>
                    <a:bodyPr/>
                    <a:lstStyle/>
                    <a:p>
                      <a:pPr algn="just">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Integrated Gender, Youth &amp; Persons with Disabilities (GEYODI) Framework approved </a:t>
                      </a: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196471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01753"/>
            <a:ext cx="8736495" cy="731519"/>
          </a:xfrm>
        </p:spPr>
        <p:txBody>
          <a:bodyPr/>
          <a:lstStyle/>
          <a:p>
            <a:r>
              <a:rPr lang="en-GB" sz="2000" b="1" dirty="0">
                <a:solidFill>
                  <a:srgbClr val="00B050"/>
                </a:solidFill>
                <a:ea typeface="Times New Roman" panose="02020603050405020304" pitchFamily="18" charset="0"/>
              </a:rPr>
              <a:t>PROGRAMME 3: POLICY, STAKEHOLDER COORDINATION AND KNOWLEDGE MANAGEMENT</a:t>
            </a:r>
            <a:endParaRPr lang="en-US" dirty="0"/>
          </a:p>
        </p:txBody>
      </p:sp>
      <p:sp>
        <p:nvSpPr>
          <p:cNvPr id="3" name="Content Placeholder 2"/>
          <p:cNvSpPr>
            <a:spLocks noGrp="1"/>
          </p:cNvSpPr>
          <p:nvPr>
            <p:ph idx="1"/>
          </p:nvPr>
        </p:nvSpPr>
        <p:spPr>
          <a:xfrm>
            <a:off x="198783" y="969265"/>
            <a:ext cx="8736495" cy="4949284"/>
          </a:xfrm>
        </p:spPr>
        <p:txBody>
          <a:bodyPr/>
          <a:lstStyle/>
          <a:p>
            <a:pPr marL="0" lvl="0" indent="0">
              <a:buNone/>
            </a:pPr>
            <a:r>
              <a:rPr lang="en-US" dirty="0">
                <a:solidFill>
                  <a:prstClr val="black">
                    <a:lumMod val="85000"/>
                    <a:lumOff val="15000"/>
                  </a:prstClr>
                </a:solidFill>
              </a:rPr>
              <a:t>Out of 10 targets planned for the second quarter of the 2021/22 financial year, </a:t>
            </a:r>
            <a:r>
              <a:rPr lang="en-US" dirty="0" err="1">
                <a:solidFill>
                  <a:prstClr val="black">
                    <a:lumMod val="85000"/>
                    <a:lumOff val="15000"/>
                  </a:prstClr>
                </a:solidFill>
              </a:rPr>
              <a:t>Programme</a:t>
            </a:r>
            <a:r>
              <a:rPr lang="en-US" dirty="0">
                <a:solidFill>
                  <a:prstClr val="black">
                    <a:lumMod val="85000"/>
                    <a:lumOff val="15000"/>
                  </a:prstClr>
                </a:solidFill>
              </a:rPr>
              <a:t> 3, PSCKM have achieved 9 targets (90%), and 1 target was not achieved</a:t>
            </a:r>
            <a:r>
              <a:rPr lang="en-US" dirty="0" smtClean="0">
                <a:solidFill>
                  <a:prstClr val="black">
                    <a:lumMod val="85000"/>
                    <a:lumOff val="15000"/>
                  </a:prstClr>
                </a:solidFill>
              </a:rPr>
              <a:t>.</a:t>
            </a:r>
          </a:p>
          <a:p>
            <a:pPr marL="0" lvl="0" indent="0">
              <a:buNone/>
            </a:pPr>
            <a:endParaRPr lang="en-ZA" dirty="0">
              <a:solidFill>
                <a:prstClr val="black">
                  <a:lumMod val="85000"/>
                  <a:lumOff val="15000"/>
                </a:prstClr>
              </a:solidFill>
            </a:endParaRPr>
          </a:p>
          <a:p>
            <a:pPr marL="0" indent="0">
              <a:buNone/>
            </a:pPr>
            <a:endParaRPr lang="en-US" dirty="0"/>
          </a:p>
        </p:txBody>
      </p:sp>
      <p:graphicFrame>
        <p:nvGraphicFramePr>
          <p:cNvPr id="4" name="Chart 3"/>
          <p:cNvGraphicFramePr/>
          <p:nvPr>
            <p:extLst>
              <p:ext uri="{D42A27DB-BD31-4B8C-83A1-F6EECF244321}">
                <p14:modId xmlns:p14="http://schemas.microsoft.com/office/powerpoint/2010/main" xmlns="" val="2078095536"/>
              </p:ext>
            </p:extLst>
          </p:nvPr>
        </p:nvGraphicFramePr>
        <p:xfrm>
          <a:off x="412124" y="1783081"/>
          <a:ext cx="7972021" cy="40324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784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FE62D-7892-9A46-9713-D128B1BBC2A1}"/>
              </a:ext>
            </a:extLst>
          </p:cNvPr>
          <p:cNvSpPr>
            <a:spLocks noGrp="1"/>
          </p:cNvSpPr>
          <p:nvPr>
            <p:ph type="title"/>
          </p:nvPr>
        </p:nvSpPr>
        <p:spPr/>
        <p:txBody>
          <a:bodyPr>
            <a:normAutofit/>
          </a:bodyPr>
          <a:lstStyle/>
          <a:p>
            <a:r>
              <a:rPr lang="en-ZA" sz="2000" b="1" dirty="0">
                <a:solidFill>
                  <a:srgbClr val="37A76F">
                    <a:lumMod val="75000"/>
                  </a:srgbClr>
                </a:solidFill>
              </a:rPr>
              <a:t>TABLE OF CONTENTS </a:t>
            </a:r>
            <a:endParaRPr lang="en-US" sz="2400" dirty="0"/>
          </a:p>
        </p:txBody>
      </p:sp>
      <p:sp>
        <p:nvSpPr>
          <p:cNvPr id="3" name="Content Placeholder 2">
            <a:extLst>
              <a:ext uri="{FF2B5EF4-FFF2-40B4-BE49-F238E27FC236}">
                <a16:creationId xmlns:a16="http://schemas.microsoft.com/office/drawing/2014/main" xmlns="" id="{6237EBA8-DEB3-7241-89E0-A621E3A73047}"/>
              </a:ext>
            </a:extLst>
          </p:cNvPr>
          <p:cNvSpPr>
            <a:spLocks noGrp="1"/>
          </p:cNvSpPr>
          <p:nvPr>
            <p:ph idx="1"/>
          </p:nvPr>
        </p:nvSpPr>
        <p:spPr/>
        <p:txBody>
          <a:bodyPr>
            <a:normAutofit fontScale="92500" lnSpcReduction="20000"/>
          </a:bodyPr>
          <a:lstStyle/>
          <a:p>
            <a:pPr marL="0" lvl="1" indent="0" algn="ctr" eaLnBrk="0" fontAlgn="base" hangingPunct="0">
              <a:spcBef>
                <a:spcPts val="575"/>
              </a:spcBef>
              <a:spcAft>
                <a:spcPct val="0"/>
              </a:spcAft>
              <a:buClr>
                <a:srgbClr val="D34817"/>
              </a:buClr>
              <a:buSzPct val="85000"/>
              <a:buNone/>
              <a:defRPr/>
            </a:pPr>
            <a:r>
              <a:rPr lang="en-ZA" sz="1500" b="1" dirty="0">
                <a:solidFill>
                  <a:srgbClr val="00B050"/>
                </a:solidFill>
                <a:latin typeface="Arial" charset="0"/>
                <a:cs typeface="Arial" charset="0"/>
              </a:rPr>
              <a:t>PART A</a:t>
            </a:r>
          </a:p>
          <a:p>
            <a:pPr marL="0" lvl="1" algn="ctr" eaLnBrk="0" fontAlgn="base" hangingPunct="0">
              <a:spcBef>
                <a:spcPts val="575"/>
              </a:spcBef>
              <a:spcAft>
                <a:spcPct val="0"/>
              </a:spcAft>
              <a:buClr>
                <a:srgbClr val="D34817"/>
              </a:buClr>
              <a:buSzPct val="85000"/>
              <a:defRPr/>
            </a:pPr>
            <a:r>
              <a:rPr lang="en-ZA" sz="1500" dirty="0">
                <a:solidFill>
                  <a:prstClr val="black"/>
                </a:solidFill>
                <a:latin typeface="Arial" charset="0"/>
                <a:cs typeface="Arial" charset="0"/>
              </a:rPr>
              <a:t>Strategic Focus and Programme Achievements as per </a:t>
            </a:r>
            <a:r>
              <a:rPr lang="en-ZA" sz="1500" dirty="0" smtClean="0">
                <a:solidFill>
                  <a:prstClr val="black"/>
                </a:solidFill>
                <a:latin typeface="Arial" charset="0"/>
                <a:cs typeface="Arial" charset="0"/>
              </a:rPr>
              <a:t>2</a:t>
            </a:r>
            <a:r>
              <a:rPr lang="en-ZA" sz="1500" baseline="30000" dirty="0" smtClean="0">
                <a:solidFill>
                  <a:prstClr val="black"/>
                </a:solidFill>
                <a:latin typeface="Arial" charset="0"/>
                <a:cs typeface="Arial" charset="0"/>
              </a:rPr>
              <a:t>nd</a:t>
            </a:r>
            <a:r>
              <a:rPr lang="en-ZA" sz="1500" dirty="0" smtClean="0">
                <a:solidFill>
                  <a:prstClr val="black"/>
                </a:solidFill>
                <a:latin typeface="Arial" charset="0"/>
                <a:cs typeface="Arial" charset="0"/>
              </a:rPr>
              <a:t> </a:t>
            </a:r>
            <a:r>
              <a:rPr lang="en-ZA" sz="1500" dirty="0">
                <a:solidFill>
                  <a:prstClr val="black"/>
                </a:solidFill>
                <a:latin typeface="Arial" charset="0"/>
                <a:cs typeface="Arial" charset="0"/>
              </a:rPr>
              <a:t>Quarter Performance Information Report  </a:t>
            </a:r>
          </a:p>
          <a:p>
            <a:pPr marL="0" lvl="1" algn="ctr" eaLnBrk="0" fontAlgn="base" hangingPunct="0">
              <a:spcBef>
                <a:spcPts val="575"/>
              </a:spcBef>
              <a:spcAft>
                <a:spcPct val="0"/>
              </a:spcAft>
              <a:buClr>
                <a:srgbClr val="D34817"/>
              </a:buClr>
              <a:buSzPct val="85000"/>
              <a:defRPr/>
            </a:pPr>
            <a:endParaRPr lang="en-ZA" sz="1500" dirty="0">
              <a:solidFill>
                <a:srgbClr val="00B050"/>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r>
              <a:rPr lang="en-ZA" sz="1500" b="1" dirty="0">
                <a:solidFill>
                  <a:srgbClr val="00B050"/>
                </a:solidFill>
                <a:latin typeface="Arial" charset="0"/>
                <a:cs typeface="Arial" charset="0"/>
              </a:rPr>
              <a:t>PART B</a:t>
            </a:r>
          </a:p>
          <a:p>
            <a:pPr marL="0" lvl="1" algn="ctr" eaLnBrk="0" fontAlgn="base" hangingPunct="0">
              <a:spcBef>
                <a:spcPts val="575"/>
              </a:spcBef>
              <a:spcAft>
                <a:spcPct val="0"/>
              </a:spcAft>
              <a:buClr>
                <a:srgbClr val="D34817"/>
              </a:buClr>
              <a:buSzPct val="85000"/>
              <a:defRPr/>
            </a:pPr>
            <a:r>
              <a:rPr lang="en-ZA" sz="1500" dirty="0">
                <a:solidFill>
                  <a:prstClr val="black"/>
                </a:solidFill>
                <a:latin typeface="Arial" charset="0"/>
                <a:cs typeface="Arial" charset="0"/>
              </a:rPr>
              <a:t>Departmental Performance Information  </a:t>
            </a:r>
          </a:p>
          <a:p>
            <a:pPr marL="0" lvl="1" algn="ctr" eaLnBrk="0" fontAlgn="base" hangingPunct="0">
              <a:spcBef>
                <a:spcPts val="575"/>
              </a:spcBef>
              <a:spcAft>
                <a:spcPct val="0"/>
              </a:spcAft>
              <a:buClr>
                <a:srgbClr val="D34817"/>
              </a:buClr>
              <a:buSzPct val="85000"/>
              <a:defRPr/>
            </a:pPr>
            <a:endParaRPr lang="en-ZA" sz="1500" dirty="0">
              <a:solidFill>
                <a:srgbClr val="00B050"/>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r>
              <a:rPr lang="en-ZA" sz="1500" b="1" dirty="0">
                <a:solidFill>
                  <a:srgbClr val="00B050"/>
                </a:solidFill>
                <a:latin typeface="Arial" charset="0"/>
                <a:cs typeface="Arial" charset="0"/>
              </a:rPr>
              <a:t>PART C </a:t>
            </a:r>
          </a:p>
          <a:p>
            <a:pPr marL="0" lvl="1" algn="ctr" eaLnBrk="0" fontAlgn="base" hangingPunct="0">
              <a:spcBef>
                <a:spcPts val="575"/>
              </a:spcBef>
              <a:spcAft>
                <a:spcPct val="0"/>
              </a:spcAft>
              <a:buClr>
                <a:srgbClr val="D34817"/>
              </a:buClr>
              <a:buSzPct val="85000"/>
              <a:defRPr/>
            </a:pPr>
            <a:r>
              <a:rPr lang="en-ZA" sz="1500" dirty="0">
                <a:solidFill>
                  <a:srgbClr val="FF0000"/>
                </a:solidFill>
                <a:latin typeface="Arial" charset="0"/>
                <a:cs typeface="Arial" charset="0"/>
              </a:rPr>
              <a:t>Governance submitted as Annexure </a:t>
            </a:r>
          </a:p>
          <a:p>
            <a:pPr marL="0" lvl="1" algn="ctr" eaLnBrk="0" fontAlgn="base" hangingPunct="0">
              <a:spcBef>
                <a:spcPts val="575"/>
              </a:spcBef>
              <a:spcAft>
                <a:spcPct val="0"/>
              </a:spcAft>
              <a:buClr>
                <a:srgbClr val="D34817"/>
              </a:buClr>
              <a:buSzPct val="85000"/>
              <a:defRPr/>
            </a:pPr>
            <a:endParaRPr lang="en-ZA" sz="1500" dirty="0">
              <a:solidFill>
                <a:srgbClr val="00B050"/>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r>
              <a:rPr lang="en-ZA" sz="1500" b="1" dirty="0">
                <a:solidFill>
                  <a:srgbClr val="00B050"/>
                </a:solidFill>
                <a:latin typeface="Arial" charset="0"/>
                <a:cs typeface="Arial" charset="0"/>
              </a:rPr>
              <a:t>PART </a:t>
            </a:r>
            <a:r>
              <a:rPr lang="en-ZA" sz="1500" b="1" dirty="0" smtClean="0">
                <a:solidFill>
                  <a:srgbClr val="00B050"/>
                </a:solidFill>
                <a:latin typeface="Arial" charset="0"/>
                <a:cs typeface="Arial" charset="0"/>
              </a:rPr>
              <a:t>D</a:t>
            </a:r>
          </a:p>
          <a:p>
            <a:pPr marL="0" lvl="1" algn="ctr" eaLnBrk="0" fontAlgn="base" hangingPunct="0">
              <a:spcBef>
                <a:spcPts val="575"/>
              </a:spcBef>
              <a:spcAft>
                <a:spcPct val="0"/>
              </a:spcAft>
              <a:buClr>
                <a:srgbClr val="D34817"/>
              </a:buClr>
              <a:buSzPct val="85000"/>
              <a:defRPr/>
            </a:pPr>
            <a:r>
              <a:rPr lang="en-ZA" sz="1500" dirty="0">
                <a:solidFill>
                  <a:prstClr val="black"/>
                </a:solidFill>
                <a:latin typeface="Arial" charset="0"/>
                <a:cs typeface="Arial" charset="0"/>
              </a:rPr>
              <a:t>Human Resource Management Report </a:t>
            </a:r>
            <a:endParaRPr lang="en-ZA" sz="1500" dirty="0">
              <a:solidFill>
                <a:srgbClr val="00B050"/>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endParaRPr lang="en-ZA" sz="1500" b="1" dirty="0">
              <a:solidFill>
                <a:srgbClr val="00B050"/>
              </a:solidFill>
              <a:latin typeface="Arial" charset="0"/>
              <a:cs typeface="Arial" charset="0"/>
            </a:endParaRPr>
          </a:p>
          <a:p>
            <a:pPr marL="0" lvl="1" indent="0" algn="ctr" eaLnBrk="0" fontAlgn="base" hangingPunct="0">
              <a:spcBef>
                <a:spcPts val="575"/>
              </a:spcBef>
              <a:spcAft>
                <a:spcPct val="0"/>
              </a:spcAft>
              <a:buClr>
                <a:srgbClr val="D34817"/>
              </a:buClr>
              <a:buSzPct val="85000"/>
              <a:buNone/>
              <a:defRPr/>
            </a:pPr>
            <a:r>
              <a:rPr lang="en-ZA" sz="1500" b="1" dirty="0" smtClean="0">
                <a:solidFill>
                  <a:srgbClr val="00B050"/>
                </a:solidFill>
                <a:latin typeface="Arial" charset="0"/>
                <a:cs typeface="Arial" charset="0"/>
              </a:rPr>
              <a:t>PART E</a:t>
            </a:r>
          </a:p>
          <a:p>
            <a:pPr marL="0" lvl="1" algn="ctr" eaLnBrk="0" fontAlgn="base" hangingPunct="0">
              <a:spcBef>
                <a:spcPts val="575"/>
              </a:spcBef>
              <a:spcAft>
                <a:spcPct val="0"/>
              </a:spcAft>
              <a:buClr>
                <a:srgbClr val="D34817"/>
              </a:buClr>
              <a:buSzPct val="85000"/>
              <a:defRPr/>
            </a:pPr>
            <a:r>
              <a:rPr lang="en-ZA" sz="1500" dirty="0" smtClean="0">
                <a:solidFill>
                  <a:prstClr val="black">
                    <a:lumMod val="85000"/>
                    <a:lumOff val="15000"/>
                  </a:prstClr>
                </a:solidFill>
                <a:latin typeface="Arial" charset="0"/>
                <a:cs typeface="Arial" charset="0"/>
              </a:rPr>
              <a:t>Financial </a:t>
            </a:r>
            <a:r>
              <a:rPr lang="en-ZA" sz="1500" dirty="0">
                <a:solidFill>
                  <a:prstClr val="black">
                    <a:lumMod val="85000"/>
                    <a:lumOff val="15000"/>
                  </a:prstClr>
                </a:solidFill>
                <a:latin typeface="Arial" charset="0"/>
                <a:cs typeface="Arial" charset="0"/>
              </a:rPr>
              <a:t>Report </a:t>
            </a:r>
          </a:p>
          <a:p>
            <a:pPr marL="0" lvl="1" indent="0" algn="ctr" eaLnBrk="0" fontAlgn="base" hangingPunct="0">
              <a:spcBef>
                <a:spcPts val="575"/>
              </a:spcBef>
              <a:spcAft>
                <a:spcPct val="0"/>
              </a:spcAft>
              <a:buClr>
                <a:srgbClr val="D34817"/>
              </a:buClr>
              <a:buSzPct val="85000"/>
              <a:buNone/>
              <a:defRPr/>
            </a:pPr>
            <a:endParaRPr lang="en-ZA" sz="1500" b="1" dirty="0">
              <a:solidFill>
                <a:srgbClr val="00B050"/>
              </a:solidFill>
              <a:latin typeface="Arial" charset="0"/>
              <a:cs typeface="Arial" charset="0"/>
            </a:endParaRPr>
          </a:p>
          <a:p>
            <a:pPr marL="0" lvl="1" algn="ctr" eaLnBrk="0" fontAlgn="base" hangingPunct="0">
              <a:spcBef>
                <a:spcPts val="575"/>
              </a:spcBef>
              <a:spcAft>
                <a:spcPct val="0"/>
              </a:spcAft>
              <a:buClr>
                <a:srgbClr val="D34817"/>
              </a:buClr>
              <a:buSzPct val="85000"/>
              <a:defRPr/>
            </a:pPr>
            <a:endParaRPr lang="en-ZA" sz="1500" dirty="0">
              <a:solidFill>
                <a:srgbClr val="92D050"/>
              </a:solidFill>
              <a:latin typeface="Arial" charset="0"/>
              <a:cs typeface="Arial" charset="0"/>
            </a:endParaRPr>
          </a:p>
          <a:p>
            <a:pPr marL="0" lvl="1" algn="ctr" eaLnBrk="0" fontAlgn="base" hangingPunct="0">
              <a:spcBef>
                <a:spcPts val="575"/>
              </a:spcBef>
              <a:spcAft>
                <a:spcPct val="0"/>
              </a:spcAft>
              <a:buClr>
                <a:srgbClr val="D34817"/>
              </a:buClr>
              <a:buSzPct val="85000"/>
              <a:defRPr/>
            </a:pPr>
            <a:r>
              <a:rPr lang="en-ZA" sz="1500" dirty="0">
                <a:solidFill>
                  <a:prstClr val="black"/>
                </a:solidFill>
                <a:latin typeface="Arial" charset="0"/>
                <a:cs typeface="Arial" charset="0"/>
              </a:rPr>
              <a:t>END</a:t>
            </a:r>
          </a:p>
          <a:p>
            <a:pPr lvl="0"/>
            <a:endParaRPr lang="en-GB" sz="2000" b="1" dirty="0">
              <a:solidFill>
                <a:srgbClr val="37A76F">
                  <a:lumMod val="75000"/>
                </a:srgbClr>
              </a:solidFill>
              <a:ea typeface="Times New Roman" panose="02020603050405020304" pitchFamily="18" charset="0"/>
            </a:endParaRPr>
          </a:p>
        </p:txBody>
      </p:sp>
    </p:spTree>
    <p:extLst>
      <p:ext uri="{BB962C8B-B14F-4D97-AF65-F5344CB8AC3E}">
        <p14:creationId xmlns:p14="http://schemas.microsoft.com/office/powerpoint/2010/main" xmlns="" val="131911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93193"/>
            <a:ext cx="8736495" cy="512063"/>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78839557"/>
              </p:ext>
            </p:extLst>
          </p:nvPr>
        </p:nvGraphicFramePr>
        <p:xfrm>
          <a:off x="198438" y="905256"/>
          <a:ext cx="8737603" cy="5178364"/>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356970">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80949">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Policy, Research and Knowledge Management</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537168">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National gender policy framework reviewed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National gender policy framework reviewed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Development of SEIAS report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 draft SEIAS report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Not 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FF000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The development of the SEIAS Report was intensive and took longer than the planned period for completion which resulted in it not being able to be shared with the SEIAS Office in the Presidency for endorsement within Q2 itself.  This will be completed in Quarter 3.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The Draft SEIAS report will be consulted with SEIAS Office in the Presidency for endorsement and </a:t>
                      </a:r>
                      <a:r>
                        <a:rPr lang="en-US" sz="1100" dirty="0" err="1">
                          <a:effectLst/>
                          <a:latin typeface="Arial" panose="020B0604020202020204" pitchFamily="34" charset="0"/>
                          <a:ea typeface="Arial" panose="020B0604020202020204" pitchFamily="34" charset="0"/>
                          <a:cs typeface="Arial" panose="020B0604020202020204" pitchFamily="34" charset="0"/>
                        </a:rPr>
                        <a:t>finalised</a:t>
                      </a:r>
                      <a:r>
                        <a:rPr lang="en-US" sz="1100" dirty="0">
                          <a:effectLst/>
                          <a:latin typeface="Arial" panose="020B0604020202020204" pitchFamily="34" charset="0"/>
                          <a:ea typeface="Arial" panose="020B0604020202020204" pitchFamily="34" charset="0"/>
                          <a:cs typeface="Arial" panose="020B0604020202020204" pitchFamily="34" charset="0"/>
                        </a:rPr>
                        <a:t> in Quarter 3</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02068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484633"/>
            <a:ext cx="8736495" cy="576071"/>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09078771"/>
              </p:ext>
            </p:extLst>
          </p:nvPr>
        </p:nvGraphicFramePr>
        <p:xfrm>
          <a:off x="198438" y="950975"/>
          <a:ext cx="8737603" cy="4374249"/>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606403">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04694">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Policy, Research and Knowledge Management</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1231576">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Regulatory framework for WYPD mainstreaming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Regulatory framework for WYPD mainstreaming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Draft WYPD mainstreaming 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Draft WYPD mainstreaming 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a:effectLst/>
                          <a:latin typeface="Arial" panose="020B0604020202020204" pitchFamily="34" charset="0"/>
                          <a:ea typeface="Arial" panose="020B0604020202020204" pitchFamily="34" charset="0"/>
                          <a:cs typeface="Arial" panose="020B0604020202020204" pitchFamily="34" charset="0"/>
                        </a:rPr>
                        <a:t>None</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r h="1231576">
                <a:tc>
                  <a:txBody>
                    <a:bodyPr/>
                    <a:lstStyle/>
                    <a:p>
                      <a:pPr marL="88900">
                        <a:lnSpc>
                          <a:spcPct val="115000"/>
                        </a:lnSpc>
                        <a:spcBef>
                          <a:spcPts val="465"/>
                        </a:spcBef>
                        <a:spcAft>
                          <a:spcPts val="0"/>
                        </a:spcAft>
                      </a:pPr>
                      <a:r>
                        <a:rPr lang="en-US" sz="1100">
                          <a:effectLst/>
                          <a:latin typeface="Arial" panose="020B0604020202020204" pitchFamily="34" charset="0"/>
                          <a:ea typeface="Arial" panose="020B0604020202020204" pitchFamily="34" charset="0"/>
                          <a:cs typeface="Arial" panose="020B0604020202020204" pitchFamily="34" charset="0"/>
                        </a:rPr>
                        <a:t>Integrated Knowledge hub technical design developed</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Integrated Knowledge hub technical design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a:effectLst/>
                          <a:latin typeface="Arial" panose="020B0604020202020204" pitchFamily="34" charset="0"/>
                          <a:ea typeface="Arial" panose="020B0604020202020204" pitchFamily="34" charset="0"/>
                          <a:cs typeface="Arial" panose="020B0604020202020204" pitchFamily="34" charset="0"/>
                        </a:rPr>
                        <a:t>Progress report on alignment of draft Hub model with government priorities</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Progress report on alignment of draft Hub model with government priorities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497073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46889"/>
            <a:ext cx="8736495" cy="640079"/>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007333861"/>
              </p:ext>
            </p:extLst>
          </p:nvPr>
        </p:nvGraphicFramePr>
        <p:xfrm>
          <a:off x="198438" y="640081"/>
          <a:ext cx="8737603" cy="5052821"/>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298447">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80797">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Policy, Research and Knowledge Management</a:t>
                      </a: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573997">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Number of research reports produced on government priorities per year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1 research report on government priorities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Inception report for the research on government priorities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Inception report  for the research  on government priorities produced- (research  on salary gaps between women  and men in the public service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Achieved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None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None</a:t>
                      </a:r>
                      <a:endParaRPr kumimoji="0" lang="en-ZA" sz="1100" b="0"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txBody>
                  <a:tcPr/>
                </a:tc>
                <a:extLst>
                  <a:ext uri="{0D108BD9-81ED-4DB2-BD59-A6C34878D82A}">
                    <a16:rowId xmlns:a16="http://schemas.microsoft.com/office/drawing/2014/main" xmlns="" val="10002"/>
                  </a:ext>
                </a:extLst>
              </a:tr>
              <a:tr h="573997">
                <a:tc>
                  <a:txBody>
                    <a:bodyPr/>
                    <a:lstStyle/>
                    <a:p>
                      <a:pPr marL="88900">
                        <a:lnSpc>
                          <a:spcPct val="115000"/>
                        </a:lnSpc>
                        <a:spcBef>
                          <a:spcPts val="465"/>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Number of reports on compliance of government commitments with international and regional instruments produced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2 reports on compliance of government commitments with international and regional commitments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860870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448057"/>
            <a:ext cx="8736495" cy="585215"/>
          </a:xfrm>
        </p:spPr>
        <p:txBody>
          <a:bodyPr>
            <a:normAutofit/>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4732196"/>
              </p:ext>
            </p:extLst>
          </p:nvPr>
        </p:nvGraphicFramePr>
        <p:xfrm>
          <a:off x="198438" y="841972"/>
          <a:ext cx="8737603" cy="5397246"/>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208932">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64061">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Monitoring and Evaluation</a:t>
                      </a: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1124229">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Number of Progress reports on the implementation of the GRPBMEA Framework</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Number of Progress reports on the implementation of the GRPBMEA Framework</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0" marR="0" marT="0" marB="0"/>
                </a:tc>
                <a:tc>
                  <a:txBody>
                    <a:bodyPr/>
                    <a:lstStyle/>
                    <a:p>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0" marR="0" marT="0" marB="0"/>
                </a:tc>
                <a:tc>
                  <a:txBody>
                    <a:bodyPr/>
                    <a:lstStyle/>
                    <a:p>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0" marR="0" marT="0" marB="0"/>
                </a:tc>
                <a:tc>
                  <a:txBody>
                    <a:bodyPr/>
                    <a:lstStyle/>
                    <a:p>
                      <a:r>
                        <a:rPr lang="en-ZA" sz="1100" dirty="0" smtClean="0">
                          <a:latin typeface="Arial" panose="020B0604020202020204" pitchFamily="34" charset="0"/>
                          <a:cs typeface="Arial" panose="020B0604020202020204" pitchFamily="34" charset="0"/>
                        </a:rPr>
                        <a:t>-</a:t>
                      </a:r>
                      <a:endParaRPr lang="en-ZA" sz="1100" dirty="0">
                        <a:latin typeface="Arial" panose="020B0604020202020204" pitchFamily="34"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0002"/>
                  </a:ext>
                </a:extLst>
              </a:tr>
              <a:tr h="2644736">
                <a:tc>
                  <a:txBody>
                    <a:bodyPr/>
                    <a:lstStyle/>
                    <a:p>
                      <a:pPr marL="88900">
                        <a:lnSpc>
                          <a:spcPct val="115000"/>
                        </a:lnSpc>
                        <a:spcBef>
                          <a:spcPts val="465"/>
                        </a:spcBef>
                        <a:spcAft>
                          <a:spcPts val="0"/>
                        </a:spcAft>
                      </a:pPr>
                      <a:r>
                        <a:rPr lang="en-GB" sz="1100">
                          <a:effectLst/>
                          <a:latin typeface="Arial" panose="020B0604020202020204" pitchFamily="34" charset="0"/>
                          <a:ea typeface="Arial" panose="020B0604020202020204" pitchFamily="34" charset="0"/>
                          <a:cs typeface="Arial" panose="020B0604020202020204" pitchFamily="34" charset="0"/>
                        </a:rPr>
                        <a:t>Number of annual performance monitoring reports on government progress towards women’s empowerment and gender equality, youth development and promotion of the rights of persons with disabilities produced</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1 annual performance monitoring reports on government progress towards women’s empowerment and gender equality, youth development and promotion of the rights of persons with disabilities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One annual performance monitoring report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One Annual performance monitoring  report on government  progress  towards women’s  empowerment and gender  equality, youth development and promotion of rights of persons with disabilities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None</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104989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452674"/>
            <a:ext cx="8736495" cy="606582"/>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41612915"/>
              </p:ext>
            </p:extLst>
          </p:nvPr>
        </p:nvGraphicFramePr>
        <p:xfrm>
          <a:off x="198438" y="960436"/>
          <a:ext cx="8737603" cy="4310206"/>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315464">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87996">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Monitoring and Evaluation</a:t>
                      </a:r>
                      <a:endPar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1008523">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Number of reports for the evaluation on empowerment of WYPD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1 evaluation report on empowerment of WYPD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r h="387996">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International Relations</a:t>
                      </a:r>
                    </a:p>
                  </a:txBody>
                  <a:tcPr>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210227">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WYPD International Relations Strategy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WYPD International Relations Strategy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Draft WYPD IR  Strategy consultation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a:effectLst/>
                          <a:latin typeface="Arial" panose="020B0604020202020204" pitchFamily="34" charset="0"/>
                          <a:ea typeface="Arial" panose="020B0604020202020204" pitchFamily="34" charset="0"/>
                          <a:cs typeface="Arial" panose="020B0604020202020204" pitchFamily="34" charset="0"/>
                        </a:rPr>
                        <a:t>Draft WYPD IR strategy consultation report on meetings held internally in DWYPD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Achieved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None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2707506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81481"/>
            <a:ext cx="8736495" cy="434567"/>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43311334"/>
              </p:ext>
            </p:extLst>
          </p:nvPr>
        </p:nvGraphicFramePr>
        <p:xfrm>
          <a:off x="198438" y="588963"/>
          <a:ext cx="8737600" cy="5680050"/>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xmlns="" val="20000"/>
                    </a:ext>
                  </a:extLst>
                </a:gridCol>
                <a:gridCol w="1092200">
                  <a:extLst>
                    <a:ext uri="{9D8B030D-6E8A-4147-A177-3AD203B41FA5}">
                      <a16:colId xmlns:a16="http://schemas.microsoft.com/office/drawing/2014/main" xmlns="" val="20001"/>
                    </a:ext>
                  </a:extLst>
                </a:gridCol>
                <a:gridCol w="1092200">
                  <a:extLst>
                    <a:ext uri="{9D8B030D-6E8A-4147-A177-3AD203B41FA5}">
                      <a16:colId xmlns:a16="http://schemas.microsoft.com/office/drawing/2014/main" xmlns="" val="20002"/>
                    </a:ext>
                  </a:extLst>
                </a:gridCol>
                <a:gridCol w="1757865">
                  <a:extLst>
                    <a:ext uri="{9D8B030D-6E8A-4147-A177-3AD203B41FA5}">
                      <a16:colId xmlns:a16="http://schemas.microsoft.com/office/drawing/2014/main" xmlns="" val="20003"/>
                    </a:ext>
                  </a:extLst>
                </a:gridCol>
                <a:gridCol w="1518735">
                  <a:extLst>
                    <a:ext uri="{9D8B030D-6E8A-4147-A177-3AD203B41FA5}">
                      <a16:colId xmlns:a16="http://schemas.microsoft.com/office/drawing/2014/main" xmlns="" val="20004"/>
                    </a:ext>
                  </a:extLst>
                </a:gridCol>
                <a:gridCol w="1092200">
                  <a:extLst>
                    <a:ext uri="{9D8B030D-6E8A-4147-A177-3AD203B41FA5}">
                      <a16:colId xmlns:a16="http://schemas.microsoft.com/office/drawing/2014/main" xmlns="" val="20005"/>
                    </a:ext>
                  </a:extLst>
                </a:gridCol>
                <a:gridCol w="1092200">
                  <a:extLst>
                    <a:ext uri="{9D8B030D-6E8A-4147-A177-3AD203B41FA5}">
                      <a16:colId xmlns:a16="http://schemas.microsoft.com/office/drawing/2014/main" xmlns="" val="20006"/>
                    </a:ext>
                  </a:extLst>
                </a:gridCol>
              </a:tblGrid>
              <a:tr h="892296">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76169">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International Relations</a:t>
                      </a:r>
                    </a:p>
                  </a:txBody>
                  <a:tcPr>
                    <a:solidFill>
                      <a:srgbClr val="FFC00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4389984">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Number of international engagements on women, youth and persons with disabilities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5 International engagements on women, youth and persons with disabilities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One International engagements on women, youth and persons with disabilities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Four (4) international engagements on women, youth and persons with disabilities coordinated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marL="88900">
                        <a:lnSpc>
                          <a:spcPct val="115000"/>
                        </a:lnSpc>
                        <a:spcBef>
                          <a:spcPts val="465"/>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1) Report on participation in   Indian Ocean Rim Association (IORA) Working Group on Women’s Economic Empowerment held on 22 July 2021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marL="88900">
                        <a:lnSpc>
                          <a:spcPct val="115000"/>
                        </a:lnSpc>
                        <a:spcBef>
                          <a:spcPts val="465"/>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2) Report on participation at  the G-20 conference on women’s empowerment held on 26 August 2021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marL="88900">
                        <a:lnSpc>
                          <a:spcPct val="115000"/>
                        </a:lnSpc>
                        <a:spcBef>
                          <a:spcPts val="465"/>
                        </a:spcBef>
                        <a:spcAft>
                          <a:spcPts val="0"/>
                        </a:spcAft>
                      </a:pPr>
                      <a:r>
                        <a:rPr lang="en-US" sz="1000" dirty="0">
                          <a:effectLst/>
                          <a:latin typeface="Arial" panose="020B0604020202020204" pitchFamily="34" charset="0"/>
                          <a:ea typeface="Arial" panose="020B0604020202020204" pitchFamily="34" charset="0"/>
                          <a:cs typeface="Arial" panose="020B0604020202020204" pitchFamily="34" charset="0"/>
                        </a:rPr>
                        <a:t>3) Report on participation SADC Meeting of Ministers Responsible for Gender/Women ’s Affairs held from 25 – 26 August 2021 </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p>
                      <a:pPr marL="88900">
                        <a:lnSpc>
                          <a:spcPct val="115000"/>
                        </a:lnSpc>
                        <a:spcBef>
                          <a:spcPts val="465"/>
                        </a:spcBef>
                        <a:spcAft>
                          <a:spcPts val="0"/>
                        </a:spcAft>
                      </a:pP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This is an overachievement as a result of the number of international engagements in which DWYPD participated in Q2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37260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81481"/>
            <a:ext cx="8736495" cy="434567"/>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63376234"/>
              </p:ext>
            </p:extLst>
          </p:nvPr>
        </p:nvGraphicFramePr>
        <p:xfrm>
          <a:off x="198438" y="588963"/>
          <a:ext cx="8737600" cy="5680050"/>
        </p:xfrm>
        <a:graphic>
          <a:graphicData uri="http://schemas.openxmlformats.org/drawingml/2006/table">
            <a:tbl>
              <a:tblPr firstRow="1" bandRow="1">
                <a:tableStyleId>{5C22544A-7EE6-4342-B048-85BDC9FD1C3A}</a:tableStyleId>
              </a:tblPr>
              <a:tblGrid>
                <a:gridCol w="1092200">
                  <a:extLst>
                    <a:ext uri="{9D8B030D-6E8A-4147-A177-3AD203B41FA5}">
                      <a16:colId xmlns:a16="http://schemas.microsoft.com/office/drawing/2014/main" xmlns="" val="20000"/>
                    </a:ext>
                  </a:extLst>
                </a:gridCol>
                <a:gridCol w="1092200">
                  <a:extLst>
                    <a:ext uri="{9D8B030D-6E8A-4147-A177-3AD203B41FA5}">
                      <a16:colId xmlns:a16="http://schemas.microsoft.com/office/drawing/2014/main" xmlns="" val="20001"/>
                    </a:ext>
                  </a:extLst>
                </a:gridCol>
                <a:gridCol w="1092200">
                  <a:extLst>
                    <a:ext uri="{9D8B030D-6E8A-4147-A177-3AD203B41FA5}">
                      <a16:colId xmlns:a16="http://schemas.microsoft.com/office/drawing/2014/main" xmlns="" val="20002"/>
                    </a:ext>
                  </a:extLst>
                </a:gridCol>
                <a:gridCol w="1757865">
                  <a:extLst>
                    <a:ext uri="{9D8B030D-6E8A-4147-A177-3AD203B41FA5}">
                      <a16:colId xmlns:a16="http://schemas.microsoft.com/office/drawing/2014/main" xmlns="" val="20003"/>
                    </a:ext>
                  </a:extLst>
                </a:gridCol>
                <a:gridCol w="1518735">
                  <a:extLst>
                    <a:ext uri="{9D8B030D-6E8A-4147-A177-3AD203B41FA5}">
                      <a16:colId xmlns:a16="http://schemas.microsoft.com/office/drawing/2014/main" xmlns="" val="20004"/>
                    </a:ext>
                  </a:extLst>
                </a:gridCol>
                <a:gridCol w="1092200">
                  <a:extLst>
                    <a:ext uri="{9D8B030D-6E8A-4147-A177-3AD203B41FA5}">
                      <a16:colId xmlns:a16="http://schemas.microsoft.com/office/drawing/2014/main" xmlns="" val="20005"/>
                    </a:ext>
                  </a:extLst>
                </a:gridCol>
                <a:gridCol w="1092200">
                  <a:extLst>
                    <a:ext uri="{9D8B030D-6E8A-4147-A177-3AD203B41FA5}">
                      <a16:colId xmlns:a16="http://schemas.microsoft.com/office/drawing/2014/main" xmlns="" val="20006"/>
                    </a:ext>
                  </a:extLst>
                </a:gridCol>
              </a:tblGrid>
              <a:tr h="892296">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76169">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International Relations</a:t>
                      </a:r>
                    </a:p>
                  </a:txBody>
                  <a:tcPr>
                    <a:solidFill>
                      <a:srgbClr val="FFC000"/>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4389984">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Number of international engagements on women, youth and persons with disabilities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5 International engagements on women, youth and persons with disabilities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One International engagements on women, youth and persons with disabilities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000" dirty="0" smtClean="0">
                          <a:effectLst/>
                          <a:latin typeface="Arial" panose="020B0604020202020204" pitchFamily="34" charset="0"/>
                          <a:ea typeface="Arial" panose="020B0604020202020204" pitchFamily="34" charset="0"/>
                          <a:cs typeface="Arial" panose="020B0604020202020204" pitchFamily="34" charset="0"/>
                        </a:rPr>
                        <a:t>4</a:t>
                      </a:r>
                      <a:r>
                        <a:rPr lang="en-US" sz="1000" dirty="0">
                          <a:effectLst/>
                          <a:latin typeface="Arial" panose="020B0604020202020204" pitchFamily="34" charset="0"/>
                          <a:ea typeface="Arial" panose="020B0604020202020204" pitchFamily="34" charset="0"/>
                          <a:cs typeface="Arial" panose="020B0604020202020204" pitchFamily="34" charset="0"/>
                        </a:rPr>
                        <a:t>) Report on participation First High-Level Senior Officials Meeting between South Africa and Côte d'Ivoire held in Abidjan from 13 – 14 September 2021.</a:t>
                      </a:r>
                      <a:endParaRPr lang="en-ZA" sz="10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This is an overachievement as a result of the number of international engagements in which DWYPD participated in Q2</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655259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44445"/>
            <a:ext cx="8736495" cy="724276"/>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557436018"/>
              </p:ext>
            </p:extLst>
          </p:nvPr>
        </p:nvGraphicFramePr>
        <p:xfrm>
          <a:off x="197675" y="555721"/>
          <a:ext cx="8737603" cy="6137560"/>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102087">
                  <a:extLst>
                    <a:ext uri="{9D8B030D-6E8A-4147-A177-3AD203B41FA5}">
                      <a16:colId xmlns:a16="http://schemas.microsoft.com/office/drawing/2014/main" xmlns="" val="20001"/>
                    </a:ext>
                  </a:extLst>
                </a:gridCol>
                <a:gridCol w="1171254">
                  <a:extLst>
                    <a:ext uri="{9D8B030D-6E8A-4147-A177-3AD203B41FA5}">
                      <a16:colId xmlns:a16="http://schemas.microsoft.com/office/drawing/2014/main" xmlns="" val="20002"/>
                    </a:ext>
                  </a:extLst>
                </a:gridCol>
                <a:gridCol w="1471346">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110925">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51136">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Stakeholder Coordination and Outreach</a:t>
                      </a:r>
                    </a:p>
                  </a:txBody>
                  <a:tcPr>
                    <a:solidFill>
                      <a:srgbClr val="FFC000"/>
                    </a:solidFill>
                  </a:tcPr>
                </a:tc>
                <a:tc hMerge="1">
                  <a:txBody>
                    <a:bodyPr/>
                    <a:lstStyle/>
                    <a:p>
                      <a:endParaRPr lang="en-US" dirty="0"/>
                    </a:p>
                  </a:txBody>
                  <a:tcPr/>
                </a:tc>
                <a:tc hMerge="1">
                  <a:txBody>
                    <a:bodyPr/>
                    <a:lstStyle/>
                    <a:p>
                      <a:endParaRPr lang="en-ZA"/>
                    </a:p>
                  </a:txBody>
                  <a:tcPr/>
                </a:tc>
                <a:tc hMerge="1">
                  <a:txBody>
                    <a:bodyPr/>
                    <a:lstStyle/>
                    <a:p>
                      <a:endParaRPr lang="en-ZA"/>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1192392">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Stakeholder Management Framework developed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Stakeholder Management 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Internal consultation on draft Stakeholder Management Framework conducted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Report on internal consultation on the draft stakeholder management framework conducted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r h="3403642">
                <a:tc>
                  <a:txBody>
                    <a:bodyPr/>
                    <a:lstStyle/>
                    <a:p>
                      <a:pPr marL="88900">
                        <a:lnSpc>
                          <a:spcPct val="115000"/>
                        </a:lnSpc>
                        <a:spcBef>
                          <a:spcPts val="465"/>
                        </a:spcBef>
                        <a:spcAft>
                          <a:spcPts val="0"/>
                        </a:spcAft>
                      </a:pPr>
                      <a:r>
                        <a:rPr lang="en-GB" sz="1100">
                          <a:effectLst/>
                          <a:latin typeface="Arial" panose="020B0604020202020204" pitchFamily="34" charset="0"/>
                          <a:ea typeface="Arial" panose="020B0604020202020204" pitchFamily="34" charset="0"/>
                          <a:cs typeface="Arial" panose="020B0604020202020204" pitchFamily="34" charset="0"/>
                        </a:rPr>
                        <a:t>Number of stakeholder engagements on the empowerment of women, youth and persons with disability conducted</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12 stakeholder engagements conducted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3 stakeholder engagements conducted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900" dirty="0">
                          <a:effectLst/>
                          <a:latin typeface="Arial" panose="020B0604020202020204" pitchFamily="34" charset="0"/>
                          <a:ea typeface="Arial" panose="020B0604020202020204" pitchFamily="34" charset="0"/>
                          <a:cs typeface="Arial" panose="020B0604020202020204" pitchFamily="34" charset="0"/>
                        </a:rPr>
                        <a:t>Three (3) stakeholder engagements  conducted  1) Report on the national </a:t>
                      </a:r>
                      <a:r>
                        <a:rPr lang="en-US" sz="900" dirty="0" smtClean="0">
                          <a:effectLst/>
                          <a:latin typeface="Arial" panose="020B0604020202020204" pitchFamily="34" charset="0"/>
                          <a:ea typeface="Arial" panose="020B0604020202020204" pitchFamily="34" charset="0"/>
                          <a:cs typeface="Arial" panose="020B0604020202020204" pitchFamily="34" charset="0"/>
                        </a:rPr>
                        <a:t>women’s  </a:t>
                      </a:r>
                      <a:r>
                        <a:rPr lang="en-US" sz="900" dirty="0">
                          <a:effectLst/>
                          <a:latin typeface="Arial" panose="020B0604020202020204" pitchFamily="34" charset="0"/>
                          <a:ea typeface="Arial" panose="020B0604020202020204" pitchFamily="34" charset="0"/>
                          <a:cs typeface="Arial" panose="020B0604020202020204" pitchFamily="34" charset="0"/>
                        </a:rPr>
                        <a:t>day  commemoration  </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p>
                      <a:pPr marL="88900">
                        <a:lnSpc>
                          <a:spcPct val="115000"/>
                        </a:lnSpc>
                        <a:spcBef>
                          <a:spcPts val="465"/>
                        </a:spcBef>
                        <a:spcAft>
                          <a:spcPts val="0"/>
                        </a:spcAft>
                      </a:pPr>
                      <a:r>
                        <a:rPr lang="en-US" sz="900" dirty="0">
                          <a:effectLst/>
                          <a:latin typeface="Arial" panose="020B0604020202020204" pitchFamily="34" charset="0"/>
                          <a:ea typeface="Arial" panose="020B0604020202020204" pitchFamily="34" charset="0"/>
                          <a:cs typeface="Arial" panose="020B0604020202020204" pitchFamily="34" charset="0"/>
                        </a:rPr>
                        <a:t>2) Report on the engagement with waste management sector and green  economy collaboration on women’s  economic empowerment  between national  treasury DWYPD, DTIC and </a:t>
                      </a:r>
                      <a:r>
                        <a:rPr lang="en-US" sz="900" dirty="0" smtClean="0">
                          <a:effectLst/>
                          <a:latin typeface="Arial" panose="020B0604020202020204" pitchFamily="34" charset="0"/>
                          <a:ea typeface="Arial" panose="020B0604020202020204" pitchFamily="34" charset="0"/>
                          <a:cs typeface="Arial" panose="020B0604020202020204" pitchFamily="34" charset="0"/>
                        </a:rPr>
                        <a:t>DFFE</a:t>
                      </a:r>
                    </a:p>
                    <a:p>
                      <a:pPr marL="88900">
                        <a:lnSpc>
                          <a:spcPct val="115000"/>
                        </a:lnSpc>
                        <a:spcBef>
                          <a:spcPts val="465"/>
                        </a:spcBef>
                        <a:spcAft>
                          <a:spcPts val="0"/>
                        </a:spcAft>
                      </a:pPr>
                      <a:r>
                        <a:rPr lang="en-US" sz="900" dirty="0" smtClean="0">
                          <a:effectLst/>
                          <a:latin typeface="Arial" panose="020B0604020202020204" pitchFamily="34" charset="0"/>
                          <a:ea typeface="Arial" panose="020B0604020202020204" pitchFamily="34" charset="0"/>
                          <a:cs typeface="Arial" panose="020B0604020202020204" pitchFamily="34" charset="0"/>
                        </a:rPr>
                        <a:t>3) Report on the stakeholder engagement with SANTACO  gender  sensitization in the taxi  industry</a:t>
                      </a:r>
                      <a:endParaRPr lang="en-ZA" sz="9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022564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81070"/>
            <a:ext cx="8736495" cy="506994"/>
          </a:xfrm>
        </p:spPr>
        <p:txBody>
          <a:bodyPr/>
          <a:lstStyle/>
          <a:p>
            <a:r>
              <a:rPr lang="en-US" sz="2000" b="1" dirty="0">
                <a:solidFill>
                  <a:srgbClr val="37A76F">
                    <a:lumMod val="75000"/>
                  </a:srgbClr>
                </a:solidFill>
              </a:rPr>
              <a:t>PROGRAMME 3 (PSCKM)</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529649543"/>
              </p:ext>
            </p:extLst>
          </p:nvPr>
        </p:nvGraphicFramePr>
        <p:xfrm>
          <a:off x="198438" y="688064"/>
          <a:ext cx="8737603" cy="5040247"/>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293136">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482986">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Stakeholder Coordination and Outreach</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3264125">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Number of hybrid community mobilization initiatives on the rights of women, youth and person with disabilities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GB" sz="1100" dirty="0">
                          <a:effectLst/>
                          <a:latin typeface="Arial" panose="020B0604020202020204" pitchFamily="34" charset="0"/>
                          <a:ea typeface="Arial" panose="020B0604020202020204" pitchFamily="34" charset="0"/>
                          <a:cs typeface="Arial" panose="020B0604020202020204" pitchFamily="34" charset="0"/>
                        </a:rPr>
                        <a:t>4 hybrid community mobilisation initiative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1 hybrid community </a:t>
                      </a:r>
                      <a:r>
                        <a:rPr lang="en-US" sz="1100" dirty="0" err="1">
                          <a:effectLst/>
                          <a:latin typeface="Arial" panose="020B0604020202020204" pitchFamily="34" charset="0"/>
                          <a:ea typeface="Arial" panose="020B0604020202020204" pitchFamily="34" charset="0"/>
                          <a:cs typeface="Arial" panose="020B0604020202020204" pitchFamily="34" charset="0"/>
                        </a:rPr>
                        <a:t>mobilisation</a:t>
                      </a:r>
                      <a:r>
                        <a:rPr lang="en-US" sz="1100" dirty="0">
                          <a:effectLst/>
                          <a:latin typeface="Arial" panose="020B0604020202020204" pitchFamily="34" charset="0"/>
                          <a:ea typeface="Arial" panose="020B0604020202020204" pitchFamily="34" charset="0"/>
                          <a:cs typeface="Arial" panose="020B0604020202020204" pitchFamily="34" charset="0"/>
                        </a:rPr>
                        <a:t> initiative coordinated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One hybrid community mobilization initiative  conducted- the report on the collaboration with university of Pretoria on a women focused  dialogue in </a:t>
                      </a:r>
                      <a:r>
                        <a:rPr lang="en-US" sz="1100" dirty="0" err="1">
                          <a:effectLst/>
                          <a:latin typeface="Arial" panose="020B0604020202020204" pitchFamily="34" charset="0"/>
                          <a:ea typeface="Arial" panose="020B0604020202020204" pitchFamily="34" charset="0"/>
                          <a:cs typeface="Arial" panose="020B0604020202020204" pitchFamily="34" charset="0"/>
                        </a:rPr>
                        <a:t>honour</a:t>
                      </a:r>
                      <a:r>
                        <a:rPr lang="en-US" sz="1100" dirty="0">
                          <a:effectLst/>
                          <a:latin typeface="Arial" panose="020B0604020202020204" pitchFamily="34" charset="0"/>
                          <a:ea typeface="Arial" panose="020B0604020202020204" pitchFamily="34" charset="0"/>
                          <a:cs typeface="Arial" panose="020B0604020202020204" pitchFamily="34" charset="0"/>
                        </a:rPr>
                        <a:t> of Charlotte </a:t>
                      </a:r>
                      <a:r>
                        <a:rPr lang="en-US" sz="1100" dirty="0" err="1">
                          <a:effectLst/>
                          <a:latin typeface="Arial" panose="020B0604020202020204" pitchFamily="34" charset="0"/>
                          <a:ea typeface="Arial" panose="020B0604020202020204" pitchFamily="34" charset="0"/>
                          <a:cs typeface="Arial" panose="020B0604020202020204" pitchFamily="34" charset="0"/>
                        </a:rPr>
                        <a:t>Maanya</a:t>
                      </a: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err="1">
                          <a:effectLst/>
                          <a:latin typeface="Arial" panose="020B0604020202020204" pitchFamily="34" charset="0"/>
                          <a:ea typeface="Arial" panose="020B0604020202020204" pitchFamily="34" charset="0"/>
                          <a:cs typeface="Arial" panose="020B0604020202020204" pitchFamily="34" charset="0"/>
                        </a:rPr>
                        <a:t>Maxeke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solidFill>
                      <a:srgbClr val="00B050"/>
                    </a:solidFill>
                  </a:tcPr>
                </a:tc>
                <a:tc>
                  <a:txBody>
                    <a:bodyPr/>
                    <a:lstStyle/>
                    <a:p>
                      <a:pPr marL="88900">
                        <a:lnSpc>
                          <a:spcPct val="115000"/>
                        </a:lnSpc>
                        <a:spcBef>
                          <a:spcPts val="465"/>
                        </a:spcBef>
                        <a:spcAft>
                          <a:spcPts val="0"/>
                        </a:spcAft>
                      </a:pPr>
                      <a:r>
                        <a:rPr lang="en-US" sz="1100" dirty="0">
                          <a:effectLst/>
                          <a:latin typeface="Arial" panose="020B0604020202020204" pitchFamily="34" charset="0"/>
                          <a:ea typeface="Arial" panose="020B0604020202020204" pitchFamily="34" charset="0"/>
                          <a:cs typeface="Arial" panose="020B0604020202020204" pitchFamily="34" charset="0"/>
                        </a:rPr>
                        <a:t> </a:t>
                      </a:r>
                      <a:r>
                        <a:rPr lang="en-US" sz="1100" dirty="0" smtClean="0">
                          <a:effectLst/>
                          <a:latin typeface="Arial" panose="020B0604020202020204" pitchFamily="34" charset="0"/>
                          <a:ea typeface="Arial" panose="020B0604020202020204" pitchFamily="34"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88900">
                        <a:lnSpc>
                          <a:spcPct val="115000"/>
                        </a:lnSpc>
                        <a:spcBef>
                          <a:spcPts val="465"/>
                        </a:spcBef>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79412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34979"/>
            <a:ext cx="8736495" cy="778597"/>
          </a:xfrm>
        </p:spPr>
        <p:txBody>
          <a:bodyPr/>
          <a:lstStyle/>
          <a:p>
            <a:r>
              <a:rPr lang="en-GB" sz="2000" b="1" dirty="0">
                <a:solidFill>
                  <a:srgbClr val="37A76F">
                    <a:lumMod val="75000"/>
                  </a:srgbClr>
                </a:solidFill>
                <a:ea typeface="Times New Roman" panose="02020603050405020304" pitchFamily="18" charset="0"/>
              </a:rPr>
              <a:t>PROGRAMME 4: RIGHTS OF PERSONS WITH DISABILITIES (RPD)</a:t>
            </a:r>
            <a:endParaRPr lang="en-US" dirty="0"/>
          </a:p>
        </p:txBody>
      </p:sp>
      <p:sp>
        <p:nvSpPr>
          <p:cNvPr id="3" name="Content Placeholder 2"/>
          <p:cNvSpPr>
            <a:spLocks noGrp="1"/>
          </p:cNvSpPr>
          <p:nvPr>
            <p:ph idx="1"/>
          </p:nvPr>
        </p:nvSpPr>
        <p:spPr>
          <a:xfrm>
            <a:off x="198783" y="796705"/>
            <a:ext cx="8736495" cy="5121843"/>
          </a:xfrm>
        </p:spPr>
        <p:txBody>
          <a:bodyPr/>
          <a:lstStyle/>
          <a:p>
            <a:pPr marL="0" lvl="0" indent="0">
              <a:buNone/>
            </a:pPr>
            <a:r>
              <a:rPr lang="en-US" dirty="0">
                <a:solidFill>
                  <a:prstClr val="black">
                    <a:lumMod val="85000"/>
                    <a:lumOff val="15000"/>
                  </a:prstClr>
                </a:solidFill>
                <a:ea typeface="Times New Roman" panose="02020603050405020304" pitchFamily="18" charset="0"/>
              </a:rPr>
              <a:t>Out of 6 targets planned for the second quarter of the 2021/22 financial year, </a:t>
            </a:r>
            <a:r>
              <a:rPr lang="en-US" dirty="0" err="1">
                <a:solidFill>
                  <a:prstClr val="black">
                    <a:lumMod val="85000"/>
                    <a:lumOff val="15000"/>
                  </a:prstClr>
                </a:solidFill>
                <a:ea typeface="Times New Roman" panose="02020603050405020304" pitchFamily="18" charset="0"/>
              </a:rPr>
              <a:t>Programme</a:t>
            </a:r>
            <a:r>
              <a:rPr lang="en-US" dirty="0">
                <a:solidFill>
                  <a:prstClr val="black">
                    <a:lumMod val="85000"/>
                    <a:lumOff val="15000"/>
                  </a:prstClr>
                </a:solidFill>
                <a:ea typeface="Times New Roman" panose="02020603050405020304" pitchFamily="18" charset="0"/>
              </a:rPr>
              <a:t> 4, RPD achieved all 6 targets (100</a:t>
            </a:r>
            <a:r>
              <a:rPr lang="en-US" dirty="0" smtClean="0">
                <a:solidFill>
                  <a:prstClr val="black">
                    <a:lumMod val="85000"/>
                    <a:lumOff val="15000"/>
                  </a:prstClr>
                </a:solidFill>
                <a:ea typeface="Times New Roman" panose="02020603050405020304" pitchFamily="18" charset="0"/>
              </a:rPr>
              <a:t>%).</a:t>
            </a:r>
          </a:p>
          <a:p>
            <a:pPr marL="0" lvl="0" indent="0">
              <a:buNone/>
            </a:pPr>
            <a:endParaRPr lang="en-ZA" dirty="0">
              <a:solidFill>
                <a:prstClr val="black">
                  <a:lumMod val="85000"/>
                  <a:lumOff val="15000"/>
                </a:prstClr>
              </a:solidFill>
            </a:endParaRPr>
          </a:p>
          <a:p>
            <a:pPr marL="0" indent="0">
              <a:buNone/>
            </a:pPr>
            <a:endParaRPr lang="en-US" dirty="0"/>
          </a:p>
        </p:txBody>
      </p:sp>
      <p:graphicFrame>
        <p:nvGraphicFramePr>
          <p:cNvPr id="4" name="Chart 3"/>
          <p:cNvGraphicFramePr/>
          <p:nvPr>
            <p:extLst>
              <p:ext uri="{D42A27DB-BD31-4B8C-83A1-F6EECF244321}">
                <p14:modId xmlns:p14="http://schemas.microsoft.com/office/powerpoint/2010/main" xmlns="" val="207272299"/>
              </p:ext>
            </p:extLst>
          </p:nvPr>
        </p:nvGraphicFramePr>
        <p:xfrm>
          <a:off x="198784" y="1421394"/>
          <a:ext cx="8056574" cy="4089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1489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F876C-29A2-A54B-A95A-9ADF529E0AE2}"/>
              </a:ext>
            </a:extLst>
          </p:cNvPr>
          <p:cNvSpPr>
            <a:spLocks noGrp="1"/>
          </p:cNvSpPr>
          <p:nvPr>
            <p:ph type="title"/>
          </p:nvPr>
        </p:nvSpPr>
        <p:spPr>
          <a:xfrm>
            <a:off x="198783" y="304801"/>
            <a:ext cx="8736495" cy="851646"/>
          </a:xfrm>
        </p:spPr>
        <p:txBody>
          <a:bodyPr/>
          <a:lstStyle/>
          <a:p>
            <a:r>
              <a:rPr lang="en-US" sz="2000" b="1" dirty="0">
                <a:solidFill>
                  <a:srgbClr val="37A76F">
                    <a:lumMod val="75000"/>
                  </a:srgbClr>
                </a:solidFill>
              </a:rPr>
              <a:t>BACKGROUND</a:t>
            </a:r>
            <a:endParaRPr lang="en-US" dirty="0"/>
          </a:p>
        </p:txBody>
      </p:sp>
      <p:sp>
        <p:nvSpPr>
          <p:cNvPr id="3" name="Content Placeholder 2">
            <a:extLst>
              <a:ext uri="{FF2B5EF4-FFF2-40B4-BE49-F238E27FC236}">
                <a16:creationId xmlns:a16="http://schemas.microsoft.com/office/drawing/2014/main" xmlns="" id="{A1156E41-A32E-CB40-AA0D-A68570179920}"/>
              </a:ext>
            </a:extLst>
          </p:cNvPr>
          <p:cNvSpPr>
            <a:spLocks noGrp="1"/>
          </p:cNvSpPr>
          <p:nvPr>
            <p:ph idx="1"/>
          </p:nvPr>
        </p:nvSpPr>
        <p:spPr>
          <a:xfrm>
            <a:off x="198783" y="977153"/>
            <a:ext cx="8736495" cy="4941395"/>
          </a:xfrm>
        </p:spPr>
        <p:txBody>
          <a:bodyPr/>
          <a:lstStyle/>
          <a:p>
            <a:pPr lvl="0" algn="just" defTabSz="457200">
              <a:lnSpc>
                <a:spcPct val="110000"/>
              </a:lnSpc>
              <a:spcBef>
                <a:spcPts val="0"/>
              </a:spcBef>
            </a:pPr>
            <a:r>
              <a:rPr lang="en-GB" sz="2200" dirty="0">
                <a:solidFill>
                  <a:prstClr val="black"/>
                </a:solidFill>
                <a:latin typeface="Calibri"/>
              </a:rPr>
              <a:t>We are presenting the 2</a:t>
            </a:r>
            <a:r>
              <a:rPr lang="en-GB" sz="2200" baseline="30000" dirty="0">
                <a:solidFill>
                  <a:prstClr val="black"/>
                </a:solidFill>
                <a:latin typeface="Calibri"/>
              </a:rPr>
              <a:t>nd</a:t>
            </a:r>
            <a:r>
              <a:rPr lang="en-GB" sz="2200" dirty="0">
                <a:solidFill>
                  <a:prstClr val="black"/>
                </a:solidFill>
                <a:latin typeface="Calibri"/>
              </a:rPr>
              <a:t> Quarter Performance Report 2021/22 for the Department of  Women, Youth and Persons with Disabilities (DWYPD).  </a:t>
            </a:r>
          </a:p>
          <a:p>
            <a:endParaRPr lang="en-US" dirty="0"/>
          </a:p>
        </p:txBody>
      </p:sp>
    </p:spTree>
    <p:extLst>
      <p:ext uri="{BB962C8B-B14F-4D97-AF65-F5344CB8AC3E}">
        <p14:creationId xmlns:p14="http://schemas.microsoft.com/office/powerpoint/2010/main" xmlns="" val="3392776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5" y="13187"/>
            <a:ext cx="8736495" cy="534153"/>
          </a:xfrm>
        </p:spPr>
        <p:txBody>
          <a:bodyPr/>
          <a:lstStyle/>
          <a:p>
            <a:r>
              <a:rPr lang="en-US" sz="2000" b="1" dirty="0">
                <a:solidFill>
                  <a:srgbClr val="37A76F">
                    <a:lumMod val="75000"/>
                  </a:srgbClr>
                </a:solidFill>
                <a:ea typeface="Arial" panose="020B0604020202020204" pitchFamily="34" charset="0"/>
              </a:rPr>
              <a:t>PROGRAMME 4 (RPD)</a:t>
            </a:r>
            <a:r>
              <a:rPr lang="en-ZA" sz="2000" b="1"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a:t>
            </a:r>
            <a:r>
              <a:rPr lang="en-ZA" sz="2000" b="1" dirty="0" smtClean="0">
                <a:solidFill>
                  <a:srgbClr val="37A76F">
                    <a:lumMod val="75000"/>
                  </a:srgbClr>
                </a:solidFill>
              </a:rPr>
              <a:t>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51509685"/>
              </p:ext>
            </p:extLst>
          </p:nvPr>
        </p:nvGraphicFramePr>
        <p:xfrm>
          <a:off x="258073" y="378375"/>
          <a:ext cx="8737603" cy="6082033"/>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131669">
                  <a:extLst>
                    <a:ext uri="{9D8B030D-6E8A-4147-A177-3AD203B41FA5}">
                      <a16:colId xmlns:a16="http://schemas.microsoft.com/office/drawing/2014/main" xmlns="" val="20002"/>
                    </a:ext>
                  </a:extLst>
                </a:gridCol>
                <a:gridCol w="1803673">
                  <a:extLst>
                    <a:ext uri="{9D8B030D-6E8A-4147-A177-3AD203B41FA5}">
                      <a16:colId xmlns:a16="http://schemas.microsoft.com/office/drawing/2014/main" xmlns="" val="20003"/>
                    </a:ext>
                  </a:extLst>
                </a:gridCol>
                <a:gridCol w="1315092">
                  <a:extLst>
                    <a:ext uri="{9D8B030D-6E8A-4147-A177-3AD203B41FA5}">
                      <a16:colId xmlns:a16="http://schemas.microsoft.com/office/drawing/2014/main" xmlns="" val="20004"/>
                    </a:ext>
                  </a:extLst>
                </a:gridCol>
                <a:gridCol w="924674">
                  <a:extLst>
                    <a:ext uri="{9D8B030D-6E8A-4147-A177-3AD203B41FA5}">
                      <a16:colId xmlns:a16="http://schemas.microsoft.com/office/drawing/2014/main" xmlns="" val="20005"/>
                    </a:ext>
                  </a:extLst>
                </a:gridCol>
                <a:gridCol w="1066037">
                  <a:extLst>
                    <a:ext uri="{9D8B030D-6E8A-4147-A177-3AD203B41FA5}">
                      <a16:colId xmlns:a16="http://schemas.microsoft.com/office/drawing/2014/main" xmlns="" val="20006"/>
                    </a:ext>
                  </a:extLst>
                </a:gridCol>
              </a:tblGrid>
              <a:tr h="1233002">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78733">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Sub-programme: Rights of Persons with Disabilities </a:t>
                      </a:r>
                      <a:endPar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540507">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Framework on Disability</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Rights Awareness Campaigns for Persons with Disabilities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Framework on Disability Rights Awareness Campaigns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for Persons with Disabilities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Submission on the draft frameworks processed through DG clusters and cabinet</a:t>
                      </a:r>
                      <a:r>
                        <a:rPr lang="en-ZA" sz="1100"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Submission on Disability Rights Awareness-Raising Campaigns was approved by the DG to table and present the framework at the SPCHD DGs </a:t>
                      </a:r>
                      <a:r>
                        <a:rPr lang="en-ZA" sz="1000" dirty="0" smtClean="0">
                          <a:effectLst/>
                          <a:latin typeface="Arial" panose="020B0604020202020204" pitchFamily="34" charset="0"/>
                          <a:ea typeface="Times New Roman" panose="02020603050405020304" pitchFamily="18" charset="0"/>
                          <a:cs typeface="Arial" panose="020B0604020202020204" pitchFamily="34" charset="0"/>
                        </a:rPr>
                        <a:t>Cluster.</a:t>
                      </a:r>
                    </a:p>
                    <a:p>
                      <a:pPr algn="l">
                        <a:lnSpc>
                          <a:spcPct val="100000"/>
                        </a:lnSpc>
                        <a:spcAft>
                          <a:spcPts val="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The </a:t>
                      </a:r>
                      <a:r>
                        <a:rPr lang="en-ZA" sz="1000" dirty="0">
                          <a:effectLst/>
                          <a:latin typeface="Arial" panose="020B0604020202020204" pitchFamily="34" charset="0"/>
                          <a:ea typeface="Times New Roman" panose="02020603050405020304" pitchFamily="18" charset="0"/>
                          <a:cs typeface="Arial" panose="020B0604020202020204" pitchFamily="34" charset="0"/>
                        </a:rPr>
                        <a:t>framework was presented and approved at the SPCHD DGs Cluster on the 08</a:t>
                      </a:r>
                      <a:r>
                        <a:rPr lang="en-ZA" sz="10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ZA" sz="1000" dirty="0">
                          <a:effectLst/>
                          <a:latin typeface="Arial" panose="020B0604020202020204" pitchFamily="34" charset="0"/>
                          <a:ea typeface="Times New Roman" panose="02020603050405020304" pitchFamily="18" charset="0"/>
                          <a:cs typeface="Arial" panose="020B0604020202020204" pitchFamily="34" charset="0"/>
                        </a:rPr>
                        <a:t> September 2021 to be processed through to Cabinet.</a:t>
                      </a:r>
                    </a:p>
                    <a:p>
                      <a:pPr algn="l">
                        <a:lnSpc>
                          <a:spcPct val="100000"/>
                        </a:lnSpc>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Framework on Disability Rights Awareness- Raising Campaigns was submitted to the Ministers Office for consideration and approval.</a:t>
                      </a:r>
                    </a:p>
                    <a:p>
                      <a:pPr algn="l">
                        <a:lnSpc>
                          <a:spcPct val="100000"/>
                        </a:lnSpc>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The initial SEIAS were approved.</a:t>
                      </a:r>
                    </a:p>
                    <a:p>
                      <a:pPr algn="l">
                        <a:lnSpc>
                          <a:spcPct val="100000"/>
                        </a:lnSpc>
                        <a:spcAft>
                          <a:spcPts val="0"/>
                        </a:spcAft>
                      </a:pPr>
                      <a:r>
                        <a:rPr lang="en-ZA" sz="1000" dirty="0">
                          <a:effectLst/>
                          <a:latin typeface="Arial" panose="020B0604020202020204" pitchFamily="34" charset="0"/>
                          <a:ea typeface="Times New Roman" panose="02020603050405020304" pitchFamily="18" charset="0"/>
                          <a:cs typeface="Arial" panose="020B0604020202020204" pitchFamily="34" charset="0"/>
                        </a:rPr>
                        <a:t>The final SEIAS was submitted to the Presidency to issue a certificate for the policy </a:t>
                      </a:r>
                      <a:r>
                        <a:rPr lang="en-ZA" sz="1000" dirty="0" smtClean="0">
                          <a:effectLst/>
                          <a:latin typeface="Arial" panose="020B0604020202020204" pitchFamily="34" charset="0"/>
                          <a:ea typeface="Times New Roman" panose="02020603050405020304" pitchFamily="18" charset="0"/>
                          <a:cs typeface="Arial" panose="020B0604020202020204" pitchFamily="34" charset="0"/>
                        </a:rPr>
                        <a:t>framework.</a:t>
                      </a:r>
                    </a:p>
                    <a:p>
                      <a:pPr algn="l">
                        <a:lnSpc>
                          <a:spcPct val="100000"/>
                        </a:lnSpc>
                        <a:spcAft>
                          <a:spcPts val="0"/>
                        </a:spcAft>
                      </a:pPr>
                      <a:r>
                        <a:rPr lang="en-ZA" sz="1000" dirty="0" smtClean="0">
                          <a:effectLst/>
                          <a:latin typeface="Arial" panose="020B0604020202020204" pitchFamily="34" charset="0"/>
                          <a:ea typeface="Times New Roman" panose="02020603050405020304" pitchFamily="18" charset="0"/>
                          <a:cs typeface="Arial" panose="020B0604020202020204" pitchFamily="34" charset="0"/>
                        </a:rPr>
                        <a:t>The </a:t>
                      </a:r>
                      <a:r>
                        <a:rPr lang="en-ZA" sz="1000" dirty="0">
                          <a:effectLst/>
                          <a:latin typeface="Arial" panose="020B0604020202020204" pitchFamily="34" charset="0"/>
                          <a:ea typeface="Times New Roman" panose="02020603050405020304" pitchFamily="18" charset="0"/>
                          <a:cs typeface="Arial" panose="020B0604020202020204" pitchFamily="34" charset="0"/>
                        </a:rPr>
                        <a:t>Minister will be presenting the framework at the SPCHD Cabinet Committee in November Q3 2021.</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45531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35391"/>
            <a:ext cx="8736495" cy="434565"/>
          </a:xfrm>
        </p:spPr>
        <p:txBody>
          <a:bodyPr/>
          <a:lstStyle/>
          <a:p>
            <a:r>
              <a:rPr lang="en-US" sz="2000" b="1" dirty="0">
                <a:solidFill>
                  <a:srgbClr val="37A76F">
                    <a:lumMod val="75000"/>
                  </a:srgbClr>
                </a:solidFill>
                <a:ea typeface="Arial" panose="020B0604020202020204" pitchFamily="34" charset="0"/>
              </a:rPr>
              <a:t>PROGRAMME 4 (RPD)</a:t>
            </a:r>
            <a:r>
              <a:rPr lang="en-ZA" sz="2000" b="1"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709974280"/>
              </p:ext>
            </p:extLst>
          </p:nvPr>
        </p:nvGraphicFramePr>
        <p:xfrm>
          <a:off x="198438" y="669956"/>
          <a:ext cx="8752070" cy="5940805"/>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577620">
                  <a:extLst>
                    <a:ext uri="{9D8B030D-6E8A-4147-A177-3AD203B41FA5}">
                      <a16:colId xmlns:a16="http://schemas.microsoft.com/office/drawing/2014/main" xmlns="" val="20003"/>
                    </a:ext>
                  </a:extLst>
                </a:gridCol>
                <a:gridCol w="1262270">
                  <a:extLst>
                    <a:ext uri="{9D8B030D-6E8A-4147-A177-3AD203B41FA5}">
                      <a16:colId xmlns:a16="http://schemas.microsoft.com/office/drawing/2014/main" xmlns="" val="20004"/>
                    </a:ext>
                  </a:extLst>
                </a:gridCol>
                <a:gridCol w="1093304">
                  <a:extLst>
                    <a:ext uri="{9D8B030D-6E8A-4147-A177-3AD203B41FA5}">
                      <a16:colId xmlns:a16="http://schemas.microsoft.com/office/drawing/2014/main" xmlns="" val="20005"/>
                    </a:ext>
                  </a:extLst>
                </a:gridCol>
                <a:gridCol w="1074189">
                  <a:extLst>
                    <a:ext uri="{9D8B030D-6E8A-4147-A177-3AD203B41FA5}">
                      <a16:colId xmlns:a16="http://schemas.microsoft.com/office/drawing/2014/main" xmlns="" val="20006"/>
                    </a:ext>
                  </a:extLst>
                </a:gridCol>
              </a:tblGrid>
              <a:tr h="1192603">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60494">
                <a:tc gridSpan="7">
                  <a:txBody>
                    <a:bodyPr/>
                    <a:lstStyle/>
                    <a:p>
                      <a:pPr marL="88900" marR="0" lvl="0" indent="0" algn="l" defTabSz="914400" rtl="0" eaLnBrk="1" fontAlgn="auto" latinLnBrk="0" hangingPunct="1">
                        <a:lnSpc>
                          <a:spcPct val="115000"/>
                        </a:lnSpc>
                        <a:spcBef>
                          <a:spcPts val="465"/>
                        </a:spcBef>
                        <a:spcAft>
                          <a:spcPts val="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mn-cs"/>
                        </a:rPr>
                        <a:t>Sub-programme: Rights of Persons with Disabilities </a:t>
                      </a:r>
                      <a:endPar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446713">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Framework on Disability</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Rights Awareness Campaigns for Persons with Disabilities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Framework on Disability Rights Awareness Campaigns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for Persons with Disabilities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Submission on the draft frameworks processed through DG clusters and cabinet</a:t>
                      </a:r>
                      <a:r>
                        <a:rPr lang="en-ZA" sz="1100" dirty="0">
                          <a:effectLst/>
                          <a:latin typeface="Arial" panose="020B0604020202020204" pitchFamily="34" charset="0"/>
                          <a:ea typeface="Calibri" panose="020F0502020204030204" pitchFamily="34"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ZA" sz="950" dirty="0">
                          <a:effectLst/>
                          <a:latin typeface="Arial" panose="020B0604020202020204" pitchFamily="34" charset="0"/>
                          <a:ea typeface="Times New Roman" panose="02020603050405020304" pitchFamily="18" charset="0"/>
                          <a:cs typeface="Arial" panose="020B0604020202020204" pitchFamily="34" charset="0"/>
                        </a:rPr>
                        <a:t>Submission on Disability Rights Awareness-Raising Campaigns was approved by the DG to table and present the framework at the SPCHD DGs </a:t>
                      </a:r>
                      <a:r>
                        <a:rPr lang="en-ZA" sz="950" dirty="0" smtClean="0">
                          <a:effectLst/>
                          <a:latin typeface="Arial" panose="020B0604020202020204" pitchFamily="34" charset="0"/>
                          <a:ea typeface="Times New Roman" panose="02020603050405020304" pitchFamily="18" charset="0"/>
                          <a:cs typeface="Arial" panose="020B0604020202020204" pitchFamily="34" charset="0"/>
                        </a:rPr>
                        <a:t>Cluster.</a:t>
                      </a:r>
                    </a:p>
                    <a:p>
                      <a:pPr algn="l">
                        <a:lnSpc>
                          <a:spcPct val="100000"/>
                        </a:lnSpc>
                        <a:spcAft>
                          <a:spcPts val="0"/>
                        </a:spcAft>
                      </a:pPr>
                      <a:r>
                        <a:rPr lang="en-ZA" sz="950" dirty="0" smtClean="0">
                          <a:effectLst/>
                          <a:latin typeface="Arial" panose="020B0604020202020204" pitchFamily="34" charset="0"/>
                          <a:ea typeface="Times New Roman" panose="02020603050405020304" pitchFamily="18" charset="0"/>
                          <a:cs typeface="Arial" panose="020B0604020202020204" pitchFamily="34" charset="0"/>
                        </a:rPr>
                        <a:t>The </a:t>
                      </a:r>
                      <a:r>
                        <a:rPr lang="en-ZA" sz="950" dirty="0">
                          <a:effectLst/>
                          <a:latin typeface="Arial" panose="020B0604020202020204" pitchFamily="34" charset="0"/>
                          <a:ea typeface="Times New Roman" panose="02020603050405020304" pitchFamily="18" charset="0"/>
                          <a:cs typeface="Arial" panose="020B0604020202020204" pitchFamily="34" charset="0"/>
                        </a:rPr>
                        <a:t>framework was presented and approved at the SPCHD DGs Cluster on the 08</a:t>
                      </a:r>
                      <a:r>
                        <a:rPr lang="en-ZA" sz="95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ZA" sz="950" dirty="0">
                          <a:effectLst/>
                          <a:latin typeface="Arial" panose="020B0604020202020204" pitchFamily="34" charset="0"/>
                          <a:ea typeface="Times New Roman" panose="02020603050405020304" pitchFamily="18" charset="0"/>
                          <a:cs typeface="Arial" panose="020B0604020202020204" pitchFamily="34" charset="0"/>
                        </a:rPr>
                        <a:t> September 2021 to be processed through to Cabinet.</a:t>
                      </a:r>
                    </a:p>
                    <a:p>
                      <a:pPr algn="l">
                        <a:lnSpc>
                          <a:spcPct val="100000"/>
                        </a:lnSpc>
                        <a:spcAft>
                          <a:spcPts val="0"/>
                        </a:spcAft>
                      </a:pPr>
                      <a:r>
                        <a:rPr lang="en-ZA" sz="950" dirty="0">
                          <a:effectLst/>
                          <a:latin typeface="Arial" panose="020B0604020202020204" pitchFamily="34" charset="0"/>
                          <a:ea typeface="Times New Roman" panose="02020603050405020304" pitchFamily="18" charset="0"/>
                          <a:cs typeface="Arial" panose="020B0604020202020204" pitchFamily="34" charset="0"/>
                        </a:rPr>
                        <a:t>Framework on Disability Rights Awareness- Raising Campaigns was submitted to the Ministers Office for consideration and approval.</a:t>
                      </a:r>
                    </a:p>
                    <a:p>
                      <a:pPr algn="l">
                        <a:lnSpc>
                          <a:spcPct val="100000"/>
                        </a:lnSpc>
                        <a:spcAft>
                          <a:spcPts val="0"/>
                        </a:spcAft>
                      </a:pPr>
                      <a:r>
                        <a:rPr lang="en-ZA" sz="950" dirty="0">
                          <a:effectLst/>
                          <a:latin typeface="Arial" panose="020B0604020202020204" pitchFamily="34" charset="0"/>
                          <a:ea typeface="Times New Roman" panose="02020603050405020304" pitchFamily="18" charset="0"/>
                          <a:cs typeface="Arial" panose="020B0604020202020204" pitchFamily="34" charset="0"/>
                        </a:rPr>
                        <a:t>The initial SEIAS were approved.</a:t>
                      </a:r>
                    </a:p>
                    <a:p>
                      <a:pPr algn="l">
                        <a:lnSpc>
                          <a:spcPct val="100000"/>
                        </a:lnSpc>
                        <a:spcAft>
                          <a:spcPts val="0"/>
                        </a:spcAft>
                      </a:pPr>
                      <a:r>
                        <a:rPr lang="en-ZA" sz="950" dirty="0">
                          <a:effectLst/>
                          <a:latin typeface="Arial" panose="020B0604020202020204" pitchFamily="34" charset="0"/>
                          <a:ea typeface="Times New Roman" panose="02020603050405020304" pitchFamily="18" charset="0"/>
                          <a:cs typeface="Arial" panose="020B0604020202020204" pitchFamily="34" charset="0"/>
                        </a:rPr>
                        <a:t>The final SEIAS was submitted to the Presidency to issue a certificate for the policy </a:t>
                      </a:r>
                      <a:r>
                        <a:rPr lang="en-ZA" sz="950" dirty="0" smtClean="0">
                          <a:effectLst/>
                          <a:latin typeface="Arial" panose="020B0604020202020204" pitchFamily="34" charset="0"/>
                          <a:ea typeface="Times New Roman" panose="02020603050405020304" pitchFamily="18" charset="0"/>
                          <a:cs typeface="Arial" panose="020B0604020202020204" pitchFamily="34" charset="0"/>
                        </a:rPr>
                        <a:t>framework.</a:t>
                      </a:r>
                    </a:p>
                    <a:p>
                      <a:pPr algn="l">
                        <a:lnSpc>
                          <a:spcPct val="100000"/>
                        </a:lnSpc>
                        <a:spcAft>
                          <a:spcPts val="0"/>
                        </a:spcAft>
                      </a:pPr>
                      <a:r>
                        <a:rPr lang="en-ZA" sz="950" dirty="0" smtClean="0">
                          <a:effectLst/>
                          <a:latin typeface="Arial" panose="020B0604020202020204" pitchFamily="34" charset="0"/>
                          <a:ea typeface="Times New Roman" panose="02020603050405020304" pitchFamily="18" charset="0"/>
                          <a:cs typeface="Arial" panose="020B0604020202020204" pitchFamily="34" charset="0"/>
                        </a:rPr>
                        <a:t>The </a:t>
                      </a:r>
                      <a:r>
                        <a:rPr lang="en-ZA" sz="950" dirty="0">
                          <a:effectLst/>
                          <a:latin typeface="Arial" panose="020B0604020202020204" pitchFamily="34" charset="0"/>
                          <a:ea typeface="Times New Roman" panose="02020603050405020304" pitchFamily="18" charset="0"/>
                          <a:cs typeface="Arial" panose="020B0604020202020204" pitchFamily="34" charset="0"/>
                        </a:rPr>
                        <a:t>Minister will be presenting the framework at the SPCHD Cabinet Committee in November Q3 2021.</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988304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07819"/>
            <a:ext cx="8736495" cy="479832"/>
          </a:xfrm>
        </p:spPr>
        <p:txBody>
          <a:bodyPr/>
          <a:lstStyle/>
          <a:p>
            <a:r>
              <a:rPr lang="en-US" sz="2000" b="1" dirty="0">
                <a:solidFill>
                  <a:srgbClr val="37A76F">
                    <a:lumMod val="75000"/>
                  </a:srgbClr>
                </a:solidFill>
                <a:ea typeface="Arial" panose="020B0604020202020204" pitchFamily="34" charset="0"/>
              </a:rPr>
              <a:t>PROGRAMME 4 (RPD)</a:t>
            </a:r>
            <a:r>
              <a:rPr lang="en-ZA" sz="2000" b="1"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80614388"/>
              </p:ext>
            </p:extLst>
          </p:nvPr>
        </p:nvGraphicFramePr>
        <p:xfrm>
          <a:off x="198438" y="1013988"/>
          <a:ext cx="8742131" cy="5446142"/>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592971">
                  <a:extLst>
                    <a:ext uri="{9D8B030D-6E8A-4147-A177-3AD203B41FA5}">
                      <a16:colId xmlns:a16="http://schemas.microsoft.com/office/drawing/2014/main" xmlns="" val="20003"/>
                    </a:ext>
                  </a:extLst>
                </a:gridCol>
                <a:gridCol w="1286675">
                  <a:extLst>
                    <a:ext uri="{9D8B030D-6E8A-4147-A177-3AD203B41FA5}">
                      <a16:colId xmlns:a16="http://schemas.microsoft.com/office/drawing/2014/main" xmlns="" val="20004"/>
                    </a:ext>
                  </a:extLst>
                </a:gridCol>
                <a:gridCol w="993914">
                  <a:extLst>
                    <a:ext uri="{9D8B030D-6E8A-4147-A177-3AD203B41FA5}">
                      <a16:colId xmlns:a16="http://schemas.microsoft.com/office/drawing/2014/main" xmlns="" val="20005"/>
                    </a:ext>
                  </a:extLst>
                </a:gridCol>
                <a:gridCol w="1123884">
                  <a:extLst>
                    <a:ext uri="{9D8B030D-6E8A-4147-A177-3AD203B41FA5}">
                      <a16:colId xmlns:a16="http://schemas.microsoft.com/office/drawing/2014/main" xmlns="" val="20006"/>
                    </a:ext>
                  </a:extLst>
                </a:gridCol>
              </a:tblGrid>
              <a:tr h="1210090">
                <a:tc>
                  <a:txBody>
                    <a:bodyPr/>
                    <a:lstStyle/>
                    <a:p>
                      <a:pPr algn="just">
                        <a:lnSpc>
                          <a:spcPct val="150000"/>
                        </a:lnSpc>
                        <a:spcAft>
                          <a:spcPts val="1000"/>
                        </a:spcAft>
                      </a:pPr>
                      <a:r>
                        <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Q2 Target </a:t>
                      </a:r>
                      <a:endPar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l">
                        <a:lnSpc>
                          <a:spcPct val="150000"/>
                        </a:lnSpc>
                        <a:spcAft>
                          <a:spcPts val="1000"/>
                        </a:spcAft>
                      </a:pPr>
                      <a:r>
                        <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0" i="0" u="none" strike="noStrike" kern="1200" cap="none" spc="0" normalizeH="0" baseline="0" noProof="0" dirty="0" smtClean="0">
                          <a:ln>
                            <a:noFill/>
                          </a:ln>
                          <a:solidFill>
                            <a:srgbClr val="00B050"/>
                          </a:solidFill>
                          <a:effectLst/>
                          <a:uLnTx/>
                          <a:uFillTx/>
                          <a:latin typeface="Arial" panose="020B0604020202020204" pitchFamily="34" charset="0"/>
                          <a:ea typeface="Times New Roman" panose="02020603050405020304" pitchFamily="18" charset="0"/>
                          <a:cs typeface="Arial" panose="020B0604020202020204" pitchFamily="34" charset="0"/>
                        </a:rPr>
                        <a:t>(Green /</a:t>
                      </a:r>
                      <a:r>
                        <a:rPr kumimoji="0" lang="en-ZA" sz="1100" b="0"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Achieved   Red Not Achieved </a:t>
                      </a:r>
                      <a:r>
                        <a:rPr kumimoji="0" lang="en-ZA" sz="1100" b="0"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55666">
                <a:tc gridSpan="7">
                  <a:txBody>
                    <a:bodyPr/>
                    <a:lstStyle/>
                    <a:p>
                      <a:r>
                        <a:rPr lang="en-US" sz="1100" b="1" dirty="0" smtClean="0">
                          <a:latin typeface="Arial" panose="020B0604020202020204" pitchFamily="34" charset="0"/>
                          <a:cs typeface="Arial" panose="020B0604020202020204" pitchFamily="34" charset="0"/>
                        </a:rPr>
                        <a:t>Sub-</a:t>
                      </a:r>
                      <a:r>
                        <a:rPr lang="en-US" sz="1100" b="1" dirty="0" err="1" smtClean="0">
                          <a:latin typeface="Arial" panose="020B0604020202020204" pitchFamily="34" charset="0"/>
                          <a:cs typeface="Arial" panose="020B0604020202020204" pitchFamily="34" charset="0"/>
                        </a:rPr>
                        <a:t>programme</a:t>
                      </a:r>
                      <a:r>
                        <a:rPr lang="en-US" sz="1100" b="1" dirty="0" smtClean="0">
                          <a:latin typeface="Arial" panose="020B0604020202020204" pitchFamily="34" charset="0"/>
                          <a:cs typeface="Arial" panose="020B0604020202020204" pitchFamily="34" charset="0"/>
                        </a:rPr>
                        <a:t>: Rights of Persons with Disabilities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3960813">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Framework on Self</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representation for persons with disabilities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Framework on Self</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representation for persons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with disabilities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Submission on the draft framework on Self Representation for persons with disabilities processed through DG Clusters and Cabinet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Submission on Self- Representation was approved by the DG to table and present the framework at the SPCHD DGs Cluster.</a:t>
                      </a:r>
                    </a:p>
                    <a:p>
                      <a:pPr algn="l">
                        <a:lnSpc>
                          <a:spcPct val="10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The framework was presented and approved at the SPCHD DGs Cluster on the 08</a:t>
                      </a:r>
                      <a:r>
                        <a:rPr lang="en-ZA" sz="900" baseline="30000" dirty="0">
                          <a:effectLst/>
                          <a:latin typeface="Arial" panose="020B0604020202020204" pitchFamily="34" charset="0"/>
                          <a:ea typeface="Times New Roman" panose="02020603050405020304" pitchFamily="18" charset="0"/>
                          <a:cs typeface="Arial" panose="020B0604020202020204" pitchFamily="34" charset="0"/>
                        </a:rPr>
                        <a:t>th</a:t>
                      </a:r>
                      <a:r>
                        <a:rPr lang="en-ZA" sz="900" dirty="0">
                          <a:effectLst/>
                          <a:latin typeface="Arial" panose="020B0604020202020204" pitchFamily="34" charset="0"/>
                          <a:ea typeface="Times New Roman" panose="02020603050405020304" pitchFamily="18" charset="0"/>
                          <a:cs typeface="Arial" panose="020B0604020202020204" pitchFamily="34" charset="0"/>
                        </a:rPr>
                        <a:t> September 2021 to be processed through to Cabinet.</a:t>
                      </a:r>
                    </a:p>
                    <a:p>
                      <a:pPr algn="l">
                        <a:lnSpc>
                          <a:spcPct val="10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Framework on Self-Representation was submitted to the Ministers Office for consideration and approval.</a:t>
                      </a:r>
                    </a:p>
                    <a:p>
                      <a:pPr algn="l">
                        <a:lnSpc>
                          <a:spcPct val="10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0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The initial SEIAS were approved.</a:t>
                      </a:r>
                    </a:p>
                    <a:p>
                      <a:pPr algn="l">
                        <a:lnSpc>
                          <a:spcPct val="10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The final SEIAS was submitted to the Presidency to issue a certificate for the policy framework.</a:t>
                      </a:r>
                    </a:p>
                    <a:p>
                      <a:pPr algn="l">
                        <a:lnSpc>
                          <a:spcPct val="100000"/>
                        </a:lnSpc>
                        <a:spcAft>
                          <a:spcPts val="0"/>
                        </a:spcAft>
                      </a:pPr>
                      <a:r>
                        <a:rPr lang="en-ZA" sz="900" dirty="0">
                          <a:effectLst/>
                          <a:latin typeface="Arial" panose="020B0604020202020204" pitchFamily="34" charset="0"/>
                          <a:ea typeface="Times New Roman" panose="02020603050405020304" pitchFamily="18" charset="0"/>
                          <a:cs typeface="Arial" panose="020B0604020202020204" pitchFamily="34" charset="0"/>
                        </a:rPr>
                        <a:t>The Minister will be presenting the framework at the SPCHD Cabinet Committee in November Q3 2021.</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621377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53497"/>
            <a:ext cx="8736495" cy="688063"/>
          </a:xfrm>
        </p:spPr>
        <p:txBody>
          <a:bodyPr/>
          <a:lstStyle/>
          <a:p>
            <a:r>
              <a:rPr lang="en-US" sz="2000" b="1" dirty="0">
                <a:solidFill>
                  <a:srgbClr val="37A76F">
                    <a:lumMod val="75000"/>
                  </a:srgbClr>
                </a:solidFill>
                <a:ea typeface="Arial" panose="020B0604020202020204" pitchFamily="34" charset="0"/>
              </a:rPr>
              <a:t>PROGRAMME 4 (RPD)</a:t>
            </a:r>
            <a:r>
              <a:rPr lang="en-ZA" sz="2000" b="1"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43931233"/>
              </p:ext>
            </p:extLst>
          </p:nvPr>
        </p:nvGraphicFramePr>
        <p:xfrm>
          <a:off x="197675" y="821641"/>
          <a:ext cx="8737603" cy="5637085"/>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714725">
                  <a:extLst>
                    <a:ext uri="{9D8B030D-6E8A-4147-A177-3AD203B41FA5}">
                      <a16:colId xmlns:a16="http://schemas.microsoft.com/office/drawing/2014/main" xmlns="" val="20003"/>
                    </a:ext>
                  </a:extLst>
                </a:gridCol>
                <a:gridCol w="1323975">
                  <a:extLst>
                    <a:ext uri="{9D8B030D-6E8A-4147-A177-3AD203B41FA5}">
                      <a16:colId xmlns:a16="http://schemas.microsoft.com/office/drawing/2014/main" xmlns="" val="20004"/>
                    </a:ext>
                  </a:extLst>
                </a:gridCol>
                <a:gridCol w="923925">
                  <a:extLst>
                    <a:ext uri="{9D8B030D-6E8A-4147-A177-3AD203B41FA5}">
                      <a16:colId xmlns:a16="http://schemas.microsoft.com/office/drawing/2014/main" xmlns="" val="20005"/>
                    </a:ext>
                  </a:extLst>
                </a:gridCol>
                <a:gridCol w="1030291">
                  <a:extLst>
                    <a:ext uri="{9D8B030D-6E8A-4147-A177-3AD203B41FA5}">
                      <a16:colId xmlns:a16="http://schemas.microsoft.com/office/drawing/2014/main" xmlns="" val="20006"/>
                    </a:ext>
                  </a:extLst>
                </a:gridCol>
              </a:tblGrid>
              <a:tr h="780275">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01843">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Rights of Persons with Disabilities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497042">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Reasonable accommodation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Reasonable accommodation</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7000"/>
                        </a:lnSpc>
                      </a:pPr>
                      <a:r>
                        <a:rPr lang="en-ZA" sz="1100" dirty="0">
                          <a:effectLst/>
                          <a:latin typeface="Arial" panose="020B0604020202020204" pitchFamily="34" charset="0"/>
                          <a:ea typeface="Calibri" panose="020F0502020204030204" pitchFamily="34" charset="0"/>
                          <a:cs typeface="Arial" panose="020B0604020202020204" pitchFamily="34" charset="0"/>
                        </a:rPr>
                        <a:t>framework developed</a:t>
                      </a:r>
                      <a:endParaRPr lang="en-ZA" sz="1100" dirty="0">
                        <a:effectLst/>
                        <a:latin typeface="Arial" panose="020B0604020202020204" pitchFamily="34"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Reasonable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accommodation 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Cabinet approved Reasonable Accommodation framework on the 21 April 2021 as a guideline for putting measures in place that will ensure equitable access and participation by persons with disabilities in all government programmes.</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The Minister signed an official publication and gazetting of the reasonable accommodation framework on the 31</a:t>
                      </a:r>
                      <a:r>
                        <a:rPr lang="en-ZA" sz="11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ZA" sz="1100" dirty="0">
                          <a:effectLst/>
                          <a:latin typeface="Arial" panose="020B0604020202020204" pitchFamily="34" charset="0"/>
                          <a:ea typeface="Times New Roman" panose="02020603050405020304" pitchFamily="18" charset="0"/>
                          <a:cs typeface="Arial" panose="020B0604020202020204" pitchFamily="34" charset="0"/>
                        </a:rPr>
                        <a:t> May 2021 to be published as a Ministerial notice in the government gazette.</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943858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92133"/>
            <a:ext cx="8736495" cy="543208"/>
          </a:xfrm>
        </p:spPr>
        <p:txBody>
          <a:bodyPr/>
          <a:lstStyle/>
          <a:p>
            <a:r>
              <a:rPr lang="en-US" sz="2000" b="1" dirty="0">
                <a:solidFill>
                  <a:srgbClr val="37A76F">
                    <a:lumMod val="75000"/>
                  </a:srgbClr>
                </a:solidFill>
                <a:ea typeface="Arial" panose="020B0604020202020204" pitchFamily="34" charset="0"/>
              </a:rPr>
              <a:t>PROGRAMME 4 (RPD)</a:t>
            </a:r>
            <a:r>
              <a:rPr lang="en-ZA" sz="2000" b="1"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86269286"/>
              </p:ext>
            </p:extLst>
          </p:nvPr>
        </p:nvGraphicFramePr>
        <p:xfrm>
          <a:off x="96819" y="533782"/>
          <a:ext cx="8838459" cy="5843197"/>
        </p:xfrm>
        <a:graphic>
          <a:graphicData uri="http://schemas.openxmlformats.org/drawingml/2006/table">
            <a:tbl>
              <a:tblPr firstRow="1" bandRow="1">
                <a:tableStyleId>{5C22544A-7EE6-4342-B048-85BDC9FD1C3A}</a:tableStyleId>
              </a:tblPr>
              <a:tblGrid>
                <a:gridCol w="1262637">
                  <a:extLst>
                    <a:ext uri="{9D8B030D-6E8A-4147-A177-3AD203B41FA5}">
                      <a16:colId xmlns:a16="http://schemas.microsoft.com/office/drawing/2014/main" xmlns="" val="20000"/>
                    </a:ext>
                  </a:extLst>
                </a:gridCol>
                <a:gridCol w="1262637">
                  <a:extLst>
                    <a:ext uri="{9D8B030D-6E8A-4147-A177-3AD203B41FA5}">
                      <a16:colId xmlns:a16="http://schemas.microsoft.com/office/drawing/2014/main" xmlns="" val="20001"/>
                    </a:ext>
                  </a:extLst>
                </a:gridCol>
                <a:gridCol w="1262637">
                  <a:extLst>
                    <a:ext uri="{9D8B030D-6E8A-4147-A177-3AD203B41FA5}">
                      <a16:colId xmlns:a16="http://schemas.microsoft.com/office/drawing/2014/main" xmlns="" val="20002"/>
                    </a:ext>
                  </a:extLst>
                </a:gridCol>
                <a:gridCol w="173883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868680">
                  <a:extLst>
                    <a:ext uri="{9D8B030D-6E8A-4147-A177-3AD203B41FA5}">
                      <a16:colId xmlns:a16="http://schemas.microsoft.com/office/drawing/2014/main" xmlns="" val="20005"/>
                    </a:ext>
                  </a:extLst>
                </a:gridCol>
                <a:gridCol w="1071438">
                  <a:extLst>
                    <a:ext uri="{9D8B030D-6E8A-4147-A177-3AD203B41FA5}">
                      <a16:colId xmlns:a16="http://schemas.microsoft.com/office/drawing/2014/main" xmlns="" val="20006"/>
                    </a:ext>
                  </a:extLst>
                </a:gridCol>
              </a:tblGrid>
              <a:tr h="856460">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52612">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Rights of Persons with Disabilities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727657">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Universal design and access 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Universal design and access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tabLst>
                          <a:tab pos="457200" algn="l"/>
                        </a:tabLst>
                      </a:pPr>
                      <a:r>
                        <a:rPr lang="en-ZA" sz="1100" dirty="0">
                          <a:effectLst/>
                          <a:latin typeface="Arial" panose="020B0604020202020204" pitchFamily="34" charset="0"/>
                          <a:ea typeface="Calibri" panose="020F0502020204030204" pitchFamily="34" charset="0"/>
                          <a:cs typeface="Arial" panose="020B0604020202020204" pitchFamily="34" charset="0"/>
                        </a:rPr>
                        <a:t>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Universal design and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100" dirty="0">
                          <a:effectLst/>
                          <a:latin typeface="Arial" panose="020B0604020202020204" pitchFamily="34" charset="0"/>
                          <a:ea typeface="Calibri" panose="020F0502020204030204" pitchFamily="34" charset="0"/>
                          <a:cs typeface="Arial" panose="020B0604020202020204" pitchFamily="34" charset="0"/>
                        </a:rPr>
                        <a:t>access framework developed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Cabinet approved the Universal Design and Access framework on the 21 April 2021 as a guideline for government- wide design of all programmes, policies, infrastructure, goods and services.</a:t>
                      </a:r>
                    </a:p>
                    <a:p>
                      <a:pPr algn="l">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The Minister signed an official publication and gazetting of the Universal Design and Access framework on the 31</a:t>
                      </a:r>
                      <a:r>
                        <a:rPr lang="en-ZA" sz="1100" baseline="30000" dirty="0">
                          <a:effectLst/>
                          <a:latin typeface="Arial" panose="020B0604020202020204" pitchFamily="34" charset="0"/>
                          <a:ea typeface="Times New Roman" panose="02020603050405020304" pitchFamily="18" charset="0"/>
                          <a:cs typeface="Arial" panose="020B0604020202020204" pitchFamily="34" charset="0"/>
                        </a:rPr>
                        <a:t>st</a:t>
                      </a:r>
                      <a:r>
                        <a:rPr lang="en-ZA" sz="1100" dirty="0">
                          <a:effectLst/>
                          <a:latin typeface="Arial" panose="020B0604020202020204" pitchFamily="34" charset="0"/>
                          <a:ea typeface="Times New Roman" panose="02020603050405020304" pitchFamily="18" charset="0"/>
                          <a:cs typeface="Arial" panose="020B0604020202020204" pitchFamily="34" charset="0"/>
                        </a:rPr>
                        <a:t> May 2021 to be published as a Ministerial notice in the government gazette.</a:t>
                      </a:r>
                    </a:p>
                    <a:p>
                      <a:pPr algn="l">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The framework was not published because of undue delays by government printers</a:t>
                      </a:r>
                    </a:p>
                  </a:txBody>
                  <a:tcPr marL="68580" marR="68580" marT="0" marB="0"/>
                </a:tc>
                <a:tc>
                  <a:txBody>
                    <a:bodyPr/>
                    <a:lstStyle/>
                    <a:p>
                      <a:pPr algn="l">
                        <a:lnSpc>
                          <a:spcPct val="115000"/>
                        </a:lnSpc>
                        <a:spcAft>
                          <a:spcPts val="100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00B050"/>
                    </a:solidFill>
                  </a:tcPr>
                </a:tc>
                <a:tc>
                  <a:txBody>
                    <a:bodyPr/>
                    <a:lstStyle/>
                    <a:p>
                      <a:pPr algn="l">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860435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81070"/>
            <a:ext cx="8736495" cy="742384"/>
          </a:xfrm>
        </p:spPr>
        <p:txBody>
          <a:bodyPr/>
          <a:lstStyle/>
          <a:p>
            <a:r>
              <a:rPr lang="en-US" sz="2000" b="1" dirty="0">
                <a:solidFill>
                  <a:srgbClr val="37A76F">
                    <a:lumMod val="75000"/>
                  </a:srgbClr>
                </a:solidFill>
                <a:ea typeface="Arial" panose="020B0604020202020204" pitchFamily="34" charset="0"/>
              </a:rPr>
              <a:t>PROGRAMME 4 (RPD)</a:t>
            </a:r>
            <a:r>
              <a:rPr lang="en-ZA" sz="2000" b="1"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64259368"/>
              </p:ext>
            </p:extLst>
          </p:nvPr>
        </p:nvGraphicFramePr>
        <p:xfrm>
          <a:off x="198438" y="796925"/>
          <a:ext cx="8737603" cy="3890518"/>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370840">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70840">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Sub-</a:t>
                      </a:r>
                      <a:r>
                        <a:rPr kumimoji="0" lang="en-US" sz="11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Rights of Persons with Disabilities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370840">
                <a:tc>
                  <a:txBody>
                    <a:bodyPr/>
                    <a:lstStyle/>
                    <a:p>
                      <a:pPr algn="l">
                        <a:lnSpc>
                          <a:spcPct val="115000"/>
                        </a:lnSpc>
                        <a:spcAft>
                          <a:spcPts val="0"/>
                        </a:spcAft>
                      </a:pPr>
                      <a:r>
                        <a:rPr lang="en-ZA" sz="900" dirty="0">
                          <a:effectLst/>
                          <a:latin typeface="MyriadPro-Light"/>
                          <a:ea typeface="Calibri" panose="020F0502020204030204" pitchFamily="34" charset="0"/>
                          <a:cs typeface="MyriadPro-Light"/>
                        </a:rPr>
                        <a:t>Number of reports on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dirty="0">
                          <a:effectLst/>
                          <a:latin typeface="MyriadPro-Light"/>
                          <a:ea typeface="Calibri" panose="020F0502020204030204" pitchFamily="34" charset="0"/>
                          <a:cs typeface="MyriadPro-Light"/>
                        </a:rPr>
                        <a:t>compliance with national/international obligations for rights of persons with</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dirty="0">
                          <a:effectLst/>
                          <a:latin typeface="MyriadPro-Light"/>
                          <a:ea typeface="Calibri" panose="020F0502020204030204" pitchFamily="34" charset="0"/>
                          <a:cs typeface="MyriadPro-Light"/>
                        </a:rPr>
                        <a:t>disabilities developed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MyriadPro-Light"/>
                          <a:ea typeface="Calibri" panose="020F0502020204030204" pitchFamily="34" charset="0"/>
                          <a:cs typeface="MyriadPro-Light"/>
                        </a:rPr>
                        <a:t>One status report on national/</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dirty="0">
                          <a:effectLst/>
                          <a:latin typeface="MyriadPro-Light"/>
                          <a:ea typeface="Calibri" panose="020F0502020204030204" pitchFamily="34" charset="0"/>
                          <a:cs typeface="MyriadPro-Light"/>
                        </a:rPr>
                        <a:t>international obligations on the rights of persons with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dirty="0">
                          <a:effectLst/>
                          <a:latin typeface="MyriadPro-Light"/>
                          <a:ea typeface="Calibri" panose="020F0502020204030204" pitchFamily="34" charset="0"/>
                          <a:cs typeface="MyriadPro-Light"/>
                        </a:rPr>
                        <a:t>disability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a:effectLst/>
                          <a:latin typeface="MyriadPro-Light"/>
                          <a:ea typeface="Calibri" panose="020F0502020204030204" pitchFamily="34" charset="0"/>
                          <a:cs typeface="MyriadPro-Light"/>
                        </a:rPr>
                        <a:t>Draft status report on national/international obligations on the rights of persons with disability produced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Draft status report on national/international obligations on the rights of the persons with disability produced and approved by the Minister</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l">
                        <a:lnSpc>
                          <a:spcPct val="115000"/>
                        </a:lnSpc>
                        <a:spcAft>
                          <a:spcPts val="0"/>
                        </a:spcAft>
                      </a:pPr>
                      <a:r>
                        <a:rPr lang="en-ZA" sz="100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70840">
                <a:tc>
                  <a:txBody>
                    <a:bodyPr/>
                    <a:lstStyle/>
                    <a:p>
                      <a:pPr algn="l">
                        <a:lnSpc>
                          <a:spcPct val="115000"/>
                        </a:lnSpc>
                        <a:spcAft>
                          <a:spcPts val="0"/>
                        </a:spcAft>
                      </a:pPr>
                      <a:r>
                        <a:rPr lang="en-ZA" sz="900">
                          <a:effectLst/>
                          <a:latin typeface="MyriadPro-Light"/>
                          <a:ea typeface="Calibri" panose="020F0502020204030204" pitchFamily="34" charset="0"/>
                          <a:cs typeface="MyriadPro-Light"/>
                        </a:rPr>
                        <a:t>Number of analysis reports on draft Annual Performance Plans for national government</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a:effectLst/>
                          <a:latin typeface="MyriadPro-Light"/>
                          <a:ea typeface="Calibri" panose="020F0502020204030204" pitchFamily="34" charset="0"/>
                          <a:cs typeface="MyriadPro-Light"/>
                        </a:rPr>
                        <a:t>departments analysed</a:t>
                      </a:r>
                      <a:endParaRPr lang="en-ZA"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MyriadPro-Light"/>
                          <a:ea typeface="Calibri" panose="020F0502020204030204" pitchFamily="34" charset="0"/>
                          <a:cs typeface="MyriadPro-Light"/>
                        </a:rPr>
                        <a:t>One status report on Disability Inclusion in</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dirty="0">
                          <a:effectLst/>
                          <a:latin typeface="MyriadPro-Light"/>
                          <a:ea typeface="Calibri" panose="020F0502020204030204" pitchFamily="34" charset="0"/>
                          <a:cs typeface="MyriadPro-Light"/>
                        </a:rPr>
                        <a:t>Departmental draft APPs for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dirty="0">
                          <a:effectLst/>
                          <a:latin typeface="MyriadPro-Light"/>
                          <a:ea typeface="Calibri" panose="020F0502020204030204" pitchFamily="34" charset="0"/>
                          <a:cs typeface="MyriadPro-Light"/>
                        </a:rPr>
                        <a:t>2021-2022</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MyriadPro-Light"/>
                          <a:ea typeface="Calibri" panose="020F0502020204030204" pitchFamily="34" charset="0"/>
                          <a:cs typeface="MyriadPro-Light"/>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922475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62551"/>
            <a:ext cx="8736495" cy="660902"/>
          </a:xfrm>
        </p:spPr>
        <p:txBody>
          <a:bodyPr/>
          <a:lstStyle/>
          <a:p>
            <a:r>
              <a:rPr lang="en-US" sz="2000" b="1" dirty="0">
                <a:solidFill>
                  <a:srgbClr val="37A76F">
                    <a:lumMod val="75000"/>
                  </a:srgbClr>
                </a:solidFill>
                <a:ea typeface="Arial" panose="020B0604020202020204" pitchFamily="34" charset="0"/>
              </a:rPr>
              <a:t>PROGRAMME 4 (RPD)</a:t>
            </a:r>
            <a:r>
              <a:rPr lang="en-ZA" sz="2000" b="1"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48907860"/>
              </p:ext>
            </p:extLst>
          </p:nvPr>
        </p:nvGraphicFramePr>
        <p:xfrm>
          <a:off x="198438" y="923925"/>
          <a:ext cx="8737603" cy="2786380"/>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370840">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70840">
                <a:tc gridSpan="7">
                  <a:txBody>
                    <a:bodyPr/>
                    <a:lstStyle/>
                    <a:p>
                      <a:r>
                        <a:rPr lang="en-US" sz="1100" b="1" dirty="0" smtClean="0">
                          <a:latin typeface="Arial" panose="020B0604020202020204" pitchFamily="34" charset="0"/>
                          <a:cs typeface="Arial" panose="020B0604020202020204" pitchFamily="34" charset="0"/>
                        </a:rPr>
                        <a:t>Sub-</a:t>
                      </a:r>
                      <a:r>
                        <a:rPr lang="en-US" sz="1100" b="1" dirty="0" err="1" smtClean="0">
                          <a:latin typeface="Arial" panose="020B0604020202020204" pitchFamily="34" charset="0"/>
                          <a:cs typeface="Arial" panose="020B0604020202020204" pitchFamily="34" charset="0"/>
                        </a:rPr>
                        <a:t>programme</a:t>
                      </a:r>
                      <a:r>
                        <a:rPr lang="en-US" sz="1100" b="1" dirty="0" smtClean="0">
                          <a:latin typeface="Arial" panose="020B0604020202020204" pitchFamily="34" charset="0"/>
                          <a:cs typeface="Arial" panose="020B0604020202020204" pitchFamily="34" charset="0"/>
                        </a:rPr>
                        <a:t>: Rights of Persons with Disabilities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370840">
                <a:tc>
                  <a:txBody>
                    <a:bodyPr/>
                    <a:lstStyle/>
                    <a:p>
                      <a:pPr algn="l">
                        <a:lnSpc>
                          <a:spcPct val="115000"/>
                        </a:lnSpc>
                        <a:spcAft>
                          <a:spcPts val="0"/>
                        </a:spcAft>
                      </a:pPr>
                      <a:r>
                        <a:rPr lang="en-ZA" sz="900" dirty="0">
                          <a:effectLst/>
                          <a:latin typeface="MyriadPro-Light"/>
                          <a:ea typeface="Calibri" panose="020F0502020204030204" pitchFamily="34" charset="0"/>
                          <a:cs typeface="MyriadPro-Light"/>
                        </a:rPr>
                        <a:t>Number of research reports on the inclusion of persons with disabilities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MyriadPro-Light"/>
                          <a:ea typeface="Calibri" panose="020F0502020204030204" pitchFamily="34" charset="0"/>
                          <a:cs typeface="MyriadPro-Light"/>
                        </a:rPr>
                        <a:t>One research report on the inclusion of persons with</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r>
                        <a:rPr lang="en-ZA" sz="900" dirty="0">
                          <a:effectLst/>
                          <a:latin typeface="MyriadPro-Light"/>
                          <a:ea typeface="Calibri" panose="020F0502020204030204" pitchFamily="34" charset="0"/>
                          <a:cs typeface="MyriadPro-Light"/>
                        </a:rPr>
                        <a:t>disabilities produced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900" dirty="0">
                          <a:effectLst/>
                          <a:latin typeface="MyriadPro-Light"/>
                          <a:ea typeface="Calibri" panose="020F0502020204030204" pitchFamily="34" charset="0"/>
                          <a:cs typeface="MyriadPro-Light"/>
                        </a:rPr>
                        <a:t>Research methodology and literature review and policy analysis conducted.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Research methodology and literature review and policy analyses conducted, approved by the minister(Cost of disability research study)</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l">
                        <a:lnSpc>
                          <a:spcPct val="115000"/>
                        </a:lnSpc>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80510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44445"/>
            <a:ext cx="8736495" cy="525100"/>
          </a:xfrm>
        </p:spPr>
        <p:txBody>
          <a:bodyPr/>
          <a:lstStyle/>
          <a:p>
            <a:r>
              <a:rPr lang="en-GB" sz="2000" b="1" dirty="0">
                <a:solidFill>
                  <a:srgbClr val="37A76F">
                    <a:lumMod val="75000"/>
                  </a:srgbClr>
                </a:solidFill>
                <a:ea typeface="Times New Roman" panose="02020603050405020304" pitchFamily="18" charset="0"/>
              </a:rPr>
              <a:t>PROGRAMME 5: NATIONAL YOUTH DEVELOPMENT</a:t>
            </a:r>
            <a:endParaRPr lang="en-US" dirty="0"/>
          </a:p>
        </p:txBody>
      </p:sp>
      <p:sp>
        <p:nvSpPr>
          <p:cNvPr id="3" name="Content Placeholder 2"/>
          <p:cNvSpPr>
            <a:spLocks noGrp="1"/>
          </p:cNvSpPr>
          <p:nvPr>
            <p:ph idx="1"/>
          </p:nvPr>
        </p:nvSpPr>
        <p:spPr>
          <a:xfrm>
            <a:off x="198783" y="769545"/>
            <a:ext cx="8736495" cy="5149003"/>
          </a:xfrm>
        </p:spPr>
        <p:txBody>
          <a:bodyPr/>
          <a:lstStyle/>
          <a:p>
            <a:pPr marL="0" lvl="0" indent="0">
              <a:buNone/>
            </a:pPr>
            <a:r>
              <a:rPr lang="en-US" dirty="0">
                <a:solidFill>
                  <a:prstClr val="black">
                    <a:lumMod val="85000"/>
                    <a:lumOff val="15000"/>
                  </a:prstClr>
                </a:solidFill>
                <a:ea typeface="Times New Roman" panose="02020603050405020304" pitchFamily="18" charset="0"/>
              </a:rPr>
              <a:t>Out of 4 targets planned for the third quarter of the 2021/22 financial year, </a:t>
            </a:r>
            <a:r>
              <a:rPr lang="en-US" dirty="0" err="1">
                <a:solidFill>
                  <a:prstClr val="black">
                    <a:lumMod val="85000"/>
                    <a:lumOff val="15000"/>
                  </a:prstClr>
                </a:solidFill>
                <a:ea typeface="Times New Roman" panose="02020603050405020304" pitchFamily="18" charset="0"/>
              </a:rPr>
              <a:t>Programme</a:t>
            </a:r>
            <a:r>
              <a:rPr lang="en-US" dirty="0">
                <a:solidFill>
                  <a:prstClr val="black">
                    <a:lumMod val="85000"/>
                    <a:lumOff val="15000"/>
                  </a:prstClr>
                </a:solidFill>
                <a:ea typeface="Times New Roman" panose="02020603050405020304" pitchFamily="18" charset="0"/>
              </a:rPr>
              <a:t> 5, NYD have planned 4 targets and achieved 3 targets (75%) and 1(25%) target was not achieved. </a:t>
            </a:r>
            <a:endParaRPr lang="en-US" dirty="0" smtClean="0">
              <a:solidFill>
                <a:prstClr val="black">
                  <a:lumMod val="85000"/>
                  <a:lumOff val="15000"/>
                </a:prstClr>
              </a:solidFill>
              <a:ea typeface="Times New Roman" panose="02020603050405020304" pitchFamily="18" charset="0"/>
            </a:endParaRPr>
          </a:p>
          <a:p>
            <a:pPr marL="0" lvl="0" indent="0">
              <a:buNone/>
            </a:pPr>
            <a:endParaRPr lang="en-ZA" dirty="0">
              <a:solidFill>
                <a:prstClr val="black">
                  <a:lumMod val="85000"/>
                  <a:lumOff val="15000"/>
                </a:prstClr>
              </a:solidFill>
            </a:endParaRPr>
          </a:p>
          <a:p>
            <a:pPr marL="0" indent="0">
              <a:buNone/>
            </a:pPr>
            <a:endParaRPr lang="en-US" dirty="0"/>
          </a:p>
        </p:txBody>
      </p:sp>
      <p:graphicFrame>
        <p:nvGraphicFramePr>
          <p:cNvPr id="4" name="Chart 3"/>
          <p:cNvGraphicFramePr/>
          <p:nvPr>
            <p:extLst>
              <p:ext uri="{D42A27DB-BD31-4B8C-83A1-F6EECF244321}">
                <p14:modId xmlns:p14="http://schemas.microsoft.com/office/powerpoint/2010/main" xmlns="" val="975015411"/>
              </p:ext>
            </p:extLst>
          </p:nvPr>
        </p:nvGraphicFramePr>
        <p:xfrm>
          <a:off x="528034" y="1865014"/>
          <a:ext cx="8036417" cy="40498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69235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98765"/>
            <a:ext cx="8736495" cy="642795"/>
          </a:xfrm>
        </p:spPr>
        <p:txBody>
          <a:bodyPr/>
          <a:lstStyle/>
          <a:p>
            <a:r>
              <a:rPr lang="en-US" sz="2000" dirty="0">
                <a:solidFill>
                  <a:srgbClr val="37A76F">
                    <a:lumMod val="75000"/>
                  </a:srgbClr>
                </a:solidFill>
                <a:ea typeface="Arial" panose="020B0604020202020204" pitchFamily="34" charset="0"/>
              </a:rPr>
              <a:t>PROGRAMME 5 (NYD)</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a:t>
            </a:r>
            <a:r>
              <a:rPr lang="en-ZA" sz="2000" b="1" dirty="0" smtClean="0">
                <a:solidFill>
                  <a:srgbClr val="37A76F">
                    <a:lumMod val="75000"/>
                  </a:srgbClr>
                </a:solidFill>
              </a:rPr>
              <a:t>2021/22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63815401"/>
              </p:ext>
            </p:extLst>
          </p:nvPr>
        </p:nvGraphicFramePr>
        <p:xfrm>
          <a:off x="122238" y="738188"/>
          <a:ext cx="8737603" cy="5191760"/>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370840">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70840">
                <a:tc gridSpan="7">
                  <a:txBody>
                    <a:bodyPr/>
                    <a:lstStyle/>
                    <a:p>
                      <a:r>
                        <a:rPr lang="en-US" sz="1100" b="1" dirty="0" smtClean="0">
                          <a:latin typeface="Arial" panose="020B0604020202020204" pitchFamily="34" charset="0"/>
                          <a:cs typeface="Arial" panose="020B0604020202020204" pitchFamily="34" charset="0"/>
                        </a:rPr>
                        <a:t>Sub-</a:t>
                      </a:r>
                      <a:r>
                        <a:rPr lang="en-US" sz="1100" b="1" dirty="0" err="1" smtClean="0">
                          <a:latin typeface="Arial" panose="020B0604020202020204" pitchFamily="34" charset="0"/>
                          <a:cs typeface="Arial" panose="020B0604020202020204" pitchFamily="34" charset="0"/>
                        </a:rPr>
                        <a:t>programme</a:t>
                      </a:r>
                      <a:r>
                        <a:rPr lang="en-US" sz="1100" b="1" dirty="0" smtClean="0">
                          <a:latin typeface="Arial" panose="020B0604020202020204" pitchFamily="34" charset="0"/>
                          <a:cs typeface="Arial" panose="020B0604020202020204" pitchFamily="34" charset="0"/>
                        </a:rPr>
                        <a:t>: National Youth Development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370840">
                <a:tc>
                  <a:txBody>
                    <a:bodyPr/>
                    <a:lstStyle/>
                    <a:p>
                      <a:pPr algn="l">
                        <a:lnSpc>
                          <a:spcPct val="115000"/>
                        </a:lnSpc>
                        <a:spcAft>
                          <a:spcPts val="10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Number of NYP implementation monitoring reports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2 NYP implementation monitoring reports produced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extLst>
                  <a:ext uri="{0D108BD9-81ED-4DB2-BD59-A6C34878D82A}">
                    <a16:rowId xmlns:a16="http://schemas.microsoft.com/office/drawing/2014/main" xmlns="" val="10002"/>
                  </a:ext>
                </a:extLst>
              </a:tr>
              <a:tr h="370840">
                <a:tc>
                  <a:txBody>
                    <a:bodyPr/>
                    <a:lstStyle/>
                    <a:p>
                      <a:pPr algn="l">
                        <a:lnSpc>
                          <a:spcPct val="115000"/>
                        </a:lnSpc>
                        <a:spcAft>
                          <a:spcPts val="1000"/>
                        </a:spcAft>
                      </a:pPr>
                      <a:r>
                        <a:rPr lang="en-GB" sz="1100">
                          <a:effectLst/>
                          <a:latin typeface="Arial" panose="020B0604020202020204" pitchFamily="34" charset="0"/>
                          <a:ea typeface="Times New Roman" panose="02020603050405020304" pitchFamily="18" charset="0"/>
                          <a:cs typeface="Arial" panose="020B0604020202020204" pitchFamily="34" charset="0"/>
                        </a:rPr>
                        <a:t>NYDA Amendment Bill refined</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GB" sz="1100" dirty="0">
                          <a:effectLst/>
                          <a:latin typeface="Arial" panose="020B0604020202020204" pitchFamily="34" charset="0"/>
                          <a:ea typeface="Times New Roman" panose="02020603050405020304" pitchFamily="18" charset="0"/>
                          <a:cs typeface="Arial" panose="020B0604020202020204" pitchFamily="34" charset="0"/>
                        </a:rPr>
                        <a:t>NYDA Amendment Bill submitted to Cabinet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50000"/>
                        </a:lnSpc>
                      </a:pPr>
                      <a:r>
                        <a:rPr lang="en-GB" sz="1100" dirty="0">
                          <a:effectLst/>
                          <a:latin typeface="Arial" panose="020B0604020202020204" pitchFamily="34" charset="0"/>
                          <a:ea typeface="Times New Roman" panose="02020603050405020304" pitchFamily="18" charset="0"/>
                          <a:cs typeface="Arial" panose="020B0604020202020204" pitchFamily="34" charset="0"/>
                        </a:rPr>
                        <a:t>NYDA Amendment Bill processed to Parliament</a:t>
                      </a:r>
                      <a:endParaRPr lang="en-ZA" sz="1100" dirty="0">
                        <a:effectLst/>
                        <a:latin typeface="Arial" panose="020B0604020202020204" pitchFamily="34"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NYDA Amendment Bill not yet processed to Parliament</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Meeting held with the Office of the Chief State Law Advisors on 03 August 2021.Update Bill and Memorandum of objects produced and processed to OCSLA for final certificate.</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Not Achieved</a:t>
                      </a:r>
                    </a:p>
                  </a:txBody>
                  <a:tcPr marL="68580" marR="68580" marT="0" marB="0">
                    <a:solidFill>
                      <a:srgbClr val="FF0000"/>
                    </a:solidFill>
                  </a:tcPr>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The Bill was approved by the Clusters during the Quarter under review. However, the Office of the Chief State Law Advisor was not able to issue the final certificate due to the hacking of their IT system.</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Documents were submitted in hard copy in early September 2021. Follow ups are being be made, so that the Bill is processed to Parliament.</a:t>
                      </a: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641319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488888"/>
            <a:ext cx="8736495" cy="479834"/>
          </a:xfrm>
        </p:spPr>
        <p:txBody>
          <a:bodyPr/>
          <a:lstStyle/>
          <a:p>
            <a:r>
              <a:rPr lang="en-US" sz="2000" dirty="0">
                <a:solidFill>
                  <a:srgbClr val="37A76F">
                    <a:lumMod val="75000"/>
                  </a:srgbClr>
                </a:solidFill>
                <a:ea typeface="Arial" panose="020B0604020202020204" pitchFamily="34" charset="0"/>
              </a:rPr>
              <a:t>PROGRAMME 5 (NYD)</a:t>
            </a:r>
            <a:r>
              <a:rPr lang="en-ZA" sz="2000" dirty="0">
                <a:solidFill>
                  <a:srgbClr val="37A76F">
                    <a:lumMod val="75000"/>
                  </a:srgbClr>
                </a:solidFill>
                <a:ea typeface="Arial" panose="020B0604020202020204" pitchFamily="34" charset="0"/>
              </a:rPr>
              <a:t>:</a:t>
            </a:r>
            <a:r>
              <a:rPr lang="en-ZA" sz="2000" b="1" dirty="0">
                <a:solidFill>
                  <a:srgbClr val="37A76F">
                    <a:lumMod val="75000"/>
                  </a:srgbClr>
                </a:solidFill>
              </a:rPr>
              <a:t>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12846198"/>
              </p:ext>
            </p:extLst>
          </p:nvPr>
        </p:nvGraphicFramePr>
        <p:xfrm>
          <a:off x="197675" y="1068307"/>
          <a:ext cx="8737603" cy="5049918"/>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523118">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0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331868">
                <a:tc gridSpan="7">
                  <a:txBody>
                    <a:bodyPr/>
                    <a:lstStyle/>
                    <a:p>
                      <a:r>
                        <a:rPr lang="en-US" sz="1100" b="1" dirty="0" smtClean="0">
                          <a:latin typeface="Arial" panose="020B0604020202020204" pitchFamily="34" charset="0"/>
                          <a:cs typeface="Arial" panose="020B0604020202020204" pitchFamily="34" charset="0"/>
                        </a:rPr>
                        <a:t>Sub-</a:t>
                      </a:r>
                      <a:r>
                        <a:rPr lang="en-US" sz="1100" b="1" dirty="0" err="1" smtClean="0">
                          <a:latin typeface="Arial" panose="020B0604020202020204" pitchFamily="34" charset="0"/>
                          <a:cs typeface="Arial" panose="020B0604020202020204" pitchFamily="34" charset="0"/>
                        </a:rPr>
                        <a:t>programme</a:t>
                      </a:r>
                      <a:r>
                        <a:rPr lang="en-US" sz="1100" b="1" dirty="0" smtClean="0">
                          <a:latin typeface="Arial" panose="020B0604020202020204" pitchFamily="34" charset="0"/>
                          <a:cs typeface="Arial" panose="020B0604020202020204" pitchFamily="34" charset="0"/>
                        </a:rPr>
                        <a:t>: National Youth Development </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52311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South African Youth</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Development Bill developed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South African Youth</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Development Bill developed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and consulted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South African Youth Development Bill consulted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South African Youth Development Bill consulted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Achieved</a:t>
                      </a:r>
                    </a:p>
                    <a:p>
                      <a:endParaRPr lang="en-US" sz="1100" dirty="0">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a:t>
                      </a: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a:t>
                      </a:r>
                    </a:p>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52311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Number of NYDA monitoring reports produced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 NYDA quarterly monitoring reports produced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NYDA   quarterly monitoring reports produced</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NYDA quarterly</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monitoring report</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produced</a:t>
                      </a: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Achieved</a:t>
                      </a:r>
                    </a:p>
                    <a:p>
                      <a:endParaRPr lang="en-US" sz="1100" dirty="0">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a:t>
                      </a: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a:t>
                      </a:r>
                    </a:p>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52311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Number of youth machineries convened </a:t>
                      </a: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4 youth machineries convened </a:t>
                      </a: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National youth machinery meeting convened </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National youth machinery</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meeting convened</a:t>
                      </a: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Achieved</a:t>
                      </a:r>
                    </a:p>
                    <a:p>
                      <a:endParaRPr lang="en-US" sz="1100" dirty="0">
                        <a:latin typeface="Arial" panose="020B0604020202020204" pitchFamily="34" charset="0"/>
                        <a:cs typeface="Arial" panose="020B0604020202020204" pitchFamily="34" charset="0"/>
                      </a:endParaRPr>
                    </a:p>
                  </a:txBody>
                  <a:tcPr>
                    <a:solidFill>
                      <a:srgbClr val="00B050"/>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a:t>
                      </a:r>
                    </a:p>
                    <a:p>
                      <a:endParaRPr lang="en-US" sz="11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a:t>
                      </a:r>
                    </a:p>
                    <a:p>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365631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5D296-CCF5-9144-9234-5C00665ECB3E}"/>
              </a:ext>
            </a:extLst>
          </p:cNvPr>
          <p:cNvSpPr>
            <a:spLocks noGrp="1"/>
          </p:cNvSpPr>
          <p:nvPr>
            <p:ph type="title"/>
          </p:nvPr>
        </p:nvSpPr>
        <p:spPr>
          <a:xfrm>
            <a:off x="198783" y="322729"/>
            <a:ext cx="8736495" cy="636495"/>
          </a:xfrm>
        </p:spPr>
        <p:txBody>
          <a:bodyPr/>
          <a:lstStyle/>
          <a:p>
            <a:r>
              <a:rPr lang="en-ZA" sz="2000" b="1" dirty="0">
                <a:solidFill>
                  <a:srgbClr val="37A76F"/>
                </a:solidFill>
                <a:ea typeface="Times New Roman" panose="02020603050405020304" pitchFamily="18" charset="0"/>
              </a:rPr>
              <a:t>OVERVIEW PERFORMANCE INFORMATION</a:t>
            </a:r>
            <a:endParaRPr lang="en-US" dirty="0"/>
          </a:p>
        </p:txBody>
      </p:sp>
      <p:sp>
        <p:nvSpPr>
          <p:cNvPr id="3" name="Content Placeholder 2">
            <a:extLst>
              <a:ext uri="{FF2B5EF4-FFF2-40B4-BE49-F238E27FC236}">
                <a16:creationId xmlns:a16="http://schemas.microsoft.com/office/drawing/2014/main" xmlns="" id="{2388C474-61F7-7F40-9AB6-0B267D8CB8F9}"/>
              </a:ext>
            </a:extLst>
          </p:cNvPr>
          <p:cNvSpPr>
            <a:spLocks noGrp="1"/>
          </p:cNvSpPr>
          <p:nvPr>
            <p:ph idx="1"/>
          </p:nvPr>
        </p:nvSpPr>
        <p:spPr>
          <a:xfrm>
            <a:off x="198783" y="959225"/>
            <a:ext cx="8736495" cy="4959324"/>
          </a:xfrm>
        </p:spPr>
        <p:txBody>
          <a:bodyPr/>
          <a:lstStyle/>
          <a:p>
            <a:pPr marL="0" lvl="0" indent="0" algn="just">
              <a:buNone/>
            </a:pPr>
            <a:r>
              <a:rPr lang="en-ZA" dirty="0">
                <a:solidFill>
                  <a:prstClr val="black">
                    <a:lumMod val="85000"/>
                    <a:lumOff val="15000"/>
                  </a:prstClr>
                </a:solidFill>
                <a:ea typeface="PMingLiU"/>
              </a:rPr>
              <a:t>Overall performance of DWYPD in relation to set Quarter 2 targets outlined in the 2021/22 Annual Performance Plan. Out of 35 targets planned, 30(86%) targets were achieved while 5(14%) were not achieved</a:t>
            </a:r>
            <a:endParaRPr lang="en-ZA" sz="1600" dirty="0">
              <a:solidFill>
                <a:prstClr val="black">
                  <a:lumMod val="85000"/>
                  <a:lumOff val="15000"/>
                </a:prstClr>
              </a:solidFill>
              <a:latin typeface="Times New Roman" panose="02020603050405020304" pitchFamily="18" charset="0"/>
              <a:ea typeface="Times New Roman" panose="02020603050405020304" pitchFamily="18" charset="0"/>
            </a:endParaRPr>
          </a:p>
          <a:p>
            <a:pPr marL="0" indent="0">
              <a:buNone/>
            </a:pPr>
            <a:endParaRPr lang="en-US" dirty="0"/>
          </a:p>
        </p:txBody>
      </p:sp>
      <p:graphicFrame>
        <p:nvGraphicFramePr>
          <p:cNvPr id="4" name="Chart 3"/>
          <p:cNvGraphicFramePr/>
          <p:nvPr>
            <p:extLst>
              <p:ext uri="{D42A27DB-BD31-4B8C-83A1-F6EECF244321}">
                <p14:modId xmlns:p14="http://schemas.microsoft.com/office/powerpoint/2010/main" xmlns="" val="3559262195"/>
              </p:ext>
            </p:extLst>
          </p:nvPr>
        </p:nvGraphicFramePr>
        <p:xfrm>
          <a:off x="399245" y="2459865"/>
          <a:ext cx="8268237" cy="34257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80349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85591"/>
            <a:ext cx="8736495" cy="473725"/>
          </a:xfrm>
        </p:spPr>
        <p:txBody>
          <a:bodyPr>
            <a:normAutofit/>
          </a:bodyPr>
          <a:lstStyle/>
          <a:p>
            <a:pPr algn="ctr"/>
            <a:r>
              <a:rPr lang="en-US" sz="2000" b="1" dirty="0" smtClean="0">
                <a:solidFill>
                  <a:srgbClr val="37A76F">
                    <a:lumMod val="75000"/>
                  </a:srgbClr>
                </a:solidFill>
              </a:rPr>
              <a:t>PART </a:t>
            </a:r>
            <a:r>
              <a:rPr lang="en-US" sz="2000" b="1" dirty="0">
                <a:solidFill>
                  <a:srgbClr val="37A76F">
                    <a:lumMod val="75000"/>
                  </a:srgbClr>
                </a:solidFill>
              </a:rPr>
              <a:t>D: HUMAN RESOURCE MANAGEMENT REPORT</a:t>
            </a:r>
            <a:endParaRPr lang="en-US" sz="2000" dirty="0"/>
          </a:p>
        </p:txBody>
      </p:sp>
      <p:sp>
        <p:nvSpPr>
          <p:cNvPr id="3" name="Content Placeholder 2"/>
          <p:cNvSpPr>
            <a:spLocks noGrp="1"/>
          </p:cNvSpPr>
          <p:nvPr>
            <p:ph idx="1"/>
          </p:nvPr>
        </p:nvSpPr>
        <p:spPr>
          <a:xfrm>
            <a:off x="198783" y="859317"/>
            <a:ext cx="8736495" cy="5059232"/>
          </a:xfrm>
        </p:spPr>
        <p:txBody>
          <a:bodyPr/>
          <a:lstStyle/>
          <a:p>
            <a:pPr lvl="0"/>
            <a:r>
              <a:rPr lang="en-US" dirty="0">
                <a:solidFill>
                  <a:prstClr val="black">
                    <a:lumMod val="85000"/>
                    <a:lumOff val="15000"/>
                  </a:prstClr>
                </a:solidFill>
              </a:rPr>
              <a:t>This presentation seeks to inform the Portfolio Committee on the cumulative status of Human Resources in the Department for the second quarter, covering the period 01 April to 30 September 2021.</a:t>
            </a:r>
          </a:p>
          <a:p>
            <a:pPr lvl="0"/>
            <a:r>
              <a:rPr lang="en-US" dirty="0">
                <a:solidFill>
                  <a:prstClr val="black">
                    <a:lumMod val="85000"/>
                    <a:lumOff val="15000"/>
                  </a:prstClr>
                </a:solidFill>
              </a:rPr>
              <a:t>The </a:t>
            </a:r>
            <a:r>
              <a:rPr lang="en-US" dirty="0" err="1">
                <a:solidFill>
                  <a:prstClr val="black">
                    <a:lumMod val="85000"/>
                    <a:lumOff val="15000"/>
                  </a:prstClr>
                </a:solidFill>
              </a:rPr>
              <a:t>summarised</a:t>
            </a:r>
            <a:r>
              <a:rPr lang="en-US" dirty="0">
                <a:solidFill>
                  <a:prstClr val="black">
                    <a:lumMod val="85000"/>
                    <a:lumOff val="15000"/>
                  </a:prstClr>
                </a:solidFill>
              </a:rPr>
              <a:t> report covers the following fields-</a:t>
            </a:r>
          </a:p>
          <a:p>
            <a:pPr lvl="1">
              <a:buFont typeface="Wingdings" panose="05000000000000000000" pitchFamily="2" charset="2"/>
              <a:buChar char="Ø"/>
            </a:pPr>
            <a:r>
              <a:rPr lang="en-US" dirty="0">
                <a:solidFill>
                  <a:prstClr val="black">
                    <a:lumMod val="85000"/>
                    <a:lumOff val="15000"/>
                  </a:prstClr>
                </a:solidFill>
              </a:rPr>
              <a:t>Quarter 2 cumulative </a:t>
            </a:r>
            <a:r>
              <a:rPr lang="en-ZA" dirty="0">
                <a:solidFill>
                  <a:prstClr val="black">
                    <a:lumMod val="85000"/>
                    <a:lumOff val="15000"/>
                  </a:prstClr>
                </a:solidFill>
              </a:rPr>
              <a:t>Human Resource Oversight report;</a:t>
            </a:r>
          </a:p>
          <a:p>
            <a:pPr lvl="1">
              <a:buFont typeface="Wingdings" panose="05000000000000000000" pitchFamily="2" charset="2"/>
              <a:buChar char="Ø"/>
            </a:pPr>
            <a:r>
              <a:rPr lang="en-US" dirty="0">
                <a:solidFill>
                  <a:prstClr val="black">
                    <a:lumMod val="85000"/>
                    <a:lumOff val="15000"/>
                  </a:prstClr>
                </a:solidFill>
              </a:rPr>
              <a:t>status of vacant posts;</a:t>
            </a:r>
          </a:p>
          <a:p>
            <a:pPr lvl="1">
              <a:buFont typeface="Wingdings" panose="05000000000000000000" pitchFamily="2" charset="2"/>
              <a:buChar char="Ø"/>
            </a:pPr>
            <a:r>
              <a:rPr lang="en-US" dirty="0">
                <a:solidFill>
                  <a:prstClr val="black">
                    <a:lumMod val="85000"/>
                    <a:lumOff val="15000"/>
                  </a:prstClr>
                </a:solidFill>
              </a:rPr>
              <a:t>service terminations;</a:t>
            </a:r>
          </a:p>
          <a:p>
            <a:pPr lvl="1">
              <a:buFont typeface="Wingdings" panose="05000000000000000000" pitchFamily="2" charset="2"/>
              <a:buChar char="Ø"/>
            </a:pPr>
            <a:r>
              <a:rPr lang="en-US" dirty="0">
                <a:solidFill>
                  <a:prstClr val="black">
                    <a:lumMod val="85000"/>
                    <a:lumOff val="15000"/>
                  </a:prstClr>
                </a:solidFill>
              </a:rPr>
              <a:t>disciplinary matters; and</a:t>
            </a:r>
          </a:p>
          <a:p>
            <a:pPr lvl="1">
              <a:buFont typeface="Wingdings" panose="05000000000000000000" pitchFamily="2" charset="2"/>
              <a:buChar char="Ø"/>
            </a:pPr>
            <a:r>
              <a:rPr lang="en-GB" dirty="0">
                <a:solidFill>
                  <a:prstClr val="black">
                    <a:lumMod val="85000"/>
                    <a:lumOff val="15000"/>
                  </a:prstClr>
                </a:solidFill>
              </a:rPr>
              <a:t>achievements and challenges.</a:t>
            </a:r>
            <a:endParaRPr lang="en-US" dirty="0">
              <a:solidFill>
                <a:prstClr val="black">
                  <a:lumMod val="85000"/>
                  <a:lumOff val="15000"/>
                </a:prstClr>
              </a:solidFill>
            </a:endParaRPr>
          </a:p>
          <a:p>
            <a:endParaRPr lang="en-US" dirty="0"/>
          </a:p>
        </p:txBody>
      </p:sp>
    </p:spTree>
    <p:extLst>
      <p:ext uri="{BB962C8B-B14F-4D97-AF65-F5344CB8AC3E}">
        <p14:creationId xmlns:p14="http://schemas.microsoft.com/office/powerpoint/2010/main" xmlns="" val="2757494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44068"/>
            <a:ext cx="8736495" cy="550844"/>
          </a:xfrm>
        </p:spPr>
        <p:txBody>
          <a:bodyPr>
            <a:normAutofit/>
          </a:bodyPr>
          <a:lstStyle/>
          <a:p>
            <a:r>
              <a:rPr lang="en-ZA" sz="2000" b="1" dirty="0">
                <a:solidFill>
                  <a:srgbClr val="37A76F">
                    <a:lumMod val="75000"/>
                  </a:srgbClr>
                </a:solidFill>
              </a:rPr>
              <a:t>CUMULATIVE HUMAN RESOURCE OVERSIGHT</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4979931"/>
              </p:ext>
            </p:extLst>
          </p:nvPr>
        </p:nvGraphicFramePr>
        <p:xfrm>
          <a:off x="111953" y="412750"/>
          <a:ext cx="8737600" cy="5960013"/>
        </p:xfrm>
        <a:graphic>
          <a:graphicData uri="http://schemas.openxmlformats.org/drawingml/2006/table">
            <a:tbl>
              <a:tblPr firstRow="1" bandRow="1">
                <a:tableStyleId>{5C22544A-7EE6-4342-B048-85BDC9FD1C3A}</a:tableStyleId>
              </a:tblPr>
              <a:tblGrid>
                <a:gridCol w="2134842">
                  <a:extLst>
                    <a:ext uri="{9D8B030D-6E8A-4147-A177-3AD203B41FA5}">
                      <a16:colId xmlns:a16="http://schemas.microsoft.com/office/drawing/2014/main" xmlns="" val="20000"/>
                    </a:ext>
                  </a:extLst>
                </a:gridCol>
                <a:gridCol w="1552575">
                  <a:extLst>
                    <a:ext uri="{9D8B030D-6E8A-4147-A177-3AD203B41FA5}">
                      <a16:colId xmlns:a16="http://schemas.microsoft.com/office/drawing/2014/main" xmlns="" val="20001"/>
                    </a:ext>
                  </a:extLst>
                </a:gridCol>
                <a:gridCol w="1555143">
                  <a:extLst>
                    <a:ext uri="{9D8B030D-6E8A-4147-A177-3AD203B41FA5}">
                      <a16:colId xmlns:a16="http://schemas.microsoft.com/office/drawing/2014/main" xmlns="" val="20002"/>
                    </a:ext>
                  </a:extLst>
                </a:gridCol>
                <a:gridCol w="1747520">
                  <a:extLst>
                    <a:ext uri="{9D8B030D-6E8A-4147-A177-3AD203B41FA5}">
                      <a16:colId xmlns:a16="http://schemas.microsoft.com/office/drawing/2014/main" xmlns="" val="20003"/>
                    </a:ext>
                  </a:extLst>
                </a:gridCol>
                <a:gridCol w="1747520">
                  <a:extLst>
                    <a:ext uri="{9D8B030D-6E8A-4147-A177-3AD203B41FA5}">
                      <a16:colId xmlns:a16="http://schemas.microsoft.com/office/drawing/2014/main" xmlns="" val="20004"/>
                    </a:ext>
                  </a:extLst>
                </a:gridCol>
              </a:tblGrid>
              <a:tr h="389452">
                <a:tc>
                  <a:txBody>
                    <a:bodyPr/>
                    <a:lstStyle/>
                    <a:p>
                      <a:r>
                        <a:rPr lang="en-ZA" sz="1600" b="1" dirty="0" smtClean="0">
                          <a:solidFill>
                            <a:schemeClr val="tx1"/>
                          </a:solidFill>
                          <a:latin typeface="Arial" panose="020B0604020202020204" pitchFamily="34" charset="0"/>
                          <a:cs typeface="Arial" panose="020B0604020202020204" pitchFamily="34" charset="0"/>
                        </a:rPr>
                        <a:t>HR OVERSIGHT REPORT</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Q1</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Q2</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Q3</a:t>
                      </a:r>
                      <a:endParaRPr lang="en-ZA"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600" dirty="0" smtClean="0">
                          <a:solidFill>
                            <a:schemeClr val="tx1"/>
                          </a:solidFill>
                          <a:latin typeface="Arial" panose="020B0604020202020204" pitchFamily="34" charset="0"/>
                          <a:cs typeface="Arial" panose="020B0604020202020204" pitchFamily="34" charset="0"/>
                        </a:rPr>
                        <a:t>Q4</a:t>
                      </a: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249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Arial" panose="020B0604020202020204" pitchFamily="34" charset="0"/>
                          <a:cs typeface="Arial" panose="020B0604020202020204" pitchFamily="34" charset="0"/>
                        </a:rPr>
                        <a:t>Approved posts</a:t>
                      </a:r>
                      <a:endParaRPr lang="en-ZA" sz="1200" dirty="0" smtClean="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138</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143</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249386">
                <a:tc>
                  <a:txBody>
                    <a:bodyPr/>
                    <a:lstStyle/>
                    <a:p>
                      <a:r>
                        <a:rPr lang="en-US" sz="1200" dirty="0" smtClean="0">
                          <a:solidFill>
                            <a:sysClr val="windowText" lastClr="000000"/>
                          </a:solidFill>
                          <a:latin typeface="Arial" panose="020B0604020202020204" pitchFamily="34" charset="0"/>
                          <a:cs typeface="Arial" panose="020B0604020202020204" pitchFamily="34" charset="0"/>
                        </a:rPr>
                        <a:t>Filled posts</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132</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137</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89452">
                <a:tc>
                  <a:txBody>
                    <a:bodyPr/>
                    <a:lstStyle/>
                    <a:p>
                      <a:r>
                        <a:rPr lang="en-US" sz="1200" dirty="0" smtClean="0">
                          <a:solidFill>
                            <a:sysClr val="windowText" lastClr="000000"/>
                          </a:solidFill>
                          <a:latin typeface="Arial" panose="020B0604020202020204" pitchFamily="34" charset="0"/>
                          <a:cs typeface="Arial" panose="020B0604020202020204" pitchFamily="34" charset="0"/>
                        </a:rPr>
                        <a:t>Funded vacancies</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6</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6</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249386">
                <a:tc rowSpan="2">
                  <a:txBody>
                    <a:bodyPr/>
                    <a:lstStyle/>
                    <a:p>
                      <a:r>
                        <a:rPr lang="en-US" sz="1200" dirty="0" smtClean="0">
                          <a:solidFill>
                            <a:sysClr val="windowText" lastClr="000000"/>
                          </a:solidFill>
                          <a:latin typeface="Arial" panose="020B0604020202020204" pitchFamily="34" charset="0"/>
                          <a:cs typeface="Arial" panose="020B0604020202020204" pitchFamily="34" charset="0"/>
                        </a:rPr>
                        <a:t>SMS vacancies (number and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4</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5</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249386">
                <a:tc v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ysClr val="windowText" lastClr="000000"/>
                          </a:solidFill>
                          <a:latin typeface="Arial" panose="020B0604020202020204" pitchFamily="34" charset="0"/>
                          <a:cs typeface="Arial" panose="020B0604020202020204" pitchFamily="34" charset="0"/>
                        </a:rPr>
                        <a:t>9.1%</a:t>
                      </a: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11.4%</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249386">
                <a:tc>
                  <a:txBody>
                    <a:bodyPr/>
                    <a:lstStyle/>
                    <a:p>
                      <a:r>
                        <a:rPr lang="en-US" sz="1200" dirty="0" smtClean="0">
                          <a:solidFill>
                            <a:sysClr val="windowText" lastClr="000000"/>
                          </a:solidFill>
                          <a:latin typeface="Arial" panose="020B0604020202020204" pitchFamily="34" charset="0"/>
                          <a:cs typeface="Arial" panose="020B0604020202020204" pitchFamily="34" charset="0"/>
                        </a:rPr>
                        <a:t>Vacancy rate</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4.3%</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4.2%</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dirty="0" smtClean="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249386">
                <a:tc>
                  <a:txBody>
                    <a:bodyPr/>
                    <a:lstStyle/>
                    <a:p>
                      <a:r>
                        <a:rPr lang="en-US" sz="1200" dirty="0" smtClean="0">
                          <a:solidFill>
                            <a:sysClr val="windowText" lastClr="000000"/>
                          </a:solidFill>
                          <a:latin typeface="Arial" panose="020B0604020202020204" pitchFamily="34" charset="0"/>
                          <a:cs typeface="Arial" panose="020B0604020202020204" pitchFamily="34" charset="0"/>
                        </a:rPr>
                        <a:t>Turnover rate</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1.5%</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ysClr val="windowText" lastClr="000000"/>
                          </a:solidFill>
                          <a:latin typeface="Arial" panose="020B0604020202020204" pitchFamily="34" charset="0"/>
                          <a:cs typeface="Arial" panose="020B0604020202020204" pitchFamily="34" charset="0"/>
                        </a:rPr>
                        <a:t>3.5%</a:t>
                      </a: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553431">
                <a:tc>
                  <a:txBody>
                    <a:bodyPr/>
                    <a:lstStyle/>
                    <a:p>
                      <a:r>
                        <a:rPr lang="en-US" sz="1200" dirty="0" smtClean="0">
                          <a:solidFill>
                            <a:sysClr val="windowText" lastClr="000000"/>
                          </a:solidFill>
                          <a:latin typeface="Arial" panose="020B0604020202020204" pitchFamily="34" charset="0"/>
                          <a:cs typeface="Arial" panose="020B0604020202020204" pitchFamily="34" charset="0"/>
                        </a:rPr>
                        <a:t>Representation of women in SMS positions </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52.5%</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51.3%</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553431">
                <a:tc>
                  <a:txBody>
                    <a:bodyPr/>
                    <a:lstStyle/>
                    <a:p>
                      <a:r>
                        <a:rPr lang="en-US" sz="1200" dirty="0" smtClean="0">
                          <a:solidFill>
                            <a:sysClr val="windowText" lastClr="000000"/>
                          </a:solidFill>
                          <a:latin typeface="Arial" panose="020B0604020202020204" pitchFamily="34" charset="0"/>
                          <a:cs typeface="Arial" panose="020B0604020202020204" pitchFamily="34" charset="0"/>
                        </a:rPr>
                        <a:t>Representation of people with disabilities</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3.7%</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3.6%</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389452">
                <a:tc>
                  <a:txBody>
                    <a:bodyPr/>
                    <a:lstStyle/>
                    <a:p>
                      <a:r>
                        <a:rPr lang="en-US" sz="1200" dirty="0" smtClean="0">
                          <a:solidFill>
                            <a:sysClr val="windowText" lastClr="000000"/>
                          </a:solidFill>
                          <a:latin typeface="Arial" panose="020B0604020202020204" pitchFamily="34" charset="0"/>
                          <a:cs typeface="Arial" panose="020B0604020202020204" pitchFamily="34" charset="0"/>
                        </a:rPr>
                        <a:t>Employees</a:t>
                      </a:r>
                      <a:r>
                        <a:rPr lang="en-US" sz="1200" baseline="0" dirty="0" smtClean="0">
                          <a:solidFill>
                            <a:sysClr val="windowText" lastClr="000000"/>
                          </a:solidFill>
                          <a:latin typeface="Arial" panose="020B0604020202020204" pitchFamily="34" charset="0"/>
                          <a:cs typeface="Arial" panose="020B0604020202020204" pitchFamily="34" charset="0"/>
                        </a:rPr>
                        <a:t> t</a:t>
                      </a:r>
                      <a:r>
                        <a:rPr lang="en-US" sz="1200" dirty="0" smtClean="0">
                          <a:solidFill>
                            <a:sysClr val="windowText" lastClr="000000"/>
                          </a:solidFill>
                          <a:latin typeface="Arial" panose="020B0604020202020204" pitchFamily="34" charset="0"/>
                          <a:cs typeface="Arial" panose="020B0604020202020204" pitchFamily="34" charset="0"/>
                        </a:rPr>
                        <a:t>rained</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5</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96</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r h="249386">
                <a:tc rowSpan="2">
                  <a:txBody>
                    <a:bodyPr/>
                    <a:lstStyle/>
                    <a:p>
                      <a:r>
                        <a:rPr lang="en-US" sz="1200" dirty="0" smtClean="0">
                          <a:solidFill>
                            <a:sysClr val="windowText" lastClr="000000"/>
                          </a:solidFill>
                          <a:latin typeface="Arial" panose="020B0604020202020204" pitchFamily="34" charset="0"/>
                          <a:cs typeface="Arial" panose="020B0604020202020204" pitchFamily="34" charset="0"/>
                        </a:rPr>
                        <a:t>Signed Performance Agreements </a:t>
                      </a:r>
                      <a:r>
                        <a:rPr lang="en-US" sz="1200" i="0" dirty="0" smtClean="0">
                          <a:solidFill>
                            <a:sysClr val="windowText" lastClr="000000"/>
                          </a:solidFill>
                          <a:latin typeface="Arial" panose="020B0604020202020204" pitchFamily="34" charset="0"/>
                          <a:cs typeface="Arial" panose="020B0604020202020204" pitchFamily="34" charset="0"/>
                        </a:rPr>
                        <a:t>(number and </a:t>
                      </a:r>
                      <a:r>
                        <a:rPr lang="en-US"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36</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36</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r h="468025">
                <a:tc vMerge="1">
                  <a:txBody>
                    <a:bodyPr/>
                    <a:lstStyle/>
                    <a:p>
                      <a:endParaRPr lang="en-ZA" sz="1600" dirty="0">
                        <a:solidFill>
                          <a:schemeClr val="tx1"/>
                        </a:solidFill>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92.3%</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solidFill>
                            <a:sysClr val="windowText" lastClr="000000"/>
                          </a:solidFill>
                          <a:latin typeface="Arial" panose="020B0604020202020204" pitchFamily="34" charset="0"/>
                          <a:cs typeface="Arial" panose="020B0604020202020204" pitchFamily="34" charset="0"/>
                        </a:rPr>
                        <a:t>92.3%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dirty="0" smtClean="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2"/>
                  </a:ext>
                </a:extLst>
              </a:tr>
              <a:tr h="553431">
                <a:tc>
                  <a:txBody>
                    <a:bodyPr/>
                    <a:lstStyle/>
                    <a:p>
                      <a:r>
                        <a:rPr lang="en-US" sz="1200" dirty="0" smtClean="0">
                          <a:solidFill>
                            <a:sysClr val="windowText" lastClr="000000"/>
                          </a:solidFill>
                          <a:latin typeface="Arial" panose="020B0604020202020204" pitchFamily="34" charset="0"/>
                          <a:cs typeface="Arial" panose="020B0604020202020204" pitchFamily="34" charset="0"/>
                        </a:rPr>
                        <a:t>Average number of day’s sick leave taken</a:t>
                      </a:r>
                      <a:endParaRPr lang="en-ZA" sz="1200"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5.1</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6.1</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3"/>
                  </a:ext>
                </a:extLst>
              </a:tr>
              <a:tr h="55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Arial" panose="020B0604020202020204" pitchFamily="34" charset="0"/>
                          <a:cs typeface="Arial" panose="020B0604020202020204" pitchFamily="34" charset="0"/>
                        </a:rPr>
                        <a:t>Average number of day’s annual leave taken</a:t>
                      </a:r>
                      <a:endParaRPr lang="en-ZA" sz="1200" dirty="0" smtClean="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14.6</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15.4</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endParaRPr lang="en-GB"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3833877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64406"/>
            <a:ext cx="8736495" cy="539826"/>
          </a:xfrm>
        </p:spPr>
        <p:txBody>
          <a:bodyPr>
            <a:normAutofit/>
          </a:bodyPr>
          <a:lstStyle/>
          <a:p>
            <a:r>
              <a:rPr lang="en-US" sz="2000" b="1" dirty="0">
                <a:solidFill>
                  <a:srgbClr val="37A76F">
                    <a:lumMod val="75000"/>
                  </a:srgbClr>
                </a:solidFill>
              </a:rPr>
              <a:t>STATUS OF VACANT POSTS: 30 SEPTEMBER 2021</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62396756"/>
              </p:ext>
            </p:extLst>
          </p:nvPr>
        </p:nvGraphicFramePr>
        <p:xfrm>
          <a:off x="198438" y="804863"/>
          <a:ext cx="8737600" cy="4163745"/>
        </p:xfrm>
        <a:graphic>
          <a:graphicData uri="http://schemas.openxmlformats.org/drawingml/2006/table">
            <a:tbl>
              <a:tblPr firstRow="1" bandRow="1">
                <a:tableStyleId>{5C22544A-7EE6-4342-B048-85BDC9FD1C3A}</a:tableStyleId>
              </a:tblPr>
              <a:tblGrid>
                <a:gridCol w="4368800">
                  <a:extLst>
                    <a:ext uri="{9D8B030D-6E8A-4147-A177-3AD203B41FA5}">
                      <a16:colId xmlns:a16="http://schemas.microsoft.com/office/drawing/2014/main" xmlns="" val="20000"/>
                    </a:ext>
                  </a:extLst>
                </a:gridCol>
                <a:gridCol w="4368800">
                  <a:extLst>
                    <a:ext uri="{9D8B030D-6E8A-4147-A177-3AD203B41FA5}">
                      <a16:colId xmlns:a16="http://schemas.microsoft.com/office/drawing/2014/main" xmlns="" val="20001"/>
                    </a:ext>
                  </a:extLst>
                </a:gridCol>
              </a:tblGrid>
              <a:tr h="512569">
                <a:tc gridSpan="2">
                  <a:txBody>
                    <a:bodyPr/>
                    <a:lstStyle/>
                    <a:p>
                      <a:pPr algn="l"/>
                      <a:r>
                        <a:rPr lang="en-ZA" sz="1200" b="1" dirty="0" smtClean="0">
                          <a:solidFill>
                            <a:sysClr val="windowText" lastClr="000000"/>
                          </a:solidFill>
                          <a:latin typeface="Arial" panose="020B0604020202020204" pitchFamily="34" charset="0"/>
                          <a:cs typeface="Arial" panose="020B0604020202020204" pitchFamily="34" charset="0"/>
                        </a:rPr>
                        <a:t>Vacancy rate = 4.2%</a:t>
                      </a:r>
                      <a:endParaRPr lang="en-ZA" sz="1200" b="1" dirty="0">
                        <a:solidFill>
                          <a:sysClr val="windowText" lastClr="000000"/>
                        </a:solidFill>
                        <a:latin typeface="Arial" panose="020B0604020202020204" pitchFamily="34" charset="0"/>
                        <a:cs typeface="Arial" panose="020B0604020202020204" pitchFamily="34" charset="0"/>
                      </a:endParaRPr>
                    </a:p>
                  </a:txBody>
                  <a:tcPr>
                    <a:solidFill>
                      <a:srgbClr val="00B050"/>
                    </a:solidFill>
                  </a:tcPr>
                </a:tc>
                <a:tc hMerge="1">
                  <a:txBody>
                    <a:bodyPr/>
                    <a:lstStyle/>
                    <a:p>
                      <a:endParaRPr lang="en-ZA" dirty="0"/>
                    </a:p>
                  </a:txBody>
                  <a:tcPr/>
                </a:tc>
                <a:extLst>
                  <a:ext uri="{0D108BD9-81ED-4DB2-BD59-A6C34878D82A}">
                    <a16:rowId xmlns:a16="http://schemas.microsoft.com/office/drawing/2014/main" xmlns="" val="10000"/>
                  </a:ext>
                </a:extLst>
              </a:tr>
              <a:tr h="512569">
                <a:tc>
                  <a:txBody>
                    <a:bodyPr/>
                    <a:lstStyle/>
                    <a:p>
                      <a:pPr marL="0" lvl="1" indent="0">
                        <a:buFont typeface="+mj-lt"/>
                        <a:buNone/>
                        <a:tabLst>
                          <a:tab pos="0" algn="l"/>
                        </a:tabLst>
                      </a:pPr>
                      <a:r>
                        <a:rPr lang="en-US" sz="1200" dirty="0" smtClean="0">
                          <a:solidFill>
                            <a:sysClr val="windowText" lastClr="000000"/>
                          </a:solidFill>
                          <a:latin typeface="Arial" panose="020B0604020202020204" pitchFamily="34" charset="0"/>
                          <a:cs typeface="Arial" panose="020B0604020202020204" pitchFamily="34" charset="0"/>
                        </a:rPr>
                        <a:t>1.</a:t>
                      </a:r>
                      <a:r>
                        <a:rPr lang="en-US" sz="1200" baseline="0" dirty="0" smtClean="0">
                          <a:solidFill>
                            <a:sysClr val="windowText" lastClr="000000"/>
                          </a:solidFill>
                          <a:latin typeface="Arial" panose="020B0604020202020204" pitchFamily="34" charset="0"/>
                          <a:cs typeface="Arial" panose="020B0604020202020204" pitchFamily="34" charset="0"/>
                        </a:rPr>
                        <a:t> </a:t>
                      </a:r>
                      <a:r>
                        <a:rPr lang="en-US" sz="1200" dirty="0" smtClean="0">
                          <a:solidFill>
                            <a:sysClr val="windowText" lastClr="000000"/>
                          </a:solidFill>
                          <a:latin typeface="Arial" panose="020B0604020202020204" pitchFamily="34" charset="0"/>
                          <a:cs typeface="Arial" panose="020B0604020202020204" pitchFamily="34" charset="0"/>
                        </a:rPr>
                        <a:t>DDG: </a:t>
                      </a:r>
                      <a:r>
                        <a:rPr lang="en-ZA" sz="1200" dirty="0" smtClean="0">
                          <a:solidFill>
                            <a:sysClr val="windowText" lastClr="000000"/>
                          </a:solidFill>
                          <a:latin typeface="Arial" panose="020B0604020202020204" pitchFamily="34" charset="0"/>
                          <a:cs typeface="Arial" panose="020B0604020202020204" pitchFamily="34" charset="0"/>
                        </a:rPr>
                        <a:t>PSCKM</a:t>
                      </a:r>
                      <a:endParaRPr lang="en-US" sz="1200" dirty="0" smtClean="0">
                        <a:solidFill>
                          <a:sysClr val="windowText" lastClr="000000"/>
                        </a:solidFill>
                        <a:latin typeface="Arial" panose="020B0604020202020204" pitchFamily="34" charset="0"/>
                        <a:cs typeface="Arial" panose="020B0604020202020204" pitchFamily="34" charset="0"/>
                      </a:endParaRPr>
                    </a:p>
                  </a:txBody>
                  <a:tcPr anchor="ctr"/>
                </a:tc>
                <a:tc>
                  <a:txBody>
                    <a:bodyPr/>
                    <a:lstStyle/>
                    <a:p>
                      <a:r>
                        <a:rPr lang="en-GB" sz="1200" dirty="0" smtClean="0">
                          <a:solidFill>
                            <a:sysClr val="windowText" lastClr="000000"/>
                          </a:solidFill>
                          <a:latin typeface="Arial" panose="020B0604020202020204" pitchFamily="34" charset="0"/>
                          <a:cs typeface="Arial" panose="020B0604020202020204" pitchFamily="34" charset="0"/>
                        </a:rPr>
                        <a:t>Deferred</a:t>
                      </a:r>
                      <a:r>
                        <a:rPr lang="en-GB" sz="1200" baseline="0" dirty="0" smtClean="0">
                          <a:solidFill>
                            <a:sysClr val="windowText" lastClr="000000"/>
                          </a:solidFill>
                          <a:latin typeface="Arial" panose="020B0604020202020204" pitchFamily="34" charset="0"/>
                          <a:cs typeface="Arial" panose="020B0604020202020204" pitchFamily="34" charset="0"/>
                        </a:rPr>
                        <a:t> to Jan 2022</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1"/>
                  </a:ext>
                </a:extLst>
              </a:tr>
              <a:tr h="800450">
                <a:tc>
                  <a:txBody>
                    <a:bodyPr/>
                    <a:lstStyle/>
                    <a:p>
                      <a:pPr marL="0" indent="0">
                        <a:buFont typeface="+mj-lt"/>
                        <a:buNone/>
                      </a:pPr>
                      <a:r>
                        <a:rPr lang="en-US" sz="1200" dirty="0" smtClean="0">
                          <a:solidFill>
                            <a:sysClr val="windowText" lastClr="000000"/>
                          </a:solidFill>
                          <a:latin typeface="Arial" panose="020B0604020202020204" pitchFamily="34" charset="0"/>
                          <a:cs typeface="Arial" panose="020B0604020202020204" pitchFamily="34" charset="0"/>
                        </a:rPr>
                        <a:t>2. Chief Director, Governance and Compliance, RPD</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r>
                        <a:rPr lang="en-GB" sz="1200" dirty="0" smtClean="0">
                          <a:solidFill>
                            <a:sysClr val="windowText" lastClr="000000"/>
                          </a:solidFill>
                          <a:latin typeface="Arial" panose="020B0604020202020204" pitchFamily="34" charset="0"/>
                          <a:cs typeface="Arial" panose="020B0604020202020204" pitchFamily="34" charset="0"/>
                        </a:rPr>
                        <a:t>Deferred</a:t>
                      </a:r>
                      <a:r>
                        <a:rPr lang="en-GB" sz="1200" baseline="0" dirty="0" smtClean="0">
                          <a:solidFill>
                            <a:sysClr val="windowText" lastClr="000000"/>
                          </a:solidFill>
                          <a:latin typeface="Arial" panose="020B0604020202020204" pitchFamily="34" charset="0"/>
                          <a:cs typeface="Arial" panose="020B0604020202020204" pitchFamily="34" charset="0"/>
                        </a:rPr>
                        <a:t> to Dec 2021</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800450">
                <a:tc>
                  <a:txBody>
                    <a:bodyPr/>
                    <a:lstStyle/>
                    <a:p>
                      <a:pPr marL="0" indent="0">
                        <a:buFont typeface="+mj-lt"/>
                        <a:buNone/>
                      </a:pPr>
                      <a:r>
                        <a:rPr lang="en-GB" sz="1200" dirty="0" smtClean="0">
                          <a:solidFill>
                            <a:sysClr val="windowText" lastClr="000000"/>
                          </a:solidFill>
                          <a:latin typeface="Arial" panose="020B0604020202020204" pitchFamily="34" charset="0"/>
                          <a:cs typeface="Arial" panose="020B0604020202020204" pitchFamily="34" charset="0"/>
                        </a:rPr>
                        <a:t>3. </a:t>
                      </a:r>
                      <a:r>
                        <a:rPr lang="en-US" sz="1200" dirty="0" smtClean="0">
                          <a:solidFill>
                            <a:sysClr val="windowText" lastClr="000000"/>
                          </a:solidFill>
                          <a:latin typeface="Arial" panose="020B0604020202020204" pitchFamily="34" charset="0"/>
                          <a:cs typeface="Arial" panose="020B0604020202020204" pitchFamily="34" charset="0"/>
                        </a:rPr>
                        <a:t>Chief Director, Stakeholder Coordination and Outreach</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r>
                        <a:rPr lang="en-GB" sz="1200" dirty="0" smtClean="0">
                          <a:solidFill>
                            <a:sysClr val="windowText" lastClr="000000"/>
                          </a:solidFill>
                          <a:latin typeface="Arial" panose="020B0604020202020204" pitchFamily="34" charset="0"/>
                          <a:cs typeface="Arial" panose="020B0604020202020204" pitchFamily="34" charset="0"/>
                        </a:rPr>
                        <a:t>Deferred</a:t>
                      </a:r>
                      <a:r>
                        <a:rPr lang="en-GB" sz="1200" baseline="0" dirty="0" smtClean="0">
                          <a:solidFill>
                            <a:sysClr val="windowText" lastClr="000000"/>
                          </a:solidFill>
                          <a:latin typeface="Arial" panose="020B0604020202020204" pitchFamily="34" charset="0"/>
                          <a:cs typeface="Arial" panose="020B0604020202020204" pitchFamily="34" charset="0"/>
                        </a:rPr>
                        <a:t> to Dec 2021</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512569">
                <a:tc>
                  <a:txBody>
                    <a:bodyPr/>
                    <a:lstStyle/>
                    <a:p>
                      <a:pPr marL="0" indent="0">
                        <a:buFont typeface="+mj-lt"/>
                        <a:buNone/>
                      </a:pPr>
                      <a:r>
                        <a:rPr lang="en-US" sz="1200" dirty="0" smtClean="0">
                          <a:solidFill>
                            <a:sysClr val="windowText" lastClr="000000"/>
                          </a:solidFill>
                          <a:latin typeface="Arial" panose="020B0604020202020204" pitchFamily="34" charset="0"/>
                          <a:cs typeface="Arial" panose="020B0604020202020204" pitchFamily="34" charset="0"/>
                        </a:rPr>
                        <a:t>4. Director, Strategic Planning and Reporting</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r>
                        <a:rPr lang="en-GB" sz="1200" dirty="0" smtClean="0">
                          <a:solidFill>
                            <a:sysClr val="windowText" lastClr="000000"/>
                          </a:solidFill>
                          <a:latin typeface="Arial" panose="020B0604020202020204" pitchFamily="34" charset="0"/>
                          <a:cs typeface="Arial" panose="020B0604020202020204" pitchFamily="34" charset="0"/>
                        </a:rPr>
                        <a:t>Deferred</a:t>
                      </a:r>
                      <a:r>
                        <a:rPr lang="en-GB" sz="1200" baseline="0" dirty="0" smtClean="0">
                          <a:solidFill>
                            <a:sysClr val="windowText" lastClr="000000"/>
                          </a:solidFill>
                          <a:latin typeface="Arial" panose="020B0604020202020204" pitchFamily="34" charset="0"/>
                          <a:cs typeface="Arial" panose="020B0604020202020204" pitchFamily="34" charset="0"/>
                        </a:rPr>
                        <a:t> to Nov 2021</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512569">
                <a:tc>
                  <a:txBody>
                    <a:bodyPr/>
                    <a:lstStyle/>
                    <a:p>
                      <a:r>
                        <a:rPr lang="en-ZA" sz="1200" dirty="0" smtClean="0">
                          <a:solidFill>
                            <a:sysClr val="windowText" lastClr="000000"/>
                          </a:solidFill>
                          <a:latin typeface="Arial" panose="020B0604020202020204" pitchFamily="34" charset="0"/>
                          <a:cs typeface="Arial" panose="020B0604020202020204" pitchFamily="34" charset="0"/>
                        </a:rPr>
                        <a:t>5. Administrative Secretary</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r>
                        <a:rPr lang="en-GB" sz="1200" dirty="0" smtClean="0">
                          <a:solidFill>
                            <a:sysClr val="windowText" lastClr="000000"/>
                          </a:solidFill>
                          <a:latin typeface="Arial" panose="020B0604020202020204" pitchFamily="34" charset="0"/>
                          <a:cs typeface="Arial" panose="020B0604020202020204" pitchFamily="34" charset="0"/>
                        </a:rPr>
                        <a:t>Discretion of Minister</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512569">
                <a:tc>
                  <a:txBody>
                    <a:bodyPr/>
                    <a:lstStyle/>
                    <a:p>
                      <a:r>
                        <a:rPr lang="en-GB" sz="1200" dirty="0" smtClean="0">
                          <a:solidFill>
                            <a:sysClr val="windowText" lastClr="000000"/>
                          </a:solidFill>
                          <a:latin typeface="Arial" panose="020B0604020202020204" pitchFamily="34" charset="0"/>
                          <a:cs typeface="Arial" panose="020B0604020202020204" pitchFamily="34" charset="0"/>
                        </a:rPr>
                        <a:t>6. Senior Secretary, ODG</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tc>
                  <a:txBody>
                    <a:bodyPr/>
                    <a:lstStyle/>
                    <a:p>
                      <a:r>
                        <a:rPr lang="en-GB" sz="1200" dirty="0" smtClean="0">
                          <a:solidFill>
                            <a:sysClr val="windowText" lastClr="000000"/>
                          </a:solidFill>
                          <a:latin typeface="Arial" panose="020B0604020202020204" pitchFamily="34" charset="0"/>
                          <a:cs typeface="Arial" panose="020B0604020202020204" pitchFamily="34" charset="0"/>
                        </a:rPr>
                        <a:t>Deferred</a:t>
                      </a:r>
                      <a:r>
                        <a:rPr lang="en-GB" sz="1200" baseline="0" dirty="0" smtClean="0">
                          <a:solidFill>
                            <a:sysClr val="windowText" lastClr="000000"/>
                          </a:solidFill>
                          <a:latin typeface="Arial" panose="020B0604020202020204" pitchFamily="34" charset="0"/>
                          <a:cs typeface="Arial" panose="020B0604020202020204" pitchFamily="34" charset="0"/>
                        </a:rPr>
                        <a:t> to Nov 2021</a:t>
                      </a:r>
                      <a:endParaRPr lang="en-GB" sz="1200" dirty="0">
                        <a:solidFill>
                          <a:sysClr val="windowText" lastClr="00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958559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38" y="201633"/>
            <a:ext cx="8736495" cy="627960"/>
          </a:xfrm>
        </p:spPr>
        <p:txBody>
          <a:bodyPr>
            <a:normAutofit/>
          </a:bodyPr>
          <a:lstStyle/>
          <a:p>
            <a:r>
              <a:rPr lang="en-US" sz="2000" b="1" dirty="0">
                <a:solidFill>
                  <a:srgbClr val="37A76F">
                    <a:lumMod val="75000"/>
                  </a:srgbClr>
                </a:solidFill>
              </a:rPr>
              <a:t>SERVICE TERMINATIONS: 30 SEPTEMBER 2021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946494394"/>
              </p:ext>
            </p:extLst>
          </p:nvPr>
        </p:nvGraphicFramePr>
        <p:xfrm>
          <a:off x="197334" y="829593"/>
          <a:ext cx="8737599" cy="4671302"/>
        </p:xfrm>
        <a:graphic>
          <a:graphicData uri="http://schemas.openxmlformats.org/drawingml/2006/table">
            <a:tbl>
              <a:tblPr firstRow="1" bandRow="1">
                <a:tableStyleId>{5C22544A-7EE6-4342-B048-85BDC9FD1C3A}</a:tableStyleId>
              </a:tblPr>
              <a:tblGrid>
                <a:gridCol w="2912533">
                  <a:extLst>
                    <a:ext uri="{9D8B030D-6E8A-4147-A177-3AD203B41FA5}">
                      <a16:colId xmlns:a16="http://schemas.microsoft.com/office/drawing/2014/main" xmlns="" val="20000"/>
                    </a:ext>
                  </a:extLst>
                </a:gridCol>
                <a:gridCol w="2912533">
                  <a:extLst>
                    <a:ext uri="{9D8B030D-6E8A-4147-A177-3AD203B41FA5}">
                      <a16:colId xmlns:a16="http://schemas.microsoft.com/office/drawing/2014/main" xmlns="" val="20001"/>
                    </a:ext>
                  </a:extLst>
                </a:gridCol>
                <a:gridCol w="2912533">
                  <a:extLst>
                    <a:ext uri="{9D8B030D-6E8A-4147-A177-3AD203B41FA5}">
                      <a16:colId xmlns:a16="http://schemas.microsoft.com/office/drawing/2014/main" xmlns="" val="20002"/>
                    </a:ext>
                  </a:extLst>
                </a:gridCol>
              </a:tblGrid>
              <a:tr h="50009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solidFill>
                            <a:sysClr val="windowText" lastClr="000000"/>
                          </a:solidFill>
                          <a:latin typeface="Arial" panose="020B0604020202020204" pitchFamily="34" charset="0"/>
                          <a:cs typeface="Arial" panose="020B0604020202020204" pitchFamily="34" charset="0"/>
                        </a:rPr>
                        <a:t>Turnover rate = 3.5%</a:t>
                      </a:r>
                    </a:p>
                  </a:txBody>
                  <a:tcPr>
                    <a:solidFill>
                      <a:srgbClr val="00B050"/>
                    </a:solidFill>
                  </a:tcPr>
                </a:tc>
                <a:tc hMerge="1">
                  <a:txBody>
                    <a:bodyPr/>
                    <a:lstStyle/>
                    <a:p>
                      <a:endParaRPr lang="en-ZA"/>
                    </a:p>
                  </a:txBody>
                  <a:tcPr/>
                </a:tc>
                <a:tc hMerge="1">
                  <a:txBody>
                    <a:bodyPr/>
                    <a:lstStyle/>
                    <a:p>
                      <a:endParaRPr lang="en-ZA" dirty="0"/>
                    </a:p>
                  </a:txBody>
                  <a:tcPr/>
                </a:tc>
                <a:extLst>
                  <a:ext uri="{0D108BD9-81ED-4DB2-BD59-A6C34878D82A}">
                    <a16:rowId xmlns:a16="http://schemas.microsoft.com/office/drawing/2014/main" xmlns="" val="10000"/>
                  </a:ext>
                </a:extLst>
              </a:tr>
              <a:tr h="500099">
                <a:tc>
                  <a:txBody>
                    <a:bodyPr/>
                    <a:lstStyle/>
                    <a:p>
                      <a:pPr algn="l"/>
                      <a:r>
                        <a:rPr lang="en-ZA" sz="1200" b="1" dirty="0" smtClean="0">
                          <a:solidFill>
                            <a:sysClr val="windowText" lastClr="000000"/>
                          </a:solidFill>
                          <a:latin typeface="Arial" panose="020B0604020202020204" pitchFamily="34" charset="0"/>
                          <a:cs typeface="Arial" panose="020B0604020202020204" pitchFamily="34" charset="0"/>
                        </a:rPr>
                        <a:t>Nature of Termination</a:t>
                      </a:r>
                      <a:endParaRPr lang="en-ZA" sz="1200" b="1"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b="1" dirty="0" smtClean="0">
                          <a:solidFill>
                            <a:sysClr val="windowText" lastClr="000000"/>
                          </a:solidFill>
                          <a:latin typeface="Arial" panose="020B0604020202020204" pitchFamily="34" charset="0"/>
                          <a:cs typeface="Arial" panose="020B0604020202020204" pitchFamily="34" charset="0"/>
                        </a:rPr>
                        <a:t>Number</a:t>
                      </a:r>
                      <a:endParaRPr lang="en-ZA" sz="1200" b="1" dirty="0">
                        <a:solidFill>
                          <a:sysClr val="windowText" lastClr="000000"/>
                        </a:solidFill>
                        <a:latin typeface="Arial" panose="020B0604020202020204" pitchFamily="34" charset="0"/>
                        <a:cs typeface="Arial" panose="020B0604020202020204" pitchFamily="34" charset="0"/>
                      </a:endParaRPr>
                    </a:p>
                  </a:txBody>
                  <a:tcPr marL="99060" marR="99060" anchor="ctr"/>
                </a:tc>
                <a:tc>
                  <a:txBody>
                    <a:bodyPr/>
                    <a:lstStyle/>
                    <a:p>
                      <a:pPr algn="ctr"/>
                      <a:r>
                        <a:rPr lang="en-ZA" sz="1200" b="1" dirty="0" smtClean="0">
                          <a:solidFill>
                            <a:sysClr val="windowText" lastClr="000000"/>
                          </a:solidFill>
                          <a:latin typeface="Arial" panose="020B0604020202020204" pitchFamily="34" charset="0"/>
                          <a:cs typeface="Arial" panose="020B0604020202020204" pitchFamily="34" charset="0"/>
                        </a:rPr>
                        <a:t>% of Total Terminations</a:t>
                      </a:r>
                      <a:endParaRPr lang="en-ZA" sz="1200" b="1" dirty="0">
                        <a:solidFill>
                          <a:sysClr val="windowText" lastClr="000000"/>
                        </a:solidFill>
                        <a:latin typeface="Arial" panose="020B0604020202020204" pitchFamily="34" charset="0"/>
                        <a:cs typeface="Arial" panose="020B0604020202020204" pitchFamily="34" charset="0"/>
                      </a:endParaRPr>
                    </a:p>
                  </a:txBody>
                  <a:tcPr marL="99060" marR="99060" anchor="ctr"/>
                </a:tc>
                <a:extLst>
                  <a:ext uri="{0D108BD9-81ED-4DB2-BD59-A6C34878D82A}">
                    <a16:rowId xmlns:a16="http://schemas.microsoft.com/office/drawing/2014/main" xmlns="" val="10001"/>
                  </a:ext>
                </a:extLst>
              </a:tr>
              <a:tr h="500099">
                <a:tc>
                  <a:txBody>
                    <a:bodyPr/>
                    <a:lstStyle/>
                    <a:p>
                      <a:r>
                        <a:rPr lang="en-GB" sz="1200" b="0" i="0" u="none" strike="noStrike" kern="1200" baseline="0" dirty="0" smtClean="0">
                          <a:solidFill>
                            <a:sysClr val="windowText" lastClr="000000"/>
                          </a:solidFill>
                          <a:latin typeface="Arial" panose="020B0604020202020204" pitchFamily="34" charset="0"/>
                          <a:ea typeface="+mn-ea"/>
                          <a:cs typeface="Arial" panose="020B0604020202020204" pitchFamily="34" charset="0"/>
                        </a:rPr>
                        <a:t>Dismissal</a:t>
                      </a:r>
                    </a:p>
                  </a:txBody>
                  <a:tcPr marL="99060" marR="99060" anchor="ctr"/>
                </a:tc>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a:effectLst/>
                          <a:latin typeface="Arial" panose="020B0604020202020204" pitchFamily="34" charset="0"/>
                          <a:ea typeface="Calibri" panose="020F0502020204030204" pitchFamily="34" charset="0"/>
                          <a:cs typeface="Arial" panose="020B0604020202020204" pitchFamily="34" charset="0"/>
                        </a:rPr>
                        <a:t>20.0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500099">
                <a:tc>
                  <a:txBody>
                    <a:bodyPr/>
                    <a:lstStyle/>
                    <a:p>
                      <a:pPr marL="0" indent="85725" algn="l" fontAlgn="b">
                        <a:buFont typeface="+mj-lt"/>
                        <a:buNone/>
                      </a:pPr>
                      <a:r>
                        <a:rPr lang="en-GB" sz="1200" b="0" i="0" u="none" strike="noStrike" kern="1200" baseline="0" dirty="0" smtClean="0">
                          <a:solidFill>
                            <a:sysClr val="windowText" lastClr="000000"/>
                          </a:solidFill>
                          <a:latin typeface="Arial" panose="020B0604020202020204" pitchFamily="34" charset="0"/>
                          <a:ea typeface="+mn-ea"/>
                          <a:cs typeface="Arial" panose="020B0604020202020204" pitchFamily="34" charset="0"/>
                        </a:rPr>
                        <a:t>Resignation </a:t>
                      </a:r>
                      <a:endParaRPr lang="en-GB" sz="1200" b="0" i="0" u="none" strike="noStrike" dirty="0">
                        <a:solidFill>
                          <a:sysClr val="windowText" lastClr="000000"/>
                        </a:solidFill>
                        <a:effectLst/>
                        <a:latin typeface="Arial" panose="020B0604020202020204" pitchFamily="34" charset="0"/>
                        <a:cs typeface="Arial" panose="020B0604020202020204" pitchFamily="34" charset="0"/>
                      </a:endParaRPr>
                    </a:p>
                  </a:txBody>
                  <a:tcPr marL="10319" marR="10319" marT="9525" marB="0" anchor="ct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pPr>
                      <a:r>
                        <a:rPr lang="en-GB" sz="1200" dirty="0">
                          <a:effectLst/>
                          <a:latin typeface="Arial" panose="020B0604020202020204" pitchFamily="34" charset="0"/>
                          <a:ea typeface="Calibri" panose="020F0502020204030204" pitchFamily="34" charset="0"/>
                          <a:cs typeface="Arial" panose="020B0604020202020204" pitchFamily="34" charset="0"/>
                        </a:rPr>
                        <a:t>80.0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3"/>
                  </a:ext>
                </a:extLst>
              </a:tr>
              <a:tr h="500099">
                <a:tc>
                  <a:txBody>
                    <a:bodyPr/>
                    <a:lstStyle/>
                    <a:p>
                      <a:pPr marL="0" indent="85725" algn="l" fontAlgn="b">
                        <a:buFont typeface="+mj-lt"/>
                        <a:buNone/>
                      </a:pPr>
                      <a:r>
                        <a:rPr lang="en-GB" sz="1200" b="0" i="0" u="none" strike="noStrike" kern="1200" baseline="0" dirty="0" smtClean="0">
                          <a:solidFill>
                            <a:sysClr val="windowText" lastClr="000000"/>
                          </a:solidFill>
                          <a:latin typeface="Arial" panose="020B0604020202020204" pitchFamily="34" charset="0"/>
                          <a:ea typeface="+mn-ea"/>
                          <a:cs typeface="Arial" panose="020B0604020202020204" pitchFamily="34" charset="0"/>
                        </a:rPr>
                        <a:t>Retirement </a:t>
                      </a:r>
                      <a:endParaRPr lang="en-GB" sz="1200" b="0" i="0" u="none" strike="noStrike" dirty="0">
                        <a:solidFill>
                          <a:sysClr val="windowText" lastClr="000000"/>
                        </a:solidFill>
                        <a:effectLst/>
                        <a:latin typeface="Arial" panose="020B0604020202020204" pitchFamily="34" charset="0"/>
                        <a:cs typeface="Arial" panose="020B0604020202020204" pitchFamily="34" charset="0"/>
                      </a:endParaRPr>
                    </a:p>
                  </a:txBody>
                  <a:tcPr marL="10319" marR="10319" marT="9525" marB="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670510">
                <a:tc>
                  <a:txBody>
                    <a:bodyPr/>
                    <a:lstStyle/>
                    <a:p>
                      <a:pPr marL="0" indent="85725" algn="l" fontAlgn="ctr">
                        <a:buFont typeface="+mj-lt"/>
                        <a:buNone/>
                      </a:pPr>
                      <a:r>
                        <a:rPr lang="en-ZA" sz="1200" b="0" i="0" u="none" strike="noStrike" kern="1200" baseline="0" dirty="0" smtClean="0">
                          <a:solidFill>
                            <a:sysClr val="windowText" lastClr="000000"/>
                          </a:solidFill>
                          <a:latin typeface="Arial" panose="020B0604020202020204" pitchFamily="34" charset="0"/>
                          <a:ea typeface="+mn-ea"/>
                          <a:cs typeface="Arial" panose="020B0604020202020204" pitchFamily="34" charset="0"/>
                        </a:rPr>
                        <a:t>Transfer to other Public Service Departments </a:t>
                      </a:r>
                      <a:endParaRPr lang="en-GB" sz="1200" b="0" i="0" u="none" strike="noStrike" dirty="0">
                        <a:solidFill>
                          <a:sysClr val="windowText" lastClr="000000"/>
                        </a:solidFill>
                        <a:effectLst/>
                        <a:latin typeface="Arial" panose="020B0604020202020204" pitchFamily="34" charset="0"/>
                        <a:cs typeface="Arial" panose="020B0604020202020204" pitchFamily="34" charset="0"/>
                      </a:endParaRPr>
                    </a:p>
                  </a:txBody>
                  <a:tcPr marL="10319" marR="10319" marT="9525" marB="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500099">
                <a:tc>
                  <a:txBody>
                    <a:bodyPr/>
                    <a:lstStyle/>
                    <a:p>
                      <a:pPr marL="0" indent="85725" algn="l" fontAlgn="ctr">
                        <a:buFont typeface="+mj-lt"/>
                        <a:buNone/>
                      </a:pPr>
                      <a:r>
                        <a:rPr lang="en-GB" sz="1200" b="0" i="0" u="none" strike="noStrike" kern="1200" baseline="0" dirty="0" smtClean="0">
                          <a:solidFill>
                            <a:sysClr val="windowText" lastClr="000000"/>
                          </a:solidFill>
                          <a:latin typeface="Arial" panose="020B0604020202020204" pitchFamily="34" charset="0"/>
                          <a:ea typeface="+mn-ea"/>
                          <a:cs typeface="Arial" panose="020B0604020202020204" pitchFamily="34" charset="0"/>
                        </a:rPr>
                        <a:t>Contract expiry/termination </a:t>
                      </a:r>
                      <a:endParaRPr lang="en-GB" sz="1200" b="0" i="0" u="none" strike="noStrike" dirty="0">
                        <a:solidFill>
                          <a:sysClr val="windowText" lastClr="000000"/>
                        </a:solidFill>
                        <a:effectLst/>
                        <a:latin typeface="Arial" panose="020B0604020202020204" pitchFamily="34" charset="0"/>
                        <a:cs typeface="Arial" panose="020B0604020202020204" pitchFamily="34" charset="0"/>
                      </a:endParaRPr>
                    </a:p>
                  </a:txBody>
                  <a:tcPr marL="10319" marR="10319" marT="9525" marB="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500099">
                <a:tc>
                  <a:txBody>
                    <a:bodyPr/>
                    <a:lstStyle/>
                    <a:p>
                      <a:pPr marL="0" indent="85725" algn="l" fontAlgn="ctr">
                        <a:buFont typeface="+mj-lt"/>
                        <a:buNone/>
                      </a:pPr>
                      <a:r>
                        <a:rPr lang="en-GB" sz="1200" b="0" i="0" u="none" strike="noStrike" dirty="0" smtClean="0">
                          <a:solidFill>
                            <a:sysClr val="windowText" lastClr="000000"/>
                          </a:solidFill>
                          <a:effectLst/>
                          <a:latin typeface="Arial" panose="020B0604020202020204" pitchFamily="34" charset="0"/>
                          <a:cs typeface="Arial" panose="020B0604020202020204" pitchFamily="34" charset="0"/>
                        </a:rPr>
                        <a:t>Death</a:t>
                      </a:r>
                      <a:endParaRPr lang="en-GB" sz="1200" b="0" i="0" u="none" strike="noStrike" dirty="0">
                        <a:solidFill>
                          <a:sysClr val="windowText" lastClr="000000"/>
                        </a:solidFill>
                        <a:effectLst/>
                        <a:latin typeface="Arial" panose="020B0604020202020204" pitchFamily="34" charset="0"/>
                        <a:cs typeface="Arial" panose="020B0604020202020204" pitchFamily="34" charset="0"/>
                      </a:endParaRPr>
                    </a:p>
                  </a:txBody>
                  <a:tcPr marL="10319" marR="10319" marT="9525" marB="0" anchor="ct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dirty="0" smtClean="0">
                          <a:solidFill>
                            <a:sysClr val="windowText" lastClr="000000"/>
                          </a:solidFill>
                          <a:latin typeface="Arial" panose="020B0604020202020204" pitchFamily="34" charset="0"/>
                          <a:cs typeface="Arial" panose="020B0604020202020204" pitchFamily="34" charset="0"/>
                        </a:rPr>
                        <a:t>-</a:t>
                      </a:r>
                      <a:endParaRPr lang="en-ZA" sz="1200" dirty="0">
                        <a:solidFill>
                          <a:sysClr val="windowText" lastClr="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500099">
                <a:tc>
                  <a:txBody>
                    <a:bodyPr/>
                    <a:lstStyle/>
                    <a:p>
                      <a:r>
                        <a:rPr lang="en-GB" sz="1200" b="1" i="0" u="none" strike="noStrike" kern="1200" baseline="0" dirty="0" smtClean="0">
                          <a:solidFill>
                            <a:sysClr val="windowText" lastClr="000000"/>
                          </a:solidFill>
                          <a:latin typeface="Arial" panose="020B0604020202020204" pitchFamily="34" charset="0"/>
                          <a:ea typeface="+mn-ea"/>
                          <a:cs typeface="Arial" panose="020B0604020202020204" pitchFamily="34" charset="0"/>
                        </a:rPr>
                        <a:t>TOTAL</a:t>
                      </a:r>
                    </a:p>
                  </a:txBody>
                  <a:tcPr marL="99060" marR="99060" anchor="ctr"/>
                </a:tc>
                <a:tc>
                  <a:txBody>
                    <a:bodyPr/>
                    <a:lstStyle/>
                    <a:p>
                      <a:pPr algn="ctr"/>
                      <a:r>
                        <a:rPr lang="en-ZA" sz="1200" b="1" dirty="0" smtClean="0">
                          <a:solidFill>
                            <a:sysClr val="windowText" lastClr="000000"/>
                          </a:solidFill>
                          <a:latin typeface="Arial" panose="020B0604020202020204" pitchFamily="34" charset="0"/>
                          <a:cs typeface="Arial" panose="020B0604020202020204" pitchFamily="34" charset="0"/>
                        </a:rPr>
                        <a:t>5</a:t>
                      </a:r>
                      <a:endParaRPr lang="en-ZA" sz="1200" b="1" dirty="0">
                        <a:solidFill>
                          <a:sysClr val="windowText" lastClr="000000"/>
                        </a:solidFill>
                        <a:latin typeface="Arial" panose="020B0604020202020204" pitchFamily="34" charset="0"/>
                        <a:cs typeface="Arial" panose="020B0604020202020204" pitchFamily="34" charset="0"/>
                      </a:endParaRPr>
                    </a:p>
                  </a:txBody>
                  <a:tcPr/>
                </a:tc>
                <a:tc>
                  <a:txBody>
                    <a:bodyPr/>
                    <a:lstStyle/>
                    <a:p>
                      <a:pPr algn="ctr"/>
                      <a:r>
                        <a:rPr lang="en-ZA" sz="1200" b="1" dirty="0" smtClean="0">
                          <a:solidFill>
                            <a:sysClr val="windowText" lastClr="000000"/>
                          </a:solidFill>
                          <a:latin typeface="Arial" panose="020B0604020202020204" pitchFamily="34" charset="0"/>
                          <a:cs typeface="Arial" panose="020B0604020202020204" pitchFamily="34" charset="0"/>
                        </a:rPr>
                        <a:t>100,0</a:t>
                      </a:r>
                      <a:endParaRPr lang="en-ZA" sz="1200" b="1" dirty="0">
                        <a:solidFill>
                          <a:sysClr val="windowText" lastClr="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4206733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165254"/>
            <a:ext cx="8736495" cy="683046"/>
          </a:xfrm>
        </p:spPr>
        <p:txBody>
          <a:bodyPr>
            <a:normAutofit/>
          </a:bodyPr>
          <a:lstStyle/>
          <a:p>
            <a:pPr algn="ctr"/>
            <a:r>
              <a:rPr lang="en-US" sz="2000" b="1" dirty="0">
                <a:solidFill>
                  <a:srgbClr val="37A76F">
                    <a:lumMod val="75000"/>
                  </a:srgbClr>
                </a:solidFill>
              </a:rPr>
              <a:t>DISCIPLINARY MATTERS : 30 SEPTEMBER 2021</a:t>
            </a:r>
            <a:endParaRPr lang="en-US" sz="2000" dirty="0"/>
          </a:p>
        </p:txBody>
      </p:sp>
      <p:sp>
        <p:nvSpPr>
          <p:cNvPr id="3" name="Content Placeholder 2"/>
          <p:cNvSpPr>
            <a:spLocks noGrp="1"/>
          </p:cNvSpPr>
          <p:nvPr>
            <p:ph idx="1"/>
          </p:nvPr>
        </p:nvSpPr>
        <p:spPr>
          <a:xfrm>
            <a:off x="198783" y="672029"/>
            <a:ext cx="8736495" cy="5246519"/>
          </a:xfrm>
        </p:spPr>
        <p:txBody>
          <a:bodyPr/>
          <a:lstStyle/>
          <a:p>
            <a:pPr lvl="0"/>
            <a:r>
              <a:rPr lang="en-ZA" dirty="0">
                <a:solidFill>
                  <a:prstClr val="black">
                    <a:lumMod val="85000"/>
                    <a:lumOff val="15000"/>
                  </a:prstClr>
                </a:solidFill>
              </a:rPr>
              <a:t>No financial misconduct was reported or investigated in 2021/22.</a:t>
            </a:r>
          </a:p>
          <a:p>
            <a:pPr lvl="0"/>
            <a:r>
              <a:rPr lang="en-US" dirty="0">
                <a:solidFill>
                  <a:prstClr val="black">
                    <a:lumMod val="85000"/>
                    <a:lumOff val="15000"/>
                  </a:prstClr>
                </a:solidFill>
              </a:rPr>
              <a:t>No employee on special leave.</a:t>
            </a:r>
          </a:p>
          <a:p>
            <a:pPr lvl="0"/>
            <a:r>
              <a:rPr lang="en-US" dirty="0">
                <a:solidFill>
                  <a:prstClr val="black">
                    <a:lumMod val="85000"/>
                    <a:lumOff val="15000"/>
                  </a:prstClr>
                </a:solidFill>
              </a:rPr>
              <a:t>No employee on precautionary suspension.</a:t>
            </a:r>
          </a:p>
          <a:p>
            <a:pPr lvl="0"/>
            <a:r>
              <a:rPr lang="en-GB" dirty="0">
                <a:solidFill>
                  <a:prstClr val="black">
                    <a:lumMod val="85000"/>
                    <a:lumOff val="15000"/>
                  </a:prstClr>
                </a:solidFill>
              </a:rPr>
              <a:t>One (1) disciplinary hearing in process.</a:t>
            </a:r>
          </a:p>
          <a:p>
            <a:pPr lvl="0"/>
            <a:r>
              <a:rPr lang="en-GB" dirty="0">
                <a:solidFill>
                  <a:prstClr val="black">
                    <a:lumMod val="85000"/>
                    <a:lumOff val="15000"/>
                  </a:prstClr>
                </a:solidFill>
              </a:rPr>
              <a:t>Six (6) disputes registered.</a:t>
            </a:r>
          </a:p>
          <a:p>
            <a:pPr lvl="0"/>
            <a:r>
              <a:rPr lang="en-US" dirty="0">
                <a:solidFill>
                  <a:prstClr val="black">
                    <a:lumMod val="85000"/>
                    <a:lumOff val="15000"/>
                  </a:prstClr>
                </a:solidFill>
              </a:rPr>
              <a:t>Two (2) </a:t>
            </a:r>
            <a:r>
              <a:rPr lang="en-GB" dirty="0">
                <a:solidFill>
                  <a:prstClr val="black">
                    <a:lumMod val="85000"/>
                    <a:lumOff val="15000"/>
                  </a:prstClr>
                </a:solidFill>
              </a:rPr>
              <a:t>disputes dismissed</a:t>
            </a:r>
            <a:r>
              <a:rPr lang="en-GB" sz="1200" dirty="0">
                <a:solidFill>
                  <a:prstClr val="black">
                    <a:lumMod val="85000"/>
                    <a:lumOff val="15000"/>
                  </a:prstClr>
                </a:solidFill>
              </a:rPr>
              <a:t>.</a:t>
            </a:r>
            <a:endParaRPr lang="en-US" sz="1200" dirty="0">
              <a:solidFill>
                <a:prstClr val="black">
                  <a:lumMod val="85000"/>
                  <a:lumOff val="15000"/>
                </a:prstClr>
              </a:solidFill>
            </a:endParaRPr>
          </a:p>
          <a:p>
            <a:pPr marL="0" indent="0">
              <a:buNone/>
            </a:pPr>
            <a:endParaRPr lang="en-US" dirty="0"/>
          </a:p>
        </p:txBody>
      </p:sp>
    </p:spTree>
    <p:extLst>
      <p:ext uri="{BB962C8B-B14F-4D97-AF65-F5344CB8AC3E}">
        <p14:creationId xmlns:p14="http://schemas.microsoft.com/office/powerpoint/2010/main" xmlns="" val="713469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2" y="1"/>
            <a:ext cx="8736495" cy="661012"/>
          </a:xfrm>
        </p:spPr>
        <p:txBody>
          <a:bodyPr>
            <a:normAutofit/>
          </a:bodyPr>
          <a:lstStyle/>
          <a:p>
            <a:r>
              <a:rPr lang="en-GB" sz="2000" b="1" dirty="0">
                <a:solidFill>
                  <a:srgbClr val="37A76F">
                    <a:lumMod val="75000"/>
                  </a:srgbClr>
                </a:solidFill>
              </a:rPr>
              <a:t>ACHIEVEMENTS AND CHALLENGES</a:t>
            </a:r>
            <a:endParaRPr lang="en-US" sz="2000" dirty="0"/>
          </a:p>
        </p:txBody>
      </p:sp>
      <p:sp>
        <p:nvSpPr>
          <p:cNvPr id="3" name="Content Placeholder 2"/>
          <p:cNvSpPr>
            <a:spLocks noGrp="1"/>
          </p:cNvSpPr>
          <p:nvPr>
            <p:ph idx="1"/>
          </p:nvPr>
        </p:nvSpPr>
        <p:spPr>
          <a:xfrm>
            <a:off x="198781" y="458577"/>
            <a:ext cx="8736495" cy="4737253"/>
          </a:xfrm>
        </p:spPr>
        <p:txBody>
          <a:bodyPr>
            <a:noAutofit/>
          </a:bodyPr>
          <a:lstStyle/>
          <a:p>
            <a:pPr lvl="0">
              <a:lnSpc>
                <a:spcPct val="150000"/>
              </a:lnSpc>
            </a:pPr>
            <a:r>
              <a:rPr lang="en-GB" sz="1600" dirty="0">
                <a:solidFill>
                  <a:prstClr val="black">
                    <a:lumMod val="85000"/>
                    <a:lumOff val="15000"/>
                  </a:prstClr>
                </a:solidFill>
              </a:rPr>
              <a:t>As precursor to the redesign of the organisational structure, a revised budget programme structure for 2022/23 has been approved whereby the Department will report on four programmes, namely-</a:t>
            </a:r>
            <a:endParaRPr lang="en-ZA" sz="1600" dirty="0">
              <a:solidFill>
                <a:prstClr val="black">
                  <a:lumMod val="85000"/>
                  <a:lumOff val="15000"/>
                </a:prstClr>
              </a:solidFill>
            </a:endParaRPr>
          </a:p>
          <a:p>
            <a:pPr marL="800100" lvl="1" indent="-342900">
              <a:lnSpc>
                <a:spcPct val="150000"/>
              </a:lnSpc>
              <a:buFont typeface="+mj-lt"/>
              <a:buAutoNum type="arabicPeriod"/>
            </a:pPr>
            <a:r>
              <a:rPr lang="en-GB" sz="1600" dirty="0">
                <a:solidFill>
                  <a:prstClr val="black">
                    <a:lumMod val="85000"/>
                    <a:lumOff val="15000"/>
                  </a:prstClr>
                </a:solidFill>
              </a:rPr>
              <a:t>Administration;</a:t>
            </a:r>
            <a:endParaRPr lang="en-ZA" sz="1600" dirty="0">
              <a:solidFill>
                <a:prstClr val="black">
                  <a:lumMod val="85000"/>
                  <a:lumOff val="15000"/>
                </a:prstClr>
              </a:solidFill>
            </a:endParaRPr>
          </a:p>
          <a:p>
            <a:pPr marL="800100" lvl="1" indent="-342900">
              <a:lnSpc>
                <a:spcPct val="150000"/>
              </a:lnSpc>
              <a:buFont typeface="+mj-lt"/>
              <a:buAutoNum type="arabicPeriod"/>
            </a:pPr>
            <a:r>
              <a:rPr lang="en-GB" sz="1600" dirty="0">
                <a:solidFill>
                  <a:prstClr val="black">
                    <a:lumMod val="85000"/>
                    <a:lumOff val="15000"/>
                  </a:prstClr>
                </a:solidFill>
              </a:rPr>
              <a:t>Advocacy and Mainstreaming for the Rights of Women; </a:t>
            </a:r>
            <a:endParaRPr lang="en-ZA" sz="1600" dirty="0">
              <a:solidFill>
                <a:prstClr val="black">
                  <a:lumMod val="85000"/>
                  <a:lumOff val="15000"/>
                </a:prstClr>
              </a:solidFill>
            </a:endParaRPr>
          </a:p>
          <a:p>
            <a:pPr marL="800100" lvl="1" indent="-342900">
              <a:lnSpc>
                <a:spcPct val="150000"/>
              </a:lnSpc>
              <a:buFont typeface="+mj-lt"/>
              <a:buAutoNum type="arabicPeriod"/>
            </a:pPr>
            <a:r>
              <a:rPr lang="en-GB" sz="1600" dirty="0">
                <a:solidFill>
                  <a:prstClr val="black">
                    <a:lumMod val="85000"/>
                    <a:lumOff val="15000"/>
                  </a:prstClr>
                </a:solidFill>
              </a:rPr>
              <a:t>Monitoring, Evaluation, Research and Coordination; and</a:t>
            </a:r>
            <a:endParaRPr lang="en-ZA" sz="1600" dirty="0">
              <a:solidFill>
                <a:prstClr val="black">
                  <a:lumMod val="85000"/>
                  <a:lumOff val="15000"/>
                </a:prstClr>
              </a:solidFill>
            </a:endParaRPr>
          </a:p>
          <a:p>
            <a:pPr marL="800100" lvl="1" indent="-342900">
              <a:lnSpc>
                <a:spcPct val="150000"/>
              </a:lnSpc>
              <a:buFont typeface="+mj-lt"/>
              <a:buAutoNum type="arabicPeriod"/>
            </a:pPr>
            <a:r>
              <a:rPr lang="en-GB" sz="1600" dirty="0">
                <a:solidFill>
                  <a:prstClr val="black">
                    <a:lumMod val="85000"/>
                    <a:lumOff val="15000"/>
                  </a:prstClr>
                </a:solidFill>
              </a:rPr>
              <a:t>Advocacy and Mainstreaming for the Rights of Youth and Persons with Disabilities.</a:t>
            </a:r>
            <a:endParaRPr lang="en-ZA" sz="1600" dirty="0">
              <a:solidFill>
                <a:prstClr val="black">
                  <a:lumMod val="85000"/>
                  <a:lumOff val="15000"/>
                </a:prstClr>
              </a:solidFill>
            </a:endParaRPr>
          </a:p>
          <a:p>
            <a:pPr lvl="0">
              <a:lnSpc>
                <a:spcPct val="150000"/>
              </a:lnSpc>
              <a:spcBef>
                <a:spcPts val="0"/>
              </a:spcBef>
            </a:pPr>
            <a:r>
              <a:rPr lang="en-GB" sz="1600" dirty="0">
                <a:solidFill>
                  <a:prstClr val="black">
                    <a:lumMod val="85000"/>
                    <a:lumOff val="15000"/>
                  </a:prstClr>
                </a:solidFill>
              </a:rPr>
              <a:t>Vacancy rate of 4.2% is well below annual target of 10%.</a:t>
            </a:r>
          </a:p>
          <a:p>
            <a:pPr lvl="0">
              <a:lnSpc>
                <a:spcPct val="150000"/>
              </a:lnSpc>
              <a:spcBef>
                <a:spcPts val="0"/>
              </a:spcBef>
            </a:pPr>
            <a:r>
              <a:rPr lang="en-GB" sz="1600" dirty="0">
                <a:solidFill>
                  <a:prstClr val="black">
                    <a:lumMod val="85000"/>
                    <a:lumOff val="15000"/>
                  </a:prstClr>
                </a:solidFill>
              </a:rPr>
              <a:t>All four (4) posts in GBVF Secretariat have been filled.</a:t>
            </a:r>
          </a:p>
          <a:p>
            <a:pPr lvl="0">
              <a:lnSpc>
                <a:spcPct val="150000"/>
              </a:lnSpc>
              <a:spcBef>
                <a:spcPts val="0"/>
              </a:spcBef>
            </a:pPr>
            <a:r>
              <a:rPr lang="en-GB" sz="1600" dirty="0">
                <a:solidFill>
                  <a:prstClr val="black">
                    <a:lumMod val="85000"/>
                    <a:lumOff val="15000"/>
                  </a:prstClr>
                </a:solidFill>
              </a:rPr>
              <a:t>Implementation of HR Plan is being monitored by the HR Management Committee and reported to MANCO</a:t>
            </a:r>
            <a:r>
              <a:rPr lang="en-GB" sz="1600" dirty="0" smtClean="0">
                <a:solidFill>
                  <a:prstClr val="black">
                    <a:lumMod val="85000"/>
                    <a:lumOff val="15000"/>
                  </a:prstClr>
                </a:solidFill>
              </a:rPr>
              <a:t>.</a:t>
            </a:r>
            <a:endParaRPr lang="en-GB" sz="1600" dirty="0">
              <a:solidFill>
                <a:prstClr val="black">
                  <a:lumMod val="85000"/>
                  <a:lumOff val="15000"/>
                </a:prstClr>
              </a:solidFill>
            </a:endParaRPr>
          </a:p>
          <a:p>
            <a:pPr marL="0" lvl="0" indent="0">
              <a:lnSpc>
                <a:spcPct val="150000"/>
              </a:lnSpc>
              <a:spcBef>
                <a:spcPts val="0"/>
              </a:spcBef>
              <a:buNone/>
            </a:pPr>
            <a:endParaRPr lang="en-GB" sz="1600" b="1" i="1" dirty="0">
              <a:solidFill>
                <a:prstClr val="black">
                  <a:lumMod val="85000"/>
                  <a:lumOff val="15000"/>
                </a:prstClr>
              </a:solidFill>
            </a:endParaRPr>
          </a:p>
          <a:p>
            <a:pPr marL="0" lvl="0" indent="0">
              <a:lnSpc>
                <a:spcPct val="150000"/>
              </a:lnSpc>
              <a:spcBef>
                <a:spcPts val="0"/>
              </a:spcBef>
              <a:buNone/>
            </a:pPr>
            <a:r>
              <a:rPr lang="en-GB" sz="1600" b="1" i="1" dirty="0" smtClean="0">
                <a:solidFill>
                  <a:prstClr val="black">
                    <a:lumMod val="85000"/>
                    <a:lumOff val="15000"/>
                  </a:prstClr>
                </a:solidFill>
              </a:rPr>
              <a:t>Note: additional </a:t>
            </a:r>
            <a:r>
              <a:rPr lang="en-GB" sz="1600" b="1" i="1" dirty="0" err="1" smtClean="0">
                <a:solidFill>
                  <a:prstClr val="black">
                    <a:lumMod val="85000"/>
                    <a:lumOff val="15000"/>
                  </a:prstClr>
                </a:solidFill>
              </a:rPr>
              <a:t>CoE</a:t>
            </a:r>
            <a:r>
              <a:rPr lang="en-GB" sz="1600" b="1" i="1" dirty="0" smtClean="0">
                <a:solidFill>
                  <a:prstClr val="black">
                    <a:lumMod val="85000"/>
                    <a:lumOff val="15000"/>
                  </a:prstClr>
                </a:solidFill>
              </a:rPr>
              <a:t> allocation through the AENE for Improvement of Service Benefits for Levels 1 to 12 and the GBVF Secretariat will be effected in Q3.</a:t>
            </a:r>
            <a:endParaRPr lang="en-GB" sz="1600" b="1" i="1" dirty="0">
              <a:solidFill>
                <a:prstClr val="black">
                  <a:lumMod val="85000"/>
                  <a:lumOff val="15000"/>
                </a:prstClr>
              </a:solidFill>
            </a:endParaRPr>
          </a:p>
          <a:p>
            <a:pPr marL="0" indent="0">
              <a:buNone/>
            </a:pPr>
            <a:endParaRPr lang="en-US" sz="1600" dirty="0"/>
          </a:p>
        </p:txBody>
      </p:sp>
    </p:spTree>
    <p:extLst>
      <p:ext uri="{BB962C8B-B14F-4D97-AF65-F5344CB8AC3E}">
        <p14:creationId xmlns:p14="http://schemas.microsoft.com/office/powerpoint/2010/main" xmlns="" val="1582221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52541"/>
            <a:ext cx="8736495" cy="649994"/>
          </a:xfrm>
        </p:spPr>
        <p:txBody>
          <a:bodyPr>
            <a:normAutofit/>
          </a:bodyPr>
          <a:lstStyle/>
          <a:p>
            <a:r>
              <a:rPr lang="en-ZA" sz="2000" b="1" dirty="0">
                <a:solidFill>
                  <a:srgbClr val="37A76F">
                    <a:lumMod val="75000"/>
                  </a:srgbClr>
                </a:solidFill>
              </a:rPr>
              <a:t>PART E: DEPARTMENTAL FINANCIAL REPORT  – PER PROGRAMME</a:t>
            </a:r>
            <a:endParaRPr lang="en-US" sz="2000" dirty="0"/>
          </a:p>
        </p:txBody>
      </p:sp>
      <p:pic>
        <p:nvPicPr>
          <p:cNvPr id="5" name="Content Placeholder 3"/>
          <p:cNvPicPr>
            <a:picLocks noGrp="1" noChangeAspect="1"/>
          </p:cNvPicPr>
          <p:nvPr>
            <p:ph idx="1"/>
          </p:nvPr>
        </p:nvPicPr>
        <p:blipFill>
          <a:blip r:embed="rId2"/>
          <a:stretch>
            <a:fillRect/>
          </a:stretch>
        </p:blipFill>
        <p:spPr>
          <a:xfrm>
            <a:off x="199075" y="793215"/>
            <a:ext cx="8736325" cy="4658052"/>
          </a:xfrm>
          <a:prstGeom prst="rect">
            <a:avLst/>
          </a:prstGeom>
        </p:spPr>
      </p:pic>
    </p:spTree>
    <p:extLst>
      <p:ext uri="{BB962C8B-B14F-4D97-AF65-F5344CB8AC3E}">
        <p14:creationId xmlns:p14="http://schemas.microsoft.com/office/powerpoint/2010/main" xmlns="" val="714006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63557"/>
            <a:ext cx="8736495" cy="429657"/>
          </a:xfrm>
        </p:spPr>
        <p:txBody>
          <a:bodyPr/>
          <a:lstStyle/>
          <a:p>
            <a:r>
              <a:rPr lang="en-ZA" sz="1400" b="1" dirty="0">
                <a:solidFill>
                  <a:srgbClr val="37A76F">
                    <a:lumMod val="75000"/>
                  </a:srgbClr>
                </a:solidFill>
              </a:rPr>
              <a:t>DEPARTMENTAL FINANCIAL OVERVIEW – ECONOMIC CLASSIFICATION</a:t>
            </a:r>
            <a:endParaRPr lang="en-US" dirty="0"/>
          </a:p>
        </p:txBody>
      </p:sp>
      <p:pic>
        <p:nvPicPr>
          <p:cNvPr id="4" name="Content Placeholder 5">
            <a:extLst>
              <a:ext uri="{FF2B5EF4-FFF2-40B4-BE49-F238E27FC236}">
                <a16:creationId xmlns:a16="http://schemas.microsoft.com/office/drawing/2014/main" xmlns="" id="{0BA4F469-FED5-4562-9528-E3530A0D16F5}"/>
              </a:ext>
            </a:extLst>
          </p:cNvPr>
          <p:cNvPicPr>
            <a:picLocks noGrp="1" noChangeAspect="1"/>
          </p:cNvPicPr>
          <p:nvPr>
            <p:ph idx="1"/>
          </p:nvPr>
        </p:nvPicPr>
        <p:blipFill>
          <a:blip r:embed="rId2"/>
          <a:stretch>
            <a:fillRect/>
          </a:stretch>
        </p:blipFill>
        <p:spPr>
          <a:xfrm>
            <a:off x="198438" y="793215"/>
            <a:ext cx="8737600" cy="4511088"/>
          </a:xfrm>
          <a:prstGeom prst="rect">
            <a:avLst/>
          </a:prstGeom>
        </p:spPr>
      </p:pic>
    </p:spTree>
    <p:extLst>
      <p:ext uri="{BB962C8B-B14F-4D97-AF65-F5344CB8AC3E}">
        <p14:creationId xmlns:p14="http://schemas.microsoft.com/office/powerpoint/2010/main" xmlns="" val="393954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418642"/>
            <a:ext cx="8736495" cy="561860"/>
          </a:xfrm>
        </p:spPr>
        <p:txBody>
          <a:bodyPr>
            <a:normAutofit/>
          </a:bodyPr>
          <a:lstStyle/>
          <a:p>
            <a:pPr algn="ctr"/>
            <a:r>
              <a:rPr lang="en-ZA" sz="2000" b="1" dirty="0">
                <a:solidFill>
                  <a:srgbClr val="37A76F">
                    <a:lumMod val="75000"/>
                  </a:srgbClr>
                </a:solidFill>
              </a:rPr>
              <a:t>DEPARTMENTAL FINANCIAL OVERVIEW </a:t>
            </a:r>
            <a:endParaRPr lang="en-US" sz="2000" dirty="0"/>
          </a:p>
        </p:txBody>
      </p:sp>
      <p:sp>
        <p:nvSpPr>
          <p:cNvPr id="3" name="Content Placeholder 2"/>
          <p:cNvSpPr>
            <a:spLocks noGrp="1"/>
          </p:cNvSpPr>
          <p:nvPr>
            <p:ph idx="1"/>
          </p:nvPr>
        </p:nvSpPr>
        <p:spPr>
          <a:xfrm>
            <a:off x="198783" y="859317"/>
            <a:ext cx="8736495" cy="5059232"/>
          </a:xfrm>
        </p:spPr>
        <p:txBody>
          <a:bodyPr/>
          <a:lstStyle/>
          <a:p>
            <a:pPr marL="0" lvl="0" indent="0" algn="just">
              <a:lnSpc>
                <a:spcPct val="100000"/>
              </a:lnSpc>
              <a:buNone/>
              <a:defRPr/>
            </a:pPr>
            <a:r>
              <a:rPr lang="en-ZA" b="1" dirty="0">
                <a:solidFill>
                  <a:srgbClr val="000000"/>
                </a:solidFill>
                <a:ea typeface="Times New Roman" panose="02020603050405020304" pitchFamily="18" charset="0"/>
                <a:cs typeface="Times New Roman" panose="02020603050405020304" pitchFamily="18" charset="0"/>
              </a:rPr>
              <a:t>DWYPD</a:t>
            </a:r>
          </a:p>
          <a:p>
            <a:pPr marL="0" lvl="0" indent="0" algn="just">
              <a:lnSpc>
                <a:spcPct val="100000"/>
              </a:lnSpc>
              <a:buNone/>
              <a:defRPr/>
            </a:pPr>
            <a:r>
              <a:rPr lang="en-ZA" dirty="0">
                <a:solidFill>
                  <a:srgbClr val="000000"/>
                </a:solidFill>
                <a:ea typeface="Times New Roman" panose="02020603050405020304" pitchFamily="18" charset="0"/>
                <a:cs typeface="Times New Roman" panose="02020603050405020304" pitchFamily="18" charset="0"/>
              </a:rPr>
              <a:t>The adjusted appropriation for the department is R763.5 million with actual expenditure of R469.9 million. The amount spent translate to 61.5%. </a:t>
            </a:r>
          </a:p>
          <a:p>
            <a:pPr marL="0" lvl="0" indent="0" algn="just">
              <a:lnSpc>
                <a:spcPct val="100000"/>
              </a:lnSpc>
              <a:buNone/>
              <a:defRPr/>
            </a:pPr>
            <a:endParaRPr lang="en-ZA" dirty="0">
              <a:solidFill>
                <a:prstClr val="black"/>
              </a:solidFill>
              <a:ea typeface="Times New Roman" panose="02020603050405020304" pitchFamily="18" charset="0"/>
            </a:endParaRPr>
          </a:p>
          <a:p>
            <a:pPr marL="0" lvl="0" indent="0" algn="just">
              <a:lnSpc>
                <a:spcPct val="100000"/>
              </a:lnSpc>
              <a:buNone/>
              <a:defRPr/>
            </a:pPr>
            <a:r>
              <a:rPr lang="en-ZA" dirty="0">
                <a:solidFill>
                  <a:prstClr val="black"/>
                </a:solidFill>
                <a:ea typeface="Times New Roman" panose="02020603050405020304" pitchFamily="18" charset="0"/>
              </a:rPr>
              <a:t>The adjusted operational appropriation for the programme is R201.2 million with actual of R74.2 million or 36.9%. </a:t>
            </a:r>
          </a:p>
          <a:p>
            <a:pPr marL="0" lvl="0" indent="0" algn="just">
              <a:lnSpc>
                <a:spcPct val="100000"/>
              </a:lnSpc>
              <a:buNone/>
              <a:defRPr/>
            </a:pPr>
            <a:endParaRPr lang="en-ZA" dirty="0">
              <a:solidFill>
                <a:prstClr val="black"/>
              </a:solidFill>
              <a:ea typeface="Times New Roman" panose="02020603050405020304" pitchFamily="18" charset="0"/>
            </a:endParaRPr>
          </a:p>
          <a:p>
            <a:pPr marL="0" lvl="0" indent="0" algn="just">
              <a:lnSpc>
                <a:spcPct val="100000"/>
              </a:lnSpc>
              <a:buNone/>
              <a:defRPr/>
            </a:pPr>
            <a:r>
              <a:rPr lang="en-ZA" dirty="0">
                <a:solidFill>
                  <a:prstClr val="black"/>
                </a:solidFill>
                <a:ea typeface="Times New Roman" panose="02020603050405020304" pitchFamily="18" charset="0"/>
              </a:rPr>
              <a:t>It must be noted that the additional funding as indicated in the allocation letter towards the Cost of Living Adjustment (COLA) and the NYDA will only be finalised once the Adjusted Appropriation Bill is passed.</a:t>
            </a:r>
          </a:p>
          <a:p>
            <a:pPr marL="0" indent="0">
              <a:buNone/>
            </a:pPr>
            <a:endParaRPr lang="en-US" dirty="0"/>
          </a:p>
        </p:txBody>
      </p:sp>
    </p:spTree>
    <p:extLst>
      <p:ext uri="{BB962C8B-B14F-4D97-AF65-F5344CB8AC3E}">
        <p14:creationId xmlns:p14="http://schemas.microsoft.com/office/powerpoint/2010/main" xmlns="" val="3948864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52541"/>
            <a:ext cx="8736495" cy="539825"/>
          </a:xfrm>
        </p:spPr>
        <p:txBody>
          <a:bodyPr>
            <a:normAutofit/>
          </a:bodyPr>
          <a:lstStyle/>
          <a:p>
            <a:pPr algn="ctr"/>
            <a:r>
              <a:rPr lang="en-ZA" sz="2000" b="1" dirty="0">
                <a:solidFill>
                  <a:srgbClr val="37A76F">
                    <a:lumMod val="75000"/>
                  </a:srgbClr>
                </a:solidFill>
              </a:rPr>
              <a:t>DEPARTMENTAL FINANCIAL OVERVIEW - ADMINISTRATION</a:t>
            </a:r>
            <a:endParaRPr lang="en-US" sz="2000" dirty="0"/>
          </a:p>
        </p:txBody>
      </p:sp>
      <p:sp>
        <p:nvSpPr>
          <p:cNvPr id="3" name="Content Placeholder 2"/>
          <p:cNvSpPr>
            <a:spLocks noGrp="1"/>
          </p:cNvSpPr>
          <p:nvPr>
            <p:ph idx="1"/>
          </p:nvPr>
        </p:nvSpPr>
        <p:spPr>
          <a:xfrm>
            <a:off x="198783" y="1112705"/>
            <a:ext cx="8736495" cy="4805844"/>
          </a:xfrm>
        </p:spPr>
        <p:txBody>
          <a:bodyPr>
            <a:normAutofit lnSpcReduction="10000"/>
          </a:bodyPr>
          <a:lstStyle/>
          <a:p>
            <a:pPr marL="0" lvl="0" indent="0" algn="just">
              <a:lnSpc>
                <a:spcPct val="100000"/>
              </a:lnSpc>
              <a:buNone/>
              <a:defRPr/>
            </a:pPr>
            <a:r>
              <a:rPr lang="en-ZA" b="1" dirty="0">
                <a:solidFill>
                  <a:prstClr val="black"/>
                </a:solidFill>
                <a:ea typeface="Times New Roman" panose="02020603050405020304" pitchFamily="18" charset="0"/>
              </a:rPr>
              <a:t>Administration 41.8%</a:t>
            </a:r>
            <a:endParaRPr lang="en-ZA" dirty="0">
              <a:solidFill>
                <a:prstClr val="black"/>
              </a:solidFill>
              <a:ea typeface="Times New Roman" panose="02020603050405020304" pitchFamily="18" charset="0"/>
            </a:endParaRPr>
          </a:p>
          <a:p>
            <a:pPr marL="0" lvl="0" indent="0" algn="just">
              <a:lnSpc>
                <a:spcPct val="100000"/>
              </a:lnSpc>
              <a:buNone/>
              <a:defRPr/>
            </a:pPr>
            <a:r>
              <a:rPr lang="en-ZA" dirty="0">
                <a:solidFill>
                  <a:prstClr val="black"/>
                </a:solidFill>
                <a:ea typeface="Times New Roman" panose="02020603050405020304" pitchFamily="18" charset="0"/>
              </a:rPr>
              <a:t>The adjusted appropriation for the programme is R109.0 million with actual expenditure of R45.6 million or 41.8%. The reason for underspending in this programme is due to the following:</a:t>
            </a:r>
          </a:p>
          <a:p>
            <a:pPr lvl="0" algn="just">
              <a:lnSpc>
                <a:spcPct val="100000"/>
              </a:lnSpc>
              <a:defRPr/>
            </a:pPr>
            <a:r>
              <a:rPr lang="en-ZA" dirty="0">
                <a:solidFill>
                  <a:prstClr val="black"/>
                </a:solidFill>
                <a:ea typeface="Times New Roman" panose="02020603050405020304" pitchFamily="18" charset="0"/>
              </a:rPr>
              <a:t>As part of the reprioritization that was done in the department, funds were shifted out of the core programmes to ICT for the procurement and payment of Microsoft licenses, Zoom licenses, implementation of the Microsoft license upgrades, SITA ICT SLAs, etc. These tasks are in progress and payments are made as and when they become due.</a:t>
            </a:r>
          </a:p>
          <a:p>
            <a:pPr lvl="0" algn="just">
              <a:lnSpc>
                <a:spcPct val="100000"/>
              </a:lnSpc>
              <a:defRPr/>
            </a:pPr>
            <a:r>
              <a:rPr lang="en-ZA" dirty="0">
                <a:solidFill>
                  <a:prstClr val="black"/>
                </a:solidFill>
                <a:ea typeface="Times New Roman" panose="02020603050405020304" pitchFamily="18" charset="0"/>
              </a:rPr>
              <a:t>The department also procured 7 new pool vehicles in order to decrease the amount spend on car rentals for the protectors to the executives and assist with more vehicles to be used by departmental officials. The payment was done during Oct 2021.</a:t>
            </a:r>
          </a:p>
          <a:p>
            <a:pPr lvl="0" algn="just">
              <a:lnSpc>
                <a:spcPct val="100000"/>
              </a:lnSpc>
              <a:defRPr/>
            </a:pPr>
            <a:r>
              <a:rPr lang="en-ZA" dirty="0">
                <a:solidFill>
                  <a:prstClr val="black"/>
                </a:solidFill>
                <a:ea typeface="Times New Roman" panose="02020603050405020304" pitchFamily="18" charset="0"/>
              </a:rPr>
              <a:t>As the COVID-19 restrictions were only eased during mid Sept 2021, spending will start to increase especially on travel as more physical events will be taking place</a:t>
            </a:r>
            <a:r>
              <a:rPr lang="en-ZA" sz="1600" dirty="0">
                <a:solidFill>
                  <a:prstClr val="black"/>
                </a:solidFill>
                <a:latin typeface="Calibri" panose="020F0502020204030204"/>
                <a:ea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xmlns="" val="247728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58589"/>
            <a:ext cx="8736495" cy="609599"/>
          </a:xfrm>
        </p:spPr>
        <p:txBody>
          <a:bodyPr/>
          <a:lstStyle/>
          <a:p>
            <a:r>
              <a:rPr lang="en-GB" sz="2000" b="1" dirty="0">
                <a:solidFill>
                  <a:srgbClr val="37A76F"/>
                </a:solidFill>
                <a:ea typeface="Times New Roman" panose="02020603050405020304" pitchFamily="18" charset="0"/>
                <a:cs typeface="Times New Roman" panose="02020603050405020304" pitchFamily="18" charset="0"/>
              </a:rPr>
              <a:t>PROGRAMME 1: ADMINISTRATION</a:t>
            </a:r>
            <a:endParaRPr lang="en-US" dirty="0"/>
          </a:p>
        </p:txBody>
      </p:sp>
      <p:sp>
        <p:nvSpPr>
          <p:cNvPr id="3" name="Content Placeholder 2"/>
          <p:cNvSpPr>
            <a:spLocks noGrp="1"/>
          </p:cNvSpPr>
          <p:nvPr>
            <p:ph idx="1"/>
          </p:nvPr>
        </p:nvSpPr>
        <p:spPr>
          <a:xfrm>
            <a:off x="198783" y="968189"/>
            <a:ext cx="8736495" cy="4950360"/>
          </a:xfrm>
        </p:spPr>
        <p:txBody>
          <a:bodyPr/>
          <a:lstStyle/>
          <a:p>
            <a:pPr marL="0" lvl="0" indent="0">
              <a:buNone/>
            </a:pPr>
            <a:r>
              <a:rPr lang="en-GB" dirty="0">
                <a:solidFill>
                  <a:prstClr val="black">
                    <a:lumMod val="85000"/>
                    <a:lumOff val="15000"/>
                  </a:prstClr>
                </a:solidFill>
              </a:rPr>
              <a:t>Out of 6 targets planned for the second quarter of the 2021/22 financial year, Programme: Administration has achieved 5 targets (83%) and has not achieved 1 target (17%).</a:t>
            </a:r>
            <a:endParaRPr lang="en-US" dirty="0">
              <a:solidFill>
                <a:prstClr val="black">
                  <a:lumMod val="85000"/>
                  <a:lumOff val="15000"/>
                </a:prstClr>
              </a:solidFill>
            </a:endParaRPr>
          </a:p>
          <a:p>
            <a:pPr marL="0" indent="0">
              <a:buNone/>
            </a:pPr>
            <a:endParaRPr lang="en-US" dirty="0"/>
          </a:p>
        </p:txBody>
      </p:sp>
      <p:graphicFrame>
        <p:nvGraphicFramePr>
          <p:cNvPr id="4" name="Chart 3"/>
          <p:cNvGraphicFramePr/>
          <p:nvPr>
            <p:extLst>
              <p:ext uri="{D42A27DB-BD31-4B8C-83A1-F6EECF244321}">
                <p14:modId xmlns:p14="http://schemas.microsoft.com/office/powerpoint/2010/main" xmlns="" val="4081918295"/>
              </p:ext>
            </p:extLst>
          </p:nvPr>
        </p:nvGraphicFramePr>
        <p:xfrm>
          <a:off x="373487" y="1894901"/>
          <a:ext cx="8100812" cy="39778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274295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8473"/>
            <a:ext cx="8736495" cy="264404"/>
          </a:xfrm>
        </p:spPr>
        <p:txBody>
          <a:bodyPr>
            <a:noAutofit/>
          </a:bodyPr>
          <a:lstStyle/>
          <a:p>
            <a:pPr algn="ctr"/>
            <a:r>
              <a:rPr lang="it-IT" sz="2000" b="1" dirty="0">
                <a:solidFill>
                  <a:srgbClr val="37A76F">
                    <a:lumMod val="75000"/>
                  </a:srgbClr>
                </a:solidFill>
              </a:rPr>
              <a:t>OVERALL FINANCIAL PERFORMANCE – STEE</a:t>
            </a:r>
            <a:endParaRPr lang="en-US" sz="2000" dirty="0"/>
          </a:p>
        </p:txBody>
      </p:sp>
      <p:sp>
        <p:nvSpPr>
          <p:cNvPr id="3" name="Content Placeholder 2"/>
          <p:cNvSpPr>
            <a:spLocks noGrp="1"/>
          </p:cNvSpPr>
          <p:nvPr>
            <p:ph idx="1"/>
          </p:nvPr>
        </p:nvSpPr>
        <p:spPr>
          <a:xfrm>
            <a:off x="198783" y="760165"/>
            <a:ext cx="8736495" cy="5158384"/>
          </a:xfrm>
        </p:spPr>
        <p:txBody>
          <a:bodyPr>
            <a:normAutofit fontScale="77500" lnSpcReduction="20000"/>
          </a:bodyPr>
          <a:lstStyle/>
          <a:p>
            <a:pPr marL="0" lvl="0" indent="0" algn="just">
              <a:lnSpc>
                <a:spcPct val="120000"/>
              </a:lnSpc>
              <a:buNone/>
              <a:defRPr/>
            </a:pPr>
            <a:r>
              <a:rPr lang="en-ZA" sz="2000" b="1" dirty="0">
                <a:solidFill>
                  <a:prstClr val="black"/>
                </a:solidFill>
                <a:ea typeface="Times New Roman" panose="02020603050405020304" pitchFamily="18" charset="0"/>
              </a:rPr>
              <a:t>Social, Transformation and Economic Empowerment - 33.1%</a:t>
            </a:r>
          </a:p>
          <a:p>
            <a:pPr marL="0" lvl="0" indent="0" algn="just">
              <a:lnSpc>
                <a:spcPct val="120000"/>
              </a:lnSpc>
              <a:buNone/>
              <a:defRPr/>
            </a:pPr>
            <a:r>
              <a:rPr lang="en-ZA" sz="2000" dirty="0">
                <a:solidFill>
                  <a:prstClr val="black"/>
                </a:solidFill>
                <a:ea typeface="Times New Roman" panose="02020603050405020304" pitchFamily="18" charset="0"/>
              </a:rPr>
              <a:t>The adjusted appropriation in this programme is R118.1 million, this allocation include an amount of R91.4 million earmarked for transfers to Commission for Gender Equality (CGE). </a:t>
            </a:r>
          </a:p>
          <a:p>
            <a:pPr marL="0" lvl="0" indent="0" algn="just">
              <a:lnSpc>
                <a:spcPct val="120000"/>
              </a:lnSpc>
              <a:buNone/>
              <a:defRPr/>
            </a:pPr>
            <a:endParaRPr lang="en-ZA" sz="2000" dirty="0">
              <a:solidFill>
                <a:prstClr val="black"/>
              </a:solidFill>
              <a:ea typeface="Times New Roman" panose="02020603050405020304" pitchFamily="18" charset="0"/>
            </a:endParaRPr>
          </a:p>
          <a:p>
            <a:pPr marL="0" lvl="0" indent="0" algn="just">
              <a:lnSpc>
                <a:spcPct val="120000"/>
              </a:lnSpc>
              <a:spcBef>
                <a:spcPts val="0"/>
              </a:spcBef>
              <a:buNone/>
              <a:defRPr/>
            </a:pPr>
            <a:r>
              <a:rPr lang="en-ZA" sz="2000" dirty="0">
                <a:solidFill>
                  <a:prstClr val="black"/>
                </a:solidFill>
                <a:ea typeface="Times New Roman" panose="02020603050405020304" pitchFamily="18" charset="0"/>
              </a:rPr>
              <a:t>The adjusted operational appropriation for the programme is R26.8 million with actual of R8.8 million or 33.1% against the projected expenditure amounting to R16.6 million. The reasons for underspending on this programme is due to the following:</a:t>
            </a:r>
          </a:p>
          <a:p>
            <a:pPr marL="0" lvl="0" indent="0" algn="just">
              <a:lnSpc>
                <a:spcPct val="120000"/>
              </a:lnSpc>
              <a:spcBef>
                <a:spcPts val="0"/>
              </a:spcBef>
              <a:buNone/>
              <a:defRPr/>
            </a:pPr>
            <a:endParaRPr lang="en-ZA" sz="2000" dirty="0">
              <a:solidFill>
                <a:prstClr val="black"/>
              </a:solidFill>
              <a:ea typeface="Times New Roman" panose="02020603050405020304" pitchFamily="18" charset="0"/>
            </a:endParaRPr>
          </a:p>
          <a:p>
            <a:pPr lvl="0" algn="just">
              <a:lnSpc>
                <a:spcPct val="120000"/>
              </a:lnSpc>
              <a:spcBef>
                <a:spcPts val="0"/>
              </a:spcBef>
              <a:defRPr/>
            </a:pPr>
            <a:r>
              <a:rPr lang="en-ZA" sz="2000" b="1" dirty="0">
                <a:solidFill>
                  <a:prstClr val="black"/>
                </a:solidFill>
                <a:ea typeface="Times New Roman" panose="02020603050405020304" pitchFamily="18" charset="0"/>
              </a:rPr>
              <a:t>There is under expenditure under consultancy because UN Agencies provided technical experts to support the development of GBVF National Prevention Strategy and Monitoring and Evaluation Framework and plan. The budget for this project is reprioritised areas of spending pressure within this programme.</a:t>
            </a:r>
          </a:p>
          <a:p>
            <a:pPr lvl="0" algn="just">
              <a:lnSpc>
                <a:spcPct val="120000"/>
              </a:lnSpc>
              <a:spcBef>
                <a:spcPts val="0"/>
              </a:spcBef>
              <a:defRPr/>
            </a:pPr>
            <a:r>
              <a:rPr lang="en-ZA" sz="2000" dirty="0">
                <a:solidFill>
                  <a:prstClr val="black"/>
                </a:solidFill>
                <a:ea typeface="Times New Roman" panose="02020603050405020304" pitchFamily="18" charset="0"/>
              </a:rPr>
              <a:t>There is under expenditure under travel and subsistence because most meetings and workshops were held virtually in order to comply with level 4 and 3 shutdown requirements.</a:t>
            </a:r>
          </a:p>
          <a:p>
            <a:pPr lvl="0" algn="just">
              <a:lnSpc>
                <a:spcPct val="120000"/>
              </a:lnSpc>
              <a:spcBef>
                <a:spcPts val="0"/>
              </a:spcBef>
              <a:defRPr/>
            </a:pPr>
            <a:r>
              <a:rPr lang="en-ZA" sz="2000" dirty="0">
                <a:solidFill>
                  <a:prstClr val="black"/>
                </a:solidFill>
                <a:ea typeface="Times New Roman" panose="02020603050405020304" pitchFamily="18" charset="0"/>
              </a:rPr>
              <a:t>There is under expenditure under consumables because personnel spent less time in office due to the requirement for rotation in order to meet social distancing requirements posed by COVID 19 restrictions.</a:t>
            </a:r>
          </a:p>
          <a:p>
            <a:pPr marL="0" indent="0">
              <a:buNone/>
            </a:pPr>
            <a:endParaRPr lang="en-US" dirty="0"/>
          </a:p>
        </p:txBody>
      </p:sp>
    </p:spTree>
    <p:extLst>
      <p:ext uri="{BB962C8B-B14F-4D97-AF65-F5344CB8AC3E}">
        <p14:creationId xmlns:p14="http://schemas.microsoft.com/office/powerpoint/2010/main" xmlns="" val="2748572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86440"/>
            <a:ext cx="8736495" cy="638978"/>
          </a:xfrm>
        </p:spPr>
        <p:txBody>
          <a:bodyPr>
            <a:normAutofit/>
          </a:bodyPr>
          <a:lstStyle/>
          <a:p>
            <a:pPr algn="ctr"/>
            <a:r>
              <a:rPr lang="it-IT" sz="2000" b="1" dirty="0">
                <a:solidFill>
                  <a:srgbClr val="37A76F">
                    <a:lumMod val="75000"/>
                  </a:srgbClr>
                </a:solidFill>
              </a:rPr>
              <a:t>OVERALL FINANCIAL PERFORMANCE – PSCKM</a:t>
            </a:r>
            <a:endParaRPr lang="en-US" sz="2000" dirty="0"/>
          </a:p>
        </p:txBody>
      </p:sp>
      <p:sp>
        <p:nvSpPr>
          <p:cNvPr id="3" name="Content Placeholder 2"/>
          <p:cNvSpPr>
            <a:spLocks noGrp="1"/>
          </p:cNvSpPr>
          <p:nvPr>
            <p:ph idx="1"/>
          </p:nvPr>
        </p:nvSpPr>
        <p:spPr>
          <a:xfrm>
            <a:off x="198783" y="1112705"/>
            <a:ext cx="8736495" cy="4805844"/>
          </a:xfrm>
        </p:spPr>
        <p:txBody>
          <a:bodyPr>
            <a:normAutofit fontScale="25000" lnSpcReduction="20000"/>
          </a:bodyPr>
          <a:lstStyle/>
          <a:p>
            <a:pPr marL="0" lvl="0" indent="0" algn="just" defTabSz="457200">
              <a:lnSpc>
                <a:spcPct val="140000"/>
              </a:lnSpc>
              <a:spcBef>
                <a:spcPts val="0"/>
              </a:spcBef>
              <a:buNone/>
              <a:defRPr/>
            </a:pPr>
            <a:r>
              <a:rPr lang="en-ZA" sz="5500" b="1" dirty="0">
                <a:solidFill>
                  <a:prstClr val="black"/>
                </a:solidFill>
                <a:ea typeface="Times New Roman" panose="02020603050405020304" pitchFamily="18" charset="0"/>
              </a:rPr>
              <a:t>Policy Stakeholder Coordination and Knowledge Management – 30.8%</a:t>
            </a:r>
          </a:p>
          <a:p>
            <a:pPr marL="0" lvl="0" indent="0" algn="just">
              <a:buNone/>
              <a:defRPr/>
            </a:pPr>
            <a:r>
              <a:rPr lang="en-ZA" sz="5500" dirty="0">
                <a:solidFill>
                  <a:prstClr val="black"/>
                </a:solidFill>
                <a:ea typeface="Times New Roman" panose="02020603050405020304" pitchFamily="18" charset="0"/>
              </a:rPr>
              <a:t>The adjusted appropriation is R37.4 million for the programme with actual expenditure of R11.5 million or 30.8% against the projected expenditure of R20.0 million. The reasons for underspending on this programme is due to the following:</a:t>
            </a:r>
          </a:p>
          <a:p>
            <a:pPr marL="0" lvl="0" indent="0" algn="just">
              <a:buNone/>
              <a:defRPr/>
            </a:pPr>
            <a:endParaRPr lang="en-ZA" sz="5500" dirty="0">
              <a:solidFill>
                <a:prstClr val="black"/>
              </a:solidFill>
              <a:ea typeface="Times New Roman" panose="02020603050405020304" pitchFamily="18" charset="0"/>
            </a:endParaRPr>
          </a:p>
          <a:p>
            <a:pPr lvl="0" algn="just">
              <a:lnSpc>
                <a:spcPct val="120000"/>
              </a:lnSpc>
              <a:spcBef>
                <a:spcPts val="0"/>
              </a:spcBef>
              <a:defRPr/>
            </a:pPr>
            <a:r>
              <a:rPr lang="en-GB" sz="5500" dirty="0">
                <a:solidFill>
                  <a:prstClr val="black"/>
                </a:solidFill>
                <a:ea typeface="Times New Roman" panose="02020603050405020304" pitchFamily="18" charset="0"/>
              </a:rPr>
              <a:t>Vacant posts that exist in the programme</a:t>
            </a:r>
          </a:p>
          <a:p>
            <a:pPr marL="0" lvl="0" indent="0" algn="just">
              <a:lnSpc>
                <a:spcPct val="120000"/>
              </a:lnSpc>
              <a:spcBef>
                <a:spcPts val="0"/>
              </a:spcBef>
              <a:buNone/>
              <a:defRPr/>
            </a:pPr>
            <a:endParaRPr lang="en-ZA" sz="5500" dirty="0">
              <a:solidFill>
                <a:prstClr val="black"/>
              </a:solidFill>
              <a:ea typeface="Times New Roman" panose="02020603050405020304" pitchFamily="18" charset="0"/>
            </a:endParaRPr>
          </a:p>
          <a:p>
            <a:pPr lvl="0" algn="just">
              <a:lnSpc>
                <a:spcPct val="120000"/>
              </a:lnSpc>
              <a:spcBef>
                <a:spcPts val="0"/>
              </a:spcBef>
              <a:defRPr/>
            </a:pPr>
            <a:r>
              <a:rPr lang="en-GB" sz="5500" dirty="0">
                <a:solidFill>
                  <a:prstClr val="black"/>
                </a:solidFill>
                <a:ea typeface="Times New Roman" panose="02020603050405020304" pitchFamily="18" charset="0"/>
              </a:rPr>
              <a:t>As part of the reprioritization that was done in the department, funds  for goods and services were shifted out of the core programmes </a:t>
            </a:r>
            <a:r>
              <a:rPr lang="en-ZA" sz="5500" dirty="0">
                <a:solidFill>
                  <a:prstClr val="black"/>
                </a:solidFill>
                <a:ea typeface="Times New Roman" panose="02020603050405020304" pitchFamily="18" charset="0"/>
              </a:rPr>
              <a:t>due to underspending because of level 4 and 3 shutdown requirements.</a:t>
            </a:r>
          </a:p>
          <a:p>
            <a:pPr marL="0" lvl="0" indent="0" algn="just">
              <a:lnSpc>
                <a:spcPct val="120000"/>
              </a:lnSpc>
              <a:spcBef>
                <a:spcPts val="0"/>
              </a:spcBef>
              <a:buNone/>
              <a:defRPr/>
            </a:pPr>
            <a:endParaRPr lang="en-ZA" sz="5500" dirty="0">
              <a:solidFill>
                <a:prstClr val="black"/>
              </a:solidFill>
              <a:ea typeface="Times New Roman" panose="02020603050405020304" pitchFamily="18" charset="0"/>
            </a:endParaRPr>
          </a:p>
          <a:p>
            <a:pPr lvl="0" algn="just">
              <a:lnSpc>
                <a:spcPct val="120000"/>
              </a:lnSpc>
              <a:spcBef>
                <a:spcPts val="0"/>
              </a:spcBef>
              <a:spcAft>
                <a:spcPts val="1000"/>
              </a:spcAft>
              <a:defRPr/>
            </a:pPr>
            <a:r>
              <a:rPr lang="en-ZA" sz="5500" dirty="0">
                <a:solidFill>
                  <a:prstClr val="black"/>
                </a:solidFill>
                <a:ea typeface="Times New Roman" panose="02020603050405020304" pitchFamily="18" charset="0"/>
              </a:rPr>
              <a:t>The Service provider for research report was only appointed in  September 2021. Implementation is in progress and the expenditure will be realised from the third quarter. </a:t>
            </a:r>
          </a:p>
          <a:p>
            <a:pPr lvl="0" algn="just">
              <a:lnSpc>
                <a:spcPct val="120000"/>
              </a:lnSpc>
              <a:spcBef>
                <a:spcPts val="0"/>
              </a:spcBef>
              <a:spcAft>
                <a:spcPts val="1000"/>
              </a:spcAft>
              <a:defRPr/>
            </a:pPr>
            <a:r>
              <a:rPr lang="en-ZA" sz="5500" dirty="0">
                <a:solidFill>
                  <a:prstClr val="black"/>
                </a:solidFill>
                <a:ea typeface="Times New Roman" panose="02020603050405020304" pitchFamily="18" charset="0"/>
              </a:rPr>
              <a:t>The cost river is the evaluation report which is due in quarter four. the RFP was advertised and two bids received however this remained unsuccessful to the objective of the TOR. Currently re-advert is in progress to elevate this to a tender process hopeful it will attract more relevant bids</a:t>
            </a:r>
            <a:r>
              <a:rPr lang="en-GB" sz="5500" dirty="0">
                <a:solidFill>
                  <a:prstClr val="black"/>
                </a:solidFill>
                <a:ea typeface="Times New Roman" panose="02020603050405020304" pitchFamily="18" charset="0"/>
              </a:rPr>
              <a:t>. The  process is still in the procurement stage and it is not certain on the appointment of the service provider and spending will improve once the SCM process is finalized and the project is in implementation stage. </a:t>
            </a:r>
          </a:p>
          <a:p>
            <a:pPr lvl="0" algn="just">
              <a:lnSpc>
                <a:spcPct val="120000"/>
              </a:lnSpc>
              <a:spcBef>
                <a:spcPts val="0"/>
              </a:spcBef>
              <a:spcAft>
                <a:spcPts val="1000"/>
              </a:spcAft>
              <a:defRPr/>
            </a:pPr>
            <a:r>
              <a:rPr lang="en-GB" sz="5500" dirty="0">
                <a:solidFill>
                  <a:prstClr val="black"/>
                </a:solidFill>
                <a:ea typeface="Times New Roman" panose="02020603050405020304" pitchFamily="18" charset="0"/>
              </a:rPr>
              <a:t>COVID-19 Restrictions of Public gatherings and Engagements also had an impact on international trips. </a:t>
            </a:r>
            <a:r>
              <a:rPr lang="en-ZA" sz="5500" dirty="0">
                <a:solidFill>
                  <a:prstClr val="black"/>
                </a:solidFill>
                <a:ea typeface="Times New Roman" panose="02020603050405020304" pitchFamily="18" charset="0"/>
              </a:rPr>
              <a:t>The reason for underspending is that engagements were conducted virtually.</a:t>
            </a:r>
          </a:p>
          <a:p>
            <a:endParaRPr lang="en-US" dirty="0"/>
          </a:p>
        </p:txBody>
      </p:sp>
    </p:spTree>
    <p:extLst>
      <p:ext uri="{BB962C8B-B14F-4D97-AF65-F5344CB8AC3E}">
        <p14:creationId xmlns:p14="http://schemas.microsoft.com/office/powerpoint/2010/main" xmlns="" val="34561225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80251"/>
            <a:ext cx="8736495" cy="767931"/>
          </a:xfrm>
        </p:spPr>
        <p:txBody>
          <a:bodyPr>
            <a:normAutofit/>
          </a:bodyPr>
          <a:lstStyle/>
          <a:p>
            <a:pPr algn="ctr"/>
            <a:r>
              <a:rPr lang="it-IT" sz="2000" b="1" dirty="0">
                <a:solidFill>
                  <a:srgbClr val="37A76F">
                    <a:lumMod val="75000"/>
                  </a:srgbClr>
                </a:solidFill>
              </a:rPr>
              <a:t>OVERALL FINANCIAL PERFORMANCE – RPD</a:t>
            </a:r>
            <a:endParaRPr lang="en-US" sz="2000" dirty="0"/>
          </a:p>
        </p:txBody>
      </p:sp>
      <p:sp>
        <p:nvSpPr>
          <p:cNvPr id="3" name="Content Placeholder 2"/>
          <p:cNvSpPr>
            <a:spLocks noGrp="1"/>
          </p:cNvSpPr>
          <p:nvPr>
            <p:ph idx="1"/>
          </p:nvPr>
        </p:nvSpPr>
        <p:spPr>
          <a:xfrm>
            <a:off x="198783" y="859317"/>
            <a:ext cx="8736495" cy="5059232"/>
          </a:xfrm>
        </p:spPr>
        <p:txBody>
          <a:bodyPr/>
          <a:lstStyle/>
          <a:p>
            <a:pPr marL="0" lvl="0" indent="0" algn="just">
              <a:lnSpc>
                <a:spcPct val="100000"/>
              </a:lnSpc>
              <a:spcBef>
                <a:spcPts val="0"/>
              </a:spcBef>
              <a:buNone/>
              <a:defRPr/>
            </a:pPr>
            <a:r>
              <a:rPr lang="en-ZA" b="1" dirty="0">
                <a:solidFill>
                  <a:prstClr val="black"/>
                </a:solidFill>
                <a:ea typeface="Times New Roman" panose="02020603050405020304" pitchFamily="18" charset="0"/>
              </a:rPr>
              <a:t>Rights of Persons with Disabilities – 28.4%</a:t>
            </a:r>
          </a:p>
          <a:p>
            <a:pPr marL="0" lvl="0" indent="0" algn="just">
              <a:lnSpc>
                <a:spcPct val="100000"/>
              </a:lnSpc>
              <a:spcBef>
                <a:spcPts val="0"/>
              </a:spcBef>
              <a:buNone/>
              <a:defRPr/>
            </a:pPr>
            <a:endParaRPr lang="en-ZA" dirty="0">
              <a:solidFill>
                <a:prstClr val="black"/>
              </a:solidFill>
            </a:endParaRPr>
          </a:p>
          <a:p>
            <a:pPr marL="0" lvl="0" indent="0" algn="just">
              <a:buNone/>
              <a:defRPr/>
            </a:pPr>
            <a:r>
              <a:rPr lang="en-ZA" dirty="0">
                <a:solidFill>
                  <a:prstClr val="black"/>
                </a:solidFill>
                <a:ea typeface="Times New Roman" panose="02020603050405020304" pitchFamily="18" charset="0"/>
              </a:rPr>
              <a:t>The adjusted appropriation is R16.0 million with actual expenditure of R4.5 million or 28.4% against the projected expenditure of R8.4 million. The reasons for underspending on this programme is due to the following:</a:t>
            </a:r>
          </a:p>
          <a:p>
            <a:pPr lvl="0" algn="just">
              <a:defRPr/>
            </a:pPr>
            <a:r>
              <a:rPr lang="en-ZA" dirty="0">
                <a:solidFill>
                  <a:prstClr val="black"/>
                </a:solidFill>
                <a:ea typeface="Times New Roman" panose="02020603050405020304" pitchFamily="18" charset="0"/>
              </a:rPr>
              <a:t>Most of the commitments for the Rights of Persons with Disabilities will be incurred during the 3rd Quarter.</a:t>
            </a:r>
          </a:p>
          <a:p>
            <a:pPr lvl="0" algn="just">
              <a:defRPr/>
            </a:pPr>
            <a:r>
              <a:rPr lang="en-ZA" dirty="0">
                <a:solidFill>
                  <a:prstClr val="black"/>
                </a:solidFill>
                <a:ea typeface="Times New Roman" panose="02020603050405020304" pitchFamily="18" charset="0"/>
              </a:rPr>
              <a:t>The Commitments have to do with the Monitoring and Evaluation  Harmonisation process in 3rd Quarter</a:t>
            </a:r>
          </a:p>
          <a:p>
            <a:pPr lvl="0" algn="just">
              <a:defRPr/>
            </a:pPr>
            <a:r>
              <a:rPr lang="en-ZA" dirty="0">
                <a:solidFill>
                  <a:prstClr val="black"/>
                </a:solidFill>
                <a:ea typeface="Times New Roman" panose="02020603050405020304" pitchFamily="18" charset="0"/>
              </a:rPr>
              <a:t>Further commitments are during the Disability Rights Awareness Month program which will also be implemented in during quarter three</a:t>
            </a:r>
            <a:r>
              <a:rPr lang="en-ZA" sz="1500" dirty="0">
                <a:solidFill>
                  <a:prstClr val="black"/>
                </a:solidFill>
                <a:latin typeface="Calibri" panose="020F0502020204030204"/>
                <a:ea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xmlns="" val="64774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41524"/>
            <a:ext cx="8736495" cy="539826"/>
          </a:xfrm>
        </p:spPr>
        <p:txBody>
          <a:bodyPr/>
          <a:lstStyle/>
          <a:p>
            <a:r>
              <a:rPr lang="it-IT" sz="1400" b="1" dirty="0">
                <a:solidFill>
                  <a:srgbClr val="37A76F">
                    <a:lumMod val="75000"/>
                  </a:srgbClr>
                </a:solidFill>
              </a:rPr>
              <a:t>OVERALL FINANCIAL PERFORMANCE – NYD</a:t>
            </a:r>
            <a:endParaRPr lang="en-US" dirty="0"/>
          </a:p>
        </p:txBody>
      </p:sp>
      <p:sp>
        <p:nvSpPr>
          <p:cNvPr id="3" name="Content Placeholder 2"/>
          <p:cNvSpPr>
            <a:spLocks noGrp="1"/>
          </p:cNvSpPr>
          <p:nvPr>
            <p:ph idx="1"/>
          </p:nvPr>
        </p:nvSpPr>
        <p:spPr>
          <a:xfrm>
            <a:off x="198783" y="627961"/>
            <a:ext cx="8736495" cy="5290587"/>
          </a:xfrm>
        </p:spPr>
        <p:txBody>
          <a:bodyPr>
            <a:normAutofit fontScale="92500" lnSpcReduction="10000"/>
          </a:bodyPr>
          <a:lstStyle/>
          <a:p>
            <a:pPr marL="0" lvl="0" indent="0" algn="just" defTabSz="457200">
              <a:lnSpc>
                <a:spcPct val="120000"/>
              </a:lnSpc>
              <a:spcBef>
                <a:spcPts val="0"/>
              </a:spcBef>
              <a:buNone/>
              <a:defRPr/>
            </a:pPr>
            <a:r>
              <a:rPr lang="en-ZA" b="1" dirty="0">
                <a:solidFill>
                  <a:prstClr val="black"/>
                </a:solidFill>
                <a:ea typeface="Times New Roman" panose="02020603050405020304" pitchFamily="18" charset="0"/>
              </a:rPr>
              <a:t>National Youth Development – 31.2%</a:t>
            </a:r>
          </a:p>
          <a:p>
            <a:pPr marL="0" lvl="0" indent="0" algn="just">
              <a:spcBef>
                <a:spcPts val="0"/>
              </a:spcBef>
              <a:buNone/>
              <a:defRPr/>
            </a:pPr>
            <a:endParaRPr lang="en-ZA" b="1" dirty="0">
              <a:solidFill>
                <a:prstClr val="black"/>
              </a:solidFill>
              <a:ea typeface="Times New Roman" panose="02020603050405020304" pitchFamily="18" charset="0"/>
            </a:endParaRPr>
          </a:p>
          <a:p>
            <a:pPr marL="0" lvl="0" indent="0" algn="just">
              <a:lnSpc>
                <a:spcPct val="100000"/>
              </a:lnSpc>
              <a:spcBef>
                <a:spcPts val="0"/>
              </a:spcBef>
              <a:buNone/>
              <a:defRPr/>
            </a:pPr>
            <a:r>
              <a:rPr lang="en-ZA" dirty="0">
                <a:solidFill>
                  <a:prstClr val="black"/>
                </a:solidFill>
                <a:ea typeface="Times New Roman" panose="02020603050405020304" pitchFamily="18" charset="0"/>
              </a:rPr>
              <a:t>The adjusted appropriation in this programme is R483,0 million, this allocation include an amount of R471,0 million earmarked for transfers to National Youth Development Agency (NYDA). </a:t>
            </a:r>
          </a:p>
          <a:p>
            <a:pPr marL="0" lvl="0" indent="0" algn="just">
              <a:lnSpc>
                <a:spcPct val="100000"/>
              </a:lnSpc>
              <a:spcBef>
                <a:spcPts val="0"/>
              </a:spcBef>
              <a:buNone/>
              <a:defRPr/>
            </a:pPr>
            <a:endParaRPr lang="en-ZA" dirty="0">
              <a:solidFill>
                <a:prstClr val="black"/>
              </a:solidFill>
              <a:ea typeface="Times New Roman" panose="02020603050405020304" pitchFamily="18" charset="0"/>
            </a:endParaRPr>
          </a:p>
          <a:p>
            <a:pPr marL="0" lvl="0" indent="0" algn="just">
              <a:lnSpc>
                <a:spcPct val="100000"/>
              </a:lnSpc>
              <a:spcBef>
                <a:spcPts val="0"/>
              </a:spcBef>
              <a:buNone/>
              <a:defRPr/>
            </a:pPr>
            <a:r>
              <a:rPr lang="en-ZA" dirty="0">
                <a:solidFill>
                  <a:prstClr val="black"/>
                </a:solidFill>
                <a:ea typeface="Times New Roman" panose="02020603050405020304" pitchFamily="18" charset="0"/>
              </a:rPr>
              <a:t>The adjusted operational appropriation for the programme is R12,1 million with actual expenditure of R3.8 million or 31.2% of the projected expenditure amounting to R6.0 million. The reasons for underspending on this programme is due to the following:</a:t>
            </a:r>
          </a:p>
          <a:p>
            <a:pPr marL="0" lvl="0" indent="0" algn="just">
              <a:lnSpc>
                <a:spcPct val="100000"/>
              </a:lnSpc>
              <a:spcBef>
                <a:spcPts val="0"/>
              </a:spcBef>
              <a:buNone/>
              <a:defRPr/>
            </a:pPr>
            <a:endParaRPr lang="en-ZA" dirty="0">
              <a:solidFill>
                <a:prstClr val="black"/>
              </a:solidFill>
              <a:ea typeface="Times New Roman" panose="02020603050405020304" pitchFamily="18" charset="0"/>
            </a:endParaRPr>
          </a:p>
          <a:p>
            <a:pPr lvl="0" algn="just">
              <a:lnSpc>
                <a:spcPct val="100000"/>
              </a:lnSpc>
              <a:spcBef>
                <a:spcPts val="0"/>
              </a:spcBef>
              <a:defRPr/>
            </a:pPr>
            <a:r>
              <a:rPr lang="en-ZA" dirty="0">
                <a:solidFill>
                  <a:prstClr val="black"/>
                </a:solidFill>
                <a:ea typeface="Times New Roman" panose="02020603050405020304" pitchFamily="18" charset="0"/>
              </a:rPr>
              <a:t>The Commonwealth subscription payment of R1,5m is still outstanding. The expenditure will be realised in quarter three.</a:t>
            </a:r>
          </a:p>
          <a:p>
            <a:pPr lvl="0" algn="just">
              <a:lnSpc>
                <a:spcPct val="100000"/>
              </a:lnSpc>
              <a:spcBef>
                <a:spcPts val="0"/>
              </a:spcBef>
              <a:defRPr/>
            </a:pPr>
            <a:r>
              <a:rPr lang="en-US" dirty="0">
                <a:solidFill>
                  <a:prstClr val="black"/>
                </a:solidFill>
                <a:ea typeface="Times New Roman" panose="02020603050405020304" pitchFamily="18" charset="0"/>
              </a:rPr>
              <a:t>Staff meetings and stakeholder engagements are mostly held virtually. These include the: </a:t>
            </a:r>
          </a:p>
          <a:p>
            <a:pPr lvl="0" algn="just">
              <a:lnSpc>
                <a:spcPct val="100000"/>
              </a:lnSpc>
              <a:spcBef>
                <a:spcPts val="0"/>
              </a:spcBef>
              <a:defRPr/>
            </a:pPr>
            <a:endParaRPr lang="en-US" dirty="0">
              <a:solidFill>
                <a:prstClr val="black"/>
              </a:solidFill>
              <a:ea typeface="Times New Roman" panose="02020603050405020304" pitchFamily="18" charset="0"/>
            </a:endParaRPr>
          </a:p>
          <a:p>
            <a:pPr lvl="1" algn="just">
              <a:lnSpc>
                <a:spcPct val="100000"/>
              </a:lnSpc>
              <a:spcBef>
                <a:spcPts val="0"/>
              </a:spcBef>
              <a:buFont typeface="Courier New" panose="02070309020205020404" pitchFamily="49" charset="0"/>
              <a:buChar char="o"/>
              <a:defRPr/>
            </a:pPr>
            <a:r>
              <a:rPr lang="en-US" dirty="0">
                <a:solidFill>
                  <a:prstClr val="black"/>
                </a:solidFill>
                <a:ea typeface="Times New Roman" panose="02020603050405020304" pitchFamily="18" charset="0"/>
              </a:rPr>
              <a:t>The UN ECOSOC Forum (April 2021); </a:t>
            </a:r>
          </a:p>
          <a:p>
            <a:pPr lvl="1" algn="just">
              <a:lnSpc>
                <a:spcPct val="100000"/>
              </a:lnSpc>
              <a:spcBef>
                <a:spcPts val="0"/>
              </a:spcBef>
              <a:buFont typeface="Courier New" panose="02070309020205020404" pitchFamily="49" charset="0"/>
              <a:buChar char="o"/>
              <a:defRPr/>
            </a:pPr>
            <a:r>
              <a:rPr lang="en-US" dirty="0">
                <a:solidFill>
                  <a:prstClr val="black"/>
                </a:solidFill>
                <a:ea typeface="Times New Roman" panose="02020603050405020304" pitchFamily="18" charset="0"/>
              </a:rPr>
              <a:t>The majority of Youth Month activities were held virtually during June;</a:t>
            </a:r>
          </a:p>
          <a:p>
            <a:pPr lvl="1" algn="just">
              <a:lnSpc>
                <a:spcPct val="100000"/>
              </a:lnSpc>
              <a:spcBef>
                <a:spcPts val="0"/>
              </a:spcBef>
              <a:buFont typeface="Courier New" panose="02070309020205020404" pitchFamily="49" charset="0"/>
              <a:buChar char="o"/>
              <a:defRPr/>
            </a:pPr>
            <a:r>
              <a:rPr lang="en-US" dirty="0">
                <a:solidFill>
                  <a:prstClr val="black"/>
                </a:solidFill>
                <a:ea typeface="Times New Roman" panose="02020603050405020304" pitchFamily="18" charset="0"/>
              </a:rPr>
              <a:t>NYP M&amp;E Framework Validation workshop in July 2021; </a:t>
            </a:r>
          </a:p>
          <a:p>
            <a:pPr lvl="1" algn="just">
              <a:lnSpc>
                <a:spcPct val="100000"/>
              </a:lnSpc>
              <a:spcBef>
                <a:spcPts val="0"/>
              </a:spcBef>
              <a:buFont typeface="Courier New" panose="02070309020205020404" pitchFamily="49" charset="0"/>
              <a:buChar char="o"/>
              <a:defRPr/>
            </a:pPr>
            <a:r>
              <a:rPr lang="en-US" dirty="0">
                <a:solidFill>
                  <a:prstClr val="black"/>
                </a:solidFill>
                <a:ea typeface="Times New Roman" panose="02020603050405020304" pitchFamily="18" charset="0"/>
              </a:rPr>
              <a:t>1st and 2nd quarter National Youth Machinery Forum meetings (May &amp; Aug 2021);</a:t>
            </a:r>
          </a:p>
          <a:p>
            <a:pPr lvl="1" algn="just">
              <a:lnSpc>
                <a:spcPct val="100000"/>
              </a:lnSpc>
              <a:spcBef>
                <a:spcPts val="0"/>
              </a:spcBef>
              <a:buFont typeface="Courier New" panose="02070309020205020404" pitchFamily="49" charset="0"/>
              <a:buChar char="o"/>
              <a:defRPr/>
            </a:pPr>
            <a:r>
              <a:rPr lang="en-US" dirty="0">
                <a:solidFill>
                  <a:prstClr val="black"/>
                </a:solidFill>
                <a:ea typeface="Times New Roman" panose="02020603050405020304" pitchFamily="18" charset="0"/>
              </a:rPr>
              <a:t>IBSA and BRICS Youth Forums (Aug 2021); </a:t>
            </a:r>
          </a:p>
          <a:p>
            <a:pPr lvl="1" algn="just">
              <a:lnSpc>
                <a:spcPct val="100000"/>
              </a:lnSpc>
              <a:spcBef>
                <a:spcPts val="0"/>
              </a:spcBef>
              <a:buFont typeface="Courier New" panose="02070309020205020404" pitchFamily="49" charset="0"/>
              <a:buChar char="o"/>
              <a:defRPr/>
            </a:pPr>
            <a:r>
              <a:rPr lang="en-US" dirty="0">
                <a:solidFill>
                  <a:prstClr val="black"/>
                </a:solidFill>
                <a:ea typeface="Times New Roman" panose="02020603050405020304" pitchFamily="18" charset="0"/>
              </a:rPr>
              <a:t>Portfolio Committee meetings are also held virtually. </a:t>
            </a:r>
            <a:endParaRPr lang="en-ZA" dirty="0">
              <a:solidFill>
                <a:prstClr val="black"/>
              </a:solidFill>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xmlns="" val="1832789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63558"/>
            <a:ext cx="8736495" cy="561860"/>
          </a:xfrm>
        </p:spPr>
        <p:txBody>
          <a:bodyPr>
            <a:normAutofit/>
          </a:bodyPr>
          <a:lstStyle/>
          <a:p>
            <a:pPr algn="ctr"/>
            <a:r>
              <a:rPr lang="it-IT" sz="2000" b="1" dirty="0">
                <a:solidFill>
                  <a:srgbClr val="37A76F">
                    <a:lumMod val="75000"/>
                  </a:srgbClr>
                </a:solidFill>
              </a:rPr>
              <a:t>OVERALL FINANCIAL PERFORMANCE – ENTITIES</a:t>
            </a:r>
            <a:endParaRPr lang="en-US" sz="2000" dirty="0"/>
          </a:p>
        </p:txBody>
      </p:sp>
      <p:sp>
        <p:nvSpPr>
          <p:cNvPr id="3" name="Content Placeholder 2"/>
          <p:cNvSpPr>
            <a:spLocks noGrp="1"/>
          </p:cNvSpPr>
          <p:nvPr>
            <p:ph idx="1"/>
          </p:nvPr>
        </p:nvSpPr>
        <p:spPr>
          <a:xfrm>
            <a:off x="198783" y="826265"/>
            <a:ext cx="8736495" cy="509228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lvl="0" indent="0" defTabSz="457200">
              <a:lnSpc>
                <a:spcPct val="100000"/>
              </a:lnSpc>
              <a:spcBef>
                <a:spcPts val="0"/>
              </a:spcBef>
              <a:buNone/>
            </a:pPr>
            <a:r>
              <a:rPr lang="en-US" dirty="0">
                <a:solidFill>
                  <a:prstClr val="black"/>
                </a:solidFill>
                <a:latin typeface="Calibri" panose="020F0502020204030204"/>
                <a:cs typeface="+mn-cs"/>
              </a:rPr>
              <a:t>The expenditure for NYDA is in line with the approved cash flow projections</a:t>
            </a:r>
            <a:endParaRPr lang="en-ZA" dirty="0">
              <a:solidFill>
                <a:prstClr val="black"/>
              </a:solidFill>
              <a:latin typeface="Calibri" panose="020F0502020204030204"/>
              <a:cs typeface="+mn-cs"/>
            </a:endParaRPr>
          </a:p>
          <a:p>
            <a:pPr marL="0" indent="0">
              <a:buNone/>
            </a:pPr>
            <a:endParaRPr lang="en-US" dirty="0"/>
          </a:p>
          <a:p>
            <a:pPr marL="0" indent="0">
              <a:buNone/>
            </a:pPr>
            <a:endParaRPr lang="en-US" dirty="0" smtClean="0"/>
          </a:p>
        </p:txBody>
      </p:sp>
      <p:pic>
        <p:nvPicPr>
          <p:cNvPr id="4" name="Content Placeholder 5">
            <a:extLst>
              <a:ext uri="{FF2B5EF4-FFF2-40B4-BE49-F238E27FC236}">
                <a16:creationId xmlns:a16="http://schemas.microsoft.com/office/drawing/2014/main" xmlns="" id="{6EB2E713-BFAC-48E9-A6AA-CDCA7C39C5E0}"/>
              </a:ext>
            </a:extLst>
          </p:cNvPr>
          <p:cNvPicPr>
            <a:picLocks noChangeAspect="1"/>
          </p:cNvPicPr>
          <p:nvPr/>
        </p:nvPicPr>
        <p:blipFill>
          <a:blip r:embed="rId2"/>
          <a:stretch>
            <a:fillRect/>
          </a:stretch>
        </p:blipFill>
        <p:spPr>
          <a:xfrm>
            <a:off x="131775" y="1097484"/>
            <a:ext cx="8737600" cy="3177061"/>
          </a:xfrm>
          <a:prstGeom prst="rect">
            <a:avLst/>
          </a:prstGeom>
        </p:spPr>
      </p:pic>
    </p:spTree>
    <p:extLst>
      <p:ext uri="{BB962C8B-B14F-4D97-AF65-F5344CB8AC3E}">
        <p14:creationId xmlns:p14="http://schemas.microsoft.com/office/powerpoint/2010/main" xmlns="" val="471772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85591"/>
            <a:ext cx="8736495" cy="727113"/>
          </a:xfrm>
        </p:spPr>
        <p:txBody>
          <a:bodyPr>
            <a:normAutofit/>
          </a:bodyPr>
          <a:lstStyle/>
          <a:p>
            <a:pPr algn="ctr"/>
            <a:r>
              <a:rPr lang="en-US" sz="2000" b="1" dirty="0">
                <a:solidFill>
                  <a:srgbClr val="37A76F">
                    <a:lumMod val="75000"/>
                  </a:srgbClr>
                </a:solidFill>
              </a:rPr>
              <a:t>IRREGULAR, FRUITLESS &amp; WASTEFUL EXPENDITURE AS AT 30 SEPT 2021</a:t>
            </a:r>
            <a:endParaRPr lang="en-US" sz="2000" dirty="0"/>
          </a:p>
        </p:txBody>
      </p:sp>
      <p:sp>
        <p:nvSpPr>
          <p:cNvPr id="3" name="Content Placeholder 2"/>
          <p:cNvSpPr>
            <a:spLocks noGrp="1"/>
          </p:cNvSpPr>
          <p:nvPr>
            <p:ph idx="1"/>
          </p:nvPr>
        </p:nvSpPr>
        <p:spPr>
          <a:xfrm>
            <a:off x="198783" y="1112705"/>
            <a:ext cx="8736495" cy="4805844"/>
          </a:xfrm>
        </p:spPr>
        <p:txBody>
          <a:bodyPr>
            <a:normAutofit/>
          </a:bodyPr>
          <a:lstStyle/>
          <a:p>
            <a:pPr marL="0" lvl="0" indent="0" algn="just" defTabSz="457200">
              <a:lnSpc>
                <a:spcPct val="120000"/>
              </a:lnSpc>
              <a:spcBef>
                <a:spcPts val="0"/>
              </a:spcBef>
              <a:buNone/>
              <a:defRPr/>
            </a:pPr>
            <a:r>
              <a:rPr lang="en-US" b="1" dirty="0">
                <a:solidFill>
                  <a:prstClr val="black"/>
                </a:solidFill>
                <a:ea typeface="Times New Roman" panose="02020603050405020304" pitchFamily="18" charset="0"/>
              </a:rPr>
              <a:t>Irregular Expenditure</a:t>
            </a:r>
            <a:endParaRPr lang="en-ZA" b="1" dirty="0">
              <a:solidFill>
                <a:prstClr val="black"/>
              </a:solidFill>
              <a:ea typeface="Times New Roman" panose="02020603050405020304" pitchFamily="18" charset="0"/>
            </a:endParaRPr>
          </a:p>
          <a:p>
            <a:pPr marL="285750" lvl="0" indent="-285750" algn="just" defTabSz="457200">
              <a:lnSpc>
                <a:spcPct val="120000"/>
              </a:lnSpc>
              <a:spcBef>
                <a:spcPts val="0"/>
              </a:spcBef>
              <a:defRPr/>
            </a:pPr>
            <a:r>
              <a:rPr lang="en-ZA" dirty="0">
                <a:solidFill>
                  <a:prstClr val="black"/>
                </a:solidFill>
              </a:rPr>
              <a:t>The department incurred irregular expenditure amounting to R187 220.00 as at 30 Sept 2021.</a:t>
            </a:r>
          </a:p>
          <a:p>
            <a:pPr marL="285750" lvl="0" indent="-285750" algn="just" defTabSz="457200">
              <a:lnSpc>
                <a:spcPct val="120000"/>
              </a:lnSpc>
              <a:spcBef>
                <a:spcPts val="0"/>
              </a:spcBef>
              <a:defRPr/>
            </a:pPr>
            <a:r>
              <a:rPr lang="en-ZA" dirty="0">
                <a:solidFill>
                  <a:prstClr val="black"/>
                </a:solidFill>
              </a:rPr>
              <a:t>The R187 220.00 relate to a payment made for the provision of branding material for the Department that was identified as irregular expenditure after checking the supporting documents. The transaction is in relation to the 2020/21 financial year.</a:t>
            </a:r>
          </a:p>
          <a:p>
            <a:pPr marL="285750" lvl="0" indent="-285750" algn="just" defTabSz="457200">
              <a:lnSpc>
                <a:spcPct val="120000"/>
              </a:lnSpc>
              <a:spcBef>
                <a:spcPts val="0"/>
              </a:spcBef>
              <a:defRPr/>
            </a:pPr>
            <a:endParaRPr lang="en-US" dirty="0">
              <a:solidFill>
                <a:prstClr val="black"/>
              </a:solidFill>
            </a:endParaRPr>
          </a:p>
          <a:p>
            <a:pPr marL="0" lvl="0" indent="0" algn="just" defTabSz="457200">
              <a:lnSpc>
                <a:spcPct val="120000"/>
              </a:lnSpc>
              <a:spcBef>
                <a:spcPts val="0"/>
              </a:spcBef>
              <a:buNone/>
              <a:defRPr/>
            </a:pPr>
            <a:r>
              <a:rPr lang="en-US" b="1" dirty="0">
                <a:solidFill>
                  <a:prstClr val="black"/>
                </a:solidFill>
                <a:ea typeface="Times New Roman" panose="02020603050405020304" pitchFamily="18" charset="0"/>
              </a:rPr>
              <a:t>Fruitless and wasteful expenditure</a:t>
            </a:r>
          </a:p>
          <a:p>
            <a:pPr marL="285750" lvl="0" indent="-285750" algn="just">
              <a:lnSpc>
                <a:spcPct val="120000"/>
              </a:lnSpc>
              <a:defRPr/>
            </a:pPr>
            <a:r>
              <a:rPr lang="en-US" dirty="0">
                <a:solidFill>
                  <a:prstClr val="black"/>
                </a:solidFill>
              </a:rPr>
              <a:t>The department did not incur fruitless and wasteful expenditure as at 30 Sept</a:t>
            </a:r>
            <a:r>
              <a:rPr lang="en-ZA" dirty="0">
                <a:solidFill>
                  <a:prstClr val="black"/>
                </a:solidFill>
              </a:rPr>
              <a:t> </a:t>
            </a:r>
            <a:r>
              <a:rPr lang="en-US" dirty="0">
                <a:solidFill>
                  <a:prstClr val="black"/>
                </a:solidFill>
              </a:rPr>
              <a:t>2021</a:t>
            </a:r>
            <a:endParaRPr lang="en-US" dirty="0"/>
          </a:p>
        </p:txBody>
      </p:sp>
    </p:spTree>
    <p:extLst>
      <p:ext uri="{BB962C8B-B14F-4D97-AF65-F5344CB8AC3E}">
        <p14:creationId xmlns:p14="http://schemas.microsoft.com/office/powerpoint/2010/main" xmlns="" val="2515955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19489"/>
            <a:ext cx="8736495" cy="5034709"/>
          </a:xfrm>
        </p:spPr>
        <p:txBody>
          <a:bodyPr>
            <a:normAutofit/>
          </a:bodyPr>
          <a:lstStyle/>
          <a:p>
            <a:pPr algn="ctr"/>
            <a:r>
              <a:rPr lang="en-US" sz="2000" b="1" dirty="0">
                <a:solidFill>
                  <a:srgbClr val="37A76F">
                    <a:lumMod val="75000"/>
                  </a:srgbClr>
                </a:solidFill>
              </a:rPr>
              <a:t>DEVIATIONS APPROVED AS AT 30 SEPT 2021</a:t>
            </a:r>
            <a:endParaRPr lang="en-US" sz="2000" dirty="0"/>
          </a:p>
        </p:txBody>
      </p:sp>
      <p:pic>
        <p:nvPicPr>
          <p:cNvPr id="5" name="Content Placeholder 4"/>
          <p:cNvPicPr>
            <a:picLocks noGrp="1" noChangeAspect="1"/>
          </p:cNvPicPr>
          <p:nvPr>
            <p:ph idx="1"/>
          </p:nvPr>
        </p:nvPicPr>
        <p:blipFill>
          <a:blip r:embed="rId2"/>
          <a:stretch>
            <a:fillRect/>
          </a:stretch>
        </p:blipFill>
        <p:spPr>
          <a:xfrm>
            <a:off x="198438" y="771181"/>
            <a:ext cx="8945562" cy="5365213"/>
          </a:xfrm>
          <a:prstGeom prst="rect">
            <a:avLst/>
          </a:prstGeom>
        </p:spPr>
      </p:pic>
    </p:spTree>
    <p:extLst>
      <p:ext uri="{BB962C8B-B14F-4D97-AF65-F5344CB8AC3E}">
        <p14:creationId xmlns:p14="http://schemas.microsoft.com/office/powerpoint/2010/main" xmlns="" val="275193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30507"/>
            <a:ext cx="8736495" cy="418640"/>
          </a:xfrm>
        </p:spPr>
        <p:txBody>
          <a:bodyPr>
            <a:normAutofit/>
          </a:bodyPr>
          <a:lstStyle/>
          <a:p>
            <a:pPr algn="ctr"/>
            <a:r>
              <a:rPr lang="en-US" sz="2000" b="1" dirty="0">
                <a:solidFill>
                  <a:srgbClr val="37A76F">
                    <a:lumMod val="75000"/>
                  </a:srgbClr>
                </a:solidFill>
              </a:rPr>
              <a:t>AUDIT ACTION PLAN – 2020/21 AS AT 30 SEPT 2021</a:t>
            </a:r>
            <a:endParaRPr lang="en-US" sz="2000"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285750" lvl="0" indent="-285750" algn="just" defTabSz="457200">
              <a:lnSpc>
                <a:spcPct val="100000"/>
              </a:lnSpc>
              <a:spcBef>
                <a:spcPts val="0"/>
              </a:spcBef>
            </a:pPr>
            <a:r>
              <a:rPr lang="en-US" sz="1600" dirty="0">
                <a:solidFill>
                  <a:prstClr val="black"/>
                </a:solidFill>
                <a:latin typeface="Calibri" panose="020F0502020204030204"/>
                <a:cs typeface="+mn-cs"/>
              </a:rPr>
              <a:t>The department developed the Audit Action Plan and it was approved by the Accounting Officer for implementation.</a:t>
            </a:r>
          </a:p>
          <a:p>
            <a:pPr marL="285750" lvl="0" indent="-285750" algn="just" defTabSz="457200">
              <a:lnSpc>
                <a:spcPct val="100000"/>
              </a:lnSpc>
              <a:spcBef>
                <a:spcPts val="0"/>
              </a:spcBef>
            </a:pPr>
            <a:r>
              <a:rPr lang="en-US" sz="1600" dirty="0" smtClean="0">
                <a:solidFill>
                  <a:prstClr val="black"/>
                </a:solidFill>
                <a:latin typeface="Calibri" panose="020F0502020204030204"/>
                <a:cs typeface="+mn-cs"/>
              </a:rPr>
              <a:t>Most of the findings were addressed during the 2020/21 AGSA audit </a:t>
            </a:r>
          </a:p>
          <a:p>
            <a:pPr marL="285750" lvl="0" indent="-285750" algn="just" defTabSz="457200">
              <a:lnSpc>
                <a:spcPct val="100000"/>
              </a:lnSpc>
              <a:spcBef>
                <a:spcPts val="0"/>
              </a:spcBef>
            </a:pPr>
            <a:r>
              <a:rPr lang="en-US" sz="1600" dirty="0" smtClean="0">
                <a:solidFill>
                  <a:prstClr val="black"/>
                </a:solidFill>
                <a:latin typeface="Calibri" panose="020F0502020204030204"/>
                <a:cs typeface="+mn-cs"/>
              </a:rPr>
              <a:t>The </a:t>
            </a:r>
            <a:r>
              <a:rPr lang="en-US" sz="1600" dirty="0">
                <a:solidFill>
                  <a:prstClr val="black"/>
                </a:solidFill>
                <a:latin typeface="Calibri" panose="020F0502020204030204"/>
                <a:cs typeface="+mn-cs"/>
              </a:rPr>
              <a:t>twelve findings in progress will be monitored quarterly though the Audit Steering </a:t>
            </a:r>
            <a:r>
              <a:rPr lang="en-US" sz="1600" dirty="0" smtClean="0">
                <a:solidFill>
                  <a:prstClr val="black"/>
                </a:solidFill>
                <a:latin typeface="Calibri" panose="020F0502020204030204"/>
                <a:cs typeface="+mn-cs"/>
              </a:rPr>
              <a:t>Committee</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xmlns="" val="4074260349"/>
              </p:ext>
            </p:extLst>
          </p:nvPr>
        </p:nvGraphicFramePr>
        <p:xfrm>
          <a:off x="396602" y="749144"/>
          <a:ext cx="8174520" cy="3916632"/>
        </p:xfrm>
        <a:graphic>
          <a:graphicData uri="http://schemas.openxmlformats.org/drawingml/2006/table">
            <a:tbl>
              <a:tblPr firstRow="1" bandRow="1">
                <a:tableStyleId>{5C22544A-7EE6-4342-B048-85BDC9FD1C3A}</a:tableStyleId>
              </a:tblPr>
              <a:tblGrid>
                <a:gridCol w="1362420">
                  <a:extLst>
                    <a:ext uri="{9D8B030D-6E8A-4147-A177-3AD203B41FA5}">
                      <a16:colId xmlns:a16="http://schemas.microsoft.com/office/drawing/2014/main" xmlns="" val="20000"/>
                    </a:ext>
                  </a:extLst>
                </a:gridCol>
                <a:gridCol w="1362420">
                  <a:extLst>
                    <a:ext uri="{9D8B030D-6E8A-4147-A177-3AD203B41FA5}">
                      <a16:colId xmlns:a16="http://schemas.microsoft.com/office/drawing/2014/main" xmlns="" val="20001"/>
                    </a:ext>
                  </a:extLst>
                </a:gridCol>
                <a:gridCol w="1362420">
                  <a:extLst>
                    <a:ext uri="{9D8B030D-6E8A-4147-A177-3AD203B41FA5}">
                      <a16:colId xmlns:a16="http://schemas.microsoft.com/office/drawing/2014/main" xmlns="" val="20002"/>
                    </a:ext>
                  </a:extLst>
                </a:gridCol>
                <a:gridCol w="1362420">
                  <a:extLst>
                    <a:ext uri="{9D8B030D-6E8A-4147-A177-3AD203B41FA5}">
                      <a16:colId xmlns:a16="http://schemas.microsoft.com/office/drawing/2014/main" xmlns="" val="20003"/>
                    </a:ext>
                  </a:extLst>
                </a:gridCol>
                <a:gridCol w="1362420">
                  <a:extLst>
                    <a:ext uri="{9D8B030D-6E8A-4147-A177-3AD203B41FA5}">
                      <a16:colId xmlns:a16="http://schemas.microsoft.com/office/drawing/2014/main" xmlns="" val="20004"/>
                    </a:ext>
                  </a:extLst>
                </a:gridCol>
                <a:gridCol w="1362420">
                  <a:extLst>
                    <a:ext uri="{9D8B030D-6E8A-4147-A177-3AD203B41FA5}">
                      <a16:colId xmlns:a16="http://schemas.microsoft.com/office/drawing/2014/main" xmlns="" val="20005"/>
                    </a:ext>
                  </a:extLst>
                </a:gridCol>
              </a:tblGrid>
              <a:tr h="326808">
                <a:tc gridSpan="5">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2020/21 Findings</a:t>
                      </a: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0"/>
                  </a:ext>
                </a:extLst>
              </a:tr>
              <a:tr h="859549">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Unit</a:t>
                      </a:r>
                    </a:p>
                  </a:txBody>
                  <a:tcPr marL="0" marR="0" marT="0" marB="0" anchor="b"/>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 of findings</a:t>
                      </a:r>
                    </a:p>
                  </a:txBody>
                  <a:tcPr marL="0" marR="0" marT="0" marB="0" anchor="b"/>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 of findings cleared</a:t>
                      </a:r>
                    </a:p>
                  </a:txBody>
                  <a:tcPr marL="0" marR="0" marT="0" marB="0" anchor="b">
                    <a:solidFill>
                      <a:srgbClr val="00B050"/>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 of findings in process of being addressed</a:t>
                      </a:r>
                    </a:p>
                  </a:txBody>
                  <a:tcPr marL="0" marR="0" marT="0" marB="0" anchor="b">
                    <a:solidFill>
                      <a:srgbClr val="FFC000"/>
                    </a:solidFill>
                  </a:tcPr>
                </a:tc>
                <a:tc>
                  <a:txBody>
                    <a:bodyPr/>
                    <a:lstStyle/>
                    <a:p>
                      <a:pPr algn="ctr" fontAlgn="b"/>
                      <a:r>
                        <a:rPr lang="en-US" sz="1600" b="1" i="0" u="none" strike="noStrike" dirty="0">
                          <a:solidFill>
                            <a:srgbClr val="000000"/>
                          </a:solidFill>
                          <a:effectLst/>
                          <a:latin typeface="Arial" panose="020B0604020202020204" pitchFamily="34" charset="0"/>
                          <a:cs typeface="Arial" panose="020B0604020202020204" pitchFamily="34" charset="0"/>
                        </a:rPr>
                        <a:t># of findings not addressed yet</a:t>
                      </a:r>
                    </a:p>
                  </a:txBody>
                  <a:tcPr marL="0" marR="0" marT="0" marB="0" anchor="b">
                    <a:solidFill>
                      <a:srgbClr val="FF0000"/>
                    </a:solidFill>
                  </a:tcPr>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1"/>
                  </a:ext>
                </a:extLst>
              </a:tr>
              <a:tr h="326808">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Finance</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b">
                    <a:solidFill>
                      <a:srgbClr val="00B05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C00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0000"/>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b"/>
                </a:tc>
                <a:extLst>
                  <a:ext uri="{0D108BD9-81ED-4DB2-BD59-A6C34878D82A}">
                    <a16:rowId xmlns:a16="http://schemas.microsoft.com/office/drawing/2014/main" xmlns="" val="10002"/>
                  </a:ext>
                </a:extLst>
              </a:tr>
              <a:tr h="326808">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IA</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00B05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b">
                    <a:solidFill>
                      <a:srgbClr val="FFC00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0000"/>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0.0%</a:t>
                      </a:r>
                    </a:p>
                  </a:txBody>
                  <a:tcPr marL="0" marR="0" marT="0" marB="0" anchor="b"/>
                </a:tc>
                <a:extLst>
                  <a:ext uri="{0D108BD9-81ED-4DB2-BD59-A6C34878D82A}">
                    <a16:rowId xmlns:a16="http://schemas.microsoft.com/office/drawing/2014/main" xmlns="" val="10003"/>
                  </a:ext>
                </a:extLst>
              </a:tr>
              <a:tr h="326808">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SCM</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b">
                    <a:solidFill>
                      <a:srgbClr val="00B05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C00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0000"/>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b"/>
                </a:tc>
                <a:extLst>
                  <a:ext uri="{0D108BD9-81ED-4DB2-BD59-A6C34878D82A}">
                    <a16:rowId xmlns:a16="http://schemas.microsoft.com/office/drawing/2014/main" xmlns="" val="10004"/>
                  </a:ext>
                </a:extLst>
              </a:tr>
              <a:tr h="326808">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HRM</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0" marR="0" marT="0" marB="0" anchor="b">
                    <a:solidFill>
                      <a:srgbClr val="00B05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C00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0000"/>
                    </a:solidFill>
                  </a:tcPr>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100.0%</a:t>
                      </a:r>
                    </a:p>
                  </a:txBody>
                  <a:tcPr marL="0" marR="0" marT="0" marB="0" anchor="b"/>
                </a:tc>
                <a:extLst>
                  <a:ext uri="{0D108BD9-81ED-4DB2-BD59-A6C34878D82A}">
                    <a16:rowId xmlns:a16="http://schemas.microsoft.com/office/drawing/2014/main" xmlns="" val="10005"/>
                  </a:ext>
                </a:extLst>
              </a:tr>
              <a:tr h="326808">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Strat Man</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5</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b">
                    <a:solidFill>
                      <a:srgbClr val="00B05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0" marR="0" marT="0" marB="0" anchor="b">
                    <a:solidFill>
                      <a:srgbClr val="FFC00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0000"/>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60.0%</a:t>
                      </a:r>
                    </a:p>
                  </a:txBody>
                  <a:tcPr marL="0" marR="0" marT="0" marB="0" anchor="b"/>
                </a:tc>
                <a:extLst>
                  <a:ext uri="{0D108BD9-81ED-4DB2-BD59-A6C34878D82A}">
                    <a16:rowId xmlns:a16="http://schemas.microsoft.com/office/drawing/2014/main" xmlns="" val="10006"/>
                  </a:ext>
                </a:extLst>
              </a:tr>
              <a:tr h="326808">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ICT</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12</a:t>
                      </a:r>
                    </a:p>
                  </a:txBody>
                  <a:tcPr marL="0" marR="0" marT="0" marB="0" anchor="b"/>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3</a:t>
                      </a:r>
                    </a:p>
                  </a:txBody>
                  <a:tcPr marL="0" marR="0" marT="0" marB="0" anchor="b">
                    <a:solidFill>
                      <a:srgbClr val="00B05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9</a:t>
                      </a:r>
                    </a:p>
                  </a:txBody>
                  <a:tcPr marL="0" marR="0" marT="0" marB="0" anchor="b">
                    <a:solidFill>
                      <a:srgbClr val="FFC000"/>
                    </a:solid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solidFill>
                      <a:srgbClr val="FF0000"/>
                    </a:solidFill>
                  </a:tcPr>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25.0%</a:t>
                      </a:r>
                    </a:p>
                  </a:txBody>
                  <a:tcPr marL="0" marR="0" marT="0" marB="0" anchor="b"/>
                </a:tc>
                <a:extLst>
                  <a:ext uri="{0D108BD9-81ED-4DB2-BD59-A6C34878D82A}">
                    <a16:rowId xmlns:a16="http://schemas.microsoft.com/office/drawing/2014/main" xmlns="" val="10007"/>
                  </a:ext>
                </a:extLst>
              </a:tr>
              <a:tr h="326808">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Total</a:t>
                      </a:r>
                    </a:p>
                  </a:txBody>
                  <a:tcPr marL="0" marR="0" marT="0" marB="0" anchor="b"/>
                </a:tc>
                <a:tc>
                  <a:txBody>
                    <a:bodyPr/>
                    <a:lstStyle/>
                    <a:p>
                      <a:pPr algn="ctr" fontAlgn="b"/>
                      <a:r>
                        <a:rPr lang="en-ZA" sz="1600" b="1" i="0" u="none" strike="noStrike">
                          <a:solidFill>
                            <a:srgbClr val="000000"/>
                          </a:solidFill>
                          <a:effectLst/>
                          <a:latin typeface="Arial" panose="020B0604020202020204" pitchFamily="34" charset="0"/>
                          <a:cs typeface="Arial" panose="020B0604020202020204" pitchFamily="34" charset="0"/>
                        </a:rPr>
                        <a:t>24</a:t>
                      </a:r>
                    </a:p>
                  </a:txBody>
                  <a:tcPr marL="0" marR="0" marT="0" marB="0" anchor="b"/>
                </a:tc>
                <a:tc>
                  <a:txBody>
                    <a:bodyPr/>
                    <a:lstStyle/>
                    <a:p>
                      <a:pPr algn="ctr" fontAlgn="b"/>
                      <a:r>
                        <a:rPr lang="en-ZA" sz="1600" b="1" i="0" u="none" strike="noStrike">
                          <a:solidFill>
                            <a:srgbClr val="000000"/>
                          </a:solidFill>
                          <a:effectLst/>
                          <a:latin typeface="Arial" panose="020B0604020202020204" pitchFamily="34" charset="0"/>
                          <a:cs typeface="Arial" panose="020B0604020202020204" pitchFamily="34" charset="0"/>
                        </a:rPr>
                        <a:t>12</a:t>
                      </a:r>
                    </a:p>
                  </a:txBody>
                  <a:tcPr marL="0" marR="0" marT="0" marB="0" anchor="b"/>
                </a:tc>
                <a:tc>
                  <a:txBody>
                    <a:bodyPr/>
                    <a:lstStyle/>
                    <a:p>
                      <a:pPr algn="ctr" fontAlgn="b"/>
                      <a:r>
                        <a:rPr lang="en-ZA" sz="1600" b="1" i="0" u="none" strike="noStrike">
                          <a:solidFill>
                            <a:srgbClr val="000000"/>
                          </a:solidFill>
                          <a:effectLst/>
                          <a:latin typeface="Arial" panose="020B0604020202020204" pitchFamily="34" charset="0"/>
                          <a:cs typeface="Arial" panose="020B0604020202020204" pitchFamily="34" charset="0"/>
                        </a:rPr>
                        <a:t>12</a:t>
                      </a:r>
                    </a:p>
                  </a:txBody>
                  <a:tcPr marL="0" marR="0" marT="0" marB="0" anchor="b"/>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0</a:t>
                      </a:r>
                    </a:p>
                  </a:txBody>
                  <a:tcPr marL="0" marR="0" marT="0" marB="0" anchor="b"/>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8"/>
                  </a:ext>
                </a:extLst>
              </a:tr>
              <a:tr h="326808">
                <a:tc>
                  <a:txBody>
                    <a:bodyPr/>
                    <a:lstStyle/>
                    <a:p>
                      <a:pPr algn="l" fontAlgn="b"/>
                      <a:endParaRPr lang="en-ZA" sz="16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ZA"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50.00%</a:t>
                      </a:r>
                    </a:p>
                  </a:txBody>
                  <a:tcPr marL="0" marR="0" marT="0" marB="0" anchor="b"/>
                </a:tc>
                <a:tc>
                  <a:txBody>
                    <a:bodyPr/>
                    <a:lstStyle/>
                    <a:p>
                      <a:pPr algn="r" fontAlgn="b"/>
                      <a:r>
                        <a:rPr lang="en-ZA" sz="1600" b="0" i="0" u="none" strike="noStrike">
                          <a:solidFill>
                            <a:srgbClr val="000000"/>
                          </a:solidFill>
                          <a:effectLst/>
                          <a:latin typeface="Arial" panose="020B0604020202020204" pitchFamily="34" charset="0"/>
                          <a:cs typeface="Arial" panose="020B0604020202020204" pitchFamily="34" charset="0"/>
                        </a:rPr>
                        <a:t>50.00%</a:t>
                      </a:r>
                    </a:p>
                  </a:txBody>
                  <a:tcPr marL="0" marR="0" marT="0" marB="0" anchor="b"/>
                </a:tc>
                <a:tc>
                  <a:txBody>
                    <a:bodyPr/>
                    <a:lstStyle/>
                    <a:p>
                      <a:pPr algn="r" fontAlgn="b"/>
                      <a:r>
                        <a:rPr lang="en-ZA" sz="16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nchor="b"/>
                </a:tc>
                <a:tc>
                  <a:txBody>
                    <a:bodyPr/>
                    <a:lstStyle/>
                    <a:p>
                      <a:pPr algn="l" fontAlgn="b"/>
                      <a:endParaRPr lang="en-ZA"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140405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EE9D99FB-06C7-1B45-9E91-8C5800DBF38B}"/>
              </a:ext>
            </a:extLst>
          </p:cNvPr>
          <p:cNvPicPr>
            <a:picLocks noGrp="1" noChangeAspect="1"/>
          </p:cNvPicPr>
          <p:nvPr>
            <p:ph idx="1"/>
          </p:nvPr>
        </p:nvPicPr>
        <p:blipFill>
          <a:blip r:embed="rId2"/>
          <a:stretch>
            <a:fillRect/>
          </a:stretch>
        </p:blipFill>
        <p:spPr>
          <a:xfrm>
            <a:off x="0" y="-1"/>
            <a:ext cx="9144000" cy="6858001"/>
          </a:xfrm>
        </p:spPr>
      </p:pic>
      <p:sp>
        <p:nvSpPr>
          <p:cNvPr id="2" name="Title 1">
            <a:extLst>
              <a:ext uri="{FF2B5EF4-FFF2-40B4-BE49-F238E27FC236}">
                <a16:creationId xmlns:a16="http://schemas.microsoft.com/office/drawing/2014/main" xmlns="" id="{8DF277FC-F808-2A4C-AD71-EBAEEDDB7135}"/>
              </a:ext>
            </a:extLst>
          </p:cNvPr>
          <p:cNvSpPr>
            <a:spLocks noGrp="1"/>
          </p:cNvSpPr>
          <p:nvPr>
            <p:ph type="title"/>
          </p:nvPr>
        </p:nvSpPr>
        <p:spPr>
          <a:xfrm>
            <a:off x="4591536" y="2896180"/>
            <a:ext cx="4552464" cy="2298557"/>
          </a:xfrm>
        </p:spPr>
        <p:txBody>
          <a:bodyPr>
            <a:normAutofit/>
          </a:bodyPr>
          <a:lstStyle/>
          <a:p>
            <a:r>
              <a:rPr lang="en-US" sz="6000" dirty="0"/>
              <a:t>Thank you</a:t>
            </a:r>
          </a:p>
        </p:txBody>
      </p:sp>
    </p:spTree>
    <p:extLst>
      <p:ext uri="{BB962C8B-B14F-4D97-AF65-F5344CB8AC3E}">
        <p14:creationId xmlns:p14="http://schemas.microsoft.com/office/powerpoint/2010/main" xmlns="" val="323937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77907"/>
            <a:ext cx="8736495" cy="654422"/>
          </a:xfrm>
        </p:spPr>
        <p:txBody>
          <a:bodyPr/>
          <a:lstStyle/>
          <a:p>
            <a:r>
              <a:rPr lang="en-ZA" sz="2000" b="1" dirty="0">
                <a:solidFill>
                  <a:srgbClr val="37A76F">
                    <a:lumMod val="75000"/>
                  </a:srgbClr>
                </a:solidFill>
              </a:rPr>
              <a:t>PROGRAMME 1 (ADMINISTRATION): 2</a:t>
            </a:r>
            <a:r>
              <a:rPr lang="en-ZA" sz="2000" b="1" baseline="30000" dirty="0">
                <a:solidFill>
                  <a:srgbClr val="37A76F">
                    <a:lumMod val="75000"/>
                  </a:srgbClr>
                </a:solidFill>
              </a:rPr>
              <a:t>nd</a:t>
            </a:r>
            <a:r>
              <a:rPr lang="en-ZA" sz="2000" b="1" dirty="0">
                <a:solidFill>
                  <a:srgbClr val="37A76F">
                    <a:lumMod val="75000"/>
                  </a:srgbClr>
                </a:solidFill>
              </a:rPr>
              <a:t> QUARTER PERFORMANCE </a:t>
            </a:r>
            <a:r>
              <a:rPr lang="en-ZA" sz="2000" b="1" dirty="0" smtClean="0">
                <a:solidFill>
                  <a:srgbClr val="37A76F">
                    <a:lumMod val="75000"/>
                  </a:srgbClr>
                </a:solidFill>
              </a:rPr>
              <a:t>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00003837"/>
              </p:ext>
            </p:extLst>
          </p:nvPr>
        </p:nvGraphicFramePr>
        <p:xfrm>
          <a:off x="198438" y="1030941"/>
          <a:ext cx="8737603" cy="3329919"/>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304635">
                <a:tc>
                  <a:txBody>
                    <a:bodyPr/>
                    <a:lstStyle/>
                    <a:p>
                      <a:pPr algn="just">
                        <a:lnSpc>
                          <a:spcPct val="150000"/>
                        </a:lnSpc>
                        <a:spcAft>
                          <a:spcPts val="1000"/>
                        </a:spcAft>
                      </a:pPr>
                      <a:r>
                        <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algn="l">
                        <a:lnSpc>
                          <a:spcPct val="150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  Status </a:t>
                      </a:r>
                      <a:r>
                        <a:rPr lang="en-ZA" sz="11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r>
                      <a:r>
                        <a:rPr kumimoji="0" lang="en-ZA" sz="1100" b="0" i="0" u="none" strike="noStrike" kern="1200" cap="none" spc="0" normalizeH="0" baseline="0" dirty="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lang="en-ZA" sz="11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Red/ </a:t>
                      </a:r>
                      <a:r>
                        <a:rPr lang="en-ZA" sz="11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Not </a:t>
                      </a:r>
                      <a:r>
                        <a:rPr lang="en-ZA" sz="1100" dirty="0"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Achieved) </a:t>
                      </a:r>
                      <a:r>
                        <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for Quarter 2</a:t>
                      </a:r>
                    </a:p>
                  </a:txBody>
                  <a:tcPr marL="65260" marR="65260" marT="0" marB="0">
                    <a:solidFill>
                      <a:srgbClr val="00B050"/>
                    </a:solidFill>
                  </a:tcPr>
                </a:tc>
                <a:tc>
                  <a:txBody>
                    <a:bodyPr/>
                    <a:lstStyle/>
                    <a:p>
                      <a:pPr algn="just">
                        <a:lnSpc>
                          <a:spcPct val="150000"/>
                        </a:lnSpc>
                        <a:spcAft>
                          <a:spcPts val="1000"/>
                        </a:spcAft>
                      </a:pPr>
                      <a:r>
                        <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491672">
                <a:tc gridSpan="7">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Sub-programme: Departmental</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Management</a:t>
                      </a:r>
                    </a:p>
                  </a:txBody>
                  <a:tcPr>
                    <a:solidFill>
                      <a:srgbClr val="FFC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1"/>
                  </a:ext>
                </a:extLst>
              </a:tr>
              <a:tr h="1533612">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Unqualified audit opinion on Predetermined Objectives</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5260" marR="6526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Unqualified audit opinion on predetermined objectives</a:t>
                      </a:r>
                    </a:p>
                  </a:txBody>
                  <a:tcPr marL="65260" marR="65260"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Unqualified Audit opinion on predetermined objectives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The department received an unqualified audit opinion on predetermined objective</a:t>
                      </a:r>
                    </a:p>
                  </a:txBody>
                  <a:tcPr marL="65260" marR="65260"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t>
                      </a:r>
                    </a:p>
                  </a:txBody>
                  <a:tcPr marL="65260" marR="65260" marT="0" marB="0"/>
                </a:tc>
                <a:tc>
                  <a:txBody>
                    <a:bodyPr/>
                    <a:lstStyle/>
                    <a:p>
                      <a:pPr algn="l">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62270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295835"/>
            <a:ext cx="8736495" cy="770965"/>
          </a:xfrm>
        </p:spPr>
        <p:txBody>
          <a:bodyPr/>
          <a:lstStyle/>
          <a:p>
            <a:r>
              <a:rPr lang="en-ZA" sz="2000" b="1" dirty="0">
                <a:solidFill>
                  <a:srgbClr val="37A76F">
                    <a:lumMod val="75000"/>
                  </a:srgbClr>
                </a:solidFill>
              </a:rPr>
              <a:t>PROGRAMME 1 (ADMINISTRATION): 2</a:t>
            </a:r>
            <a:r>
              <a:rPr lang="en-ZA" sz="2000" b="1" baseline="30000" dirty="0">
                <a:solidFill>
                  <a:srgbClr val="37A76F">
                    <a:lumMod val="75000"/>
                  </a:srgbClr>
                </a:solidFill>
              </a:rPr>
              <a:t>nd</a:t>
            </a:r>
            <a:r>
              <a:rPr lang="en-ZA" sz="2000" b="1" dirty="0">
                <a:solidFill>
                  <a:srgbClr val="37A76F">
                    <a:lumMod val="75000"/>
                  </a:srgbClr>
                </a:solidFill>
              </a:rPr>
              <a:t> QUARTER PERFORMANCE </a:t>
            </a:r>
            <a:r>
              <a:rPr lang="en-ZA" sz="2000" b="1" dirty="0" smtClean="0">
                <a:solidFill>
                  <a:srgbClr val="37A76F">
                    <a:lumMod val="75000"/>
                  </a:srgbClr>
                </a:solidFill>
              </a:rPr>
              <a:t>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066807051"/>
              </p:ext>
            </p:extLst>
          </p:nvPr>
        </p:nvGraphicFramePr>
        <p:xfrm>
          <a:off x="198438" y="968188"/>
          <a:ext cx="8737603" cy="5009234"/>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205101">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286358">
                <a:tc gridSpan="7">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Financial Management</a:t>
                      </a:r>
                    </a:p>
                  </a:txBody>
                  <a:tcPr>
                    <a:solidFill>
                      <a:srgbClr val="FFC000"/>
                    </a:solidFill>
                  </a:tcPr>
                </a:tc>
                <a:tc hMerge="1">
                  <a:txBody>
                    <a:bodyPr/>
                    <a:lstStyle/>
                    <a:p>
                      <a:endParaRPr lang="en-US" sz="1100" dirty="0">
                        <a:latin typeface="Arial" panose="020B0604020202020204" pitchFamily="34" charset="0"/>
                        <a:cs typeface="Arial" panose="020B0604020202020204" pitchFamily="34" charset="0"/>
                      </a:endParaRPr>
                    </a:p>
                  </a:txBody>
                  <a:tcPr/>
                </a:tc>
                <a:tc hMerge="1">
                  <a:txBody>
                    <a:bodyPr/>
                    <a:lstStyle/>
                    <a:p>
                      <a:endParaRPr lang="en-US" sz="1100" dirty="0">
                        <a:latin typeface="Arial" panose="020B0604020202020204" pitchFamily="34" charset="0"/>
                        <a:cs typeface="Arial" panose="020B0604020202020204" pitchFamily="34" charset="0"/>
                      </a:endParaRPr>
                    </a:p>
                  </a:txBody>
                  <a:tcPr/>
                </a:tc>
                <a:tc hMerge="1">
                  <a:txBody>
                    <a:bodyPr/>
                    <a:lstStyle/>
                    <a:p>
                      <a:endParaRPr lang="en-US" sz="1100" dirty="0">
                        <a:latin typeface="Arial" panose="020B0604020202020204" pitchFamily="34" charset="0"/>
                        <a:cs typeface="Arial" panose="020B0604020202020204" pitchFamily="34" charset="0"/>
                      </a:endParaRPr>
                    </a:p>
                  </a:txBody>
                  <a:tcPr/>
                </a:tc>
                <a:tc hMerge="1">
                  <a:txBody>
                    <a:bodyPr/>
                    <a:lstStyle/>
                    <a:p>
                      <a:endParaRPr lang="en-US" sz="1100">
                        <a:latin typeface="Arial" panose="020B0604020202020204" pitchFamily="34" charset="0"/>
                        <a:cs typeface="Arial" panose="020B0604020202020204" pitchFamily="34" charset="0"/>
                      </a:endParaRPr>
                    </a:p>
                  </a:txBody>
                  <a:tcPr/>
                </a:tc>
                <a:tc hMerge="1">
                  <a:txBody>
                    <a:bodyPr/>
                    <a:lstStyle/>
                    <a:p>
                      <a:endParaRPr lang="en-US" sz="1100">
                        <a:latin typeface="Arial" panose="020B0604020202020204" pitchFamily="34" charset="0"/>
                        <a:cs typeface="Arial" panose="020B0604020202020204" pitchFamily="34" charset="0"/>
                      </a:endParaRPr>
                    </a:p>
                  </a:txBody>
                  <a:tcPr/>
                </a:tc>
                <a:tc hMerge="1">
                  <a:txBody>
                    <a:bodyPr/>
                    <a:lstStyle/>
                    <a:p>
                      <a:endParaRPr lang="en-US"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321696">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Percentage of invoices paid within 30 days</a:t>
                      </a:r>
                    </a:p>
                  </a:txBody>
                  <a:tcPr marL="46624" marR="46624"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100% payment of all valid invoices within 30 days</a:t>
                      </a:r>
                    </a:p>
                  </a:txBody>
                  <a:tcPr marL="46624" marR="46624"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100% payment of all valid invoices within 30 days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6624" marR="46624"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Out of 1033 invoices received, 1 033 invoices or 100% were paid within 30 days.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July 2021 – All 298 invoices were paid within 30 days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Aug 2021 –  All 638 invoices were paid within 30 days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Sept 2021 – All 97 invoices were paid within 30 days.</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6624" marR="46624"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Achieved</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46624" marR="46624" marT="0" marB="0">
                    <a:solidFill>
                      <a:srgbClr val="00B050"/>
                    </a:solidFill>
                  </a:tcPr>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No Deviation</a:t>
                      </a:r>
                    </a:p>
                  </a:txBody>
                  <a:tcPr marL="46624" marR="46624" marT="0" marB="0"/>
                </a:tc>
                <a:tc>
                  <a:txBody>
                    <a:bodyPr/>
                    <a:lstStyle/>
                    <a:p>
                      <a:r>
                        <a:rPr lang="en-US" sz="1100" dirty="0" smtClean="0">
                          <a:latin typeface="Arial" panose="020B0604020202020204" pitchFamily="34" charset="0"/>
                          <a:cs typeface="Arial" panose="020B0604020202020204" pitchFamily="34" charset="0"/>
                        </a:rPr>
                        <a:t>None</a:t>
                      </a: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258736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97165"/>
            <a:ext cx="8736495" cy="628071"/>
          </a:xfrm>
        </p:spPr>
        <p:txBody>
          <a:bodyPr>
            <a:normAutofit fontScale="90000"/>
          </a:bodyPr>
          <a:lstStyle/>
          <a:p>
            <a:r>
              <a:rPr lang="en-ZA" sz="2000" b="1" dirty="0">
                <a:solidFill>
                  <a:srgbClr val="37A76F">
                    <a:lumMod val="75000"/>
                  </a:srgbClr>
                </a:solidFill>
              </a:rPr>
              <a:t>PROGRAMME 1 (ADMINISTRATION): 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52364638"/>
              </p:ext>
            </p:extLst>
          </p:nvPr>
        </p:nvGraphicFramePr>
        <p:xfrm>
          <a:off x="198438" y="1025236"/>
          <a:ext cx="8737603" cy="4271744"/>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599118">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471659">
                <a:tc gridSpan="7">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Sub-programme: Financial Management</a:t>
                      </a:r>
                    </a:p>
                  </a:txBody>
                  <a:tcPr>
                    <a:solidFill>
                      <a:srgbClr val="FFC000"/>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200967">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Unqualified audit opinion on annual financial statements</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Unqualified audit opinion on Annual Financial Statements</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Unqualified Audit opinion on Annual Financial Statements</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Obtained an Unqualified Audit opinion On Annual Financial Statements.</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gn="l">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43387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83" y="341746"/>
            <a:ext cx="8736495" cy="609600"/>
          </a:xfrm>
        </p:spPr>
        <p:txBody>
          <a:bodyPr>
            <a:normAutofit fontScale="90000"/>
          </a:bodyPr>
          <a:lstStyle/>
          <a:p>
            <a:r>
              <a:rPr lang="en-ZA" sz="2000" b="1" dirty="0">
                <a:solidFill>
                  <a:srgbClr val="37A76F">
                    <a:lumMod val="75000"/>
                  </a:srgbClr>
                </a:solidFill>
              </a:rPr>
              <a:t>PROGRAMME 1 (ADMINISTRATION): 2</a:t>
            </a:r>
            <a:r>
              <a:rPr lang="en-ZA" sz="2000" b="1" baseline="30000" dirty="0">
                <a:solidFill>
                  <a:srgbClr val="37A76F">
                    <a:lumMod val="75000"/>
                  </a:srgbClr>
                </a:solidFill>
              </a:rPr>
              <a:t>nd</a:t>
            </a:r>
            <a:r>
              <a:rPr lang="en-ZA" sz="2000" b="1" dirty="0">
                <a:solidFill>
                  <a:srgbClr val="37A76F">
                    <a:lumMod val="75000"/>
                  </a:srgbClr>
                </a:solidFill>
              </a:rPr>
              <a:t> QUARTER PERFORMANCE 2021/22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256608757"/>
              </p:ext>
            </p:extLst>
          </p:nvPr>
        </p:nvGraphicFramePr>
        <p:xfrm>
          <a:off x="198438" y="794326"/>
          <a:ext cx="8737603" cy="4088078"/>
        </p:xfrm>
        <a:graphic>
          <a:graphicData uri="http://schemas.openxmlformats.org/drawingml/2006/table">
            <a:tbl>
              <a:tblPr firstRow="1" bandRow="1">
                <a:tableStyleId>{5C22544A-7EE6-4342-B048-85BDC9FD1C3A}</a:tableStyleId>
              </a:tblPr>
              <a:tblGrid>
                <a:gridCol w="1248229">
                  <a:extLst>
                    <a:ext uri="{9D8B030D-6E8A-4147-A177-3AD203B41FA5}">
                      <a16:colId xmlns:a16="http://schemas.microsoft.com/office/drawing/2014/main" xmlns="" val="20000"/>
                    </a:ext>
                  </a:extLst>
                </a:gridCol>
                <a:gridCol w="1248229">
                  <a:extLst>
                    <a:ext uri="{9D8B030D-6E8A-4147-A177-3AD203B41FA5}">
                      <a16:colId xmlns:a16="http://schemas.microsoft.com/office/drawing/2014/main" xmlns="" val="20001"/>
                    </a:ext>
                  </a:extLst>
                </a:gridCol>
                <a:gridCol w="1248229">
                  <a:extLst>
                    <a:ext uri="{9D8B030D-6E8A-4147-A177-3AD203B41FA5}">
                      <a16:colId xmlns:a16="http://schemas.microsoft.com/office/drawing/2014/main" xmlns="" val="20002"/>
                    </a:ext>
                  </a:extLst>
                </a:gridCol>
                <a:gridCol w="1248229">
                  <a:extLst>
                    <a:ext uri="{9D8B030D-6E8A-4147-A177-3AD203B41FA5}">
                      <a16:colId xmlns:a16="http://schemas.microsoft.com/office/drawing/2014/main" xmlns="" val="20003"/>
                    </a:ext>
                  </a:extLst>
                </a:gridCol>
                <a:gridCol w="1248229">
                  <a:extLst>
                    <a:ext uri="{9D8B030D-6E8A-4147-A177-3AD203B41FA5}">
                      <a16:colId xmlns:a16="http://schemas.microsoft.com/office/drawing/2014/main" xmlns="" val="20004"/>
                    </a:ext>
                  </a:extLst>
                </a:gridCol>
                <a:gridCol w="1248229">
                  <a:extLst>
                    <a:ext uri="{9D8B030D-6E8A-4147-A177-3AD203B41FA5}">
                      <a16:colId xmlns:a16="http://schemas.microsoft.com/office/drawing/2014/main" xmlns="" val="20005"/>
                    </a:ext>
                  </a:extLst>
                </a:gridCol>
                <a:gridCol w="1248229">
                  <a:extLst>
                    <a:ext uri="{9D8B030D-6E8A-4147-A177-3AD203B41FA5}">
                      <a16:colId xmlns:a16="http://schemas.microsoft.com/office/drawing/2014/main" xmlns="" val="20006"/>
                    </a:ext>
                  </a:extLst>
                </a:gridCol>
              </a:tblGrid>
              <a:tr h="1265828">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Output Indicator </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Annual Target  2021/22</a:t>
                      </a: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Target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Q2 Actual Output                                           </a:t>
                      </a:r>
                    </a:p>
                  </a:txBody>
                  <a:tcPr marL="65260" marR="65260" marT="0" marB="0">
                    <a:solidFill>
                      <a:srgbClr val="00B050"/>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Performance  Status </a:t>
                      </a:r>
                      <a:r>
                        <a:rPr kumimoji="0" lang="en-ZA" sz="1100" b="1" i="0" u="none" strike="noStrike" kern="1200" cap="none" spc="0" normalizeH="0" baseline="0" noProof="0" dirty="0" smtClean="0">
                          <a:ln>
                            <a:noFill/>
                          </a:ln>
                          <a:solidFill>
                            <a:srgbClr val="92D050"/>
                          </a:solidFill>
                          <a:effectLst/>
                          <a:uLnTx/>
                          <a:uFillTx/>
                          <a:latin typeface="Arial" panose="020B0604020202020204" pitchFamily="34" charset="0"/>
                          <a:ea typeface="Times New Roman" panose="02020603050405020304" pitchFamily="18" charset="0"/>
                          <a:cs typeface="Arial" panose="020B0604020202020204" pitchFamily="34" charset="0"/>
                        </a:rPr>
                        <a:t>(Green /Achieved   </a:t>
                      </a:r>
                      <a:r>
                        <a:rPr kumimoji="0" lang="en-ZA" sz="11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Red Not Achieved </a:t>
                      </a:r>
                      <a:r>
                        <a:rPr kumimoji="0" lang="en-ZA" sz="1100" b="1" i="0" u="none" strike="noStrike" kern="1200" cap="none" spc="0" normalizeH="0" baseline="0" noProof="0" dirty="0" smtClean="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rPr>
                        <a:t>for Quarter 2</a:t>
                      </a:r>
                      <a:endParaRPr kumimoji="0" lang="en-ZA" sz="1100" b="1" i="0"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5260" marR="65260" marT="0" marB="0">
                    <a:solidFill>
                      <a:srgbClr val="00B050"/>
                    </a:solidFill>
                  </a:tcPr>
                </a:tc>
                <a:tc>
                  <a:txBody>
                    <a:bodyPr/>
                    <a:lstStyle/>
                    <a:p>
                      <a:pPr algn="just">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Reason for Deviation </a:t>
                      </a:r>
                    </a:p>
                  </a:txBody>
                  <a:tcPr marL="65260" marR="65260" marT="0" marB="0">
                    <a:solidFill>
                      <a:srgbClr val="00B050"/>
                    </a:solidFill>
                  </a:tcPr>
                </a:tc>
                <a:tc>
                  <a:txBody>
                    <a:bodyPr/>
                    <a:lstStyle/>
                    <a:p>
                      <a:pPr algn="l">
                        <a:lnSpc>
                          <a:spcPct val="150000"/>
                        </a:lnSpc>
                        <a:spcAft>
                          <a:spcPts val="1000"/>
                        </a:spcAft>
                      </a:pPr>
                      <a:r>
                        <a:rPr lang="en-ZA"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p>
                  </a:txBody>
                  <a:tcPr marL="65260" marR="65260" marT="0" marB="0">
                    <a:solidFill>
                      <a:srgbClr val="00B050"/>
                    </a:solidFill>
                  </a:tcPr>
                </a:tc>
                <a:extLst>
                  <a:ext uri="{0D108BD9-81ED-4DB2-BD59-A6C34878D82A}">
                    <a16:rowId xmlns:a16="http://schemas.microsoft.com/office/drawing/2014/main" xmlns="" val="10000"/>
                  </a:ext>
                </a:extLst>
              </a:tr>
              <a:tr h="496983">
                <a:tc gridSpan="7">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mn-cs"/>
                        </a:rPr>
                        <a:t>Sub-programme: Corporate Management</a:t>
                      </a:r>
                      <a:endParaRPr kumimoji="0" lang="en-ZA" sz="11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a:solidFill>
                      <a:srgbClr val="FFC000"/>
                    </a:solidFill>
                  </a:tcPr>
                </a:tc>
                <a:tc hMerge="1">
                  <a:txBody>
                    <a:bodyPr/>
                    <a:lstStyle/>
                    <a:p>
                      <a:endParaRPr lang="en-US" dirty="0"/>
                    </a:p>
                  </a:txBody>
                  <a:tcPr>
                    <a:solidFill>
                      <a:srgbClr val="FFC000"/>
                    </a:solidFill>
                  </a:tcPr>
                </a:tc>
                <a:tc hMerge="1">
                  <a:txBody>
                    <a:bodyPr/>
                    <a:lstStyle/>
                    <a:p>
                      <a:endParaRPr lang="en-US" dirty="0"/>
                    </a:p>
                  </a:txBody>
                  <a:tcPr>
                    <a:solidFill>
                      <a:srgbClr val="FFC000"/>
                    </a:solidFill>
                  </a:tcPr>
                </a:tc>
                <a:tc hMerge="1">
                  <a:txBody>
                    <a:bodyPr/>
                    <a:lstStyle/>
                    <a:p>
                      <a:endParaRPr lang="en-US" dirty="0"/>
                    </a:p>
                  </a:txBody>
                  <a:tcPr>
                    <a:solidFill>
                      <a:srgbClr val="FFC000"/>
                    </a:solidFill>
                  </a:tcPr>
                </a:tc>
                <a:tc hMerge="1">
                  <a:txBody>
                    <a:bodyPr/>
                    <a:lstStyle/>
                    <a:p>
                      <a:endParaRPr lang="en-US" dirty="0"/>
                    </a:p>
                  </a:txBody>
                  <a:tcPr>
                    <a:solidFill>
                      <a:srgbClr val="FFC000"/>
                    </a:solidFill>
                  </a:tcPr>
                </a:tc>
                <a:tc hMerge="1">
                  <a:txBody>
                    <a:bodyPr/>
                    <a:lstStyle/>
                    <a:p>
                      <a:endParaRPr lang="en-US" dirty="0"/>
                    </a:p>
                  </a:txBody>
                  <a:tcPr>
                    <a:solidFill>
                      <a:srgbClr val="FFC000"/>
                    </a:solidFill>
                  </a:tcPr>
                </a:tc>
                <a:tc hMerge="1">
                  <a:txBody>
                    <a:bodyPr/>
                    <a:lstStyle/>
                    <a:p>
                      <a:endParaRPr lang="en-US" dirty="0"/>
                    </a:p>
                  </a:txBody>
                  <a:tcPr>
                    <a:solidFill>
                      <a:srgbClr val="FFC000"/>
                    </a:solidFill>
                  </a:tcPr>
                </a:tc>
                <a:extLst>
                  <a:ext uri="{0D108BD9-81ED-4DB2-BD59-A6C34878D82A}">
                    <a16:rowId xmlns:a16="http://schemas.microsoft.com/office/drawing/2014/main" xmlns="" val="10001"/>
                  </a:ext>
                </a:extLst>
              </a:tr>
              <a:tr h="1033452">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Percentage vacancy rate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a:effectLst/>
                          <a:latin typeface="Arial" panose="020B0604020202020204" pitchFamily="34" charset="0"/>
                          <a:ea typeface="Calibri" panose="020F0502020204030204" pitchFamily="34" charset="0"/>
                          <a:cs typeface="Arial" panose="020B0604020202020204" pitchFamily="34" charset="0"/>
                        </a:rPr>
                        <a:t>Maintain a vacancy rate of less than10% annually</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&lt;10%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Vacancy Rate 4.2% </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gn="l">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2"/>
                  </a:ext>
                </a:extLst>
              </a:tr>
              <a:tr h="1291815">
                <a:tc>
                  <a:txBody>
                    <a:bodyPr/>
                    <a:lstStyle/>
                    <a:p>
                      <a:pPr algn="l">
                        <a:lnSpc>
                          <a:spcPct val="115000"/>
                        </a:lnSpc>
                        <a:spcAft>
                          <a:spcPts val="1000"/>
                        </a:spcAft>
                      </a:pPr>
                      <a:r>
                        <a:rPr lang="en-ZA" sz="1100">
                          <a:effectLst/>
                          <a:latin typeface="Arial" panose="020B0604020202020204" pitchFamily="34" charset="0"/>
                          <a:ea typeface="Calibri" panose="020F0502020204030204" pitchFamily="34" charset="0"/>
                          <a:cs typeface="Arial" panose="020B0604020202020204" pitchFamily="34" charset="0"/>
                        </a:rPr>
                        <a:t>Number of reports on the implementation of Human Resource Plan Year 1</a:t>
                      </a:r>
                      <a:endParaRPr lang="en-ZA"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3 reports on the implementation of Human Resource Plan Year 1</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Calibri" panose="020F0502020204030204" pitchFamily="34" charset="0"/>
                          <a:cs typeface="Arial" panose="020B0604020202020204" pitchFamily="34" charset="0"/>
                        </a:rPr>
                        <a:t>1 Report on the implementation of the Human Resource Plan Year 1 </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Quarter 2 HR Planning Implementation Y1 Report produced.</a:t>
                      </a:r>
                    </a:p>
                  </a:txBody>
                  <a:tcPr marL="68580" marR="68580" marT="0" marB="0"/>
                </a:tc>
                <a:tc>
                  <a:txBody>
                    <a:bodyPr/>
                    <a:lstStyle/>
                    <a:p>
                      <a:pPr algn="l">
                        <a:lnSpc>
                          <a:spcPct val="115000"/>
                        </a:lnSpc>
                        <a:spcAft>
                          <a:spcPts val="1000"/>
                        </a:spcAft>
                      </a:pPr>
                      <a:r>
                        <a:rPr lang="en-ZA" sz="1100" dirty="0">
                          <a:effectLst/>
                          <a:latin typeface="Arial" panose="020B0604020202020204" pitchFamily="34" charset="0"/>
                          <a:ea typeface="Times New Roman" panose="02020603050405020304" pitchFamily="18" charset="0"/>
                          <a:cs typeface="Arial" panose="020B0604020202020204" pitchFamily="34" charset="0"/>
                        </a:rPr>
                        <a:t>Achieved</a:t>
                      </a:r>
                    </a:p>
                  </a:txBody>
                  <a:tcPr marL="68580" marR="68580" marT="0" marB="0">
                    <a:solidFill>
                      <a:srgbClr val="00B050"/>
                    </a:solidFill>
                  </a:tcPr>
                </a:tc>
                <a:tc>
                  <a:txBody>
                    <a:bodyPr/>
                    <a:lstStyle/>
                    <a:p>
                      <a:pPr algn="l">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15000"/>
                        </a:lnSpc>
                        <a:spcAft>
                          <a:spcPts val="1000"/>
                        </a:spcAft>
                      </a:pPr>
                      <a:r>
                        <a:rPr lang="en-ZA" sz="1100" dirty="0" smtClean="0">
                          <a:effectLst/>
                          <a:latin typeface="Arial" panose="020B0604020202020204" pitchFamily="34" charset="0"/>
                          <a:ea typeface="Times New Roman" panose="02020603050405020304" pitchFamily="18" charset="0"/>
                          <a:cs typeface="Arial" panose="020B0604020202020204" pitchFamily="34" charset="0"/>
                        </a:rPr>
                        <a:t>None</a:t>
                      </a:r>
                      <a:endParaRPr lang="en-ZA"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876222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4651</TotalTime>
  <Words>5832</Words>
  <Application>Microsoft Office PowerPoint</Application>
  <PresentationFormat>On-screen Show (4:3)</PresentationFormat>
  <Paragraphs>971</Paragraphs>
  <Slides>58</Slides>
  <Notes>5</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Presentation to  the Portfolio Committee</vt:lpstr>
      <vt:lpstr>TABLE OF CONTENTS </vt:lpstr>
      <vt:lpstr>BACKGROUND</vt:lpstr>
      <vt:lpstr>OVERVIEW PERFORMANCE INFORMATION</vt:lpstr>
      <vt:lpstr>PROGRAMME 1: ADMINISTRATION</vt:lpstr>
      <vt:lpstr>PROGRAMME 1 (ADMINISTRATION): 2nd QUARTER PERFORMANCE 2021/22</vt:lpstr>
      <vt:lpstr>PROGRAMME 1 (ADMINISTRATION): 2nd QUARTER PERFORMANCE 2021/22</vt:lpstr>
      <vt:lpstr>PROGRAMME 1 (ADMINISTRATION): 2nd QUARTER PERFORMANCE 2021/22</vt:lpstr>
      <vt:lpstr>PROGRAMME 1 (ADMINISTRATION): 2nd QUARTER PERFORMANCE 2021/22</vt:lpstr>
      <vt:lpstr>PROGRAMME 1 (ADMINISTRATION): 2nd QUARTER PERFORMANCE 2021/22</vt:lpstr>
      <vt:lpstr>PROGRAMME 2 (STEE) :2nd QUARTER PERFORMANCE 2021/22</vt:lpstr>
      <vt:lpstr>PROGRAMME 2 (STEE) :2nd QUARTER PERFORMANCE 2021/22</vt:lpstr>
      <vt:lpstr>PROGRAMME 2 (STEE) :2nd QUARTER PERFORMANCE 2021/22</vt:lpstr>
      <vt:lpstr>PROGRAMME 2 (STEE) :2nd QUARTER PERFORMANCE 2021/22</vt:lpstr>
      <vt:lpstr>PROGRAMME 2 (STEE) :2nd QUARTER PERFORMANCE 2021/22</vt:lpstr>
      <vt:lpstr>PROGRAMME 2 (STEE) :2nd QUARTER PERFORMANCE 2021/22</vt:lpstr>
      <vt:lpstr>PROGRAMME 2 (STEE) :2nd QUARTER PERFORMANCE 2021/22</vt:lpstr>
      <vt:lpstr>PROGRAMME 2 (STEE) :2nd QUARTER PERFORMANCE 2021/22</vt:lpstr>
      <vt:lpstr>PROGRAMME 3: POLICY, STAKEHOLDER COORDINATION AND KNOWLEDGE MANAGEMENT</vt:lpstr>
      <vt:lpstr>PROGRAMME 3 (PSCKM):2nd QUARTER PERFORMANCE 2021/22</vt:lpstr>
      <vt:lpstr>PROGRAMME 3 (PSCKM):2nd QUARTER PERFORMANCE 2021/22</vt:lpstr>
      <vt:lpstr>PROGRAMME 3 (PSCKM):2nd QUARTER PERFORMANCE 2021/22</vt:lpstr>
      <vt:lpstr>PROGRAMME 3 (PSCKM):2nd QUARTER PERFORMANCE 2021/22</vt:lpstr>
      <vt:lpstr>PROGRAMME 3 (PSCKM):2nd QUARTER PERFORMANCE 2021/22</vt:lpstr>
      <vt:lpstr>PROGRAMME 3 (PSCKM):2nd QUARTER PERFORMANCE 2021/22</vt:lpstr>
      <vt:lpstr>PROGRAMME 3 (PSCKM):2nd QUARTER PERFORMANCE 2021/22</vt:lpstr>
      <vt:lpstr>PROGRAMME 3 (PSCKM):2nd QUARTER PERFORMANCE 2021/22</vt:lpstr>
      <vt:lpstr>PROGRAMME 3 (PSCKM):2nd QUARTER PERFORMANCE 2021/22</vt:lpstr>
      <vt:lpstr>PROGRAMME 4: RIGHTS OF PERSONS WITH DISABILITIES (RPD)</vt:lpstr>
      <vt:lpstr>PROGRAMME 4 (RPD):2nd QUARTER PERFORMANCE 2021/22</vt:lpstr>
      <vt:lpstr>PROGRAMME 4 (RPD):2nd QUARTER PERFORMANCE 2021/22</vt:lpstr>
      <vt:lpstr>PROGRAMME 4 (RPD):2nd QUARTER PERFORMANCE 2021/22</vt:lpstr>
      <vt:lpstr>PROGRAMME 4 (RPD):2nd QUARTER PERFORMANCE 2021/22</vt:lpstr>
      <vt:lpstr>PROGRAMME 4 (RPD):2nd QUARTER PERFORMANCE 2021/22</vt:lpstr>
      <vt:lpstr>PROGRAMME 4 (RPD):2nd QUARTER PERFORMANCE 2021/22</vt:lpstr>
      <vt:lpstr>PROGRAMME 4 (RPD):2nd QUARTER PERFORMANCE 2021/22</vt:lpstr>
      <vt:lpstr>PROGRAMME 5: NATIONAL YOUTH DEVELOPMENT</vt:lpstr>
      <vt:lpstr>PROGRAMME 5 (NYD):2nd QUARTER PERFORMANCE 2021/22</vt:lpstr>
      <vt:lpstr>PROGRAMME 5 (NYD):2nd QUARTER PERFORMANCE 2021/22</vt:lpstr>
      <vt:lpstr>PART D: HUMAN RESOURCE MANAGEMENT REPORT</vt:lpstr>
      <vt:lpstr>CUMULATIVE HUMAN RESOURCE OVERSIGHT</vt:lpstr>
      <vt:lpstr>STATUS OF VACANT POSTS: 30 SEPTEMBER 2021</vt:lpstr>
      <vt:lpstr>SERVICE TERMINATIONS: 30 SEPTEMBER 2021 </vt:lpstr>
      <vt:lpstr>DISCIPLINARY MATTERS : 30 SEPTEMBER 2021</vt:lpstr>
      <vt:lpstr>ACHIEVEMENTS AND CHALLENGES</vt:lpstr>
      <vt:lpstr>PART E: DEPARTMENTAL FINANCIAL REPORT  – PER PROGRAMME</vt:lpstr>
      <vt:lpstr>DEPARTMENTAL FINANCIAL OVERVIEW – ECONOMIC CLASSIFICATION</vt:lpstr>
      <vt:lpstr>DEPARTMENTAL FINANCIAL OVERVIEW </vt:lpstr>
      <vt:lpstr>DEPARTMENTAL FINANCIAL OVERVIEW - ADMINISTRATION</vt:lpstr>
      <vt:lpstr>OVERALL FINANCIAL PERFORMANCE – STEE</vt:lpstr>
      <vt:lpstr>OVERALL FINANCIAL PERFORMANCE – PSCKM</vt:lpstr>
      <vt:lpstr>OVERALL FINANCIAL PERFORMANCE – RPD</vt:lpstr>
      <vt:lpstr>OVERALL FINANCIAL PERFORMANCE – NYD</vt:lpstr>
      <vt:lpstr>OVERALL FINANCIAL PERFORMANCE – ENTITIES</vt:lpstr>
      <vt:lpstr>IRREGULAR, FRUITLESS &amp; WASTEFUL EXPENDITURE AS AT 30 SEPT 2021</vt:lpstr>
      <vt:lpstr>DEVIATIONS APPROVED AS AT 30 SEPT 2021</vt:lpstr>
      <vt:lpstr>AUDIT ACTION PLAN – 2020/21 AS AT 30 SEPT 2021</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59</cp:revision>
  <dcterms:created xsi:type="dcterms:W3CDTF">2019-07-17T13:26:29Z</dcterms:created>
  <dcterms:modified xsi:type="dcterms:W3CDTF">2022-02-23T11:42:57Z</dcterms:modified>
</cp:coreProperties>
</file>