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7"/>
  </p:notesMasterIdLst>
  <p:handoutMasterIdLst>
    <p:handoutMasterId r:id="rId28"/>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60"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showGuides="1">
      <p:cViewPr varScale="1">
        <p:scale>
          <a:sx n="73" d="100"/>
          <a:sy n="73" d="100"/>
        </p:scale>
        <p:origin x="-1296" y="-102"/>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C33809-580D-6242-8BA1-002773C8104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63D1136C-D934-A443-9F63-494CAB69B13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B1CCCDC-B94B-0F47-B593-74D78C5634FC}" type="datetimeFigureOut">
              <a:rPr lang="en-US" smtClean="0"/>
              <a:pPr/>
              <a:t>2/23/2022</a:t>
            </a:fld>
            <a:endParaRPr lang="en-US"/>
          </a:p>
        </p:txBody>
      </p:sp>
      <p:sp>
        <p:nvSpPr>
          <p:cNvPr id="4" name="Footer Placeholder 3">
            <a:extLst>
              <a:ext uri="{FF2B5EF4-FFF2-40B4-BE49-F238E27FC236}">
                <a16:creationId xmlns:a16="http://schemas.microsoft.com/office/drawing/2014/main" xmlns="" id="{4E18070E-30BF-6E44-A67F-B57E840824E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201F0F0-D145-4D49-8B03-51EAC9DB05E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48D09B-9725-8C4E-80D1-7DA782E63E49}" type="slidenum">
              <a:rPr lang="en-US" smtClean="0"/>
              <a:pPr/>
              <a:t>‹#›</a:t>
            </a:fld>
            <a:endParaRPr lang="en-US"/>
          </a:p>
        </p:txBody>
      </p:sp>
    </p:spTree>
    <p:extLst>
      <p:ext uri="{BB962C8B-B14F-4D97-AF65-F5344CB8AC3E}">
        <p14:creationId xmlns:p14="http://schemas.microsoft.com/office/powerpoint/2010/main" xmlns=""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385973-325A-5240-B9F3-659E46E0C383}" type="datetimeFigureOut">
              <a:rPr lang="en-US" smtClean="0"/>
              <a:pPr/>
              <a:t>2/23/2022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2BF947-1BB9-5841-BE52-967BB0F86502}" type="slidenum">
              <a:rPr lang="en-US" smtClean="0"/>
              <a:pPr/>
              <a:t>‹#›</a:t>
            </a:fld>
            <a:endParaRPr lang="en-US"/>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8546612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pPr/>
              <a:t>‹#›</a:t>
            </a:fld>
            <a:endParaRPr lang="en-US"/>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E51EB6-104E-A347-AB85-1F6FE81A8A2C}"/>
              </a:ext>
            </a:extLst>
          </p:cNvPr>
          <p:cNvPicPr>
            <a:picLocks noGrp="1" noChangeAspect="1"/>
          </p:cNvPicPr>
          <p:nvPr>
            <p:ph idx="1"/>
          </p:nvPr>
        </p:nvPicPr>
        <p:blipFill>
          <a:blip r:embed="rId2"/>
          <a:stretch>
            <a:fillRect/>
          </a:stretch>
        </p:blipFill>
        <p:spPr>
          <a:xfrm>
            <a:off x="0" y="-63210"/>
            <a:ext cx="9144000" cy="6858001"/>
          </a:xfrm>
        </p:spPr>
      </p:pic>
      <p:sp>
        <p:nvSpPr>
          <p:cNvPr id="2" name="Title 1">
            <a:extLst>
              <a:ext uri="{FF2B5EF4-FFF2-40B4-BE49-F238E27FC236}">
                <a16:creationId xmlns:a16="http://schemas.microsoft.com/office/drawing/2014/main" xmlns="" id="{4E7A1611-166A-8349-BB5D-DA6E55F2215F}"/>
              </a:ext>
            </a:extLst>
          </p:cNvPr>
          <p:cNvSpPr>
            <a:spLocks noGrp="1"/>
          </p:cNvSpPr>
          <p:nvPr>
            <p:ph type="title"/>
          </p:nvPr>
        </p:nvSpPr>
        <p:spPr>
          <a:xfrm>
            <a:off x="3602182" y="534532"/>
            <a:ext cx="5338065" cy="931905"/>
          </a:xfrm>
        </p:spPr>
        <p:txBody>
          <a:bodyPr>
            <a:normAutofit fontScale="90000"/>
          </a:bodyPr>
          <a:lstStyle/>
          <a:p>
            <a:pPr algn="ctr">
              <a:lnSpc>
                <a:spcPct val="150000"/>
              </a:lnSpc>
            </a:pPr>
            <a:r>
              <a:rPr lang="en-US" sz="2800" b="1" dirty="0">
                <a:solidFill>
                  <a:schemeClr val="accent3">
                    <a:lumMod val="50000"/>
                  </a:schemeClr>
                </a:solidFill>
              </a:rPr>
              <a:t>Audit and Risk Committee Report on 2</a:t>
            </a:r>
            <a:r>
              <a:rPr lang="en-US" sz="2800" b="1" baseline="30000" dirty="0">
                <a:solidFill>
                  <a:schemeClr val="accent3">
                    <a:lumMod val="50000"/>
                  </a:schemeClr>
                </a:solidFill>
              </a:rPr>
              <a:t>nd</a:t>
            </a:r>
            <a:r>
              <a:rPr lang="en-US" sz="2800" b="1" dirty="0">
                <a:solidFill>
                  <a:schemeClr val="accent3">
                    <a:lumMod val="50000"/>
                  </a:schemeClr>
                </a:solidFill>
              </a:rPr>
              <a:t>  Quarter (2021/22 financial year) Audit and Risk Committee meeting </a:t>
            </a:r>
            <a:r>
              <a:rPr lang="en-US" sz="2800" dirty="0">
                <a:solidFill>
                  <a:schemeClr val="tx1"/>
                </a:solidFill>
              </a:rPr>
              <a:t/>
            </a:r>
            <a:br>
              <a:rPr lang="en-US" sz="2800" dirty="0">
                <a:solidFill>
                  <a:schemeClr val="tx1"/>
                </a:solidFill>
              </a:rPr>
            </a:br>
            <a:endParaRPr lang="en-US" sz="2800" dirty="0"/>
          </a:p>
        </p:txBody>
      </p:sp>
      <p:sp>
        <p:nvSpPr>
          <p:cNvPr id="7" name="TextBox 6"/>
          <p:cNvSpPr txBox="1"/>
          <p:nvPr/>
        </p:nvSpPr>
        <p:spPr>
          <a:xfrm>
            <a:off x="3673771" y="3357890"/>
            <a:ext cx="5357092" cy="2677656"/>
          </a:xfrm>
          <a:prstGeom prst="rect">
            <a:avLst/>
          </a:prstGeom>
          <a:noFill/>
        </p:spPr>
        <p:txBody>
          <a:bodyPr wrap="square" rtlCol="0">
            <a:spAutoFit/>
          </a:bodyPr>
          <a:lstStyle/>
          <a:p>
            <a:pPr algn="ctr"/>
            <a:r>
              <a:rPr lang="en-ZA" sz="2800" b="1" dirty="0" smtClean="0">
                <a:solidFill>
                  <a:schemeClr val="accent3">
                    <a:lumMod val="50000"/>
                  </a:schemeClr>
                </a:solidFill>
                <a:latin typeface="Arial" panose="020B0604020202020204" pitchFamily="34" charset="0"/>
                <a:ea typeface="+mj-ea"/>
                <a:cs typeface="Arial" panose="020B0604020202020204" pitchFamily="34" charset="0"/>
              </a:rPr>
              <a:t>   </a:t>
            </a:r>
            <a:r>
              <a:rPr lang="en-US" sz="2000" dirty="0">
                <a:solidFill>
                  <a:schemeClr val="accent3">
                    <a:lumMod val="50000"/>
                  </a:schemeClr>
                </a:solidFill>
              </a:rPr>
              <a:t>Presented by:</a:t>
            </a:r>
            <a:br>
              <a:rPr lang="en-US" sz="2000" dirty="0">
                <a:solidFill>
                  <a:schemeClr val="accent3">
                    <a:lumMod val="50000"/>
                  </a:schemeClr>
                </a:solidFill>
              </a:rPr>
            </a:br>
            <a:r>
              <a:rPr lang="en-US" sz="2000" dirty="0">
                <a:solidFill>
                  <a:schemeClr val="accent3">
                    <a:lumMod val="50000"/>
                  </a:schemeClr>
                </a:solidFill>
              </a:rPr>
              <a:t>Ms Gratitude Ramphaka CA (SA)</a:t>
            </a:r>
            <a:br>
              <a:rPr lang="en-US" sz="2000" dirty="0">
                <a:solidFill>
                  <a:schemeClr val="accent3">
                    <a:lumMod val="50000"/>
                  </a:schemeClr>
                </a:solidFill>
              </a:rPr>
            </a:br>
            <a:r>
              <a:rPr lang="en-US" sz="2000" dirty="0">
                <a:solidFill>
                  <a:schemeClr val="accent3">
                    <a:lumMod val="50000"/>
                  </a:schemeClr>
                </a:solidFill>
              </a:rPr>
              <a:t>Acting Chairperson of the Audit and Risk Committee</a:t>
            </a:r>
            <a:br>
              <a:rPr lang="en-US" sz="2000" dirty="0">
                <a:solidFill>
                  <a:schemeClr val="accent3">
                    <a:lumMod val="50000"/>
                  </a:schemeClr>
                </a:solidFill>
              </a:rPr>
            </a:br>
            <a:r>
              <a:rPr lang="en-US" sz="2000" dirty="0">
                <a:solidFill>
                  <a:schemeClr val="accent3">
                    <a:lumMod val="50000"/>
                  </a:schemeClr>
                </a:solidFill>
              </a:rPr>
              <a:t/>
            </a:r>
            <a:br>
              <a:rPr lang="en-US" sz="2000" dirty="0">
                <a:solidFill>
                  <a:schemeClr val="accent3">
                    <a:lumMod val="50000"/>
                  </a:schemeClr>
                </a:solidFill>
              </a:rPr>
            </a:br>
            <a:r>
              <a:rPr lang="en-US" sz="2000" dirty="0">
                <a:solidFill>
                  <a:schemeClr val="accent3">
                    <a:lumMod val="50000"/>
                  </a:schemeClr>
                </a:solidFill>
              </a:rPr>
              <a:t/>
            </a:r>
            <a:br>
              <a:rPr lang="en-US" sz="2000" dirty="0">
                <a:solidFill>
                  <a:schemeClr val="accent3">
                    <a:lumMod val="50000"/>
                  </a:schemeClr>
                </a:solidFill>
              </a:rPr>
            </a:br>
            <a:r>
              <a:rPr lang="en-US" sz="2000" dirty="0" smtClean="0">
                <a:solidFill>
                  <a:schemeClr val="accent3">
                    <a:lumMod val="50000"/>
                  </a:schemeClr>
                </a:solidFill>
              </a:rPr>
              <a:t>22 </a:t>
            </a:r>
            <a:r>
              <a:rPr lang="en-US" sz="2000" dirty="0">
                <a:solidFill>
                  <a:schemeClr val="accent3">
                    <a:lumMod val="50000"/>
                  </a:schemeClr>
                </a:solidFill>
              </a:rPr>
              <a:t>February 2022</a:t>
            </a:r>
            <a:br>
              <a:rPr lang="en-US" sz="2000" dirty="0">
                <a:solidFill>
                  <a:schemeClr val="accent3">
                    <a:lumMod val="50000"/>
                  </a:schemeClr>
                </a:solidFill>
              </a:rPr>
            </a:br>
            <a:endParaRPr lang="en-ZA" sz="2000" b="1" dirty="0">
              <a:solidFill>
                <a:schemeClr val="accent3">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396905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100" b="1" dirty="0" smtClean="0">
                <a:solidFill>
                  <a:srgbClr val="00B050"/>
                </a:solidFill>
                <a:latin typeface="Arial Narrow" panose="020B0606020202030204" pitchFamily="34" charset="0"/>
              </a:rPr>
              <a:t>Reported Deviation and </a:t>
            </a:r>
            <a:r>
              <a:rPr lang="en-US" sz="3100" b="1" dirty="0">
                <a:solidFill>
                  <a:srgbClr val="00B050"/>
                </a:solidFill>
                <a:latin typeface="Arial Narrow" panose="020B0606020202030204" pitchFamily="34" charset="0"/>
              </a:rPr>
              <a:t>P</a:t>
            </a:r>
            <a:r>
              <a:rPr lang="en-US" sz="3100" b="1" dirty="0" smtClean="0">
                <a:solidFill>
                  <a:srgbClr val="00B050"/>
                </a:solidFill>
                <a:latin typeface="Arial Narrow" panose="020B0606020202030204" pitchFamily="34" charset="0"/>
              </a:rPr>
              <a:t>ayment of invoices within 30 days </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127188"/>
          </a:xfrm>
        </p:spPr>
        <p:txBody>
          <a:bodyPr>
            <a:normAutofit/>
          </a:bodyPr>
          <a:lstStyle/>
          <a:p>
            <a:pPr marL="0" lvl="0" indent="0" algn="just">
              <a:buNone/>
            </a:pPr>
            <a:r>
              <a:rPr lang="en-US" b="1" dirty="0">
                <a:solidFill>
                  <a:prstClr val="black"/>
                </a:solidFill>
                <a:latin typeface="Arial Narrow" panose="020B0606020202030204" pitchFamily="34" charset="0"/>
              </a:rPr>
              <a:t>Management reported the following:</a:t>
            </a:r>
          </a:p>
          <a:p>
            <a:pPr marL="0" indent="0" algn="just">
              <a:buNone/>
            </a:pPr>
            <a:r>
              <a:rPr lang="en-US" b="1" dirty="0" smtClean="0">
                <a:latin typeface="Arial Narrow" panose="020B0606020202030204" pitchFamily="34" charset="0"/>
              </a:rPr>
              <a:t>Deviations</a:t>
            </a:r>
            <a:r>
              <a:rPr lang="en-US" dirty="0" smtClean="0">
                <a:latin typeface="Arial Narrow" panose="020B0606020202030204" pitchFamily="34" charset="0"/>
              </a:rPr>
              <a:t> </a:t>
            </a:r>
          </a:p>
          <a:p>
            <a:pPr algn="just"/>
            <a:r>
              <a:rPr lang="en-US" dirty="0" smtClean="0">
                <a:latin typeface="Arial Narrow" panose="020B0606020202030204" pitchFamily="34" charset="0"/>
              </a:rPr>
              <a:t>There were six transactions that were process through deviation from normal procurement process amounting to R 315 859</a:t>
            </a:r>
            <a:r>
              <a:rPr lang="en-ZA" dirty="0" smtClean="0">
                <a:solidFill>
                  <a:srgbClr val="000000"/>
                </a:solidFill>
                <a:latin typeface="Arial Narrow" panose="020B0606020202030204" pitchFamily="34" charset="0"/>
              </a:rPr>
              <a:t>. Five transactions were the appointment of sole suppliers / service providers and one transaction was a two months extension of  a contract </a:t>
            </a:r>
            <a:r>
              <a:rPr lang="en-US" dirty="0" smtClean="0">
                <a:solidFill>
                  <a:prstClr val="black"/>
                </a:solidFill>
                <a:latin typeface="Arial Narrow" panose="020B0606020202030204" pitchFamily="34" charset="0"/>
              </a:rPr>
              <a:t>(</a:t>
            </a:r>
            <a:r>
              <a:rPr lang="en-US" dirty="0">
                <a:solidFill>
                  <a:prstClr val="black"/>
                </a:solidFill>
                <a:latin typeface="Arial Narrow" panose="020B0606020202030204" pitchFamily="34" charset="0"/>
              </a:rPr>
              <a:t>Travel Management Company)</a:t>
            </a:r>
          </a:p>
          <a:p>
            <a:pPr marL="0" indent="0" algn="just">
              <a:buNone/>
            </a:pPr>
            <a:r>
              <a:rPr lang="en-US" b="1" dirty="0" smtClean="0">
                <a:solidFill>
                  <a:schemeClr val="tx1"/>
                </a:solidFill>
                <a:latin typeface="Arial Narrow" panose="020B0606020202030204" pitchFamily="34" charset="0"/>
              </a:rPr>
              <a:t>Payment </a:t>
            </a:r>
            <a:r>
              <a:rPr lang="en-US" b="1" dirty="0">
                <a:solidFill>
                  <a:schemeClr val="tx1"/>
                </a:solidFill>
                <a:latin typeface="Arial Narrow" panose="020B0606020202030204" pitchFamily="34" charset="0"/>
              </a:rPr>
              <a:t>of invoices within 30 days</a:t>
            </a:r>
            <a:endParaRPr lang="en-US" dirty="0" smtClean="0">
              <a:solidFill>
                <a:schemeClr val="tx1"/>
              </a:solidFill>
              <a:latin typeface="Arial Narrow" panose="020B0606020202030204" pitchFamily="34" charset="0"/>
            </a:endParaRPr>
          </a:p>
          <a:p>
            <a:pPr algn="just">
              <a:defRPr/>
            </a:pPr>
            <a:r>
              <a:rPr lang="en-ZA" dirty="0" smtClean="0">
                <a:solidFill>
                  <a:prstClr val="black"/>
                </a:solidFill>
                <a:latin typeface="Arial Narrow" panose="020B0606020202030204" pitchFamily="34" charset="0"/>
              </a:rPr>
              <a:t>During the 2</a:t>
            </a:r>
            <a:r>
              <a:rPr lang="en-ZA" baseline="30000" dirty="0" smtClean="0">
                <a:solidFill>
                  <a:prstClr val="black"/>
                </a:solidFill>
                <a:latin typeface="Arial Narrow" panose="020B0606020202030204" pitchFamily="34" charset="0"/>
              </a:rPr>
              <a:t>nd</a:t>
            </a:r>
            <a:r>
              <a:rPr lang="en-ZA" dirty="0" smtClean="0">
                <a:solidFill>
                  <a:prstClr val="black"/>
                </a:solidFill>
                <a:latin typeface="Arial Narrow" panose="020B0606020202030204" pitchFamily="34" charset="0"/>
              </a:rPr>
              <a:t> quarter of the financial year, all invoices received were </a:t>
            </a:r>
            <a:r>
              <a:rPr lang="en-US" dirty="0" smtClean="0">
                <a:latin typeface="Arial Narrow" panose="020B0606020202030204" pitchFamily="34" charset="0"/>
              </a:rPr>
              <a:t>paid </a:t>
            </a:r>
            <a:r>
              <a:rPr lang="en-US" dirty="0">
                <a:latin typeface="Arial Narrow" panose="020B0606020202030204" pitchFamily="34" charset="0"/>
              </a:rPr>
              <a:t>within 30 days from receipt of an </a:t>
            </a:r>
            <a:r>
              <a:rPr lang="en-US" dirty="0" smtClean="0">
                <a:latin typeface="Arial Narrow" panose="020B0606020202030204" pitchFamily="34" charset="0"/>
              </a:rPr>
              <a:t>invoice</a:t>
            </a:r>
            <a:r>
              <a:rPr lang="en-ZA" dirty="0" smtClean="0">
                <a:solidFill>
                  <a:prstClr val="black"/>
                </a:solidFill>
                <a:latin typeface="Arial Narrow" panose="020B0606020202030204" pitchFamily="34" charset="0"/>
              </a:rPr>
              <a:t>.</a:t>
            </a:r>
            <a:endParaRPr lang="en-ZA" dirty="0">
              <a:solidFill>
                <a:prstClr val="black"/>
              </a:solidFill>
              <a:latin typeface="Arial Narrow" panose="020B0606020202030204" pitchFamily="34" charset="0"/>
            </a:endParaRPr>
          </a:p>
          <a:p>
            <a:pPr lvl="0" algn="just">
              <a:defRPr/>
            </a:pPr>
            <a:r>
              <a:rPr lang="en-US" dirty="0" smtClean="0">
                <a:solidFill>
                  <a:prstClr val="black">
                    <a:lumMod val="85000"/>
                    <a:lumOff val="15000"/>
                  </a:prstClr>
                </a:solidFill>
                <a:latin typeface="Arial Narrow" panose="020B0606020202030204" pitchFamily="34" charset="0"/>
              </a:rPr>
              <a:t>The only invoice paid after 30 days of receipt was paid in April 2021. The reason </a:t>
            </a:r>
            <a:r>
              <a:rPr lang="en-US" dirty="0">
                <a:solidFill>
                  <a:prstClr val="black">
                    <a:lumMod val="85000"/>
                    <a:lumOff val="15000"/>
                  </a:prstClr>
                </a:solidFill>
                <a:latin typeface="Arial Narrow" panose="020B0606020202030204" pitchFamily="34" charset="0"/>
              </a:rPr>
              <a:t>for the </a:t>
            </a:r>
            <a:r>
              <a:rPr lang="en-US" dirty="0" smtClean="0">
                <a:solidFill>
                  <a:prstClr val="black">
                    <a:lumMod val="85000"/>
                    <a:lumOff val="15000"/>
                  </a:prstClr>
                </a:solidFill>
                <a:latin typeface="Arial Narrow" panose="020B0606020202030204" pitchFamily="34" charset="0"/>
              </a:rPr>
              <a:t>delay was </a:t>
            </a:r>
            <a:r>
              <a:rPr lang="en-US" dirty="0">
                <a:solidFill>
                  <a:prstClr val="black">
                    <a:lumMod val="85000"/>
                    <a:lumOff val="15000"/>
                  </a:prstClr>
                </a:solidFill>
                <a:latin typeface="Arial Narrow" panose="020B0606020202030204" pitchFamily="34" charset="0"/>
              </a:rPr>
              <a:t>due to </a:t>
            </a:r>
            <a:r>
              <a:rPr lang="en-US" dirty="0" smtClean="0">
                <a:solidFill>
                  <a:prstClr val="black">
                    <a:lumMod val="85000"/>
                    <a:lumOff val="15000"/>
                  </a:prstClr>
                </a:solidFill>
                <a:latin typeface="Arial Narrow" panose="020B0606020202030204" pitchFamily="34" charset="0"/>
              </a:rPr>
              <a:t>an exercise undertaken to determine whether the transaction is irregular.</a:t>
            </a:r>
          </a:p>
          <a:p>
            <a:pPr marL="0" indent="0" algn="just">
              <a:lnSpc>
                <a:spcPct val="150000"/>
              </a:lnSpc>
              <a:buNone/>
            </a:pPr>
            <a:r>
              <a:rPr lang="en-US" b="1" dirty="0">
                <a:latin typeface="Arial Narrow" panose="020B0606020202030204" pitchFamily="34" charset="0"/>
              </a:rPr>
              <a:t>ARC recommendation on </a:t>
            </a:r>
            <a:r>
              <a:rPr lang="en-US" b="1" dirty="0" smtClean="0">
                <a:latin typeface="Arial Narrow" panose="020B0606020202030204" pitchFamily="34" charset="0"/>
              </a:rPr>
              <a:t>deviations</a:t>
            </a:r>
          </a:p>
          <a:p>
            <a:pPr marL="0" indent="0" algn="just">
              <a:lnSpc>
                <a:spcPct val="100000"/>
              </a:lnSpc>
              <a:buNone/>
            </a:pPr>
            <a:r>
              <a:rPr lang="en-ZA" dirty="0" smtClean="0">
                <a:latin typeface="Arial Narrow" panose="020B0606020202030204" pitchFamily="34" charset="0"/>
              </a:rPr>
              <a:t>Management put in place adequate controls to ensure that deviations from the normal procurement processes are justifiable and are handled in accordance with the applicable prescripts and legislations.</a:t>
            </a:r>
            <a:endParaRPr lang="en-US" b="1" dirty="0">
              <a:latin typeface="Arial Narrow" panose="020B0606020202030204" pitchFamily="34" charset="0"/>
            </a:endParaRPr>
          </a:p>
          <a:p>
            <a:pPr marL="0" indent="0" algn="just">
              <a:lnSpc>
                <a:spcPct val="150000"/>
              </a:lnSpc>
              <a:buNone/>
            </a:pP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185135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100" dirty="0" smtClean="0">
                <a:solidFill>
                  <a:srgbClr val="00B050"/>
                </a:solidFill>
                <a:latin typeface="Arial Narrow" panose="020B0606020202030204" pitchFamily="34" charset="0"/>
              </a:rPr>
              <a:t>Reported progress on the implementation of the audit action plan</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354316"/>
          </a:xfrm>
        </p:spPr>
        <p:txBody>
          <a:bodyPr>
            <a:noAutofit/>
          </a:bodyPr>
          <a:lstStyle/>
          <a:p>
            <a:pPr marL="0" indent="0">
              <a:lnSpc>
                <a:spcPct val="100000"/>
              </a:lnSpc>
              <a:buNone/>
            </a:pPr>
            <a:r>
              <a:rPr lang="en-ZA" b="1" dirty="0" smtClean="0">
                <a:solidFill>
                  <a:srgbClr val="000000"/>
                </a:solidFill>
                <a:latin typeface="Arial Narrow" panose="020B0606020202030204" pitchFamily="34" charset="0"/>
                <a:cs typeface="Calibri" panose="020F0502020204030204" pitchFamily="34" charset="0"/>
              </a:rPr>
              <a:t>Management reported progress on resolving 2019/20 audit findings as follows:</a:t>
            </a:r>
            <a:endParaRPr lang="en-ZA" b="1" dirty="0">
              <a:solidFill>
                <a:srgbClr val="000000"/>
              </a:solidFill>
              <a:latin typeface="Arial Narrow" panose="020B0606020202030204" pitchFamily="34" charset="0"/>
              <a:cs typeface="Calibri" panose="020F0502020204030204" pitchFamily="34" charset="0"/>
            </a:endParaRPr>
          </a:p>
          <a:p>
            <a:pPr>
              <a:lnSpc>
                <a:spcPct val="100000"/>
              </a:lnSpc>
            </a:pPr>
            <a:r>
              <a:rPr lang="en-US" dirty="0" smtClean="0">
                <a:latin typeface="Arial Narrow" panose="020B0606020202030204" pitchFamily="34" charset="0"/>
              </a:rPr>
              <a:t>21 (</a:t>
            </a:r>
            <a:r>
              <a:rPr lang="en-ZA" dirty="0">
                <a:solidFill>
                  <a:srgbClr val="000000"/>
                </a:solidFill>
                <a:latin typeface="Arial Narrow" panose="020B0606020202030204" pitchFamily="34" charset="0"/>
                <a:cs typeface="Calibri" panose="020F0502020204030204" pitchFamily="34" charset="0"/>
              </a:rPr>
              <a:t>80,77</a:t>
            </a:r>
            <a:r>
              <a:rPr lang="en-ZA" dirty="0" smtClean="0">
                <a:solidFill>
                  <a:srgbClr val="000000"/>
                </a:solidFill>
                <a:latin typeface="Arial Narrow" panose="020B0606020202030204" pitchFamily="34" charset="0"/>
                <a:cs typeface="Calibri" panose="020F0502020204030204" pitchFamily="34" charset="0"/>
              </a:rPr>
              <a:t>%</a:t>
            </a:r>
            <a:r>
              <a:rPr lang="en-US" dirty="0" smtClean="0">
                <a:latin typeface="Arial Narrow" panose="020B0606020202030204" pitchFamily="34" charset="0"/>
              </a:rPr>
              <a:t>) of the 26 audit findings were resolved. Four audit findings on ICT and the finding on irregular and unauthorised expenditure remain unresolved. Unresolved audit findings were carried over to 2020/21 audit action plan.</a:t>
            </a:r>
          </a:p>
          <a:p>
            <a:pPr marL="0" indent="0">
              <a:lnSpc>
                <a:spcPct val="100000"/>
              </a:lnSpc>
              <a:buNone/>
            </a:pPr>
            <a:r>
              <a:rPr lang="en-ZA" b="1" dirty="0">
                <a:solidFill>
                  <a:srgbClr val="000000"/>
                </a:solidFill>
                <a:latin typeface="Arial Narrow" panose="020B0606020202030204" pitchFamily="34" charset="0"/>
                <a:cs typeface="Calibri" panose="020F0502020204030204" pitchFamily="34" charset="0"/>
              </a:rPr>
              <a:t>Management reported progress on resolving </a:t>
            </a:r>
            <a:r>
              <a:rPr lang="en-ZA" b="1" dirty="0" smtClean="0">
                <a:solidFill>
                  <a:srgbClr val="000000"/>
                </a:solidFill>
                <a:latin typeface="Arial Narrow" panose="020B0606020202030204" pitchFamily="34" charset="0"/>
                <a:cs typeface="Calibri" panose="020F0502020204030204" pitchFamily="34" charset="0"/>
              </a:rPr>
              <a:t>2020/21 audit findings </a:t>
            </a:r>
            <a:r>
              <a:rPr lang="en-ZA" b="1" dirty="0">
                <a:solidFill>
                  <a:srgbClr val="000000"/>
                </a:solidFill>
                <a:latin typeface="Arial Narrow" panose="020B0606020202030204" pitchFamily="34" charset="0"/>
                <a:cs typeface="Calibri" panose="020F0502020204030204" pitchFamily="34" charset="0"/>
              </a:rPr>
              <a:t>as follows:</a:t>
            </a:r>
          </a:p>
          <a:p>
            <a:pPr>
              <a:lnSpc>
                <a:spcPct val="100000"/>
              </a:lnSpc>
            </a:pPr>
            <a:r>
              <a:rPr lang="en-US" dirty="0">
                <a:latin typeface="Arial Narrow" panose="020B0606020202030204" pitchFamily="34" charset="0"/>
              </a:rPr>
              <a:t>The </a:t>
            </a:r>
            <a:r>
              <a:rPr lang="en-US" dirty="0" smtClean="0">
                <a:latin typeface="Arial Narrow" panose="020B0606020202030204" pitchFamily="34" charset="0"/>
              </a:rPr>
              <a:t>Department developed an audit action plan </a:t>
            </a:r>
            <a:r>
              <a:rPr lang="en-US" dirty="0">
                <a:latin typeface="Arial Narrow" panose="020B0606020202030204" pitchFamily="34" charset="0"/>
              </a:rPr>
              <a:t>and it was approved by the Accounting Officer for implementation </a:t>
            </a:r>
            <a:endParaRPr lang="en-US" dirty="0" smtClean="0">
              <a:latin typeface="Arial Narrow" panose="020B0606020202030204" pitchFamily="34" charset="0"/>
            </a:endParaRPr>
          </a:p>
          <a:p>
            <a:pPr>
              <a:lnSpc>
                <a:spcPct val="100000"/>
              </a:lnSpc>
            </a:pPr>
            <a:r>
              <a:rPr lang="en-US" dirty="0" smtClean="0">
                <a:latin typeface="Arial Narrow" panose="020B0606020202030204" pitchFamily="34" charset="0"/>
              </a:rPr>
              <a:t>12 (50%) of 24 audit findings were resolved </a:t>
            </a:r>
            <a:r>
              <a:rPr lang="en-US" dirty="0">
                <a:latin typeface="Arial Narrow" panose="020B0606020202030204" pitchFamily="34" charset="0"/>
              </a:rPr>
              <a:t>and 12 </a:t>
            </a:r>
            <a:r>
              <a:rPr lang="en-US" dirty="0" smtClean="0">
                <a:latin typeface="Arial Narrow" panose="020B0606020202030204" pitchFamily="34" charset="0"/>
              </a:rPr>
              <a:t>are in the process of being resolved. </a:t>
            </a:r>
            <a:r>
              <a:rPr lang="en-US" dirty="0">
                <a:latin typeface="Arial Narrow" panose="020B0606020202030204" pitchFamily="34" charset="0"/>
              </a:rPr>
              <a:t>Most of the </a:t>
            </a:r>
            <a:r>
              <a:rPr lang="en-US" dirty="0" smtClean="0">
                <a:latin typeface="Arial Narrow" panose="020B0606020202030204" pitchFamily="34" charset="0"/>
              </a:rPr>
              <a:t>12 audit findings </a:t>
            </a:r>
            <a:r>
              <a:rPr lang="en-US" dirty="0">
                <a:latin typeface="Arial Narrow" panose="020B0606020202030204" pitchFamily="34" charset="0"/>
              </a:rPr>
              <a:t>were addressed during the 2020/21 AGSA </a:t>
            </a:r>
            <a:r>
              <a:rPr lang="en-US" dirty="0" smtClean="0">
                <a:latin typeface="Arial Narrow" panose="020B0606020202030204" pitchFamily="34" charset="0"/>
              </a:rPr>
              <a:t>audit. </a:t>
            </a:r>
          </a:p>
          <a:p>
            <a:pPr>
              <a:lnSpc>
                <a:spcPct val="100000"/>
              </a:lnSpc>
            </a:pPr>
            <a:r>
              <a:rPr lang="en-US" dirty="0">
                <a:latin typeface="Arial Narrow" panose="020B0606020202030204" pitchFamily="34" charset="0"/>
              </a:rPr>
              <a:t>The twelve findings in progress will be monitored quarterly though the Audit Steering Committee</a:t>
            </a:r>
            <a:endParaRPr lang="en-ZA" dirty="0">
              <a:latin typeface="Arial Narrow" panose="020B0606020202030204" pitchFamily="34" charset="0"/>
            </a:endParaRPr>
          </a:p>
          <a:p>
            <a:pPr marL="0" indent="0">
              <a:lnSpc>
                <a:spcPct val="100000"/>
              </a:lnSpc>
              <a:buNone/>
            </a:pPr>
            <a:r>
              <a:rPr lang="en-US" b="1" dirty="0" smtClean="0">
                <a:latin typeface="Arial Narrow" panose="020B0606020202030204" pitchFamily="34" charset="0"/>
              </a:rPr>
              <a:t>ARC </a:t>
            </a:r>
            <a:r>
              <a:rPr lang="en-US" b="1" dirty="0">
                <a:latin typeface="Arial Narrow" panose="020B0606020202030204" pitchFamily="34" charset="0"/>
              </a:rPr>
              <a:t>recommendation on audit action plan</a:t>
            </a:r>
          </a:p>
          <a:p>
            <a:pPr>
              <a:lnSpc>
                <a:spcPct val="100000"/>
              </a:lnSpc>
            </a:pPr>
            <a:r>
              <a:rPr lang="en-ZA" dirty="0" smtClean="0">
                <a:latin typeface="Arial Narrow" panose="020B0606020202030204" pitchFamily="34" charset="0"/>
              </a:rPr>
              <a:t>The </a:t>
            </a:r>
            <a:r>
              <a:rPr lang="en-ZA" dirty="0">
                <a:latin typeface="Arial Narrow" panose="020B0606020202030204" pitchFamily="34" charset="0"/>
              </a:rPr>
              <a:t>D</a:t>
            </a:r>
            <a:r>
              <a:rPr lang="en-ZA" dirty="0" smtClean="0">
                <a:latin typeface="Arial Narrow" panose="020B0606020202030204" pitchFamily="34" charset="0"/>
              </a:rPr>
              <a:t>epartment should </a:t>
            </a:r>
            <a:r>
              <a:rPr lang="en-ZA" dirty="0">
                <a:latin typeface="Arial Narrow" panose="020B0606020202030204" pitchFamily="34" charset="0"/>
              </a:rPr>
              <a:t>resolve all </a:t>
            </a:r>
            <a:r>
              <a:rPr lang="en-ZA" dirty="0" smtClean="0">
                <a:latin typeface="Arial Narrow" panose="020B0606020202030204" pitchFamily="34" charset="0"/>
              </a:rPr>
              <a:t>audit findings </a:t>
            </a:r>
            <a:r>
              <a:rPr lang="en-ZA" dirty="0">
                <a:latin typeface="Arial Narrow" panose="020B0606020202030204" pitchFamily="34" charset="0"/>
              </a:rPr>
              <a:t>by the end of </a:t>
            </a:r>
            <a:r>
              <a:rPr lang="en-ZA" dirty="0" smtClean="0">
                <a:latin typeface="Arial Narrow" panose="020B0606020202030204" pitchFamily="34" charset="0"/>
              </a:rPr>
              <a:t>the third quarter.</a:t>
            </a:r>
          </a:p>
          <a:p>
            <a:pPr>
              <a:lnSpc>
                <a:spcPct val="100000"/>
              </a:lnSpc>
            </a:pPr>
            <a:r>
              <a:rPr lang="en-ZA" dirty="0" smtClean="0">
                <a:latin typeface="Arial Narrow" panose="020B0606020202030204" pitchFamily="34" charset="0"/>
              </a:rPr>
              <a:t>The status reported by management on the resolution of audit findings should be verified by Internal Audit before is presented to the ARC.</a:t>
            </a:r>
            <a:endParaRPr lang="en-US" dirty="0" smtClean="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111197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100" dirty="0" smtClean="0">
                <a:solidFill>
                  <a:srgbClr val="00B050"/>
                </a:solidFill>
                <a:latin typeface="Arial Narrow" panose="020B0606020202030204" pitchFamily="34" charset="0"/>
              </a:rPr>
              <a:t>Reported progress on the implementation of the audit action plan</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354316"/>
          </a:xfrm>
        </p:spPr>
        <p:txBody>
          <a:bodyPr>
            <a:noAutofit/>
          </a:bodyPr>
          <a:lstStyle/>
          <a:p>
            <a:pPr marL="0" indent="0">
              <a:lnSpc>
                <a:spcPct val="100000"/>
              </a:lnSpc>
              <a:buNone/>
            </a:pPr>
            <a:r>
              <a:rPr lang="en-US" b="1" dirty="0">
                <a:latin typeface="Arial Narrow" panose="020B0606020202030204" pitchFamily="34" charset="0"/>
              </a:rPr>
              <a:t>Strategic Management (2 audit findings)</a:t>
            </a:r>
          </a:p>
          <a:p>
            <a:pPr>
              <a:lnSpc>
                <a:spcPct val="100000"/>
              </a:lnSpc>
              <a:buFont typeface="Courier New" panose="02070309020205020404" pitchFamily="49" charset="0"/>
              <a:buChar char="o"/>
            </a:pPr>
            <a:r>
              <a:rPr lang="en-US" dirty="0">
                <a:latin typeface="Arial Narrow" panose="020B0606020202030204" pitchFamily="34" charset="0"/>
              </a:rPr>
              <a:t>Late submission of Quarterly Performance Report, and</a:t>
            </a:r>
          </a:p>
          <a:p>
            <a:pPr>
              <a:lnSpc>
                <a:spcPct val="100000"/>
              </a:lnSpc>
              <a:buFont typeface="Courier New" panose="02070309020205020404" pitchFamily="49" charset="0"/>
              <a:buChar char="o"/>
            </a:pPr>
            <a:r>
              <a:rPr lang="en-US" dirty="0">
                <a:latin typeface="Arial Narrow" panose="020B0606020202030204" pitchFamily="34" charset="0"/>
              </a:rPr>
              <a:t>Policies not updated regularly</a:t>
            </a:r>
          </a:p>
          <a:p>
            <a:pPr marL="0" indent="0">
              <a:lnSpc>
                <a:spcPct val="100000"/>
              </a:lnSpc>
              <a:buNone/>
            </a:pPr>
            <a:r>
              <a:rPr lang="en-US" b="1" dirty="0" smtClean="0">
                <a:latin typeface="Arial Narrow" panose="020B0606020202030204" pitchFamily="34" charset="0"/>
              </a:rPr>
              <a:t>Investigation of </a:t>
            </a:r>
            <a:r>
              <a:rPr lang="en-US" b="1" dirty="0">
                <a:latin typeface="Arial Narrow" panose="020B0606020202030204" pitchFamily="34" charset="0"/>
              </a:rPr>
              <a:t>unauthorised and irregular </a:t>
            </a:r>
            <a:r>
              <a:rPr lang="en-US" b="1" dirty="0" smtClean="0">
                <a:latin typeface="Arial Narrow" panose="020B0606020202030204" pitchFamily="34" charset="0"/>
              </a:rPr>
              <a:t>expenditure (1 audit finding)</a:t>
            </a:r>
            <a:endParaRPr lang="en-US" b="1" dirty="0">
              <a:latin typeface="Arial Narrow" panose="020B0606020202030204" pitchFamily="34" charset="0"/>
            </a:endParaRPr>
          </a:p>
          <a:p>
            <a:pPr marL="0" indent="0">
              <a:lnSpc>
                <a:spcPct val="100000"/>
              </a:lnSpc>
              <a:buNone/>
            </a:pPr>
            <a:r>
              <a:rPr lang="en-US" dirty="0" smtClean="0">
                <a:latin typeface="Arial Narrow" panose="020B0606020202030204" pitchFamily="34" charset="0"/>
              </a:rPr>
              <a:t>No </a:t>
            </a:r>
            <a:r>
              <a:rPr lang="en-US" dirty="0">
                <a:latin typeface="Arial Narrow" panose="020B0606020202030204" pitchFamily="34" charset="0"/>
              </a:rPr>
              <a:t>steps taken to investigate the unauthorised and irregular </a:t>
            </a:r>
            <a:r>
              <a:rPr lang="en-US" dirty="0" smtClean="0">
                <a:latin typeface="Arial Narrow" panose="020B0606020202030204" pitchFamily="34" charset="0"/>
              </a:rPr>
              <a:t>expenditure</a:t>
            </a:r>
          </a:p>
          <a:p>
            <a:pPr>
              <a:lnSpc>
                <a:spcPct val="100000"/>
              </a:lnSpc>
            </a:pPr>
            <a:endParaRPr lang="en-US" dirty="0" smtClean="0">
              <a:latin typeface="Arial Narrow" panose="020B0606020202030204" pitchFamily="34" charset="0"/>
            </a:endParaRPr>
          </a:p>
          <a:p>
            <a:pPr>
              <a:lnSpc>
                <a:spcPct val="100000"/>
              </a:lnSpc>
            </a:pPr>
            <a:r>
              <a:rPr lang="en-US" dirty="0" smtClean="0">
                <a:latin typeface="Arial Narrow" panose="020B0606020202030204" pitchFamily="34" charset="0"/>
              </a:rPr>
              <a:t>Internal Audit reported that </a:t>
            </a:r>
            <a:r>
              <a:rPr lang="en-ZA" dirty="0">
                <a:latin typeface="Arial Narrow" panose="020B0606020202030204" pitchFamily="34" charset="0"/>
              </a:rPr>
              <a:t>out of 24 </a:t>
            </a:r>
            <a:r>
              <a:rPr lang="en-ZA" dirty="0" smtClean="0">
                <a:latin typeface="Arial Narrow" panose="020B0606020202030204" pitchFamily="34" charset="0"/>
              </a:rPr>
              <a:t>audit findings 6 (25</a:t>
            </a:r>
            <a:r>
              <a:rPr lang="en-ZA" dirty="0">
                <a:latin typeface="Arial Narrow" panose="020B0606020202030204" pitchFamily="34" charset="0"/>
              </a:rPr>
              <a:t>%) were </a:t>
            </a:r>
            <a:r>
              <a:rPr lang="en-ZA" dirty="0" smtClean="0">
                <a:latin typeface="Arial Narrow" panose="020B0606020202030204" pitchFamily="34" charset="0"/>
              </a:rPr>
              <a:t>resolved, 8 (</a:t>
            </a:r>
            <a:r>
              <a:rPr lang="en-ZA" dirty="0">
                <a:latin typeface="Arial Narrow" panose="020B0606020202030204" pitchFamily="34" charset="0"/>
              </a:rPr>
              <a:t>33%) </a:t>
            </a:r>
            <a:r>
              <a:rPr lang="en-ZA" dirty="0" smtClean="0">
                <a:latin typeface="Arial Narrow" panose="020B0606020202030204" pitchFamily="34" charset="0"/>
              </a:rPr>
              <a:t>were </a:t>
            </a:r>
            <a:r>
              <a:rPr lang="en-US" dirty="0">
                <a:latin typeface="Arial Narrow" panose="020B0606020202030204" pitchFamily="34" charset="0"/>
              </a:rPr>
              <a:t>in the process of being resolved </a:t>
            </a:r>
            <a:r>
              <a:rPr lang="en-ZA" dirty="0" smtClean="0">
                <a:latin typeface="Arial Narrow" panose="020B0606020202030204" pitchFamily="34" charset="0"/>
              </a:rPr>
              <a:t>and 10 (42%) </a:t>
            </a:r>
            <a:r>
              <a:rPr lang="en-ZA" dirty="0">
                <a:latin typeface="Arial Narrow" panose="020B0606020202030204" pitchFamily="34" charset="0"/>
              </a:rPr>
              <a:t>were not </a:t>
            </a:r>
            <a:r>
              <a:rPr lang="en-ZA" dirty="0" smtClean="0">
                <a:latin typeface="Arial Narrow" panose="020B0606020202030204" pitchFamily="34" charset="0"/>
              </a:rPr>
              <a:t>resolved</a:t>
            </a:r>
          </a:p>
          <a:p>
            <a:pPr marL="0" indent="0">
              <a:lnSpc>
                <a:spcPct val="100000"/>
              </a:lnSpc>
              <a:buNone/>
            </a:pPr>
            <a:r>
              <a:rPr lang="en-US" b="1" dirty="0" smtClean="0">
                <a:latin typeface="Arial Narrow" panose="020B0606020202030204" pitchFamily="34" charset="0"/>
              </a:rPr>
              <a:t>ARC recommendation on audit action plan</a:t>
            </a:r>
            <a:endParaRPr lang="en-US" b="1" dirty="0">
              <a:latin typeface="Arial Narrow" panose="020B0606020202030204" pitchFamily="34" charset="0"/>
            </a:endParaRPr>
          </a:p>
          <a:p>
            <a:pPr algn="just">
              <a:lnSpc>
                <a:spcPct val="100000"/>
              </a:lnSpc>
            </a:pPr>
            <a:r>
              <a:rPr lang="en-ZA" dirty="0" smtClean="0">
                <a:latin typeface="Arial Narrow" panose="020B0606020202030204" pitchFamily="34" charset="0"/>
              </a:rPr>
              <a:t>ARC raised a concern on the </a:t>
            </a:r>
            <a:r>
              <a:rPr lang="en-US" dirty="0" smtClean="0">
                <a:latin typeface="Arial Narrow" panose="020B0606020202030204" pitchFamily="34" charset="0"/>
              </a:rPr>
              <a:t>Department’s </a:t>
            </a:r>
            <a:r>
              <a:rPr lang="en-US" dirty="0">
                <a:latin typeface="Arial Narrow" panose="020B0606020202030204" pitchFamily="34" charset="0"/>
              </a:rPr>
              <a:t>standard of resolving audit </a:t>
            </a:r>
            <a:r>
              <a:rPr lang="en-US" dirty="0" smtClean="0">
                <a:latin typeface="Arial Narrow" panose="020B0606020202030204" pitchFamily="34" charset="0"/>
              </a:rPr>
              <a:t>findings that the standard cannot not ensure all audit finding are addressed before the end of the financial year. The Department should adopt standard for resolution of audit findings that will ensure that all audit findings are resolved before the financial year ends. New standard should tabled in the next ARC meeting.</a:t>
            </a:r>
            <a:endParaRPr lang="en-ZA" dirty="0">
              <a:latin typeface="Arial Narrow" panose="020B0606020202030204" pitchFamily="34" charset="0"/>
            </a:endParaRPr>
          </a:p>
          <a:p>
            <a:pPr marL="0" indent="0" algn="just">
              <a:lnSpc>
                <a:spcPct val="100000"/>
              </a:lnSpc>
              <a:buNone/>
            </a:pPr>
            <a:r>
              <a:rPr lang="en-ZA" dirty="0">
                <a:latin typeface="Arial Narrow" panose="020B0606020202030204" pitchFamily="34" charset="0"/>
              </a:rPr>
              <a:t> </a:t>
            </a: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418677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100" dirty="0" smtClean="0">
                <a:solidFill>
                  <a:srgbClr val="00B050"/>
                </a:solidFill>
                <a:latin typeface="Arial Narrow" panose="020B0606020202030204" pitchFamily="34" charset="0"/>
              </a:rPr>
              <a:t>Reported progress on the implementation of the audit action plan</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354316"/>
          </a:xfrm>
        </p:spPr>
        <p:txBody>
          <a:bodyPr>
            <a:noAutofit/>
          </a:bodyPr>
          <a:lstStyle/>
          <a:p>
            <a:pPr marL="0" indent="0">
              <a:lnSpc>
                <a:spcPct val="100000"/>
              </a:lnSpc>
              <a:buNone/>
            </a:pPr>
            <a:r>
              <a:rPr lang="en-US" b="1" dirty="0" smtClean="0">
                <a:latin typeface="Arial Narrow" panose="020B0606020202030204" pitchFamily="34" charset="0"/>
              </a:rPr>
              <a:t>ARC recommendation on audit action plan</a:t>
            </a:r>
            <a:endParaRPr lang="en-US" b="1" dirty="0">
              <a:latin typeface="Arial Narrow" panose="020B0606020202030204" pitchFamily="34" charset="0"/>
            </a:endParaRPr>
          </a:p>
          <a:p>
            <a:pPr algn="just">
              <a:lnSpc>
                <a:spcPct val="100000"/>
              </a:lnSpc>
            </a:pPr>
            <a:r>
              <a:rPr lang="en-ZA" dirty="0" smtClean="0">
                <a:latin typeface="Arial Narrow" panose="020B0606020202030204" pitchFamily="34" charset="0"/>
              </a:rPr>
              <a:t>Internal Audit was requested to explain the difference between management report and internal audit report on the resolution of the audit findings.</a:t>
            </a:r>
          </a:p>
          <a:p>
            <a:pPr algn="just">
              <a:lnSpc>
                <a:spcPct val="100000"/>
              </a:lnSpc>
            </a:pPr>
            <a:r>
              <a:rPr lang="en-ZA" dirty="0" smtClean="0">
                <a:latin typeface="Arial Narrow" panose="020B0606020202030204" pitchFamily="34" charset="0"/>
              </a:rPr>
              <a:t>Internal Audit explained that internal audit conclusion is based on the review of the reported progress against the evidence provided to support the reported progress made. Internal found that the reported progress is either not supported by evidence or is supported inadequate evidence. In some instances the developed audit action plan does not address the audit finding where it is found that the audit action plan is fully implemented but the audit findings is still not resolved.</a:t>
            </a:r>
          </a:p>
          <a:p>
            <a:pPr algn="just">
              <a:lnSpc>
                <a:spcPct val="100000"/>
              </a:lnSpc>
            </a:pPr>
            <a:r>
              <a:rPr lang="en-ZA" dirty="0" smtClean="0">
                <a:latin typeface="Arial Narrow" panose="020B0606020202030204" pitchFamily="34" charset="0"/>
              </a:rPr>
              <a:t>Chief Audit Executive </a:t>
            </a:r>
            <a:r>
              <a:rPr lang="en-ZA" dirty="0">
                <a:latin typeface="Arial Narrow" panose="020B0606020202030204" pitchFamily="34" charset="0"/>
              </a:rPr>
              <a:t>to </a:t>
            </a:r>
            <a:r>
              <a:rPr lang="en-ZA" dirty="0" smtClean="0">
                <a:latin typeface="Arial Narrow" panose="020B0606020202030204" pitchFamily="34" charset="0"/>
              </a:rPr>
              <a:t>review and confirm </a:t>
            </a:r>
            <a:r>
              <a:rPr lang="en-ZA" dirty="0">
                <a:latin typeface="Arial Narrow" panose="020B0606020202030204" pitchFamily="34" charset="0"/>
              </a:rPr>
              <a:t>the latest </a:t>
            </a:r>
            <a:r>
              <a:rPr lang="en-ZA" dirty="0" smtClean="0">
                <a:latin typeface="Arial Narrow" panose="020B0606020202030204" pitchFamily="34" charset="0"/>
              </a:rPr>
              <a:t>status reported by management </a:t>
            </a:r>
            <a:r>
              <a:rPr lang="en-ZA" dirty="0">
                <a:latin typeface="Arial Narrow" panose="020B0606020202030204" pitchFamily="34" charset="0"/>
              </a:rPr>
              <a:t>on </a:t>
            </a:r>
            <a:r>
              <a:rPr lang="en-ZA" dirty="0" smtClean="0">
                <a:latin typeface="Arial Narrow" panose="020B0606020202030204" pitchFamily="34" charset="0"/>
              </a:rPr>
              <a:t>the progress made in resolving the audit findings. </a:t>
            </a:r>
            <a:r>
              <a:rPr lang="en-ZA" dirty="0">
                <a:latin typeface="Arial Narrow" panose="020B0606020202030204" pitchFamily="34" charset="0"/>
              </a:rPr>
              <a:t> </a:t>
            </a: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237022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1"/>
            <a:ext cx="8736495" cy="543810"/>
          </a:xfrm>
        </p:spPr>
        <p:txBody>
          <a:bodyPr>
            <a:normAutofit fontScale="90000"/>
          </a:bodyPr>
          <a:lstStyle/>
          <a:p>
            <a:r>
              <a:rPr lang="en-ZA" sz="2800" b="1" dirty="0"/>
              <a:t>Information Communication Technology</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798491"/>
            <a:ext cx="8736495" cy="5597617"/>
          </a:xfrm>
        </p:spPr>
        <p:txBody>
          <a:bodyPr>
            <a:normAutofit lnSpcReduction="10000"/>
          </a:bodyPr>
          <a:lstStyle/>
          <a:p>
            <a:pPr marL="0" indent="0">
              <a:lnSpc>
                <a:spcPct val="110000"/>
              </a:lnSpc>
              <a:buNone/>
            </a:pPr>
            <a:r>
              <a:rPr lang="en-ZA" b="1" dirty="0" smtClean="0">
                <a:latin typeface="Arial Narrow" panose="020B0606020202030204" pitchFamily="34" charset="0"/>
              </a:rPr>
              <a:t>Progress on Information Communication Technology as reported as follows: </a:t>
            </a:r>
          </a:p>
          <a:p>
            <a:pPr algn="just">
              <a:lnSpc>
                <a:spcPct val="110000"/>
              </a:lnSpc>
            </a:pPr>
            <a:r>
              <a:rPr lang="en-US" dirty="0" smtClean="0">
                <a:latin typeface="Arial Narrow" panose="020B0606020202030204" pitchFamily="34" charset="0"/>
              </a:rPr>
              <a:t>The </a:t>
            </a:r>
            <a:r>
              <a:rPr lang="en-US" dirty="0">
                <a:latin typeface="Arial Narrow" panose="020B0606020202030204" pitchFamily="34" charset="0"/>
              </a:rPr>
              <a:t>GITO was appointed and assumed duty on 15 July 2021.</a:t>
            </a:r>
          </a:p>
          <a:p>
            <a:pPr algn="just">
              <a:lnSpc>
                <a:spcPct val="110000"/>
              </a:lnSpc>
            </a:pPr>
            <a:r>
              <a:rPr lang="en-US" dirty="0" smtClean="0">
                <a:latin typeface="Arial Narrow" panose="020B0606020202030204" pitchFamily="34" charset="0"/>
              </a:rPr>
              <a:t>Service provider to develop, implement </a:t>
            </a:r>
            <a:r>
              <a:rPr lang="en-US" dirty="0">
                <a:latin typeface="Arial Narrow" panose="020B0606020202030204" pitchFamily="34" charset="0"/>
              </a:rPr>
              <a:t>and </a:t>
            </a:r>
            <a:r>
              <a:rPr lang="en-US" dirty="0" smtClean="0">
                <a:latin typeface="Arial Narrow" panose="020B0606020202030204" pitchFamily="34" charset="0"/>
              </a:rPr>
              <a:t>support </a:t>
            </a:r>
            <a:r>
              <a:rPr lang="en-US" dirty="0">
                <a:latin typeface="Arial Narrow" panose="020B0606020202030204" pitchFamily="34" charset="0"/>
              </a:rPr>
              <a:t>the DWYPD Website and </a:t>
            </a:r>
            <a:r>
              <a:rPr lang="en-US" dirty="0" smtClean="0">
                <a:latin typeface="Arial Narrow" panose="020B0606020202030204" pitchFamily="34" charset="0"/>
              </a:rPr>
              <a:t>Intranet was appointed </a:t>
            </a:r>
            <a:r>
              <a:rPr lang="en-US" dirty="0">
                <a:latin typeface="Arial Narrow" panose="020B0606020202030204" pitchFamily="34" charset="0"/>
              </a:rPr>
              <a:t>26 October </a:t>
            </a:r>
            <a:r>
              <a:rPr lang="en-US" dirty="0" smtClean="0">
                <a:latin typeface="Arial Narrow" panose="020B0606020202030204" pitchFamily="34" charset="0"/>
              </a:rPr>
              <a:t>2021.</a:t>
            </a:r>
          </a:p>
          <a:p>
            <a:pPr algn="just">
              <a:lnSpc>
                <a:spcPct val="110000"/>
              </a:lnSpc>
            </a:pPr>
            <a:r>
              <a:rPr lang="en-US" dirty="0" smtClean="0">
                <a:latin typeface="Arial Narrow" panose="020B0606020202030204" pitchFamily="34" charset="0"/>
              </a:rPr>
              <a:t>The migration </a:t>
            </a:r>
            <a:r>
              <a:rPr lang="en-US" dirty="0">
                <a:latin typeface="Arial Narrow" panose="020B0606020202030204" pitchFamily="34" charset="0"/>
              </a:rPr>
              <a:t>to Microsoft Exchange 2019 </a:t>
            </a:r>
            <a:r>
              <a:rPr lang="en-US" dirty="0" smtClean="0">
                <a:latin typeface="Arial Narrow" panose="020B0606020202030204" pitchFamily="34" charset="0"/>
              </a:rPr>
              <a:t>will start in </a:t>
            </a:r>
            <a:r>
              <a:rPr lang="en-US" dirty="0">
                <a:latin typeface="Arial Narrow" panose="020B0606020202030204" pitchFamily="34" charset="0"/>
              </a:rPr>
              <a:t>November </a:t>
            </a:r>
            <a:r>
              <a:rPr lang="en-US" dirty="0" smtClean="0">
                <a:latin typeface="Arial Narrow" panose="020B0606020202030204" pitchFamily="34" charset="0"/>
              </a:rPr>
              <a:t>2021.</a:t>
            </a:r>
          </a:p>
          <a:p>
            <a:pPr algn="just">
              <a:lnSpc>
                <a:spcPct val="110000"/>
              </a:lnSpc>
            </a:pPr>
            <a:r>
              <a:rPr lang="en-US" dirty="0">
                <a:latin typeface="Arial Narrow" panose="020B0606020202030204" pitchFamily="34" charset="0"/>
              </a:rPr>
              <a:t>Budget Committee approved the </a:t>
            </a:r>
            <a:r>
              <a:rPr lang="en-US" dirty="0" smtClean="0">
                <a:latin typeface="Arial Narrow" panose="020B0606020202030204" pitchFamily="34" charset="0"/>
              </a:rPr>
              <a:t>request for additional </a:t>
            </a:r>
            <a:r>
              <a:rPr lang="en-US" dirty="0">
                <a:latin typeface="Arial Narrow" panose="020B0606020202030204" pitchFamily="34" charset="0"/>
              </a:rPr>
              <a:t>budget </a:t>
            </a:r>
            <a:r>
              <a:rPr lang="en-US" dirty="0" smtClean="0">
                <a:latin typeface="Arial Narrow" panose="020B0606020202030204" pitchFamily="34" charset="0"/>
              </a:rPr>
              <a:t>to fund </a:t>
            </a:r>
            <a:r>
              <a:rPr lang="en-US" dirty="0">
                <a:latin typeface="Arial Narrow" panose="020B0606020202030204" pitchFamily="34" charset="0"/>
              </a:rPr>
              <a:t>the SITA </a:t>
            </a:r>
            <a:r>
              <a:rPr lang="en-US" dirty="0" smtClean="0">
                <a:latin typeface="Arial Narrow" panose="020B0606020202030204" pitchFamily="34" charset="0"/>
              </a:rPr>
              <a:t>SLA’ s and to purchase the Antivirus </a:t>
            </a:r>
            <a:r>
              <a:rPr lang="en-US" dirty="0">
                <a:latin typeface="Arial Narrow" panose="020B0606020202030204" pitchFamily="34" charset="0"/>
              </a:rPr>
              <a:t>Software license and </a:t>
            </a:r>
            <a:r>
              <a:rPr lang="en-US" dirty="0" smtClean="0">
                <a:latin typeface="Arial Narrow" panose="020B0606020202030204" pitchFamily="34" charset="0"/>
              </a:rPr>
              <a:t>the ZOOM </a:t>
            </a:r>
            <a:r>
              <a:rPr lang="en-US" dirty="0">
                <a:latin typeface="Arial Narrow" panose="020B0606020202030204" pitchFamily="34" charset="0"/>
              </a:rPr>
              <a:t>virtual </a:t>
            </a:r>
            <a:r>
              <a:rPr lang="en-US" dirty="0" smtClean="0">
                <a:latin typeface="Arial Narrow" panose="020B0606020202030204" pitchFamily="34" charset="0"/>
              </a:rPr>
              <a:t>platform.</a:t>
            </a:r>
          </a:p>
          <a:p>
            <a:pPr algn="just">
              <a:lnSpc>
                <a:spcPct val="110000"/>
              </a:lnSpc>
            </a:pPr>
            <a:r>
              <a:rPr lang="en-US" dirty="0">
                <a:latin typeface="Arial Narrow" panose="020B0606020202030204" pitchFamily="34" charset="0"/>
              </a:rPr>
              <a:t>Additional funding is required </a:t>
            </a:r>
            <a:r>
              <a:rPr lang="en-US" dirty="0" smtClean="0">
                <a:latin typeface="Arial Narrow" panose="020B0606020202030204" pitchFamily="34" charset="0"/>
              </a:rPr>
              <a:t>to procure </a:t>
            </a:r>
            <a:r>
              <a:rPr lang="en-US" dirty="0">
                <a:latin typeface="Arial Narrow" panose="020B0606020202030204" pitchFamily="34" charset="0"/>
              </a:rPr>
              <a:t>Patch Management Solution for user devices (laptops), backup solution and off-site backup storage facility, and establishing a DR site at SITA</a:t>
            </a:r>
            <a:endParaRPr lang="en-US" dirty="0" smtClean="0">
              <a:latin typeface="Arial Narrow" panose="020B0606020202030204" pitchFamily="34" charset="0"/>
            </a:endParaRPr>
          </a:p>
          <a:p>
            <a:pPr algn="just">
              <a:lnSpc>
                <a:spcPct val="110000"/>
              </a:lnSpc>
            </a:pPr>
            <a:r>
              <a:rPr lang="en-US" dirty="0">
                <a:latin typeface="Arial Narrow" panose="020B0606020202030204" pitchFamily="34" charset="0"/>
              </a:rPr>
              <a:t>Five (5) </a:t>
            </a:r>
            <a:r>
              <a:rPr lang="en-US" dirty="0" smtClean="0">
                <a:latin typeface="Arial Narrow" panose="020B0606020202030204" pitchFamily="34" charset="0"/>
              </a:rPr>
              <a:t>of </a:t>
            </a:r>
            <a:r>
              <a:rPr lang="en-US" dirty="0">
                <a:latin typeface="Arial Narrow" panose="020B0606020202030204" pitchFamily="34" charset="0"/>
              </a:rPr>
              <a:t>seven (7) </a:t>
            </a:r>
            <a:r>
              <a:rPr lang="en-US" dirty="0" smtClean="0">
                <a:latin typeface="Arial Narrow" panose="020B0606020202030204" pitchFamily="34" charset="0"/>
              </a:rPr>
              <a:t>AGSA audit findings raised </a:t>
            </a:r>
            <a:r>
              <a:rPr lang="en-US" dirty="0">
                <a:latin typeface="Arial Narrow" panose="020B0606020202030204" pitchFamily="34" charset="0"/>
              </a:rPr>
              <a:t>in 2019/20 </a:t>
            </a:r>
            <a:r>
              <a:rPr lang="en-US" dirty="0" smtClean="0">
                <a:latin typeface="Arial Narrow" panose="020B0606020202030204" pitchFamily="34" charset="0"/>
              </a:rPr>
              <a:t>financial year </a:t>
            </a:r>
            <a:r>
              <a:rPr lang="en-US" dirty="0">
                <a:latin typeface="Arial Narrow" panose="020B0606020202030204" pitchFamily="34" charset="0"/>
              </a:rPr>
              <a:t>been </a:t>
            </a:r>
            <a:r>
              <a:rPr lang="en-US" dirty="0" smtClean="0">
                <a:latin typeface="Arial Narrow" panose="020B0606020202030204" pitchFamily="34" charset="0"/>
              </a:rPr>
              <a:t>resolved.</a:t>
            </a:r>
            <a:endParaRPr lang="en-US" dirty="0">
              <a:latin typeface="Arial Narrow" panose="020B0606020202030204" pitchFamily="34" charset="0"/>
            </a:endParaRPr>
          </a:p>
          <a:p>
            <a:pPr algn="just">
              <a:lnSpc>
                <a:spcPct val="110000"/>
              </a:lnSpc>
            </a:pPr>
            <a:r>
              <a:rPr lang="en-US" dirty="0">
                <a:latin typeface="Arial Narrow" panose="020B0606020202030204" pitchFamily="34" charset="0"/>
              </a:rPr>
              <a:t>Seven (7) of the twelve (12) AGSA audit findings raised in </a:t>
            </a:r>
            <a:r>
              <a:rPr lang="en-US" dirty="0" smtClean="0">
                <a:latin typeface="Arial Narrow" panose="020B0606020202030204" pitchFamily="34" charset="0"/>
              </a:rPr>
              <a:t>2020/21 </a:t>
            </a:r>
            <a:r>
              <a:rPr lang="en-US" dirty="0">
                <a:latin typeface="Arial Narrow" panose="020B0606020202030204" pitchFamily="34" charset="0"/>
              </a:rPr>
              <a:t>financial year been resolved</a:t>
            </a:r>
            <a:r>
              <a:rPr lang="en-US" dirty="0" smtClean="0">
                <a:latin typeface="Arial Narrow" panose="020B0606020202030204" pitchFamily="34" charset="0"/>
              </a:rPr>
              <a:t>.</a:t>
            </a:r>
          </a:p>
          <a:p>
            <a:pPr algn="just"/>
            <a:r>
              <a:rPr lang="en-US" dirty="0" smtClean="0">
                <a:latin typeface="Arial Narrow" panose="020B0606020202030204" pitchFamily="34" charset="0"/>
              </a:rPr>
              <a:t>The Draft ICT </a:t>
            </a:r>
            <a:r>
              <a:rPr lang="en-US" dirty="0">
                <a:latin typeface="Arial Narrow" panose="020B0606020202030204" pitchFamily="34" charset="0"/>
              </a:rPr>
              <a:t>Governance </a:t>
            </a:r>
            <a:r>
              <a:rPr lang="en-US" dirty="0" smtClean="0">
                <a:latin typeface="Arial Narrow" panose="020B0606020202030204" pitchFamily="34" charset="0"/>
              </a:rPr>
              <a:t>Framework has been reviewed by </a:t>
            </a:r>
            <a:r>
              <a:rPr lang="en-US" dirty="0">
                <a:latin typeface="Arial Narrow" panose="020B0606020202030204" pitchFamily="34" charset="0"/>
              </a:rPr>
              <a:t>the ICT Strategic </a:t>
            </a:r>
            <a:r>
              <a:rPr lang="en-US" dirty="0" smtClean="0">
                <a:latin typeface="Arial Narrow" panose="020B0606020202030204" pitchFamily="34" charset="0"/>
              </a:rPr>
              <a:t>Committee and the consolidation </a:t>
            </a:r>
            <a:r>
              <a:rPr lang="en-US" dirty="0">
                <a:latin typeface="Arial Narrow" panose="020B0606020202030204" pitchFamily="34" charset="0"/>
              </a:rPr>
              <a:t>of inputs is </a:t>
            </a:r>
            <a:r>
              <a:rPr lang="en-US" dirty="0" smtClean="0">
                <a:latin typeface="Arial Narrow" panose="020B0606020202030204" pitchFamily="34" charset="0"/>
              </a:rPr>
              <a:t>underway.</a:t>
            </a:r>
          </a:p>
          <a:p>
            <a:pPr algn="just"/>
            <a:r>
              <a:rPr lang="en-US" dirty="0" smtClean="0">
                <a:latin typeface="Arial Narrow" panose="020B0606020202030204" pitchFamily="34" charset="0"/>
              </a:rPr>
              <a:t>The Directorate: ICT has the following challenges:</a:t>
            </a:r>
            <a:endParaRPr lang="en-US" dirty="0">
              <a:latin typeface="Arial Narrow" panose="020B0606020202030204" pitchFamily="34" charset="0"/>
            </a:endParaRPr>
          </a:p>
          <a:p>
            <a:pPr marL="457200" lvl="1" indent="0" algn="just">
              <a:buNone/>
            </a:pPr>
            <a:r>
              <a:rPr lang="en-US" dirty="0">
                <a:latin typeface="Arial Narrow" panose="020B0606020202030204" pitchFamily="34" charset="0"/>
              </a:rPr>
              <a:t>(a) Inadequate financial </a:t>
            </a:r>
            <a:r>
              <a:rPr lang="en-US" dirty="0" smtClean="0">
                <a:latin typeface="Arial Narrow" panose="020B0606020202030204" pitchFamily="34" charset="0"/>
              </a:rPr>
              <a:t>resources</a:t>
            </a:r>
            <a:r>
              <a:rPr lang="en-US" dirty="0">
                <a:latin typeface="Arial Narrow" panose="020B0606020202030204" pitchFamily="34" charset="0"/>
              </a:rPr>
              <a:t>,</a:t>
            </a:r>
            <a:r>
              <a:rPr lang="en-US" dirty="0" smtClean="0">
                <a:latin typeface="Arial Narrow" panose="020B0606020202030204" pitchFamily="34" charset="0"/>
              </a:rPr>
              <a:t> and</a:t>
            </a:r>
            <a:endParaRPr lang="en-US" dirty="0">
              <a:latin typeface="Arial Narrow" panose="020B0606020202030204" pitchFamily="34" charset="0"/>
            </a:endParaRPr>
          </a:p>
          <a:p>
            <a:pPr marL="457200" lvl="1" indent="0" algn="just">
              <a:buNone/>
            </a:pPr>
            <a:r>
              <a:rPr lang="en-US" dirty="0">
                <a:latin typeface="Arial Narrow" panose="020B0606020202030204" pitchFamily="34" charset="0"/>
              </a:rPr>
              <a:t>(b) inadequate human </a:t>
            </a:r>
            <a:r>
              <a:rPr lang="en-US" dirty="0" smtClean="0">
                <a:latin typeface="Arial Narrow" panose="020B0606020202030204" pitchFamily="34" charset="0"/>
              </a:rPr>
              <a:t>resources</a:t>
            </a:r>
            <a:endParaRPr lang="en-US" dirty="0">
              <a:latin typeface="Arial Narrow" panose="020B0606020202030204" pitchFamily="34" charset="0"/>
            </a:endParaRPr>
          </a:p>
          <a:p>
            <a:pPr algn="just">
              <a:lnSpc>
                <a:spcPct val="110000"/>
              </a:lnSpc>
            </a:pPr>
            <a:endParaRPr lang="en-US" dirty="0">
              <a:latin typeface="Arial Narrow" panose="020B0606020202030204" pitchFamily="34" charset="0"/>
            </a:endParaRPr>
          </a:p>
          <a:p>
            <a:pPr algn="just">
              <a:lnSpc>
                <a:spcPct val="150000"/>
              </a:lnSpc>
            </a:pP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80577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1"/>
            <a:ext cx="8736495" cy="543810"/>
          </a:xfrm>
        </p:spPr>
        <p:txBody>
          <a:bodyPr>
            <a:normAutofit fontScale="90000"/>
          </a:bodyPr>
          <a:lstStyle/>
          <a:p>
            <a:r>
              <a:rPr lang="en-ZA" sz="2800" b="1" dirty="0"/>
              <a:t>Information Communication Technology</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798491"/>
            <a:ext cx="8736495" cy="5597617"/>
          </a:xfrm>
        </p:spPr>
        <p:txBody>
          <a:bodyPr>
            <a:noAutofit/>
          </a:bodyPr>
          <a:lstStyle/>
          <a:p>
            <a:pPr marL="0" indent="0" algn="just">
              <a:lnSpc>
                <a:spcPct val="100000"/>
              </a:lnSpc>
              <a:buNone/>
            </a:pPr>
            <a:r>
              <a:rPr lang="en-US" b="1" dirty="0" smtClean="0">
                <a:latin typeface="Arial Narrow" panose="020B0606020202030204" pitchFamily="34" charset="0"/>
              </a:rPr>
              <a:t>ARC comments and </a:t>
            </a:r>
            <a:r>
              <a:rPr lang="en-US" b="1" dirty="0">
                <a:latin typeface="Arial Narrow" panose="020B0606020202030204" pitchFamily="34" charset="0"/>
              </a:rPr>
              <a:t>recommendation on information communication information technology</a:t>
            </a:r>
          </a:p>
          <a:p>
            <a:pPr algn="just">
              <a:lnSpc>
                <a:spcPct val="100000"/>
              </a:lnSpc>
            </a:pPr>
            <a:r>
              <a:rPr lang="en-ZA" dirty="0" smtClean="0">
                <a:latin typeface="Arial Narrow" panose="020B0606020202030204" pitchFamily="34" charset="0"/>
              </a:rPr>
              <a:t>ARC </a:t>
            </a:r>
            <a:r>
              <a:rPr lang="en-ZA" dirty="0">
                <a:latin typeface="Arial Narrow" panose="020B0606020202030204" pitchFamily="34" charset="0"/>
              </a:rPr>
              <a:t>asked </a:t>
            </a:r>
            <a:r>
              <a:rPr lang="en-ZA" dirty="0" smtClean="0">
                <a:latin typeface="Arial Narrow" panose="020B0606020202030204" pitchFamily="34" charset="0"/>
              </a:rPr>
              <a:t>whether all planned </a:t>
            </a:r>
            <a:r>
              <a:rPr lang="en-ZA" dirty="0">
                <a:latin typeface="Arial Narrow" panose="020B0606020202030204" pitchFamily="34" charset="0"/>
              </a:rPr>
              <a:t>ICT </a:t>
            </a:r>
            <a:r>
              <a:rPr lang="en-ZA" dirty="0" smtClean="0">
                <a:latin typeface="Arial Narrow" panose="020B0606020202030204" pitchFamily="34" charset="0"/>
              </a:rPr>
              <a:t>projects will be completed as scheduled and whether there systems in place to deal with the challenges that may be experienced during the execution of the projects.</a:t>
            </a:r>
          </a:p>
          <a:p>
            <a:pPr algn="just">
              <a:lnSpc>
                <a:spcPct val="100000"/>
              </a:lnSpc>
            </a:pPr>
            <a:r>
              <a:rPr lang="en-ZA" dirty="0" smtClean="0">
                <a:latin typeface="Arial Narrow" panose="020B0606020202030204" pitchFamily="34" charset="0"/>
              </a:rPr>
              <a:t>ARC asked whether there </a:t>
            </a:r>
            <a:r>
              <a:rPr lang="en-ZA" dirty="0">
                <a:latin typeface="Arial Narrow" panose="020B0606020202030204" pitchFamily="34" charset="0"/>
              </a:rPr>
              <a:t>was adequate funding </a:t>
            </a:r>
            <a:r>
              <a:rPr lang="en-ZA" dirty="0" smtClean="0">
                <a:latin typeface="Arial Narrow" panose="020B0606020202030204" pitchFamily="34" charset="0"/>
              </a:rPr>
              <a:t>for the planned migration to cloud services and to purchase and implement ICT </a:t>
            </a:r>
            <a:r>
              <a:rPr lang="en-ZA" dirty="0">
                <a:latin typeface="Arial Narrow" panose="020B0606020202030204" pitchFamily="34" charset="0"/>
              </a:rPr>
              <a:t>disaster </a:t>
            </a:r>
            <a:r>
              <a:rPr lang="en-ZA" dirty="0" smtClean="0">
                <a:latin typeface="Arial Narrow" panose="020B0606020202030204" pitchFamily="34" charset="0"/>
              </a:rPr>
              <a:t>recovery solution.</a:t>
            </a:r>
          </a:p>
          <a:p>
            <a:pPr algn="just">
              <a:lnSpc>
                <a:spcPct val="100000"/>
              </a:lnSpc>
            </a:pPr>
            <a:r>
              <a:rPr lang="en-ZA" dirty="0" smtClean="0">
                <a:latin typeface="Arial Narrow" panose="020B0606020202030204" pitchFamily="34" charset="0"/>
              </a:rPr>
              <a:t>ARC whether the Department has </a:t>
            </a:r>
            <a:r>
              <a:rPr lang="en-ZA" dirty="0">
                <a:latin typeface="Arial Narrow" panose="020B0606020202030204" pitchFamily="34" charset="0"/>
              </a:rPr>
              <a:t>controls in place to </a:t>
            </a:r>
            <a:r>
              <a:rPr lang="en-ZA" dirty="0" smtClean="0">
                <a:latin typeface="Arial Narrow" panose="020B0606020202030204" pitchFamily="34" charset="0"/>
              </a:rPr>
              <a:t>mitigate </a:t>
            </a:r>
            <a:r>
              <a:rPr lang="en-ZA" dirty="0">
                <a:latin typeface="Arial Narrow" panose="020B0606020202030204" pitchFamily="34" charset="0"/>
              </a:rPr>
              <a:t>cyber security </a:t>
            </a:r>
            <a:r>
              <a:rPr lang="en-ZA" dirty="0" smtClean="0">
                <a:latin typeface="Arial Narrow" panose="020B0606020202030204" pitchFamily="34" charset="0"/>
              </a:rPr>
              <a:t>risks.</a:t>
            </a:r>
            <a:endParaRPr lang="en-US" dirty="0">
              <a:latin typeface="Arial Narrow" panose="020B0606020202030204" pitchFamily="34" charset="0"/>
            </a:endParaRPr>
          </a:p>
          <a:p>
            <a:pPr marL="0" indent="0" algn="just">
              <a:lnSpc>
                <a:spcPct val="100000"/>
              </a:lnSpc>
              <a:buNone/>
            </a:pPr>
            <a:r>
              <a:rPr lang="en-ZA" b="1" dirty="0" smtClean="0">
                <a:latin typeface="Arial Narrow" panose="020B0606020202030204" pitchFamily="34" charset="0"/>
              </a:rPr>
              <a:t>Management </a:t>
            </a:r>
            <a:r>
              <a:rPr lang="en-ZA" b="1" dirty="0">
                <a:latin typeface="Arial Narrow" panose="020B0606020202030204" pitchFamily="34" charset="0"/>
              </a:rPr>
              <a:t>responded as </a:t>
            </a:r>
            <a:r>
              <a:rPr lang="en-ZA" b="1" dirty="0" smtClean="0">
                <a:latin typeface="Arial Narrow" panose="020B0606020202030204" pitchFamily="34" charset="0"/>
              </a:rPr>
              <a:t>follows:</a:t>
            </a:r>
          </a:p>
          <a:p>
            <a:pPr algn="just">
              <a:lnSpc>
                <a:spcPct val="100000"/>
              </a:lnSpc>
            </a:pPr>
            <a:r>
              <a:rPr lang="en-US" dirty="0">
                <a:latin typeface="Arial Narrow" panose="020B0606020202030204" pitchFamily="34" charset="0"/>
              </a:rPr>
              <a:t>O</a:t>
            </a:r>
            <a:r>
              <a:rPr lang="en-US" dirty="0" smtClean="0">
                <a:latin typeface="Arial Narrow" panose="020B0606020202030204" pitchFamily="34" charset="0"/>
              </a:rPr>
              <a:t>ne project delayed however through the intervention of the DG </a:t>
            </a:r>
            <a:r>
              <a:rPr lang="en-US" dirty="0">
                <a:latin typeface="Arial Narrow" panose="020B0606020202030204" pitchFamily="34" charset="0"/>
              </a:rPr>
              <a:t>the project </a:t>
            </a:r>
            <a:r>
              <a:rPr lang="en-US" dirty="0" smtClean="0">
                <a:latin typeface="Arial Narrow" panose="020B0606020202030204" pitchFamily="34" charset="0"/>
              </a:rPr>
              <a:t>is back </a:t>
            </a:r>
            <a:r>
              <a:rPr lang="en-US" dirty="0">
                <a:latin typeface="Arial Narrow" panose="020B0606020202030204" pitchFamily="34" charset="0"/>
              </a:rPr>
              <a:t>on </a:t>
            </a:r>
            <a:r>
              <a:rPr lang="en-US" dirty="0" smtClean="0">
                <a:latin typeface="Arial Narrow" panose="020B0606020202030204" pitchFamily="34" charset="0"/>
              </a:rPr>
              <a:t>track.</a:t>
            </a:r>
          </a:p>
          <a:p>
            <a:pPr algn="just">
              <a:lnSpc>
                <a:spcPct val="100000"/>
              </a:lnSpc>
            </a:pPr>
            <a:r>
              <a:rPr lang="en-US" dirty="0" smtClean="0">
                <a:latin typeface="Arial Narrow" panose="020B0606020202030204" pitchFamily="34" charset="0"/>
              </a:rPr>
              <a:t>Additional funds has been allocated to the ICT budget, however the ICT budget is still insufficient to cover the identified ICT requirements.</a:t>
            </a:r>
            <a:r>
              <a:rPr lang="en-US" dirty="0">
                <a:latin typeface="Arial Narrow" panose="020B0606020202030204" pitchFamily="34" charset="0"/>
              </a:rPr>
              <a:t> </a:t>
            </a:r>
            <a:r>
              <a:rPr lang="en-US" dirty="0" smtClean="0">
                <a:latin typeface="Arial Narrow" panose="020B0606020202030204" pitchFamily="34" charset="0"/>
              </a:rPr>
              <a:t>Additional funding </a:t>
            </a:r>
            <a:r>
              <a:rPr lang="en-US" dirty="0">
                <a:latin typeface="Arial Narrow" panose="020B0606020202030204" pitchFamily="34" charset="0"/>
              </a:rPr>
              <a:t>is required </a:t>
            </a:r>
            <a:r>
              <a:rPr lang="en-US" dirty="0" smtClean="0">
                <a:latin typeface="Arial Narrow" panose="020B0606020202030204" pitchFamily="34" charset="0"/>
              </a:rPr>
              <a:t>to procure the </a:t>
            </a:r>
            <a:r>
              <a:rPr lang="en-US" dirty="0">
                <a:latin typeface="Arial Narrow" panose="020B0606020202030204" pitchFamily="34" charset="0"/>
              </a:rPr>
              <a:t>Patch Management Solution for user devices (laptops), backup solution and off-site backup storage </a:t>
            </a:r>
            <a:r>
              <a:rPr lang="en-US" dirty="0" smtClean="0">
                <a:latin typeface="Arial Narrow" panose="020B0606020202030204" pitchFamily="34" charset="0"/>
              </a:rPr>
              <a:t>facility </a:t>
            </a:r>
            <a:r>
              <a:rPr lang="en-US" dirty="0">
                <a:latin typeface="Arial Narrow" panose="020B0606020202030204" pitchFamily="34" charset="0"/>
              </a:rPr>
              <a:t>and </a:t>
            </a:r>
            <a:r>
              <a:rPr lang="en-US" dirty="0" smtClean="0">
                <a:latin typeface="Arial Narrow" panose="020B0606020202030204" pitchFamily="34" charset="0"/>
              </a:rPr>
              <a:t>to establishing </a:t>
            </a:r>
            <a:r>
              <a:rPr lang="en-US" dirty="0">
                <a:latin typeface="Arial Narrow" panose="020B0606020202030204" pitchFamily="34" charset="0"/>
              </a:rPr>
              <a:t>of a DR site at </a:t>
            </a:r>
            <a:r>
              <a:rPr lang="en-US" dirty="0" smtClean="0">
                <a:latin typeface="Arial Narrow" panose="020B0606020202030204" pitchFamily="34" charset="0"/>
              </a:rPr>
              <a:t>SITA</a:t>
            </a:r>
          </a:p>
          <a:p>
            <a:pPr algn="just">
              <a:lnSpc>
                <a:spcPct val="100000"/>
              </a:lnSpc>
            </a:pPr>
            <a:r>
              <a:rPr lang="en-US" dirty="0" smtClean="0">
                <a:latin typeface="Arial Narrow" panose="020B0606020202030204" pitchFamily="34" charset="0"/>
              </a:rPr>
              <a:t>Service provider is </a:t>
            </a:r>
            <a:r>
              <a:rPr lang="en-US" dirty="0">
                <a:latin typeface="Arial Narrow" panose="020B0606020202030204" pitchFamily="34" charset="0"/>
              </a:rPr>
              <a:t>appointed to </a:t>
            </a:r>
            <a:r>
              <a:rPr lang="en-US" dirty="0" smtClean="0">
                <a:latin typeface="Arial Narrow" panose="020B0606020202030204" pitchFamily="34" charset="0"/>
              </a:rPr>
              <a:t>install and implement the </a:t>
            </a:r>
            <a:r>
              <a:rPr lang="en-US" dirty="0">
                <a:latin typeface="Arial Narrow" panose="020B0606020202030204" pitchFamily="34" charset="0"/>
              </a:rPr>
              <a:t>Antivirus Software Licenses including Encryption tools for laptops. </a:t>
            </a:r>
            <a:r>
              <a:rPr lang="en-US" dirty="0" smtClean="0">
                <a:latin typeface="Arial Narrow" panose="020B0606020202030204" pitchFamily="34" charset="0"/>
              </a:rPr>
              <a:t>The </a:t>
            </a:r>
            <a:r>
              <a:rPr lang="en-US" dirty="0">
                <a:latin typeface="Arial Narrow" panose="020B0606020202030204" pitchFamily="34" charset="0"/>
              </a:rPr>
              <a:t>only concern </a:t>
            </a:r>
            <a:r>
              <a:rPr lang="en-US" dirty="0" smtClean="0">
                <a:latin typeface="Arial Narrow" panose="020B0606020202030204" pitchFamily="34" charset="0"/>
              </a:rPr>
              <a:t>is that the </a:t>
            </a:r>
            <a:r>
              <a:rPr lang="en-US" dirty="0">
                <a:latin typeface="Arial Narrow" panose="020B0606020202030204" pitchFamily="34" charset="0"/>
              </a:rPr>
              <a:t>cellphone devices </a:t>
            </a:r>
            <a:r>
              <a:rPr lang="en-US" dirty="0" smtClean="0">
                <a:latin typeface="Arial Narrow" panose="020B0606020202030204" pitchFamily="34" charset="0"/>
              </a:rPr>
              <a:t>does </a:t>
            </a:r>
            <a:r>
              <a:rPr lang="en-US" dirty="0">
                <a:latin typeface="Arial Narrow" panose="020B0606020202030204" pitchFamily="34" charset="0"/>
              </a:rPr>
              <a:t>not </a:t>
            </a:r>
            <a:r>
              <a:rPr lang="en-US" dirty="0" smtClean="0">
                <a:latin typeface="Arial Narrow" panose="020B0606020202030204" pitchFamily="34" charset="0"/>
              </a:rPr>
              <a:t>have the  antivirus mechanism.</a:t>
            </a: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141542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1"/>
            <a:ext cx="8736495" cy="543810"/>
          </a:xfrm>
        </p:spPr>
        <p:txBody>
          <a:bodyPr>
            <a:normAutofit fontScale="90000"/>
          </a:bodyPr>
          <a:lstStyle/>
          <a:p>
            <a:r>
              <a:rPr lang="en-ZA" sz="2800" b="1" dirty="0"/>
              <a:t>Information Communication Technology</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798491"/>
            <a:ext cx="8736495" cy="5597617"/>
          </a:xfrm>
        </p:spPr>
        <p:txBody>
          <a:bodyPr>
            <a:normAutofit/>
          </a:bodyPr>
          <a:lstStyle/>
          <a:p>
            <a:pPr marL="0" indent="0" algn="just">
              <a:lnSpc>
                <a:spcPct val="100000"/>
              </a:lnSpc>
              <a:buNone/>
            </a:pPr>
            <a:r>
              <a:rPr lang="en-US" b="1" dirty="0">
                <a:latin typeface="Arial Narrow" panose="020B0606020202030204" pitchFamily="34" charset="0"/>
              </a:rPr>
              <a:t>ARC </a:t>
            </a:r>
            <a:r>
              <a:rPr lang="en-US" b="1" dirty="0" smtClean="0">
                <a:latin typeface="Arial Narrow" panose="020B0606020202030204" pitchFamily="34" charset="0"/>
              </a:rPr>
              <a:t>recommendation </a:t>
            </a:r>
            <a:r>
              <a:rPr lang="en-US" b="1" dirty="0">
                <a:latin typeface="Arial Narrow" panose="020B0606020202030204" pitchFamily="34" charset="0"/>
              </a:rPr>
              <a:t>on information communication information technology</a:t>
            </a:r>
          </a:p>
          <a:p>
            <a:pPr>
              <a:lnSpc>
                <a:spcPct val="120000"/>
              </a:lnSpc>
            </a:pPr>
            <a:r>
              <a:rPr lang="en-ZA" dirty="0" smtClean="0">
                <a:latin typeface="Arial Narrow" panose="020B0606020202030204" pitchFamily="34" charset="0"/>
              </a:rPr>
              <a:t>The Department should develop a plan to deal with all ICT (security risks, back-up and disaster recovery) related challenges including funding of critical ICT requirements.</a:t>
            </a:r>
            <a:endParaRPr lang="en-ZA" dirty="0">
              <a:latin typeface="Arial Narrow" panose="020B0606020202030204" pitchFamily="34" charset="0"/>
            </a:endParaRPr>
          </a:p>
          <a:p>
            <a:pPr marL="0" indent="0" algn="just">
              <a:lnSpc>
                <a:spcPct val="150000"/>
              </a:lnSpc>
              <a:buNone/>
            </a:pPr>
            <a:endParaRPr lang="en-ZA" sz="2100" b="1" dirty="0" smtClean="0">
              <a:latin typeface="Arial Narrow" panose="020B0606020202030204" pitchFamily="34" charset="0"/>
            </a:endParaRPr>
          </a:p>
          <a:p>
            <a:pPr algn="just">
              <a:lnSpc>
                <a:spcPct val="150000"/>
              </a:lnSpc>
            </a:pP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421708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49871"/>
          </a:xfrm>
        </p:spPr>
        <p:txBody>
          <a:bodyPr>
            <a:normAutofit fontScale="90000"/>
          </a:bodyPr>
          <a:lstStyle/>
          <a:p>
            <a:r>
              <a:rPr lang="en-ZA" sz="2400" b="1" dirty="0"/>
              <a:t>Second Quarter Internal Audit Report against the Internal Audit Coverage Plan </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17431"/>
            <a:ext cx="8736495" cy="5597617"/>
          </a:xfrm>
        </p:spPr>
        <p:txBody>
          <a:bodyPr>
            <a:normAutofit/>
          </a:bodyPr>
          <a:lstStyle/>
          <a:p>
            <a:r>
              <a:rPr lang="en-ZA" b="1" dirty="0">
                <a:latin typeface="Arial Narrow" panose="020B0606020202030204" pitchFamily="34" charset="0"/>
                <a:ea typeface="Arial Narrow" panose="020B0606020202030204" pitchFamily="34" charset="0"/>
                <a:cs typeface="Arial Narrow" panose="020B0606020202030204" pitchFamily="34" charset="0"/>
              </a:rPr>
              <a:t>The Chief Audit Executive reported progress against </a:t>
            </a:r>
            <a:r>
              <a:rPr lang="en-ZA" b="1" dirty="0" smtClean="0">
                <a:latin typeface="Arial Narrow" panose="020B0606020202030204" pitchFamily="34" charset="0"/>
                <a:ea typeface="Arial Narrow" panose="020B0606020202030204" pitchFamily="34" charset="0"/>
                <a:cs typeface="Arial Narrow" panose="020B0606020202030204" pitchFamily="34" charset="0"/>
              </a:rPr>
              <a:t>the </a:t>
            </a:r>
            <a:r>
              <a:rPr lang="en-ZA" b="1" dirty="0">
                <a:latin typeface="Arial Narrow" panose="020B0606020202030204" pitchFamily="34" charset="0"/>
                <a:ea typeface="Arial Narrow" panose="020B0606020202030204" pitchFamily="34" charset="0"/>
                <a:cs typeface="Arial Narrow" panose="020B0606020202030204" pitchFamily="34" charset="0"/>
              </a:rPr>
              <a:t>Internal Audit Coverage Plan as at 30 September 2021 as follows:</a:t>
            </a:r>
          </a:p>
          <a:p>
            <a:pPr marL="285750" indent="-285750"/>
            <a:r>
              <a:rPr lang="en-ZA" dirty="0" smtClean="0">
                <a:latin typeface="Arial Narrow" panose="020B0606020202030204" pitchFamily="34" charset="0"/>
              </a:rPr>
              <a:t>Eight </a:t>
            </a:r>
            <a:r>
              <a:rPr lang="en-ZA" dirty="0">
                <a:latin typeface="Arial Narrow" panose="020B0606020202030204" pitchFamily="34" charset="0"/>
              </a:rPr>
              <a:t>(8) internal audit projects were planned, and Six (6) project were completed, and two (2) risk based projects were still in progress. The following internal audit projects were completed:</a:t>
            </a:r>
          </a:p>
          <a:p>
            <a:pPr marL="742950" lvl="1" indent="-285750">
              <a:buFont typeface="Courier New" panose="02070309020205020404" pitchFamily="49" charset="0"/>
              <a:buChar char="o"/>
            </a:pPr>
            <a:r>
              <a:rPr lang="en-US" dirty="0">
                <a:latin typeface="Arial Narrow" panose="020B0606020202030204" pitchFamily="34" charset="0"/>
              </a:rPr>
              <a:t>Audit of Pre-Determined Objectives Q4 2020/21, (Reporting),</a:t>
            </a:r>
          </a:p>
          <a:p>
            <a:pPr marL="742950" lvl="1" indent="-285750">
              <a:buFont typeface="Courier New" panose="02070309020205020404" pitchFamily="49" charset="0"/>
              <a:buChar char="o"/>
            </a:pPr>
            <a:r>
              <a:rPr lang="en-US" dirty="0">
                <a:latin typeface="Arial Narrow" panose="020B0606020202030204" pitchFamily="34" charset="0"/>
              </a:rPr>
              <a:t>Audit of Pre-Determined Objectives Annual 2020/21 (Reporting),</a:t>
            </a:r>
          </a:p>
          <a:p>
            <a:pPr marL="742950" lvl="1" indent="-285750">
              <a:buFont typeface="Courier New" panose="02070309020205020404" pitchFamily="49" charset="0"/>
              <a:buChar char="o"/>
            </a:pPr>
            <a:r>
              <a:rPr lang="en-US" dirty="0">
                <a:latin typeface="Arial Narrow" panose="020B0606020202030204" pitchFamily="34" charset="0"/>
              </a:rPr>
              <a:t>Audit of Pre-Determined Objectives Q1 2021/22 (Reporting),</a:t>
            </a:r>
          </a:p>
          <a:p>
            <a:pPr marL="742950" lvl="1" indent="-285750">
              <a:buFont typeface="Courier New" panose="02070309020205020404" pitchFamily="49" charset="0"/>
              <a:buChar char="o"/>
            </a:pPr>
            <a:r>
              <a:rPr lang="en-US" dirty="0">
                <a:latin typeface="Arial Narrow" panose="020B0606020202030204" pitchFamily="34" charset="0"/>
              </a:rPr>
              <a:t>Audit of Pre-Determined Objectives Q2 2021/22 (Reporting),</a:t>
            </a:r>
          </a:p>
          <a:p>
            <a:pPr marL="742950" lvl="1" indent="-285750">
              <a:buFont typeface="Courier New" panose="02070309020205020404" pitchFamily="49" charset="0"/>
              <a:buChar char="o"/>
            </a:pPr>
            <a:r>
              <a:rPr lang="en-US" dirty="0">
                <a:latin typeface="Arial Narrow" panose="020B0606020202030204" pitchFamily="34" charset="0"/>
              </a:rPr>
              <a:t>Review of the Annual Financial Statements 2020/21 financial year, and</a:t>
            </a:r>
          </a:p>
          <a:p>
            <a:pPr marL="742950" lvl="1" indent="-285750">
              <a:buFont typeface="Courier New" panose="02070309020205020404" pitchFamily="49" charset="0"/>
              <a:buChar char="o"/>
            </a:pPr>
            <a:r>
              <a:rPr lang="en-US" dirty="0">
                <a:latin typeface="Arial Narrow" panose="020B0606020202030204" pitchFamily="34" charset="0"/>
              </a:rPr>
              <a:t>Review of the 1st Quarter Financial Statements.</a:t>
            </a:r>
          </a:p>
          <a:p>
            <a:pPr marL="742950" lvl="1" indent="-285750">
              <a:buFont typeface="Courier New" panose="02070309020205020404" pitchFamily="49" charset="0"/>
              <a:buChar char="o"/>
            </a:pPr>
            <a:r>
              <a:rPr lang="en-US" dirty="0">
                <a:latin typeface="Arial Narrow" panose="020B0606020202030204" pitchFamily="34" charset="0"/>
              </a:rPr>
              <a:t>Control environment for the compilation of the human resource </a:t>
            </a:r>
            <a:r>
              <a:rPr lang="en-US" dirty="0" smtClean="0">
                <a:latin typeface="Arial Narrow" panose="020B0606020202030204" pitchFamily="34" charset="0"/>
              </a:rPr>
              <a:t>oversight </a:t>
            </a:r>
            <a:r>
              <a:rPr lang="en-ZA" dirty="0" smtClean="0">
                <a:latin typeface="Arial Narrow" panose="020B0606020202030204" pitchFamily="34" charset="0"/>
              </a:rPr>
              <a:t>report</a:t>
            </a:r>
            <a:endParaRPr lang="en-US" dirty="0">
              <a:latin typeface="Arial Narrow" panose="020B0606020202030204" pitchFamily="34" charset="0"/>
            </a:endParaRPr>
          </a:p>
          <a:p>
            <a:pPr marL="742950" lvl="1" indent="-285750">
              <a:buFont typeface="Courier New" panose="02070309020205020404" pitchFamily="49" charset="0"/>
              <a:buChar char="o"/>
            </a:pPr>
            <a:endParaRPr lang="en-ZA" dirty="0">
              <a:latin typeface="Arial Narrow" panose="020B0606020202030204" pitchFamily="34" charset="0"/>
            </a:endParaRPr>
          </a:p>
          <a:p>
            <a:pPr marL="285750" indent="-285750"/>
            <a:r>
              <a:rPr lang="en-ZA" dirty="0">
                <a:latin typeface="Arial Narrow" panose="020B0606020202030204" pitchFamily="34" charset="0"/>
              </a:rPr>
              <a:t>During the first and the second quarter the following four (4) due diligent projects on the procurement of goods and services were performed:</a:t>
            </a:r>
          </a:p>
          <a:p>
            <a:pPr marL="742950" lvl="1" indent="-285750">
              <a:buFont typeface="Courier New" panose="02070309020205020404" pitchFamily="49" charset="0"/>
              <a:buChar char="o"/>
            </a:pPr>
            <a:r>
              <a:rPr lang="en-US" dirty="0">
                <a:latin typeface="Arial Narrow" panose="020B0606020202030204" pitchFamily="34" charset="0"/>
              </a:rPr>
              <a:t>Observation of the opening of a Tender Box for Bid No: DWYPD 02-2021/22,</a:t>
            </a:r>
          </a:p>
          <a:p>
            <a:pPr marL="742950" lvl="1" indent="-285750">
              <a:buFont typeface="Courier New" panose="02070309020205020404" pitchFamily="49" charset="0"/>
              <a:buChar char="o"/>
            </a:pPr>
            <a:r>
              <a:rPr lang="en-ZA" dirty="0">
                <a:latin typeface="Arial Narrow" panose="020B0606020202030204" pitchFamily="34" charset="0"/>
              </a:rPr>
              <a:t>Due Diligence on Formative Evaluation on GRPBMEAF,</a:t>
            </a:r>
          </a:p>
          <a:p>
            <a:pPr marL="742950" lvl="1" indent="-285750">
              <a:buFont typeface="Courier New" panose="02070309020205020404" pitchFamily="49" charset="0"/>
              <a:buChar char="o"/>
            </a:pPr>
            <a:r>
              <a:rPr lang="en-US" dirty="0">
                <a:latin typeface="Arial Narrow" panose="020B0606020202030204" pitchFamily="34" charset="0"/>
              </a:rPr>
              <a:t>Observation of opening of the Tender Box for competitive bid: RFP01-2021/22, and</a:t>
            </a:r>
          </a:p>
          <a:p>
            <a:pPr marL="742950" lvl="1" indent="-285750">
              <a:buFont typeface="Courier New" panose="02070309020205020404" pitchFamily="49" charset="0"/>
              <a:buChar char="o"/>
            </a:pPr>
            <a:r>
              <a:rPr lang="en-ZA" dirty="0">
                <a:latin typeface="Arial Narrow" panose="020B0606020202030204" pitchFamily="34" charset="0"/>
              </a:rPr>
              <a:t>Travel Management Company services (Demand Management).</a:t>
            </a:r>
          </a:p>
          <a:p>
            <a:pPr marL="0" indent="0" algn="just">
              <a:lnSpc>
                <a:spcPct val="150000"/>
              </a:lnSpc>
              <a:buNone/>
            </a:pPr>
            <a:endParaRPr lang="en-US" dirty="0">
              <a:latin typeface="Arial Narrow" panose="020B0606020202030204" pitchFamily="34" charset="0"/>
            </a:endParaRPr>
          </a:p>
        </p:txBody>
      </p:sp>
      <p:sp>
        <p:nvSpPr>
          <p:cNvPr id="6" name="Rectangle 5"/>
          <p:cNvSpPr/>
          <p:nvPr/>
        </p:nvSpPr>
        <p:spPr>
          <a:xfrm>
            <a:off x="198782" y="1225196"/>
            <a:ext cx="8636125" cy="646331"/>
          </a:xfrm>
          <a:prstGeom prst="rect">
            <a:avLst/>
          </a:prstGeom>
        </p:spPr>
        <p:txBody>
          <a:bodyPr wrap="square">
            <a:spAutoFit/>
          </a:bodyPr>
          <a:lstStyle/>
          <a:p>
            <a:endParaRPr lang="en-ZA" b="1" dirty="0">
              <a:latin typeface="Arial Narrow" panose="020B0606020202030204" pitchFamily="34" charset="0"/>
            </a:endParaRPr>
          </a:p>
          <a:p>
            <a:endParaRPr lang="en-ZA" dirty="0"/>
          </a:p>
        </p:txBody>
      </p:sp>
    </p:spTree>
    <p:extLst>
      <p:ext uri="{BB962C8B-B14F-4D97-AF65-F5344CB8AC3E}">
        <p14:creationId xmlns:p14="http://schemas.microsoft.com/office/powerpoint/2010/main" xmlns="" val="307521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49871"/>
          </a:xfrm>
        </p:spPr>
        <p:txBody>
          <a:bodyPr>
            <a:normAutofit fontScale="90000"/>
          </a:bodyPr>
          <a:lstStyle/>
          <a:p>
            <a:r>
              <a:rPr lang="en-ZA" sz="2400" b="1" dirty="0"/>
              <a:t>Second Quarter Internal Audit Report against the Internal Audit Coverage Plan </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798491"/>
            <a:ext cx="8736495" cy="5597617"/>
          </a:xfrm>
        </p:spPr>
        <p:txBody>
          <a:bodyPr>
            <a:normAutofit/>
          </a:bodyPr>
          <a:lstStyle/>
          <a:p>
            <a:pPr marL="0" indent="0" algn="just">
              <a:lnSpc>
                <a:spcPct val="150000"/>
              </a:lnSpc>
              <a:buNone/>
            </a:pP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
        <p:nvSpPr>
          <p:cNvPr id="6" name="Rectangle 5"/>
          <p:cNvSpPr/>
          <p:nvPr/>
        </p:nvSpPr>
        <p:spPr>
          <a:xfrm>
            <a:off x="198780" y="813073"/>
            <a:ext cx="8636127" cy="4893647"/>
          </a:xfrm>
          <a:prstGeom prst="rect">
            <a:avLst/>
          </a:prstGeom>
        </p:spPr>
        <p:txBody>
          <a:bodyPr wrap="square">
            <a:spAutoFit/>
          </a:bodyPr>
          <a:lstStyle/>
          <a:p>
            <a:r>
              <a:rPr lang="en-ZA" sz="1700" b="1" dirty="0">
                <a:latin typeface="Arial Narrow" panose="020B0606020202030204" pitchFamily="34" charset="0"/>
                <a:ea typeface="Arial Narrow" panose="020B0606020202030204" pitchFamily="34" charset="0"/>
                <a:cs typeface="Arial Narrow" panose="020B0606020202030204" pitchFamily="34" charset="0"/>
              </a:rPr>
              <a:t>The </a:t>
            </a:r>
            <a:r>
              <a:rPr lang="en-ZA" sz="1700" b="1" dirty="0" smtClean="0">
                <a:latin typeface="Arial Narrow" panose="020B0606020202030204" pitchFamily="34" charset="0"/>
                <a:ea typeface="Arial Narrow" panose="020B0606020202030204" pitchFamily="34" charset="0"/>
                <a:cs typeface="Arial Narrow" panose="020B0606020202030204" pitchFamily="34" charset="0"/>
              </a:rPr>
              <a:t>Chief Audit Executive reported progress against </a:t>
            </a:r>
            <a:r>
              <a:rPr lang="en-ZA" sz="1700" b="1" dirty="0">
                <a:latin typeface="Arial Narrow" panose="020B0606020202030204" pitchFamily="34" charset="0"/>
                <a:ea typeface="Arial Narrow" panose="020B0606020202030204" pitchFamily="34" charset="0"/>
                <a:cs typeface="Arial Narrow" panose="020B0606020202030204" pitchFamily="34" charset="0"/>
              </a:rPr>
              <a:t>against the Internal Audit Coverage </a:t>
            </a:r>
            <a:r>
              <a:rPr lang="en-ZA" sz="1700" b="1" dirty="0" smtClean="0">
                <a:latin typeface="Arial Narrow" panose="020B0606020202030204" pitchFamily="34" charset="0"/>
                <a:ea typeface="Arial Narrow" panose="020B0606020202030204" pitchFamily="34" charset="0"/>
                <a:cs typeface="Arial Narrow" panose="020B0606020202030204" pitchFamily="34" charset="0"/>
              </a:rPr>
              <a:t>Plan as at 30 September 2021 as follows:</a:t>
            </a:r>
          </a:p>
          <a:p>
            <a:endParaRPr lang="en-ZA" sz="1700" b="1" dirty="0">
              <a:latin typeface="Arial Narrow" panose="020B0606020202030204" pitchFamily="34" charset="0"/>
            </a:endParaRPr>
          </a:p>
          <a:p>
            <a:pPr marL="285750" indent="-285750">
              <a:buFont typeface="Arial" panose="020B0604020202020204" pitchFamily="34" charset="0"/>
              <a:buChar char="•"/>
            </a:pPr>
            <a:r>
              <a:rPr lang="en-ZA" sz="1700" dirty="0" smtClean="0">
                <a:latin typeface="Arial Narrow" panose="020B0606020202030204" pitchFamily="34" charset="0"/>
              </a:rPr>
              <a:t>During </a:t>
            </a:r>
            <a:r>
              <a:rPr lang="en-ZA" sz="1700" dirty="0">
                <a:latin typeface="Arial Narrow" panose="020B0606020202030204" pitchFamily="34" charset="0"/>
              </a:rPr>
              <a:t>the first and the second quarter of the 2021/22 financial year, </a:t>
            </a:r>
            <a:r>
              <a:rPr lang="en-US" sz="1700" dirty="0" smtClean="0">
                <a:latin typeface="Arial Narrow" panose="020B0606020202030204" pitchFamily="34" charset="0"/>
              </a:rPr>
              <a:t>Internal </a:t>
            </a:r>
            <a:r>
              <a:rPr lang="en-US" sz="1700" dirty="0">
                <a:latin typeface="Arial Narrow" panose="020B0606020202030204" pitchFamily="34" charset="0"/>
              </a:rPr>
              <a:t>Audit assisted the AGSA with the performance of the following verifications:</a:t>
            </a:r>
          </a:p>
          <a:p>
            <a:pPr marL="742950" lvl="1" indent="-285750">
              <a:buFont typeface="Courier New" panose="02070309020205020404" pitchFamily="49" charset="0"/>
              <a:buChar char="o"/>
            </a:pPr>
            <a:r>
              <a:rPr lang="en-ZA" sz="1700" dirty="0" smtClean="0">
                <a:latin typeface="Arial Narrow" panose="020B0606020202030204" pitchFamily="34" charset="0"/>
              </a:rPr>
              <a:t>Physical </a:t>
            </a:r>
            <a:r>
              <a:rPr lang="en-ZA" sz="1700" dirty="0">
                <a:latin typeface="Arial Narrow" panose="020B0606020202030204" pitchFamily="34" charset="0"/>
              </a:rPr>
              <a:t>assets verification, </a:t>
            </a:r>
            <a:r>
              <a:rPr lang="en-ZA" sz="1700" dirty="0" smtClean="0">
                <a:latin typeface="Arial Narrow" panose="020B0606020202030204" pitchFamily="34" charset="0"/>
              </a:rPr>
              <a:t>and</a:t>
            </a:r>
          </a:p>
          <a:p>
            <a:pPr marL="742950" lvl="1" indent="-285750">
              <a:buFont typeface="Courier New" panose="02070309020205020404" pitchFamily="49" charset="0"/>
              <a:buChar char="o"/>
            </a:pPr>
            <a:r>
              <a:rPr lang="en-ZA" sz="1700" dirty="0" smtClean="0">
                <a:latin typeface="Arial Narrow" panose="020B0606020202030204" pitchFamily="34" charset="0"/>
              </a:rPr>
              <a:t>Physical </a:t>
            </a:r>
            <a:r>
              <a:rPr lang="en-ZA" sz="1700" dirty="0">
                <a:latin typeface="Arial Narrow" panose="020B0606020202030204" pitchFamily="34" charset="0"/>
              </a:rPr>
              <a:t>employee </a:t>
            </a:r>
            <a:r>
              <a:rPr lang="en-ZA" sz="1700" dirty="0" smtClean="0">
                <a:latin typeface="Arial Narrow" panose="020B0606020202030204" pitchFamily="34" charset="0"/>
              </a:rPr>
              <a:t>verification</a:t>
            </a:r>
          </a:p>
          <a:p>
            <a:pPr lvl="1"/>
            <a:endParaRPr lang="en-ZA" sz="1700" dirty="0">
              <a:latin typeface="Arial Narrow" panose="020B0606020202030204" pitchFamily="34" charset="0"/>
            </a:endParaRPr>
          </a:p>
          <a:p>
            <a:pPr marL="285750" indent="-285750">
              <a:buFont typeface="Arial" panose="020B0604020202020204" pitchFamily="34" charset="0"/>
              <a:buChar char="•"/>
            </a:pPr>
            <a:r>
              <a:rPr lang="en-ZA" sz="1700" dirty="0" smtClean="0">
                <a:latin typeface="Arial Narrow" panose="020B0606020202030204" pitchFamily="34" charset="0"/>
              </a:rPr>
              <a:t>The following two </a:t>
            </a:r>
            <a:r>
              <a:rPr lang="en-ZA" sz="1700" dirty="0">
                <a:latin typeface="Arial Narrow" panose="020B0606020202030204" pitchFamily="34" charset="0"/>
              </a:rPr>
              <a:t>(2) </a:t>
            </a:r>
            <a:r>
              <a:rPr lang="en-ZA" sz="1700" dirty="0" smtClean="0">
                <a:latin typeface="Arial Narrow" panose="020B0606020202030204" pitchFamily="34" charset="0"/>
              </a:rPr>
              <a:t>internal audit </a:t>
            </a:r>
            <a:r>
              <a:rPr lang="en-ZA" sz="1700" dirty="0">
                <a:latin typeface="Arial Narrow" panose="020B0606020202030204" pitchFamily="34" charset="0"/>
              </a:rPr>
              <a:t>projects </a:t>
            </a:r>
            <a:r>
              <a:rPr lang="en-ZA" sz="1700" dirty="0" smtClean="0">
                <a:latin typeface="Arial Narrow" panose="020B0606020202030204" pitchFamily="34" charset="0"/>
              </a:rPr>
              <a:t>were </a:t>
            </a:r>
            <a:r>
              <a:rPr lang="en-ZA" sz="1700" dirty="0">
                <a:latin typeface="Arial Narrow" panose="020B0606020202030204" pitchFamily="34" charset="0"/>
              </a:rPr>
              <a:t>in progress </a:t>
            </a:r>
            <a:r>
              <a:rPr lang="en-ZA" sz="1700" dirty="0" smtClean="0">
                <a:latin typeface="Arial Narrow" panose="020B0606020202030204" pitchFamily="34" charset="0"/>
              </a:rPr>
              <a:t>:</a:t>
            </a:r>
          </a:p>
          <a:p>
            <a:pPr marL="742950" lvl="1" indent="-285750">
              <a:buFont typeface="Courier New" panose="02070309020205020404" pitchFamily="49" charset="0"/>
              <a:buChar char="o"/>
            </a:pPr>
            <a:r>
              <a:rPr lang="en-US" sz="1700" dirty="0">
                <a:latin typeface="Arial Narrow" panose="020B0606020202030204" pitchFamily="34" charset="0"/>
              </a:rPr>
              <a:t>Review of the Enterprise Risk </a:t>
            </a:r>
            <a:r>
              <a:rPr lang="en-US" sz="1700" dirty="0" smtClean="0">
                <a:latin typeface="Arial Narrow" panose="020B0606020202030204" pitchFamily="34" charset="0"/>
              </a:rPr>
              <a:t>Management</a:t>
            </a:r>
          </a:p>
          <a:p>
            <a:pPr marL="742950" lvl="1" indent="-285750">
              <a:buFont typeface="Courier New" panose="02070309020205020404" pitchFamily="49" charset="0"/>
              <a:buChar char="o"/>
            </a:pPr>
            <a:r>
              <a:rPr lang="en-US" sz="1700" dirty="0">
                <a:latin typeface="Arial Narrow" panose="020B0606020202030204" pitchFamily="34" charset="0"/>
              </a:rPr>
              <a:t>Procurement of Goods and </a:t>
            </a:r>
            <a:r>
              <a:rPr lang="en-US" sz="1700" dirty="0" smtClean="0">
                <a:latin typeface="Arial Narrow" panose="020B0606020202030204" pitchFamily="34" charset="0"/>
              </a:rPr>
              <a:t>Services</a:t>
            </a:r>
          </a:p>
          <a:p>
            <a:pPr marL="742950" lvl="1" indent="-285750">
              <a:buFont typeface="Courier New" panose="02070309020205020404" pitchFamily="49" charset="0"/>
              <a:buChar char="o"/>
            </a:pPr>
            <a:endParaRPr lang="en-ZA" sz="1700" dirty="0">
              <a:latin typeface="Arial Narrow" panose="020B0606020202030204" pitchFamily="34" charset="0"/>
            </a:endParaRPr>
          </a:p>
          <a:p>
            <a:r>
              <a:rPr lang="en-ZA" b="1" dirty="0">
                <a:latin typeface="Arial Narrow" panose="020B0606020202030204" pitchFamily="34" charset="0"/>
                <a:ea typeface="Arial Narrow" panose="020B0606020202030204" pitchFamily="34" charset="0"/>
                <a:cs typeface="Arial Narrow" panose="020B0606020202030204" pitchFamily="34" charset="0"/>
              </a:rPr>
              <a:t>The Chief Audit </a:t>
            </a:r>
            <a:r>
              <a:rPr lang="en-ZA" b="1" dirty="0" smtClean="0">
                <a:latin typeface="Arial Narrow" panose="020B0606020202030204" pitchFamily="34" charset="0"/>
                <a:ea typeface="Arial Narrow" panose="020B0606020202030204" pitchFamily="34" charset="0"/>
                <a:cs typeface="Arial Narrow" panose="020B0606020202030204" pitchFamily="34" charset="0"/>
              </a:rPr>
              <a:t>Executive highlighted the audit findings of the audit projects performed in the second quarter and provided the internal audit conclusion on the audit projects as follows:</a:t>
            </a:r>
          </a:p>
          <a:p>
            <a:endParaRPr lang="en-ZA" b="1" dirty="0">
              <a:latin typeface="Arial Narrow" panose="020B0606020202030204" pitchFamily="34" charset="0"/>
            </a:endParaRPr>
          </a:p>
          <a:p>
            <a:endParaRPr lang="en-ZA" dirty="0" smtClean="0">
              <a:latin typeface="Arial Narrow" panose="020B0606020202030204" pitchFamily="34" charset="0"/>
            </a:endParaRPr>
          </a:p>
          <a:p>
            <a:endParaRPr lang="en-ZA" b="1" dirty="0">
              <a:latin typeface="Arial Narrow" panose="020B0606020202030204" pitchFamily="34" charset="0"/>
            </a:endParaRPr>
          </a:p>
          <a:p>
            <a:endParaRPr lang="en-ZA" dirty="0"/>
          </a:p>
        </p:txBody>
      </p:sp>
      <p:graphicFrame>
        <p:nvGraphicFramePr>
          <p:cNvPr id="5" name="Table 4"/>
          <p:cNvGraphicFramePr>
            <a:graphicFrameLocks noGrp="1"/>
          </p:cNvGraphicFramePr>
          <p:nvPr>
            <p:extLst/>
          </p:nvPr>
        </p:nvGraphicFramePr>
        <p:xfrm>
          <a:off x="299828" y="4695483"/>
          <a:ext cx="8534400" cy="1193800"/>
        </p:xfrm>
        <a:graphic>
          <a:graphicData uri="http://schemas.openxmlformats.org/drawingml/2006/table">
            <a:tbl>
              <a:tblPr firstRow="1" bandRow="1">
                <a:tableStyleId>{5940675A-B579-460E-94D1-54222C63F5DA}</a:tableStyleId>
              </a:tblPr>
              <a:tblGrid>
                <a:gridCol w="2622997">
                  <a:extLst>
                    <a:ext uri="{9D8B030D-6E8A-4147-A177-3AD203B41FA5}">
                      <a16:colId xmlns:a16="http://schemas.microsoft.com/office/drawing/2014/main" xmlns="" val="20000"/>
                    </a:ext>
                  </a:extLst>
                </a:gridCol>
                <a:gridCol w="5911403">
                  <a:extLst>
                    <a:ext uri="{9D8B030D-6E8A-4147-A177-3AD203B41FA5}">
                      <a16:colId xmlns:a16="http://schemas.microsoft.com/office/drawing/2014/main" xmlns="" val="20001"/>
                    </a:ext>
                  </a:extLst>
                </a:gridCol>
              </a:tblGrid>
              <a:tr h="370840">
                <a:tc>
                  <a:txBody>
                    <a:bodyPr/>
                    <a:lstStyle/>
                    <a:p>
                      <a:r>
                        <a:rPr lang="en-ZA" sz="1600" b="1" dirty="0" smtClean="0">
                          <a:latin typeface="Arial Narrow" panose="020B0606020202030204" pitchFamily="34" charset="0"/>
                        </a:rPr>
                        <a:t>Audit project</a:t>
                      </a:r>
                      <a:endParaRPr lang="en-ZA" sz="1600" b="1" dirty="0">
                        <a:latin typeface="Arial Narrow" panose="020B0606020202030204" pitchFamily="34" charset="0"/>
                      </a:endParaRPr>
                    </a:p>
                  </a:txBody>
                  <a:tcPr>
                    <a:solidFill>
                      <a:schemeClr val="accent2"/>
                    </a:solidFill>
                  </a:tcPr>
                </a:tc>
                <a:tc>
                  <a:txBody>
                    <a:bodyPr/>
                    <a:lstStyle/>
                    <a:p>
                      <a:r>
                        <a:rPr lang="en-ZA" sz="1600" b="1" dirty="0" smtClean="0">
                          <a:latin typeface="Arial Narrow" panose="020B0606020202030204" pitchFamily="34" charset="0"/>
                        </a:rPr>
                        <a:t>Audit conclusion</a:t>
                      </a:r>
                      <a:endParaRPr lang="en-ZA" sz="1600" b="1" dirty="0">
                        <a:latin typeface="Arial Narrow" panose="020B0606020202030204" pitchFamily="34" charset="0"/>
                      </a:endParaRPr>
                    </a:p>
                  </a:txBody>
                  <a:tcPr>
                    <a:solidFill>
                      <a:schemeClr val="accent2"/>
                    </a:solidFill>
                  </a:tcPr>
                </a:tc>
                <a:extLst>
                  <a:ext uri="{0D108BD9-81ED-4DB2-BD59-A6C34878D82A}">
                    <a16:rowId xmlns:a16="http://schemas.microsoft.com/office/drawing/2014/main" xmlns="" val="10000"/>
                  </a:ext>
                </a:extLst>
              </a:tr>
              <a:tr h="370840">
                <a:tc>
                  <a:txBody>
                    <a:bodyPr/>
                    <a:lstStyle/>
                    <a:p>
                      <a:r>
                        <a:rPr lang="en-ZA" sz="1600" b="1" i="0" u="none" strike="noStrike" kern="1200" baseline="0" dirty="0" smtClean="0">
                          <a:solidFill>
                            <a:schemeClr val="tx1"/>
                          </a:solidFill>
                          <a:latin typeface="Arial Narrow" panose="020B0606020202030204" pitchFamily="34" charset="0"/>
                          <a:ea typeface="+mn-ea"/>
                          <a:cs typeface="+mn-cs"/>
                        </a:rPr>
                        <a:t>2nd Quarter Performance Information for 2021/22 financial year</a:t>
                      </a:r>
                      <a:endParaRPr lang="en-ZA" sz="1600" dirty="0">
                        <a:latin typeface="Arial Narrow" panose="020B0606020202030204" pitchFamily="34" charset="0"/>
                      </a:endParaRPr>
                    </a:p>
                  </a:txBody>
                  <a:tcPr/>
                </a:tc>
                <a:tc>
                  <a:txBody>
                    <a:bodyPr/>
                    <a:lstStyle/>
                    <a:p>
                      <a:r>
                        <a:rPr lang="en-ZA" sz="1600" b="1" i="0" u="none" strike="noStrike" kern="1200" baseline="0" smtClean="0">
                          <a:solidFill>
                            <a:schemeClr val="tx1"/>
                          </a:solidFill>
                          <a:latin typeface="Arial Narrow" panose="020B0606020202030204" pitchFamily="34" charset="0"/>
                          <a:ea typeface="+mn-ea"/>
                          <a:cs typeface="+mn-cs"/>
                        </a:rPr>
                        <a:t>Compliance with legislative requirements</a:t>
                      </a:r>
                    </a:p>
                    <a:p>
                      <a:r>
                        <a:rPr lang="en-ZA" sz="1600" b="0" i="0" u="none" strike="noStrike" kern="1200" baseline="0" smtClean="0">
                          <a:solidFill>
                            <a:schemeClr val="tx1"/>
                          </a:solidFill>
                          <a:latin typeface="Arial Narrow" panose="020B0606020202030204" pitchFamily="34" charset="0"/>
                          <a:ea typeface="+mn-ea"/>
                          <a:cs typeface="+mn-cs"/>
                        </a:rPr>
                        <a:t>The Department’s second quarter performance information is generally </a:t>
                      </a:r>
                      <a:r>
                        <a:rPr lang="en-US" sz="1600" b="0" i="0" u="none" strike="noStrike" kern="1200" baseline="0" smtClean="0">
                          <a:solidFill>
                            <a:schemeClr val="tx1"/>
                          </a:solidFill>
                          <a:latin typeface="Arial Narrow" panose="020B0606020202030204" pitchFamily="34" charset="0"/>
                          <a:ea typeface="+mn-ea"/>
                          <a:cs typeface="+mn-cs"/>
                        </a:rPr>
                        <a:t>compliant with the performance reporting </a:t>
                      </a:r>
                      <a:r>
                        <a:rPr lang="en-ZA" sz="1600" b="0" i="0" u="none" strike="noStrike" kern="1200" baseline="0" smtClean="0">
                          <a:solidFill>
                            <a:schemeClr val="tx1"/>
                          </a:solidFill>
                          <a:latin typeface="Arial Narrow" panose="020B0606020202030204" pitchFamily="34" charset="0"/>
                          <a:ea typeface="+mn-ea"/>
                          <a:cs typeface="+mn-cs"/>
                        </a:rPr>
                        <a:t>prescripts.</a:t>
                      </a:r>
                      <a:endParaRPr lang="en-ZA" sz="1600" dirty="0">
                        <a:latin typeface="Arial Narrow" panose="020B060602020203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75282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49871"/>
          </a:xfrm>
        </p:spPr>
        <p:txBody>
          <a:bodyPr>
            <a:normAutofit fontScale="90000"/>
          </a:bodyPr>
          <a:lstStyle/>
          <a:p>
            <a:r>
              <a:rPr lang="en-ZA" sz="2400" b="1" dirty="0"/>
              <a:t>Second Quarter Internal Audit Report against the Internal Audit Coverage Plan </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798491"/>
            <a:ext cx="8736495" cy="5597617"/>
          </a:xfrm>
        </p:spPr>
        <p:txBody>
          <a:bodyPr>
            <a:normAutofit/>
          </a:bodyPr>
          <a:lstStyle/>
          <a:p>
            <a:pPr marL="0" indent="0" algn="just">
              <a:lnSpc>
                <a:spcPct val="150000"/>
              </a:lnSpc>
              <a:buNone/>
            </a:pP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
        <p:nvSpPr>
          <p:cNvPr id="6" name="Rectangle 5"/>
          <p:cNvSpPr/>
          <p:nvPr/>
        </p:nvSpPr>
        <p:spPr>
          <a:xfrm>
            <a:off x="198780" y="1004551"/>
            <a:ext cx="8636125" cy="1754326"/>
          </a:xfrm>
          <a:prstGeom prst="rect">
            <a:avLst/>
          </a:prstGeom>
        </p:spPr>
        <p:txBody>
          <a:bodyPr wrap="square">
            <a:spAutoFit/>
          </a:bodyPr>
          <a:lstStyle/>
          <a:p>
            <a:r>
              <a:rPr lang="en-ZA" b="1" dirty="0" smtClean="0">
                <a:latin typeface="Arial Narrow" panose="020B0606020202030204" pitchFamily="34" charset="0"/>
                <a:ea typeface="Arial Narrow" panose="020B0606020202030204" pitchFamily="34" charset="0"/>
                <a:cs typeface="Arial Narrow" panose="020B0606020202030204" pitchFamily="34" charset="0"/>
              </a:rPr>
              <a:t>The </a:t>
            </a:r>
            <a:r>
              <a:rPr lang="en-ZA" b="1" dirty="0">
                <a:latin typeface="Arial Narrow" panose="020B0606020202030204" pitchFamily="34" charset="0"/>
                <a:ea typeface="Arial Narrow" panose="020B0606020202030204" pitchFamily="34" charset="0"/>
                <a:cs typeface="Arial Narrow" panose="020B0606020202030204" pitchFamily="34" charset="0"/>
              </a:rPr>
              <a:t>Chief Audit </a:t>
            </a:r>
            <a:r>
              <a:rPr lang="en-ZA" b="1" dirty="0" smtClean="0">
                <a:latin typeface="Arial Narrow" panose="020B0606020202030204" pitchFamily="34" charset="0"/>
                <a:ea typeface="Arial Narrow" panose="020B0606020202030204" pitchFamily="34" charset="0"/>
                <a:cs typeface="Arial Narrow" panose="020B0606020202030204" pitchFamily="34" charset="0"/>
              </a:rPr>
              <a:t>Executive highlighted the audit findings of the audit projects performed in the second quarter and provided the internal audit conclusion on the audit projects as follows:</a:t>
            </a:r>
          </a:p>
          <a:p>
            <a:endParaRPr lang="en-ZA" b="1" dirty="0">
              <a:latin typeface="Arial Narrow" panose="020B0606020202030204" pitchFamily="34" charset="0"/>
            </a:endParaRPr>
          </a:p>
          <a:p>
            <a:endParaRPr lang="en-ZA" dirty="0" smtClean="0">
              <a:latin typeface="Arial Narrow" panose="020B0606020202030204" pitchFamily="34" charset="0"/>
            </a:endParaRPr>
          </a:p>
          <a:p>
            <a:endParaRPr lang="en-ZA" b="1" dirty="0">
              <a:latin typeface="Arial Narrow" panose="020B0606020202030204" pitchFamily="34" charset="0"/>
            </a:endParaRPr>
          </a:p>
          <a:p>
            <a:endParaRPr lang="en-ZA" dirty="0"/>
          </a:p>
        </p:txBody>
      </p:sp>
      <p:graphicFrame>
        <p:nvGraphicFramePr>
          <p:cNvPr id="5" name="Table 4"/>
          <p:cNvGraphicFramePr>
            <a:graphicFrameLocks noGrp="1"/>
          </p:cNvGraphicFramePr>
          <p:nvPr>
            <p:extLst/>
          </p:nvPr>
        </p:nvGraphicFramePr>
        <p:xfrm>
          <a:off x="198779" y="1788548"/>
          <a:ext cx="8736495" cy="4607560"/>
        </p:xfrm>
        <a:graphic>
          <a:graphicData uri="http://schemas.openxmlformats.org/drawingml/2006/table">
            <a:tbl>
              <a:tblPr firstRow="1" bandRow="1">
                <a:tableStyleId>{5940675A-B579-460E-94D1-54222C63F5DA}</a:tableStyleId>
              </a:tblPr>
              <a:tblGrid>
                <a:gridCol w="2103684">
                  <a:extLst>
                    <a:ext uri="{9D8B030D-6E8A-4147-A177-3AD203B41FA5}">
                      <a16:colId xmlns:a16="http://schemas.microsoft.com/office/drawing/2014/main" xmlns="" val="20000"/>
                    </a:ext>
                  </a:extLst>
                </a:gridCol>
                <a:gridCol w="6632811">
                  <a:extLst>
                    <a:ext uri="{9D8B030D-6E8A-4147-A177-3AD203B41FA5}">
                      <a16:colId xmlns:a16="http://schemas.microsoft.com/office/drawing/2014/main" xmlns="" val="20001"/>
                    </a:ext>
                  </a:extLst>
                </a:gridCol>
              </a:tblGrid>
              <a:tr h="370840">
                <a:tc>
                  <a:txBody>
                    <a:bodyPr/>
                    <a:lstStyle/>
                    <a:p>
                      <a:r>
                        <a:rPr lang="en-ZA" sz="1600" b="1" dirty="0" smtClean="0">
                          <a:latin typeface="Arial Narrow" panose="020B0606020202030204" pitchFamily="34" charset="0"/>
                        </a:rPr>
                        <a:t>Audit project</a:t>
                      </a:r>
                      <a:endParaRPr lang="en-ZA" sz="1600" b="1" dirty="0">
                        <a:latin typeface="Arial Narrow" panose="020B0606020202030204" pitchFamily="34" charset="0"/>
                      </a:endParaRPr>
                    </a:p>
                  </a:txBody>
                  <a:tcPr>
                    <a:solidFill>
                      <a:schemeClr val="accent2"/>
                    </a:solidFill>
                  </a:tcPr>
                </a:tc>
                <a:tc>
                  <a:txBody>
                    <a:bodyPr/>
                    <a:lstStyle/>
                    <a:p>
                      <a:r>
                        <a:rPr lang="en-ZA" sz="1600" b="1" dirty="0" smtClean="0">
                          <a:latin typeface="Arial Narrow" panose="020B0606020202030204" pitchFamily="34" charset="0"/>
                        </a:rPr>
                        <a:t>Audit conclusion</a:t>
                      </a:r>
                      <a:endParaRPr lang="en-ZA" sz="1600" b="1" dirty="0">
                        <a:latin typeface="Arial Narrow" panose="020B0606020202030204" pitchFamily="34" charset="0"/>
                      </a:endParaRPr>
                    </a:p>
                  </a:txBody>
                  <a:tcPr>
                    <a:solidFill>
                      <a:schemeClr val="accent2"/>
                    </a:solidFill>
                  </a:tcPr>
                </a:tc>
                <a:extLst>
                  <a:ext uri="{0D108BD9-81ED-4DB2-BD59-A6C34878D82A}">
                    <a16:rowId xmlns:a16="http://schemas.microsoft.com/office/drawing/2014/main" xmlns="" val="10000"/>
                  </a:ext>
                </a:extLst>
              </a:tr>
              <a:tr h="370840">
                <a:tc>
                  <a:txBody>
                    <a:bodyPr/>
                    <a:lstStyle/>
                    <a:p>
                      <a:r>
                        <a:rPr lang="en-ZA" sz="1400" b="1" i="0" u="none" strike="noStrike" kern="1200" baseline="0" dirty="0" smtClean="0">
                          <a:solidFill>
                            <a:schemeClr val="tx1"/>
                          </a:solidFill>
                          <a:latin typeface="Arial Narrow" panose="020B0606020202030204" pitchFamily="34" charset="0"/>
                          <a:ea typeface="+mn-ea"/>
                          <a:cs typeface="+mn-cs"/>
                        </a:rPr>
                        <a:t>2nd Quarter Performance Information for 2021/22 financial year</a:t>
                      </a:r>
                      <a:endParaRPr lang="en-ZA" sz="1400" dirty="0">
                        <a:latin typeface="Arial Narrow" panose="020B0606020202030204" pitchFamily="34" charset="0"/>
                      </a:endParaRPr>
                    </a:p>
                  </a:txBody>
                  <a:tcPr/>
                </a:tc>
                <a:tc>
                  <a:txBody>
                    <a:bodyPr/>
                    <a:lstStyle/>
                    <a:p>
                      <a:r>
                        <a:rPr lang="en-ZA" sz="1400" b="1" i="0" u="none" strike="noStrike" kern="1200" baseline="0" dirty="0" smtClean="0">
                          <a:solidFill>
                            <a:schemeClr val="tx1"/>
                          </a:solidFill>
                          <a:latin typeface="Arial Narrow" panose="020B0606020202030204" pitchFamily="34" charset="0"/>
                          <a:ea typeface="+mn-ea"/>
                          <a:cs typeface="+mn-cs"/>
                        </a:rPr>
                        <a:t>Usefulness of the 2</a:t>
                      </a:r>
                      <a:r>
                        <a:rPr lang="en-ZA" sz="1400" b="1" i="0" u="none" strike="noStrike" kern="1200" baseline="30000" dirty="0" smtClean="0">
                          <a:solidFill>
                            <a:schemeClr val="tx1"/>
                          </a:solidFill>
                          <a:latin typeface="Arial Narrow" panose="020B0606020202030204" pitchFamily="34" charset="0"/>
                          <a:ea typeface="+mn-ea"/>
                          <a:cs typeface="+mn-cs"/>
                        </a:rPr>
                        <a:t>nd</a:t>
                      </a:r>
                      <a:r>
                        <a:rPr lang="en-ZA" sz="1400" b="1" i="0" u="none" strike="noStrike" kern="1200" baseline="0" dirty="0" smtClean="0">
                          <a:solidFill>
                            <a:schemeClr val="tx1"/>
                          </a:solidFill>
                          <a:latin typeface="Arial Narrow" panose="020B0606020202030204" pitchFamily="34" charset="0"/>
                          <a:ea typeface="+mn-ea"/>
                          <a:cs typeface="+mn-cs"/>
                        </a:rPr>
                        <a:t> quarter performance information report</a:t>
                      </a:r>
                    </a:p>
                    <a:p>
                      <a:endParaRPr lang="en-ZA" sz="1400" b="1" i="0" u="none" strike="noStrike" kern="1200" baseline="0" dirty="0" smtClean="0">
                        <a:solidFill>
                          <a:schemeClr val="tx1"/>
                        </a:solidFill>
                        <a:latin typeface="Arial Narrow" panose="020B0606020202030204" pitchFamily="34" charset="0"/>
                        <a:ea typeface="+mn-ea"/>
                        <a:cs typeface="+mn-cs"/>
                      </a:endParaRPr>
                    </a:p>
                    <a:p>
                      <a:r>
                        <a:rPr lang="en-ZA" sz="1400" b="0" i="0" u="none" strike="noStrike" kern="1200" baseline="0" dirty="0" smtClean="0">
                          <a:solidFill>
                            <a:schemeClr val="tx1"/>
                          </a:solidFill>
                          <a:latin typeface="Arial Narrow" panose="020B0606020202030204" pitchFamily="34" charset="0"/>
                          <a:ea typeface="+mn-ea"/>
                          <a:cs typeface="+mn-cs"/>
                        </a:rPr>
                        <a:t>The Department’s second quarter performance information is useful.</a:t>
                      </a:r>
                    </a:p>
                    <a:p>
                      <a:endParaRPr lang="en-ZA" sz="1400" b="0" i="0" u="none" strike="noStrike" kern="1200" baseline="0" dirty="0" smtClean="0">
                        <a:solidFill>
                          <a:schemeClr val="tx1"/>
                        </a:solidFill>
                        <a:latin typeface="Arial Narrow" panose="020B06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anose="020B0606020202030204" pitchFamily="34" charset="0"/>
                          <a:ea typeface="+mn-ea"/>
                          <a:cs typeface="+mn-cs"/>
                        </a:rPr>
                        <a:t>Reliability of the 2</a:t>
                      </a:r>
                      <a:r>
                        <a:rPr lang="en-ZA" sz="1400" b="1" i="0" u="none" strike="noStrike" kern="1200" baseline="30000" dirty="0" smtClean="0">
                          <a:solidFill>
                            <a:schemeClr val="tx1"/>
                          </a:solidFill>
                          <a:latin typeface="Arial Narrow" panose="020B0606020202030204" pitchFamily="34" charset="0"/>
                          <a:ea typeface="+mn-ea"/>
                          <a:cs typeface="+mn-cs"/>
                        </a:rPr>
                        <a:t>nd</a:t>
                      </a:r>
                      <a:r>
                        <a:rPr lang="en-ZA" sz="1400" b="1" i="0" u="none" strike="noStrike" kern="1200" baseline="0" dirty="0" smtClean="0">
                          <a:solidFill>
                            <a:schemeClr val="tx1"/>
                          </a:solidFill>
                          <a:latin typeface="Arial Narrow" panose="020B0606020202030204" pitchFamily="34" charset="0"/>
                          <a:ea typeface="+mn-ea"/>
                          <a:cs typeface="+mn-cs"/>
                        </a:rPr>
                        <a:t> quarter performance information report</a:t>
                      </a:r>
                    </a:p>
                    <a:p>
                      <a:endParaRPr lang="en-ZA" sz="1400" b="0" i="0" u="none" strike="noStrike" kern="1200" baseline="0" dirty="0" smtClean="0">
                        <a:solidFill>
                          <a:schemeClr val="tx1"/>
                        </a:solidFill>
                        <a:latin typeface="Arial Narrow" panose="020B0606020202030204" pitchFamily="34" charset="0"/>
                        <a:ea typeface="+mn-ea"/>
                        <a:cs typeface="+mn-cs"/>
                      </a:endParaRPr>
                    </a:p>
                    <a:p>
                      <a:r>
                        <a:rPr lang="en-ZA" sz="1400" b="0" i="0" u="none" strike="noStrike" kern="1200" baseline="0" dirty="0" smtClean="0">
                          <a:solidFill>
                            <a:schemeClr val="tx1"/>
                          </a:solidFill>
                          <a:latin typeface="Arial Narrow" panose="020B0606020202030204" pitchFamily="34" charset="0"/>
                          <a:ea typeface="+mn-ea"/>
                          <a:cs typeface="+mn-cs"/>
                        </a:rPr>
                        <a:t>The Department’s second quarter performance information is generally reliable.</a:t>
                      </a:r>
                      <a:endParaRPr lang="en-ZA" sz="1400" dirty="0">
                        <a:latin typeface="Arial Narrow" panose="020B0606020202030204" pitchFamily="34" charset="0"/>
                      </a:endParaRPr>
                    </a:p>
                  </a:txBody>
                  <a:tcPr/>
                </a:tc>
                <a:extLst>
                  <a:ext uri="{0D108BD9-81ED-4DB2-BD59-A6C34878D82A}">
                    <a16:rowId xmlns:a16="http://schemas.microsoft.com/office/drawing/2014/main" xmlns="" val="10001"/>
                  </a:ext>
                </a:extLst>
              </a:tr>
              <a:tr h="370840">
                <a:tc>
                  <a:txBody>
                    <a:bodyPr/>
                    <a:lstStyle/>
                    <a:p>
                      <a:r>
                        <a:rPr lang="en-US" sz="1400" b="1" i="0" u="none" strike="noStrike" kern="1200" baseline="0" dirty="0" smtClean="0">
                          <a:solidFill>
                            <a:schemeClr val="tx1"/>
                          </a:solidFill>
                          <a:latin typeface="Arial Narrow" panose="020B0606020202030204" pitchFamily="34" charset="0"/>
                          <a:ea typeface="+mn-ea"/>
                          <a:cs typeface="+mn-cs"/>
                        </a:rPr>
                        <a:t>1st Quarter Performance Information for 2021/22 financial year</a:t>
                      </a:r>
                      <a:endParaRPr lang="en-ZA" sz="1400" dirty="0">
                        <a:latin typeface="Arial Narrow" panose="020B0606020202030204" pitchFamily="34" charset="0"/>
                      </a:endParaRPr>
                    </a:p>
                  </a:txBody>
                  <a:tcPr/>
                </a:tc>
                <a:tc>
                  <a:txBody>
                    <a:bodyPr/>
                    <a:lstStyle/>
                    <a:p>
                      <a:r>
                        <a:rPr lang="en-ZA" sz="1400" b="1" i="0" u="none" strike="noStrike" kern="1200" baseline="0" dirty="0" smtClean="0">
                          <a:solidFill>
                            <a:schemeClr val="tx1"/>
                          </a:solidFill>
                          <a:latin typeface="Arial Narrow" panose="020B0606020202030204" pitchFamily="34" charset="0"/>
                          <a:ea typeface="+mn-ea"/>
                          <a:cs typeface="+mn-cs"/>
                        </a:rPr>
                        <a:t>Compliance with legislative requirements</a:t>
                      </a:r>
                    </a:p>
                    <a:p>
                      <a:r>
                        <a:rPr lang="en-ZA" sz="1400" b="0" i="0" u="none" strike="noStrike" kern="1200" baseline="0" dirty="0" smtClean="0">
                          <a:solidFill>
                            <a:schemeClr val="tx1"/>
                          </a:solidFill>
                          <a:latin typeface="Arial Narrow" panose="020B0606020202030204" pitchFamily="34" charset="0"/>
                          <a:ea typeface="+mn-ea"/>
                          <a:cs typeface="+mn-cs"/>
                        </a:rPr>
                        <a:t>The Department’s first quarter </a:t>
                      </a:r>
                      <a:r>
                        <a:rPr lang="en-US" sz="1400" b="0" i="0" u="none" strike="noStrike" kern="1200" baseline="0" dirty="0" smtClean="0">
                          <a:solidFill>
                            <a:schemeClr val="tx1"/>
                          </a:solidFill>
                          <a:latin typeface="Arial Narrow" panose="020B0606020202030204" pitchFamily="34" charset="0"/>
                          <a:ea typeface="+mn-ea"/>
                          <a:cs typeface="+mn-cs"/>
                        </a:rPr>
                        <a:t>performance information is compiled in </a:t>
                      </a:r>
                      <a:r>
                        <a:rPr lang="en-ZA" sz="1400" b="0" i="0" u="none" strike="noStrike" kern="1200" baseline="0" dirty="0" smtClean="0">
                          <a:solidFill>
                            <a:schemeClr val="tx1"/>
                          </a:solidFill>
                          <a:latin typeface="Arial Narrow" panose="020B0606020202030204" pitchFamily="34" charset="0"/>
                          <a:ea typeface="+mn-ea"/>
                          <a:cs typeface="+mn-cs"/>
                        </a:rPr>
                        <a:t>accordance with the performance reporting prescripts.</a:t>
                      </a:r>
                    </a:p>
                    <a:p>
                      <a:endParaRPr lang="en-ZA" sz="1400" b="1" i="0" u="none" strike="noStrike" kern="1200" baseline="0" dirty="0" smtClean="0">
                        <a:solidFill>
                          <a:schemeClr val="tx1"/>
                        </a:solidFill>
                        <a:latin typeface="Arial Narrow" panose="020B0606020202030204" pitchFamily="34" charset="0"/>
                        <a:ea typeface="+mn-ea"/>
                        <a:cs typeface="+mn-cs"/>
                      </a:endParaRPr>
                    </a:p>
                    <a:p>
                      <a:r>
                        <a:rPr lang="en-ZA" sz="1400" b="1" i="0" u="none" strike="noStrike" kern="1200" baseline="0" dirty="0" smtClean="0">
                          <a:solidFill>
                            <a:schemeClr val="tx1"/>
                          </a:solidFill>
                          <a:latin typeface="Arial Narrow" panose="020B0606020202030204" pitchFamily="34" charset="0"/>
                          <a:ea typeface="+mn-ea"/>
                          <a:cs typeface="+mn-cs"/>
                        </a:rPr>
                        <a:t>Usefulness of the 1</a:t>
                      </a:r>
                      <a:r>
                        <a:rPr lang="en-ZA" sz="1400" b="1" i="0" u="none" strike="noStrike" kern="1200" baseline="30000" dirty="0" smtClean="0">
                          <a:solidFill>
                            <a:schemeClr val="tx1"/>
                          </a:solidFill>
                          <a:latin typeface="Arial Narrow" panose="020B0606020202030204" pitchFamily="34" charset="0"/>
                          <a:ea typeface="+mn-ea"/>
                          <a:cs typeface="+mn-cs"/>
                        </a:rPr>
                        <a:t>st</a:t>
                      </a:r>
                      <a:r>
                        <a:rPr lang="en-ZA" sz="1400" b="1" i="0" u="none" strike="noStrike" kern="1200" baseline="0" dirty="0" smtClean="0">
                          <a:solidFill>
                            <a:schemeClr val="tx1"/>
                          </a:solidFill>
                          <a:latin typeface="Arial Narrow" panose="020B0606020202030204" pitchFamily="34" charset="0"/>
                          <a:ea typeface="+mn-ea"/>
                          <a:cs typeface="+mn-cs"/>
                        </a:rPr>
                        <a:t> quarter performance information report</a:t>
                      </a:r>
                    </a:p>
                    <a:p>
                      <a:endParaRPr lang="en-ZA" sz="1400" b="1" i="0" u="none" strike="noStrike" kern="1200" baseline="0" dirty="0" smtClean="0">
                        <a:solidFill>
                          <a:schemeClr val="tx1"/>
                        </a:solidFill>
                        <a:latin typeface="Arial Narrow" panose="020B0606020202030204" pitchFamily="34" charset="0"/>
                        <a:ea typeface="+mn-ea"/>
                        <a:cs typeface="+mn-cs"/>
                      </a:endParaRPr>
                    </a:p>
                    <a:p>
                      <a:r>
                        <a:rPr lang="en-ZA" sz="1400" b="0" i="0" u="none" strike="noStrike" kern="1200" baseline="0" dirty="0" smtClean="0">
                          <a:solidFill>
                            <a:schemeClr val="tx1"/>
                          </a:solidFill>
                          <a:latin typeface="Arial Narrow" panose="020B0606020202030204" pitchFamily="34" charset="0"/>
                          <a:ea typeface="+mn-ea"/>
                          <a:cs typeface="+mn-cs"/>
                        </a:rPr>
                        <a:t>The Department’s first quarter performance information is useful.</a:t>
                      </a:r>
                    </a:p>
                    <a:p>
                      <a:endParaRPr lang="en-ZA" sz="1400" b="0" i="0" u="none" strike="noStrike" kern="1200" baseline="0" dirty="0" smtClean="0">
                        <a:solidFill>
                          <a:schemeClr val="tx1"/>
                        </a:solidFill>
                        <a:latin typeface="Arial Narrow" panose="020B06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anose="020B0606020202030204" pitchFamily="34" charset="0"/>
                          <a:ea typeface="+mn-ea"/>
                          <a:cs typeface="+mn-cs"/>
                        </a:rPr>
                        <a:t>Reliability of the 1</a:t>
                      </a:r>
                      <a:r>
                        <a:rPr lang="en-ZA" sz="1400" b="1" i="0" u="none" strike="noStrike" kern="1200" baseline="30000" dirty="0" smtClean="0">
                          <a:solidFill>
                            <a:schemeClr val="tx1"/>
                          </a:solidFill>
                          <a:latin typeface="Arial Narrow" panose="020B0606020202030204" pitchFamily="34" charset="0"/>
                          <a:ea typeface="+mn-ea"/>
                          <a:cs typeface="+mn-cs"/>
                        </a:rPr>
                        <a:t>st</a:t>
                      </a:r>
                      <a:r>
                        <a:rPr lang="en-ZA" sz="1400" b="1" i="0" u="none" strike="noStrike" kern="1200" baseline="0" dirty="0" smtClean="0">
                          <a:solidFill>
                            <a:schemeClr val="tx1"/>
                          </a:solidFill>
                          <a:latin typeface="Arial Narrow" panose="020B0606020202030204" pitchFamily="34" charset="0"/>
                          <a:ea typeface="+mn-ea"/>
                          <a:cs typeface="+mn-cs"/>
                        </a:rPr>
                        <a:t> quarter performance information report</a:t>
                      </a:r>
                    </a:p>
                    <a:p>
                      <a:r>
                        <a:rPr lang="en-US" sz="1400" b="0" i="0" u="none" strike="noStrike" kern="1200" baseline="0" dirty="0" smtClean="0">
                          <a:solidFill>
                            <a:schemeClr val="tx1"/>
                          </a:solidFill>
                          <a:latin typeface="Arial Narrow" panose="020B0606020202030204" pitchFamily="34" charset="0"/>
                          <a:ea typeface="+mn-ea"/>
                          <a:cs typeface="+mn-cs"/>
                        </a:rPr>
                        <a:t>The audit did not reveal anything which may result to conclude that the </a:t>
                      </a:r>
                      <a:r>
                        <a:rPr lang="en-ZA" sz="1400" b="0" i="0" u="none" strike="noStrike" kern="1200" baseline="0" dirty="0" smtClean="0">
                          <a:solidFill>
                            <a:schemeClr val="tx1"/>
                          </a:solidFill>
                          <a:latin typeface="Arial Narrow" panose="020B0606020202030204" pitchFamily="34" charset="0"/>
                          <a:ea typeface="+mn-ea"/>
                          <a:cs typeface="+mn-cs"/>
                        </a:rPr>
                        <a:t>performance information of the </a:t>
                      </a:r>
                      <a:r>
                        <a:rPr lang="en-US" sz="1400" b="0" i="0" u="none" strike="noStrike" kern="1200" baseline="0" dirty="0" smtClean="0">
                          <a:solidFill>
                            <a:schemeClr val="tx1"/>
                          </a:solidFill>
                          <a:latin typeface="Arial Narrow" panose="020B0606020202030204" pitchFamily="34" charset="0"/>
                          <a:ea typeface="+mn-ea"/>
                          <a:cs typeface="+mn-cs"/>
                        </a:rPr>
                        <a:t>Department is not reliable, except that the portfolio of evidence to support the </a:t>
                      </a:r>
                      <a:r>
                        <a:rPr lang="en-ZA" sz="1400" b="0" i="0" u="none" strike="noStrike" kern="1200" baseline="0" dirty="0" smtClean="0">
                          <a:solidFill>
                            <a:schemeClr val="tx1"/>
                          </a:solidFill>
                          <a:latin typeface="Arial Narrow" panose="020B0606020202030204" pitchFamily="34" charset="0"/>
                          <a:ea typeface="+mn-ea"/>
                          <a:cs typeface="+mn-cs"/>
                        </a:rPr>
                        <a:t>reported performance that Draft Universal Design and Access </a:t>
                      </a:r>
                      <a:r>
                        <a:rPr lang="en-US" sz="1400" b="0" i="0" u="none" strike="noStrike" kern="1200" baseline="0" dirty="0" smtClean="0">
                          <a:solidFill>
                            <a:schemeClr val="tx1"/>
                          </a:solidFill>
                          <a:latin typeface="Arial Narrow" panose="020B0606020202030204" pitchFamily="34" charset="0"/>
                          <a:ea typeface="+mn-ea"/>
                          <a:cs typeface="+mn-cs"/>
                        </a:rPr>
                        <a:t>Framework is approved by the Cabinet.</a:t>
                      </a:r>
                      <a:endParaRPr lang="en-ZA" sz="1400" dirty="0" smtClean="0">
                        <a:latin typeface="Arial Narrow" panose="020B060602020203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395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3" y="362512"/>
            <a:ext cx="8736495" cy="767931"/>
          </a:xfrm>
        </p:spPr>
        <p:txBody>
          <a:bodyPr>
            <a:normAutofit/>
          </a:bodyPr>
          <a:lstStyle/>
          <a:p>
            <a:r>
              <a:rPr lang="en-ZA" sz="2800" b="1" dirty="0" smtClean="0"/>
              <a:t>Content</a:t>
            </a:r>
            <a:endParaRPr lang="en-US" sz="2800" b="1" dirty="0"/>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198783" y="991398"/>
            <a:ext cx="8736495" cy="3980415"/>
          </a:xfrm>
        </p:spPr>
        <p:txBody>
          <a:bodyPr/>
          <a:lstStyle/>
          <a:p>
            <a:pPr>
              <a:lnSpc>
                <a:spcPct val="170000"/>
              </a:lnSpc>
            </a:pPr>
            <a:r>
              <a:rPr lang="en-US" sz="2000" dirty="0">
                <a:solidFill>
                  <a:schemeClr val="tx1"/>
                </a:solidFill>
                <a:latin typeface="Arial Narrow" panose="020B0606020202030204" pitchFamily="34" charset="0"/>
              </a:rPr>
              <a:t>Background</a:t>
            </a:r>
          </a:p>
          <a:p>
            <a:pPr>
              <a:lnSpc>
                <a:spcPct val="170000"/>
              </a:lnSpc>
            </a:pPr>
            <a:r>
              <a:rPr lang="en-US" sz="2000" dirty="0" smtClean="0">
                <a:solidFill>
                  <a:schemeClr val="tx1"/>
                </a:solidFill>
                <a:latin typeface="Arial Narrow" panose="020B0606020202030204" pitchFamily="34" charset="0"/>
              </a:rPr>
              <a:t>Audit and Risk Committee (ARC) </a:t>
            </a:r>
            <a:r>
              <a:rPr lang="en-ZA" sz="2000" dirty="0" smtClean="0">
                <a:latin typeface="Arial Narrow" panose="020B0606020202030204" pitchFamily="34" charset="0"/>
              </a:rPr>
              <a:t>report on third quarter ARC meeting</a:t>
            </a:r>
            <a:endParaRPr lang="en-ZA" sz="2000" dirty="0">
              <a:latin typeface="Arial Narrow" panose="020B0606020202030204" pitchFamily="34" charset="0"/>
            </a:endParaRPr>
          </a:p>
          <a:p>
            <a:pPr lvl="0"/>
            <a:r>
              <a:rPr lang="en-ZA" sz="2000" dirty="0">
                <a:latin typeface="Arial Narrow" panose="020B0606020202030204" pitchFamily="34" charset="0"/>
              </a:rPr>
              <a:t>Progress </a:t>
            </a:r>
            <a:r>
              <a:rPr lang="en-ZA" sz="2000" dirty="0" smtClean="0">
                <a:latin typeface="Arial Narrow" panose="020B0606020202030204" pitchFamily="34" charset="0"/>
              </a:rPr>
              <a:t>Report on the implementation ARC recommendations</a:t>
            </a:r>
            <a:endParaRPr lang="en-ZA" sz="2000" dirty="0">
              <a:latin typeface="Arial Narrow" panose="020B0606020202030204" pitchFamily="34" charset="0"/>
            </a:endParaRPr>
          </a:p>
          <a:p>
            <a:pPr marL="0" indent="0">
              <a:lnSpc>
                <a:spcPct val="170000"/>
              </a:lnSpc>
              <a:buNone/>
            </a:pPr>
            <a:endParaRPr lang="en-US" dirty="0">
              <a:solidFill>
                <a:schemeClr val="tx1"/>
              </a:solidFill>
              <a:latin typeface="Arial Narrow" panose="020B0606020202030204" pitchFamily="34" charset="0"/>
            </a:endParaRPr>
          </a:p>
        </p:txBody>
      </p:sp>
      <p:sp>
        <p:nvSpPr>
          <p:cNvPr id="4" name="Footer Placeholder 3">
            <a:extLst>
              <a:ext uri="{FF2B5EF4-FFF2-40B4-BE49-F238E27FC236}">
                <a16:creationId xmlns:a16="http://schemas.microsoft.com/office/drawing/2014/main" xmlns="" id="{2DBF07D4-E534-AD45-B014-A4A91D24902C}"/>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166995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49871"/>
          </a:xfrm>
        </p:spPr>
        <p:txBody>
          <a:bodyPr>
            <a:normAutofit fontScale="90000"/>
          </a:bodyPr>
          <a:lstStyle/>
          <a:p>
            <a:r>
              <a:rPr lang="en-ZA" sz="2400" b="1" dirty="0"/>
              <a:t>Second Quarter Internal Audit Report against the Internal Audit Coverage Plan </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798491"/>
            <a:ext cx="8736495" cy="5597617"/>
          </a:xfrm>
        </p:spPr>
        <p:txBody>
          <a:bodyPr>
            <a:normAutofit/>
          </a:bodyPr>
          <a:lstStyle/>
          <a:p>
            <a:pPr marL="0" indent="0" algn="just">
              <a:lnSpc>
                <a:spcPct val="150000"/>
              </a:lnSpc>
              <a:buNone/>
            </a:pP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
        <p:nvSpPr>
          <p:cNvPr id="6" name="Rectangle 5"/>
          <p:cNvSpPr/>
          <p:nvPr/>
        </p:nvSpPr>
        <p:spPr>
          <a:xfrm>
            <a:off x="198782" y="1225196"/>
            <a:ext cx="8636125" cy="1754326"/>
          </a:xfrm>
          <a:prstGeom prst="rect">
            <a:avLst/>
          </a:prstGeom>
        </p:spPr>
        <p:txBody>
          <a:bodyPr wrap="square">
            <a:spAutoFit/>
          </a:bodyPr>
          <a:lstStyle/>
          <a:p>
            <a:r>
              <a:rPr lang="en-ZA" b="1" dirty="0" smtClean="0">
                <a:latin typeface="Arial Narrow" panose="020B0606020202030204" pitchFamily="34" charset="0"/>
                <a:ea typeface="Arial Narrow" panose="020B0606020202030204" pitchFamily="34" charset="0"/>
                <a:cs typeface="Arial Narrow" panose="020B0606020202030204" pitchFamily="34" charset="0"/>
              </a:rPr>
              <a:t>The </a:t>
            </a:r>
            <a:r>
              <a:rPr lang="en-ZA" b="1" dirty="0">
                <a:latin typeface="Arial Narrow" panose="020B0606020202030204" pitchFamily="34" charset="0"/>
                <a:ea typeface="Arial Narrow" panose="020B0606020202030204" pitchFamily="34" charset="0"/>
                <a:cs typeface="Arial Narrow" panose="020B0606020202030204" pitchFamily="34" charset="0"/>
              </a:rPr>
              <a:t>Chief Audit </a:t>
            </a:r>
            <a:r>
              <a:rPr lang="en-ZA" b="1" dirty="0" smtClean="0">
                <a:latin typeface="Arial Narrow" panose="020B0606020202030204" pitchFamily="34" charset="0"/>
                <a:ea typeface="Arial Narrow" panose="020B0606020202030204" pitchFamily="34" charset="0"/>
                <a:cs typeface="Arial Narrow" panose="020B0606020202030204" pitchFamily="34" charset="0"/>
              </a:rPr>
              <a:t>Executive highlighted the audit findings of the audit projects performed in the second quarter and provided the internal audit conclusion on the audit projects as follows:</a:t>
            </a:r>
          </a:p>
          <a:p>
            <a:endParaRPr lang="en-ZA" b="1" dirty="0">
              <a:latin typeface="Arial Narrow" panose="020B0606020202030204" pitchFamily="34" charset="0"/>
            </a:endParaRPr>
          </a:p>
          <a:p>
            <a:endParaRPr lang="en-ZA" dirty="0" smtClean="0">
              <a:latin typeface="Arial Narrow" panose="020B0606020202030204" pitchFamily="34" charset="0"/>
            </a:endParaRPr>
          </a:p>
          <a:p>
            <a:endParaRPr lang="en-ZA" b="1" dirty="0">
              <a:latin typeface="Arial Narrow" panose="020B0606020202030204" pitchFamily="34" charset="0"/>
            </a:endParaRPr>
          </a:p>
          <a:p>
            <a:endParaRPr lang="en-ZA" dirty="0"/>
          </a:p>
        </p:txBody>
      </p:sp>
      <p:graphicFrame>
        <p:nvGraphicFramePr>
          <p:cNvPr id="5" name="Table 4"/>
          <p:cNvGraphicFramePr>
            <a:graphicFrameLocks noGrp="1"/>
          </p:cNvGraphicFramePr>
          <p:nvPr>
            <p:extLst/>
          </p:nvPr>
        </p:nvGraphicFramePr>
        <p:xfrm>
          <a:off x="198782" y="2001908"/>
          <a:ext cx="8534400" cy="3967480"/>
        </p:xfrm>
        <a:graphic>
          <a:graphicData uri="http://schemas.openxmlformats.org/drawingml/2006/table">
            <a:tbl>
              <a:tblPr firstRow="1" bandRow="1">
                <a:tableStyleId>{5940675A-B579-460E-94D1-54222C63F5DA}</a:tableStyleId>
              </a:tblPr>
              <a:tblGrid>
                <a:gridCol w="2622997">
                  <a:extLst>
                    <a:ext uri="{9D8B030D-6E8A-4147-A177-3AD203B41FA5}">
                      <a16:colId xmlns:a16="http://schemas.microsoft.com/office/drawing/2014/main" xmlns="" val="20000"/>
                    </a:ext>
                  </a:extLst>
                </a:gridCol>
                <a:gridCol w="5911403">
                  <a:extLst>
                    <a:ext uri="{9D8B030D-6E8A-4147-A177-3AD203B41FA5}">
                      <a16:colId xmlns:a16="http://schemas.microsoft.com/office/drawing/2014/main" xmlns="" val="20001"/>
                    </a:ext>
                  </a:extLst>
                </a:gridCol>
              </a:tblGrid>
              <a:tr h="370840">
                <a:tc>
                  <a:txBody>
                    <a:bodyPr/>
                    <a:lstStyle/>
                    <a:p>
                      <a:r>
                        <a:rPr lang="en-ZA" sz="1600" b="1" dirty="0" smtClean="0">
                          <a:latin typeface="Arial Narrow" panose="020B0606020202030204" pitchFamily="34" charset="0"/>
                        </a:rPr>
                        <a:t>Audit project</a:t>
                      </a:r>
                      <a:endParaRPr lang="en-ZA" sz="1600" b="1" dirty="0">
                        <a:latin typeface="Arial Narrow" panose="020B0606020202030204" pitchFamily="34" charset="0"/>
                      </a:endParaRPr>
                    </a:p>
                  </a:txBody>
                  <a:tcPr>
                    <a:solidFill>
                      <a:schemeClr val="accent2"/>
                    </a:solidFill>
                  </a:tcPr>
                </a:tc>
                <a:tc>
                  <a:txBody>
                    <a:bodyPr/>
                    <a:lstStyle/>
                    <a:p>
                      <a:r>
                        <a:rPr lang="en-ZA" sz="1600" b="1" dirty="0" smtClean="0">
                          <a:latin typeface="Arial Narrow" panose="020B0606020202030204" pitchFamily="34" charset="0"/>
                        </a:rPr>
                        <a:t>Audit conclusion</a:t>
                      </a:r>
                      <a:endParaRPr lang="en-ZA" sz="1600" b="1" dirty="0">
                        <a:latin typeface="Arial Narrow" panose="020B0606020202030204" pitchFamily="34" charset="0"/>
                      </a:endParaRPr>
                    </a:p>
                  </a:txBody>
                  <a:tcPr>
                    <a:solidFill>
                      <a:schemeClr val="accent2"/>
                    </a:solidFill>
                  </a:tcPr>
                </a:tc>
                <a:extLst>
                  <a:ext uri="{0D108BD9-81ED-4DB2-BD59-A6C34878D82A}">
                    <a16:rowId xmlns:a16="http://schemas.microsoft.com/office/drawing/2014/main" xmlns="" val="10000"/>
                  </a:ext>
                </a:extLst>
              </a:tr>
              <a:tr h="370840">
                <a:tc>
                  <a:txBody>
                    <a:bodyPr/>
                    <a:lstStyle/>
                    <a:p>
                      <a:r>
                        <a:rPr lang="en-ZA" sz="1600" b="1" i="0" u="none" strike="noStrike" kern="1200" baseline="0" dirty="0" smtClean="0">
                          <a:solidFill>
                            <a:schemeClr val="tx1"/>
                          </a:solidFill>
                          <a:latin typeface="Arial Narrow" panose="020B0606020202030204" pitchFamily="34" charset="0"/>
                          <a:ea typeface="+mn-ea"/>
                          <a:cs typeface="+mn-cs"/>
                        </a:rPr>
                        <a:t>1st </a:t>
                      </a:r>
                      <a:r>
                        <a:rPr lang="en-ZA" sz="1600" b="1" i="0" u="none" strike="noStrike" kern="1200" baseline="0" smtClean="0">
                          <a:solidFill>
                            <a:schemeClr val="tx1"/>
                          </a:solidFill>
                          <a:latin typeface="Arial Narrow" panose="020B0606020202030204" pitchFamily="34" charset="0"/>
                          <a:ea typeface="+mn-ea"/>
                          <a:cs typeface="+mn-cs"/>
                        </a:rPr>
                        <a:t>Quarter Financial Statements</a:t>
                      </a:r>
                      <a:endParaRPr lang="en-ZA" sz="1600" dirty="0">
                        <a:latin typeface="Arial Narrow" panose="020B0606020202030204" pitchFamily="34" charset="0"/>
                      </a:endParaRPr>
                    </a:p>
                  </a:txBody>
                  <a:tcPr/>
                </a:tc>
                <a:tc>
                  <a:txBody>
                    <a:bodyPr/>
                    <a:lstStyle/>
                    <a:p>
                      <a:r>
                        <a:rPr lang="en-US" sz="1600" b="0" i="0" u="none" strike="noStrike" kern="1200" baseline="0" dirty="0" smtClean="0">
                          <a:solidFill>
                            <a:schemeClr val="tx1"/>
                          </a:solidFill>
                          <a:latin typeface="Arial Narrow" panose="020B0606020202030204" pitchFamily="34" charset="0"/>
                          <a:ea typeface="+mn-ea"/>
                          <a:cs typeface="+mn-cs"/>
                        </a:rPr>
                        <a:t>The draft interim financial statement has certain gaps, and steps should be taken by management to improve compliance with the with</a:t>
                      </a:r>
                      <a:r>
                        <a:rPr lang="en-ZA" sz="1600" b="0" i="0" u="none" strike="noStrike" kern="1200" baseline="0" dirty="0" smtClean="0">
                          <a:solidFill>
                            <a:schemeClr val="tx1"/>
                          </a:solidFill>
                          <a:latin typeface="Arial Narrow" panose="020B0606020202030204" pitchFamily="34" charset="0"/>
                          <a:ea typeface="+mn-ea"/>
                          <a:cs typeface="+mn-cs"/>
                        </a:rPr>
                        <a:t> prescripts. </a:t>
                      </a:r>
                      <a:r>
                        <a:rPr lang="en-ZA" sz="1600" b="0" i="0" u="none" strike="noStrike" kern="1200" baseline="0" smtClean="0">
                          <a:solidFill>
                            <a:schemeClr val="tx1"/>
                          </a:solidFill>
                          <a:latin typeface="Arial Narrow" panose="020B0606020202030204" pitchFamily="34" charset="0"/>
                          <a:ea typeface="+mn-ea"/>
                          <a:cs typeface="+mn-cs"/>
                        </a:rPr>
                        <a:t>The Directorate: </a:t>
                      </a:r>
                      <a:r>
                        <a:rPr lang="en-US" sz="1600" b="0" i="0" u="none" strike="noStrike" kern="1200" baseline="0" smtClean="0">
                          <a:solidFill>
                            <a:schemeClr val="tx1"/>
                          </a:solidFill>
                          <a:latin typeface="Arial Narrow" panose="020B0606020202030204" pitchFamily="34" charset="0"/>
                          <a:ea typeface="+mn-ea"/>
                          <a:cs typeface="+mn-cs"/>
                        </a:rPr>
                        <a:t>Financial </a:t>
                      </a:r>
                      <a:r>
                        <a:rPr lang="en-US" sz="1600" b="0" i="0" u="none" strike="noStrike" kern="1200" baseline="0" dirty="0" smtClean="0">
                          <a:solidFill>
                            <a:schemeClr val="tx1"/>
                          </a:solidFill>
                          <a:latin typeface="Arial Narrow" panose="020B0606020202030204" pitchFamily="34" charset="0"/>
                          <a:ea typeface="+mn-ea"/>
                          <a:cs typeface="+mn-cs"/>
                        </a:rPr>
                        <a:t>Management agreed to resolve the issues identified. Internal Audit will follow-up on </a:t>
                      </a:r>
                      <a:r>
                        <a:rPr lang="en-US" sz="1600" b="0" i="0" u="none" strike="noStrike" kern="1200" baseline="0" smtClean="0">
                          <a:solidFill>
                            <a:schemeClr val="tx1"/>
                          </a:solidFill>
                          <a:latin typeface="Arial Narrow" panose="020B0606020202030204" pitchFamily="34" charset="0"/>
                          <a:ea typeface="+mn-ea"/>
                          <a:cs typeface="+mn-cs"/>
                        </a:rPr>
                        <a:t>all unresolved matters </a:t>
                      </a:r>
                      <a:r>
                        <a:rPr lang="en-US" sz="1600" b="0" i="0" u="none" strike="noStrike" kern="1200" baseline="0" dirty="0" smtClean="0">
                          <a:solidFill>
                            <a:schemeClr val="tx1"/>
                          </a:solidFill>
                          <a:latin typeface="Arial Narrow" panose="020B0606020202030204" pitchFamily="34" charset="0"/>
                          <a:ea typeface="+mn-ea"/>
                          <a:cs typeface="+mn-cs"/>
                        </a:rPr>
                        <a:t>in the Q2 of </a:t>
                      </a:r>
                      <a:r>
                        <a:rPr lang="en-US" sz="1600" b="0" i="0" u="none" strike="noStrike" kern="1200" baseline="0" smtClean="0">
                          <a:solidFill>
                            <a:schemeClr val="tx1"/>
                          </a:solidFill>
                          <a:latin typeface="Arial Narrow" panose="020B0606020202030204" pitchFamily="34" charset="0"/>
                          <a:ea typeface="+mn-ea"/>
                          <a:cs typeface="+mn-cs"/>
                        </a:rPr>
                        <a:t>2021/22 </a:t>
                      </a:r>
                      <a:r>
                        <a:rPr lang="en-ZA" sz="1600" b="0" i="0" u="none" strike="noStrike" kern="1200" baseline="0" smtClean="0">
                          <a:solidFill>
                            <a:schemeClr val="tx1"/>
                          </a:solidFill>
                          <a:latin typeface="Arial Narrow" panose="020B0606020202030204" pitchFamily="34" charset="0"/>
                          <a:ea typeface="+mn-ea"/>
                          <a:cs typeface="+mn-cs"/>
                        </a:rPr>
                        <a:t>financial </a:t>
                      </a:r>
                      <a:r>
                        <a:rPr lang="en-ZA" sz="1600" b="0" i="0" u="none" strike="noStrike" kern="1200" baseline="0" dirty="0" smtClean="0">
                          <a:solidFill>
                            <a:schemeClr val="tx1"/>
                          </a:solidFill>
                          <a:latin typeface="Arial Narrow" panose="020B0606020202030204" pitchFamily="34" charset="0"/>
                          <a:ea typeface="+mn-ea"/>
                          <a:cs typeface="+mn-cs"/>
                        </a:rPr>
                        <a:t>statements audit.</a:t>
                      </a:r>
                      <a:endParaRPr lang="en-ZA" sz="1600" dirty="0">
                        <a:latin typeface="Arial Narrow" panose="020B0606020202030204" pitchFamily="34" charset="0"/>
                      </a:endParaRPr>
                    </a:p>
                  </a:txBody>
                  <a:tcPr/>
                </a:tc>
                <a:extLst>
                  <a:ext uri="{0D108BD9-81ED-4DB2-BD59-A6C34878D82A}">
                    <a16:rowId xmlns:a16="http://schemas.microsoft.com/office/drawing/2014/main" xmlns="" val="10001"/>
                  </a:ext>
                </a:extLst>
              </a:tr>
              <a:tr h="370840">
                <a:tc>
                  <a:txBody>
                    <a:bodyPr/>
                    <a:lstStyle/>
                    <a:p>
                      <a:r>
                        <a:rPr lang="en-US" sz="1600" b="1" i="0" u="none" strike="noStrike" kern="1200" baseline="0" dirty="0" smtClean="0">
                          <a:solidFill>
                            <a:schemeClr val="tx1"/>
                          </a:solidFill>
                          <a:latin typeface="Arial Narrow" panose="020B0606020202030204" pitchFamily="34" charset="0"/>
                          <a:ea typeface="+mn-ea"/>
                          <a:cs typeface="+mn-cs"/>
                        </a:rPr>
                        <a:t>Control environment for the compilation of the human resource oversight report</a:t>
                      </a:r>
                      <a:endParaRPr lang="en-ZA" sz="1600" dirty="0">
                        <a:latin typeface="Arial Narrow" panose="020B0606020202030204" pitchFamily="34" charset="0"/>
                      </a:endParaRPr>
                    </a:p>
                  </a:txBody>
                  <a:tcPr/>
                </a:tc>
                <a:tc>
                  <a:txBody>
                    <a:bodyPr/>
                    <a:lstStyle/>
                    <a:p>
                      <a:r>
                        <a:rPr lang="en-US" sz="1600" b="0" i="0" u="none" strike="noStrike" kern="1200" baseline="0" dirty="0" smtClean="0">
                          <a:solidFill>
                            <a:schemeClr val="tx1"/>
                          </a:solidFill>
                          <a:latin typeface="Arial Narrow" panose="020B0606020202030204" pitchFamily="34" charset="0"/>
                          <a:ea typeface="+mn-ea"/>
                          <a:cs typeface="+mn-cs"/>
                        </a:rPr>
                        <a:t>The report is prepared to assist the Directorate: Human Resource Management to develop and implement systems and processes of compiling the human resource oversight report. The weaknesses were discussed with management and the Chief Directorate: Corporate Management committed to develop the SOP for the compilation of annual human resource oversight report which will address the control deficiencies identified during the review. The Chief Director: Corporate Management committed to communicate and solicit guidance from external stakeholder e.g. DPSA, National Treasury and PSETA.</a:t>
                      </a:r>
                      <a:endParaRPr lang="en-ZA" sz="1600" dirty="0" smtClean="0">
                        <a:latin typeface="Arial Narrow" panose="020B060602020203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88032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87112"/>
          </a:xfrm>
        </p:spPr>
        <p:txBody>
          <a:bodyPr>
            <a:noAutofit/>
          </a:bodyPr>
          <a:lstStyle/>
          <a:p>
            <a:r>
              <a:rPr lang="en-ZA" sz="2400" b="1" dirty="0">
                <a:latin typeface="Arial Narrow" panose="020B0606020202030204" pitchFamily="34" charset="0"/>
              </a:rPr>
              <a:t>Second Quarter Internal Audit Report against the Internal Audit Coverage Plan </a:t>
            </a:r>
            <a:r>
              <a:rPr lang="en-US" sz="2400" dirty="0">
                <a:solidFill>
                  <a:schemeClr val="tx1"/>
                </a:solidFill>
                <a:latin typeface="Arial Narrow" panose="020B0606020202030204" pitchFamily="34" charset="0"/>
              </a:rPr>
              <a:t/>
            </a:r>
            <a:br>
              <a:rPr lang="en-US" sz="2400" dirty="0">
                <a:solidFill>
                  <a:schemeClr val="tx1"/>
                </a:solidFill>
                <a:latin typeface="Arial Narrow" panose="020B0606020202030204" pitchFamily="34" charset="0"/>
              </a:rPr>
            </a:br>
            <a:endParaRPr lang="en-US" sz="2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3980415"/>
          </a:xfrm>
        </p:spPr>
        <p:txBody>
          <a:bodyPr>
            <a:normAutofit/>
          </a:bodyPr>
          <a:lstStyle/>
          <a:p>
            <a:pPr marL="0" indent="0" algn="just">
              <a:lnSpc>
                <a:spcPct val="100000"/>
              </a:lnSpc>
              <a:buNone/>
            </a:pPr>
            <a:r>
              <a:rPr lang="en-US" b="1" dirty="0">
                <a:latin typeface="Arial Narrow" panose="020B0606020202030204" pitchFamily="34" charset="0"/>
              </a:rPr>
              <a:t>ARC recommendation on </a:t>
            </a:r>
            <a:r>
              <a:rPr lang="en-US" b="1" dirty="0" smtClean="0">
                <a:latin typeface="Arial Narrow" panose="020B0606020202030204" pitchFamily="34" charset="0"/>
              </a:rPr>
              <a:t>Internal Audit Progress Report against Internal Audit Coverage Plan</a:t>
            </a:r>
            <a:endParaRPr lang="en-US" b="1" dirty="0">
              <a:latin typeface="Arial Narrow" panose="020B0606020202030204" pitchFamily="34" charset="0"/>
            </a:endParaRPr>
          </a:p>
          <a:p>
            <a:r>
              <a:rPr lang="en-ZA" dirty="0" smtClean="0">
                <a:latin typeface="Arial Narrow" panose="020B0606020202030204" pitchFamily="34" charset="0"/>
              </a:rPr>
              <a:t>The ARC noted the progress against the annual internal audit plan.</a:t>
            </a:r>
          </a:p>
          <a:p>
            <a:r>
              <a:rPr lang="en-ZA" dirty="0">
                <a:latin typeface="Arial Narrow" panose="020B0606020202030204" pitchFamily="34" charset="0"/>
              </a:rPr>
              <a:t>The </a:t>
            </a:r>
            <a:r>
              <a:rPr lang="en-ZA" dirty="0" smtClean="0">
                <a:latin typeface="Arial Narrow" panose="020B0606020202030204" pitchFamily="34" charset="0"/>
              </a:rPr>
              <a:t>ARC indicated that </a:t>
            </a:r>
            <a:r>
              <a:rPr lang="en-ZA" dirty="0">
                <a:latin typeface="Arial Narrow" panose="020B0606020202030204" pitchFamily="34" charset="0"/>
              </a:rPr>
              <a:t>additional </a:t>
            </a:r>
            <a:r>
              <a:rPr lang="en-ZA" dirty="0" smtClean="0">
                <a:latin typeface="Arial Narrow" panose="020B0606020202030204" pitchFamily="34" charset="0"/>
              </a:rPr>
              <a:t>work (ad-hoc projects) </a:t>
            </a:r>
            <a:r>
              <a:rPr lang="en-ZA" dirty="0">
                <a:latin typeface="Arial Narrow" panose="020B0606020202030204" pitchFamily="34" charset="0"/>
              </a:rPr>
              <a:t>performed </a:t>
            </a:r>
            <a:r>
              <a:rPr lang="en-ZA" dirty="0" smtClean="0">
                <a:latin typeface="Arial Narrow" panose="020B0606020202030204" pitchFamily="34" charset="0"/>
              </a:rPr>
              <a:t>by Internal Audit must be considered and approved by the ARC before the work is undertaken by Internal Audit. </a:t>
            </a:r>
          </a:p>
          <a:p>
            <a:r>
              <a:rPr lang="en-ZA" dirty="0" smtClean="0">
                <a:latin typeface="Arial Narrow" panose="020B0606020202030204" pitchFamily="34" charset="0"/>
              </a:rPr>
              <a:t>The ARC indicated that management should implement develop action plan for all internal audit findings and monitor the implementation of the audit action plan. The audit action plan should also include audit findings on work performed by Internal Audit on behalf if AGSA.</a:t>
            </a: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2708045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87112"/>
          </a:xfrm>
        </p:spPr>
        <p:txBody>
          <a:bodyPr>
            <a:noAutofit/>
          </a:bodyPr>
          <a:lstStyle/>
          <a:p>
            <a:r>
              <a:rPr lang="en-ZA" sz="2400" b="1" dirty="0" smtClean="0">
                <a:latin typeface="Arial Narrow" panose="020B0606020202030204" pitchFamily="34" charset="0"/>
              </a:rPr>
              <a:t>Other matters considered by the ARC </a:t>
            </a:r>
            <a:r>
              <a:rPr lang="en-US" sz="2400" dirty="0">
                <a:solidFill>
                  <a:schemeClr val="tx1"/>
                </a:solidFill>
                <a:latin typeface="Arial Narrow" panose="020B0606020202030204" pitchFamily="34" charset="0"/>
              </a:rPr>
              <a:t/>
            </a:r>
            <a:br>
              <a:rPr lang="en-US" sz="2400" dirty="0">
                <a:solidFill>
                  <a:schemeClr val="tx1"/>
                </a:solidFill>
                <a:latin typeface="Arial Narrow" panose="020B0606020202030204" pitchFamily="34" charset="0"/>
              </a:rPr>
            </a:br>
            <a:endParaRPr lang="en-US" sz="2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837127"/>
            <a:ext cx="8736495" cy="5666704"/>
          </a:xfrm>
        </p:spPr>
        <p:txBody>
          <a:bodyPr>
            <a:noAutofit/>
          </a:bodyPr>
          <a:lstStyle/>
          <a:p>
            <a:r>
              <a:rPr lang="en-ZA" sz="1700" dirty="0" smtClean="0">
                <a:latin typeface="Arial Narrow" panose="020B0606020202030204" pitchFamily="34" charset="0"/>
              </a:rPr>
              <a:t>The ARC reviewed Internal Audit Plan for 2021/22 financial year and made the following recommendations:</a:t>
            </a:r>
          </a:p>
          <a:p>
            <a:pPr lvl="1">
              <a:buFont typeface="Courier New" panose="02070309020205020404" pitchFamily="49" charset="0"/>
              <a:buChar char="o"/>
            </a:pPr>
            <a:r>
              <a:rPr lang="en-ZA" sz="1700" dirty="0" smtClean="0">
                <a:latin typeface="Arial Narrow" panose="020B0606020202030204" pitchFamily="34" charset="0"/>
              </a:rPr>
              <a:t>Annual Internal Audit Coverage Plan should be presented to the ARC for consideration and approval before the commencement of the new financial year.</a:t>
            </a:r>
          </a:p>
          <a:p>
            <a:pPr lvl="1">
              <a:buFont typeface="Courier New" panose="02070309020205020404" pitchFamily="49" charset="0"/>
              <a:buChar char="o"/>
            </a:pPr>
            <a:r>
              <a:rPr lang="en-ZA" sz="1700" dirty="0" smtClean="0">
                <a:latin typeface="Arial Narrow" panose="020B0606020202030204" pitchFamily="34" charset="0"/>
              </a:rPr>
              <a:t>Noting the is no provision for lunch time in the annual internal audit plan, provision for lunch hours should be made in the annual internal audit plan.</a:t>
            </a:r>
          </a:p>
          <a:p>
            <a:pPr lvl="1">
              <a:buFont typeface="Courier New" panose="02070309020205020404" pitchFamily="49" charset="0"/>
              <a:buChar char="o"/>
            </a:pPr>
            <a:r>
              <a:rPr lang="en-ZA" sz="1700" dirty="0" smtClean="0">
                <a:latin typeface="Arial Narrow" panose="020B0606020202030204" pitchFamily="34" charset="0"/>
              </a:rPr>
              <a:t>Management should identify and attend training on how to implement a combine assurance framework.</a:t>
            </a:r>
          </a:p>
          <a:p>
            <a:pPr lvl="1">
              <a:buFont typeface="Courier New" panose="02070309020205020404" pitchFamily="49" charset="0"/>
              <a:buChar char="o"/>
            </a:pPr>
            <a:r>
              <a:rPr lang="en-ZA" sz="1700" dirty="0" smtClean="0">
                <a:latin typeface="Arial Narrow" panose="020B0606020202030204" pitchFamily="34" charset="0"/>
              </a:rPr>
              <a:t>Approved internal audit plan for 2021/22 financial year.</a:t>
            </a:r>
          </a:p>
          <a:p>
            <a:pPr lvl="1">
              <a:buFont typeface="Courier New" panose="02070309020205020404" pitchFamily="49" charset="0"/>
              <a:buChar char="o"/>
            </a:pPr>
            <a:r>
              <a:rPr lang="en-ZA" sz="1700" dirty="0" smtClean="0">
                <a:latin typeface="Arial Narrow" panose="020B0606020202030204" pitchFamily="34" charset="0"/>
              </a:rPr>
              <a:t>CAE should conduct assess human resource requirement and skill gaps of Internal Audit function for the ARC consideration.</a:t>
            </a:r>
          </a:p>
          <a:p>
            <a:pPr>
              <a:buFont typeface="Courier New" panose="02070309020205020404" pitchFamily="49" charset="0"/>
              <a:buChar char="o"/>
            </a:pPr>
            <a:endParaRPr lang="en-ZA" sz="1700" dirty="0" smtClean="0">
              <a:latin typeface="Arial Narrow" panose="020B0606020202030204" pitchFamily="34" charset="0"/>
            </a:endParaRPr>
          </a:p>
          <a:p>
            <a:r>
              <a:rPr lang="en-ZA" sz="1700" dirty="0" smtClean="0">
                <a:latin typeface="Arial Narrow" panose="020B0606020202030204" pitchFamily="34" charset="0"/>
              </a:rPr>
              <a:t>The ARC considered the reviewed Audit and Risk Committee Charter and the Internal Audit Committee Charter for 2021/22 financial year and made the following inputs:</a:t>
            </a:r>
          </a:p>
          <a:p>
            <a:pPr lvl="1">
              <a:buFont typeface="Courier New" panose="02070309020205020404" pitchFamily="49" charset="0"/>
              <a:buChar char="o"/>
            </a:pPr>
            <a:r>
              <a:rPr lang="en-ZA" sz="1700" dirty="0" smtClean="0">
                <a:latin typeface="Arial Narrow" panose="020B0606020202030204" pitchFamily="34" charset="0"/>
              </a:rPr>
              <a:t> ARC Charter must indicate that AGSA has a standing invitation to the ARC meetings, AGSA’s attendance of the ARC meetings should not be determined by the chairperson.</a:t>
            </a:r>
          </a:p>
          <a:p>
            <a:pPr lvl="1">
              <a:buFont typeface="Courier New" panose="02070309020205020404" pitchFamily="49" charset="0"/>
              <a:buChar char="o"/>
            </a:pPr>
            <a:r>
              <a:rPr lang="en-ZA" sz="1700" dirty="0" smtClean="0">
                <a:latin typeface="Arial Narrow" panose="020B0606020202030204" pitchFamily="34" charset="0"/>
              </a:rPr>
              <a:t>ARC charter must include the submission of ARC quarterly reports to the DG and the Minister.</a:t>
            </a:r>
          </a:p>
          <a:p>
            <a:r>
              <a:rPr lang="en-ZA" sz="1700" dirty="0" smtClean="0">
                <a:latin typeface="Arial Narrow" panose="020B0606020202030204" pitchFamily="34" charset="0"/>
              </a:rPr>
              <a:t>ARC indicated that given the human resource constraints in the Internal Audit function of the Department it is feasible for Internal Audit function to perform an internal quality assessment with validation. Therefore Internal Audit must perform an outright external quality assessment. </a:t>
            </a: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387454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582447"/>
          </a:xfrm>
        </p:spPr>
        <p:txBody>
          <a:bodyPr>
            <a:normAutofit fontScale="90000"/>
          </a:bodyPr>
          <a:lstStyle/>
          <a:p>
            <a:r>
              <a:rPr lang="en-ZA" sz="3100" b="1" dirty="0" smtClean="0">
                <a:latin typeface="Arial Narrow" panose="020B0606020202030204" pitchFamily="34" charset="0"/>
              </a:rPr>
              <a:t>2</a:t>
            </a:r>
            <a:r>
              <a:rPr lang="en-ZA" sz="3100" b="1" baseline="30000" dirty="0" smtClean="0">
                <a:latin typeface="Arial Narrow" panose="020B0606020202030204" pitchFamily="34" charset="0"/>
              </a:rPr>
              <a:t>nd</a:t>
            </a:r>
            <a:r>
              <a:rPr lang="en-ZA" sz="3100" b="1" dirty="0" smtClean="0">
                <a:latin typeface="Arial Narrow" panose="020B0606020202030204" pitchFamily="34" charset="0"/>
              </a:rPr>
              <a:t> Quarter Risk Management Report</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837126"/>
            <a:ext cx="8736495" cy="5558981"/>
          </a:xfrm>
        </p:spPr>
        <p:txBody>
          <a:bodyPr>
            <a:normAutofit fontScale="92500" lnSpcReduction="10000"/>
          </a:bodyPr>
          <a:lstStyle/>
          <a:p>
            <a:pPr marL="0" indent="0">
              <a:buNone/>
            </a:pPr>
            <a:r>
              <a:rPr lang="en-ZA" b="1" dirty="0">
                <a:latin typeface="Arial Narrow" panose="020B0606020202030204" pitchFamily="34" charset="0"/>
              </a:rPr>
              <a:t>Progress </a:t>
            </a:r>
            <a:r>
              <a:rPr lang="en-ZA" b="1" dirty="0" smtClean="0">
                <a:latin typeface="Arial Narrow" panose="020B0606020202030204" pitchFamily="34" charset="0"/>
              </a:rPr>
              <a:t>report on the implement of risk management was reported </a:t>
            </a:r>
            <a:r>
              <a:rPr lang="en-ZA" b="1" dirty="0">
                <a:latin typeface="Arial Narrow" panose="020B0606020202030204" pitchFamily="34" charset="0"/>
              </a:rPr>
              <a:t>as follows: </a:t>
            </a:r>
            <a:endParaRPr lang="en-ZA" b="1" dirty="0" smtClean="0">
              <a:latin typeface="Arial Narrow" panose="020B0606020202030204" pitchFamily="34" charset="0"/>
            </a:endParaRPr>
          </a:p>
          <a:p>
            <a:pPr marL="0" indent="0">
              <a:buNone/>
            </a:pPr>
            <a:endParaRPr lang="en-ZA" b="1" dirty="0" smtClean="0">
              <a:latin typeface="Arial Narrow" panose="020B0606020202030204" pitchFamily="34" charset="0"/>
            </a:endParaRPr>
          </a:p>
          <a:p>
            <a:pPr marL="342900" indent="-342900">
              <a:buFont typeface="+mj-lt"/>
              <a:buAutoNum type="alphaUcPeriod"/>
            </a:pPr>
            <a:r>
              <a:rPr lang="en-ZA" b="1" dirty="0" smtClean="0">
                <a:latin typeface="Arial Narrow" panose="020B0606020202030204" pitchFamily="34" charset="0"/>
              </a:rPr>
              <a:t>Strategic Risks</a:t>
            </a:r>
          </a:p>
          <a:p>
            <a:r>
              <a:rPr lang="en-TT" dirty="0" smtClean="0">
                <a:latin typeface="Arial Narrow" panose="020B0606020202030204" pitchFamily="34" charset="0"/>
              </a:rPr>
              <a:t>Out of 21 risk </a:t>
            </a:r>
            <a:r>
              <a:rPr lang="en-TT" dirty="0">
                <a:latin typeface="Arial Narrow" panose="020B0606020202030204" pitchFamily="34" charset="0"/>
              </a:rPr>
              <a:t>mitigation actions were </a:t>
            </a:r>
            <a:r>
              <a:rPr lang="en-TT" dirty="0" smtClean="0">
                <a:latin typeface="Arial Narrow" panose="020B0606020202030204" pitchFamily="34" charset="0"/>
              </a:rPr>
              <a:t>planned to be implemented in the </a:t>
            </a:r>
            <a:r>
              <a:rPr lang="en-TT" dirty="0">
                <a:latin typeface="Arial Narrow" panose="020B0606020202030204" pitchFamily="34" charset="0"/>
              </a:rPr>
              <a:t>2nd </a:t>
            </a:r>
            <a:r>
              <a:rPr lang="en-TT" dirty="0" smtClean="0">
                <a:latin typeface="Arial Narrow" panose="020B0606020202030204" pitchFamily="34" charset="0"/>
              </a:rPr>
              <a:t>quarter </a:t>
            </a:r>
            <a:r>
              <a:rPr lang="en-TT" dirty="0">
                <a:latin typeface="Arial Narrow" panose="020B0606020202030204" pitchFamily="34" charset="0"/>
              </a:rPr>
              <a:t>19 (90%) </a:t>
            </a:r>
            <a:r>
              <a:rPr lang="en-TT" dirty="0" smtClean="0">
                <a:latin typeface="Arial Narrow" panose="020B0606020202030204" pitchFamily="34" charset="0"/>
              </a:rPr>
              <a:t>were implemented </a:t>
            </a:r>
            <a:r>
              <a:rPr lang="en-TT" dirty="0">
                <a:latin typeface="Arial Narrow" panose="020B0606020202030204" pitchFamily="34" charset="0"/>
              </a:rPr>
              <a:t>and 2 (10%) </a:t>
            </a:r>
            <a:r>
              <a:rPr lang="en-TT" dirty="0" smtClean="0">
                <a:latin typeface="Arial Narrow" panose="020B0606020202030204" pitchFamily="34" charset="0"/>
              </a:rPr>
              <a:t>were partially implemented. </a:t>
            </a:r>
          </a:p>
          <a:p>
            <a:r>
              <a:rPr lang="en-TT" dirty="0" smtClean="0">
                <a:latin typeface="Arial Narrow" panose="020B0606020202030204" pitchFamily="34" charset="0"/>
              </a:rPr>
              <a:t>The following mitigation actions were partially implemented:</a:t>
            </a:r>
          </a:p>
          <a:p>
            <a:pPr lvl="1">
              <a:buFont typeface="Courier New" panose="02070309020205020404" pitchFamily="49" charset="0"/>
              <a:buChar char="o"/>
            </a:pPr>
            <a:r>
              <a:rPr lang="en-ZA" dirty="0">
                <a:latin typeface="Arial Narrow" panose="020B0606020202030204" pitchFamily="34" charset="0"/>
              </a:rPr>
              <a:t>Provision of adequately skilled human resources capacity to enable effective implementation of departmental mandate, including collaboration with developmental partners through the monitoring of Human Resource Implementation </a:t>
            </a:r>
            <a:r>
              <a:rPr lang="en-ZA" dirty="0" smtClean="0">
                <a:latin typeface="Arial Narrow" panose="020B0606020202030204" pitchFamily="34" charset="0"/>
              </a:rPr>
              <a:t>Plan</a:t>
            </a:r>
          </a:p>
          <a:p>
            <a:pPr lvl="1">
              <a:buFont typeface="Courier New" panose="02070309020205020404" pitchFamily="49" charset="0"/>
              <a:buChar char="o"/>
            </a:pPr>
            <a:r>
              <a:rPr lang="en-ZA" dirty="0" smtClean="0">
                <a:latin typeface="Arial Narrow" panose="020B0606020202030204" pitchFamily="34" charset="0"/>
              </a:rPr>
              <a:t>Development of an  </a:t>
            </a:r>
            <a:r>
              <a:rPr lang="en-ZA" dirty="0">
                <a:latin typeface="Arial Narrow" panose="020B0606020202030204" pitchFamily="34" charset="0"/>
              </a:rPr>
              <a:t>Inception Report on the development of the socio-economic empowerment index for women</a:t>
            </a:r>
            <a:r>
              <a:rPr lang="en-ZA" dirty="0" smtClean="0">
                <a:latin typeface="Arial Narrow" panose="020B0606020202030204" pitchFamily="34" charset="0"/>
              </a:rPr>
              <a:t>.</a:t>
            </a:r>
          </a:p>
          <a:p>
            <a:pPr marL="457200" lvl="1" indent="0">
              <a:buNone/>
            </a:pPr>
            <a:endParaRPr lang="en-ZA" b="1" dirty="0" smtClean="0">
              <a:latin typeface="Arial Narrow" panose="020B0606020202030204" pitchFamily="34" charset="0"/>
            </a:endParaRPr>
          </a:p>
          <a:p>
            <a:pPr marL="342900" indent="-342900">
              <a:buAutoNum type="alphaUcPeriod" startAt="2"/>
            </a:pPr>
            <a:r>
              <a:rPr lang="en-ZA" b="1" dirty="0" smtClean="0">
                <a:latin typeface="Arial Narrow" panose="020B0606020202030204" pitchFamily="34" charset="0"/>
              </a:rPr>
              <a:t>Operational risks</a:t>
            </a:r>
          </a:p>
          <a:p>
            <a:pPr marL="0" indent="0">
              <a:buNone/>
            </a:pPr>
            <a:r>
              <a:rPr lang="en-ZA" b="1" dirty="0" smtClean="0">
                <a:latin typeface="Arial Narrow" panose="020B0606020202030204" pitchFamily="34" charset="0"/>
              </a:rPr>
              <a:t>Programme </a:t>
            </a:r>
            <a:r>
              <a:rPr lang="en-ZA" b="1" dirty="0">
                <a:latin typeface="Arial Narrow" panose="020B0606020202030204" pitchFamily="34" charset="0"/>
              </a:rPr>
              <a:t>1: </a:t>
            </a:r>
            <a:r>
              <a:rPr lang="en-ZA" b="1" dirty="0" smtClean="0">
                <a:latin typeface="Arial Narrow" panose="020B0606020202030204" pitchFamily="34" charset="0"/>
              </a:rPr>
              <a:t>Administration</a:t>
            </a:r>
          </a:p>
          <a:p>
            <a:r>
              <a:rPr lang="en-TT" dirty="0" smtClean="0">
                <a:latin typeface="Arial Narrow" panose="020B0606020202030204" pitchFamily="34" charset="0"/>
              </a:rPr>
              <a:t>Out </a:t>
            </a:r>
            <a:r>
              <a:rPr lang="en-TT" dirty="0">
                <a:latin typeface="Arial Narrow" panose="020B0606020202030204" pitchFamily="34" charset="0"/>
              </a:rPr>
              <a:t>of </a:t>
            </a:r>
            <a:r>
              <a:rPr lang="en-TT" dirty="0" smtClean="0">
                <a:latin typeface="Arial Narrow" panose="020B0606020202030204" pitchFamily="34" charset="0"/>
              </a:rPr>
              <a:t>27 </a:t>
            </a:r>
            <a:r>
              <a:rPr lang="en-TT" dirty="0">
                <a:latin typeface="Arial Narrow" panose="020B0606020202030204" pitchFamily="34" charset="0"/>
              </a:rPr>
              <a:t>risk mitigation actions were planned to be implemented in the 2nd quarter </a:t>
            </a:r>
            <a:r>
              <a:rPr lang="en-TT" dirty="0" smtClean="0">
                <a:latin typeface="Arial Narrow" panose="020B0606020202030204" pitchFamily="34" charset="0"/>
              </a:rPr>
              <a:t>25 </a:t>
            </a:r>
            <a:r>
              <a:rPr lang="en-TT" dirty="0">
                <a:latin typeface="Arial Narrow" panose="020B0606020202030204" pitchFamily="34" charset="0"/>
              </a:rPr>
              <a:t>(</a:t>
            </a:r>
            <a:r>
              <a:rPr lang="en-TT" dirty="0" smtClean="0">
                <a:latin typeface="Arial Narrow" panose="020B0606020202030204" pitchFamily="34" charset="0"/>
              </a:rPr>
              <a:t>93%) </a:t>
            </a:r>
            <a:r>
              <a:rPr lang="en-TT" dirty="0">
                <a:latin typeface="Arial Narrow" panose="020B0606020202030204" pitchFamily="34" charset="0"/>
              </a:rPr>
              <a:t>were implemented and 2 </a:t>
            </a:r>
            <a:r>
              <a:rPr lang="en-TT" dirty="0" smtClean="0">
                <a:latin typeface="Arial Narrow" panose="020B0606020202030204" pitchFamily="34" charset="0"/>
              </a:rPr>
              <a:t>(</a:t>
            </a:r>
            <a:r>
              <a:rPr lang="en-TT" dirty="0">
                <a:latin typeface="Arial Narrow" panose="020B0606020202030204" pitchFamily="34" charset="0"/>
              </a:rPr>
              <a:t>7</a:t>
            </a:r>
            <a:r>
              <a:rPr lang="en-TT" dirty="0" smtClean="0">
                <a:latin typeface="Arial Narrow" panose="020B0606020202030204" pitchFamily="34" charset="0"/>
              </a:rPr>
              <a:t>%) </a:t>
            </a:r>
            <a:r>
              <a:rPr lang="en-TT" dirty="0">
                <a:latin typeface="Arial Narrow" panose="020B0606020202030204" pitchFamily="34" charset="0"/>
              </a:rPr>
              <a:t>were partially implemented. </a:t>
            </a:r>
            <a:endParaRPr lang="en-TT" dirty="0" smtClean="0">
              <a:latin typeface="Arial Narrow" panose="020B0606020202030204" pitchFamily="34" charset="0"/>
            </a:endParaRPr>
          </a:p>
          <a:p>
            <a:pPr marL="0" indent="0">
              <a:buNone/>
            </a:pPr>
            <a:r>
              <a:rPr lang="en-ZA" b="1" dirty="0">
                <a:latin typeface="Arial Narrow" panose="020B0606020202030204" pitchFamily="34" charset="0"/>
              </a:rPr>
              <a:t>Programme 1:  </a:t>
            </a:r>
            <a:r>
              <a:rPr lang="en-ZA" b="1" dirty="0"/>
              <a:t>Social Transformation and Economic Empowerment</a:t>
            </a:r>
          </a:p>
          <a:p>
            <a:r>
              <a:rPr lang="en-TT" dirty="0">
                <a:latin typeface="Arial Narrow" panose="020B0606020202030204" pitchFamily="34" charset="0"/>
              </a:rPr>
              <a:t>Out of 23 risk mitigation actions were planned to be implemented in the 2nd quarter, 22 (96%) were implemented and 1 (4%) was partially implemented. </a:t>
            </a:r>
          </a:p>
          <a:p>
            <a:pPr marL="0" indent="0">
              <a:buNone/>
            </a:pPr>
            <a:endParaRPr lang="en-TT" dirty="0">
              <a:latin typeface="Arial Narrow" panose="020B0606020202030204" pitchFamily="34" charset="0"/>
            </a:endParaRPr>
          </a:p>
          <a:p>
            <a:pPr marL="0" indent="0">
              <a:buNone/>
            </a:pPr>
            <a:endParaRPr lang="en-TT" dirty="0"/>
          </a:p>
          <a:p>
            <a:pPr marL="0" indent="0">
              <a:buNone/>
            </a:pPr>
            <a:endParaRPr lang="en-ZA" b="1"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76167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582447"/>
          </a:xfrm>
        </p:spPr>
        <p:txBody>
          <a:bodyPr>
            <a:normAutofit fontScale="90000"/>
          </a:bodyPr>
          <a:lstStyle/>
          <a:p>
            <a:r>
              <a:rPr lang="en-ZA" sz="3100" b="1" dirty="0" smtClean="0">
                <a:latin typeface="Arial Narrow" panose="020B0606020202030204" pitchFamily="34" charset="0"/>
              </a:rPr>
              <a:t>2</a:t>
            </a:r>
            <a:r>
              <a:rPr lang="en-ZA" sz="3100" b="1" baseline="30000" dirty="0" smtClean="0">
                <a:latin typeface="Arial Narrow" panose="020B0606020202030204" pitchFamily="34" charset="0"/>
              </a:rPr>
              <a:t>nd</a:t>
            </a:r>
            <a:r>
              <a:rPr lang="en-ZA" sz="3100" b="1" dirty="0" smtClean="0">
                <a:latin typeface="Arial Narrow" panose="020B0606020202030204" pitchFamily="34" charset="0"/>
              </a:rPr>
              <a:t> Quarter Risk Management Report</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837126"/>
            <a:ext cx="8736495" cy="5558981"/>
          </a:xfrm>
        </p:spPr>
        <p:txBody>
          <a:bodyPr>
            <a:normAutofit fontScale="92500" lnSpcReduction="10000"/>
          </a:bodyPr>
          <a:lstStyle/>
          <a:p>
            <a:pPr marL="0" indent="0">
              <a:buNone/>
            </a:pPr>
            <a:r>
              <a:rPr lang="en-ZA" b="1" dirty="0">
                <a:latin typeface="Arial Narrow" panose="020B0606020202030204" pitchFamily="34" charset="0"/>
              </a:rPr>
              <a:t>Progress </a:t>
            </a:r>
            <a:r>
              <a:rPr lang="en-ZA" b="1" dirty="0" smtClean="0">
                <a:latin typeface="Arial Narrow" panose="020B0606020202030204" pitchFamily="34" charset="0"/>
              </a:rPr>
              <a:t>report on the implement of risk management was reported </a:t>
            </a:r>
            <a:r>
              <a:rPr lang="en-ZA" b="1" dirty="0">
                <a:latin typeface="Arial Narrow" panose="020B0606020202030204" pitchFamily="34" charset="0"/>
              </a:rPr>
              <a:t>as follows: </a:t>
            </a:r>
            <a:endParaRPr lang="en-ZA" b="1" dirty="0" smtClean="0">
              <a:latin typeface="Arial Narrow" panose="020B0606020202030204" pitchFamily="34" charset="0"/>
            </a:endParaRPr>
          </a:p>
          <a:p>
            <a:pPr marL="0" indent="0">
              <a:buNone/>
            </a:pPr>
            <a:endParaRPr lang="en-ZA" b="1" dirty="0" smtClean="0">
              <a:latin typeface="Arial Narrow" panose="020B0606020202030204" pitchFamily="34" charset="0"/>
            </a:endParaRPr>
          </a:p>
          <a:p>
            <a:pPr marL="342900" indent="-342900">
              <a:lnSpc>
                <a:spcPct val="110000"/>
              </a:lnSpc>
              <a:buAutoNum type="alphaUcPeriod" startAt="2"/>
            </a:pPr>
            <a:r>
              <a:rPr lang="en-ZA" b="1" dirty="0" smtClean="0">
                <a:latin typeface="Arial Narrow" panose="020B0606020202030204" pitchFamily="34" charset="0"/>
              </a:rPr>
              <a:t>Operational risks</a:t>
            </a:r>
          </a:p>
          <a:p>
            <a:pPr marL="0" indent="0">
              <a:lnSpc>
                <a:spcPct val="110000"/>
              </a:lnSpc>
              <a:buNone/>
            </a:pPr>
            <a:r>
              <a:rPr lang="en-ZA" b="1" dirty="0" smtClean="0">
                <a:latin typeface="Arial Narrow" panose="020B0606020202030204" pitchFamily="34" charset="0"/>
              </a:rPr>
              <a:t>Programme 3:  </a:t>
            </a:r>
            <a:r>
              <a:rPr lang="en-ZA" b="1" dirty="0">
                <a:latin typeface="Arial Narrow" panose="020B0606020202030204" pitchFamily="34" charset="0"/>
              </a:rPr>
              <a:t>Policy, Stakeholder Coordination and Knowledge Management </a:t>
            </a:r>
            <a:endParaRPr lang="en-TT" dirty="0">
              <a:latin typeface="Arial Narrow" panose="020B0606020202030204" pitchFamily="34" charset="0"/>
            </a:endParaRPr>
          </a:p>
          <a:p>
            <a:pPr>
              <a:lnSpc>
                <a:spcPct val="110000"/>
              </a:lnSpc>
            </a:pPr>
            <a:r>
              <a:rPr lang="en-TT" dirty="0">
                <a:latin typeface="Arial Narrow" panose="020B0606020202030204" pitchFamily="34" charset="0"/>
              </a:rPr>
              <a:t>Out of </a:t>
            </a:r>
            <a:r>
              <a:rPr lang="en-TT" dirty="0" smtClean="0">
                <a:latin typeface="Arial Narrow" panose="020B0606020202030204" pitchFamily="34" charset="0"/>
              </a:rPr>
              <a:t>14 </a:t>
            </a:r>
            <a:r>
              <a:rPr lang="en-TT" dirty="0">
                <a:latin typeface="Arial Narrow" panose="020B0606020202030204" pitchFamily="34" charset="0"/>
              </a:rPr>
              <a:t>risk mitigation actions were planned to be implemented in the 2nd </a:t>
            </a:r>
            <a:r>
              <a:rPr lang="en-TT" dirty="0" smtClean="0">
                <a:latin typeface="Arial Narrow" panose="020B0606020202030204" pitchFamily="34" charset="0"/>
              </a:rPr>
              <a:t>quarter, 8 (58%) </a:t>
            </a:r>
            <a:r>
              <a:rPr lang="en-TT" dirty="0">
                <a:latin typeface="Arial Narrow" panose="020B0606020202030204" pitchFamily="34" charset="0"/>
              </a:rPr>
              <a:t>were </a:t>
            </a:r>
            <a:r>
              <a:rPr lang="en-TT" dirty="0" smtClean="0">
                <a:latin typeface="Arial Narrow" panose="020B0606020202030204" pitchFamily="34" charset="0"/>
              </a:rPr>
              <a:t>implemented , 3 (21%) </a:t>
            </a:r>
            <a:r>
              <a:rPr lang="en-TT" dirty="0">
                <a:latin typeface="Arial Narrow" panose="020B0606020202030204" pitchFamily="34" charset="0"/>
              </a:rPr>
              <a:t>were partially </a:t>
            </a:r>
            <a:r>
              <a:rPr lang="en-TT" dirty="0" smtClean="0">
                <a:latin typeface="Arial Narrow" panose="020B0606020202030204" pitchFamily="34" charset="0"/>
              </a:rPr>
              <a:t>implemented and 3 (21%) were not implemented. </a:t>
            </a:r>
          </a:p>
          <a:p>
            <a:pPr marL="0" indent="0">
              <a:lnSpc>
                <a:spcPct val="110000"/>
              </a:lnSpc>
              <a:buNone/>
            </a:pPr>
            <a:r>
              <a:rPr lang="en-ZA" b="1" dirty="0" smtClean="0">
                <a:latin typeface="Arial Narrow" panose="020B0606020202030204" pitchFamily="34" charset="0"/>
              </a:rPr>
              <a:t>Programme </a:t>
            </a:r>
            <a:r>
              <a:rPr lang="en-ZA" b="1" dirty="0">
                <a:latin typeface="Arial Narrow" panose="020B0606020202030204" pitchFamily="34" charset="0"/>
              </a:rPr>
              <a:t>4: Rights of Persons with </a:t>
            </a:r>
            <a:r>
              <a:rPr lang="en-ZA" b="1" dirty="0" smtClean="0">
                <a:latin typeface="Arial Narrow" panose="020B0606020202030204" pitchFamily="34" charset="0"/>
              </a:rPr>
              <a:t>Disabilities</a:t>
            </a:r>
          </a:p>
          <a:p>
            <a:pPr>
              <a:lnSpc>
                <a:spcPct val="110000"/>
              </a:lnSpc>
            </a:pPr>
            <a:r>
              <a:rPr lang="en-TT" dirty="0">
                <a:latin typeface="Arial Narrow" panose="020B0606020202030204" pitchFamily="34" charset="0"/>
              </a:rPr>
              <a:t>Out of 6</a:t>
            </a:r>
            <a:r>
              <a:rPr lang="en-TT" dirty="0" smtClean="0">
                <a:latin typeface="Arial Narrow" panose="020B0606020202030204" pitchFamily="34" charset="0"/>
              </a:rPr>
              <a:t> </a:t>
            </a:r>
            <a:r>
              <a:rPr lang="en-TT" dirty="0">
                <a:latin typeface="Arial Narrow" panose="020B0606020202030204" pitchFamily="34" charset="0"/>
              </a:rPr>
              <a:t>risk mitigation actions were planned to be implemented in the 2nd quarter, </a:t>
            </a:r>
            <a:r>
              <a:rPr lang="en-TT" dirty="0" smtClean="0">
                <a:latin typeface="Arial Narrow" panose="020B0606020202030204" pitchFamily="34" charset="0"/>
              </a:rPr>
              <a:t>3 </a:t>
            </a:r>
            <a:r>
              <a:rPr lang="en-TT" dirty="0">
                <a:latin typeface="Arial Narrow" panose="020B0606020202030204" pitchFamily="34" charset="0"/>
              </a:rPr>
              <a:t>(</a:t>
            </a:r>
            <a:r>
              <a:rPr lang="en-TT" dirty="0" smtClean="0">
                <a:latin typeface="Arial Narrow" panose="020B0606020202030204" pitchFamily="34" charset="0"/>
              </a:rPr>
              <a:t>50%) </a:t>
            </a:r>
            <a:r>
              <a:rPr lang="en-TT" dirty="0">
                <a:latin typeface="Arial Narrow" panose="020B0606020202030204" pitchFamily="34" charset="0"/>
              </a:rPr>
              <a:t>were implemented , 3 </a:t>
            </a:r>
            <a:r>
              <a:rPr lang="en-TT" dirty="0" smtClean="0">
                <a:latin typeface="Arial Narrow" panose="020B0606020202030204" pitchFamily="34" charset="0"/>
              </a:rPr>
              <a:t>(50%) </a:t>
            </a:r>
            <a:r>
              <a:rPr lang="en-TT" dirty="0">
                <a:latin typeface="Arial Narrow" panose="020B0606020202030204" pitchFamily="34" charset="0"/>
              </a:rPr>
              <a:t>were not implemented. </a:t>
            </a:r>
          </a:p>
          <a:p>
            <a:pPr marL="0" indent="0">
              <a:lnSpc>
                <a:spcPct val="110000"/>
              </a:lnSpc>
              <a:buNone/>
            </a:pPr>
            <a:r>
              <a:rPr lang="en-ZA" b="1" dirty="0" smtClean="0">
                <a:latin typeface="Arial Narrow" panose="020B0606020202030204" pitchFamily="34" charset="0"/>
              </a:rPr>
              <a:t>Programme </a:t>
            </a:r>
            <a:r>
              <a:rPr lang="en-ZA" b="1" dirty="0">
                <a:latin typeface="Arial Narrow" panose="020B0606020202030204" pitchFamily="34" charset="0"/>
              </a:rPr>
              <a:t>5: National Youth </a:t>
            </a:r>
            <a:r>
              <a:rPr lang="en-ZA" b="1" dirty="0" smtClean="0">
                <a:latin typeface="Arial Narrow" panose="020B0606020202030204" pitchFamily="34" charset="0"/>
              </a:rPr>
              <a:t>Development</a:t>
            </a:r>
          </a:p>
          <a:p>
            <a:pPr marL="0" indent="0">
              <a:lnSpc>
                <a:spcPct val="110000"/>
              </a:lnSpc>
              <a:buNone/>
            </a:pPr>
            <a:r>
              <a:rPr lang="en-TT" dirty="0" smtClean="0">
                <a:latin typeface="Arial Narrow" panose="020B0606020202030204" pitchFamily="34" charset="0"/>
              </a:rPr>
              <a:t>All </a:t>
            </a:r>
            <a:r>
              <a:rPr lang="en-TT" dirty="0">
                <a:latin typeface="Arial Narrow" panose="020B0606020202030204" pitchFamily="34" charset="0"/>
              </a:rPr>
              <a:t>2 (100%) </a:t>
            </a:r>
            <a:r>
              <a:rPr lang="en-TT" dirty="0" smtClean="0">
                <a:latin typeface="Arial Narrow" panose="020B0606020202030204" pitchFamily="34" charset="0"/>
              </a:rPr>
              <a:t>mitigation actions </a:t>
            </a:r>
            <a:r>
              <a:rPr lang="en-TT" dirty="0">
                <a:latin typeface="Arial Narrow" panose="020B0606020202030204" pitchFamily="34" charset="0"/>
              </a:rPr>
              <a:t>planned to be implemented in the 2nd </a:t>
            </a:r>
            <a:r>
              <a:rPr lang="en-TT" dirty="0" smtClean="0">
                <a:latin typeface="Arial Narrow" panose="020B0606020202030204" pitchFamily="34" charset="0"/>
              </a:rPr>
              <a:t>quarter were implemented. </a:t>
            </a:r>
          </a:p>
          <a:p>
            <a:pPr marL="0" indent="0">
              <a:lnSpc>
                <a:spcPct val="110000"/>
              </a:lnSpc>
              <a:buNone/>
            </a:pPr>
            <a:endParaRPr lang="en-TT" dirty="0">
              <a:latin typeface="Arial Narrow" panose="020B0606020202030204" pitchFamily="34" charset="0"/>
            </a:endParaRPr>
          </a:p>
          <a:p>
            <a:pPr marL="0" indent="0">
              <a:lnSpc>
                <a:spcPct val="110000"/>
              </a:lnSpc>
              <a:buNone/>
            </a:pPr>
            <a:r>
              <a:rPr lang="en-US" b="1" dirty="0">
                <a:latin typeface="Arial Narrow" panose="020B0606020202030204" pitchFamily="34" charset="0"/>
              </a:rPr>
              <a:t>ARC recommendation on </a:t>
            </a:r>
            <a:r>
              <a:rPr lang="en-US" b="1" dirty="0" smtClean="0">
                <a:latin typeface="Arial Narrow" panose="020B0606020202030204" pitchFamily="34" charset="0"/>
              </a:rPr>
              <a:t>risk management</a:t>
            </a:r>
          </a:p>
          <a:p>
            <a:pPr marL="0" indent="0">
              <a:lnSpc>
                <a:spcPct val="110000"/>
              </a:lnSpc>
              <a:buNone/>
            </a:pPr>
            <a:r>
              <a:rPr lang="en-US" dirty="0" smtClean="0">
                <a:latin typeface="Arial Narrow" panose="020B0606020202030204" pitchFamily="34" charset="0"/>
              </a:rPr>
              <a:t>Management should follow-up with the managers are responsible for implementing risk mitigation actions which were partially implement and not implemented to establish the cause for not implementing the risk mitigation action and take appropriate action to remedy the situation.</a:t>
            </a:r>
            <a:endParaRPr lang="en-TT" dirty="0" smtClean="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136802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EE9D99FB-06C7-1B45-9E91-8C5800DBF38B}"/>
              </a:ext>
            </a:extLst>
          </p:cNvPr>
          <p:cNvPicPr>
            <a:picLocks noGrp="1" noChangeAspect="1"/>
          </p:cNvPicPr>
          <p:nvPr>
            <p:ph idx="1"/>
          </p:nvPr>
        </p:nvPicPr>
        <p:blipFill>
          <a:blip r:embed="rId2"/>
          <a:stretch>
            <a:fillRect/>
          </a:stretch>
        </p:blipFill>
        <p:spPr>
          <a:xfrm>
            <a:off x="0" y="-1"/>
            <a:ext cx="9144000" cy="6858001"/>
          </a:xfrm>
        </p:spPr>
      </p:pic>
      <p:sp>
        <p:nvSpPr>
          <p:cNvPr id="2" name="Title 1">
            <a:extLst>
              <a:ext uri="{FF2B5EF4-FFF2-40B4-BE49-F238E27FC236}">
                <a16:creationId xmlns:a16="http://schemas.microsoft.com/office/drawing/2014/main" xmlns="" id="{8DF277FC-F808-2A4C-AD71-EBAEEDDB7135}"/>
              </a:ext>
            </a:extLst>
          </p:cNvPr>
          <p:cNvSpPr>
            <a:spLocks noGrp="1"/>
          </p:cNvSpPr>
          <p:nvPr>
            <p:ph type="title"/>
          </p:nvPr>
        </p:nvSpPr>
        <p:spPr>
          <a:xfrm>
            <a:off x="4591536" y="2896180"/>
            <a:ext cx="4552464" cy="2298557"/>
          </a:xfrm>
        </p:spPr>
        <p:txBody>
          <a:bodyPr>
            <a:normAutofit/>
          </a:bodyPr>
          <a:lstStyle/>
          <a:p>
            <a:r>
              <a:rPr lang="en-US" sz="6000" dirty="0"/>
              <a:t>Thank you</a:t>
            </a:r>
          </a:p>
        </p:txBody>
      </p:sp>
    </p:spTree>
    <p:extLst>
      <p:ext uri="{BB962C8B-B14F-4D97-AF65-F5344CB8AC3E}">
        <p14:creationId xmlns:p14="http://schemas.microsoft.com/office/powerpoint/2010/main" xmlns="" val="323937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100" b="1" dirty="0">
                <a:solidFill>
                  <a:srgbClr val="00B050"/>
                </a:solidFill>
                <a:latin typeface="Arial Narrow" panose="020B0606020202030204" pitchFamily="34" charset="0"/>
              </a:rPr>
              <a:t>Background</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024157"/>
          </a:xfrm>
        </p:spPr>
        <p:txBody>
          <a:bodyPr>
            <a:normAutofit/>
          </a:bodyPr>
          <a:lstStyle/>
          <a:p>
            <a:pPr algn="just">
              <a:lnSpc>
                <a:spcPct val="150000"/>
              </a:lnSpc>
            </a:pPr>
            <a:r>
              <a:rPr lang="en-US" dirty="0" smtClean="0">
                <a:latin typeface="Arial Narrow" panose="020B0606020202030204" pitchFamily="34" charset="0"/>
              </a:rPr>
              <a:t>2</a:t>
            </a:r>
            <a:r>
              <a:rPr lang="en-US" baseline="30000" dirty="0" smtClean="0">
                <a:latin typeface="Arial Narrow" panose="020B0606020202030204" pitchFamily="34" charset="0"/>
              </a:rPr>
              <a:t>nd</a:t>
            </a:r>
            <a:r>
              <a:rPr lang="en-US" dirty="0" smtClean="0">
                <a:latin typeface="Arial Narrow" panose="020B0606020202030204" pitchFamily="34" charset="0"/>
              </a:rPr>
              <a:t> quarter Audit and Risk Committee (ARC) meeting was held on the  08 November 2021.</a:t>
            </a:r>
          </a:p>
          <a:p>
            <a:pPr algn="just">
              <a:lnSpc>
                <a:spcPct val="150000"/>
              </a:lnSpc>
            </a:pPr>
            <a:r>
              <a:rPr lang="en-US" dirty="0" smtClean="0">
                <a:latin typeface="Arial Narrow" panose="020B0606020202030204" pitchFamily="34" charset="0"/>
              </a:rPr>
              <a:t>Purpose of the meeting was to consider the </a:t>
            </a:r>
            <a:r>
              <a:rPr lang="en-ZA" dirty="0" smtClean="0">
                <a:latin typeface="Arial Narrow" panose="020B0606020202030204" pitchFamily="34" charset="0"/>
              </a:rPr>
              <a:t>second </a:t>
            </a:r>
            <a:r>
              <a:rPr lang="en-ZA" dirty="0">
                <a:latin typeface="Arial Narrow" panose="020B0606020202030204" pitchFamily="34" charset="0"/>
              </a:rPr>
              <a:t>quarter performance reports of the </a:t>
            </a:r>
            <a:r>
              <a:rPr lang="en-ZA" dirty="0" smtClean="0">
                <a:latin typeface="Arial Narrow" panose="020B0606020202030204" pitchFamily="34" charset="0"/>
              </a:rPr>
              <a:t>DWYPD.</a:t>
            </a:r>
          </a:p>
          <a:p>
            <a:pPr algn="just">
              <a:lnSpc>
                <a:spcPct val="150000"/>
              </a:lnSpc>
            </a:pPr>
            <a:r>
              <a:rPr lang="en-ZA" dirty="0" smtClean="0">
                <a:latin typeface="Arial Narrow" panose="020B0606020202030204" pitchFamily="34" charset="0"/>
              </a:rPr>
              <a:t>Performance reports considered includes the second </a:t>
            </a:r>
            <a:r>
              <a:rPr lang="en-ZA" dirty="0">
                <a:latin typeface="Arial Narrow" panose="020B0606020202030204" pitchFamily="34" charset="0"/>
              </a:rPr>
              <a:t>q</a:t>
            </a:r>
            <a:r>
              <a:rPr lang="en-ZA" dirty="0" smtClean="0">
                <a:latin typeface="Arial Narrow" panose="020B0606020202030204" pitchFamily="34" charset="0"/>
              </a:rPr>
              <a:t>uarter </a:t>
            </a:r>
            <a:r>
              <a:rPr lang="en-ZA" dirty="0">
                <a:latin typeface="Arial Narrow" panose="020B0606020202030204" pitchFamily="34" charset="0"/>
              </a:rPr>
              <a:t>p</a:t>
            </a:r>
            <a:r>
              <a:rPr lang="en-ZA" dirty="0" smtClean="0">
                <a:latin typeface="Arial Narrow" panose="020B0606020202030204" pitchFamily="34" charset="0"/>
              </a:rPr>
              <a:t>erformance </a:t>
            </a:r>
            <a:r>
              <a:rPr lang="en-ZA" dirty="0">
                <a:latin typeface="Arial Narrow" panose="020B0606020202030204" pitchFamily="34" charset="0"/>
              </a:rPr>
              <a:t>i</a:t>
            </a:r>
            <a:r>
              <a:rPr lang="en-ZA" dirty="0" smtClean="0">
                <a:latin typeface="Arial Narrow" panose="020B0606020202030204" pitchFamily="34" charset="0"/>
              </a:rPr>
              <a:t>nformation report, second </a:t>
            </a:r>
            <a:r>
              <a:rPr lang="en-ZA" dirty="0">
                <a:latin typeface="Arial Narrow" panose="020B0606020202030204" pitchFamily="34" charset="0"/>
              </a:rPr>
              <a:t>q</a:t>
            </a:r>
            <a:r>
              <a:rPr lang="en-ZA" dirty="0" smtClean="0">
                <a:latin typeface="Arial Narrow" panose="020B0606020202030204" pitchFamily="34" charset="0"/>
              </a:rPr>
              <a:t>uarter </a:t>
            </a:r>
            <a:r>
              <a:rPr lang="en-ZA" dirty="0">
                <a:latin typeface="Arial Narrow" panose="020B0606020202030204" pitchFamily="34" charset="0"/>
              </a:rPr>
              <a:t>f</a:t>
            </a:r>
            <a:r>
              <a:rPr lang="en-ZA" dirty="0" smtClean="0">
                <a:latin typeface="Arial Narrow" panose="020B0606020202030204" pitchFamily="34" charset="0"/>
              </a:rPr>
              <a:t>inancial </a:t>
            </a:r>
            <a:r>
              <a:rPr lang="en-ZA" dirty="0">
                <a:latin typeface="Arial Narrow" panose="020B0606020202030204" pitchFamily="34" charset="0"/>
              </a:rPr>
              <a:t>m</a:t>
            </a:r>
            <a:r>
              <a:rPr lang="en-ZA" dirty="0" smtClean="0">
                <a:latin typeface="Arial Narrow" panose="020B0606020202030204" pitchFamily="34" charset="0"/>
              </a:rPr>
              <a:t>anagement report, </a:t>
            </a:r>
            <a:r>
              <a:rPr lang="en-ZA" dirty="0">
                <a:latin typeface="Arial Narrow" panose="020B0606020202030204" pitchFamily="34" charset="0"/>
              </a:rPr>
              <a:t>p</a:t>
            </a:r>
            <a:r>
              <a:rPr lang="en-ZA" dirty="0" smtClean="0">
                <a:latin typeface="Arial Narrow" panose="020B0606020202030204" pitchFamily="34" charset="0"/>
              </a:rPr>
              <a:t>rogress report on the implementation of the audit </a:t>
            </a:r>
            <a:r>
              <a:rPr lang="en-ZA" dirty="0">
                <a:latin typeface="Arial Narrow" panose="020B0606020202030204" pitchFamily="34" charset="0"/>
              </a:rPr>
              <a:t>action </a:t>
            </a:r>
            <a:r>
              <a:rPr lang="en-ZA" dirty="0" smtClean="0">
                <a:latin typeface="Arial Narrow" panose="020B0606020202030204" pitchFamily="34" charset="0"/>
              </a:rPr>
              <a:t>plan on AGSA audit findings, second quarter progress report on ICT, </a:t>
            </a:r>
            <a:r>
              <a:rPr lang="en-ZA" dirty="0">
                <a:latin typeface="Arial Narrow" panose="020B0606020202030204" pitchFamily="34" charset="0"/>
              </a:rPr>
              <a:t>Second Quarter Internal Audit Report against the Internal Audit Coverage </a:t>
            </a:r>
            <a:r>
              <a:rPr lang="en-ZA" dirty="0" smtClean="0">
                <a:latin typeface="Arial Narrow" panose="020B0606020202030204" pitchFamily="34" charset="0"/>
              </a:rPr>
              <a:t>Plan, </a:t>
            </a:r>
            <a:r>
              <a:rPr lang="en-ZA" dirty="0">
                <a:latin typeface="Arial Narrow" panose="020B0606020202030204" pitchFamily="34" charset="0"/>
              </a:rPr>
              <a:t>Progress Report on Irregular Expenditure </a:t>
            </a:r>
            <a:r>
              <a:rPr lang="en-ZA" dirty="0" smtClean="0">
                <a:latin typeface="Arial Narrow" panose="020B0606020202030204" pitchFamily="34" charset="0"/>
              </a:rPr>
              <a:t>Investigations, </a:t>
            </a:r>
            <a:r>
              <a:rPr lang="en-ZA" dirty="0">
                <a:latin typeface="Arial Narrow" panose="020B0606020202030204" pitchFamily="34" charset="0"/>
              </a:rPr>
              <a:t>Internal Audit Plan </a:t>
            </a:r>
            <a:r>
              <a:rPr lang="en-ZA" dirty="0" smtClean="0">
                <a:latin typeface="Arial Narrow" panose="020B0606020202030204" pitchFamily="34" charset="0"/>
              </a:rPr>
              <a:t>2021/22 and </a:t>
            </a:r>
            <a:r>
              <a:rPr lang="en-ZA" dirty="0">
                <a:latin typeface="Arial Narrow" panose="020B0606020202030204" pitchFamily="34" charset="0"/>
              </a:rPr>
              <a:t>Second Quarter Risk Management </a:t>
            </a:r>
            <a:r>
              <a:rPr lang="en-ZA" dirty="0" smtClean="0">
                <a:latin typeface="Arial Narrow" panose="020B0606020202030204" pitchFamily="34" charset="0"/>
              </a:rPr>
              <a:t>Report.</a:t>
            </a:r>
          </a:p>
          <a:p>
            <a:pPr algn="just">
              <a:lnSpc>
                <a:spcPct val="150000"/>
              </a:lnSpc>
            </a:pPr>
            <a:r>
              <a:rPr lang="en-ZA" dirty="0" smtClean="0">
                <a:latin typeface="Arial Narrow" panose="020B0606020202030204" pitchFamily="34" charset="0"/>
              </a:rPr>
              <a:t>ARC in-committee was also held and the discussed agenda items included the second quarter progress report on  litigations, </a:t>
            </a:r>
            <a:r>
              <a:rPr lang="en-ZA" dirty="0">
                <a:latin typeface="Arial Narrow" panose="020B0606020202030204" pitchFamily="34" charset="0"/>
              </a:rPr>
              <a:t>second quarter progress </a:t>
            </a:r>
            <a:r>
              <a:rPr lang="en-ZA" dirty="0" smtClean="0">
                <a:latin typeface="Arial Narrow" panose="020B0606020202030204" pitchFamily="34" charset="0"/>
              </a:rPr>
              <a:t>report on </a:t>
            </a:r>
            <a:r>
              <a:rPr lang="en-ZA" dirty="0">
                <a:latin typeface="Arial Narrow" panose="020B0606020202030204" pitchFamily="34" charset="0"/>
              </a:rPr>
              <a:t>l</a:t>
            </a:r>
            <a:r>
              <a:rPr lang="en-ZA" dirty="0" smtClean="0">
                <a:latin typeface="Arial Narrow" panose="020B0606020202030204" pitchFamily="34" charset="0"/>
              </a:rPr>
              <a:t>abour </a:t>
            </a:r>
            <a:r>
              <a:rPr lang="en-ZA" dirty="0">
                <a:latin typeface="Arial Narrow" panose="020B0606020202030204" pitchFamily="34" charset="0"/>
              </a:rPr>
              <a:t>c</a:t>
            </a:r>
            <a:r>
              <a:rPr lang="en-ZA" dirty="0" smtClean="0">
                <a:latin typeface="Arial Narrow" panose="020B0606020202030204" pitchFamily="34" charset="0"/>
              </a:rPr>
              <a:t>ases </a:t>
            </a:r>
            <a:r>
              <a:rPr lang="en-ZA" dirty="0">
                <a:latin typeface="Arial Narrow" panose="020B0606020202030204" pitchFamily="34" charset="0"/>
              </a:rPr>
              <a:t>and </a:t>
            </a:r>
            <a:r>
              <a:rPr lang="en-ZA" dirty="0" smtClean="0">
                <a:latin typeface="Arial Narrow" panose="020B0606020202030204" pitchFamily="34" charset="0"/>
              </a:rPr>
              <a:t>disciplinary </a:t>
            </a:r>
            <a:r>
              <a:rPr lang="en-ZA" dirty="0">
                <a:latin typeface="Arial Narrow" panose="020B0606020202030204" pitchFamily="34" charset="0"/>
              </a:rPr>
              <a:t>c</a:t>
            </a:r>
            <a:r>
              <a:rPr lang="en-ZA" dirty="0" smtClean="0">
                <a:latin typeface="Arial Narrow" panose="020B0606020202030204" pitchFamily="34" charset="0"/>
              </a:rPr>
              <a:t>ases and the </a:t>
            </a:r>
            <a:r>
              <a:rPr lang="en-ZA" dirty="0">
                <a:latin typeface="Arial Narrow" panose="020B0606020202030204" pitchFamily="34" charset="0"/>
              </a:rPr>
              <a:t>t</a:t>
            </a:r>
            <a:r>
              <a:rPr lang="en-ZA" dirty="0" smtClean="0">
                <a:latin typeface="Arial Narrow" panose="020B0606020202030204" pitchFamily="34" charset="0"/>
              </a:rPr>
              <a:t>erm </a:t>
            </a:r>
            <a:r>
              <a:rPr lang="en-ZA" dirty="0">
                <a:latin typeface="Arial Narrow" panose="020B0606020202030204" pitchFamily="34" charset="0"/>
              </a:rPr>
              <a:t>of office of the ARC </a:t>
            </a:r>
            <a:r>
              <a:rPr lang="en-ZA" dirty="0" smtClean="0">
                <a:latin typeface="Arial Narrow" panose="020B0606020202030204" pitchFamily="34" charset="0"/>
              </a:rPr>
              <a:t>members.  </a:t>
            </a: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19864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1"/>
            <a:ext cx="8736495" cy="453658"/>
          </a:xfrm>
        </p:spPr>
        <p:txBody>
          <a:bodyPr>
            <a:normAutofit fontScale="90000"/>
          </a:bodyPr>
          <a:lstStyle/>
          <a:p>
            <a:r>
              <a:rPr lang="en-US" sz="3100" b="1" dirty="0" smtClean="0">
                <a:solidFill>
                  <a:srgbClr val="00B050"/>
                </a:solidFill>
                <a:latin typeface="Arial Narrow" panose="020B0606020202030204" pitchFamily="34" charset="0"/>
              </a:rPr>
              <a:t>Performance Information</a:t>
            </a:r>
            <a:r>
              <a:rPr lang="en-ZA" sz="3200" b="1" dirty="0">
                <a:solidFill>
                  <a:srgbClr val="00B050"/>
                </a:solidFill>
                <a:latin typeface="Arial Narrow" panose="020B0606020202030204" pitchFamily="34" charset="0"/>
              </a:rPr>
              <a:t/>
            </a:r>
            <a:br>
              <a:rPr lang="en-ZA" sz="3200" b="1" dirty="0">
                <a:solidFill>
                  <a:srgbClr val="00B050"/>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98413" y="809973"/>
            <a:ext cx="8736495" cy="5178704"/>
          </a:xfrm>
        </p:spPr>
        <p:txBody>
          <a:bodyPr>
            <a:normAutofit/>
          </a:bodyPr>
          <a:lstStyle/>
          <a:p>
            <a:pPr>
              <a:lnSpc>
                <a:spcPct val="110000"/>
              </a:lnSpc>
            </a:pPr>
            <a:r>
              <a:rPr lang="en-US" sz="1600" dirty="0" smtClean="0">
                <a:latin typeface="Arial Narrow" panose="020B0606020202030204" pitchFamily="34" charset="0"/>
              </a:rPr>
              <a:t>Management reported and provided assurance that 86% (30/335) of planned APP second quarter performance targets were achieved.</a:t>
            </a:r>
          </a:p>
          <a:p>
            <a:pPr>
              <a:lnSpc>
                <a:spcPct val="110000"/>
              </a:lnSpc>
            </a:pPr>
            <a:r>
              <a:rPr lang="en-ZA" sz="1600" dirty="0" smtClean="0">
                <a:latin typeface="Arial Narrow" panose="020B0606020202030204" pitchFamily="34" charset="0"/>
                <a:ea typeface="PMingLiU"/>
              </a:rPr>
              <a:t>The following reasons for not achieving four performance targets were provided:</a:t>
            </a:r>
            <a:endParaRPr lang="en-ZA" sz="1600" dirty="0">
              <a:latin typeface="Arial Narrow" panose="020B0606020202030204" pitchFamily="34" charset="0"/>
              <a:ea typeface="Times New Roman" panose="02020603050405020304" pitchFamily="18" charset="0"/>
            </a:endParaRPr>
          </a:p>
          <a:p>
            <a:pPr marL="0" indent="0">
              <a:lnSpc>
                <a:spcPct val="110000"/>
              </a:lnSpc>
              <a:buNone/>
            </a:pPr>
            <a:endParaRPr lang="en-US" dirty="0" smtClean="0">
              <a:latin typeface="Arial Narrow" panose="020B0606020202030204" pitchFamily="34" charset="0"/>
            </a:endParaRPr>
          </a:p>
          <a:p>
            <a:pPr marL="0" indent="0">
              <a:lnSpc>
                <a:spcPct val="110000"/>
              </a:lnSpc>
              <a:buNone/>
            </a:pPr>
            <a:endParaRPr lang="en-US" dirty="0" smtClean="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dirty="0"/>
              <a:t>Department of Women, Youth and Persons with Disabilities</a:t>
            </a:r>
          </a:p>
        </p:txBody>
      </p:sp>
      <p:graphicFrame>
        <p:nvGraphicFramePr>
          <p:cNvPr id="5" name="Table 4"/>
          <p:cNvGraphicFramePr>
            <a:graphicFrameLocks noGrp="1"/>
          </p:cNvGraphicFramePr>
          <p:nvPr>
            <p:extLst>
              <p:ext uri="{D42A27DB-BD31-4B8C-83A1-F6EECF244321}">
                <p14:modId xmlns:p14="http://schemas.microsoft.com/office/powerpoint/2010/main" xmlns="" val="3423424753"/>
              </p:ext>
            </p:extLst>
          </p:nvPr>
        </p:nvGraphicFramePr>
        <p:xfrm>
          <a:off x="317000" y="1809022"/>
          <a:ext cx="8500057" cy="4774574"/>
        </p:xfrm>
        <a:graphic>
          <a:graphicData uri="http://schemas.openxmlformats.org/drawingml/2006/table">
            <a:tbl>
              <a:tblPr firstRow="1" bandRow="1">
                <a:tableStyleId>{5940675A-B579-460E-94D1-54222C63F5DA}</a:tableStyleId>
              </a:tblPr>
              <a:tblGrid>
                <a:gridCol w="515155">
                  <a:extLst>
                    <a:ext uri="{9D8B030D-6E8A-4147-A177-3AD203B41FA5}">
                      <a16:colId xmlns:a16="http://schemas.microsoft.com/office/drawing/2014/main" xmlns="" val="20000"/>
                    </a:ext>
                  </a:extLst>
                </a:gridCol>
                <a:gridCol w="2562895">
                  <a:extLst>
                    <a:ext uri="{9D8B030D-6E8A-4147-A177-3AD203B41FA5}">
                      <a16:colId xmlns:a16="http://schemas.microsoft.com/office/drawing/2014/main" xmlns="" val="20001"/>
                    </a:ext>
                  </a:extLst>
                </a:gridCol>
                <a:gridCol w="5422007">
                  <a:extLst>
                    <a:ext uri="{9D8B030D-6E8A-4147-A177-3AD203B41FA5}">
                      <a16:colId xmlns:a16="http://schemas.microsoft.com/office/drawing/2014/main" xmlns="" val="20002"/>
                    </a:ext>
                  </a:extLst>
                </a:gridCol>
              </a:tblGrid>
              <a:tr h="415934">
                <a:tc>
                  <a:txBody>
                    <a:bodyPr/>
                    <a:lstStyle/>
                    <a:p>
                      <a:r>
                        <a:rPr lang="en-ZA" sz="1600" b="1" dirty="0" smtClean="0">
                          <a:latin typeface="Arial Narrow" panose="020B0606020202030204" pitchFamily="34" charset="0"/>
                        </a:rPr>
                        <a:t>No.</a:t>
                      </a:r>
                      <a:endParaRPr lang="en-ZA" sz="1600" b="1" dirty="0">
                        <a:latin typeface="Arial Narrow" panose="020B0606020202030204" pitchFamily="34" charset="0"/>
                      </a:endParaRPr>
                    </a:p>
                  </a:txBody>
                  <a:tcPr>
                    <a:solidFill>
                      <a:schemeClr val="accent2"/>
                    </a:solidFill>
                  </a:tcPr>
                </a:tc>
                <a:tc>
                  <a:txBody>
                    <a:bodyPr/>
                    <a:lstStyle/>
                    <a:p>
                      <a:r>
                        <a:rPr lang="en-ZA" sz="1600" b="1" dirty="0" smtClean="0">
                          <a:latin typeface="Arial Narrow" panose="020B0606020202030204" pitchFamily="34" charset="0"/>
                        </a:rPr>
                        <a:t>2</a:t>
                      </a:r>
                      <a:r>
                        <a:rPr lang="en-ZA" sz="1600" b="1" baseline="30000" dirty="0" smtClean="0">
                          <a:latin typeface="Arial Narrow" panose="020B0606020202030204" pitchFamily="34" charset="0"/>
                        </a:rPr>
                        <a:t>nd</a:t>
                      </a:r>
                      <a:r>
                        <a:rPr lang="en-ZA" sz="1600" b="1" dirty="0" smtClean="0">
                          <a:latin typeface="Arial Narrow" panose="020B0606020202030204" pitchFamily="34" charset="0"/>
                        </a:rPr>
                        <a:t> Quarter Target</a:t>
                      </a:r>
                      <a:endParaRPr lang="en-ZA" sz="1600" b="1" dirty="0">
                        <a:latin typeface="Arial Narrow" panose="020B0606020202030204" pitchFamily="34" charset="0"/>
                      </a:endParaRPr>
                    </a:p>
                  </a:txBody>
                  <a:tcPr>
                    <a:solidFill>
                      <a:schemeClr val="accent2"/>
                    </a:solidFill>
                  </a:tcPr>
                </a:tc>
                <a:tc>
                  <a:txBody>
                    <a:bodyPr/>
                    <a:lstStyle/>
                    <a:p>
                      <a:r>
                        <a:rPr lang="en-ZA" sz="1600" b="1" dirty="0" smtClean="0">
                          <a:latin typeface="Arial Narrow" panose="020B0606020202030204" pitchFamily="34" charset="0"/>
                        </a:rPr>
                        <a:t>Reason for deviation</a:t>
                      </a:r>
                      <a:endParaRPr lang="en-ZA" sz="1600" b="1" dirty="0">
                        <a:latin typeface="Arial Narrow" panose="020B0606020202030204" pitchFamily="34" charset="0"/>
                      </a:endParaRPr>
                    </a:p>
                  </a:txBody>
                  <a:tcPr>
                    <a:solidFill>
                      <a:schemeClr val="accent2"/>
                    </a:solidFill>
                  </a:tcPr>
                </a:tc>
                <a:extLst>
                  <a:ext uri="{0D108BD9-81ED-4DB2-BD59-A6C34878D82A}">
                    <a16:rowId xmlns:a16="http://schemas.microsoft.com/office/drawing/2014/main" xmlns="" val="10000"/>
                  </a:ext>
                </a:extLst>
              </a:tr>
              <a:tr h="415934">
                <a:tc>
                  <a:txBody>
                    <a:bodyPr/>
                    <a:lstStyle/>
                    <a:p>
                      <a:r>
                        <a:rPr lang="en-ZA" sz="1600" dirty="0" smtClean="0">
                          <a:latin typeface="Arial Narrow" panose="020B0606020202030204" pitchFamily="34" charset="0"/>
                        </a:rPr>
                        <a:t>1.</a:t>
                      </a:r>
                      <a:endParaRPr lang="en-ZA" sz="16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Draft MITSP developed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The draft MITSP is work in progress following the appointment of the Director IT</a:t>
                      </a:r>
                    </a:p>
                  </a:txBody>
                  <a:tcPr/>
                </a:tc>
                <a:extLst>
                  <a:ext uri="{0D108BD9-81ED-4DB2-BD59-A6C34878D82A}">
                    <a16:rowId xmlns:a16="http://schemas.microsoft.com/office/drawing/2014/main" xmlns="" val="10001"/>
                  </a:ext>
                </a:extLst>
              </a:tr>
              <a:tr h="820472">
                <a:tc>
                  <a:txBody>
                    <a:bodyPr/>
                    <a:lstStyle/>
                    <a:p>
                      <a:r>
                        <a:rPr lang="en-ZA" sz="1600" dirty="0" smtClean="0">
                          <a:latin typeface="Arial Narrow" panose="020B0606020202030204" pitchFamily="34" charset="0"/>
                        </a:rPr>
                        <a:t>2.</a:t>
                      </a:r>
                      <a:endParaRPr lang="en-ZA" sz="1600" dirty="0">
                        <a:latin typeface="Arial Narrow" panose="020B0606020202030204" pitchFamily="34" charset="0"/>
                      </a:endParaRPr>
                    </a:p>
                  </a:txBody>
                  <a:tcPr/>
                </a:tc>
                <a:tc>
                  <a:txBody>
                    <a:bodyPr/>
                    <a:lstStyle/>
                    <a:p>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Inception report on the development of socio economic empowerment index developed</a:t>
                      </a:r>
                      <a:endParaRPr lang="en-ZA" sz="16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The Inception report on the development of socio-economic empowerment index was not developed pending finalisation of  SCM processes for Appointment of a service provider</a:t>
                      </a:r>
                    </a:p>
                  </a:txBody>
                  <a:tcPr/>
                </a:tc>
                <a:extLst>
                  <a:ext uri="{0D108BD9-81ED-4DB2-BD59-A6C34878D82A}">
                    <a16:rowId xmlns:a16="http://schemas.microsoft.com/office/drawing/2014/main" xmlns="" val="10002"/>
                  </a:ext>
                </a:extLst>
              </a:tr>
              <a:tr h="1059776">
                <a:tc>
                  <a:txBody>
                    <a:bodyPr/>
                    <a:lstStyle/>
                    <a:p>
                      <a:r>
                        <a:rPr lang="en-ZA" sz="1600" dirty="0" smtClean="0">
                          <a:latin typeface="Arial Narrow" panose="020B0606020202030204" pitchFamily="34" charset="0"/>
                        </a:rPr>
                        <a:t>3.</a:t>
                      </a:r>
                      <a:endParaRPr lang="en-ZA" sz="1600" dirty="0">
                        <a:latin typeface="Arial Narrow" panose="020B0606020202030204" pitchFamily="34" charset="0"/>
                      </a:endParaRPr>
                    </a:p>
                  </a:txBody>
                  <a:tcPr/>
                </a:tc>
                <a:tc>
                  <a:txBody>
                    <a:bodyPr/>
                    <a:lstStyle/>
                    <a:p>
                      <a:r>
                        <a:rPr lang="en-GB" sz="1600" kern="1200" dirty="0" smtClean="0">
                          <a:solidFill>
                            <a:schemeClr val="tx1"/>
                          </a:solidFill>
                          <a:effectLst/>
                          <a:latin typeface="Arial Narrow" panose="020B0606020202030204" pitchFamily="34" charset="0"/>
                          <a:ea typeface="+mn-ea"/>
                          <a:cs typeface="+mn-cs"/>
                        </a:rPr>
                        <a:t>1 intervention to support social empowerment and participation of women, youth and persons with disabilities implemented</a:t>
                      </a:r>
                      <a:endParaRPr lang="en-ZA" sz="16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effectLst/>
                          <a:latin typeface="Arial Narrow" panose="020B0606020202030204" pitchFamily="34" charset="0"/>
                          <a:ea typeface="+mn-ea"/>
                          <a:cs typeface="+mn-cs"/>
                        </a:rPr>
                        <a:t>The appointment of the SCE is still underway. The finalisation and submission of the procurement submission in order to move on with the process of carrying out the actual evaluation study has been developed. </a:t>
                      </a:r>
                      <a:endParaRPr lang="en-ZA" sz="1600" dirty="0" smtClean="0">
                        <a:effectLst/>
                        <a:latin typeface="Arial Narrow" panose="020B060602020203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xmlns="" val="10003"/>
                  </a:ext>
                </a:extLst>
              </a:tr>
              <a:tr h="820472">
                <a:tc>
                  <a:txBody>
                    <a:bodyPr/>
                    <a:lstStyle/>
                    <a:p>
                      <a:r>
                        <a:rPr lang="en-ZA" sz="1600" dirty="0" smtClean="0">
                          <a:latin typeface="Arial Narrow" panose="020B0606020202030204" pitchFamily="34" charset="0"/>
                        </a:rPr>
                        <a:t>4.</a:t>
                      </a:r>
                      <a:endParaRPr lang="en-ZA" sz="16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Narrow" panose="020B0606020202030204" pitchFamily="34" charset="0"/>
                          <a:ea typeface="Arial" panose="020B0604020202020204" pitchFamily="34" charset="0"/>
                          <a:cs typeface="Arial" panose="020B0604020202020204" pitchFamily="34" charset="0"/>
                        </a:rPr>
                        <a:t>Development of SEIAS report</a:t>
                      </a:r>
                      <a:endParaRPr lang="en-ZA" sz="1600" dirty="0" smtClean="0">
                        <a:effectLst/>
                        <a:latin typeface="Arial Narrow" panose="020B0606020202030204" pitchFamily="34" charset="0"/>
                        <a:ea typeface="Times New Roman" panose="02020603050405020304" pitchFamily="18" charset="0"/>
                        <a:cs typeface="Arial" panose="020B0604020202020204" pitchFamily="34" charset="0"/>
                      </a:endParaRPr>
                    </a:p>
                  </a:txBody>
                  <a:tcPr/>
                </a:tc>
                <a:tc>
                  <a:txBody>
                    <a:bodyPr/>
                    <a:lstStyle/>
                    <a:p>
                      <a:r>
                        <a:rPr lang="en-US" sz="1600" dirty="0" smtClean="0">
                          <a:effectLst/>
                          <a:latin typeface="Arial Narrow" panose="020B0606020202030204" pitchFamily="34" charset="0"/>
                          <a:ea typeface="Arial" panose="020B0604020202020204" pitchFamily="34" charset="0"/>
                          <a:cs typeface="Arial" panose="020B0604020202020204" pitchFamily="34" charset="0"/>
                        </a:rPr>
                        <a:t>The development of the SEIAS Report was intensive and took longer than the planned period for completion which resulted in it not being able to be shared with the SEIAS Office in the Presidency for endorsement within Q2 itself.</a:t>
                      </a:r>
                      <a:endParaRPr lang="en-ZA" sz="1600" dirty="0">
                        <a:latin typeface="Arial Narrow" panose="020B0606020202030204" pitchFamily="34" charset="0"/>
                      </a:endParaRPr>
                    </a:p>
                  </a:txBody>
                  <a:tcPr/>
                </a:tc>
                <a:extLst>
                  <a:ext uri="{0D108BD9-81ED-4DB2-BD59-A6C34878D82A}">
                    <a16:rowId xmlns:a16="http://schemas.microsoft.com/office/drawing/2014/main" xmlns="" val="10004"/>
                  </a:ext>
                </a:extLst>
              </a:tr>
              <a:tr h="820472">
                <a:tc>
                  <a:txBody>
                    <a:bodyPr/>
                    <a:lstStyle/>
                    <a:p>
                      <a:r>
                        <a:rPr lang="en-ZA" sz="1600" dirty="0" smtClean="0">
                          <a:latin typeface="Arial Narrow" panose="020B0606020202030204" pitchFamily="34" charset="0"/>
                        </a:rPr>
                        <a:t>5.</a:t>
                      </a:r>
                      <a:endParaRPr lang="en-ZA" sz="16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latin typeface="Arial Narrow" panose="020B0606020202030204" pitchFamily="34" charset="0"/>
                          <a:ea typeface="Times New Roman" panose="02020603050405020304" pitchFamily="18" charset="0"/>
                          <a:cs typeface="Arial" panose="020B0604020202020204" pitchFamily="34" charset="0"/>
                        </a:rPr>
                        <a:t>NYDA Amendment Bill processed to Parliament</a:t>
                      </a:r>
                      <a:endParaRPr lang="en-ZA" sz="1600" dirty="0" smtClean="0">
                        <a:effectLst/>
                        <a:latin typeface="Arial Narrow" panose="020B0606020202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The Bill was approved by the Clusters during the Quarter under review. However, the Office of the Chief State Law Advisor was not able to issue the final certificate due to the hacking of their IT system.</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83171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100" b="1" dirty="0" smtClean="0">
                <a:solidFill>
                  <a:srgbClr val="00B050"/>
                </a:solidFill>
                <a:latin typeface="Arial Narrow" panose="020B0606020202030204" pitchFamily="34" charset="0"/>
              </a:rPr>
              <a:t>Performance Information</a:t>
            </a:r>
            <a:r>
              <a:rPr lang="en-ZA" sz="3200" b="1" dirty="0">
                <a:solidFill>
                  <a:srgbClr val="00B050"/>
                </a:solidFill>
                <a:latin typeface="Arial Narrow" panose="020B0606020202030204" pitchFamily="34" charset="0"/>
              </a:rPr>
              <a:t/>
            </a:r>
            <a:br>
              <a:rPr lang="en-ZA" sz="3200" b="1" dirty="0">
                <a:solidFill>
                  <a:srgbClr val="00B050"/>
                </a:solidFill>
                <a:latin typeface="Arial Narrow" panose="020B0606020202030204" pitchFamily="34" charset="0"/>
              </a:rPr>
            </a:b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354316"/>
          </a:xfrm>
        </p:spPr>
        <p:txBody>
          <a:bodyPr>
            <a:normAutofit fontScale="92500" lnSpcReduction="20000"/>
          </a:bodyPr>
          <a:lstStyle/>
          <a:p>
            <a:pPr marL="0" indent="0">
              <a:buNone/>
            </a:pPr>
            <a:r>
              <a:rPr lang="en-US" sz="1900" b="1" dirty="0">
                <a:latin typeface="Arial Narrow" panose="020B0606020202030204" pitchFamily="34" charset="0"/>
              </a:rPr>
              <a:t>ARC </a:t>
            </a:r>
            <a:r>
              <a:rPr lang="en-US" sz="1900" b="1" dirty="0" smtClean="0">
                <a:latin typeface="Arial Narrow" panose="020B0606020202030204" pitchFamily="34" charset="0"/>
              </a:rPr>
              <a:t>comment on second quarter performance information</a:t>
            </a:r>
            <a:endParaRPr lang="en-US" sz="1900" b="1" dirty="0">
              <a:latin typeface="Arial Narrow" panose="020B0606020202030204" pitchFamily="34" charset="0"/>
            </a:endParaRPr>
          </a:p>
          <a:p>
            <a:pPr>
              <a:lnSpc>
                <a:spcPct val="110000"/>
              </a:lnSpc>
            </a:pPr>
            <a:r>
              <a:rPr lang="en-ZA" sz="1900" dirty="0">
                <a:latin typeface="Arial Narrow" panose="020B0606020202030204" pitchFamily="34" charset="0"/>
              </a:rPr>
              <a:t>The ARC </a:t>
            </a:r>
            <a:r>
              <a:rPr lang="en-ZA" sz="1900" dirty="0" smtClean="0">
                <a:latin typeface="Arial Narrow" panose="020B0606020202030204" pitchFamily="34" charset="0"/>
              </a:rPr>
              <a:t>noted the corrective actions in the second quarter performance report that will be implemented by the Department. The ARC requested </a:t>
            </a:r>
            <a:r>
              <a:rPr lang="en-ZA" sz="1900" dirty="0">
                <a:latin typeface="Arial Narrow" panose="020B0606020202030204" pitchFamily="34" charset="0"/>
              </a:rPr>
              <a:t>the </a:t>
            </a:r>
            <a:r>
              <a:rPr lang="en-ZA" sz="1900" dirty="0" smtClean="0">
                <a:latin typeface="Arial Narrow" panose="020B0606020202030204" pitchFamily="34" charset="0"/>
              </a:rPr>
              <a:t>management </a:t>
            </a:r>
            <a:r>
              <a:rPr lang="en-ZA" sz="1900" dirty="0">
                <a:latin typeface="Arial Narrow" panose="020B0606020202030204" pitchFamily="34" charset="0"/>
              </a:rPr>
              <a:t>to </a:t>
            </a:r>
            <a:r>
              <a:rPr lang="en-ZA" sz="1900" dirty="0" smtClean="0">
                <a:latin typeface="Arial Narrow" panose="020B0606020202030204" pitchFamily="34" charset="0"/>
              </a:rPr>
              <a:t>assure the ARC that the performance targets not achieved will be </a:t>
            </a:r>
            <a:r>
              <a:rPr lang="en-ZA" sz="1900" dirty="0">
                <a:latin typeface="Arial Narrow" panose="020B0606020202030204" pitchFamily="34" charset="0"/>
              </a:rPr>
              <a:t>achieved in the third </a:t>
            </a:r>
            <a:r>
              <a:rPr lang="en-ZA" sz="1900" dirty="0" smtClean="0">
                <a:latin typeface="Arial Narrow" panose="020B0606020202030204" pitchFamily="34" charset="0"/>
              </a:rPr>
              <a:t>quarter.</a:t>
            </a:r>
          </a:p>
          <a:p>
            <a:pPr>
              <a:lnSpc>
                <a:spcPct val="110000"/>
              </a:lnSpc>
            </a:pPr>
            <a:r>
              <a:rPr lang="en-ZA" sz="1900" dirty="0">
                <a:latin typeface="Arial Narrow" panose="020B0606020202030204" pitchFamily="34" charset="0"/>
              </a:rPr>
              <a:t>The ARC </a:t>
            </a:r>
            <a:r>
              <a:rPr lang="en-ZA" sz="1900" dirty="0" smtClean="0">
                <a:latin typeface="Arial Narrow" panose="020B0606020202030204" pitchFamily="34" charset="0"/>
              </a:rPr>
              <a:t>sought clarity on how the Department intends to ensure that the delays in SCM processes which cause the non-achievement of performance targets are resolved. </a:t>
            </a:r>
          </a:p>
          <a:p>
            <a:pPr>
              <a:lnSpc>
                <a:spcPct val="110000"/>
              </a:lnSpc>
            </a:pPr>
            <a:r>
              <a:rPr lang="en-ZA" sz="1900" dirty="0" smtClean="0">
                <a:latin typeface="Arial Narrow" panose="020B0606020202030204" pitchFamily="34" charset="0"/>
              </a:rPr>
              <a:t>Considering the audit report that was previously issued by Internal Audit, the ARC asked whether </a:t>
            </a:r>
            <a:r>
              <a:rPr lang="en-ZA" sz="1900" dirty="0">
                <a:latin typeface="Arial Narrow" panose="020B0606020202030204" pitchFamily="34" charset="0"/>
              </a:rPr>
              <a:t>the reported information on the </a:t>
            </a:r>
            <a:r>
              <a:rPr lang="en-ZA" sz="1900" dirty="0" smtClean="0">
                <a:latin typeface="Arial Narrow" panose="020B0606020202030204" pitchFamily="34" charset="0"/>
              </a:rPr>
              <a:t>implementation of sanitary </a:t>
            </a:r>
            <a:r>
              <a:rPr lang="en-ZA" sz="1900" dirty="0">
                <a:latin typeface="Arial Narrow" panose="020B0606020202030204" pitchFamily="34" charset="0"/>
              </a:rPr>
              <a:t>dignity framework </a:t>
            </a:r>
            <a:r>
              <a:rPr lang="en-ZA" sz="1900" dirty="0" smtClean="0">
                <a:latin typeface="Arial Narrow" panose="020B0606020202030204" pitchFamily="34" charset="0"/>
              </a:rPr>
              <a:t>which is consolidated from the reports received from the provinces was reliable.</a:t>
            </a:r>
          </a:p>
          <a:p>
            <a:pPr>
              <a:lnSpc>
                <a:spcPct val="110000"/>
              </a:lnSpc>
            </a:pPr>
            <a:r>
              <a:rPr lang="en-ZA" sz="1900" dirty="0" smtClean="0">
                <a:latin typeface="Arial Narrow" panose="020B0606020202030204" pitchFamily="34" charset="0"/>
              </a:rPr>
              <a:t>Enquired whether there were any amendments made in the APP for 2021/22 financial year. If are amendments in the APP were those amendments approved and tabled in Parliament.</a:t>
            </a:r>
          </a:p>
          <a:p>
            <a:pPr marL="0" indent="0">
              <a:lnSpc>
                <a:spcPct val="110000"/>
              </a:lnSpc>
              <a:buNone/>
            </a:pPr>
            <a:r>
              <a:rPr lang="en-ZA" sz="1900" b="1" dirty="0" smtClean="0">
                <a:latin typeface="Arial Narrow" panose="020B0606020202030204" pitchFamily="34" charset="0"/>
              </a:rPr>
              <a:t>Management responded as follows:</a:t>
            </a:r>
          </a:p>
          <a:p>
            <a:pPr>
              <a:lnSpc>
                <a:spcPct val="110000"/>
              </a:lnSpc>
            </a:pPr>
            <a:r>
              <a:rPr lang="en-ZA" sz="1900" dirty="0">
                <a:latin typeface="Arial Narrow" panose="020B0606020202030204" pitchFamily="34" charset="0"/>
              </a:rPr>
              <a:t>O</a:t>
            </a:r>
            <a:r>
              <a:rPr lang="en-ZA" sz="1900" dirty="0" smtClean="0">
                <a:latin typeface="Arial Narrow" panose="020B0606020202030204" pitchFamily="34" charset="0"/>
              </a:rPr>
              <a:t>utstanding </a:t>
            </a:r>
            <a:r>
              <a:rPr lang="en-ZA" sz="1900" dirty="0">
                <a:latin typeface="Arial Narrow" panose="020B0606020202030204" pitchFamily="34" charset="0"/>
              </a:rPr>
              <a:t>target would be achieved, </a:t>
            </a:r>
            <a:r>
              <a:rPr lang="en-ZA" sz="1900" dirty="0" smtClean="0">
                <a:latin typeface="Arial Narrow" panose="020B0606020202030204" pitchFamily="34" charset="0"/>
              </a:rPr>
              <a:t>in a  meeting </a:t>
            </a:r>
            <a:r>
              <a:rPr lang="en-ZA" sz="1900" dirty="0">
                <a:latin typeface="Arial Narrow" panose="020B0606020202030204" pitchFamily="34" charset="0"/>
              </a:rPr>
              <a:t>held with the DG </a:t>
            </a:r>
            <a:r>
              <a:rPr lang="en-ZA" sz="1900" dirty="0" smtClean="0">
                <a:latin typeface="Arial Narrow" panose="020B0606020202030204" pitchFamily="34" charset="0"/>
              </a:rPr>
              <a:t>the </a:t>
            </a:r>
            <a:r>
              <a:rPr lang="en-ZA" sz="1900" dirty="0">
                <a:latin typeface="Arial Narrow" panose="020B0606020202030204" pitchFamily="34" charset="0"/>
              </a:rPr>
              <a:t>procurement of goods and </a:t>
            </a:r>
            <a:r>
              <a:rPr lang="en-ZA" sz="1900" dirty="0" smtClean="0">
                <a:latin typeface="Arial Narrow" panose="020B0606020202030204" pitchFamily="34" charset="0"/>
              </a:rPr>
              <a:t>services which has a potential to affect the APP targets were prioritised </a:t>
            </a:r>
            <a:r>
              <a:rPr lang="en-ZA" sz="1900" dirty="0">
                <a:latin typeface="Arial Narrow" panose="020B0606020202030204" pitchFamily="34" charset="0"/>
              </a:rPr>
              <a:t>in the approved demand management </a:t>
            </a:r>
            <a:r>
              <a:rPr lang="en-ZA" sz="1900" dirty="0" smtClean="0">
                <a:latin typeface="Arial Narrow" panose="020B0606020202030204" pitchFamily="34" charset="0"/>
              </a:rPr>
              <a:t>plan of the Department. . </a:t>
            </a:r>
          </a:p>
          <a:p>
            <a:pPr>
              <a:lnSpc>
                <a:spcPct val="110000"/>
              </a:lnSpc>
            </a:pPr>
            <a:r>
              <a:rPr lang="en-ZA" sz="1900" dirty="0" smtClean="0">
                <a:latin typeface="Arial Narrow" panose="020B0606020202030204" pitchFamily="34" charset="0"/>
              </a:rPr>
              <a:t>The delays </a:t>
            </a:r>
            <a:r>
              <a:rPr lang="en-ZA" sz="1900" dirty="0">
                <a:latin typeface="Arial Narrow" panose="020B0606020202030204" pitchFamily="34" charset="0"/>
              </a:rPr>
              <a:t>in finalising procurement processes on time was </a:t>
            </a:r>
            <a:r>
              <a:rPr lang="en-ZA" sz="1900" dirty="0" smtClean="0">
                <a:latin typeface="Arial Narrow" panose="020B0606020202030204" pitchFamily="34" charset="0"/>
              </a:rPr>
              <a:t>caused by </a:t>
            </a:r>
            <a:r>
              <a:rPr lang="en-ZA" sz="1900" dirty="0">
                <a:latin typeface="Arial Narrow" panose="020B0606020202030204" pitchFamily="34" charset="0"/>
              </a:rPr>
              <a:t>poor responses </a:t>
            </a:r>
            <a:r>
              <a:rPr lang="en-ZA" sz="1900" dirty="0" smtClean="0">
                <a:latin typeface="Arial Narrow" panose="020B0606020202030204" pitchFamily="34" charset="0"/>
              </a:rPr>
              <a:t>to the request to submit proposals or quotations from prospective </a:t>
            </a:r>
            <a:r>
              <a:rPr lang="en-ZA" sz="1900" dirty="0">
                <a:latin typeface="Arial Narrow" panose="020B0606020202030204" pitchFamily="34" charset="0"/>
              </a:rPr>
              <a:t>suppliers</a:t>
            </a:r>
            <a:r>
              <a:rPr lang="en-ZA" sz="1900" dirty="0" smtClean="0">
                <a:latin typeface="Arial Narrow" panose="020B0606020202030204" pitchFamily="34" charset="0"/>
              </a:rPr>
              <a:t>.</a:t>
            </a:r>
          </a:p>
          <a:p>
            <a:pPr>
              <a:lnSpc>
                <a:spcPct val="110000"/>
              </a:lnSpc>
            </a:pPr>
            <a:endParaRPr lang="en-ZA" sz="1600" dirty="0" smtClean="0"/>
          </a:p>
          <a:p>
            <a:pPr>
              <a:lnSpc>
                <a:spcPct val="110000"/>
              </a:lnSpc>
            </a:pPr>
            <a:endParaRPr lang="en-ZA" sz="1600" dirty="0">
              <a:latin typeface="Arial Narrow" panose="020B0606020202030204" pitchFamily="34" charset="0"/>
              <a:ea typeface="Times New Roman" panose="02020603050405020304" pitchFamily="18" charset="0"/>
            </a:endParaRPr>
          </a:p>
          <a:p>
            <a:pPr marL="0" indent="0">
              <a:lnSpc>
                <a:spcPct val="110000"/>
              </a:lnSpc>
              <a:buNone/>
            </a:pPr>
            <a:endParaRPr lang="en-US" dirty="0" smtClean="0">
              <a:latin typeface="Arial Narrow" panose="020B0606020202030204" pitchFamily="34" charset="0"/>
            </a:endParaRPr>
          </a:p>
          <a:p>
            <a:pPr marL="0" indent="0">
              <a:lnSpc>
                <a:spcPct val="110000"/>
              </a:lnSpc>
              <a:buNone/>
            </a:pPr>
            <a:endParaRPr lang="en-US" dirty="0" smtClean="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dirty="0"/>
              <a:t>Department of Women, Youth and Persons with Disabilities</a:t>
            </a:r>
          </a:p>
        </p:txBody>
      </p:sp>
    </p:spTree>
    <p:extLst>
      <p:ext uri="{BB962C8B-B14F-4D97-AF65-F5344CB8AC3E}">
        <p14:creationId xmlns:p14="http://schemas.microsoft.com/office/powerpoint/2010/main" xmlns="" val="39988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100" b="1" dirty="0" smtClean="0">
                <a:solidFill>
                  <a:srgbClr val="00B050"/>
                </a:solidFill>
                <a:latin typeface="Arial Narrow" panose="020B0606020202030204" pitchFamily="34" charset="0"/>
              </a:rPr>
              <a:t>Performance Information</a:t>
            </a:r>
            <a:r>
              <a:rPr lang="en-ZA" sz="3200" b="1" dirty="0">
                <a:solidFill>
                  <a:srgbClr val="00B050"/>
                </a:solidFill>
                <a:latin typeface="Arial Narrow" panose="020B0606020202030204" pitchFamily="34" charset="0"/>
              </a:rPr>
              <a:t/>
            </a:r>
            <a:br>
              <a:rPr lang="en-ZA" sz="3200" b="1" dirty="0">
                <a:solidFill>
                  <a:srgbClr val="00B050"/>
                </a:solidFill>
                <a:latin typeface="Arial Narrow" panose="020B0606020202030204" pitchFamily="34" charset="0"/>
              </a:rPr>
            </a:b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354316"/>
          </a:xfrm>
        </p:spPr>
        <p:txBody>
          <a:bodyPr>
            <a:normAutofit/>
          </a:bodyPr>
          <a:lstStyle/>
          <a:p>
            <a:pPr marL="0" indent="0">
              <a:lnSpc>
                <a:spcPct val="110000"/>
              </a:lnSpc>
              <a:buNone/>
            </a:pPr>
            <a:r>
              <a:rPr lang="en-ZA" sz="1900" b="1" dirty="0" smtClean="0">
                <a:latin typeface="Arial Narrow" panose="020B0606020202030204" pitchFamily="34" charset="0"/>
              </a:rPr>
              <a:t>Management responded as follows:</a:t>
            </a:r>
          </a:p>
          <a:p>
            <a:pPr>
              <a:lnSpc>
                <a:spcPct val="110000"/>
              </a:lnSpc>
            </a:pPr>
            <a:r>
              <a:rPr lang="en-ZA" dirty="0" smtClean="0">
                <a:latin typeface="Arial Narrow" panose="020B0606020202030204" pitchFamily="34" charset="0"/>
              </a:rPr>
              <a:t>Monthly </a:t>
            </a:r>
            <a:r>
              <a:rPr lang="en-ZA" dirty="0">
                <a:latin typeface="Arial Narrow" panose="020B0606020202030204" pitchFamily="34" charset="0"/>
              </a:rPr>
              <a:t>and quarterly </a:t>
            </a:r>
            <a:r>
              <a:rPr lang="en-ZA" dirty="0" smtClean="0">
                <a:latin typeface="Arial Narrow" panose="020B0606020202030204" pitchFamily="34" charset="0"/>
              </a:rPr>
              <a:t>reporting templates on the </a:t>
            </a:r>
            <a:r>
              <a:rPr lang="en-ZA" dirty="0">
                <a:latin typeface="Arial Narrow" panose="020B0606020202030204" pitchFamily="34" charset="0"/>
              </a:rPr>
              <a:t>on the implementation of sanitary dignity framework </a:t>
            </a:r>
            <a:r>
              <a:rPr lang="en-ZA" dirty="0" smtClean="0">
                <a:latin typeface="Arial Narrow" panose="020B0606020202030204" pitchFamily="34" charset="0"/>
              </a:rPr>
              <a:t>has been improved </a:t>
            </a:r>
            <a:r>
              <a:rPr lang="en-ZA" dirty="0">
                <a:latin typeface="Arial Narrow" panose="020B0606020202030204" pitchFamily="34" charset="0"/>
              </a:rPr>
              <a:t>to ensure uniform and reliable </a:t>
            </a:r>
            <a:r>
              <a:rPr lang="en-ZA" dirty="0" smtClean="0">
                <a:latin typeface="Arial Narrow" panose="020B0606020202030204" pitchFamily="34" charset="0"/>
              </a:rPr>
              <a:t>performance reporting by the provinces. </a:t>
            </a:r>
            <a:r>
              <a:rPr lang="en-ZA" dirty="0">
                <a:latin typeface="Arial Narrow" panose="020B0606020202030204" pitchFamily="34" charset="0"/>
              </a:rPr>
              <a:t>A</a:t>
            </a:r>
            <a:r>
              <a:rPr lang="en-ZA" dirty="0" smtClean="0">
                <a:latin typeface="Arial Narrow" panose="020B0606020202030204" pitchFamily="34" charset="0"/>
              </a:rPr>
              <a:t>n </a:t>
            </a:r>
            <a:r>
              <a:rPr lang="en-ZA" dirty="0">
                <a:latin typeface="Arial Narrow" panose="020B0606020202030204" pitchFamily="34" charset="0"/>
              </a:rPr>
              <a:t>addition </a:t>
            </a:r>
            <a:r>
              <a:rPr lang="en-ZA" dirty="0" smtClean="0">
                <a:latin typeface="Arial Narrow" panose="020B0606020202030204" pitchFamily="34" charset="0"/>
              </a:rPr>
              <a:t>requirement that </a:t>
            </a:r>
            <a:r>
              <a:rPr lang="en-ZA" dirty="0">
                <a:latin typeface="Arial Narrow" panose="020B0606020202030204" pitchFamily="34" charset="0"/>
              </a:rPr>
              <a:t>the </a:t>
            </a:r>
            <a:r>
              <a:rPr lang="en-ZA" dirty="0" smtClean="0">
                <a:latin typeface="Arial Narrow" panose="020B0606020202030204" pitchFamily="34" charset="0"/>
              </a:rPr>
              <a:t>performance reports on </a:t>
            </a:r>
            <a:r>
              <a:rPr lang="en-ZA" dirty="0">
                <a:latin typeface="Arial Narrow" panose="020B0606020202030204" pitchFamily="34" charset="0"/>
              </a:rPr>
              <a:t>the implementation of the sanitary dignity </a:t>
            </a:r>
            <a:r>
              <a:rPr lang="en-ZA" dirty="0" smtClean="0">
                <a:latin typeface="Arial Narrow" panose="020B0606020202030204" pitchFamily="34" charset="0"/>
              </a:rPr>
              <a:t>framework by the provinces </a:t>
            </a:r>
            <a:r>
              <a:rPr lang="en-ZA" dirty="0">
                <a:latin typeface="Arial Narrow" panose="020B0606020202030204" pitchFamily="34" charset="0"/>
              </a:rPr>
              <a:t>must be </a:t>
            </a:r>
            <a:r>
              <a:rPr lang="en-ZA" dirty="0" smtClean="0">
                <a:latin typeface="Arial Narrow" panose="020B0606020202030204" pitchFamily="34" charset="0"/>
              </a:rPr>
              <a:t>approved (signed-off) </a:t>
            </a:r>
            <a:r>
              <a:rPr lang="en-ZA" dirty="0">
                <a:latin typeface="Arial Narrow" panose="020B0606020202030204" pitchFamily="34" charset="0"/>
              </a:rPr>
              <a:t>by the </a:t>
            </a:r>
            <a:r>
              <a:rPr lang="en-ZA" dirty="0" smtClean="0">
                <a:latin typeface="Arial Narrow" panose="020B0606020202030204" pitchFamily="34" charset="0"/>
              </a:rPr>
              <a:t>delegated senior official in the province.</a:t>
            </a:r>
          </a:p>
          <a:p>
            <a:r>
              <a:rPr lang="en-ZA" dirty="0" smtClean="0">
                <a:latin typeface="Arial Narrow" panose="020B0606020202030204" pitchFamily="34" charset="0"/>
              </a:rPr>
              <a:t>Certain performance targets were not correctly worded and they have since been corrected through an erratum. The </a:t>
            </a:r>
            <a:r>
              <a:rPr lang="en-US" dirty="0" smtClean="0">
                <a:latin typeface="Arial Narrow" panose="020B0606020202030204" pitchFamily="34" charset="0"/>
              </a:rPr>
              <a:t>revisions </a:t>
            </a:r>
            <a:r>
              <a:rPr lang="en-US" dirty="0">
                <a:latin typeface="Arial Narrow" panose="020B0606020202030204" pitchFamily="34" charset="0"/>
              </a:rPr>
              <a:t>made to the APP were approved by the Executive </a:t>
            </a:r>
            <a:r>
              <a:rPr lang="en-US" dirty="0" smtClean="0">
                <a:latin typeface="Arial Narrow" panose="020B0606020202030204" pitchFamily="34" charset="0"/>
              </a:rPr>
              <a:t>Authority and table in Parliament on </a:t>
            </a:r>
            <a:r>
              <a:rPr lang="en-US" dirty="0">
                <a:latin typeface="Arial Narrow" panose="020B0606020202030204" pitchFamily="34" charset="0"/>
              </a:rPr>
              <a:t>16 September </a:t>
            </a:r>
            <a:r>
              <a:rPr lang="en-US" dirty="0" smtClean="0">
                <a:latin typeface="Arial Narrow" panose="020B0606020202030204" pitchFamily="34" charset="0"/>
              </a:rPr>
              <a:t>2021.</a:t>
            </a:r>
            <a:endParaRPr lang="en-ZA" dirty="0" smtClean="0">
              <a:latin typeface="Arial Narrow" panose="020B0606020202030204" pitchFamily="34" charset="0"/>
            </a:endParaRPr>
          </a:p>
          <a:p>
            <a:pPr>
              <a:lnSpc>
                <a:spcPct val="110000"/>
              </a:lnSpc>
            </a:pPr>
            <a:endParaRPr lang="en-ZA" sz="1600" dirty="0" smtClean="0"/>
          </a:p>
          <a:p>
            <a:pPr>
              <a:lnSpc>
                <a:spcPct val="110000"/>
              </a:lnSpc>
            </a:pPr>
            <a:endParaRPr lang="en-ZA" sz="1600" dirty="0">
              <a:latin typeface="Arial Narrow" panose="020B0606020202030204" pitchFamily="34" charset="0"/>
              <a:ea typeface="Times New Roman" panose="02020603050405020304" pitchFamily="18" charset="0"/>
            </a:endParaRPr>
          </a:p>
          <a:p>
            <a:pPr marL="0" indent="0">
              <a:lnSpc>
                <a:spcPct val="110000"/>
              </a:lnSpc>
              <a:buNone/>
            </a:pPr>
            <a:endParaRPr lang="en-US" dirty="0" smtClean="0">
              <a:latin typeface="Arial Narrow" panose="020B0606020202030204" pitchFamily="34" charset="0"/>
            </a:endParaRPr>
          </a:p>
          <a:p>
            <a:pPr marL="0" indent="0">
              <a:lnSpc>
                <a:spcPct val="110000"/>
              </a:lnSpc>
              <a:buNone/>
            </a:pPr>
            <a:endParaRPr lang="en-US" dirty="0" smtClean="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dirty="0"/>
              <a:t>Department of Women, Youth and Persons with Disabilities</a:t>
            </a:r>
          </a:p>
        </p:txBody>
      </p:sp>
    </p:spTree>
    <p:extLst>
      <p:ext uri="{BB962C8B-B14F-4D97-AF65-F5344CB8AC3E}">
        <p14:creationId xmlns:p14="http://schemas.microsoft.com/office/powerpoint/2010/main" xmlns="" val="323979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1"/>
            <a:ext cx="8736495" cy="518052"/>
          </a:xfrm>
        </p:spPr>
        <p:txBody>
          <a:bodyPr>
            <a:normAutofit/>
          </a:bodyPr>
          <a:lstStyle/>
          <a:p>
            <a:r>
              <a:rPr lang="en-US" sz="2800" b="1" dirty="0" smtClean="0">
                <a:solidFill>
                  <a:srgbClr val="00B050"/>
                </a:solidFill>
                <a:latin typeface="Arial Narrow" panose="020B0606020202030204" pitchFamily="34" charset="0"/>
              </a:rPr>
              <a:t>Financial Management</a:t>
            </a: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809972"/>
            <a:ext cx="8736495" cy="5586135"/>
          </a:xfrm>
        </p:spPr>
        <p:txBody>
          <a:bodyPr>
            <a:noAutofit/>
          </a:bodyPr>
          <a:lstStyle/>
          <a:p>
            <a:pPr marL="0" indent="0">
              <a:buNone/>
            </a:pPr>
            <a:r>
              <a:rPr lang="en-US" sz="1700" b="1" dirty="0" smtClean="0">
                <a:latin typeface="Arial Narrow" panose="020B0606020202030204" pitchFamily="34" charset="0"/>
              </a:rPr>
              <a:t>Financial </a:t>
            </a:r>
            <a:r>
              <a:rPr lang="en-US" sz="1700" b="1" dirty="0">
                <a:latin typeface="Arial Narrow" panose="020B0606020202030204" pitchFamily="34" charset="0"/>
              </a:rPr>
              <a:t>Performance </a:t>
            </a:r>
            <a:endParaRPr lang="en-US" sz="1700" b="1" dirty="0" smtClean="0">
              <a:latin typeface="Arial Narrow" panose="020B0606020202030204" pitchFamily="34" charset="0"/>
            </a:endParaRPr>
          </a:p>
          <a:p>
            <a:r>
              <a:rPr lang="en-ZA" sz="1700" dirty="0" smtClean="0">
                <a:latin typeface="Arial Narrow" panose="020B0606020202030204" pitchFamily="34" charset="0"/>
              </a:rPr>
              <a:t>Management reported that </a:t>
            </a:r>
            <a:r>
              <a:rPr lang="en-ZA" sz="1700" dirty="0">
                <a:latin typeface="Arial Narrow" panose="020B0606020202030204" pitchFamily="34" charset="0"/>
              </a:rPr>
              <a:t> </a:t>
            </a:r>
            <a:r>
              <a:rPr lang="en-ZA" sz="1700" dirty="0" smtClean="0">
                <a:latin typeface="Arial Narrow" panose="020B0606020202030204" pitchFamily="34" charset="0"/>
              </a:rPr>
              <a:t>the Department spent 36.9 % (i.e. R 72.4 million) of the allocated R201.2 million. </a:t>
            </a:r>
          </a:p>
          <a:p>
            <a:r>
              <a:rPr lang="en-ZA" sz="1700" dirty="0" smtClean="0">
                <a:latin typeface="Arial Narrow" panose="020B0606020202030204" pitchFamily="34" charset="0"/>
              </a:rPr>
              <a:t>The ARC raised a concern on the level of spending in the Department.</a:t>
            </a:r>
          </a:p>
          <a:p>
            <a:r>
              <a:rPr lang="en-ZA" sz="1700" dirty="0" smtClean="0">
                <a:latin typeface="Arial Narrow" panose="020B0606020202030204" pitchFamily="34" charset="0"/>
              </a:rPr>
              <a:t>Management reported the following reasons for the underspending: </a:t>
            </a:r>
          </a:p>
          <a:p>
            <a:pPr>
              <a:buFont typeface="Courier New" panose="02070309020205020404" pitchFamily="49" charset="0"/>
              <a:buChar char="o"/>
            </a:pPr>
            <a:r>
              <a:rPr lang="en-ZA" sz="1700" dirty="0" smtClean="0">
                <a:solidFill>
                  <a:prstClr val="black"/>
                </a:solidFill>
                <a:latin typeface="Arial Narrow" panose="020B0606020202030204" pitchFamily="34" charset="0"/>
                <a:ea typeface="Times New Roman" panose="02020603050405020304" pitchFamily="18" charset="0"/>
              </a:rPr>
              <a:t>Procurement </a:t>
            </a:r>
            <a:r>
              <a:rPr lang="en-ZA" sz="1700" dirty="0">
                <a:solidFill>
                  <a:prstClr val="black"/>
                </a:solidFill>
                <a:latin typeface="Arial Narrow" panose="020B0606020202030204" pitchFamily="34" charset="0"/>
                <a:ea typeface="Times New Roman" panose="02020603050405020304" pitchFamily="18" charset="0"/>
              </a:rPr>
              <a:t>and payment of Microsoft licenses, Zoom licenses, implementation of the Microsoft license upgrades, SITA ICT SLAs, </a:t>
            </a:r>
            <a:r>
              <a:rPr lang="en-ZA" sz="1700" dirty="0" smtClean="0">
                <a:solidFill>
                  <a:prstClr val="black"/>
                </a:solidFill>
                <a:latin typeface="Arial Narrow" panose="020B0606020202030204" pitchFamily="34" charset="0"/>
                <a:ea typeface="Times New Roman" panose="02020603050405020304" pitchFamily="18" charset="0"/>
              </a:rPr>
              <a:t>etc. </a:t>
            </a:r>
            <a:r>
              <a:rPr lang="en-ZA" sz="1700" dirty="0">
                <a:solidFill>
                  <a:prstClr val="black"/>
                </a:solidFill>
                <a:latin typeface="Arial Narrow" panose="020B0606020202030204" pitchFamily="34" charset="0"/>
                <a:ea typeface="Times New Roman" panose="02020603050405020304" pitchFamily="18" charset="0"/>
              </a:rPr>
              <a:t>are in progress and payments </a:t>
            </a:r>
            <a:r>
              <a:rPr lang="en-ZA" sz="1700" dirty="0" smtClean="0">
                <a:solidFill>
                  <a:prstClr val="black"/>
                </a:solidFill>
                <a:latin typeface="Arial Narrow" panose="020B0606020202030204" pitchFamily="34" charset="0"/>
                <a:ea typeface="Times New Roman" panose="02020603050405020304" pitchFamily="18" charset="0"/>
              </a:rPr>
              <a:t>will be </a:t>
            </a:r>
            <a:r>
              <a:rPr lang="en-ZA" sz="1700" dirty="0">
                <a:solidFill>
                  <a:prstClr val="black"/>
                </a:solidFill>
                <a:latin typeface="Arial Narrow" panose="020B0606020202030204" pitchFamily="34" charset="0"/>
                <a:ea typeface="Times New Roman" panose="02020603050405020304" pitchFamily="18" charset="0"/>
              </a:rPr>
              <a:t>made as </a:t>
            </a:r>
            <a:r>
              <a:rPr lang="en-ZA" sz="1700" dirty="0" smtClean="0">
                <a:solidFill>
                  <a:prstClr val="black"/>
                </a:solidFill>
                <a:latin typeface="Arial Narrow" panose="020B0606020202030204" pitchFamily="34" charset="0"/>
                <a:ea typeface="Times New Roman" panose="02020603050405020304" pitchFamily="18" charset="0"/>
              </a:rPr>
              <a:t>the processes are finalised and goods and services are delivered.</a:t>
            </a:r>
          </a:p>
          <a:p>
            <a:pPr>
              <a:buFont typeface="Courier New" panose="02070309020205020404" pitchFamily="49" charset="0"/>
              <a:buChar char="o"/>
            </a:pPr>
            <a:r>
              <a:rPr lang="en-ZA" sz="1700" dirty="0" smtClean="0">
                <a:solidFill>
                  <a:prstClr val="black"/>
                </a:solidFill>
                <a:latin typeface="Arial Narrow" panose="020B0606020202030204" pitchFamily="34" charset="0"/>
                <a:ea typeface="Times New Roman" panose="02020603050405020304" pitchFamily="18" charset="0"/>
              </a:rPr>
              <a:t>7 </a:t>
            </a:r>
            <a:r>
              <a:rPr lang="en-ZA" sz="1700" dirty="0">
                <a:solidFill>
                  <a:prstClr val="black"/>
                </a:solidFill>
                <a:latin typeface="Arial Narrow" panose="020B0606020202030204" pitchFamily="34" charset="0"/>
                <a:ea typeface="Times New Roman" panose="02020603050405020304" pitchFamily="18" charset="0"/>
              </a:rPr>
              <a:t>new pool vehicles </a:t>
            </a:r>
            <a:r>
              <a:rPr lang="en-ZA" sz="1700" dirty="0" smtClean="0">
                <a:solidFill>
                  <a:prstClr val="black"/>
                </a:solidFill>
                <a:latin typeface="Arial Narrow" panose="020B0606020202030204" pitchFamily="34" charset="0"/>
                <a:ea typeface="Times New Roman" panose="02020603050405020304" pitchFamily="18" charset="0"/>
              </a:rPr>
              <a:t>were procured </a:t>
            </a:r>
            <a:r>
              <a:rPr lang="en-ZA" sz="1700" dirty="0">
                <a:solidFill>
                  <a:prstClr val="black"/>
                </a:solidFill>
                <a:latin typeface="Arial Narrow" panose="020B0606020202030204" pitchFamily="34" charset="0"/>
                <a:ea typeface="Times New Roman" panose="02020603050405020304" pitchFamily="18" charset="0"/>
              </a:rPr>
              <a:t>to decrease the amount spend on car rentals for the protectors to the executives and assist with more vehicles to be used by departmental officials. The payment was done during Oct </a:t>
            </a:r>
            <a:r>
              <a:rPr lang="en-ZA" sz="1700" dirty="0" smtClean="0">
                <a:solidFill>
                  <a:prstClr val="black"/>
                </a:solidFill>
                <a:latin typeface="Arial Narrow" panose="020B0606020202030204" pitchFamily="34" charset="0"/>
                <a:ea typeface="Times New Roman" panose="02020603050405020304" pitchFamily="18" charset="0"/>
              </a:rPr>
              <a:t>2021.</a:t>
            </a:r>
          </a:p>
          <a:p>
            <a:pPr>
              <a:buFont typeface="Courier New" panose="02070309020205020404" pitchFamily="49" charset="0"/>
              <a:buChar char="o"/>
            </a:pPr>
            <a:r>
              <a:rPr lang="en-ZA" sz="1700" dirty="0" smtClean="0">
                <a:solidFill>
                  <a:prstClr val="black"/>
                </a:solidFill>
                <a:latin typeface="Arial Narrow" panose="020B0606020202030204" pitchFamily="34" charset="0"/>
                <a:ea typeface="Times New Roman" panose="02020603050405020304" pitchFamily="18" charset="0"/>
              </a:rPr>
              <a:t>Programme 3 (</a:t>
            </a:r>
            <a:r>
              <a:rPr lang="en-ZA" sz="1700" b="1" dirty="0" smtClean="0">
                <a:solidFill>
                  <a:prstClr val="black"/>
                </a:solidFill>
                <a:latin typeface="Arial Narrow" panose="020B0606020202030204" pitchFamily="34" charset="0"/>
                <a:ea typeface="Times New Roman" panose="02020603050405020304" pitchFamily="18" charset="0"/>
              </a:rPr>
              <a:t>STEE</a:t>
            </a:r>
            <a:r>
              <a:rPr lang="en-ZA" sz="1700" dirty="0" smtClean="0">
                <a:solidFill>
                  <a:prstClr val="black"/>
                </a:solidFill>
                <a:latin typeface="Arial Narrow" panose="020B0606020202030204" pitchFamily="34" charset="0"/>
                <a:ea typeface="Times New Roman" panose="02020603050405020304" pitchFamily="18" charset="0"/>
              </a:rPr>
              <a:t>) – The budget for consulting services is underspent because </a:t>
            </a:r>
            <a:r>
              <a:rPr lang="en-ZA" sz="1700" dirty="0">
                <a:solidFill>
                  <a:prstClr val="black"/>
                </a:solidFill>
                <a:latin typeface="Arial Narrow" panose="020B0606020202030204" pitchFamily="34" charset="0"/>
                <a:ea typeface="Times New Roman" panose="02020603050405020304" pitchFamily="18" charset="0"/>
              </a:rPr>
              <a:t>UN Agencies provided technical </a:t>
            </a:r>
            <a:r>
              <a:rPr lang="en-ZA" sz="1700" dirty="0" smtClean="0">
                <a:solidFill>
                  <a:prstClr val="black"/>
                </a:solidFill>
                <a:latin typeface="Arial Narrow" panose="020B0606020202030204" pitchFamily="34" charset="0"/>
                <a:ea typeface="Times New Roman" panose="02020603050405020304" pitchFamily="18" charset="0"/>
              </a:rPr>
              <a:t>experts </a:t>
            </a:r>
            <a:r>
              <a:rPr lang="en-ZA" sz="1700" dirty="0">
                <a:solidFill>
                  <a:prstClr val="black"/>
                </a:solidFill>
                <a:latin typeface="Arial Narrow" panose="020B0606020202030204" pitchFamily="34" charset="0"/>
                <a:ea typeface="Times New Roman" panose="02020603050405020304" pitchFamily="18" charset="0"/>
              </a:rPr>
              <a:t>to support the development of GBVF National Prevention Strategy and Monitoring and Evaluation Framework and plan. The budget for this project is reprioritised areas of spending pressure within this </a:t>
            </a:r>
            <a:r>
              <a:rPr lang="en-ZA" sz="1700" dirty="0" smtClean="0">
                <a:solidFill>
                  <a:prstClr val="black"/>
                </a:solidFill>
                <a:latin typeface="Arial Narrow" panose="020B0606020202030204" pitchFamily="34" charset="0"/>
                <a:ea typeface="Times New Roman" panose="02020603050405020304" pitchFamily="18" charset="0"/>
              </a:rPr>
              <a:t>programme.</a:t>
            </a:r>
          </a:p>
          <a:p>
            <a:pPr lvl="0">
              <a:buFont typeface="Courier New" panose="02070309020205020404" pitchFamily="49" charset="0"/>
              <a:buChar char="o"/>
            </a:pPr>
            <a:r>
              <a:rPr lang="en-ZA" sz="1700" dirty="0" smtClean="0">
                <a:solidFill>
                  <a:prstClr val="black"/>
                </a:solidFill>
                <a:latin typeface="Arial Narrow" panose="020B0606020202030204" pitchFamily="34" charset="0"/>
              </a:rPr>
              <a:t>Programme 3 (</a:t>
            </a:r>
            <a:r>
              <a:rPr lang="it-IT" sz="1700" b="1" dirty="0" smtClean="0">
                <a:solidFill>
                  <a:schemeClr val="tx1"/>
                </a:solidFill>
                <a:latin typeface="Arial Narrow" panose="020B0606020202030204" pitchFamily="34" charset="0"/>
              </a:rPr>
              <a:t>PSCKM)</a:t>
            </a:r>
            <a:r>
              <a:rPr lang="en-ZA" sz="1700" dirty="0" smtClean="0">
                <a:solidFill>
                  <a:schemeClr val="tx1"/>
                </a:solidFill>
                <a:latin typeface="Arial Narrow" panose="020B0606020202030204" pitchFamily="34" charset="0"/>
              </a:rPr>
              <a:t> – The production</a:t>
            </a:r>
            <a:r>
              <a:rPr lang="en-ZA" sz="1700" dirty="0" smtClean="0">
                <a:solidFill>
                  <a:prstClr val="black"/>
                </a:solidFill>
                <a:latin typeface="Arial Narrow" panose="020B0606020202030204" pitchFamily="34" charset="0"/>
                <a:ea typeface="Times New Roman" panose="02020603050405020304" pitchFamily="18" charset="0"/>
              </a:rPr>
              <a:t> of an evaluation report on women which is planned to be achieved through procurement of service from the service providers is the cost driver for the programme.  The request for proposals was </a:t>
            </a:r>
            <a:r>
              <a:rPr lang="en-ZA" sz="1700" dirty="0">
                <a:solidFill>
                  <a:prstClr val="black"/>
                </a:solidFill>
                <a:latin typeface="Arial Narrow" panose="020B0606020202030204" pitchFamily="34" charset="0"/>
                <a:ea typeface="Times New Roman" panose="02020603050405020304" pitchFamily="18" charset="0"/>
              </a:rPr>
              <a:t>advertised and two bids </a:t>
            </a:r>
            <a:r>
              <a:rPr lang="en-ZA" sz="1700" dirty="0" smtClean="0">
                <a:solidFill>
                  <a:prstClr val="black"/>
                </a:solidFill>
                <a:latin typeface="Arial Narrow" panose="020B0606020202030204" pitchFamily="34" charset="0"/>
                <a:ea typeface="Times New Roman" panose="02020603050405020304" pitchFamily="18" charset="0"/>
              </a:rPr>
              <a:t>received, </a:t>
            </a:r>
            <a:r>
              <a:rPr lang="en-ZA" sz="1700" dirty="0">
                <a:solidFill>
                  <a:prstClr val="black"/>
                </a:solidFill>
                <a:latin typeface="Arial Narrow" panose="020B0606020202030204" pitchFamily="34" charset="0"/>
                <a:ea typeface="Times New Roman" panose="02020603050405020304" pitchFamily="18" charset="0"/>
              </a:rPr>
              <a:t>however </a:t>
            </a:r>
            <a:r>
              <a:rPr lang="en-ZA" sz="1700" dirty="0" smtClean="0">
                <a:solidFill>
                  <a:prstClr val="black"/>
                </a:solidFill>
                <a:latin typeface="Arial Narrow" panose="020B0606020202030204" pitchFamily="34" charset="0"/>
                <a:ea typeface="Times New Roman" panose="02020603050405020304" pitchFamily="18" charset="0"/>
              </a:rPr>
              <a:t>the proposals received do not address of </a:t>
            </a:r>
            <a:r>
              <a:rPr lang="en-ZA" sz="1700" dirty="0">
                <a:solidFill>
                  <a:prstClr val="black"/>
                </a:solidFill>
                <a:latin typeface="Arial Narrow" panose="020B0606020202030204" pitchFamily="34" charset="0"/>
                <a:ea typeface="Times New Roman" panose="02020603050405020304" pitchFamily="18" charset="0"/>
              </a:rPr>
              <a:t>the objective of the TOR. </a:t>
            </a:r>
            <a:r>
              <a:rPr lang="en-ZA" sz="1700" dirty="0" smtClean="0">
                <a:solidFill>
                  <a:prstClr val="black"/>
                </a:solidFill>
                <a:latin typeface="Arial Narrow" panose="020B0606020202030204" pitchFamily="34" charset="0"/>
                <a:ea typeface="Times New Roman" panose="02020603050405020304" pitchFamily="18" charset="0"/>
              </a:rPr>
              <a:t>The request for proposal is currently re-advertised.</a:t>
            </a:r>
            <a:r>
              <a:rPr lang="en-GB" sz="1700" dirty="0" smtClean="0">
                <a:solidFill>
                  <a:prstClr val="black"/>
                </a:solidFill>
                <a:latin typeface="Arial Narrow" panose="020B0606020202030204" pitchFamily="34" charset="0"/>
                <a:ea typeface="Times New Roman" panose="02020603050405020304" pitchFamily="18" charset="0"/>
              </a:rPr>
              <a:t> </a:t>
            </a:r>
            <a:endParaRPr lang="en-GB" sz="1700" dirty="0">
              <a:solidFill>
                <a:prstClr val="black"/>
              </a:solidFill>
              <a:latin typeface="Arial Narrow" panose="020B0606020202030204" pitchFamily="34" charset="0"/>
              <a:ea typeface="Times New Roman" panose="02020603050405020304" pitchFamily="18" charset="0"/>
            </a:endParaRPr>
          </a:p>
          <a:p>
            <a:pPr>
              <a:buFont typeface="Courier New" panose="02070309020205020404" pitchFamily="49" charset="0"/>
              <a:buChar char="o"/>
            </a:pPr>
            <a:endParaRPr lang="en-ZA" sz="1700" dirty="0" smtClean="0">
              <a:solidFill>
                <a:schemeClr val="tx1"/>
              </a:solidFill>
              <a:latin typeface="Arial Narrow" panose="020B0606020202030204" pitchFamily="34" charset="0"/>
            </a:endParaRPr>
          </a:p>
          <a:p>
            <a:pPr lvl="1">
              <a:buFont typeface="Courier New" panose="02070309020205020404" pitchFamily="49" charset="0"/>
              <a:buChar char="o"/>
            </a:pPr>
            <a:r>
              <a:rPr lang="en-ZA" sz="1700" dirty="0" smtClean="0">
                <a:latin typeface="Arial Narrow" panose="020B0606020202030204" pitchFamily="34" charset="0"/>
              </a:rPr>
              <a:t> </a:t>
            </a:r>
            <a:endParaRPr lang="en-US" sz="1700"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400530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1"/>
            <a:ext cx="8736495" cy="518052"/>
          </a:xfrm>
        </p:spPr>
        <p:txBody>
          <a:bodyPr>
            <a:normAutofit/>
          </a:bodyPr>
          <a:lstStyle/>
          <a:p>
            <a:r>
              <a:rPr lang="en-US" sz="2800" b="1" dirty="0" smtClean="0">
                <a:solidFill>
                  <a:srgbClr val="00B050"/>
                </a:solidFill>
                <a:latin typeface="Arial Narrow" panose="020B0606020202030204" pitchFamily="34" charset="0"/>
              </a:rPr>
              <a:t>Financial Management</a:t>
            </a: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809972"/>
            <a:ext cx="8736495" cy="5586135"/>
          </a:xfrm>
        </p:spPr>
        <p:txBody>
          <a:bodyPr>
            <a:noAutofit/>
          </a:bodyPr>
          <a:lstStyle/>
          <a:p>
            <a:pPr marL="0" indent="0">
              <a:buNone/>
            </a:pPr>
            <a:r>
              <a:rPr lang="en-US" b="1" dirty="0" smtClean="0">
                <a:latin typeface="Arial Narrow" panose="020B0606020202030204" pitchFamily="34" charset="0"/>
              </a:rPr>
              <a:t>Financial </a:t>
            </a:r>
            <a:r>
              <a:rPr lang="en-US" b="1" dirty="0">
                <a:latin typeface="Arial Narrow" panose="020B0606020202030204" pitchFamily="34" charset="0"/>
              </a:rPr>
              <a:t>Performance </a:t>
            </a:r>
            <a:endParaRPr lang="en-US" b="1" dirty="0" smtClean="0">
              <a:latin typeface="Arial Narrow" panose="020B0606020202030204" pitchFamily="34" charset="0"/>
            </a:endParaRPr>
          </a:p>
          <a:p>
            <a:pPr>
              <a:buFont typeface="Courier New" panose="02070309020205020404" pitchFamily="49" charset="0"/>
              <a:buChar char="o"/>
            </a:pPr>
            <a:r>
              <a:rPr lang="en-ZA" dirty="0" smtClean="0">
                <a:solidFill>
                  <a:prstClr val="black"/>
                </a:solidFill>
                <a:latin typeface="Arial Narrow" panose="020B0606020202030204" pitchFamily="34" charset="0"/>
                <a:ea typeface="Times New Roman" panose="02020603050405020304" pitchFamily="18" charset="0"/>
              </a:rPr>
              <a:t>Programme 4 (</a:t>
            </a:r>
            <a:r>
              <a:rPr lang="it-IT" b="1" dirty="0" smtClean="0">
                <a:solidFill>
                  <a:schemeClr val="tx1"/>
                </a:solidFill>
                <a:latin typeface="Arial Narrow" panose="020B0606020202030204" pitchFamily="34" charset="0"/>
              </a:rPr>
              <a:t>RPD) </a:t>
            </a:r>
            <a:r>
              <a:rPr lang="en-ZA" dirty="0" smtClean="0">
                <a:solidFill>
                  <a:prstClr val="black"/>
                </a:solidFill>
                <a:latin typeface="Arial Narrow" panose="020B0606020202030204" pitchFamily="34" charset="0"/>
              </a:rPr>
              <a:t>- </a:t>
            </a:r>
            <a:r>
              <a:rPr lang="en-ZA" dirty="0">
                <a:solidFill>
                  <a:prstClr val="black"/>
                </a:solidFill>
                <a:latin typeface="Arial Narrow" panose="020B0606020202030204" pitchFamily="34" charset="0"/>
                <a:ea typeface="Times New Roman" panose="02020603050405020304" pitchFamily="18" charset="0"/>
              </a:rPr>
              <a:t>Most </a:t>
            </a:r>
            <a:r>
              <a:rPr lang="en-ZA" dirty="0" smtClean="0">
                <a:solidFill>
                  <a:prstClr val="black"/>
                </a:solidFill>
                <a:latin typeface="Arial Narrow" panose="020B0606020202030204" pitchFamily="34" charset="0"/>
                <a:ea typeface="Times New Roman" panose="02020603050405020304" pitchFamily="18" charset="0"/>
              </a:rPr>
              <a:t>activities that have financial implications are planned to take place in the third quarter of the financial year and the </a:t>
            </a:r>
            <a:r>
              <a:rPr lang="en-ZA" dirty="0">
                <a:solidFill>
                  <a:prstClr val="black"/>
                </a:solidFill>
                <a:latin typeface="Arial Narrow" panose="020B0606020202030204" pitchFamily="34" charset="0"/>
                <a:ea typeface="Times New Roman" panose="02020603050405020304" pitchFamily="18" charset="0"/>
              </a:rPr>
              <a:t>Disability Rights Awareness Month program </a:t>
            </a:r>
            <a:r>
              <a:rPr lang="en-ZA" dirty="0" smtClean="0">
                <a:solidFill>
                  <a:prstClr val="black"/>
                </a:solidFill>
                <a:latin typeface="Arial Narrow" panose="020B0606020202030204" pitchFamily="34" charset="0"/>
                <a:ea typeface="Times New Roman" panose="02020603050405020304" pitchFamily="18" charset="0"/>
              </a:rPr>
              <a:t>is also in the third quarter.</a:t>
            </a:r>
          </a:p>
          <a:p>
            <a:pPr>
              <a:buFont typeface="Courier New" panose="02070309020205020404" pitchFamily="49" charset="0"/>
              <a:buChar char="o"/>
            </a:pPr>
            <a:r>
              <a:rPr lang="en-ZA" dirty="0" smtClean="0">
                <a:solidFill>
                  <a:prstClr val="black"/>
                </a:solidFill>
                <a:latin typeface="Arial Narrow" panose="020B0606020202030204" pitchFamily="34" charset="0"/>
                <a:ea typeface="Times New Roman" panose="02020603050405020304" pitchFamily="18" charset="0"/>
              </a:rPr>
              <a:t>Programme 5 (</a:t>
            </a:r>
            <a:r>
              <a:rPr lang="it-IT" b="1" dirty="0">
                <a:solidFill>
                  <a:schemeClr val="tx1"/>
                </a:solidFill>
                <a:latin typeface="Arial Narrow" panose="020B0606020202030204" pitchFamily="34" charset="0"/>
              </a:rPr>
              <a:t>NYD</a:t>
            </a:r>
            <a:r>
              <a:rPr lang="en-ZA" dirty="0" smtClean="0">
                <a:solidFill>
                  <a:prstClr val="black"/>
                </a:solidFill>
                <a:latin typeface="Arial Narrow" panose="020B0606020202030204" pitchFamily="34" charset="0"/>
                <a:ea typeface="Times New Roman" panose="02020603050405020304" pitchFamily="18" charset="0"/>
              </a:rPr>
              <a:t>) - </a:t>
            </a:r>
            <a:r>
              <a:rPr lang="en-ZA" dirty="0">
                <a:solidFill>
                  <a:prstClr val="black"/>
                </a:solidFill>
                <a:latin typeface="Arial Narrow" panose="020B0606020202030204" pitchFamily="34" charset="0"/>
                <a:ea typeface="Times New Roman" panose="02020603050405020304" pitchFamily="18" charset="0"/>
              </a:rPr>
              <a:t>The Commonwealth subscription payment of R1,5m is still </a:t>
            </a:r>
            <a:r>
              <a:rPr lang="en-ZA" dirty="0" smtClean="0">
                <a:solidFill>
                  <a:prstClr val="black"/>
                </a:solidFill>
                <a:latin typeface="Arial Narrow" panose="020B0606020202030204" pitchFamily="34" charset="0"/>
                <a:ea typeface="Times New Roman" panose="02020603050405020304" pitchFamily="18" charset="0"/>
              </a:rPr>
              <a:t>outstanding and the </a:t>
            </a:r>
            <a:r>
              <a:rPr lang="en-ZA" dirty="0">
                <a:solidFill>
                  <a:prstClr val="black"/>
                </a:solidFill>
                <a:latin typeface="Arial Narrow" panose="020B0606020202030204" pitchFamily="34" charset="0"/>
                <a:ea typeface="Times New Roman" panose="02020603050405020304" pitchFamily="18" charset="0"/>
              </a:rPr>
              <a:t>expenditure will be </a:t>
            </a:r>
            <a:r>
              <a:rPr lang="en-ZA" dirty="0" smtClean="0">
                <a:solidFill>
                  <a:prstClr val="black"/>
                </a:solidFill>
                <a:latin typeface="Arial Narrow" panose="020B0606020202030204" pitchFamily="34" charset="0"/>
                <a:ea typeface="Times New Roman" panose="02020603050405020304" pitchFamily="18" charset="0"/>
              </a:rPr>
              <a:t>incurred in the third quarter. </a:t>
            </a:r>
          </a:p>
          <a:p>
            <a:pPr algn="just">
              <a:buFont typeface="Courier New" panose="02070309020205020404" pitchFamily="49" charset="0"/>
              <a:buChar char="o"/>
            </a:pPr>
            <a:r>
              <a:rPr lang="en-GB" dirty="0" smtClean="0">
                <a:solidFill>
                  <a:prstClr val="black"/>
                </a:solidFill>
                <a:latin typeface="Arial Narrow" panose="020B0606020202030204" pitchFamily="34" charset="0"/>
                <a:ea typeface="Times New Roman" panose="02020603050405020304" pitchFamily="18" charset="0"/>
              </a:rPr>
              <a:t>COVID-19 Restrictions </a:t>
            </a:r>
            <a:r>
              <a:rPr lang="en-GB" dirty="0">
                <a:solidFill>
                  <a:prstClr val="black"/>
                </a:solidFill>
                <a:latin typeface="Arial Narrow" panose="020B0606020202030204" pitchFamily="34" charset="0"/>
                <a:ea typeface="Times New Roman" panose="02020603050405020304" pitchFamily="18" charset="0"/>
              </a:rPr>
              <a:t>of Public gatherings and Engagements also had an impact on international trips. </a:t>
            </a:r>
            <a:r>
              <a:rPr lang="en-ZA" dirty="0">
                <a:solidFill>
                  <a:prstClr val="black"/>
                </a:solidFill>
                <a:latin typeface="Arial Narrow" panose="020B0606020202030204" pitchFamily="34" charset="0"/>
                <a:ea typeface="Times New Roman" panose="02020603050405020304" pitchFamily="18" charset="0"/>
              </a:rPr>
              <a:t>The reason for underspending is that engagements were conducted </a:t>
            </a:r>
            <a:r>
              <a:rPr lang="en-ZA" dirty="0" smtClean="0">
                <a:solidFill>
                  <a:prstClr val="black"/>
                </a:solidFill>
                <a:latin typeface="Arial Narrow" panose="020B0606020202030204" pitchFamily="34" charset="0"/>
                <a:ea typeface="Times New Roman" panose="02020603050405020304" pitchFamily="18" charset="0"/>
              </a:rPr>
              <a:t>virtually. </a:t>
            </a:r>
            <a:endParaRPr lang="en-ZA" dirty="0">
              <a:solidFill>
                <a:prstClr val="black"/>
              </a:solidFill>
              <a:latin typeface="Arial Narrow" panose="020B0606020202030204" pitchFamily="34" charset="0"/>
              <a:ea typeface="Times New Roman" panose="02020603050405020304" pitchFamily="18" charset="0"/>
            </a:endParaRPr>
          </a:p>
          <a:p>
            <a:pPr marL="0" indent="0">
              <a:buNone/>
            </a:pPr>
            <a:endParaRPr lang="en-US" b="1" dirty="0" smtClean="0">
              <a:latin typeface="Arial Narrow" panose="020B0606020202030204" pitchFamily="34" charset="0"/>
            </a:endParaRPr>
          </a:p>
          <a:p>
            <a:pPr marL="0" indent="0">
              <a:buNone/>
            </a:pPr>
            <a:r>
              <a:rPr lang="en-US" b="1" dirty="0" smtClean="0">
                <a:latin typeface="Arial Narrow" panose="020B0606020202030204" pitchFamily="34" charset="0"/>
              </a:rPr>
              <a:t>ARC recommendation financial performance</a:t>
            </a:r>
            <a:endParaRPr lang="en-US" b="1" dirty="0">
              <a:latin typeface="Arial Narrow" panose="020B0606020202030204" pitchFamily="34" charset="0"/>
            </a:endParaRPr>
          </a:p>
          <a:p>
            <a:pPr marL="0" indent="0" algn="just">
              <a:buNone/>
            </a:pPr>
            <a:r>
              <a:rPr lang="en-ZA" dirty="0">
                <a:solidFill>
                  <a:schemeClr val="tx1"/>
                </a:solidFill>
                <a:latin typeface="Arial Narrow" panose="020B0606020202030204" pitchFamily="34" charset="0"/>
              </a:rPr>
              <a:t>Budget monitoring is </a:t>
            </a:r>
            <a:r>
              <a:rPr lang="en-ZA" dirty="0" smtClean="0">
                <a:solidFill>
                  <a:schemeClr val="tx1"/>
                </a:solidFill>
                <a:latin typeface="Arial Narrow" panose="020B0606020202030204" pitchFamily="34" charset="0"/>
              </a:rPr>
              <a:t>an important tool to </a:t>
            </a:r>
            <a:r>
              <a:rPr lang="en-ZA" dirty="0">
                <a:solidFill>
                  <a:schemeClr val="tx1"/>
                </a:solidFill>
                <a:latin typeface="Arial Narrow" panose="020B0606020202030204" pitchFamily="34" charset="0"/>
              </a:rPr>
              <a:t>enforce accountability related to </a:t>
            </a:r>
            <a:r>
              <a:rPr lang="en-ZA" dirty="0" smtClean="0">
                <a:solidFill>
                  <a:schemeClr val="tx1"/>
                </a:solidFill>
                <a:latin typeface="Arial Narrow" panose="020B0606020202030204" pitchFamily="34" charset="0"/>
              </a:rPr>
              <a:t>spending as well as to ensure that financial and </a:t>
            </a:r>
            <a:r>
              <a:rPr lang="en-ZA" dirty="0">
                <a:solidFill>
                  <a:schemeClr val="tx1"/>
                </a:solidFill>
                <a:latin typeface="Arial Narrow" panose="020B0606020202030204" pitchFamily="34" charset="0"/>
              </a:rPr>
              <a:t>operational </a:t>
            </a:r>
            <a:r>
              <a:rPr lang="en-ZA" dirty="0" smtClean="0">
                <a:solidFill>
                  <a:schemeClr val="tx1"/>
                </a:solidFill>
                <a:latin typeface="Arial Narrow" panose="020B0606020202030204" pitchFamily="34" charset="0"/>
              </a:rPr>
              <a:t>objectives are achieved. The Department must ensure that budget monitoring systems are adequate and are </a:t>
            </a:r>
            <a:r>
              <a:rPr lang="en-ZA" dirty="0">
                <a:solidFill>
                  <a:schemeClr val="tx1"/>
                </a:solidFill>
                <a:latin typeface="Arial Narrow" panose="020B0606020202030204" pitchFamily="34" charset="0"/>
              </a:rPr>
              <a:t>sufficiently</a:t>
            </a:r>
            <a:r>
              <a:rPr lang="en-ZA" dirty="0" smtClean="0">
                <a:solidFill>
                  <a:schemeClr val="tx1"/>
                </a:solidFill>
                <a:latin typeface="Arial Narrow" panose="020B0606020202030204" pitchFamily="34" charset="0"/>
              </a:rPr>
              <a:t> implemented.</a:t>
            </a:r>
            <a:endParaRPr lang="en-ZA" dirty="0">
              <a:solidFill>
                <a:schemeClr val="tx1"/>
              </a:solidFill>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117745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72D4E-B389-8147-889F-0B8CD90F477D}"/>
              </a:ext>
            </a:extLst>
          </p:cNvPr>
          <p:cNvSpPr>
            <a:spLocks noGrp="1"/>
          </p:cNvSpPr>
          <p:nvPr>
            <p:ph type="title"/>
          </p:nvPr>
        </p:nvSpPr>
        <p:spPr>
          <a:xfrm>
            <a:off x="198782" y="254680"/>
            <a:ext cx="8736495" cy="767931"/>
          </a:xfrm>
        </p:spPr>
        <p:txBody>
          <a:bodyPr>
            <a:normAutofit fontScale="90000"/>
          </a:bodyPr>
          <a:lstStyle/>
          <a:p>
            <a:r>
              <a:rPr lang="en-US" sz="3200" b="1" dirty="0">
                <a:solidFill>
                  <a:srgbClr val="00B050"/>
                </a:solidFill>
                <a:latin typeface="Arial Narrow" panose="020B0606020202030204" pitchFamily="34" charset="0"/>
              </a:rPr>
              <a:t>I</a:t>
            </a:r>
            <a:r>
              <a:rPr lang="en-US" sz="3200" b="1" dirty="0" smtClean="0">
                <a:solidFill>
                  <a:srgbClr val="00B050"/>
                </a:solidFill>
                <a:latin typeface="Arial Narrow" panose="020B0606020202030204" pitchFamily="34" charset="0"/>
              </a:rPr>
              <a:t>rregular, Fruitless &amp; Wasteful </a:t>
            </a:r>
            <a:r>
              <a:rPr lang="en-US" sz="3200" b="1" dirty="0">
                <a:solidFill>
                  <a:srgbClr val="00B050"/>
                </a:solidFill>
                <a:latin typeface="Arial Narrow" panose="020B0606020202030204" pitchFamily="34" charset="0"/>
              </a:rPr>
              <a:t>E</a:t>
            </a:r>
            <a:r>
              <a:rPr lang="en-US" sz="3200" b="1" dirty="0" smtClean="0">
                <a:solidFill>
                  <a:srgbClr val="00B050"/>
                </a:solidFill>
                <a:latin typeface="Arial Narrow" panose="020B0606020202030204" pitchFamily="34" charset="0"/>
              </a:rPr>
              <a:t>xpenditure  </a:t>
            </a:r>
            <a:r>
              <a:rPr lang="en-US" dirty="0">
                <a:solidFill>
                  <a:schemeClr val="tx1"/>
                </a:solidFill>
                <a:latin typeface="Arial Narrow" panose="020B0606020202030204" pitchFamily="34" charset="0"/>
              </a:rPr>
              <a:t/>
            </a:r>
            <a:br>
              <a:rPr lang="en-US" dirty="0">
                <a:solidFill>
                  <a:schemeClr val="tx1"/>
                </a:solidFill>
                <a:latin typeface="Arial Narrow" panose="020B0606020202030204" pitchFamily="34" charset="0"/>
              </a:rPr>
            </a:br>
            <a:endParaRPr lang="en-US" dirty="0"/>
          </a:p>
        </p:txBody>
      </p:sp>
      <p:sp>
        <p:nvSpPr>
          <p:cNvPr id="3" name="Content Placeholder 2">
            <a:extLst>
              <a:ext uri="{FF2B5EF4-FFF2-40B4-BE49-F238E27FC236}">
                <a16:creationId xmlns:a16="http://schemas.microsoft.com/office/drawing/2014/main" xmlns="" id="{AF66DDD7-4408-CB4B-8CBF-F2CDFF3EE824}"/>
              </a:ext>
            </a:extLst>
          </p:cNvPr>
          <p:cNvSpPr>
            <a:spLocks noGrp="1"/>
          </p:cNvSpPr>
          <p:nvPr>
            <p:ph idx="1"/>
          </p:nvPr>
        </p:nvSpPr>
        <p:spPr>
          <a:xfrm>
            <a:off x="198781" y="1041792"/>
            <a:ext cx="8736495" cy="5062794"/>
          </a:xfrm>
        </p:spPr>
        <p:txBody>
          <a:bodyPr>
            <a:noAutofit/>
          </a:bodyPr>
          <a:lstStyle/>
          <a:p>
            <a:pPr marL="0" lvl="0" indent="0" algn="just" defTabSz="457200">
              <a:lnSpc>
                <a:spcPct val="100000"/>
              </a:lnSpc>
              <a:spcBef>
                <a:spcPts val="0"/>
              </a:spcBef>
              <a:buNone/>
              <a:defRPr/>
            </a:pPr>
            <a:r>
              <a:rPr lang="en-US" b="1" dirty="0" smtClean="0">
                <a:solidFill>
                  <a:prstClr val="black"/>
                </a:solidFill>
                <a:latin typeface="Arial Narrow" panose="020B0606020202030204" pitchFamily="34" charset="0"/>
              </a:rPr>
              <a:t>Management reported the following:</a:t>
            </a:r>
          </a:p>
          <a:p>
            <a:pPr marL="0" lvl="0" indent="0" algn="just" defTabSz="457200">
              <a:lnSpc>
                <a:spcPct val="100000"/>
              </a:lnSpc>
              <a:spcBef>
                <a:spcPts val="0"/>
              </a:spcBef>
              <a:buNone/>
              <a:defRPr/>
            </a:pPr>
            <a:endParaRPr lang="en-US" b="1" dirty="0" smtClean="0">
              <a:solidFill>
                <a:prstClr val="black"/>
              </a:solidFill>
              <a:latin typeface="Arial Narrow" panose="020B0606020202030204" pitchFamily="34" charset="0"/>
            </a:endParaRPr>
          </a:p>
          <a:p>
            <a:pPr marL="0" lvl="0" indent="0" algn="just" defTabSz="457200">
              <a:lnSpc>
                <a:spcPct val="100000"/>
              </a:lnSpc>
              <a:spcBef>
                <a:spcPts val="0"/>
              </a:spcBef>
              <a:buNone/>
              <a:defRPr/>
            </a:pPr>
            <a:r>
              <a:rPr lang="en-US" b="1" dirty="0" smtClean="0">
                <a:solidFill>
                  <a:prstClr val="black"/>
                </a:solidFill>
                <a:latin typeface="Arial Narrow" panose="020B0606020202030204" pitchFamily="34" charset="0"/>
              </a:rPr>
              <a:t>Irregular Expenditure</a:t>
            </a:r>
            <a:endParaRPr lang="en-ZA" b="1" dirty="0" smtClean="0">
              <a:solidFill>
                <a:prstClr val="black"/>
              </a:solidFill>
              <a:latin typeface="Arial Narrow" panose="020B0606020202030204" pitchFamily="34" charset="0"/>
            </a:endParaRPr>
          </a:p>
          <a:p>
            <a:pPr marL="285750" lvl="0" indent="-285750" algn="just" defTabSz="457200">
              <a:lnSpc>
                <a:spcPct val="100000"/>
              </a:lnSpc>
              <a:spcBef>
                <a:spcPts val="0"/>
              </a:spcBef>
              <a:defRPr/>
            </a:pPr>
            <a:r>
              <a:rPr lang="en-ZA" dirty="0" smtClean="0">
                <a:solidFill>
                  <a:prstClr val="black"/>
                </a:solidFill>
                <a:latin typeface="Arial Narrow" panose="020B0606020202030204" pitchFamily="34" charset="0"/>
              </a:rPr>
              <a:t>Irregular expenditure for the financial year amounted to  R187 000 which originate in 2020/2021 financial year but paid in the first quarter of2021/22 financial year. The transaction relate to the procurement of branding material for the Department. </a:t>
            </a:r>
          </a:p>
          <a:p>
            <a:pPr marL="0" lvl="0" indent="0" algn="just" defTabSz="457200">
              <a:lnSpc>
                <a:spcPct val="100000"/>
              </a:lnSpc>
              <a:spcBef>
                <a:spcPts val="0"/>
              </a:spcBef>
              <a:buNone/>
              <a:defRPr/>
            </a:pPr>
            <a:endParaRPr lang="en-ZA" b="1" dirty="0">
              <a:solidFill>
                <a:prstClr val="black"/>
              </a:solidFill>
              <a:latin typeface="Arial Narrow" panose="020B0606020202030204" pitchFamily="34" charset="0"/>
            </a:endParaRPr>
          </a:p>
          <a:p>
            <a:pPr marL="0" lvl="0" indent="0" algn="just" defTabSz="457200">
              <a:lnSpc>
                <a:spcPct val="100000"/>
              </a:lnSpc>
              <a:spcBef>
                <a:spcPts val="0"/>
              </a:spcBef>
              <a:buNone/>
              <a:defRPr/>
            </a:pPr>
            <a:r>
              <a:rPr lang="en-US" b="1" dirty="0" smtClean="0">
                <a:solidFill>
                  <a:prstClr val="black"/>
                </a:solidFill>
                <a:latin typeface="Arial Narrow" panose="020B0606020202030204" pitchFamily="34" charset="0"/>
              </a:rPr>
              <a:t>Fruitless </a:t>
            </a:r>
            <a:r>
              <a:rPr lang="en-US" b="1" dirty="0">
                <a:solidFill>
                  <a:prstClr val="black"/>
                </a:solidFill>
                <a:latin typeface="Arial Narrow" panose="020B0606020202030204" pitchFamily="34" charset="0"/>
              </a:rPr>
              <a:t>and wasteful expenditure</a:t>
            </a:r>
          </a:p>
          <a:p>
            <a:pPr marL="285750" lvl="0" indent="-285750" algn="just">
              <a:lnSpc>
                <a:spcPct val="100000"/>
              </a:lnSpc>
              <a:defRPr/>
            </a:pPr>
            <a:r>
              <a:rPr lang="en-US" dirty="0">
                <a:solidFill>
                  <a:prstClr val="black"/>
                </a:solidFill>
                <a:latin typeface="Arial Narrow" panose="020B0606020202030204" pitchFamily="34" charset="0"/>
              </a:rPr>
              <a:t>The </a:t>
            </a:r>
            <a:r>
              <a:rPr lang="en-US" dirty="0" smtClean="0">
                <a:solidFill>
                  <a:prstClr val="black"/>
                </a:solidFill>
                <a:latin typeface="Arial Narrow" panose="020B0606020202030204" pitchFamily="34" charset="0"/>
              </a:rPr>
              <a:t>Department </a:t>
            </a:r>
            <a:r>
              <a:rPr lang="en-US" dirty="0">
                <a:solidFill>
                  <a:prstClr val="black"/>
                </a:solidFill>
                <a:latin typeface="Arial Narrow" panose="020B0606020202030204" pitchFamily="34" charset="0"/>
              </a:rPr>
              <a:t>did not incur fruitless and wasteful expenditure as at </a:t>
            </a:r>
            <a:r>
              <a:rPr lang="en-US" dirty="0" smtClean="0">
                <a:solidFill>
                  <a:prstClr val="black"/>
                </a:solidFill>
                <a:latin typeface="Arial Narrow" panose="020B0606020202030204" pitchFamily="34" charset="0"/>
              </a:rPr>
              <a:t>30 June </a:t>
            </a:r>
            <a:r>
              <a:rPr lang="en-US" dirty="0">
                <a:solidFill>
                  <a:prstClr val="black"/>
                </a:solidFill>
                <a:latin typeface="Arial Narrow" panose="020B0606020202030204" pitchFamily="34" charset="0"/>
              </a:rPr>
              <a:t>2021</a:t>
            </a:r>
            <a:r>
              <a:rPr lang="en-US" dirty="0" smtClean="0">
                <a:solidFill>
                  <a:prstClr val="black"/>
                </a:solidFill>
                <a:latin typeface="Arial Narrow" panose="020B0606020202030204" pitchFamily="34" charset="0"/>
              </a:rPr>
              <a:t>.</a:t>
            </a:r>
          </a:p>
          <a:p>
            <a:pPr marL="0" indent="0" algn="just">
              <a:lnSpc>
                <a:spcPct val="100000"/>
              </a:lnSpc>
              <a:buNone/>
              <a:defRPr/>
            </a:pPr>
            <a:endParaRPr lang="en-US" b="1" dirty="0" smtClean="0">
              <a:latin typeface="Arial Narrow" panose="020B0606020202030204" pitchFamily="34" charset="0"/>
            </a:endParaRPr>
          </a:p>
          <a:p>
            <a:pPr marL="0" indent="0" algn="just">
              <a:lnSpc>
                <a:spcPct val="100000"/>
              </a:lnSpc>
              <a:buNone/>
              <a:defRPr/>
            </a:pPr>
            <a:r>
              <a:rPr lang="en-US" b="1" dirty="0" smtClean="0">
                <a:latin typeface="Arial Narrow" panose="020B0606020202030204" pitchFamily="34" charset="0"/>
              </a:rPr>
              <a:t>ARC recommendation </a:t>
            </a:r>
            <a:r>
              <a:rPr lang="en-US" b="1" dirty="0">
                <a:latin typeface="Arial Narrow" panose="020B0606020202030204" pitchFamily="34" charset="0"/>
              </a:rPr>
              <a:t>on </a:t>
            </a:r>
            <a:r>
              <a:rPr lang="en-US" b="1" dirty="0" smtClean="0">
                <a:latin typeface="Arial Narrow" panose="020B0606020202030204" pitchFamily="34" charset="0"/>
              </a:rPr>
              <a:t>irregular expenditure</a:t>
            </a:r>
            <a:endParaRPr lang="en-US" b="1" dirty="0">
              <a:latin typeface="Arial Narrow" panose="020B0606020202030204" pitchFamily="34" charset="0"/>
            </a:endParaRPr>
          </a:p>
          <a:p>
            <a:pPr marL="285750" lvl="0" indent="-285750" algn="just">
              <a:lnSpc>
                <a:spcPct val="100000"/>
              </a:lnSpc>
              <a:defRPr/>
            </a:pPr>
            <a:r>
              <a:rPr lang="en-US" dirty="0" smtClean="0">
                <a:solidFill>
                  <a:prstClr val="black"/>
                </a:solidFill>
                <a:latin typeface="Arial Narrow" panose="020B0606020202030204" pitchFamily="34" charset="0"/>
              </a:rPr>
              <a:t>Measures to detect potential and prevent irregular transaction should be reviewed and strengthen to ensure that the Department does not incur irregular expenditure.</a:t>
            </a:r>
          </a:p>
          <a:p>
            <a:pPr marL="285750" lvl="0" indent="-285750" algn="just">
              <a:lnSpc>
                <a:spcPct val="100000"/>
              </a:lnSpc>
              <a:defRPr/>
            </a:pPr>
            <a:r>
              <a:rPr lang="en-US" dirty="0" smtClean="0">
                <a:solidFill>
                  <a:prstClr val="black"/>
                </a:solidFill>
                <a:latin typeface="Arial Narrow" panose="020B0606020202030204" pitchFamily="34" charset="0"/>
              </a:rPr>
              <a:t>Irregular transaction incurred should be investigated and dealt with in accordance with the applicable prescripts. </a:t>
            </a:r>
            <a:r>
              <a:rPr lang="en-ZA" dirty="0">
                <a:latin typeface="Arial Narrow" panose="020B0606020202030204" pitchFamily="34" charset="0"/>
              </a:rPr>
              <a:t> </a:t>
            </a: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xmlns="" id="{EBDB08B1-CBF5-D649-89AD-746E23CF69CA}"/>
              </a:ext>
            </a:extLst>
          </p:cNvPr>
          <p:cNvSpPr>
            <a:spLocks noGrp="1"/>
          </p:cNvSpPr>
          <p:nvPr>
            <p:ph type="ftr" sz="quarter" idx="11"/>
          </p:nvPr>
        </p:nvSpPr>
        <p:spPr/>
        <p:txBody>
          <a:bodyPr/>
          <a:lstStyle/>
          <a:p>
            <a:r>
              <a:rPr lang="en-US"/>
              <a:t>Department of Women, Youth and Persons with Disabilities</a:t>
            </a:r>
            <a:endParaRPr lang="en-US" dirty="0"/>
          </a:p>
        </p:txBody>
      </p:sp>
    </p:spTree>
    <p:extLst>
      <p:ext uri="{BB962C8B-B14F-4D97-AF65-F5344CB8AC3E}">
        <p14:creationId xmlns:p14="http://schemas.microsoft.com/office/powerpoint/2010/main" xmlns="" val="3179040040"/>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4211</TotalTime>
  <Words>3986</Words>
  <Application>Microsoft Office PowerPoint</Application>
  <PresentationFormat>On-screen Show (4:3)</PresentationFormat>
  <Paragraphs>277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Audit and Risk Committee Report on 2nd  Quarter (2021/22 financial year) Audit and Risk Committee meeting  </vt:lpstr>
      <vt:lpstr>Content</vt:lpstr>
      <vt:lpstr>Background </vt:lpstr>
      <vt:lpstr>Performance Information </vt:lpstr>
      <vt:lpstr>Performance Information  </vt:lpstr>
      <vt:lpstr>Performance Information  </vt:lpstr>
      <vt:lpstr>Financial Management</vt:lpstr>
      <vt:lpstr>Financial Management</vt:lpstr>
      <vt:lpstr>Irregular, Fruitless &amp; Wasteful Expenditure   </vt:lpstr>
      <vt:lpstr>Reported Deviation and Payment of invoices within 30 days  </vt:lpstr>
      <vt:lpstr>Reported progress on the implementation of the audit action plan </vt:lpstr>
      <vt:lpstr>Reported progress on the implementation of the audit action plan </vt:lpstr>
      <vt:lpstr>Reported progress on the implementation of the audit action plan </vt:lpstr>
      <vt:lpstr>Information Communication Technology </vt:lpstr>
      <vt:lpstr>Information Communication Technology </vt:lpstr>
      <vt:lpstr>Information Communication Technology </vt:lpstr>
      <vt:lpstr>Second Quarter Internal Audit Report against the Internal Audit Coverage Plan  </vt:lpstr>
      <vt:lpstr>Second Quarter Internal Audit Report against the Internal Audit Coverage Plan  </vt:lpstr>
      <vt:lpstr>Second Quarter Internal Audit Report against the Internal Audit Coverage Plan  </vt:lpstr>
      <vt:lpstr>Second Quarter Internal Audit Report against the Internal Audit Coverage Plan  </vt:lpstr>
      <vt:lpstr>Second Quarter Internal Audit Report against the Internal Audit Coverage Plan  </vt:lpstr>
      <vt:lpstr>Other matters considered by the ARC  </vt:lpstr>
      <vt:lpstr>2nd Quarter Risk Management Report </vt:lpstr>
      <vt:lpstr>2nd Quarter Risk Management Report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15</cp:revision>
  <cp:lastPrinted>2022-02-18T11:21:41Z</cp:lastPrinted>
  <dcterms:created xsi:type="dcterms:W3CDTF">2019-07-17T13:26:29Z</dcterms:created>
  <dcterms:modified xsi:type="dcterms:W3CDTF">2022-02-23T11:43:57Z</dcterms:modified>
</cp:coreProperties>
</file>