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709" r:id="rId4"/>
  </p:sldMasterIdLst>
  <p:notesMasterIdLst>
    <p:notesMasterId r:id="rId69"/>
  </p:notesMasterIdLst>
  <p:handoutMasterIdLst>
    <p:handoutMasterId r:id="rId70"/>
  </p:handoutMasterIdLst>
  <p:sldIdLst>
    <p:sldId id="265" r:id="rId5"/>
    <p:sldId id="1610" r:id="rId6"/>
    <p:sldId id="270" r:id="rId7"/>
    <p:sldId id="1612" r:id="rId8"/>
    <p:sldId id="1363" r:id="rId9"/>
    <p:sldId id="1365" r:id="rId10"/>
    <p:sldId id="1366" r:id="rId11"/>
    <p:sldId id="1369" r:id="rId12"/>
    <p:sldId id="519" r:id="rId13"/>
    <p:sldId id="1609" r:id="rId14"/>
    <p:sldId id="271" r:id="rId15"/>
    <p:sldId id="1605" r:id="rId16"/>
    <p:sldId id="348" r:id="rId17"/>
    <p:sldId id="1598" r:id="rId18"/>
    <p:sldId id="329" r:id="rId19"/>
    <p:sldId id="1603" r:id="rId20"/>
    <p:sldId id="322" r:id="rId21"/>
    <p:sldId id="342" r:id="rId22"/>
    <p:sldId id="341" r:id="rId23"/>
    <p:sldId id="1596" r:id="rId24"/>
    <p:sldId id="350" r:id="rId25"/>
    <p:sldId id="1589" r:id="rId26"/>
    <p:sldId id="1571" r:id="rId27"/>
    <p:sldId id="351" r:id="rId28"/>
    <p:sldId id="336" r:id="rId29"/>
    <p:sldId id="346" r:id="rId30"/>
    <p:sldId id="337" r:id="rId31"/>
    <p:sldId id="347" r:id="rId32"/>
    <p:sldId id="1599" r:id="rId33"/>
    <p:sldId id="1602" r:id="rId34"/>
    <p:sldId id="339" r:id="rId35"/>
    <p:sldId id="331" r:id="rId36"/>
    <p:sldId id="1607" r:id="rId37"/>
    <p:sldId id="344" r:id="rId38"/>
    <p:sldId id="1597" r:id="rId39"/>
    <p:sldId id="1601" r:id="rId40"/>
    <p:sldId id="1600" r:id="rId41"/>
    <p:sldId id="1613" r:id="rId42"/>
    <p:sldId id="1614" r:id="rId43"/>
    <p:sldId id="1373" r:id="rId44"/>
    <p:sldId id="1377" r:id="rId45"/>
    <p:sldId id="1374" r:id="rId46"/>
    <p:sldId id="1375" r:id="rId47"/>
    <p:sldId id="1001" r:id="rId48"/>
    <p:sldId id="1336" r:id="rId49"/>
    <p:sldId id="1611" r:id="rId50"/>
    <p:sldId id="294" r:id="rId51"/>
    <p:sldId id="298" r:id="rId52"/>
    <p:sldId id="289" r:id="rId53"/>
    <p:sldId id="295" r:id="rId54"/>
    <p:sldId id="299" r:id="rId55"/>
    <p:sldId id="290" r:id="rId56"/>
    <p:sldId id="296" r:id="rId57"/>
    <p:sldId id="1615" r:id="rId58"/>
    <p:sldId id="333" r:id="rId59"/>
    <p:sldId id="1115" r:id="rId60"/>
    <p:sldId id="1116" r:id="rId61"/>
    <p:sldId id="1102" r:id="rId62"/>
    <p:sldId id="1117" r:id="rId63"/>
    <p:sldId id="1126" r:id="rId64"/>
    <p:sldId id="1122" r:id="rId65"/>
    <p:sldId id="1123" r:id="rId66"/>
    <p:sldId id="1133" r:id="rId67"/>
    <p:sldId id="267" r:id="rId6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maliliK" initials="N" lastIdx="1" clrIdx="0"/>
  <p:cmAuthor id="1" name="Manus Leonardo" initials="ML" lastIdx="7" clrIdx="1">
    <p:extLst>
      <p:ext uri="{19B8F6BF-5375-455C-9EA6-DF929625EA0E}">
        <p15:presenceInfo xmlns:p15="http://schemas.microsoft.com/office/powerpoint/2012/main" userId="S::VBG@dws.gov.za::08d5b6f9-49b8-455f-9e17-09636dbf8d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AE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60"/>
  </p:normalViewPr>
  <p:slideViewPr>
    <p:cSldViewPr snapToGrid="0">
      <p:cViewPr varScale="1">
        <p:scale>
          <a:sx n="82" d="100"/>
          <a:sy n="82" d="100"/>
        </p:scale>
        <p:origin x="427"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ZA" sz="1200"/>
              <a:t>WULA</a:t>
            </a:r>
            <a:r>
              <a:rPr lang="en-ZA" sz="1200" baseline="0"/>
              <a:t> Processing Performance per province</a:t>
            </a:r>
            <a:endParaRPr lang="en-ZA" sz="120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Sheet1!$B$22</c:f>
              <c:strCache>
                <c:ptCount val="1"/>
                <c:pt idx="0">
                  <c:v>Completed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Sheet1!$A$23:$A$33</c:f>
              <c:strCache>
                <c:ptCount val="11"/>
                <c:pt idx="0">
                  <c:v>EC</c:v>
                </c:pt>
                <c:pt idx="1">
                  <c:v>BGCMA</c:v>
                </c:pt>
                <c:pt idx="2">
                  <c:v>KZN</c:v>
                </c:pt>
                <c:pt idx="3">
                  <c:v>LP</c:v>
                </c:pt>
                <c:pt idx="4">
                  <c:v>NW</c:v>
                </c:pt>
                <c:pt idx="5">
                  <c:v>FS</c:v>
                </c:pt>
                <c:pt idx="6">
                  <c:v>IUCMA </c:v>
                </c:pt>
                <c:pt idx="7">
                  <c:v>GP</c:v>
                </c:pt>
                <c:pt idx="8">
                  <c:v>MP</c:v>
                </c:pt>
                <c:pt idx="9">
                  <c:v>NC</c:v>
                </c:pt>
                <c:pt idx="10">
                  <c:v>WC</c:v>
                </c:pt>
              </c:strCache>
            </c:strRef>
          </c:cat>
          <c:val>
            <c:numRef>
              <c:f>Sheet1!$B$23:$B$33</c:f>
              <c:numCache>
                <c:formatCode>0%</c:formatCode>
                <c:ptCount val="11"/>
                <c:pt idx="0">
                  <c:v>0.83439490445859876</c:v>
                </c:pt>
                <c:pt idx="1">
                  <c:v>0.797752808988764</c:v>
                </c:pt>
                <c:pt idx="2">
                  <c:v>0.69178082191780821</c:v>
                </c:pt>
                <c:pt idx="3">
                  <c:v>0.66279069767441856</c:v>
                </c:pt>
                <c:pt idx="4">
                  <c:v>0.64601769911504425</c:v>
                </c:pt>
                <c:pt idx="5">
                  <c:v>0.64150943396226412</c:v>
                </c:pt>
                <c:pt idx="6">
                  <c:v>0.6333333333333333</c:v>
                </c:pt>
                <c:pt idx="7">
                  <c:v>0.61809045226130654</c:v>
                </c:pt>
                <c:pt idx="8">
                  <c:v>0.53543307086614178</c:v>
                </c:pt>
                <c:pt idx="9">
                  <c:v>0.50256410256410255</c:v>
                </c:pt>
                <c:pt idx="10">
                  <c:v>0.31456310679611649</c:v>
                </c:pt>
              </c:numCache>
            </c:numRef>
          </c:val>
          <c:extLst>
            <c:ext xmlns:c16="http://schemas.microsoft.com/office/drawing/2014/chart" uri="{C3380CC4-5D6E-409C-BE32-E72D297353CC}">
              <c16:uniqueId val="{00000000-0381-4D41-8775-F0161E4BCCD3}"/>
            </c:ext>
          </c:extLst>
        </c:ser>
        <c:ser>
          <c:idx val="1"/>
          <c:order val="1"/>
          <c:tx>
            <c:strRef>
              <c:f>Sheet1!$C$22</c:f>
              <c:strCache>
                <c:ptCount val="1"/>
                <c:pt idx="0">
                  <c:v>Completed within Timeframe %</c:v>
                </c:pt>
              </c:strCache>
            </c:strRef>
          </c:tx>
          <c:spPr>
            <a:solidFill>
              <a:srgbClr val="00B05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Sheet1!$A$23:$A$33</c:f>
              <c:strCache>
                <c:ptCount val="11"/>
                <c:pt idx="0">
                  <c:v>EC</c:v>
                </c:pt>
                <c:pt idx="1">
                  <c:v>BGCMA</c:v>
                </c:pt>
                <c:pt idx="2">
                  <c:v>KZN</c:v>
                </c:pt>
                <c:pt idx="3">
                  <c:v>LP</c:v>
                </c:pt>
                <c:pt idx="4">
                  <c:v>NW</c:v>
                </c:pt>
                <c:pt idx="5">
                  <c:v>FS</c:v>
                </c:pt>
                <c:pt idx="6">
                  <c:v>IUCMA </c:v>
                </c:pt>
                <c:pt idx="7">
                  <c:v>GP</c:v>
                </c:pt>
                <c:pt idx="8">
                  <c:v>MP</c:v>
                </c:pt>
                <c:pt idx="9">
                  <c:v>NC</c:v>
                </c:pt>
                <c:pt idx="10">
                  <c:v>WC</c:v>
                </c:pt>
              </c:strCache>
            </c:strRef>
          </c:cat>
          <c:val>
            <c:numRef>
              <c:f>Sheet1!$C$23:$C$33</c:f>
              <c:numCache>
                <c:formatCode>0%</c:formatCode>
                <c:ptCount val="11"/>
                <c:pt idx="0">
                  <c:v>0.53503184713375795</c:v>
                </c:pt>
                <c:pt idx="1">
                  <c:v>0.23595505617977527</c:v>
                </c:pt>
                <c:pt idx="2">
                  <c:v>0.42465753424657532</c:v>
                </c:pt>
                <c:pt idx="3">
                  <c:v>0.41860465116279072</c:v>
                </c:pt>
                <c:pt idx="4">
                  <c:v>0.15486725663716813</c:v>
                </c:pt>
                <c:pt idx="5">
                  <c:v>0.27358490566037735</c:v>
                </c:pt>
                <c:pt idx="6">
                  <c:v>0.27500000000000002</c:v>
                </c:pt>
                <c:pt idx="7">
                  <c:v>0.32663316582914576</c:v>
                </c:pt>
                <c:pt idx="8">
                  <c:v>0.18110236220472442</c:v>
                </c:pt>
                <c:pt idx="9">
                  <c:v>9.7435897435897437E-2</c:v>
                </c:pt>
                <c:pt idx="10">
                  <c:v>8.3495145631067955E-2</c:v>
                </c:pt>
              </c:numCache>
            </c:numRef>
          </c:val>
          <c:extLst>
            <c:ext xmlns:c16="http://schemas.microsoft.com/office/drawing/2014/chart" uri="{C3380CC4-5D6E-409C-BE32-E72D297353CC}">
              <c16:uniqueId val="{00000001-0381-4D41-8775-F0161E4BCCD3}"/>
            </c:ext>
          </c:extLst>
        </c:ser>
        <c:dLbls>
          <c:dLblPos val="outEnd"/>
          <c:showLegendKey val="0"/>
          <c:showVal val="1"/>
          <c:showCatName val="0"/>
          <c:showSerName val="0"/>
          <c:showPercent val="0"/>
          <c:showBubbleSize val="0"/>
        </c:dLbls>
        <c:gapWidth val="444"/>
        <c:overlap val="-90"/>
        <c:axId val="1848873632"/>
        <c:axId val="70039664"/>
      </c:barChart>
      <c:catAx>
        <c:axId val="184887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0039664"/>
        <c:crosses val="autoZero"/>
        <c:auto val="1"/>
        <c:lblAlgn val="ctr"/>
        <c:lblOffset val="100"/>
        <c:noMultiLvlLbl val="0"/>
      </c:catAx>
      <c:valAx>
        <c:axId val="70039664"/>
        <c:scaling>
          <c:orientation val="minMax"/>
        </c:scaling>
        <c:delete val="1"/>
        <c:axPos val="l"/>
        <c:numFmt formatCode="0%" sourceLinked="1"/>
        <c:majorTickMark val="none"/>
        <c:minorTickMark val="none"/>
        <c:tickLblPos val="nextTo"/>
        <c:crossAx val="1848873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Sheet1!$J$2</c:f>
              <c:strCache>
                <c:ptCount val="1"/>
                <c:pt idx="0">
                  <c:v>Finalised</c:v>
                </c:pt>
              </c:strCache>
            </c:strRef>
          </c:tx>
          <c:spPr>
            <a:solidFill>
              <a:srgbClr val="92D050"/>
            </a:solidFill>
            <a:ln>
              <a:noFill/>
            </a:ln>
            <a:effectLst/>
          </c:spPr>
          <c:invertIfNegative val="0"/>
          <c:cat>
            <c:strRef>
              <c:f>Sheet1!$I$3:$I$13</c:f>
              <c:strCache>
                <c:ptCount val="11"/>
                <c:pt idx="0">
                  <c:v>EC</c:v>
                </c:pt>
                <c:pt idx="1">
                  <c:v>FS</c:v>
                </c:pt>
                <c:pt idx="2">
                  <c:v>NC</c:v>
                </c:pt>
                <c:pt idx="3">
                  <c:v>GP</c:v>
                </c:pt>
                <c:pt idx="4">
                  <c:v>KZN</c:v>
                </c:pt>
                <c:pt idx="5">
                  <c:v>LP</c:v>
                </c:pt>
                <c:pt idx="6">
                  <c:v>NW</c:v>
                </c:pt>
                <c:pt idx="7">
                  <c:v>MP</c:v>
                </c:pt>
                <c:pt idx="8">
                  <c:v>IUCMA </c:v>
                </c:pt>
                <c:pt idx="9">
                  <c:v>WC</c:v>
                </c:pt>
                <c:pt idx="10">
                  <c:v>BGCMA</c:v>
                </c:pt>
              </c:strCache>
            </c:strRef>
          </c:cat>
          <c:val>
            <c:numRef>
              <c:f>Sheet1!$J$3:$J$13</c:f>
              <c:numCache>
                <c:formatCode>General</c:formatCode>
                <c:ptCount val="11"/>
                <c:pt idx="0">
                  <c:v>131</c:v>
                </c:pt>
                <c:pt idx="1">
                  <c:v>68</c:v>
                </c:pt>
                <c:pt idx="2">
                  <c:v>98</c:v>
                </c:pt>
                <c:pt idx="3">
                  <c:v>123</c:v>
                </c:pt>
                <c:pt idx="4">
                  <c:v>202</c:v>
                </c:pt>
                <c:pt idx="5">
                  <c:v>114</c:v>
                </c:pt>
                <c:pt idx="6">
                  <c:v>146</c:v>
                </c:pt>
                <c:pt idx="7">
                  <c:v>136</c:v>
                </c:pt>
                <c:pt idx="8">
                  <c:v>76</c:v>
                </c:pt>
                <c:pt idx="9">
                  <c:v>162</c:v>
                </c:pt>
                <c:pt idx="10">
                  <c:v>71</c:v>
                </c:pt>
              </c:numCache>
            </c:numRef>
          </c:val>
          <c:extLst>
            <c:ext xmlns:c16="http://schemas.microsoft.com/office/drawing/2014/chart" uri="{C3380CC4-5D6E-409C-BE32-E72D297353CC}">
              <c16:uniqueId val="{00000000-801E-4ABF-98DF-66BD104525AA}"/>
            </c:ext>
          </c:extLst>
        </c:ser>
        <c:ser>
          <c:idx val="1"/>
          <c:order val="1"/>
          <c:tx>
            <c:strRef>
              <c:f>Sheet1!$K$2</c:f>
              <c:strCache>
                <c:ptCount val="1"/>
                <c:pt idx="0">
                  <c:v>In progress</c:v>
                </c:pt>
              </c:strCache>
            </c:strRef>
          </c:tx>
          <c:spPr>
            <a:solidFill>
              <a:srgbClr val="FF0000"/>
            </a:solidFill>
            <a:ln>
              <a:noFill/>
            </a:ln>
            <a:effectLst/>
          </c:spPr>
          <c:invertIfNegative val="0"/>
          <c:cat>
            <c:strRef>
              <c:f>Sheet1!$I$3:$I$13</c:f>
              <c:strCache>
                <c:ptCount val="11"/>
                <c:pt idx="0">
                  <c:v>EC</c:v>
                </c:pt>
                <c:pt idx="1">
                  <c:v>FS</c:v>
                </c:pt>
                <c:pt idx="2">
                  <c:v>NC</c:v>
                </c:pt>
                <c:pt idx="3">
                  <c:v>GP</c:v>
                </c:pt>
                <c:pt idx="4">
                  <c:v>KZN</c:v>
                </c:pt>
                <c:pt idx="5">
                  <c:v>LP</c:v>
                </c:pt>
                <c:pt idx="6">
                  <c:v>NW</c:v>
                </c:pt>
                <c:pt idx="7">
                  <c:v>MP</c:v>
                </c:pt>
                <c:pt idx="8">
                  <c:v>IUCMA </c:v>
                </c:pt>
                <c:pt idx="9">
                  <c:v>WC</c:v>
                </c:pt>
                <c:pt idx="10">
                  <c:v>BGCMA</c:v>
                </c:pt>
              </c:strCache>
            </c:strRef>
          </c:cat>
          <c:val>
            <c:numRef>
              <c:f>Sheet1!$K$3:$K$13</c:f>
              <c:numCache>
                <c:formatCode>General</c:formatCode>
                <c:ptCount val="11"/>
                <c:pt idx="0">
                  <c:v>26</c:v>
                </c:pt>
                <c:pt idx="1">
                  <c:v>38</c:v>
                </c:pt>
                <c:pt idx="2">
                  <c:v>97</c:v>
                </c:pt>
                <c:pt idx="3">
                  <c:v>76</c:v>
                </c:pt>
                <c:pt idx="4">
                  <c:v>90</c:v>
                </c:pt>
                <c:pt idx="5">
                  <c:v>58</c:v>
                </c:pt>
                <c:pt idx="6">
                  <c:v>80</c:v>
                </c:pt>
                <c:pt idx="7">
                  <c:v>118</c:v>
                </c:pt>
                <c:pt idx="8">
                  <c:v>44</c:v>
                </c:pt>
                <c:pt idx="9">
                  <c:v>353</c:v>
                </c:pt>
                <c:pt idx="10">
                  <c:v>18</c:v>
                </c:pt>
              </c:numCache>
            </c:numRef>
          </c:val>
          <c:extLst>
            <c:ext xmlns:c16="http://schemas.microsoft.com/office/drawing/2014/chart" uri="{C3380CC4-5D6E-409C-BE32-E72D297353CC}">
              <c16:uniqueId val="{00000001-801E-4ABF-98DF-66BD104525AA}"/>
            </c:ext>
          </c:extLst>
        </c:ser>
        <c:dLbls>
          <c:showLegendKey val="0"/>
          <c:showVal val="0"/>
          <c:showCatName val="0"/>
          <c:showSerName val="0"/>
          <c:showPercent val="0"/>
          <c:showBubbleSize val="0"/>
        </c:dLbls>
        <c:gapWidth val="219"/>
        <c:overlap val="-27"/>
        <c:axId val="541131759"/>
        <c:axId val="541132591"/>
      </c:barChart>
      <c:catAx>
        <c:axId val="5411317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Province</a:t>
                </a:r>
                <a:r>
                  <a:rPr lang="en-ZA" baseline="0" dirty="0"/>
                  <a:t> / CMA</a:t>
                </a:r>
                <a:endParaRPr lang="en-ZA" dirty="0"/>
              </a:p>
            </c:rich>
          </c:tx>
          <c:layout>
            <c:manualLayout>
              <c:xMode val="edge"/>
              <c:yMode val="edge"/>
              <c:x val="0.40387085953758456"/>
              <c:y val="0.818906788057824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132591"/>
        <c:crosses val="autoZero"/>
        <c:auto val="1"/>
        <c:lblAlgn val="ctr"/>
        <c:lblOffset val="100"/>
        <c:noMultiLvlLbl val="0"/>
      </c:catAx>
      <c:valAx>
        <c:axId val="541132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No.</a:t>
                </a:r>
                <a:r>
                  <a:rPr lang="en-ZA" baseline="0"/>
                  <a:t> of applications</a:t>
                </a:r>
                <a:endParaRPr lang="en-ZA"/>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131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E0EE-4CCB-B900-F3EB1DFFB1CC}"/>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0EE-4CCB-B900-F3EB1DFFB1CC}"/>
              </c:ext>
            </c:extLst>
          </c:dPt>
          <c:dLbls>
            <c:dLbl>
              <c:idx val="0"/>
              <c:layout>
                <c:manualLayout>
                  <c:x val="-1.6845253718285214E-2"/>
                  <c:y val="0.14385352872557597"/>
                </c:manualLayout>
              </c:layout>
              <c:tx>
                <c:rich>
                  <a:bodyPr/>
                  <a:lstStyle/>
                  <a:p>
                    <a:fld id="{0F2E6122-8E18-4F18-9CEF-F6F0D84D4980}" type="VALUE">
                      <a:rPr lang="en-US"/>
                      <a:pPr/>
                      <a:t>[VALUE]</a:t>
                    </a:fld>
                    <a:r>
                      <a:rPr lang="en-US" baseline="0"/>
                      <a:t> (</a:t>
                    </a:r>
                    <a:fld id="{4724F482-738F-4FCB-B4D8-75502C4F015B}" type="PERCENTAGE">
                      <a:rPr lang="en-US" baseline="0"/>
                      <a:pPr/>
                      <a:t>[PERCENTAGE]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EE-4CCB-B900-F3EB1DFFB1CC}"/>
                </c:ext>
              </c:extLst>
            </c:dLbl>
            <c:dLbl>
              <c:idx val="1"/>
              <c:layout>
                <c:manualLayout>
                  <c:x val="-3.1977799650043742E-2"/>
                  <c:y val="-1.6444663167104114E-2"/>
                </c:manualLayout>
              </c:layout>
              <c:tx>
                <c:rich>
                  <a:bodyPr/>
                  <a:lstStyle/>
                  <a:p>
                    <a:fld id="{54B00B09-561D-4B75-8705-8FD6CDF06501}" type="VALUE">
                      <a:rPr lang="en-US"/>
                      <a:pPr/>
                      <a:t>[VALUE]</a:t>
                    </a:fld>
                    <a:r>
                      <a:rPr lang="en-US" baseline="0"/>
                      <a:t> (</a:t>
                    </a:r>
                    <a:fld id="{181B6EC5-E66B-45A1-81FD-E72E635440A4}" type="PERCENTAGE">
                      <a:rPr lang="en-US" baseline="0"/>
                      <a:pPr/>
                      <a:t>[PERCENTAGE]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0EE-4CCB-B900-F3EB1DFFB1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Sheet1!$F$17:$F$18</c:f>
              <c:strCache>
                <c:ptCount val="2"/>
                <c:pt idx="0">
                  <c:v>Finalised </c:v>
                </c:pt>
                <c:pt idx="1">
                  <c:v>In progress</c:v>
                </c:pt>
              </c:strCache>
            </c:strRef>
          </c:cat>
          <c:val>
            <c:numRef>
              <c:f>Sheet1!$G$17:$G$18</c:f>
              <c:numCache>
                <c:formatCode>General</c:formatCode>
                <c:ptCount val="2"/>
                <c:pt idx="0">
                  <c:v>1327</c:v>
                </c:pt>
                <c:pt idx="1">
                  <c:v>998</c:v>
                </c:pt>
              </c:numCache>
            </c:numRef>
          </c:val>
          <c:extLst>
            <c:ext xmlns:c16="http://schemas.microsoft.com/office/drawing/2014/chart" uri="{C3380CC4-5D6E-409C-BE32-E72D297353CC}">
              <c16:uniqueId val="{00000004-E0EE-4CCB-B900-F3EB1DFFB1C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b="1" dirty="0"/>
              <a:t>Municipal</a:t>
            </a:r>
            <a:r>
              <a:rPr lang="en-ZA" sz="1200" b="1" baseline="0" dirty="0"/>
              <a:t> </a:t>
            </a:r>
            <a:r>
              <a:rPr lang="en-ZA" sz="1200" b="1" dirty="0"/>
              <a:t>Wastewater Services Performance (Green Drop Certification):</a:t>
            </a:r>
            <a:r>
              <a:rPr lang="en-ZA" sz="1200" b="1" baseline="0" dirty="0"/>
              <a:t> Western Cape </a:t>
            </a:r>
            <a:endParaRPr lang="en-ZA"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c:f>
              <c:strCache>
                <c:ptCount val="1"/>
                <c:pt idx="0">
                  <c:v>2009</c:v>
                </c:pt>
              </c:strCache>
            </c:strRef>
          </c:tx>
          <c:spPr>
            <a:solidFill>
              <a:schemeClr val="accent1"/>
            </a:solidFill>
            <a:ln>
              <a:solidFill>
                <a:srgbClr val="0066FF"/>
              </a:solidFill>
            </a:ln>
            <a:effectLst/>
          </c:spPr>
          <c:invertIfNegative val="0"/>
          <c:cat>
            <c:strRef>
              <c:f>Sheet1!$A$4:$A$8</c:f>
              <c:strCache>
                <c:ptCount val="5"/>
                <c:pt idx="0">
                  <c:v>90 - 100% Excellent (Green Drop)</c:v>
                </c:pt>
                <c:pt idx="1">
                  <c:v>80 - &lt;90% Good</c:v>
                </c:pt>
                <c:pt idx="2">
                  <c:v>59 - &lt;80% Average</c:v>
                </c:pt>
                <c:pt idx="3">
                  <c:v>30 - &lt;50% Poor</c:v>
                </c:pt>
                <c:pt idx="4">
                  <c:v>0 - &lt;30% Critical</c:v>
                </c:pt>
              </c:strCache>
            </c:strRef>
          </c:cat>
          <c:val>
            <c:numRef>
              <c:f>Sheet1!$B$4:$B$8</c:f>
              <c:numCache>
                <c:formatCode>General</c:formatCode>
                <c:ptCount val="5"/>
                <c:pt idx="0">
                  <c:v>10</c:v>
                </c:pt>
                <c:pt idx="1">
                  <c:v>3</c:v>
                </c:pt>
                <c:pt idx="2">
                  <c:v>45</c:v>
                </c:pt>
                <c:pt idx="3">
                  <c:v>30</c:v>
                </c:pt>
                <c:pt idx="4">
                  <c:v>19</c:v>
                </c:pt>
              </c:numCache>
            </c:numRef>
          </c:val>
          <c:extLst>
            <c:ext xmlns:c16="http://schemas.microsoft.com/office/drawing/2014/chart" uri="{C3380CC4-5D6E-409C-BE32-E72D297353CC}">
              <c16:uniqueId val="{00000000-F0A7-42EB-A277-CD1EBA4CD405}"/>
            </c:ext>
          </c:extLst>
        </c:ser>
        <c:ser>
          <c:idx val="1"/>
          <c:order val="1"/>
          <c:tx>
            <c:strRef>
              <c:f>Sheet1!$C$3</c:f>
              <c:strCache>
                <c:ptCount val="1"/>
                <c:pt idx="0">
                  <c:v>2011</c:v>
                </c:pt>
              </c:strCache>
            </c:strRef>
          </c:tx>
          <c:spPr>
            <a:solidFill>
              <a:srgbClr val="00CC00"/>
            </a:solidFill>
            <a:ln>
              <a:noFill/>
            </a:ln>
            <a:effectLst/>
          </c:spPr>
          <c:invertIfNegative val="0"/>
          <c:cat>
            <c:strRef>
              <c:f>Sheet1!$A$4:$A$8</c:f>
              <c:strCache>
                <c:ptCount val="5"/>
                <c:pt idx="0">
                  <c:v>90 - 100% Excellent (Green Drop)</c:v>
                </c:pt>
                <c:pt idx="1">
                  <c:v>80 - &lt;90% Good</c:v>
                </c:pt>
                <c:pt idx="2">
                  <c:v>59 - &lt;80% Average</c:v>
                </c:pt>
                <c:pt idx="3">
                  <c:v>30 - &lt;50% Poor</c:v>
                </c:pt>
                <c:pt idx="4">
                  <c:v>0 - &lt;30% Critical</c:v>
                </c:pt>
              </c:strCache>
            </c:strRef>
          </c:cat>
          <c:val>
            <c:numRef>
              <c:f>Sheet1!$C$4:$C$8</c:f>
              <c:numCache>
                <c:formatCode>General</c:formatCode>
                <c:ptCount val="5"/>
                <c:pt idx="0">
                  <c:v>19</c:v>
                </c:pt>
                <c:pt idx="1">
                  <c:v>26</c:v>
                </c:pt>
                <c:pt idx="2">
                  <c:v>72</c:v>
                </c:pt>
                <c:pt idx="3">
                  <c:v>29</c:v>
                </c:pt>
                <c:pt idx="4">
                  <c:v>9</c:v>
                </c:pt>
              </c:numCache>
            </c:numRef>
          </c:val>
          <c:extLst>
            <c:ext xmlns:c16="http://schemas.microsoft.com/office/drawing/2014/chart" uri="{C3380CC4-5D6E-409C-BE32-E72D297353CC}">
              <c16:uniqueId val="{00000001-F0A7-42EB-A277-CD1EBA4CD405}"/>
            </c:ext>
          </c:extLst>
        </c:ser>
        <c:ser>
          <c:idx val="2"/>
          <c:order val="2"/>
          <c:tx>
            <c:strRef>
              <c:f>Sheet1!$D$3</c:f>
              <c:strCache>
                <c:ptCount val="1"/>
                <c:pt idx="0">
                  <c:v>2013</c:v>
                </c:pt>
              </c:strCache>
            </c:strRef>
          </c:tx>
          <c:spPr>
            <a:solidFill>
              <a:srgbClr val="FF9933"/>
            </a:solidFill>
            <a:ln>
              <a:noFill/>
            </a:ln>
            <a:effectLst/>
          </c:spPr>
          <c:invertIfNegative val="0"/>
          <c:cat>
            <c:strRef>
              <c:f>Sheet1!$A$4:$A$8</c:f>
              <c:strCache>
                <c:ptCount val="5"/>
                <c:pt idx="0">
                  <c:v>90 - 100% Excellent (Green Drop)</c:v>
                </c:pt>
                <c:pt idx="1">
                  <c:v>80 - &lt;90% Good</c:v>
                </c:pt>
                <c:pt idx="2">
                  <c:v>59 - &lt;80% Average</c:v>
                </c:pt>
                <c:pt idx="3">
                  <c:v>30 - &lt;50% Poor</c:v>
                </c:pt>
                <c:pt idx="4">
                  <c:v>0 - &lt;30% Critical</c:v>
                </c:pt>
              </c:strCache>
            </c:strRef>
          </c:cat>
          <c:val>
            <c:numRef>
              <c:f>Sheet1!$D$4:$D$8</c:f>
              <c:numCache>
                <c:formatCode>General</c:formatCode>
                <c:ptCount val="5"/>
                <c:pt idx="0">
                  <c:v>26</c:v>
                </c:pt>
                <c:pt idx="1">
                  <c:v>29</c:v>
                </c:pt>
                <c:pt idx="2">
                  <c:v>68</c:v>
                </c:pt>
                <c:pt idx="3">
                  <c:v>26</c:v>
                </c:pt>
                <c:pt idx="4">
                  <c:v>9</c:v>
                </c:pt>
              </c:numCache>
            </c:numRef>
          </c:val>
          <c:extLst>
            <c:ext xmlns:c16="http://schemas.microsoft.com/office/drawing/2014/chart" uri="{C3380CC4-5D6E-409C-BE32-E72D297353CC}">
              <c16:uniqueId val="{00000002-F0A7-42EB-A277-CD1EBA4CD405}"/>
            </c:ext>
          </c:extLst>
        </c:ser>
        <c:dLbls>
          <c:showLegendKey val="0"/>
          <c:showVal val="0"/>
          <c:showCatName val="0"/>
          <c:showSerName val="0"/>
          <c:showPercent val="0"/>
          <c:showBubbleSize val="0"/>
        </c:dLbls>
        <c:gapWidth val="219"/>
        <c:overlap val="-27"/>
        <c:axId val="1093141167"/>
        <c:axId val="1090288463"/>
      </c:barChart>
      <c:catAx>
        <c:axId val="109314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288463"/>
        <c:crosses val="autoZero"/>
        <c:auto val="1"/>
        <c:lblAlgn val="ctr"/>
        <c:lblOffset val="100"/>
        <c:noMultiLvlLbl val="0"/>
      </c:catAx>
      <c:valAx>
        <c:axId val="1090288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314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579" cy="496882"/>
          </a:xfrm>
          <a:prstGeom prst="rect">
            <a:avLst/>
          </a:prstGeom>
        </p:spPr>
        <p:txBody>
          <a:bodyPr vert="horz" lIns="89739" tIns="44870" rIns="89739" bIns="44870" rtlCol="0"/>
          <a:lstStyle>
            <a:lvl1pPr algn="l">
              <a:defRPr sz="1200"/>
            </a:lvl1pPr>
          </a:lstStyle>
          <a:p>
            <a:endParaRPr lang="en-ZA"/>
          </a:p>
        </p:txBody>
      </p:sp>
      <p:sp>
        <p:nvSpPr>
          <p:cNvPr id="3" name="Date Placeholder 2"/>
          <p:cNvSpPr>
            <a:spLocks noGrp="1"/>
          </p:cNvSpPr>
          <p:nvPr>
            <p:ph type="dt" sz="quarter" idx="1"/>
          </p:nvPr>
        </p:nvSpPr>
        <p:spPr>
          <a:xfrm>
            <a:off x="3777971" y="0"/>
            <a:ext cx="2889579" cy="496882"/>
          </a:xfrm>
          <a:prstGeom prst="rect">
            <a:avLst/>
          </a:prstGeom>
        </p:spPr>
        <p:txBody>
          <a:bodyPr vert="horz" lIns="89739" tIns="44870" rIns="89739" bIns="44870" rtlCol="0"/>
          <a:lstStyle>
            <a:lvl1pPr algn="r">
              <a:defRPr sz="1200"/>
            </a:lvl1pPr>
          </a:lstStyle>
          <a:p>
            <a:fld id="{0B59CEFF-BD75-470D-BE46-208252D23B4D}" type="datetimeFigureOut">
              <a:rPr lang="en-US" smtClean="0"/>
              <a:pPr/>
              <a:t>2/19/2022</a:t>
            </a:fld>
            <a:endParaRPr lang="en-ZA"/>
          </a:p>
        </p:txBody>
      </p:sp>
      <p:sp>
        <p:nvSpPr>
          <p:cNvPr id="4" name="Footer Placeholder 3"/>
          <p:cNvSpPr>
            <a:spLocks noGrp="1"/>
          </p:cNvSpPr>
          <p:nvPr>
            <p:ph type="ftr" sz="quarter" idx="2"/>
          </p:nvPr>
        </p:nvSpPr>
        <p:spPr>
          <a:xfrm>
            <a:off x="0" y="9428183"/>
            <a:ext cx="2889579" cy="496882"/>
          </a:xfrm>
          <a:prstGeom prst="rect">
            <a:avLst/>
          </a:prstGeom>
        </p:spPr>
        <p:txBody>
          <a:bodyPr vert="horz" lIns="89739" tIns="44870" rIns="89739" bIns="44870" rtlCol="0" anchor="b"/>
          <a:lstStyle>
            <a:lvl1pPr algn="l">
              <a:defRPr sz="1200"/>
            </a:lvl1pPr>
          </a:lstStyle>
          <a:p>
            <a:endParaRPr lang="en-ZA"/>
          </a:p>
        </p:txBody>
      </p:sp>
      <p:sp>
        <p:nvSpPr>
          <p:cNvPr id="5" name="Slide Number Placeholder 4"/>
          <p:cNvSpPr>
            <a:spLocks noGrp="1"/>
          </p:cNvSpPr>
          <p:nvPr>
            <p:ph type="sldNum" sz="quarter" idx="3"/>
          </p:nvPr>
        </p:nvSpPr>
        <p:spPr>
          <a:xfrm>
            <a:off x="3777971" y="9428183"/>
            <a:ext cx="2889579" cy="496882"/>
          </a:xfrm>
          <a:prstGeom prst="rect">
            <a:avLst/>
          </a:prstGeom>
        </p:spPr>
        <p:txBody>
          <a:bodyPr vert="horz" lIns="89739" tIns="44870" rIns="89739" bIns="44870" rtlCol="0" anchor="b"/>
          <a:lstStyle>
            <a:lvl1pPr algn="r">
              <a:defRPr sz="1200"/>
            </a:lvl1pPr>
          </a:lstStyle>
          <a:p>
            <a:fld id="{EBE5500D-A261-47EC-8CD8-26F9711C0BA0}"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4828" tIns="47413" rIns="94828" bIns="47413" rtlCol="0"/>
          <a:lstStyle>
            <a:lvl1pPr algn="l">
              <a:defRPr sz="1300"/>
            </a:lvl1pPr>
          </a:lstStyle>
          <a:p>
            <a:endParaRPr lang="en-ZA"/>
          </a:p>
        </p:txBody>
      </p:sp>
      <p:sp>
        <p:nvSpPr>
          <p:cNvPr id="3" name="Date Placeholder 2"/>
          <p:cNvSpPr>
            <a:spLocks noGrp="1"/>
          </p:cNvSpPr>
          <p:nvPr>
            <p:ph type="dt" idx="1"/>
          </p:nvPr>
        </p:nvSpPr>
        <p:spPr>
          <a:xfrm>
            <a:off x="3777607" y="0"/>
            <a:ext cx="2889938" cy="496332"/>
          </a:xfrm>
          <a:prstGeom prst="rect">
            <a:avLst/>
          </a:prstGeom>
        </p:spPr>
        <p:txBody>
          <a:bodyPr vert="horz" lIns="94828" tIns="47413" rIns="94828" bIns="47413" rtlCol="0"/>
          <a:lstStyle>
            <a:lvl1pPr algn="r">
              <a:defRPr sz="1300"/>
            </a:lvl1pPr>
          </a:lstStyle>
          <a:p>
            <a:fld id="{EA375BBC-4CA0-4B8D-9043-1BC3D6A55787}" type="datetimeFigureOut">
              <a:rPr lang="en-US" smtClean="0"/>
              <a:pPr/>
              <a:t>2/19/2022</a:t>
            </a:fld>
            <a:endParaRPr lang="en-ZA"/>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4828" tIns="47413" rIns="94828" bIns="47413" rtlCol="0" anchor="ctr"/>
          <a:lstStyle/>
          <a:p>
            <a:endParaRPr lang="en-ZA"/>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4828" tIns="47413" rIns="94828" bIns="474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889938" cy="496332"/>
          </a:xfrm>
          <a:prstGeom prst="rect">
            <a:avLst/>
          </a:prstGeom>
        </p:spPr>
        <p:txBody>
          <a:bodyPr vert="horz" lIns="94828" tIns="47413" rIns="94828" bIns="47413" rtlCol="0" anchor="b"/>
          <a:lstStyle>
            <a:lvl1pPr algn="l">
              <a:defRPr sz="1300"/>
            </a:lvl1pPr>
          </a:lstStyle>
          <a:p>
            <a:endParaRPr lang="en-ZA"/>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4828" tIns="47413" rIns="94828" bIns="47413" rtlCol="0" anchor="b"/>
          <a:lstStyle>
            <a:lvl1pPr algn="r">
              <a:defRPr sz="1300"/>
            </a:lvl1pPr>
          </a:lstStyle>
          <a:p>
            <a:fld id="{A1742CAE-2135-419C-B965-6E311EE8B4F3}" type="slidenum">
              <a:rPr lang="en-ZA" smtClean="0"/>
              <a:pPr/>
              <a:t>‹#›</a:t>
            </a:fld>
            <a:endParaRPr lang="en-ZA"/>
          </a:p>
        </p:txBody>
      </p:sp>
    </p:spTree>
    <p:extLst>
      <p:ext uri="{BB962C8B-B14F-4D97-AF65-F5344CB8AC3E}">
        <p14:creationId xmlns:p14="http://schemas.microsoft.com/office/powerpoint/2010/main" val="126772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354083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84765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84765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83616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29747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99628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94" indent="-285729">
              <a:defRPr>
                <a:solidFill>
                  <a:schemeClr val="tx1"/>
                </a:solidFill>
                <a:latin typeface="Arial" panose="020B0604020202020204" pitchFamily="34" charset="0"/>
                <a:cs typeface="Arial" panose="020B0604020202020204" pitchFamily="34" charset="0"/>
              </a:defRPr>
            </a:lvl2pPr>
            <a:lvl3pPr marL="1142916" indent="-228583">
              <a:defRPr>
                <a:solidFill>
                  <a:schemeClr val="tx1"/>
                </a:solidFill>
                <a:latin typeface="Arial" panose="020B0604020202020204" pitchFamily="34" charset="0"/>
                <a:cs typeface="Arial" panose="020B0604020202020204" pitchFamily="34" charset="0"/>
              </a:defRPr>
            </a:lvl3pPr>
            <a:lvl4pPr marL="1600081" indent="-228583">
              <a:defRPr>
                <a:solidFill>
                  <a:schemeClr val="tx1"/>
                </a:solidFill>
                <a:latin typeface="Arial" panose="020B0604020202020204" pitchFamily="34" charset="0"/>
                <a:cs typeface="Arial" panose="020B0604020202020204" pitchFamily="34" charset="0"/>
              </a:defRPr>
            </a:lvl4pPr>
            <a:lvl5pPr marL="2057247" indent="-228583">
              <a:defRPr>
                <a:solidFill>
                  <a:schemeClr val="tx1"/>
                </a:solidFill>
                <a:latin typeface="Arial" panose="020B0604020202020204" pitchFamily="34" charset="0"/>
                <a:cs typeface="Arial" panose="020B0604020202020204" pitchFamily="34" charset="0"/>
              </a:defRPr>
            </a:lvl5pPr>
            <a:lvl6pPr marL="2514414" indent="-228583" defTabSz="457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580" indent="-228583" defTabSz="457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746" indent="-228583" defTabSz="457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912" indent="-228583" defTabSz="457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987C59-D710-4DAC-A09A-9D685C751B7C}" type="slidenum">
              <a:rPr lang="en-AU" altLang="en-US">
                <a:latin typeface="Calibri" panose="020F0502020204030204" pitchFamily="34" charset="0"/>
              </a:rPr>
              <a:pPr/>
              <a:t>22</a:t>
            </a:fld>
            <a:endParaRPr lang="en-AU" altLang="en-US">
              <a:latin typeface="Calibri" panose="020F0502020204030204" pitchFamily="34" charset="0"/>
            </a:endParaRPr>
          </a:p>
        </p:txBody>
      </p:sp>
      <p:sp>
        <p:nvSpPr>
          <p:cNvPr id="119811" name="Rectangle 2"/>
          <p:cNvSpPr>
            <a:spLocks noGrp="1" noRot="1" noChangeAspect="1" noChangeArrowheads="1" noTextEdit="1"/>
          </p:cNvSpPr>
          <p:nvPr>
            <p:ph type="sldImg"/>
          </p:nvPr>
        </p:nvSpPr>
        <p:spPr bwMode="auto">
          <a:xfrm>
            <a:off x="479425" y="1279525"/>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271682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94" indent="-285729">
              <a:defRPr>
                <a:solidFill>
                  <a:schemeClr val="tx1"/>
                </a:solidFill>
                <a:latin typeface="Arial" panose="020B0604020202020204" pitchFamily="34" charset="0"/>
                <a:cs typeface="Arial" panose="020B0604020202020204" pitchFamily="34" charset="0"/>
              </a:defRPr>
            </a:lvl2pPr>
            <a:lvl3pPr marL="1142916" indent="-228583">
              <a:defRPr>
                <a:solidFill>
                  <a:schemeClr val="tx1"/>
                </a:solidFill>
                <a:latin typeface="Arial" panose="020B0604020202020204" pitchFamily="34" charset="0"/>
                <a:cs typeface="Arial" panose="020B0604020202020204" pitchFamily="34" charset="0"/>
              </a:defRPr>
            </a:lvl3pPr>
            <a:lvl4pPr marL="1600081" indent="-228583">
              <a:defRPr>
                <a:solidFill>
                  <a:schemeClr val="tx1"/>
                </a:solidFill>
                <a:latin typeface="Arial" panose="020B0604020202020204" pitchFamily="34" charset="0"/>
                <a:cs typeface="Arial" panose="020B0604020202020204" pitchFamily="34" charset="0"/>
              </a:defRPr>
            </a:lvl4pPr>
            <a:lvl5pPr marL="2057247" indent="-228583">
              <a:defRPr>
                <a:solidFill>
                  <a:schemeClr val="tx1"/>
                </a:solidFill>
                <a:latin typeface="Arial" panose="020B0604020202020204" pitchFamily="34" charset="0"/>
                <a:cs typeface="Arial" panose="020B0604020202020204" pitchFamily="34" charset="0"/>
              </a:defRPr>
            </a:lvl5pPr>
            <a:lvl6pPr marL="2514414" indent="-228583" defTabSz="457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580" indent="-228583" defTabSz="457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746" indent="-228583" defTabSz="457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912" indent="-228583" defTabSz="45716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987C59-D710-4DAC-A09A-9D685C751B7C}" type="slidenum">
              <a:rPr lang="en-AU" altLang="en-US">
                <a:latin typeface="Calibri" panose="020F0502020204030204" pitchFamily="34" charset="0"/>
              </a:rPr>
              <a:pPr/>
              <a:t>23</a:t>
            </a:fld>
            <a:endParaRPr lang="en-AU" altLang="en-US">
              <a:latin typeface="Calibri" panose="020F0502020204030204" pitchFamily="34" charset="0"/>
            </a:endParaRPr>
          </a:p>
        </p:txBody>
      </p:sp>
      <p:sp>
        <p:nvSpPr>
          <p:cNvPr id="119811" name="Rectangle 2"/>
          <p:cNvSpPr>
            <a:spLocks noGrp="1" noRot="1" noChangeAspect="1" noChangeArrowheads="1" noTextEdit="1"/>
          </p:cNvSpPr>
          <p:nvPr>
            <p:ph type="sldImg"/>
          </p:nvPr>
        </p:nvSpPr>
        <p:spPr bwMode="auto">
          <a:xfrm>
            <a:off x="479425" y="1279525"/>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159476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33988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352356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60255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862708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52535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357767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97684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3707420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394579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095330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09688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75301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531847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15105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303134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189111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5890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4D42828-8E4D-47D3-9954-AFCE38002CD6}" type="slidenum">
              <a:rPr kumimoji="0" lang="en-US" sz="1200" b="0" i="0" u="none" strike="noStrike" kern="1200" cap="none" spc="0" normalizeH="0" baseline="0" noProof="0" smtClean="0">
                <a:ln>
                  <a:noFill/>
                </a:ln>
                <a:solidFill>
                  <a:srgbClr val="00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3185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25462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80928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328410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714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25462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57D428-9062-4197-A320-36D5BECA4EF4}" type="datetime1">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215539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2DE91-DE37-4428-AC36-A0C236F53C48}" type="datetime1">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175260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6A518-07BC-4FC8-8829-C623532E753A}" type="datetime1">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122099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CF411FA9-12BB-4A2F-B302-B91377FDA0D7}" type="datetime1">
              <a:rPr lang="en-ZA" smtClean="0"/>
              <a:t>2022/02/19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256995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EC2E477-1272-4495-BC83-27FB84D17EAB}" type="datetime1">
              <a:rPr lang="en-ZA" smtClean="0"/>
              <a:t>2022/02/19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3284148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8D457-3116-465C-9966-EAE43516A6A3}" type="datetime1">
              <a:rPr lang="en-ZA" smtClean="0"/>
              <a:t>2022/02/19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3069970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26188FA-B416-45D8-B909-9EC66FA16572}" type="datetime1">
              <a:rPr lang="en-ZA" smtClean="0"/>
              <a:t>2022/02/19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94044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911F013-0CA9-4BD1-80B4-232A804F4519}" type="datetime1">
              <a:rPr lang="en-ZA" smtClean="0"/>
              <a:t>2022/02/19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147864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CFEBE04-FC17-467F-B662-708301519EAB}" type="datetime1">
              <a:rPr lang="en-ZA" smtClean="0"/>
              <a:t>2022/02/19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249081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87221-4FEC-42CB-AFBC-0BDEE3750685}" type="datetime1">
              <a:rPr lang="en-ZA" smtClean="0"/>
              <a:t>2022/02/19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362778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7F33FD-F774-46AE-947C-BA586BF37678}" type="datetime1">
              <a:rPr lang="en-ZA" smtClean="0"/>
              <a:t>2022/02/19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35997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D592C-F259-4DE4-9C5D-454126CBE976}" type="datetime1">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937128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A96E26-6F4E-4F34-8552-0300F9CF482C}" type="datetime1">
              <a:rPr lang="en-ZA" smtClean="0"/>
              <a:t>2022/02/19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1299531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6B182E3-2DD5-40A2-B206-1C14DACDD2A3}" type="datetime1">
              <a:rPr lang="en-ZA" smtClean="0"/>
              <a:t>2022/02/19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3209933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1525D3-DBD9-491C-8FD7-B93CBAE8D17F}" type="datetime1">
              <a:rPr lang="en-ZA" smtClean="0"/>
              <a:t>2022/02/19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A62AB7-D8F9-4967-9424-E0C00AAEEA10}" type="slidenum">
              <a:rPr lang="en-ZA" smtClean="0"/>
              <a:t>‹#›</a:t>
            </a:fld>
            <a:endParaRPr lang="en-ZA"/>
          </a:p>
        </p:txBody>
      </p:sp>
    </p:spTree>
    <p:extLst>
      <p:ext uri="{BB962C8B-B14F-4D97-AF65-F5344CB8AC3E}">
        <p14:creationId xmlns:p14="http://schemas.microsoft.com/office/powerpoint/2010/main" val="4035304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 y="1512891"/>
            <a:ext cx="12240684"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934306"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2057184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60067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815017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2"/>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972397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946561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3"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3"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9876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97361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ECC362-A11F-46B8-B3BF-FC45F419A608}" type="datetime1">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4017985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775540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8" y="273059"/>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4215138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430011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64354-F11D-445C-B1E7-EA27CEAC0B89}"/>
              </a:ext>
            </a:extLst>
          </p:cNvPr>
          <p:cNvSpPr>
            <a:spLocks noGrp="1"/>
          </p:cNvSpPr>
          <p:nvPr>
            <p:ph type="dt" sz="half" idx="10"/>
          </p:nvPr>
        </p:nvSpPr>
        <p:spPr>
          <a:xfrm>
            <a:off x="609600" y="6356354"/>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a:defRPr/>
            </a:pPr>
            <a:endParaRPr lang="en-US" dirty="0">
              <a:solidFill>
                <a:prstClr val="black"/>
              </a:solidFill>
            </a:endParaRPr>
          </a:p>
        </p:txBody>
      </p:sp>
      <p:sp>
        <p:nvSpPr>
          <p:cNvPr id="5" name="Footer Placeholder 4">
            <a:extLst>
              <a:ext uri="{FF2B5EF4-FFF2-40B4-BE49-F238E27FC236}">
                <a16:creationId xmlns:a16="http://schemas.microsoft.com/office/drawing/2014/main" id="{A1F0AEE7-28D7-457D-BC0F-102C13AA6355}"/>
              </a:ext>
            </a:extLst>
          </p:cNvPr>
          <p:cNvSpPr>
            <a:spLocks noGrp="1"/>
          </p:cNvSpPr>
          <p:nvPr>
            <p:ph type="ftr" sz="quarter" idx="11"/>
          </p:nvPr>
        </p:nvSpPr>
        <p:spPr>
          <a:xfrm>
            <a:off x="4165600" y="6356354"/>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E144C0C3-9EA2-4D8A-BA66-AD55BA64F458}"/>
              </a:ext>
            </a:extLst>
          </p:cNvPr>
          <p:cNvSpPr>
            <a:spLocks noGrp="1"/>
          </p:cNvSpPr>
          <p:nvPr>
            <p:ph type="sldNum" sz="quarter" idx="12"/>
          </p:nvPr>
        </p:nvSpPr>
        <p:spPr>
          <a:xfrm>
            <a:off x="8737600" y="6356354"/>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a:defRPr/>
            </a:pPr>
            <a:fld id="{540752D1-C2C8-4EC9-B572-BE6D944B3108}"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4082826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AE78-081B-48E6-A2BA-C95E8451C002}"/>
              </a:ext>
            </a:extLst>
          </p:cNvPr>
          <p:cNvSpPr>
            <a:spLocks noGrp="1"/>
          </p:cNvSpPr>
          <p:nvPr>
            <p:ph type="dt" sz="half" idx="10"/>
          </p:nvPr>
        </p:nvSpPr>
        <p:spPr>
          <a:xfrm>
            <a:off x="609600" y="6356354"/>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a:defRPr/>
            </a:pPr>
            <a:endParaRPr lang="en-US" dirty="0">
              <a:solidFill>
                <a:prstClr val="black"/>
              </a:solidFill>
            </a:endParaRPr>
          </a:p>
        </p:txBody>
      </p:sp>
      <p:sp>
        <p:nvSpPr>
          <p:cNvPr id="5" name="Footer Placeholder 4">
            <a:extLst>
              <a:ext uri="{FF2B5EF4-FFF2-40B4-BE49-F238E27FC236}">
                <a16:creationId xmlns:a16="http://schemas.microsoft.com/office/drawing/2014/main" id="{F5544B05-DBAF-413D-B5E7-1F6FDBD0C68B}"/>
              </a:ext>
            </a:extLst>
          </p:cNvPr>
          <p:cNvSpPr>
            <a:spLocks noGrp="1"/>
          </p:cNvSpPr>
          <p:nvPr>
            <p:ph type="ftr" sz="quarter" idx="11"/>
          </p:nvPr>
        </p:nvSpPr>
        <p:spPr>
          <a:xfrm>
            <a:off x="4165600" y="6356354"/>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CF9F5C7A-91A6-4B46-8EF4-506397056E61}"/>
              </a:ext>
            </a:extLst>
          </p:cNvPr>
          <p:cNvSpPr>
            <a:spLocks noGrp="1"/>
          </p:cNvSpPr>
          <p:nvPr>
            <p:ph type="sldNum" sz="quarter" idx="12"/>
          </p:nvPr>
        </p:nvSpPr>
        <p:spPr>
          <a:xfrm>
            <a:off x="8737600" y="6356354"/>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a:defRPr/>
            </a:pPr>
            <a:fld id="{400B1B1E-0A5D-497D-9106-DBC4A1E623CC}"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109793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829719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309147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23412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3623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8409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633EEA-05D6-403A-ABF1-B3FBED1E0457}" type="datetime1">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382865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24429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925104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630940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54058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6585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506755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022324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0367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67000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0558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9C4CB2-31BA-4AFA-93C1-366B52E500AD}" type="datetime1">
              <a:rPr lang="en-US" smtClean="0"/>
              <a:pPr/>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10985739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94908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431980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90569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74097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11795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44344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366099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3" name="Picture 7" descr="DWA Slide Mas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8331200" cy="14700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1037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4401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3F596FE-1A2D-4963-B024-8CC3A16AEBA7}"/>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D8E286E5-E70A-4421-88AE-05330C26131B}" type="datetime1">
              <a:rPr lang="en-US" altLang="en-US"/>
              <a:pPr>
                <a:defRPr/>
              </a:pPr>
              <a:t>2/19/2022</a:t>
            </a:fld>
            <a:endParaRPr lang="en-US" altLang="en-US"/>
          </a:p>
        </p:txBody>
      </p:sp>
      <p:sp>
        <p:nvSpPr>
          <p:cNvPr id="5" name="Footer Placeholder 4">
            <a:extLst>
              <a:ext uri="{FF2B5EF4-FFF2-40B4-BE49-F238E27FC236}">
                <a16:creationId xmlns:a16="http://schemas.microsoft.com/office/drawing/2014/main" id="{E68858EA-0FEF-4735-AB6A-BF2689E6F1F6}"/>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A373F82-243E-4264-99B6-4FE186E95BF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7B89DDCB-B70C-4D17-9112-0EF2DE0C7FB7}" type="slidenum">
              <a:rPr lang="en-US" altLang="en-US"/>
              <a:pPr>
                <a:defRPr/>
              </a:pPr>
              <a:t>‹#›</a:t>
            </a:fld>
            <a:endParaRPr lang="en-US" altLang="en-US"/>
          </a:p>
        </p:txBody>
      </p:sp>
    </p:spTree>
    <p:extLst>
      <p:ext uri="{BB962C8B-B14F-4D97-AF65-F5344CB8AC3E}">
        <p14:creationId xmlns:p14="http://schemas.microsoft.com/office/powerpoint/2010/main" val="410118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A0C064-A3BF-4741-8904-0401B94BB7A2}" type="datetime1">
              <a:rPr lang="en-US" smtClean="0"/>
              <a:pPr/>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1882746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3CD4E-AEBB-4D62-B5EE-B667C6CD05D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854F2171-135B-412A-8348-A4935BBF7750}" type="datetime1">
              <a:rPr lang="en-US" altLang="en-US"/>
              <a:pPr>
                <a:defRPr/>
              </a:pPr>
              <a:t>2/19/2022</a:t>
            </a:fld>
            <a:endParaRPr lang="en-US" altLang="en-US"/>
          </a:p>
        </p:txBody>
      </p:sp>
      <p:sp>
        <p:nvSpPr>
          <p:cNvPr id="5" name="Footer Placeholder 4">
            <a:extLst>
              <a:ext uri="{FF2B5EF4-FFF2-40B4-BE49-F238E27FC236}">
                <a16:creationId xmlns:a16="http://schemas.microsoft.com/office/drawing/2014/main" id="{EB8C6C89-A289-4B91-98B7-F34EE38B2E1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C09EF37-47BC-4573-A1B7-4EE3A287204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18B0A7C5-86A0-497A-A8DF-F9CDBD5B59BE}" type="slidenum">
              <a:rPr lang="en-US" altLang="en-US"/>
              <a:pPr>
                <a:defRPr/>
              </a:pPr>
              <a:t>‹#›</a:t>
            </a:fld>
            <a:endParaRPr lang="en-US" altLang="en-US"/>
          </a:p>
        </p:txBody>
      </p:sp>
    </p:spTree>
    <p:extLst>
      <p:ext uri="{BB962C8B-B14F-4D97-AF65-F5344CB8AC3E}">
        <p14:creationId xmlns:p14="http://schemas.microsoft.com/office/powerpoint/2010/main" val="1696790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900644-C1E7-49EE-BC55-FAD1F39F6A7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FBB4FDCC-549B-40A3-BE27-7ACBBCFE3E2B}" type="datetime1">
              <a:rPr lang="en-US" altLang="en-US"/>
              <a:pPr>
                <a:defRPr/>
              </a:pPr>
              <a:t>2/19/2022</a:t>
            </a:fld>
            <a:endParaRPr lang="en-US" altLang="en-US"/>
          </a:p>
        </p:txBody>
      </p:sp>
      <p:sp>
        <p:nvSpPr>
          <p:cNvPr id="5" name="Footer Placeholder 4">
            <a:extLst>
              <a:ext uri="{FF2B5EF4-FFF2-40B4-BE49-F238E27FC236}">
                <a16:creationId xmlns:a16="http://schemas.microsoft.com/office/drawing/2014/main" id="{79B24E27-14F8-4645-9CA8-A8FA744FF707}"/>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3D72AD6-3F80-4C45-A35C-64DBE352365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CADFD973-8C0B-41AB-838F-83BA81E5AC37}" type="slidenum">
              <a:rPr lang="en-US" altLang="en-US"/>
              <a:pPr>
                <a:defRPr/>
              </a:pPr>
              <a:t>‹#›</a:t>
            </a:fld>
            <a:endParaRPr lang="en-US" altLang="en-US"/>
          </a:p>
        </p:txBody>
      </p:sp>
    </p:spTree>
    <p:extLst>
      <p:ext uri="{BB962C8B-B14F-4D97-AF65-F5344CB8AC3E}">
        <p14:creationId xmlns:p14="http://schemas.microsoft.com/office/powerpoint/2010/main" val="57313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182CFB-D74A-421A-8AD0-DA396C92C8A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CF2202FF-06A6-47E9-8AB4-B584A2867032}" type="datetime1">
              <a:rPr lang="en-US" altLang="en-US"/>
              <a:pPr>
                <a:defRPr/>
              </a:pPr>
              <a:t>2/19/2022</a:t>
            </a:fld>
            <a:endParaRPr lang="en-US" altLang="en-US"/>
          </a:p>
        </p:txBody>
      </p:sp>
      <p:sp>
        <p:nvSpPr>
          <p:cNvPr id="6" name="Footer Placeholder 5">
            <a:extLst>
              <a:ext uri="{FF2B5EF4-FFF2-40B4-BE49-F238E27FC236}">
                <a16:creationId xmlns:a16="http://schemas.microsoft.com/office/drawing/2014/main" id="{E4EB43C6-DC20-4FA7-8F50-736D041026BC}"/>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D72FCE5-24AE-412E-9057-4786FED573E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31E260C6-F7B3-4ABB-A2B3-98383228DC47}" type="slidenum">
              <a:rPr lang="en-US" altLang="en-US"/>
              <a:pPr>
                <a:defRPr/>
              </a:pPr>
              <a:t>‹#›</a:t>
            </a:fld>
            <a:endParaRPr lang="en-US" altLang="en-US"/>
          </a:p>
        </p:txBody>
      </p:sp>
    </p:spTree>
    <p:extLst>
      <p:ext uri="{BB962C8B-B14F-4D97-AF65-F5344CB8AC3E}">
        <p14:creationId xmlns:p14="http://schemas.microsoft.com/office/powerpoint/2010/main" val="31589099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9A31F8-8673-456F-A8A5-CC184E6B2F3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04518869-78BC-4418-92CE-F6856D33FC8C}" type="datetime1">
              <a:rPr lang="en-US" altLang="en-US"/>
              <a:pPr>
                <a:defRPr/>
              </a:pPr>
              <a:t>2/19/2022</a:t>
            </a:fld>
            <a:endParaRPr lang="en-US" altLang="en-US"/>
          </a:p>
        </p:txBody>
      </p:sp>
      <p:sp>
        <p:nvSpPr>
          <p:cNvPr id="8" name="Footer Placeholder 7">
            <a:extLst>
              <a:ext uri="{FF2B5EF4-FFF2-40B4-BE49-F238E27FC236}">
                <a16:creationId xmlns:a16="http://schemas.microsoft.com/office/drawing/2014/main" id="{6D0D650B-DD18-4F56-BE63-F518FC67093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9E074E54-08AE-4D5B-8949-56E7E81709B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2F20EEF0-58BE-468E-B1CC-374DE63EF208}" type="slidenum">
              <a:rPr lang="en-US" altLang="en-US"/>
              <a:pPr>
                <a:defRPr/>
              </a:pPr>
              <a:t>‹#›</a:t>
            </a:fld>
            <a:endParaRPr lang="en-US" altLang="en-US"/>
          </a:p>
        </p:txBody>
      </p:sp>
    </p:spTree>
    <p:extLst>
      <p:ext uri="{BB962C8B-B14F-4D97-AF65-F5344CB8AC3E}">
        <p14:creationId xmlns:p14="http://schemas.microsoft.com/office/powerpoint/2010/main" val="3624459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EA0EA40-398F-4C7E-ADF2-25B96F1A444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05E32BBC-CADC-4B48-9FD3-E1F7397FE914}" type="datetime1">
              <a:rPr lang="en-US" altLang="en-US"/>
              <a:pPr>
                <a:defRPr/>
              </a:pPr>
              <a:t>2/19/2022</a:t>
            </a:fld>
            <a:endParaRPr lang="en-US" altLang="en-US"/>
          </a:p>
        </p:txBody>
      </p:sp>
      <p:sp>
        <p:nvSpPr>
          <p:cNvPr id="4" name="Footer Placeholder 3">
            <a:extLst>
              <a:ext uri="{FF2B5EF4-FFF2-40B4-BE49-F238E27FC236}">
                <a16:creationId xmlns:a16="http://schemas.microsoft.com/office/drawing/2014/main" id="{A6544B49-426E-4BC0-9F73-39D5D464F91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93375E6E-B31A-4637-9A83-0B86B4BB464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F11A2911-630C-4BD4-BD03-DF241E63607E}" type="slidenum">
              <a:rPr lang="en-US" altLang="en-US"/>
              <a:pPr>
                <a:defRPr/>
              </a:pPr>
              <a:t>‹#›</a:t>
            </a:fld>
            <a:endParaRPr lang="en-US" altLang="en-US"/>
          </a:p>
        </p:txBody>
      </p:sp>
    </p:spTree>
    <p:extLst>
      <p:ext uri="{BB962C8B-B14F-4D97-AF65-F5344CB8AC3E}">
        <p14:creationId xmlns:p14="http://schemas.microsoft.com/office/powerpoint/2010/main" val="1386644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FBB42-867C-4596-8FE6-DDB67BFF1A14}"/>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389B1155-0C03-4258-B38A-A7602D968FB4}" type="datetime1">
              <a:rPr lang="en-US" altLang="en-US"/>
              <a:pPr>
                <a:defRPr/>
              </a:pPr>
              <a:t>2/19/2022</a:t>
            </a:fld>
            <a:endParaRPr lang="en-US" altLang="en-US"/>
          </a:p>
        </p:txBody>
      </p:sp>
      <p:sp>
        <p:nvSpPr>
          <p:cNvPr id="3" name="Footer Placeholder 2">
            <a:extLst>
              <a:ext uri="{FF2B5EF4-FFF2-40B4-BE49-F238E27FC236}">
                <a16:creationId xmlns:a16="http://schemas.microsoft.com/office/drawing/2014/main" id="{FBB06E59-2C29-4B09-9D85-822AD5C4406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A4B8FDBD-3CC5-499F-A371-41B1DA269AD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3D48348C-E183-4D26-81C8-32527B080395}" type="slidenum">
              <a:rPr lang="en-US" altLang="en-US"/>
              <a:pPr>
                <a:defRPr/>
              </a:pPr>
              <a:t>‹#›</a:t>
            </a:fld>
            <a:endParaRPr lang="en-US" altLang="en-US"/>
          </a:p>
        </p:txBody>
      </p:sp>
    </p:spTree>
    <p:extLst>
      <p:ext uri="{BB962C8B-B14F-4D97-AF65-F5344CB8AC3E}">
        <p14:creationId xmlns:p14="http://schemas.microsoft.com/office/powerpoint/2010/main" val="2873349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6EC0A4B-4B83-4F1C-94CB-F8C97C678A2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5680E95F-7EBB-4462-9EC4-E58F20DA1E88}" type="datetime1">
              <a:rPr lang="en-US" altLang="en-US"/>
              <a:pPr>
                <a:defRPr/>
              </a:pPr>
              <a:t>2/19/2022</a:t>
            </a:fld>
            <a:endParaRPr lang="en-US" altLang="en-US"/>
          </a:p>
        </p:txBody>
      </p:sp>
      <p:sp>
        <p:nvSpPr>
          <p:cNvPr id="6" name="Footer Placeholder 5">
            <a:extLst>
              <a:ext uri="{FF2B5EF4-FFF2-40B4-BE49-F238E27FC236}">
                <a16:creationId xmlns:a16="http://schemas.microsoft.com/office/drawing/2014/main" id="{E33E4F7A-9BA1-4D9D-BC39-36B4B2301572}"/>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77D451F-E510-44F8-B04B-5A1975F61A9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457F66A0-D94C-4BF8-9CE4-2CD447840858}" type="slidenum">
              <a:rPr lang="en-US" altLang="en-US"/>
              <a:pPr>
                <a:defRPr/>
              </a:pPr>
              <a:t>‹#›</a:t>
            </a:fld>
            <a:endParaRPr lang="en-US" altLang="en-US"/>
          </a:p>
        </p:txBody>
      </p:sp>
    </p:spTree>
    <p:extLst>
      <p:ext uri="{BB962C8B-B14F-4D97-AF65-F5344CB8AC3E}">
        <p14:creationId xmlns:p14="http://schemas.microsoft.com/office/powerpoint/2010/main" val="8710391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3F80ADE-169A-4AC4-B701-E851FA3CE7E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70F7B25A-5ADC-4F8E-86C0-BAF7A2811A8A}" type="datetime1">
              <a:rPr lang="en-US" altLang="en-US"/>
              <a:pPr>
                <a:defRPr/>
              </a:pPr>
              <a:t>2/19/2022</a:t>
            </a:fld>
            <a:endParaRPr lang="en-US" altLang="en-US"/>
          </a:p>
        </p:txBody>
      </p:sp>
      <p:sp>
        <p:nvSpPr>
          <p:cNvPr id="6" name="Footer Placeholder 5">
            <a:extLst>
              <a:ext uri="{FF2B5EF4-FFF2-40B4-BE49-F238E27FC236}">
                <a16:creationId xmlns:a16="http://schemas.microsoft.com/office/drawing/2014/main" id="{2E544433-FFBE-400C-ABE2-5970F4EE9E58}"/>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998DDA3-576C-4C41-9563-989A9AC3216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C41B1B6F-1FC6-44E7-A4DD-E973F8782770}" type="slidenum">
              <a:rPr lang="en-US" altLang="en-US"/>
              <a:pPr>
                <a:defRPr/>
              </a:pPr>
              <a:t>‹#›</a:t>
            </a:fld>
            <a:endParaRPr lang="en-US" altLang="en-US"/>
          </a:p>
        </p:txBody>
      </p:sp>
    </p:spTree>
    <p:extLst>
      <p:ext uri="{BB962C8B-B14F-4D97-AF65-F5344CB8AC3E}">
        <p14:creationId xmlns:p14="http://schemas.microsoft.com/office/powerpoint/2010/main" val="4311580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032EE-97F4-4084-A2BC-F869AD9218F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5D2AD86F-CB63-44CC-BAF8-B05DAE1F714F}" type="datetime1">
              <a:rPr lang="en-US" altLang="en-US"/>
              <a:pPr>
                <a:defRPr/>
              </a:pPr>
              <a:t>2/19/2022</a:t>
            </a:fld>
            <a:endParaRPr lang="en-US" altLang="en-US"/>
          </a:p>
        </p:txBody>
      </p:sp>
      <p:sp>
        <p:nvSpPr>
          <p:cNvPr id="5" name="Footer Placeholder 4">
            <a:extLst>
              <a:ext uri="{FF2B5EF4-FFF2-40B4-BE49-F238E27FC236}">
                <a16:creationId xmlns:a16="http://schemas.microsoft.com/office/drawing/2014/main" id="{6CA24BFB-A917-423F-97D7-8BBDEECF7AE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6DC4811-3DFD-4D28-BC31-0B8B8F16B33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EA14584A-2701-4FC5-89E2-A85B5881B5D7}" type="slidenum">
              <a:rPr lang="en-US" altLang="en-US"/>
              <a:pPr>
                <a:defRPr/>
              </a:pPr>
              <a:t>‹#›</a:t>
            </a:fld>
            <a:endParaRPr lang="en-US" altLang="en-US"/>
          </a:p>
        </p:txBody>
      </p:sp>
    </p:spTree>
    <p:extLst>
      <p:ext uri="{BB962C8B-B14F-4D97-AF65-F5344CB8AC3E}">
        <p14:creationId xmlns:p14="http://schemas.microsoft.com/office/powerpoint/2010/main" val="59702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064C9-B419-49FC-9527-7EE487F501D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EAB55C8C-F2ED-4ED8-9484-13D7EE31E5B8}" type="datetime1">
              <a:rPr lang="en-US" altLang="en-US"/>
              <a:pPr>
                <a:defRPr/>
              </a:pPr>
              <a:t>2/19/2022</a:t>
            </a:fld>
            <a:endParaRPr lang="en-US" altLang="en-US"/>
          </a:p>
        </p:txBody>
      </p:sp>
      <p:sp>
        <p:nvSpPr>
          <p:cNvPr id="5" name="Footer Placeholder 4">
            <a:extLst>
              <a:ext uri="{FF2B5EF4-FFF2-40B4-BE49-F238E27FC236}">
                <a16:creationId xmlns:a16="http://schemas.microsoft.com/office/drawing/2014/main" id="{E228AFE8-CED5-4727-AE65-FF8519ED82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4534480-F211-4C2E-ABF2-7DF8149ACCF0}"/>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cs typeface="Arial" panose="020B0604020202020204" pitchFamily="34" charset="0"/>
              </a:defRPr>
            </a:lvl1pPr>
          </a:lstStyle>
          <a:p>
            <a:pPr>
              <a:defRPr/>
            </a:pPr>
            <a:fld id="{51D371C7-2480-4FA4-83FB-2CD028C733EB}" type="slidenum">
              <a:rPr lang="en-US" altLang="en-US"/>
              <a:pPr>
                <a:defRPr/>
              </a:pPr>
              <a:t>‹#›</a:t>
            </a:fld>
            <a:endParaRPr lang="en-US" altLang="en-US"/>
          </a:p>
        </p:txBody>
      </p:sp>
    </p:spTree>
    <p:extLst>
      <p:ext uri="{BB962C8B-B14F-4D97-AF65-F5344CB8AC3E}">
        <p14:creationId xmlns:p14="http://schemas.microsoft.com/office/powerpoint/2010/main" val="365974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4814-79D7-448F-A984-03ADEDAF960E}" type="datetime1">
              <a:rPr lang="en-US" smtClean="0"/>
              <a:pPr/>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338511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11A9C4-363C-4719-B1E3-80F4B6AD7E97}" type="datetime1">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58578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814978-A9E4-44A0-AB83-57C96D2F359A}" type="datetime1">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A1390-FCF8-4B46-989F-AA5E2FF9201A}" type="slidenum">
              <a:rPr lang="en-US" smtClean="0"/>
              <a:pPr/>
              <a:t>‹#›</a:t>
            </a:fld>
            <a:endParaRPr lang="en-US"/>
          </a:p>
        </p:txBody>
      </p:sp>
    </p:spTree>
    <p:extLst>
      <p:ext uri="{BB962C8B-B14F-4D97-AF65-F5344CB8AC3E}">
        <p14:creationId xmlns:p14="http://schemas.microsoft.com/office/powerpoint/2010/main" val="35238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7.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1BC7E-D1DF-4CF5-B209-6B464555B878}" type="datetime1">
              <a:rPr lang="en-US" smtClean="0"/>
              <a:pPr/>
              <a:t>2/19/2022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A1390-FCF8-4B46-989F-AA5E2FF9201A}" type="slidenum">
              <a:rPr lang="en-US" smtClean="0"/>
              <a:pPr/>
              <a:t>‹#›</a:t>
            </a:fld>
            <a:endParaRPr lang="en-US"/>
          </a:p>
        </p:txBody>
      </p:sp>
    </p:spTree>
    <p:extLst>
      <p:ext uri="{BB962C8B-B14F-4D97-AF65-F5344CB8AC3E}">
        <p14:creationId xmlns:p14="http://schemas.microsoft.com/office/powerpoint/2010/main" val="2924214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C8930-F844-43E1-98B8-FC6C18E9924D}" type="datetime1">
              <a:rPr lang="en-ZA" smtClean="0"/>
              <a:t>2022/02/19</a:t>
            </a:fld>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62AB7-D8F9-4967-9424-E0C00AAEEA10}" type="slidenum">
              <a:rPr lang="en-ZA" smtClean="0"/>
              <a:t>‹#›</a:t>
            </a:fld>
            <a:endParaRPr lang="en-ZA"/>
          </a:p>
        </p:txBody>
      </p:sp>
    </p:spTree>
    <p:extLst>
      <p:ext uri="{BB962C8B-B14F-4D97-AF65-F5344CB8AC3E}">
        <p14:creationId xmlns:p14="http://schemas.microsoft.com/office/powerpoint/2010/main" val="3475004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4AC8D4-0DC5-4C56-97A6-7CB3254E2D72}"/>
              </a:ext>
            </a:extLst>
          </p:cNvPr>
          <p:cNvPicPr>
            <a:picLocks noChangeAspect="1"/>
          </p:cNvPicPr>
          <p:nvPr/>
        </p:nvPicPr>
        <p:blipFill rotWithShape="1">
          <a:blip r:embed="rId38" cstate="print">
            <a:extLst>
              <a:ext uri="{28A0092B-C50C-407E-A947-70E740481C1C}">
                <a14:useLocalDpi xmlns:a14="http://schemas.microsoft.com/office/drawing/2010/main" val="0"/>
              </a:ext>
            </a:extLst>
          </a:blip>
          <a:srcRect t="78636" r="-257"/>
          <a:stretch/>
        </p:blipFill>
        <p:spPr bwMode="auto">
          <a:xfrm>
            <a:off x="4598" y="6172200"/>
            <a:ext cx="122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235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Lst>
  <p:hf hd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a:extLst>
              <a:ext uri="{FF2B5EF4-FFF2-40B4-BE49-F238E27FC236}">
                <a16:creationId xmlns:a16="http://schemas.microsoft.com/office/drawing/2014/main" id="{0DFD2785-47B5-4042-ACD5-616B9DD86D9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6101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url?sa=i&amp;url=https://pnghunter.com/png/water-drops-32/&amp;psig=AOvVaw2x-sYTNyT21cHZxPDNjucf&amp;ust=1592895055162000&amp;source=images&amp;cd=vfe&amp;ved=0CAIQjRxqFwoTCIiZuMjqlOoCFQAAAAAdAAAAABAF" TargetMode="Externa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url?sa=i&amp;url=https://pnghunter.com/png/water-drops-32/&amp;psig=AOvVaw2x-sYTNyT21cHZxPDNjucf&amp;ust=1592895055162000&amp;source=images&amp;cd=vfe&amp;ved=0CAIQjRxqFwoTCIiZuMjqlOoCFQAAAAAdAAAAABAF" TargetMode="Externa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srcRect/>
          <a:stretch>
            <a:fillRect/>
          </a:stretch>
        </p:blipFill>
        <p:spPr bwMode="auto">
          <a:xfrm>
            <a:off x="0" y="1"/>
            <a:ext cx="12338051" cy="6932613"/>
          </a:xfrm>
          <a:prstGeom prst="rect">
            <a:avLst/>
          </a:prstGeom>
          <a:noFill/>
          <a:ln w="9525">
            <a:noFill/>
            <a:miter lim="800000"/>
            <a:headEnd/>
            <a:tailEnd/>
          </a:ln>
        </p:spPr>
      </p:pic>
      <p:pic>
        <p:nvPicPr>
          <p:cNvPr id="14339" name="Picture 2" descr="DWS Slide Cover pic4.jpg"/>
          <p:cNvPicPr>
            <a:picLocks noChangeAspect="1"/>
          </p:cNvPicPr>
          <p:nvPr/>
        </p:nvPicPr>
        <p:blipFill>
          <a:blip r:embed="rId4"/>
          <a:srcRect/>
          <a:stretch>
            <a:fillRect/>
          </a:stretch>
        </p:blipFill>
        <p:spPr bwMode="auto">
          <a:xfrm>
            <a:off x="-1" y="1465264"/>
            <a:ext cx="12338051" cy="5062537"/>
          </a:xfrm>
          <a:prstGeom prst="rect">
            <a:avLst/>
          </a:prstGeom>
          <a:noFill/>
          <a:ln w="9525">
            <a:noFill/>
            <a:miter lim="800000"/>
            <a:headEnd/>
            <a:tailEnd/>
          </a:ln>
        </p:spPr>
      </p:pic>
      <p:sp>
        <p:nvSpPr>
          <p:cNvPr id="14340" name="TextBox 6"/>
          <p:cNvSpPr txBox="1">
            <a:spLocks noChangeArrowheads="1"/>
          </p:cNvSpPr>
          <p:nvPr/>
        </p:nvSpPr>
        <p:spPr bwMode="auto">
          <a:xfrm>
            <a:off x="158750" y="1554055"/>
            <a:ext cx="11195050" cy="3908762"/>
          </a:xfrm>
          <a:prstGeom prst="rect">
            <a:avLst/>
          </a:prstGeom>
          <a:noFill/>
          <a:ln w="9525">
            <a:noFill/>
            <a:miter lim="800000"/>
            <a:headEnd/>
            <a:tailEnd/>
          </a:ln>
        </p:spPr>
        <p:txBody>
          <a:bodyPr wrap="square">
            <a:spAutoFit/>
          </a:bodyPr>
          <a:lstStyle/>
          <a:p>
            <a:pPr>
              <a:defRPr/>
            </a:pPr>
            <a:endParaRPr lang="en-ZA" sz="2800" dirty="0"/>
          </a:p>
          <a:p>
            <a:pPr algn="ctr">
              <a:defRPr/>
            </a:pPr>
            <a:r>
              <a:rPr lang="en-ZA" sz="2800" b="1" dirty="0"/>
              <a:t>2022 STATE OF THE NATION ADDRESS: </a:t>
            </a:r>
          </a:p>
          <a:p>
            <a:pPr algn="ctr">
              <a:defRPr/>
            </a:pPr>
            <a:r>
              <a:rPr lang="en-ZA" sz="2800" b="1" dirty="0"/>
              <a:t>IMPLICATIONS FOR THE DEPARTMENT OF WATER AND SANITATION </a:t>
            </a:r>
            <a:endParaRPr lang="en-US" sz="2800" b="1" dirty="0">
              <a:solidFill>
                <a:srgbClr val="FF0000"/>
              </a:solidFill>
              <a:latin typeface="Gill Snas" charset="0"/>
              <a:cs typeface="Gill Snas" charset="0"/>
            </a:endParaRPr>
          </a:p>
          <a:p>
            <a:pPr algn="ctr">
              <a:defRPr/>
            </a:pPr>
            <a:endParaRPr lang="en-US" sz="2800" b="1" dirty="0">
              <a:latin typeface="Gill Snas" charset="0"/>
              <a:cs typeface="Gill Snas" charset="0"/>
            </a:endParaRPr>
          </a:p>
          <a:p>
            <a:pPr algn="ctr">
              <a:defRPr/>
            </a:pPr>
            <a:r>
              <a:rPr lang="en-US" sz="2800" b="1" dirty="0">
                <a:latin typeface="Gill Snas" charset="0"/>
                <a:cs typeface="Gill Snas" charset="0"/>
              </a:rPr>
              <a:t>PORTFOLIO COMMITTEE ON WATER AND SANITATION</a:t>
            </a:r>
          </a:p>
          <a:p>
            <a:pPr>
              <a:defRPr/>
            </a:pPr>
            <a:endParaRPr lang="en-US" sz="2800" b="1" dirty="0">
              <a:latin typeface="Gill Snas" charset="0"/>
              <a:cs typeface="Gill Snas" charset="0"/>
            </a:endParaRPr>
          </a:p>
          <a:p>
            <a:pPr>
              <a:defRPr/>
            </a:pPr>
            <a:endParaRPr lang="en-US" sz="1600"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a:t>
            </a:r>
          </a:p>
          <a:p>
            <a:pPr>
              <a:defRPr/>
            </a:pPr>
            <a:r>
              <a:rPr lang="en-US" sz="1600" b="1" dirty="0">
                <a:latin typeface="Arial" panose="020B0604020202020204" pitchFamily="34" charset="0"/>
                <a:cs typeface="Arial" panose="020B0604020202020204" pitchFamily="34" charset="0"/>
              </a:rPr>
              <a:t>Date:  22 February 2022</a:t>
            </a:r>
          </a:p>
          <a:p>
            <a:pPr>
              <a:defRPr/>
            </a:pPr>
            <a:endParaRPr lang="en-US" sz="1600" b="1" dirty="0">
              <a:latin typeface="Arial" panose="020B0604020202020204" pitchFamily="34" charset="0"/>
              <a:cs typeface="Arial" panose="020B0604020202020204" pitchFamily="34" charset="0"/>
            </a:endParaRPr>
          </a:p>
          <a:p>
            <a:pPr>
              <a:defRPr/>
            </a:pPr>
            <a:r>
              <a:rPr lang="en-US" sz="1600" b="1" dirty="0">
                <a:latin typeface="Arial" panose="020B0604020202020204" pitchFamily="34" charset="0"/>
                <a:cs typeface="Arial" panose="020B0604020202020204" pitchFamily="34" charset="0"/>
              </a:rPr>
              <a:t>		</a:t>
            </a:r>
            <a:r>
              <a:rPr lang="en-US" sz="1600" b="1" dirty="0">
                <a:latin typeface="Gill Snas" charset="0"/>
                <a:cs typeface="Gill Snas" charset="0"/>
              </a:rPr>
              <a:t>				</a:t>
            </a:r>
          </a:p>
        </p:txBody>
      </p:sp>
      <p:pic>
        <p:nvPicPr>
          <p:cNvPr id="14341" name="Picture 1" descr="NDP_LOGO-1_colour.jpg"/>
          <p:cNvPicPr>
            <a:picLocks noChangeAspect="1"/>
          </p:cNvPicPr>
          <p:nvPr/>
        </p:nvPicPr>
        <p:blipFill>
          <a:blip r:embed="rId5" cstate="print"/>
          <a:srcRect/>
          <a:stretch>
            <a:fillRect/>
          </a:stretch>
        </p:blipFill>
        <p:spPr bwMode="auto">
          <a:xfrm>
            <a:off x="10365318" y="304801"/>
            <a:ext cx="1272116" cy="8556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1BA1390-FCF8-4B46-989F-AA5E2FF9201A}"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2EA1E-9AE5-486D-BFFF-8E9CFAB9A64D}"/>
              </a:ext>
            </a:extLst>
          </p:cNvPr>
          <p:cNvSpPr>
            <a:spLocks noGrp="1"/>
          </p:cNvSpPr>
          <p:nvPr>
            <p:ph type="title"/>
          </p:nvPr>
        </p:nvSpPr>
        <p:spPr>
          <a:xfrm>
            <a:off x="831850" y="1709738"/>
            <a:ext cx="10515600" cy="1153205"/>
          </a:xfrm>
        </p:spPr>
        <p:txBody>
          <a:bodyPr>
            <a:normAutofit/>
          </a:bodyPr>
          <a:lstStyle/>
          <a:p>
            <a:r>
              <a:rPr lang="en-ZA" sz="4400" b="1" dirty="0">
                <a:latin typeface="Arial" panose="020B0604020202020204" pitchFamily="34" charset="0"/>
                <a:cs typeface="Arial" panose="020B0604020202020204" pitchFamily="34" charset="0"/>
              </a:rPr>
              <a:t>2. Water Use Licence Applications </a:t>
            </a:r>
          </a:p>
        </p:txBody>
      </p:sp>
      <p:sp>
        <p:nvSpPr>
          <p:cNvPr id="4" name="Slide Number Placeholder 3">
            <a:extLst>
              <a:ext uri="{FF2B5EF4-FFF2-40B4-BE49-F238E27FC236}">
                <a16:creationId xmlns:a16="http://schemas.microsoft.com/office/drawing/2014/main" id="{55764EDB-08E4-4BBF-BFB9-C558E7076188}"/>
              </a:ext>
            </a:extLst>
          </p:cNvPr>
          <p:cNvSpPr>
            <a:spLocks noGrp="1"/>
          </p:cNvSpPr>
          <p:nvPr>
            <p:ph type="sldNum" sz="quarter" idx="12"/>
          </p:nvPr>
        </p:nvSpPr>
        <p:spPr/>
        <p:txBody>
          <a:bodyPr/>
          <a:lstStyle/>
          <a:p>
            <a:fld id="{81BA1390-FCF8-4B46-989F-AA5E2FF9201A}" type="slidenum">
              <a:rPr lang="en-US" smtClean="0"/>
              <a:pPr/>
              <a:t>10</a:t>
            </a:fld>
            <a:endParaRPr lang="en-US"/>
          </a:p>
        </p:txBody>
      </p:sp>
    </p:spTree>
    <p:extLst>
      <p:ext uri="{BB962C8B-B14F-4D97-AF65-F5344CB8AC3E}">
        <p14:creationId xmlns:p14="http://schemas.microsoft.com/office/powerpoint/2010/main" val="264374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1"/>
            <a:ext cx="10942898" cy="3862596"/>
          </a:xfrm>
          <a:prstGeom prst="rect">
            <a:avLst/>
          </a:prstGeom>
          <a:noFill/>
          <a:ln w="9525">
            <a:noFill/>
            <a:miter lim="800000"/>
            <a:headEnd/>
            <a:tailEnd/>
          </a:ln>
        </p:spPr>
        <p:txBody>
          <a:bodyPr wrap="square">
            <a:spAutoFit/>
          </a:bodyPr>
          <a:lstStyle/>
          <a:p>
            <a:pPr marL="457200" indent="-457200" algn="just">
              <a:spcBef>
                <a:spcPts val="6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In 2017 the DWS promulgated regulations for processing of Water Use License Applications (WULAs) in 300 days</a:t>
            </a:r>
          </a:p>
          <a:p>
            <a:pPr marL="457200" indent="-457200" algn="just">
              <a:spcBef>
                <a:spcPts val="6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In February 2020, the president made a declaration that water use licenses should be </a:t>
            </a:r>
            <a:r>
              <a:rPr lang="en-US" altLang="en-US" sz="2000" dirty="0" err="1">
                <a:latin typeface="Arial" panose="020B0604020202020204" pitchFamily="34" charset="0"/>
                <a:cs typeface="Arial" panose="020B0604020202020204" pitchFamily="34" charset="0"/>
              </a:rPr>
              <a:t>finalised</a:t>
            </a:r>
            <a:r>
              <a:rPr lang="en-US" altLang="en-US" sz="2000" dirty="0">
                <a:latin typeface="Arial" panose="020B0604020202020204" pitchFamily="34" charset="0"/>
                <a:cs typeface="Arial" panose="020B0604020202020204" pitchFamily="34" charset="0"/>
              </a:rPr>
              <a:t> within 90 days</a:t>
            </a:r>
          </a:p>
          <a:p>
            <a:pPr marL="457200" indent="-457200" algn="just">
              <a:spcBef>
                <a:spcPts val="6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This was intended to enhance economic development as WULA processing turnaround time was identified as a stumbling block to economic development</a:t>
            </a:r>
          </a:p>
          <a:p>
            <a:pPr marL="457200" indent="-457200" algn="just">
              <a:spcBef>
                <a:spcPts val="6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Department welcomed the president’s announcement but acknowledged that there need for a concerted effort in improving efficiency and thereby achieve  significant reduction in the number of days (-210 days). </a:t>
            </a:r>
          </a:p>
          <a:p>
            <a:pPr marL="457200" indent="-457200" algn="just">
              <a:spcBef>
                <a:spcPts val="6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1st step taken by the Department was to reconfigure the business process </a:t>
            </a:r>
          </a:p>
          <a:p>
            <a:pPr marL="457200" indent="-457200" algn="just">
              <a:spcBef>
                <a:spcPts val="6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revised business process was implemented in April 2021</a:t>
            </a: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10" name="Title 9"/>
          <p:cNvSpPr>
            <a:spLocks noGrp="1"/>
          </p:cNvSpPr>
          <p:nvPr>
            <p:ph type="title"/>
          </p:nvPr>
        </p:nvSpPr>
        <p:spPr>
          <a:xfrm>
            <a:off x="1009132" y="397368"/>
            <a:ext cx="8776174" cy="753924"/>
          </a:xfrm>
          <a:noFill/>
        </p:spPr>
        <p:txBody>
          <a:bodyPr>
            <a:normAutofit/>
          </a:bodyPr>
          <a:lstStyle/>
          <a:p>
            <a:r>
              <a:rPr lang="en-ZA" sz="2800" b="1" dirty="0">
                <a:latin typeface="Arial" panose="020B0604020202020204" pitchFamily="34" charset="0"/>
                <a:cs typeface="Arial" panose="020B0604020202020204" pitchFamily="34" charset="0"/>
              </a:rPr>
              <a:t>BACKGROUND</a:t>
            </a:r>
          </a:p>
        </p:txBody>
      </p:sp>
      <p:sp>
        <p:nvSpPr>
          <p:cNvPr id="3" name="Content Placeholder 2"/>
          <p:cNvSpPr>
            <a:spLocks noGrp="1"/>
          </p:cNvSpPr>
          <p:nvPr>
            <p:ph type="body" idx="1"/>
          </p:nvPr>
        </p:nvSpPr>
        <p:spPr>
          <a:xfrm flipV="1">
            <a:off x="609022" y="5406501"/>
            <a:ext cx="10585720" cy="143998"/>
          </a:xfrm>
        </p:spPr>
        <p:txBody>
          <a:bodyPr>
            <a:noAutofit/>
          </a:bodyPr>
          <a:lstStyle/>
          <a:p>
            <a:pPr marL="457200" lvl="1" indent="0">
              <a:buNone/>
            </a:pPr>
            <a:r>
              <a:rPr lang="en-ZA" sz="2000" dirty="0">
                <a:latin typeface="Arial" pitchFamily="34" charset="0"/>
                <a:cs typeface="Arial" pitchFamily="34" charset="0"/>
              </a:rPr>
              <a:t> </a:t>
            </a:r>
          </a:p>
          <a:p>
            <a:pPr lvl="1"/>
            <a:r>
              <a:rPr lang="en-ZA" sz="2000" dirty="0">
                <a:latin typeface="Arial" pitchFamily="34" charset="0"/>
                <a:cs typeface="Arial" pitchFamily="34" charset="0"/>
              </a:rPr>
              <a:t>   </a:t>
            </a:r>
            <a:r>
              <a:rPr lang="en-ZA" dirty="0">
                <a:latin typeface="Arial" pitchFamily="34" charset="0"/>
                <a:cs typeface="Arial" pitchFamily="34" charset="0"/>
              </a:rPr>
              <a:t> </a:t>
            </a:r>
            <a:endParaRPr lang="en-GB" sz="20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BA1390-FCF8-4B46-989F-AA5E2FF9201A}" type="slidenum">
              <a:rPr lang="en-US" sz="1800" smtClean="0"/>
              <a:pPr/>
              <a:t>11</a:t>
            </a:fld>
            <a:endParaRPr lang="en-US" sz="1800"/>
          </a:p>
        </p:txBody>
      </p:sp>
    </p:spTree>
    <p:extLst>
      <p:ext uri="{BB962C8B-B14F-4D97-AF65-F5344CB8AC3E}">
        <p14:creationId xmlns:p14="http://schemas.microsoft.com/office/powerpoint/2010/main" val="109980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2" name="Title 1"/>
          <p:cNvSpPr>
            <a:spLocks noGrp="1"/>
          </p:cNvSpPr>
          <p:nvPr>
            <p:ph type="title"/>
          </p:nvPr>
        </p:nvSpPr>
        <p:spPr>
          <a:xfrm>
            <a:off x="439947" y="365125"/>
            <a:ext cx="10913853" cy="601033"/>
          </a:xfrm>
        </p:spPr>
        <p:txBody>
          <a:bodyPr>
            <a:normAutofit/>
          </a:bodyPr>
          <a:lstStyle/>
          <a:p>
            <a:r>
              <a:rPr lang="en-US" sz="2800" b="1" dirty="0">
                <a:latin typeface="Arial" panose="020B0604020202020204" pitchFamily="34" charset="0"/>
                <a:cs typeface="Arial" panose="020B0604020202020204" pitchFamily="34" charset="0"/>
              </a:rPr>
              <a:t>LEGISLATIVE FRAMEWORK…</a:t>
            </a:r>
            <a:endParaRPr lang="en-ZA" sz="2800" b="1" dirty="0">
              <a:latin typeface="Arial" panose="020B0604020202020204" pitchFamily="34" charset="0"/>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A1390-FCF8-4B46-989F-AA5E2FF9201A}"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ABBAFD73-7090-4BD9-9EED-F1F0A8259665}"/>
              </a:ext>
            </a:extLst>
          </p:cNvPr>
          <p:cNvSpPr>
            <a:spLocks noGrp="1"/>
          </p:cNvSpPr>
          <p:nvPr>
            <p:ph idx="1"/>
          </p:nvPr>
        </p:nvSpPr>
        <p:spPr>
          <a:xfrm>
            <a:off x="554566" y="1160464"/>
            <a:ext cx="10570634" cy="4813615"/>
          </a:xfrm>
        </p:spPr>
        <p:txBody>
          <a:bodyPr>
            <a:noAutofit/>
          </a:bodyPr>
          <a:lstStyle/>
          <a:p>
            <a:pPr marL="0" indent="0">
              <a:buNone/>
              <a:defRPr/>
            </a:pPr>
            <a:r>
              <a:rPr lang="en-US" sz="1800" b="1" dirty="0">
                <a:latin typeface="Arial" panose="020B0604020202020204" pitchFamily="34" charset="0"/>
                <a:cs typeface="Arial" panose="020B0604020202020204" pitchFamily="34" charset="0"/>
              </a:rPr>
              <a:t>THE CONSTITUTION – CHAPTER 2: BILL OF RIGHTS</a:t>
            </a:r>
          </a:p>
          <a:p>
            <a:pPr lvl="1">
              <a:defRPr/>
            </a:pPr>
            <a:r>
              <a:rPr lang="en-US" sz="2000" dirty="0">
                <a:latin typeface="Arial" panose="020B0604020202020204" pitchFamily="34" charset="0"/>
                <a:cs typeface="Arial" panose="020B0604020202020204" pitchFamily="34" charset="0"/>
              </a:rPr>
              <a:t>Section 24 – Safe </a:t>
            </a:r>
            <a:r>
              <a:rPr lang="en-ZA" sz="2000" dirty="0">
                <a:latin typeface="Arial" panose="020B0604020202020204" pitchFamily="34" charset="0"/>
                <a:cs typeface="Arial" panose="020B0604020202020204" pitchFamily="34" charset="0"/>
              </a:rPr>
              <a:t>Environment</a:t>
            </a:r>
            <a:endParaRPr lang="en-US" sz="2000" dirty="0">
              <a:latin typeface="Arial" panose="020B0604020202020204" pitchFamily="34" charset="0"/>
              <a:cs typeface="Arial" panose="020B0604020202020204" pitchFamily="34" charset="0"/>
            </a:endParaRPr>
          </a:p>
          <a:p>
            <a:pPr lvl="1">
              <a:defRPr/>
            </a:pPr>
            <a:r>
              <a:rPr lang="en-US" sz="2000" dirty="0">
                <a:latin typeface="Arial" panose="020B0604020202020204" pitchFamily="34" charset="0"/>
                <a:cs typeface="Arial" panose="020B0604020202020204" pitchFamily="34" charset="0"/>
              </a:rPr>
              <a:t>Section 27 – </a:t>
            </a:r>
            <a:r>
              <a:rPr lang="en-ZA" sz="2000" dirty="0">
                <a:latin typeface="Arial" panose="020B0604020202020204" pitchFamily="34" charset="0"/>
                <a:cs typeface="Arial" panose="020B0604020202020204" pitchFamily="34" charset="0"/>
              </a:rPr>
              <a:t>Health care, food, </a:t>
            </a:r>
            <a:r>
              <a:rPr lang="en-ZA" sz="2000" b="1" dirty="0">
                <a:latin typeface="Arial" panose="020B0604020202020204" pitchFamily="34" charset="0"/>
                <a:cs typeface="Arial" panose="020B0604020202020204" pitchFamily="34" charset="0"/>
              </a:rPr>
              <a:t>water</a:t>
            </a:r>
            <a:r>
              <a:rPr lang="en-ZA" sz="2000" dirty="0">
                <a:latin typeface="Arial" panose="020B0604020202020204" pitchFamily="34" charset="0"/>
                <a:cs typeface="Arial" panose="020B0604020202020204" pitchFamily="34" charset="0"/>
              </a:rPr>
              <a:t> and social security</a:t>
            </a:r>
            <a:r>
              <a:rPr lang="en-ZA" sz="1800" dirty="0">
                <a:latin typeface="Arial" panose="020B0604020202020204" pitchFamily="34" charset="0"/>
                <a:cs typeface="Arial" panose="020B0604020202020204" pitchFamily="34" charset="0"/>
              </a:rPr>
              <a:t> </a:t>
            </a:r>
          </a:p>
          <a:p>
            <a:pPr marL="457200" lvl="1" indent="0">
              <a:buNone/>
              <a:defRPr/>
            </a:pPr>
            <a:endParaRPr lang="en-US" sz="1800" dirty="0">
              <a:latin typeface="Arial" panose="020B0604020202020204" pitchFamily="34" charset="0"/>
              <a:cs typeface="Arial" panose="020B0604020202020204" pitchFamily="34" charset="0"/>
            </a:endParaRPr>
          </a:p>
          <a:p>
            <a:pPr marL="0" indent="0">
              <a:buNone/>
              <a:defRPr/>
            </a:pPr>
            <a:r>
              <a:rPr lang="en-US" sz="1800" b="1" dirty="0">
                <a:latin typeface="Arial" panose="020B0604020202020204" pitchFamily="34" charset="0"/>
                <a:cs typeface="Arial" panose="020B0604020202020204" pitchFamily="34" charset="0"/>
              </a:rPr>
              <a:t>THE NATIONAL WATER ACT 36 OF 1998</a:t>
            </a:r>
          </a:p>
          <a:p>
            <a:pPr marL="0" indent="0">
              <a:buNone/>
              <a:defRPr/>
            </a:pPr>
            <a:r>
              <a:rPr lang="en-ZA" altLang="en-US" sz="2000" b="1" dirty="0">
                <a:latin typeface="Arial" panose="020B0604020202020204" pitchFamily="34" charset="0"/>
                <a:cs typeface="Arial" panose="020B0604020202020204" pitchFamily="34" charset="0"/>
              </a:rPr>
              <a:t>Section 2:  The purpose of the Act is to ensure that the nation's water resources are protected, used, developed, conserved, managed and controlled in ways which take into account amongst other factors – </a:t>
            </a:r>
            <a:br>
              <a:rPr lang="en-ZA" altLang="en-US" sz="1800" b="1" dirty="0">
                <a:latin typeface="Arial" panose="020B0604020202020204" pitchFamily="34" charset="0"/>
                <a:cs typeface="Arial" panose="020B0604020202020204" pitchFamily="34" charset="0"/>
              </a:rPr>
            </a:br>
            <a:r>
              <a:rPr lang="en-ZA" altLang="en-US" sz="2000" dirty="0">
                <a:latin typeface="Arial" panose="020B0604020202020204" pitchFamily="34" charset="0"/>
                <a:cs typeface="Arial" panose="020B0604020202020204" pitchFamily="34" charset="0"/>
              </a:rPr>
              <a:t>(a) meeting the present and future basic human needs</a:t>
            </a:r>
            <a:br>
              <a:rPr lang="en-ZA" altLang="en-US" sz="2000" dirty="0">
                <a:latin typeface="Arial" panose="020B0604020202020204" pitchFamily="34" charset="0"/>
                <a:cs typeface="Arial" panose="020B0604020202020204" pitchFamily="34" charset="0"/>
              </a:rPr>
            </a:br>
            <a:r>
              <a:rPr lang="en-ZA" altLang="en-US" sz="2000" dirty="0">
                <a:latin typeface="Arial" panose="020B0604020202020204" pitchFamily="34" charset="0"/>
                <a:cs typeface="Arial" panose="020B0604020202020204" pitchFamily="34" charset="0"/>
              </a:rPr>
              <a:t>(b) promoting equitable access to water;</a:t>
            </a:r>
            <a:br>
              <a:rPr lang="en-ZA" altLang="en-US" sz="2000" dirty="0">
                <a:latin typeface="Arial" panose="020B0604020202020204" pitchFamily="34" charset="0"/>
                <a:cs typeface="Arial" panose="020B0604020202020204" pitchFamily="34" charset="0"/>
              </a:rPr>
            </a:br>
            <a:r>
              <a:rPr lang="en-ZA" altLang="en-US" sz="2000" dirty="0">
                <a:latin typeface="Arial" panose="020B0604020202020204" pitchFamily="34" charset="0"/>
                <a:cs typeface="Arial" panose="020B0604020202020204" pitchFamily="34" charset="0"/>
              </a:rPr>
              <a:t>(c) promoting the efficient, sustainable and beneficial use of water in the public interest;</a:t>
            </a:r>
            <a:br>
              <a:rPr lang="en-ZA" altLang="en-US" sz="2000" dirty="0">
                <a:latin typeface="Arial" panose="020B0604020202020204" pitchFamily="34" charset="0"/>
                <a:cs typeface="Arial" panose="020B0604020202020204" pitchFamily="34" charset="0"/>
              </a:rPr>
            </a:br>
            <a:r>
              <a:rPr lang="en-ZA" altLang="en-US" sz="2000" dirty="0">
                <a:latin typeface="Arial" panose="020B0604020202020204" pitchFamily="34" charset="0"/>
                <a:cs typeface="Arial" panose="020B0604020202020204" pitchFamily="34" charset="0"/>
              </a:rPr>
              <a:t>(d) facilitating social and economic development;</a:t>
            </a:r>
            <a:br>
              <a:rPr lang="en-ZA" altLang="en-US" sz="2000" dirty="0">
                <a:latin typeface="Arial" panose="020B0604020202020204" pitchFamily="34" charset="0"/>
                <a:cs typeface="Arial" panose="020B0604020202020204" pitchFamily="34" charset="0"/>
              </a:rPr>
            </a:br>
            <a:r>
              <a:rPr lang="en-ZA" altLang="en-US" sz="2000" dirty="0">
                <a:latin typeface="Arial" panose="020B0604020202020204" pitchFamily="34" charset="0"/>
                <a:cs typeface="Arial" panose="020B0604020202020204" pitchFamily="34" charset="0"/>
              </a:rPr>
              <a:t>(e) protecting aquatic and associated ecosystems and their biological diversity;</a:t>
            </a:r>
            <a:br>
              <a:rPr lang="en-ZA" altLang="en-US" sz="2000" dirty="0">
                <a:latin typeface="Arial" panose="020B0604020202020204" pitchFamily="34" charset="0"/>
                <a:cs typeface="Arial" panose="020B0604020202020204" pitchFamily="34" charset="0"/>
              </a:rPr>
            </a:br>
            <a:r>
              <a:rPr lang="en-ZA" altLang="en-US" sz="2000" dirty="0">
                <a:latin typeface="Arial" panose="020B0604020202020204" pitchFamily="34" charset="0"/>
                <a:cs typeface="Arial" panose="020B0604020202020204" pitchFamily="34" charset="0"/>
              </a:rPr>
              <a:t>(f) reducing and preventing pollution and degradation of water resources;</a:t>
            </a:r>
            <a:br>
              <a:rPr lang="en-ZA" altLang="en-US" sz="2000" dirty="0">
                <a:latin typeface="Arial" panose="020B0604020202020204" pitchFamily="34" charset="0"/>
                <a:cs typeface="Arial" panose="020B0604020202020204" pitchFamily="34" charset="0"/>
              </a:rPr>
            </a:br>
            <a:r>
              <a:rPr lang="en-ZA" altLang="en-US" sz="2000" dirty="0">
                <a:latin typeface="Arial" panose="020B0604020202020204" pitchFamily="34" charset="0"/>
                <a:cs typeface="Arial" panose="020B0604020202020204" pitchFamily="34" charset="0"/>
              </a:rPr>
              <a:t>(g) meeting international obligations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003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439947" y="365125"/>
            <a:ext cx="10913853" cy="601033"/>
          </a:xfrm>
        </p:spPr>
        <p:txBody>
          <a:bodyPr>
            <a:normAutofit/>
          </a:bodyPr>
          <a:lstStyle/>
          <a:p>
            <a:r>
              <a:rPr lang="en-US" sz="2800" b="1" dirty="0">
                <a:latin typeface="Arial" panose="020B0604020202020204" pitchFamily="34" charset="0"/>
                <a:cs typeface="Arial" panose="020B0604020202020204" pitchFamily="34" charset="0"/>
              </a:rPr>
              <a:t>…LEGISLATIVE FRAMEWORK</a:t>
            </a:r>
            <a:endParaRPr lang="en-ZA" sz="2800" b="1" dirty="0">
              <a:latin typeface="Arial" panose="020B0604020202020204" pitchFamily="34" charset="0"/>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A1390-FCF8-4B46-989F-AA5E2FF9201A}"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ABBAFD73-7090-4BD9-9EED-F1F0A8259665}"/>
              </a:ext>
            </a:extLst>
          </p:cNvPr>
          <p:cNvSpPr>
            <a:spLocks noGrp="1"/>
          </p:cNvSpPr>
          <p:nvPr>
            <p:ph idx="1"/>
          </p:nvPr>
        </p:nvSpPr>
        <p:spPr>
          <a:xfrm>
            <a:off x="554566" y="996954"/>
            <a:ext cx="10799234" cy="5561010"/>
          </a:xfrm>
        </p:spPr>
        <p:txBody>
          <a:bodyPr>
            <a:noAutofit/>
          </a:bodyPr>
          <a:lstStyle/>
          <a:p>
            <a:pPr marL="0" indent="0">
              <a:buNone/>
              <a:defRPr/>
            </a:pPr>
            <a:r>
              <a:rPr lang="en-US" sz="2000" b="1" dirty="0">
                <a:latin typeface="Arial" panose="020B0604020202020204" pitchFamily="34" charset="0"/>
                <a:cs typeface="Arial" panose="020B0604020202020204" pitchFamily="34" charset="0"/>
              </a:rPr>
              <a:t>NATIONAL WATER ACT 36 OF 1998</a:t>
            </a:r>
          </a:p>
          <a:p>
            <a:pPr marL="0" indent="0">
              <a:buNone/>
              <a:defRPr/>
            </a:pPr>
            <a:r>
              <a:rPr lang="en-ZA" altLang="en-US" sz="1800" u="sng" dirty="0">
                <a:latin typeface="Arial" panose="020B0604020202020204" pitchFamily="34" charset="0"/>
                <a:cs typeface="Arial" panose="020B0604020202020204" pitchFamily="34" charset="0"/>
              </a:rPr>
              <a:t>Chapter 4: </a:t>
            </a:r>
            <a:r>
              <a:rPr lang="en-ZA" altLang="en-US" sz="1800" dirty="0">
                <a:latin typeface="Arial" panose="020B0604020202020204" pitchFamily="34" charset="0"/>
                <a:cs typeface="Arial" panose="020B0604020202020204" pitchFamily="34" charset="0"/>
              </a:rPr>
              <a:t>	</a:t>
            </a:r>
          </a:p>
          <a:p>
            <a:pPr marL="0" indent="0">
              <a:buNone/>
              <a:defRPr/>
            </a:pPr>
            <a:r>
              <a:rPr lang="en-ZA" altLang="en-US" sz="1800" dirty="0">
                <a:latin typeface="Arial" panose="020B0604020202020204" pitchFamily="34" charset="0"/>
                <a:cs typeface="Arial" panose="020B0604020202020204" pitchFamily="34" charset="0"/>
              </a:rPr>
              <a:t>Section 21: Identifies water uses (a to k)</a:t>
            </a:r>
          </a:p>
          <a:p>
            <a:pPr marL="0" indent="0">
              <a:buNone/>
              <a:defRPr/>
            </a:pPr>
            <a:r>
              <a:rPr lang="en-ZA" sz="1800" dirty="0">
                <a:latin typeface="Arial" panose="020B0604020202020204" pitchFamily="34" charset="0"/>
                <a:cs typeface="Arial" panose="020B0604020202020204" pitchFamily="34" charset="0"/>
              </a:rPr>
              <a:t>Section 22: Permissible Water Uses / types of authorisations</a:t>
            </a:r>
          </a:p>
          <a:p>
            <a:pPr marL="0" indent="0">
              <a:buNone/>
              <a:defRPr/>
            </a:pPr>
            <a:r>
              <a:rPr lang="en-ZA" sz="1800" dirty="0">
                <a:latin typeface="Arial" panose="020B0604020202020204" pitchFamily="34" charset="0"/>
                <a:cs typeface="Arial" panose="020B0604020202020204" pitchFamily="34" charset="0"/>
              </a:rPr>
              <a:t>Section 27 – 29 Considerations of licences, essential requirements and conditions.</a:t>
            </a:r>
          </a:p>
          <a:p>
            <a:pPr marL="0" indent="0">
              <a:buNone/>
              <a:defRPr/>
            </a:pPr>
            <a:r>
              <a:rPr lang="en-ZA" sz="1800" dirty="0">
                <a:latin typeface="Arial" panose="020B0604020202020204" pitchFamily="34" charset="0"/>
                <a:cs typeface="Arial" panose="020B0604020202020204" pitchFamily="34" charset="0"/>
              </a:rPr>
              <a:t>Section 40 and 41: Water Use License Applications</a:t>
            </a:r>
          </a:p>
          <a:p>
            <a:pPr marL="0" indent="0">
              <a:buNone/>
              <a:defRPr/>
            </a:pPr>
            <a:endParaRPr lang="en-ZA" sz="1800" dirty="0">
              <a:latin typeface="Arial" panose="020B0604020202020204" pitchFamily="34" charset="0"/>
              <a:cs typeface="Arial" panose="020B0604020202020204" pitchFamily="34" charset="0"/>
            </a:endParaRPr>
          </a:p>
          <a:p>
            <a:pPr marL="0" indent="0">
              <a:buNone/>
              <a:defRPr/>
            </a:pPr>
            <a:r>
              <a:rPr lang="en-ZA" sz="1800" u="sng" dirty="0">
                <a:latin typeface="Arial" panose="020B0604020202020204" pitchFamily="34" charset="0"/>
                <a:cs typeface="Arial" panose="020B0604020202020204" pitchFamily="34" charset="0"/>
              </a:rPr>
              <a:t>Regulations</a:t>
            </a:r>
          </a:p>
          <a:p>
            <a:pPr>
              <a:buFont typeface="Courier New" panose="02070309020205020404" pitchFamily="49" charset="0"/>
              <a:buChar char="o"/>
              <a:defRPr/>
            </a:pPr>
            <a:r>
              <a:rPr lang="en-ZA" sz="1800" dirty="0">
                <a:latin typeface="Arial" panose="020B0604020202020204" pitchFamily="34" charset="0"/>
                <a:cs typeface="Arial" panose="020B0604020202020204" pitchFamily="34" charset="0"/>
              </a:rPr>
              <a:t>Section 26 (1) (k) empowers the Minister to make regulations </a:t>
            </a:r>
            <a:r>
              <a:rPr lang="en-US" sz="1800" i="0" u="none" strike="noStrike" baseline="0" dirty="0">
                <a:latin typeface="Arial" panose="020B0604020202020204" pitchFamily="34" charset="0"/>
                <a:cs typeface="Arial" panose="020B0604020202020204" pitchFamily="34" charset="0"/>
              </a:rPr>
              <a:t>prescribing procedural requirements for license applications.</a:t>
            </a:r>
          </a:p>
          <a:p>
            <a:pPr>
              <a:buFont typeface="Courier New" panose="02070309020205020404" pitchFamily="49" charset="0"/>
              <a:buChar char="o"/>
            </a:pPr>
            <a:r>
              <a:rPr lang="en-US" altLang="en-US" sz="1800" dirty="0">
                <a:latin typeface="Arial" panose="020B0604020202020204" pitchFamily="34" charset="0"/>
                <a:cs typeface="Arial" panose="020B0604020202020204" pitchFamily="34" charset="0"/>
              </a:rPr>
              <a:t>DWS published regulations: </a:t>
            </a:r>
            <a:r>
              <a:rPr lang="en-ZA" sz="1800" dirty="0">
                <a:latin typeface="Arial" panose="020B0604020202020204" pitchFamily="34" charset="0"/>
                <a:cs typeface="Arial" panose="020B0604020202020204" pitchFamily="34" charset="0"/>
              </a:rPr>
              <a:t>Water Use Licence Applications and Appeals, No R267, 24 March 2017 </a:t>
            </a:r>
          </a:p>
          <a:p>
            <a:pPr>
              <a:buFont typeface="Courier New" panose="02070309020205020404" pitchFamily="49" charset="0"/>
              <a:buChar char="o"/>
            </a:pPr>
            <a:r>
              <a:rPr lang="en-US" sz="1800" dirty="0">
                <a:latin typeface="Arial" panose="020B0604020202020204" pitchFamily="34" charset="0"/>
                <a:cs typeface="Arial" panose="020B0604020202020204" pitchFamily="34" charset="0"/>
              </a:rPr>
              <a:t>The Regulations to prescribe the timeframes and information requirements for water use license applications. </a:t>
            </a:r>
          </a:p>
          <a:p>
            <a:pPr>
              <a:buFont typeface="Courier New" panose="02070309020205020404" pitchFamily="49" charset="0"/>
              <a:buChar char="o"/>
            </a:pPr>
            <a:r>
              <a:rPr lang="en-US" sz="1800" dirty="0">
                <a:latin typeface="Arial" panose="020B0604020202020204" pitchFamily="34" charset="0"/>
                <a:cs typeface="Arial" panose="020B0604020202020204" pitchFamily="34" charset="0"/>
              </a:rPr>
              <a:t>The timeframes in the Regulations were aligned to those  of the Mineral and Petroleum Resources Development Act 28 of 2002 (MPRDA) and National Environmental Management Act (NEMA) for mining related applications.</a:t>
            </a:r>
            <a:endParaRPr lang="en-ZA" sz="1800" dirty="0">
              <a:latin typeface="Arial" panose="020B0604020202020204" pitchFamily="34" charset="0"/>
              <a:cs typeface="Arial" panose="020B0604020202020204" pitchFamily="34" charset="0"/>
            </a:endParaRPr>
          </a:p>
          <a:p>
            <a:pPr>
              <a:buFontTx/>
              <a:buChar char="-"/>
              <a:defRPr/>
            </a:pPr>
            <a:endParaRPr lang="en-US" sz="2000" i="0" u="none" strike="noStrike" baseline="0" dirty="0">
              <a:latin typeface="Arial" panose="020B0604020202020204" pitchFamily="34" charset="0"/>
              <a:cs typeface="Arial" panose="020B0604020202020204" pitchFamily="34" charset="0"/>
            </a:endParaRPr>
          </a:p>
          <a:p>
            <a:pPr>
              <a:buFontTx/>
              <a:buChar char="-"/>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35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2" name="Title 1"/>
          <p:cNvSpPr>
            <a:spLocks noGrp="1"/>
          </p:cNvSpPr>
          <p:nvPr>
            <p:ph type="title"/>
          </p:nvPr>
        </p:nvSpPr>
        <p:spPr>
          <a:xfrm>
            <a:off x="838200" y="-72647"/>
            <a:ext cx="10515600" cy="819407"/>
          </a:xfrm>
        </p:spPr>
        <p:txBody>
          <a:bodyPr>
            <a:noAutofit/>
          </a:bodyPr>
          <a:lstStyle/>
          <a:p>
            <a:br>
              <a:rPr lang="en-ZA" sz="2800" b="1" dirty="0">
                <a:solidFill>
                  <a:srgbClr val="7030A0"/>
                </a:solidFill>
              </a:rPr>
            </a:br>
            <a:r>
              <a:rPr lang="en-US" sz="2800" b="1" dirty="0">
                <a:latin typeface="Arial" panose="020B0604020202020204" pitchFamily="34" charset="0"/>
                <a:cs typeface="Arial" panose="020B0604020202020204" pitchFamily="34" charset="0"/>
              </a:rPr>
              <a:t>REVISION OF WULA REGULATIONS</a:t>
            </a:r>
            <a:endParaRPr lang="en-GB" sz="2800" dirty="0">
              <a:latin typeface="Arial" pitchFamily="34" charset="0"/>
              <a:cs typeface="Arial" pitchFamily="34" charset="0"/>
            </a:endParaRPr>
          </a:p>
        </p:txBody>
      </p:sp>
      <p:sp>
        <p:nvSpPr>
          <p:cNvPr id="3" name="Content Placeholder 2"/>
          <p:cNvSpPr>
            <a:spLocks noGrp="1"/>
          </p:cNvSpPr>
          <p:nvPr>
            <p:ph idx="1"/>
          </p:nvPr>
        </p:nvSpPr>
        <p:spPr>
          <a:xfrm>
            <a:off x="838200" y="955733"/>
            <a:ext cx="10515600" cy="2972456"/>
          </a:xfrm>
        </p:spPr>
        <p:txBody>
          <a:bodyPr>
            <a:noAutofit/>
          </a:bodyPr>
          <a:lstStyle/>
          <a:p>
            <a:pPr algn="just"/>
            <a:r>
              <a:rPr lang="en-US" sz="2000" dirty="0">
                <a:latin typeface="Arial" panose="020B0604020202020204" pitchFamily="34" charset="0"/>
                <a:cs typeface="Arial" panose="020B0604020202020204" pitchFamily="34" charset="0"/>
              </a:rPr>
              <a:t>The revised business process to meet 90-day WULA processing turnaround time necessitated the revision of the 2017 WULA regulations to regularize the presidential call</a:t>
            </a:r>
          </a:p>
          <a:p>
            <a:pPr algn="just"/>
            <a:r>
              <a:rPr lang="en-US" sz="2000" dirty="0">
                <a:latin typeface="Arial" panose="020B0604020202020204" pitchFamily="34" charset="0"/>
                <a:cs typeface="Arial" panose="020B0604020202020204" pitchFamily="34" charset="0"/>
              </a:rPr>
              <a:t>The Department is in the process of reviewing the Regulations to give effect to the 90 days, but also to address the challenges experienced since their promulgation</a:t>
            </a:r>
          </a:p>
          <a:p>
            <a:pPr algn="just"/>
            <a:r>
              <a:rPr lang="en-US" sz="2000" dirty="0">
                <a:latin typeface="Arial" panose="020B0604020202020204" pitchFamily="34" charset="0"/>
                <a:cs typeface="Arial" panose="020B0604020202020204" pitchFamily="34" charset="0"/>
              </a:rPr>
              <a:t>The draft revised WULA regulations complete and will be taken through the internal process of internal consultation in the fourth quarter of 2021/22 financial year</a:t>
            </a:r>
          </a:p>
          <a:p>
            <a:pPr algn="just"/>
            <a:r>
              <a:rPr lang="en-US" sz="2000" dirty="0">
                <a:latin typeface="Arial" panose="020B0604020202020204" pitchFamily="34" charset="0"/>
                <a:cs typeface="Arial" panose="020B0604020202020204" pitchFamily="34" charset="0"/>
              </a:rPr>
              <a:t>The draft regulations will be published for public comment in the 1st quarter of 2022/23 financial year and projected to be finalized in the 2nd quarter September 2022</a:t>
            </a:r>
          </a:p>
        </p:txBody>
      </p:sp>
      <p:sp>
        <p:nvSpPr>
          <p:cNvPr id="7" name="Slide Number Placeholder 6"/>
          <p:cNvSpPr>
            <a:spLocks noGrp="1"/>
          </p:cNvSpPr>
          <p:nvPr>
            <p:ph type="sldNum" sz="quarter" idx="12"/>
          </p:nvPr>
        </p:nvSpPr>
        <p:spPr/>
        <p:txBody>
          <a:bodyPr/>
          <a:lstStyle/>
          <a:p>
            <a:fld id="{81BA1390-FCF8-4B46-989F-AA5E2FF9201A}" type="slidenum">
              <a:rPr lang="en-US" sz="1800" b="1" smtClean="0"/>
              <a:pPr/>
              <a:t>14</a:t>
            </a:fld>
            <a:endParaRPr lang="en-US" sz="1800" b="1" dirty="0"/>
          </a:p>
        </p:txBody>
      </p:sp>
    </p:spTree>
    <p:extLst>
      <p:ext uri="{BB962C8B-B14F-4D97-AF65-F5344CB8AC3E}">
        <p14:creationId xmlns:p14="http://schemas.microsoft.com/office/powerpoint/2010/main" val="323107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3" name="Content Placeholder 2"/>
          <p:cNvSpPr>
            <a:spLocks noGrp="1"/>
          </p:cNvSpPr>
          <p:nvPr>
            <p:ph idx="1"/>
          </p:nvPr>
        </p:nvSpPr>
        <p:spPr>
          <a:xfrm>
            <a:off x="441840" y="1896593"/>
            <a:ext cx="10855271" cy="3623723"/>
          </a:xfrm>
        </p:spPr>
        <p:txBody>
          <a:bodyPr>
            <a:noAutofit/>
          </a:bodyPr>
          <a:lstStyle/>
          <a:p>
            <a:pPr marL="355600" indent="-355600" algn="just">
              <a:buFont typeface="Courier New" panose="02070309020205020404" pitchFamily="49" charset="0"/>
              <a:buChar char="o"/>
            </a:pPr>
            <a:r>
              <a:rPr lang="en-ZA" sz="2000" dirty="0">
                <a:latin typeface="Arial" pitchFamily="34" charset="0"/>
                <a:cs typeface="Arial" pitchFamily="34" charset="0"/>
              </a:rPr>
              <a:t>The process of water use authorisation is a highly scientific and technical process. </a:t>
            </a:r>
          </a:p>
          <a:p>
            <a:pPr marL="355600" indent="-355600" algn="just">
              <a:buFont typeface="Courier New" panose="02070309020205020404" pitchFamily="49" charset="0"/>
              <a:buChar char="o"/>
            </a:pPr>
            <a:r>
              <a:rPr lang="en-ZA" sz="2000" dirty="0">
                <a:latin typeface="Arial" pitchFamily="34" charset="0"/>
                <a:cs typeface="Arial" pitchFamily="34" charset="0"/>
              </a:rPr>
              <a:t>The process is open to both litigation from applicants or third parties who object to a decision to grant or not to grant a instrument authorising water use.</a:t>
            </a:r>
          </a:p>
          <a:p>
            <a:pPr marL="355600" indent="-355600" algn="just">
              <a:buFont typeface="Courier New" panose="02070309020205020404" pitchFamily="49" charset="0"/>
              <a:buChar char="o"/>
            </a:pPr>
            <a:r>
              <a:rPr lang="en-ZA" sz="2000" dirty="0">
                <a:latin typeface="Arial" pitchFamily="34" charset="0"/>
                <a:cs typeface="Arial" pitchFamily="34" charset="0"/>
              </a:rPr>
              <a:t>Inputs into the process comprise of a variety of technical reports submitted by applicants. </a:t>
            </a:r>
          </a:p>
          <a:p>
            <a:pPr marL="355600" indent="-355600" algn="just">
              <a:buFont typeface="Courier New" panose="02070309020205020404" pitchFamily="49" charset="0"/>
              <a:buChar char="o"/>
            </a:pPr>
            <a:r>
              <a:rPr lang="en-ZA" sz="2000" dirty="0">
                <a:latin typeface="Arial" pitchFamily="34" charset="0"/>
                <a:cs typeface="Arial" pitchFamily="34" charset="0"/>
              </a:rPr>
              <a:t>Department specialists also provide inputs into the process by means of reviewing the reports from the applicants and make comments.</a:t>
            </a:r>
          </a:p>
          <a:p>
            <a:pPr marL="355600" indent="-355600" algn="just">
              <a:buFont typeface="Courier New" panose="02070309020205020404" pitchFamily="49" charset="0"/>
              <a:buChar char="o"/>
            </a:pPr>
            <a:r>
              <a:rPr lang="en-ZA" sz="2000" dirty="0">
                <a:latin typeface="Arial" pitchFamily="34" charset="0"/>
                <a:cs typeface="Arial" pitchFamily="34" charset="0"/>
              </a:rPr>
              <a:t>Steps towards performance improvement should account for the factors above and the need to produce a water licence that meet the quality expectations in terms of the conditions.   </a:t>
            </a:r>
          </a:p>
        </p:txBody>
      </p:sp>
      <p:sp>
        <p:nvSpPr>
          <p:cNvPr id="7" name="Slide Number Placeholder 6"/>
          <p:cNvSpPr>
            <a:spLocks noGrp="1"/>
          </p:cNvSpPr>
          <p:nvPr>
            <p:ph type="sldNum" sz="quarter" idx="12"/>
          </p:nvPr>
        </p:nvSpPr>
        <p:spPr/>
        <p:txBody>
          <a:bodyPr/>
          <a:lstStyle/>
          <a:p>
            <a:fld id="{81BA1390-FCF8-4B46-989F-AA5E2FF9201A}" type="slidenum">
              <a:rPr lang="en-US" sz="1800" smtClean="0"/>
              <a:pPr/>
              <a:t>15</a:t>
            </a:fld>
            <a:endParaRPr lang="en-US" sz="1800"/>
          </a:p>
        </p:txBody>
      </p:sp>
      <p:sp>
        <p:nvSpPr>
          <p:cNvPr id="9" name="Rectangle 8"/>
          <p:cNvSpPr/>
          <p:nvPr/>
        </p:nvSpPr>
        <p:spPr>
          <a:xfrm>
            <a:off x="199654" y="338863"/>
            <a:ext cx="10987749" cy="1461939"/>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	WATER USE AUTHORISATION PROCESS AND TIMEFRAMES...</a:t>
            </a:r>
          </a:p>
          <a:p>
            <a:pPr marL="457200" indent="-457200">
              <a:spcBef>
                <a:spcPts val="600"/>
              </a:spcBef>
            </a:pPr>
            <a:endParaRPr lang="en-ZA" sz="2800" b="1" dirty="0">
              <a:latin typeface="Arial" pitchFamily="34" charset="0"/>
              <a:cs typeface="Arial" pitchFamily="34" charset="0"/>
            </a:endParaRPr>
          </a:p>
        </p:txBody>
      </p:sp>
    </p:spTree>
    <p:extLst>
      <p:ext uri="{BB962C8B-B14F-4D97-AF65-F5344CB8AC3E}">
        <p14:creationId xmlns:p14="http://schemas.microsoft.com/office/powerpoint/2010/main" val="109980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81BA1390-FCF8-4B46-989F-AA5E2FF9201A}" type="slidenum">
              <a:rPr lang="en-US" sz="1800" smtClean="0"/>
              <a:pPr/>
              <a:t>16</a:t>
            </a:fld>
            <a:endParaRPr lang="en-US" sz="1800" dirty="0"/>
          </a:p>
        </p:txBody>
      </p:sp>
      <p:sp>
        <p:nvSpPr>
          <p:cNvPr id="10" name="Rectangle 9"/>
          <p:cNvSpPr/>
          <p:nvPr/>
        </p:nvSpPr>
        <p:spPr>
          <a:xfrm>
            <a:off x="111877" y="138850"/>
            <a:ext cx="11327453" cy="954107"/>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	…WATER USE AUTHORISATION PROCESS AND TIMEFRAMES...</a:t>
            </a:r>
          </a:p>
        </p:txBody>
      </p:sp>
      <p:sp>
        <p:nvSpPr>
          <p:cNvPr id="7" name="TextBox 6"/>
          <p:cNvSpPr txBox="1"/>
          <p:nvPr/>
        </p:nvSpPr>
        <p:spPr>
          <a:xfrm>
            <a:off x="111879" y="1160464"/>
            <a:ext cx="12040276" cy="615553"/>
          </a:xfrm>
          <a:prstGeom prst="rect">
            <a:avLst/>
          </a:prstGeom>
          <a:noFill/>
        </p:spPr>
        <p:txBody>
          <a:bodyPr wrap="square" rtlCol="0">
            <a:spAutoFit/>
          </a:bodyPr>
          <a:lstStyle/>
          <a:p>
            <a:r>
              <a:rPr lang="en-ZA" sz="1600" b="1" dirty="0">
                <a:latin typeface="Arial" pitchFamily="34" charset="0"/>
                <a:cs typeface="Arial" pitchFamily="34" charset="0"/>
              </a:rPr>
              <a:t>Table 1: Critical internal steps into processing of water use authorisation applications applicable to both 300 and 90 days</a:t>
            </a:r>
          </a:p>
          <a:p>
            <a:endParaRPr lang="en-ZA" b="1"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52251285"/>
              </p:ext>
            </p:extLst>
          </p:nvPr>
        </p:nvGraphicFramePr>
        <p:xfrm>
          <a:off x="317667" y="1637103"/>
          <a:ext cx="11556666" cy="3895950"/>
        </p:xfrm>
        <a:graphic>
          <a:graphicData uri="http://schemas.openxmlformats.org/drawingml/2006/table">
            <a:tbl>
              <a:tblPr/>
              <a:tblGrid>
                <a:gridCol w="1277225">
                  <a:extLst>
                    <a:ext uri="{9D8B030D-6E8A-4147-A177-3AD203B41FA5}">
                      <a16:colId xmlns:a16="http://schemas.microsoft.com/office/drawing/2014/main" val="20000"/>
                    </a:ext>
                  </a:extLst>
                </a:gridCol>
                <a:gridCol w="1883665">
                  <a:extLst>
                    <a:ext uri="{9D8B030D-6E8A-4147-A177-3AD203B41FA5}">
                      <a16:colId xmlns:a16="http://schemas.microsoft.com/office/drawing/2014/main" val="20001"/>
                    </a:ext>
                  </a:extLst>
                </a:gridCol>
                <a:gridCol w="8395776">
                  <a:extLst>
                    <a:ext uri="{9D8B030D-6E8A-4147-A177-3AD203B41FA5}">
                      <a16:colId xmlns:a16="http://schemas.microsoft.com/office/drawing/2014/main" val="20002"/>
                    </a:ext>
                  </a:extLst>
                </a:gridCol>
              </a:tblGrid>
              <a:tr h="510770">
                <a:tc>
                  <a:txBody>
                    <a:bodyPr/>
                    <a:lstStyle/>
                    <a:p>
                      <a:pPr algn="l" fontAlgn="b"/>
                      <a:r>
                        <a:rPr lang="en-ZA" sz="1400" b="1" i="0" u="none" strike="noStrike" dirty="0">
                          <a:solidFill>
                            <a:srgbClr val="000000"/>
                          </a:solidFill>
                          <a:latin typeface="Arial" panose="020B0604020202020204" pitchFamily="34" charset="0"/>
                          <a:cs typeface="Arial" panose="020B0604020202020204" pitchFamily="34" charset="0"/>
                        </a:rPr>
                        <a:t>STEP</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1" i="0" u="none" strike="noStrike" dirty="0">
                          <a:solidFill>
                            <a:srgbClr val="000000"/>
                          </a:solidFill>
                          <a:latin typeface="Arial" panose="020B0604020202020204" pitchFamily="34" charset="0"/>
                          <a:cs typeface="Arial" panose="020B0604020202020204" pitchFamily="34" charset="0"/>
                        </a:rPr>
                        <a:t>RESPONSIBLE OFFICIAL</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1" i="0" u="none" strike="noStrike" dirty="0">
                          <a:solidFill>
                            <a:srgbClr val="000000"/>
                          </a:solidFill>
                          <a:latin typeface="Arial" panose="020B0604020202020204" pitchFamily="34" charset="0"/>
                          <a:cs typeface="Arial" panose="020B0604020202020204" pitchFamily="34" charset="0"/>
                        </a:rPr>
                        <a:t>OUTCOME OF THE PROCESS</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61710">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1. Preliminary Assessment</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Assessor</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400" dirty="0">
                          <a:latin typeface="Arial" panose="020B0604020202020204" pitchFamily="34" charset="0"/>
                          <a:cs typeface="Arial" panose="020B0604020202020204" pitchFamily="34" charset="0"/>
                        </a:rPr>
                        <a:t>Collate WULA application documents, assess all supplied forms and</a:t>
                      </a:r>
                    </a:p>
                    <a:p>
                      <a:r>
                        <a:rPr lang="en-US" sz="1400" dirty="0">
                          <a:latin typeface="Arial" panose="020B0604020202020204" pitchFamily="34" charset="0"/>
                          <a:cs typeface="Arial" panose="020B0604020202020204" pitchFamily="34" charset="0"/>
                        </a:rPr>
                        <a:t>water uses in the application. Identify</a:t>
                      </a:r>
                      <a:r>
                        <a:rPr lang="en-US" sz="1400" baseline="0" dirty="0">
                          <a:latin typeface="Arial" panose="020B0604020202020204" pitchFamily="34" charset="0"/>
                          <a:cs typeface="Arial" panose="020B0604020202020204" pitchFamily="34" charset="0"/>
                        </a:rPr>
                        <a:t> specialists' inputs required and source.  All the information into a first version of a Record of Recommendation (ROR).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263587">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2. Specialist comments</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Specialists</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Specialists</a:t>
                      </a:r>
                      <a:r>
                        <a:rPr lang="en-ZA" sz="1400" b="0" i="0" u="none" strike="noStrike" baseline="0" dirty="0">
                          <a:solidFill>
                            <a:srgbClr val="000000"/>
                          </a:solidFill>
                          <a:latin typeface="Arial" panose="020B0604020202020204" pitchFamily="34" charset="0"/>
                          <a:cs typeface="Arial" panose="020B0604020202020204" pitchFamily="34" charset="0"/>
                        </a:rPr>
                        <a:t>  read through the ROR and reports submitted to assess their adequacy in terms of  identifying impacts  on water resources and the proposed mitigation measures.  The specialist provides written comments  indicating whether the reports are acceptable or not. If acceptable, specialists its draft a set of conditions for inclusion into the licence.  In the case of unacceptable reports the specialist indicates the shortcomings or flaws.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761710">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3. Final Assessment</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Assessor</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Reads, assesses, and incorporates all specialist comments and</a:t>
                      </a:r>
                      <a:r>
                        <a:rPr lang="en-US" sz="1400" baseline="0" dirty="0">
                          <a:latin typeface="Arial" panose="020B0604020202020204" pitchFamily="34" charset="0"/>
                          <a:cs typeface="Arial" panose="020B0604020202020204" pitchFamily="34" charset="0"/>
                        </a:rPr>
                        <a:t> update the ROR into a second version with a specific recommendation (decline / granting of a licence). A draft decision document  (decline letter or draft licence) is generated.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598173">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4. Quality check</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Supervisor</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Supervisor reads through the ROR and a</a:t>
                      </a:r>
                      <a:r>
                        <a:rPr lang="en-ZA" sz="1400" b="0" i="0" u="none" strike="noStrike" baseline="0" dirty="0">
                          <a:solidFill>
                            <a:srgbClr val="000000"/>
                          </a:solidFill>
                          <a:latin typeface="Arial" panose="020B0604020202020204" pitchFamily="34" charset="0"/>
                          <a:cs typeface="Arial" panose="020B0604020202020204" pitchFamily="34" charset="0"/>
                        </a:rPr>
                        <a:t> decision document</a:t>
                      </a:r>
                      <a:r>
                        <a:rPr lang="en-ZA" sz="1400" b="0" i="0" u="none" strike="noStrike" dirty="0">
                          <a:solidFill>
                            <a:srgbClr val="000000"/>
                          </a:solidFill>
                          <a:latin typeface="Arial" panose="020B0604020202020204" pitchFamily="34" charset="0"/>
                          <a:cs typeface="Arial" panose="020B0604020202020204" pitchFamily="34" charset="0"/>
                        </a:rPr>
                        <a:t> in order to edit them thereby ensuring that the documents are ready for Water Use Authorisation Application Advisory Committee (WUAAC). </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4254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81BA1390-FCF8-4B46-989F-AA5E2FF9201A}" type="slidenum">
              <a:rPr lang="en-US" sz="1800" smtClean="0"/>
              <a:pPr/>
              <a:t>17</a:t>
            </a:fld>
            <a:endParaRPr lang="en-US" sz="1800" dirty="0"/>
          </a:p>
        </p:txBody>
      </p:sp>
      <p:sp>
        <p:nvSpPr>
          <p:cNvPr id="10" name="Rectangle 9"/>
          <p:cNvSpPr/>
          <p:nvPr/>
        </p:nvSpPr>
        <p:spPr>
          <a:xfrm>
            <a:off x="111878" y="138850"/>
            <a:ext cx="10848042" cy="954107"/>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	…WATER USE AUTHORISATION PROCESS AND TIMEFRAMES…</a:t>
            </a:r>
          </a:p>
        </p:txBody>
      </p:sp>
      <p:graphicFrame>
        <p:nvGraphicFramePr>
          <p:cNvPr id="11" name="Table 10"/>
          <p:cNvGraphicFramePr>
            <a:graphicFrameLocks noGrp="1"/>
          </p:cNvGraphicFramePr>
          <p:nvPr>
            <p:extLst>
              <p:ext uri="{D42A27DB-BD31-4B8C-83A1-F6EECF244321}">
                <p14:modId xmlns:p14="http://schemas.microsoft.com/office/powerpoint/2010/main" val="3051646018"/>
              </p:ext>
            </p:extLst>
          </p:nvPr>
        </p:nvGraphicFramePr>
        <p:xfrm>
          <a:off x="425869" y="1194006"/>
          <a:ext cx="11340262" cy="4341313"/>
        </p:xfrm>
        <a:graphic>
          <a:graphicData uri="http://schemas.openxmlformats.org/drawingml/2006/table">
            <a:tbl>
              <a:tblPr/>
              <a:tblGrid>
                <a:gridCol w="2172389">
                  <a:extLst>
                    <a:ext uri="{9D8B030D-6E8A-4147-A177-3AD203B41FA5}">
                      <a16:colId xmlns:a16="http://schemas.microsoft.com/office/drawing/2014/main" val="20000"/>
                    </a:ext>
                  </a:extLst>
                </a:gridCol>
                <a:gridCol w="1924628">
                  <a:extLst>
                    <a:ext uri="{9D8B030D-6E8A-4147-A177-3AD203B41FA5}">
                      <a16:colId xmlns:a16="http://schemas.microsoft.com/office/drawing/2014/main" val="20001"/>
                    </a:ext>
                  </a:extLst>
                </a:gridCol>
                <a:gridCol w="7243245">
                  <a:extLst>
                    <a:ext uri="{9D8B030D-6E8A-4147-A177-3AD203B41FA5}">
                      <a16:colId xmlns:a16="http://schemas.microsoft.com/office/drawing/2014/main" val="20002"/>
                    </a:ext>
                  </a:extLst>
                </a:gridCol>
              </a:tblGrid>
              <a:tr h="226897">
                <a:tc>
                  <a:txBody>
                    <a:bodyPr/>
                    <a:lstStyle/>
                    <a:p>
                      <a:pPr algn="l" fontAlgn="b"/>
                      <a:r>
                        <a:rPr lang="en-ZA" sz="1400" b="1" i="0" u="none" strike="noStrike" dirty="0">
                          <a:solidFill>
                            <a:srgbClr val="000000"/>
                          </a:solidFill>
                          <a:latin typeface="Arial" panose="020B0604020202020204" pitchFamily="34" charset="0"/>
                          <a:cs typeface="Arial" panose="020B0604020202020204" pitchFamily="34" charset="0"/>
                        </a:rPr>
                        <a:t>STEP</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1" i="0" u="none" strike="noStrike" dirty="0">
                          <a:solidFill>
                            <a:srgbClr val="000000"/>
                          </a:solidFill>
                          <a:latin typeface="Arial" panose="020B0604020202020204" pitchFamily="34" charset="0"/>
                          <a:cs typeface="Arial" panose="020B0604020202020204" pitchFamily="34" charset="0"/>
                        </a:rPr>
                        <a:t>RESPONSIBLE OFFICIAL</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1" i="0" u="none" strike="noStrike" dirty="0">
                          <a:solidFill>
                            <a:srgbClr val="000000"/>
                          </a:solidFill>
                          <a:latin typeface="Arial" panose="020B0604020202020204" pitchFamily="34" charset="0"/>
                          <a:cs typeface="Arial" panose="020B0604020202020204" pitchFamily="34" charset="0"/>
                        </a:rPr>
                        <a:t>OUTCOME OF THE PROCESS</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78122">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5. WUAAAC presentation and quality check</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WUAAAC members and Assessor</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WUAAAC  is</a:t>
                      </a:r>
                      <a:r>
                        <a:rPr lang="en-ZA" sz="1400" b="0" i="0" u="none" strike="noStrike" baseline="0" dirty="0">
                          <a:solidFill>
                            <a:srgbClr val="000000"/>
                          </a:solidFill>
                          <a:latin typeface="Arial" panose="020B0604020202020204" pitchFamily="34" charset="0"/>
                          <a:cs typeface="Arial" panose="020B0604020202020204" pitchFamily="34" charset="0"/>
                        </a:rPr>
                        <a:t> an advisory committee with different expertise that makes an integrated assessment of the various recommendations and  makes  a unanimous recommendation  for a decision.  WUAAAC also has a role of ensuring that the necessary conditions  or reasons for decline have been correctly incorporated into the decision document.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35236">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6. First Recommendation</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Director Proto CMA </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Director</a:t>
                      </a:r>
                      <a:r>
                        <a:rPr lang="en-ZA" sz="1400" b="0" i="0" u="none" strike="noStrike" baseline="0" dirty="0">
                          <a:solidFill>
                            <a:srgbClr val="000000"/>
                          </a:solidFill>
                          <a:latin typeface="Arial" panose="020B0604020202020204" pitchFamily="34" charset="0"/>
                          <a:cs typeface="Arial" panose="020B0604020202020204" pitchFamily="34" charset="0"/>
                        </a:rPr>
                        <a:t> Proto CMA reads the documents (ROR) and Decision document and makes recommend to the Regional Head.</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49531">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7. Second Recommendation / Or decision</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Regional Head</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Regional</a:t>
                      </a:r>
                      <a:r>
                        <a:rPr lang="en-ZA" sz="1400" b="0" i="0" u="none" strike="noStrike" baseline="0" dirty="0">
                          <a:solidFill>
                            <a:srgbClr val="000000"/>
                          </a:solidFill>
                          <a:latin typeface="Arial" panose="020B0604020202020204" pitchFamily="34" charset="0"/>
                          <a:cs typeface="Arial" panose="020B0604020202020204" pitchFamily="34" charset="0"/>
                        </a:rPr>
                        <a:t> Head reads the documents (ROR) and Decision document and makes recommendation to the Delegated Authority.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446971">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8. Preparation of documents</a:t>
                      </a:r>
                      <a:r>
                        <a:rPr lang="en-ZA" sz="1400" b="0" i="0" u="none" strike="noStrike" baseline="0" dirty="0">
                          <a:solidFill>
                            <a:srgbClr val="000000"/>
                          </a:solidFill>
                          <a:latin typeface="Arial" panose="020B0604020202020204" pitchFamily="34" charset="0"/>
                          <a:cs typeface="Arial" panose="020B0604020202020204" pitchFamily="34" charset="0"/>
                        </a:rPr>
                        <a:t> </a:t>
                      </a:r>
                      <a:r>
                        <a:rPr lang="en-ZA" sz="1400" b="0" i="0" u="none" strike="noStrike" dirty="0">
                          <a:solidFill>
                            <a:srgbClr val="000000"/>
                          </a:solidFill>
                          <a:latin typeface="Arial" panose="020B0604020202020204" pitchFamily="34" charset="0"/>
                          <a:cs typeface="Arial" panose="020B0604020202020204" pitchFamily="34" charset="0"/>
                        </a:rPr>
                        <a:t>for approval</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Director-Water Use License Management (WULM) (Head Office)</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Administrative Head Office quality check of ROR and decision document, printing and submission to </a:t>
                      </a:r>
                      <a:r>
                        <a:rPr lang="en-ZA" sz="1400" b="0" i="0" u="none" strike="noStrike" baseline="0" dirty="0">
                          <a:solidFill>
                            <a:srgbClr val="000000"/>
                          </a:solidFill>
                          <a:latin typeface="Arial" panose="020B0604020202020204" pitchFamily="34" charset="0"/>
                          <a:cs typeface="Arial" panose="020B0604020202020204" pitchFamily="34" charset="0"/>
                        </a:rPr>
                        <a:t> the Delegated Authority for decision</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46971">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9.</a:t>
                      </a:r>
                      <a:r>
                        <a:rPr lang="en-ZA" sz="1400" b="0" i="0" u="none" strike="noStrike" baseline="0" dirty="0">
                          <a:solidFill>
                            <a:srgbClr val="000000"/>
                          </a:solidFill>
                          <a:latin typeface="Arial" panose="020B0604020202020204" pitchFamily="34" charset="0"/>
                          <a:cs typeface="Arial" panose="020B0604020202020204" pitchFamily="34" charset="0"/>
                        </a:rPr>
                        <a:t> </a:t>
                      </a:r>
                      <a:r>
                        <a:rPr lang="en-ZA" sz="1400" b="0" i="0" u="none" strike="noStrike" dirty="0">
                          <a:solidFill>
                            <a:srgbClr val="000000"/>
                          </a:solidFill>
                          <a:latin typeface="Arial" panose="020B0604020202020204" pitchFamily="34" charset="0"/>
                          <a:cs typeface="Arial" panose="020B0604020202020204" pitchFamily="34" charset="0"/>
                        </a:rPr>
                        <a:t>Consideration and decision</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CD: WULM Head Office</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Delegated Authority reads </a:t>
                      </a:r>
                      <a:r>
                        <a:rPr lang="en-ZA" sz="1400" b="0" i="0" u="none" strike="noStrike" baseline="0" dirty="0">
                          <a:solidFill>
                            <a:srgbClr val="000000"/>
                          </a:solidFill>
                          <a:latin typeface="Arial" panose="020B0604020202020204" pitchFamily="34" charset="0"/>
                          <a:cs typeface="Arial" panose="020B0604020202020204" pitchFamily="34" charset="0"/>
                        </a:rPr>
                        <a:t> the documents for consideration and decision.</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649531">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10. Post decision administration</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Head Office and Regional administrators</a:t>
                      </a: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ZA" sz="1400" b="0" i="0" u="none" strike="noStrike" dirty="0">
                          <a:solidFill>
                            <a:srgbClr val="000000"/>
                          </a:solidFill>
                          <a:latin typeface="Arial" panose="020B0604020202020204" pitchFamily="34" charset="0"/>
                          <a:cs typeface="Arial" panose="020B0604020202020204" pitchFamily="34" charset="0"/>
                        </a:rPr>
                        <a:t>Updating</a:t>
                      </a:r>
                      <a:r>
                        <a:rPr lang="en-ZA" sz="1400" b="0" i="0" u="none" strike="noStrike" baseline="0" dirty="0">
                          <a:solidFill>
                            <a:srgbClr val="000000"/>
                          </a:solidFill>
                          <a:latin typeface="Arial" panose="020B0604020202020204" pitchFamily="34" charset="0"/>
                          <a:cs typeface="Arial" panose="020B0604020202020204" pitchFamily="34" charset="0"/>
                        </a:rPr>
                        <a:t> of records, capturing into Water use Authorization &amp; Registration Management System (WARMS), filing of decision and dispatch.</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561" marR="7561" marT="75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682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9319726" y="6492875"/>
            <a:ext cx="2743200" cy="365125"/>
          </a:xfrm>
        </p:spPr>
        <p:txBody>
          <a:bodyPr/>
          <a:lstStyle/>
          <a:p>
            <a:fld id="{81BA1390-FCF8-4B46-989F-AA5E2FF9201A}" type="slidenum">
              <a:rPr lang="en-US" sz="1800" smtClean="0"/>
              <a:pPr/>
              <a:t>18</a:t>
            </a:fld>
            <a:endParaRPr lang="en-US" sz="1800" dirty="0"/>
          </a:p>
        </p:txBody>
      </p:sp>
      <p:sp>
        <p:nvSpPr>
          <p:cNvPr id="10" name="Rectangle 9"/>
          <p:cNvSpPr/>
          <p:nvPr/>
        </p:nvSpPr>
        <p:spPr>
          <a:xfrm>
            <a:off x="186612" y="138850"/>
            <a:ext cx="11876314" cy="523220"/>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	…WATER USE AUTHORISATION PROCESS AND TIMEFRAMES</a:t>
            </a:r>
          </a:p>
        </p:txBody>
      </p:sp>
      <p:graphicFrame>
        <p:nvGraphicFramePr>
          <p:cNvPr id="2" name="Table 1"/>
          <p:cNvGraphicFramePr>
            <a:graphicFrameLocks noGrp="1"/>
          </p:cNvGraphicFramePr>
          <p:nvPr>
            <p:extLst>
              <p:ext uri="{D42A27DB-BD31-4B8C-83A1-F6EECF244321}">
                <p14:modId xmlns:p14="http://schemas.microsoft.com/office/powerpoint/2010/main" val="3749635440"/>
              </p:ext>
            </p:extLst>
          </p:nvPr>
        </p:nvGraphicFramePr>
        <p:xfrm>
          <a:off x="278332" y="755323"/>
          <a:ext cx="5595147" cy="5960033"/>
        </p:xfrm>
        <a:graphic>
          <a:graphicData uri="http://schemas.openxmlformats.org/drawingml/2006/table">
            <a:tbl>
              <a:tblPr firstRow="1" bandRow="1"/>
              <a:tblGrid>
                <a:gridCol w="606810">
                  <a:extLst>
                    <a:ext uri="{9D8B030D-6E8A-4147-A177-3AD203B41FA5}">
                      <a16:colId xmlns:a16="http://schemas.microsoft.com/office/drawing/2014/main" val="2652352064"/>
                    </a:ext>
                  </a:extLst>
                </a:gridCol>
                <a:gridCol w="3788027">
                  <a:extLst>
                    <a:ext uri="{9D8B030D-6E8A-4147-A177-3AD203B41FA5}">
                      <a16:colId xmlns:a16="http://schemas.microsoft.com/office/drawing/2014/main" val="1752508917"/>
                    </a:ext>
                  </a:extLst>
                </a:gridCol>
                <a:gridCol w="1200310">
                  <a:extLst>
                    <a:ext uri="{9D8B030D-6E8A-4147-A177-3AD203B41FA5}">
                      <a16:colId xmlns:a16="http://schemas.microsoft.com/office/drawing/2014/main" val="3040038796"/>
                    </a:ext>
                  </a:extLst>
                </a:gridCol>
              </a:tblGrid>
              <a:tr h="292583">
                <a:tc gridSpan="3">
                  <a:txBody>
                    <a:bodyPr/>
                    <a:lstStyle/>
                    <a:p>
                      <a:pPr algn="ctr"/>
                      <a:r>
                        <a:rPr lang="en-US" sz="1400" b="1" dirty="0">
                          <a:latin typeface="Arial" panose="020B0604020202020204" pitchFamily="34" charset="0"/>
                          <a:cs typeface="Arial" panose="020B0604020202020204" pitchFamily="34" charset="0"/>
                        </a:rPr>
                        <a:t>300 WULA PROCESS</a:t>
                      </a:r>
                      <a:endParaRPr lang="en-ZA" sz="1400" b="1"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3007289742"/>
                  </a:ext>
                </a:extLst>
              </a:tr>
              <a:tr h="29258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a:latin typeface="Arial" panose="020B0604020202020204" pitchFamily="34" charset="0"/>
                          <a:cs typeface="Arial" panose="020B0604020202020204" pitchFamily="34" charset="0"/>
                        </a:rPr>
                        <a:t>No</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ZA" sz="1400" dirty="0">
                          <a:latin typeface="Arial" panose="020B0604020202020204" pitchFamily="34" charset="0"/>
                          <a:cs typeface="Arial" panose="020B0604020202020204" pitchFamily="34" charset="0"/>
                        </a:rPr>
                        <a:t>Step</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ZA" sz="1400" dirty="0">
                          <a:latin typeface="Arial" panose="020B0604020202020204" pitchFamily="34" charset="0"/>
                          <a:cs typeface="Arial" panose="020B0604020202020204" pitchFamily="34" charset="0"/>
                        </a:rPr>
                        <a:t>No.</a:t>
                      </a:r>
                      <a:r>
                        <a:rPr lang="en-ZA" sz="1400" baseline="0" dirty="0">
                          <a:latin typeface="Arial" panose="020B0604020202020204" pitchFamily="34" charset="0"/>
                          <a:cs typeface="Arial" panose="020B0604020202020204" pitchFamily="34" charset="0"/>
                        </a:rPr>
                        <a:t> of</a:t>
                      </a:r>
                      <a:r>
                        <a:rPr lang="en-ZA" sz="1400" dirty="0">
                          <a:latin typeface="Arial" panose="020B0604020202020204" pitchFamily="34" charset="0"/>
                          <a:cs typeface="Arial" panose="020B0604020202020204" pitchFamily="34" charset="0"/>
                        </a:rPr>
                        <a:t> days</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2146313180"/>
                  </a:ext>
                </a:extLst>
              </a:tr>
              <a:tr h="3086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Pre-application enquiry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265177007"/>
                  </a:ext>
                </a:extLst>
              </a:tr>
              <a:tr h="2571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Application submitted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731011150"/>
                  </a:ext>
                </a:extLst>
              </a:tr>
              <a:tr h="42857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Responsible authority acknowledges receipt of the application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701598599"/>
                  </a:ext>
                </a:extLst>
              </a:tr>
              <a:tr h="42857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Applicant confirms</a:t>
                      </a:r>
                      <a:r>
                        <a:rPr lang="en-ZA" sz="1400" baseline="0" dirty="0">
                          <a:latin typeface="Arial" panose="020B0604020202020204" pitchFamily="34" charset="0"/>
                          <a:cs typeface="Arial" panose="020B0604020202020204" pitchFamily="34" charset="0"/>
                        </a:rPr>
                        <a:t> arrangements for site inspection with an allocated case officer</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212060314"/>
                  </a:ext>
                </a:extLst>
              </a:tr>
              <a:tr h="6000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Site inspection to confirm water uses, determine information requirements and the need for public</a:t>
                      </a:r>
                      <a:r>
                        <a:rPr lang="en-ZA" sz="1400" baseline="0" dirty="0">
                          <a:latin typeface="Arial" panose="020B0604020202020204" pitchFamily="34" charset="0"/>
                          <a:cs typeface="Arial" panose="020B0604020202020204" pitchFamily="34" charset="0"/>
                        </a:rPr>
                        <a:t> participation </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570235945"/>
                  </a:ext>
                </a:extLst>
              </a:tr>
              <a:tr h="6000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Confirm requirements for water use license</a:t>
                      </a:r>
                      <a:r>
                        <a:rPr lang="en-ZA" sz="1400" baseline="0" dirty="0">
                          <a:latin typeface="Arial" panose="020B0604020202020204" pitchFamily="34" charset="0"/>
                          <a:cs typeface="Arial" panose="020B0604020202020204" pitchFamily="34" charset="0"/>
                        </a:rPr>
                        <a:t> application technical report based on site visit and meeting</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556322757"/>
                  </a:ext>
                </a:extLst>
              </a:tr>
              <a:tr h="42992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Compilation,</a:t>
                      </a:r>
                      <a:r>
                        <a:rPr lang="en-ZA" sz="1400" baseline="0" dirty="0">
                          <a:latin typeface="Arial" panose="020B0604020202020204" pitchFamily="34" charset="0"/>
                          <a:cs typeface="Arial" panose="020B0604020202020204" pitchFamily="34" charset="0"/>
                        </a:rPr>
                        <a:t> consultation and submission of water use licence application technical report by applicant</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105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968989089"/>
                  </a:ext>
                </a:extLst>
              </a:tr>
              <a:tr h="42857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Reject / Accept water use licence application technical report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374166522"/>
                  </a:ext>
                </a:extLst>
              </a:tr>
              <a:tr h="2571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Assessment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139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052262462"/>
                  </a:ext>
                </a:extLst>
              </a:tr>
              <a:tr h="2571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latin typeface="Arial" panose="020B0604020202020204" pitchFamily="34" charset="0"/>
                          <a:cs typeface="Arial" panose="020B0604020202020204" pitchFamily="34" charset="0"/>
                        </a:rPr>
                        <a:t>9</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ZA" sz="1400" dirty="0">
                          <a:latin typeface="Arial" panose="020B0604020202020204" pitchFamily="34" charset="0"/>
                          <a:cs typeface="Arial" panose="020B0604020202020204" pitchFamily="34" charset="0"/>
                        </a:rPr>
                        <a:t>Decision</a:t>
                      </a:r>
                      <a:r>
                        <a:rPr lang="en-ZA" sz="1400" baseline="0" dirty="0">
                          <a:latin typeface="Arial" panose="020B0604020202020204" pitchFamily="34" charset="0"/>
                          <a:cs typeface="Arial" panose="020B0604020202020204" pitchFamily="34" charset="0"/>
                        </a:rPr>
                        <a:t> communication to applicant</a:t>
                      </a: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ZA" sz="1400" dirty="0">
                          <a:latin typeface="Arial" panose="020B0604020202020204" pitchFamily="34" charset="0"/>
                          <a:cs typeface="Arial" panose="020B0604020202020204" pitchFamily="34"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2430967655"/>
                  </a:ext>
                </a:extLst>
              </a:tr>
              <a:tr h="378327">
                <a:tc>
                  <a:txBody>
                    <a:bodyPr/>
                    <a:lstStyle/>
                    <a:p>
                      <a:pPr algn="ctr"/>
                      <a:r>
                        <a:rPr lang="en-US" sz="1400" b="1" dirty="0">
                          <a:latin typeface="Arial" panose="020B0604020202020204" pitchFamily="34" charset="0"/>
                          <a:cs typeface="Arial" panose="020B0604020202020204" pitchFamily="34" charset="0"/>
                        </a:rPr>
                        <a:t>Total</a:t>
                      </a:r>
                      <a:endParaRPr lang="en-ZA" sz="1400" b="1"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endParaRPr lang="en-ZA" sz="1400" b="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p>
                      <a:pPr algn="ctr"/>
                      <a:r>
                        <a:rPr lang="en-US" sz="1400" b="1" dirty="0">
                          <a:latin typeface="Arial" panose="020B0604020202020204" pitchFamily="34" charset="0"/>
                          <a:cs typeface="Arial" panose="020B0604020202020204" pitchFamily="34" charset="0"/>
                        </a:rPr>
                        <a:t>300</a:t>
                      </a:r>
                      <a:endParaRPr lang="en-ZA" sz="1400" b="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4278209696"/>
                  </a:ext>
                </a:extLst>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160187891"/>
              </p:ext>
            </p:extLst>
          </p:nvPr>
        </p:nvGraphicFramePr>
        <p:xfrm>
          <a:off x="6205398" y="755323"/>
          <a:ext cx="5538675" cy="5431170"/>
        </p:xfrm>
        <a:graphic>
          <a:graphicData uri="http://schemas.openxmlformats.org/drawingml/2006/table">
            <a:tbl>
              <a:tblPr firstRow="1" bandRow="1"/>
              <a:tblGrid>
                <a:gridCol w="517583">
                  <a:extLst>
                    <a:ext uri="{9D8B030D-6E8A-4147-A177-3AD203B41FA5}">
                      <a16:colId xmlns:a16="http://schemas.microsoft.com/office/drawing/2014/main" val="20000"/>
                    </a:ext>
                  </a:extLst>
                </a:gridCol>
                <a:gridCol w="3938974">
                  <a:extLst>
                    <a:ext uri="{9D8B030D-6E8A-4147-A177-3AD203B41FA5}">
                      <a16:colId xmlns:a16="http://schemas.microsoft.com/office/drawing/2014/main" val="20001"/>
                    </a:ext>
                  </a:extLst>
                </a:gridCol>
                <a:gridCol w="1082118">
                  <a:extLst>
                    <a:ext uri="{9D8B030D-6E8A-4147-A177-3AD203B41FA5}">
                      <a16:colId xmlns:a16="http://schemas.microsoft.com/office/drawing/2014/main" val="20005"/>
                    </a:ext>
                  </a:extLst>
                </a:gridCol>
              </a:tblGrid>
              <a:tr h="195693">
                <a:tc gridSpan="3">
                  <a:txBody>
                    <a:bodyPr/>
                    <a:lstStyle/>
                    <a:p>
                      <a:pPr algn="ctr" fontAlgn="b"/>
                      <a:r>
                        <a:rPr lang="en-US" sz="1400" b="1" i="0" u="none" strike="noStrike" dirty="0">
                          <a:solidFill>
                            <a:schemeClr val="tx1"/>
                          </a:solidFill>
                          <a:latin typeface="Arial" pitchFamily="34" charset="0"/>
                          <a:cs typeface="Arial" pitchFamily="34" charset="0"/>
                        </a:rPr>
                        <a:t>90 DAYS WULA PROCESS</a:t>
                      </a:r>
                    </a:p>
                    <a:p>
                      <a:pPr algn="ctr" fontAlgn="b"/>
                      <a:endParaRPr lang="en-ZA" sz="1400" b="1" i="0" u="none" strike="noStrike" dirty="0">
                        <a:solidFill>
                          <a:schemeClr val="tx1"/>
                        </a:solidFill>
                        <a:latin typeface="Arial" pitchFamily="34" charset="0"/>
                        <a:cs typeface="Arial" pitchFamily="34" charset="0"/>
                      </a:endParaRPr>
                    </a:p>
                  </a:txBody>
                  <a:tcPr marL="7620" marR="7620" marT="762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hMerge="1">
                  <a:txBody>
                    <a:bodyPr/>
                    <a:lstStyle/>
                    <a:p>
                      <a:pPr algn="l" fontAlgn="b"/>
                      <a:endParaRPr lang="en-ZA" sz="1200" b="1" i="0" u="none" strike="noStrike" dirty="0">
                        <a:solidFill>
                          <a:schemeClr val="bg1"/>
                        </a:solidFill>
                        <a:latin typeface="Arial" pitchFamily="34" charset="0"/>
                        <a:cs typeface="Arial" pitchFamily="34" charset="0"/>
                      </a:endParaRPr>
                    </a:p>
                  </a:txBody>
                  <a:tcPr marL="7620" marR="7620" marT="762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pPr algn="ctr" fontAlgn="b"/>
                      <a:endParaRPr lang="en-ZA" sz="1200" b="1" i="0" u="none" strike="noStrike" dirty="0">
                        <a:solidFill>
                          <a:schemeClr val="bg1"/>
                        </a:solidFill>
                        <a:latin typeface="Arial" pitchFamily="34" charset="0"/>
                        <a:cs typeface="Arial" pitchFamily="34" charset="0"/>
                      </a:endParaRPr>
                    </a:p>
                  </a:txBody>
                  <a:tcPr marL="7620" marR="7620" marT="762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6407965"/>
                  </a:ext>
                </a:extLst>
              </a:tr>
              <a:tr h="19569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r>
                        <a:rPr lang="en-ZA" sz="1400" b="1" i="0" u="none" strike="noStrike" dirty="0">
                          <a:solidFill>
                            <a:schemeClr val="bg1"/>
                          </a:solidFill>
                          <a:latin typeface="Arial" pitchFamily="34" charset="0"/>
                          <a:cs typeface="Arial" pitchFamily="34" charset="0"/>
                        </a:rPr>
                        <a:t>No</a:t>
                      </a:r>
                    </a:p>
                  </a:txBody>
                  <a:tcPr marL="7620" marR="7620" marT="762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r>
                        <a:rPr lang="en-ZA" sz="1400" b="1" i="0" u="none" strike="noStrike" dirty="0">
                          <a:solidFill>
                            <a:schemeClr val="bg1"/>
                          </a:solidFill>
                          <a:latin typeface="Arial" pitchFamily="34" charset="0"/>
                          <a:cs typeface="Arial" pitchFamily="34" charset="0"/>
                        </a:rPr>
                        <a:t>Step</a:t>
                      </a:r>
                    </a:p>
                  </a:txBody>
                  <a:tcPr marL="7620" marR="7620" marT="762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ZA" sz="1400" b="1" i="0" u="none" strike="noStrike" dirty="0">
                          <a:solidFill>
                            <a:schemeClr val="bg1"/>
                          </a:solidFill>
                          <a:latin typeface="Arial" pitchFamily="34" charset="0"/>
                          <a:cs typeface="Arial" pitchFamily="34" charset="0"/>
                        </a:rPr>
                        <a:t>No. of days</a:t>
                      </a:r>
                    </a:p>
                  </a:txBody>
                  <a:tcPr marL="7620" marR="7620" marT="762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4233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0</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Pre-application site inspection and compilation of application (Technical Reports +</a:t>
                      </a:r>
                      <a:r>
                        <a:rPr lang="en-US" sz="1400" b="0" i="0" u="none" strike="noStrike" baseline="0" dirty="0">
                          <a:solidFill>
                            <a:srgbClr val="000000"/>
                          </a:solidFill>
                          <a:latin typeface="Arial" pitchFamily="34" charset="0"/>
                          <a:cs typeface="Arial" pitchFamily="34" charset="0"/>
                        </a:rPr>
                        <a:t> </a:t>
                      </a:r>
                      <a:r>
                        <a:rPr lang="en-US" sz="1400" b="0" i="0" u="none" strike="noStrike" baseline="0" dirty="0">
                          <a:solidFill>
                            <a:schemeClr val="tx1"/>
                          </a:solidFill>
                          <a:latin typeface="Arial" pitchFamily="34" charset="0"/>
                          <a:cs typeface="Arial" pitchFamily="34" charset="0"/>
                        </a:rPr>
                        <a:t>Public Participation Reports)</a:t>
                      </a:r>
                      <a:endParaRPr lang="en-ZA" sz="1400" b="0" i="0" u="none" strike="noStrike" dirty="0">
                        <a:solidFill>
                          <a:schemeClr val="tx1"/>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b="0" i="0" u="none" strike="noStrike" dirty="0">
                          <a:solidFill>
                            <a:srgbClr val="000000"/>
                          </a:solidFill>
                          <a:latin typeface="Arial" pitchFamily="34" charset="0"/>
                          <a:cs typeface="Arial" pitchFamily="34" charset="0"/>
                        </a:rPr>
                        <a:t>0</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4"/>
                  </a:ext>
                </a:extLst>
              </a:tr>
              <a:tr h="353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1</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Submit application and supporting documents</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b="0" i="0" u="none" strike="noStrike" dirty="0">
                          <a:solidFill>
                            <a:srgbClr val="000000"/>
                          </a:solidFill>
                          <a:latin typeface="Arial" pitchFamily="34" charset="0"/>
                          <a:cs typeface="Arial" pitchFamily="34" charset="0"/>
                        </a:rPr>
                        <a:t>1</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12"/>
                  </a:ext>
                </a:extLst>
              </a:tr>
              <a:tr h="353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2</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Accept or reject application</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b="0" i="0" u="none" strike="noStrike" dirty="0">
                          <a:solidFill>
                            <a:srgbClr val="000000"/>
                          </a:solidFill>
                          <a:latin typeface="Arial" pitchFamily="34" charset="0"/>
                          <a:cs typeface="Arial" pitchFamily="34" charset="0"/>
                        </a:rPr>
                        <a:t>3</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13"/>
                  </a:ext>
                </a:extLst>
              </a:tr>
              <a:tr h="353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3</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Preliminary Assessment</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b="0" i="0" u="none" strike="noStrike" dirty="0">
                          <a:solidFill>
                            <a:srgbClr val="000000"/>
                          </a:solidFill>
                          <a:latin typeface="Arial" pitchFamily="34" charset="0"/>
                          <a:cs typeface="Arial" pitchFamily="34" charset="0"/>
                        </a:rPr>
                        <a:t>6</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1"/>
                  </a:ext>
                </a:extLst>
              </a:tr>
              <a:tr h="2840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4</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Specialist comments</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ZA" sz="1400" b="0" i="0" u="none" strike="noStrike" dirty="0">
                          <a:solidFill>
                            <a:srgbClr val="000000"/>
                          </a:solidFill>
                          <a:latin typeface="Arial" pitchFamily="34" charset="0"/>
                          <a:cs typeface="Arial" pitchFamily="34" charset="0"/>
                        </a:rPr>
                        <a:t>33</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2"/>
                  </a:ext>
                </a:extLst>
              </a:tr>
              <a:tr h="2840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5</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Final Assessment</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ZA" sz="1400" b="0" i="0" u="none" strike="noStrike" dirty="0">
                          <a:solidFill>
                            <a:srgbClr val="000000"/>
                          </a:solidFill>
                          <a:latin typeface="Arial" pitchFamily="34" charset="0"/>
                          <a:cs typeface="Arial" pitchFamily="34" charset="0"/>
                        </a:rPr>
                        <a:t>11</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3"/>
                  </a:ext>
                </a:extLst>
              </a:tr>
              <a:tr h="353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7</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WUAAAC presentation and recommendation</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ZA" sz="1400" b="0" i="0" u="none" strike="noStrike" dirty="0">
                          <a:solidFill>
                            <a:srgbClr val="000000"/>
                          </a:solidFill>
                          <a:latin typeface="Arial" pitchFamily="34" charset="0"/>
                          <a:cs typeface="Arial" pitchFamily="34" charset="0"/>
                        </a:rPr>
                        <a:t>7</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5"/>
                  </a:ext>
                </a:extLst>
              </a:tr>
              <a:tr h="4233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8</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Recommendation (Director: </a:t>
                      </a:r>
                      <a:r>
                        <a:rPr lang="en-ZA" sz="1400" b="0" i="0" u="none" strike="noStrike" dirty="0">
                          <a:solidFill>
                            <a:schemeClr val="tx1"/>
                          </a:solidFill>
                          <a:latin typeface="Arial" pitchFamily="34" charset="0"/>
                          <a:cs typeface="Arial" pitchFamily="34" charset="0"/>
                        </a:rPr>
                        <a:t>Institutional Establishment</a:t>
                      </a:r>
                      <a:r>
                        <a:rPr lang="en-ZA" sz="1400" b="0" i="0" u="none" strike="noStrike" dirty="0">
                          <a:solidFill>
                            <a:srgbClr val="FF0000"/>
                          </a:solidFill>
                          <a:latin typeface="Arial" pitchFamily="34" charset="0"/>
                          <a:cs typeface="Arial" pitchFamily="34" charset="0"/>
                        </a:rPr>
                        <a:t> </a:t>
                      </a:r>
                      <a:r>
                        <a:rPr lang="en-ZA" sz="1400" b="0" i="0" u="none" strike="noStrike" dirty="0">
                          <a:solidFill>
                            <a:srgbClr val="000000"/>
                          </a:solidFill>
                          <a:latin typeface="Arial" pitchFamily="34" charset="0"/>
                          <a:cs typeface="Arial" pitchFamily="34" charset="0"/>
                        </a:rPr>
                        <a:t>/Equivalent at CMA</a:t>
                      </a:r>
                      <a:r>
                        <a:rPr lang="en-ZA" sz="1400" b="0" i="0" u="none" strike="noStrike" baseline="0" dirty="0">
                          <a:solidFill>
                            <a:srgbClr val="000000"/>
                          </a:solidFill>
                          <a:latin typeface="Arial" pitchFamily="34" charset="0"/>
                          <a:cs typeface="Arial" pitchFamily="34" charset="0"/>
                        </a:rPr>
                        <a:t>)</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ZA" sz="1400" b="0" i="0" u="none" strike="noStrike" dirty="0">
                          <a:solidFill>
                            <a:srgbClr val="000000"/>
                          </a:solidFill>
                          <a:latin typeface="Arial" pitchFamily="34" charset="0"/>
                          <a:cs typeface="Arial" pitchFamily="34" charset="0"/>
                        </a:rPr>
                        <a:t>6</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6"/>
                  </a:ext>
                </a:extLst>
              </a:tr>
              <a:tr h="2840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9</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Recommendation  / decision(CEO at CMA</a:t>
                      </a:r>
                      <a:r>
                        <a:rPr lang="en-ZA" sz="1400" b="0" i="0" u="none" strike="noStrike" baseline="0" dirty="0">
                          <a:solidFill>
                            <a:srgbClr val="000000"/>
                          </a:solidFill>
                          <a:latin typeface="Arial" pitchFamily="34" charset="0"/>
                          <a:cs typeface="Arial" pitchFamily="34" charset="0"/>
                        </a:rPr>
                        <a:t>) / Regional Head</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ZA" sz="1400" b="0" i="0" u="none" strike="noStrike" dirty="0">
                          <a:solidFill>
                            <a:srgbClr val="000000"/>
                          </a:solidFill>
                          <a:latin typeface="Arial" pitchFamily="34" charset="0"/>
                          <a:cs typeface="Arial" pitchFamily="34" charset="0"/>
                        </a:rPr>
                        <a:t>6</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7"/>
                  </a:ext>
                </a:extLst>
              </a:tr>
              <a:tr h="353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10</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Preparing Decision Documents</a:t>
                      </a:r>
                      <a:r>
                        <a:rPr lang="en-ZA" sz="1400" b="0" i="0" u="none" strike="noStrike" baseline="0" dirty="0">
                          <a:solidFill>
                            <a:srgbClr val="000000"/>
                          </a:solidFill>
                          <a:latin typeface="Arial" pitchFamily="34" charset="0"/>
                          <a:cs typeface="Arial" pitchFamily="34" charset="0"/>
                        </a:rPr>
                        <a:t> </a:t>
                      </a:r>
                      <a:r>
                        <a:rPr lang="en-ZA" sz="1400" b="0" i="0" u="none" strike="noStrike" dirty="0">
                          <a:solidFill>
                            <a:srgbClr val="000000"/>
                          </a:solidFill>
                          <a:latin typeface="Arial" pitchFamily="34" charset="0"/>
                          <a:cs typeface="Arial" pitchFamily="34" charset="0"/>
                        </a:rPr>
                        <a:t>for signature</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ZA" sz="1400" b="0" i="0" u="none" strike="noStrike" dirty="0">
                          <a:solidFill>
                            <a:srgbClr val="000000"/>
                          </a:solidFill>
                          <a:latin typeface="Arial" pitchFamily="34" charset="0"/>
                          <a:cs typeface="Arial" pitchFamily="34" charset="0"/>
                        </a:rPr>
                        <a:t>3</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8"/>
                  </a:ext>
                </a:extLst>
              </a:tr>
              <a:tr h="353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400" b="0" i="0" u="none" strike="noStrike" dirty="0">
                          <a:solidFill>
                            <a:srgbClr val="000000"/>
                          </a:solidFill>
                          <a:latin typeface="Arial" pitchFamily="34" charset="0"/>
                          <a:cs typeface="Arial" pitchFamily="34" charset="0"/>
                        </a:rPr>
                        <a:t>11</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Consideration and decision</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ZA" sz="1400" b="0" i="0" u="none" strike="noStrike" dirty="0">
                          <a:solidFill>
                            <a:srgbClr val="000000"/>
                          </a:solidFill>
                          <a:latin typeface="Arial" pitchFamily="34" charset="0"/>
                          <a:cs typeface="Arial" pitchFamily="34" charset="0"/>
                        </a:rPr>
                        <a:t>6</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9"/>
                  </a:ext>
                </a:extLst>
              </a:tr>
              <a:tr h="2840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12</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ZA" sz="1400" b="0" i="0" u="none" strike="noStrike" dirty="0">
                          <a:solidFill>
                            <a:srgbClr val="000000"/>
                          </a:solidFill>
                          <a:latin typeface="Arial" pitchFamily="34" charset="0"/>
                          <a:cs typeface="Arial" pitchFamily="34" charset="0"/>
                        </a:rPr>
                        <a:t>Post decision admin</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400" b="0" i="0" u="none" strike="noStrike" dirty="0">
                          <a:solidFill>
                            <a:srgbClr val="000000"/>
                          </a:solidFill>
                          <a:latin typeface="Arial" pitchFamily="34" charset="0"/>
                          <a:cs typeface="Arial" pitchFamily="34" charset="0"/>
                        </a:rPr>
                        <a:t>8</a:t>
                      </a:r>
                      <a:endParaRPr lang="en-ZA" sz="1400" b="0" i="0" u="none" strike="noStrike" dirty="0">
                        <a:solidFill>
                          <a:srgbClr val="000000"/>
                        </a:solidFill>
                        <a:latin typeface="Arial" pitchFamily="34" charset="0"/>
                        <a:cs typeface="Arial" pitchFamily="34" charset="0"/>
                      </a:endParaRP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10"/>
                  </a:ext>
                </a:extLst>
              </a:tr>
              <a:tr h="284055">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rgbClr val="000000"/>
                          </a:solidFill>
                          <a:latin typeface="Arial" pitchFamily="34" charset="0"/>
                          <a:cs typeface="Arial" pitchFamily="34" charset="0"/>
                        </a:rPr>
                        <a:t>Total</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hMerge="1">
                  <a:txBody>
                    <a:bodyPr/>
                    <a:lstStyle/>
                    <a:p>
                      <a:pPr algn="l" fontAlgn="b"/>
                      <a:endParaRPr lang="en-ZA" sz="1400" b="1" i="0" u="none" strike="noStrike" dirty="0">
                        <a:solidFill>
                          <a:srgbClr val="000000"/>
                        </a:solidFill>
                        <a:latin typeface="Arial" pitchFamily="34" charset="0"/>
                        <a:cs typeface="Arial" pitchFamily="34" charset="0"/>
                      </a:endParaRPr>
                    </a:p>
                  </a:txBody>
                  <a:tcPr marL="7620" marR="7620" marT="762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ZA" sz="1400" b="1" i="0" u="none" strike="noStrike" dirty="0">
                          <a:solidFill>
                            <a:srgbClr val="000000"/>
                          </a:solidFill>
                          <a:latin typeface="Arial" pitchFamily="34" charset="0"/>
                          <a:cs typeface="Arial" pitchFamily="34" charset="0"/>
                        </a:rPr>
                        <a:t>90</a:t>
                      </a:r>
                    </a:p>
                  </a:txBody>
                  <a:tcPr marL="7620" marR="7620" marT="762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11"/>
                  </a:ext>
                </a:extLst>
              </a:tr>
            </a:tbl>
          </a:graphicData>
        </a:graphic>
      </p:graphicFrame>
      <p:cxnSp>
        <p:nvCxnSpPr>
          <p:cNvPr id="4" name="Straight Connector 3"/>
          <p:cNvCxnSpPr/>
          <p:nvPr/>
        </p:nvCxnSpPr>
        <p:spPr>
          <a:xfrm>
            <a:off x="6043400" y="755323"/>
            <a:ext cx="55416" cy="569753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46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 Diagonal Corner Rectangle 44"/>
          <p:cNvSpPr/>
          <p:nvPr/>
        </p:nvSpPr>
        <p:spPr>
          <a:xfrm>
            <a:off x="8991481" y="577225"/>
            <a:ext cx="2171700" cy="895350"/>
          </a:xfrm>
          <a:prstGeom prst="round2DiagRect">
            <a:avLst>
              <a:gd name="adj1" fmla="val 30667"/>
              <a:gd name="adj2" fmla="val 0"/>
            </a:avLst>
          </a:prstGeom>
          <a:gradFill>
            <a:gsLst>
              <a:gs pos="0">
                <a:srgbClr val="176FA2"/>
              </a:gs>
              <a:gs pos="50000">
                <a:srgbClr val="67D8E3"/>
              </a:gs>
              <a:gs pos="100000">
                <a:srgbClr val="208E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 Diagonal Corner Rectangle 5"/>
          <p:cNvSpPr/>
          <p:nvPr/>
        </p:nvSpPr>
        <p:spPr>
          <a:xfrm>
            <a:off x="5010151" y="3583711"/>
            <a:ext cx="2171700" cy="895350"/>
          </a:xfrm>
          <a:prstGeom prst="round2DiagRect">
            <a:avLst>
              <a:gd name="adj1" fmla="val 30667"/>
              <a:gd name="adj2" fmla="val 0"/>
            </a:avLst>
          </a:prstGeom>
          <a:gradFill>
            <a:gsLst>
              <a:gs pos="100000">
                <a:srgbClr val="008000"/>
              </a:gs>
              <a:gs pos="50000">
                <a:srgbClr val="5AF300"/>
              </a:gs>
              <a:gs pos="0">
                <a:srgbClr val="26A000"/>
              </a:gs>
            </a:gsLst>
            <a:lin ang="54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solidFill>
                <a:srgbClr val="000000"/>
              </a:solidFill>
            </a:endParaRPr>
          </a:p>
        </p:txBody>
      </p:sp>
      <p:sp>
        <p:nvSpPr>
          <p:cNvPr id="16388" name="Rectangle 43"/>
          <p:cNvSpPr>
            <a:spLocks noChangeArrowheads="1"/>
          </p:cNvSpPr>
          <p:nvPr/>
        </p:nvSpPr>
        <p:spPr bwMode="auto">
          <a:xfrm>
            <a:off x="5429246" y="3597996"/>
            <a:ext cx="1404145" cy="738664"/>
          </a:xfrm>
          <a:prstGeom prst="rect">
            <a:avLst/>
          </a:prstGeom>
          <a:noFill/>
          <a:ln w="9525">
            <a:noFill/>
            <a:miter lim="800000"/>
            <a:headEnd/>
            <a:tailEnd/>
          </a:ln>
        </p:spPr>
        <p:txBody>
          <a:bodyPr wrap="square">
            <a:prstTxWarp prst="textNoShape">
              <a:avLst/>
            </a:prstTxWarp>
            <a:spAutoFit/>
          </a:bodyPr>
          <a:lstStyle/>
          <a:p>
            <a:pPr algn="ctr">
              <a:defRPr/>
            </a:pPr>
            <a:r>
              <a:rPr lang="da-DK" sz="1400" b="1" dirty="0">
                <a:solidFill>
                  <a:srgbClr val="000000"/>
                </a:solidFill>
                <a:latin typeface="+mn-lt"/>
                <a:ea typeface="ＭＳ Ｐゴシック" pitchFamily="-108" charset="-128"/>
                <a:cs typeface="ＭＳ Ｐゴシック" pitchFamily="-108" charset="-128"/>
              </a:rPr>
              <a:t>-ASSESSOR</a:t>
            </a:r>
          </a:p>
          <a:p>
            <a:pPr algn="ctr">
              <a:defRPr/>
            </a:pPr>
            <a:r>
              <a:rPr lang="da-DK" sz="1400" b="1" dirty="0">
                <a:solidFill>
                  <a:srgbClr val="000000"/>
                </a:solidFill>
                <a:ea typeface="ＭＳ Ｐゴシック" pitchFamily="-108" charset="-128"/>
                <a:cs typeface="ＭＳ Ｐゴシック" pitchFamily="-108" charset="-128"/>
              </a:rPr>
              <a:t>-REGION</a:t>
            </a:r>
            <a:endParaRPr lang="da-DK" sz="1400" b="1" dirty="0">
              <a:solidFill>
                <a:srgbClr val="000000"/>
              </a:solidFill>
              <a:latin typeface="+mn-lt"/>
              <a:ea typeface="ＭＳ Ｐゴシック" pitchFamily="-108" charset="-128"/>
              <a:cs typeface="ＭＳ Ｐゴシック" pitchFamily="-108" charset="-128"/>
            </a:endParaRPr>
          </a:p>
          <a:p>
            <a:pPr algn="ctr">
              <a:defRPr/>
            </a:pPr>
            <a:r>
              <a:rPr lang="da-DK" sz="1400" b="1" dirty="0">
                <a:solidFill>
                  <a:srgbClr val="000000"/>
                </a:solidFill>
                <a:latin typeface="+mn-lt"/>
                <a:ea typeface="ＭＳ Ｐゴシック" pitchFamily="-108" charset="-128"/>
                <a:cs typeface="ＭＳ Ｐゴシック" pitchFamily="-108" charset="-128"/>
              </a:rPr>
              <a:t>ROR</a:t>
            </a:r>
            <a:endParaRPr lang="en-US" sz="1400" b="1" dirty="0">
              <a:solidFill>
                <a:srgbClr val="000000"/>
              </a:solidFill>
              <a:latin typeface="+mn-lt"/>
              <a:ea typeface="ＭＳ Ｐゴシック" pitchFamily="-108" charset="-128"/>
              <a:cs typeface="ＭＳ Ｐゴシック" pitchFamily="-108" charset="-128"/>
            </a:endParaRPr>
          </a:p>
        </p:txBody>
      </p:sp>
      <p:sp>
        <p:nvSpPr>
          <p:cNvPr id="9" name="Round Diagonal Corner Rectangle 8"/>
          <p:cNvSpPr/>
          <p:nvPr/>
        </p:nvSpPr>
        <p:spPr>
          <a:xfrm>
            <a:off x="1320801" y="3802786"/>
            <a:ext cx="2171700" cy="895350"/>
          </a:xfrm>
          <a:prstGeom prst="round2DiagRect">
            <a:avLst>
              <a:gd name="adj1" fmla="val 30667"/>
              <a:gd name="adj2" fmla="val 0"/>
            </a:avLst>
          </a:prstGeom>
          <a:gradFill>
            <a:gsLst>
              <a:gs pos="0">
                <a:srgbClr val="176FA2"/>
              </a:gs>
              <a:gs pos="50000">
                <a:srgbClr val="70ECF7"/>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endParaRPr>
          </a:p>
        </p:txBody>
      </p:sp>
      <p:sp>
        <p:nvSpPr>
          <p:cNvPr id="16390" name="Rectangle 48"/>
          <p:cNvSpPr>
            <a:spLocks noChangeArrowheads="1"/>
          </p:cNvSpPr>
          <p:nvPr/>
        </p:nvSpPr>
        <p:spPr bwMode="auto">
          <a:xfrm>
            <a:off x="1481849" y="4031386"/>
            <a:ext cx="1629677" cy="338554"/>
          </a:xfrm>
          <a:prstGeom prst="rect">
            <a:avLst/>
          </a:prstGeom>
          <a:noFill/>
          <a:ln w="9525">
            <a:noFill/>
            <a:miter lim="800000"/>
            <a:headEnd/>
            <a:tailEnd/>
          </a:ln>
        </p:spPr>
        <p:txBody>
          <a:bodyPr wrap="none">
            <a:prstTxWarp prst="textNoShape">
              <a:avLst/>
            </a:prstTxWarp>
            <a:spAutoFit/>
          </a:bodyPr>
          <a:lstStyle/>
          <a:p>
            <a:pPr>
              <a:defRPr/>
            </a:pPr>
            <a:r>
              <a:rPr lang="da-DK" sz="1600" b="1" dirty="0">
                <a:ea typeface="ＭＳ Ｐゴシック" pitchFamily="-108" charset="-128"/>
                <a:cs typeface="ＭＳ Ｐゴシック" pitchFamily="-108" charset="-128"/>
              </a:rPr>
              <a:t>GEOHYDROLOGY</a:t>
            </a:r>
            <a:endParaRPr lang="en-US" sz="1600" b="1" dirty="0">
              <a:ea typeface="ＭＳ Ｐゴシック" pitchFamily="-108" charset="-128"/>
              <a:cs typeface="ＭＳ Ｐゴシック" pitchFamily="-108" charset="-128"/>
            </a:endParaRPr>
          </a:p>
        </p:txBody>
      </p:sp>
      <p:sp>
        <p:nvSpPr>
          <p:cNvPr id="41" name="Round Diagonal Corner Rectangle 40"/>
          <p:cNvSpPr/>
          <p:nvPr/>
        </p:nvSpPr>
        <p:spPr>
          <a:xfrm>
            <a:off x="1320801" y="4793386"/>
            <a:ext cx="2171700" cy="895350"/>
          </a:xfrm>
          <a:prstGeom prst="round2DiagRect">
            <a:avLst>
              <a:gd name="adj1" fmla="val 30667"/>
              <a:gd name="adj2" fmla="val 0"/>
            </a:avLst>
          </a:prstGeom>
          <a:gradFill>
            <a:gsLst>
              <a:gs pos="0">
                <a:srgbClr val="176FA2"/>
              </a:gs>
              <a:gs pos="50000">
                <a:srgbClr val="70ECF7"/>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endParaRPr>
          </a:p>
        </p:txBody>
      </p:sp>
      <p:sp>
        <p:nvSpPr>
          <p:cNvPr id="16392" name="Rectangle 41"/>
          <p:cNvSpPr>
            <a:spLocks noChangeArrowheads="1"/>
          </p:cNvSpPr>
          <p:nvPr/>
        </p:nvSpPr>
        <p:spPr bwMode="auto">
          <a:xfrm>
            <a:off x="1625601" y="5021986"/>
            <a:ext cx="1303177" cy="338554"/>
          </a:xfrm>
          <a:prstGeom prst="rect">
            <a:avLst/>
          </a:prstGeom>
          <a:noFill/>
          <a:ln w="9525">
            <a:noFill/>
            <a:miter lim="800000"/>
            <a:headEnd/>
            <a:tailEnd/>
          </a:ln>
        </p:spPr>
        <p:txBody>
          <a:bodyPr wrap="none">
            <a:prstTxWarp prst="textNoShape">
              <a:avLst/>
            </a:prstTxWarp>
            <a:spAutoFit/>
          </a:bodyPr>
          <a:lstStyle/>
          <a:p>
            <a:pPr>
              <a:defRPr/>
            </a:pPr>
            <a:r>
              <a:rPr lang="da-DK" sz="1600" b="1" dirty="0">
                <a:ea typeface="ＭＳ Ｐゴシック" pitchFamily="-108" charset="-128"/>
                <a:cs typeface="ＭＳ Ｐゴシック" pitchFamily="-108" charset="-128"/>
              </a:rPr>
              <a:t>CIVIL DESIGN</a:t>
            </a:r>
            <a:endParaRPr lang="en-US" sz="1600" b="1" dirty="0">
              <a:ea typeface="ＭＳ Ｐゴシック" pitchFamily="-108" charset="-128"/>
              <a:cs typeface="ＭＳ Ｐゴシック" pitchFamily="-108" charset="-128"/>
            </a:endParaRPr>
          </a:p>
        </p:txBody>
      </p:sp>
      <p:sp>
        <p:nvSpPr>
          <p:cNvPr id="43" name="Round Diagonal Corner Rectangle 42"/>
          <p:cNvSpPr/>
          <p:nvPr/>
        </p:nvSpPr>
        <p:spPr>
          <a:xfrm>
            <a:off x="1320801" y="5783986"/>
            <a:ext cx="2171700" cy="895350"/>
          </a:xfrm>
          <a:prstGeom prst="round2DiagRect">
            <a:avLst>
              <a:gd name="adj1" fmla="val 30667"/>
              <a:gd name="adj2" fmla="val 0"/>
            </a:avLst>
          </a:prstGeom>
          <a:gradFill>
            <a:gsLst>
              <a:gs pos="0">
                <a:srgbClr val="176FA2"/>
              </a:gs>
              <a:gs pos="50000">
                <a:srgbClr val="70ECF7"/>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endParaRPr>
          </a:p>
        </p:txBody>
      </p:sp>
      <p:sp>
        <p:nvSpPr>
          <p:cNvPr id="16394" name="Rectangle 49"/>
          <p:cNvSpPr>
            <a:spLocks noChangeArrowheads="1"/>
          </p:cNvSpPr>
          <p:nvPr/>
        </p:nvSpPr>
        <p:spPr bwMode="auto">
          <a:xfrm>
            <a:off x="1559465" y="5952201"/>
            <a:ext cx="1577676" cy="584775"/>
          </a:xfrm>
          <a:prstGeom prst="rect">
            <a:avLst/>
          </a:prstGeom>
          <a:noFill/>
          <a:ln w="9525">
            <a:noFill/>
            <a:miter lim="800000"/>
            <a:headEnd/>
            <a:tailEnd/>
          </a:ln>
        </p:spPr>
        <p:txBody>
          <a:bodyPr wrap="none">
            <a:prstTxWarp prst="textNoShape">
              <a:avLst/>
            </a:prstTxWarp>
            <a:spAutoFit/>
          </a:bodyPr>
          <a:lstStyle/>
          <a:p>
            <a:pPr>
              <a:defRPr/>
            </a:pPr>
            <a:r>
              <a:rPr lang="en-US" sz="1600" b="1" dirty="0">
                <a:solidFill>
                  <a:srgbClr val="000000"/>
                </a:solidFill>
                <a:ea typeface="ＭＳ Ｐゴシック" pitchFamily="-108" charset="-128"/>
                <a:cs typeface="ＭＳ Ｐゴシック" pitchFamily="-108" charset="-128"/>
              </a:rPr>
              <a:t>PLANNING AND </a:t>
            </a:r>
          </a:p>
          <a:p>
            <a:pPr>
              <a:defRPr/>
            </a:pPr>
            <a:r>
              <a:rPr lang="en-US" sz="1600" b="1" dirty="0">
                <a:solidFill>
                  <a:srgbClr val="000000"/>
                </a:solidFill>
                <a:ea typeface="ＭＳ Ｐゴシック" pitchFamily="-108" charset="-128"/>
                <a:cs typeface="ＭＳ Ｐゴシック" pitchFamily="-108" charset="-128"/>
              </a:rPr>
              <a:t>INFORMATION</a:t>
            </a:r>
          </a:p>
        </p:txBody>
      </p:sp>
      <p:sp>
        <p:nvSpPr>
          <p:cNvPr id="51" name="Round Diagonal Corner Rectangle 50"/>
          <p:cNvSpPr/>
          <p:nvPr/>
        </p:nvSpPr>
        <p:spPr>
          <a:xfrm>
            <a:off x="1320801" y="2812186"/>
            <a:ext cx="2171700" cy="895350"/>
          </a:xfrm>
          <a:prstGeom prst="round2DiagRect">
            <a:avLst>
              <a:gd name="adj1" fmla="val 30667"/>
              <a:gd name="adj2" fmla="val 0"/>
            </a:avLst>
          </a:prstGeom>
          <a:gradFill>
            <a:gsLst>
              <a:gs pos="0">
                <a:srgbClr val="176FA2"/>
              </a:gs>
              <a:gs pos="50000">
                <a:srgbClr val="70ECF7"/>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endParaRPr>
          </a:p>
        </p:txBody>
      </p:sp>
      <p:sp>
        <p:nvSpPr>
          <p:cNvPr id="16396" name="Rectangle 53"/>
          <p:cNvSpPr>
            <a:spLocks noChangeArrowheads="1"/>
          </p:cNvSpPr>
          <p:nvPr/>
        </p:nvSpPr>
        <p:spPr bwMode="auto">
          <a:xfrm>
            <a:off x="1374468" y="2888387"/>
            <a:ext cx="1692386" cy="584775"/>
          </a:xfrm>
          <a:prstGeom prst="rect">
            <a:avLst/>
          </a:prstGeom>
          <a:noFill/>
          <a:ln w="9525">
            <a:noFill/>
            <a:miter lim="800000"/>
            <a:headEnd/>
            <a:tailEnd/>
          </a:ln>
        </p:spPr>
        <p:txBody>
          <a:bodyPr wrap="none">
            <a:prstTxWarp prst="textNoShape">
              <a:avLst/>
            </a:prstTxWarp>
            <a:spAutoFit/>
          </a:bodyPr>
          <a:lstStyle/>
          <a:p>
            <a:pPr>
              <a:defRPr/>
            </a:pPr>
            <a:r>
              <a:rPr lang="da-DK" sz="1600" b="1" dirty="0">
                <a:ea typeface="ＭＳ Ｐゴシック" pitchFamily="-108" charset="-128"/>
                <a:cs typeface="ＭＳ Ｐゴシック" pitchFamily="-108" charset="-128"/>
              </a:rPr>
              <a:t>ENVIRONMENT </a:t>
            </a:r>
          </a:p>
          <a:p>
            <a:pPr>
              <a:defRPr/>
            </a:pPr>
            <a:r>
              <a:rPr lang="da-DK" sz="1600" b="1" dirty="0">
                <a:ea typeface="ＭＳ Ｐゴシック" pitchFamily="-108" charset="-128"/>
                <a:cs typeface="ＭＳ Ｐゴシック" pitchFamily="-108" charset="-128"/>
              </a:rPr>
              <a:t>AND RECREATION</a:t>
            </a:r>
            <a:endParaRPr lang="en-US" sz="1600" b="1" dirty="0">
              <a:ea typeface="ＭＳ Ｐゴシック" pitchFamily="-108" charset="-128"/>
              <a:cs typeface="ＭＳ Ｐゴシック" pitchFamily="-108" charset="-128"/>
            </a:endParaRPr>
          </a:p>
        </p:txBody>
      </p:sp>
      <p:sp>
        <p:nvSpPr>
          <p:cNvPr id="55" name="Round Diagonal Corner Rectangle 54"/>
          <p:cNvSpPr/>
          <p:nvPr/>
        </p:nvSpPr>
        <p:spPr>
          <a:xfrm>
            <a:off x="1320801" y="1745386"/>
            <a:ext cx="2171700" cy="895350"/>
          </a:xfrm>
          <a:prstGeom prst="round2DiagRect">
            <a:avLst>
              <a:gd name="adj1" fmla="val 30667"/>
              <a:gd name="adj2" fmla="val 0"/>
            </a:avLst>
          </a:prstGeom>
          <a:gradFill>
            <a:gsLst>
              <a:gs pos="0">
                <a:srgbClr val="176FA2"/>
              </a:gs>
              <a:gs pos="50000">
                <a:srgbClr val="70ECF7"/>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endParaRPr>
          </a:p>
        </p:txBody>
      </p:sp>
      <p:sp>
        <p:nvSpPr>
          <p:cNvPr id="16398" name="Rectangle 55"/>
          <p:cNvSpPr>
            <a:spLocks noChangeArrowheads="1"/>
          </p:cNvSpPr>
          <p:nvPr/>
        </p:nvSpPr>
        <p:spPr bwMode="auto">
          <a:xfrm>
            <a:off x="1434861" y="1958171"/>
            <a:ext cx="1732397" cy="338554"/>
          </a:xfrm>
          <a:prstGeom prst="rect">
            <a:avLst/>
          </a:prstGeom>
          <a:noFill/>
          <a:ln w="9525">
            <a:noFill/>
            <a:miter lim="800000"/>
            <a:headEnd/>
            <a:tailEnd/>
          </a:ln>
        </p:spPr>
        <p:txBody>
          <a:bodyPr wrap="none">
            <a:prstTxWarp prst="textNoShape">
              <a:avLst/>
            </a:prstTxWarp>
            <a:spAutoFit/>
          </a:bodyPr>
          <a:lstStyle/>
          <a:p>
            <a:pPr>
              <a:defRPr/>
            </a:pPr>
            <a:r>
              <a:rPr lang="da-DK" sz="1600" b="1" dirty="0">
                <a:ea typeface="ＭＳ Ｐゴシック" pitchFamily="-108" charset="-128"/>
                <a:cs typeface="ＭＳ Ｐゴシック" pitchFamily="-108" charset="-128"/>
              </a:rPr>
              <a:t>ABSTR + STORAGE</a:t>
            </a:r>
            <a:endParaRPr lang="en-US" sz="1600" b="1" dirty="0">
              <a:ea typeface="ＭＳ Ｐゴシック" pitchFamily="-108" charset="-128"/>
              <a:cs typeface="ＭＳ Ｐゴシック" pitchFamily="-108" charset="-128"/>
            </a:endParaRPr>
          </a:p>
        </p:txBody>
      </p:sp>
      <p:sp>
        <p:nvSpPr>
          <p:cNvPr id="63" name="Round Diagonal Corner Rectangle 62"/>
          <p:cNvSpPr/>
          <p:nvPr/>
        </p:nvSpPr>
        <p:spPr>
          <a:xfrm>
            <a:off x="8959851" y="3583711"/>
            <a:ext cx="2171700" cy="895350"/>
          </a:xfrm>
          <a:prstGeom prst="round2DiagRect">
            <a:avLst>
              <a:gd name="adj1" fmla="val 30667"/>
              <a:gd name="adj2" fmla="val 0"/>
            </a:avLst>
          </a:prstGeom>
          <a:gradFill>
            <a:gsLst>
              <a:gs pos="0">
                <a:srgbClr val="176FA2"/>
              </a:gs>
              <a:gs pos="50000">
                <a:srgbClr val="67D8E3"/>
              </a:gs>
              <a:gs pos="100000">
                <a:srgbClr val="208E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0" name="Rectangle 63"/>
          <p:cNvSpPr>
            <a:spLocks noChangeArrowheads="1"/>
          </p:cNvSpPr>
          <p:nvPr/>
        </p:nvSpPr>
        <p:spPr bwMode="auto">
          <a:xfrm>
            <a:off x="9666538" y="3864489"/>
            <a:ext cx="1537729" cy="584775"/>
          </a:xfrm>
          <a:prstGeom prst="rect">
            <a:avLst/>
          </a:prstGeom>
          <a:noFill/>
          <a:ln w="9525">
            <a:noFill/>
            <a:miter lim="800000"/>
            <a:headEnd/>
            <a:tailEnd/>
          </a:ln>
        </p:spPr>
        <p:txBody>
          <a:bodyPr wrap="none">
            <a:prstTxWarp prst="textNoShape">
              <a:avLst/>
            </a:prstTxWarp>
            <a:spAutoFit/>
          </a:bodyPr>
          <a:lstStyle/>
          <a:p>
            <a:pPr>
              <a:defRPr/>
            </a:pPr>
            <a:r>
              <a:rPr lang="da-DK" sz="1600" b="1" dirty="0">
                <a:solidFill>
                  <a:srgbClr val="000000"/>
                </a:solidFill>
                <a:latin typeface="+mn-lt"/>
                <a:ea typeface="ＭＳ Ｐゴシック" pitchFamily="-108" charset="-128"/>
                <a:cs typeface="ＭＳ Ｐゴシック" pitchFamily="-108" charset="-128"/>
              </a:rPr>
              <a:t>PROVINCIAL </a:t>
            </a:r>
          </a:p>
          <a:p>
            <a:pPr>
              <a:defRPr/>
            </a:pPr>
            <a:r>
              <a:rPr lang="da-DK" sz="1600" b="1" dirty="0">
                <a:solidFill>
                  <a:srgbClr val="000000"/>
                </a:solidFill>
                <a:ea typeface="ＭＳ Ｐゴシック" pitchFamily="-108" charset="-128"/>
                <a:cs typeface="ＭＳ Ｐゴシック" pitchFamily="-108" charset="-128"/>
              </a:rPr>
              <a:t>DEPT OF AGRIC.</a:t>
            </a:r>
            <a:endParaRPr lang="en-US" sz="1600" b="1" dirty="0">
              <a:solidFill>
                <a:srgbClr val="000000"/>
              </a:solidFill>
              <a:latin typeface="+mn-lt"/>
              <a:ea typeface="ＭＳ Ｐゴシック" pitchFamily="-108" charset="-128"/>
              <a:cs typeface="ＭＳ Ｐゴシック" pitchFamily="-108" charset="-128"/>
            </a:endParaRPr>
          </a:p>
        </p:txBody>
      </p:sp>
      <p:sp>
        <p:nvSpPr>
          <p:cNvPr id="66" name="Round Diagonal Corner Rectangle 65"/>
          <p:cNvSpPr/>
          <p:nvPr/>
        </p:nvSpPr>
        <p:spPr>
          <a:xfrm>
            <a:off x="8959851" y="4598124"/>
            <a:ext cx="2171700" cy="895350"/>
          </a:xfrm>
          <a:prstGeom prst="round2DiagRect">
            <a:avLst>
              <a:gd name="adj1" fmla="val 30667"/>
              <a:gd name="adj2" fmla="val 0"/>
            </a:avLst>
          </a:prstGeom>
          <a:gradFill>
            <a:gsLst>
              <a:gs pos="0">
                <a:srgbClr val="176FA2"/>
              </a:gs>
              <a:gs pos="50000">
                <a:srgbClr val="67D8E3"/>
              </a:gs>
              <a:gs pos="100000">
                <a:srgbClr val="208E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2" name="Rectangle 66"/>
          <p:cNvSpPr>
            <a:spLocks noChangeArrowheads="1"/>
          </p:cNvSpPr>
          <p:nvPr/>
        </p:nvSpPr>
        <p:spPr bwMode="auto">
          <a:xfrm>
            <a:off x="9338733" y="4861649"/>
            <a:ext cx="1346844" cy="584775"/>
          </a:xfrm>
          <a:prstGeom prst="rect">
            <a:avLst/>
          </a:prstGeom>
          <a:noFill/>
          <a:ln w="9525">
            <a:noFill/>
            <a:miter lim="800000"/>
            <a:headEnd/>
            <a:tailEnd/>
          </a:ln>
        </p:spPr>
        <p:txBody>
          <a:bodyPr wrap="none">
            <a:prstTxWarp prst="textNoShape">
              <a:avLst/>
            </a:prstTxWarp>
            <a:spAutoFit/>
          </a:bodyPr>
          <a:lstStyle/>
          <a:p>
            <a:pPr>
              <a:defRPr/>
            </a:pPr>
            <a:r>
              <a:rPr lang="da-DK" sz="1600" b="1" dirty="0">
                <a:solidFill>
                  <a:srgbClr val="000000"/>
                </a:solidFill>
                <a:ea typeface="ＭＳ Ｐゴシック" pitchFamily="-108" charset="-128"/>
                <a:cs typeface="ＭＳ Ｐゴシック" pitchFamily="-108" charset="-128"/>
              </a:rPr>
              <a:t>WATER USER </a:t>
            </a:r>
          </a:p>
          <a:p>
            <a:pPr>
              <a:defRPr/>
            </a:pPr>
            <a:r>
              <a:rPr lang="da-DK" sz="1600" b="1" dirty="0">
                <a:solidFill>
                  <a:srgbClr val="000000"/>
                </a:solidFill>
                <a:ea typeface="ＭＳ Ｐゴシック" pitchFamily="-108" charset="-128"/>
                <a:cs typeface="ＭＳ Ｐゴシック" pitchFamily="-108" charset="-128"/>
              </a:rPr>
              <a:t>ASSOCIATION</a:t>
            </a:r>
            <a:endParaRPr lang="en-US" sz="1600" b="1" dirty="0">
              <a:solidFill>
                <a:srgbClr val="000000"/>
              </a:solidFill>
              <a:latin typeface="+mn-lt"/>
              <a:ea typeface="ＭＳ Ｐゴシック" pitchFamily="-108" charset="-128"/>
              <a:cs typeface="ＭＳ Ｐゴシック" pitchFamily="-108" charset="-128"/>
            </a:endParaRPr>
          </a:p>
        </p:txBody>
      </p:sp>
      <p:sp>
        <p:nvSpPr>
          <p:cNvPr id="69" name="Round Diagonal Corner Rectangle 68"/>
          <p:cNvSpPr/>
          <p:nvPr/>
        </p:nvSpPr>
        <p:spPr>
          <a:xfrm>
            <a:off x="8959851" y="5612536"/>
            <a:ext cx="2171700" cy="895350"/>
          </a:xfrm>
          <a:prstGeom prst="round2DiagRect">
            <a:avLst>
              <a:gd name="adj1" fmla="val 30667"/>
              <a:gd name="adj2" fmla="val 0"/>
            </a:avLst>
          </a:prstGeom>
          <a:gradFill>
            <a:gsLst>
              <a:gs pos="0">
                <a:srgbClr val="176FA2"/>
              </a:gs>
              <a:gs pos="50000">
                <a:srgbClr val="67D8E3"/>
              </a:gs>
              <a:gs pos="100000">
                <a:srgbClr val="208E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4" name="Rectangle 69"/>
          <p:cNvSpPr>
            <a:spLocks noChangeArrowheads="1"/>
          </p:cNvSpPr>
          <p:nvPr/>
        </p:nvSpPr>
        <p:spPr bwMode="auto">
          <a:xfrm>
            <a:off x="9232201" y="5796162"/>
            <a:ext cx="1812676" cy="584775"/>
          </a:xfrm>
          <a:prstGeom prst="rect">
            <a:avLst/>
          </a:prstGeom>
          <a:noFill/>
          <a:ln w="9525">
            <a:noFill/>
            <a:miter lim="800000"/>
            <a:headEnd/>
            <a:tailEnd/>
          </a:ln>
        </p:spPr>
        <p:txBody>
          <a:bodyPr wrap="none">
            <a:prstTxWarp prst="textNoShape">
              <a:avLst/>
            </a:prstTxWarp>
            <a:spAutoFit/>
          </a:bodyPr>
          <a:lstStyle/>
          <a:p>
            <a:pPr>
              <a:defRPr/>
            </a:pPr>
            <a:r>
              <a:rPr lang="da-DK" sz="1600" b="1" dirty="0">
                <a:solidFill>
                  <a:srgbClr val="000000"/>
                </a:solidFill>
                <a:latin typeface="+mn-lt"/>
                <a:ea typeface="ＭＳ Ｐゴシック" pitchFamily="-108" charset="-128"/>
                <a:cs typeface="ＭＳ Ｐゴシック" pitchFamily="-108" charset="-128"/>
              </a:rPr>
              <a:t>INTERESTED AND</a:t>
            </a:r>
          </a:p>
          <a:p>
            <a:pPr>
              <a:defRPr/>
            </a:pPr>
            <a:r>
              <a:rPr lang="da-DK" sz="1600" b="1" dirty="0">
                <a:solidFill>
                  <a:srgbClr val="000000"/>
                </a:solidFill>
                <a:latin typeface="+mn-lt"/>
                <a:ea typeface="ＭＳ Ｐゴシック" pitchFamily="-108" charset="-128"/>
                <a:cs typeface="ＭＳ Ｐゴシック" pitchFamily="-108" charset="-128"/>
              </a:rPr>
              <a:t>AFFECTED PARTIES</a:t>
            </a:r>
            <a:endParaRPr lang="en-US" sz="1600" b="1" dirty="0">
              <a:solidFill>
                <a:srgbClr val="000000"/>
              </a:solidFill>
              <a:latin typeface="+mn-lt"/>
              <a:ea typeface="ＭＳ Ｐゴシック" pitchFamily="-108" charset="-128"/>
              <a:cs typeface="ＭＳ Ｐゴシック" pitchFamily="-108" charset="-128"/>
            </a:endParaRPr>
          </a:p>
        </p:txBody>
      </p:sp>
      <p:sp>
        <p:nvSpPr>
          <p:cNvPr id="72" name="Round Diagonal Corner Rectangle 71"/>
          <p:cNvSpPr/>
          <p:nvPr/>
        </p:nvSpPr>
        <p:spPr>
          <a:xfrm>
            <a:off x="8959851" y="2569299"/>
            <a:ext cx="2171700" cy="895350"/>
          </a:xfrm>
          <a:prstGeom prst="round2DiagRect">
            <a:avLst>
              <a:gd name="adj1" fmla="val 30667"/>
              <a:gd name="adj2" fmla="val 0"/>
            </a:avLst>
          </a:prstGeom>
          <a:gradFill>
            <a:gsLst>
              <a:gs pos="0">
                <a:srgbClr val="176FA2"/>
              </a:gs>
              <a:gs pos="50000">
                <a:srgbClr val="67D8E3"/>
              </a:gs>
              <a:gs pos="100000">
                <a:srgbClr val="208E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6" name="Rectangle 72"/>
          <p:cNvSpPr>
            <a:spLocks noChangeArrowheads="1"/>
          </p:cNvSpPr>
          <p:nvPr/>
        </p:nvSpPr>
        <p:spPr bwMode="auto">
          <a:xfrm>
            <a:off x="9571646" y="2858703"/>
            <a:ext cx="881973" cy="338554"/>
          </a:xfrm>
          <a:prstGeom prst="rect">
            <a:avLst/>
          </a:prstGeom>
          <a:noFill/>
          <a:ln w="9525">
            <a:noFill/>
            <a:miter lim="800000"/>
            <a:headEnd/>
            <a:tailEnd/>
          </a:ln>
        </p:spPr>
        <p:txBody>
          <a:bodyPr wrap="none">
            <a:prstTxWarp prst="textNoShape">
              <a:avLst/>
            </a:prstTxWarp>
            <a:spAutoFit/>
          </a:bodyPr>
          <a:lstStyle/>
          <a:p>
            <a:pPr>
              <a:defRPr/>
            </a:pPr>
            <a:r>
              <a:rPr lang="da-DK" sz="1600" b="1" dirty="0">
                <a:solidFill>
                  <a:srgbClr val="000000"/>
                </a:solidFill>
                <a:latin typeface="+mn-lt"/>
                <a:ea typeface="ＭＳ Ｐゴシック" pitchFamily="-108" charset="-128"/>
                <a:cs typeface="ＭＳ Ｐゴシック" pitchFamily="-108" charset="-128"/>
              </a:rPr>
              <a:t>DALRRD</a:t>
            </a:r>
            <a:endParaRPr lang="en-US" sz="1600" b="1" dirty="0">
              <a:solidFill>
                <a:srgbClr val="000000"/>
              </a:solidFill>
              <a:latin typeface="+mn-lt"/>
              <a:ea typeface="ＭＳ Ｐゴシック" pitchFamily="-108" charset="-128"/>
              <a:cs typeface="ＭＳ Ｐゴシック" pitchFamily="-108" charset="-128"/>
            </a:endParaRPr>
          </a:p>
        </p:txBody>
      </p:sp>
      <p:sp>
        <p:nvSpPr>
          <p:cNvPr id="75" name="Round Diagonal Corner Rectangle 74"/>
          <p:cNvSpPr/>
          <p:nvPr/>
        </p:nvSpPr>
        <p:spPr>
          <a:xfrm>
            <a:off x="8959851" y="1554886"/>
            <a:ext cx="2171700" cy="895350"/>
          </a:xfrm>
          <a:prstGeom prst="round2DiagRect">
            <a:avLst>
              <a:gd name="adj1" fmla="val 30667"/>
              <a:gd name="adj2" fmla="val 0"/>
            </a:avLst>
          </a:prstGeom>
          <a:gradFill>
            <a:gsLst>
              <a:gs pos="0">
                <a:srgbClr val="176FA2"/>
              </a:gs>
              <a:gs pos="50000">
                <a:srgbClr val="67D8E3"/>
              </a:gs>
              <a:gs pos="100000">
                <a:srgbClr val="208E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8" name="Rectangle 75"/>
          <p:cNvSpPr>
            <a:spLocks noChangeArrowheads="1"/>
          </p:cNvSpPr>
          <p:nvPr/>
        </p:nvSpPr>
        <p:spPr bwMode="auto">
          <a:xfrm>
            <a:off x="9028183" y="1611382"/>
            <a:ext cx="2065387" cy="830997"/>
          </a:xfrm>
          <a:prstGeom prst="rect">
            <a:avLst/>
          </a:prstGeom>
          <a:noFill/>
          <a:ln w="9525">
            <a:noFill/>
            <a:miter lim="800000"/>
            <a:headEnd/>
            <a:tailEnd/>
          </a:ln>
        </p:spPr>
        <p:txBody>
          <a:bodyPr wrap="square">
            <a:prstTxWarp prst="textNoShape">
              <a:avLst/>
            </a:prstTxWarp>
            <a:spAutoFit/>
          </a:bodyPr>
          <a:lstStyle/>
          <a:p>
            <a:pPr algn="ctr">
              <a:defRPr/>
            </a:pPr>
            <a:r>
              <a:rPr lang="da-DK" sz="1600" b="1" dirty="0">
                <a:solidFill>
                  <a:srgbClr val="000000"/>
                </a:solidFill>
                <a:latin typeface="+mn-lt"/>
                <a:ea typeface="ＭＳ Ｐゴシック" pitchFamily="-108" charset="-128"/>
                <a:cs typeface="ＭＳ Ｐゴシック" pitchFamily="-108" charset="-128"/>
              </a:rPr>
              <a:t>DEPT  OF</a:t>
            </a:r>
          </a:p>
          <a:p>
            <a:pPr algn="ctr">
              <a:defRPr/>
            </a:pPr>
            <a:r>
              <a:rPr lang="da-DK" sz="1600" b="1" dirty="0">
                <a:solidFill>
                  <a:srgbClr val="000000"/>
                </a:solidFill>
                <a:latin typeface="+mn-lt"/>
                <a:ea typeface="ＭＳ Ｐゴシック" pitchFamily="-108" charset="-128"/>
                <a:cs typeface="ＭＳ Ｐゴシック" pitchFamily="-108" charset="-128"/>
              </a:rPr>
              <a:t>ENVIRONMENTAL AFFAIRS</a:t>
            </a:r>
            <a:endParaRPr lang="en-US" sz="1600" b="1" dirty="0">
              <a:solidFill>
                <a:srgbClr val="000000"/>
              </a:solidFill>
              <a:latin typeface="+mn-lt"/>
              <a:ea typeface="ＭＳ Ｐゴシック" pitchFamily="-108" charset="-128"/>
              <a:cs typeface="ＭＳ Ｐゴシック" pitchFamily="-108" charset="-128"/>
            </a:endParaRPr>
          </a:p>
        </p:txBody>
      </p:sp>
      <p:cxnSp>
        <p:nvCxnSpPr>
          <p:cNvPr id="81" name="Straight Connector 80"/>
          <p:cNvCxnSpPr>
            <a:stCxn id="6" idx="2"/>
            <a:endCxn id="9" idx="0"/>
          </p:cNvCxnSpPr>
          <p:nvPr/>
        </p:nvCxnSpPr>
        <p:spPr>
          <a:xfrm flipH="1">
            <a:off x="3492500" y="4031387"/>
            <a:ext cx="1517651" cy="2190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 idx="0"/>
            <a:endCxn id="63" idx="2"/>
          </p:cNvCxnSpPr>
          <p:nvPr/>
        </p:nvCxnSpPr>
        <p:spPr>
          <a:xfrm>
            <a:off x="7181851" y="4031386"/>
            <a:ext cx="17780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 idx="0"/>
            <a:endCxn id="75" idx="2"/>
          </p:cNvCxnSpPr>
          <p:nvPr/>
        </p:nvCxnSpPr>
        <p:spPr>
          <a:xfrm flipV="1">
            <a:off x="7181851" y="2002562"/>
            <a:ext cx="1778000" cy="20288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 idx="0"/>
            <a:endCxn id="69" idx="2"/>
          </p:cNvCxnSpPr>
          <p:nvPr/>
        </p:nvCxnSpPr>
        <p:spPr>
          <a:xfrm>
            <a:off x="7181851" y="4031387"/>
            <a:ext cx="1778000" cy="20288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6" idx="2"/>
            <a:endCxn id="43" idx="0"/>
          </p:cNvCxnSpPr>
          <p:nvPr/>
        </p:nvCxnSpPr>
        <p:spPr>
          <a:xfrm flipH="1">
            <a:off x="3492500" y="4031387"/>
            <a:ext cx="1517651" cy="22002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 idx="2"/>
            <a:endCxn id="55" idx="0"/>
          </p:cNvCxnSpPr>
          <p:nvPr/>
        </p:nvCxnSpPr>
        <p:spPr>
          <a:xfrm flipH="1" flipV="1">
            <a:off x="3492500" y="2193062"/>
            <a:ext cx="1517651" cy="18383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6" idx="2"/>
            <a:endCxn id="51" idx="0"/>
          </p:cNvCxnSpPr>
          <p:nvPr/>
        </p:nvCxnSpPr>
        <p:spPr>
          <a:xfrm flipH="1" flipV="1">
            <a:off x="3492500" y="3259862"/>
            <a:ext cx="1517651" cy="7715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6" idx="2"/>
            <a:endCxn id="41" idx="0"/>
          </p:cNvCxnSpPr>
          <p:nvPr/>
        </p:nvCxnSpPr>
        <p:spPr>
          <a:xfrm flipH="1">
            <a:off x="3492500" y="4031387"/>
            <a:ext cx="1517651" cy="12096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 idx="0"/>
            <a:endCxn id="72" idx="2"/>
          </p:cNvCxnSpPr>
          <p:nvPr/>
        </p:nvCxnSpPr>
        <p:spPr>
          <a:xfrm flipV="1">
            <a:off x="7181851" y="3016974"/>
            <a:ext cx="1778000" cy="10144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 idx="0"/>
            <a:endCxn id="66" idx="2"/>
          </p:cNvCxnSpPr>
          <p:nvPr/>
        </p:nvCxnSpPr>
        <p:spPr>
          <a:xfrm>
            <a:off x="7181851" y="4031387"/>
            <a:ext cx="1778000" cy="10144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420" name="Rectangle 101"/>
          <p:cNvSpPr>
            <a:spLocks noChangeArrowheads="1"/>
          </p:cNvSpPr>
          <p:nvPr/>
        </p:nvSpPr>
        <p:spPr bwMode="auto">
          <a:xfrm>
            <a:off x="9098461" y="743284"/>
            <a:ext cx="1711944" cy="584775"/>
          </a:xfrm>
          <a:prstGeom prst="rect">
            <a:avLst/>
          </a:prstGeom>
          <a:noFill/>
          <a:ln w="9525">
            <a:noFill/>
            <a:miter lim="800000"/>
            <a:headEnd/>
            <a:tailEnd/>
          </a:ln>
        </p:spPr>
        <p:txBody>
          <a:bodyPr wrap="none">
            <a:prstTxWarp prst="textNoShape">
              <a:avLst/>
            </a:prstTxWarp>
            <a:spAutoFit/>
          </a:bodyPr>
          <a:lstStyle/>
          <a:p>
            <a:pPr algn="ctr">
              <a:defRPr/>
            </a:pPr>
            <a:r>
              <a:rPr lang="da-DK" sz="1600" b="1" dirty="0">
                <a:solidFill>
                  <a:srgbClr val="000000"/>
                </a:solidFill>
                <a:latin typeface="+mn-lt"/>
                <a:ea typeface="ＭＳ Ｐゴシック" pitchFamily="-108" charset="-128"/>
                <a:cs typeface="ＭＳ Ｐゴシック" pitchFamily="-108" charset="-128"/>
              </a:rPr>
              <a:t>INFORMATION </a:t>
            </a:r>
          </a:p>
          <a:p>
            <a:pPr algn="ctr">
              <a:defRPr/>
            </a:pPr>
            <a:r>
              <a:rPr lang="da-DK" sz="1600" b="1" dirty="0">
                <a:solidFill>
                  <a:srgbClr val="000000"/>
                </a:solidFill>
                <a:latin typeface="+mn-lt"/>
                <a:ea typeface="ＭＳ Ｐゴシック" pitchFamily="-108" charset="-128"/>
                <a:cs typeface="ＭＳ Ｐゴシック" pitchFamily="-108" charset="-128"/>
              </a:rPr>
              <a:t>FROM APPLICANT</a:t>
            </a:r>
            <a:endParaRPr lang="en-US" sz="1600" b="1" dirty="0">
              <a:solidFill>
                <a:srgbClr val="000000"/>
              </a:solidFill>
              <a:latin typeface="+mn-lt"/>
              <a:ea typeface="ＭＳ Ｐゴシック" pitchFamily="-108" charset="-128"/>
              <a:cs typeface="ＭＳ Ｐゴシック" pitchFamily="-108" charset="-128"/>
            </a:endParaRPr>
          </a:p>
        </p:txBody>
      </p:sp>
      <p:sp>
        <p:nvSpPr>
          <p:cNvPr id="106" name="Round Diagonal Corner Rectangle 105"/>
          <p:cNvSpPr/>
          <p:nvPr/>
        </p:nvSpPr>
        <p:spPr>
          <a:xfrm>
            <a:off x="1320801" y="754786"/>
            <a:ext cx="2171700" cy="895350"/>
          </a:xfrm>
          <a:prstGeom prst="round2DiagRect">
            <a:avLst>
              <a:gd name="adj1" fmla="val 30667"/>
              <a:gd name="adj2" fmla="val 0"/>
            </a:avLst>
          </a:prstGeom>
          <a:gradFill>
            <a:gsLst>
              <a:gs pos="100000">
                <a:srgbClr val="007776"/>
              </a:gs>
              <a:gs pos="50000">
                <a:srgbClr val="00FFF0"/>
              </a:gs>
              <a:gs pos="0">
                <a:srgbClr val="00A0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endParaRPr>
          </a:p>
        </p:txBody>
      </p:sp>
      <p:sp>
        <p:nvSpPr>
          <p:cNvPr id="16422" name="Rectangle 106"/>
          <p:cNvSpPr>
            <a:spLocks noChangeArrowheads="1"/>
          </p:cNvSpPr>
          <p:nvPr/>
        </p:nvSpPr>
        <p:spPr bwMode="auto">
          <a:xfrm>
            <a:off x="1609305" y="904311"/>
            <a:ext cx="1636987" cy="584775"/>
          </a:xfrm>
          <a:prstGeom prst="rect">
            <a:avLst/>
          </a:prstGeom>
          <a:noFill/>
          <a:ln w="9525">
            <a:noFill/>
            <a:miter lim="800000"/>
            <a:headEnd/>
            <a:tailEnd/>
          </a:ln>
        </p:spPr>
        <p:txBody>
          <a:bodyPr wrap="none">
            <a:prstTxWarp prst="textNoShape">
              <a:avLst/>
            </a:prstTxWarp>
            <a:spAutoFit/>
          </a:bodyPr>
          <a:lstStyle/>
          <a:p>
            <a:pPr algn="ctr">
              <a:defRPr/>
            </a:pPr>
            <a:r>
              <a:rPr lang="da-DK" sz="1600" b="1" dirty="0">
                <a:solidFill>
                  <a:srgbClr val="000000"/>
                </a:solidFill>
                <a:ea typeface="ＭＳ Ｐゴシック" pitchFamily="-108" charset="-128"/>
                <a:cs typeface="ＭＳ Ｐゴシック" pitchFamily="-108" charset="-128"/>
              </a:rPr>
              <a:t>RESERVE </a:t>
            </a:r>
          </a:p>
          <a:p>
            <a:pPr algn="ctr">
              <a:defRPr/>
            </a:pPr>
            <a:r>
              <a:rPr lang="da-DK" sz="1600" b="1" dirty="0">
                <a:solidFill>
                  <a:srgbClr val="000000"/>
                </a:solidFill>
                <a:ea typeface="ＭＳ Ｐゴシック" pitchFamily="-108" charset="-128"/>
                <a:cs typeface="ＭＳ Ｐゴシック" pitchFamily="-108" charset="-128"/>
              </a:rPr>
              <a:t>DETERMINATION</a:t>
            </a:r>
            <a:endParaRPr lang="en-US" sz="1600" b="1" dirty="0">
              <a:solidFill>
                <a:srgbClr val="000000"/>
              </a:solidFill>
              <a:ea typeface="ＭＳ Ｐゴシック" pitchFamily="-108" charset="-128"/>
              <a:cs typeface="ＭＳ Ｐゴシック" pitchFamily="-108" charset="-128"/>
            </a:endParaRPr>
          </a:p>
        </p:txBody>
      </p:sp>
      <p:cxnSp>
        <p:nvCxnSpPr>
          <p:cNvPr id="111" name="Straight Connector 110"/>
          <p:cNvCxnSpPr>
            <a:stCxn id="106" idx="0"/>
            <a:endCxn id="6" idx="2"/>
          </p:cNvCxnSpPr>
          <p:nvPr/>
        </p:nvCxnSpPr>
        <p:spPr>
          <a:xfrm>
            <a:off x="3492500" y="1202462"/>
            <a:ext cx="1517651" cy="28289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4" name="Ellipse 111"/>
          <p:cNvSpPr/>
          <p:nvPr/>
        </p:nvSpPr>
        <p:spPr bwMode="auto">
          <a:xfrm>
            <a:off x="584456" y="6708323"/>
            <a:ext cx="3504944" cy="133380"/>
          </a:xfrm>
          <a:prstGeom prst="ellipse">
            <a:avLst/>
          </a:prstGeom>
          <a:gradFill flip="none" rotWithShape="1">
            <a:gsLst>
              <a:gs pos="24000">
                <a:schemeClr val="tx1">
                  <a:alpha val="22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115" name="Ellipse 111"/>
          <p:cNvSpPr/>
          <p:nvPr/>
        </p:nvSpPr>
        <p:spPr bwMode="auto">
          <a:xfrm>
            <a:off x="8433056" y="6708323"/>
            <a:ext cx="3504944" cy="133380"/>
          </a:xfrm>
          <a:prstGeom prst="ellipse">
            <a:avLst/>
          </a:prstGeom>
          <a:gradFill flip="none" rotWithShape="1">
            <a:gsLst>
              <a:gs pos="24000">
                <a:schemeClr val="tx1">
                  <a:alpha val="22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116" name="Ellipse 111"/>
          <p:cNvSpPr/>
          <p:nvPr/>
        </p:nvSpPr>
        <p:spPr bwMode="auto">
          <a:xfrm>
            <a:off x="4318256" y="6708323"/>
            <a:ext cx="3504944" cy="133380"/>
          </a:xfrm>
          <a:prstGeom prst="ellipse">
            <a:avLst/>
          </a:prstGeom>
          <a:gradFill flip="none" rotWithShape="1">
            <a:gsLst>
              <a:gs pos="24000">
                <a:schemeClr val="tx1">
                  <a:alpha val="22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srgbClr val="000000"/>
              </a:solidFill>
              <a:ea typeface="ＭＳ Ｐゴシック" pitchFamily="-111" charset="-128"/>
            </a:endParaRPr>
          </a:p>
        </p:txBody>
      </p:sp>
      <p:cxnSp>
        <p:nvCxnSpPr>
          <p:cNvPr id="77" name="Straight Connector 76"/>
          <p:cNvCxnSpPr/>
          <p:nvPr/>
        </p:nvCxnSpPr>
        <p:spPr>
          <a:xfrm>
            <a:off x="4572000" y="830986"/>
            <a:ext cx="0" cy="586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116" idx="6"/>
          </p:cNvCxnSpPr>
          <p:nvPr/>
        </p:nvCxnSpPr>
        <p:spPr>
          <a:xfrm>
            <a:off x="7620000" y="907187"/>
            <a:ext cx="203200" cy="586782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2556" y="1"/>
            <a:ext cx="11555444" cy="400110"/>
          </a:xfrm>
          <a:prstGeom prst="rect">
            <a:avLst/>
          </a:prstGeom>
        </p:spPr>
        <p:txBody>
          <a:bodyPr wrap="square">
            <a:spAutoFit/>
          </a:bodyPr>
          <a:lstStyle/>
          <a:p>
            <a:r>
              <a:rPr lang="en-ZA" sz="2000" b="1" dirty="0">
                <a:latin typeface="Arial" panose="020B0604020202020204" pitchFamily="34" charset="0"/>
                <a:cs typeface="Arial" panose="020B0604020202020204" pitchFamily="34" charset="0"/>
              </a:rPr>
              <a:t>SPECIALIST INPUT AND INFORMATION FROM OTHER DEPARTMENTS / INSTITUTIONS</a:t>
            </a:r>
          </a:p>
        </p:txBody>
      </p:sp>
      <p:sp>
        <p:nvSpPr>
          <p:cNvPr id="46" name="Slide Number Placeholder 7">
            <a:extLst>
              <a:ext uri="{FF2B5EF4-FFF2-40B4-BE49-F238E27FC236}">
                <a16:creationId xmlns:a16="http://schemas.microsoft.com/office/drawing/2014/main" id="{F1D420B7-1473-43C9-882B-FD50C1829993}"/>
              </a:ext>
            </a:extLst>
          </p:cNvPr>
          <p:cNvSpPr>
            <a:spLocks noGrp="1"/>
          </p:cNvSpPr>
          <p:nvPr>
            <p:ph type="sldNum" sz="quarter" idx="12"/>
          </p:nvPr>
        </p:nvSpPr>
        <p:spPr>
          <a:xfrm>
            <a:off x="9319726" y="6492875"/>
            <a:ext cx="2743200" cy="365125"/>
          </a:xfrm>
        </p:spPr>
        <p:txBody>
          <a:bodyPr/>
          <a:lstStyle/>
          <a:p>
            <a:fld id="{81BA1390-FCF8-4B46-989F-AA5E2FF9201A}" type="slidenum">
              <a:rPr lang="en-US" sz="1800" smtClean="0"/>
              <a:pPr/>
              <a:t>19</a:t>
            </a:fld>
            <a:endParaRPr lang="en-US" sz="1800" dirty="0"/>
          </a:p>
        </p:txBody>
      </p:sp>
    </p:spTree>
    <p:extLst>
      <p:ext uri="{BB962C8B-B14F-4D97-AF65-F5344CB8AC3E}">
        <p14:creationId xmlns:p14="http://schemas.microsoft.com/office/powerpoint/2010/main" val="140666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2" name="Title 1"/>
          <p:cNvSpPr>
            <a:spLocks noGrp="1"/>
          </p:cNvSpPr>
          <p:nvPr>
            <p:ph type="title"/>
          </p:nvPr>
        </p:nvSpPr>
        <p:spPr>
          <a:xfrm>
            <a:off x="436984" y="136525"/>
            <a:ext cx="10515600" cy="819407"/>
          </a:xfrm>
        </p:spPr>
        <p:txBody>
          <a:bodyPr>
            <a:normAutofit/>
          </a:bodyPr>
          <a:lstStyle/>
          <a:p>
            <a:r>
              <a:rPr lang="en-US" sz="2800" b="1" dirty="0">
                <a:solidFill>
                  <a:prstClr val="black"/>
                </a:solidFill>
                <a:latin typeface="Arial" panose="020B0604020202020204" pitchFamily="34" charset="0"/>
                <a:cs typeface="Arial" panose="020B0604020202020204" pitchFamily="34" charset="0"/>
              </a:rPr>
              <a:t>I</a:t>
            </a:r>
            <a:r>
              <a:rPr lang="en-ZA" sz="2800" b="1" dirty="0">
                <a:solidFill>
                  <a:prstClr val="black"/>
                </a:solidFill>
                <a:latin typeface="Arial" panose="020B0604020202020204" pitchFamily="34" charset="0"/>
                <a:cs typeface="Arial" panose="020B0604020202020204" pitchFamily="34" charset="0"/>
              </a:rPr>
              <a:t>NTRODUCTION</a:t>
            </a:r>
            <a:endParaRPr lang="en-GB" sz="2800" b="1" dirty="0">
              <a:latin typeface="Arial" pitchFamily="34" charset="0"/>
              <a:cs typeface="Arial" pitchFamily="34" charset="0"/>
            </a:endParaRPr>
          </a:p>
        </p:txBody>
      </p:sp>
      <p:sp>
        <p:nvSpPr>
          <p:cNvPr id="3" name="Content Placeholder 2"/>
          <p:cNvSpPr>
            <a:spLocks noGrp="1"/>
          </p:cNvSpPr>
          <p:nvPr>
            <p:ph idx="1"/>
          </p:nvPr>
        </p:nvSpPr>
        <p:spPr>
          <a:xfrm>
            <a:off x="436984" y="1168078"/>
            <a:ext cx="10515600" cy="4346900"/>
          </a:xfrm>
        </p:spPr>
        <p:txBody>
          <a:bodyPr>
            <a:noAutofit/>
          </a:bodyPr>
          <a:lstStyle/>
          <a:p>
            <a:pPr marL="0" indent="0">
              <a:spcBef>
                <a:spcPts val="600"/>
              </a:spcBef>
              <a:buNone/>
            </a:pPr>
            <a:r>
              <a:rPr lang="en-US" sz="1800" dirty="0">
                <a:latin typeface="Arial" panose="020B0604020202020204" pitchFamily="34" charset="0"/>
                <a:cs typeface="Arial" panose="020B0604020202020204" pitchFamily="34" charset="0"/>
              </a:rPr>
              <a:t>The 2022 SONA contained the following statements relating to water and sanitation:</a:t>
            </a:r>
          </a:p>
          <a:p>
            <a:pPr marL="457200" indent="-457200">
              <a:spcBef>
                <a:spcPts val="600"/>
              </a:spcBef>
              <a:buFont typeface="+mj-lt"/>
              <a:buAutoNum type="alphaLcParenR"/>
            </a:pPr>
            <a:r>
              <a:rPr lang="en-US" sz="1800" dirty="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We have embarked on the process of institutional reform in capacitating the Department of Water and Sanitation and reviewing water boards in as far as their mandates are concerned and ensuring that they serve municipalities in terms of the District Development Model.</a:t>
            </a:r>
          </a:p>
          <a:p>
            <a:pPr marL="457200" indent="-457200">
              <a:spcBef>
                <a:spcPts val="600"/>
              </a:spcBef>
              <a:buFont typeface="+mj-lt"/>
              <a:buAutoNum type="alphaLcParenR"/>
            </a:pPr>
            <a:r>
              <a:rPr lang="en-US" sz="1800" i="1" dirty="0">
                <a:latin typeface="Arial" panose="020B0604020202020204" pitchFamily="34" charset="0"/>
                <a:cs typeface="Arial" panose="020B0604020202020204" pitchFamily="34" charset="0"/>
              </a:rPr>
              <a:t>A comprehensive turnaround plan is being implemented to streamline the process for water use license applications. The target is to clear the backlog of applications by June 2022 and to process 80% of all applications within 90 days during the next financial year.</a:t>
            </a:r>
          </a:p>
          <a:p>
            <a:pPr marL="457200" indent="-457200">
              <a:spcBef>
                <a:spcPts val="600"/>
              </a:spcBef>
              <a:buFont typeface="+mj-lt"/>
              <a:buAutoNum type="alphaLcParenR"/>
            </a:pPr>
            <a:r>
              <a:rPr lang="en-US" sz="1800" i="1" dirty="0">
                <a:latin typeface="Arial" panose="020B0604020202020204" pitchFamily="34" charset="0"/>
                <a:cs typeface="Arial" panose="020B0604020202020204" pitchFamily="34" charset="0"/>
              </a:rPr>
              <a:t>Legislation has been prepared for the establishment of the National Water Resources Infrastructure Agency, and will be published for public comment within the next month.</a:t>
            </a:r>
          </a:p>
          <a:p>
            <a:pPr marL="457200" indent="-457200">
              <a:spcBef>
                <a:spcPts val="600"/>
              </a:spcBef>
              <a:buFont typeface="+mj-lt"/>
              <a:buAutoNum type="alphaLcParenR"/>
            </a:pPr>
            <a:r>
              <a:rPr lang="en-US" sz="1800" i="1" dirty="0">
                <a:latin typeface="Arial" panose="020B0604020202020204" pitchFamily="34" charset="0"/>
                <a:cs typeface="Arial" panose="020B0604020202020204" pitchFamily="34" charset="0"/>
              </a:rPr>
              <a:t>The water quality monitoring system has been reinstated to improve enforcement of water standards at municipal level, and enable the DWS to intervene where water and sanitation services are failing.</a:t>
            </a:r>
          </a:p>
          <a:p>
            <a:pPr marL="457200" indent="-457200">
              <a:spcBef>
                <a:spcPts val="600"/>
              </a:spcBef>
              <a:buFont typeface="+mj-lt"/>
              <a:buAutoNum type="alphaLcParenR"/>
            </a:pPr>
            <a:r>
              <a:rPr lang="en-US" sz="1800" i="1" dirty="0">
                <a:latin typeface="Arial" panose="020B0604020202020204" pitchFamily="34" charset="0"/>
                <a:cs typeface="Arial" panose="020B0604020202020204" pitchFamily="34" charset="0"/>
              </a:rPr>
              <a:t>Government has initiated the process of delivering the </a:t>
            </a:r>
            <a:r>
              <a:rPr lang="en-US" sz="1800" i="1" dirty="0" err="1">
                <a:latin typeface="Arial" panose="020B0604020202020204" pitchFamily="34" charset="0"/>
                <a:cs typeface="Arial" panose="020B0604020202020204" pitchFamily="34" charset="0"/>
              </a:rPr>
              <a:t>uMzimvubu</a:t>
            </a:r>
            <a:r>
              <a:rPr lang="en-US" sz="1800" i="1" dirty="0">
                <a:latin typeface="Arial" panose="020B0604020202020204" pitchFamily="34" charset="0"/>
                <a:cs typeface="Arial" panose="020B0604020202020204" pitchFamily="34" charset="0"/>
              </a:rPr>
              <a:t> Water Project. The project is made of the </a:t>
            </a:r>
            <a:r>
              <a:rPr lang="en-US" sz="1800" i="1" dirty="0" err="1">
                <a:latin typeface="Arial" panose="020B0604020202020204" pitchFamily="34" charset="0"/>
                <a:cs typeface="Arial" panose="020B0604020202020204" pitchFamily="34" charset="0"/>
              </a:rPr>
              <a:t>Ntabelanga</a:t>
            </a:r>
            <a:r>
              <a:rPr lang="en-US" sz="1800" i="1" dirty="0">
                <a:latin typeface="Arial" panose="020B0604020202020204" pitchFamily="34" charset="0"/>
                <a:cs typeface="Arial" panose="020B0604020202020204" pitchFamily="34" charset="0"/>
              </a:rPr>
              <a:t> Dam and </a:t>
            </a:r>
            <a:r>
              <a:rPr lang="en-US" sz="1800" i="1" dirty="0" err="1">
                <a:latin typeface="Arial" panose="020B0604020202020204" pitchFamily="34" charset="0"/>
                <a:cs typeface="Arial" panose="020B0604020202020204" pitchFamily="34" charset="0"/>
              </a:rPr>
              <a:t>Lalini</a:t>
            </a:r>
            <a:r>
              <a:rPr lang="en-US" sz="1800" i="1" dirty="0">
                <a:latin typeface="Arial" panose="020B0604020202020204" pitchFamily="34" charset="0"/>
                <a:cs typeface="Arial" panose="020B0604020202020204" pitchFamily="34" charset="0"/>
              </a:rPr>
              <a:t> Dam, irrigation infrastructure and </a:t>
            </a:r>
            <a:r>
              <a:rPr lang="en-US" sz="1800" i="1" dirty="0" err="1">
                <a:latin typeface="Arial" panose="020B0604020202020204" pitchFamily="34" charset="0"/>
                <a:cs typeface="Arial" panose="020B0604020202020204" pitchFamily="34" charset="0"/>
              </a:rPr>
              <a:t>hydo</a:t>
            </a:r>
            <a:r>
              <a:rPr lang="en-US" sz="1800" i="1" dirty="0">
                <a:latin typeface="Arial" panose="020B0604020202020204" pitchFamily="34" charset="0"/>
                <a:cs typeface="Arial" panose="020B0604020202020204" pitchFamily="34" charset="0"/>
              </a:rPr>
              <a:t>-electric plant, </a:t>
            </a:r>
            <a:r>
              <a:rPr lang="en-US" sz="1800" i="1" dirty="0" err="1">
                <a:latin typeface="Arial" panose="020B0604020202020204" pitchFamily="34" charset="0"/>
                <a:cs typeface="Arial" panose="020B0604020202020204" pitchFamily="34" charset="0"/>
              </a:rPr>
              <a:t>Ntabelanga</a:t>
            </a:r>
            <a:r>
              <a:rPr lang="en-US" sz="1800" i="1" dirty="0">
                <a:latin typeface="Arial" panose="020B0604020202020204" pitchFamily="34" charset="0"/>
                <a:cs typeface="Arial" panose="020B0604020202020204" pitchFamily="34" charset="0"/>
              </a:rPr>
              <a:t> water treatment works and bulk distribution infrastructure to reticulate to the neighboring communities.</a:t>
            </a:r>
            <a:br>
              <a:rPr lang="en-US" sz="1800" i="1" dirty="0">
                <a:latin typeface="Arial" panose="020B0604020202020204" pitchFamily="34" charset="0"/>
                <a:cs typeface="Arial" panose="020B0604020202020204" pitchFamily="34" charset="0"/>
              </a:rPr>
            </a:br>
            <a:endParaRPr lang="en-ZA" sz="1800" i="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81BA1390-FCF8-4B46-989F-AA5E2FF9201A}" type="slidenum">
              <a:rPr lang="en-US" sz="1800" b="1" smtClean="0"/>
              <a:pPr/>
              <a:t>2</a:t>
            </a:fld>
            <a:endParaRPr lang="en-US" sz="1800" b="1" dirty="0"/>
          </a:p>
        </p:txBody>
      </p:sp>
    </p:spTree>
    <p:extLst>
      <p:ext uri="{BB962C8B-B14F-4D97-AF65-F5344CB8AC3E}">
        <p14:creationId xmlns:p14="http://schemas.microsoft.com/office/powerpoint/2010/main" val="213623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2" name="Title 1"/>
          <p:cNvSpPr>
            <a:spLocks noGrp="1"/>
          </p:cNvSpPr>
          <p:nvPr>
            <p:ph type="title"/>
          </p:nvPr>
        </p:nvSpPr>
        <p:spPr>
          <a:xfrm>
            <a:off x="304800" y="365125"/>
            <a:ext cx="11049001" cy="601033"/>
          </a:xfrm>
        </p:spPr>
        <p:txBody>
          <a:bodyPr>
            <a:noAutofit/>
          </a:bodyPr>
          <a:lstStyle/>
          <a:p>
            <a:r>
              <a:rPr lang="en-ZA" sz="2800" b="1" dirty="0">
                <a:latin typeface="Arial" pitchFamily="34" charset="0"/>
                <a:cs typeface="Arial" pitchFamily="34" charset="0"/>
              </a:rPr>
              <a:t>WATER USE AUTHORISATION PERFORMANCE IMPROVEMENT</a:t>
            </a:r>
          </a:p>
        </p:txBody>
      </p:sp>
      <p:sp>
        <p:nvSpPr>
          <p:cNvPr id="7" name="Slide Number Placeholder 6"/>
          <p:cNvSpPr>
            <a:spLocks noGrp="1"/>
          </p:cNvSpPr>
          <p:nvPr>
            <p:ph type="sldNum" sz="quarter" idx="12"/>
          </p:nvPr>
        </p:nvSpPr>
        <p:spPr/>
        <p:txBody>
          <a:bodyPr/>
          <a:lstStyle/>
          <a:p>
            <a:fld id="{81BA1390-FCF8-4B46-989F-AA5E2FF9201A}" type="slidenum">
              <a:rPr lang="en-US" sz="1800" smtClean="0"/>
              <a:pPr/>
              <a:t>20</a:t>
            </a:fld>
            <a:endParaRPr lang="en-US" sz="1800"/>
          </a:p>
        </p:txBody>
      </p:sp>
      <p:sp>
        <p:nvSpPr>
          <p:cNvPr id="9" name="TextBox 8">
            <a:extLst>
              <a:ext uri="{FF2B5EF4-FFF2-40B4-BE49-F238E27FC236}">
                <a16:creationId xmlns:a16="http://schemas.microsoft.com/office/drawing/2014/main" id="{6750EAC5-D9E3-4FD3-A7E7-22237F62B2BC}"/>
              </a:ext>
            </a:extLst>
          </p:cNvPr>
          <p:cNvSpPr txBox="1"/>
          <p:nvPr/>
        </p:nvSpPr>
        <p:spPr>
          <a:xfrm>
            <a:off x="387926" y="1057668"/>
            <a:ext cx="10678179" cy="3093154"/>
          </a:xfrm>
          <a:prstGeom prst="rect">
            <a:avLst/>
          </a:prstGeom>
          <a:noFill/>
        </p:spPr>
        <p:txBody>
          <a:bodyPr wrap="square">
            <a:spAutoFit/>
          </a:bodyPr>
          <a:lstStyle/>
          <a:p>
            <a:pPr marL="285750" indent="-285750" algn="just">
              <a:spcBef>
                <a:spcPts val="600"/>
              </a:spcBef>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rPr>
              <a:t>Water Use Authorisation is one of the key water reforms area that has been identified and prioritised within the Department of Water and Sanitation.</a:t>
            </a:r>
          </a:p>
          <a:p>
            <a:pPr marL="285750" indent="-285750" algn="just">
              <a:spcBef>
                <a:spcPts val="600"/>
              </a:spcBef>
              <a:buFont typeface="Courier New" panose="02070309020205020404" pitchFamily="49" charset="0"/>
              <a:buChar char="o"/>
            </a:pPr>
            <a:r>
              <a:rPr lang="en-GB" sz="2000" dirty="0">
                <a:latin typeface="Arial" panose="020B0604020202020204" pitchFamily="34" charset="0"/>
                <a:ea typeface="Times New Roman" panose="02020603050405020304" pitchFamily="18" charset="0"/>
              </a:rPr>
              <a:t>T</a:t>
            </a:r>
            <a:r>
              <a:rPr lang="en-GB" sz="2000" dirty="0">
                <a:effectLst/>
                <a:latin typeface="Arial" panose="020B0604020202020204" pitchFamily="34" charset="0"/>
                <a:ea typeface="Times New Roman" panose="02020603050405020304" pitchFamily="18" charset="0"/>
              </a:rPr>
              <a:t>he  Department has since initiated the process of improving the efficiency in the authorisation of water use, with particular focus on ensuring that the 90days timeframe is met.</a:t>
            </a:r>
          </a:p>
          <a:p>
            <a:pPr marL="285750" indent="-285750" algn="just">
              <a:spcBef>
                <a:spcPts val="600"/>
              </a:spcBef>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rPr>
              <a:t>In a quest to expedite this efficiency measures, assistance </a:t>
            </a:r>
            <a:r>
              <a:rPr lang="en-GB" sz="2000" dirty="0">
                <a:latin typeface="Arial" panose="020B0604020202020204" pitchFamily="34" charset="0"/>
                <a:ea typeface="Times New Roman" panose="02020603050405020304" pitchFamily="18" charset="0"/>
              </a:rPr>
              <a:t>in the form</a:t>
            </a:r>
            <a:r>
              <a:rPr lang="en-GB" sz="2000" dirty="0">
                <a:effectLst/>
                <a:latin typeface="Arial" panose="020B0604020202020204" pitchFamily="34" charset="0"/>
                <a:ea typeface="Times New Roman" panose="02020603050405020304" pitchFamily="18" charset="0"/>
              </a:rPr>
              <a:t> Operation </a:t>
            </a:r>
            <a:r>
              <a:rPr lang="en-GB" sz="2000" dirty="0" err="1">
                <a:effectLst/>
                <a:latin typeface="Arial" panose="020B0604020202020204" pitchFamily="34" charset="0"/>
                <a:ea typeface="Times New Roman" panose="02020603050405020304" pitchFamily="18" charset="0"/>
              </a:rPr>
              <a:t>Vulindlela</a:t>
            </a:r>
            <a:r>
              <a:rPr lang="en-GB" sz="2000" dirty="0">
                <a:effectLst/>
                <a:latin typeface="Arial" panose="020B0604020202020204" pitchFamily="34" charset="0"/>
                <a:ea typeface="Times New Roman" panose="02020603050405020304" pitchFamily="18" charset="0"/>
              </a:rPr>
              <a:t>,  (a programme that seeks to open the path for economic recovery in South Africa) was provided by the Presidency to DWS.</a:t>
            </a:r>
          </a:p>
          <a:p>
            <a:pPr marL="285750" indent="-285750" algn="just">
              <a:spcBef>
                <a:spcPts val="600"/>
              </a:spcBef>
              <a:buFont typeface="Courier New" panose="02070309020205020404" pitchFamily="49" charset="0"/>
              <a:buChar char="o"/>
            </a:pPr>
            <a:r>
              <a:rPr lang="en-GB" sz="2000" dirty="0">
                <a:effectLst/>
                <a:latin typeface="Arial" panose="020B0604020202020204" pitchFamily="34" charset="0"/>
                <a:ea typeface="Times New Roman" panose="02020603050405020304" pitchFamily="18" charset="0"/>
              </a:rPr>
              <a:t>Within the Department</a:t>
            </a:r>
            <a:r>
              <a:rPr lang="en-GB" sz="2000" dirty="0">
                <a:latin typeface="Arial" panose="020B0604020202020204" pitchFamily="34" charset="0"/>
                <a:ea typeface="Times New Roman" panose="02020603050405020304" pitchFamily="18" charset="0"/>
              </a:rPr>
              <a:t>, this assistance materialised in a WULA Improvement Plan.</a:t>
            </a:r>
            <a:endParaRPr lang="en-ZA" sz="2000" dirty="0"/>
          </a:p>
        </p:txBody>
      </p:sp>
    </p:spTree>
    <p:extLst>
      <p:ext uri="{BB962C8B-B14F-4D97-AF65-F5344CB8AC3E}">
        <p14:creationId xmlns:p14="http://schemas.microsoft.com/office/powerpoint/2010/main" val="1194997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21</a:t>
            </a:fld>
            <a:endParaRPr lang="en-US"/>
          </a:p>
        </p:txBody>
      </p:sp>
      <p:sp>
        <p:nvSpPr>
          <p:cNvPr id="8" name="Rectangle 7"/>
          <p:cNvSpPr/>
          <p:nvPr/>
        </p:nvSpPr>
        <p:spPr>
          <a:xfrm>
            <a:off x="111878" y="293285"/>
            <a:ext cx="11850085" cy="523220"/>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WULA IMPROVEMENT PROJECT APPROACH AND  METHODOLOGY</a:t>
            </a:r>
          </a:p>
        </p:txBody>
      </p:sp>
      <p:sp>
        <p:nvSpPr>
          <p:cNvPr id="9" name="TextBox 8"/>
          <p:cNvSpPr txBox="1"/>
          <p:nvPr/>
        </p:nvSpPr>
        <p:spPr>
          <a:xfrm>
            <a:off x="72146" y="1075873"/>
            <a:ext cx="11731927" cy="4093428"/>
          </a:xfrm>
          <a:prstGeom prst="rect">
            <a:avLst/>
          </a:prstGeom>
          <a:noFill/>
        </p:spPr>
        <p:txBody>
          <a:bodyPr wrap="square" rtlCol="0">
            <a:spAutoFit/>
          </a:bodyPr>
          <a:lstStyle/>
          <a:p>
            <a:pPr marL="285750" lvl="0" indent="-285750" algn="just">
              <a:buFont typeface="Courier New" panose="02070309020205020404" pitchFamily="49" charset="0"/>
              <a:buChar char="o"/>
            </a:pPr>
            <a:r>
              <a:rPr lang="en-ZA" sz="2000" dirty="0">
                <a:effectLst/>
                <a:latin typeface="Arial" panose="020B0604020202020204" pitchFamily="34" charset="0"/>
                <a:ea typeface="Times New Roman" panose="02020603050405020304" pitchFamily="18" charset="0"/>
              </a:rPr>
              <a:t>The </a:t>
            </a:r>
            <a:r>
              <a:rPr lang="en-ZA" sz="2000" dirty="0">
                <a:latin typeface="Arial" panose="020B0604020202020204" pitchFamily="34" charset="0"/>
                <a:ea typeface="Times New Roman" panose="02020603050405020304" pitchFamily="18" charset="0"/>
              </a:rPr>
              <a:t>Water Use Authorisation Improvement Project</a:t>
            </a:r>
            <a:r>
              <a:rPr lang="en-ZA" sz="2000" dirty="0">
                <a:effectLst/>
                <a:latin typeface="Arial" panose="020B0604020202020204" pitchFamily="34" charset="0"/>
                <a:ea typeface="Times New Roman" panose="02020603050405020304" pitchFamily="18" charset="0"/>
              </a:rPr>
              <a:t> is being carried out in two phases namely; </a:t>
            </a:r>
          </a:p>
          <a:p>
            <a:pPr lvl="0" algn="just"/>
            <a:endParaRPr lang="en-ZA" sz="2000" dirty="0">
              <a:effectLst/>
              <a:latin typeface="Arial" panose="020B0604020202020204" pitchFamily="34" charset="0"/>
              <a:ea typeface="Times New Roman" panose="02020603050405020304" pitchFamily="18" charset="0"/>
            </a:endParaRPr>
          </a:p>
          <a:p>
            <a:pPr marL="742950" lvl="1" indent="-285750" algn="just">
              <a:buFont typeface="Courier New" panose="02070309020205020404" pitchFamily="49" charset="0"/>
              <a:buChar char="o"/>
            </a:pPr>
            <a:r>
              <a:rPr lang="en-ZA" sz="2000" dirty="0">
                <a:effectLst/>
                <a:latin typeface="Arial" panose="020B0604020202020204" pitchFamily="34" charset="0"/>
                <a:ea typeface="Times New Roman" panose="02020603050405020304" pitchFamily="18" charset="0"/>
              </a:rPr>
              <a:t>Phase 1: Diagnosing of areas of weaknesses and risk in meeting the 90 days. This phase started in February 2021 and ended in June 2021. This phase employed a methodology of interviews and focused group discussion involving both external stakeholders (applicants) and departmental officials (including CMAs).  Further that a review of relevant documents in the Department was conducted. </a:t>
            </a:r>
          </a:p>
          <a:p>
            <a:pPr marL="742950" lvl="1" indent="-285750" algn="just">
              <a:buFont typeface="Courier New" panose="02070309020205020404" pitchFamily="49" charset="0"/>
              <a:buChar char="o"/>
            </a:pPr>
            <a:endParaRPr lang="en-ZA" sz="2000" dirty="0">
              <a:effectLst/>
              <a:latin typeface="Arial" panose="020B0604020202020204" pitchFamily="34" charset="0"/>
              <a:ea typeface="Times New Roman" panose="02020603050405020304" pitchFamily="18" charset="0"/>
            </a:endParaRPr>
          </a:p>
          <a:p>
            <a:pPr marL="742950" lvl="1" indent="-285750" algn="just">
              <a:buFont typeface="Courier New" panose="02070309020205020404" pitchFamily="49" charset="0"/>
              <a:buChar char="o"/>
            </a:pPr>
            <a:r>
              <a:rPr lang="en-ZA" sz="2000" dirty="0">
                <a:effectLst/>
                <a:latin typeface="Arial" panose="020B0604020202020204" pitchFamily="34" charset="0"/>
                <a:ea typeface="Times New Roman" panose="02020603050405020304" pitchFamily="18" charset="0"/>
              </a:rPr>
              <a:t>Phase 2: Conceptualizing, planning, and implementing of interventions aimed at addressing the areas of weaknesses and risk to ensure that the 90 days’ timeframe is met. The phase started in July 2021 and it is still in progress. Phase took a form of a project management approach where workstreams were established to discuss and agree on a interventions that will counter the weakness that were identified. The task team involved officials form Regions and CMAs.</a:t>
            </a:r>
            <a:endParaRPr lang="en-Z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203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el 1"/>
          <p:cNvSpPr txBox="1">
            <a:spLocks/>
          </p:cNvSpPr>
          <p:nvPr/>
        </p:nvSpPr>
        <p:spPr>
          <a:xfrm>
            <a:off x="514722" y="80838"/>
            <a:ext cx="11343903" cy="8737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a:latin typeface="Arial" panose="020B0604020202020204" pitchFamily="34" charset="0"/>
                <a:cs typeface="Arial" panose="020B0604020202020204" pitchFamily="34" charset="0"/>
              </a:rPr>
              <a:t>PHASE 1 FINDINGS: ROOT CAUSE ANALYSIS - </a:t>
            </a:r>
            <a:r>
              <a:rPr lang="en-US" sz="2400" b="1" dirty="0">
                <a:latin typeface="Arial" panose="020B0604020202020204" pitchFamily="34" charset="0"/>
                <a:cs typeface="Arial" panose="020B0604020202020204" pitchFamily="34" charset="0"/>
              </a:rPr>
              <a:t>LONG TURNAROUND TIMES/ DELAYS AND SERVICE/LICENCE QUALITY PROBLEMS</a:t>
            </a:r>
            <a:endParaRPr lang="en-ZA" sz="2400" b="1" dirty="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C64D1A2-A932-470C-ABA0-29621C53F1EC}" type="slidenum">
              <a:rPr lang="en-ZA" smtClean="0"/>
              <a:t>22</a:t>
            </a:fld>
            <a:endParaRPr lang="en-ZA"/>
          </a:p>
        </p:txBody>
      </p:sp>
      <p:sp>
        <p:nvSpPr>
          <p:cNvPr id="21" name="Rectangle 20">
            <a:extLst>
              <a:ext uri="{FF2B5EF4-FFF2-40B4-BE49-F238E27FC236}">
                <a16:creationId xmlns:a16="http://schemas.microsoft.com/office/drawing/2014/main" id="{FA444545-0D61-484C-8A3B-162503AE81D7}"/>
              </a:ext>
            </a:extLst>
          </p:cNvPr>
          <p:cNvSpPr/>
          <p:nvPr/>
        </p:nvSpPr>
        <p:spPr>
          <a:xfrm>
            <a:off x="7794783" y="4244825"/>
            <a:ext cx="1082831" cy="483939"/>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Insufficient Staff Capacity/ FTE</a:t>
            </a:r>
            <a:endParaRPr lang="en-ZA" sz="1000" dirty="0">
              <a:solidFill>
                <a:schemeClr val="tx1"/>
              </a:solidFill>
              <a:highlight>
                <a:srgbClr val="FFFF00"/>
              </a:highlight>
            </a:endParaRPr>
          </a:p>
        </p:txBody>
      </p:sp>
      <p:sp>
        <p:nvSpPr>
          <p:cNvPr id="22" name="Rectangle 21">
            <a:extLst>
              <a:ext uri="{FF2B5EF4-FFF2-40B4-BE49-F238E27FC236}">
                <a16:creationId xmlns:a16="http://schemas.microsoft.com/office/drawing/2014/main" id="{73FBE1CC-8459-4C16-AD16-83E728547904}"/>
              </a:ext>
            </a:extLst>
          </p:cNvPr>
          <p:cNvSpPr/>
          <p:nvPr/>
        </p:nvSpPr>
        <p:spPr>
          <a:xfrm>
            <a:off x="3848489" y="1923293"/>
            <a:ext cx="1933358" cy="537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Returns due to Missing information/ wrong Information provided by applicants</a:t>
            </a:r>
            <a:endParaRPr lang="en-ZA" sz="1000" dirty="0">
              <a:solidFill>
                <a:schemeClr val="tx1"/>
              </a:solidFill>
            </a:endParaRPr>
          </a:p>
        </p:txBody>
      </p:sp>
      <p:sp>
        <p:nvSpPr>
          <p:cNvPr id="23" name="Rectangle 22">
            <a:extLst>
              <a:ext uri="{FF2B5EF4-FFF2-40B4-BE49-F238E27FC236}">
                <a16:creationId xmlns:a16="http://schemas.microsoft.com/office/drawing/2014/main" id="{CFD43C64-4F3E-4985-9A9E-D23955B173A4}"/>
              </a:ext>
            </a:extLst>
          </p:cNvPr>
          <p:cNvSpPr/>
          <p:nvPr/>
        </p:nvSpPr>
        <p:spPr>
          <a:xfrm>
            <a:off x="10599984" y="1085803"/>
            <a:ext cx="1331567" cy="5370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Long durations for signoffs at head office/ national</a:t>
            </a:r>
            <a:endParaRPr lang="en-ZA" sz="1000" dirty="0">
              <a:solidFill>
                <a:schemeClr val="tx1"/>
              </a:solidFill>
            </a:endParaRPr>
          </a:p>
        </p:txBody>
      </p:sp>
      <p:sp>
        <p:nvSpPr>
          <p:cNvPr id="26" name="Rectangle 25">
            <a:extLst>
              <a:ext uri="{FF2B5EF4-FFF2-40B4-BE49-F238E27FC236}">
                <a16:creationId xmlns:a16="http://schemas.microsoft.com/office/drawing/2014/main" id="{CABB9399-8906-4239-AF81-78E475A20A68}"/>
              </a:ext>
            </a:extLst>
          </p:cNvPr>
          <p:cNvSpPr/>
          <p:nvPr/>
        </p:nvSpPr>
        <p:spPr>
          <a:xfrm>
            <a:off x="4689053" y="4244826"/>
            <a:ext cx="1295258" cy="483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Skills – Assessors lack technical skills</a:t>
            </a:r>
            <a:endParaRPr lang="en-ZA" sz="1000" dirty="0">
              <a:solidFill>
                <a:schemeClr val="tx1"/>
              </a:solidFill>
            </a:endParaRPr>
          </a:p>
        </p:txBody>
      </p:sp>
      <p:sp>
        <p:nvSpPr>
          <p:cNvPr id="27" name="Rectangle 26">
            <a:extLst>
              <a:ext uri="{FF2B5EF4-FFF2-40B4-BE49-F238E27FC236}">
                <a16:creationId xmlns:a16="http://schemas.microsoft.com/office/drawing/2014/main" id="{C495541E-2F4D-4AE0-BDEA-0497E0FEE08A}"/>
              </a:ext>
            </a:extLst>
          </p:cNvPr>
          <p:cNvSpPr/>
          <p:nvPr/>
        </p:nvSpPr>
        <p:spPr>
          <a:xfrm>
            <a:off x="2329272" y="1101008"/>
            <a:ext cx="1682816" cy="5370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Long delays for completion of application/ technical reports by applicant</a:t>
            </a:r>
            <a:endParaRPr lang="en-ZA" sz="1000" dirty="0">
              <a:solidFill>
                <a:schemeClr val="tx1"/>
              </a:solidFill>
            </a:endParaRPr>
          </a:p>
        </p:txBody>
      </p:sp>
      <p:sp>
        <p:nvSpPr>
          <p:cNvPr id="28" name="Rectangle 27">
            <a:extLst>
              <a:ext uri="{FF2B5EF4-FFF2-40B4-BE49-F238E27FC236}">
                <a16:creationId xmlns:a16="http://schemas.microsoft.com/office/drawing/2014/main" id="{4737D828-AC10-4CA2-B3BC-2F58D16C85E0}"/>
              </a:ext>
            </a:extLst>
          </p:cNvPr>
          <p:cNvSpPr/>
          <p:nvPr/>
        </p:nvSpPr>
        <p:spPr>
          <a:xfrm>
            <a:off x="7070691" y="1085804"/>
            <a:ext cx="1163633" cy="5370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Long delays due to assessment by specialists</a:t>
            </a:r>
            <a:endParaRPr lang="en-ZA" sz="1000" dirty="0">
              <a:solidFill>
                <a:schemeClr val="tx1"/>
              </a:solidFill>
            </a:endParaRPr>
          </a:p>
        </p:txBody>
      </p:sp>
      <p:sp>
        <p:nvSpPr>
          <p:cNvPr id="31" name="Rectangle 30">
            <a:extLst>
              <a:ext uri="{FF2B5EF4-FFF2-40B4-BE49-F238E27FC236}">
                <a16:creationId xmlns:a16="http://schemas.microsoft.com/office/drawing/2014/main" id="{A1E40B57-B254-413F-8D74-A3CF08C8E3EB}"/>
              </a:ext>
            </a:extLst>
          </p:cNvPr>
          <p:cNvSpPr/>
          <p:nvPr/>
        </p:nvSpPr>
        <p:spPr>
          <a:xfrm>
            <a:off x="2273486" y="2836962"/>
            <a:ext cx="988296" cy="537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Applicants inexperienced </a:t>
            </a:r>
            <a:r>
              <a:rPr lang="en-ZA" sz="800" b="1" dirty="0">
                <a:solidFill>
                  <a:schemeClr val="tx1"/>
                </a:solidFill>
              </a:rPr>
              <a:t>(rural &amp; emerging farmers)</a:t>
            </a:r>
            <a:endParaRPr lang="en-ZA" sz="1000" dirty="0">
              <a:solidFill>
                <a:schemeClr val="tx1"/>
              </a:solidFill>
            </a:endParaRPr>
          </a:p>
        </p:txBody>
      </p:sp>
      <p:sp>
        <p:nvSpPr>
          <p:cNvPr id="32" name="Rectangle 31">
            <a:extLst>
              <a:ext uri="{FF2B5EF4-FFF2-40B4-BE49-F238E27FC236}">
                <a16:creationId xmlns:a16="http://schemas.microsoft.com/office/drawing/2014/main" id="{84BFC02F-171E-4ADF-A482-6EBB8A9E8979}"/>
              </a:ext>
            </a:extLst>
          </p:cNvPr>
          <p:cNvSpPr/>
          <p:nvPr/>
        </p:nvSpPr>
        <p:spPr>
          <a:xfrm>
            <a:off x="4261218" y="1111198"/>
            <a:ext cx="1682816" cy="5370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Applications delayed due to poor/ missing information</a:t>
            </a:r>
            <a:endParaRPr lang="en-ZA" sz="1000" dirty="0">
              <a:solidFill>
                <a:schemeClr val="tx1"/>
              </a:solidFill>
            </a:endParaRPr>
          </a:p>
        </p:txBody>
      </p:sp>
      <p:sp>
        <p:nvSpPr>
          <p:cNvPr id="33" name="Rectangle 32">
            <a:extLst>
              <a:ext uri="{FF2B5EF4-FFF2-40B4-BE49-F238E27FC236}">
                <a16:creationId xmlns:a16="http://schemas.microsoft.com/office/drawing/2014/main" id="{C46FD97B-03AC-4565-A453-B18D970D20E5}"/>
              </a:ext>
            </a:extLst>
          </p:cNvPr>
          <p:cNvSpPr/>
          <p:nvPr/>
        </p:nvSpPr>
        <p:spPr>
          <a:xfrm>
            <a:off x="5254339" y="2836963"/>
            <a:ext cx="2050408" cy="537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Wrong Information/ requirements provided by assessors, and mistakes</a:t>
            </a:r>
            <a:endParaRPr lang="en-ZA" sz="1000" dirty="0">
              <a:solidFill>
                <a:schemeClr val="tx1"/>
              </a:solidFill>
            </a:endParaRPr>
          </a:p>
        </p:txBody>
      </p:sp>
      <p:sp>
        <p:nvSpPr>
          <p:cNvPr id="34" name="Rectangle 33">
            <a:extLst>
              <a:ext uri="{FF2B5EF4-FFF2-40B4-BE49-F238E27FC236}">
                <a16:creationId xmlns:a16="http://schemas.microsoft.com/office/drawing/2014/main" id="{3ED1090E-C72A-48C1-AA2F-47EBD122D6BD}"/>
              </a:ext>
            </a:extLst>
          </p:cNvPr>
          <p:cNvSpPr/>
          <p:nvPr/>
        </p:nvSpPr>
        <p:spPr>
          <a:xfrm>
            <a:off x="3412443" y="2836962"/>
            <a:ext cx="1682816" cy="537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Misaligned understanding of requirements between DWS and applicants</a:t>
            </a:r>
            <a:endParaRPr lang="en-ZA" sz="1000" dirty="0">
              <a:solidFill>
                <a:schemeClr val="tx1"/>
              </a:solidFill>
            </a:endParaRPr>
          </a:p>
        </p:txBody>
      </p:sp>
      <p:sp>
        <p:nvSpPr>
          <p:cNvPr id="35" name="Rectangle 34">
            <a:extLst>
              <a:ext uri="{FF2B5EF4-FFF2-40B4-BE49-F238E27FC236}">
                <a16:creationId xmlns:a16="http://schemas.microsoft.com/office/drawing/2014/main" id="{08322350-0DC5-4971-9572-70D2BBBC4DAB}"/>
              </a:ext>
            </a:extLst>
          </p:cNvPr>
          <p:cNvSpPr/>
          <p:nvPr/>
        </p:nvSpPr>
        <p:spPr>
          <a:xfrm>
            <a:off x="1021737" y="3471921"/>
            <a:ext cx="1451058" cy="5472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Complexity/technicality of licences, especially integrated licences</a:t>
            </a:r>
            <a:endParaRPr lang="en-ZA" sz="1000" dirty="0">
              <a:solidFill>
                <a:schemeClr val="tx1"/>
              </a:solidFill>
            </a:endParaRPr>
          </a:p>
        </p:txBody>
      </p:sp>
      <p:cxnSp>
        <p:nvCxnSpPr>
          <p:cNvPr id="14" name="Straight Arrow Connector 13">
            <a:extLst>
              <a:ext uri="{FF2B5EF4-FFF2-40B4-BE49-F238E27FC236}">
                <a16:creationId xmlns:a16="http://schemas.microsoft.com/office/drawing/2014/main" id="{8F70B66E-098B-4CB8-A3ED-C1E978352711}"/>
              </a:ext>
            </a:extLst>
          </p:cNvPr>
          <p:cNvCxnSpPr>
            <a:cxnSpLocks/>
            <a:stCxn id="22" idx="0"/>
            <a:endCxn id="32" idx="2"/>
          </p:cNvCxnSpPr>
          <p:nvPr/>
        </p:nvCxnSpPr>
        <p:spPr>
          <a:xfrm flipV="1">
            <a:off x="4815168" y="1648237"/>
            <a:ext cx="287458" cy="275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EEF2709-75FC-4252-9C4B-6C6AADE337C2}"/>
              </a:ext>
            </a:extLst>
          </p:cNvPr>
          <p:cNvCxnSpPr>
            <a:cxnSpLocks/>
            <a:stCxn id="22" idx="3"/>
            <a:endCxn id="28" idx="1"/>
          </p:cNvCxnSpPr>
          <p:nvPr/>
        </p:nvCxnSpPr>
        <p:spPr>
          <a:xfrm flipV="1">
            <a:off x="5781847" y="1354324"/>
            <a:ext cx="1288844" cy="8374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A2EA08F-CE08-4C7F-A3F2-B44C890387A4}"/>
              </a:ext>
            </a:extLst>
          </p:cNvPr>
          <p:cNvCxnSpPr>
            <a:cxnSpLocks/>
            <a:stCxn id="22" idx="1"/>
            <a:endCxn id="27" idx="2"/>
          </p:cNvCxnSpPr>
          <p:nvPr/>
        </p:nvCxnSpPr>
        <p:spPr>
          <a:xfrm flipH="1" flipV="1">
            <a:off x="3170680" y="1638047"/>
            <a:ext cx="677809" cy="553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7055A27-EA8A-45C5-B8FF-DA241FD07D87}"/>
              </a:ext>
            </a:extLst>
          </p:cNvPr>
          <p:cNvCxnSpPr>
            <a:cxnSpLocks/>
            <a:stCxn id="31" idx="0"/>
            <a:endCxn id="27" idx="2"/>
          </p:cNvCxnSpPr>
          <p:nvPr/>
        </p:nvCxnSpPr>
        <p:spPr>
          <a:xfrm flipV="1">
            <a:off x="2767634" y="1638047"/>
            <a:ext cx="403046" cy="11989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8DF7B99-2ED5-40AC-929D-7001C2339EC9}"/>
              </a:ext>
            </a:extLst>
          </p:cNvPr>
          <p:cNvCxnSpPr>
            <a:cxnSpLocks/>
            <a:stCxn id="34" idx="0"/>
            <a:endCxn id="22" idx="2"/>
          </p:cNvCxnSpPr>
          <p:nvPr/>
        </p:nvCxnSpPr>
        <p:spPr>
          <a:xfrm flipV="1">
            <a:off x="4253851" y="2460332"/>
            <a:ext cx="561317" cy="3766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A160BF4-8998-411E-8F42-FD2E5A5C3392}"/>
              </a:ext>
            </a:extLst>
          </p:cNvPr>
          <p:cNvCxnSpPr>
            <a:cxnSpLocks/>
            <a:stCxn id="33" idx="0"/>
            <a:endCxn id="22" idx="2"/>
          </p:cNvCxnSpPr>
          <p:nvPr/>
        </p:nvCxnSpPr>
        <p:spPr>
          <a:xfrm flipH="1" flipV="1">
            <a:off x="4815168" y="2460332"/>
            <a:ext cx="1464375" cy="3766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EB556BB-673D-4908-8720-4BCD8062C750}"/>
              </a:ext>
            </a:extLst>
          </p:cNvPr>
          <p:cNvCxnSpPr>
            <a:cxnSpLocks/>
            <a:stCxn id="35" idx="3"/>
            <a:endCxn id="34" idx="2"/>
          </p:cNvCxnSpPr>
          <p:nvPr/>
        </p:nvCxnSpPr>
        <p:spPr>
          <a:xfrm flipV="1">
            <a:off x="2472795" y="3374001"/>
            <a:ext cx="1781056" cy="3715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206F958-3A42-4828-9E26-DBD5E8E68410}"/>
              </a:ext>
            </a:extLst>
          </p:cNvPr>
          <p:cNvCxnSpPr>
            <a:cxnSpLocks/>
            <a:stCxn id="35" idx="0"/>
            <a:endCxn id="27" idx="2"/>
          </p:cNvCxnSpPr>
          <p:nvPr/>
        </p:nvCxnSpPr>
        <p:spPr>
          <a:xfrm flipV="1">
            <a:off x="1747266" y="1638047"/>
            <a:ext cx="1423414" cy="18338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0E12964C-A3C9-4568-9137-05B745F23135}"/>
              </a:ext>
            </a:extLst>
          </p:cNvPr>
          <p:cNvCxnSpPr>
            <a:cxnSpLocks/>
            <a:stCxn id="35" idx="3"/>
            <a:endCxn id="28" idx="2"/>
          </p:cNvCxnSpPr>
          <p:nvPr/>
        </p:nvCxnSpPr>
        <p:spPr>
          <a:xfrm flipV="1">
            <a:off x="2472795" y="1622843"/>
            <a:ext cx="5179713" cy="212269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0FD5251-278D-49AC-B69B-E8B0674F476F}"/>
              </a:ext>
            </a:extLst>
          </p:cNvPr>
          <p:cNvCxnSpPr>
            <a:cxnSpLocks/>
            <a:stCxn id="26" idx="0"/>
            <a:endCxn id="34" idx="2"/>
          </p:cNvCxnSpPr>
          <p:nvPr/>
        </p:nvCxnSpPr>
        <p:spPr>
          <a:xfrm flipH="1" flipV="1">
            <a:off x="4253851" y="3374001"/>
            <a:ext cx="1082831" cy="870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A5CAE3B-496A-4B0D-B03B-2FE885BEE4CB}"/>
              </a:ext>
            </a:extLst>
          </p:cNvPr>
          <p:cNvCxnSpPr>
            <a:cxnSpLocks/>
            <a:stCxn id="26" idx="0"/>
            <a:endCxn id="33" idx="2"/>
          </p:cNvCxnSpPr>
          <p:nvPr/>
        </p:nvCxnSpPr>
        <p:spPr>
          <a:xfrm flipV="1">
            <a:off x="5336682" y="3374002"/>
            <a:ext cx="942861" cy="8708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7FD8FA0-05C8-4E8D-B830-730FA9BCD036}"/>
              </a:ext>
            </a:extLst>
          </p:cNvPr>
          <p:cNvCxnSpPr>
            <a:cxnSpLocks/>
            <a:stCxn id="21" idx="0"/>
            <a:endCxn id="33" idx="2"/>
          </p:cNvCxnSpPr>
          <p:nvPr/>
        </p:nvCxnSpPr>
        <p:spPr>
          <a:xfrm flipH="1" flipV="1">
            <a:off x="6279543" y="3374002"/>
            <a:ext cx="2056656" cy="8708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E2057BC-B9F8-490C-81C3-83455ACBE837}"/>
              </a:ext>
            </a:extLst>
          </p:cNvPr>
          <p:cNvCxnSpPr>
            <a:cxnSpLocks/>
            <a:stCxn id="21" idx="0"/>
            <a:endCxn id="28" idx="2"/>
          </p:cNvCxnSpPr>
          <p:nvPr/>
        </p:nvCxnSpPr>
        <p:spPr>
          <a:xfrm flipH="1" flipV="1">
            <a:off x="7652508" y="1622843"/>
            <a:ext cx="683691" cy="26219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9DBE2B0E-53C3-442D-9CA2-AAEF8FEFC00D}"/>
              </a:ext>
            </a:extLst>
          </p:cNvPr>
          <p:cNvSpPr/>
          <p:nvPr/>
        </p:nvSpPr>
        <p:spPr>
          <a:xfrm>
            <a:off x="374768" y="4244825"/>
            <a:ext cx="1026868" cy="483939"/>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Manual applications processed</a:t>
            </a:r>
            <a:endParaRPr lang="en-ZA" sz="1000" dirty="0">
              <a:solidFill>
                <a:schemeClr val="tx1"/>
              </a:solidFill>
            </a:endParaRPr>
          </a:p>
        </p:txBody>
      </p:sp>
      <p:cxnSp>
        <p:nvCxnSpPr>
          <p:cNvPr id="91" name="Connector: Elbow 90">
            <a:extLst>
              <a:ext uri="{FF2B5EF4-FFF2-40B4-BE49-F238E27FC236}">
                <a16:creationId xmlns:a16="http://schemas.microsoft.com/office/drawing/2014/main" id="{E826D427-0BD5-427A-BBD5-5EDC58D5B495}"/>
              </a:ext>
            </a:extLst>
          </p:cNvPr>
          <p:cNvCxnSpPr>
            <a:cxnSpLocks/>
            <a:stCxn id="86" idx="0"/>
            <a:endCxn id="27" idx="2"/>
          </p:cNvCxnSpPr>
          <p:nvPr/>
        </p:nvCxnSpPr>
        <p:spPr>
          <a:xfrm rot="5400000" flipH="1" flipV="1">
            <a:off x="726052" y="1800197"/>
            <a:ext cx="2606778" cy="2282478"/>
          </a:xfrm>
          <a:prstGeom prst="bentConnector3">
            <a:avLst>
              <a:gd name="adj1" fmla="val 741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CDBC154-939A-466A-9AC9-67F059CB499E}"/>
              </a:ext>
            </a:extLst>
          </p:cNvPr>
          <p:cNvCxnSpPr>
            <a:cxnSpLocks/>
            <a:stCxn id="86" idx="3"/>
            <a:endCxn id="34" idx="2"/>
          </p:cNvCxnSpPr>
          <p:nvPr/>
        </p:nvCxnSpPr>
        <p:spPr>
          <a:xfrm flipV="1">
            <a:off x="1401636" y="3374001"/>
            <a:ext cx="2852215" cy="11127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EA5A01D9-56FF-42CE-AA9D-0255F039A43A}"/>
              </a:ext>
            </a:extLst>
          </p:cNvPr>
          <p:cNvSpPr/>
          <p:nvPr/>
        </p:nvSpPr>
        <p:spPr>
          <a:xfrm>
            <a:off x="8234324" y="2186856"/>
            <a:ext cx="2014412" cy="8644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alibri" panose="020F0502020204030204"/>
                <a:ea typeface="+mn-ea"/>
                <a:cs typeface="+mn-cs"/>
              </a:rPr>
              <a:t>Critical information and problem applications that causes delays not properly checked/ requested/ identified early enough in the process</a:t>
            </a:r>
            <a:endParaRPr kumimoji="0" lang="en-ZA"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9" name="Straight Arrow Connector 108">
            <a:extLst>
              <a:ext uri="{FF2B5EF4-FFF2-40B4-BE49-F238E27FC236}">
                <a16:creationId xmlns:a16="http://schemas.microsoft.com/office/drawing/2014/main" id="{16EA79A7-74FF-4BE0-B720-449F8131E6DF}"/>
              </a:ext>
            </a:extLst>
          </p:cNvPr>
          <p:cNvCxnSpPr>
            <a:cxnSpLocks/>
            <a:stCxn id="108" idx="0"/>
            <a:endCxn id="28" idx="2"/>
          </p:cNvCxnSpPr>
          <p:nvPr/>
        </p:nvCxnSpPr>
        <p:spPr>
          <a:xfrm flipH="1" flipV="1">
            <a:off x="7652508" y="1622843"/>
            <a:ext cx="1589022" cy="5640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2C7E8D2-DC53-4152-B840-38625D169CC0}"/>
              </a:ext>
            </a:extLst>
          </p:cNvPr>
          <p:cNvCxnSpPr>
            <a:cxnSpLocks/>
            <a:stCxn id="108" idx="0"/>
            <a:endCxn id="32" idx="3"/>
          </p:cNvCxnSpPr>
          <p:nvPr/>
        </p:nvCxnSpPr>
        <p:spPr>
          <a:xfrm flipH="1" flipV="1">
            <a:off x="5944034" y="1379718"/>
            <a:ext cx="3297496" cy="8071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102DF0DB-79D9-4F54-BC30-431C67F3475C}"/>
              </a:ext>
            </a:extLst>
          </p:cNvPr>
          <p:cNvSpPr/>
          <p:nvPr/>
        </p:nvSpPr>
        <p:spPr>
          <a:xfrm>
            <a:off x="11020777" y="4372896"/>
            <a:ext cx="1082831" cy="4839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Delegation of approvals to regions </a:t>
            </a:r>
            <a:r>
              <a:rPr lang="en-ZA" sz="1000" b="1" dirty="0">
                <a:solidFill>
                  <a:schemeClr val="tx1"/>
                </a:solidFill>
                <a:sym typeface="Wingdings" panose="05000000000000000000" pitchFamily="2" charset="2"/>
              </a:rPr>
              <a:t></a:t>
            </a:r>
            <a:endParaRPr lang="en-ZA" sz="1000" dirty="0">
              <a:solidFill>
                <a:schemeClr val="tx1"/>
              </a:solidFill>
            </a:endParaRPr>
          </a:p>
        </p:txBody>
      </p:sp>
      <p:sp>
        <p:nvSpPr>
          <p:cNvPr id="139" name="Rectangle 138">
            <a:extLst>
              <a:ext uri="{FF2B5EF4-FFF2-40B4-BE49-F238E27FC236}">
                <a16:creationId xmlns:a16="http://schemas.microsoft.com/office/drawing/2014/main" id="{86762692-F78A-4C79-810E-7CF2B9047D8A}"/>
              </a:ext>
            </a:extLst>
          </p:cNvPr>
          <p:cNvSpPr/>
          <p:nvPr/>
        </p:nvSpPr>
        <p:spPr>
          <a:xfrm>
            <a:off x="6097707" y="4244825"/>
            <a:ext cx="1492167" cy="483939"/>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Specialists centralised at national and not decentralised at regions</a:t>
            </a:r>
            <a:endParaRPr lang="en-ZA" sz="1000" dirty="0">
              <a:solidFill>
                <a:schemeClr val="tx1"/>
              </a:solidFill>
            </a:endParaRPr>
          </a:p>
        </p:txBody>
      </p:sp>
      <p:cxnSp>
        <p:nvCxnSpPr>
          <p:cNvPr id="142" name="Straight Arrow Connector 141">
            <a:extLst>
              <a:ext uri="{FF2B5EF4-FFF2-40B4-BE49-F238E27FC236}">
                <a16:creationId xmlns:a16="http://schemas.microsoft.com/office/drawing/2014/main" id="{99D5C0D7-8C48-41B9-A194-1D9C8065E376}"/>
              </a:ext>
            </a:extLst>
          </p:cNvPr>
          <p:cNvCxnSpPr>
            <a:cxnSpLocks/>
            <a:stCxn id="139" idx="0"/>
            <a:endCxn id="33" idx="2"/>
          </p:cNvCxnSpPr>
          <p:nvPr/>
        </p:nvCxnSpPr>
        <p:spPr>
          <a:xfrm flipH="1" flipV="1">
            <a:off x="6279543" y="3374002"/>
            <a:ext cx="564248" cy="8708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63E69B8-0700-4791-9C7B-7DDC81F65D9B}"/>
              </a:ext>
            </a:extLst>
          </p:cNvPr>
          <p:cNvCxnSpPr>
            <a:cxnSpLocks/>
            <a:stCxn id="139" idx="0"/>
            <a:endCxn id="28" idx="2"/>
          </p:cNvCxnSpPr>
          <p:nvPr/>
        </p:nvCxnSpPr>
        <p:spPr>
          <a:xfrm flipV="1">
            <a:off x="6843791" y="1622843"/>
            <a:ext cx="808717" cy="26219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7C429302-FFEB-478C-BBCF-1537603E261C}"/>
              </a:ext>
            </a:extLst>
          </p:cNvPr>
          <p:cNvSpPr/>
          <p:nvPr/>
        </p:nvSpPr>
        <p:spPr>
          <a:xfrm>
            <a:off x="6748397" y="4984907"/>
            <a:ext cx="927290" cy="483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High staff turnover </a:t>
            </a:r>
            <a:endParaRPr lang="en-ZA" sz="1000" dirty="0">
              <a:solidFill>
                <a:schemeClr val="tx1"/>
              </a:solidFill>
            </a:endParaRPr>
          </a:p>
        </p:txBody>
      </p:sp>
      <p:sp>
        <p:nvSpPr>
          <p:cNvPr id="149" name="Rectangle 148">
            <a:extLst>
              <a:ext uri="{FF2B5EF4-FFF2-40B4-BE49-F238E27FC236}">
                <a16:creationId xmlns:a16="http://schemas.microsoft.com/office/drawing/2014/main" id="{95EEA4B4-F3EF-4A45-BB37-51D3CA6B53D0}"/>
              </a:ext>
            </a:extLst>
          </p:cNvPr>
          <p:cNvSpPr/>
          <p:nvPr/>
        </p:nvSpPr>
        <p:spPr>
          <a:xfrm>
            <a:off x="2860676" y="4986083"/>
            <a:ext cx="2234583" cy="483939"/>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Insufficient technical related training programmes, materials, SOPs– for assessors as well as specialists</a:t>
            </a:r>
            <a:endParaRPr lang="en-ZA" sz="1000" dirty="0">
              <a:solidFill>
                <a:schemeClr val="tx1"/>
              </a:solidFill>
            </a:endParaRPr>
          </a:p>
        </p:txBody>
      </p:sp>
      <p:cxnSp>
        <p:nvCxnSpPr>
          <p:cNvPr id="150" name="Straight Arrow Connector 149">
            <a:extLst>
              <a:ext uri="{FF2B5EF4-FFF2-40B4-BE49-F238E27FC236}">
                <a16:creationId xmlns:a16="http://schemas.microsoft.com/office/drawing/2014/main" id="{54B866AD-FF1A-408E-8863-D10F35ABA37A}"/>
              </a:ext>
            </a:extLst>
          </p:cNvPr>
          <p:cNvCxnSpPr>
            <a:cxnSpLocks/>
            <a:stCxn id="149" idx="0"/>
            <a:endCxn id="26" idx="2"/>
          </p:cNvCxnSpPr>
          <p:nvPr/>
        </p:nvCxnSpPr>
        <p:spPr>
          <a:xfrm flipV="1">
            <a:off x="3977968" y="4728765"/>
            <a:ext cx="1358714" cy="2573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E93B9148-2F19-4ECA-BC0D-A8F48DD48BDE}"/>
              </a:ext>
            </a:extLst>
          </p:cNvPr>
          <p:cNvSpPr/>
          <p:nvPr/>
        </p:nvSpPr>
        <p:spPr>
          <a:xfrm>
            <a:off x="7960841" y="4984906"/>
            <a:ext cx="1082831" cy="483939"/>
          </a:xfrm>
          <a:prstGeom prst="rect">
            <a:avLst/>
          </a:prstGeom>
          <a:solidFill>
            <a:srgbClr val="FC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Insufficient HR support for filling positions</a:t>
            </a:r>
            <a:endParaRPr lang="en-ZA" sz="1000" dirty="0">
              <a:solidFill>
                <a:schemeClr val="tx1"/>
              </a:solidFill>
            </a:endParaRPr>
          </a:p>
        </p:txBody>
      </p:sp>
      <p:sp>
        <p:nvSpPr>
          <p:cNvPr id="154" name="Rectangle 153">
            <a:extLst>
              <a:ext uri="{FF2B5EF4-FFF2-40B4-BE49-F238E27FC236}">
                <a16:creationId xmlns:a16="http://schemas.microsoft.com/office/drawing/2014/main" id="{40F29577-E395-446C-B735-6BA3048DDF09}"/>
              </a:ext>
            </a:extLst>
          </p:cNvPr>
          <p:cNvSpPr/>
          <p:nvPr/>
        </p:nvSpPr>
        <p:spPr>
          <a:xfrm>
            <a:off x="2146892" y="4238433"/>
            <a:ext cx="2380778" cy="483939"/>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Insufficient handover procedures when cases/applications are reassigned due to staff changes</a:t>
            </a:r>
            <a:endParaRPr lang="en-ZA" sz="1000" dirty="0">
              <a:solidFill>
                <a:schemeClr val="tx1"/>
              </a:solidFill>
            </a:endParaRPr>
          </a:p>
        </p:txBody>
      </p:sp>
      <p:cxnSp>
        <p:nvCxnSpPr>
          <p:cNvPr id="155" name="Straight Arrow Connector 154">
            <a:extLst>
              <a:ext uri="{FF2B5EF4-FFF2-40B4-BE49-F238E27FC236}">
                <a16:creationId xmlns:a16="http://schemas.microsoft.com/office/drawing/2014/main" id="{2A9F730A-23F7-4651-BC1E-2437902B139A}"/>
              </a:ext>
            </a:extLst>
          </p:cNvPr>
          <p:cNvCxnSpPr>
            <a:cxnSpLocks/>
            <a:stCxn id="154" idx="0"/>
            <a:endCxn id="33" idx="2"/>
          </p:cNvCxnSpPr>
          <p:nvPr/>
        </p:nvCxnSpPr>
        <p:spPr>
          <a:xfrm flipV="1">
            <a:off x="3337281" y="3374002"/>
            <a:ext cx="2942262" cy="864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6D80B2B4-6225-4B4F-B496-400E77D5B9E6}"/>
              </a:ext>
            </a:extLst>
          </p:cNvPr>
          <p:cNvSpPr/>
          <p:nvPr/>
        </p:nvSpPr>
        <p:spPr>
          <a:xfrm>
            <a:off x="9217263" y="4984906"/>
            <a:ext cx="1358714" cy="483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Scarcity of technical skills – difficult to attract and keep</a:t>
            </a:r>
            <a:endParaRPr lang="en-ZA" sz="1000" dirty="0">
              <a:solidFill>
                <a:schemeClr val="tx1"/>
              </a:solidFill>
            </a:endParaRPr>
          </a:p>
        </p:txBody>
      </p:sp>
      <p:sp>
        <p:nvSpPr>
          <p:cNvPr id="159" name="Rectangle 158">
            <a:extLst>
              <a:ext uri="{FF2B5EF4-FFF2-40B4-BE49-F238E27FC236}">
                <a16:creationId xmlns:a16="http://schemas.microsoft.com/office/drawing/2014/main" id="{B242798B-7637-495A-9974-3B38E0721983}"/>
              </a:ext>
            </a:extLst>
          </p:cNvPr>
          <p:cNvSpPr/>
          <p:nvPr/>
        </p:nvSpPr>
        <p:spPr>
          <a:xfrm>
            <a:off x="8980407" y="4238190"/>
            <a:ext cx="1537989" cy="483939"/>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Insufficient decision support tools/ guides/ protocols for assessors</a:t>
            </a:r>
            <a:endParaRPr lang="en-ZA" sz="1000" dirty="0">
              <a:solidFill>
                <a:schemeClr val="tx1"/>
              </a:solidFill>
            </a:endParaRPr>
          </a:p>
        </p:txBody>
      </p:sp>
      <p:cxnSp>
        <p:nvCxnSpPr>
          <p:cNvPr id="160" name="Straight Arrow Connector 159">
            <a:extLst>
              <a:ext uri="{FF2B5EF4-FFF2-40B4-BE49-F238E27FC236}">
                <a16:creationId xmlns:a16="http://schemas.microsoft.com/office/drawing/2014/main" id="{3ACA250D-93B8-4DAE-A719-61AFC2440CCA}"/>
              </a:ext>
            </a:extLst>
          </p:cNvPr>
          <p:cNvCxnSpPr>
            <a:cxnSpLocks/>
            <a:stCxn id="159" idx="0"/>
            <a:endCxn id="33" idx="2"/>
          </p:cNvCxnSpPr>
          <p:nvPr/>
        </p:nvCxnSpPr>
        <p:spPr>
          <a:xfrm flipH="1" flipV="1">
            <a:off x="6279543" y="3374002"/>
            <a:ext cx="3469859" cy="8641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AC6BC309-36E3-4CCD-8C30-FFC990CD40FC}"/>
              </a:ext>
            </a:extLst>
          </p:cNvPr>
          <p:cNvCxnSpPr>
            <a:cxnSpLocks/>
            <a:stCxn id="159" idx="0"/>
            <a:endCxn id="108" idx="2"/>
          </p:cNvCxnSpPr>
          <p:nvPr/>
        </p:nvCxnSpPr>
        <p:spPr>
          <a:xfrm flipH="1" flipV="1">
            <a:off x="9241530" y="3051287"/>
            <a:ext cx="507872" cy="1186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F27AB5E4-4F65-4EC1-9DAE-BB6D65C6E60D}"/>
              </a:ext>
            </a:extLst>
          </p:cNvPr>
          <p:cNvCxnSpPr>
            <a:cxnSpLocks/>
            <a:stCxn id="148" idx="0"/>
            <a:endCxn id="21" idx="2"/>
          </p:cNvCxnSpPr>
          <p:nvPr/>
        </p:nvCxnSpPr>
        <p:spPr>
          <a:xfrm flipV="1">
            <a:off x="7212042" y="4728764"/>
            <a:ext cx="1124157" cy="2561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291D0E3-BAF4-4293-8809-08498FAE001A}"/>
              </a:ext>
            </a:extLst>
          </p:cNvPr>
          <p:cNvCxnSpPr>
            <a:cxnSpLocks/>
            <a:stCxn id="153" idx="0"/>
            <a:endCxn id="21" idx="2"/>
          </p:cNvCxnSpPr>
          <p:nvPr/>
        </p:nvCxnSpPr>
        <p:spPr>
          <a:xfrm flipH="1" flipV="1">
            <a:off x="8336199" y="4728764"/>
            <a:ext cx="166058" cy="25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41AABBAA-E568-4251-A14E-B4E459B7FC47}"/>
              </a:ext>
            </a:extLst>
          </p:cNvPr>
          <p:cNvCxnSpPr>
            <a:cxnSpLocks/>
            <a:stCxn id="158" idx="0"/>
            <a:endCxn id="21" idx="2"/>
          </p:cNvCxnSpPr>
          <p:nvPr/>
        </p:nvCxnSpPr>
        <p:spPr>
          <a:xfrm flipH="1" flipV="1">
            <a:off x="8336199" y="4728764"/>
            <a:ext cx="1560421" cy="25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97C4D54D-D8FB-4BD8-8B08-A65C4B1CAC06}"/>
              </a:ext>
            </a:extLst>
          </p:cNvPr>
          <p:cNvSpPr/>
          <p:nvPr/>
        </p:nvSpPr>
        <p:spPr>
          <a:xfrm>
            <a:off x="224852" y="4886514"/>
            <a:ext cx="1326699" cy="680722"/>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e-WULAAS not properly utilised across all regions and all functions</a:t>
            </a:r>
            <a:endParaRPr lang="en-ZA" sz="1000" dirty="0">
              <a:solidFill>
                <a:schemeClr val="tx1"/>
              </a:solidFill>
            </a:endParaRPr>
          </a:p>
        </p:txBody>
      </p:sp>
      <p:sp>
        <p:nvSpPr>
          <p:cNvPr id="179" name="Rectangle 178">
            <a:extLst>
              <a:ext uri="{FF2B5EF4-FFF2-40B4-BE49-F238E27FC236}">
                <a16:creationId xmlns:a16="http://schemas.microsoft.com/office/drawing/2014/main" id="{61AF2259-411E-42DA-B2DD-4D6A5D5B6734}"/>
              </a:ext>
            </a:extLst>
          </p:cNvPr>
          <p:cNvSpPr/>
          <p:nvPr/>
        </p:nvSpPr>
        <p:spPr>
          <a:xfrm>
            <a:off x="9615882" y="3286125"/>
            <a:ext cx="1805027" cy="700968"/>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Ineffective WULA process monitoring and control: operational measures, early warnings, escalations</a:t>
            </a:r>
            <a:endParaRPr lang="en-ZA" sz="1000" dirty="0">
              <a:solidFill>
                <a:schemeClr val="tx1"/>
              </a:solidFill>
            </a:endParaRPr>
          </a:p>
        </p:txBody>
      </p:sp>
      <p:cxnSp>
        <p:nvCxnSpPr>
          <p:cNvPr id="190" name="Connector: Elbow 189">
            <a:extLst>
              <a:ext uri="{FF2B5EF4-FFF2-40B4-BE49-F238E27FC236}">
                <a16:creationId xmlns:a16="http://schemas.microsoft.com/office/drawing/2014/main" id="{5DD8882A-5B80-4676-8760-216CE58860BC}"/>
              </a:ext>
            </a:extLst>
          </p:cNvPr>
          <p:cNvCxnSpPr>
            <a:cxnSpLocks/>
            <a:stCxn id="138" idx="0"/>
            <a:endCxn id="23" idx="3"/>
          </p:cNvCxnSpPr>
          <p:nvPr/>
        </p:nvCxnSpPr>
        <p:spPr>
          <a:xfrm rot="5400000" flipH="1" flipV="1">
            <a:off x="10237586" y="2678931"/>
            <a:ext cx="3018573" cy="369358"/>
          </a:xfrm>
          <a:prstGeom prst="bentConnector4">
            <a:avLst>
              <a:gd name="adj1" fmla="val 19993"/>
              <a:gd name="adj2" fmla="val 13868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1C86E525-7D89-4C37-9BE2-42600C394A26}"/>
              </a:ext>
            </a:extLst>
          </p:cNvPr>
          <p:cNvCxnSpPr>
            <a:cxnSpLocks/>
            <a:stCxn id="179" idx="0"/>
            <a:endCxn id="108" idx="2"/>
          </p:cNvCxnSpPr>
          <p:nvPr/>
        </p:nvCxnSpPr>
        <p:spPr>
          <a:xfrm flipH="1" flipV="1">
            <a:off x="9241530" y="3051287"/>
            <a:ext cx="1276866" cy="234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56857794-78DB-4026-882E-FA3E0711620F}"/>
              </a:ext>
            </a:extLst>
          </p:cNvPr>
          <p:cNvCxnSpPr>
            <a:cxnSpLocks/>
            <a:stCxn id="175" idx="0"/>
            <a:endCxn id="86" idx="2"/>
          </p:cNvCxnSpPr>
          <p:nvPr/>
        </p:nvCxnSpPr>
        <p:spPr>
          <a:xfrm flipV="1">
            <a:off x="888202" y="4728764"/>
            <a:ext cx="0" cy="1577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Rectangle 205">
            <a:extLst>
              <a:ext uri="{FF2B5EF4-FFF2-40B4-BE49-F238E27FC236}">
                <a16:creationId xmlns:a16="http://schemas.microsoft.com/office/drawing/2014/main" id="{331F3FBF-0182-42BD-A065-2A8C53579484}"/>
              </a:ext>
            </a:extLst>
          </p:cNvPr>
          <p:cNvSpPr/>
          <p:nvPr/>
        </p:nvSpPr>
        <p:spPr>
          <a:xfrm>
            <a:off x="5151475" y="4984906"/>
            <a:ext cx="1488268" cy="483939"/>
          </a:xfrm>
          <a:prstGeom prst="rect">
            <a:avLst/>
          </a:prstGeom>
          <a:solidFill>
            <a:srgbClr val="FC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Staff  share responsibilities – not dedicated to WULA only </a:t>
            </a:r>
            <a:endParaRPr lang="en-ZA" sz="1000" dirty="0">
              <a:solidFill>
                <a:schemeClr val="tx1"/>
              </a:solidFill>
            </a:endParaRPr>
          </a:p>
        </p:txBody>
      </p:sp>
      <p:cxnSp>
        <p:nvCxnSpPr>
          <p:cNvPr id="207" name="Straight Arrow Connector 206">
            <a:extLst>
              <a:ext uri="{FF2B5EF4-FFF2-40B4-BE49-F238E27FC236}">
                <a16:creationId xmlns:a16="http://schemas.microsoft.com/office/drawing/2014/main" id="{12033181-3A94-41DF-B0E5-81230686F98B}"/>
              </a:ext>
            </a:extLst>
          </p:cNvPr>
          <p:cNvCxnSpPr>
            <a:cxnSpLocks/>
            <a:stCxn id="206" idx="0"/>
            <a:endCxn id="21" idx="2"/>
          </p:cNvCxnSpPr>
          <p:nvPr/>
        </p:nvCxnSpPr>
        <p:spPr>
          <a:xfrm flipV="1">
            <a:off x="5895609" y="4728764"/>
            <a:ext cx="2440590" cy="256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54B336F5-3C57-46E0-BFB1-1353016DBB65}"/>
              </a:ext>
            </a:extLst>
          </p:cNvPr>
          <p:cNvSpPr/>
          <p:nvPr/>
        </p:nvSpPr>
        <p:spPr>
          <a:xfrm>
            <a:off x="8368805" y="1078650"/>
            <a:ext cx="1283456" cy="5370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Inappropriate conditions attached to licences </a:t>
            </a:r>
            <a:endParaRPr lang="en-ZA" sz="1000" dirty="0">
              <a:solidFill>
                <a:schemeClr val="tx1"/>
              </a:solidFill>
            </a:endParaRPr>
          </a:p>
        </p:txBody>
      </p:sp>
      <p:cxnSp>
        <p:nvCxnSpPr>
          <p:cNvPr id="223" name="Straight Arrow Connector 222">
            <a:extLst>
              <a:ext uri="{FF2B5EF4-FFF2-40B4-BE49-F238E27FC236}">
                <a16:creationId xmlns:a16="http://schemas.microsoft.com/office/drawing/2014/main" id="{D132B7AD-C1A5-48B2-B54A-72DB32921CB2}"/>
              </a:ext>
            </a:extLst>
          </p:cNvPr>
          <p:cNvCxnSpPr>
            <a:cxnSpLocks/>
            <a:stCxn id="31" idx="0"/>
            <a:endCxn id="22" idx="2"/>
          </p:cNvCxnSpPr>
          <p:nvPr/>
        </p:nvCxnSpPr>
        <p:spPr>
          <a:xfrm flipV="1">
            <a:off x="2767634" y="2460332"/>
            <a:ext cx="2047534" cy="3766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Connector: Elbow 227">
            <a:extLst>
              <a:ext uri="{FF2B5EF4-FFF2-40B4-BE49-F238E27FC236}">
                <a16:creationId xmlns:a16="http://schemas.microsoft.com/office/drawing/2014/main" id="{CE2C97B8-7A56-4FD3-8D15-B950AAF7F5F0}"/>
              </a:ext>
            </a:extLst>
          </p:cNvPr>
          <p:cNvCxnSpPr>
            <a:cxnSpLocks/>
            <a:stCxn id="86" idx="0"/>
            <a:endCxn id="32" idx="2"/>
          </p:cNvCxnSpPr>
          <p:nvPr/>
        </p:nvCxnSpPr>
        <p:spPr>
          <a:xfrm rot="5400000" flipH="1" flipV="1">
            <a:off x="1697120" y="839319"/>
            <a:ext cx="2596588" cy="4214424"/>
          </a:xfrm>
          <a:prstGeom prst="bentConnector3">
            <a:avLst>
              <a:gd name="adj1" fmla="val 9365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4D9C3DE9-9673-44F1-A694-2CA5C7B544A4}"/>
              </a:ext>
            </a:extLst>
          </p:cNvPr>
          <p:cNvCxnSpPr>
            <a:cxnSpLocks/>
            <a:stCxn id="33" idx="0"/>
            <a:endCxn id="222" idx="2"/>
          </p:cNvCxnSpPr>
          <p:nvPr/>
        </p:nvCxnSpPr>
        <p:spPr>
          <a:xfrm flipV="1">
            <a:off x="6279543" y="1615689"/>
            <a:ext cx="2730990" cy="1221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F1F00E25-111D-478F-8A80-05F0630EAE2C}"/>
              </a:ext>
            </a:extLst>
          </p:cNvPr>
          <p:cNvCxnSpPr>
            <a:cxnSpLocks/>
            <a:stCxn id="108" idx="0"/>
            <a:endCxn id="222" idx="2"/>
          </p:cNvCxnSpPr>
          <p:nvPr/>
        </p:nvCxnSpPr>
        <p:spPr>
          <a:xfrm flipH="1" flipV="1">
            <a:off x="9010533" y="1615689"/>
            <a:ext cx="230997" cy="57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8" name="Rectangle 237">
            <a:extLst>
              <a:ext uri="{FF2B5EF4-FFF2-40B4-BE49-F238E27FC236}">
                <a16:creationId xmlns:a16="http://schemas.microsoft.com/office/drawing/2014/main" id="{89B2E06C-1626-4346-B09F-DF59A523D70F}"/>
              </a:ext>
            </a:extLst>
          </p:cNvPr>
          <p:cNvSpPr/>
          <p:nvPr/>
        </p:nvSpPr>
        <p:spPr>
          <a:xfrm>
            <a:off x="1262974" y="5585061"/>
            <a:ext cx="2852214" cy="609726"/>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Insufficient, standardised distinctions in process flows, forms and measures for less complex, low risk vs complex, high risk applications</a:t>
            </a:r>
            <a:endParaRPr lang="en-ZA" sz="1000" dirty="0">
              <a:solidFill>
                <a:schemeClr val="tx1"/>
              </a:solidFill>
            </a:endParaRPr>
          </a:p>
        </p:txBody>
      </p:sp>
      <p:cxnSp>
        <p:nvCxnSpPr>
          <p:cNvPr id="239" name="Straight Arrow Connector 238">
            <a:extLst>
              <a:ext uri="{FF2B5EF4-FFF2-40B4-BE49-F238E27FC236}">
                <a16:creationId xmlns:a16="http://schemas.microsoft.com/office/drawing/2014/main" id="{192FF4AF-62A4-419D-8235-312F44C7AE88}"/>
              </a:ext>
            </a:extLst>
          </p:cNvPr>
          <p:cNvCxnSpPr>
            <a:cxnSpLocks/>
            <a:stCxn id="238" idx="0"/>
            <a:endCxn id="35" idx="2"/>
          </p:cNvCxnSpPr>
          <p:nvPr/>
        </p:nvCxnSpPr>
        <p:spPr>
          <a:xfrm flipH="1" flipV="1">
            <a:off x="1747266" y="4019150"/>
            <a:ext cx="941815" cy="15659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9E605BE7-608C-41F7-B665-FCA787DA8506}"/>
              </a:ext>
            </a:extLst>
          </p:cNvPr>
          <p:cNvCxnSpPr>
            <a:cxnSpLocks/>
            <a:stCxn id="35" idx="3"/>
            <a:endCxn id="33" idx="2"/>
          </p:cNvCxnSpPr>
          <p:nvPr/>
        </p:nvCxnSpPr>
        <p:spPr>
          <a:xfrm flipV="1">
            <a:off x="2472795" y="3374002"/>
            <a:ext cx="3806748" cy="3715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00DF8F0-6607-488B-8B00-90C8C111A90E}"/>
              </a:ext>
            </a:extLst>
          </p:cNvPr>
          <p:cNvSpPr/>
          <p:nvPr/>
        </p:nvSpPr>
        <p:spPr>
          <a:xfrm>
            <a:off x="10351273" y="1966771"/>
            <a:ext cx="1210919" cy="1153612"/>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Standard conditions and requirements not visible to applicants, and not uniformly applied across regions</a:t>
            </a:r>
            <a:endParaRPr lang="en-ZA" sz="1000" dirty="0">
              <a:solidFill>
                <a:schemeClr val="tx1"/>
              </a:solidFill>
            </a:endParaRPr>
          </a:p>
        </p:txBody>
      </p:sp>
      <p:cxnSp>
        <p:nvCxnSpPr>
          <p:cNvPr id="72" name="Straight Arrow Connector 71">
            <a:extLst>
              <a:ext uri="{FF2B5EF4-FFF2-40B4-BE49-F238E27FC236}">
                <a16:creationId xmlns:a16="http://schemas.microsoft.com/office/drawing/2014/main" id="{DBABCAA7-69DC-4E3F-8FE5-C43E4E77D3EE}"/>
              </a:ext>
            </a:extLst>
          </p:cNvPr>
          <p:cNvCxnSpPr>
            <a:cxnSpLocks/>
            <a:stCxn id="71" idx="0"/>
            <a:endCxn id="222" idx="2"/>
          </p:cNvCxnSpPr>
          <p:nvPr/>
        </p:nvCxnSpPr>
        <p:spPr>
          <a:xfrm flipH="1" flipV="1">
            <a:off x="9010533" y="1615689"/>
            <a:ext cx="1946200" cy="3510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6484A66-9DC0-4E1A-9F34-CEE1D8C2458E}"/>
              </a:ext>
            </a:extLst>
          </p:cNvPr>
          <p:cNvSpPr txBox="1"/>
          <p:nvPr/>
        </p:nvSpPr>
        <p:spPr>
          <a:xfrm>
            <a:off x="55857" y="1146277"/>
            <a:ext cx="1835121" cy="307777"/>
          </a:xfrm>
          <a:prstGeom prst="rect">
            <a:avLst/>
          </a:prstGeom>
          <a:noFill/>
        </p:spPr>
        <p:txBody>
          <a:bodyPr wrap="square" rtlCol="0">
            <a:spAutoFit/>
          </a:bodyPr>
          <a:lstStyle/>
          <a:p>
            <a:r>
              <a:rPr lang="en-US" sz="1400" dirty="0"/>
              <a:t>Symptoms/ Effects</a:t>
            </a:r>
            <a:endParaRPr lang="en-ZA" sz="1400" dirty="0"/>
          </a:p>
        </p:txBody>
      </p:sp>
      <p:sp>
        <p:nvSpPr>
          <p:cNvPr id="73" name="TextBox 72">
            <a:extLst>
              <a:ext uri="{FF2B5EF4-FFF2-40B4-BE49-F238E27FC236}">
                <a16:creationId xmlns:a16="http://schemas.microsoft.com/office/drawing/2014/main" id="{FCD35351-2E20-474D-9D63-1B8AED4CD51B}"/>
              </a:ext>
            </a:extLst>
          </p:cNvPr>
          <p:cNvSpPr txBox="1"/>
          <p:nvPr/>
        </p:nvSpPr>
        <p:spPr>
          <a:xfrm>
            <a:off x="11113767" y="5301296"/>
            <a:ext cx="989841" cy="307777"/>
          </a:xfrm>
          <a:prstGeom prst="rect">
            <a:avLst/>
          </a:prstGeom>
          <a:noFill/>
        </p:spPr>
        <p:txBody>
          <a:bodyPr wrap="square" rtlCol="0">
            <a:spAutoFit/>
          </a:bodyPr>
          <a:lstStyle/>
          <a:p>
            <a:r>
              <a:rPr lang="en-US" sz="1400" dirty="0"/>
              <a:t>Causes</a:t>
            </a:r>
            <a:endParaRPr lang="en-ZA" sz="1400" dirty="0"/>
          </a:p>
        </p:txBody>
      </p:sp>
      <p:cxnSp>
        <p:nvCxnSpPr>
          <p:cNvPr id="74" name="Straight Arrow Connector 73">
            <a:extLst>
              <a:ext uri="{FF2B5EF4-FFF2-40B4-BE49-F238E27FC236}">
                <a16:creationId xmlns:a16="http://schemas.microsoft.com/office/drawing/2014/main" id="{B8A38469-1C91-4955-B0C8-F62FE3037775}"/>
              </a:ext>
            </a:extLst>
          </p:cNvPr>
          <p:cNvCxnSpPr>
            <a:cxnSpLocks/>
            <a:stCxn id="26" idx="0"/>
            <a:endCxn id="35" idx="3"/>
          </p:cNvCxnSpPr>
          <p:nvPr/>
        </p:nvCxnSpPr>
        <p:spPr>
          <a:xfrm flipH="1" flipV="1">
            <a:off x="2472795" y="3745536"/>
            <a:ext cx="2863887" cy="499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E692AD5B-EF1E-4051-871E-C4C16CAE19BB}"/>
              </a:ext>
            </a:extLst>
          </p:cNvPr>
          <p:cNvCxnSpPr>
            <a:cxnSpLocks/>
            <a:stCxn id="86" idx="0"/>
            <a:endCxn id="31" idx="1"/>
          </p:cNvCxnSpPr>
          <p:nvPr/>
        </p:nvCxnSpPr>
        <p:spPr>
          <a:xfrm rot="5400000" flipH="1" flipV="1">
            <a:off x="1011173" y="2982512"/>
            <a:ext cx="1139343" cy="138528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C7164809-C653-4303-BB0E-3FA9AFD7399A}"/>
              </a:ext>
            </a:extLst>
          </p:cNvPr>
          <p:cNvCxnSpPr>
            <a:cxnSpLocks/>
            <a:stCxn id="21" idx="0"/>
            <a:endCxn id="86" idx="3"/>
          </p:cNvCxnSpPr>
          <p:nvPr/>
        </p:nvCxnSpPr>
        <p:spPr>
          <a:xfrm rot="16200000" flipH="1" flipV="1">
            <a:off x="4747933" y="898528"/>
            <a:ext cx="241970" cy="6934563"/>
          </a:xfrm>
          <a:prstGeom prst="bentConnector4">
            <a:avLst>
              <a:gd name="adj1" fmla="val -55111"/>
              <a:gd name="adj2" fmla="val 9263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5CF5387D-FE26-494B-9135-E669C1108839}"/>
              </a:ext>
            </a:extLst>
          </p:cNvPr>
          <p:cNvSpPr/>
          <p:nvPr/>
        </p:nvSpPr>
        <p:spPr>
          <a:xfrm>
            <a:off x="6201600" y="1934210"/>
            <a:ext cx="1141240" cy="376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rPr>
              <a:t>Errors/ mistakes in licences issued</a:t>
            </a:r>
            <a:endParaRPr lang="en-ZA" sz="1000" dirty="0">
              <a:solidFill>
                <a:schemeClr val="tx1"/>
              </a:solidFill>
            </a:endParaRPr>
          </a:p>
        </p:txBody>
      </p:sp>
      <p:cxnSp>
        <p:nvCxnSpPr>
          <p:cNvPr id="111" name="Straight Arrow Connector 110">
            <a:extLst>
              <a:ext uri="{FF2B5EF4-FFF2-40B4-BE49-F238E27FC236}">
                <a16:creationId xmlns:a16="http://schemas.microsoft.com/office/drawing/2014/main" id="{A1B9271C-F252-4C27-B4B9-668E0F6E782B}"/>
              </a:ext>
            </a:extLst>
          </p:cNvPr>
          <p:cNvCxnSpPr>
            <a:cxnSpLocks/>
            <a:stCxn id="110" idx="0"/>
            <a:endCxn id="32" idx="2"/>
          </p:cNvCxnSpPr>
          <p:nvPr/>
        </p:nvCxnSpPr>
        <p:spPr>
          <a:xfrm flipH="1" flipV="1">
            <a:off x="5102626" y="1648237"/>
            <a:ext cx="1669594" cy="2859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562A1A06-E344-4C61-8EF4-C87E1F507EFE}"/>
              </a:ext>
            </a:extLst>
          </p:cNvPr>
          <p:cNvCxnSpPr>
            <a:cxnSpLocks/>
            <a:stCxn id="108" idx="1"/>
            <a:endCxn id="110" idx="3"/>
          </p:cNvCxnSpPr>
          <p:nvPr/>
        </p:nvCxnSpPr>
        <p:spPr>
          <a:xfrm flipH="1" flipV="1">
            <a:off x="7342840" y="2122526"/>
            <a:ext cx="891484" cy="4965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425BA3EB-46A6-409A-8AD6-3CCF5A4E64FD}"/>
              </a:ext>
            </a:extLst>
          </p:cNvPr>
          <p:cNvCxnSpPr>
            <a:cxnSpLocks/>
            <a:stCxn id="33" idx="0"/>
            <a:endCxn id="110" idx="2"/>
          </p:cNvCxnSpPr>
          <p:nvPr/>
        </p:nvCxnSpPr>
        <p:spPr>
          <a:xfrm flipV="1">
            <a:off x="6279543" y="2310842"/>
            <a:ext cx="492677" cy="5261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4583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64D1A2-A932-470C-ABA0-29621C53F1EC}" type="slidenum">
              <a:rPr lang="en-ZA" smtClean="0"/>
              <a:t>23</a:t>
            </a:fld>
            <a:endParaRPr lang="en-ZA" dirty="0"/>
          </a:p>
        </p:txBody>
      </p:sp>
      <p:sp>
        <p:nvSpPr>
          <p:cNvPr id="6" name="Rectangle 5">
            <a:extLst>
              <a:ext uri="{FF2B5EF4-FFF2-40B4-BE49-F238E27FC236}">
                <a16:creationId xmlns:a16="http://schemas.microsoft.com/office/drawing/2014/main" id="{BEF8F33C-ACD6-4443-95F8-FA8C1307679E}"/>
              </a:ext>
            </a:extLst>
          </p:cNvPr>
          <p:cNvSpPr/>
          <p:nvPr/>
        </p:nvSpPr>
        <p:spPr>
          <a:xfrm>
            <a:off x="347731" y="1110779"/>
            <a:ext cx="3341768" cy="4410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Process </a:t>
            </a:r>
            <a:endParaRPr lang="en-ZA" b="1" dirty="0">
              <a:solidFill>
                <a:schemeClr val="tx1"/>
              </a:solidFill>
            </a:endParaRPr>
          </a:p>
        </p:txBody>
      </p:sp>
      <p:sp>
        <p:nvSpPr>
          <p:cNvPr id="10" name="Rectangle 9">
            <a:extLst>
              <a:ext uri="{FF2B5EF4-FFF2-40B4-BE49-F238E27FC236}">
                <a16:creationId xmlns:a16="http://schemas.microsoft.com/office/drawing/2014/main" id="{84ED75AA-F2DF-43D5-8BFF-5D8789260BDC}"/>
              </a:ext>
            </a:extLst>
          </p:cNvPr>
          <p:cNvSpPr/>
          <p:nvPr/>
        </p:nvSpPr>
        <p:spPr>
          <a:xfrm>
            <a:off x="8049295" y="1110265"/>
            <a:ext cx="3606085" cy="4410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Technology/ Tools</a:t>
            </a:r>
            <a:endParaRPr lang="en-ZA" b="1" dirty="0">
              <a:solidFill>
                <a:schemeClr val="tx1"/>
              </a:solidFill>
            </a:endParaRPr>
          </a:p>
        </p:txBody>
      </p:sp>
      <p:sp>
        <p:nvSpPr>
          <p:cNvPr id="11" name="Rectangle 10">
            <a:extLst>
              <a:ext uri="{FF2B5EF4-FFF2-40B4-BE49-F238E27FC236}">
                <a16:creationId xmlns:a16="http://schemas.microsoft.com/office/drawing/2014/main" id="{7DCD8457-E233-4C1F-A972-040B1C2D1867}"/>
              </a:ext>
            </a:extLst>
          </p:cNvPr>
          <p:cNvSpPr/>
          <p:nvPr/>
        </p:nvSpPr>
        <p:spPr>
          <a:xfrm>
            <a:off x="4005330" y="1110265"/>
            <a:ext cx="3618963" cy="4410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a:solidFill>
                  <a:schemeClr val="tx1"/>
                </a:solidFill>
              </a:rPr>
              <a:t>People skills/ Capacity and Responsibilities</a:t>
            </a:r>
          </a:p>
        </p:txBody>
      </p:sp>
      <p:sp>
        <p:nvSpPr>
          <p:cNvPr id="16" name="Titel 1">
            <a:extLst>
              <a:ext uri="{FF2B5EF4-FFF2-40B4-BE49-F238E27FC236}">
                <a16:creationId xmlns:a16="http://schemas.microsoft.com/office/drawing/2014/main" id="{54C7A1E9-9292-4E76-9F10-A2FD518FD9B3}"/>
              </a:ext>
            </a:extLst>
          </p:cNvPr>
          <p:cNvSpPr txBox="1">
            <a:spLocks/>
          </p:cNvSpPr>
          <p:nvPr/>
        </p:nvSpPr>
        <p:spPr>
          <a:xfrm>
            <a:off x="347731" y="198515"/>
            <a:ext cx="11462196" cy="63796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a:latin typeface="Arial" panose="020B0604020202020204" pitchFamily="34" charset="0"/>
                <a:cs typeface="Arial" panose="020B0604020202020204" pitchFamily="34" charset="0"/>
              </a:rPr>
              <a:t>PHASE 1: CATEGORISATION OF ROOT CAUSES INTO FINDINGS  </a:t>
            </a:r>
          </a:p>
        </p:txBody>
      </p:sp>
      <p:sp>
        <p:nvSpPr>
          <p:cNvPr id="21" name="Rectangle 20">
            <a:extLst>
              <a:ext uri="{FF2B5EF4-FFF2-40B4-BE49-F238E27FC236}">
                <a16:creationId xmlns:a16="http://schemas.microsoft.com/office/drawing/2014/main" id="{17B137CD-7655-48A3-B8D7-F27B1D84A8A1}"/>
              </a:ext>
            </a:extLst>
          </p:cNvPr>
          <p:cNvSpPr/>
          <p:nvPr/>
        </p:nvSpPr>
        <p:spPr>
          <a:xfrm>
            <a:off x="4005331" y="1608977"/>
            <a:ext cx="3618962" cy="5180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C8: Capacity - Insufficient staff numbers: </a:t>
            </a:r>
            <a:r>
              <a:rPr lang="en-ZA" sz="1200" dirty="0">
                <a:solidFill>
                  <a:schemeClr val="tx1"/>
                </a:solidFill>
              </a:rPr>
              <a:t>assessors, specialists per required technical skill</a:t>
            </a:r>
          </a:p>
        </p:txBody>
      </p:sp>
      <p:sp>
        <p:nvSpPr>
          <p:cNvPr id="23" name="Rectangle 22">
            <a:extLst>
              <a:ext uri="{FF2B5EF4-FFF2-40B4-BE49-F238E27FC236}">
                <a16:creationId xmlns:a16="http://schemas.microsoft.com/office/drawing/2014/main" id="{8A4574BF-7A15-43BC-B149-494A2F278BE4}"/>
              </a:ext>
            </a:extLst>
          </p:cNvPr>
          <p:cNvSpPr/>
          <p:nvPr/>
        </p:nvSpPr>
        <p:spPr>
          <a:xfrm>
            <a:off x="4005331" y="2180326"/>
            <a:ext cx="3618962" cy="3101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C9: Skills – Assessors lack technical skills</a:t>
            </a:r>
            <a:endParaRPr lang="en-ZA" sz="1200" dirty="0">
              <a:solidFill>
                <a:schemeClr val="tx1"/>
              </a:solidFill>
            </a:endParaRPr>
          </a:p>
        </p:txBody>
      </p:sp>
      <p:sp>
        <p:nvSpPr>
          <p:cNvPr id="24" name="Rectangle 23">
            <a:extLst>
              <a:ext uri="{FF2B5EF4-FFF2-40B4-BE49-F238E27FC236}">
                <a16:creationId xmlns:a16="http://schemas.microsoft.com/office/drawing/2014/main" id="{6D7CD76D-DEF6-4456-967D-5A958223C5A5}"/>
              </a:ext>
            </a:extLst>
          </p:cNvPr>
          <p:cNvSpPr/>
          <p:nvPr/>
        </p:nvSpPr>
        <p:spPr>
          <a:xfrm>
            <a:off x="4005330" y="2576849"/>
            <a:ext cx="3618962" cy="483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C10: Non-dedicated WULA responsibilities – </a:t>
            </a:r>
            <a:r>
              <a:rPr lang="en-ZA" sz="1200" dirty="0">
                <a:solidFill>
                  <a:schemeClr val="tx1"/>
                </a:solidFill>
              </a:rPr>
              <a:t>staff</a:t>
            </a:r>
            <a:r>
              <a:rPr lang="en-ZA" sz="1200" b="1" dirty="0">
                <a:solidFill>
                  <a:schemeClr val="tx1"/>
                </a:solidFill>
              </a:rPr>
              <a:t> </a:t>
            </a:r>
            <a:r>
              <a:rPr lang="en-ZA" sz="1200" dirty="0">
                <a:solidFill>
                  <a:schemeClr val="tx1"/>
                </a:solidFill>
              </a:rPr>
              <a:t>share responsibilities between WULA and non-WULA related activities</a:t>
            </a:r>
          </a:p>
        </p:txBody>
      </p:sp>
      <p:sp>
        <p:nvSpPr>
          <p:cNvPr id="25" name="Rectangle 24">
            <a:extLst>
              <a:ext uri="{FF2B5EF4-FFF2-40B4-BE49-F238E27FC236}">
                <a16:creationId xmlns:a16="http://schemas.microsoft.com/office/drawing/2014/main" id="{2A0E5D2E-B32E-4CC0-A45C-F1A4792722BD}"/>
              </a:ext>
            </a:extLst>
          </p:cNvPr>
          <p:cNvSpPr/>
          <p:nvPr/>
        </p:nvSpPr>
        <p:spPr>
          <a:xfrm>
            <a:off x="4005331" y="3147204"/>
            <a:ext cx="3618962" cy="7941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C11: Organisational structure limitations– </a:t>
            </a:r>
            <a:r>
              <a:rPr lang="en-ZA" sz="1200" dirty="0">
                <a:solidFill>
                  <a:schemeClr val="tx1"/>
                </a:solidFill>
              </a:rPr>
              <a:t>(e.g. not making provision for chief engineer posts or legal expertise in regions; specialists mostly centralised at national and not decentralised at regions)</a:t>
            </a:r>
          </a:p>
        </p:txBody>
      </p:sp>
      <p:sp>
        <p:nvSpPr>
          <p:cNvPr id="26" name="Rectangle 25">
            <a:extLst>
              <a:ext uri="{FF2B5EF4-FFF2-40B4-BE49-F238E27FC236}">
                <a16:creationId xmlns:a16="http://schemas.microsoft.com/office/drawing/2014/main" id="{2CE23B5E-1735-4BE1-BE65-2563EDA49E55}"/>
              </a:ext>
            </a:extLst>
          </p:cNvPr>
          <p:cNvSpPr/>
          <p:nvPr/>
        </p:nvSpPr>
        <p:spPr>
          <a:xfrm>
            <a:off x="347731" y="1608977"/>
            <a:ext cx="3341766" cy="483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 Manual applications– </a:t>
            </a:r>
            <a:r>
              <a:rPr lang="en-ZA" sz="1200" dirty="0">
                <a:solidFill>
                  <a:schemeClr val="tx1"/>
                </a:solidFill>
              </a:rPr>
              <a:t>a lot of manual applications received and processed/ captured</a:t>
            </a:r>
          </a:p>
        </p:txBody>
      </p:sp>
      <p:sp>
        <p:nvSpPr>
          <p:cNvPr id="27" name="Rectangle 26">
            <a:extLst>
              <a:ext uri="{FF2B5EF4-FFF2-40B4-BE49-F238E27FC236}">
                <a16:creationId xmlns:a16="http://schemas.microsoft.com/office/drawing/2014/main" id="{30C2F5A7-8F1F-4FD8-AA7C-CC52E0C2972E}"/>
              </a:ext>
            </a:extLst>
          </p:cNvPr>
          <p:cNvSpPr/>
          <p:nvPr/>
        </p:nvSpPr>
        <p:spPr>
          <a:xfrm>
            <a:off x="8049296" y="1608976"/>
            <a:ext cx="3606083" cy="483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C16: Some HDIs lack skills &amp; access to Information and Communications Technology</a:t>
            </a:r>
            <a:r>
              <a:rPr lang="en-ZA" sz="1200" b="1" dirty="0">
                <a:solidFill>
                  <a:srgbClr val="FF0000"/>
                </a:solidFill>
              </a:rPr>
              <a:t> </a:t>
            </a:r>
            <a:r>
              <a:rPr lang="en-ZA" sz="1200" b="1" dirty="0">
                <a:solidFill>
                  <a:schemeClr val="tx1"/>
                </a:solidFill>
              </a:rPr>
              <a:t>to use e-WULAAS</a:t>
            </a:r>
            <a:endParaRPr lang="en-ZA" sz="1200" dirty="0">
              <a:solidFill>
                <a:schemeClr val="tx1"/>
              </a:solidFill>
            </a:endParaRPr>
          </a:p>
        </p:txBody>
      </p:sp>
      <p:sp>
        <p:nvSpPr>
          <p:cNvPr id="28" name="Rectangle 27">
            <a:extLst>
              <a:ext uri="{FF2B5EF4-FFF2-40B4-BE49-F238E27FC236}">
                <a16:creationId xmlns:a16="http://schemas.microsoft.com/office/drawing/2014/main" id="{59486EF6-8220-4EB5-93C3-EB309116FFA5}"/>
              </a:ext>
            </a:extLst>
          </p:cNvPr>
          <p:cNvSpPr/>
          <p:nvPr/>
        </p:nvSpPr>
        <p:spPr>
          <a:xfrm>
            <a:off x="347732" y="2162168"/>
            <a:ext cx="3341764" cy="4410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C2: Integrated licences are complex to process (technical) and time consuming</a:t>
            </a:r>
            <a:endParaRPr lang="en-ZA" sz="1200" dirty="0">
              <a:solidFill>
                <a:schemeClr val="tx1"/>
              </a:solidFill>
            </a:endParaRPr>
          </a:p>
        </p:txBody>
      </p:sp>
      <p:sp>
        <p:nvSpPr>
          <p:cNvPr id="29" name="Rectangle 28">
            <a:extLst>
              <a:ext uri="{FF2B5EF4-FFF2-40B4-BE49-F238E27FC236}">
                <a16:creationId xmlns:a16="http://schemas.microsoft.com/office/drawing/2014/main" id="{5B1A6680-70F6-4BBA-BF10-E388B94DF174}"/>
              </a:ext>
            </a:extLst>
          </p:cNvPr>
          <p:cNvSpPr/>
          <p:nvPr/>
        </p:nvSpPr>
        <p:spPr>
          <a:xfrm>
            <a:off x="8049294" y="2162168"/>
            <a:ext cx="3606085" cy="483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C17: Insufficient decision support tools/ guides/ protocols for assessors</a:t>
            </a:r>
            <a:endParaRPr lang="en-ZA" sz="1200" dirty="0">
              <a:solidFill>
                <a:schemeClr val="tx1"/>
              </a:solidFill>
            </a:endParaRPr>
          </a:p>
        </p:txBody>
      </p:sp>
      <p:sp>
        <p:nvSpPr>
          <p:cNvPr id="30" name="Rectangle 29">
            <a:extLst>
              <a:ext uri="{FF2B5EF4-FFF2-40B4-BE49-F238E27FC236}">
                <a16:creationId xmlns:a16="http://schemas.microsoft.com/office/drawing/2014/main" id="{A4B48A99-3628-4712-9A23-FDE86F6AD5BD}"/>
              </a:ext>
            </a:extLst>
          </p:cNvPr>
          <p:cNvSpPr/>
          <p:nvPr/>
        </p:nvSpPr>
        <p:spPr>
          <a:xfrm>
            <a:off x="4005330" y="3994667"/>
            <a:ext cx="3618962" cy="4026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C12: High staff turnover – </a:t>
            </a:r>
            <a:r>
              <a:rPr lang="en-ZA" sz="1200" dirty="0">
                <a:solidFill>
                  <a:schemeClr val="tx1"/>
                </a:solidFill>
              </a:rPr>
              <a:t>difficult to recruit and retain skilled staff, especially specialists</a:t>
            </a:r>
          </a:p>
        </p:txBody>
      </p:sp>
      <p:sp>
        <p:nvSpPr>
          <p:cNvPr id="31" name="Rectangle 30">
            <a:extLst>
              <a:ext uri="{FF2B5EF4-FFF2-40B4-BE49-F238E27FC236}">
                <a16:creationId xmlns:a16="http://schemas.microsoft.com/office/drawing/2014/main" id="{671AD42C-F7B5-4FDB-92F1-6A8835431D9A}"/>
              </a:ext>
            </a:extLst>
          </p:cNvPr>
          <p:cNvSpPr/>
          <p:nvPr/>
        </p:nvSpPr>
        <p:spPr>
          <a:xfrm>
            <a:off x="4005330" y="4483766"/>
            <a:ext cx="3618962" cy="5621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C13: Insufficient technical related training programmes, materials, SOPs– </a:t>
            </a:r>
            <a:r>
              <a:rPr lang="en-ZA" sz="1200" dirty="0">
                <a:solidFill>
                  <a:schemeClr val="tx1"/>
                </a:solidFill>
              </a:rPr>
              <a:t>for assessors as well as specialists</a:t>
            </a:r>
          </a:p>
        </p:txBody>
      </p:sp>
      <p:sp>
        <p:nvSpPr>
          <p:cNvPr id="32" name="Rectangle 31">
            <a:extLst>
              <a:ext uri="{FF2B5EF4-FFF2-40B4-BE49-F238E27FC236}">
                <a16:creationId xmlns:a16="http://schemas.microsoft.com/office/drawing/2014/main" id="{1A3D3F05-7EED-4456-A2DF-2DA732E8ADE2}"/>
              </a:ext>
            </a:extLst>
          </p:cNvPr>
          <p:cNvSpPr/>
          <p:nvPr/>
        </p:nvSpPr>
        <p:spPr>
          <a:xfrm>
            <a:off x="4005330" y="5127585"/>
            <a:ext cx="3618962" cy="409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C14: Insufficient HR support for filling positions – </a:t>
            </a:r>
            <a:r>
              <a:rPr lang="en-ZA" sz="1200" dirty="0">
                <a:solidFill>
                  <a:schemeClr val="tx1"/>
                </a:solidFill>
              </a:rPr>
              <a:t>ROs have fin support personnel but not HR personnel</a:t>
            </a:r>
          </a:p>
        </p:txBody>
      </p:sp>
      <p:sp>
        <p:nvSpPr>
          <p:cNvPr id="33" name="Rectangle 32">
            <a:extLst>
              <a:ext uri="{FF2B5EF4-FFF2-40B4-BE49-F238E27FC236}">
                <a16:creationId xmlns:a16="http://schemas.microsoft.com/office/drawing/2014/main" id="{4E9C612A-AA25-4ADA-B8E9-8D8D6A3D7542}"/>
              </a:ext>
            </a:extLst>
          </p:cNvPr>
          <p:cNvSpPr/>
          <p:nvPr/>
        </p:nvSpPr>
        <p:spPr>
          <a:xfrm>
            <a:off x="347731" y="2672480"/>
            <a:ext cx="3345659" cy="5410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C3: In some cases, insufficient info sharing/ engagement (WULA process, requirements) with applicants</a:t>
            </a:r>
          </a:p>
        </p:txBody>
      </p:sp>
      <p:sp>
        <p:nvSpPr>
          <p:cNvPr id="35" name="Rectangle 34">
            <a:extLst>
              <a:ext uri="{FF2B5EF4-FFF2-40B4-BE49-F238E27FC236}">
                <a16:creationId xmlns:a16="http://schemas.microsoft.com/office/drawing/2014/main" id="{A734D725-E3C5-4AAD-B8F3-2E0CA94A4628}"/>
              </a:ext>
            </a:extLst>
          </p:cNvPr>
          <p:cNvSpPr/>
          <p:nvPr/>
        </p:nvSpPr>
        <p:spPr>
          <a:xfrm>
            <a:off x="347731" y="3282809"/>
            <a:ext cx="3341763" cy="866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C4: Critical information that causes delays not always properly checked/ requested early enough in the process</a:t>
            </a:r>
            <a:r>
              <a:rPr lang="en-ZA" sz="1200" dirty="0">
                <a:solidFill>
                  <a:schemeClr val="tx1"/>
                </a:solidFill>
              </a:rPr>
              <a:t>, </a:t>
            </a:r>
            <a:r>
              <a:rPr lang="en-ZA" sz="1200" dirty="0" err="1">
                <a:solidFill>
                  <a:schemeClr val="tx1"/>
                </a:solidFill>
              </a:rPr>
              <a:t>e.g</a:t>
            </a:r>
            <a:r>
              <a:rPr lang="en-ZA" sz="1200" dirty="0">
                <a:solidFill>
                  <a:schemeClr val="tx1"/>
                </a:solidFill>
              </a:rPr>
              <a:t> property ownership and deeds, outstanding bills, reserve info availability</a:t>
            </a:r>
          </a:p>
        </p:txBody>
      </p:sp>
      <p:sp>
        <p:nvSpPr>
          <p:cNvPr id="36" name="Rectangle 35">
            <a:extLst>
              <a:ext uri="{FF2B5EF4-FFF2-40B4-BE49-F238E27FC236}">
                <a16:creationId xmlns:a16="http://schemas.microsoft.com/office/drawing/2014/main" id="{98DDE33C-54AF-4AA6-B02A-84B6D90BB05E}"/>
              </a:ext>
            </a:extLst>
          </p:cNvPr>
          <p:cNvSpPr/>
          <p:nvPr/>
        </p:nvSpPr>
        <p:spPr>
          <a:xfrm>
            <a:off x="347731" y="4167800"/>
            <a:ext cx="3341763" cy="9799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C5: Still some misaligned management targets and requirements between DWS and other departments under the One Environmental System </a:t>
            </a:r>
            <a:r>
              <a:rPr lang="en-ZA" sz="1200" dirty="0">
                <a:solidFill>
                  <a:schemeClr val="tx1"/>
                </a:solidFill>
              </a:rPr>
              <a:t>(licensing processes for mining, environmental authorisations and water use)</a:t>
            </a:r>
          </a:p>
        </p:txBody>
      </p:sp>
      <p:sp>
        <p:nvSpPr>
          <p:cNvPr id="37" name="Rectangle 36">
            <a:extLst>
              <a:ext uri="{FF2B5EF4-FFF2-40B4-BE49-F238E27FC236}">
                <a16:creationId xmlns:a16="http://schemas.microsoft.com/office/drawing/2014/main" id="{B89ABB33-D1FF-4062-9AA0-9CF25D187969}"/>
              </a:ext>
            </a:extLst>
          </p:cNvPr>
          <p:cNvSpPr/>
          <p:nvPr/>
        </p:nvSpPr>
        <p:spPr>
          <a:xfrm>
            <a:off x="8049295" y="3526870"/>
            <a:ext cx="3606084" cy="866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C19: e-WULAAS not properly utilised at all levels and regions –</a:t>
            </a:r>
            <a:r>
              <a:rPr lang="en-ZA" sz="1200" dirty="0">
                <a:solidFill>
                  <a:schemeClr val="tx1"/>
                </a:solidFill>
              </a:rPr>
              <a:t> still manual signatures and review comments, emailing docs, automation possibilities not utilised e.g. generating draft </a:t>
            </a:r>
            <a:r>
              <a:rPr lang="en-ZA" sz="1200" dirty="0" err="1">
                <a:solidFill>
                  <a:schemeClr val="tx1"/>
                </a:solidFill>
              </a:rPr>
              <a:t>RoR</a:t>
            </a:r>
            <a:r>
              <a:rPr lang="en-ZA" sz="1200" dirty="0">
                <a:solidFill>
                  <a:schemeClr val="tx1"/>
                </a:solidFill>
              </a:rPr>
              <a:t> from e-WULAAS data</a:t>
            </a:r>
          </a:p>
        </p:txBody>
      </p:sp>
      <p:sp>
        <p:nvSpPr>
          <p:cNvPr id="38" name="Rectangle 37">
            <a:extLst>
              <a:ext uri="{FF2B5EF4-FFF2-40B4-BE49-F238E27FC236}">
                <a16:creationId xmlns:a16="http://schemas.microsoft.com/office/drawing/2014/main" id="{9F3B4A3C-1BB5-45EB-AA9E-B31C42AA4098}"/>
              </a:ext>
            </a:extLst>
          </p:cNvPr>
          <p:cNvSpPr/>
          <p:nvPr/>
        </p:nvSpPr>
        <p:spPr>
          <a:xfrm>
            <a:off x="4005330" y="5589907"/>
            <a:ext cx="3618962" cy="5621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C15: Insufficient handover procedures when cases/applications are reassigned due to staff changes</a:t>
            </a:r>
            <a:endParaRPr lang="en-ZA" sz="1200" dirty="0">
              <a:solidFill>
                <a:schemeClr val="tx1"/>
              </a:solidFill>
            </a:endParaRPr>
          </a:p>
        </p:txBody>
      </p:sp>
      <p:sp>
        <p:nvSpPr>
          <p:cNvPr id="41" name="Rectangle 40">
            <a:extLst>
              <a:ext uri="{FF2B5EF4-FFF2-40B4-BE49-F238E27FC236}">
                <a16:creationId xmlns:a16="http://schemas.microsoft.com/office/drawing/2014/main" id="{9A4D35F5-1398-4D7A-886A-7503391EE7E1}"/>
              </a:ext>
            </a:extLst>
          </p:cNvPr>
          <p:cNvSpPr/>
          <p:nvPr/>
        </p:nvSpPr>
        <p:spPr>
          <a:xfrm>
            <a:off x="347731" y="5186246"/>
            <a:ext cx="3341763" cy="4566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C6: Inefficient DDG and DG signoffs at national office </a:t>
            </a:r>
            <a:r>
              <a:rPr lang="en-ZA" sz="1200" dirty="0">
                <a:solidFill>
                  <a:schemeClr val="tx1"/>
                </a:solidFill>
              </a:rPr>
              <a:t> - not required for all licences</a:t>
            </a:r>
          </a:p>
        </p:txBody>
      </p:sp>
      <p:sp>
        <p:nvSpPr>
          <p:cNvPr id="43" name="Rectangle 42">
            <a:extLst>
              <a:ext uri="{FF2B5EF4-FFF2-40B4-BE49-F238E27FC236}">
                <a16:creationId xmlns:a16="http://schemas.microsoft.com/office/drawing/2014/main" id="{6C3D4003-0F38-440E-82AA-D75FF75106A4}"/>
              </a:ext>
            </a:extLst>
          </p:cNvPr>
          <p:cNvSpPr/>
          <p:nvPr/>
        </p:nvSpPr>
        <p:spPr>
          <a:xfrm>
            <a:off x="8049295" y="4496417"/>
            <a:ext cx="3606084" cy="449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C20: Process for amendments not yet functional in e-WULAAS</a:t>
            </a:r>
            <a:endParaRPr lang="en-ZA" sz="1200" dirty="0">
              <a:solidFill>
                <a:schemeClr val="tx1"/>
              </a:solidFill>
            </a:endParaRPr>
          </a:p>
        </p:txBody>
      </p:sp>
      <p:sp>
        <p:nvSpPr>
          <p:cNvPr id="44" name="Rectangle 43">
            <a:extLst>
              <a:ext uri="{FF2B5EF4-FFF2-40B4-BE49-F238E27FC236}">
                <a16:creationId xmlns:a16="http://schemas.microsoft.com/office/drawing/2014/main" id="{98F68CEF-B7DD-4A53-8757-7018D9F9A2EB}"/>
              </a:ext>
            </a:extLst>
          </p:cNvPr>
          <p:cNvSpPr/>
          <p:nvPr/>
        </p:nvSpPr>
        <p:spPr>
          <a:xfrm>
            <a:off x="347731" y="5709852"/>
            <a:ext cx="3341763" cy="646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b="1" dirty="0">
                <a:solidFill>
                  <a:schemeClr val="tx1"/>
                </a:solidFill>
              </a:rPr>
              <a:t>C7</a:t>
            </a:r>
            <a:r>
              <a:rPr lang="en-ZA" sz="1200" b="1" dirty="0">
                <a:solidFill>
                  <a:schemeClr val="tx1"/>
                </a:solidFill>
              </a:rPr>
              <a:t>: Simpler applications such as GAs consuming capacity – not always identified early enough in the process</a:t>
            </a:r>
            <a:endParaRPr lang="en-ZA" sz="1200" dirty="0">
              <a:solidFill>
                <a:schemeClr val="tx1"/>
              </a:solidFill>
            </a:endParaRPr>
          </a:p>
        </p:txBody>
      </p:sp>
      <p:sp>
        <p:nvSpPr>
          <p:cNvPr id="39" name="Rectangle 38">
            <a:extLst>
              <a:ext uri="{FF2B5EF4-FFF2-40B4-BE49-F238E27FC236}">
                <a16:creationId xmlns:a16="http://schemas.microsoft.com/office/drawing/2014/main" id="{75DD4F32-F29F-4690-B1AF-91FDFF2DDA26}"/>
              </a:ext>
            </a:extLst>
          </p:cNvPr>
          <p:cNvSpPr/>
          <p:nvPr/>
        </p:nvSpPr>
        <p:spPr>
          <a:xfrm>
            <a:off x="8049295" y="2753984"/>
            <a:ext cx="3606084" cy="675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dirty="0">
                <a:solidFill>
                  <a:schemeClr val="tx1"/>
                </a:solidFill>
              </a:rPr>
              <a:t>C18: At times or some areas, long downtimes and slow speeds experienced with e-WULAAS – more related to network infrastructure problems in regions</a:t>
            </a:r>
          </a:p>
        </p:txBody>
      </p:sp>
      <p:sp>
        <p:nvSpPr>
          <p:cNvPr id="2" name="Rectangle 1">
            <a:extLst>
              <a:ext uri="{FF2B5EF4-FFF2-40B4-BE49-F238E27FC236}">
                <a16:creationId xmlns:a16="http://schemas.microsoft.com/office/drawing/2014/main" id="{50824BEB-3300-4BE7-B4CC-8F3D585BF7F3}"/>
              </a:ext>
            </a:extLst>
          </p:cNvPr>
          <p:cNvSpPr/>
          <p:nvPr/>
        </p:nvSpPr>
        <p:spPr>
          <a:xfrm>
            <a:off x="347732" y="6423319"/>
            <a:ext cx="3341762" cy="298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Workstream 2 (Process &amp; Operations)</a:t>
            </a:r>
            <a:endParaRPr lang="en-ZA" sz="1600" dirty="0">
              <a:solidFill>
                <a:schemeClr val="tx1"/>
              </a:solidFill>
            </a:endParaRPr>
          </a:p>
        </p:txBody>
      </p:sp>
      <p:sp>
        <p:nvSpPr>
          <p:cNvPr id="34" name="Rectangle 33">
            <a:extLst>
              <a:ext uri="{FF2B5EF4-FFF2-40B4-BE49-F238E27FC236}">
                <a16:creationId xmlns:a16="http://schemas.microsoft.com/office/drawing/2014/main" id="{C0311F08-B537-4A7A-9F20-F11A9DF7B4E0}"/>
              </a:ext>
            </a:extLst>
          </p:cNvPr>
          <p:cNvSpPr/>
          <p:nvPr/>
        </p:nvSpPr>
        <p:spPr>
          <a:xfrm>
            <a:off x="4010154" y="6389834"/>
            <a:ext cx="3614138" cy="298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Workstream 3(Capacity Augmentation)</a:t>
            </a:r>
            <a:endParaRPr lang="en-ZA" sz="1600" dirty="0">
              <a:solidFill>
                <a:schemeClr val="tx1"/>
              </a:solidFill>
            </a:endParaRPr>
          </a:p>
        </p:txBody>
      </p:sp>
      <p:sp>
        <p:nvSpPr>
          <p:cNvPr id="40" name="Rectangle 39">
            <a:extLst>
              <a:ext uri="{FF2B5EF4-FFF2-40B4-BE49-F238E27FC236}">
                <a16:creationId xmlns:a16="http://schemas.microsoft.com/office/drawing/2014/main" id="{BC870660-C92C-476B-90B8-D903307365D0}"/>
              </a:ext>
            </a:extLst>
          </p:cNvPr>
          <p:cNvSpPr/>
          <p:nvPr/>
        </p:nvSpPr>
        <p:spPr>
          <a:xfrm>
            <a:off x="8041241" y="6392923"/>
            <a:ext cx="3614138" cy="298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Workstream 1 (</a:t>
            </a:r>
            <a:r>
              <a:rPr lang="en-US" sz="1600" dirty="0" err="1">
                <a:solidFill>
                  <a:schemeClr val="tx1"/>
                </a:solidFill>
              </a:rPr>
              <a:t>Optimising</a:t>
            </a:r>
            <a:r>
              <a:rPr lang="en-US" sz="1600" dirty="0">
                <a:solidFill>
                  <a:schemeClr val="tx1"/>
                </a:solidFill>
              </a:rPr>
              <a:t> e-WULAAS)</a:t>
            </a:r>
            <a:endParaRPr lang="en-ZA" sz="1600" dirty="0">
              <a:solidFill>
                <a:schemeClr val="tx1"/>
              </a:solidFill>
            </a:endParaRPr>
          </a:p>
        </p:txBody>
      </p:sp>
    </p:spTree>
    <p:extLst>
      <p:ext uri="{BB962C8B-B14F-4D97-AF65-F5344CB8AC3E}">
        <p14:creationId xmlns:p14="http://schemas.microsoft.com/office/powerpoint/2010/main" val="39745614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1BA1390-FCF8-4B46-989F-AA5E2FF9201A}" type="slidenum">
              <a:rPr lang="en-US" smtClean="0"/>
              <a:pPr/>
              <a:t>24</a:t>
            </a:fld>
            <a:endParaRPr lang="en-US"/>
          </a:p>
        </p:txBody>
      </p:sp>
      <p:sp>
        <p:nvSpPr>
          <p:cNvPr id="8" name="Rectangle 7"/>
          <p:cNvSpPr/>
          <p:nvPr/>
        </p:nvSpPr>
        <p:spPr>
          <a:xfrm>
            <a:off x="466531" y="136525"/>
            <a:ext cx="10887269" cy="1215717"/>
          </a:xfrm>
          <a:prstGeom prst="rect">
            <a:avLst/>
          </a:prstGeom>
        </p:spPr>
        <p:txBody>
          <a:bodyPr wrap="square">
            <a:spAutoFit/>
          </a:bodyPr>
          <a:lstStyle/>
          <a:p>
            <a:pPr>
              <a:spcBef>
                <a:spcPts val="600"/>
              </a:spcBef>
            </a:pPr>
            <a:r>
              <a:rPr lang="en-ZA" sz="2400" b="1" dirty="0">
                <a:latin typeface="Arial" pitchFamily="34" charset="0"/>
                <a:cs typeface="Arial" pitchFamily="34" charset="0"/>
              </a:rPr>
              <a:t>INTERVENTIONS TO ADDRESS THE DELAYS IN PROCESSING THE APPLICATIONS…</a:t>
            </a:r>
          </a:p>
          <a:p>
            <a:pPr marL="457200" indent="-457200">
              <a:spcBef>
                <a:spcPts val="600"/>
              </a:spcBef>
            </a:pPr>
            <a:endParaRPr lang="en-ZA" sz="2000" b="1" dirty="0">
              <a:latin typeface="Arial" pitchFamily="34" charset="0"/>
              <a:cs typeface="Arial" pitchFamily="34" charset="0"/>
            </a:endParaRPr>
          </a:p>
        </p:txBody>
      </p:sp>
      <p:graphicFrame>
        <p:nvGraphicFramePr>
          <p:cNvPr id="2" name="Table 2">
            <a:extLst>
              <a:ext uri="{FF2B5EF4-FFF2-40B4-BE49-F238E27FC236}">
                <a16:creationId xmlns:a16="http://schemas.microsoft.com/office/drawing/2014/main" id="{3F91E4AC-1A95-4BAF-BF3C-EA0EF2B60CEE}"/>
              </a:ext>
            </a:extLst>
          </p:cNvPr>
          <p:cNvGraphicFramePr>
            <a:graphicFrameLocks noGrp="1"/>
          </p:cNvGraphicFramePr>
          <p:nvPr>
            <p:extLst>
              <p:ext uri="{D42A27DB-BD31-4B8C-83A1-F6EECF244321}">
                <p14:modId xmlns:p14="http://schemas.microsoft.com/office/powerpoint/2010/main" val="2485664155"/>
              </p:ext>
            </p:extLst>
          </p:nvPr>
        </p:nvGraphicFramePr>
        <p:xfrm>
          <a:off x="257577" y="1620935"/>
          <a:ext cx="11676845" cy="4854743"/>
        </p:xfrm>
        <a:graphic>
          <a:graphicData uri="http://schemas.openxmlformats.org/drawingml/2006/table">
            <a:tbl>
              <a:tblPr firstRow="1" bandRow="1">
                <a:tableStyleId>{5C22544A-7EE6-4342-B048-85BDC9FD1C3A}</a:tableStyleId>
              </a:tblPr>
              <a:tblGrid>
                <a:gridCol w="1229961">
                  <a:extLst>
                    <a:ext uri="{9D8B030D-6E8A-4147-A177-3AD203B41FA5}">
                      <a16:colId xmlns:a16="http://schemas.microsoft.com/office/drawing/2014/main" val="2668867649"/>
                    </a:ext>
                  </a:extLst>
                </a:gridCol>
                <a:gridCol w="2755736">
                  <a:extLst>
                    <a:ext uri="{9D8B030D-6E8A-4147-A177-3AD203B41FA5}">
                      <a16:colId xmlns:a16="http://schemas.microsoft.com/office/drawing/2014/main" val="2689672891"/>
                    </a:ext>
                  </a:extLst>
                </a:gridCol>
                <a:gridCol w="3907851">
                  <a:extLst>
                    <a:ext uri="{9D8B030D-6E8A-4147-A177-3AD203B41FA5}">
                      <a16:colId xmlns:a16="http://schemas.microsoft.com/office/drawing/2014/main" val="1468999763"/>
                    </a:ext>
                  </a:extLst>
                </a:gridCol>
                <a:gridCol w="1198822">
                  <a:extLst>
                    <a:ext uri="{9D8B030D-6E8A-4147-A177-3AD203B41FA5}">
                      <a16:colId xmlns:a16="http://schemas.microsoft.com/office/drawing/2014/main" val="3893753015"/>
                    </a:ext>
                  </a:extLst>
                </a:gridCol>
                <a:gridCol w="2584475">
                  <a:extLst>
                    <a:ext uri="{9D8B030D-6E8A-4147-A177-3AD203B41FA5}">
                      <a16:colId xmlns:a16="http://schemas.microsoft.com/office/drawing/2014/main" val="593791224"/>
                    </a:ext>
                  </a:extLst>
                </a:gridCol>
              </a:tblGrid>
              <a:tr h="382114">
                <a:tc>
                  <a:txBody>
                    <a:bodyPr/>
                    <a:lstStyle/>
                    <a:p>
                      <a:r>
                        <a:rPr lang="en-US" dirty="0"/>
                        <a:t>Problem</a:t>
                      </a:r>
                      <a:endParaRPr lang="en-ZA" dirty="0"/>
                    </a:p>
                  </a:txBody>
                  <a:tcPr/>
                </a:tc>
                <a:tc>
                  <a:txBody>
                    <a:bodyPr/>
                    <a:lstStyle/>
                    <a:p>
                      <a:r>
                        <a:rPr lang="en-US" dirty="0"/>
                        <a:t>Key activities</a:t>
                      </a:r>
                      <a:endParaRPr lang="en-ZA" dirty="0"/>
                    </a:p>
                  </a:txBody>
                  <a:tcPr/>
                </a:tc>
                <a:tc>
                  <a:txBody>
                    <a:bodyPr/>
                    <a:lstStyle/>
                    <a:p>
                      <a:r>
                        <a:rPr lang="en-US" dirty="0"/>
                        <a:t>Output</a:t>
                      </a:r>
                      <a:endParaRPr lang="en-ZA" dirty="0"/>
                    </a:p>
                  </a:txBody>
                  <a:tcPr/>
                </a:tc>
                <a:tc>
                  <a:txBody>
                    <a:bodyPr/>
                    <a:lstStyle/>
                    <a:p>
                      <a:r>
                        <a:rPr lang="en-US" dirty="0"/>
                        <a:t>End date</a:t>
                      </a:r>
                      <a:endParaRPr lang="en-ZA" dirty="0"/>
                    </a:p>
                  </a:txBody>
                  <a:tcPr/>
                </a:tc>
                <a:tc>
                  <a:txBody>
                    <a:bodyPr/>
                    <a:lstStyle/>
                    <a:p>
                      <a:r>
                        <a:rPr lang="en-US" dirty="0"/>
                        <a:t>Status</a:t>
                      </a:r>
                      <a:endParaRPr lang="en-ZA" dirty="0"/>
                    </a:p>
                  </a:txBody>
                  <a:tcPr/>
                </a:tc>
                <a:extLst>
                  <a:ext uri="{0D108BD9-81ED-4DB2-BD59-A6C34878D82A}">
                    <a16:rowId xmlns:a16="http://schemas.microsoft.com/office/drawing/2014/main" val="1426081009"/>
                  </a:ext>
                </a:extLst>
              </a:tr>
              <a:tr h="955284">
                <a:tc>
                  <a:txBody>
                    <a:bodyPr/>
                    <a:lstStyle/>
                    <a:p>
                      <a:r>
                        <a:rPr lang="en-US" dirty="0"/>
                        <a:t>Insufficient staff numbers</a:t>
                      </a:r>
                      <a:endParaRPr lang="en-ZA" dirty="0"/>
                    </a:p>
                  </a:txBody>
                  <a:tcPr/>
                </a:tc>
                <a:tc>
                  <a:txBody>
                    <a:bodyPr/>
                    <a:lstStyle/>
                    <a:p>
                      <a:r>
                        <a:rPr lang="en-US" dirty="0"/>
                        <a:t>Develop an organizational structure</a:t>
                      </a:r>
                      <a:endParaRPr lang="en-ZA" dirty="0"/>
                    </a:p>
                  </a:txBody>
                  <a:tcPr/>
                </a:tc>
                <a:tc>
                  <a:txBody>
                    <a:bodyPr/>
                    <a:lstStyle/>
                    <a:p>
                      <a:r>
                        <a:rPr lang="en-US" dirty="0"/>
                        <a:t>Organizational model that adequately responds to the functional needs </a:t>
                      </a:r>
                      <a:endParaRPr lang="en-ZA" dirty="0"/>
                    </a:p>
                  </a:txBody>
                  <a:tcPr/>
                </a:tc>
                <a:tc>
                  <a:txBody>
                    <a:bodyPr/>
                    <a:lstStyle/>
                    <a:p>
                      <a:r>
                        <a:rPr lang="en-US" dirty="0"/>
                        <a:t>Nov 2021</a:t>
                      </a:r>
                      <a:endParaRPr lang="en-ZA" dirty="0"/>
                    </a:p>
                  </a:txBody>
                  <a:tcPr/>
                </a:tc>
                <a:tc>
                  <a:txBody>
                    <a:bodyPr/>
                    <a:lstStyle/>
                    <a:p>
                      <a:r>
                        <a:rPr lang="en-US" dirty="0"/>
                        <a:t>Finalized</a:t>
                      </a:r>
                      <a:endParaRPr lang="en-ZA" dirty="0"/>
                    </a:p>
                  </a:txBody>
                  <a:tcPr/>
                </a:tc>
                <a:extLst>
                  <a:ext uri="{0D108BD9-81ED-4DB2-BD59-A6C34878D82A}">
                    <a16:rowId xmlns:a16="http://schemas.microsoft.com/office/drawing/2014/main" val="3655552967"/>
                  </a:ext>
                </a:extLst>
              </a:tr>
              <a:tr h="697391">
                <a:tc>
                  <a:txBody>
                    <a:bodyPr/>
                    <a:lstStyle/>
                    <a:p>
                      <a:endParaRPr lang="en-ZA" dirty="0"/>
                    </a:p>
                  </a:txBody>
                  <a:tcPr/>
                </a:tc>
                <a:tc>
                  <a:txBody>
                    <a:bodyPr/>
                    <a:lstStyle/>
                    <a:p>
                      <a:r>
                        <a:rPr lang="en-US" dirty="0"/>
                        <a:t>Determine the staff numbers</a:t>
                      </a:r>
                      <a:endParaRPr lang="en-ZA" dirty="0"/>
                    </a:p>
                  </a:txBody>
                  <a:tcPr/>
                </a:tc>
                <a:tc>
                  <a:txBody>
                    <a:bodyPr/>
                    <a:lstStyle/>
                    <a:p>
                      <a:r>
                        <a:rPr lang="en-US" dirty="0"/>
                        <a:t>Staff number commensurate to the number of applications </a:t>
                      </a:r>
                      <a:endParaRPr lang="en-ZA" dirty="0"/>
                    </a:p>
                  </a:txBody>
                  <a:tcPr/>
                </a:tc>
                <a:tc>
                  <a:txBody>
                    <a:bodyPr/>
                    <a:lstStyle/>
                    <a:p>
                      <a:r>
                        <a:rPr lang="en-US" dirty="0"/>
                        <a:t>Nov 2021</a:t>
                      </a:r>
                      <a:endParaRPr lang="en-ZA" dirty="0"/>
                    </a:p>
                  </a:txBody>
                  <a:tcPr/>
                </a:tc>
                <a:tc>
                  <a:txBody>
                    <a:bodyPr/>
                    <a:lstStyle/>
                    <a:p>
                      <a:r>
                        <a:rPr lang="en-US" dirty="0"/>
                        <a:t>Finalized</a:t>
                      </a:r>
                      <a:endParaRPr lang="en-ZA" dirty="0"/>
                    </a:p>
                  </a:txBody>
                  <a:tcPr/>
                </a:tc>
                <a:extLst>
                  <a:ext uri="{0D108BD9-81ED-4DB2-BD59-A6C34878D82A}">
                    <a16:rowId xmlns:a16="http://schemas.microsoft.com/office/drawing/2014/main" val="3956533191"/>
                  </a:ext>
                </a:extLst>
              </a:tr>
              <a:tr h="460362">
                <a:tc>
                  <a:txBody>
                    <a:bodyPr/>
                    <a:lstStyle/>
                    <a:p>
                      <a:endParaRPr lang="en-ZA" dirty="0"/>
                    </a:p>
                  </a:txBody>
                  <a:tcPr/>
                </a:tc>
                <a:tc>
                  <a:txBody>
                    <a:bodyPr/>
                    <a:lstStyle/>
                    <a:p>
                      <a:r>
                        <a:rPr lang="en-US" dirty="0"/>
                        <a:t>Costing of the Structure</a:t>
                      </a:r>
                      <a:endParaRPr lang="en-ZA" dirty="0"/>
                    </a:p>
                  </a:txBody>
                  <a:tcPr/>
                </a:tc>
                <a:tc>
                  <a:txBody>
                    <a:bodyPr/>
                    <a:lstStyle/>
                    <a:p>
                      <a:r>
                        <a:rPr lang="en-US" dirty="0"/>
                        <a:t>Defined budget</a:t>
                      </a:r>
                      <a:endParaRPr lang="en-ZA" dirty="0"/>
                    </a:p>
                  </a:txBody>
                  <a:tcPr/>
                </a:tc>
                <a:tc>
                  <a:txBody>
                    <a:bodyPr/>
                    <a:lstStyle/>
                    <a:p>
                      <a:r>
                        <a:rPr lang="en-US" dirty="0"/>
                        <a:t>Jan 2022</a:t>
                      </a:r>
                      <a:endParaRPr lang="en-ZA" dirty="0"/>
                    </a:p>
                  </a:txBody>
                  <a:tcPr/>
                </a:tc>
                <a:tc>
                  <a:txBody>
                    <a:bodyPr/>
                    <a:lstStyle/>
                    <a:p>
                      <a:r>
                        <a:rPr lang="en-US" dirty="0"/>
                        <a:t>Finalized </a:t>
                      </a:r>
                      <a:endParaRPr lang="en-ZA" dirty="0"/>
                    </a:p>
                  </a:txBody>
                  <a:tcPr/>
                </a:tc>
                <a:extLst>
                  <a:ext uri="{0D108BD9-81ED-4DB2-BD59-A6C34878D82A}">
                    <a16:rowId xmlns:a16="http://schemas.microsoft.com/office/drawing/2014/main" val="3930374018"/>
                  </a:ext>
                </a:extLst>
              </a:tr>
              <a:tr h="668699">
                <a:tc>
                  <a:txBody>
                    <a:bodyPr/>
                    <a:lstStyle/>
                    <a:p>
                      <a:endParaRPr lang="en-ZA" dirty="0"/>
                    </a:p>
                  </a:txBody>
                  <a:tcPr/>
                </a:tc>
                <a:tc>
                  <a:txBody>
                    <a:bodyPr/>
                    <a:lstStyle/>
                    <a:p>
                      <a:r>
                        <a:rPr lang="en-US" dirty="0"/>
                        <a:t>Obtain approval of Structure</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structure</a:t>
                      </a:r>
                      <a:endParaRPr lang="en-ZA" dirty="0"/>
                    </a:p>
                    <a:p>
                      <a:endParaRPr lang="en-ZA" dirty="0"/>
                    </a:p>
                  </a:txBody>
                  <a:tcPr/>
                </a:tc>
                <a:tc>
                  <a:txBody>
                    <a:bodyPr/>
                    <a:lstStyle/>
                    <a:p>
                      <a:r>
                        <a:rPr lang="en-US" dirty="0"/>
                        <a:t>Feb 2022</a:t>
                      </a:r>
                      <a:endParaRPr lang="en-ZA" dirty="0"/>
                    </a:p>
                  </a:txBody>
                  <a:tcPr/>
                </a:tc>
                <a:tc>
                  <a:txBody>
                    <a:bodyPr/>
                    <a:lstStyle/>
                    <a:p>
                      <a:r>
                        <a:rPr lang="en-US" dirty="0"/>
                        <a:t>In progress</a:t>
                      </a:r>
                      <a:endParaRPr lang="en-ZA" dirty="0"/>
                    </a:p>
                  </a:txBody>
                  <a:tcPr/>
                </a:tc>
                <a:extLst>
                  <a:ext uri="{0D108BD9-81ED-4DB2-BD59-A6C34878D82A}">
                    <a16:rowId xmlns:a16="http://schemas.microsoft.com/office/drawing/2014/main" val="3289688086"/>
                  </a:ext>
                </a:extLst>
              </a:tr>
              <a:tr h="603802">
                <a:tc>
                  <a:txBody>
                    <a:bodyPr/>
                    <a:lstStyle/>
                    <a:p>
                      <a:endParaRPr lang="en-ZA" dirty="0"/>
                    </a:p>
                  </a:txBody>
                  <a:tcPr/>
                </a:tc>
                <a:tc>
                  <a:txBody>
                    <a:bodyPr/>
                    <a:lstStyle/>
                    <a:p>
                      <a:r>
                        <a:rPr lang="en-US" dirty="0"/>
                        <a:t>Sourcing of funds</a:t>
                      </a:r>
                      <a:endParaRPr lang="en-ZA" dirty="0"/>
                    </a:p>
                  </a:txBody>
                  <a:tcPr/>
                </a:tc>
                <a:tc>
                  <a:txBody>
                    <a:bodyPr/>
                    <a:lstStyle/>
                    <a:p>
                      <a:r>
                        <a:rPr lang="en-US" dirty="0"/>
                        <a:t>Available budget</a:t>
                      </a:r>
                      <a:endParaRPr lang="en-ZA" dirty="0"/>
                    </a:p>
                  </a:txBody>
                  <a:tcPr/>
                </a:tc>
                <a:tc>
                  <a:txBody>
                    <a:bodyPr/>
                    <a:lstStyle/>
                    <a:p>
                      <a:r>
                        <a:rPr lang="en-US" dirty="0"/>
                        <a:t>Feb 2022</a:t>
                      </a:r>
                      <a:endParaRPr lang="en-ZA" dirty="0"/>
                    </a:p>
                  </a:txBody>
                  <a:tcPr/>
                </a:tc>
                <a:tc>
                  <a:txBody>
                    <a:bodyPr/>
                    <a:lstStyle/>
                    <a:p>
                      <a:r>
                        <a:rPr lang="en-US" dirty="0" err="1"/>
                        <a:t>Finalised</a:t>
                      </a:r>
                      <a:r>
                        <a:rPr lang="en-US" dirty="0"/>
                        <a:t> - funding to be provided in 22/23FY</a:t>
                      </a:r>
                      <a:endParaRPr lang="en-ZA" dirty="0"/>
                    </a:p>
                  </a:txBody>
                  <a:tcPr/>
                </a:tc>
                <a:extLst>
                  <a:ext uri="{0D108BD9-81ED-4DB2-BD59-A6C34878D82A}">
                    <a16:rowId xmlns:a16="http://schemas.microsoft.com/office/drawing/2014/main" val="4001711790"/>
                  </a:ext>
                </a:extLst>
              </a:tr>
              <a:tr h="668699">
                <a:tc>
                  <a:txBody>
                    <a:bodyPr/>
                    <a:lstStyle/>
                    <a:p>
                      <a:endParaRPr lang="en-ZA" dirty="0"/>
                    </a:p>
                  </a:txBody>
                  <a:tcPr/>
                </a:tc>
                <a:tc>
                  <a:txBody>
                    <a:bodyPr/>
                    <a:lstStyle/>
                    <a:p>
                      <a:r>
                        <a:rPr lang="en-US" dirty="0"/>
                        <a:t>Placing the existing staff into the structure</a:t>
                      </a:r>
                      <a:endParaRPr lang="en-ZA" dirty="0"/>
                    </a:p>
                  </a:txBody>
                  <a:tcPr/>
                </a:tc>
                <a:tc>
                  <a:txBody>
                    <a:bodyPr/>
                    <a:lstStyle/>
                    <a:p>
                      <a:r>
                        <a:rPr lang="en-US" dirty="0"/>
                        <a:t>Ring fencing of existing to the function</a:t>
                      </a:r>
                      <a:endParaRPr lang="en-ZA" dirty="0"/>
                    </a:p>
                  </a:txBody>
                  <a:tcPr/>
                </a:tc>
                <a:tc>
                  <a:txBody>
                    <a:bodyPr/>
                    <a:lstStyle/>
                    <a:p>
                      <a:r>
                        <a:rPr lang="en-US" dirty="0"/>
                        <a:t>Feb 2022</a:t>
                      </a:r>
                      <a:endParaRPr lang="en-ZA" dirty="0"/>
                    </a:p>
                  </a:txBody>
                  <a:tcPr/>
                </a:tc>
                <a:tc>
                  <a:txBody>
                    <a:bodyPr/>
                    <a:lstStyle/>
                    <a:p>
                      <a:r>
                        <a:rPr lang="en-US" dirty="0"/>
                        <a:t>In progress</a:t>
                      </a:r>
                      <a:endParaRPr lang="en-ZA" dirty="0"/>
                    </a:p>
                  </a:txBody>
                  <a:tcPr/>
                </a:tc>
                <a:extLst>
                  <a:ext uri="{0D108BD9-81ED-4DB2-BD59-A6C34878D82A}">
                    <a16:rowId xmlns:a16="http://schemas.microsoft.com/office/drawing/2014/main" val="3085254076"/>
                  </a:ext>
                </a:extLst>
              </a:tr>
              <a:tr h="382114">
                <a:tc>
                  <a:txBody>
                    <a:bodyPr/>
                    <a:lstStyle/>
                    <a:p>
                      <a:endParaRPr lang="en-ZA" dirty="0"/>
                    </a:p>
                  </a:txBody>
                  <a:tcPr/>
                </a:tc>
                <a:tc>
                  <a:txBody>
                    <a:bodyPr/>
                    <a:lstStyle/>
                    <a:p>
                      <a:r>
                        <a:rPr lang="en-US" dirty="0"/>
                        <a:t>Recruitment</a:t>
                      </a:r>
                      <a:endParaRPr lang="en-ZA" dirty="0"/>
                    </a:p>
                  </a:txBody>
                  <a:tcPr/>
                </a:tc>
                <a:tc>
                  <a:txBody>
                    <a:bodyPr/>
                    <a:lstStyle/>
                    <a:p>
                      <a:r>
                        <a:rPr lang="en-US" dirty="0"/>
                        <a:t>Augmented capacity</a:t>
                      </a:r>
                      <a:endParaRPr lang="en-ZA" dirty="0"/>
                    </a:p>
                  </a:txBody>
                  <a:tcPr/>
                </a:tc>
                <a:tc>
                  <a:txBody>
                    <a:bodyPr/>
                    <a:lstStyle/>
                    <a:p>
                      <a:r>
                        <a:rPr lang="en-US" dirty="0"/>
                        <a:t>June 2022</a:t>
                      </a:r>
                      <a:endParaRPr lang="en-ZA" dirty="0"/>
                    </a:p>
                  </a:txBody>
                  <a:tcPr/>
                </a:tc>
                <a:tc>
                  <a:txBody>
                    <a:bodyPr/>
                    <a:lstStyle/>
                    <a:p>
                      <a:r>
                        <a:rPr lang="en-US" dirty="0"/>
                        <a:t>Yet to start</a:t>
                      </a:r>
                      <a:endParaRPr lang="en-ZA" dirty="0"/>
                    </a:p>
                  </a:txBody>
                  <a:tcPr/>
                </a:tc>
                <a:extLst>
                  <a:ext uri="{0D108BD9-81ED-4DB2-BD59-A6C34878D82A}">
                    <a16:rowId xmlns:a16="http://schemas.microsoft.com/office/drawing/2014/main" val="4198093995"/>
                  </a:ext>
                </a:extLst>
              </a:tr>
            </a:tbl>
          </a:graphicData>
        </a:graphic>
      </p:graphicFrame>
      <p:sp>
        <p:nvSpPr>
          <p:cNvPr id="6" name="TextBox 5"/>
          <p:cNvSpPr txBox="1"/>
          <p:nvPr/>
        </p:nvSpPr>
        <p:spPr>
          <a:xfrm>
            <a:off x="397536" y="1152187"/>
            <a:ext cx="10107741" cy="400110"/>
          </a:xfrm>
          <a:prstGeom prst="rect">
            <a:avLst/>
          </a:prstGeom>
          <a:noFill/>
        </p:spPr>
        <p:txBody>
          <a:bodyPr wrap="square" rtlCol="0">
            <a:spAutoFit/>
          </a:bodyPr>
          <a:lstStyle/>
          <a:p>
            <a:pPr>
              <a:buFont typeface="Wingdings" pitchFamily="2" charset="2"/>
              <a:buChar char="q"/>
            </a:pPr>
            <a:r>
              <a:rPr lang="en-US" sz="2000" dirty="0">
                <a:latin typeface="Arial" pitchFamily="34" charset="0"/>
                <a:cs typeface="Arial" pitchFamily="34" charset="0"/>
              </a:rPr>
              <a:t> Work Stream 1 – Capacity Augmentation</a:t>
            </a:r>
          </a:p>
        </p:txBody>
      </p:sp>
    </p:spTree>
    <p:extLst>
      <p:ext uri="{BB962C8B-B14F-4D97-AF65-F5344CB8AC3E}">
        <p14:creationId xmlns:p14="http://schemas.microsoft.com/office/powerpoint/2010/main" val="418812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25</a:t>
            </a:fld>
            <a:endParaRPr lang="en-US"/>
          </a:p>
        </p:txBody>
      </p:sp>
      <p:sp>
        <p:nvSpPr>
          <p:cNvPr id="8" name="Rectangle 7"/>
          <p:cNvSpPr/>
          <p:nvPr/>
        </p:nvSpPr>
        <p:spPr>
          <a:xfrm>
            <a:off x="137087" y="293286"/>
            <a:ext cx="11834090" cy="1723549"/>
          </a:xfrm>
          <a:prstGeom prst="rect">
            <a:avLst/>
          </a:prstGeom>
        </p:spPr>
        <p:txBody>
          <a:bodyPr wrap="square">
            <a:spAutoFit/>
          </a:bodyPr>
          <a:lstStyle/>
          <a:p>
            <a:pPr marL="457200" indent="-457200">
              <a:spcBef>
                <a:spcPts val="600"/>
              </a:spcBef>
            </a:pPr>
            <a:r>
              <a:rPr lang="en-ZA" sz="2400" b="1" dirty="0">
                <a:latin typeface="Arial" pitchFamily="34" charset="0"/>
                <a:cs typeface="Arial" pitchFamily="34" charset="0"/>
              </a:rPr>
              <a:t>	…INTERVENTIONS TO ADDRESS THE DELAYS IN PROCESSING THE APPLICATIONS…</a:t>
            </a:r>
          </a:p>
          <a:p>
            <a:pPr marL="457200" indent="-457200">
              <a:spcBef>
                <a:spcPts val="600"/>
              </a:spcBef>
            </a:pPr>
            <a:endParaRPr lang="en-ZA" sz="2400" b="1" dirty="0">
              <a:latin typeface="Arial" pitchFamily="34" charset="0"/>
              <a:cs typeface="Arial" pitchFamily="34" charset="0"/>
            </a:endParaRPr>
          </a:p>
          <a:p>
            <a:pPr marL="457200" indent="-457200">
              <a:spcBef>
                <a:spcPts val="600"/>
              </a:spcBef>
            </a:pPr>
            <a:endParaRPr lang="en-ZA" sz="2400" b="1" dirty="0">
              <a:latin typeface="Arial" pitchFamily="34" charset="0"/>
              <a:cs typeface="Arial" pitchFamily="34" charset="0"/>
            </a:endParaRPr>
          </a:p>
        </p:txBody>
      </p:sp>
      <p:sp>
        <p:nvSpPr>
          <p:cNvPr id="9" name="TextBox 8"/>
          <p:cNvSpPr txBox="1"/>
          <p:nvPr/>
        </p:nvSpPr>
        <p:spPr>
          <a:xfrm>
            <a:off x="609023" y="1180072"/>
            <a:ext cx="11165308" cy="400110"/>
          </a:xfrm>
          <a:prstGeom prst="rect">
            <a:avLst/>
          </a:prstGeom>
          <a:noFill/>
        </p:spPr>
        <p:txBody>
          <a:bodyPr wrap="square" rtlCol="0">
            <a:spAutoFit/>
          </a:bodyPr>
          <a:lstStyle/>
          <a:p>
            <a:pPr>
              <a:buFont typeface="Wingdings" pitchFamily="2" charset="2"/>
              <a:buChar char="q"/>
            </a:pPr>
            <a:r>
              <a:rPr lang="en-US" sz="2000" dirty="0">
                <a:latin typeface="Arial" pitchFamily="34" charset="0"/>
                <a:cs typeface="Arial" pitchFamily="34" charset="0"/>
              </a:rPr>
              <a:t> Work Stream 2 - Process improvement interventions</a:t>
            </a:r>
          </a:p>
        </p:txBody>
      </p:sp>
      <p:graphicFrame>
        <p:nvGraphicFramePr>
          <p:cNvPr id="3" name="Table 2">
            <a:extLst>
              <a:ext uri="{FF2B5EF4-FFF2-40B4-BE49-F238E27FC236}">
                <a16:creationId xmlns:a16="http://schemas.microsoft.com/office/drawing/2014/main" id="{CCA48EB0-C036-4C02-9775-81A7CC9157F8}"/>
              </a:ext>
            </a:extLst>
          </p:cNvPr>
          <p:cNvGraphicFramePr>
            <a:graphicFrameLocks noGrp="1"/>
          </p:cNvGraphicFramePr>
          <p:nvPr>
            <p:extLst>
              <p:ext uri="{D42A27DB-BD31-4B8C-83A1-F6EECF244321}">
                <p14:modId xmlns:p14="http://schemas.microsoft.com/office/powerpoint/2010/main" val="221705895"/>
              </p:ext>
            </p:extLst>
          </p:nvPr>
        </p:nvGraphicFramePr>
        <p:xfrm>
          <a:off x="609023" y="1717399"/>
          <a:ext cx="11165307" cy="4005204"/>
        </p:xfrm>
        <a:graphic>
          <a:graphicData uri="http://schemas.openxmlformats.org/drawingml/2006/table">
            <a:tbl>
              <a:tblPr firstRow="1" bandRow="1"/>
              <a:tblGrid>
                <a:gridCol w="2829836">
                  <a:extLst>
                    <a:ext uri="{9D8B030D-6E8A-4147-A177-3AD203B41FA5}">
                      <a16:colId xmlns:a16="http://schemas.microsoft.com/office/drawing/2014/main" val="233834397"/>
                    </a:ext>
                  </a:extLst>
                </a:gridCol>
                <a:gridCol w="3528258">
                  <a:extLst>
                    <a:ext uri="{9D8B030D-6E8A-4147-A177-3AD203B41FA5}">
                      <a16:colId xmlns:a16="http://schemas.microsoft.com/office/drawing/2014/main" val="3826135008"/>
                    </a:ext>
                  </a:extLst>
                </a:gridCol>
                <a:gridCol w="3485843">
                  <a:extLst>
                    <a:ext uri="{9D8B030D-6E8A-4147-A177-3AD203B41FA5}">
                      <a16:colId xmlns:a16="http://schemas.microsoft.com/office/drawing/2014/main" val="613261233"/>
                    </a:ext>
                  </a:extLst>
                </a:gridCol>
                <a:gridCol w="1321370">
                  <a:extLst>
                    <a:ext uri="{9D8B030D-6E8A-4147-A177-3AD203B41FA5}">
                      <a16:colId xmlns:a16="http://schemas.microsoft.com/office/drawing/2014/main" val="562806066"/>
                    </a:ext>
                  </a:extLst>
                </a:gridCol>
              </a:tblGrid>
              <a:tr h="213708">
                <a:tc>
                  <a:txBody>
                    <a:bodyPr/>
                    <a:lstStyle/>
                    <a:p>
                      <a:pPr algn="just"/>
                      <a:r>
                        <a:rPr lang="en-US" sz="1400" b="1">
                          <a:effectLst/>
                          <a:latin typeface="Arial" panose="020B0604020202020204" pitchFamily="34" charset="0"/>
                          <a:ea typeface="Times New Roman" panose="02020603050405020304" pitchFamily="18" charset="0"/>
                          <a:cs typeface="Arial" panose="020B0604020202020204" pitchFamily="34" charset="0"/>
                        </a:rPr>
                        <a:t>RISK AREA</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INTERVENTION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Activities and status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date</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975764984"/>
                  </a:ext>
                </a:extLst>
              </a:tr>
              <a:tr h="590582">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skills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Department to start a formal training programme for officials involved in processing. Training to be extended to applicants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a training manual: </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Finalized</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r>
                        <a:rPr lang="en-ZA" sz="1400" dirty="0">
                          <a:effectLst/>
                          <a:latin typeface="Arial" panose="020B0604020202020204" pitchFamily="34" charset="0"/>
                          <a:cs typeface="Arial" panose="020B0604020202020204" pitchFamily="34" charset="0"/>
                        </a:rPr>
                        <a:t>November 2021</a:t>
                      </a: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473099706"/>
                  </a:ext>
                </a:extLst>
              </a:tr>
              <a:tr h="337476">
                <a:tc>
                  <a:txBody>
                    <a:bodyPr/>
                    <a:lstStyle/>
                    <a:p>
                      <a:pPr algn="just"/>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Convert the manual into e-learning material: </a:t>
                      </a: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March 2022</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489878186"/>
                  </a:ext>
                </a:extLst>
              </a:tr>
              <a:tr h="339937">
                <a:tc>
                  <a:txBody>
                    <a:bodyPr/>
                    <a:lstStyle/>
                    <a:p>
                      <a:pPr algn="l"/>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a </a:t>
                      </a:r>
                      <a:r>
                        <a:rPr lang="en-US"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standardised</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Information Requirements for applications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list of information requirements to be established and published in e-WULAAS (electronic Water Use License Application &amp; Authorization System)</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a list of information requirements: </a:t>
                      </a:r>
                      <a:r>
                        <a:rPr lang="en-US"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Finalised</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November 2021</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2614588"/>
                  </a:ext>
                </a:extLst>
              </a:tr>
              <a:tr h="213708">
                <a:tc>
                  <a:txBody>
                    <a:bodyPr/>
                    <a:lstStyle/>
                    <a:p>
                      <a:pPr algn="just"/>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Publish the list in e-WULAAS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February 2022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244559633"/>
                  </a:ext>
                </a:extLst>
              </a:tr>
              <a:tr h="464029">
                <a:tc>
                  <a:txBody>
                    <a:bodyPr/>
                    <a:lstStyle/>
                    <a:p>
                      <a:pPr algn="l"/>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License conditions not implementable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Revise water use license template based on internal and external inputs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Solicit internal and external input on the existing license templates: </a:t>
                      </a:r>
                      <a:r>
                        <a:rPr lang="en-US"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November 2021</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302802809"/>
                  </a:ext>
                </a:extLst>
              </a:tr>
              <a:tr h="464029">
                <a:tc>
                  <a:txBody>
                    <a:bodyPr/>
                    <a:lstStyle/>
                    <a:p>
                      <a:pPr algn="just"/>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Consider input and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finalise</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templates for implementation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March 2022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078199529"/>
                  </a:ext>
                </a:extLst>
              </a:tr>
            </a:tbl>
          </a:graphicData>
        </a:graphic>
      </p:graphicFrame>
    </p:spTree>
    <p:extLst>
      <p:ext uri="{BB962C8B-B14F-4D97-AF65-F5344CB8AC3E}">
        <p14:creationId xmlns:p14="http://schemas.microsoft.com/office/powerpoint/2010/main" val="355979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26</a:t>
            </a:fld>
            <a:endParaRPr lang="en-US"/>
          </a:p>
        </p:txBody>
      </p:sp>
      <p:sp>
        <p:nvSpPr>
          <p:cNvPr id="8" name="Rectangle 7"/>
          <p:cNvSpPr/>
          <p:nvPr/>
        </p:nvSpPr>
        <p:spPr>
          <a:xfrm>
            <a:off x="188492" y="223418"/>
            <a:ext cx="11127809" cy="1723549"/>
          </a:xfrm>
          <a:prstGeom prst="rect">
            <a:avLst/>
          </a:prstGeom>
        </p:spPr>
        <p:txBody>
          <a:bodyPr wrap="square">
            <a:spAutoFit/>
          </a:bodyPr>
          <a:lstStyle/>
          <a:p>
            <a:pPr marL="457200" indent="-457200">
              <a:spcBef>
                <a:spcPts val="600"/>
              </a:spcBef>
            </a:pPr>
            <a:r>
              <a:rPr lang="en-ZA" sz="2400" b="1" dirty="0">
                <a:latin typeface="Arial" pitchFamily="34" charset="0"/>
                <a:cs typeface="Arial" pitchFamily="34" charset="0"/>
              </a:rPr>
              <a:t>	…INTERVENTIONS TO ADDRESS THE DELAYS IN PROCESSING THE APPLICATIONS…</a:t>
            </a:r>
          </a:p>
          <a:p>
            <a:pPr marL="457200" indent="-457200">
              <a:spcBef>
                <a:spcPts val="600"/>
              </a:spcBef>
            </a:pPr>
            <a:endParaRPr lang="en-ZA" sz="2400" b="1" dirty="0">
              <a:latin typeface="Arial" pitchFamily="34" charset="0"/>
              <a:cs typeface="Arial" pitchFamily="34" charset="0"/>
            </a:endParaRPr>
          </a:p>
          <a:p>
            <a:pPr marL="457200" indent="-457200">
              <a:spcBef>
                <a:spcPts val="600"/>
              </a:spcBef>
            </a:pPr>
            <a:endParaRPr lang="en-ZA" sz="2400" b="1" dirty="0">
              <a:latin typeface="Arial" pitchFamily="34" charset="0"/>
              <a:cs typeface="Arial" pitchFamily="34" charset="0"/>
            </a:endParaRPr>
          </a:p>
        </p:txBody>
      </p:sp>
      <p:sp>
        <p:nvSpPr>
          <p:cNvPr id="9" name="TextBox 8"/>
          <p:cNvSpPr txBox="1"/>
          <p:nvPr/>
        </p:nvSpPr>
        <p:spPr>
          <a:xfrm>
            <a:off x="358052" y="1218323"/>
            <a:ext cx="11165308" cy="400110"/>
          </a:xfrm>
          <a:prstGeom prst="rect">
            <a:avLst/>
          </a:prstGeom>
          <a:noFill/>
        </p:spPr>
        <p:txBody>
          <a:bodyPr wrap="square" rtlCol="0">
            <a:spAutoFit/>
          </a:bodyPr>
          <a:lstStyle/>
          <a:p>
            <a:pPr>
              <a:buFont typeface="Wingdings" pitchFamily="2" charset="2"/>
              <a:buChar char="q"/>
            </a:pPr>
            <a:r>
              <a:rPr lang="en-US" sz="2000" dirty="0">
                <a:latin typeface="Arial" pitchFamily="34" charset="0"/>
                <a:cs typeface="Arial" pitchFamily="34" charset="0"/>
              </a:rPr>
              <a:t>  Work Stream 2 - Process improvement interventions</a:t>
            </a:r>
          </a:p>
        </p:txBody>
      </p:sp>
      <p:graphicFrame>
        <p:nvGraphicFramePr>
          <p:cNvPr id="3" name="Table 2">
            <a:extLst>
              <a:ext uri="{FF2B5EF4-FFF2-40B4-BE49-F238E27FC236}">
                <a16:creationId xmlns:a16="http://schemas.microsoft.com/office/drawing/2014/main" id="{CCA48EB0-C036-4C02-9775-81A7CC9157F8}"/>
              </a:ext>
            </a:extLst>
          </p:cNvPr>
          <p:cNvGraphicFramePr>
            <a:graphicFrameLocks noGrp="1"/>
          </p:cNvGraphicFramePr>
          <p:nvPr>
            <p:extLst>
              <p:ext uri="{D42A27DB-BD31-4B8C-83A1-F6EECF244321}">
                <p14:modId xmlns:p14="http://schemas.microsoft.com/office/powerpoint/2010/main" val="1330784813"/>
              </p:ext>
            </p:extLst>
          </p:nvPr>
        </p:nvGraphicFramePr>
        <p:xfrm>
          <a:off x="387926" y="1676294"/>
          <a:ext cx="11165307" cy="3104700"/>
        </p:xfrm>
        <a:graphic>
          <a:graphicData uri="http://schemas.openxmlformats.org/drawingml/2006/table">
            <a:tbl>
              <a:tblPr firstRow="1" bandRow="1"/>
              <a:tblGrid>
                <a:gridCol w="3225211">
                  <a:extLst>
                    <a:ext uri="{9D8B030D-6E8A-4147-A177-3AD203B41FA5}">
                      <a16:colId xmlns:a16="http://schemas.microsoft.com/office/drawing/2014/main" val="233834397"/>
                    </a:ext>
                  </a:extLst>
                </a:gridCol>
                <a:gridCol w="3132883">
                  <a:extLst>
                    <a:ext uri="{9D8B030D-6E8A-4147-A177-3AD203B41FA5}">
                      <a16:colId xmlns:a16="http://schemas.microsoft.com/office/drawing/2014/main" val="3826135008"/>
                    </a:ext>
                  </a:extLst>
                </a:gridCol>
                <a:gridCol w="3485843">
                  <a:extLst>
                    <a:ext uri="{9D8B030D-6E8A-4147-A177-3AD203B41FA5}">
                      <a16:colId xmlns:a16="http://schemas.microsoft.com/office/drawing/2014/main" val="613261233"/>
                    </a:ext>
                  </a:extLst>
                </a:gridCol>
                <a:gridCol w="1321370">
                  <a:extLst>
                    <a:ext uri="{9D8B030D-6E8A-4147-A177-3AD203B41FA5}">
                      <a16:colId xmlns:a16="http://schemas.microsoft.com/office/drawing/2014/main" val="562806066"/>
                    </a:ext>
                  </a:extLst>
                </a:gridCol>
              </a:tblGrid>
              <a:tr h="213708">
                <a:tc>
                  <a:txBody>
                    <a:bodyPr/>
                    <a:lstStyle/>
                    <a:p>
                      <a:pPr algn="just"/>
                      <a:r>
                        <a:rPr lang="en-US" sz="1600" b="1">
                          <a:effectLst/>
                          <a:latin typeface="Arial" panose="020B0604020202020204" pitchFamily="34" charset="0"/>
                          <a:ea typeface="Times New Roman" panose="02020603050405020304" pitchFamily="18" charset="0"/>
                          <a:cs typeface="Arial" panose="020B0604020202020204" pitchFamily="34" charset="0"/>
                        </a:rPr>
                        <a:t>RISK AREA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INTERVENTION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Activities and status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date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975764984"/>
                  </a:ext>
                </a:extLst>
              </a:tr>
              <a:tr h="464029">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differentiated approach in handling of applications based on their complexity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different processess to process complex and less complex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Distinguish between complex and less complex applications:  </a:t>
                      </a:r>
                      <a:r>
                        <a:rPr lang="en-US" sz="1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197671983"/>
                  </a:ext>
                </a:extLst>
              </a:tr>
              <a:tr h="464029">
                <a:tc>
                  <a:txBody>
                    <a:bodyPr/>
                    <a:lstStyle/>
                    <a:p>
                      <a:pPr algn="just"/>
                      <a:r>
                        <a:rPr lang="en-US" sz="16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a process for less complex applications: In progress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February 2022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662794787"/>
                  </a:ext>
                </a:extLst>
              </a:tr>
              <a:tr h="256575">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a tool to assist assessor in decision making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of the decision-making tool</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the decision-making tool and guidelines have been developed.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51129352"/>
                  </a:ext>
                </a:extLst>
              </a:tr>
              <a:tr h="337476">
                <a:tc>
                  <a:txBody>
                    <a:bodyPr/>
                    <a:lstStyle/>
                    <a:p>
                      <a:pPr algn="just"/>
                      <a:r>
                        <a:rPr lang="en-US" sz="16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Test the decision-making tool for implementation</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March 2022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4492" marR="84492" marT="42246" marB="422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10872280"/>
                  </a:ext>
                </a:extLst>
              </a:tr>
            </a:tbl>
          </a:graphicData>
        </a:graphic>
      </p:graphicFrame>
      <p:sp>
        <p:nvSpPr>
          <p:cNvPr id="10" name="TextBox 9">
            <a:extLst>
              <a:ext uri="{FF2B5EF4-FFF2-40B4-BE49-F238E27FC236}">
                <a16:creationId xmlns:a16="http://schemas.microsoft.com/office/drawing/2014/main" id="{42BEEEC6-ACA2-4DE5-8B2D-F4C6D1821419}"/>
              </a:ext>
            </a:extLst>
          </p:cNvPr>
          <p:cNvSpPr txBox="1"/>
          <p:nvPr/>
        </p:nvSpPr>
        <p:spPr>
          <a:xfrm>
            <a:off x="368180" y="4965393"/>
            <a:ext cx="11455640" cy="584775"/>
          </a:xfrm>
          <a:prstGeom prst="rect">
            <a:avLst/>
          </a:prstGeom>
          <a:noFill/>
        </p:spPr>
        <p:txBody>
          <a:bodyPr wrap="square" rtlCol="0">
            <a:spAutoFit/>
          </a:bodyPr>
          <a:lstStyle/>
          <a:p>
            <a:r>
              <a:rPr lang="en-US" sz="1600" dirty="0">
                <a:latin typeface="Arial" pitchFamily="34" charset="0"/>
                <a:cs typeface="Arial" pitchFamily="34" charset="0"/>
              </a:rPr>
              <a:t>Note: Activities performed by this workstream are at 80% completion and the outstanding work will be completed at the end of March 2022 and implemented on 01 April 2022. </a:t>
            </a:r>
          </a:p>
        </p:txBody>
      </p:sp>
    </p:spTree>
    <p:extLst>
      <p:ext uri="{BB962C8B-B14F-4D97-AF65-F5344CB8AC3E}">
        <p14:creationId xmlns:p14="http://schemas.microsoft.com/office/powerpoint/2010/main" val="590320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27</a:t>
            </a:fld>
            <a:endParaRPr lang="en-US"/>
          </a:p>
        </p:txBody>
      </p:sp>
      <p:sp>
        <p:nvSpPr>
          <p:cNvPr id="8" name="Rectangle 7"/>
          <p:cNvSpPr/>
          <p:nvPr/>
        </p:nvSpPr>
        <p:spPr>
          <a:xfrm>
            <a:off x="358052" y="293285"/>
            <a:ext cx="10341792" cy="1277273"/>
          </a:xfrm>
          <a:prstGeom prst="rect">
            <a:avLst/>
          </a:prstGeom>
        </p:spPr>
        <p:txBody>
          <a:bodyPr wrap="square">
            <a:spAutoFit/>
          </a:bodyPr>
          <a:lstStyle/>
          <a:p>
            <a:pPr marL="457200" indent="-457200">
              <a:spcBef>
                <a:spcPts val="600"/>
              </a:spcBef>
            </a:pPr>
            <a:r>
              <a:rPr lang="en-ZA" sz="2400" b="1" dirty="0">
                <a:latin typeface="Arial" pitchFamily="34" charset="0"/>
                <a:cs typeface="Arial" pitchFamily="34" charset="0"/>
              </a:rPr>
              <a:t>	…INTERVENTIONS TO ADDRESS THE DELAYS IN PROCESSING THE APPLICATIONS…</a:t>
            </a:r>
          </a:p>
          <a:p>
            <a:pPr marL="457200" indent="-457200">
              <a:spcBef>
                <a:spcPts val="600"/>
              </a:spcBef>
            </a:pPr>
            <a:endParaRPr lang="en-ZA" sz="2400" b="1" dirty="0">
              <a:latin typeface="Arial" pitchFamily="34" charset="0"/>
              <a:cs typeface="Arial" pitchFamily="34" charset="0"/>
            </a:endParaRPr>
          </a:p>
        </p:txBody>
      </p:sp>
      <p:sp>
        <p:nvSpPr>
          <p:cNvPr id="9" name="TextBox 8"/>
          <p:cNvSpPr txBox="1"/>
          <p:nvPr/>
        </p:nvSpPr>
        <p:spPr>
          <a:xfrm>
            <a:off x="358052" y="1218323"/>
            <a:ext cx="11165308" cy="400110"/>
          </a:xfrm>
          <a:prstGeom prst="rect">
            <a:avLst/>
          </a:prstGeom>
          <a:noFill/>
        </p:spPr>
        <p:txBody>
          <a:bodyPr wrap="square" rtlCol="0">
            <a:spAutoFit/>
          </a:bodyPr>
          <a:lstStyle/>
          <a:p>
            <a:pPr>
              <a:buFont typeface="Wingdings" pitchFamily="2" charset="2"/>
              <a:buChar char="q"/>
            </a:pPr>
            <a:r>
              <a:rPr lang="en-US" sz="2000" dirty="0">
                <a:latin typeface="Arial" pitchFamily="34" charset="0"/>
                <a:cs typeface="Arial" pitchFamily="34" charset="0"/>
              </a:rPr>
              <a:t>  Work Stream 3 - </a:t>
            </a:r>
            <a:r>
              <a:rPr lang="en-US" sz="2000" dirty="0" err="1">
                <a:latin typeface="Arial" pitchFamily="34" charset="0"/>
                <a:cs typeface="Arial" pitchFamily="34" charset="0"/>
              </a:rPr>
              <a:t>Optimising</a:t>
            </a:r>
            <a:r>
              <a:rPr lang="en-US" sz="2000" dirty="0">
                <a:latin typeface="Arial" pitchFamily="34" charset="0"/>
                <a:cs typeface="Arial" pitchFamily="34" charset="0"/>
              </a:rPr>
              <a:t> use of e-WULAAS</a:t>
            </a:r>
          </a:p>
        </p:txBody>
      </p:sp>
      <p:graphicFrame>
        <p:nvGraphicFramePr>
          <p:cNvPr id="3" name="Table 2">
            <a:extLst>
              <a:ext uri="{FF2B5EF4-FFF2-40B4-BE49-F238E27FC236}">
                <a16:creationId xmlns:a16="http://schemas.microsoft.com/office/drawing/2014/main" id="{9A9D987C-D6E5-4758-94CB-4C02EB78A2E3}"/>
              </a:ext>
            </a:extLst>
          </p:cNvPr>
          <p:cNvGraphicFramePr>
            <a:graphicFrameLocks noGrp="1"/>
          </p:cNvGraphicFramePr>
          <p:nvPr>
            <p:extLst>
              <p:ext uri="{D42A27DB-BD31-4B8C-83A1-F6EECF244321}">
                <p14:modId xmlns:p14="http://schemas.microsoft.com/office/powerpoint/2010/main" val="3268161122"/>
              </p:ext>
            </p:extLst>
          </p:nvPr>
        </p:nvGraphicFramePr>
        <p:xfrm>
          <a:off x="358052" y="1866900"/>
          <a:ext cx="10995748" cy="3357380"/>
        </p:xfrm>
        <a:graphic>
          <a:graphicData uri="http://schemas.openxmlformats.org/drawingml/2006/table">
            <a:tbl>
              <a:tblPr firstRow="1" bandRow="1"/>
              <a:tblGrid>
                <a:gridCol w="2475300">
                  <a:extLst>
                    <a:ext uri="{9D8B030D-6E8A-4147-A177-3AD203B41FA5}">
                      <a16:colId xmlns:a16="http://schemas.microsoft.com/office/drawing/2014/main" val="1797995269"/>
                    </a:ext>
                  </a:extLst>
                </a:gridCol>
                <a:gridCol w="2356834">
                  <a:extLst>
                    <a:ext uri="{9D8B030D-6E8A-4147-A177-3AD203B41FA5}">
                      <a16:colId xmlns:a16="http://schemas.microsoft.com/office/drawing/2014/main" val="549523541"/>
                    </a:ext>
                  </a:extLst>
                </a:gridCol>
                <a:gridCol w="4329813">
                  <a:extLst>
                    <a:ext uri="{9D8B030D-6E8A-4147-A177-3AD203B41FA5}">
                      <a16:colId xmlns:a16="http://schemas.microsoft.com/office/drawing/2014/main" val="1366664765"/>
                    </a:ext>
                  </a:extLst>
                </a:gridCol>
                <a:gridCol w="1833801">
                  <a:extLst>
                    <a:ext uri="{9D8B030D-6E8A-4147-A177-3AD203B41FA5}">
                      <a16:colId xmlns:a16="http://schemas.microsoft.com/office/drawing/2014/main" val="1159643762"/>
                    </a:ext>
                  </a:extLst>
                </a:gridCol>
              </a:tblGrid>
              <a:tr h="268284">
                <a:tc>
                  <a:txBody>
                    <a:bodyPr/>
                    <a:lstStyle/>
                    <a:p>
                      <a:pPr algn="just"/>
                      <a:r>
                        <a:rPr lang="en-US" sz="1600" b="1" dirty="0">
                          <a:effectLst/>
                          <a:latin typeface="Arial" panose="020B0604020202020204" pitchFamily="34" charset="0"/>
                          <a:ea typeface="Times New Roman" panose="02020603050405020304" pitchFamily="18" charset="0"/>
                          <a:cs typeface="Arial" panose="020B0604020202020204" pitchFamily="34" charset="0"/>
                        </a:rPr>
                        <a:t>RISK AREA</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INTERVENTION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Activities and Staus</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date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841256454"/>
                  </a:ext>
                </a:extLst>
              </a:tr>
              <a:tr h="498489">
                <a:tc>
                  <a:txBody>
                    <a:bodyPr/>
                    <a:lstStyle/>
                    <a:p>
                      <a:pPr algn="just"/>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performance montoring system</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a performance monitoring and escalation system (PMES)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and implement the PMES.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effectLst/>
                          <a:latin typeface="Arial" panose="020B0604020202020204" pitchFamily="34" charset="0"/>
                          <a:ea typeface="Times New Roman" panose="02020603050405020304" pitchFamily="18" charset="0"/>
                          <a:cs typeface="Arial" panose="020B0604020202020204" pitchFamily="34" charset="0"/>
                        </a:rPr>
                        <a:t> Nov 2021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78163585"/>
                  </a:ext>
                </a:extLst>
              </a:tr>
              <a:tr h="636958">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t>
                      </a:r>
                      <a:r>
                        <a:rPr lang="en-GB"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wulaas</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not </a:t>
                      </a:r>
                      <a:r>
                        <a:rPr lang="en-GB"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utilisesed</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fully and by all officials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 rollout of the </a:t>
                      </a:r>
                    </a:p>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e-WULAAS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training to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delegated authorities to sign for decisions in the e-WULAAS electronically: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effectLst/>
                          <a:latin typeface="Arial" panose="020B0604020202020204" pitchFamily="34" charset="0"/>
                          <a:ea typeface="Times New Roman" panose="02020603050405020304" pitchFamily="18" charset="0"/>
                          <a:cs typeface="Arial" panose="020B0604020202020204" pitchFamily="34" charset="0"/>
                        </a:rPr>
                        <a:t> Dec 2021</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4881408"/>
                  </a:ext>
                </a:extLst>
              </a:tr>
              <a:tr h="498489">
                <a:tc>
                  <a:txBody>
                    <a:bodyPr/>
                    <a:lstStyle/>
                    <a:p>
                      <a:pPr algn="just"/>
                      <a:r>
                        <a:rPr lang="en-GB" sz="16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 the Regional Heads on</a:t>
                      </a:r>
                      <a:r>
                        <a:rPr lang="en-GB" sz="16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e-WULAAS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February 2022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163711649"/>
                  </a:ext>
                </a:extLst>
              </a:tr>
              <a:tr h="498489">
                <a:tc>
                  <a:txBody>
                    <a:bodyPr/>
                    <a:lstStyle/>
                    <a:p>
                      <a:pPr algn="just"/>
                      <a:r>
                        <a:rPr lang="en-GB" sz="16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Enforce use of the system by all officials: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February 2022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50541154"/>
                  </a:ext>
                </a:extLst>
              </a:tr>
            </a:tbl>
          </a:graphicData>
        </a:graphic>
      </p:graphicFrame>
    </p:spTree>
    <p:extLst>
      <p:ext uri="{BB962C8B-B14F-4D97-AF65-F5344CB8AC3E}">
        <p14:creationId xmlns:p14="http://schemas.microsoft.com/office/powerpoint/2010/main" val="170533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28</a:t>
            </a:fld>
            <a:endParaRPr lang="en-US"/>
          </a:p>
        </p:txBody>
      </p:sp>
      <p:sp>
        <p:nvSpPr>
          <p:cNvPr id="8" name="Rectangle 7"/>
          <p:cNvSpPr/>
          <p:nvPr/>
        </p:nvSpPr>
        <p:spPr>
          <a:xfrm>
            <a:off x="-272954" y="293285"/>
            <a:ext cx="10972798" cy="1277273"/>
          </a:xfrm>
          <a:prstGeom prst="rect">
            <a:avLst/>
          </a:prstGeom>
        </p:spPr>
        <p:txBody>
          <a:bodyPr wrap="square">
            <a:spAutoFit/>
          </a:bodyPr>
          <a:lstStyle/>
          <a:p>
            <a:pPr marL="457200" indent="-457200">
              <a:spcBef>
                <a:spcPts val="600"/>
              </a:spcBef>
            </a:pPr>
            <a:r>
              <a:rPr lang="en-ZA" sz="2400" b="1" dirty="0">
                <a:latin typeface="Arial" pitchFamily="34" charset="0"/>
                <a:cs typeface="Arial" pitchFamily="34" charset="0"/>
              </a:rPr>
              <a:t>	…INTERVENTIONS TO ADDRESS THE DELAYS IN PROCESSING THE APPLICATIONS</a:t>
            </a:r>
          </a:p>
          <a:p>
            <a:pPr marL="457200" indent="-457200">
              <a:spcBef>
                <a:spcPts val="600"/>
              </a:spcBef>
            </a:pPr>
            <a:endParaRPr lang="en-ZA" sz="2400" b="1" dirty="0">
              <a:latin typeface="Arial" pitchFamily="34" charset="0"/>
              <a:cs typeface="Arial" pitchFamily="34" charset="0"/>
            </a:endParaRPr>
          </a:p>
        </p:txBody>
      </p:sp>
      <p:sp>
        <p:nvSpPr>
          <p:cNvPr id="9" name="TextBox 8"/>
          <p:cNvSpPr txBox="1"/>
          <p:nvPr/>
        </p:nvSpPr>
        <p:spPr>
          <a:xfrm>
            <a:off x="358052" y="1218323"/>
            <a:ext cx="11165308" cy="400110"/>
          </a:xfrm>
          <a:prstGeom prst="rect">
            <a:avLst/>
          </a:prstGeom>
          <a:noFill/>
        </p:spPr>
        <p:txBody>
          <a:bodyPr wrap="square" rtlCol="0">
            <a:spAutoFit/>
          </a:bodyPr>
          <a:lstStyle/>
          <a:p>
            <a:pPr>
              <a:buFont typeface="Wingdings" pitchFamily="2" charset="2"/>
              <a:buChar char="q"/>
            </a:pPr>
            <a:r>
              <a:rPr lang="en-US" sz="2000" dirty="0">
                <a:latin typeface="Arial" pitchFamily="34" charset="0"/>
                <a:cs typeface="Arial" pitchFamily="34" charset="0"/>
              </a:rPr>
              <a:t>  Work Stream 3 - </a:t>
            </a:r>
            <a:r>
              <a:rPr lang="en-US" sz="2000" dirty="0" err="1">
                <a:latin typeface="Arial" pitchFamily="34" charset="0"/>
                <a:cs typeface="Arial" pitchFamily="34" charset="0"/>
              </a:rPr>
              <a:t>Optimising</a:t>
            </a:r>
            <a:r>
              <a:rPr lang="en-US" sz="2000" dirty="0">
                <a:latin typeface="Arial" pitchFamily="34" charset="0"/>
                <a:cs typeface="Arial" pitchFamily="34" charset="0"/>
              </a:rPr>
              <a:t> use of e-WULAAS</a:t>
            </a:r>
          </a:p>
        </p:txBody>
      </p:sp>
      <p:graphicFrame>
        <p:nvGraphicFramePr>
          <p:cNvPr id="3" name="Table 2">
            <a:extLst>
              <a:ext uri="{FF2B5EF4-FFF2-40B4-BE49-F238E27FC236}">
                <a16:creationId xmlns:a16="http://schemas.microsoft.com/office/drawing/2014/main" id="{9A9D987C-D6E5-4758-94CB-4C02EB78A2E3}"/>
              </a:ext>
            </a:extLst>
          </p:cNvPr>
          <p:cNvGraphicFramePr>
            <a:graphicFrameLocks noGrp="1"/>
          </p:cNvGraphicFramePr>
          <p:nvPr>
            <p:extLst>
              <p:ext uri="{D42A27DB-BD31-4B8C-83A1-F6EECF244321}">
                <p14:modId xmlns:p14="http://schemas.microsoft.com/office/powerpoint/2010/main" val="3387490735"/>
              </p:ext>
            </p:extLst>
          </p:nvPr>
        </p:nvGraphicFramePr>
        <p:xfrm>
          <a:off x="358052" y="1866900"/>
          <a:ext cx="10995748" cy="3784990"/>
        </p:xfrm>
        <a:graphic>
          <a:graphicData uri="http://schemas.openxmlformats.org/drawingml/2006/table">
            <a:tbl>
              <a:tblPr firstRow="1" bandRow="1"/>
              <a:tblGrid>
                <a:gridCol w="3131224">
                  <a:extLst>
                    <a:ext uri="{9D8B030D-6E8A-4147-A177-3AD203B41FA5}">
                      <a16:colId xmlns:a16="http://schemas.microsoft.com/office/drawing/2014/main" val="1797995269"/>
                    </a:ext>
                  </a:extLst>
                </a:gridCol>
                <a:gridCol w="2847130">
                  <a:extLst>
                    <a:ext uri="{9D8B030D-6E8A-4147-A177-3AD203B41FA5}">
                      <a16:colId xmlns:a16="http://schemas.microsoft.com/office/drawing/2014/main" val="549523541"/>
                    </a:ext>
                  </a:extLst>
                </a:gridCol>
                <a:gridCol w="3183593">
                  <a:extLst>
                    <a:ext uri="{9D8B030D-6E8A-4147-A177-3AD203B41FA5}">
                      <a16:colId xmlns:a16="http://schemas.microsoft.com/office/drawing/2014/main" val="1366664765"/>
                    </a:ext>
                  </a:extLst>
                </a:gridCol>
                <a:gridCol w="1833801">
                  <a:extLst>
                    <a:ext uri="{9D8B030D-6E8A-4147-A177-3AD203B41FA5}">
                      <a16:colId xmlns:a16="http://schemas.microsoft.com/office/drawing/2014/main" val="1159643762"/>
                    </a:ext>
                  </a:extLst>
                </a:gridCol>
              </a:tblGrid>
              <a:tr h="381956">
                <a:tc>
                  <a:txBody>
                    <a:bodyPr/>
                    <a:lstStyle/>
                    <a:p>
                      <a:pPr algn="just"/>
                      <a:r>
                        <a:rPr lang="en-US" sz="1600" b="1" dirty="0">
                          <a:effectLst/>
                          <a:latin typeface="Arial" panose="020B0604020202020204" pitchFamily="34" charset="0"/>
                          <a:ea typeface="Times New Roman" panose="02020603050405020304" pitchFamily="18" charset="0"/>
                          <a:cs typeface="Arial" panose="020B0604020202020204" pitchFamily="34" charset="0"/>
                        </a:rPr>
                        <a:t>RISK AREA</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INTERVENTION</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Activities and Staus</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just"/>
                      <a:r>
                        <a:rPr lang="en-US"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Due date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841256454"/>
                  </a:ext>
                </a:extLst>
              </a:tr>
              <a:tr h="1228393">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Frequent system downtime and connectivity issues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Reduce downtime and address connectivity problems</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areas with connectivity problems and causes for downtime: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Finalised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717297057"/>
                  </a:ext>
                </a:extLst>
              </a:tr>
              <a:tr h="1228393">
                <a:tc>
                  <a:txBody>
                    <a:bodyPr/>
                    <a:lstStyle/>
                    <a:p>
                      <a:pPr algn="just"/>
                      <a:r>
                        <a:rPr lang="en-GB" sz="16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 measures to improve connectivity and minimise system downtime. </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progress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Continuous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31003796"/>
                  </a:ext>
                </a:extLst>
              </a:tr>
              <a:tr h="946248">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e-WULAAS need enhancement to cater for revised processes and documents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Enhance the system to cater for revised process and documents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Further development of the system</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March 2022</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6260" marR="86260" marT="43130" marB="4313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814457806"/>
                  </a:ext>
                </a:extLst>
              </a:tr>
            </a:tbl>
          </a:graphicData>
        </a:graphic>
      </p:graphicFrame>
    </p:spTree>
    <p:extLst>
      <p:ext uri="{BB962C8B-B14F-4D97-AF65-F5344CB8AC3E}">
        <p14:creationId xmlns:p14="http://schemas.microsoft.com/office/powerpoint/2010/main" val="3436744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29</a:t>
            </a:fld>
            <a:endParaRPr lang="en-US"/>
          </a:p>
        </p:txBody>
      </p:sp>
      <p:sp>
        <p:nvSpPr>
          <p:cNvPr id="8" name="TextBox 7"/>
          <p:cNvSpPr txBox="1"/>
          <p:nvPr/>
        </p:nvSpPr>
        <p:spPr>
          <a:xfrm>
            <a:off x="405441" y="715992"/>
            <a:ext cx="8814759" cy="646331"/>
          </a:xfrm>
          <a:prstGeom prst="rect">
            <a:avLst/>
          </a:prstGeom>
          <a:noFill/>
        </p:spPr>
        <p:txBody>
          <a:bodyPr wrap="square" rtlCol="0">
            <a:spAutoFit/>
          </a:bodyPr>
          <a:lstStyle/>
          <a:p>
            <a:r>
              <a:rPr lang="en-ZA" b="1" dirty="0">
                <a:latin typeface="Arial" pitchFamily="34" charset="0"/>
                <a:cs typeface="Arial" pitchFamily="34" charset="0"/>
              </a:rPr>
              <a:t>Table 2: Water Use License Applications Progress, from 01 April 2021 to 01 Feb 2022</a:t>
            </a:r>
          </a:p>
        </p:txBody>
      </p:sp>
      <p:sp>
        <p:nvSpPr>
          <p:cNvPr id="12" name="Rectangle 11"/>
          <p:cNvSpPr/>
          <p:nvPr/>
        </p:nvSpPr>
        <p:spPr>
          <a:xfrm>
            <a:off x="258792" y="112945"/>
            <a:ext cx="10550233" cy="507831"/>
          </a:xfrm>
          <a:prstGeom prst="rect">
            <a:avLst/>
          </a:prstGeom>
        </p:spPr>
        <p:txBody>
          <a:bodyPr wrap="square">
            <a:spAutoFit/>
          </a:bodyPr>
          <a:lstStyle/>
          <a:p>
            <a:pPr marL="457200" indent="-457200">
              <a:spcBef>
                <a:spcPts val="600"/>
              </a:spcBef>
            </a:pPr>
            <a:r>
              <a:rPr lang="en-ZA" sz="2700" b="1" dirty="0">
                <a:latin typeface="Arial" pitchFamily="34" charset="0"/>
                <a:cs typeface="Arial" pitchFamily="34" charset="0"/>
              </a:rPr>
              <a:t>…STATUS OF WATER USE AUTHORISATION APPLICATIONS…</a:t>
            </a:r>
          </a:p>
        </p:txBody>
      </p:sp>
      <p:graphicFrame>
        <p:nvGraphicFramePr>
          <p:cNvPr id="9" name="Table 8">
            <a:extLst>
              <a:ext uri="{FF2B5EF4-FFF2-40B4-BE49-F238E27FC236}">
                <a16:creationId xmlns:a16="http://schemas.microsoft.com/office/drawing/2014/main" id="{A66C5318-6E6B-4D5C-B50F-76AF7727B0D2}"/>
              </a:ext>
            </a:extLst>
          </p:cNvPr>
          <p:cNvGraphicFramePr>
            <a:graphicFrameLocks noGrp="1"/>
          </p:cNvGraphicFramePr>
          <p:nvPr>
            <p:extLst>
              <p:ext uri="{D42A27DB-BD31-4B8C-83A1-F6EECF244321}">
                <p14:modId xmlns:p14="http://schemas.microsoft.com/office/powerpoint/2010/main" val="883150954"/>
              </p:ext>
            </p:extLst>
          </p:nvPr>
        </p:nvGraphicFramePr>
        <p:xfrm>
          <a:off x="534842" y="1085324"/>
          <a:ext cx="11269233" cy="5108490"/>
        </p:xfrm>
        <a:graphic>
          <a:graphicData uri="http://schemas.openxmlformats.org/drawingml/2006/table">
            <a:tbl>
              <a:tblPr>
                <a:tableStyleId>{5C22544A-7EE6-4342-B048-85BDC9FD1C3A}</a:tableStyleId>
              </a:tblPr>
              <a:tblGrid>
                <a:gridCol w="937445">
                  <a:extLst>
                    <a:ext uri="{9D8B030D-6E8A-4147-A177-3AD203B41FA5}">
                      <a16:colId xmlns:a16="http://schemas.microsoft.com/office/drawing/2014/main" val="1998220643"/>
                    </a:ext>
                  </a:extLst>
                </a:gridCol>
                <a:gridCol w="2305720">
                  <a:extLst>
                    <a:ext uri="{9D8B030D-6E8A-4147-A177-3AD203B41FA5}">
                      <a16:colId xmlns:a16="http://schemas.microsoft.com/office/drawing/2014/main" val="3061287054"/>
                    </a:ext>
                  </a:extLst>
                </a:gridCol>
                <a:gridCol w="1993332">
                  <a:extLst>
                    <a:ext uri="{9D8B030D-6E8A-4147-A177-3AD203B41FA5}">
                      <a16:colId xmlns:a16="http://schemas.microsoft.com/office/drawing/2014/main" val="3694892751"/>
                    </a:ext>
                  </a:extLst>
                </a:gridCol>
                <a:gridCol w="1160298">
                  <a:extLst>
                    <a:ext uri="{9D8B030D-6E8A-4147-A177-3AD203B41FA5}">
                      <a16:colId xmlns:a16="http://schemas.microsoft.com/office/drawing/2014/main" val="2308834819"/>
                    </a:ext>
                  </a:extLst>
                </a:gridCol>
                <a:gridCol w="1710695">
                  <a:extLst>
                    <a:ext uri="{9D8B030D-6E8A-4147-A177-3AD203B41FA5}">
                      <a16:colId xmlns:a16="http://schemas.microsoft.com/office/drawing/2014/main" val="162464437"/>
                    </a:ext>
                  </a:extLst>
                </a:gridCol>
                <a:gridCol w="2067710">
                  <a:extLst>
                    <a:ext uri="{9D8B030D-6E8A-4147-A177-3AD203B41FA5}">
                      <a16:colId xmlns:a16="http://schemas.microsoft.com/office/drawing/2014/main" val="2417900746"/>
                    </a:ext>
                  </a:extLst>
                </a:gridCol>
                <a:gridCol w="1094033">
                  <a:extLst>
                    <a:ext uri="{9D8B030D-6E8A-4147-A177-3AD203B41FA5}">
                      <a16:colId xmlns:a16="http://schemas.microsoft.com/office/drawing/2014/main" val="3331171464"/>
                    </a:ext>
                  </a:extLst>
                </a:gridCol>
              </a:tblGrid>
              <a:tr h="677921">
                <a:tc>
                  <a:txBody>
                    <a:bodyPr/>
                    <a:lstStyle/>
                    <a:p>
                      <a:pPr algn="l" fontAlgn="b"/>
                      <a:r>
                        <a:rPr lang="en-ZA" sz="1600" b="1" u="none" strike="noStrike" dirty="0">
                          <a:effectLst/>
                          <a:latin typeface="Arial" panose="020B0604020202020204" pitchFamily="34" charset="0"/>
                          <a:cs typeface="Arial" panose="020B0604020202020204" pitchFamily="34" charset="0"/>
                        </a:rPr>
                        <a:t>Region / CMA</a:t>
                      </a:r>
                    </a:p>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gridSpan="3">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WULAs finalized between 1 April 2021 and 1 Feb 2022</a:t>
                      </a:r>
                    </a:p>
                    <a:p>
                      <a:pPr algn="ct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hMerge="1">
                  <a:txBody>
                    <a:bodyPr/>
                    <a:lstStyle/>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tc>
                <a:tc gridSpan="3">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WULAs</a:t>
                      </a:r>
                      <a:r>
                        <a:rPr lang="en-US" sz="1600" b="1" i="0" u="none" strike="noStrike" baseline="0" dirty="0">
                          <a:solidFill>
                            <a:srgbClr val="000000"/>
                          </a:solidFill>
                          <a:effectLst/>
                          <a:latin typeface="Arial" panose="020B0604020202020204" pitchFamily="34" charset="0"/>
                          <a:cs typeface="Arial" panose="020B0604020202020204" pitchFamily="34" charset="0"/>
                        </a:rPr>
                        <a:t> Currently in Progress</a:t>
                      </a:r>
                    </a:p>
                    <a:p>
                      <a:pPr algn="ctr" fontAlgn="b"/>
                      <a:endParaRPr lang="en-US" sz="1600" b="1" i="0" u="none" strike="noStrike" baseline="0" dirty="0">
                        <a:solidFill>
                          <a:srgbClr val="000000"/>
                        </a:solidFill>
                        <a:effectLst/>
                        <a:latin typeface="Arial" panose="020B0604020202020204" pitchFamily="34" charset="0"/>
                        <a:cs typeface="Arial" panose="020B0604020202020204" pitchFamily="34" charset="0"/>
                      </a:endParaRPr>
                    </a:p>
                  </a:txBody>
                  <a:tcPr marL="6350" marR="6350" marT="6350" marB="0" anchor="b"/>
                </a:tc>
                <a:tc hMerge="1">
                  <a:txBody>
                    <a:bodyPr/>
                    <a:lstStyle/>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ZA"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17991213"/>
                  </a:ext>
                </a:extLst>
              </a:tr>
              <a:tr h="849292">
                <a:tc>
                  <a:txBody>
                    <a:bodyPr/>
                    <a:lstStyle/>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Backlog (WULAs finalized after </a:t>
                      </a:r>
                    </a:p>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300 days)</a:t>
                      </a:r>
                    </a:p>
                  </a:txBody>
                  <a:tcPr marL="6350" marR="6350" marT="6350" marB="0"/>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WULAs finalized within</a:t>
                      </a:r>
                    </a:p>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 timeframes </a:t>
                      </a:r>
                    </a:p>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 i.e. 300 &amp; 90 days)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600" b="1" u="none" strike="noStrike" dirty="0">
                          <a:effectLst/>
                          <a:latin typeface="Arial" panose="020B0604020202020204" pitchFamily="34" charset="0"/>
                          <a:cs typeface="Arial" panose="020B0604020202020204" pitchFamily="34" charset="0"/>
                        </a:rPr>
                        <a:t>Backlog (WULAs have exceeded 90 days )</a:t>
                      </a:r>
                    </a:p>
                  </a:txBody>
                  <a:tcPr marL="6350" marR="6350" marT="6350"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600" b="1" u="none" strike="noStrike" dirty="0">
                          <a:effectLst/>
                          <a:latin typeface="Arial" panose="020B0604020202020204" pitchFamily="34" charset="0"/>
                          <a:cs typeface="Arial" panose="020B0604020202020204" pitchFamily="34" charset="0"/>
                        </a:rPr>
                        <a:t>Within </a:t>
                      </a:r>
                    </a:p>
                    <a:p>
                      <a:pPr marL="0" marR="0" indent="0" algn="ctr" defTabSz="914400" rtl="0" eaLnBrk="1" fontAlgn="b" latinLnBrk="0" hangingPunct="1">
                        <a:lnSpc>
                          <a:spcPct val="100000"/>
                        </a:lnSpc>
                        <a:spcBef>
                          <a:spcPts val="0"/>
                        </a:spcBef>
                        <a:spcAft>
                          <a:spcPts val="0"/>
                        </a:spcAft>
                        <a:buClrTx/>
                        <a:buSzTx/>
                        <a:buFontTx/>
                        <a:buNone/>
                        <a:tabLst/>
                        <a:defRPr/>
                      </a:pPr>
                      <a:r>
                        <a:rPr lang="en-ZA" sz="1600" b="1" u="none" strike="noStrike" dirty="0">
                          <a:effectLst/>
                          <a:latin typeface="Arial" panose="020B0604020202020204" pitchFamily="34" charset="0"/>
                          <a:cs typeface="Arial" panose="020B0604020202020204" pitchFamily="34" charset="0"/>
                        </a:rPr>
                        <a:t>timeframes </a:t>
                      </a:r>
                    </a:p>
                    <a:p>
                      <a:pPr marL="0" marR="0" indent="0" algn="ctr" defTabSz="914400" rtl="0" eaLnBrk="1" fontAlgn="b" latinLnBrk="0" hangingPunct="1">
                        <a:lnSpc>
                          <a:spcPct val="100000"/>
                        </a:lnSpc>
                        <a:spcBef>
                          <a:spcPts val="0"/>
                        </a:spcBef>
                        <a:spcAft>
                          <a:spcPts val="0"/>
                        </a:spcAft>
                        <a:buClrTx/>
                        <a:buSzTx/>
                        <a:buFontTx/>
                        <a:buNone/>
                        <a:tabLst/>
                        <a:defRPr/>
                      </a:pPr>
                      <a:r>
                        <a:rPr lang="en-ZA" sz="1600" b="1" u="none" strike="noStrike" dirty="0">
                          <a:effectLst/>
                          <a:latin typeface="Arial" panose="020B0604020202020204" pitchFamily="34" charset="0"/>
                          <a:cs typeface="Arial" panose="020B0604020202020204" pitchFamily="34" charset="0"/>
                        </a:rPr>
                        <a:t>( still within 90 days)</a:t>
                      </a:r>
                    </a:p>
                  </a:txBody>
                  <a:tcPr marL="6350" marR="6350" marT="6350"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600" b="1" u="none" strike="noStrike" dirty="0">
                          <a:effectLst/>
                          <a:latin typeface="Arial" panose="020B0604020202020204" pitchFamily="34" charset="0"/>
                          <a:cs typeface="Arial" panose="020B0604020202020204" pitchFamily="34" charset="0"/>
                        </a:rPr>
                        <a:t>Total</a:t>
                      </a:r>
                    </a:p>
                    <a:p>
                      <a:pPr algn="ct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val="4178617991"/>
                  </a:ext>
                </a:extLst>
              </a:tr>
              <a:tr h="321470">
                <a:tc>
                  <a:txBody>
                    <a:bodyPr/>
                    <a:lstStyle/>
                    <a:p>
                      <a:pPr algn="l" fontAlgn="ctr"/>
                      <a:r>
                        <a:rPr lang="en-ZA" sz="1600" u="none" strike="noStrike" dirty="0">
                          <a:effectLst/>
                          <a:latin typeface="Arial" panose="020B0604020202020204" pitchFamily="34" charset="0"/>
                          <a:cs typeface="Arial" panose="020B0604020202020204" pitchFamily="34" charset="0"/>
                        </a:rPr>
                        <a:t>EC</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47</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84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131</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11</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26</a:t>
                      </a:r>
                    </a:p>
                  </a:txBody>
                  <a:tcPr marL="7620" marR="7620" marT="7620" marB="0" anchor="b"/>
                </a:tc>
                <a:extLst>
                  <a:ext uri="{0D108BD9-81ED-4DB2-BD59-A6C34878D82A}">
                    <a16:rowId xmlns:a16="http://schemas.microsoft.com/office/drawing/2014/main" val="3714704131"/>
                  </a:ext>
                </a:extLst>
              </a:tr>
              <a:tr h="311736">
                <a:tc>
                  <a:txBody>
                    <a:bodyPr/>
                    <a:lstStyle/>
                    <a:p>
                      <a:pPr algn="l" fontAlgn="t"/>
                      <a:r>
                        <a:rPr lang="en-ZA" sz="1600" u="none" strike="noStrike" dirty="0">
                          <a:effectLst/>
                          <a:latin typeface="Arial" panose="020B0604020202020204" pitchFamily="34" charset="0"/>
                          <a:cs typeface="Arial" panose="020B0604020202020204" pitchFamily="34" charset="0"/>
                        </a:rPr>
                        <a:t>FS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39</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29</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68</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29</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9</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38</a:t>
                      </a:r>
                    </a:p>
                  </a:txBody>
                  <a:tcPr marL="7620" marR="7620" marT="7620" marB="0" anchor="b"/>
                </a:tc>
                <a:extLst>
                  <a:ext uri="{0D108BD9-81ED-4DB2-BD59-A6C34878D82A}">
                    <a16:rowId xmlns:a16="http://schemas.microsoft.com/office/drawing/2014/main" val="2376215246"/>
                  </a:ext>
                </a:extLst>
              </a:tr>
              <a:tr h="311736">
                <a:tc>
                  <a:txBody>
                    <a:bodyPr/>
                    <a:lstStyle/>
                    <a:p>
                      <a:pPr algn="l" fontAlgn="t"/>
                      <a:r>
                        <a:rPr lang="en-ZA" sz="1600" u="none" strike="noStrike" dirty="0">
                          <a:effectLst/>
                          <a:latin typeface="Arial" panose="020B0604020202020204" pitchFamily="34" charset="0"/>
                          <a:cs typeface="Arial" panose="020B0604020202020204" pitchFamily="34" charset="0"/>
                        </a:rPr>
                        <a:t>NC</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79</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19</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98</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93</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97</a:t>
                      </a:r>
                    </a:p>
                  </a:txBody>
                  <a:tcPr marL="7620" marR="7620" marT="7620" marB="0" anchor="b"/>
                </a:tc>
                <a:extLst>
                  <a:ext uri="{0D108BD9-81ED-4DB2-BD59-A6C34878D82A}">
                    <a16:rowId xmlns:a16="http://schemas.microsoft.com/office/drawing/2014/main" val="2835749378"/>
                  </a:ext>
                </a:extLst>
              </a:tr>
              <a:tr h="231030">
                <a:tc>
                  <a:txBody>
                    <a:bodyPr/>
                    <a:lstStyle/>
                    <a:p>
                      <a:pPr algn="l" fontAlgn="b"/>
                      <a:r>
                        <a:rPr lang="en-ZA" sz="1600" u="none" strike="noStrike" dirty="0">
                          <a:effectLst/>
                          <a:latin typeface="Arial" panose="020B0604020202020204" pitchFamily="34" charset="0"/>
                          <a:cs typeface="Arial" panose="020B0604020202020204" pitchFamily="34" charset="0"/>
                        </a:rPr>
                        <a:t>GP</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58</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65</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123</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68</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76</a:t>
                      </a:r>
                    </a:p>
                  </a:txBody>
                  <a:tcPr marL="7620" marR="7620" marT="7620" marB="0" anchor="b"/>
                </a:tc>
                <a:extLst>
                  <a:ext uri="{0D108BD9-81ED-4DB2-BD59-A6C34878D82A}">
                    <a16:rowId xmlns:a16="http://schemas.microsoft.com/office/drawing/2014/main" val="2049014882"/>
                  </a:ext>
                </a:extLst>
              </a:tr>
              <a:tr h="231030">
                <a:tc>
                  <a:txBody>
                    <a:bodyPr/>
                    <a:lstStyle/>
                    <a:p>
                      <a:pPr algn="l" fontAlgn="ctr"/>
                      <a:r>
                        <a:rPr lang="en-ZA" sz="1600" u="none" strike="noStrike" dirty="0">
                          <a:effectLst/>
                          <a:latin typeface="Arial" panose="020B0604020202020204" pitchFamily="34" charset="0"/>
                          <a:cs typeface="Arial" panose="020B0604020202020204" pitchFamily="34" charset="0"/>
                        </a:rPr>
                        <a:t>KZN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78</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124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202</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86</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90</a:t>
                      </a:r>
                    </a:p>
                  </a:txBody>
                  <a:tcPr marL="7620" marR="7620" marT="7620" marB="0" anchor="b"/>
                </a:tc>
                <a:extLst>
                  <a:ext uri="{0D108BD9-81ED-4DB2-BD59-A6C34878D82A}">
                    <a16:rowId xmlns:a16="http://schemas.microsoft.com/office/drawing/2014/main" val="626989591"/>
                  </a:ext>
                </a:extLst>
              </a:tr>
              <a:tr h="231030">
                <a:tc>
                  <a:txBody>
                    <a:bodyPr/>
                    <a:lstStyle/>
                    <a:p>
                      <a:pPr algn="l" fontAlgn="t"/>
                      <a:r>
                        <a:rPr lang="en-ZA" sz="1600" u="none" strike="noStrike" dirty="0">
                          <a:effectLst/>
                          <a:latin typeface="Arial" panose="020B0604020202020204" pitchFamily="34" charset="0"/>
                          <a:cs typeface="Arial" panose="020B0604020202020204" pitchFamily="34" charset="0"/>
                        </a:rPr>
                        <a:t>LP</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42</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72</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114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57</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58</a:t>
                      </a:r>
                    </a:p>
                  </a:txBody>
                  <a:tcPr marL="7620" marR="7620" marT="7620" marB="0" anchor="b"/>
                </a:tc>
                <a:extLst>
                  <a:ext uri="{0D108BD9-81ED-4DB2-BD59-A6C34878D82A}">
                    <a16:rowId xmlns:a16="http://schemas.microsoft.com/office/drawing/2014/main" val="744295587"/>
                  </a:ext>
                </a:extLst>
              </a:tr>
              <a:tr h="311736">
                <a:tc>
                  <a:txBody>
                    <a:bodyPr/>
                    <a:lstStyle/>
                    <a:p>
                      <a:pPr algn="l" fontAlgn="t"/>
                      <a:r>
                        <a:rPr lang="en-ZA" sz="1600" u="none" strike="noStrike" dirty="0">
                          <a:effectLst/>
                          <a:latin typeface="Arial" panose="020B0604020202020204" pitchFamily="34" charset="0"/>
                          <a:cs typeface="Arial" panose="020B0604020202020204" pitchFamily="34" charset="0"/>
                        </a:rPr>
                        <a:t>NW</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111</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35</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146</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76</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80</a:t>
                      </a:r>
                    </a:p>
                  </a:txBody>
                  <a:tcPr marL="7620" marR="7620" marT="7620" marB="0" anchor="b"/>
                </a:tc>
                <a:extLst>
                  <a:ext uri="{0D108BD9-81ED-4DB2-BD59-A6C34878D82A}">
                    <a16:rowId xmlns:a16="http://schemas.microsoft.com/office/drawing/2014/main" val="1082432748"/>
                  </a:ext>
                </a:extLst>
              </a:tr>
              <a:tr h="311736">
                <a:tc>
                  <a:txBody>
                    <a:bodyPr/>
                    <a:lstStyle/>
                    <a:p>
                      <a:pPr algn="l" fontAlgn="t"/>
                      <a:r>
                        <a:rPr lang="en-ZA" sz="1600" u="none" strike="noStrike" dirty="0">
                          <a:effectLst/>
                          <a:latin typeface="Arial" panose="020B0604020202020204" pitchFamily="34" charset="0"/>
                          <a:cs typeface="Arial" panose="020B0604020202020204" pitchFamily="34" charset="0"/>
                        </a:rPr>
                        <a:t>MP</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90</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46</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136</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103</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118</a:t>
                      </a:r>
                    </a:p>
                  </a:txBody>
                  <a:tcPr marL="7620" marR="7620" marT="7620" marB="0" anchor="b"/>
                </a:tc>
                <a:extLst>
                  <a:ext uri="{0D108BD9-81ED-4DB2-BD59-A6C34878D82A}">
                    <a16:rowId xmlns:a16="http://schemas.microsoft.com/office/drawing/2014/main" val="2444030440"/>
                  </a:ext>
                </a:extLst>
              </a:tr>
              <a:tr h="231030">
                <a:tc>
                  <a:txBody>
                    <a:bodyPr/>
                    <a:lstStyle/>
                    <a:p>
                      <a:pPr algn="l" fontAlgn="t"/>
                      <a:r>
                        <a:rPr lang="en-ZA" sz="1600" u="none" strike="noStrike">
                          <a:effectLst/>
                          <a:latin typeface="Arial" panose="020B0604020202020204" pitchFamily="34" charset="0"/>
                          <a:cs typeface="Arial" panose="020B0604020202020204" pitchFamily="34" charset="0"/>
                        </a:rPr>
                        <a:t>IUCMA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43</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33</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76</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30</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44</a:t>
                      </a:r>
                    </a:p>
                  </a:txBody>
                  <a:tcPr marL="7620" marR="7620" marT="7620" marB="0" anchor="b"/>
                </a:tc>
                <a:extLst>
                  <a:ext uri="{0D108BD9-81ED-4DB2-BD59-A6C34878D82A}">
                    <a16:rowId xmlns:a16="http://schemas.microsoft.com/office/drawing/2014/main" val="3618317536"/>
                  </a:ext>
                </a:extLst>
              </a:tr>
              <a:tr h="311736">
                <a:tc>
                  <a:txBody>
                    <a:bodyPr/>
                    <a:lstStyle/>
                    <a:p>
                      <a:pPr algn="l" fontAlgn="t"/>
                      <a:r>
                        <a:rPr lang="en-ZA" sz="1600" u="none" strike="noStrike" dirty="0">
                          <a:effectLst/>
                          <a:latin typeface="Arial" panose="020B0604020202020204" pitchFamily="34" charset="0"/>
                          <a:cs typeface="Arial" panose="020B0604020202020204" pitchFamily="34" charset="0"/>
                        </a:rPr>
                        <a:t>WC</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119</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43</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162</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342</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11</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353</a:t>
                      </a:r>
                    </a:p>
                  </a:txBody>
                  <a:tcPr marL="7620" marR="7620" marT="7620" marB="0" anchor="b"/>
                </a:tc>
                <a:extLst>
                  <a:ext uri="{0D108BD9-81ED-4DB2-BD59-A6C34878D82A}">
                    <a16:rowId xmlns:a16="http://schemas.microsoft.com/office/drawing/2014/main" val="2242239910"/>
                  </a:ext>
                </a:extLst>
              </a:tr>
              <a:tr h="231030">
                <a:tc>
                  <a:txBody>
                    <a:bodyPr/>
                    <a:lstStyle/>
                    <a:p>
                      <a:pPr algn="l" fontAlgn="t"/>
                      <a:r>
                        <a:rPr lang="en-ZA" sz="1600" u="none" strike="noStrike">
                          <a:effectLst/>
                          <a:latin typeface="Arial" panose="020B0604020202020204" pitchFamily="34" charset="0"/>
                          <a:cs typeface="Arial" panose="020B0604020202020204" pitchFamily="34" charset="0"/>
                        </a:rPr>
                        <a:t>BGCMA</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rtl="0" fontAlgn="b"/>
                      <a:r>
                        <a:rPr lang="en-ZA" sz="1600" b="0" i="0" u="none" strike="noStrike">
                          <a:solidFill>
                            <a:srgbClr val="000000"/>
                          </a:solidFill>
                          <a:effectLst/>
                          <a:latin typeface="Arial" panose="020B0604020202020204" pitchFamily="34" charset="0"/>
                          <a:cs typeface="Arial" panose="020B0604020202020204" pitchFamily="34" charset="0"/>
                        </a:rPr>
                        <a:t>50</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21</a:t>
                      </a:r>
                    </a:p>
                  </a:txBody>
                  <a:tcPr marL="7620" marR="7620" marT="7620" marB="0" anchor="b"/>
                </a:tc>
                <a:tc>
                  <a:txBody>
                    <a:bodyPr/>
                    <a:lstStyle/>
                    <a:p>
                      <a:pPr algn="ctr" rtl="0" fontAlgn="b"/>
                      <a:r>
                        <a:rPr lang="en-ZA" sz="1600" b="0" i="0" u="none" strike="noStrike">
                          <a:solidFill>
                            <a:srgbClr val="000000"/>
                          </a:solidFill>
                          <a:effectLst/>
                          <a:latin typeface="Arial" panose="020B0604020202020204" pitchFamily="34" charset="0"/>
                          <a:cs typeface="Arial" panose="020B0604020202020204" pitchFamily="34" charset="0"/>
                        </a:rPr>
                        <a:t>71</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18</a:t>
                      </a:r>
                    </a:p>
                  </a:txBody>
                  <a:tcPr marL="7620" marR="7620" marT="7620" marB="0" anchor="b"/>
                </a:tc>
                <a:extLst>
                  <a:ext uri="{0D108BD9-81ED-4DB2-BD59-A6C34878D82A}">
                    <a16:rowId xmlns:a16="http://schemas.microsoft.com/office/drawing/2014/main" val="1755904372"/>
                  </a:ext>
                </a:extLst>
              </a:tr>
              <a:tr h="231030">
                <a:tc>
                  <a:txBody>
                    <a:bodyPr/>
                    <a:lstStyle/>
                    <a:p>
                      <a:pPr algn="l" fontAlgn="b"/>
                      <a:r>
                        <a:rPr lang="en-ZA" sz="1600" b="1" u="none" strike="noStrike" dirty="0">
                          <a:effectLst/>
                          <a:latin typeface="Arial" panose="020B0604020202020204" pitchFamily="34" charset="0"/>
                          <a:cs typeface="Arial" panose="020B0604020202020204" pitchFamily="34" charset="0"/>
                        </a:rPr>
                        <a:t>Total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756</a:t>
                      </a:r>
                    </a:p>
                  </a:txBody>
                  <a:tcPr marL="7620" marR="7620" marT="762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571</a:t>
                      </a:r>
                    </a:p>
                  </a:txBody>
                  <a:tcPr marL="7620" marR="7620" marT="762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1327</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914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84</a:t>
                      </a:r>
                    </a:p>
                  </a:txBody>
                  <a:tcPr marL="7620" marR="7620" marT="7620" marB="0" anchor="b"/>
                </a:tc>
                <a:tc>
                  <a:txBody>
                    <a:bodyPr/>
                    <a:lstStyle/>
                    <a:p>
                      <a:pPr algn="ctr" rtl="0" fontAlgn="b"/>
                      <a:r>
                        <a:rPr lang="en-ZA" sz="1600" b="0" i="0" u="none" strike="noStrike" dirty="0">
                          <a:solidFill>
                            <a:srgbClr val="000000"/>
                          </a:solidFill>
                          <a:effectLst/>
                          <a:latin typeface="Arial" panose="020B0604020202020204" pitchFamily="34" charset="0"/>
                          <a:cs typeface="Arial" panose="020B0604020202020204" pitchFamily="34" charset="0"/>
                        </a:rPr>
                        <a:t>998</a:t>
                      </a:r>
                    </a:p>
                  </a:txBody>
                  <a:tcPr marL="7620" marR="7620" marT="7620" marB="0" anchor="b"/>
                </a:tc>
                <a:extLst>
                  <a:ext uri="{0D108BD9-81ED-4DB2-BD59-A6C34878D82A}">
                    <a16:rowId xmlns:a16="http://schemas.microsoft.com/office/drawing/2014/main" val="3575064896"/>
                  </a:ext>
                </a:extLst>
              </a:tr>
            </a:tbl>
          </a:graphicData>
        </a:graphic>
      </p:graphicFrame>
      <p:cxnSp>
        <p:nvCxnSpPr>
          <p:cNvPr id="3" name="Straight Connector 2">
            <a:extLst>
              <a:ext uri="{FF2B5EF4-FFF2-40B4-BE49-F238E27FC236}">
                <a16:creationId xmlns:a16="http://schemas.microsoft.com/office/drawing/2014/main" id="{27337F62-0812-486D-A6B0-B1592F96D2F0}"/>
              </a:ext>
            </a:extLst>
          </p:cNvPr>
          <p:cNvCxnSpPr>
            <a:cxnSpLocks/>
          </p:cNvCxnSpPr>
          <p:nvPr/>
        </p:nvCxnSpPr>
        <p:spPr>
          <a:xfrm>
            <a:off x="6907012" y="1085324"/>
            <a:ext cx="0" cy="497607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36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2" name="Title 1"/>
          <p:cNvSpPr>
            <a:spLocks noGrp="1"/>
          </p:cNvSpPr>
          <p:nvPr>
            <p:ph type="title"/>
          </p:nvPr>
        </p:nvSpPr>
        <p:spPr>
          <a:xfrm>
            <a:off x="838200" y="-72647"/>
            <a:ext cx="10515600" cy="819407"/>
          </a:xfrm>
        </p:spPr>
        <p:txBody>
          <a:bodyPr>
            <a:noAutofit/>
          </a:bodyPr>
          <a:lstStyle/>
          <a:p>
            <a:br>
              <a:rPr lang="en-ZA" sz="2800" b="1" dirty="0">
                <a:solidFill>
                  <a:srgbClr val="7030A0"/>
                </a:solidFill>
              </a:rPr>
            </a:br>
            <a:r>
              <a:rPr lang="en-ZA" sz="2800" b="1" dirty="0">
                <a:latin typeface="Arial" pitchFamily="34" charset="0"/>
                <a:cs typeface="Arial" pitchFamily="34" charset="0"/>
              </a:rPr>
              <a:t>PRESENTATION OUTLINE</a:t>
            </a:r>
            <a:endParaRPr lang="en-GB" sz="2800" dirty="0">
              <a:latin typeface="Arial" pitchFamily="34" charset="0"/>
              <a:cs typeface="Arial" pitchFamily="34" charset="0"/>
            </a:endParaRPr>
          </a:p>
        </p:txBody>
      </p:sp>
      <p:sp>
        <p:nvSpPr>
          <p:cNvPr id="3" name="Content Placeholder 2"/>
          <p:cNvSpPr>
            <a:spLocks noGrp="1"/>
          </p:cNvSpPr>
          <p:nvPr>
            <p:ph idx="1"/>
          </p:nvPr>
        </p:nvSpPr>
        <p:spPr>
          <a:xfrm>
            <a:off x="838200" y="1380225"/>
            <a:ext cx="10515600" cy="4346900"/>
          </a:xfrm>
        </p:spPr>
        <p:txBody>
          <a:bodyPr>
            <a:noAutofit/>
          </a:bodyPr>
          <a:lstStyle/>
          <a:p>
            <a:pPr marL="457200" indent="-457200">
              <a:lnSpc>
                <a:spcPct val="150000"/>
              </a:lnSpc>
              <a:spcBef>
                <a:spcPts val="600"/>
              </a:spcBef>
              <a:buFont typeface="+mj-lt"/>
              <a:buAutoNum type="arabicPeriod"/>
            </a:pPr>
            <a:r>
              <a:rPr lang="en-ZA" sz="2000" dirty="0">
                <a:latin typeface="Arial" panose="020B0604020202020204" pitchFamily="34" charset="0"/>
                <a:cs typeface="Arial" panose="020B0604020202020204" pitchFamily="34" charset="0"/>
              </a:rPr>
              <a:t>Strengthening support to municipalities for water and sanitation service delivery</a:t>
            </a:r>
          </a:p>
          <a:p>
            <a:pPr marL="457200" indent="-457200">
              <a:lnSpc>
                <a:spcPct val="150000"/>
              </a:lnSpc>
              <a:spcBef>
                <a:spcPts val="600"/>
              </a:spcBef>
              <a:buFont typeface="+mj-lt"/>
              <a:buAutoNum type="arabicPeriod"/>
            </a:pPr>
            <a:r>
              <a:rPr lang="en-ZA" sz="2000" dirty="0">
                <a:latin typeface="Arial" panose="020B0604020202020204" pitchFamily="34" charset="0"/>
                <a:cs typeface="Arial" panose="020B0604020202020204" pitchFamily="34" charset="0"/>
              </a:rPr>
              <a:t>Water Use Licences</a:t>
            </a:r>
          </a:p>
          <a:p>
            <a:pPr marL="457200" indent="-457200">
              <a:lnSpc>
                <a:spcPct val="150000"/>
              </a:lnSpc>
              <a:spcBef>
                <a:spcPts val="600"/>
              </a:spcBef>
              <a:buFont typeface="+mj-lt"/>
              <a:buAutoNum type="arabicPeriod"/>
            </a:pPr>
            <a:r>
              <a:rPr lang="en-ZA" sz="2000" dirty="0">
                <a:latin typeface="Arial" panose="020B0604020202020204" pitchFamily="34" charset="0"/>
                <a:cs typeface="Arial" panose="020B0604020202020204" pitchFamily="34" charset="0"/>
              </a:rPr>
              <a:t>Establishment of the NWRIA </a:t>
            </a:r>
          </a:p>
          <a:p>
            <a:pPr marL="457200" indent="-457200">
              <a:lnSpc>
                <a:spcPct val="150000"/>
              </a:lnSpc>
              <a:spcBef>
                <a:spcPts val="600"/>
              </a:spcBef>
              <a:buFont typeface="+mj-lt"/>
              <a:buAutoNum type="arabicPeriod"/>
            </a:pPr>
            <a:r>
              <a:rPr lang="en-ZA" sz="2000" dirty="0">
                <a:latin typeface="Arial" panose="020B0604020202020204" pitchFamily="34" charset="0"/>
                <a:cs typeface="Arial" panose="020B0604020202020204" pitchFamily="34" charset="0"/>
              </a:rPr>
              <a:t>Water Quality: Green Drop and Blue Drop Assessment Programmes</a:t>
            </a:r>
          </a:p>
          <a:p>
            <a:pPr marL="457200" indent="-457200">
              <a:lnSpc>
                <a:spcPct val="150000"/>
              </a:lnSpc>
              <a:spcBef>
                <a:spcPts val="600"/>
              </a:spcBef>
              <a:buFont typeface="+mj-lt"/>
              <a:buAutoNum type="arabicPeriod"/>
            </a:pPr>
            <a:r>
              <a:rPr lang="en-ZA" sz="2000" dirty="0" err="1">
                <a:latin typeface="Arial" panose="020B0604020202020204" pitchFamily="34" charset="0"/>
                <a:cs typeface="Arial" panose="020B0604020202020204" pitchFamily="34" charset="0"/>
              </a:rPr>
              <a:t>Mzimvubu</a:t>
            </a:r>
            <a:r>
              <a:rPr lang="en-ZA" sz="2000" dirty="0">
                <a:latin typeface="Arial" panose="020B0604020202020204" pitchFamily="34" charset="0"/>
                <a:cs typeface="Arial" panose="020B0604020202020204" pitchFamily="34" charset="0"/>
              </a:rPr>
              <a:t> Water Project </a:t>
            </a:r>
          </a:p>
          <a:p>
            <a:pPr marL="457200" indent="-457200">
              <a:spcBef>
                <a:spcPts val="600"/>
              </a:spcBef>
              <a:buFont typeface="+mj-lt"/>
              <a:buAutoNum type="arabicPeriod"/>
            </a:pPr>
            <a:endParaRPr lang="en-ZA" sz="20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81BA1390-FCF8-4B46-989F-AA5E2FF9201A}" type="slidenum">
              <a:rPr lang="en-US" sz="1800" b="1" smtClean="0"/>
              <a:pPr/>
              <a:t>3</a:t>
            </a:fld>
            <a:endParaRPr lang="en-US" sz="1800" b="1" dirty="0"/>
          </a:p>
        </p:txBody>
      </p:sp>
    </p:spTree>
    <p:extLst>
      <p:ext uri="{BB962C8B-B14F-4D97-AF65-F5344CB8AC3E}">
        <p14:creationId xmlns:p14="http://schemas.microsoft.com/office/powerpoint/2010/main" val="1658435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30</a:t>
            </a:fld>
            <a:endParaRPr lang="en-US"/>
          </a:p>
        </p:txBody>
      </p:sp>
      <p:sp>
        <p:nvSpPr>
          <p:cNvPr id="8" name="Rectangle 7"/>
          <p:cNvSpPr/>
          <p:nvPr/>
        </p:nvSpPr>
        <p:spPr>
          <a:xfrm>
            <a:off x="111576" y="331945"/>
            <a:ext cx="11242224" cy="954107"/>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	STATUS OF WATER USE LICENCE AUTHORISATION APPLICATIONS </a:t>
            </a:r>
          </a:p>
        </p:txBody>
      </p:sp>
      <p:sp>
        <p:nvSpPr>
          <p:cNvPr id="9" name="TextBox 8"/>
          <p:cNvSpPr txBox="1"/>
          <p:nvPr/>
        </p:nvSpPr>
        <p:spPr>
          <a:xfrm>
            <a:off x="230036" y="1448100"/>
            <a:ext cx="11731927" cy="2523768"/>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latin typeface="Arial" pitchFamily="34" charset="0"/>
                <a:cs typeface="Arial" pitchFamily="34" charset="0"/>
              </a:rPr>
              <a:t>Between 1 April 2021 and 01 February 2022, the Department finalized a total of 1327 water use applications and at 01 February 2022, 998 applications were still in progress. </a:t>
            </a:r>
          </a:p>
          <a:p>
            <a:pPr marL="342900" indent="-342900">
              <a:buFont typeface="Courier New" panose="02070309020205020404" pitchFamily="49" charset="0"/>
              <a:buChar char="o"/>
            </a:pPr>
            <a:endParaRPr lang="en-US" sz="2000" dirty="0">
              <a:latin typeface="Arial" pitchFamily="34" charset="0"/>
              <a:cs typeface="Arial" pitchFamily="34" charset="0"/>
            </a:endParaRPr>
          </a:p>
          <a:p>
            <a:pPr marL="342900" indent="-342900">
              <a:buFont typeface="Courier New" panose="02070309020205020404" pitchFamily="49" charset="0"/>
              <a:buChar char="o"/>
            </a:pPr>
            <a:r>
              <a:rPr lang="en-US" sz="2000" dirty="0">
                <a:latin typeface="Arial" pitchFamily="34" charset="0"/>
                <a:cs typeface="Arial" pitchFamily="34" charset="0"/>
              </a:rPr>
              <a:t>The spike in the number of ‘Backlogs’ (756  - 914) and decline in number of applications finalized within timeframes (571 - 84) is due to the adoption of the new target of 90 days from 1 April 2021</a:t>
            </a:r>
          </a:p>
          <a:p>
            <a:pPr marL="342900" indent="-342900">
              <a:buFont typeface="Courier New" panose="02070309020205020404" pitchFamily="49" charset="0"/>
              <a:buChar char="o"/>
            </a:pPr>
            <a:endParaRPr lang="en-US" sz="2000" dirty="0">
              <a:latin typeface="Arial" pitchFamily="34" charset="0"/>
              <a:cs typeface="Arial" pitchFamily="34" charset="0"/>
            </a:endParaRPr>
          </a:p>
          <a:p>
            <a:pPr marL="342900" indent="-342900">
              <a:buFont typeface="Courier New" panose="02070309020205020404" pitchFamily="49" charset="0"/>
              <a:buChar char="o"/>
            </a:pPr>
            <a:endParaRPr lang="en-US" sz="2000" dirty="0">
              <a:latin typeface="Arial" pitchFamily="34" charset="0"/>
              <a:cs typeface="Arial" pitchFamily="34" charset="0"/>
            </a:endParaRPr>
          </a:p>
          <a:p>
            <a:pPr marL="800100" lvl="1" indent="-342900">
              <a:buFont typeface="Courier New" panose="02070309020205020404" pitchFamily="49" charset="0"/>
              <a:buChar char="o"/>
            </a:pPr>
            <a:endParaRPr lang="en-US" dirty="0">
              <a:latin typeface="Arial" pitchFamily="34" charset="0"/>
              <a:cs typeface="Arial" pitchFamily="34" charset="0"/>
            </a:endParaRPr>
          </a:p>
        </p:txBody>
      </p:sp>
    </p:spTree>
    <p:extLst>
      <p:ext uri="{BB962C8B-B14F-4D97-AF65-F5344CB8AC3E}">
        <p14:creationId xmlns:p14="http://schemas.microsoft.com/office/powerpoint/2010/main" val="79463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290490" y="1608241"/>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31</a:t>
            </a:fld>
            <a:endParaRPr lang="en-US"/>
          </a:p>
        </p:txBody>
      </p:sp>
      <p:sp>
        <p:nvSpPr>
          <p:cNvPr id="8" name="TextBox 7"/>
          <p:cNvSpPr txBox="1"/>
          <p:nvPr/>
        </p:nvSpPr>
        <p:spPr>
          <a:xfrm>
            <a:off x="405441" y="715992"/>
            <a:ext cx="9306118" cy="646331"/>
          </a:xfrm>
          <a:prstGeom prst="rect">
            <a:avLst/>
          </a:prstGeom>
          <a:noFill/>
        </p:spPr>
        <p:txBody>
          <a:bodyPr wrap="square" rtlCol="0">
            <a:spAutoFit/>
          </a:bodyPr>
          <a:lstStyle/>
          <a:p>
            <a:r>
              <a:rPr lang="en-ZA" b="1" dirty="0">
                <a:latin typeface="Arial" pitchFamily="34" charset="0"/>
                <a:cs typeface="Arial" pitchFamily="34" charset="0"/>
              </a:rPr>
              <a:t>Figure 2: Water Use License Applications progress, from 01 April 2021 to 01 Feb 2022</a:t>
            </a:r>
          </a:p>
        </p:txBody>
      </p:sp>
      <p:sp>
        <p:nvSpPr>
          <p:cNvPr id="12" name="Rectangle 11"/>
          <p:cNvSpPr/>
          <p:nvPr/>
        </p:nvSpPr>
        <p:spPr>
          <a:xfrm>
            <a:off x="258793" y="112945"/>
            <a:ext cx="10454700" cy="523220"/>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…STATUS WATER USE AUTHORISATION APPLICATIONS…</a:t>
            </a:r>
          </a:p>
        </p:txBody>
      </p:sp>
      <p:graphicFrame>
        <p:nvGraphicFramePr>
          <p:cNvPr id="10" name="Chart 9">
            <a:extLst>
              <a:ext uri="{FF2B5EF4-FFF2-40B4-BE49-F238E27FC236}">
                <a16:creationId xmlns:a16="http://schemas.microsoft.com/office/drawing/2014/main" id="{0794B899-7122-43FD-832B-BA28FAD29F3D}"/>
              </a:ext>
            </a:extLst>
          </p:cNvPr>
          <p:cNvGraphicFramePr>
            <a:graphicFrameLocks/>
          </p:cNvGraphicFramePr>
          <p:nvPr>
            <p:extLst>
              <p:ext uri="{D42A27DB-BD31-4B8C-83A1-F6EECF244321}">
                <p14:modId xmlns:p14="http://schemas.microsoft.com/office/powerpoint/2010/main" val="3628005963"/>
              </p:ext>
            </p:extLst>
          </p:nvPr>
        </p:nvGraphicFramePr>
        <p:xfrm>
          <a:off x="5704641" y="1442150"/>
          <a:ext cx="6385700" cy="43309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5E0EE93-A4AE-4BB1-91B7-2BDBC752CDA4}"/>
              </a:ext>
            </a:extLst>
          </p:cNvPr>
          <p:cNvGraphicFramePr>
            <a:graphicFrameLocks/>
          </p:cNvGraphicFramePr>
          <p:nvPr>
            <p:extLst>
              <p:ext uri="{D42A27DB-BD31-4B8C-83A1-F6EECF244321}">
                <p14:modId xmlns:p14="http://schemas.microsoft.com/office/powerpoint/2010/main" val="1167263332"/>
              </p:ext>
            </p:extLst>
          </p:nvPr>
        </p:nvGraphicFramePr>
        <p:xfrm>
          <a:off x="754575" y="3103537"/>
          <a:ext cx="4723512" cy="28816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895F2E01-F050-4611-B56A-F6479850F885}"/>
              </a:ext>
            </a:extLst>
          </p:cNvPr>
          <p:cNvGraphicFramePr>
            <a:graphicFrameLocks/>
          </p:cNvGraphicFramePr>
          <p:nvPr>
            <p:extLst>
              <p:ext uri="{D42A27DB-BD31-4B8C-83A1-F6EECF244321}">
                <p14:modId xmlns:p14="http://schemas.microsoft.com/office/powerpoint/2010/main" val="690913487"/>
              </p:ext>
            </p:extLst>
          </p:nvPr>
        </p:nvGraphicFramePr>
        <p:xfrm>
          <a:off x="1720896" y="1255039"/>
          <a:ext cx="2580312" cy="17528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1154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32</a:t>
            </a:fld>
            <a:endParaRPr lang="en-US" dirty="0"/>
          </a:p>
        </p:txBody>
      </p:sp>
      <p:sp>
        <p:nvSpPr>
          <p:cNvPr id="8" name="Rectangle 7"/>
          <p:cNvSpPr/>
          <p:nvPr/>
        </p:nvSpPr>
        <p:spPr>
          <a:xfrm>
            <a:off x="0" y="136525"/>
            <a:ext cx="11989837" cy="954107"/>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	IMMEDIATE INTERVENTION TO FAST TRACK APPLICATIONS IN PROGRESS</a:t>
            </a:r>
          </a:p>
        </p:txBody>
      </p:sp>
      <p:sp>
        <p:nvSpPr>
          <p:cNvPr id="9" name="TextBox 8"/>
          <p:cNvSpPr txBox="1"/>
          <p:nvPr/>
        </p:nvSpPr>
        <p:spPr>
          <a:xfrm>
            <a:off x="387927" y="1172687"/>
            <a:ext cx="11431672" cy="4801314"/>
          </a:xfrm>
          <a:prstGeom prst="rect">
            <a:avLst/>
          </a:prstGeom>
          <a:noFill/>
        </p:spPr>
        <p:txBody>
          <a:bodyPr wrap="square" rtlCol="0">
            <a:spAutoFit/>
          </a:bodyPr>
          <a:lstStyle/>
          <a:p>
            <a:pPr marL="342900" indent="-342900" algn="just">
              <a:buFont typeface="Arial" panose="020B0604020202020204" pitchFamily="34" charset="0"/>
              <a:buChar char="•"/>
            </a:pPr>
            <a:r>
              <a:rPr lang="en-ZA" dirty="0">
                <a:latin typeface="Arial" pitchFamily="34" charset="0"/>
                <a:cs typeface="Arial" pitchFamily="34" charset="0"/>
              </a:rPr>
              <a:t>Regulation Compliance &amp; Enforcement set a target of 30 June 2022 for finalisation of all 998 applications currently in process. </a:t>
            </a:r>
          </a:p>
          <a:p>
            <a:pPr marL="342900" indent="-342900" algn="just">
              <a:buFont typeface="Arial" panose="020B0604020202020204" pitchFamily="34" charset="0"/>
              <a:buChar char="•"/>
            </a:pPr>
            <a:r>
              <a:rPr lang="en-ZA" dirty="0">
                <a:latin typeface="Arial" pitchFamily="34" charset="0"/>
                <a:cs typeface="Arial" pitchFamily="34" charset="0"/>
              </a:rPr>
              <a:t>This will be achieved by implementing WULA work sessions; all officials involved in WULAs processes are dedicated to processing water use licences.</a:t>
            </a:r>
          </a:p>
          <a:p>
            <a:pPr marL="342900" indent="-342900" algn="just">
              <a:buFont typeface="Arial" panose="020B0604020202020204" pitchFamily="34" charset="0"/>
              <a:buChar char="•"/>
            </a:pPr>
            <a:r>
              <a:rPr lang="en-US" dirty="0">
                <a:latin typeface="Arial" pitchFamily="34" charset="0"/>
                <a:cs typeface="Arial" pitchFamily="34" charset="0"/>
              </a:rPr>
              <a:t>Amongst the many factors causing delays of water use licenses, critical challenges that will be resolved in the short term are:</a:t>
            </a:r>
          </a:p>
          <a:p>
            <a:pPr marL="800100" lvl="1" indent="-342900" algn="just">
              <a:buFont typeface="Courier New" panose="02070309020205020404" pitchFamily="49" charset="0"/>
              <a:buChar char="o"/>
            </a:pPr>
            <a:r>
              <a:rPr lang="en-US" dirty="0">
                <a:latin typeface="Arial" pitchFamily="34" charset="0"/>
                <a:cs typeface="Arial" pitchFamily="34" charset="0"/>
              </a:rPr>
              <a:t>Limited work time is spent in processing applications as officials at Regions juggle between many functions. Officials spent 7 days a month on the functions (35% weighting on Performance Agreements). This is because they are not dedicated to processing WUA’s – they also have other work responsibilities</a:t>
            </a:r>
          </a:p>
          <a:p>
            <a:pPr marL="800100" lvl="1" indent="-342900" algn="just">
              <a:buFont typeface="Courier New" panose="02070309020205020404" pitchFamily="49" charset="0"/>
              <a:buChar char="o"/>
            </a:pPr>
            <a:r>
              <a:rPr lang="en-US" dirty="0">
                <a:latin typeface="Arial" pitchFamily="34" charset="0"/>
                <a:cs typeface="Arial" pitchFamily="34" charset="0"/>
              </a:rPr>
              <a:t>The WUAAAC committees, that make recommendations for decision on application, only sits once or twice per month due to other competing demands. </a:t>
            </a:r>
          </a:p>
          <a:p>
            <a:pPr marL="342900" indent="-342900" algn="just">
              <a:buFont typeface="Arial" panose="020B0604020202020204" pitchFamily="34" charset="0"/>
              <a:buChar char="•"/>
            </a:pPr>
            <a:r>
              <a:rPr lang="en-ZA" dirty="0">
                <a:latin typeface="Arial" pitchFamily="34" charset="0"/>
                <a:cs typeface="Arial" pitchFamily="34" charset="0"/>
              </a:rPr>
              <a:t>The sessions address the challenge where water use licence applications are processed only for 7 days per month.  It increases time spent on water use licence applications to 14 days per month for Regions with high numbers of applications and 7 days (unbroken) for the those with applications between 80 and 90 in total.  In addition, the WUAAAC committees will be requested to meet more frequently</a:t>
            </a:r>
          </a:p>
          <a:p>
            <a:pPr marL="342900" indent="-342900">
              <a:buFont typeface="Arial" panose="020B0604020202020204" pitchFamily="34" charset="0"/>
              <a:buChar char="•"/>
            </a:pPr>
            <a:endParaRPr lang="en-ZA" dirty="0">
              <a:latin typeface="Arial" pitchFamily="34" charset="0"/>
              <a:cs typeface="Arial" pitchFamily="34" charset="0"/>
            </a:endParaRPr>
          </a:p>
        </p:txBody>
      </p:sp>
    </p:spTree>
    <p:extLst>
      <p:ext uri="{BB962C8B-B14F-4D97-AF65-F5344CB8AC3E}">
        <p14:creationId xmlns:p14="http://schemas.microsoft.com/office/powerpoint/2010/main" val="155954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F722-D113-4FFE-88CB-71433D838346}"/>
              </a:ext>
            </a:extLst>
          </p:cNvPr>
          <p:cNvSpPr>
            <a:spLocks noGrp="1"/>
          </p:cNvSpPr>
          <p:nvPr>
            <p:ph type="title"/>
          </p:nvPr>
        </p:nvSpPr>
        <p:spPr>
          <a:xfrm>
            <a:off x="145164" y="309662"/>
            <a:ext cx="11975301" cy="915035"/>
          </a:xfrm>
        </p:spPr>
        <p:txBody>
          <a:bodyPr>
            <a:normAutofit/>
          </a:bodyPr>
          <a:lstStyle/>
          <a:p>
            <a:r>
              <a:rPr kumimoji="0" lang="en-ZA"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…..IMMEDIATE INTERVENTION TO FAST TRACK APPLICATIONS IN PROGRESS</a:t>
            </a:r>
            <a:endParaRPr lang="en-ZA" sz="2800" dirty="0"/>
          </a:p>
        </p:txBody>
      </p:sp>
      <p:sp>
        <p:nvSpPr>
          <p:cNvPr id="3" name="Content Placeholder 2">
            <a:extLst>
              <a:ext uri="{FF2B5EF4-FFF2-40B4-BE49-F238E27FC236}">
                <a16:creationId xmlns:a16="http://schemas.microsoft.com/office/drawing/2014/main" id="{573EB775-2471-4952-B5A6-97F2F0DF7FB2}"/>
              </a:ext>
            </a:extLst>
          </p:cNvPr>
          <p:cNvSpPr>
            <a:spLocks noGrp="1"/>
          </p:cNvSpPr>
          <p:nvPr>
            <p:ph idx="1"/>
          </p:nvPr>
        </p:nvSpPr>
        <p:spPr>
          <a:xfrm>
            <a:off x="651588" y="1385220"/>
            <a:ext cx="10515600" cy="3168119"/>
          </a:xfrm>
        </p:spPr>
        <p:txBody>
          <a:bodyPr>
            <a:norm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work sessions take a form of a one-stop-shop where all the challenges causing delays are dealt with in a well coordinated fashion. Regular feedback on progress is given.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There is a monthly target set for a Region and regular feedback is provided.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Regions with highest number of applications (WC, MP and NC) will be supported by Head Office, and the work sessions will be scheduled for two weeks per month.</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GP, KZN, NW and LP will set aside one week per month, whilst EC, FS, BG-CMA and IU-CMA will proceed as normal.</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 the medium-term the challenges will be addressed by hiring more staff</a:t>
            </a:r>
            <a:endParaRPr lang="en-ZA" sz="1800" dirty="0"/>
          </a:p>
        </p:txBody>
      </p:sp>
      <p:sp>
        <p:nvSpPr>
          <p:cNvPr id="4" name="Slide Number Placeholder 3">
            <a:extLst>
              <a:ext uri="{FF2B5EF4-FFF2-40B4-BE49-F238E27FC236}">
                <a16:creationId xmlns:a16="http://schemas.microsoft.com/office/drawing/2014/main" id="{BD46EF3B-0B2B-47EE-905D-2F87EBFD661C}"/>
              </a:ext>
            </a:extLst>
          </p:cNvPr>
          <p:cNvSpPr>
            <a:spLocks noGrp="1"/>
          </p:cNvSpPr>
          <p:nvPr>
            <p:ph type="sldNum" sz="quarter" idx="12"/>
          </p:nvPr>
        </p:nvSpPr>
        <p:spPr/>
        <p:txBody>
          <a:bodyPr/>
          <a:lstStyle/>
          <a:p>
            <a:fld id="{81BA1390-FCF8-4B46-989F-AA5E2FF9201A}" type="slidenum">
              <a:rPr lang="en-US" smtClean="0"/>
              <a:pPr/>
              <a:t>33</a:t>
            </a:fld>
            <a:endParaRPr lang="en-US"/>
          </a:p>
        </p:txBody>
      </p:sp>
      <p:pic>
        <p:nvPicPr>
          <p:cNvPr id="5" name="Picture 4">
            <a:extLst>
              <a:ext uri="{FF2B5EF4-FFF2-40B4-BE49-F238E27FC236}">
                <a16:creationId xmlns:a16="http://schemas.microsoft.com/office/drawing/2014/main" id="{5DD78BA3-AD1F-4F62-8D5E-8CE36A040EA7}"/>
              </a:ext>
            </a:extLst>
          </p:cNvPr>
          <p:cNvPicPr>
            <a:picLocks noChangeAspect="1"/>
          </p:cNvPicPr>
          <p:nvPr/>
        </p:nvPicPr>
        <p:blipFill>
          <a:blip r:embed="rId2"/>
          <a:stretch>
            <a:fillRect/>
          </a:stretch>
        </p:blipFill>
        <p:spPr>
          <a:xfrm>
            <a:off x="145164" y="5499735"/>
            <a:ext cx="2859272" cy="1048603"/>
          </a:xfrm>
          <a:prstGeom prst="rect">
            <a:avLst/>
          </a:prstGeom>
        </p:spPr>
      </p:pic>
    </p:spTree>
    <p:extLst>
      <p:ext uri="{BB962C8B-B14F-4D97-AF65-F5344CB8AC3E}">
        <p14:creationId xmlns:p14="http://schemas.microsoft.com/office/powerpoint/2010/main" val="2656520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34</a:t>
            </a:fld>
            <a:endParaRPr lang="en-US"/>
          </a:p>
        </p:txBody>
      </p:sp>
      <p:sp>
        <p:nvSpPr>
          <p:cNvPr id="8" name="Rectangle 7"/>
          <p:cNvSpPr/>
          <p:nvPr/>
        </p:nvSpPr>
        <p:spPr>
          <a:xfrm rot="10800000" flipV="1">
            <a:off x="340460" y="1157419"/>
            <a:ext cx="9816280" cy="338554"/>
          </a:xfrm>
          <a:prstGeom prst="rect">
            <a:avLst/>
          </a:prstGeom>
        </p:spPr>
        <p:txBody>
          <a:bodyPr wrap="square">
            <a:spAutoFit/>
          </a:bodyPr>
          <a:lstStyle/>
          <a:p>
            <a:pPr indent="-457200">
              <a:spcBef>
                <a:spcPts val="600"/>
              </a:spcBef>
            </a:pPr>
            <a:r>
              <a:rPr lang="en-ZA" sz="1600" b="1" dirty="0">
                <a:latin typeface="Arial" pitchFamily="34" charset="0"/>
                <a:cs typeface="Arial" pitchFamily="34" charset="0"/>
              </a:rPr>
              <a:t>Water Use Authorisation Work Sessions and Targets</a:t>
            </a:r>
          </a:p>
        </p:txBody>
      </p:sp>
      <p:graphicFrame>
        <p:nvGraphicFramePr>
          <p:cNvPr id="2" name="Table 1"/>
          <p:cNvGraphicFramePr>
            <a:graphicFrameLocks noGrp="1"/>
          </p:cNvGraphicFramePr>
          <p:nvPr>
            <p:extLst>
              <p:ext uri="{D42A27DB-BD31-4B8C-83A1-F6EECF244321}">
                <p14:modId xmlns:p14="http://schemas.microsoft.com/office/powerpoint/2010/main" val="1208874102"/>
              </p:ext>
            </p:extLst>
          </p:nvPr>
        </p:nvGraphicFramePr>
        <p:xfrm>
          <a:off x="340461" y="1495974"/>
          <a:ext cx="11013339" cy="4168288"/>
        </p:xfrm>
        <a:graphic>
          <a:graphicData uri="http://schemas.openxmlformats.org/drawingml/2006/table">
            <a:tbl>
              <a:tblPr>
                <a:tableStyleId>{5C22544A-7EE6-4342-B048-85BDC9FD1C3A}</a:tableStyleId>
              </a:tblPr>
              <a:tblGrid>
                <a:gridCol w="1661114">
                  <a:extLst>
                    <a:ext uri="{9D8B030D-6E8A-4147-A177-3AD203B41FA5}">
                      <a16:colId xmlns:a16="http://schemas.microsoft.com/office/drawing/2014/main" val="1093657097"/>
                    </a:ext>
                  </a:extLst>
                </a:gridCol>
                <a:gridCol w="2393599">
                  <a:extLst>
                    <a:ext uri="{9D8B030D-6E8A-4147-A177-3AD203B41FA5}">
                      <a16:colId xmlns:a16="http://schemas.microsoft.com/office/drawing/2014/main" val="1702276576"/>
                    </a:ext>
                  </a:extLst>
                </a:gridCol>
                <a:gridCol w="3722549">
                  <a:extLst>
                    <a:ext uri="{9D8B030D-6E8A-4147-A177-3AD203B41FA5}">
                      <a16:colId xmlns:a16="http://schemas.microsoft.com/office/drawing/2014/main" val="4181407653"/>
                    </a:ext>
                  </a:extLst>
                </a:gridCol>
                <a:gridCol w="3236077">
                  <a:extLst>
                    <a:ext uri="{9D8B030D-6E8A-4147-A177-3AD203B41FA5}">
                      <a16:colId xmlns:a16="http://schemas.microsoft.com/office/drawing/2014/main" val="1835008440"/>
                    </a:ext>
                  </a:extLst>
                </a:gridCol>
              </a:tblGrid>
              <a:tr h="569104">
                <a:tc>
                  <a:txBody>
                    <a:bodyPr/>
                    <a:lstStyle/>
                    <a:p>
                      <a:pPr algn="l" fontAlgn="b"/>
                      <a:r>
                        <a:rPr lang="en-ZA" sz="1800" b="1" u="none" strike="noStrike" dirty="0">
                          <a:effectLst/>
                          <a:latin typeface="Arial" panose="020B0604020202020204" pitchFamily="34" charset="0"/>
                          <a:cs typeface="Arial" panose="020B0604020202020204" pitchFamily="34" charset="0"/>
                        </a:rPr>
                        <a:t>Region / CMA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a:solidFill>
                            <a:schemeClr val="dk1"/>
                          </a:solidFill>
                          <a:effectLst/>
                          <a:latin typeface="Arial" panose="020B0604020202020204" pitchFamily="34" charset="0"/>
                          <a:cs typeface="Arial" panose="020B0604020202020204" pitchFamily="34" charset="0"/>
                        </a:rPr>
                        <a:t>Applications</a:t>
                      </a:r>
                      <a:r>
                        <a:rPr lang="en-US" sz="1800" b="1" i="0" u="none" strike="noStrike" baseline="0" dirty="0">
                          <a:solidFill>
                            <a:schemeClr val="dk1"/>
                          </a:solidFill>
                          <a:effectLst/>
                          <a:latin typeface="Arial" panose="020B0604020202020204" pitchFamily="34" charset="0"/>
                          <a:cs typeface="Arial" panose="020B0604020202020204" pitchFamily="34" charset="0"/>
                        </a:rPr>
                        <a:t> in progress</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latin typeface="Arial" panose="020B0604020202020204" pitchFamily="34" charset="0"/>
                          <a:cs typeface="Arial" panose="020B0604020202020204" pitchFamily="34" charset="0"/>
                        </a:rPr>
                        <a:t>Intervention </a:t>
                      </a:r>
                    </a:p>
                    <a:p>
                      <a:endParaRPr lang="en-ZA" b="1" dirty="0">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latin typeface="Arial" panose="020B0604020202020204" pitchFamily="34" charset="0"/>
                          <a:cs typeface="Arial" panose="020B0604020202020204" pitchFamily="34" charset="0"/>
                        </a:rPr>
                        <a:t>Target for finalization per month</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3988699"/>
                  </a:ext>
                </a:extLst>
              </a:tr>
              <a:tr h="308651">
                <a:tc>
                  <a:txBody>
                    <a:bodyPr/>
                    <a:lstStyle/>
                    <a:p>
                      <a:pPr algn="l" fontAlgn="ctr"/>
                      <a:r>
                        <a:rPr lang="en-ZA" sz="1800" u="none" strike="noStrike" dirty="0">
                          <a:solidFill>
                            <a:sysClr val="windowText" lastClr="000000"/>
                          </a:solidFill>
                          <a:effectLst/>
                          <a:latin typeface="Arial" panose="020B0604020202020204" pitchFamily="34" charset="0"/>
                          <a:cs typeface="Arial" panose="020B0604020202020204" pitchFamily="34" charset="0"/>
                        </a:rPr>
                        <a:t>EC</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dirty="0">
                          <a:solidFill>
                            <a:sysClr val="windowText" lastClr="000000"/>
                          </a:solidFill>
                          <a:latin typeface="Arial" panose="020B0604020202020204" pitchFamily="34" charset="0"/>
                          <a:cs typeface="Arial" panose="020B0604020202020204" pitchFamily="34" charset="0"/>
                        </a:rPr>
                        <a:t>Not required</a:t>
                      </a:r>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1800" b="0" i="0" u="none" strike="noStrike" dirty="0">
                          <a:solidFill>
                            <a:sysClr val="windowText" lastClr="000000"/>
                          </a:solidFill>
                          <a:effectLst/>
                          <a:latin typeface="Arial" panose="020B0604020202020204" pitchFamily="34" charset="0"/>
                          <a:cs typeface="Arial" panose="020B0604020202020204" pitchFamily="34" charset="0"/>
                        </a:rPr>
                        <a:t>N/A</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80548759"/>
                  </a:ext>
                </a:extLst>
              </a:tr>
              <a:tr h="308651">
                <a:tc>
                  <a:txBody>
                    <a:bodyPr/>
                    <a:lstStyle/>
                    <a:p>
                      <a:pPr algn="l" fontAlgn="t"/>
                      <a:r>
                        <a:rPr lang="en-ZA" sz="1800" u="none" strike="noStrike" dirty="0">
                          <a:solidFill>
                            <a:sysClr val="windowText" lastClr="000000"/>
                          </a:solidFill>
                          <a:effectLst/>
                          <a:latin typeface="Arial" panose="020B0604020202020204" pitchFamily="34" charset="0"/>
                          <a:cs typeface="Arial" panose="020B0604020202020204" pitchFamily="34" charset="0"/>
                        </a:rPr>
                        <a:t>FS</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dirty="0">
                          <a:solidFill>
                            <a:sysClr val="windowText" lastClr="000000"/>
                          </a:solidFill>
                          <a:latin typeface="Arial" panose="020B0604020202020204" pitchFamily="34" charset="0"/>
                          <a:cs typeface="Arial" panose="020B0604020202020204" pitchFamily="34" charset="0"/>
                        </a:rPr>
                        <a:t>Not required</a:t>
                      </a:r>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1800" b="0" i="0" u="none" strike="noStrike" dirty="0">
                          <a:solidFill>
                            <a:sysClr val="windowText" lastClr="000000"/>
                          </a:solidFill>
                          <a:effectLst/>
                          <a:latin typeface="Arial" panose="020B0604020202020204" pitchFamily="34" charset="0"/>
                          <a:cs typeface="Arial" panose="020B0604020202020204" pitchFamily="34" charset="0"/>
                        </a:rPr>
                        <a:t>N/A</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824013097"/>
                  </a:ext>
                </a:extLst>
              </a:tr>
              <a:tr h="308651">
                <a:tc>
                  <a:txBody>
                    <a:bodyPr/>
                    <a:lstStyle/>
                    <a:p>
                      <a:pPr algn="l" fontAlgn="t"/>
                      <a:r>
                        <a:rPr lang="en-ZA" sz="1800" u="none" strike="noStrike" dirty="0">
                          <a:solidFill>
                            <a:sysClr val="windowText" lastClr="000000"/>
                          </a:solidFill>
                          <a:effectLst/>
                          <a:latin typeface="Arial" panose="020B0604020202020204" pitchFamily="34" charset="0"/>
                          <a:cs typeface="Arial" panose="020B0604020202020204" pitchFamily="34" charset="0"/>
                        </a:rPr>
                        <a:t>BG-CMA</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latin typeface="Arial" panose="020B0604020202020204" pitchFamily="34" charset="0"/>
                          <a:cs typeface="Arial" panose="020B0604020202020204" pitchFamily="34" charset="0"/>
                        </a:rPr>
                        <a:t>Not required</a:t>
                      </a:r>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1800" b="0" i="0" u="none" strike="noStrike" dirty="0">
                          <a:solidFill>
                            <a:sysClr val="windowText" lastClr="000000"/>
                          </a:solidFill>
                          <a:effectLst/>
                          <a:latin typeface="Arial" panose="020B0604020202020204" pitchFamily="34" charset="0"/>
                          <a:cs typeface="Arial" panose="020B0604020202020204" pitchFamily="34" charset="0"/>
                        </a:rPr>
                        <a:t>N/A</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964820195"/>
                  </a:ext>
                </a:extLst>
              </a:tr>
              <a:tr h="308651">
                <a:tc>
                  <a:txBody>
                    <a:bodyPr/>
                    <a:lstStyle/>
                    <a:p>
                      <a:pPr algn="l" fontAlgn="t"/>
                      <a:r>
                        <a:rPr lang="en-ZA" sz="1800" u="none" strike="noStrike" dirty="0">
                          <a:solidFill>
                            <a:sysClr val="windowText" lastClr="000000"/>
                          </a:solidFill>
                          <a:effectLst/>
                          <a:latin typeface="Arial" panose="020B0604020202020204" pitchFamily="34" charset="0"/>
                          <a:cs typeface="Arial" panose="020B0604020202020204" pitchFamily="34" charset="0"/>
                        </a:rPr>
                        <a:t>IU-CMA </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dirty="0">
                          <a:solidFill>
                            <a:sysClr val="windowText" lastClr="000000"/>
                          </a:solidFill>
                          <a:latin typeface="Arial" panose="020B0604020202020204" pitchFamily="34" charset="0"/>
                          <a:cs typeface="Arial" panose="020B0604020202020204" pitchFamily="34" charset="0"/>
                        </a:rPr>
                        <a:t>Not required</a:t>
                      </a:r>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1800" b="0" i="0" u="none" strike="noStrike" dirty="0">
                          <a:solidFill>
                            <a:sysClr val="windowText" lastClr="000000"/>
                          </a:solidFill>
                          <a:effectLst/>
                          <a:latin typeface="Arial" panose="020B0604020202020204" pitchFamily="34" charset="0"/>
                          <a:cs typeface="Arial" panose="020B0604020202020204" pitchFamily="34" charset="0"/>
                        </a:rPr>
                        <a:t>N/A</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222006444"/>
                  </a:ext>
                </a:extLst>
              </a:tr>
              <a:tr h="287808">
                <a:tc>
                  <a:txBody>
                    <a:bodyPr/>
                    <a:lstStyle/>
                    <a:p>
                      <a:pPr algn="l" fontAlgn="b"/>
                      <a:r>
                        <a:rPr lang="en-ZA" sz="1800" u="none" strike="noStrike" dirty="0">
                          <a:solidFill>
                            <a:sysClr val="windowText" lastClr="000000"/>
                          </a:solidFill>
                          <a:effectLst/>
                          <a:latin typeface="Arial" panose="020B0604020202020204" pitchFamily="34" charset="0"/>
                          <a:cs typeface="Arial" panose="020B0604020202020204" pitchFamily="34" charset="0"/>
                        </a:rPr>
                        <a:t>GP</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latin typeface="Arial" panose="020B0604020202020204" pitchFamily="34" charset="0"/>
                          <a:cs typeface="Arial" panose="020B0604020202020204" pitchFamily="34" charset="0"/>
                        </a:rPr>
                        <a:t>Required without HO support</a:t>
                      </a:r>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sz="1800" b="0" i="0" u="none" strike="noStrike" dirty="0">
                          <a:solidFill>
                            <a:sysClr val="windowText" lastClr="000000"/>
                          </a:solidFill>
                          <a:effectLst/>
                          <a:latin typeface="Arial" panose="020B0604020202020204" pitchFamily="34" charset="0"/>
                          <a:cs typeface="Arial" panose="020B0604020202020204" pitchFamily="34" charset="0"/>
                        </a:rPr>
                        <a:t>15</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538555831"/>
                  </a:ext>
                </a:extLst>
              </a:tr>
              <a:tr h="287808">
                <a:tc>
                  <a:txBody>
                    <a:bodyPr/>
                    <a:lstStyle/>
                    <a:p>
                      <a:pPr algn="l" fontAlgn="ctr"/>
                      <a:r>
                        <a:rPr lang="en-ZA" sz="1800" u="none" strike="noStrike" dirty="0">
                          <a:solidFill>
                            <a:sysClr val="windowText" lastClr="000000"/>
                          </a:solidFill>
                          <a:effectLst/>
                          <a:latin typeface="Arial" panose="020B0604020202020204" pitchFamily="34" charset="0"/>
                          <a:cs typeface="Arial" panose="020B0604020202020204" pitchFamily="34" charset="0"/>
                        </a:rPr>
                        <a:t>KZN</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latin typeface="Arial" panose="020B0604020202020204" pitchFamily="34" charset="0"/>
                          <a:cs typeface="Arial" panose="020B0604020202020204" pitchFamily="34" charset="0"/>
                        </a:rPr>
                        <a:t>Required without HO support</a:t>
                      </a:r>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sz="1800" b="0" i="0" u="none" strike="noStrike" dirty="0">
                          <a:solidFill>
                            <a:sysClr val="windowText" lastClr="000000"/>
                          </a:solidFill>
                          <a:effectLst/>
                          <a:latin typeface="Arial" panose="020B0604020202020204" pitchFamily="34" charset="0"/>
                          <a:cs typeface="Arial" panose="020B0604020202020204" pitchFamily="34" charset="0"/>
                        </a:rPr>
                        <a:t>18</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278869276"/>
                  </a:ext>
                </a:extLst>
              </a:tr>
              <a:tr h="287808">
                <a:tc>
                  <a:txBody>
                    <a:bodyPr/>
                    <a:lstStyle/>
                    <a:p>
                      <a:pPr algn="l" fontAlgn="t"/>
                      <a:r>
                        <a:rPr lang="en-ZA" sz="1800" u="none" strike="noStrike" dirty="0">
                          <a:solidFill>
                            <a:sysClr val="windowText" lastClr="000000"/>
                          </a:solidFill>
                          <a:effectLst/>
                          <a:latin typeface="Arial" panose="020B0604020202020204" pitchFamily="34" charset="0"/>
                          <a:cs typeface="Arial" panose="020B0604020202020204" pitchFamily="34" charset="0"/>
                        </a:rPr>
                        <a:t>LP</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dirty="0">
                          <a:solidFill>
                            <a:sysClr val="windowText" lastClr="000000"/>
                          </a:solidFill>
                          <a:latin typeface="Arial" panose="020B0604020202020204" pitchFamily="34" charset="0"/>
                          <a:cs typeface="Arial" panose="020B0604020202020204" pitchFamily="34" charset="0"/>
                        </a:rPr>
                        <a:t>Required without HO support</a:t>
                      </a:r>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ZA" sz="1800" u="none" strike="noStrike" dirty="0">
                          <a:solidFill>
                            <a:sysClr val="windowText" lastClr="000000"/>
                          </a:solidFill>
                          <a:effectLst/>
                          <a:latin typeface="Arial" panose="020B0604020202020204" pitchFamily="34" charset="0"/>
                          <a:cs typeface="Arial" panose="020B0604020202020204" pitchFamily="34" charset="0"/>
                        </a:rPr>
                        <a:t>12</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966736282"/>
                  </a:ext>
                </a:extLst>
              </a:tr>
              <a:tr h="308651">
                <a:tc>
                  <a:txBody>
                    <a:bodyPr/>
                    <a:lstStyle/>
                    <a:p>
                      <a:pPr algn="l" fontAlgn="t"/>
                      <a:r>
                        <a:rPr lang="en-US" sz="1800" b="0" i="0" u="none" strike="noStrike" dirty="0">
                          <a:solidFill>
                            <a:sysClr val="windowText" lastClr="000000"/>
                          </a:solidFill>
                          <a:effectLst/>
                          <a:latin typeface="Arial" panose="020B0604020202020204" pitchFamily="34" charset="0"/>
                          <a:cs typeface="Arial" panose="020B0604020202020204" pitchFamily="34" charset="0"/>
                        </a:rPr>
                        <a:t>NW</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latin typeface="Arial" panose="020B0604020202020204" pitchFamily="34" charset="0"/>
                          <a:cs typeface="Arial" panose="020B0604020202020204" pitchFamily="34" charset="0"/>
                        </a:rPr>
                        <a:t>Required without HO support</a:t>
                      </a:r>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n-US" sz="1800" b="0" i="0" u="none" strike="noStrike" dirty="0">
                          <a:solidFill>
                            <a:sysClr val="windowText" lastClr="000000"/>
                          </a:solidFill>
                          <a:effectLst/>
                          <a:latin typeface="Arial" panose="020B0604020202020204" pitchFamily="34" charset="0"/>
                          <a:cs typeface="Arial" panose="020B0604020202020204" pitchFamily="34" charset="0"/>
                        </a:rPr>
                        <a:t>16</a:t>
                      </a:r>
                      <a:endParaRPr lang="en-ZA" sz="1800" b="0"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85811027"/>
                  </a:ext>
                </a:extLst>
              </a:tr>
              <a:tr h="287395">
                <a:tc>
                  <a:txBody>
                    <a:bodyPr/>
                    <a:lstStyle/>
                    <a:p>
                      <a:pPr algn="l" fontAlgn="t"/>
                      <a:r>
                        <a:rPr lang="en-US" sz="1800" b="0" i="0" u="none" strike="noStrike" dirty="0">
                          <a:solidFill>
                            <a:schemeClr val="bg1"/>
                          </a:solidFill>
                          <a:effectLst/>
                          <a:latin typeface="Arial" panose="020B0604020202020204" pitchFamily="34" charset="0"/>
                          <a:cs typeface="Arial" panose="020B0604020202020204" pitchFamily="34" charset="0"/>
                        </a:rPr>
                        <a:t>MP</a:t>
                      </a:r>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b"/>
                      <a:r>
                        <a:rPr lang="en-ZA" sz="1600" b="0" i="0" u="none" strike="noStrike" dirty="0">
                          <a:solidFill>
                            <a:schemeClr val="bg1"/>
                          </a:solidFill>
                          <a:effectLst/>
                          <a:latin typeface="Arial" panose="020B0604020202020204" pitchFamily="34" charset="0"/>
                          <a:cs typeface="Arial" panose="020B0604020202020204" pitchFamily="34" charset="0"/>
                        </a:rPr>
                        <a:t>118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Required with HO support</a:t>
                      </a:r>
                      <a:endParaRPr lang="en-ZA" dirty="0">
                        <a:solidFill>
                          <a:schemeClr val="bg1"/>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b"/>
                      <a:r>
                        <a:rPr lang="en-US" sz="1800" b="0" i="0" u="none" strike="noStrike" dirty="0">
                          <a:solidFill>
                            <a:schemeClr val="bg1"/>
                          </a:solidFill>
                          <a:effectLst/>
                          <a:latin typeface="Arial" panose="020B0604020202020204" pitchFamily="34" charset="0"/>
                          <a:cs typeface="Arial" panose="020B0604020202020204" pitchFamily="34" charset="0"/>
                        </a:rPr>
                        <a:t>24</a:t>
                      </a:r>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72005027"/>
                  </a:ext>
                </a:extLst>
              </a:tr>
              <a:tr h="308651">
                <a:tc>
                  <a:txBody>
                    <a:bodyPr/>
                    <a:lstStyle/>
                    <a:p>
                      <a:pPr algn="l" fontAlgn="t"/>
                      <a:r>
                        <a:rPr lang="en-US" sz="1800" b="0" i="0" u="none" strike="noStrike" dirty="0">
                          <a:solidFill>
                            <a:schemeClr val="bg1"/>
                          </a:solidFill>
                          <a:effectLst/>
                          <a:latin typeface="Arial" panose="020B0604020202020204" pitchFamily="34" charset="0"/>
                          <a:cs typeface="Arial" panose="020B0604020202020204" pitchFamily="34" charset="0"/>
                        </a:rPr>
                        <a:t>NC</a:t>
                      </a:r>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b"/>
                      <a:r>
                        <a:rPr lang="en-ZA" sz="1600" b="0" i="0" u="none" strike="noStrike" dirty="0">
                          <a:solidFill>
                            <a:schemeClr val="bg1"/>
                          </a:solidFill>
                          <a:effectLst/>
                          <a:latin typeface="Arial" panose="020B0604020202020204" pitchFamily="34" charset="0"/>
                          <a:cs typeface="Arial" panose="020B0604020202020204" pitchFamily="34" charset="0"/>
                        </a:rPr>
                        <a:t>97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Required with HO support</a:t>
                      </a:r>
                      <a:endParaRPr lang="en-ZA" dirty="0">
                        <a:solidFill>
                          <a:schemeClr val="bg1"/>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b"/>
                      <a:r>
                        <a:rPr lang="en-US" sz="1800" b="0" i="0" u="none" strike="noStrike" dirty="0">
                          <a:solidFill>
                            <a:schemeClr val="bg1"/>
                          </a:solidFill>
                          <a:effectLst/>
                          <a:latin typeface="Arial" panose="020B0604020202020204" pitchFamily="34" charset="0"/>
                          <a:cs typeface="Arial" panose="020B0604020202020204" pitchFamily="34" charset="0"/>
                        </a:rPr>
                        <a:t>20</a:t>
                      </a:r>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50824768"/>
                  </a:ext>
                </a:extLst>
              </a:tr>
              <a:tr h="308651">
                <a:tc>
                  <a:txBody>
                    <a:bodyPr/>
                    <a:lstStyle/>
                    <a:p>
                      <a:pPr algn="l" fontAlgn="t"/>
                      <a:r>
                        <a:rPr lang="en-ZA" sz="1800" u="none" strike="noStrike" dirty="0">
                          <a:solidFill>
                            <a:schemeClr val="bg1"/>
                          </a:solidFill>
                          <a:effectLst/>
                          <a:latin typeface="Arial" panose="020B0604020202020204" pitchFamily="34" charset="0"/>
                          <a:cs typeface="Arial" panose="020B0604020202020204" pitchFamily="34" charset="0"/>
                        </a:rPr>
                        <a:t>Western Cape</a:t>
                      </a:r>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b"/>
                      <a:r>
                        <a:rPr lang="en-ZA" sz="1600" b="0" i="0" u="none" strike="noStrike" dirty="0">
                          <a:solidFill>
                            <a:schemeClr val="bg1"/>
                          </a:solidFill>
                          <a:effectLst/>
                          <a:latin typeface="Arial" panose="020B0604020202020204" pitchFamily="34" charset="0"/>
                          <a:cs typeface="Arial" panose="020B0604020202020204" pitchFamily="34" charset="0"/>
                        </a:rPr>
                        <a:t>353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Required with HO support</a:t>
                      </a:r>
                      <a:endParaRPr lang="en-ZA" dirty="0">
                        <a:solidFill>
                          <a:schemeClr val="bg1"/>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b"/>
                      <a:r>
                        <a:rPr lang="en-US" sz="1800" b="0" i="0" u="none" strike="noStrike" dirty="0">
                          <a:solidFill>
                            <a:schemeClr val="bg1"/>
                          </a:solidFill>
                          <a:effectLst/>
                          <a:latin typeface="Arial" panose="020B0604020202020204" pitchFamily="34" charset="0"/>
                          <a:cs typeface="Arial" panose="020B0604020202020204" pitchFamily="34" charset="0"/>
                        </a:rPr>
                        <a:t>70</a:t>
                      </a:r>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10848360"/>
                  </a:ext>
                </a:extLst>
              </a:tr>
              <a:tr h="287808">
                <a:tc>
                  <a:txBody>
                    <a:bodyPr/>
                    <a:lstStyle/>
                    <a:p>
                      <a:pPr algn="l" fontAlgn="b"/>
                      <a:r>
                        <a:rPr lang="en-ZA" sz="1800" b="1" u="none" strike="noStrike" dirty="0">
                          <a:solidFill>
                            <a:sysClr val="windowText" lastClr="000000"/>
                          </a:solidFill>
                          <a:effectLst/>
                          <a:latin typeface="Arial" panose="020B0604020202020204" pitchFamily="34" charset="0"/>
                          <a:cs typeface="Arial" panose="020B0604020202020204" pitchFamily="34" charset="0"/>
                        </a:rPr>
                        <a:t>Total </a:t>
                      </a:r>
                      <a:endParaRPr lang="en-ZA"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ZA" sz="1600" b="0" i="0" u="none" strike="noStrike" dirty="0">
                          <a:solidFill>
                            <a:sysClr val="windowText" lastClr="000000"/>
                          </a:solidFill>
                          <a:effectLst/>
                          <a:latin typeface="Arial" panose="020B0604020202020204" pitchFamily="34" charset="0"/>
                          <a:cs typeface="Arial" panose="020B0604020202020204" pitchFamily="34" charset="0"/>
                        </a:rPr>
                        <a:t>998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ZA" dirty="0">
                        <a:solidFill>
                          <a:sysClr val="windowText" lastClr="000000"/>
                        </a:solidFill>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ZA" sz="1800" b="1" i="0" u="none" strike="noStrike" dirty="0">
                        <a:solidFill>
                          <a:sysClr val="windowText" lastClr="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84203552"/>
                  </a:ext>
                </a:extLst>
              </a:tr>
            </a:tbl>
          </a:graphicData>
        </a:graphic>
      </p:graphicFrame>
      <p:sp>
        <p:nvSpPr>
          <p:cNvPr id="11" name="Rectangle 10"/>
          <p:cNvSpPr/>
          <p:nvPr/>
        </p:nvSpPr>
        <p:spPr>
          <a:xfrm>
            <a:off x="0" y="293285"/>
            <a:ext cx="10800263" cy="1277273"/>
          </a:xfrm>
          <a:prstGeom prst="rect">
            <a:avLst/>
          </a:prstGeom>
        </p:spPr>
        <p:txBody>
          <a:bodyPr wrap="square">
            <a:spAutoFit/>
          </a:bodyPr>
          <a:lstStyle/>
          <a:p>
            <a:pPr marL="457200" indent="-457200">
              <a:spcBef>
                <a:spcPts val="600"/>
              </a:spcBef>
            </a:pPr>
            <a:r>
              <a:rPr lang="en-ZA" sz="2400" b="1" dirty="0">
                <a:latin typeface="Arial" pitchFamily="34" charset="0"/>
                <a:cs typeface="Arial" pitchFamily="34" charset="0"/>
              </a:rPr>
              <a:t>	IMMEDIATE INTERVENTION TO CLEAR THE BACKLOGS AND TO MEET THE APP TARGETS FOR QUARTER 4…</a:t>
            </a:r>
          </a:p>
          <a:p>
            <a:pPr marL="457200" indent="-457200">
              <a:spcBef>
                <a:spcPts val="600"/>
              </a:spcBef>
            </a:pPr>
            <a:endParaRPr lang="en-ZA" sz="2400" b="1" dirty="0">
              <a:latin typeface="Arial" pitchFamily="34" charset="0"/>
              <a:cs typeface="Arial" pitchFamily="34" charset="0"/>
            </a:endParaRPr>
          </a:p>
        </p:txBody>
      </p:sp>
    </p:spTree>
    <p:extLst>
      <p:ext uri="{BB962C8B-B14F-4D97-AF65-F5344CB8AC3E}">
        <p14:creationId xmlns:p14="http://schemas.microsoft.com/office/powerpoint/2010/main" val="2067641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35</a:t>
            </a:fld>
            <a:endParaRPr lang="en-US"/>
          </a:p>
        </p:txBody>
      </p:sp>
      <p:sp>
        <p:nvSpPr>
          <p:cNvPr id="8" name="Rectangle 7"/>
          <p:cNvSpPr/>
          <p:nvPr/>
        </p:nvSpPr>
        <p:spPr>
          <a:xfrm>
            <a:off x="352425" y="293285"/>
            <a:ext cx="10447838" cy="523220"/>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WULA COMMUNICATION IMPROVEMENT PLAN…</a:t>
            </a:r>
          </a:p>
        </p:txBody>
      </p:sp>
      <p:sp>
        <p:nvSpPr>
          <p:cNvPr id="9" name="TextBox 8"/>
          <p:cNvSpPr txBox="1"/>
          <p:nvPr/>
        </p:nvSpPr>
        <p:spPr>
          <a:xfrm>
            <a:off x="230036" y="1171980"/>
            <a:ext cx="11352941" cy="3970318"/>
          </a:xfrm>
          <a:prstGeom prst="rect">
            <a:avLst/>
          </a:prstGeom>
          <a:noFill/>
        </p:spPr>
        <p:txBody>
          <a:bodyPr wrap="square" rtlCol="0">
            <a:spAutoFit/>
          </a:bodyPr>
          <a:lstStyle/>
          <a:p>
            <a:pPr marL="285750" lvl="0" indent="-285750" algn="just">
              <a:buFont typeface="Courier New" panose="02070309020205020404" pitchFamily="49" charset="0"/>
              <a:buChar char="o"/>
            </a:pPr>
            <a:r>
              <a:rPr lang="en-ZA" b="1" dirty="0">
                <a:effectLst/>
                <a:latin typeface="Arial" panose="020B0604020202020204" pitchFamily="34" charset="0"/>
                <a:ea typeface="Times New Roman" panose="02020603050405020304" pitchFamily="18" charset="0"/>
              </a:rPr>
              <a:t>Problem Statement</a:t>
            </a:r>
          </a:p>
          <a:p>
            <a:pPr marL="742950" lvl="1" indent="-285750" algn="just">
              <a:buFont typeface="Courier New" panose="02070309020205020404" pitchFamily="49" charset="0"/>
              <a:buChar char="o"/>
            </a:pPr>
            <a:r>
              <a:rPr lang="en-ZA" dirty="0">
                <a:latin typeface="Arial" panose="020B0604020202020204" pitchFamily="34" charset="0"/>
                <a:ea typeface="Times New Roman" panose="02020603050405020304" pitchFamily="18" charset="0"/>
              </a:rPr>
              <a:t>The Department receives a several enquiries regarding progress on water use licence applications via different channels including the Minister and Top Management.</a:t>
            </a:r>
          </a:p>
          <a:p>
            <a:pPr marL="742950" lvl="1" indent="-285750" algn="just">
              <a:buFont typeface="Courier New" panose="02070309020205020404" pitchFamily="49" charset="0"/>
              <a:buChar char="o"/>
            </a:pPr>
            <a:r>
              <a:rPr lang="en-ZA" dirty="0">
                <a:effectLst/>
                <a:latin typeface="Arial" panose="020B0604020202020204" pitchFamily="34" charset="0"/>
                <a:ea typeface="Times New Roman" panose="02020603050405020304" pitchFamily="18" charset="0"/>
              </a:rPr>
              <a:t>The enquiries come from applicants who are frustrated due to delays in processing of the applications. </a:t>
            </a:r>
          </a:p>
          <a:p>
            <a:pPr marL="285750" lvl="0" indent="-285750" algn="just">
              <a:buFont typeface="Courier New" panose="02070309020205020404" pitchFamily="49" charset="0"/>
              <a:buChar char="o"/>
            </a:pPr>
            <a:endParaRPr lang="en-ZA" b="1" dirty="0">
              <a:latin typeface="Arial" panose="020B0604020202020204" pitchFamily="34" charset="0"/>
              <a:ea typeface="Times New Roman" panose="02020603050405020304" pitchFamily="18" charset="0"/>
            </a:endParaRPr>
          </a:p>
          <a:p>
            <a:pPr marL="285750" lvl="0" indent="-285750" algn="just">
              <a:buFont typeface="Courier New" panose="02070309020205020404" pitchFamily="49" charset="0"/>
              <a:buChar char="o"/>
            </a:pPr>
            <a:r>
              <a:rPr lang="en-ZA" b="1" dirty="0">
                <a:latin typeface="Arial" panose="020B0604020202020204" pitchFamily="34" charset="0"/>
                <a:ea typeface="Times New Roman" panose="02020603050405020304" pitchFamily="18" charset="0"/>
              </a:rPr>
              <a:t>Current arrangements regarding communication</a:t>
            </a:r>
          </a:p>
          <a:p>
            <a:pPr marL="742950" lvl="1" indent="-285750" algn="just">
              <a:buFont typeface="Courier New" panose="02070309020205020404" pitchFamily="49" charset="0"/>
              <a:buChar char="o"/>
            </a:pPr>
            <a:r>
              <a:rPr lang="en-ZA" dirty="0">
                <a:latin typeface="Arial" panose="020B0604020202020204" pitchFamily="34" charset="0"/>
                <a:ea typeface="Times New Roman" panose="02020603050405020304" pitchFamily="18" charset="0"/>
              </a:rPr>
              <a:t>Correspondence  on application is entered into between the DWS and the applicant or a duly appointed representative. The applicant or a representative is able to obtain progress update from the case officer handling the application. </a:t>
            </a:r>
          </a:p>
          <a:p>
            <a:pPr marL="742950" lvl="1" indent="-285750" algn="just">
              <a:buFont typeface="Courier New" panose="02070309020205020404" pitchFamily="49" charset="0"/>
              <a:buChar char="o"/>
            </a:pPr>
            <a:r>
              <a:rPr lang="en-ZA" dirty="0">
                <a:latin typeface="Arial" panose="020B0604020202020204" pitchFamily="34" charset="0"/>
                <a:ea typeface="Times New Roman" panose="02020603050405020304" pitchFamily="18" charset="0"/>
              </a:rPr>
              <a:t>The said correspondence is by means of e-mails, e-WULAAS and telephone. </a:t>
            </a:r>
          </a:p>
          <a:p>
            <a:pPr marL="742950" lvl="1" indent="-285750" algn="just">
              <a:buFont typeface="Courier New" panose="02070309020205020404" pitchFamily="49" charset="0"/>
              <a:buChar char="o"/>
            </a:pPr>
            <a:r>
              <a:rPr lang="en-ZA" dirty="0">
                <a:latin typeface="Arial" panose="020B0604020202020204" pitchFamily="34" charset="0"/>
                <a:ea typeface="Times New Roman" panose="02020603050405020304" pitchFamily="18" charset="0"/>
              </a:rPr>
              <a:t>Two shortcomings have been identified in the current way of communication, 1) Representative of applicants do not provide information to the applicant or misrepresent issues when they do not comply to the Department’ requirements, and 2) the</a:t>
            </a:r>
            <a:r>
              <a:rPr lang="en-ZA" dirty="0">
                <a:effectLst/>
                <a:latin typeface="Arial" panose="020B0604020202020204" pitchFamily="34" charset="0"/>
                <a:ea typeface="Times New Roman" panose="02020603050405020304" pitchFamily="18" charset="0"/>
              </a:rPr>
              <a:t> Department does not provide updates, especially when they have delayed processing. </a:t>
            </a:r>
            <a:endParaRPr lang="en-ZA"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872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36</a:t>
            </a:fld>
            <a:endParaRPr lang="en-US"/>
          </a:p>
        </p:txBody>
      </p:sp>
      <p:sp>
        <p:nvSpPr>
          <p:cNvPr id="8" name="Rectangle 7"/>
          <p:cNvSpPr/>
          <p:nvPr/>
        </p:nvSpPr>
        <p:spPr>
          <a:xfrm>
            <a:off x="352425" y="293285"/>
            <a:ext cx="10447838" cy="523220"/>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…WULA COMMUNICATION IMPROVEMENT PLAN</a:t>
            </a:r>
          </a:p>
        </p:txBody>
      </p:sp>
      <p:sp>
        <p:nvSpPr>
          <p:cNvPr id="9" name="TextBox 8"/>
          <p:cNvSpPr txBox="1"/>
          <p:nvPr/>
        </p:nvSpPr>
        <p:spPr>
          <a:xfrm>
            <a:off x="230036" y="1171980"/>
            <a:ext cx="11731927" cy="3416320"/>
          </a:xfrm>
          <a:prstGeom prst="rect">
            <a:avLst/>
          </a:prstGeom>
          <a:noFill/>
        </p:spPr>
        <p:txBody>
          <a:bodyPr wrap="square" rtlCol="0">
            <a:spAutoFit/>
          </a:bodyPr>
          <a:lstStyle/>
          <a:p>
            <a:pPr marL="285750" lvl="0" indent="-285750" algn="just">
              <a:buFont typeface="Courier New" panose="02070309020205020404" pitchFamily="49" charset="0"/>
              <a:buChar char="o"/>
            </a:pPr>
            <a:r>
              <a:rPr lang="en-ZA" b="1" dirty="0">
                <a:latin typeface="Arial" panose="020B0604020202020204" pitchFamily="34" charset="0"/>
                <a:ea typeface="Times New Roman" panose="02020603050405020304" pitchFamily="18" charset="0"/>
              </a:rPr>
              <a:t>Interventions to improve communication with applicant</a:t>
            </a:r>
            <a:endParaRPr lang="en-ZA" b="1" dirty="0">
              <a:effectLst/>
              <a:latin typeface="Arial" panose="020B0604020202020204" pitchFamily="34" charset="0"/>
              <a:ea typeface="Times New Roman" panose="02020603050405020304" pitchFamily="18" charset="0"/>
            </a:endParaRPr>
          </a:p>
          <a:p>
            <a:pPr marL="742950" lvl="1" indent="-285750" algn="just">
              <a:buFont typeface="Courier New" panose="02070309020205020404" pitchFamily="49" charset="0"/>
              <a:buChar char="o"/>
            </a:pPr>
            <a:r>
              <a:rPr lang="en-ZA" dirty="0">
                <a:latin typeface="Arial" panose="020B0604020202020204" pitchFamily="34" charset="0"/>
                <a:ea typeface="Times New Roman" panose="02020603050405020304" pitchFamily="18" charset="0"/>
              </a:rPr>
              <a:t>The Department has structured quarterly meetings, led by Chief Directorate: Water Use Licensing Management (CD:WULM), with applicants organisations that submit many applicants. The quarterly meetings focus on progress in licences. </a:t>
            </a:r>
          </a:p>
          <a:p>
            <a:pPr marL="742950" lvl="1" indent="-285750" algn="just">
              <a:buFont typeface="Courier New" panose="02070309020205020404" pitchFamily="49" charset="0"/>
              <a:buChar char="o"/>
            </a:pPr>
            <a:r>
              <a:rPr lang="en-ZA" dirty="0">
                <a:latin typeface="Arial" panose="020B0604020202020204" pitchFamily="34" charset="0"/>
                <a:ea typeface="Times New Roman" panose="02020603050405020304" pitchFamily="18" charset="0"/>
              </a:rPr>
              <a:t>In the 2022 / 23 Financial Year, CD:WULM will increase the number of organisations  for the WULA quarterly meetings. </a:t>
            </a:r>
          </a:p>
          <a:p>
            <a:pPr marL="742950" lvl="1" indent="-285750" algn="just">
              <a:buFont typeface="Courier New" panose="02070309020205020404" pitchFamily="49" charset="0"/>
              <a:buChar char="o"/>
            </a:pPr>
            <a:r>
              <a:rPr lang="en-ZA" dirty="0">
                <a:effectLst/>
                <a:latin typeface="Arial" panose="020B0604020202020204" pitchFamily="34" charset="0"/>
                <a:ea typeface="Times New Roman" panose="02020603050405020304" pitchFamily="18" charset="0"/>
              </a:rPr>
              <a:t>Process improvement:  the Department will send a letter at day 45 to the applicant / representative of the applicant to provide a progress update. Should the Department feel that the application will exceed the 90 days, a second letter will be written to the applicant providing the reasons for delays and the projected date of finalisation of re application. </a:t>
            </a:r>
          </a:p>
          <a:p>
            <a:pPr marL="742950" lvl="1" indent="-285750" algn="just">
              <a:buFont typeface="Courier New" panose="02070309020205020404" pitchFamily="49" charset="0"/>
              <a:buChar char="o"/>
            </a:pPr>
            <a:r>
              <a:rPr lang="en-ZA" dirty="0">
                <a:latin typeface="Arial" panose="020B0604020202020204" pitchFamily="34" charset="0"/>
                <a:ea typeface="Times New Roman" panose="02020603050405020304" pitchFamily="18" charset="0"/>
              </a:rPr>
              <a:t>The Department will at the submission of the application, allow the applicant to elect between correspondence only with the representative or both (applicant and representative). </a:t>
            </a:r>
            <a:endParaRPr lang="en-ZA" sz="20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2834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6" name="Picture 5" descr="DWAS Logo RGB (2)"/>
          <p:cNvPicPr/>
          <p:nvPr/>
        </p:nvPicPr>
        <p:blipFill>
          <a:blip r:embed="rId3" cstate="print"/>
          <a:srcRect/>
          <a:stretch>
            <a:fillRect/>
          </a:stretch>
        </p:blipFill>
        <p:spPr bwMode="auto">
          <a:xfrm>
            <a:off x="111878" y="5727125"/>
            <a:ext cx="2857500" cy="1047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1BA1390-FCF8-4B46-989F-AA5E2FF9201A}" type="slidenum">
              <a:rPr lang="en-US" smtClean="0"/>
              <a:pPr/>
              <a:t>37</a:t>
            </a:fld>
            <a:endParaRPr lang="en-US"/>
          </a:p>
        </p:txBody>
      </p:sp>
      <p:sp>
        <p:nvSpPr>
          <p:cNvPr id="8" name="Rectangle 7"/>
          <p:cNvSpPr/>
          <p:nvPr/>
        </p:nvSpPr>
        <p:spPr>
          <a:xfrm>
            <a:off x="352425" y="293285"/>
            <a:ext cx="10447838" cy="523220"/>
          </a:xfrm>
          <a:prstGeom prst="rect">
            <a:avLst/>
          </a:prstGeom>
        </p:spPr>
        <p:txBody>
          <a:bodyPr wrap="square">
            <a:spAutoFit/>
          </a:bodyPr>
          <a:lstStyle/>
          <a:p>
            <a:pPr marL="457200" indent="-457200">
              <a:spcBef>
                <a:spcPts val="600"/>
              </a:spcBef>
            </a:pPr>
            <a:r>
              <a:rPr lang="en-ZA" sz="2800" b="1" dirty="0">
                <a:latin typeface="Arial" pitchFamily="34" charset="0"/>
                <a:cs typeface="Arial" pitchFamily="34" charset="0"/>
              </a:rPr>
              <a:t>CONCLUSIONS</a:t>
            </a:r>
          </a:p>
        </p:txBody>
      </p:sp>
      <p:sp>
        <p:nvSpPr>
          <p:cNvPr id="9" name="TextBox 8"/>
          <p:cNvSpPr txBox="1"/>
          <p:nvPr/>
        </p:nvSpPr>
        <p:spPr>
          <a:xfrm>
            <a:off x="111878" y="982093"/>
            <a:ext cx="11352941" cy="1938992"/>
          </a:xfrm>
          <a:prstGeom prst="rect">
            <a:avLst/>
          </a:prstGeom>
          <a:noFill/>
        </p:spPr>
        <p:txBody>
          <a:bodyPr wrap="square" rtlCol="0">
            <a:spAutoFit/>
          </a:bodyPr>
          <a:lstStyle/>
          <a:p>
            <a:pPr lvl="0" algn="just"/>
            <a:r>
              <a:rPr lang="en-ZA" sz="2000" dirty="0">
                <a:latin typeface="Arial" panose="020B0604020202020204" pitchFamily="34" charset="0"/>
                <a:ea typeface="Times New Roman" panose="02020603050405020304" pitchFamily="18" charset="0"/>
              </a:rPr>
              <a:t> </a:t>
            </a:r>
          </a:p>
          <a:p>
            <a:pPr marL="342900" lvl="0" indent="-342900" algn="just">
              <a:buFont typeface="Arial" panose="020B0604020202020204" pitchFamily="34" charset="0"/>
              <a:buChar char="•"/>
            </a:pPr>
            <a:r>
              <a:rPr lang="en-ZA" sz="2000" dirty="0">
                <a:effectLst/>
                <a:latin typeface="Arial" panose="020B0604020202020204" pitchFamily="34" charset="0"/>
                <a:ea typeface="Times New Roman" panose="02020603050405020304" pitchFamily="18" charset="0"/>
              </a:rPr>
              <a:t>Significant </a:t>
            </a:r>
            <a:r>
              <a:rPr lang="en-ZA" sz="2000" dirty="0">
                <a:latin typeface="Arial" panose="020B0604020202020204" pitchFamily="34" charset="0"/>
                <a:ea typeface="Times New Roman" panose="02020603050405020304" pitchFamily="18" charset="0"/>
              </a:rPr>
              <a:t>progress</a:t>
            </a:r>
            <a:r>
              <a:rPr lang="en-ZA" sz="2000" dirty="0">
                <a:effectLst/>
                <a:latin typeface="Arial" panose="020B0604020202020204" pitchFamily="34" charset="0"/>
                <a:ea typeface="Times New Roman" panose="02020603050405020304" pitchFamily="18" charset="0"/>
              </a:rPr>
              <a:t> has been </a:t>
            </a:r>
            <a:r>
              <a:rPr lang="en-ZA" sz="2000" dirty="0">
                <a:latin typeface="Arial" panose="020B0604020202020204" pitchFamily="34" charset="0"/>
                <a:ea typeface="Times New Roman" panose="02020603050405020304" pitchFamily="18" charset="0"/>
              </a:rPr>
              <a:t>made</a:t>
            </a:r>
            <a:r>
              <a:rPr lang="en-ZA" sz="2000" dirty="0">
                <a:effectLst/>
                <a:latin typeface="Arial" panose="020B0604020202020204" pitchFamily="34" charset="0"/>
                <a:ea typeface="Times New Roman" panose="02020603050405020304" pitchFamily="18" charset="0"/>
              </a:rPr>
              <a:t> </a:t>
            </a:r>
            <a:r>
              <a:rPr lang="en-ZA" sz="2000" dirty="0">
                <a:latin typeface="Arial" panose="020B0604020202020204" pitchFamily="34" charset="0"/>
                <a:ea typeface="Times New Roman" panose="02020603050405020304" pitchFamily="18" charset="0"/>
              </a:rPr>
              <a:t>in improving WULA processing in the Department</a:t>
            </a:r>
          </a:p>
          <a:p>
            <a:pPr marL="342900" lvl="0" indent="-342900" algn="just">
              <a:buFont typeface="Arial" panose="020B0604020202020204" pitchFamily="34" charset="0"/>
              <a:buChar char="•"/>
            </a:pPr>
            <a:endParaRPr lang="en-ZA" sz="2000" dirty="0">
              <a:latin typeface="Arial" panose="020B0604020202020204" pitchFamily="34" charset="0"/>
              <a:ea typeface="Times New Roman" panose="02020603050405020304" pitchFamily="18" charset="0"/>
            </a:endParaRPr>
          </a:p>
          <a:p>
            <a:pPr marL="342900" lvl="0" indent="-342900" algn="just">
              <a:buFont typeface="Arial" panose="020B0604020202020204" pitchFamily="34" charset="0"/>
              <a:buChar char="•"/>
            </a:pPr>
            <a:r>
              <a:rPr lang="en-ZA" sz="2000" dirty="0">
                <a:latin typeface="Arial" panose="020B0604020202020204" pitchFamily="34" charset="0"/>
                <a:ea typeface="Times New Roman" panose="02020603050405020304" pitchFamily="18" charset="0"/>
              </a:rPr>
              <a:t>The Department has 998 applications that are in progress and there are plans to finalise those applications by the end of June 2022. A weekly Backlog Counter will be implemented and reported upon. </a:t>
            </a:r>
          </a:p>
        </p:txBody>
      </p:sp>
    </p:spTree>
    <p:extLst>
      <p:ext uri="{BB962C8B-B14F-4D97-AF65-F5344CB8AC3E}">
        <p14:creationId xmlns:p14="http://schemas.microsoft.com/office/powerpoint/2010/main" val="1892599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6"/>
          <p:cNvSpPr txBox="1">
            <a:spLocks noChangeArrowheads="1"/>
          </p:cNvSpPr>
          <p:nvPr/>
        </p:nvSpPr>
        <p:spPr bwMode="auto">
          <a:xfrm>
            <a:off x="609023" y="1580182"/>
            <a:ext cx="11195050" cy="523220"/>
          </a:xfrm>
          <a:prstGeom prst="rect">
            <a:avLst/>
          </a:prstGeom>
          <a:noFill/>
          <a:ln w="9525">
            <a:noFill/>
            <a:miter lim="800000"/>
            <a:headEnd/>
            <a:tailEnd/>
          </a:ln>
        </p:spPr>
        <p:txBody>
          <a:bodyPr wrap="square">
            <a:spAutoFit/>
          </a:bodyPr>
          <a:lstStyle/>
          <a:p>
            <a:endParaRPr lang="en-US" altLang="en-US" sz="2800" b="1" dirty="0">
              <a:latin typeface="Arial" pitchFamily="34" charset="0"/>
              <a:cs typeface="Arial" pitchFamily="34" charset="0"/>
            </a:endParaRPr>
          </a:p>
        </p:txBody>
      </p:sp>
      <p:pic>
        <p:nvPicPr>
          <p:cNvPr id="14341" name="Picture 1" descr="NDP_LOGO-1_colour.jpg"/>
          <p:cNvPicPr>
            <a:picLocks noChangeAspect="1"/>
          </p:cNvPicPr>
          <p:nvPr/>
        </p:nvPicPr>
        <p:blipFill>
          <a:blip r:embed="rId3" cstate="print"/>
          <a:srcRect/>
          <a:stretch>
            <a:fillRect/>
          </a:stretch>
        </p:blipFill>
        <p:spPr bwMode="auto">
          <a:xfrm>
            <a:off x="10365318" y="304801"/>
            <a:ext cx="1272116" cy="855663"/>
          </a:xfrm>
          <a:prstGeom prst="rect">
            <a:avLst/>
          </a:prstGeom>
          <a:noFill/>
          <a:ln w="9525">
            <a:noFill/>
            <a:miter lim="800000"/>
            <a:headEnd/>
            <a:tailEnd/>
          </a:ln>
        </p:spPr>
      </p:pic>
      <p:pic>
        <p:nvPicPr>
          <p:cNvPr id="6" name="Picture 5" descr="DWAS Logo RGB (2)"/>
          <p:cNvPicPr/>
          <p:nvPr/>
        </p:nvPicPr>
        <p:blipFill>
          <a:blip r:embed="rId4" cstate="print"/>
          <a:srcRect/>
          <a:stretch>
            <a:fillRect/>
          </a:stretch>
        </p:blipFill>
        <p:spPr bwMode="auto">
          <a:xfrm>
            <a:off x="111878" y="5727125"/>
            <a:ext cx="2857500" cy="1047750"/>
          </a:xfrm>
          <a:prstGeom prst="rect">
            <a:avLst/>
          </a:prstGeom>
          <a:noFill/>
          <a:ln w="9525">
            <a:noFill/>
            <a:miter lim="800000"/>
            <a:headEnd/>
            <a:tailEnd/>
          </a:ln>
        </p:spPr>
      </p:pic>
      <p:sp>
        <p:nvSpPr>
          <p:cNvPr id="5" name="Title 4">
            <a:extLst>
              <a:ext uri="{FF2B5EF4-FFF2-40B4-BE49-F238E27FC236}">
                <a16:creationId xmlns:a16="http://schemas.microsoft.com/office/drawing/2014/main" id="{A420F68E-65E2-4A16-9C2B-72DCD854715F}"/>
              </a:ext>
            </a:extLst>
          </p:cNvPr>
          <p:cNvSpPr>
            <a:spLocks noGrp="1"/>
          </p:cNvSpPr>
          <p:nvPr>
            <p:ph type="title"/>
          </p:nvPr>
        </p:nvSpPr>
        <p:spPr/>
        <p:txBody>
          <a:bodyPr>
            <a:normAutofit/>
          </a:bodyPr>
          <a:lstStyle/>
          <a:p>
            <a:r>
              <a:rPr lang="en-US" sz="2800" b="1" dirty="0">
                <a:latin typeface="Arial" pitchFamily="34" charset="0"/>
                <a:cs typeface="Arial" pitchFamily="34" charset="0"/>
              </a:rPr>
              <a:t>A</a:t>
            </a:r>
            <a:r>
              <a:rPr lang="en-ZA" sz="2800" b="1" dirty="0">
                <a:latin typeface="Arial" pitchFamily="34" charset="0"/>
                <a:cs typeface="Arial" pitchFamily="34" charset="0"/>
              </a:rPr>
              <a:t>BBREVIATIONS</a:t>
            </a:r>
            <a:br>
              <a:rPr lang="en-ZA" sz="2800" b="1" dirty="0">
                <a:latin typeface="Arial" pitchFamily="34" charset="0"/>
                <a:cs typeface="Arial" pitchFamily="34" charset="0"/>
              </a:rPr>
            </a:br>
            <a:endParaRPr lang="en-ZA" sz="2800" dirty="0"/>
          </a:p>
        </p:txBody>
      </p:sp>
      <p:graphicFrame>
        <p:nvGraphicFramePr>
          <p:cNvPr id="12" name="Table 12">
            <a:extLst>
              <a:ext uri="{FF2B5EF4-FFF2-40B4-BE49-F238E27FC236}">
                <a16:creationId xmlns:a16="http://schemas.microsoft.com/office/drawing/2014/main" id="{C8021EE2-BB87-47F9-BE5B-C9A0BEB38935}"/>
              </a:ext>
            </a:extLst>
          </p:cNvPr>
          <p:cNvGraphicFramePr>
            <a:graphicFrameLocks noGrp="1"/>
          </p:cNvGraphicFramePr>
          <p:nvPr>
            <p:ph idx="1"/>
            <p:extLst>
              <p:ext uri="{D42A27DB-BD31-4B8C-83A1-F6EECF244321}">
                <p14:modId xmlns:p14="http://schemas.microsoft.com/office/powerpoint/2010/main" val="4160822790"/>
              </p:ext>
            </p:extLst>
          </p:nvPr>
        </p:nvGraphicFramePr>
        <p:xfrm>
          <a:off x="947928" y="1137348"/>
          <a:ext cx="8973312" cy="4583303"/>
        </p:xfrm>
        <a:graphic>
          <a:graphicData uri="http://schemas.openxmlformats.org/drawingml/2006/table">
            <a:tbl>
              <a:tblPr firstRow="1" bandRow="1">
                <a:tableStyleId>{5940675A-B579-460E-94D1-54222C63F5DA}</a:tableStyleId>
              </a:tblPr>
              <a:tblGrid>
                <a:gridCol w="2462277">
                  <a:extLst>
                    <a:ext uri="{9D8B030D-6E8A-4147-A177-3AD203B41FA5}">
                      <a16:colId xmlns:a16="http://schemas.microsoft.com/office/drawing/2014/main" val="975742734"/>
                    </a:ext>
                  </a:extLst>
                </a:gridCol>
                <a:gridCol w="6511035">
                  <a:extLst>
                    <a:ext uri="{9D8B030D-6E8A-4147-A177-3AD203B41FA5}">
                      <a16:colId xmlns:a16="http://schemas.microsoft.com/office/drawing/2014/main" val="1424284416"/>
                    </a:ext>
                  </a:extLst>
                </a:gridCol>
              </a:tblGrid>
              <a:tr h="37084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BG- CMA</a:t>
                      </a:r>
                    </a:p>
                  </a:txBody>
                  <a:tcPr marL="6350" marR="6350" marT="6350" marB="0" anchor="b"/>
                </a:tc>
                <a:tc>
                  <a:txBody>
                    <a:bodyPr/>
                    <a:lstStyle/>
                    <a:p>
                      <a:pPr algn="l" fontAlgn="b"/>
                      <a:r>
                        <a:rPr lang="en-US" sz="1600" b="0" i="0" u="none" strike="noStrike" dirty="0" err="1">
                          <a:solidFill>
                            <a:srgbClr val="000000"/>
                          </a:solidFill>
                          <a:effectLst/>
                          <a:latin typeface="Arial" panose="020B0604020202020204" pitchFamily="34" charset="0"/>
                          <a:cs typeface="Arial" panose="020B0604020202020204" pitchFamily="34" charset="0"/>
                        </a:rPr>
                        <a:t>Breede</a:t>
                      </a:r>
                      <a:r>
                        <a:rPr lang="en-US"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err="1">
                          <a:solidFill>
                            <a:srgbClr val="000000"/>
                          </a:solidFill>
                          <a:effectLst/>
                          <a:latin typeface="Arial" panose="020B0604020202020204" pitchFamily="34" charset="0"/>
                          <a:cs typeface="Arial" panose="020B0604020202020204" pitchFamily="34" charset="0"/>
                        </a:rPr>
                        <a:t>Gouritz</a:t>
                      </a:r>
                      <a:r>
                        <a:rPr lang="en-US" sz="1600" b="0" i="0" u="none" strike="noStrike" dirty="0">
                          <a:solidFill>
                            <a:srgbClr val="000000"/>
                          </a:solidFill>
                          <a:effectLst/>
                          <a:latin typeface="Arial" panose="020B0604020202020204" pitchFamily="34" charset="0"/>
                          <a:cs typeface="Arial" panose="020B0604020202020204" pitchFamily="34" charset="0"/>
                        </a:rPr>
                        <a:t> Catchment Management Agency</a:t>
                      </a:r>
                    </a:p>
                  </a:txBody>
                  <a:tcPr marL="6350" marR="6350" marT="6350" marB="0" anchor="b"/>
                </a:tc>
                <a:extLst>
                  <a:ext uri="{0D108BD9-81ED-4DB2-BD59-A6C34878D82A}">
                    <a16:rowId xmlns:a16="http://schemas.microsoft.com/office/drawing/2014/main" val="2127258192"/>
                  </a:ext>
                </a:extLst>
              </a:tr>
              <a:tr h="37084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CMA</a:t>
                      </a:r>
                    </a:p>
                  </a:txBody>
                  <a:tcPr marL="6350" marR="6350" marT="6350" marB="0" anchor="b"/>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Catchment Management Agency</a:t>
                      </a:r>
                    </a:p>
                  </a:txBody>
                  <a:tcPr marL="6350" marR="6350" marT="6350" marB="0" anchor="b"/>
                </a:tc>
                <a:extLst>
                  <a:ext uri="{0D108BD9-81ED-4DB2-BD59-A6C34878D82A}">
                    <a16:rowId xmlns:a16="http://schemas.microsoft.com/office/drawing/2014/main" val="1878603627"/>
                  </a:ext>
                </a:extLst>
              </a:tr>
              <a:tr h="370840">
                <a:tc>
                  <a:txBody>
                    <a:bodyPr/>
                    <a:lstStyle/>
                    <a:p>
                      <a:pPr algn="l" fontAlgn="b"/>
                      <a:r>
                        <a:rPr lang="en-ZA" sz="1600" b="0" i="0" u="none" strike="noStrike">
                          <a:solidFill>
                            <a:schemeClr val="tx1"/>
                          </a:solidFill>
                          <a:effectLst/>
                          <a:latin typeface="Arial" panose="020B0604020202020204" pitchFamily="34" charset="0"/>
                          <a:cs typeface="Arial" panose="020B0604020202020204" pitchFamily="34" charset="0"/>
                        </a:rPr>
                        <a:t>DALRRD</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600" b="0" i="0" u="none" strike="noStrike" dirty="0">
                          <a:solidFill>
                            <a:schemeClr val="tx1"/>
                          </a:solidFill>
                          <a:effectLst/>
                          <a:latin typeface="Arial" panose="020B0604020202020204" pitchFamily="34" charset="0"/>
                          <a:cs typeface="Arial" panose="020B0604020202020204" pitchFamily="34" charset="0"/>
                        </a:rPr>
                        <a:t>Department of Agriculture, Land Reform and Rural Development</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461009583"/>
                  </a:ext>
                </a:extLst>
              </a:tr>
              <a:tr h="37084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e-WULAAS</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electronic Water Use </a:t>
                      </a:r>
                      <a:r>
                        <a:rPr lang="en-US" sz="1600" b="0" i="0" u="none" strike="noStrike" dirty="0" err="1">
                          <a:solidFill>
                            <a:srgbClr val="000000"/>
                          </a:solidFill>
                          <a:effectLst/>
                          <a:latin typeface="Arial" panose="020B0604020202020204" pitchFamily="34" charset="0"/>
                          <a:cs typeface="Arial" panose="020B0604020202020204" pitchFamily="34" charset="0"/>
                        </a:rPr>
                        <a:t>Licence</a:t>
                      </a:r>
                      <a:r>
                        <a:rPr lang="en-US" sz="1600" b="0" i="0" u="none" strike="noStrike" dirty="0">
                          <a:solidFill>
                            <a:srgbClr val="000000"/>
                          </a:solidFill>
                          <a:effectLst/>
                          <a:latin typeface="Arial" panose="020B0604020202020204" pitchFamily="34" charset="0"/>
                          <a:cs typeface="Arial" panose="020B0604020202020204" pitchFamily="34" charset="0"/>
                        </a:rPr>
                        <a:t> Application &amp; Authorization System</a:t>
                      </a:r>
                    </a:p>
                  </a:txBody>
                  <a:tcPr marL="6350" marR="6350" marT="6350" marB="0" anchor="b"/>
                </a:tc>
                <a:extLst>
                  <a:ext uri="{0D108BD9-81ED-4DB2-BD59-A6C34878D82A}">
                    <a16:rowId xmlns:a16="http://schemas.microsoft.com/office/drawing/2014/main" val="935227892"/>
                  </a:ext>
                </a:extLst>
              </a:tr>
              <a:tr h="504063">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IU-CMA</a:t>
                      </a:r>
                    </a:p>
                  </a:txBody>
                  <a:tcPr marL="6350" marR="6350" marT="6350" marB="0" anchor="b"/>
                </a:tc>
                <a:tc>
                  <a:txBody>
                    <a:bodyPr/>
                    <a:lstStyle/>
                    <a:p>
                      <a:pPr algn="l" fontAlgn="b"/>
                      <a:r>
                        <a:rPr lang="en-US" sz="1600" b="0" i="0" u="none" strike="noStrike" dirty="0" err="1">
                          <a:solidFill>
                            <a:srgbClr val="000000"/>
                          </a:solidFill>
                          <a:effectLst/>
                          <a:latin typeface="Arial" panose="020B0604020202020204" pitchFamily="34" charset="0"/>
                          <a:cs typeface="Arial" panose="020B0604020202020204" pitchFamily="34" charset="0"/>
                        </a:rPr>
                        <a:t>Inkomati</a:t>
                      </a:r>
                      <a:r>
                        <a:rPr lang="en-US" sz="1600" b="0" i="0" u="none" strike="noStrike" dirty="0">
                          <a:solidFill>
                            <a:srgbClr val="000000"/>
                          </a:solidFill>
                          <a:effectLst/>
                          <a:latin typeface="Arial" panose="020B0604020202020204" pitchFamily="34" charset="0"/>
                          <a:cs typeface="Arial" panose="020B0604020202020204" pitchFamily="34" charset="0"/>
                        </a:rPr>
                        <a:t> Usutu Catchment Management Agency</a:t>
                      </a:r>
                    </a:p>
                  </a:txBody>
                  <a:tcPr marL="6350" marR="6350" marT="6350" marB="0" anchor="b"/>
                </a:tc>
                <a:extLst>
                  <a:ext uri="{0D108BD9-81ED-4DB2-BD59-A6C34878D82A}">
                    <a16:rowId xmlns:a16="http://schemas.microsoft.com/office/drawing/2014/main" val="3133555053"/>
                  </a:ext>
                </a:extLst>
              </a:tr>
              <a:tr h="37084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MPRDA</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Mineral and Petroleum Resources Development Act 28 of 2002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989017072"/>
                  </a:ext>
                </a:extLst>
              </a:tr>
              <a:tr h="37084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NEMA</a:t>
                      </a:r>
                    </a:p>
                  </a:txBody>
                  <a:tcPr marL="6350" marR="6350" marT="6350" marB="0" anchor="b"/>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National Environmental Management Act 107 of 1998</a:t>
                      </a:r>
                    </a:p>
                  </a:txBody>
                  <a:tcPr marL="6350" marR="6350" marT="6350" marB="0" anchor="b"/>
                </a:tc>
                <a:extLst>
                  <a:ext uri="{0D108BD9-81ED-4DB2-BD59-A6C34878D82A}">
                    <a16:rowId xmlns:a16="http://schemas.microsoft.com/office/drawing/2014/main" val="3024306613"/>
                  </a:ext>
                </a:extLst>
              </a:tr>
              <a:tr h="370840">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PMES</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Performance Monitoring and Escalation System </a:t>
                      </a:r>
                    </a:p>
                  </a:txBody>
                  <a:tcPr marL="6350" marR="6350" marT="6350" marB="0" anchor="b"/>
                </a:tc>
                <a:extLst>
                  <a:ext uri="{0D108BD9-81ED-4DB2-BD59-A6C34878D82A}">
                    <a16:rowId xmlns:a16="http://schemas.microsoft.com/office/drawing/2014/main" val="2889882085"/>
                  </a:ext>
                </a:extLst>
              </a:tr>
              <a:tr h="37084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ROR</a:t>
                      </a:r>
                    </a:p>
                  </a:txBody>
                  <a:tcPr marL="6350" marR="6350" marT="6350" marB="0" anchor="b"/>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Record of Recommendation </a:t>
                      </a:r>
                    </a:p>
                  </a:txBody>
                  <a:tcPr marL="6350" marR="6350" marT="6350" marB="0" anchor="b"/>
                </a:tc>
                <a:extLst>
                  <a:ext uri="{0D108BD9-81ED-4DB2-BD59-A6C34878D82A}">
                    <a16:rowId xmlns:a16="http://schemas.microsoft.com/office/drawing/2014/main" val="216866897"/>
                  </a:ext>
                </a:extLst>
              </a:tr>
              <a:tr h="37084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WARMS</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Water Use Authorization &amp; Registration Management System</a:t>
                      </a:r>
                    </a:p>
                  </a:txBody>
                  <a:tcPr marL="6350" marR="6350" marT="6350" marB="0" anchor="b"/>
                </a:tc>
                <a:extLst>
                  <a:ext uri="{0D108BD9-81ED-4DB2-BD59-A6C34878D82A}">
                    <a16:rowId xmlns:a16="http://schemas.microsoft.com/office/drawing/2014/main" val="2592618297"/>
                  </a:ext>
                </a:extLst>
              </a:tr>
              <a:tr h="37084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WUAAC</a:t>
                      </a:r>
                    </a:p>
                  </a:txBody>
                  <a:tcPr marL="6350" marR="6350" marT="6350"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Water Use Application Assessment and Advisory  Committee</a:t>
                      </a:r>
                    </a:p>
                  </a:txBody>
                  <a:tcPr marL="6350" marR="6350" marT="6350" marB="0" anchor="b"/>
                </a:tc>
                <a:extLst>
                  <a:ext uri="{0D108BD9-81ED-4DB2-BD59-A6C34878D82A}">
                    <a16:rowId xmlns:a16="http://schemas.microsoft.com/office/drawing/2014/main" val="2337231910"/>
                  </a:ext>
                </a:extLst>
              </a:tr>
              <a:tr h="37084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WULA </a:t>
                      </a:r>
                    </a:p>
                  </a:txBody>
                  <a:tcPr marL="6350" marR="6350" marT="6350" marB="0" anchor="b"/>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Water Use Licence Application</a:t>
                      </a:r>
                    </a:p>
                  </a:txBody>
                  <a:tcPr marL="6350" marR="6350" marT="6350" marB="0" anchor="b"/>
                </a:tc>
                <a:extLst>
                  <a:ext uri="{0D108BD9-81ED-4DB2-BD59-A6C34878D82A}">
                    <a16:rowId xmlns:a16="http://schemas.microsoft.com/office/drawing/2014/main" val="2628840723"/>
                  </a:ext>
                </a:extLst>
              </a:tr>
            </a:tbl>
          </a:graphicData>
        </a:graphic>
      </p:graphicFrame>
      <p:sp>
        <p:nvSpPr>
          <p:cNvPr id="7" name="Slide Number Placeholder 6"/>
          <p:cNvSpPr>
            <a:spLocks noGrp="1"/>
          </p:cNvSpPr>
          <p:nvPr>
            <p:ph type="sldNum" sz="quarter" idx="12"/>
          </p:nvPr>
        </p:nvSpPr>
        <p:spPr/>
        <p:txBody>
          <a:bodyPr/>
          <a:lstStyle/>
          <a:p>
            <a:fld id="{81BA1390-FCF8-4B46-989F-AA5E2FF9201A}" type="slidenum">
              <a:rPr lang="en-US" smtClean="0"/>
              <a:pPr/>
              <a:t>38</a:t>
            </a:fld>
            <a:endParaRPr lang="en-US"/>
          </a:p>
        </p:txBody>
      </p:sp>
      <p:sp>
        <p:nvSpPr>
          <p:cNvPr id="9" name="TextBox 8"/>
          <p:cNvSpPr txBox="1"/>
          <p:nvPr/>
        </p:nvSpPr>
        <p:spPr>
          <a:xfrm>
            <a:off x="340584" y="1597017"/>
            <a:ext cx="11731927" cy="400110"/>
          </a:xfrm>
          <a:prstGeom prst="rect">
            <a:avLst/>
          </a:prstGeom>
          <a:noFill/>
        </p:spPr>
        <p:txBody>
          <a:bodyPr wrap="square" rtlCol="0">
            <a:spAutoFit/>
          </a:bodyPr>
          <a:lstStyle/>
          <a:p>
            <a:pPr lvl="0" algn="just"/>
            <a:r>
              <a:rPr lang="en-ZA" sz="2000" dirty="0">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1958454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2EA1E-9AE5-486D-BFFF-8E9CFAB9A64D}"/>
              </a:ext>
            </a:extLst>
          </p:cNvPr>
          <p:cNvSpPr>
            <a:spLocks noGrp="1"/>
          </p:cNvSpPr>
          <p:nvPr>
            <p:ph type="title"/>
          </p:nvPr>
        </p:nvSpPr>
        <p:spPr>
          <a:xfrm>
            <a:off x="838200" y="1933673"/>
            <a:ext cx="10515600" cy="1153205"/>
          </a:xfrm>
        </p:spPr>
        <p:txBody>
          <a:bodyPr>
            <a:noAutofit/>
          </a:bodyPr>
          <a:lstStyle/>
          <a:p>
            <a:r>
              <a:rPr lang="en-US" sz="4400" b="1" dirty="0">
                <a:latin typeface="Arial" panose="020B0604020202020204" pitchFamily="34" charset="0"/>
                <a:cs typeface="Arial" panose="020B0604020202020204" pitchFamily="34" charset="0"/>
              </a:rPr>
              <a:t>3. Establishment of the National Water Resource Infrastructure Agency</a:t>
            </a:r>
            <a:br>
              <a:rPr lang="en-US" sz="4400" b="1" dirty="0">
                <a:latin typeface="Arial" panose="020B0604020202020204" pitchFamily="34" charset="0"/>
                <a:cs typeface="Arial" panose="020B0604020202020204" pitchFamily="34" charset="0"/>
              </a:rPr>
            </a:br>
            <a:endParaRPr lang="en-ZA" sz="4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764EDB-08E4-4BBF-BFB9-C558E7076188}"/>
              </a:ext>
            </a:extLst>
          </p:cNvPr>
          <p:cNvSpPr>
            <a:spLocks noGrp="1"/>
          </p:cNvSpPr>
          <p:nvPr>
            <p:ph type="sldNum" sz="quarter" idx="12"/>
          </p:nvPr>
        </p:nvSpPr>
        <p:spPr/>
        <p:txBody>
          <a:bodyPr/>
          <a:lstStyle/>
          <a:p>
            <a:fld id="{81BA1390-FCF8-4B46-989F-AA5E2FF9201A}" type="slidenum">
              <a:rPr lang="en-US" smtClean="0"/>
              <a:pPr/>
              <a:t>39</a:t>
            </a:fld>
            <a:endParaRPr lang="en-US"/>
          </a:p>
        </p:txBody>
      </p:sp>
    </p:spTree>
    <p:extLst>
      <p:ext uri="{BB962C8B-B14F-4D97-AF65-F5344CB8AC3E}">
        <p14:creationId xmlns:p14="http://schemas.microsoft.com/office/powerpoint/2010/main" val="366942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2EA1E-9AE5-486D-BFFF-8E9CFAB9A64D}"/>
              </a:ext>
            </a:extLst>
          </p:cNvPr>
          <p:cNvSpPr>
            <a:spLocks noGrp="1"/>
          </p:cNvSpPr>
          <p:nvPr>
            <p:ph type="title"/>
          </p:nvPr>
        </p:nvSpPr>
        <p:spPr>
          <a:xfrm>
            <a:off x="906495" y="2530833"/>
            <a:ext cx="10515600" cy="1153205"/>
          </a:xfrm>
        </p:spPr>
        <p:txBody>
          <a:bodyPr>
            <a:noAutofit/>
          </a:bodyPr>
          <a:lstStyle/>
          <a:p>
            <a:r>
              <a:rPr lang="en-US" sz="4400" b="1" dirty="0">
                <a:latin typeface="Arial" panose="020B0604020202020204" pitchFamily="34" charset="0"/>
                <a:cs typeface="Arial" panose="020B0604020202020204" pitchFamily="34" charset="0"/>
              </a:rPr>
              <a:t>1. Strengthening support to municipalities for water and sanitation service delivery</a:t>
            </a:r>
            <a:br>
              <a:rPr lang="en-US" sz="4400" b="1" dirty="0">
                <a:latin typeface="Arial" panose="020B0604020202020204" pitchFamily="34" charset="0"/>
                <a:cs typeface="Arial" panose="020B0604020202020204" pitchFamily="34" charset="0"/>
              </a:rPr>
            </a:br>
            <a:endParaRPr lang="en-ZA" sz="4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764EDB-08E4-4BBF-BFB9-C558E7076188}"/>
              </a:ext>
            </a:extLst>
          </p:cNvPr>
          <p:cNvSpPr>
            <a:spLocks noGrp="1"/>
          </p:cNvSpPr>
          <p:nvPr>
            <p:ph type="sldNum" sz="quarter" idx="12"/>
          </p:nvPr>
        </p:nvSpPr>
        <p:spPr/>
        <p:txBody>
          <a:bodyPr/>
          <a:lstStyle/>
          <a:p>
            <a:fld id="{81BA1390-FCF8-4B46-989F-AA5E2FF9201A}" type="slidenum">
              <a:rPr lang="en-US" smtClean="0"/>
              <a:pPr/>
              <a:t>4</a:t>
            </a:fld>
            <a:endParaRPr lang="en-US"/>
          </a:p>
        </p:txBody>
      </p:sp>
    </p:spTree>
    <p:extLst>
      <p:ext uri="{BB962C8B-B14F-4D97-AF65-F5344CB8AC3E}">
        <p14:creationId xmlns:p14="http://schemas.microsoft.com/office/powerpoint/2010/main" val="2505515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33D13-7AD1-AF41-BEC0-840A84B37DF8}"/>
              </a:ext>
            </a:extLst>
          </p:cNvPr>
          <p:cNvSpPr>
            <a:spLocks noGrp="1"/>
          </p:cNvSpPr>
          <p:nvPr>
            <p:ph type="sldNum" sz="quarter" idx="12"/>
          </p:nvPr>
        </p:nvSpPr>
        <p:spPr/>
        <p:txBody>
          <a:bodyPr/>
          <a:lstStyle/>
          <a:p>
            <a:pPr>
              <a:defRPr/>
            </a:pPr>
            <a:fld id="{6E6B949B-FF25-4512-A6F3-1B8E765DDD27}" type="slidenum">
              <a:rPr lang="en-US" altLang="en-US">
                <a:solidFill>
                  <a:prstClr val="black"/>
                </a:solidFill>
                <a:ea typeface="MS PGothic" pitchFamily="34" charset="-128"/>
              </a:rPr>
              <a:pPr>
                <a:defRPr/>
              </a:pPr>
              <a:t>40</a:t>
            </a:fld>
            <a:endParaRPr lang="en-US" altLang="en-US">
              <a:solidFill>
                <a:prstClr val="black"/>
              </a:solidFill>
              <a:ea typeface="MS PGothic" pitchFamily="34" charset="-128"/>
            </a:endParaRPr>
          </a:p>
        </p:txBody>
      </p:sp>
      <p:sp>
        <p:nvSpPr>
          <p:cNvPr id="6" name="TextBox 5">
            <a:extLst>
              <a:ext uri="{FF2B5EF4-FFF2-40B4-BE49-F238E27FC236}">
                <a16:creationId xmlns:a16="http://schemas.microsoft.com/office/drawing/2014/main" id="{3D9E2F2E-1943-034B-9D3F-D92A69674468}"/>
              </a:ext>
            </a:extLst>
          </p:cNvPr>
          <p:cNvSpPr txBox="1"/>
          <p:nvPr/>
        </p:nvSpPr>
        <p:spPr>
          <a:xfrm>
            <a:off x="298579" y="864617"/>
            <a:ext cx="11262049" cy="4308872"/>
          </a:xfrm>
          <a:prstGeom prst="rect">
            <a:avLst/>
          </a:prstGeom>
          <a:noFill/>
        </p:spPr>
        <p:txBody>
          <a:bodyPr wrap="square">
            <a:spAutoFit/>
          </a:bodyPr>
          <a:lstStyle/>
          <a:p>
            <a:pPr marL="342900" indent="-342900" algn="just" defTabSz="457200" fontAlgn="base">
              <a:spcBef>
                <a:spcPts val="1200"/>
              </a:spcBef>
              <a:spcAft>
                <a:spcPts val="1200"/>
              </a:spcAft>
              <a:buFont typeface="+mj-lt"/>
              <a:buAutoNum type="arabicPeriod"/>
            </a:pPr>
            <a:r>
              <a:rPr lang="en-US" u="sng" dirty="0">
                <a:solidFill>
                  <a:prstClr val="black"/>
                </a:solidFill>
                <a:latin typeface="Arial" panose="020B0604020202020204" pitchFamily="34" charset="0"/>
                <a:ea typeface="MS PGothic" pitchFamily="34" charset="-128"/>
                <a:cs typeface="Arial" panose="020B0604020202020204" pitchFamily="34" charset="0"/>
              </a:rPr>
              <a:t>Financial rationale</a:t>
            </a:r>
          </a:p>
          <a:p>
            <a:pPr marL="285750" indent="-285750" algn="just" defTabSz="457200" fontAlgn="base">
              <a:spcBef>
                <a:spcPts val="1200"/>
              </a:spcBef>
              <a:spcAft>
                <a:spcPts val="1200"/>
              </a:spcAft>
              <a:buFont typeface="Arial" panose="020B0604020202020204" pitchFamily="34" charset="0"/>
              <a:buChar char="•"/>
            </a:pPr>
            <a:r>
              <a:rPr lang="en-US" sz="1600" dirty="0">
                <a:solidFill>
                  <a:prstClr val="black"/>
                </a:solidFill>
                <a:latin typeface="Arial" panose="020B0604020202020204" pitchFamily="34" charset="0"/>
                <a:ea typeface="MS PGothic" pitchFamily="34" charset="-128"/>
                <a:cs typeface="Arial" panose="020B0604020202020204" pitchFamily="34" charset="0"/>
              </a:rPr>
              <a:t>The country requires an ongoing and sustained </a:t>
            </a:r>
            <a:r>
              <a:rPr lang="en-US" sz="1600" b="1" dirty="0">
                <a:solidFill>
                  <a:prstClr val="black"/>
                </a:solidFill>
                <a:latin typeface="Arial" panose="020B0604020202020204" pitchFamily="34" charset="0"/>
                <a:ea typeface="MS PGothic" pitchFamily="34" charset="-128"/>
                <a:cs typeface="Arial" panose="020B0604020202020204" pitchFamily="34" charset="0"/>
              </a:rPr>
              <a:t>MEGA WATER RESOURCE INFRASTRUCTURE BUILD PROGRAMME</a:t>
            </a:r>
            <a:r>
              <a:rPr lang="en-US" sz="1600" dirty="0">
                <a:solidFill>
                  <a:prstClr val="black"/>
                </a:solidFill>
                <a:latin typeface="Arial" panose="020B0604020202020204" pitchFamily="34" charset="0"/>
                <a:ea typeface="MS PGothic" pitchFamily="34" charset="-128"/>
                <a:cs typeface="Arial" panose="020B0604020202020204" pitchFamily="34" charset="0"/>
              </a:rPr>
              <a:t>, in addition to effectively operating and maintained existing assets.</a:t>
            </a:r>
            <a:r>
              <a:rPr lang="en-GB" sz="1600" dirty="0">
                <a:solidFill>
                  <a:prstClr val="black"/>
                </a:solidFill>
                <a:latin typeface="Arial" pitchFamily="34" charset="0"/>
                <a:ea typeface="MS PGothic" pitchFamily="34" charset="-128"/>
              </a:rPr>
              <a:t> </a:t>
            </a:r>
          </a:p>
          <a:p>
            <a:pPr marL="285750" indent="-285750" algn="just" defTabSz="457200" fontAlgn="base">
              <a:spcBef>
                <a:spcPts val="1200"/>
              </a:spcBef>
              <a:spcAft>
                <a:spcPts val="1200"/>
              </a:spcAft>
              <a:buFont typeface="Arial" panose="020B0604020202020204" pitchFamily="34" charset="0"/>
              <a:buChar char="•"/>
            </a:pPr>
            <a:r>
              <a:rPr lang="en-GB" sz="1600" dirty="0">
                <a:solidFill>
                  <a:prstClr val="black"/>
                </a:solidFill>
                <a:latin typeface="Arial" pitchFamily="34" charset="0"/>
                <a:ea typeface="MS PGothic" pitchFamily="34" charset="-128"/>
              </a:rPr>
              <a:t>However, due to </a:t>
            </a:r>
            <a:r>
              <a:rPr lang="en-GB" sz="1600" b="1" dirty="0">
                <a:solidFill>
                  <a:prstClr val="black"/>
                </a:solidFill>
                <a:latin typeface="Arial" pitchFamily="34" charset="0"/>
                <a:ea typeface="MS PGothic" pitchFamily="34" charset="-128"/>
                <a:cs typeface="Arial" panose="020B0604020202020204" pitchFamily="34" charset="0"/>
              </a:rPr>
              <a:t>FISCAL CONSTRAINTS</a:t>
            </a:r>
            <a:r>
              <a:rPr lang="en-GB" sz="1600" dirty="0">
                <a:solidFill>
                  <a:prstClr val="black"/>
                </a:solidFill>
                <a:latin typeface="Arial" pitchFamily="34" charset="0"/>
                <a:ea typeface="MS PGothic" pitchFamily="34" charset="-128"/>
              </a:rPr>
              <a:t>, DWS cannot rely on significant fiscal support to develop the required infrastructure. </a:t>
            </a:r>
            <a:r>
              <a:rPr lang="en-GB" sz="1600" dirty="0">
                <a:solidFill>
                  <a:prstClr val="black"/>
                </a:solidFill>
                <a:latin typeface="Arial" pitchFamily="34" charset="0"/>
                <a:ea typeface="MS PGothic" pitchFamily="34" charset="-128"/>
                <a:cs typeface="Arial" panose="020B0604020202020204" pitchFamily="34" charset="0"/>
              </a:rPr>
              <a:t>An agency would be better positioned than the department to raise funds from sources other than the fiscus. </a:t>
            </a:r>
          </a:p>
          <a:p>
            <a:pPr marL="285750" indent="-285750" algn="just" defTabSz="457200" fontAlgn="base">
              <a:spcBef>
                <a:spcPts val="1200"/>
              </a:spcBef>
              <a:spcAft>
                <a:spcPts val="1200"/>
              </a:spcAft>
              <a:buFont typeface="Arial" panose="020B0604020202020204" pitchFamily="34" charset="0"/>
              <a:buChar char="•"/>
            </a:pPr>
            <a:r>
              <a:rPr lang="en-GB" sz="1600" dirty="0">
                <a:solidFill>
                  <a:prstClr val="black"/>
                </a:solidFill>
                <a:latin typeface="Arial" pitchFamily="34" charset="0"/>
                <a:ea typeface="MS PGothic" pitchFamily="34" charset="-128"/>
                <a:cs typeface="Arial" panose="020B0604020202020204" pitchFamily="34" charset="0"/>
              </a:rPr>
              <a:t>Based on its PFMA listing and authority, credit rating and condition of assets, the Agency could raise </a:t>
            </a:r>
            <a:r>
              <a:rPr lang="en-GB" sz="1600" b="1" dirty="0">
                <a:solidFill>
                  <a:prstClr val="black"/>
                </a:solidFill>
                <a:latin typeface="Arial" pitchFamily="34" charset="0"/>
                <a:ea typeface="MS PGothic" pitchFamily="34" charset="-128"/>
                <a:cs typeface="Arial" panose="020B0604020202020204" pitchFamily="34" charset="0"/>
              </a:rPr>
              <a:t>COMMERCIAL AND DEVELOPMENT FINANCE,</a:t>
            </a:r>
            <a:r>
              <a:rPr lang="en-GB" sz="1600" dirty="0">
                <a:solidFill>
                  <a:prstClr val="black"/>
                </a:solidFill>
                <a:latin typeface="Arial" pitchFamily="34" charset="0"/>
                <a:ea typeface="MS PGothic" pitchFamily="34" charset="-128"/>
                <a:cs typeface="Arial" panose="020B0604020202020204" pitchFamily="34" charset="0"/>
              </a:rPr>
              <a:t> domestically and internationally. For some projects, it could also enter into public-private partnerships. </a:t>
            </a:r>
          </a:p>
          <a:p>
            <a:pPr marL="285750" indent="-285750" algn="just" defTabSz="457200" fontAlgn="base">
              <a:spcBef>
                <a:spcPts val="1200"/>
              </a:spcBef>
              <a:spcAft>
                <a:spcPts val="1200"/>
              </a:spcAft>
              <a:buFont typeface="Arial" panose="020B0604020202020204" pitchFamily="34" charset="0"/>
              <a:buChar char="•"/>
            </a:pPr>
            <a:r>
              <a:rPr lang="en-GB" sz="1600" dirty="0">
                <a:solidFill>
                  <a:prstClr val="black"/>
                </a:solidFill>
                <a:latin typeface="Arial" pitchFamily="34" charset="0"/>
                <a:ea typeface="MS PGothic" pitchFamily="34" charset="-128"/>
                <a:cs typeface="Arial" panose="020B0604020202020204" pitchFamily="34" charset="0"/>
              </a:rPr>
              <a:t>The current financial model used by the TCTA, of raising finance backed by off-take agreements and explicit government guarantees, could be expanded by </a:t>
            </a:r>
            <a:r>
              <a:rPr lang="en-GB" sz="1600" b="1" dirty="0">
                <a:solidFill>
                  <a:prstClr val="black"/>
                </a:solidFill>
                <a:latin typeface="Arial" pitchFamily="34" charset="0"/>
                <a:ea typeface="MS PGothic" pitchFamily="34" charset="-128"/>
                <a:cs typeface="Arial" panose="020B0604020202020204" pitchFamily="34" charset="0"/>
              </a:rPr>
              <a:t>LEVERAGING THE ASSETS ON THE AGENCY’S BALANCE SHEET </a:t>
            </a:r>
            <a:r>
              <a:rPr lang="en-GB" sz="1600" dirty="0">
                <a:solidFill>
                  <a:prstClr val="black"/>
                </a:solidFill>
                <a:latin typeface="Arial" pitchFamily="34" charset="0"/>
                <a:ea typeface="MS PGothic" pitchFamily="34" charset="-128"/>
                <a:cs typeface="Arial" panose="020B0604020202020204" pitchFamily="34" charset="0"/>
              </a:rPr>
              <a:t>to raise finance without government guarantees.</a:t>
            </a:r>
          </a:p>
        </p:txBody>
      </p:sp>
      <p:sp>
        <p:nvSpPr>
          <p:cNvPr id="7" name="Title 1">
            <a:extLst>
              <a:ext uri="{FF2B5EF4-FFF2-40B4-BE49-F238E27FC236}">
                <a16:creationId xmlns:a16="http://schemas.microsoft.com/office/drawing/2014/main" id="{621481A6-D3B1-DC4D-A591-EBA8E4731B93}"/>
              </a:ext>
            </a:extLst>
          </p:cNvPr>
          <p:cNvSpPr txBox="1">
            <a:spLocks/>
          </p:cNvSpPr>
          <p:nvPr/>
        </p:nvSpPr>
        <p:spPr>
          <a:xfrm>
            <a:off x="1911626" y="116558"/>
            <a:ext cx="8229600" cy="613636"/>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Arial" panose="020B0604020202020204" pitchFamily="34" charset="0"/>
                <a:ea typeface="MS PGothic" pitchFamily="34" charset="-128"/>
                <a:cs typeface="Arial" panose="020B0604020202020204" pitchFamily="34"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r>
              <a:rPr lang="en-US" sz="2800" b="1" dirty="0">
                <a:solidFill>
                  <a:prstClr val="black"/>
                </a:solidFill>
              </a:rPr>
              <a:t>RATIONALE FOR THE NWRIA</a:t>
            </a:r>
          </a:p>
        </p:txBody>
      </p:sp>
    </p:spTree>
    <p:extLst>
      <p:ext uri="{BB962C8B-B14F-4D97-AF65-F5344CB8AC3E}">
        <p14:creationId xmlns:p14="http://schemas.microsoft.com/office/powerpoint/2010/main" val="442613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3229-8C6D-CD4F-9789-C99965EA178E}"/>
              </a:ext>
            </a:extLst>
          </p:cNvPr>
          <p:cNvSpPr>
            <a:spLocks noGrp="1"/>
          </p:cNvSpPr>
          <p:nvPr>
            <p:ph type="title"/>
          </p:nvPr>
        </p:nvSpPr>
        <p:spPr>
          <a:xfrm>
            <a:off x="1981200" y="274638"/>
            <a:ext cx="8229600" cy="613636"/>
          </a:xfrm>
        </p:spPr>
        <p:txBody>
          <a:bodyPr/>
          <a:lstStyle/>
          <a:p>
            <a:r>
              <a:rPr lang="en-US" sz="2800" b="1" dirty="0"/>
              <a:t>RATIONALE (continued)</a:t>
            </a:r>
          </a:p>
        </p:txBody>
      </p:sp>
      <p:sp>
        <p:nvSpPr>
          <p:cNvPr id="4" name="Slide Number Placeholder 3">
            <a:extLst>
              <a:ext uri="{FF2B5EF4-FFF2-40B4-BE49-F238E27FC236}">
                <a16:creationId xmlns:a16="http://schemas.microsoft.com/office/drawing/2014/main" id="{2CA33D13-7AD1-AF41-BEC0-840A84B37DF8}"/>
              </a:ext>
            </a:extLst>
          </p:cNvPr>
          <p:cNvSpPr>
            <a:spLocks noGrp="1"/>
          </p:cNvSpPr>
          <p:nvPr>
            <p:ph type="sldNum" sz="quarter" idx="12"/>
          </p:nvPr>
        </p:nvSpPr>
        <p:spPr/>
        <p:txBody>
          <a:bodyPr/>
          <a:lstStyle/>
          <a:p>
            <a:pPr>
              <a:defRPr/>
            </a:pPr>
            <a:fld id="{6E6B949B-FF25-4512-A6F3-1B8E765DDD27}" type="slidenum">
              <a:rPr lang="en-US" altLang="en-US">
                <a:solidFill>
                  <a:prstClr val="black"/>
                </a:solidFill>
                <a:ea typeface="MS PGothic" pitchFamily="34" charset="-128"/>
              </a:rPr>
              <a:pPr>
                <a:defRPr/>
              </a:pPr>
              <a:t>41</a:t>
            </a:fld>
            <a:endParaRPr lang="en-US" altLang="en-US" dirty="0">
              <a:solidFill>
                <a:prstClr val="black"/>
              </a:solidFill>
              <a:ea typeface="MS PGothic" pitchFamily="34" charset="-128"/>
            </a:endParaRPr>
          </a:p>
        </p:txBody>
      </p:sp>
      <p:sp>
        <p:nvSpPr>
          <p:cNvPr id="6" name="TextBox 5">
            <a:extLst>
              <a:ext uri="{FF2B5EF4-FFF2-40B4-BE49-F238E27FC236}">
                <a16:creationId xmlns:a16="http://schemas.microsoft.com/office/drawing/2014/main" id="{3D9E2F2E-1943-034B-9D3F-D92A69674468}"/>
              </a:ext>
            </a:extLst>
          </p:cNvPr>
          <p:cNvSpPr txBox="1"/>
          <p:nvPr/>
        </p:nvSpPr>
        <p:spPr>
          <a:xfrm>
            <a:off x="534955" y="1224176"/>
            <a:ext cx="11122090" cy="2862322"/>
          </a:xfrm>
          <a:prstGeom prst="rect">
            <a:avLst/>
          </a:prstGeom>
          <a:noFill/>
        </p:spPr>
        <p:txBody>
          <a:bodyPr wrap="square">
            <a:spAutoFit/>
          </a:bodyPr>
          <a:lstStyle/>
          <a:p>
            <a:pPr marL="401638" indent="-401638" algn="just" defTabSz="457200" fontAlgn="base">
              <a:lnSpc>
                <a:spcPct val="150000"/>
              </a:lnSpc>
              <a:spcBef>
                <a:spcPts val="600"/>
              </a:spcBef>
              <a:spcAft>
                <a:spcPct val="0"/>
              </a:spcAft>
              <a:buClr>
                <a:prstClr val="black"/>
              </a:buClr>
              <a:buFont typeface="+mj-lt"/>
              <a:buAutoNum type="arabicPeriod" startAt="2"/>
            </a:pPr>
            <a:r>
              <a:rPr lang="en-GB" sz="1600" u="sng" dirty="0">
                <a:solidFill>
                  <a:prstClr val="black"/>
                </a:solidFill>
                <a:latin typeface="Arial" pitchFamily="34" charset="0"/>
                <a:ea typeface="MS PGothic" pitchFamily="34" charset="-128"/>
                <a:cs typeface="Arial" panose="020B0604020202020204" pitchFamily="34" charset="0"/>
              </a:rPr>
              <a:t>Governance and transparency rationale</a:t>
            </a:r>
          </a:p>
          <a:p>
            <a:pPr marL="401638" indent="-401638" algn="just" defTabSz="457200" fontAlgn="base">
              <a:spcBef>
                <a:spcPts val="600"/>
              </a:spcBef>
              <a:spcAft>
                <a:spcPct val="0"/>
              </a:spcAft>
              <a:buClr>
                <a:prstClr val="black"/>
              </a:buClr>
              <a:buFont typeface="Arial" panose="020B0604020202020204" pitchFamily="34" charset="0"/>
              <a:buChar char="•"/>
            </a:pPr>
            <a:r>
              <a:rPr lang="en-GB" sz="1600" dirty="0">
                <a:solidFill>
                  <a:prstClr val="black"/>
                </a:solidFill>
                <a:latin typeface="Arial" pitchFamily="34" charset="0"/>
                <a:ea typeface="MS PGothic" pitchFamily="34" charset="-128"/>
                <a:cs typeface="Arial" panose="020B0604020202020204" pitchFamily="34" charset="0"/>
              </a:rPr>
              <a:t>Establishing the NWRIA will </a:t>
            </a:r>
            <a:r>
              <a:rPr lang="en-GB" sz="1600" b="1" dirty="0">
                <a:solidFill>
                  <a:prstClr val="black"/>
                </a:solidFill>
                <a:latin typeface="Arial" pitchFamily="34" charset="0"/>
                <a:ea typeface="MS PGothic" pitchFamily="34" charset="-128"/>
                <a:cs typeface="Arial" panose="020B0604020202020204" pitchFamily="34" charset="0"/>
              </a:rPr>
              <a:t>STRENGTHEN GOVERNANCE &amp; TRANSPARENCY </a:t>
            </a:r>
            <a:r>
              <a:rPr lang="en-GB" sz="1600" dirty="0">
                <a:solidFill>
                  <a:prstClr val="black"/>
                </a:solidFill>
                <a:latin typeface="Arial" pitchFamily="34" charset="0"/>
                <a:ea typeface="MS PGothic" pitchFamily="34" charset="-128"/>
                <a:cs typeface="Arial" panose="020B0604020202020204" pitchFamily="34" charset="0"/>
              </a:rPr>
              <a:t>in the water sector by separating the roles of player and referee i.e. DWS will retain responsibility for planning, regulation, policy and price setting, whilst the Agency will build, operate and maintain water resource assets.</a:t>
            </a:r>
          </a:p>
          <a:p>
            <a:pPr marL="401638" indent="-401638" algn="just" defTabSz="457200" fontAlgn="base">
              <a:spcBef>
                <a:spcPts val="600"/>
              </a:spcBef>
              <a:spcAft>
                <a:spcPct val="0"/>
              </a:spcAft>
              <a:buClr>
                <a:prstClr val="black"/>
              </a:buClr>
              <a:buFont typeface="Arial" panose="020B0604020202020204" pitchFamily="34" charset="0"/>
              <a:buChar char="•"/>
            </a:pPr>
            <a:endParaRPr lang="en-GB" sz="1600" dirty="0">
              <a:solidFill>
                <a:prstClr val="black"/>
              </a:solidFill>
              <a:latin typeface="Arial" pitchFamily="34" charset="0"/>
              <a:ea typeface="MS PGothic" pitchFamily="34" charset="-128"/>
              <a:cs typeface="Arial" panose="020B0604020202020204" pitchFamily="34" charset="0"/>
            </a:endParaRPr>
          </a:p>
          <a:p>
            <a:pPr marL="342900" indent="-342900" algn="just" defTabSz="457200" fontAlgn="base">
              <a:lnSpc>
                <a:spcPct val="150000"/>
              </a:lnSpc>
              <a:spcBef>
                <a:spcPts val="600"/>
              </a:spcBef>
              <a:spcAft>
                <a:spcPct val="0"/>
              </a:spcAft>
              <a:buClr>
                <a:prstClr val="black"/>
              </a:buClr>
              <a:buFont typeface="+mj-lt"/>
              <a:buAutoNum type="arabicPeriod" startAt="3"/>
            </a:pPr>
            <a:r>
              <a:rPr lang="en-GB" sz="1600" u="sng" dirty="0">
                <a:solidFill>
                  <a:prstClr val="black"/>
                </a:solidFill>
                <a:latin typeface="Arial" pitchFamily="34" charset="0"/>
                <a:ea typeface="MS PGothic" pitchFamily="34" charset="-128"/>
                <a:cs typeface="Arial" panose="020B0604020202020204" pitchFamily="34" charset="0"/>
              </a:rPr>
              <a:t>Rationalisation and integration of entities and reduction in fragmentation</a:t>
            </a:r>
          </a:p>
          <a:p>
            <a:pPr marL="342900" indent="-342900" algn="just" defTabSz="457200" fontAlgn="base">
              <a:spcBef>
                <a:spcPts val="600"/>
              </a:spcBef>
              <a:spcAft>
                <a:spcPct val="0"/>
              </a:spcAft>
              <a:buClr>
                <a:prstClr val="black"/>
              </a:buClr>
              <a:buFont typeface="Arial" panose="020B0604020202020204" pitchFamily="34" charset="0"/>
              <a:buChar char="•"/>
            </a:pPr>
            <a:r>
              <a:rPr lang="en-GB" sz="1600" dirty="0">
                <a:solidFill>
                  <a:prstClr val="black"/>
                </a:solidFill>
                <a:latin typeface="Arial" pitchFamily="34" charset="0"/>
                <a:ea typeface="MS PGothic" pitchFamily="34" charset="-128"/>
                <a:cs typeface="Arial" panose="020B0604020202020204" pitchFamily="34" charset="0"/>
              </a:rPr>
              <a:t>The establishment of the NWRIA will address the current fragmentation of asset management and revenue collection functions for national water resource infrastructure. Currently these functions are fragmented between the TCTA, the WTE and the department, and the establishment of the NWRIA will enable them to be integrated into one entity. </a:t>
            </a:r>
          </a:p>
        </p:txBody>
      </p:sp>
    </p:spTree>
    <p:extLst>
      <p:ext uri="{BB962C8B-B14F-4D97-AF65-F5344CB8AC3E}">
        <p14:creationId xmlns:p14="http://schemas.microsoft.com/office/powerpoint/2010/main" val="2562272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33D13-7AD1-AF41-BEC0-840A84B37DF8}"/>
              </a:ext>
            </a:extLst>
          </p:cNvPr>
          <p:cNvSpPr>
            <a:spLocks noGrp="1"/>
          </p:cNvSpPr>
          <p:nvPr>
            <p:ph type="sldNum" sz="quarter" idx="12"/>
          </p:nvPr>
        </p:nvSpPr>
        <p:spPr/>
        <p:txBody>
          <a:bodyPr/>
          <a:lstStyle/>
          <a:p>
            <a:pPr>
              <a:defRPr/>
            </a:pPr>
            <a:fld id="{6E6B949B-FF25-4512-A6F3-1B8E765DDD27}" type="slidenum">
              <a:rPr lang="en-US" altLang="en-US">
                <a:solidFill>
                  <a:prstClr val="black"/>
                </a:solidFill>
                <a:ea typeface="MS PGothic" pitchFamily="34" charset="-128"/>
              </a:rPr>
              <a:pPr>
                <a:defRPr/>
              </a:pPr>
              <a:t>42</a:t>
            </a:fld>
            <a:endParaRPr lang="en-US" altLang="en-US" dirty="0">
              <a:solidFill>
                <a:prstClr val="black"/>
              </a:solidFill>
              <a:ea typeface="MS PGothic" pitchFamily="34" charset="-128"/>
            </a:endParaRPr>
          </a:p>
        </p:txBody>
      </p:sp>
      <p:sp>
        <p:nvSpPr>
          <p:cNvPr id="5" name="TextBox 4">
            <a:extLst>
              <a:ext uri="{FF2B5EF4-FFF2-40B4-BE49-F238E27FC236}">
                <a16:creationId xmlns:a16="http://schemas.microsoft.com/office/drawing/2014/main" id="{BA8E6DF9-6918-7B43-B13F-3ACAF1370000}"/>
              </a:ext>
            </a:extLst>
          </p:cNvPr>
          <p:cNvSpPr txBox="1"/>
          <p:nvPr/>
        </p:nvSpPr>
        <p:spPr>
          <a:xfrm>
            <a:off x="4152900" y="6249126"/>
            <a:ext cx="5842000" cy="369332"/>
          </a:xfrm>
          <a:prstGeom prst="rect">
            <a:avLst/>
          </a:prstGeom>
          <a:solidFill>
            <a:schemeClr val="bg1"/>
          </a:solidFill>
        </p:spPr>
        <p:txBody>
          <a:bodyPr wrap="square" rtlCol="0">
            <a:spAutoFit/>
          </a:bodyPr>
          <a:lstStyle/>
          <a:p>
            <a:pPr marL="228600" indent="-228600" defTabSz="457200" fontAlgn="base">
              <a:spcBef>
                <a:spcPct val="0"/>
              </a:spcBef>
              <a:spcAft>
                <a:spcPct val="0"/>
              </a:spcAft>
              <a:buFontTx/>
              <a:buAutoNum type="arabicPeriod"/>
            </a:pPr>
            <a:r>
              <a:rPr lang="en-US" sz="900" dirty="0">
                <a:solidFill>
                  <a:prstClr val="black"/>
                </a:solidFill>
                <a:latin typeface="Arial" pitchFamily="34" charset="0"/>
                <a:ea typeface="MS PGothic" pitchFamily="34" charset="-128"/>
              </a:rPr>
              <a:t>Includes LHWP phase 1 (R15bn) for works in Lesotho</a:t>
            </a:r>
          </a:p>
          <a:p>
            <a:pPr marL="228600" indent="-228600" defTabSz="457200" fontAlgn="base">
              <a:spcBef>
                <a:spcPct val="0"/>
              </a:spcBef>
              <a:spcAft>
                <a:spcPct val="0"/>
              </a:spcAft>
              <a:buFontTx/>
              <a:buAutoNum type="arabicPeriod"/>
            </a:pPr>
            <a:r>
              <a:rPr lang="en-US" sz="900" dirty="0">
                <a:solidFill>
                  <a:prstClr val="black"/>
                </a:solidFill>
                <a:latin typeface="Arial" pitchFamily="34" charset="0"/>
                <a:ea typeface="MS PGothic" pitchFamily="34" charset="-128"/>
              </a:rPr>
              <a:t>LHWP phase 2, uMWP, MCWAP phase 2, and Berg River - </a:t>
            </a:r>
            <a:r>
              <a:rPr lang="en-US" sz="900" dirty="0" err="1">
                <a:solidFill>
                  <a:prstClr val="black"/>
                </a:solidFill>
                <a:latin typeface="Arial" pitchFamily="34" charset="0"/>
                <a:ea typeface="MS PGothic" pitchFamily="34" charset="-128"/>
              </a:rPr>
              <a:t>Voelvlei</a:t>
            </a:r>
            <a:endParaRPr lang="en-US" sz="900" dirty="0">
              <a:solidFill>
                <a:prstClr val="black"/>
              </a:solidFill>
              <a:latin typeface="Arial" pitchFamily="34" charset="0"/>
              <a:ea typeface="MS PGothic" pitchFamily="34" charset="-128"/>
            </a:endParaRPr>
          </a:p>
        </p:txBody>
      </p:sp>
      <p:graphicFrame>
        <p:nvGraphicFramePr>
          <p:cNvPr id="8" name="Table 8">
            <a:extLst>
              <a:ext uri="{FF2B5EF4-FFF2-40B4-BE49-F238E27FC236}">
                <a16:creationId xmlns:a16="http://schemas.microsoft.com/office/drawing/2014/main" id="{08A5E6F1-6D03-2A4E-9863-EDD2B3D28E1A}"/>
              </a:ext>
            </a:extLst>
          </p:cNvPr>
          <p:cNvGraphicFramePr>
            <a:graphicFrameLocks noGrp="1"/>
          </p:cNvGraphicFramePr>
          <p:nvPr/>
        </p:nvGraphicFramePr>
        <p:xfrm>
          <a:off x="2041654" y="983541"/>
          <a:ext cx="7422126" cy="2731425"/>
        </p:xfrm>
        <a:graphic>
          <a:graphicData uri="http://schemas.openxmlformats.org/drawingml/2006/table">
            <a:tbl>
              <a:tblPr firstRow="1" bandRow="1">
                <a:tableStyleId>{5C22544A-7EE6-4342-B048-85BDC9FD1C3A}</a:tableStyleId>
              </a:tblPr>
              <a:tblGrid>
                <a:gridCol w="2714134">
                  <a:extLst>
                    <a:ext uri="{9D8B030D-6E8A-4147-A177-3AD203B41FA5}">
                      <a16:colId xmlns:a16="http://schemas.microsoft.com/office/drawing/2014/main" val="1466153254"/>
                    </a:ext>
                  </a:extLst>
                </a:gridCol>
                <a:gridCol w="1293129">
                  <a:extLst>
                    <a:ext uri="{9D8B030D-6E8A-4147-A177-3AD203B41FA5}">
                      <a16:colId xmlns:a16="http://schemas.microsoft.com/office/drawing/2014/main" val="3705935347"/>
                    </a:ext>
                  </a:extLst>
                </a:gridCol>
                <a:gridCol w="1355903">
                  <a:extLst>
                    <a:ext uri="{9D8B030D-6E8A-4147-A177-3AD203B41FA5}">
                      <a16:colId xmlns:a16="http://schemas.microsoft.com/office/drawing/2014/main" val="1630068739"/>
                    </a:ext>
                  </a:extLst>
                </a:gridCol>
                <a:gridCol w="1029480">
                  <a:extLst>
                    <a:ext uri="{9D8B030D-6E8A-4147-A177-3AD203B41FA5}">
                      <a16:colId xmlns:a16="http://schemas.microsoft.com/office/drawing/2014/main" val="749065714"/>
                    </a:ext>
                  </a:extLst>
                </a:gridCol>
                <a:gridCol w="1029480">
                  <a:extLst>
                    <a:ext uri="{9D8B030D-6E8A-4147-A177-3AD203B41FA5}">
                      <a16:colId xmlns:a16="http://schemas.microsoft.com/office/drawing/2014/main" val="1250019592"/>
                    </a:ext>
                  </a:extLst>
                </a:gridCol>
              </a:tblGrid>
              <a:tr h="587285">
                <a:tc>
                  <a:txBody>
                    <a:bodyPr/>
                    <a:lstStyle/>
                    <a:p>
                      <a:endParaRPr lang="en-US" dirty="0"/>
                    </a:p>
                  </a:txBody>
                  <a:tcPr>
                    <a:solidFill>
                      <a:srgbClr val="002060"/>
                    </a:solidFill>
                  </a:tcPr>
                </a:tc>
                <a:tc>
                  <a:txBody>
                    <a:bodyPr/>
                    <a:lstStyle/>
                    <a:p>
                      <a:pPr algn="r"/>
                      <a:r>
                        <a:rPr lang="en-US" dirty="0"/>
                        <a:t>Water resources</a:t>
                      </a:r>
                    </a:p>
                    <a:p>
                      <a:pPr algn="r"/>
                      <a:r>
                        <a:rPr lang="en-US" dirty="0"/>
                        <a:t>assets</a:t>
                      </a:r>
                    </a:p>
                    <a:p>
                      <a:pPr algn="r"/>
                      <a:r>
                        <a:rPr lang="en-US" dirty="0"/>
                        <a:t>R’bn</a:t>
                      </a:r>
                    </a:p>
                  </a:txBody>
                  <a:tcPr anchor="b">
                    <a:solidFill>
                      <a:srgbClr val="002060"/>
                    </a:solidFill>
                  </a:tcPr>
                </a:tc>
                <a:tc>
                  <a:txBody>
                    <a:bodyPr/>
                    <a:lstStyle/>
                    <a:p>
                      <a:pPr algn="r"/>
                      <a:r>
                        <a:rPr lang="en-US" dirty="0"/>
                        <a:t>Water Tariff Income</a:t>
                      </a:r>
                    </a:p>
                    <a:p>
                      <a:pPr algn="r"/>
                      <a:r>
                        <a:rPr lang="en-US" dirty="0"/>
                        <a:t>R’bn</a:t>
                      </a:r>
                    </a:p>
                  </a:txBody>
                  <a:tcPr anchor="b">
                    <a:solidFill>
                      <a:srgbClr val="002060"/>
                    </a:solidFill>
                  </a:tcPr>
                </a:tc>
                <a:tc>
                  <a:txBody>
                    <a:bodyPr/>
                    <a:lstStyle/>
                    <a:p>
                      <a:pPr algn="r"/>
                      <a:r>
                        <a:rPr lang="en-US" dirty="0"/>
                        <a:t>Fiscal Transfers</a:t>
                      </a:r>
                    </a:p>
                    <a:p>
                      <a:pPr algn="r"/>
                      <a:r>
                        <a:rPr lang="en-US" dirty="0"/>
                        <a:t>R’bn</a:t>
                      </a:r>
                    </a:p>
                  </a:txBody>
                  <a:tcPr anchor="b">
                    <a:solidFill>
                      <a:srgbClr val="002060"/>
                    </a:solidFill>
                  </a:tcPr>
                </a:tc>
                <a:tc>
                  <a:txBody>
                    <a:bodyPr/>
                    <a:lstStyle/>
                    <a:p>
                      <a:pPr algn="r"/>
                      <a:r>
                        <a:rPr lang="en-US" dirty="0"/>
                        <a:t>Total income</a:t>
                      </a:r>
                    </a:p>
                    <a:p>
                      <a:pPr algn="r"/>
                      <a:r>
                        <a:rPr lang="en-US" dirty="0"/>
                        <a:t>R’bn</a:t>
                      </a:r>
                    </a:p>
                  </a:txBody>
                  <a:tcPr anchor="b">
                    <a:solidFill>
                      <a:srgbClr val="002060"/>
                    </a:solidFill>
                  </a:tcPr>
                </a:tc>
                <a:extLst>
                  <a:ext uri="{0D108BD9-81ED-4DB2-BD59-A6C34878D82A}">
                    <a16:rowId xmlns:a16="http://schemas.microsoft.com/office/drawing/2014/main" val="1443690540"/>
                  </a:ext>
                </a:extLst>
              </a:tr>
              <a:tr h="387717">
                <a:tc>
                  <a:txBody>
                    <a:bodyPr/>
                    <a:lstStyle/>
                    <a:p>
                      <a:r>
                        <a:rPr lang="en-US" dirty="0"/>
                        <a:t>WTE - O&amp;M</a:t>
                      </a:r>
                    </a:p>
                  </a:txBody>
                  <a:tcPr>
                    <a:solidFill>
                      <a:schemeClr val="bg1"/>
                    </a:solidFill>
                  </a:tcPr>
                </a:tc>
                <a:tc>
                  <a:txBody>
                    <a:bodyPr/>
                    <a:lstStyle/>
                    <a:p>
                      <a:pPr algn="r"/>
                      <a:r>
                        <a:rPr lang="en-US" dirty="0"/>
                        <a:t>93</a:t>
                      </a:r>
                    </a:p>
                  </a:txBody>
                  <a:tcPr>
                    <a:solidFill>
                      <a:schemeClr val="bg1"/>
                    </a:solidFill>
                  </a:tcPr>
                </a:tc>
                <a:tc>
                  <a:txBody>
                    <a:bodyPr/>
                    <a:lstStyle/>
                    <a:p>
                      <a:pPr algn="r"/>
                      <a:r>
                        <a:rPr lang="en-US" dirty="0"/>
                        <a:t>5</a:t>
                      </a:r>
                    </a:p>
                  </a:txBody>
                  <a:tcPr>
                    <a:solidFill>
                      <a:schemeClr val="bg1"/>
                    </a:solidFill>
                  </a:tcPr>
                </a:tc>
                <a:tc>
                  <a:txBody>
                    <a:bodyPr/>
                    <a:lstStyle/>
                    <a:p>
                      <a:pPr algn="r"/>
                      <a:r>
                        <a:rPr lang="en-US" dirty="0"/>
                        <a:t>1</a:t>
                      </a:r>
                    </a:p>
                  </a:txBody>
                  <a:tcPr>
                    <a:solidFill>
                      <a:schemeClr val="bg1"/>
                    </a:solidFill>
                  </a:tcPr>
                </a:tc>
                <a:tc>
                  <a:txBody>
                    <a:bodyPr/>
                    <a:lstStyle/>
                    <a:p>
                      <a:pPr algn="r"/>
                      <a:r>
                        <a:rPr lang="en-US" b="1" dirty="0">
                          <a:solidFill>
                            <a:schemeClr val="tx1"/>
                          </a:solidFill>
                        </a:rPr>
                        <a:t>6</a:t>
                      </a:r>
                    </a:p>
                  </a:txBody>
                  <a:tcPr>
                    <a:solidFill>
                      <a:schemeClr val="bg1"/>
                    </a:solidFill>
                  </a:tcPr>
                </a:tc>
                <a:extLst>
                  <a:ext uri="{0D108BD9-81ED-4DB2-BD59-A6C34878D82A}">
                    <a16:rowId xmlns:a16="http://schemas.microsoft.com/office/drawing/2014/main" val="362054141"/>
                  </a:ext>
                </a:extLst>
              </a:tr>
              <a:tr h="387717">
                <a:tc>
                  <a:txBody>
                    <a:bodyPr/>
                    <a:lstStyle/>
                    <a:p>
                      <a:r>
                        <a:rPr lang="en-US" dirty="0"/>
                        <a:t>TCTA Implementing 4 projects and managing liabilities on 7 others</a:t>
                      </a:r>
                    </a:p>
                  </a:txBody>
                  <a:tcPr>
                    <a:solidFill>
                      <a:schemeClr val="bg1"/>
                    </a:solidFill>
                  </a:tcPr>
                </a:tc>
                <a:tc>
                  <a:txBody>
                    <a:bodyPr/>
                    <a:lstStyle/>
                    <a:p>
                      <a:pPr algn="r"/>
                      <a:r>
                        <a:rPr lang="en-US" dirty="0"/>
                        <a:t>68</a:t>
                      </a:r>
                    </a:p>
                  </a:txBody>
                  <a:tcPr>
                    <a:solidFill>
                      <a:schemeClr val="bg1"/>
                    </a:solidFill>
                  </a:tcPr>
                </a:tc>
                <a:tc>
                  <a:txBody>
                    <a:bodyPr/>
                    <a:lstStyle/>
                    <a:p>
                      <a:pPr algn="r"/>
                      <a:r>
                        <a:rPr lang="en-US" dirty="0"/>
                        <a:t>7</a:t>
                      </a:r>
                    </a:p>
                  </a:txBody>
                  <a:tcPr>
                    <a:solidFill>
                      <a:schemeClr val="bg1"/>
                    </a:solidFill>
                  </a:tcPr>
                </a:tc>
                <a:tc>
                  <a:txBody>
                    <a:bodyPr/>
                    <a:lstStyle/>
                    <a:p>
                      <a:pPr algn="r"/>
                      <a:r>
                        <a:rPr lang="en-US" dirty="0"/>
                        <a:t>1</a:t>
                      </a:r>
                    </a:p>
                  </a:txBody>
                  <a:tcPr>
                    <a:solidFill>
                      <a:schemeClr val="bg1"/>
                    </a:solidFill>
                  </a:tcPr>
                </a:tc>
                <a:tc>
                  <a:txBody>
                    <a:bodyPr/>
                    <a:lstStyle/>
                    <a:p>
                      <a:pPr algn="r"/>
                      <a:r>
                        <a:rPr lang="en-US" b="1" dirty="0">
                          <a:solidFill>
                            <a:schemeClr val="tx1"/>
                          </a:solidFill>
                        </a:rPr>
                        <a:t>8</a:t>
                      </a:r>
                    </a:p>
                  </a:txBody>
                  <a:tcPr>
                    <a:solidFill>
                      <a:schemeClr val="bg1"/>
                    </a:solidFill>
                  </a:tcPr>
                </a:tc>
                <a:extLst>
                  <a:ext uri="{0D108BD9-81ED-4DB2-BD59-A6C34878D82A}">
                    <a16:rowId xmlns:a16="http://schemas.microsoft.com/office/drawing/2014/main" val="1184386886"/>
                  </a:ext>
                </a:extLst>
              </a:tr>
              <a:tr h="387717">
                <a:tc>
                  <a:txBody>
                    <a:bodyPr/>
                    <a:lstStyle/>
                    <a:p>
                      <a:endParaRPr lang="en-US" b="1" dirty="0">
                        <a:solidFill>
                          <a:schemeClr val="bg1"/>
                        </a:solidFill>
                      </a:endParaRPr>
                    </a:p>
                  </a:txBody>
                  <a:tcPr>
                    <a:solidFill>
                      <a:srgbClr val="002060"/>
                    </a:solidFill>
                  </a:tcPr>
                </a:tc>
                <a:tc>
                  <a:txBody>
                    <a:bodyPr/>
                    <a:lstStyle/>
                    <a:p>
                      <a:pPr algn="r"/>
                      <a:r>
                        <a:rPr lang="en-US" b="1" dirty="0">
                          <a:solidFill>
                            <a:schemeClr val="bg1"/>
                          </a:solidFill>
                        </a:rPr>
                        <a:t>160</a:t>
                      </a:r>
                    </a:p>
                  </a:txBody>
                  <a:tcPr>
                    <a:solidFill>
                      <a:srgbClr val="002060"/>
                    </a:solidFill>
                  </a:tcPr>
                </a:tc>
                <a:tc>
                  <a:txBody>
                    <a:bodyPr/>
                    <a:lstStyle/>
                    <a:p>
                      <a:pPr algn="r"/>
                      <a:r>
                        <a:rPr lang="en-US" b="1" dirty="0">
                          <a:solidFill>
                            <a:schemeClr val="bg1"/>
                          </a:solidFill>
                        </a:rPr>
                        <a:t>12</a:t>
                      </a:r>
                    </a:p>
                  </a:txBody>
                  <a:tcPr>
                    <a:solidFill>
                      <a:srgbClr val="002060"/>
                    </a:solidFill>
                  </a:tcPr>
                </a:tc>
                <a:tc>
                  <a:txBody>
                    <a:bodyPr/>
                    <a:lstStyle/>
                    <a:p>
                      <a:pPr algn="r"/>
                      <a:r>
                        <a:rPr lang="en-US" b="1" dirty="0">
                          <a:solidFill>
                            <a:schemeClr val="bg1"/>
                          </a:solidFill>
                        </a:rPr>
                        <a:t>2</a:t>
                      </a:r>
                    </a:p>
                  </a:txBody>
                  <a:tcPr>
                    <a:solidFill>
                      <a:srgbClr val="002060"/>
                    </a:solidFill>
                  </a:tcPr>
                </a:tc>
                <a:tc>
                  <a:txBody>
                    <a:bodyPr/>
                    <a:lstStyle/>
                    <a:p>
                      <a:pPr algn="r"/>
                      <a:r>
                        <a:rPr lang="en-US" b="1" dirty="0">
                          <a:solidFill>
                            <a:schemeClr val="bg1"/>
                          </a:solidFill>
                        </a:rPr>
                        <a:t>14</a:t>
                      </a:r>
                    </a:p>
                  </a:txBody>
                  <a:tcPr>
                    <a:solidFill>
                      <a:srgbClr val="002060"/>
                    </a:solidFill>
                  </a:tcPr>
                </a:tc>
                <a:extLst>
                  <a:ext uri="{0D108BD9-81ED-4DB2-BD59-A6C34878D82A}">
                    <a16:rowId xmlns:a16="http://schemas.microsoft.com/office/drawing/2014/main" val="1836031977"/>
                  </a:ext>
                </a:extLst>
              </a:tr>
            </a:tbl>
          </a:graphicData>
        </a:graphic>
      </p:graphicFrame>
      <p:sp>
        <p:nvSpPr>
          <p:cNvPr id="3" name="TextBox 2">
            <a:extLst>
              <a:ext uri="{FF2B5EF4-FFF2-40B4-BE49-F238E27FC236}">
                <a16:creationId xmlns:a16="http://schemas.microsoft.com/office/drawing/2014/main" id="{4FA9B2F1-4603-4C07-BD73-5CC2D2C605A3}"/>
              </a:ext>
            </a:extLst>
          </p:cNvPr>
          <p:cNvSpPr txBox="1"/>
          <p:nvPr/>
        </p:nvSpPr>
        <p:spPr>
          <a:xfrm>
            <a:off x="1776550" y="230834"/>
            <a:ext cx="8169580" cy="430887"/>
          </a:xfrm>
          <a:prstGeom prst="rect">
            <a:avLst/>
          </a:prstGeom>
          <a:noFill/>
        </p:spPr>
        <p:txBody>
          <a:bodyPr wrap="square" rtlCol="0">
            <a:spAutoFit/>
          </a:bodyPr>
          <a:lstStyle/>
          <a:p>
            <a:pPr algn="ctr" defTabSz="457200" fontAlgn="base">
              <a:spcBef>
                <a:spcPct val="0"/>
              </a:spcBef>
              <a:spcAft>
                <a:spcPct val="0"/>
              </a:spcAft>
            </a:pPr>
            <a:r>
              <a:rPr lang="en-US" sz="2200" b="1" cap="all" dirty="0">
                <a:solidFill>
                  <a:prstClr val="black"/>
                </a:solidFill>
                <a:latin typeface="Arial" pitchFamily="34" charset="0"/>
                <a:ea typeface="MS PGothic" pitchFamily="34" charset="-128"/>
              </a:rPr>
              <a:t>Water assets and current related tariff income</a:t>
            </a:r>
            <a:endParaRPr lang="en-ZA" sz="2200" b="1" cap="all" dirty="0">
              <a:solidFill>
                <a:prstClr val="black"/>
              </a:solidFill>
              <a:latin typeface="Arial" pitchFamily="34" charset="0"/>
              <a:ea typeface="MS PGothic" pitchFamily="34" charset="-128"/>
            </a:endParaRPr>
          </a:p>
        </p:txBody>
      </p:sp>
      <p:sp>
        <p:nvSpPr>
          <p:cNvPr id="10" name="TextBox 9">
            <a:extLst>
              <a:ext uri="{FF2B5EF4-FFF2-40B4-BE49-F238E27FC236}">
                <a16:creationId xmlns:a16="http://schemas.microsoft.com/office/drawing/2014/main" id="{417E1D2E-0DF9-40E8-81A6-F3B55BFEDCB4}"/>
              </a:ext>
            </a:extLst>
          </p:cNvPr>
          <p:cNvSpPr txBox="1"/>
          <p:nvPr/>
        </p:nvSpPr>
        <p:spPr>
          <a:xfrm>
            <a:off x="1459309" y="4177561"/>
            <a:ext cx="9457507" cy="1184940"/>
          </a:xfrm>
          <a:prstGeom prst="rect">
            <a:avLst/>
          </a:prstGeom>
          <a:noFill/>
        </p:spPr>
        <p:txBody>
          <a:bodyPr wrap="square" rtlCol="0">
            <a:spAutoFit/>
          </a:bodyPr>
          <a:lstStyle/>
          <a:p>
            <a:pPr marL="342900" indent="-342900" defTabSz="457200" fontAlgn="base">
              <a:spcBef>
                <a:spcPct val="0"/>
              </a:spcBef>
              <a:spcAft>
                <a:spcPct val="0"/>
              </a:spcAft>
              <a:buFontTx/>
              <a:buAutoNum type="arabicPeriod"/>
            </a:pPr>
            <a:r>
              <a:rPr lang="en-US" sz="1600" dirty="0">
                <a:solidFill>
                  <a:prstClr val="black"/>
                </a:solidFill>
                <a:latin typeface="Arial" pitchFamily="34" charset="0"/>
                <a:ea typeface="MS PGothic" pitchFamily="34" charset="-128"/>
              </a:rPr>
              <a:t>The value of the raw water assets is R93 billion</a:t>
            </a:r>
            <a:r>
              <a:rPr lang="en-US" sz="1600" baseline="30000" dirty="0">
                <a:solidFill>
                  <a:prstClr val="black"/>
                </a:solidFill>
                <a:latin typeface="Arial" pitchFamily="34" charset="0"/>
                <a:ea typeface="MS PGothic" pitchFamily="34" charset="-128"/>
              </a:rPr>
              <a:t>1</a:t>
            </a:r>
          </a:p>
          <a:p>
            <a:pPr marL="342900" indent="-342900" defTabSz="457200" fontAlgn="base">
              <a:spcBef>
                <a:spcPct val="0"/>
              </a:spcBef>
              <a:spcAft>
                <a:spcPct val="0"/>
              </a:spcAft>
              <a:buFontTx/>
              <a:buAutoNum type="arabicPeriod"/>
            </a:pPr>
            <a:endParaRPr lang="en-US" sz="700" dirty="0">
              <a:solidFill>
                <a:prstClr val="black"/>
              </a:solidFill>
              <a:latin typeface="Arial" pitchFamily="34" charset="0"/>
              <a:ea typeface="MS PGothic" pitchFamily="34" charset="-128"/>
            </a:endParaRPr>
          </a:p>
          <a:p>
            <a:pPr marL="342900" indent="-342900" algn="just" defTabSz="457200" fontAlgn="base">
              <a:spcBef>
                <a:spcPct val="0"/>
              </a:spcBef>
              <a:spcAft>
                <a:spcPct val="0"/>
              </a:spcAft>
              <a:buFontTx/>
              <a:buAutoNum type="arabicPeriod"/>
            </a:pPr>
            <a:r>
              <a:rPr lang="en-US" sz="1600" dirty="0">
                <a:solidFill>
                  <a:prstClr val="black"/>
                </a:solidFill>
                <a:latin typeface="Arial" pitchFamily="34" charset="0"/>
                <a:ea typeface="MS PGothic" pitchFamily="34" charset="-128"/>
              </a:rPr>
              <a:t>By applying project-finance principles, backed by off-take agreements, explicit and implicit government guarantees, and support from the fiscus, the TCTA is only implementing 4 projects worth R68 billion, which will be complete by 2030. </a:t>
            </a:r>
          </a:p>
        </p:txBody>
      </p:sp>
    </p:spTree>
    <p:extLst>
      <p:ext uri="{BB962C8B-B14F-4D97-AF65-F5344CB8AC3E}">
        <p14:creationId xmlns:p14="http://schemas.microsoft.com/office/powerpoint/2010/main" val="3796521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33D13-7AD1-AF41-BEC0-840A84B37DF8}"/>
              </a:ext>
            </a:extLst>
          </p:cNvPr>
          <p:cNvSpPr>
            <a:spLocks noGrp="1"/>
          </p:cNvSpPr>
          <p:nvPr>
            <p:ph type="sldNum" sz="quarter" idx="12"/>
          </p:nvPr>
        </p:nvSpPr>
        <p:spPr/>
        <p:txBody>
          <a:bodyPr/>
          <a:lstStyle/>
          <a:p>
            <a:pPr>
              <a:defRPr/>
            </a:pPr>
            <a:fld id="{6E6B949B-FF25-4512-A6F3-1B8E765DDD27}" type="slidenum">
              <a:rPr lang="en-US" altLang="en-US">
                <a:solidFill>
                  <a:prstClr val="black"/>
                </a:solidFill>
                <a:ea typeface="MS PGothic" pitchFamily="34" charset="-128"/>
              </a:rPr>
              <a:pPr>
                <a:defRPr/>
              </a:pPr>
              <a:t>43</a:t>
            </a:fld>
            <a:endParaRPr lang="en-US" altLang="en-US" dirty="0">
              <a:solidFill>
                <a:prstClr val="black"/>
              </a:solidFill>
              <a:ea typeface="MS PGothic" pitchFamily="34" charset="-128"/>
            </a:endParaRPr>
          </a:p>
        </p:txBody>
      </p:sp>
      <p:sp>
        <p:nvSpPr>
          <p:cNvPr id="7" name="Title 1">
            <a:extLst>
              <a:ext uri="{FF2B5EF4-FFF2-40B4-BE49-F238E27FC236}">
                <a16:creationId xmlns:a16="http://schemas.microsoft.com/office/drawing/2014/main" id="{621481A6-D3B1-DC4D-A591-EBA8E4731B93}"/>
              </a:ext>
            </a:extLst>
          </p:cNvPr>
          <p:cNvSpPr txBox="1">
            <a:spLocks/>
          </p:cNvSpPr>
          <p:nvPr/>
        </p:nvSpPr>
        <p:spPr>
          <a:xfrm>
            <a:off x="1981200" y="-4762"/>
            <a:ext cx="8229600" cy="613636"/>
          </a:xfrm>
          <a:prstGeom prst="rect">
            <a:avLst/>
          </a:prstGeom>
        </p:spPr>
        <p:txBody>
          <a:bodyPr/>
          <a:lstStyle>
            <a:lvl1pPr algn="ctr" defTabSz="422041" rtl="0" eaLnBrk="0" fontAlgn="base" hangingPunct="0">
              <a:spcBef>
                <a:spcPct val="0"/>
              </a:spcBef>
              <a:spcAft>
                <a:spcPct val="0"/>
              </a:spcAft>
              <a:defRPr sz="4062" kern="1200">
                <a:solidFill>
                  <a:schemeClr val="tx1"/>
                </a:solidFill>
                <a:latin typeface="Arial" panose="020B0604020202020204" pitchFamily="34" charset="0"/>
                <a:ea typeface="MS PGothic" pitchFamily="34" charset="-128"/>
                <a:cs typeface="Arial" panose="020B0604020202020204" pitchFamily="34"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endParaRPr lang="en-US" sz="2000" dirty="0">
              <a:solidFill>
                <a:prstClr val="black"/>
              </a:solidFill>
            </a:endParaRPr>
          </a:p>
        </p:txBody>
      </p:sp>
      <p:sp>
        <p:nvSpPr>
          <p:cNvPr id="5" name="TextBox 4">
            <a:extLst>
              <a:ext uri="{FF2B5EF4-FFF2-40B4-BE49-F238E27FC236}">
                <a16:creationId xmlns:a16="http://schemas.microsoft.com/office/drawing/2014/main" id="{BA8E6DF9-6918-7B43-B13F-3ACAF1370000}"/>
              </a:ext>
            </a:extLst>
          </p:cNvPr>
          <p:cNvSpPr txBox="1"/>
          <p:nvPr/>
        </p:nvSpPr>
        <p:spPr>
          <a:xfrm>
            <a:off x="4152900" y="6249126"/>
            <a:ext cx="5842000" cy="230832"/>
          </a:xfrm>
          <a:prstGeom prst="rect">
            <a:avLst/>
          </a:prstGeom>
          <a:solidFill>
            <a:schemeClr val="bg1"/>
          </a:solidFill>
        </p:spPr>
        <p:txBody>
          <a:bodyPr wrap="square" rtlCol="0">
            <a:spAutoFit/>
          </a:bodyPr>
          <a:lstStyle/>
          <a:p>
            <a:pPr marL="228600" indent="-228600" defTabSz="457200" fontAlgn="base">
              <a:spcBef>
                <a:spcPct val="0"/>
              </a:spcBef>
              <a:spcAft>
                <a:spcPct val="0"/>
              </a:spcAft>
              <a:buFontTx/>
              <a:buAutoNum type="arabicPeriod"/>
            </a:pPr>
            <a:r>
              <a:rPr lang="en-US" sz="900" dirty="0">
                <a:solidFill>
                  <a:prstClr val="black"/>
                </a:solidFill>
                <a:latin typeface="Arial" pitchFamily="34" charset="0"/>
                <a:ea typeface="MS PGothic" pitchFamily="34" charset="-128"/>
              </a:rPr>
              <a:t>R93bn excluding KOBWA and LHWP phase 1 of R17bn</a:t>
            </a:r>
          </a:p>
        </p:txBody>
      </p:sp>
      <p:sp>
        <p:nvSpPr>
          <p:cNvPr id="11" name="TextBox 10">
            <a:extLst>
              <a:ext uri="{FF2B5EF4-FFF2-40B4-BE49-F238E27FC236}">
                <a16:creationId xmlns:a16="http://schemas.microsoft.com/office/drawing/2014/main" id="{6793D268-1541-4E30-A380-7C0F4B316AFF}"/>
              </a:ext>
            </a:extLst>
          </p:cNvPr>
          <p:cNvSpPr txBox="1"/>
          <p:nvPr/>
        </p:nvSpPr>
        <p:spPr>
          <a:xfrm>
            <a:off x="419878" y="588775"/>
            <a:ext cx="11168742" cy="4873129"/>
          </a:xfrm>
          <a:prstGeom prst="rect">
            <a:avLst/>
          </a:prstGeom>
          <a:noFill/>
        </p:spPr>
        <p:txBody>
          <a:bodyPr wrap="square" rtlCol="0">
            <a:spAutoFit/>
          </a:bodyPr>
          <a:lstStyle/>
          <a:p>
            <a:pPr marL="342900" indent="-342900" defTabSz="457200" fontAlgn="base">
              <a:spcBef>
                <a:spcPct val="0"/>
              </a:spcBef>
              <a:spcAft>
                <a:spcPct val="0"/>
              </a:spcAft>
              <a:buFont typeface="+mj-lt"/>
              <a:buAutoNum type="arabicPeriod" startAt="3"/>
            </a:pPr>
            <a:endParaRPr lang="en-US" sz="1600" baseline="30000" dirty="0">
              <a:solidFill>
                <a:prstClr val="black"/>
              </a:solidFill>
              <a:latin typeface="Arial" pitchFamily="34" charset="0"/>
              <a:ea typeface="MS PGothic" pitchFamily="34" charset="-128"/>
            </a:endParaRPr>
          </a:p>
          <a:p>
            <a:pPr marL="342900" indent="-342900" defTabSz="457200" fontAlgn="base">
              <a:spcBef>
                <a:spcPct val="0"/>
              </a:spcBef>
              <a:spcAft>
                <a:spcPct val="0"/>
              </a:spcAft>
              <a:buFontTx/>
              <a:buAutoNum type="arabicPeriod" startAt="3"/>
            </a:pPr>
            <a:endParaRPr lang="en-US" sz="600" dirty="0">
              <a:solidFill>
                <a:prstClr val="black"/>
              </a:solidFill>
              <a:latin typeface="Arial" pitchFamily="34" charset="0"/>
              <a:ea typeface="MS PGothic" pitchFamily="34" charset="-128"/>
            </a:endParaRPr>
          </a:p>
          <a:p>
            <a:pPr marL="342900" indent="-342900" defTabSz="457200" fontAlgn="base">
              <a:spcBef>
                <a:spcPct val="0"/>
              </a:spcBef>
              <a:spcAft>
                <a:spcPct val="0"/>
              </a:spcAft>
              <a:buFontTx/>
              <a:buAutoNum type="arabicPeriod" startAt="3"/>
            </a:pPr>
            <a:endParaRPr lang="en-US" sz="600" dirty="0">
              <a:solidFill>
                <a:prstClr val="black"/>
              </a:solidFill>
              <a:latin typeface="Arial" pitchFamily="34" charset="0"/>
              <a:ea typeface="MS PGothic" pitchFamily="34" charset="-128"/>
            </a:endParaRPr>
          </a:p>
          <a:p>
            <a:pPr marL="342900" indent="-342900" algn="just" defTabSz="457200" fontAlgn="base">
              <a:spcBef>
                <a:spcPct val="0"/>
              </a:spcBef>
              <a:spcAft>
                <a:spcPct val="0"/>
              </a:spcAft>
              <a:buFontTx/>
              <a:buAutoNum type="arabicPeriod" startAt="3"/>
            </a:pPr>
            <a:r>
              <a:rPr lang="en-US" sz="1600" dirty="0">
                <a:solidFill>
                  <a:prstClr val="black"/>
                </a:solidFill>
                <a:latin typeface="Arial" pitchFamily="34" charset="0"/>
                <a:ea typeface="MS PGothic" pitchFamily="34" charset="-128"/>
              </a:rPr>
              <a:t>The funds currently available from the fiscus and the TCTA  are insufficient compared to the amount required for water resource infrastructure to the meet the country’s economic and social needs</a:t>
            </a:r>
          </a:p>
          <a:p>
            <a:pPr marL="800100" lvl="1" indent="-342900" algn="just" defTabSz="457200" fontAlgn="base">
              <a:spcBef>
                <a:spcPct val="0"/>
              </a:spcBef>
              <a:spcAft>
                <a:spcPct val="0"/>
              </a:spcAft>
              <a:buFont typeface="Arial" panose="020B0604020202020204" pitchFamily="34" charset="0"/>
              <a:buChar char="•"/>
            </a:pPr>
            <a:r>
              <a:rPr lang="en-US" sz="1600" dirty="0">
                <a:solidFill>
                  <a:prstClr val="black"/>
                </a:solidFill>
                <a:latin typeface="Arial" pitchFamily="34" charset="0"/>
                <a:ea typeface="MS PGothic" pitchFamily="34" charset="-128"/>
              </a:rPr>
              <a:t>R90bn per annum is required over the next 10 years for developing national water resource infrastructure and water services infrastructure (R32bn per annum  specifically for water resources)</a:t>
            </a:r>
          </a:p>
          <a:p>
            <a:pPr marL="800100" lvl="1" indent="-342900" algn="just" defTabSz="457200" fontAlgn="base">
              <a:spcBef>
                <a:spcPct val="0"/>
              </a:spcBef>
              <a:spcAft>
                <a:spcPct val="0"/>
              </a:spcAft>
              <a:buFont typeface="Arial" panose="020B0604020202020204" pitchFamily="34" charset="0"/>
              <a:buChar char="•"/>
            </a:pPr>
            <a:r>
              <a:rPr lang="en-US" sz="1600" dirty="0">
                <a:solidFill>
                  <a:prstClr val="black"/>
                </a:solidFill>
                <a:latin typeface="Arial" pitchFamily="34" charset="0"/>
                <a:ea typeface="MS PGothic" pitchFamily="34" charset="-128"/>
              </a:rPr>
              <a:t>Backlog refurbishment is estimated to require between R36bn and R60bn.</a:t>
            </a:r>
          </a:p>
          <a:p>
            <a:pPr marL="800100" lvl="1" indent="-342900" algn="just" defTabSz="457200" fontAlgn="base">
              <a:spcBef>
                <a:spcPct val="0"/>
              </a:spcBef>
              <a:spcAft>
                <a:spcPct val="0"/>
              </a:spcAft>
              <a:buFont typeface="Arial" panose="020B0604020202020204" pitchFamily="34" charset="0"/>
              <a:buChar char="•"/>
            </a:pPr>
            <a:r>
              <a:rPr lang="en-US" sz="1600" dirty="0">
                <a:solidFill>
                  <a:prstClr val="black"/>
                </a:solidFill>
                <a:latin typeface="Arial" pitchFamily="34" charset="0"/>
                <a:ea typeface="MS PGothic" pitchFamily="34" charset="-128"/>
              </a:rPr>
              <a:t>R6 bn is insufficient to effectively operate and maintain the existing infrastructure</a:t>
            </a:r>
          </a:p>
          <a:p>
            <a:pPr marL="342900" indent="-342900" defTabSz="457200" fontAlgn="base">
              <a:spcBef>
                <a:spcPct val="0"/>
              </a:spcBef>
              <a:spcAft>
                <a:spcPct val="0"/>
              </a:spcAft>
              <a:buFontTx/>
              <a:buAutoNum type="arabicPeriod" startAt="3"/>
            </a:pPr>
            <a:endParaRPr lang="en-US" sz="1600" dirty="0">
              <a:solidFill>
                <a:prstClr val="black"/>
              </a:solidFill>
              <a:latin typeface="Arial" pitchFamily="34" charset="0"/>
              <a:ea typeface="MS PGothic" pitchFamily="34" charset="-128"/>
            </a:endParaRPr>
          </a:p>
          <a:p>
            <a:pPr marL="342900" indent="-342900" algn="just" defTabSz="457200" fontAlgn="base">
              <a:spcBef>
                <a:spcPct val="0"/>
              </a:spcBef>
              <a:spcAft>
                <a:spcPct val="0"/>
              </a:spcAft>
              <a:buFontTx/>
              <a:buAutoNum type="arabicPeriod" startAt="3"/>
            </a:pPr>
            <a:r>
              <a:rPr lang="en-US" sz="1600" dirty="0">
                <a:solidFill>
                  <a:prstClr val="black"/>
                </a:solidFill>
                <a:latin typeface="Arial" pitchFamily="34" charset="0"/>
                <a:ea typeface="MS PGothic" pitchFamily="34" charset="-128"/>
              </a:rPr>
              <a:t>The current TCTA and fiscus funding model is constrained. The TCTA funding model is dependent on government guarantees from NT – and these are limited. There is no more scope for NT to provide more guarantees to the TCTA. </a:t>
            </a:r>
          </a:p>
          <a:p>
            <a:pPr marL="342900" indent="-342900" defTabSz="457200" fontAlgn="base">
              <a:spcBef>
                <a:spcPct val="0"/>
              </a:spcBef>
              <a:spcAft>
                <a:spcPct val="0"/>
              </a:spcAft>
              <a:buFontTx/>
              <a:buAutoNum type="arabicPeriod" startAt="3"/>
            </a:pPr>
            <a:endParaRPr lang="en-US" sz="1600" dirty="0">
              <a:solidFill>
                <a:prstClr val="black"/>
              </a:solidFill>
              <a:latin typeface="Arial" pitchFamily="34" charset="0"/>
              <a:ea typeface="MS PGothic" pitchFamily="34" charset="-128"/>
            </a:endParaRPr>
          </a:p>
          <a:p>
            <a:pPr marL="342900" indent="-342900" algn="just" defTabSz="457200" fontAlgn="base">
              <a:spcBef>
                <a:spcPct val="0"/>
              </a:spcBef>
              <a:spcAft>
                <a:spcPct val="0"/>
              </a:spcAft>
              <a:buFontTx/>
              <a:buAutoNum type="arabicPeriod" startAt="3"/>
            </a:pPr>
            <a:r>
              <a:rPr lang="en-US" sz="1600" dirty="0">
                <a:solidFill>
                  <a:prstClr val="black"/>
                </a:solidFill>
                <a:latin typeface="Arial" pitchFamily="34" charset="0"/>
                <a:ea typeface="MS PGothic" pitchFamily="34" charset="-128"/>
              </a:rPr>
              <a:t>However, once well established with a good credit rating, the NWRIA (incorporating TCTA and WTE and all the water resource infrastructure assets in the WTE) will be able to raise additional funding (or enter into blended finance agreements or other forms of partnership with the private sector) without NT guarantees, on the strength of its balance sheet, credit rating and current and future revenue collection. </a:t>
            </a:r>
          </a:p>
          <a:p>
            <a:pPr marL="342900" indent="-342900" algn="just" defTabSz="457200" fontAlgn="base">
              <a:spcBef>
                <a:spcPct val="0"/>
              </a:spcBef>
              <a:spcAft>
                <a:spcPct val="0"/>
              </a:spcAft>
              <a:buFontTx/>
              <a:buAutoNum type="arabicPeriod" startAt="3"/>
            </a:pPr>
            <a:endParaRPr lang="en-US" sz="1600" dirty="0">
              <a:solidFill>
                <a:prstClr val="black"/>
              </a:solidFill>
              <a:latin typeface="Arial" pitchFamily="34" charset="0"/>
              <a:ea typeface="MS PGothic" pitchFamily="34" charset="-128"/>
            </a:endParaRPr>
          </a:p>
          <a:p>
            <a:pPr marL="342900" indent="-342900" algn="just" defTabSz="457200" fontAlgn="base">
              <a:spcBef>
                <a:spcPct val="0"/>
              </a:spcBef>
              <a:spcAft>
                <a:spcPct val="0"/>
              </a:spcAft>
              <a:buFontTx/>
              <a:buAutoNum type="arabicPeriod" startAt="3"/>
            </a:pPr>
            <a:r>
              <a:rPr lang="en-US" sz="1600" dirty="0">
                <a:solidFill>
                  <a:prstClr val="black"/>
                </a:solidFill>
                <a:latin typeface="Arial" pitchFamily="34" charset="0"/>
                <a:ea typeface="MS PGothic" pitchFamily="34" charset="-128"/>
              </a:rPr>
              <a:t>This would enable the current build programme would be increased from investing approximately R10bn per year to a </a:t>
            </a:r>
            <a:r>
              <a:rPr lang="en-US" sz="1600" b="1" dirty="0">
                <a:solidFill>
                  <a:prstClr val="black"/>
                </a:solidFill>
                <a:latin typeface="Arial" pitchFamily="34" charset="0"/>
                <a:ea typeface="MS PGothic" pitchFamily="34" charset="-128"/>
              </a:rPr>
              <a:t>3-FOLD INCREASE </a:t>
            </a:r>
            <a:r>
              <a:rPr lang="en-US" sz="1600" dirty="0">
                <a:solidFill>
                  <a:prstClr val="black"/>
                </a:solidFill>
                <a:latin typeface="Arial" pitchFamily="34" charset="0"/>
                <a:ea typeface="MS PGothic" pitchFamily="34" charset="-128"/>
              </a:rPr>
              <a:t>of approximately R30bn a year.</a:t>
            </a:r>
          </a:p>
          <a:p>
            <a:pPr algn="just" defTabSz="457200" fontAlgn="base">
              <a:spcBef>
                <a:spcPct val="0"/>
              </a:spcBef>
              <a:spcAft>
                <a:spcPct val="0"/>
              </a:spcAft>
            </a:pPr>
            <a:r>
              <a:rPr lang="en-US" sz="1600" dirty="0">
                <a:solidFill>
                  <a:prstClr val="black"/>
                </a:solidFill>
                <a:latin typeface="Arial" pitchFamily="34" charset="0"/>
                <a:ea typeface="MS PGothic" pitchFamily="34" charset="-128"/>
              </a:rPr>
              <a:t> </a:t>
            </a:r>
          </a:p>
        </p:txBody>
      </p:sp>
      <p:sp>
        <p:nvSpPr>
          <p:cNvPr id="12" name="TextBox 11">
            <a:extLst>
              <a:ext uri="{FF2B5EF4-FFF2-40B4-BE49-F238E27FC236}">
                <a16:creationId xmlns:a16="http://schemas.microsoft.com/office/drawing/2014/main" id="{7FCE0309-9033-4EC8-96FC-8BB6F924FD15}"/>
              </a:ext>
            </a:extLst>
          </p:cNvPr>
          <p:cNvSpPr txBox="1"/>
          <p:nvPr/>
        </p:nvSpPr>
        <p:spPr>
          <a:xfrm>
            <a:off x="2510053" y="71224"/>
            <a:ext cx="7611186" cy="461665"/>
          </a:xfrm>
          <a:prstGeom prst="rect">
            <a:avLst/>
          </a:prstGeom>
          <a:noFill/>
        </p:spPr>
        <p:txBody>
          <a:bodyPr wrap="none" rtlCol="0">
            <a:spAutoFit/>
          </a:bodyPr>
          <a:lstStyle/>
          <a:p>
            <a:pPr defTabSz="457200" fontAlgn="base">
              <a:spcBef>
                <a:spcPct val="0"/>
              </a:spcBef>
              <a:spcAft>
                <a:spcPct val="0"/>
              </a:spcAft>
            </a:pPr>
            <a:r>
              <a:rPr lang="en-US" sz="2400" b="1" cap="all" dirty="0">
                <a:solidFill>
                  <a:prstClr val="black"/>
                </a:solidFill>
                <a:latin typeface="Arial" pitchFamily="34" charset="0"/>
                <a:ea typeface="MS PGothic" pitchFamily="34" charset="-128"/>
              </a:rPr>
              <a:t>Increased investment through the</a:t>
            </a:r>
            <a:r>
              <a:rPr lang="en-US" sz="2400" b="1" dirty="0">
                <a:solidFill>
                  <a:prstClr val="black"/>
                </a:solidFill>
                <a:latin typeface="Arial" pitchFamily="34" charset="0"/>
                <a:ea typeface="MS PGothic" pitchFamily="34" charset="-128"/>
              </a:rPr>
              <a:t> NWRIA </a:t>
            </a:r>
            <a:endParaRPr lang="en-ZA" sz="2400" b="1" dirty="0">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val="1581451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41"/>
            <a:ext cx="8229600" cy="585333"/>
          </a:xfrm>
          <a:noFill/>
        </p:spPr>
        <p:txBody>
          <a:bodyPr/>
          <a:lstStyle/>
          <a:p>
            <a:r>
              <a:rPr lang="en-ZA" sz="3200" b="1" dirty="0"/>
              <a:t> </a:t>
            </a:r>
            <a:r>
              <a:rPr lang="en-ZA" sz="2800" b="1" dirty="0"/>
              <a:t>MANDATE AND FUNCTIONS OF THE NWRIA</a:t>
            </a:r>
          </a:p>
        </p:txBody>
      </p:sp>
      <p:sp>
        <p:nvSpPr>
          <p:cNvPr id="3" name="Content Placeholder 2"/>
          <p:cNvSpPr>
            <a:spLocks noGrp="1"/>
          </p:cNvSpPr>
          <p:nvPr>
            <p:ph idx="1"/>
          </p:nvPr>
        </p:nvSpPr>
        <p:spPr>
          <a:xfrm>
            <a:off x="1694553" y="1083402"/>
            <a:ext cx="4282970" cy="3600986"/>
          </a:xfrm>
        </p:spPr>
        <p:txBody>
          <a:bodyPr wrap="square">
            <a:spAutoFit/>
          </a:bodyPr>
          <a:lstStyle/>
          <a:p>
            <a:pPr marL="457200" indent="-457200">
              <a:spcBef>
                <a:spcPts val="600"/>
              </a:spcBef>
              <a:spcAft>
                <a:spcPts val="600"/>
              </a:spcAft>
              <a:buFont typeface="+mj-lt"/>
              <a:buAutoNum type="alphaLcParenR"/>
            </a:pPr>
            <a:endParaRPr lang="en-US" sz="1800" dirty="0"/>
          </a:p>
          <a:p>
            <a:pPr marL="457200" indent="-457200">
              <a:spcBef>
                <a:spcPts val="600"/>
              </a:spcBef>
              <a:spcAft>
                <a:spcPts val="600"/>
              </a:spcAft>
              <a:buFont typeface="+mj-lt"/>
              <a:buAutoNum type="alphaLcParenR"/>
            </a:pPr>
            <a:r>
              <a:rPr lang="en-US" sz="1800" dirty="0"/>
              <a:t>Implement water resource management infrastructure as identified in water resources planning processes within DWS.</a:t>
            </a:r>
          </a:p>
          <a:p>
            <a:pPr marL="457200" indent="-457200">
              <a:spcBef>
                <a:spcPts val="600"/>
              </a:spcBef>
              <a:spcAft>
                <a:spcPts val="600"/>
              </a:spcAft>
              <a:buFont typeface="+mj-lt"/>
              <a:buAutoNum type="alphaLcParenR"/>
            </a:pPr>
            <a:r>
              <a:rPr lang="en-US" sz="1800" dirty="0"/>
              <a:t>Manage national water resources infrastructure of both an economic and social nature.</a:t>
            </a:r>
          </a:p>
          <a:p>
            <a:pPr marL="457200" indent="-457200">
              <a:spcBef>
                <a:spcPts val="600"/>
              </a:spcBef>
              <a:spcAft>
                <a:spcPts val="600"/>
              </a:spcAft>
              <a:buFont typeface="+mj-lt"/>
              <a:buAutoNum type="alphaLcParenR"/>
            </a:pPr>
            <a:r>
              <a:rPr lang="en-US" sz="1800" dirty="0"/>
              <a:t>Generate and collect revenue from the sale of water as its primary source of income.</a:t>
            </a: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a:solidFill>
                  <a:prstClr val="black"/>
                </a:solidFill>
                <a:ea typeface="MS PGothic" pitchFamily="34" charset="-128"/>
              </a:rPr>
              <a:pPr>
                <a:defRPr/>
              </a:pPr>
              <a:t>44</a:t>
            </a:fld>
            <a:endParaRPr lang="en-US" altLang="en-US" dirty="0">
              <a:solidFill>
                <a:prstClr val="black"/>
              </a:solidFill>
              <a:ea typeface="MS PGothic" pitchFamily="34" charset="-128"/>
            </a:endParaRPr>
          </a:p>
        </p:txBody>
      </p:sp>
      <p:sp>
        <p:nvSpPr>
          <p:cNvPr id="6" name="Content Placeholder 2">
            <a:extLst>
              <a:ext uri="{FF2B5EF4-FFF2-40B4-BE49-F238E27FC236}">
                <a16:creationId xmlns:a16="http://schemas.microsoft.com/office/drawing/2014/main" id="{0B8DF6C1-2AC5-4C6E-B2D4-BEB6DB47F45D}"/>
              </a:ext>
            </a:extLst>
          </p:cNvPr>
          <p:cNvSpPr txBox="1">
            <a:spLocks/>
          </p:cNvSpPr>
          <p:nvPr/>
        </p:nvSpPr>
        <p:spPr>
          <a:xfrm>
            <a:off x="6096000" y="1459848"/>
            <a:ext cx="4322822" cy="3447098"/>
          </a:xfrm>
          <a:prstGeom prst="rect">
            <a:avLst/>
          </a:prstGeom>
        </p:spPr>
        <p:txBody>
          <a:bodyPr wrap="square">
            <a:spAutoFit/>
          </a:bodyPr>
          <a:lst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Arial" panose="020B0604020202020204" pitchFamily="34" charset="0"/>
                <a:ea typeface="MS PGothic" pitchFamily="34" charset="-128"/>
                <a:cs typeface="Arial" panose="020B0604020202020204" pitchFamily="34"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Arial" panose="020B0604020202020204" pitchFamily="34" charset="0"/>
                <a:ea typeface="MS PGothic" pitchFamily="34" charset="-128"/>
                <a:cs typeface="Arial" panose="020B0604020202020204" pitchFamily="34"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Arial" panose="020B0604020202020204" pitchFamily="34" charset="0"/>
                <a:ea typeface="MS PGothic" pitchFamily="34" charset="-128"/>
                <a:cs typeface="Arial" panose="020B0604020202020204" pitchFamily="34"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Arial" panose="020B0604020202020204" pitchFamily="34" charset="0"/>
                <a:ea typeface="MS PGothic" pitchFamily="34" charset="-128"/>
                <a:cs typeface="Arial" panose="020B0604020202020204" pitchFamily="34"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Arial" panose="020B0604020202020204" pitchFamily="34" charset="0"/>
                <a:ea typeface="MS PGothic" pitchFamily="34" charset="-128"/>
                <a:cs typeface="Arial" panose="020B0604020202020204" pitchFamily="34"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a:lstStyle>
          <a:p>
            <a:pPr marL="0" indent="0">
              <a:spcBef>
                <a:spcPts val="600"/>
              </a:spcBef>
              <a:spcAft>
                <a:spcPts val="600"/>
              </a:spcAft>
              <a:buNone/>
            </a:pPr>
            <a:r>
              <a:rPr lang="en-US" sz="1800" dirty="0">
                <a:solidFill>
                  <a:prstClr val="black"/>
                </a:solidFill>
              </a:rPr>
              <a:t>d)	Develop options to increase 	the 	sources of revenue, e.g. 	recreational use of assets and 	hydropower.</a:t>
            </a:r>
          </a:p>
          <a:p>
            <a:pPr marL="0" indent="0">
              <a:spcBef>
                <a:spcPts val="600"/>
              </a:spcBef>
              <a:spcAft>
                <a:spcPts val="600"/>
              </a:spcAft>
              <a:buNone/>
            </a:pPr>
            <a:r>
              <a:rPr lang="en-US" sz="1800" dirty="0">
                <a:solidFill>
                  <a:prstClr val="black"/>
                </a:solidFill>
              </a:rPr>
              <a:t>e)	Raise commercial funding on the 	strength of its balance 	sheet 	and operational cash 	flows 	(actual and projected) for 	commercially viable projects.</a:t>
            </a:r>
          </a:p>
          <a:p>
            <a:pPr marL="457200" indent="-457200">
              <a:spcBef>
                <a:spcPts val="600"/>
              </a:spcBef>
              <a:spcAft>
                <a:spcPts val="600"/>
              </a:spcAft>
              <a:buFont typeface="Arial" panose="020B0604020202020204" pitchFamily="34" charset="0"/>
              <a:buAutoNum type="alphaLcParenR" startAt="6"/>
            </a:pPr>
            <a:r>
              <a:rPr lang="en-US" sz="1800" dirty="0">
                <a:solidFill>
                  <a:prstClr val="black"/>
                </a:solidFill>
              </a:rPr>
              <a:t>Facilitate public private partnerships. </a:t>
            </a:r>
          </a:p>
        </p:txBody>
      </p:sp>
    </p:spTree>
    <p:extLst>
      <p:ext uri="{BB962C8B-B14F-4D97-AF65-F5344CB8AC3E}">
        <p14:creationId xmlns:p14="http://schemas.microsoft.com/office/powerpoint/2010/main" val="1164133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6B949B-FF25-4512-A6F3-1B8E765DDD27}" type="slidenum">
              <a:rPr lang="en-US" altLang="en-US">
                <a:solidFill>
                  <a:prstClr val="black"/>
                </a:solidFill>
                <a:ea typeface="MS PGothic" pitchFamily="34" charset="-128"/>
              </a:rPr>
              <a:pPr>
                <a:defRPr/>
              </a:pPr>
              <a:t>45</a:t>
            </a:fld>
            <a:endParaRPr lang="en-US" altLang="en-US" dirty="0">
              <a:solidFill>
                <a:prstClr val="black"/>
              </a:solidFill>
              <a:ea typeface="MS PGothic" pitchFamily="34" charset="-128"/>
            </a:endParaRPr>
          </a:p>
        </p:txBody>
      </p:sp>
      <p:sp>
        <p:nvSpPr>
          <p:cNvPr id="3" name="TextBox 2">
            <a:extLst>
              <a:ext uri="{FF2B5EF4-FFF2-40B4-BE49-F238E27FC236}">
                <a16:creationId xmlns:a16="http://schemas.microsoft.com/office/drawing/2014/main" id="{182B0252-4D0B-4FCB-AD29-369E2C90503B}"/>
              </a:ext>
            </a:extLst>
          </p:cNvPr>
          <p:cNvSpPr txBox="1"/>
          <p:nvPr/>
        </p:nvSpPr>
        <p:spPr>
          <a:xfrm>
            <a:off x="242596" y="1133329"/>
            <a:ext cx="11271380" cy="5678478"/>
          </a:xfrm>
          <a:prstGeom prst="rect">
            <a:avLst/>
          </a:prstGeom>
          <a:noFill/>
        </p:spPr>
        <p:txBody>
          <a:bodyPr wrap="square" rtlCol="0">
            <a:spAutoFit/>
          </a:bodyPr>
          <a:lstStyle/>
          <a:p>
            <a:pPr marL="342900" indent="-342900" algn="just" defTabSz="457200" fontAlgn="base">
              <a:spcBef>
                <a:spcPts val="600"/>
              </a:spcBef>
              <a:spcAft>
                <a:spcPts val="600"/>
              </a:spcAft>
              <a:buFont typeface="Arial" panose="020B0604020202020204" pitchFamily="34" charset="0"/>
              <a:buChar char="•"/>
            </a:pPr>
            <a:r>
              <a:rPr lang="en-GB" dirty="0">
                <a:solidFill>
                  <a:prstClr val="black"/>
                </a:solidFill>
                <a:latin typeface="Arial" pitchFamily="34" charset="0"/>
                <a:ea typeface="MS PGothic" pitchFamily="34" charset="-128"/>
              </a:rPr>
              <a:t>The draft Bill has been reviewed and updated. The Business case for the NWRIA has been developed.</a:t>
            </a:r>
          </a:p>
          <a:p>
            <a:pPr marL="342900" indent="-342900" algn="just" defTabSz="457200" fontAlgn="base">
              <a:spcBef>
                <a:spcPts val="600"/>
              </a:spcBef>
              <a:spcAft>
                <a:spcPts val="600"/>
              </a:spcAft>
              <a:buFont typeface="Arial" panose="020B0604020202020204" pitchFamily="34" charset="0"/>
              <a:buChar char="•"/>
            </a:pPr>
            <a:r>
              <a:rPr lang="en-GB" dirty="0">
                <a:solidFill>
                  <a:prstClr val="black"/>
                </a:solidFill>
                <a:latin typeface="Arial" pitchFamily="34" charset="0"/>
                <a:ea typeface="MS PGothic" pitchFamily="34" charset="-128"/>
              </a:rPr>
              <a:t>The legislation (the Bill) and detailed business plan for the NWRIA will be run in two separate but parallel processes, which will be coordinated so that they are aligned.</a:t>
            </a:r>
          </a:p>
          <a:p>
            <a:pPr marL="342900" indent="-342900" algn="just" defTabSz="457200" fontAlgn="base">
              <a:spcBef>
                <a:spcPts val="600"/>
              </a:spcBef>
              <a:spcAft>
                <a:spcPts val="600"/>
              </a:spcAft>
              <a:buFont typeface="Arial" panose="020B0604020202020204" pitchFamily="34" charset="0"/>
              <a:buChar char="•"/>
            </a:pPr>
            <a:r>
              <a:rPr lang="en-GB" dirty="0">
                <a:solidFill>
                  <a:prstClr val="black"/>
                </a:solidFill>
                <a:latin typeface="Arial" pitchFamily="34" charset="0"/>
                <a:ea typeface="MS PGothic" pitchFamily="34" charset="-128"/>
              </a:rPr>
              <a:t>The draft business plan has been developed and submitted to National Treasury (because Minister of Finance approval of the business plan is required in terms of the PFMA, before the NWRIA is established). NT provided  comments  and the business plan is being updated in preparation for submission of a final draft to NT.</a:t>
            </a:r>
          </a:p>
          <a:p>
            <a:pPr marL="342900" indent="-342900" algn="just" defTabSz="457200" fontAlgn="base">
              <a:spcBef>
                <a:spcPts val="600"/>
              </a:spcBef>
              <a:spcAft>
                <a:spcPts val="600"/>
              </a:spcAft>
              <a:buFont typeface="Arial" panose="020B0604020202020204" pitchFamily="34" charset="0"/>
              <a:buChar char="•"/>
            </a:pPr>
            <a:r>
              <a:rPr lang="en-ZA" dirty="0">
                <a:solidFill>
                  <a:prstClr val="black"/>
                </a:solidFill>
                <a:latin typeface="Arial" pitchFamily="34" charset="0"/>
                <a:ea typeface="MS PGothic" pitchFamily="34" charset="-128"/>
              </a:rPr>
              <a:t>The initial Socio-Economic Impact Assessment System (SEIAS) has been signed off by the Presidency for cluster consultation. The Presidency has given DWS approval to proceed with Bill consultation to cluster.</a:t>
            </a:r>
          </a:p>
          <a:p>
            <a:pPr marL="342900" indent="-342900" algn="just" defTabSz="457200" fontAlgn="base">
              <a:spcBef>
                <a:spcPts val="600"/>
              </a:spcBef>
              <a:spcAft>
                <a:spcPts val="600"/>
              </a:spcAft>
              <a:buFont typeface="Arial" panose="020B0604020202020204" pitchFamily="34" charset="0"/>
              <a:buChar char="•"/>
            </a:pPr>
            <a:r>
              <a:rPr lang="en-ZA" dirty="0">
                <a:solidFill>
                  <a:prstClr val="black"/>
                </a:solidFill>
                <a:latin typeface="Arial" pitchFamily="34" charset="0"/>
                <a:ea typeface="MS PGothic" pitchFamily="34" charset="-128"/>
              </a:rPr>
              <a:t>Before the Bill is presented to the Cluster, DWS will be consulting with key departments and affected entities and organised labour in the department and affected entities.</a:t>
            </a:r>
          </a:p>
          <a:p>
            <a:pPr marL="342900" indent="-342900" algn="just" defTabSz="457200" fontAlgn="base">
              <a:spcBef>
                <a:spcPts val="600"/>
              </a:spcBef>
              <a:spcAft>
                <a:spcPts val="600"/>
              </a:spcAft>
              <a:buFont typeface="Arial" panose="020B0604020202020204" pitchFamily="34" charset="0"/>
              <a:buChar char="•"/>
            </a:pPr>
            <a:r>
              <a:rPr lang="en-ZA" dirty="0">
                <a:solidFill>
                  <a:prstClr val="black"/>
                </a:solidFill>
                <a:latin typeface="Arial" pitchFamily="34" charset="0"/>
                <a:ea typeface="MS PGothic" pitchFamily="34" charset="-128"/>
              </a:rPr>
              <a:t>The Bill will then be submitted to the Cluster and then to Cabinet, with a target date of the end of March 2022, recommending that it be gazetted for public comment.</a:t>
            </a:r>
          </a:p>
          <a:p>
            <a:pPr marL="342900" indent="-342900" algn="just" defTabSz="457200" fontAlgn="base">
              <a:spcBef>
                <a:spcPts val="600"/>
              </a:spcBef>
              <a:spcAft>
                <a:spcPts val="600"/>
              </a:spcAft>
              <a:buFont typeface="Arial" panose="020B0604020202020204" pitchFamily="34" charset="0"/>
              <a:buChar char="•"/>
            </a:pPr>
            <a:endParaRPr lang="en-ZA" dirty="0">
              <a:solidFill>
                <a:prstClr val="black"/>
              </a:solidFill>
              <a:latin typeface="Arial" pitchFamily="34" charset="0"/>
              <a:ea typeface="MS PGothic" pitchFamily="34" charset="-128"/>
            </a:endParaRPr>
          </a:p>
          <a:p>
            <a:pPr marL="342900" indent="-342900" algn="just" defTabSz="457200" fontAlgn="base">
              <a:spcBef>
                <a:spcPts val="600"/>
              </a:spcBef>
              <a:spcAft>
                <a:spcPts val="600"/>
              </a:spcAft>
              <a:buFont typeface="Arial" panose="020B0604020202020204" pitchFamily="34" charset="0"/>
              <a:buChar char="•"/>
            </a:pPr>
            <a:endParaRPr lang="en-GB" dirty="0">
              <a:solidFill>
                <a:prstClr val="black"/>
              </a:solidFill>
              <a:latin typeface="Arial" pitchFamily="34" charset="0"/>
              <a:ea typeface="MS PGothic" pitchFamily="34" charset="-128"/>
            </a:endParaRPr>
          </a:p>
          <a:p>
            <a:pPr marL="342900" indent="-342900" defTabSz="457200" fontAlgn="base">
              <a:spcBef>
                <a:spcPct val="0"/>
              </a:spcBef>
              <a:spcAft>
                <a:spcPct val="0"/>
              </a:spcAft>
              <a:buFont typeface="Arial" panose="020B0604020202020204" pitchFamily="34" charset="0"/>
              <a:buChar char="•"/>
            </a:pPr>
            <a:r>
              <a:rPr lang="en-ZA" dirty="0">
                <a:solidFill>
                  <a:prstClr val="black"/>
                </a:solidFill>
                <a:latin typeface="Arial" pitchFamily="34" charset="0"/>
                <a:ea typeface="MS PGothic" pitchFamily="34" charset="-128"/>
              </a:rPr>
              <a:t>.</a:t>
            </a:r>
          </a:p>
        </p:txBody>
      </p:sp>
      <p:sp>
        <p:nvSpPr>
          <p:cNvPr id="7" name="Title 1">
            <a:extLst>
              <a:ext uri="{FF2B5EF4-FFF2-40B4-BE49-F238E27FC236}">
                <a16:creationId xmlns:a16="http://schemas.microsoft.com/office/drawing/2014/main" id="{8B687F6D-4D2A-41CD-BA7F-C9F917BDD447}"/>
              </a:ext>
            </a:extLst>
          </p:cNvPr>
          <p:cNvSpPr>
            <a:spLocks noGrp="1"/>
          </p:cNvSpPr>
          <p:nvPr>
            <p:ph type="title"/>
          </p:nvPr>
        </p:nvSpPr>
        <p:spPr>
          <a:xfrm>
            <a:off x="121299" y="140629"/>
            <a:ext cx="11691256" cy="585333"/>
          </a:xfrm>
          <a:noFill/>
        </p:spPr>
        <p:txBody>
          <a:bodyPr/>
          <a:lstStyle/>
          <a:p>
            <a:r>
              <a:rPr lang="en-ZA" sz="2400" b="1" dirty="0"/>
              <a:t>PROGRESS AND REMAINING PROCESSES FOR THE ESTABLISHMENT OF THE NWRIA</a:t>
            </a:r>
          </a:p>
        </p:txBody>
      </p:sp>
    </p:spTree>
    <p:extLst>
      <p:ext uri="{BB962C8B-B14F-4D97-AF65-F5344CB8AC3E}">
        <p14:creationId xmlns:p14="http://schemas.microsoft.com/office/powerpoint/2010/main" val="2951874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2EA1E-9AE5-486D-BFFF-8E9CFAB9A64D}"/>
              </a:ext>
            </a:extLst>
          </p:cNvPr>
          <p:cNvSpPr>
            <a:spLocks noGrp="1"/>
          </p:cNvSpPr>
          <p:nvPr>
            <p:ph type="title"/>
          </p:nvPr>
        </p:nvSpPr>
        <p:spPr>
          <a:xfrm>
            <a:off x="1125764" y="1137806"/>
            <a:ext cx="10515600" cy="1004396"/>
          </a:xfrm>
        </p:spPr>
        <p:txBody>
          <a:bodyPr>
            <a:noAutofit/>
          </a:bodyPr>
          <a:lstStyle/>
          <a:p>
            <a:r>
              <a:rPr kumimoji="0" lang="en-ZA"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Green Drop  &amp; Blue Drop Certification Programmes</a:t>
            </a:r>
            <a:endParaRPr lang="en-ZA" sz="4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764EDB-08E4-4BBF-BFB9-C558E70761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A1390-FCF8-4B46-989F-AA5E2FF9201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1243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991" y="-86780"/>
            <a:ext cx="10972800" cy="1143000"/>
          </a:xfrm>
        </p:spPr>
        <p:txBody>
          <a:bodyPr>
            <a:normAutofit/>
          </a:bodyPr>
          <a:lstStyle/>
          <a:p>
            <a:r>
              <a:rPr lang="en-ZA" sz="2800" b="1" dirty="0">
                <a:latin typeface="Arial" panose="020B0604020202020204" pitchFamily="34" charset="0"/>
                <a:cs typeface="Arial" panose="020B0604020202020204" pitchFamily="34" charset="0"/>
              </a:rPr>
              <a:t>Incentive-based Regulation: Background</a:t>
            </a:r>
          </a:p>
        </p:txBody>
      </p:sp>
      <p:sp>
        <p:nvSpPr>
          <p:cNvPr id="7" name="Subtitle 6"/>
          <p:cNvSpPr>
            <a:spLocks noGrp="1"/>
          </p:cNvSpPr>
          <p:nvPr>
            <p:ph idx="1"/>
          </p:nvPr>
        </p:nvSpPr>
        <p:spPr>
          <a:xfrm>
            <a:off x="479376" y="980728"/>
            <a:ext cx="10972800" cy="4525963"/>
          </a:xfrm>
        </p:spPr>
        <p:txBody>
          <a:bodyPr>
            <a:normAutofit fontScale="92500" lnSpcReduction="20000"/>
          </a:bodyPr>
          <a:lstStyle/>
          <a:p>
            <a:pPr algn="just">
              <a:spcBef>
                <a:spcPts val="600"/>
              </a:spcBef>
            </a:pPr>
            <a:r>
              <a:rPr lang="en-ZA" sz="2200" dirty="0">
                <a:latin typeface="Arial" panose="020B0604020202020204" pitchFamily="34" charset="0"/>
                <a:cs typeface="Arial" panose="020B0604020202020204" pitchFamily="34" charset="0"/>
              </a:rPr>
              <a:t>Incentive-based regulation by design seeks to induce changes in behaviour of individuals and institutions to ensure improvement in environmental, social and economic sectors that would otherwise be prescribed in legislation. </a:t>
            </a:r>
          </a:p>
          <a:p>
            <a:pPr algn="just">
              <a:spcBef>
                <a:spcPts val="600"/>
              </a:spcBef>
            </a:pPr>
            <a:r>
              <a:rPr lang="en-ZA" sz="2200" dirty="0">
                <a:latin typeface="Arial" panose="020B0604020202020204" pitchFamily="34" charset="0"/>
                <a:cs typeface="Arial" panose="020B0604020202020204" pitchFamily="34" charset="0"/>
              </a:rPr>
              <a:t>The tragedies of Delmas (2005 and 2007) and Joe </a:t>
            </a:r>
            <a:r>
              <a:rPr lang="en-ZA" sz="2200" dirty="0" err="1">
                <a:latin typeface="Arial" panose="020B0604020202020204" pitchFamily="34" charset="0"/>
                <a:cs typeface="Arial" panose="020B0604020202020204" pitchFamily="34" charset="0"/>
              </a:rPr>
              <a:t>Gcabi</a:t>
            </a:r>
            <a:r>
              <a:rPr lang="en-ZA" sz="2200" dirty="0">
                <a:latin typeface="Arial" panose="020B0604020202020204" pitchFamily="34" charset="0"/>
                <a:cs typeface="Arial" panose="020B0604020202020204" pitchFamily="34" charset="0"/>
              </a:rPr>
              <a:t> (2007) necessitated a new approach since the legislation necessitated a more reactive approach to drinking water quality management and regulation. </a:t>
            </a:r>
          </a:p>
          <a:p>
            <a:pPr algn="just">
              <a:spcBef>
                <a:spcPts val="600"/>
              </a:spcBef>
            </a:pPr>
            <a:r>
              <a:rPr lang="en-ZA" sz="2200" dirty="0">
                <a:latin typeface="Arial" panose="020B0604020202020204" pitchFamily="34" charset="0"/>
                <a:cs typeface="Arial" panose="020B0604020202020204" pitchFamily="34" charset="0"/>
              </a:rPr>
              <a:t>Incentive-based regulation was conceptualised in the form of the Blue Drop (Drinking Water Quality) and Green Drop (Wastewater Quality) since there was a direct link between wastewater and drinking water quality management in both cases of Delmas and Joe </a:t>
            </a:r>
            <a:r>
              <a:rPr lang="en-ZA" sz="2200" dirty="0" err="1">
                <a:latin typeface="Arial" panose="020B0604020202020204" pitchFamily="34" charset="0"/>
                <a:cs typeface="Arial" panose="020B0604020202020204" pitchFamily="34" charset="0"/>
              </a:rPr>
              <a:t>Gcabi</a:t>
            </a:r>
            <a:r>
              <a:rPr lang="en-ZA" sz="2200" dirty="0">
                <a:latin typeface="Arial" panose="020B0604020202020204" pitchFamily="34" charset="0"/>
                <a:cs typeface="Arial" panose="020B0604020202020204" pitchFamily="34" charset="0"/>
              </a:rPr>
              <a:t>. These  Certification Programmes were pioneered by the South African Water Sector since 2008.</a:t>
            </a:r>
          </a:p>
          <a:p>
            <a:pPr algn="just">
              <a:spcBef>
                <a:spcPts val="600"/>
              </a:spcBef>
            </a:pPr>
            <a:r>
              <a:rPr lang="en-ZA" sz="2200" dirty="0">
                <a:latin typeface="Arial" panose="020B0604020202020204" pitchFamily="34" charset="0"/>
                <a:cs typeface="Arial" panose="020B0604020202020204" pitchFamily="34" charset="0"/>
              </a:rPr>
              <a:t>Even though this form of regulation is not usually implemented in the space of water services or resources management, it was successfully pioneered by South Africa and was subjected to peer review by other drinking water quality regulators affiliated to the World Health Organisation (2009 – 2012).</a:t>
            </a:r>
          </a:p>
          <a:p>
            <a:pPr algn="just">
              <a:spcBef>
                <a:spcPts val="600"/>
              </a:spcBef>
            </a:pPr>
            <a:r>
              <a:rPr lang="en-ZA" sz="2200" dirty="0">
                <a:latin typeface="Arial" panose="020B0604020202020204" pitchFamily="34" charset="0"/>
                <a:cs typeface="Arial" panose="020B0604020202020204" pitchFamily="34" charset="0"/>
              </a:rPr>
              <a:t>The first Blue Drop report was issued in 2009 and Green Drop was in 2010.  </a:t>
            </a:r>
          </a:p>
          <a:p>
            <a:pPr marL="0" indent="0" algn="r">
              <a:buNone/>
            </a:pPr>
            <a:endParaRPr lang="en-ZA"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62AB7-D8F9-4967-9424-E0C00AAEEA10}"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DWAS%20Logo%20RG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08" y="5844197"/>
            <a:ext cx="1886000" cy="665202"/>
          </a:xfrm>
          <a:prstGeom prst="rect">
            <a:avLst/>
          </a:prstGeom>
          <a:noFill/>
          <a:ln>
            <a:noFill/>
          </a:ln>
        </p:spPr>
      </p:pic>
    </p:spTree>
    <p:extLst>
      <p:ext uri="{BB962C8B-B14F-4D97-AF65-F5344CB8AC3E}">
        <p14:creationId xmlns:p14="http://schemas.microsoft.com/office/powerpoint/2010/main" val="1124517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991" y="-86780"/>
            <a:ext cx="10972800" cy="1143000"/>
          </a:xfrm>
        </p:spPr>
        <p:txBody>
          <a:bodyPr>
            <a:normAutofit/>
          </a:bodyPr>
          <a:lstStyle/>
          <a:p>
            <a:r>
              <a:rPr lang="en-ZA" sz="2800" b="1" dirty="0">
                <a:latin typeface="Arial" panose="020B0604020202020204" pitchFamily="34" charset="0"/>
                <a:cs typeface="Arial" panose="020B0604020202020204" pitchFamily="34" charset="0"/>
              </a:rPr>
              <a:t>Incentive-based Regulation: Objective</a:t>
            </a:r>
          </a:p>
        </p:txBody>
      </p:sp>
      <p:sp>
        <p:nvSpPr>
          <p:cNvPr id="7" name="Subtitle 6"/>
          <p:cNvSpPr>
            <a:spLocks noGrp="1"/>
          </p:cNvSpPr>
          <p:nvPr>
            <p:ph idx="1"/>
          </p:nvPr>
        </p:nvSpPr>
        <p:spPr>
          <a:xfrm>
            <a:off x="569991" y="1187227"/>
            <a:ext cx="10972800" cy="4525963"/>
          </a:xfrm>
        </p:spPr>
        <p:txBody>
          <a:bodyPr>
            <a:normAutofit fontScale="70000" lnSpcReduction="20000"/>
          </a:bodyPr>
          <a:lstStyle/>
          <a:p>
            <a:pPr algn="just"/>
            <a:r>
              <a:rPr lang="en-ZA" sz="2600" dirty="0">
                <a:latin typeface="Arial" panose="020B0604020202020204" pitchFamily="34" charset="0"/>
                <a:cs typeface="Arial" panose="020B0604020202020204" pitchFamily="34" charset="0"/>
              </a:rPr>
              <a:t>Incentive-based Regulation is not a weaker form, but an alternative form of Regulation with an evident positive improvement in municipal water quality management over the time of implementation. </a:t>
            </a:r>
          </a:p>
          <a:p>
            <a:pPr algn="just"/>
            <a:r>
              <a:rPr lang="en-ZA" sz="2600" dirty="0">
                <a:latin typeface="Arial" panose="020B0604020202020204" pitchFamily="34" charset="0"/>
                <a:cs typeface="Arial" panose="020B0604020202020204" pitchFamily="34" charset="0"/>
              </a:rPr>
              <a:t>The objective is:</a:t>
            </a:r>
          </a:p>
          <a:p>
            <a:pPr lvl="1" algn="just"/>
            <a:r>
              <a:rPr lang="en-ZA" sz="2600" dirty="0">
                <a:latin typeface="Arial" panose="020B0604020202020204" pitchFamily="34" charset="0"/>
                <a:cs typeface="Arial" panose="020B0604020202020204" pitchFamily="34" charset="0"/>
              </a:rPr>
              <a:t>Not to react to non-compliance but to identify risks and to ensure responsible authorities implement control measures to prevent failure. (Thus meaning; the higher the Blue Drop and Green Drop performance in a specify drinking water and wastewater system, the lower the likelihood of failure in quality. </a:t>
            </a:r>
          </a:p>
          <a:p>
            <a:pPr lvl="1" algn="just"/>
            <a:r>
              <a:rPr lang="en-ZA" sz="2600" dirty="0">
                <a:latin typeface="Arial" panose="020B0604020202020204" pitchFamily="34" charset="0"/>
                <a:cs typeface="Arial" panose="020B0604020202020204" pitchFamily="34" charset="0"/>
              </a:rPr>
              <a:t>To seek a renewed focus on Improvement in Performance, Compliance and Efficiency. </a:t>
            </a:r>
          </a:p>
          <a:p>
            <a:pPr lvl="1" algn="just"/>
            <a:r>
              <a:rPr lang="en-ZA" sz="2600" dirty="0">
                <a:latin typeface="Arial" panose="020B0604020202020204" pitchFamily="34" charset="0"/>
                <a:cs typeface="Arial" panose="020B0604020202020204" pitchFamily="34" charset="0"/>
              </a:rPr>
              <a:t>To set high standards (incl. International Best Practice, National Standards and Innovation).</a:t>
            </a:r>
          </a:p>
          <a:p>
            <a:pPr lvl="1" algn="just"/>
            <a:r>
              <a:rPr lang="en-ZA" sz="2600" dirty="0">
                <a:latin typeface="Arial" panose="020B0604020202020204" pitchFamily="34" charset="0"/>
                <a:cs typeface="Arial" panose="020B0604020202020204" pitchFamily="34" charset="0"/>
              </a:rPr>
              <a:t>To Provide official recognition to Excellence. </a:t>
            </a:r>
          </a:p>
          <a:p>
            <a:pPr marL="457200" lvl="1" indent="0" algn="just">
              <a:buNone/>
            </a:pPr>
            <a:endParaRPr lang="en-ZA" sz="2600" dirty="0">
              <a:latin typeface="Arial" panose="020B0604020202020204" pitchFamily="34" charset="0"/>
              <a:cs typeface="Arial" panose="020B0604020202020204" pitchFamily="34" charset="0"/>
            </a:endParaRPr>
          </a:p>
          <a:p>
            <a:pPr algn="just"/>
            <a:r>
              <a:rPr lang="en-ZA" sz="2600" dirty="0">
                <a:latin typeface="Arial" panose="020B0604020202020204" pitchFamily="34" charset="0"/>
                <a:cs typeface="Arial" panose="020B0604020202020204" pitchFamily="34" charset="0"/>
              </a:rPr>
              <a:t>Water Services Institutions are compelled to provide information to be subjected to the consultative audits to measure performance with the set standards; based upon the legal requirement of the primary legislation, Water Services Act; Act 108 of 1997, Section 82 d, e &amp; f. </a:t>
            </a:r>
          </a:p>
          <a:p>
            <a:pPr algn="just"/>
            <a:r>
              <a:rPr lang="en-GB" sz="2600" dirty="0">
                <a:latin typeface="Arial" panose="020B0604020202020204" pitchFamily="34" charset="0"/>
                <a:cs typeface="Arial" panose="020B0604020202020204" pitchFamily="34" charset="0"/>
              </a:rPr>
              <a:t>These 2 programmes compliments each other; Green Drop (Wastewater) secures the 1st barrier of a multi-barrier potable water quality risk management framework (Blue Drop)</a:t>
            </a:r>
            <a:endParaRPr lang="en-ZA" sz="2600" dirty="0">
              <a:latin typeface="Arial" panose="020B0604020202020204" pitchFamily="34" charset="0"/>
              <a:cs typeface="Arial" panose="020B0604020202020204" pitchFamily="34" charset="0"/>
            </a:endParaRPr>
          </a:p>
          <a:p>
            <a:pPr marL="0" indent="0" algn="r">
              <a:buNone/>
            </a:pPr>
            <a:endParaRPr lang="en-ZA"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62AB7-D8F9-4967-9424-E0C00AAEEA10}"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DWAS%20Logo%20RG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08" y="5844197"/>
            <a:ext cx="1886000" cy="665202"/>
          </a:xfrm>
          <a:prstGeom prst="rect">
            <a:avLst/>
          </a:prstGeom>
          <a:noFill/>
          <a:ln>
            <a:noFill/>
          </a:ln>
        </p:spPr>
      </p:pic>
    </p:spTree>
    <p:extLst>
      <p:ext uri="{BB962C8B-B14F-4D97-AF65-F5344CB8AC3E}">
        <p14:creationId xmlns:p14="http://schemas.microsoft.com/office/powerpoint/2010/main" val="52526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ormAutofit/>
          </a:bodyPr>
          <a:lstStyle/>
          <a:p>
            <a:r>
              <a:rPr lang="en-US" sz="3200" b="1" dirty="0"/>
              <a:t>Reviving Blue Drop and Green Drop</a:t>
            </a:r>
            <a:endParaRPr lang="en-ZA" sz="3200"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62AB7-D8F9-4967-9424-E0C00AAEEA10}"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DWAS%20Logo%20RG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08" y="5844197"/>
            <a:ext cx="1886000" cy="665202"/>
          </a:xfrm>
          <a:prstGeom prst="rect">
            <a:avLst/>
          </a:prstGeom>
          <a:noFill/>
          <a:ln>
            <a:noFill/>
          </a:ln>
        </p:spPr>
      </p:pic>
      <p:graphicFrame>
        <p:nvGraphicFramePr>
          <p:cNvPr id="22" name="Chart 21">
            <a:extLst>
              <a:ext uri="{FF2B5EF4-FFF2-40B4-BE49-F238E27FC236}">
                <a16:creationId xmlns:a16="http://schemas.microsoft.com/office/drawing/2014/main" id="{09DFE352-B86C-4550-A3EB-C1ED6B1FABE6}"/>
              </a:ext>
            </a:extLst>
          </p:cNvPr>
          <p:cNvGraphicFramePr>
            <a:graphicFrameLocks/>
          </p:cNvGraphicFramePr>
          <p:nvPr>
            <p:extLst>
              <p:ext uri="{D42A27DB-BD31-4B8C-83A1-F6EECF244321}">
                <p14:modId xmlns:p14="http://schemas.microsoft.com/office/powerpoint/2010/main" val="4061639724"/>
              </p:ext>
            </p:extLst>
          </p:nvPr>
        </p:nvGraphicFramePr>
        <p:xfrm>
          <a:off x="407368" y="1198880"/>
          <a:ext cx="5233096"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24" name="Picture 2" descr="Sembcorp&amp;#39;s South African Water Operations Ranked Amongst the Top in the  2011 Blue and Green Drop Awards">
            <a:extLst>
              <a:ext uri="{FF2B5EF4-FFF2-40B4-BE49-F238E27FC236}">
                <a16:creationId xmlns:a16="http://schemas.microsoft.com/office/drawing/2014/main" id="{05A5E796-68B3-411A-A2E4-7A0147FCC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208" y="4543790"/>
            <a:ext cx="3271143" cy="2006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2AD8BF5-B43D-4838-9151-8288A7DCB947}"/>
              </a:ext>
            </a:extLst>
          </p:cNvPr>
          <p:cNvSpPr txBox="1"/>
          <p:nvPr/>
        </p:nvSpPr>
        <p:spPr>
          <a:xfrm>
            <a:off x="5605252" y="1084334"/>
            <a:ext cx="6264696" cy="369331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last Green Drop report was released in 2013 and the Blue Drop report in 2014.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Blue Drop and Green Drop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Programmes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were revitalized and relaunched in June ‘21 </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example of previous Green Drop performance on the W Cape Graph serves as proof of the upward curve facilitated by means of incentive-based regulation.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various water sector engagements, municipal officials responsible for water quality management called for the return of these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programmes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since it is the belief that it created an enabling environment for competent staff to ensure performance as per the set expectations. (Quasi Competition</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78031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7509" y="129100"/>
            <a:ext cx="10671111" cy="570093"/>
          </a:xfrm>
        </p:spPr>
        <p:txBody>
          <a:bodyPr/>
          <a:lstStyle/>
          <a:p>
            <a:r>
              <a:rPr lang="en-US" sz="2800" b="1" cap="all" dirty="0"/>
              <a:t>Constitutional and Legislative Imperatives</a:t>
            </a:r>
            <a:endParaRPr lang="en-ZA" sz="2800" cap="all" dirty="0"/>
          </a:p>
        </p:txBody>
      </p:sp>
      <p:sp>
        <p:nvSpPr>
          <p:cNvPr id="6" name="Content Placeholder 5"/>
          <p:cNvSpPr>
            <a:spLocks noGrp="1"/>
          </p:cNvSpPr>
          <p:nvPr>
            <p:ph idx="1"/>
          </p:nvPr>
        </p:nvSpPr>
        <p:spPr>
          <a:xfrm>
            <a:off x="65314" y="878051"/>
            <a:ext cx="11765901" cy="5242831"/>
          </a:xfrm>
        </p:spPr>
        <p:txBody>
          <a:bodyPr/>
          <a:lstStyle/>
          <a:p>
            <a:pPr marL="489348" lvl="1" indent="-285750" algn="just">
              <a:spcBef>
                <a:spcPts val="600"/>
              </a:spcBef>
              <a:buFont typeface="Arial" panose="020B0604020202020204" pitchFamily="34" charset="0"/>
              <a:buChar char="•"/>
            </a:pPr>
            <a:r>
              <a:rPr lang="en-US" sz="1600" dirty="0"/>
              <a:t>Section 10 of the Constitution provides that everyone has inherent dignity and the right to have their dignity respected and protected – this means that government has a duty to intervene where the provision of municipal water and sanitation services is resulting in people’s dignity not being respected and protected (such as the current situation with sewage spillages into people’s houses in the Vaal) </a:t>
            </a:r>
          </a:p>
          <a:p>
            <a:pPr marL="489348" lvl="1" indent="-285750" algn="just">
              <a:spcBef>
                <a:spcPts val="600"/>
              </a:spcBef>
              <a:buFont typeface="Arial" panose="020B0604020202020204" pitchFamily="34" charset="0"/>
              <a:buChar char="•"/>
            </a:pPr>
            <a:r>
              <a:rPr lang="en-US" sz="1600" dirty="0"/>
              <a:t>Section 27 (2) of the Constitution requires government to take reasonable legislative and other measures within its available resources to achieve the progressive realization of the right to water</a:t>
            </a:r>
          </a:p>
          <a:p>
            <a:pPr marL="489348" lvl="1" indent="-285750" algn="just">
              <a:spcBef>
                <a:spcPts val="600"/>
              </a:spcBef>
              <a:buFont typeface="Arial" panose="020B0604020202020204" pitchFamily="34" charset="0"/>
              <a:buChar char="•"/>
            </a:pPr>
            <a:r>
              <a:rPr lang="en-US" sz="1600" dirty="0"/>
              <a:t>Local water supply and sanitation services are a function over which municipalities have executive authority in terms of section 156 of the Constitution read together with Schedule 4 Part B</a:t>
            </a:r>
          </a:p>
          <a:p>
            <a:pPr algn="just"/>
            <a:r>
              <a:rPr lang="en-ZA" sz="1600" dirty="0"/>
              <a:t>The Constitution assigns responsibility for water and sanitation services to local government, changing this constitutional function will require 2/3 majority vote in parliament which is unlikely to happen</a:t>
            </a:r>
          </a:p>
          <a:p>
            <a:pPr lvl="0" algn="just"/>
            <a:r>
              <a:rPr lang="en-ZA" sz="1600" dirty="0"/>
              <a:t>Water Boards (WB’s) are established by the Minister in terms of section 28 of the Water Services Act. The Minister may disestablish WB after consultation with respective province, WB and WSA </a:t>
            </a:r>
          </a:p>
          <a:p>
            <a:pPr algn="just"/>
            <a:r>
              <a:rPr lang="en-ZA" sz="1600" dirty="0"/>
              <a:t>In terms of section 29 of the Water Services Act, the primary activity of a water board is to provide water services (bulk and reticulation) to other water services institutions (water services authorities, water service providers and water service committees) within its service area. In other words, water boards support municipalities to deliver water services </a:t>
            </a:r>
          </a:p>
          <a:p>
            <a:pPr lvl="0" algn="just"/>
            <a:r>
              <a:rPr lang="en-ZA" sz="1600" dirty="0"/>
              <a:t>The water services legislative framework is clear; however, we have not been implementing it to its maximum in terms of the water boards supporting municipalities</a:t>
            </a:r>
          </a:p>
          <a:p>
            <a:pPr lvl="0" algn="just"/>
            <a:r>
              <a:rPr lang="en-ZA" sz="1600" dirty="0"/>
              <a:t>This means that we have to strengthen the </a:t>
            </a:r>
            <a:r>
              <a:rPr lang="en-GB" sz="1600" dirty="0"/>
              <a:t>water board's role in municipalities through the various support and intervention channels. This can be done within the existing legislative framework</a:t>
            </a:r>
          </a:p>
          <a:p>
            <a:pPr marL="489348" lvl="1" indent="-285750" algn="just">
              <a:spcBef>
                <a:spcPts val="600"/>
              </a:spcBef>
              <a:buFont typeface="Arial" panose="020B0604020202020204" pitchFamily="34" charset="0"/>
              <a:buChar char="•"/>
            </a:pPr>
            <a:endParaRPr lang="en-US" sz="1600" dirty="0"/>
          </a:p>
          <a:p>
            <a:endParaRPr lang="en-ZA" sz="1600"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a:solidFill>
                  <a:prstClr val="black"/>
                </a:solidFill>
                <a:ea typeface="MS PGothic" pitchFamily="34" charset="-128"/>
              </a:rPr>
              <a:pPr>
                <a:defRPr/>
              </a:pPr>
              <a:t>5</a:t>
            </a:fld>
            <a:endParaRPr lang="en-US" altLang="en-US" dirty="0">
              <a:solidFill>
                <a:prstClr val="black"/>
              </a:solidFill>
              <a:ea typeface="MS PGothic" pitchFamily="34" charset="-128"/>
            </a:endParaRPr>
          </a:p>
        </p:txBody>
      </p:sp>
    </p:spTree>
    <p:extLst>
      <p:ext uri="{BB962C8B-B14F-4D97-AF65-F5344CB8AC3E}">
        <p14:creationId xmlns:p14="http://schemas.microsoft.com/office/powerpoint/2010/main" val="2062932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801"/>
            <a:ext cx="10972800" cy="756803"/>
          </a:xfrm>
        </p:spPr>
        <p:txBody>
          <a:bodyPr>
            <a:normAutofit/>
          </a:bodyPr>
          <a:lstStyle/>
          <a:p>
            <a:r>
              <a:rPr lang="en-ZA" sz="2400" b="1" dirty="0">
                <a:latin typeface="Arial" panose="020B0604020202020204" pitchFamily="34" charset="0"/>
                <a:cs typeface="Arial" panose="020B0604020202020204" pitchFamily="34" charset="0"/>
              </a:rPr>
              <a:t>5 Steps to Blue Drop Certification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62AB7-D8F9-4967-9424-E0C00AAEEA10}"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DWAS%20Logo%20RG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23750"/>
            <a:ext cx="1886000" cy="665202"/>
          </a:xfrm>
          <a:prstGeom prst="rect">
            <a:avLst/>
          </a:prstGeom>
          <a:noFill/>
          <a:ln>
            <a:noFill/>
          </a:ln>
        </p:spPr>
      </p:pic>
      <p:graphicFrame>
        <p:nvGraphicFramePr>
          <p:cNvPr id="24" name="Table 24">
            <a:extLst>
              <a:ext uri="{FF2B5EF4-FFF2-40B4-BE49-F238E27FC236}">
                <a16:creationId xmlns:a16="http://schemas.microsoft.com/office/drawing/2014/main" id="{81B2E512-0AC6-4318-AC62-ECAB5BF4A8DD}"/>
              </a:ext>
            </a:extLst>
          </p:cNvPr>
          <p:cNvGraphicFramePr>
            <a:graphicFrameLocks noGrp="1"/>
          </p:cNvGraphicFramePr>
          <p:nvPr>
            <p:extLst>
              <p:ext uri="{D42A27DB-BD31-4B8C-83A1-F6EECF244321}">
                <p14:modId xmlns:p14="http://schemas.microsoft.com/office/powerpoint/2010/main" val="1253899438"/>
              </p:ext>
            </p:extLst>
          </p:nvPr>
        </p:nvGraphicFramePr>
        <p:xfrm>
          <a:off x="609600" y="601637"/>
          <a:ext cx="10972800" cy="5242560"/>
        </p:xfrm>
        <a:graphic>
          <a:graphicData uri="http://schemas.openxmlformats.org/drawingml/2006/table">
            <a:tbl>
              <a:tblPr firstRow="1" bandRow="1">
                <a:tableStyleId>{C083E6E3-FA7D-4D7B-A595-EF9225AFEA82}</a:tableStyleId>
              </a:tblPr>
              <a:tblGrid>
                <a:gridCol w="3758208">
                  <a:extLst>
                    <a:ext uri="{9D8B030D-6E8A-4147-A177-3AD203B41FA5}">
                      <a16:colId xmlns:a16="http://schemas.microsoft.com/office/drawing/2014/main" val="1269863512"/>
                    </a:ext>
                  </a:extLst>
                </a:gridCol>
                <a:gridCol w="7214592">
                  <a:extLst>
                    <a:ext uri="{9D8B030D-6E8A-4147-A177-3AD203B41FA5}">
                      <a16:colId xmlns:a16="http://schemas.microsoft.com/office/drawing/2014/main" val="4120074834"/>
                    </a:ext>
                  </a:extLst>
                </a:gridCol>
              </a:tblGrid>
              <a:tr h="399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Key Performance Area</a:t>
                      </a:r>
                      <a:endParaRPr lang="en-ZA" sz="18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Requirements</a:t>
                      </a:r>
                      <a:endParaRPr lang="en-ZA"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0401804"/>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b="1" dirty="0">
                          <a:solidFill>
                            <a:schemeClr val="bg2">
                              <a:lumMod val="25000"/>
                            </a:schemeClr>
                          </a:solidFill>
                        </a:rPr>
                        <a:t>Capacity Management</a:t>
                      </a:r>
                    </a:p>
                    <a:p>
                      <a:endParaRPr lang="en-ZA" sz="1800" dirty="0">
                        <a:latin typeface="Arial" panose="020B0604020202020204" pitchFamily="34" charset="0"/>
                        <a:cs typeface="Arial" panose="020B0604020202020204" pitchFamily="34" charset="0"/>
                      </a:endParaRPr>
                    </a:p>
                  </a:txBody>
                  <a:tcPr/>
                </a:tc>
                <a:tc>
                  <a:txBody>
                    <a:bodyPr/>
                    <a:lstStyle/>
                    <a:p>
                      <a:pPr marL="400050" indent="-400050">
                        <a:buFont typeface="+mj-lt"/>
                        <a:buAutoNum type="romanLcPeriod"/>
                      </a:pPr>
                      <a:r>
                        <a:rPr lang="en-ZA" sz="1600" dirty="0">
                          <a:solidFill>
                            <a:schemeClr val="bg2">
                              <a:lumMod val="25000"/>
                            </a:schemeClr>
                          </a:solidFill>
                        </a:rPr>
                        <a:t>Process Controllers adequately skilled</a:t>
                      </a:r>
                    </a:p>
                    <a:p>
                      <a:pPr marL="400050" indent="-400050">
                        <a:buFont typeface="+mj-lt"/>
                        <a:buAutoNum type="romanLcPeriod"/>
                      </a:pPr>
                      <a:r>
                        <a:rPr lang="en-ZA" sz="1600" dirty="0">
                          <a:solidFill>
                            <a:schemeClr val="bg2">
                              <a:lumMod val="25000"/>
                            </a:schemeClr>
                          </a:solidFill>
                        </a:rPr>
                        <a:t>Availability of Maintenance Capacity</a:t>
                      </a:r>
                    </a:p>
                    <a:p>
                      <a:pPr marL="400050" indent="-400050">
                        <a:buFont typeface="+mj-lt"/>
                        <a:buAutoNum type="romanLcPeriod"/>
                      </a:pPr>
                      <a:r>
                        <a:rPr lang="en-ZA" sz="1600" dirty="0">
                          <a:solidFill>
                            <a:schemeClr val="bg2">
                              <a:lumMod val="25000"/>
                            </a:schemeClr>
                          </a:solidFill>
                        </a:rPr>
                        <a:t>Technical/Engineering, Scientific skills available in Management</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39633993"/>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ZA" sz="1800" b="1" dirty="0">
                          <a:solidFill>
                            <a:schemeClr val="bg2">
                              <a:lumMod val="25000"/>
                            </a:schemeClr>
                          </a:solidFill>
                        </a:rPr>
                        <a:t>Drinking Water Quality</a:t>
                      </a:r>
                      <a:r>
                        <a:rPr lang="en-ZA" sz="1800" dirty="0">
                          <a:solidFill>
                            <a:schemeClr val="bg1">
                              <a:lumMod val="50000"/>
                            </a:schemeClr>
                          </a:solidFill>
                        </a:rPr>
                        <a:t> </a:t>
                      </a:r>
                      <a:r>
                        <a:rPr lang="en-ZA" sz="1800" b="1" dirty="0">
                          <a:solidFill>
                            <a:schemeClr val="bg2">
                              <a:lumMod val="25000"/>
                            </a:schemeClr>
                          </a:solidFill>
                        </a:rPr>
                        <a:t>Risk Management</a:t>
                      </a:r>
                    </a:p>
                    <a:p>
                      <a:endParaRPr lang="en-ZA" sz="1800" dirty="0">
                        <a:latin typeface="Arial" panose="020B0604020202020204" pitchFamily="34" charset="0"/>
                        <a:cs typeface="Arial" panose="020B0604020202020204" pitchFamily="34" charset="0"/>
                      </a:endParaRPr>
                    </a:p>
                  </a:txBody>
                  <a:tcPr/>
                </a:tc>
                <a:tc>
                  <a:txBody>
                    <a:bodyPr/>
                    <a:lstStyle/>
                    <a:p>
                      <a:pPr marL="400050" indent="-400050">
                        <a:buFont typeface="+mj-lt"/>
                        <a:buAutoNum type="romanLcPeriod"/>
                      </a:pPr>
                      <a:r>
                        <a:rPr lang="en-ZA" sz="1600" b="0" dirty="0">
                          <a:solidFill>
                            <a:srgbClr val="0070C0"/>
                          </a:solidFill>
                        </a:rPr>
                        <a:t>Water Safety Planning*</a:t>
                      </a:r>
                    </a:p>
                    <a:p>
                      <a:pPr marL="400050" indent="-400050">
                        <a:buFont typeface="+mj-lt"/>
                        <a:buAutoNum type="romanLcPeriod"/>
                      </a:pPr>
                      <a:r>
                        <a:rPr lang="en-ZA" sz="1600" dirty="0">
                          <a:solidFill>
                            <a:schemeClr val="bg2">
                              <a:lumMod val="25000"/>
                            </a:schemeClr>
                          </a:solidFill>
                        </a:rPr>
                        <a:t>Drinking Water Quality (DWQ) Monitoring</a:t>
                      </a:r>
                    </a:p>
                    <a:p>
                      <a:pPr marL="400050" indent="-400050">
                        <a:buFont typeface="+mj-lt"/>
                        <a:buAutoNum type="romanLcPeriod"/>
                      </a:pPr>
                      <a:r>
                        <a:rPr lang="en-ZA" sz="1600" dirty="0">
                          <a:solidFill>
                            <a:schemeClr val="bg2">
                              <a:lumMod val="25000"/>
                            </a:schemeClr>
                          </a:solidFill>
                        </a:rPr>
                        <a:t>Laboratory Credibility</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868464"/>
                  </a:ext>
                </a:extLst>
              </a:tr>
              <a:tr h="370840">
                <a:tc>
                  <a:txBody>
                    <a:bodyPr/>
                    <a:lstStyle/>
                    <a:p>
                      <a:pPr marL="342900" indent="-342900">
                        <a:buFont typeface="+mj-lt"/>
                        <a:buAutoNum type="arabicPeriod" startAt="3"/>
                      </a:pPr>
                      <a:r>
                        <a:rPr lang="en-ZA" sz="1800" b="1" dirty="0">
                          <a:solidFill>
                            <a:schemeClr val="bg2">
                              <a:lumMod val="25000"/>
                            </a:schemeClr>
                          </a:solidFill>
                        </a:rPr>
                        <a:t>Financial Management</a:t>
                      </a:r>
                      <a:endParaRPr lang="en-ZA" sz="1800" dirty="0">
                        <a:latin typeface="Arial" panose="020B0604020202020204" pitchFamily="34" charset="0"/>
                        <a:cs typeface="Arial" panose="020B0604020202020204" pitchFamily="34" charset="0"/>
                      </a:endParaRPr>
                    </a:p>
                  </a:txBody>
                  <a:tcPr/>
                </a:tc>
                <a:tc>
                  <a:txBody>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rPr>
                        <a:t>DWQ Operations Cost Determination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rPr>
                        <a:t>O&amp;M Budget and Expenditure (Adequacy)</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rPr>
                        <a:t>SCM of Suppliers and Service Providers</a:t>
                      </a:r>
                      <a:endParaRPr lang="en-ZA" sz="1600" i="1" dirty="0">
                        <a:solidFill>
                          <a:schemeClr val="bg2">
                            <a:lumMod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0681309"/>
                  </a:ext>
                </a:extLst>
              </a:tr>
              <a:tr h="370840">
                <a:tc>
                  <a:txBody>
                    <a:bodyPr/>
                    <a:lstStyle/>
                    <a:p>
                      <a:pPr marL="342900" indent="-342900">
                        <a:buFont typeface="+mj-lt"/>
                        <a:buAutoNum type="arabicPeriod" startAt="4"/>
                      </a:pPr>
                      <a:r>
                        <a:rPr lang="en-ZA" sz="1800" b="1" dirty="0">
                          <a:solidFill>
                            <a:schemeClr val="bg2">
                              <a:lumMod val="25000"/>
                            </a:schemeClr>
                          </a:solidFill>
                        </a:rPr>
                        <a:t>Technical Management</a:t>
                      </a:r>
                      <a:endParaRPr lang="en-ZA" sz="1800" dirty="0">
                        <a:latin typeface="Arial" panose="020B0604020202020204" pitchFamily="34" charset="0"/>
                        <a:cs typeface="Arial" panose="020B0604020202020204" pitchFamily="34" charset="0"/>
                      </a:endParaRPr>
                    </a:p>
                  </a:txBody>
                  <a:tcPr/>
                </a:tc>
                <a:tc>
                  <a:txBody>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rPr>
                        <a:t>WTW Design Capacity</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rPr>
                        <a:t>Process Audit/Condition Assessment </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rPr>
                        <a:t>Water Reticulation Inspection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rPr>
                        <a:t>Asset Management</a:t>
                      </a:r>
                      <a:endParaRPr lang="en-ZA" sz="1600" i="1" dirty="0">
                        <a:solidFill>
                          <a:schemeClr val="bg2">
                            <a:lumMod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0076194"/>
                  </a:ext>
                </a:extLst>
              </a:tr>
              <a:tr h="370840">
                <a:tc>
                  <a:txBody>
                    <a:bodyPr/>
                    <a:lstStyle/>
                    <a:p>
                      <a:pPr marL="342900" indent="-342900">
                        <a:buFont typeface="+mj-lt"/>
                        <a:buAutoNum type="arabicPeriod" startAt="5"/>
                      </a:pPr>
                      <a:r>
                        <a:rPr lang="en-ZA" sz="1800" b="1" dirty="0">
                          <a:solidFill>
                            <a:schemeClr val="bg2">
                              <a:lumMod val="25000"/>
                            </a:schemeClr>
                          </a:solidFill>
                        </a:rPr>
                        <a:t>Quality Compliance</a:t>
                      </a:r>
                      <a:endParaRPr lang="en-ZA" sz="1800" dirty="0">
                        <a:latin typeface="Arial" panose="020B0604020202020204" pitchFamily="34" charset="0"/>
                        <a:cs typeface="Arial" panose="020B0604020202020204" pitchFamily="34" charset="0"/>
                      </a:endParaRPr>
                    </a:p>
                  </a:txBody>
                  <a:tcPr/>
                </a:tc>
                <a:tc>
                  <a:txBody>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US" sz="1600" dirty="0">
                          <a:solidFill>
                            <a:schemeClr val="bg2">
                              <a:lumMod val="25000"/>
                            </a:schemeClr>
                          </a:solidFill>
                        </a:rPr>
                        <a:t>Adequacy of DWQ Monitoring</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US" sz="1600" dirty="0">
                          <a:solidFill>
                            <a:schemeClr val="bg2">
                              <a:lumMod val="25000"/>
                            </a:schemeClr>
                          </a:solidFill>
                        </a:rPr>
                        <a:t>Compliance to SANS 241 standards</a:t>
                      </a:r>
                      <a:endParaRPr lang="en-ZA" sz="1600" i="1" dirty="0">
                        <a:solidFill>
                          <a:schemeClr val="bg2">
                            <a:lumMod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57046962"/>
                  </a:ext>
                </a:extLst>
              </a:tr>
              <a:tr h="370840">
                <a:tc gridSpan="2">
                  <a:txBody>
                    <a:bodyPr/>
                    <a:lstStyle/>
                    <a:p>
                      <a:r>
                        <a:rPr lang="en-US" sz="1400" dirty="0"/>
                        <a:t>* The Water Safety Planning process was introduced by the World Health Organization in 2004 after the Walkerton drinking water quality failures (Canada) which provides for a holistic risk management approach towards ensuring safe tap water</a:t>
                      </a:r>
                      <a:endParaRPr lang="en-ZA" sz="1400" dirty="0">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2430778106"/>
                  </a:ext>
                </a:extLst>
              </a:tr>
            </a:tbl>
          </a:graphicData>
        </a:graphic>
      </p:graphicFrame>
    </p:spTree>
    <p:extLst>
      <p:ext uri="{BB962C8B-B14F-4D97-AF65-F5344CB8AC3E}">
        <p14:creationId xmlns:p14="http://schemas.microsoft.com/office/powerpoint/2010/main" val="4184787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801"/>
            <a:ext cx="10972800" cy="756803"/>
          </a:xfrm>
        </p:spPr>
        <p:txBody>
          <a:bodyPr>
            <a:normAutofit/>
          </a:bodyPr>
          <a:lstStyle/>
          <a:p>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5 Steps to Blue Drop Certification</a:t>
            </a:r>
            <a:endParaRPr lang="en-ZA" sz="1800"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62AB7-D8F9-4967-9424-E0C00AAEEA10}"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DWAS%20Logo%20RG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368" y="6067364"/>
            <a:ext cx="1886000" cy="665202"/>
          </a:xfrm>
          <a:prstGeom prst="rect">
            <a:avLst/>
          </a:prstGeom>
          <a:noFill/>
          <a:ln>
            <a:noFill/>
          </a:ln>
        </p:spPr>
      </p:pic>
      <p:graphicFrame>
        <p:nvGraphicFramePr>
          <p:cNvPr id="24" name="Table 24">
            <a:extLst>
              <a:ext uri="{FF2B5EF4-FFF2-40B4-BE49-F238E27FC236}">
                <a16:creationId xmlns:a16="http://schemas.microsoft.com/office/drawing/2014/main" id="{81B2E512-0AC6-4318-AC62-ECAB5BF4A8DD}"/>
              </a:ext>
            </a:extLst>
          </p:cNvPr>
          <p:cNvGraphicFramePr>
            <a:graphicFrameLocks noGrp="1"/>
          </p:cNvGraphicFramePr>
          <p:nvPr>
            <p:extLst>
              <p:ext uri="{D42A27DB-BD31-4B8C-83A1-F6EECF244321}">
                <p14:modId xmlns:p14="http://schemas.microsoft.com/office/powerpoint/2010/main" val="1949576433"/>
              </p:ext>
            </p:extLst>
          </p:nvPr>
        </p:nvGraphicFramePr>
        <p:xfrm>
          <a:off x="695400" y="552559"/>
          <a:ext cx="10972800" cy="5685819"/>
        </p:xfrm>
        <a:graphic>
          <a:graphicData uri="http://schemas.openxmlformats.org/drawingml/2006/table">
            <a:tbl>
              <a:tblPr firstRow="1" bandRow="1">
                <a:tableStyleId>{C083E6E3-FA7D-4D7B-A595-EF9225AFEA82}</a:tableStyleId>
              </a:tblPr>
              <a:tblGrid>
                <a:gridCol w="3110136">
                  <a:extLst>
                    <a:ext uri="{9D8B030D-6E8A-4147-A177-3AD203B41FA5}">
                      <a16:colId xmlns:a16="http://schemas.microsoft.com/office/drawing/2014/main" val="1269863512"/>
                    </a:ext>
                  </a:extLst>
                </a:gridCol>
                <a:gridCol w="7862664">
                  <a:extLst>
                    <a:ext uri="{9D8B030D-6E8A-4147-A177-3AD203B41FA5}">
                      <a16:colId xmlns:a16="http://schemas.microsoft.com/office/drawing/2014/main" val="4120074834"/>
                    </a:ext>
                  </a:extLst>
                </a:gridCol>
              </a:tblGrid>
              <a:tr h="353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Key Performance Area</a:t>
                      </a:r>
                      <a:endParaRPr lang="en-ZA"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Requirements</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0401804"/>
                  </a:ext>
                </a:extLst>
              </a:tr>
              <a:tr h="79595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b="1" dirty="0">
                          <a:solidFill>
                            <a:schemeClr val="bg2">
                              <a:lumMod val="25000"/>
                            </a:schemeClr>
                          </a:solidFill>
                          <a:latin typeface="Arial" panose="020B0604020202020204" pitchFamily="34" charset="0"/>
                          <a:cs typeface="Arial" panose="020B0604020202020204" pitchFamily="34" charset="0"/>
                        </a:rPr>
                        <a:t>Capacity Management</a:t>
                      </a:r>
                    </a:p>
                    <a:p>
                      <a:endParaRPr lang="en-ZA" dirty="0">
                        <a:latin typeface="Arial" panose="020B0604020202020204" pitchFamily="34" charset="0"/>
                        <a:cs typeface="Arial" panose="020B0604020202020204" pitchFamily="34" charset="0"/>
                      </a:endParaRPr>
                    </a:p>
                  </a:txBody>
                  <a:tcPr/>
                </a:tc>
                <a:tc>
                  <a:txBody>
                    <a:bodyPr/>
                    <a:lstStyle/>
                    <a:p>
                      <a:pPr marL="400050" indent="-400050">
                        <a:buFont typeface="+mj-lt"/>
                        <a:buAutoNum type="romanLcPeriod"/>
                      </a:pPr>
                      <a:r>
                        <a:rPr lang="en-ZA" sz="1600" dirty="0">
                          <a:solidFill>
                            <a:schemeClr val="bg2">
                              <a:lumMod val="25000"/>
                            </a:schemeClr>
                          </a:solidFill>
                          <a:latin typeface="Arial" panose="020B0604020202020204" pitchFamily="34" charset="0"/>
                          <a:cs typeface="Arial" panose="020B0604020202020204" pitchFamily="34" charset="0"/>
                        </a:rPr>
                        <a:t>Process Controllers adequately skilled</a:t>
                      </a:r>
                    </a:p>
                    <a:p>
                      <a:pPr marL="400050" indent="-400050">
                        <a:buFont typeface="+mj-lt"/>
                        <a:buAutoNum type="romanLcPeriod"/>
                      </a:pPr>
                      <a:r>
                        <a:rPr lang="en-ZA" sz="1600" dirty="0">
                          <a:solidFill>
                            <a:schemeClr val="bg2">
                              <a:lumMod val="25000"/>
                            </a:schemeClr>
                          </a:solidFill>
                          <a:latin typeface="Arial" panose="020B0604020202020204" pitchFamily="34" charset="0"/>
                          <a:cs typeface="Arial" panose="020B0604020202020204" pitchFamily="34" charset="0"/>
                        </a:rPr>
                        <a:t>Availability of Maintenance Capacity</a:t>
                      </a:r>
                    </a:p>
                    <a:p>
                      <a:pPr marL="400050" indent="-400050">
                        <a:buFont typeface="+mj-lt"/>
                        <a:buAutoNum type="romanLcPeriod"/>
                      </a:pPr>
                      <a:r>
                        <a:rPr lang="en-ZA" sz="1600" dirty="0">
                          <a:solidFill>
                            <a:schemeClr val="bg2">
                              <a:lumMod val="25000"/>
                            </a:schemeClr>
                          </a:solidFill>
                          <a:latin typeface="Arial" panose="020B0604020202020204" pitchFamily="34" charset="0"/>
                          <a:cs typeface="Arial" panose="020B0604020202020204" pitchFamily="34" charset="0"/>
                        </a:rPr>
                        <a:t>Technical/Engineering, Scientific skills available in Management</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39633993"/>
                  </a:ext>
                </a:extLst>
              </a:tr>
              <a:tr h="1031797">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ZA" b="1" dirty="0">
                          <a:solidFill>
                            <a:schemeClr val="bg2">
                              <a:lumMod val="25000"/>
                            </a:schemeClr>
                          </a:solidFill>
                          <a:latin typeface="Arial" panose="020B0604020202020204" pitchFamily="34" charset="0"/>
                          <a:cs typeface="Arial" panose="020B0604020202020204" pitchFamily="34" charset="0"/>
                        </a:rPr>
                        <a:t>Environmental Management</a:t>
                      </a:r>
                    </a:p>
                    <a:p>
                      <a:endParaRPr lang="en-ZA" dirty="0">
                        <a:latin typeface="Arial" panose="020B0604020202020204" pitchFamily="34" charset="0"/>
                        <a:cs typeface="Arial" panose="020B0604020202020204" pitchFamily="34" charset="0"/>
                      </a:endParaRPr>
                    </a:p>
                  </a:txBody>
                  <a:tcPr/>
                </a:tc>
                <a:tc>
                  <a:txBody>
                    <a:bodyPr/>
                    <a:lstStyle/>
                    <a:p>
                      <a:pPr marL="400050" indent="-400050">
                        <a:buFont typeface="+mj-lt"/>
                        <a:buAutoNum type="romanLcPeriod"/>
                      </a:pPr>
                      <a:r>
                        <a:rPr lang="en-ZA" sz="1600" b="0" dirty="0">
                          <a:solidFill>
                            <a:srgbClr val="0070C0"/>
                          </a:solidFill>
                          <a:latin typeface="Arial" panose="020B0604020202020204" pitchFamily="34" charset="0"/>
                          <a:cs typeface="Arial" panose="020B0604020202020204" pitchFamily="34" charset="0"/>
                        </a:rPr>
                        <a:t>Wastewater Risk Abatement Planning (W</a:t>
                      </a:r>
                      <a:r>
                        <a:rPr lang="en-ZA" sz="1600" b="0" baseline="-25000" dirty="0">
                          <a:solidFill>
                            <a:srgbClr val="0070C0"/>
                          </a:solidFill>
                          <a:latin typeface="Arial" panose="020B0604020202020204" pitchFamily="34" charset="0"/>
                          <a:cs typeface="Arial" panose="020B0604020202020204" pitchFamily="34" charset="0"/>
                        </a:rPr>
                        <a:t>2</a:t>
                      </a:r>
                      <a:r>
                        <a:rPr lang="en-ZA" sz="1600" b="0" dirty="0">
                          <a:solidFill>
                            <a:srgbClr val="0070C0"/>
                          </a:solidFill>
                          <a:latin typeface="Arial" panose="020B0604020202020204" pitchFamily="34" charset="0"/>
                          <a:cs typeface="Arial" panose="020B0604020202020204" pitchFamily="34" charset="0"/>
                        </a:rPr>
                        <a:t>RAP)*</a:t>
                      </a:r>
                    </a:p>
                    <a:p>
                      <a:pPr marL="400050" indent="-400050">
                        <a:buFont typeface="+mj-lt"/>
                        <a:buAutoNum type="romanLcPeriod"/>
                      </a:pPr>
                      <a:r>
                        <a:rPr lang="en-ZA" sz="1600" dirty="0">
                          <a:solidFill>
                            <a:schemeClr val="bg2">
                              <a:lumMod val="25000"/>
                            </a:schemeClr>
                          </a:solidFill>
                          <a:latin typeface="Arial" panose="020B0604020202020204" pitchFamily="34" charset="0"/>
                          <a:cs typeface="Arial" panose="020B0604020202020204" pitchFamily="34" charset="0"/>
                        </a:rPr>
                        <a:t>Effluent Quality Monitoring</a:t>
                      </a:r>
                    </a:p>
                    <a:p>
                      <a:pPr marL="400050" indent="-400050">
                        <a:buFont typeface="+mj-lt"/>
                        <a:buAutoNum type="romanLcPeriod"/>
                      </a:pPr>
                      <a:r>
                        <a:rPr lang="en-ZA" sz="1600" dirty="0">
                          <a:solidFill>
                            <a:schemeClr val="bg2">
                              <a:lumMod val="25000"/>
                            </a:schemeClr>
                          </a:solidFill>
                          <a:latin typeface="Arial" panose="020B0604020202020204" pitchFamily="34" charset="0"/>
                          <a:cs typeface="Arial" panose="020B0604020202020204" pitchFamily="34" charset="0"/>
                        </a:rPr>
                        <a:t>Sludge Management</a:t>
                      </a:r>
                    </a:p>
                    <a:p>
                      <a:pPr marL="400050" indent="-400050">
                        <a:buFont typeface="+mj-lt"/>
                        <a:buAutoNum type="romanLcPeriod"/>
                      </a:pPr>
                      <a:r>
                        <a:rPr lang="en-ZA" sz="1600" dirty="0">
                          <a:solidFill>
                            <a:schemeClr val="bg2">
                              <a:lumMod val="25000"/>
                            </a:schemeClr>
                          </a:solidFill>
                          <a:latin typeface="Arial" panose="020B0604020202020204" pitchFamily="34" charset="0"/>
                          <a:cs typeface="Arial" panose="020B0604020202020204" pitchFamily="34" charset="0"/>
                        </a:rPr>
                        <a:t>Laboratory Credibility</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7868464"/>
                  </a:ext>
                </a:extLst>
              </a:tr>
              <a:tr h="795958">
                <a:tc>
                  <a:txBody>
                    <a:bodyPr/>
                    <a:lstStyle/>
                    <a:p>
                      <a:pPr marL="342900" indent="-342900">
                        <a:buFont typeface="+mj-lt"/>
                        <a:buAutoNum type="arabicPeriod" startAt="3"/>
                      </a:pPr>
                      <a:r>
                        <a:rPr lang="en-ZA" b="1">
                          <a:solidFill>
                            <a:schemeClr val="bg2">
                              <a:lumMod val="25000"/>
                            </a:schemeClr>
                          </a:solidFill>
                          <a:latin typeface="Arial" panose="020B0604020202020204" pitchFamily="34" charset="0"/>
                          <a:cs typeface="Arial" panose="020B0604020202020204" pitchFamily="34" charset="0"/>
                        </a:rPr>
                        <a:t>Financial Management</a:t>
                      </a:r>
                      <a:endParaRPr lang="en-ZA" dirty="0">
                        <a:latin typeface="Arial" panose="020B0604020202020204" pitchFamily="34" charset="0"/>
                        <a:cs typeface="Arial" panose="020B0604020202020204" pitchFamily="34" charset="0"/>
                      </a:endParaRPr>
                    </a:p>
                  </a:txBody>
                  <a:tcPr/>
                </a:tc>
                <a:tc>
                  <a:txBody>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latin typeface="Arial" panose="020B0604020202020204" pitchFamily="34" charset="0"/>
                          <a:cs typeface="Arial" panose="020B0604020202020204" pitchFamily="34" charset="0"/>
                        </a:rPr>
                        <a:t>DWQ Operations Cost Determination (+ Energy Demand)</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latin typeface="Arial" panose="020B0604020202020204" pitchFamily="34" charset="0"/>
                          <a:cs typeface="Arial" panose="020B0604020202020204" pitchFamily="34" charset="0"/>
                        </a:rPr>
                        <a:t>O&amp;M Budget and Expenditure (Adequacy)</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latin typeface="Arial" panose="020B0604020202020204" pitchFamily="34" charset="0"/>
                          <a:cs typeface="Arial" panose="020B0604020202020204" pitchFamily="34" charset="0"/>
                        </a:rPr>
                        <a:t>SCM of Suppliers and Service Providers</a:t>
                      </a:r>
                      <a:endParaRPr lang="en-ZA" sz="1600" i="1" dirty="0">
                        <a:solidFill>
                          <a:schemeClr val="bg2">
                            <a:lumMod val="2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0681309"/>
                  </a:ext>
                </a:extLst>
              </a:tr>
              <a:tr h="1267637">
                <a:tc>
                  <a:txBody>
                    <a:bodyPr/>
                    <a:lstStyle/>
                    <a:p>
                      <a:pPr marL="342900" indent="-342900">
                        <a:buFont typeface="+mj-lt"/>
                        <a:buAutoNum type="arabicPeriod" startAt="4"/>
                      </a:pPr>
                      <a:r>
                        <a:rPr lang="en-ZA" b="1">
                          <a:solidFill>
                            <a:schemeClr val="bg2">
                              <a:lumMod val="25000"/>
                            </a:schemeClr>
                          </a:solidFill>
                          <a:latin typeface="Arial" panose="020B0604020202020204" pitchFamily="34" charset="0"/>
                          <a:cs typeface="Arial" panose="020B0604020202020204" pitchFamily="34" charset="0"/>
                        </a:rPr>
                        <a:t>Technical Management</a:t>
                      </a:r>
                      <a:endParaRPr lang="en-ZA" dirty="0">
                        <a:latin typeface="Arial" panose="020B0604020202020204" pitchFamily="34" charset="0"/>
                        <a:cs typeface="Arial" panose="020B0604020202020204" pitchFamily="34" charset="0"/>
                      </a:endParaRPr>
                    </a:p>
                  </a:txBody>
                  <a:tcPr/>
                </a:tc>
                <a:tc>
                  <a:txBody>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latin typeface="Arial" panose="020B0604020202020204" pitchFamily="34" charset="0"/>
                          <a:cs typeface="Arial" panose="020B0604020202020204" pitchFamily="34" charset="0"/>
                        </a:rPr>
                        <a:t>WWTW Design Capacity</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latin typeface="Arial" panose="020B0604020202020204" pitchFamily="34" charset="0"/>
                          <a:cs typeface="Arial" panose="020B0604020202020204" pitchFamily="34" charset="0"/>
                        </a:rPr>
                        <a:t>Process Audit/Condition Assessment </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latin typeface="Arial" panose="020B0604020202020204" pitchFamily="34" charset="0"/>
                          <a:cs typeface="Arial" panose="020B0604020202020204" pitchFamily="34" charset="0"/>
                        </a:rPr>
                        <a:t>Sewer Main Inspection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dirty="0">
                          <a:solidFill>
                            <a:schemeClr val="bg2">
                              <a:lumMod val="25000"/>
                            </a:schemeClr>
                          </a:solidFill>
                          <a:latin typeface="Arial" panose="020B0604020202020204" pitchFamily="34" charset="0"/>
                          <a:cs typeface="Arial" panose="020B0604020202020204" pitchFamily="34" charset="0"/>
                        </a:rPr>
                        <a:t>Asset Management</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ZA" sz="1600" i="0" dirty="0">
                          <a:solidFill>
                            <a:schemeClr val="bg2">
                              <a:lumMod val="25000"/>
                            </a:schemeClr>
                          </a:solidFill>
                          <a:latin typeface="Arial" panose="020B0604020202020204" pitchFamily="34" charset="0"/>
                          <a:cs typeface="Arial" panose="020B0604020202020204" pitchFamily="34" charset="0"/>
                        </a:rPr>
                        <a:t>Local Regulation (Bylaws)</a:t>
                      </a:r>
                    </a:p>
                  </a:txBody>
                  <a:tcPr/>
                </a:tc>
                <a:extLst>
                  <a:ext uri="{0D108BD9-81ED-4DB2-BD59-A6C34878D82A}">
                    <a16:rowId xmlns:a16="http://schemas.microsoft.com/office/drawing/2014/main" val="3860076194"/>
                  </a:ext>
                </a:extLst>
              </a:tr>
              <a:tr h="795958">
                <a:tc>
                  <a:txBody>
                    <a:bodyPr/>
                    <a:lstStyle/>
                    <a:p>
                      <a:pPr marL="342900" indent="-342900">
                        <a:buFont typeface="+mj-lt"/>
                        <a:buAutoNum type="arabicPeriod" startAt="5"/>
                      </a:pPr>
                      <a:r>
                        <a:rPr lang="en-ZA" b="1">
                          <a:solidFill>
                            <a:schemeClr val="bg2">
                              <a:lumMod val="25000"/>
                            </a:schemeClr>
                          </a:solidFill>
                          <a:latin typeface="Arial" panose="020B0604020202020204" pitchFamily="34" charset="0"/>
                          <a:cs typeface="Arial" panose="020B0604020202020204" pitchFamily="34" charset="0"/>
                        </a:rPr>
                        <a:t>Quality Compliance</a:t>
                      </a:r>
                      <a:endParaRPr lang="en-ZA" dirty="0">
                        <a:latin typeface="Arial" panose="020B0604020202020204" pitchFamily="34" charset="0"/>
                        <a:cs typeface="Arial" panose="020B0604020202020204" pitchFamily="34" charset="0"/>
                      </a:endParaRPr>
                    </a:p>
                  </a:txBody>
                  <a:tcPr/>
                </a:tc>
                <a:tc>
                  <a:txBody>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US" sz="1600" dirty="0">
                          <a:solidFill>
                            <a:schemeClr val="bg2">
                              <a:lumMod val="25000"/>
                            </a:schemeClr>
                          </a:solidFill>
                          <a:latin typeface="Arial" panose="020B0604020202020204" pitchFamily="34" charset="0"/>
                          <a:cs typeface="Arial" panose="020B0604020202020204" pitchFamily="34" charset="0"/>
                        </a:rPr>
                        <a:t>Adequacy of Monitoring</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US" sz="1600" dirty="0">
                          <a:solidFill>
                            <a:schemeClr val="bg2">
                              <a:lumMod val="25000"/>
                            </a:schemeClr>
                          </a:solidFill>
                          <a:latin typeface="Arial" panose="020B0604020202020204" pitchFamily="34" charset="0"/>
                          <a:cs typeface="Arial" panose="020B0604020202020204" pitchFamily="34" charset="0"/>
                        </a:rPr>
                        <a:t>Effluent Quality Compliance with Water Use Authorization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US" sz="1600" dirty="0">
                          <a:solidFill>
                            <a:schemeClr val="bg2">
                              <a:lumMod val="25000"/>
                            </a:schemeClr>
                          </a:solidFill>
                          <a:latin typeface="Arial" panose="020B0604020202020204" pitchFamily="34" charset="0"/>
                          <a:cs typeface="Arial" panose="020B0604020202020204" pitchFamily="34" charset="0"/>
                        </a:rPr>
                        <a:t>Sludge Classification</a:t>
                      </a:r>
                    </a:p>
                  </a:txBody>
                  <a:tcPr/>
                </a:tc>
                <a:extLst>
                  <a:ext uri="{0D108BD9-81ED-4DB2-BD59-A6C34878D82A}">
                    <a16:rowId xmlns:a16="http://schemas.microsoft.com/office/drawing/2014/main" val="3257046962"/>
                  </a:ext>
                </a:extLst>
              </a:tr>
              <a:tr h="473739">
                <a:tc gridSpan="2">
                  <a:txBody>
                    <a:bodyPr/>
                    <a:lstStyle/>
                    <a:p>
                      <a:r>
                        <a:rPr lang="en-US" sz="1200" dirty="0">
                          <a:latin typeface="Arial" panose="020B0604020202020204" pitchFamily="34" charset="0"/>
                          <a:cs typeface="Arial" panose="020B0604020202020204" pitchFamily="34" charset="0"/>
                        </a:rPr>
                        <a:t>*The W2RAP  was locally conceptualized and designed to allow for holistic environmental risk management in the area of wastewater management. </a:t>
                      </a:r>
                      <a:endParaRPr lang="en-ZA" sz="1200" dirty="0">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val="2430778106"/>
                  </a:ext>
                </a:extLst>
              </a:tr>
            </a:tbl>
          </a:graphicData>
        </a:graphic>
      </p:graphicFrame>
    </p:spTree>
    <p:extLst>
      <p:ext uri="{BB962C8B-B14F-4D97-AF65-F5344CB8AC3E}">
        <p14:creationId xmlns:p14="http://schemas.microsoft.com/office/powerpoint/2010/main" val="1590403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ownload Water drops PNG Image for Free">
            <a:hlinkClick r:id="rId2"/>
            <a:extLst>
              <a:ext uri="{FF2B5EF4-FFF2-40B4-BE49-F238E27FC236}">
                <a16:creationId xmlns:a16="http://schemas.microsoft.com/office/drawing/2014/main" id="{0E594C5B-CD38-406D-A31C-3FB428C315E3}"/>
              </a:ext>
            </a:extLst>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9696400" y="3899178"/>
            <a:ext cx="2597912" cy="25979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09600" y="274638"/>
            <a:ext cx="10972800" cy="1097653"/>
          </a:xfrm>
        </p:spPr>
        <p:txBody>
          <a:bodyPr>
            <a:noAutofit/>
          </a:bodyPr>
          <a:lstStyle/>
          <a:p>
            <a:r>
              <a:rPr lang="en-ZA" sz="2800" b="1" dirty="0">
                <a:latin typeface="Arial" panose="020B0604020202020204" pitchFamily="34" charset="0"/>
                <a:cs typeface="Arial" panose="020B0604020202020204" pitchFamily="34" charset="0"/>
              </a:rPr>
              <a:t>Cumulative Risk Rating (CRR)</a:t>
            </a:r>
            <a:r>
              <a:rPr lang="en-ZA" sz="2800" dirty="0">
                <a:latin typeface="Arial" panose="020B0604020202020204" pitchFamily="34" charset="0"/>
                <a:cs typeface="Arial" panose="020B0604020202020204" pitchFamily="34" charset="0"/>
              </a:rPr>
              <a:t>: </a:t>
            </a:r>
            <a:br>
              <a:rPr lang="en-ZA" sz="2800" dirty="0">
                <a:latin typeface="Arial" panose="020B0604020202020204" pitchFamily="34" charset="0"/>
                <a:cs typeface="Arial" panose="020B0604020202020204" pitchFamily="34" charset="0"/>
              </a:rPr>
            </a:br>
            <a:r>
              <a:rPr lang="en-ZA" sz="2800" i="1" dirty="0">
                <a:latin typeface="Arial" panose="020B0604020202020204" pitchFamily="34" charset="0"/>
                <a:cs typeface="Arial" panose="020B0604020202020204" pitchFamily="34" charset="0"/>
              </a:rPr>
              <a:t>A means towards scientifically measuring progress </a:t>
            </a:r>
          </a:p>
        </p:txBody>
      </p:sp>
      <p:sp>
        <p:nvSpPr>
          <p:cNvPr id="3" name="Text Placeholder 2">
            <a:extLst>
              <a:ext uri="{FF2B5EF4-FFF2-40B4-BE49-F238E27FC236}">
                <a16:creationId xmlns:a16="http://schemas.microsoft.com/office/drawing/2014/main" id="{C84AF1B5-1E30-411A-A776-66B41C55F127}"/>
              </a:ext>
            </a:extLst>
          </p:cNvPr>
          <p:cNvSpPr>
            <a:spLocks noGrp="1"/>
          </p:cNvSpPr>
          <p:nvPr>
            <p:ph type="body" idx="1"/>
          </p:nvPr>
        </p:nvSpPr>
        <p:spPr>
          <a:xfrm>
            <a:off x="609600" y="1227724"/>
            <a:ext cx="5386917" cy="639762"/>
          </a:xfrm>
        </p:spPr>
        <p:txBody>
          <a:bodyPr>
            <a:normAutofit fontScale="92500"/>
          </a:bodyPr>
          <a:lstStyle/>
          <a:p>
            <a:r>
              <a:rPr lang="en-US" b="0" i="1" dirty="0">
                <a:latin typeface="Arial" panose="020B0604020202020204" pitchFamily="34" charset="0"/>
                <a:cs typeface="Arial" panose="020B0604020202020204" pitchFamily="34" charset="0"/>
              </a:rPr>
              <a:t>e.g. Green Drop Cumulative Risk Rating </a:t>
            </a:r>
            <a:endParaRPr lang="en-ZA" b="0" i="1" dirty="0">
              <a:latin typeface="Arial" panose="020B0604020202020204" pitchFamily="34" charset="0"/>
              <a:cs typeface="Arial" panose="020B0604020202020204" pitchFamily="34" charset="0"/>
            </a:endParaRPr>
          </a:p>
        </p:txBody>
      </p:sp>
      <p:sp>
        <p:nvSpPr>
          <p:cNvPr id="7" name="Subtitle 6"/>
          <p:cNvSpPr>
            <a:spLocks noGrp="1"/>
          </p:cNvSpPr>
          <p:nvPr>
            <p:ph sz="half" idx="2"/>
          </p:nvPr>
        </p:nvSpPr>
        <p:spPr>
          <a:xfrm>
            <a:off x="609599" y="1792390"/>
            <a:ext cx="5386917" cy="2406253"/>
          </a:xfrm>
        </p:spPr>
        <p:txBody>
          <a:bodyPr>
            <a:normAutofit fontScale="62500" lnSpcReduction="20000"/>
          </a:bodyPr>
          <a:lstStyle/>
          <a:p>
            <a:pPr marL="0" indent="0" algn="r">
              <a:buNone/>
            </a:pPr>
            <a:r>
              <a:rPr lang="en-ZA" sz="2800" dirty="0">
                <a:latin typeface="Arial" panose="020B0604020202020204" pitchFamily="34" charset="0"/>
                <a:cs typeface="Arial" panose="020B0604020202020204" pitchFamily="34" charset="0"/>
              </a:rPr>
              <a:t> </a:t>
            </a:r>
          </a:p>
          <a:p>
            <a:pPr marL="457200" indent="-457200">
              <a:buFont typeface="+mj-lt"/>
              <a:buAutoNum type="alphaUcPeriod"/>
            </a:pPr>
            <a:r>
              <a:rPr lang="en-ZA"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ZA" sz="2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Design Capacity</a:t>
            </a:r>
            <a:r>
              <a:rPr lang="en-ZA"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the plant which also represents the hydraulic loading discharged into the receiving water source.</a:t>
            </a:r>
          </a:p>
          <a:p>
            <a:pPr marL="457200" indent="-457200">
              <a:buFont typeface="+mj-lt"/>
              <a:buAutoNum type="alphaUcPeriod"/>
            </a:pPr>
            <a:r>
              <a:rPr lang="en-Z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ZA"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Average Daily Flow</a:t>
            </a:r>
            <a:r>
              <a:rPr lang="en-Z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volume exceeding, on or below the hydraulic design capacity (as ADWF).</a:t>
            </a:r>
          </a:p>
          <a:p>
            <a:pPr marL="457200" indent="-457200">
              <a:buFont typeface="+mj-lt"/>
              <a:buAutoNum type="alphaUcPeriod"/>
            </a:pPr>
            <a:r>
              <a:rPr lang="en-Z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number of </a:t>
            </a:r>
            <a:r>
              <a:rPr lang="en-ZA"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Non-compliant Effluent Quality Variables</a:t>
            </a:r>
            <a:r>
              <a:rPr lang="en-Z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terms of the final effluent discharged into the receiving water source.</a:t>
            </a:r>
            <a:endParaRPr lang="en-ZA" sz="2400" dirty="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lphaUcPeriod"/>
            </a:pPr>
            <a:r>
              <a:rPr lang="en-Z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non-compliance in terms of the </a:t>
            </a:r>
            <a:r>
              <a:rPr lang="en-ZA"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Technical Skills </a:t>
            </a:r>
            <a:r>
              <a:rPr lang="en-Z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staffing requirements.</a:t>
            </a:r>
            <a:endParaRPr lang="en-ZA"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ZA" sz="2400" dirty="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lphaUcPeriod"/>
            </a:pPr>
            <a:endParaRPr lang="en-ZA"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lphaUcPeriod"/>
            </a:pPr>
            <a:endParaRPr lang="en-ZA"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a:p>
            <a:pPr marL="0" indent="0" algn="r">
              <a:buNone/>
            </a:pPr>
            <a:endParaRPr lang="en-ZA"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62AB7-D8F9-4967-9424-E0C00AAEEA10}"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DWAS%20Logo%20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08" y="5844197"/>
            <a:ext cx="1886000" cy="665202"/>
          </a:xfrm>
          <a:prstGeom prst="rect">
            <a:avLst/>
          </a:prstGeom>
          <a:noFill/>
          <a:ln>
            <a:noFill/>
          </a:ln>
        </p:spPr>
      </p:pic>
      <p:sp>
        <p:nvSpPr>
          <p:cNvPr id="2" name="TextBox 1">
            <a:extLst>
              <a:ext uri="{FF2B5EF4-FFF2-40B4-BE49-F238E27FC236}">
                <a16:creationId xmlns:a16="http://schemas.microsoft.com/office/drawing/2014/main" id="{ED29C71C-8AB8-43CC-B1D9-F16AC37C3372}"/>
              </a:ext>
            </a:extLst>
          </p:cNvPr>
          <p:cNvSpPr txBox="1"/>
          <p:nvPr/>
        </p:nvSpPr>
        <p:spPr>
          <a:xfrm>
            <a:off x="479376" y="4365104"/>
            <a:ext cx="5386917" cy="1085938"/>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CRR = (</a:t>
            </a:r>
            <a:r>
              <a:rPr kumimoji="0" lang="en-ZA" sz="1600" b="1" i="0" u="none" strike="noStrike" kern="1200" cap="none" spc="0" normalizeH="0" baseline="0" noProof="0" dirty="0" err="1">
                <a:ln>
                  <a:noFill/>
                </a:ln>
                <a:solidFill>
                  <a:srgbClr val="7030A0"/>
                </a:solidFill>
                <a:effectLst/>
                <a:uLnTx/>
                <a:uFillTx/>
                <a:latin typeface="Calibri" panose="020F0502020204030204" pitchFamily="34" charset="0"/>
                <a:ea typeface="Calibri" panose="020F0502020204030204" pitchFamily="34" charset="0"/>
                <a:cs typeface="+mn-cs"/>
              </a:rPr>
              <a:t>AxB</a:t>
            </a:r>
            <a:r>
              <a:rPr kumimoji="0" lang="en-ZA" sz="16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)+C+D</a:t>
            </a: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ACD554A9-FF71-41E7-A231-64B3103939F5}"/>
              </a:ext>
            </a:extLst>
          </p:cNvPr>
          <p:cNvSpPr txBox="1"/>
          <p:nvPr/>
        </p:nvSpPr>
        <p:spPr>
          <a:xfrm>
            <a:off x="6096000" y="1792390"/>
            <a:ext cx="5616624" cy="3693319"/>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For every alternate year the Department is measuring the CRR for each wastewater and drinking water system to provide for a continuous uniform determination of progress in mitigating risks. This provides for a yardstick to both regulator and water services institution on drinking water quality and wastewater quality management performance in the years when a full Blue Drop or Green Drop audit is not done.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2022: Full Green Drop Report + Blue Drop Progress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2023: Full Blue Drop Report + Green Drop Progress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2024: Full Green Drop Report + Blue Drop Progress Report</a:t>
            </a:r>
            <a:endParaRPr kumimoji="0" lang="en-ZA"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405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ownload Water drops PNG Image for Free">
            <a:hlinkClick r:id="rId2"/>
            <a:extLst>
              <a:ext uri="{FF2B5EF4-FFF2-40B4-BE49-F238E27FC236}">
                <a16:creationId xmlns:a16="http://schemas.microsoft.com/office/drawing/2014/main" id="{0E594C5B-CD38-406D-A31C-3FB428C315E3}"/>
              </a:ext>
            </a:extLst>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9696400" y="3899178"/>
            <a:ext cx="2597912" cy="25979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09600" y="274638"/>
            <a:ext cx="10972800" cy="881057"/>
          </a:xfrm>
        </p:spPr>
        <p:txBody>
          <a:bodyPr>
            <a:normAutofit/>
          </a:bodyPr>
          <a:lstStyle/>
          <a:p>
            <a:r>
              <a:rPr lang="en-US" sz="2800" b="1" dirty="0">
                <a:latin typeface="Arial" panose="020B0604020202020204" pitchFamily="34" charset="0"/>
                <a:cs typeface="Arial" panose="020B0604020202020204" pitchFamily="34" charset="0"/>
              </a:rPr>
              <a:t>Way Forward</a:t>
            </a:r>
            <a:endParaRPr lang="en-ZA" sz="28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84AF1B5-1E30-411A-A776-66B41C55F127}"/>
              </a:ext>
            </a:extLst>
          </p:cNvPr>
          <p:cNvSpPr>
            <a:spLocks noGrp="1"/>
          </p:cNvSpPr>
          <p:nvPr>
            <p:ph type="body" idx="1"/>
          </p:nvPr>
        </p:nvSpPr>
        <p:spPr>
          <a:xfrm>
            <a:off x="705113" y="1025523"/>
            <a:ext cx="5386917" cy="639762"/>
          </a:xfrm>
        </p:spPr>
        <p:txBody>
          <a:bodyPr>
            <a:normAutofit/>
          </a:bodyPr>
          <a:lstStyle/>
          <a:p>
            <a:r>
              <a:rPr lang="en-US" b="0" i="1" dirty="0">
                <a:latin typeface="Arial" panose="020B0604020202020204" pitchFamily="34" charset="0"/>
                <a:cs typeface="Arial" panose="020B0604020202020204" pitchFamily="34" charset="0"/>
              </a:rPr>
              <a:t>Green Drop Report (Full Audit)</a:t>
            </a:r>
            <a:endParaRPr lang="en-ZA" b="0" i="1" dirty="0">
              <a:latin typeface="Arial" panose="020B0604020202020204" pitchFamily="34" charset="0"/>
              <a:cs typeface="Arial" panose="020B0604020202020204" pitchFamily="34" charset="0"/>
            </a:endParaRPr>
          </a:p>
        </p:txBody>
      </p:sp>
      <p:sp>
        <p:nvSpPr>
          <p:cNvPr id="7" name="Subtitle 6"/>
          <p:cNvSpPr>
            <a:spLocks noGrp="1"/>
          </p:cNvSpPr>
          <p:nvPr>
            <p:ph sz="half" idx="2"/>
          </p:nvPr>
        </p:nvSpPr>
        <p:spPr>
          <a:xfrm>
            <a:off x="603775" y="1906579"/>
            <a:ext cx="5386917" cy="3800141"/>
          </a:xfrm>
        </p:spPr>
        <p:txBody>
          <a:bodyPr>
            <a:normAutofit fontScale="77500" lnSpcReduction="20000"/>
          </a:bodyPr>
          <a:lstStyle/>
          <a:p>
            <a:pPr marL="0" indent="0" algn="r">
              <a:buNone/>
            </a:pPr>
            <a:r>
              <a:rPr lang="en-ZA" sz="2800" dirty="0"/>
              <a:t> </a:t>
            </a:r>
          </a:p>
          <a:p>
            <a:pPr algn="just"/>
            <a:r>
              <a:rPr lang="en-ZA" sz="2800" dirty="0"/>
              <a:t>The 2022 Green Drop report will be released in March ’22. </a:t>
            </a:r>
          </a:p>
          <a:p>
            <a:pPr algn="just"/>
            <a:r>
              <a:rPr lang="en-ZA" sz="2800" dirty="0"/>
              <a:t>Will provide an audit report for all 995 wastewater systems assessed. </a:t>
            </a:r>
          </a:p>
          <a:p>
            <a:pPr algn="just"/>
            <a:r>
              <a:rPr lang="en-ZA" sz="2800" dirty="0"/>
              <a:t>Will have a strong focus on guiding towards restoring functionality of wastewater treatment facilities, through the introduction of the VROOM (very rough order of measurement) of enabling infrastructure. </a:t>
            </a:r>
          </a:p>
        </p:txBody>
      </p:sp>
      <p:sp>
        <p:nvSpPr>
          <p:cNvPr id="5" name="Text Placeholder 4">
            <a:extLst>
              <a:ext uri="{FF2B5EF4-FFF2-40B4-BE49-F238E27FC236}">
                <a16:creationId xmlns:a16="http://schemas.microsoft.com/office/drawing/2014/main" id="{B4CB79A7-2CA8-4744-8B17-F3EE7DD6959A}"/>
              </a:ext>
            </a:extLst>
          </p:cNvPr>
          <p:cNvSpPr>
            <a:spLocks noGrp="1"/>
          </p:cNvSpPr>
          <p:nvPr>
            <p:ph type="body" sz="quarter" idx="3"/>
          </p:nvPr>
        </p:nvSpPr>
        <p:spPr>
          <a:xfrm>
            <a:off x="6244035" y="1107913"/>
            <a:ext cx="5389033" cy="557372"/>
          </a:xfrm>
        </p:spPr>
        <p:txBody>
          <a:bodyPr>
            <a:normAutofit/>
          </a:bodyPr>
          <a:lstStyle/>
          <a:p>
            <a:r>
              <a:rPr lang="en-US" b="0" i="1" dirty="0"/>
              <a:t>Blue Drop Progress Report </a:t>
            </a:r>
            <a:endParaRPr lang="en-ZA" b="0" i="1" dirty="0"/>
          </a:p>
        </p:txBody>
      </p:sp>
      <p:sp>
        <p:nvSpPr>
          <p:cNvPr id="11" name="Content Placeholder 10">
            <a:extLst>
              <a:ext uri="{FF2B5EF4-FFF2-40B4-BE49-F238E27FC236}">
                <a16:creationId xmlns:a16="http://schemas.microsoft.com/office/drawing/2014/main" id="{563F7643-B689-4A8A-B0D2-F70C897F9887}"/>
              </a:ext>
            </a:extLst>
          </p:cNvPr>
          <p:cNvSpPr>
            <a:spLocks noGrp="1"/>
          </p:cNvSpPr>
          <p:nvPr>
            <p:ph sz="quarter" idx="4"/>
          </p:nvPr>
        </p:nvSpPr>
        <p:spPr>
          <a:xfrm>
            <a:off x="6199192" y="1855123"/>
            <a:ext cx="5389033" cy="4344939"/>
          </a:xfrm>
        </p:spPr>
        <p:txBody>
          <a:bodyPr>
            <a:normAutofit fontScale="77500" lnSpcReduction="20000"/>
          </a:bodyPr>
          <a:lstStyle/>
          <a:p>
            <a:pPr algn="just"/>
            <a:endParaRPr lang="en-ZA" sz="2800" dirty="0"/>
          </a:p>
          <a:p>
            <a:pPr algn="just"/>
            <a:r>
              <a:rPr lang="en-ZA" sz="2800" dirty="0"/>
              <a:t>The 2022 Blue Drop Progress Report will also be released in March ‘22</a:t>
            </a:r>
          </a:p>
          <a:p>
            <a:pPr algn="just"/>
            <a:r>
              <a:rPr lang="en-ZA" sz="2800" dirty="0"/>
              <a:t>The assessments were based on the CRR calculations. </a:t>
            </a:r>
          </a:p>
          <a:p>
            <a:pPr algn="just"/>
            <a:r>
              <a:rPr lang="en-ZA" sz="2800" dirty="0"/>
              <a:t>This progress assessment will cover 1248 water supply systems.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62AB7-D8F9-4967-9424-E0C00AAEEA10}"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descr="DWAS%20Logo%20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08" y="5844197"/>
            <a:ext cx="1886000" cy="665202"/>
          </a:xfrm>
          <a:prstGeom prst="rect">
            <a:avLst/>
          </a:prstGeom>
          <a:noFill/>
          <a:ln>
            <a:noFill/>
          </a:ln>
        </p:spPr>
      </p:pic>
    </p:spTree>
    <p:extLst>
      <p:ext uri="{BB962C8B-B14F-4D97-AF65-F5344CB8AC3E}">
        <p14:creationId xmlns:p14="http://schemas.microsoft.com/office/powerpoint/2010/main" val="1671970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2EA1E-9AE5-486D-BFFF-8E9CFAB9A64D}"/>
              </a:ext>
            </a:extLst>
          </p:cNvPr>
          <p:cNvSpPr>
            <a:spLocks noGrp="1"/>
          </p:cNvSpPr>
          <p:nvPr>
            <p:ph type="title"/>
          </p:nvPr>
        </p:nvSpPr>
        <p:spPr>
          <a:xfrm>
            <a:off x="906495" y="1821706"/>
            <a:ext cx="10515600" cy="1153205"/>
          </a:xfrm>
        </p:spPr>
        <p:txBody>
          <a:bodyPr>
            <a:noAutofit/>
          </a:bodyPr>
          <a:lstStyle/>
          <a:p>
            <a:r>
              <a:rPr lang="en-US" sz="4400" dirty="0">
                <a:latin typeface="Arial" panose="020B0604020202020204" pitchFamily="34" charset="0"/>
                <a:cs typeface="Arial" panose="020B0604020202020204" pitchFamily="34" charset="0"/>
              </a:rPr>
              <a:t>5</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Umzimvubu</a:t>
            </a:r>
            <a:br>
              <a:rPr lang="en-US" sz="4400" b="1" dirty="0">
                <a:latin typeface="Arial" panose="020B0604020202020204" pitchFamily="34" charset="0"/>
                <a:cs typeface="Arial" panose="020B0604020202020204" pitchFamily="34" charset="0"/>
              </a:rPr>
            </a:br>
            <a:endParaRPr lang="en-ZA" sz="4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764EDB-08E4-4BBF-BFB9-C558E7076188}"/>
              </a:ext>
            </a:extLst>
          </p:cNvPr>
          <p:cNvSpPr>
            <a:spLocks noGrp="1"/>
          </p:cNvSpPr>
          <p:nvPr>
            <p:ph type="sldNum" sz="quarter" idx="12"/>
          </p:nvPr>
        </p:nvSpPr>
        <p:spPr/>
        <p:txBody>
          <a:bodyPr/>
          <a:lstStyle/>
          <a:p>
            <a:fld id="{81BA1390-FCF8-4B46-989F-AA5E2FF9201A}" type="slidenum">
              <a:rPr lang="en-US" smtClean="0"/>
              <a:pPr/>
              <a:t>54</a:t>
            </a:fld>
            <a:endParaRPr lang="en-US"/>
          </a:p>
        </p:txBody>
      </p:sp>
    </p:spTree>
    <p:extLst>
      <p:ext uri="{BB962C8B-B14F-4D97-AF65-F5344CB8AC3E}">
        <p14:creationId xmlns:p14="http://schemas.microsoft.com/office/powerpoint/2010/main" val="3350462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D3B4E87-E635-44AE-BB1E-63E1F76F8A0E}"/>
              </a:ext>
            </a:extLst>
          </p:cNvPr>
          <p:cNvSpPr>
            <a:spLocks noGrp="1" noChangeArrowheads="1"/>
          </p:cNvSpPr>
          <p:nvPr>
            <p:ph type="title"/>
          </p:nvPr>
        </p:nvSpPr>
        <p:spPr bwMode="auto">
          <a:xfrm>
            <a:off x="3040064" y="274638"/>
            <a:ext cx="7170737" cy="45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EXECUTIVE SUMMARY</a:t>
            </a:r>
            <a:br>
              <a:rPr lang="en-US" altLang="en-US" b="1" dirty="0">
                <a:latin typeface="Gill Snas" charset="0"/>
                <a:ea typeface="ＭＳ Ｐゴシック" panose="020B0600070205080204" pitchFamily="34" charset="-128"/>
              </a:rPr>
            </a:br>
            <a:endParaRPr lang="en-ZA" altLang="en-US" b="1" dirty="0">
              <a:ea typeface="ＭＳ Ｐゴシック" panose="020B0600070205080204" pitchFamily="34" charset="-128"/>
            </a:endParaRPr>
          </a:p>
        </p:txBody>
      </p:sp>
      <p:sp>
        <p:nvSpPr>
          <p:cNvPr id="7" name="TextBox 7">
            <a:extLst>
              <a:ext uri="{FF2B5EF4-FFF2-40B4-BE49-F238E27FC236}">
                <a16:creationId xmlns:a16="http://schemas.microsoft.com/office/drawing/2014/main" id="{D515366C-BF7D-4B1C-ADA5-15818608040D}"/>
              </a:ext>
            </a:extLst>
          </p:cNvPr>
          <p:cNvSpPr txBox="1">
            <a:spLocks noChangeArrowheads="1"/>
          </p:cNvSpPr>
          <p:nvPr/>
        </p:nvSpPr>
        <p:spPr bwMode="auto">
          <a:xfrm>
            <a:off x="3111501" y="1075601"/>
            <a:ext cx="7170737" cy="3416320"/>
          </a:xfrm>
          <a:prstGeom prst="rect">
            <a:avLst/>
          </a:prstGeom>
          <a:noFill/>
          <a:ln w="9525">
            <a:noFill/>
            <a:miter lim="800000"/>
            <a:headEnd/>
            <a:tailEnd/>
          </a:ln>
        </p:spPr>
        <p:txBody>
          <a:bodyPr>
            <a:spAutoFit/>
          </a:bodyPr>
          <a:lstStyle/>
          <a:p>
            <a:pPr defTabSz="457200">
              <a:defRPr/>
            </a:pPr>
            <a:endParaRPr lang="en-US" dirty="0">
              <a:solidFill>
                <a:prstClr val="black"/>
              </a:solidFill>
              <a:latin typeface="Arial" panose="020B0604020202020204" pitchFamily="34" charset="0"/>
              <a:ea typeface="ＭＳ Ｐゴシック" panose="020B0600070205080204" pitchFamily="34" charset="-128"/>
            </a:endParaRPr>
          </a:p>
          <a:p>
            <a:pPr defTabSz="457200">
              <a:defRPr/>
            </a:pPr>
            <a:r>
              <a:rPr lang="en-US" dirty="0">
                <a:solidFill>
                  <a:prstClr val="black"/>
                </a:solidFill>
                <a:latin typeface="Arial" panose="020B0604020202020204" pitchFamily="34" charset="0"/>
                <a:ea typeface="ＭＳ Ｐゴシック" panose="020B0600070205080204" pitchFamily="34" charset="-128"/>
                <a:cs typeface="Arial" pitchFamily="34" charset="0"/>
              </a:rPr>
              <a:t>The presentation provides an overall view on the implementation of the Mzimvubu Water Project and highlights the Stage 1: Advanced Infrastructure implementation :</a:t>
            </a:r>
          </a:p>
          <a:p>
            <a:pPr marL="285750" indent="-285750" defTabSz="457200">
              <a:buFontTx/>
              <a:buChar char="-"/>
              <a:defRPr/>
            </a:pPr>
            <a:r>
              <a:rPr lang="en-ZA" dirty="0">
                <a:solidFill>
                  <a:prstClr val="black"/>
                </a:solidFill>
                <a:latin typeface="Arial" panose="020B0604020202020204" pitchFamily="34" charset="0"/>
                <a:ea typeface="ＭＳ Ｐゴシック" panose="020B0600070205080204" pitchFamily="34" charset="-128"/>
                <a:cs typeface="Arial" pitchFamily="34" charset="0"/>
              </a:rPr>
              <a:t>Project purpose and background</a:t>
            </a:r>
          </a:p>
          <a:p>
            <a:pPr marL="285750" indent="-285750" defTabSz="457200">
              <a:buFontTx/>
              <a:buChar char="-"/>
              <a:defRPr/>
            </a:pPr>
            <a:r>
              <a:rPr lang="en-ZA" dirty="0">
                <a:solidFill>
                  <a:prstClr val="black"/>
                </a:solidFill>
                <a:latin typeface="Arial" panose="020B0604020202020204" pitchFamily="34" charset="0"/>
                <a:ea typeface="ＭＳ Ｐゴシック" panose="020B0600070205080204" pitchFamily="34" charset="-128"/>
                <a:cs typeface="Arial" pitchFamily="34" charset="0"/>
              </a:rPr>
              <a:t>Project scope and implementation approach</a:t>
            </a:r>
          </a:p>
          <a:p>
            <a:pPr marL="285750" indent="-285750" defTabSz="457200">
              <a:buFontTx/>
              <a:buChar char="-"/>
              <a:defRPr/>
            </a:pPr>
            <a:r>
              <a:rPr lang="en-ZA" dirty="0">
                <a:solidFill>
                  <a:prstClr val="black"/>
                </a:solidFill>
                <a:latin typeface="Arial" panose="020B0604020202020204" pitchFamily="34" charset="0"/>
                <a:ea typeface="ＭＳ Ｐゴシック" panose="020B0600070205080204" pitchFamily="34" charset="-128"/>
                <a:cs typeface="Arial" pitchFamily="34" charset="0"/>
              </a:rPr>
              <a:t>Project Finances</a:t>
            </a:r>
          </a:p>
          <a:p>
            <a:pPr marL="285750" indent="-285750" defTabSz="457200">
              <a:buFontTx/>
              <a:buChar char="-"/>
              <a:defRPr/>
            </a:pPr>
            <a:r>
              <a:rPr lang="en-ZA" dirty="0">
                <a:solidFill>
                  <a:prstClr val="black"/>
                </a:solidFill>
                <a:latin typeface="Arial" panose="020B0604020202020204" pitchFamily="34" charset="0"/>
                <a:ea typeface="ＭＳ Ｐゴシック" panose="020B0600070205080204" pitchFamily="34" charset="-128"/>
                <a:cs typeface="Arial" pitchFamily="34" charset="0"/>
              </a:rPr>
              <a:t>Socio Economic Development </a:t>
            </a:r>
          </a:p>
          <a:p>
            <a:pPr marL="285750" indent="-285750" defTabSz="457200">
              <a:buFontTx/>
              <a:buChar char="-"/>
              <a:defRPr/>
            </a:pPr>
            <a:r>
              <a:rPr lang="en-ZA" dirty="0">
                <a:solidFill>
                  <a:prstClr val="black"/>
                </a:solidFill>
                <a:latin typeface="Arial" panose="020B0604020202020204" pitchFamily="34" charset="0"/>
                <a:ea typeface="ＭＳ Ｐゴシック" panose="020B0600070205080204" pitchFamily="34" charset="-128"/>
                <a:cs typeface="Arial" pitchFamily="34" charset="0"/>
              </a:rPr>
              <a:t>Potential Risks and mitigation</a:t>
            </a:r>
          </a:p>
          <a:p>
            <a:pPr marL="285750" indent="-285750" defTabSz="457200">
              <a:buFontTx/>
              <a:buChar char="-"/>
              <a:defRPr/>
            </a:pPr>
            <a:endParaRPr lang="en-ZA" dirty="0">
              <a:solidFill>
                <a:prstClr val="black"/>
              </a:solidFill>
              <a:highlight>
                <a:srgbClr val="FFFF00"/>
              </a:highlight>
              <a:latin typeface="Arial" panose="020B0604020202020204" pitchFamily="34" charset="0"/>
              <a:ea typeface="ＭＳ Ｐゴシック" panose="020B0600070205080204" pitchFamily="34" charset="-128"/>
              <a:cs typeface="Arial" pitchFamily="34" charset="0"/>
            </a:endParaRPr>
          </a:p>
          <a:p>
            <a:pPr marL="457200" indent="-393700" algn="just" defTabSz="457200" eaLnBrk="0" fontAlgn="base" hangingPunct="0">
              <a:spcBef>
                <a:spcPct val="0"/>
              </a:spcBef>
              <a:spcAft>
                <a:spcPct val="0"/>
              </a:spcAft>
              <a:buFont typeface="Arial" pitchFamily="34" charset="0"/>
              <a:buChar char="•"/>
              <a:defRPr/>
            </a:pPr>
            <a:endParaRPr lang="en-ZA" dirty="0">
              <a:solidFill>
                <a:prstClr val="black"/>
              </a:solidFill>
              <a:latin typeface="Arial" panose="020B0604020202020204" pitchFamily="34" charset="0"/>
              <a:ea typeface="Times New Roman" pitchFamily="18" charset="0"/>
              <a:cs typeface="Arial" pitchFamily="34" charset="0"/>
            </a:endParaRPr>
          </a:p>
          <a:p>
            <a:pPr marL="457200" indent="-393700" algn="just" defTabSz="457200" eaLnBrk="0" fontAlgn="base" hangingPunct="0">
              <a:spcBef>
                <a:spcPct val="0"/>
              </a:spcBef>
              <a:spcAft>
                <a:spcPct val="0"/>
              </a:spcAft>
              <a:buFont typeface="Arial" pitchFamily="34" charset="0"/>
              <a:buChar char="•"/>
              <a:defRPr/>
            </a:pPr>
            <a:endParaRPr lang="en-ZA" dirty="0">
              <a:solidFill>
                <a:prstClr val="black"/>
              </a:solidFill>
              <a:latin typeface="Arial" panose="020B0604020202020204" pitchFamily="34" charset="0"/>
              <a:ea typeface="Times New Roman" pitchFamily="18"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7896407-8A34-4CF4-9C03-AD825F144228}"/>
              </a:ext>
            </a:extLst>
          </p:cNvPr>
          <p:cNvSpPr>
            <a:spLocks noGrp="1" noChangeArrowheads="1"/>
          </p:cNvSpPr>
          <p:nvPr>
            <p:ph type="title"/>
          </p:nvPr>
        </p:nvSpPr>
        <p:spPr bwMode="auto">
          <a:xfrm>
            <a:off x="2343150" y="274638"/>
            <a:ext cx="8229600" cy="45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a:latin typeface="Arial" panose="020B0604020202020204" pitchFamily="34" charset="0"/>
                <a:ea typeface="ＭＳ Ｐゴシック" panose="020B0600070205080204" pitchFamily="34" charset="-128"/>
                <a:cs typeface="Arial" panose="020B0604020202020204" pitchFamily="34" charset="0"/>
              </a:rPr>
              <a:t>BACKGROUND</a:t>
            </a:r>
            <a:br>
              <a:rPr lang="en-US" altLang="en-US" sz="3200" b="1" dirty="0">
                <a:latin typeface="Gill Snas" charset="0"/>
                <a:ea typeface="ＭＳ Ｐゴシック" panose="020B0600070205080204" pitchFamily="34" charset="-128"/>
              </a:rPr>
            </a:br>
            <a:endParaRPr lang="en-ZA" altLang="en-US" sz="3200" b="1" dirty="0">
              <a:ea typeface="ＭＳ Ｐゴシック" panose="020B0600070205080204" pitchFamily="34" charset="-128"/>
            </a:endParaRPr>
          </a:p>
        </p:txBody>
      </p:sp>
      <p:sp>
        <p:nvSpPr>
          <p:cNvPr id="7" name="TextBox 7">
            <a:extLst>
              <a:ext uri="{FF2B5EF4-FFF2-40B4-BE49-F238E27FC236}">
                <a16:creationId xmlns:a16="http://schemas.microsoft.com/office/drawing/2014/main" id="{DFD484DE-9783-43FA-89FF-49C9DB68B571}"/>
              </a:ext>
            </a:extLst>
          </p:cNvPr>
          <p:cNvSpPr txBox="1">
            <a:spLocks noChangeArrowheads="1"/>
          </p:cNvSpPr>
          <p:nvPr/>
        </p:nvSpPr>
        <p:spPr bwMode="auto">
          <a:xfrm>
            <a:off x="2621449" y="730250"/>
            <a:ext cx="8481980" cy="5078313"/>
          </a:xfrm>
          <a:prstGeom prst="rect">
            <a:avLst/>
          </a:prstGeom>
          <a:noFill/>
          <a:ln w="9525">
            <a:noFill/>
            <a:miter lim="800000"/>
            <a:headEnd/>
            <a:tailEnd/>
          </a:ln>
        </p:spPr>
        <p:txBody>
          <a:bodyPr wrap="square">
            <a:spAutoFit/>
          </a:bodyPr>
          <a:lstStyle/>
          <a:p>
            <a:pPr defTabSz="457200" fontAlgn="base">
              <a:spcBef>
                <a:spcPct val="0"/>
              </a:spcBef>
              <a:spcAft>
                <a:spcPct val="0"/>
              </a:spcAft>
              <a:defRPr/>
            </a:pPr>
            <a:endParaRPr lang="en-US" dirty="0">
              <a:solidFill>
                <a:prstClr val="black"/>
              </a:solidFill>
              <a:latin typeface="Arial" panose="020B0604020202020204" pitchFamily="34" charset="0"/>
              <a:ea typeface="ＭＳ Ｐゴシック" panose="020B0600070205080204" pitchFamily="34" charset="-128"/>
            </a:endParaRPr>
          </a:p>
          <a:p>
            <a:pPr marL="457200" indent="-393700" algn="just" defTabSz="457200" eaLnBrk="0" fontAlgn="base" hangingPunct="0">
              <a:spcBef>
                <a:spcPct val="0"/>
              </a:spcBef>
              <a:spcAft>
                <a:spcPct val="0"/>
              </a:spcAft>
              <a:buFont typeface="Arial" pitchFamily="34" charset="0"/>
              <a:buChar char="•"/>
              <a:defRPr/>
            </a:pPr>
            <a:r>
              <a:rPr lang="en-ZA" dirty="0">
                <a:solidFill>
                  <a:prstClr val="black"/>
                </a:solidFill>
                <a:latin typeface="Arial" panose="020B0604020202020204" pitchFamily="34" charset="0"/>
                <a:ea typeface="Times New Roman" pitchFamily="18" charset="0"/>
                <a:cs typeface="Arial" pitchFamily="34" charset="0"/>
              </a:rPr>
              <a:t>The Mzimvubu River catchment in the Eastern Cape Province of South Africa is situated in one of the poorest and least developed regions of the country</a:t>
            </a:r>
          </a:p>
          <a:p>
            <a:pPr marL="457200" indent="-393700" algn="just" defTabSz="457200" eaLnBrk="0" fontAlgn="base" hangingPunct="0">
              <a:spcBef>
                <a:spcPct val="0"/>
              </a:spcBef>
              <a:spcAft>
                <a:spcPct val="0"/>
              </a:spcAft>
              <a:buFont typeface="Arial" pitchFamily="34" charset="0"/>
              <a:buChar char="•"/>
              <a:defRPr/>
            </a:pPr>
            <a:endParaRPr lang="en-ZA" dirty="0">
              <a:solidFill>
                <a:prstClr val="black"/>
              </a:solidFill>
              <a:latin typeface="Arial" panose="020B0604020202020204" pitchFamily="34" charset="0"/>
              <a:ea typeface="Times New Roman" pitchFamily="18" charset="0"/>
              <a:cs typeface="Arial" pitchFamily="34" charset="0"/>
            </a:endParaRPr>
          </a:p>
          <a:p>
            <a:pPr marL="457200" indent="-393700" algn="just" defTabSz="457200" eaLnBrk="0" fontAlgn="base" hangingPunct="0">
              <a:spcBef>
                <a:spcPct val="0"/>
              </a:spcBef>
              <a:spcAft>
                <a:spcPct val="0"/>
              </a:spcAft>
              <a:buFont typeface="Arial" pitchFamily="34" charset="0"/>
              <a:buChar char="•"/>
              <a:defRPr/>
            </a:pPr>
            <a:r>
              <a:rPr lang="en-ZA" dirty="0">
                <a:solidFill>
                  <a:prstClr val="black"/>
                </a:solidFill>
                <a:latin typeface="Arial" panose="020B0604020202020204" pitchFamily="34" charset="0"/>
                <a:ea typeface="Times New Roman" pitchFamily="18" charset="0"/>
                <a:cs typeface="Arial" pitchFamily="34" charset="0"/>
              </a:rPr>
              <a:t>Development of the area to accelerate the social and economic upliftment of the people was therefore identified as one of the priority initiatives of the Eastern Cape Provincial Government</a:t>
            </a:r>
          </a:p>
          <a:p>
            <a:pPr marL="457200" indent="-393700" algn="just" defTabSz="457200" eaLnBrk="0" fontAlgn="base" hangingPunct="0">
              <a:spcBef>
                <a:spcPct val="0"/>
              </a:spcBef>
              <a:spcAft>
                <a:spcPct val="0"/>
              </a:spcAft>
              <a:buFont typeface="Arial" pitchFamily="34" charset="0"/>
              <a:buChar char="•"/>
              <a:defRPr/>
            </a:pPr>
            <a:endParaRPr lang="en-ZA" dirty="0">
              <a:solidFill>
                <a:prstClr val="black"/>
              </a:solidFill>
              <a:latin typeface="Arial" panose="020B0604020202020204" pitchFamily="34" charset="0"/>
              <a:ea typeface="Times New Roman" pitchFamily="18" charset="0"/>
              <a:cs typeface="Arial" pitchFamily="34" charset="0"/>
            </a:endParaRPr>
          </a:p>
          <a:p>
            <a:pPr marL="457200" indent="-393700" algn="just" defTabSz="457200" eaLnBrk="0" fontAlgn="base" hangingPunct="0">
              <a:spcBef>
                <a:spcPct val="0"/>
              </a:spcBef>
              <a:spcAft>
                <a:spcPct val="0"/>
              </a:spcAft>
              <a:buFont typeface="Arial" pitchFamily="34" charset="0"/>
              <a:buChar char="•"/>
              <a:defRPr/>
            </a:pPr>
            <a:r>
              <a:rPr lang="en-ZA" dirty="0">
                <a:solidFill>
                  <a:prstClr val="black"/>
                </a:solidFill>
                <a:latin typeface="Arial" panose="020B0604020202020204" pitchFamily="34" charset="0"/>
                <a:ea typeface="Times New Roman" pitchFamily="18" charset="0"/>
                <a:cs typeface="Arial" pitchFamily="34" charset="0"/>
              </a:rPr>
              <a:t>The Mzimvubu Water Project is a Strategic Integrated Project (SIP 3), that appears in the National Development Plan (NDP)</a:t>
            </a:r>
          </a:p>
          <a:p>
            <a:pPr marL="457200" indent="-393700" algn="just" defTabSz="457200" eaLnBrk="0" fontAlgn="base" hangingPunct="0">
              <a:spcBef>
                <a:spcPct val="0"/>
              </a:spcBef>
              <a:spcAft>
                <a:spcPct val="0"/>
              </a:spcAft>
              <a:buFont typeface="Arial" pitchFamily="34" charset="0"/>
              <a:buChar char="•"/>
              <a:defRPr/>
            </a:pPr>
            <a:endParaRPr lang="en-ZA" dirty="0">
              <a:solidFill>
                <a:prstClr val="black"/>
              </a:solidFill>
              <a:latin typeface="Arial" panose="020B0604020202020204" pitchFamily="34" charset="0"/>
              <a:ea typeface="Times New Roman" pitchFamily="18" charset="0"/>
              <a:cs typeface="Arial" pitchFamily="34" charset="0"/>
            </a:endParaRPr>
          </a:p>
          <a:p>
            <a:pPr marL="457200" indent="-393700" algn="just" defTabSz="457200" eaLnBrk="0" fontAlgn="base" hangingPunct="0">
              <a:spcBef>
                <a:spcPct val="0"/>
              </a:spcBef>
              <a:spcAft>
                <a:spcPct val="0"/>
              </a:spcAft>
              <a:buFont typeface="Arial" pitchFamily="34" charset="0"/>
              <a:buChar char="•"/>
              <a:defRPr/>
            </a:pPr>
            <a:r>
              <a:rPr lang="en-ZA" dirty="0">
                <a:solidFill>
                  <a:prstClr val="black"/>
                </a:solidFill>
                <a:latin typeface="Arial" panose="020B0604020202020204" pitchFamily="34" charset="0"/>
                <a:ea typeface="Times New Roman" pitchFamily="18" charset="0"/>
                <a:cs typeface="Arial" pitchFamily="34" charset="0"/>
              </a:rPr>
              <a:t>The Mzimvubu Water Project entails a multi-purpose conjunctive scheme comprising two dams on the </a:t>
            </a:r>
            <a:r>
              <a:rPr lang="en-ZA" dirty="0" err="1">
                <a:solidFill>
                  <a:prstClr val="black"/>
                </a:solidFill>
                <a:latin typeface="Arial" panose="020B0604020202020204" pitchFamily="34" charset="0"/>
                <a:ea typeface="Times New Roman" pitchFamily="18" charset="0"/>
                <a:cs typeface="Arial" pitchFamily="34" charset="0"/>
              </a:rPr>
              <a:t>Tsitsa</a:t>
            </a:r>
            <a:r>
              <a:rPr lang="en-ZA" dirty="0">
                <a:solidFill>
                  <a:prstClr val="black"/>
                </a:solidFill>
                <a:latin typeface="Arial" panose="020B0604020202020204" pitchFamily="34" charset="0"/>
                <a:ea typeface="Times New Roman" pitchFamily="18" charset="0"/>
                <a:cs typeface="Arial" pitchFamily="34" charset="0"/>
              </a:rPr>
              <a:t> River</a:t>
            </a:r>
          </a:p>
          <a:p>
            <a:pPr marL="457200" indent="-393700" algn="just" defTabSz="457200" eaLnBrk="0" fontAlgn="base" hangingPunct="0">
              <a:spcBef>
                <a:spcPct val="0"/>
              </a:spcBef>
              <a:spcAft>
                <a:spcPct val="0"/>
              </a:spcAft>
              <a:buFont typeface="Arial" pitchFamily="34" charset="0"/>
              <a:buChar char="•"/>
              <a:defRPr/>
            </a:pPr>
            <a:endParaRPr lang="en-ZA" dirty="0">
              <a:solidFill>
                <a:prstClr val="black"/>
              </a:solidFill>
              <a:latin typeface="Arial" panose="020B0604020202020204" pitchFamily="34" charset="0"/>
              <a:ea typeface="Times New Roman" pitchFamily="18" charset="0"/>
              <a:cs typeface="Arial" pitchFamily="34" charset="0"/>
            </a:endParaRPr>
          </a:p>
          <a:p>
            <a:pPr marL="457200" indent="-393700" algn="just" defTabSz="457200" eaLnBrk="0" fontAlgn="base" hangingPunct="0">
              <a:spcBef>
                <a:spcPct val="0"/>
              </a:spcBef>
              <a:spcAft>
                <a:spcPct val="0"/>
              </a:spcAft>
              <a:buFont typeface="Arial" pitchFamily="34" charset="0"/>
              <a:buChar char="•"/>
              <a:defRPr/>
            </a:pPr>
            <a:r>
              <a:rPr lang="en-ZA" dirty="0">
                <a:solidFill>
                  <a:prstClr val="black"/>
                </a:solidFill>
                <a:latin typeface="Arial" panose="020B0604020202020204" pitchFamily="34" charset="0"/>
                <a:ea typeface="Times New Roman" pitchFamily="18" charset="0"/>
                <a:cs typeface="Arial" pitchFamily="34" charset="0"/>
              </a:rPr>
              <a:t>The Department of Water and Sanitation (DWS) commissioned the Feasibility Study for the Mzimvubu Water Project in 2012, with the aim to provide a stimulus for the regional economy, through irrigation, forestry, domestic water supply and the potential for hydropower generation</a:t>
            </a:r>
            <a:endParaRPr lang="en-ZA" sz="2000" dirty="0">
              <a:solidFill>
                <a:prstClr val="black"/>
              </a:solidFill>
              <a:latin typeface="Arial" panose="020B0604020202020204" pitchFamily="34" charset="0"/>
              <a:ea typeface="ＭＳ Ｐゴシック" panose="020B0600070205080204" pitchFamily="34" charset="-128"/>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C51ECB8-315D-49C8-AB4D-158F9D328C6D}"/>
              </a:ext>
            </a:extLst>
          </p:cNvPr>
          <p:cNvSpPr>
            <a:spLocks noGrp="1" noChangeArrowheads="1"/>
          </p:cNvSpPr>
          <p:nvPr>
            <p:ph type="title"/>
          </p:nvPr>
        </p:nvSpPr>
        <p:spPr bwMode="auto">
          <a:xfrm>
            <a:off x="2413000" y="163513"/>
            <a:ext cx="8229600" cy="45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a:latin typeface="Arial" panose="020B0604020202020204" pitchFamily="34" charset="0"/>
                <a:ea typeface="ＭＳ Ｐゴシック" panose="020B0600070205080204" pitchFamily="34" charset="-128"/>
                <a:cs typeface="Arial" panose="020B0604020202020204" pitchFamily="34" charset="0"/>
              </a:rPr>
              <a:t>BACKGROUND (cont’d)</a:t>
            </a:r>
            <a:br>
              <a:rPr lang="en-US" altLang="en-US" sz="3200" b="1" dirty="0">
                <a:latin typeface="Gill Snas" charset="0"/>
                <a:ea typeface="ＭＳ Ｐゴシック" panose="020B0600070205080204" pitchFamily="34" charset="-128"/>
              </a:rPr>
            </a:br>
            <a:endParaRPr lang="en-ZA" altLang="en-US" sz="3200" b="1" dirty="0">
              <a:ea typeface="ＭＳ Ｐゴシック" panose="020B0600070205080204" pitchFamily="34" charset="-128"/>
            </a:endParaRPr>
          </a:p>
        </p:txBody>
      </p:sp>
      <p:sp>
        <p:nvSpPr>
          <p:cNvPr id="7" name="TextBox 7">
            <a:extLst>
              <a:ext uri="{FF2B5EF4-FFF2-40B4-BE49-F238E27FC236}">
                <a16:creationId xmlns:a16="http://schemas.microsoft.com/office/drawing/2014/main" id="{2E66ED11-957A-470D-BD35-CE3C1B9220B4}"/>
              </a:ext>
            </a:extLst>
          </p:cNvPr>
          <p:cNvSpPr txBox="1">
            <a:spLocks noChangeArrowheads="1"/>
          </p:cNvSpPr>
          <p:nvPr/>
        </p:nvSpPr>
        <p:spPr bwMode="auto">
          <a:xfrm>
            <a:off x="2294552" y="619125"/>
            <a:ext cx="9350051" cy="5521512"/>
          </a:xfrm>
          <a:prstGeom prst="rect">
            <a:avLst/>
          </a:prstGeom>
          <a:noFill/>
          <a:ln w="9525">
            <a:noFill/>
            <a:miter lim="800000"/>
            <a:headEnd/>
            <a:tailEnd/>
          </a:ln>
        </p:spPr>
        <p:txBody>
          <a:bodyPr wrap="square">
            <a:spAutoFit/>
          </a:bodyPr>
          <a:lstStyle/>
          <a:p>
            <a:pPr defTabSz="457200" fontAlgn="base">
              <a:spcBef>
                <a:spcPct val="0"/>
              </a:spcBef>
              <a:spcAft>
                <a:spcPct val="0"/>
              </a:spcAft>
              <a:defRPr/>
            </a:pPr>
            <a:endParaRPr lang="en-US" dirty="0">
              <a:solidFill>
                <a:prstClr val="black"/>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20000"/>
              </a:spcBef>
              <a:spcAft>
                <a:spcPct val="0"/>
              </a:spcAft>
              <a:buFont typeface="Arial" panose="020B0604020202020204" pitchFamily="34" charset="0"/>
              <a:buChar char="•"/>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need for the project has two dimensions:</a:t>
            </a:r>
          </a:p>
          <a:p>
            <a:pPr marL="742950" lvl="1" indent="-285750" algn="just" defTabSz="457200" eaLnBrk="0" fontAlgn="base" hangingPunct="0">
              <a:spcBef>
                <a:spcPct val="20000"/>
              </a:spcBef>
              <a:spcAft>
                <a:spcPct val="0"/>
              </a:spcAft>
              <a:buFont typeface="Wingdings" panose="05000000000000000000" pitchFamily="2" charset="2"/>
              <a:buChar char="Ø"/>
              <a:defRPr/>
            </a:pPr>
            <a:r>
              <a:rPr lang="en-US" altLang="en-US"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Social equity: </a:t>
            </a: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to provide safe and reliable water supply to the underserviced, rural communities in the Mzimvubu River basin </a:t>
            </a:r>
          </a:p>
          <a:p>
            <a:pPr marL="742950" lvl="1" indent="-285750" algn="just" defTabSz="457200" eaLnBrk="0" fontAlgn="base" hangingPunct="0">
              <a:spcBef>
                <a:spcPct val="20000"/>
              </a:spcBef>
              <a:spcAft>
                <a:spcPct val="0"/>
              </a:spcAft>
              <a:buFont typeface="Wingdings" panose="05000000000000000000" pitchFamily="2" charset="2"/>
              <a:buChar char="Ø"/>
              <a:defRPr/>
            </a:pPr>
            <a:r>
              <a:rPr lang="en-US" altLang="en-US"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Stimulating economic development: </a:t>
            </a: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to improve livelihoods by stimulating regional economic growth, creating jobs and alleviating rural poverty through hydropower, agriculture and tourism</a:t>
            </a:r>
          </a:p>
          <a:p>
            <a:pPr marL="271463" lvl="1" indent="-271463" algn="just" defTabSz="457200" eaLnBrk="0" fontAlgn="base" hangingPunct="0">
              <a:spcBef>
                <a:spcPct val="2000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The Mzimvubu Water Project will benefit the three district municipalities of OR Tambo, Alfred Nzo and Joe </a:t>
            </a:r>
            <a:r>
              <a:rPr lang="en-ZA" dirty="0" err="1">
                <a:solidFill>
                  <a:srgbClr val="000000"/>
                </a:solidFill>
                <a:latin typeface="Arial" panose="020B0604020202020204" pitchFamily="34" charset="0"/>
                <a:ea typeface="ＭＳ Ｐゴシック" panose="020B0600070205080204" pitchFamily="34" charset="-128"/>
              </a:rPr>
              <a:t>Gqabi</a:t>
            </a:r>
            <a:endParaRPr lang="en-ZA" dirty="0">
              <a:solidFill>
                <a:srgbClr val="000000"/>
              </a:solidFill>
              <a:latin typeface="Arial" panose="020B0604020202020204" pitchFamily="34" charset="0"/>
              <a:ea typeface="ＭＳ Ｐゴシック" panose="020B0600070205080204" pitchFamily="34" charset="-128"/>
            </a:endParaRPr>
          </a:p>
          <a:p>
            <a:pPr marL="0" lvl="1" algn="just" defTabSz="457200" eaLnBrk="0" fontAlgn="base" hangingPunct="0">
              <a:spcBef>
                <a:spcPct val="20000"/>
              </a:spcBef>
              <a:spcAft>
                <a:spcPct val="0"/>
              </a:spcAft>
              <a:defRPr/>
            </a:pPr>
            <a:endParaRPr lang="en-ZA" dirty="0">
              <a:solidFill>
                <a:srgbClr val="000000"/>
              </a:solidFill>
              <a:latin typeface="Arial" panose="020B0604020202020204" pitchFamily="34" charset="0"/>
              <a:ea typeface="ＭＳ Ｐゴシック" panose="020B0600070205080204" pitchFamily="34" charset="-128"/>
            </a:endParaRPr>
          </a:p>
          <a:p>
            <a:pPr marL="271463" lvl="1" indent="-271463" algn="just" defTabSz="457200" eaLnBrk="0" fontAlgn="base" hangingPunct="0">
              <a:spcBef>
                <a:spcPct val="2000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When operating at full capacity, the scheme will have the capacity to supply potable water to an estimated 726 600 people by the 2050 horizon and</a:t>
            </a:r>
            <a:r>
              <a:rPr lang="en-ZA"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raw water distribution infrastructure will be built to irrigate 2 868 hectares of agricultural land</a:t>
            </a:r>
          </a:p>
          <a:p>
            <a:pPr marL="271463" lvl="1" indent="-271463" algn="just" defTabSz="457200" eaLnBrk="0" fontAlgn="base" hangingPunct="0">
              <a:spcBef>
                <a:spcPct val="20000"/>
              </a:spcBef>
              <a:spcAft>
                <a:spcPct val="0"/>
              </a:spcAft>
              <a:buFont typeface="Arial" panose="020B0604020202020204" pitchFamily="34" charset="0"/>
              <a:buChar char="•"/>
              <a:defRPr/>
            </a:pPr>
            <a:endParaRPr lang="en-ZA"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271463" lvl="1" indent="-271463" algn="just" defTabSz="457200" eaLnBrk="0" fontAlgn="base" hangingPunct="0">
              <a:spcBef>
                <a:spcPct val="20000"/>
              </a:spcBef>
              <a:spcAft>
                <a:spcPct val="0"/>
              </a:spcAft>
              <a:buFont typeface="Arial" panose="020B0604020202020204" pitchFamily="34" charset="0"/>
              <a:buChar char="•"/>
              <a:defRPr/>
            </a:pPr>
            <a:r>
              <a:rPr lang="en-ZA"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Minister of Water and Sanitation approved the implementation of the Mzimvubu Water Project in May 2016 as a Government Waterworks in terms of Section 109 of the National Water Act, 1998 (Act No. 36 of 1998) and will form part of the national water resources infrastructure.</a:t>
            </a: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a:extLst>
              <a:ext uri="{FF2B5EF4-FFF2-40B4-BE49-F238E27FC236}">
                <a16:creationId xmlns:a16="http://schemas.microsoft.com/office/drawing/2014/main" id="{4ADDCE91-EA17-42E4-886A-3B59480CE4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296" t="7828" r="12920"/>
          <a:stretch>
            <a:fillRect/>
          </a:stretch>
        </p:blipFill>
        <p:spPr bwMode="auto">
          <a:xfrm>
            <a:off x="2560638" y="839788"/>
            <a:ext cx="7753350" cy="538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3">
            <a:extLst>
              <a:ext uri="{FF2B5EF4-FFF2-40B4-BE49-F238E27FC236}">
                <a16:creationId xmlns:a16="http://schemas.microsoft.com/office/drawing/2014/main" id="{E19F48A1-6A00-4B2E-8CD8-48D335732E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pPr>
            <a:fld id="{3F010614-986E-4170-BC6D-96890F077878}" type="slidenum">
              <a:rPr lang="en-US" altLang="en-US" sz="1800">
                <a:solidFill>
                  <a:prstClr val="black"/>
                </a:solidFill>
                <a:latin typeface="Calibri" panose="020F0502020204030204" pitchFamily="34" charset="0"/>
              </a:rPr>
              <a:pPr defTabSz="457200" fontAlgn="base">
                <a:spcBef>
                  <a:spcPct val="0"/>
                </a:spcBef>
                <a:spcAft>
                  <a:spcPct val="0"/>
                </a:spcAft>
              </a:pPr>
              <a:t>58</a:t>
            </a:fld>
            <a:endParaRPr lang="en-US" altLang="en-US" sz="1800">
              <a:solidFill>
                <a:prstClr val="black"/>
              </a:solidFill>
              <a:latin typeface="Calibri" panose="020F0502020204030204" pitchFamily="34" charset="0"/>
            </a:endParaRPr>
          </a:p>
        </p:txBody>
      </p:sp>
      <p:sp>
        <p:nvSpPr>
          <p:cNvPr id="20484" name="Title 1">
            <a:extLst>
              <a:ext uri="{FF2B5EF4-FFF2-40B4-BE49-F238E27FC236}">
                <a16:creationId xmlns:a16="http://schemas.microsoft.com/office/drawing/2014/main" id="{67630BD9-4AB0-44F3-B413-894864A4CB07}"/>
              </a:ext>
            </a:extLst>
          </p:cNvPr>
          <p:cNvSpPr txBox="1">
            <a:spLocks noChangeArrowheads="1"/>
          </p:cNvSpPr>
          <p:nvPr/>
        </p:nvSpPr>
        <p:spPr bwMode="auto">
          <a:xfrm>
            <a:off x="1981200" y="230188"/>
            <a:ext cx="82296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57200" eaLnBrk="0" fontAlgn="base" hangingPunct="0">
              <a:spcBef>
                <a:spcPct val="0"/>
              </a:spcBef>
              <a:spcAft>
                <a:spcPct val="0"/>
              </a:spcAft>
            </a:pPr>
            <a:r>
              <a:rPr lang="en-US" altLang="en-US" sz="3200" b="1">
                <a:solidFill>
                  <a:prstClr val="black"/>
                </a:solidFill>
                <a:cs typeface="Arial" panose="020B0604020202020204" pitchFamily="34" charset="0"/>
              </a:rPr>
              <a:t>LOCALITY</a:t>
            </a:r>
            <a:br>
              <a:rPr lang="en-US" altLang="en-US" sz="3200" b="1">
                <a:solidFill>
                  <a:prstClr val="black"/>
                </a:solidFill>
                <a:cs typeface="Arial" panose="020B0604020202020204" pitchFamily="34" charset="0"/>
              </a:rPr>
            </a:br>
            <a:endParaRPr lang="en-ZA" altLang="en-US" sz="3200" b="1">
              <a:solidFill>
                <a:prstClr val="black"/>
              </a:solidFill>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8188BE4-F8AA-4F88-8E39-F3486C995721}"/>
              </a:ext>
            </a:extLst>
          </p:cNvPr>
          <p:cNvSpPr>
            <a:spLocks noGrp="1" noChangeArrowheads="1"/>
          </p:cNvSpPr>
          <p:nvPr>
            <p:ph type="title"/>
          </p:nvPr>
        </p:nvSpPr>
        <p:spPr bwMode="auto">
          <a:xfrm>
            <a:off x="2533650" y="163513"/>
            <a:ext cx="8229600" cy="45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a:latin typeface="Arial" panose="020B0604020202020204" pitchFamily="34" charset="0"/>
                <a:ea typeface="ＭＳ Ｐゴシック" panose="020B0600070205080204" pitchFamily="34" charset="-128"/>
                <a:cs typeface="Arial" panose="020B0604020202020204" pitchFamily="34" charset="0"/>
              </a:rPr>
              <a:t>PROJECT SCOPE AND IMPLEMENTATION</a:t>
            </a:r>
            <a:br>
              <a:rPr lang="en-US" altLang="en-US" sz="2800" b="1">
                <a:latin typeface="Gill Snas" charset="0"/>
                <a:ea typeface="ＭＳ Ｐゴシック" panose="020B0600070205080204" pitchFamily="34" charset="-128"/>
              </a:rPr>
            </a:br>
            <a:endParaRPr lang="en-ZA" altLang="en-US" sz="2800" b="1">
              <a:ea typeface="ＭＳ Ｐゴシック" panose="020B0600070205080204" pitchFamily="34" charset="-128"/>
            </a:endParaRPr>
          </a:p>
        </p:txBody>
      </p:sp>
      <p:sp>
        <p:nvSpPr>
          <p:cNvPr id="7" name="TextBox 7">
            <a:extLst>
              <a:ext uri="{FF2B5EF4-FFF2-40B4-BE49-F238E27FC236}">
                <a16:creationId xmlns:a16="http://schemas.microsoft.com/office/drawing/2014/main" id="{1F3F86C8-DDE0-4AF4-966E-AD85F7C18063}"/>
              </a:ext>
            </a:extLst>
          </p:cNvPr>
          <p:cNvSpPr txBox="1">
            <a:spLocks noChangeArrowheads="1"/>
          </p:cNvSpPr>
          <p:nvPr/>
        </p:nvSpPr>
        <p:spPr bwMode="auto">
          <a:xfrm>
            <a:off x="2220686" y="790576"/>
            <a:ext cx="8780106" cy="5078413"/>
          </a:xfrm>
          <a:prstGeom prst="rect">
            <a:avLst/>
          </a:prstGeom>
          <a:noFill/>
          <a:ln w="9525">
            <a:noFill/>
            <a:miter lim="800000"/>
            <a:headEnd/>
            <a:tailEnd/>
          </a:ln>
        </p:spPr>
        <p:txBody>
          <a:bodyPr wrap="square">
            <a:spAutoFit/>
          </a:bodyPr>
          <a:lstStyle/>
          <a:p>
            <a:pPr defTabSz="457200" fontAlgn="base">
              <a:spcBef>
                <a:spcPct val="0"/>
              </a:spcBef>
              <a:spcAft>
                <a:spcPct val="0"/>
              </a:spcAft>
              <a:defRPr/>
            </a:pPr>
            <a:endParaRPr lang="en-US" dirty="0">
              <a:solidFill>
                <a:prstClr val="black"/>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A four-stage approach to the implementation of the project has been adopted as summarized below: </a:t>
            </a:r>
          </a:p>
          <a:p>
            <a:pPr marL="542925" indent="-271463" algn="just" defTabSz="457200" eaLnBrk="0" fontAlgn="base" hangingPunct="0">
              <a:spcBef>
                <a:spcPct val="0"/>
              </a:spcBef>
              <a:spcAft>
                <a:spcPct val="0"/>
              </a:spcAft>
              <a:buFont typeface="Wingdings" panose="05000000000000000000" pitchFamily="2" charset="2"/>
              <a:buChar char="Ø"/>
              <a:defRPr/>
            </a:pPr>
            <a:r>
              <a:rPr lang="en-ZA" b="1" dirty="0">
                <a:solidFill>
                  <a:srgbClr val="000000"/>
                </a:solidFill>
                <a:latin typeface="Arial" panose="020B0604020202020204" pitchFamily="34" charset="0"/>
                <a:ea typeface="ＭＳ Ｐゴシック" panose="020B0600070205080204" pitchFamily="34" charset="-128"/>
              </a:rPr>
              <a:t>	Stage 1 </a:t>
            </a:r>
            <a:r>
              <a:rPr lang="en-ZA" dirty="0">
                <a:solidFill>
                  <a:srgbClr val="000000"/>
                </a:solidFill>
                <a:latin typeface="Arial" panose="020B0604020202020204" pitchFamily="34" charset="0"/>
                <a:ea typeface="ＭＳ Ｐゴシック" panose="020B0600070205080204" pitchFamily="34" charset="-128"/>
              </a:rPr>
              <a:t>involves the construction of advance </a:t>
            </a:r>
            <a:r>
              <a:rPr lang="en-ZA" dirty="0" err="1">
                <a:solidFill>
                  <a:srgbClr val="000000"/>
                </a:solidFill>
                <a:latin typeface="Arial" panose="020B0604020202020204" pitchFamily="34" charset="0"/>
                <a:ea typeface="ＭＳ Ｐゴシック" panose="020B0600070205080204" pitchFamily="34" charset="-128"/>
              </a:rPr>
              <a:t>infrastructure,which</a:t>
            </a:r>
            <a:r>
              <a:rPr lang="en-ZA" dirty="0">
                <a:solidFill>
                  <a:srgbClr val="000000"/>
                </a:solidFill>
                <a:latin typeface="Arial" panose="020B0604020202020204" pitchFamily="34" charset="0"/>
                <a:ea typeface="ＭＳ Ｐゴシック" panose="020B0600070205080204" pitchFamily="34" charset="-128"/>
              </a:rPr>
              <a:t> 	includes access roads to the dam site, site compound for 	construction 	workers and operational staff, as well as the site 	office</a:t>
            </a:r>
            <a:r>
              <a:rPr lang="en-ZA" b="1" i="1" dirty="0">
                <a:solidFill>
                  <a:srgbClr val="000000"/>
                </a:solidFill>
                <a:latin typeface="Arial" panose="020B0604020202020204" pitchFamily="34" charset="0"/>
                <a:ea typeface="ＭＳ Ｐゴシック" panose="020B0600070205080204" pitchFamily="34" charset="-128"/>
              </a:rPr>
              <a:t>(currently under 	construction)</a:t>
            </a:r>
          </a:p>
          <a:p>
            <a:pPr marL="271462" algn="just" defTabSz="457200" eaLnBrk="0" fontAlgn="base" hangingPunct="0">
              <a:spcBef>
                <a:spcPct val="0"/>
              </a:spcBef>
              <a:spcAft>
                <a:spcPct val="0"/>
              </a:spcAft>
              <a:defRPr/>
            </a:pPr>
            <a:endParaRPr lang="en-ZA" dirty="0">
              <a:solidFill>
                <a:srgbClr val="000000"/>
              </a:solidFill>
              <a:latin typeface="Arial" panose="020B0604020202020204" pitchFamily="34" charset="0"/>
              <a:ea typeface="ＭＳ Ｐゴシック" panose="020B0600070205080204" pitchFamily="34" charset="-128"/>
            </a:endParaRPr>
          </a:p>
          <a:p>
            <a:pPr marL="893763" indent="-622300" algn="just" defTabSz="457200" eaLnBrk="0" fontAlgn="base" hangingPunct="0">
              <a:spcBef>
                <a:spcPct val="0"/>
              </a:spcBef>
              <a:spcAft>
                <a:spcPct val="0"/>
              </a:spcAft>
              <a:buFont typeface="Wingdings" panose="05000000000000000000" pitchFamily="2" charset="2"/>
              <a:buChar char="Ø"/>
              <a:defRPr/>
            </a:pPr>
            <a:r>
              <a:rPr lang="en-ZA" b="1" dirty="0">
                <a:solidFill>
                  <a:srgbClr val="000000"/>
                </a:solidFill>
                <a:latin typeface="Arial" panose="020B0604020202020204" pitchFamily="34" charset="0"/>
                <a:ea typeface="ＭＳ Ｐゴシック" panose="020B0600070205080204" pitchFamily="34" charset="-128"/>
              </a:rPr>
              <a:t>Stage 2 </a:t>
            </a:r>
            <a:r>
              <a:rPr lang="en-ZA" dirty="0">
                <a:solidFill>
                  <a:srgbClr val="000000"/>
                </a:solidFill>
                <a:latin typeface="Arial" panose="020B0604020202020204" pitchFamily="34" charset="0"/>
                <a:ea typeface="ＭＳ Ｐゴシック" panose="020B0600070205080204" pitchFamily="34" charset="-128"/>
              </a:rPr>
              <a:t>includes the construction of </a:t>
            </a:r>
            <a:r>
              <a:rPr lang="en-ZA" dirty="0" err="1">
                <a:solidFill>
                  <a:srgbClr val="000000"/>
                </a:solidFill>
                <a:latin typeface="Arial" panose="020B0604020202020204" pitchFamily="34" charset="0"/>
                <a:ea typeface="ＭＳ Ｐゴシック" panose="020B0600070205080204" pitchFamily="34" charset="-128"/>
              </a:rPr>
              <a:t>Ntabelanga</a:t>
            </a:r>
            <a:r>
              <a:rPr lang="en-ZA" dirty="0">
                <a:solidFill>
                  <a:srgbClr val="000000"/>
                </a:solidFill>
                <a:latin typeface="Arial" panose="020B0604020202020204" pitchFamily="34" charset="0"/>
                <a:ea typeface="ＭＳ Ｐゴシック" panose="020B0600070205080204" pitchFamily="34" charset="-128"/>
              </a:rPr>
              <a:t> Dam and water treatment works to supply potable water</a:t>
            </a:r>
          </a:p>
          <a:p>
            <a:pPr marL="271463" algn="just" defTabSz="457200" eaLnBrk="0" fontAlgn="base" hangingPunct="0">
              <a:spcBef>
                <a:spcPct val="0"/>
              </a:spcBef>
              <a:spcAft>
                <a:spcPct val="0"/>
              </a:spcAft>
              <a:defRPr/>
            </a:pPr>
            <a:r>
              <a:rPr lang="en-ZA" dirty="0">
                <a:solidFill>
                  <a:srgbClr val="000000"/>
                </a:solidFill>
                <a:latin typeface="Arial" panose="020B0604020202020204" pitchFamily="34" charset="0"/>
                <a:ea typeface="ＭＳ Ｐゴシック" panose="020B0600070205080204" pitchFamily="34" charset="-128"/>
              </a:rPr>
              <a:t>		- Storage capacity of dam: 490 million m3</a:t>
            </a:r>
          </a:p>
          <a:p>
            <a:pPr marL="271463" algn="just" defTabSz="457200" eaLnBrk="0" fontAlgn="base" hangingPunct="0">
              <a:spcBef>
                <a:spcPct val="0"/>
              </a:spcBef>
              <a:spcAft>
                <a:spcPct val="0"/>
              </a:spcAft>
              <a:defRPr/>
            </a:pPr>
            <a:r>
              <a:rPr lang="en-ZA" dirty="0">
                <a:solidFill>
                  <a:srgbClr val="000000"/>
                </a:solidFill>
                <a:latin typeface="Arial" panose="020B0604020202020204" pitchFamily="34" charset="0"/>
                <a:ea typeface="ＭＳ Ｐゴシック" panose="020B0600070205080204" pitchFamily="34" charset="-128"/>
              </a:rPr>
              <a:t>		- Dam wall height required: 68 m</a:t>
            </a:r>
          </a:p>
          <a:p>
            <a:pPr marL="271463" algn="just" defTabSz="457200" eaLnBrk="0" fontAlgn="base" hangingPunct="0">
              <a:spcBef>
                <a:spcPct val="0"/>
              </a:spcBef>
              <a:spcAft>
                <a:spcPct val="0"/>
              </a:spcAft>
              <a:defRPr/>
            </a:pPr>
            <a:endParaRPr lang="en-ZA" dirty="0">
              <a:solidFill>
                <a:srgbClr val="000000"/>
              </a:solidFill>
              <a:latin typeface="Arial" panose="020B0604020202020204" pitchFamily="34" charset="0"/>
              <a:ea typeface="ＭＳ Ｐゴシック" panose="020B0600070205080204" pitchFamily="34" charset="-128"/>
            </a:endParaRPr>
          </a:p>
          <a:p>
            <a:pPr marL="893763" lvl="1" indent="-622300" algn="just" defTabSz="457200" eaLnBrk="0" fontAlgn="base" hangingPunct="0">
              <a:spcBef>
                <a:spcPct val="0"/>
              </a:spcBef>
              <a:spcAft>
                <a:spcPct val="0"/>
              </a:spcAft>
              <a:buFont typeface="Wingdings" panose="05000000000000000000" pitchFamily="2" charset="2"/>
              <a:buChar char="Ø"/>
              <a:defRPr/>
            </a:pPr>
            <a:r>
              <a:rPr lang="en-ZA" b="1" dirty="0">
                <a:solidFill>
                  <a:srgbClr val="000000"/>
                </a:solidFill>
                <a:latin typeface="Arial" panose="020B0604020202020204" pitchFamily="34" charset="0"/>
                <a:ea typeface="ＭＳ Ｐゴシック" panose="020B0600070205080204" pitchFamily="34" charset="-128"/>
              </a:rPr>
              <a:t>Stage 3 </a:t>
            </a:r>
            <a:r>
              <a:rPr lang="en-ZA" dirty="0">
                <a:solidFill>
                  <a:srgbClr val="000000"/>
                </a:solidFill>
                <a:latin typeface="Arial" panose="020B0604020202020204" pitchFamily="34" charset="0"/>
                <a:ea typeface="ＭＳ Ｐゴシック" panose="020B0600070205080204" pitchFamily="34" charset="-128"/>
              </a:rPr>
              <a:t>involves construction of a bulk water distribution pipe network, which constitutes a significant percentage of the project cost, and to realise the full cost of this component further optimisation studies are still to be concluded</a:t>
            </a:r>
          </a:p>
          <a:p>
            <a:pPr marL="271463" lvl="1" algn="just" defTabSz="457200" eaLnBrk="0" fontAlgn="base" hangingPunct="0">
              <a:spcBef>
                <a:spcPct val="0"/>
              </a:spcBef>
              <a:spcAft>
                <a:spcPct val="0"/>
              </a:spcAft>
              <a:defRPr/>
            </a:pPr>
            <a:endParaRPr lang="en-ZA" dirty="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4564" y="126020"/>
            <a:ext cx="11346024" cy="570667"/>
          </a:xfrm>
        </p:spPr>
        <p:txBody>
          <a:bodyPr/>
          <a:lstStyle/>
          <a:p>
            <a:r>
              <a:rPr lang="en-US" sz="2800" b="1" cap="all" dirty="0"/>
              <a:t>Constitutional and Legislative Imperatives </a:t>
            </a:r>
            <a:r>
              <a:rPr lang="en-US" sz="2800" b="1" dirty="0"/>
              <a:t>(Cont.)</a:t>
            </a:r>
            <a:endParaRPr lang="en-ZA" sz="2800" dirty="0"/>
          </a:p>
        </p:txBody>
      </p:sp>
      <p:sp>
        <p:nvSpPr>
          <p:cNvPr id="3" name="Content Placeholder 2">
            <a:extLst>
              <a:ext uri="{FF2B5EF4-FFF2-40B4-BE49-F238E27FC236}">
                <a16:creationId xmlns:a16="http://schemas.microsoft.com/office/drawing/2014/main" id="{B4501B93-995E-49C1-9402-9985B7B663E7}"/>
              </a:ext>
            </a:extLst>
          </p:cNvPr>
          <p:cNvSpPr>
            <a:spLocks noGrp="1"/>
          </p:cNvSpPr>
          <p:nvPr>
            <p:ph idx="1"/>
          </p:nvPr>
        </p:nvSpPr>
        <p:spPr>
          <a:xfrm>
            <a:off x="102635" y="736488"/>
            <a:ext cx="11532637" cy="5385024"/>
          </a:xfrm>
        </p:spPr>
        <p:txBody>
          <a:bodyPr/>
          <a:lstStyle/>
          <a:p>
            <a:pPr marL="0" indent="0" algn="just">
              <a:buNone/>
            </a:pPr>
            <a:r>
              <a:rPr lang="en-US" sz="1800" dirty="0"/>
              <a:t>Although municipalities have executive authority over water and sanitation services, other sections of the Constitution and legislation requires government (national and provincial) to support and intervene in municipalities where there is failure of municipal water and sanitation services:</a:t>
            </a:r>
          </a:p>
          <a:p>
            <a:pPr marL="406004" lvl="1" indent="-202406" algn="just">
              <a:buFont typeface="Courier New" panose="02070309020205020404" pitchFamily="49" charset="0"/>
              <a:buChar char="o"/>
            </a:pPr>
            <a:r>
              <a:rPr lang="en-US" sz="1800" dirty="0"/>
              <a:t>Schedule 4 of the Constitution indicates that municipal water and sanitation services are a functional area of national and provincial concurrent legislative competence – therefore national legislation such as the Water Services Act provides for minimum norms and standards for municipal water and sanitation services</a:t>
            </a:r>
          </a:p>
          <a:p>
            <a:pPr marL="406004" lvl="1" indent="-202406" algn="just">
              <a:buFont typeface="Courier New" panose="02070309020205020404" pitchFamily="49" charset="0"/>
              <a:buChar char="o"/>
            </a:pPr>
            <a:r>
              <a:rPr lang="en-US" sz="1800" dirty="0"/>
              <a:t>Section 139 of the Constitution enables government to intervene in the affairs of municipalities where there is failure to fulfill their Constitutional obligations</a:t>
            </a:r>
          </a:p>
          <a:p>
            <a:pPr marL="406004" lvl="1" indent="-202406" algn="just">
              <a:buFont typeface="Courier New" panose="02070309020205020404" pitchFamily="49" charset="0"/>
              <a:buChar char="o"/>
            </a:pPr>
            <a:r>
              <a:rPr lang="en-US" sz="1800" dirty="0"/>
              <a:t>Sections 40 and 41 of the Constitution require all spheres of government to work in a cooperative manner </a:t>
            </a:r>
          </a:p>
          <a:p>
            <a:pPr marL="406004" lvl="1" indent="-202406" algn="just">
              <a:buFont typeface="Courier New" panose="02070309020205020404" pitchFamily="49" charset="0"/>
              <a:buChar char="o"/>
            </a:pPr>
            <a:r>
              <a:rPr lang="en-ZA" sz="1800" dirty="0"/>
              <a:t>Sections 62 and 63 of the Water Services Act enable DWS to intervene in municipalities where monitoring of municipal water and sanitation services by DWS indicates failure to adhere to national norms and standards, subject to section 139 of the Constitution</a:t>
            </a:r>
          </a:p>
          <a:p>
            <a:pPr marL="406004" lvl="1" indent="-202406" algn="just">
              <a:buFont typeface="Courier New" panose="02070309020205020404" pitchFamily="49" charset="0"/>
              <a:buChar char="o"/>
            </a:pPr>
            <a:r>
              <a:rPr lang="en-ZA" sz="1800" dirty="0"/>
              <a:t>Sections 19 and 20 of the National Water Act enables DWS to intervene and remedy pollution of water resources and to recoup the costs of such intervention from the polluters – this could enable DWS to intervene where municipal waste-water treatment plants are resulting in pollution of the environment, peoples’ homes and rivers</a:t>
            </a:r>
          </a:p>
          <a:p>
            <a:pPr marL="406004" lvl="1" indent="-202406">
              <a:buFont typeface="Courier New" panose="02070309020205020404" pitchFamily="49" charset="0"/>
              <a:buChar char="o"/>
            </a:pPr>
            <a:endParaRPr lang="en-ZA" sz="1800" dirty="0"/>
          </a:p>
          <a:p>
            <a:pPr lvl="1">
              <a:buFont typeface="Courier New" panose="02070309020205020404" pitchFamily="49" charset="0"/>
              <a:buChar char="o"/>
            </a:pPr>
            <a:endParaRPr lang="en-ZA" sz="1800" dirty="0"/>
          </a:p>
        </p:txBody>
      </p:sp>
      <p:sp>
        <p:nvSpPr>
          <p:cNvPr id="4" name="Slide Number Placeholder 3">
            <a:extLst>
              <a:ext uri="{FF2B5EF4-FFF2-40B4-BE49-F238E27FC236}">
                <a16:creationId xmlns:a16="http://schemas.microsoft.com/office/drawing/2014/main" id="{96DC92A8-8B05-44DD-B2F1-87F6448C547A}"/>
              </a:ext>
            </a:extLst>
          </p:cNvPr>
          <p:cNvSpPr>
            <a:spLocks noGrp="1"/>
          </p:cNvSpPr>
          <p:nvPr>
            <p:ph type="sldNum" sz="quarter" idx="12"/>
          </p:nvPr>
        </p:nvSpPr>
        <p:spPr/>
        <p:txBody>
          <a:bodyPr/>
          <a:lstStyle/>
          <a:p>
            <a:pPr defTabSz="457200" fontAlgn="base">
              <a:spcBef>
                <a:spcPct val="0"/>
              </a:spcBef>
              <a:spcAft>
                <a:spcPct val="0"/>
              </a:spcAft>
              <a:defRPr/>
            </a:pPr>
            <a:fld id="{3D66F678-10B2-4E0D-9E89-999EDC111D84}" type="slidenum">
              <a:rPr lang="en-US" sz="1050">
                <a:solidFill>
                  <a:prstClr val="black"/>
                </a:solidFill>
                <a:ea typeface="MS PGothic" pitchFamily="34" charset="-128"/>
              </a:rPr>
              <a:pPr defTabSz="457200" fontAlgn="base">
                <a:spcBef>
                  <a:spcPct val="0"/>
                </a:spcBef>
                <a:spcAft>
                  <a:spcPct val="0"/>
                </a:spcAft>
                <a:defRPr/>
              </a:pPr>
              <a:t>6</a:t>
            </a:fld>
            <a:endParaRPr lang="en-US" sz="1050" dirty="0">
              <a:solidFill>
                <a:prstClr val="black"/>
              </a:solidFill>
              <a:ea typeface="MS PGothic" pitchFamily="34" charset="-128"/>
            </a:endParaRPr>
          </a:p>
        </p:txBody>
      </p:sp>
    </p:spTree>
    <p:extLst>
      <p:ext uri="{BB962C8B-B14F-4D97-AF65-F5344CB8AC3E}">
        <p14:creationId xmlns:p14="http://schemas.microsoft.com/office/powerpoint/2010/main" val="1594608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1CCEAF5-6D35-4A8E-8492-E1DE6FCBC2E2}"/>
              </a:ext>
            </a:extLst>
          </p:cNvPr>
          <p:cNvSpPr>
            <a:spLocks noGrp="1" noChangeArrowheads="1"/>
          </p:cNvSpPr>
          <p:nvPr>
            <p:ph type="title"/>
          </p:nvPr>
        </p:nvSpPr>
        <p:spPr bwMode="auto">
          <a:xfrm>
            <a:off x="2533650" y="163513"/>
            <a:ext cx="8229600" cy="45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a:latin typeface="Arial" panose="020B0604020202020204" pitchFamily="34" charset="0"/>
                <a:ea typeface="ＭＳ Ｐゴシック" panose="020B0600070205080204" pitchFamily="34" charset="-128"/>
                <a:cs typeface="Arial" panose="020B0604020202020204" pitchFamily="34" charset="0"/>
              </a:rPr>
              <a:t>PROJECT SCOPE AND IMPLEMENTATION</a:t>
            </a:r>
            <a:br>
              <a:rPr lang="en-US" altLang="en-US" sz="2800" b="1">
                <a:latin typeface="Arial" panose="020B0604020202020204" pitchFamily="34" charset="0"/>
                <a:ea typeface="ＭＳ Ｐゴシック" panose="020B0600070205080204" pitchFamily="34" charset="-128"/>
                <a:cs typeface="Arial" panose="020B0604020202020204" pitchFamily="34" charset="0"/>
              </a:rPr>
            </a:br>
            <a:endParaRPr lang="en-ZA" altLang="en-US" sz="2800" b="1">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7">
            <a:extLst>
              <a:ext uri="{FF2B5EF4-FFF2-40B4-BE49-F238E27FC236}">
                <a16:creationId xmlns:a16="http://schemas.microsoft.com/office/drawing/2014/main" id="{3C2C1DF5-A66C-4AFB-8221-7142F0A8BD07}"/>
              </a:ext>
            </a:extLst>
          </p:cNvPr>
          <p:cNvSpPr txBox="1">
            <a:spLocks noChangeArrowheads="1"/>
          </p:cNvSpPr>
          <p:nvPr/>
        </p:nvSpPr>
        <p:spPr bwMode="auto">
          <a:xfrm>
            <a:off x="2270127" y="495300"/>
            <a:ext cx="9346485" cy="5909310"/>
          </a:xfrm>
          <a:prstGeom prst="rect">
            <a:avLst/>
          </a:prstGeom>
          <a:noFill/>
          <a:ln w="9525">
            <a:noFill/>
            <a:miter lim="800000"/>
            <a:headEnd/>
            <a:tailEnd/>
          </a:ln>
        </p:spPr>
        <p:txBody>
          <a:bodyPr wrap="square">
            <a:spAutoFit/>
          </a:bodyPr>
          <a:lstStyle/>
          <a:p>
            <a:pPr defTabSz="457200" fontAlgn="base">
              <a:spcBef>
                <a:spcPct val="0"/>
              </a:spcBef>
              <a:spcAft>
                <a:spcPct val="0"/>
              </a:spcAft>
              <a:defRPr/>
            </a:pPr>
            <a:endParaRPr lang="en-US" dirty="0">
              <a:solidFill>
                <a:prstClr val="black"/>
              </a:solidFill>
              <a:latin typeface="Arial" panose="020B0604020202020204" pitchFamily="34" charset="0"/>
              <a:ea typeface="ＭＳ Ｐゴシック" panose="020B0600070205080204" pitchFamily="34" charset="-128"/>
            </a:endParaRPr>
          </a:p>
          <a:p>
            <a:pPr marL="893763" lvl="1" indent="-622300" algn="just" defTabSz="457200" eaLnBrk="0" fontAlgn="base" hangingPunct="0">
              <a:spcBef>
                <a:spcPct val="0"/>
              </a:spcBef>
              <a:spcAft>
                <a:spcPct val="0"/>
              </a:spcAft>
              <a:buFont typeface="Wingdings" panose="05000000000000000000" pitchFamily="2" charset="2"/>
              <a:buChar char="Ø"/>
              <a:defRPr/>
            </a:pPr>
            <a:r>
              <a:rPr lang="en-ZA" b="1" dirty="0">
                <a:solidFill>
                  <a:srgbClr val="000000"/>
                </a:solidFill>
                <a:latin typeface="Arial" panose="020B0604020202020204" pitchFamily="34" charset="0"/>
                <a:ea typeface="ＭＳ Ｐゴシック" panose="020B0600070205080204" pitchFamily="34" charset="-128"/>
              </a:rPr>
              <a:t>Stage 4 </a:t>
            </a:r>
            <a:r>
              <a:rPr lang="en-ZA" dirty="0">
                <a:solidFill>
                  <a:srgbClr val="000000"/>
                </a:solidFill>
                <a:latin typeface="Arial" panose="020B0604020202020204" pitchFamily="34" charset="0"/>
                <a:ea typeface="ＭＳ Ｐゴシック" panose="020B0600070205080204" pitchFamily="34" charset="-128"/>
              </a:rPr>
              <a:t>involves construction of a water infrastructure for a hydroelectric power plant (HEPP). The implementation of Stage 4 is subject to further investigations as per the recommendations of National Treasury. Such further investigations shall include further feasibility studies on the Mbokazi dam which is situated on the </a:t>
            </a:r>
            <a:r>
              <a:rPr lang="en-ZA" dirty="0" err="1">
                <a:solidFill>
                  <a:srgbClr val="000000"/>
                </a:solidFill>
                <a:latin typeface="Arial" panose="020B0604020202020204" pitchFamily="34" charset="0"/>
                <a:ea typeface="ＭＳ Ｐゴシック" panose="020B0600070205080204" pitchFamily="34" charset="-128"/>
              </a:rPr>
              <a:t>Umzimvubu</a:t>
            </a:r>
            <a:r>
              <a:rPr lang="en-ZA" dirty="0">
                <a:solidFill>
                  <a:srgbClr val="000000"/>
                </a:solidFill>
                <a:latin typeface="Arial" panose="020B0604020202020204" pitchFamily="34" charset="0"/>
                <a:ea typeface="ＭＳ Ｐゴシック" panose="020B0600070205080204" pitchFamily="34" charset="-128"/>
              </a:rPr>
              <a:t> River. </a:t>
            </a:r>
          </a:p>
          <a:p>
            <a:pPr marL="271463" lvl="1" algn="just" defTabSz="457200" eaLnBrk="0" fontAlgn="base" hangingPunct="0">
              <a:spcBef>
                <a:spcPct val="0"/>
              </a:spcBef>
              <a:spcAft>
                <a:spcPct val="0"/>
              </a:spcAft>
              <a:defRPr/>
            </a:pPr>
            <a:r>
              <a:rPr lang="en-ZA" dirty="0">
                <a:solidFill>
                  <a:srgbClr val="000000"/>
                </a:solidFill>
                <a:latin typeface="Arial" panose="020B0604020202020204" pitchFamily="34" charset="0"/>
                <a:ea typeface="ＭＳ Ｐゴシック" panose="020B0600070205080204" pitchFamily="34" charset="-128"/>
              </a:rPr>
              <a:t>		- Storage capacity of dam: 232 million m3</a:t>
            </a:r>
          </a:p>
          <a:p>
            <a:pPr marL="271463" lvl="1" algn="just" defTabSz="457200" eaLnBrk="0" fontAlgn="base" hangingPunct="0">
              <a:spcBef>
                <a:spcPct val="0"/>
              </a:spcBef>
              <a:spcAft>
                <a:spcPct val="0"/>
              </a:spcAft>
              <a:defRPr/>
            </a:pPr>
            <a:r>
              <a:rPr lang="en-ZA" dirty="0">
                <a:solidFill>
                  <a:srgbClr val="000000"/>
                </a:solidFill>
                <a:latin typeface="Arial" panose="020B0604020202020204" pitchFamily="34" charset="0"/>
                <a:ea typeface="ＭＳ Ｐゴシック" panose="020B0600070205080204" pitchFamily="34" charset="-128"/>
              </a:rPr>
              <a:t>		- Dam wall height required: 53.41 m</a:t>
            </a:r>
          </a:p>
          <a:p>
            <a:pPr marL="271463" lvl="1" algn="just" defTabSz="457200" eaLnBrk="0" fontAlgn="base" hangingPunct="0">
              <a:spcBef>
                <a:spcPct val="0"/>
              </a:spcBef>
              <a:spcAft>
                <a:spcPct val="0"/>
              </a:spcAft>
              <a:defRPr/>
            </a:pPr>
            <a:r>
              <a:rPr lang="en-ZA" dirty="0">
                <a:solidFill>
                  <a:srgbClr val="000000"/>
                </a:solidFill>
                <a:latin typeface="Arial" panose="020B0604020202020204" pitchFamily="34" charset="0"/>
                <a:ea typeface="ＭＳ Ｐゴシック" panose="020B0600070205080204" pitchFamily="34" charset="-128"/>
              </a:rPr>
              <a:t>		- Main HEPP with a 37.5 MW installed capacity </a:t>
            </a:r>
          </a:p>
          <a:p>
            <a:pPr marL="271463" lvl="1" algn="just" defTabSz="457200" eaLnBrk="0" fontAlgn="base" hangingPunct="0">
              <a:spcBef>
                <a:spcPct val="0"/>
              </a:spcBef>
              <a:spcAft>
                <a:spcPct val="0"/>
              </a:spcAft>
              <a:defRPr/>
            </a:pPr>
            <a:endParaRPr lang="en-ZA" dirty="0">
              <a:solidFill>
                <a:srgbClr val="000000"/>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Due to funding constraints the project is being implemented in stages as indicated with Stage 1: Advanced Infrastructure, being broken into separate manageable work packages (WP)</a:t>
            </a:r>
          </a:p>
          <a:p>
            <a:pPr marL="285750" indent="-285750" algn="just" defTabSz="457200" eaLnBrk="0" fontAlgn="base" hangingPunct="0">
              <a:spcBef>
                <a:spcPct val="0"/>
              </a:spcBef>
              <a:spcAft>
                <a:spcPct val="0"/>
              </a:spcAft>
              <a:buFont typeface="Arial" panose="020B0604020202020204" pitchFamily="34" charset="0"/>
              <a:buChar char="•"/>
              <a:defRPr/>
            </a:pPr>
            <a:endParaRPr lang="en-ZA" dirty="0">
              <a:solidFill>
                <a:srgbClr val="000000"/>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The first work package that is being constructed is the Eastern Access Road to </a:t>
            </a:r>
            <a:r>
              <a:rPr lang="en-ZA" dirty="0" err="1">
                <a:solidFill>
                  <a:srgbClr val="000000"/>
                </a:solidFill>
                <a:latin typeface="Arial" panose="020B0604020202020204" pitchFamily="34" charset="0"/>
                <a:ea typeface="ＭＳ Ｐゴシック" panose="020B0600070205080204" pitchFamily="34" charset="-128"/>
              </a:rPr>
              <a:t>Ntabelanga</a:t>
            </a:r>
            <a:r>
              <a:rPr lang="en-ZA" dirty="0">
                <a:solidFill>
                  <a:srgbClr val="000000"/>
                </a:solidFill>
                <a:latin typeface="Arial" panose="020B0604020202020204" pitchFamily="34" charset="0"/>
                <a:ea typeface="ＭＳ Ｐゴシック" panose="020B0600070205080204" pitchFamily="34" charset="-128"/>
              </a:rPr>
              <a:t> dam</a:t>
            </a:r>
          </a:p>
          <a:p>
            <a:pPr marL="285750" indent="-285750" algn="just" defTabSz="457200" eaLnBrk="0" fontAlgn="base" hangingPunct="0">
              <a:spcBef>
                <a:spcPct val="0"/>
              </a:spcBef>
              <a:spcAft>
                <a:spcPct val="0"/>
              </a:spcAft>
              <a:buFont typeface="Arial" panose="020B0604020202020204" pitchFamily="34" charset="0"/>
              <a:buChar char="•"/>
              <a:defRPr/>
            </a:pPr>
            <a:endParaRPr lang="en-ZA" dirty="0">
              <a:solidFill>
                <a:srgbClr val="000000"/>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The function of the Eastern Access Road is for provision of access to the </a:t>
            </a:r>
            <a:r>
              <a:rPr lang="en-ZA" dirty="0" err="1">
                <a:solidFill>
                  <a:srgbClr val="000000"/>
                </a:solidFill>
                <a:latin typeface="Arial" panose="020B0604020202020204" pitchFamily="34" charset="0"/>
                <a:ea typeface="ＭＳ Ｐゴシック" panose="020B0600070205080204" pitchFamily="34" charset="-128"/>
              </a:rPr>
              <a:t>Ntabelanga</a:t>
            </a:r>
            <a:r>
              <a:rPr lang="en-ZA" dirty="0">
                <a:solidFill>
                  <a:srgbClr val="000000"/>
                </a:solidFill>
                <a:latin typeface="Arial" panose="020B0604020202020204" pitchFamily="34" charset="0"/>
                <a:ea typeface="ＭＳ Ｐゴシック" panose="020B0600070205080204" pitchFamily="34" charset="-128"/>
              </a:rPr>
              <a:t> dam wall, the site camp and the residential area </a:t>
            </a:r>
          </a:p>
          <a:p>
            <a:pPr marL="271463" lvl="1" algn="just" defTabSz="457200" eaLnBrk="0" fontAlgn="base" hangingPunct="0">
              <a:spcBef>
                <a:spcPct val="0"/>
              </a:spcBef>
              <a:spcAft>
                <a:spcPct val="0"/>
              </a:spcAft>
              <a:defRPr/>
            </a:pPr>
            <a:endParaRPr lang="en-ZA" dirty="0">
              <a:solidFill>
                <a:srgbClr val="000000"/>
              </a:solidFill>
              <a:latin typeface="Arial" panose="020B0604020202020204" pitchFamily="34" charset="0"/>
              <a:ea typeface="ＭＳ Ｐゴシック" panose="020B0600070205080204" pitchFamily="34" charset="-128"/>
            </a:endParaRPr>
          </a:p>
          <a:p>
            <a:pPr marL="271463" lvl="1" algn="just" defTabSz="457200" eaLnBrk="0" fontAlgn="base" hangingPunct="0">
              <a:spcBef>
                <a:spcPct val="0"/>
              </a:spcBef>
              <a:spcAft>
                <a:spcPct val="0"/>
              </a:spcAft>
              <a:defRPr/>
            </a:pPr>
            <a:endParaRPr lang="en-ZA" dirty="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42215EB-4E75-4FD1-B3BF-8D8FD8DF9B4D}"/>
              </a:ext>
            </a:extLst>
          </p:cNvPr>
          <p:cNvSpPr>
            <a:spLocks noGrp="1" noChangeArrowheads="1"/>
          </p:cNvSpPr>
          <p:nvPr>
            <p:ph type="title"/>
          </p:nvPr>
        </p:nvSpPr>
        <p:spPr bwMode="auto">
          <a:xfrm>
            <a:off x="2533650" y="163513"/>
            <a:ext cx="8229600" cy="45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a:latin typeface="Arial" panose="020B0604020202020204" pitchFamily="34" charset="0"/>
                <a:ea typeface="ＭＳ Ｐゴシック" panose="020B0600070205080204" pitchFamily="34" charset="-128"/>
                <a:cs typeface="Arial" panose="020B0604020202020204" pitchFamily="34" charset="0"/>
              </a:rPr>
              <a:t>PROFESSIONAL SERVICES</a:t>
            </a:r>
            <a:br>
              <a:rPr lang="en-US" altLang="en-US" b="1">
                <a:latin typeface="Gill Snas" charset="0"/>
                <a:ea typeface="ＭＳ Ｐゴシック" panose="020B0600070205080204" pitchFamily="34" charset="-128"/>
              </a:rPr>
            </a:br>
            <a:endParaRPr lang="en-ZA" altLang="en-US" b="1">
              <a:ea typeface="ＭＳ Ｐゴシック" panose="020B0600070205080204" pitchFamily="34" charset="-128"/>
            </a:endParaRPr>
          </a:p>
        </p:txBody>
      </p:sp>
      <p:sp>
        <p:nvSpPr>
          <p:cNvPr id="7" name="TextBox 7">
            <a:extLst>
              <a:ext uri="{FF2B5EF4-FFF2-40B4-BE49-F238E27FC236}">
                <a16:creationId xmlns:a16="http://schemas.microsoft.com/office/drawing/2014/main" id="{5CB59E64-96DE-42FE-8570-E22698A5A100}"/>
              </a:ext>
            </a:extLst>
          </p:cNvPr>
          <p:cNvSpPr txBox="1">
            <a:spLocks noChangeArrowheads="1"/>
          </p:cNvSpPr>
          <p:nvPr/>
        </p:nvSpPr>
        <p:spPr bwMode="auto">
          <a:xfrm>
            <a:off x="2320924" y="780922"/>
            <a:ext cx="9053091" cy="5632311"/>
          </a:xfrm>
          <a:prstGeom prst="rect">
            <a:avLst/>
          </a:prstGeom>
          <a:noFill/>
          <a:ln w="9525">
            <a:noFill/>
            <a:miter lim="800000"/>
            <a:headEnd/>
            <a:tailEnd/>
          </a:ln>
        </p:spPr>
        <p:txBody>
          <a:bodyPr wrap="square">
            <a:spAutoFit/>
          </a:bodyPr>
          <a:lstStyle/>
          <a:p>
            <a:pPr defTabSz="457200" fontAlgn="base">
              <a:spcBef>
                <a:spcPct val="0"/>
              </a:spcBef>
              <a:spcAft>
                <a:spcPct val="0"/>
              </a:spcAft>
              <a:defRPr/>
            </a:pPr>
            <a:endParaRPr lang="en-US" dirty="0">
              <a:solidFill>
                <a:prstClr val="black"/>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Pro-Plan Consulting was appointed by the Department as Professional Service Provider (PSP) on the project In February 2014</a:t>
            </a:r>
          </a:p>
          <a:p>
            <a:pPr marL="285750" indent="-285750" algn="just" defTabSz="457200" eaLnBrk="0" fontAlgn="base" hangingPunct="0">
              <a:spcBef>
                <a:spcPct val="0"/>
              </a:spcBef>
              <a:spcAft>
                <a:spcPct val="0"/>
              </a:spcAft>
              <a:buFont typeface="Arial" panose="020B0604020202020204" pitchFamily="34" charset="0"/>
              <a:buChar char="•"/>
              <a:defRPr/>
            </a:pPr>
            <a:endParaRPr lang="en-ZA" dirty="0">
              <a:solidFill>
                <a:srgbClr val="000000"/>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A Service Level Agreement (SLA) was entered into between the Department and PSP in February 2015</a:t>
            </a:r>
          </a:p>
          <a:p>
            <a:pPr marL="285750" indent="-285750" algn="just" defTabSz="457200" eaLnBrk="0" fontAlgn="base" hangingPunct="0">
              <a:spcBef>
                <a:spcPct val="0"/>
              </a:spcBef>
              <a:spcAft>
                <a:spcPct val="0"/>
              </a:spcAft>
              <a:buFont typeface="Arial" panose="020B0604020202020204" pitchFamily="34" charset="0"/>
              <a:buChar char="•"/>
              <a:defRPr/>
            </a:pPr>
            <a:endParaRPr lang="en-ZA" dirty="0">
              <a:solidFill>
                <a:srgbClr val="000000"/>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Their scope of services included detailed design, site supervision and quality control </a:t>
            </a:r>
          </a:p>
          <a:p>
            <a:pPr marL="285750" indent="-285750" algn="just" defTabSz="457200" eaLnBrk="0" fontAlgn="base" hangingPunct="0">
              <a:spcBef>
                <a:spcPct val="0"/>
              </a:spcBef>
              <a:spcAft>
                <a:spcPct val="0"/>
              </a:spcAft>
              <a:buFont typeface="Arial" panose="020B0604020202020204" pitchFamily="34" charset="0"/>
              <a:buChar char="•"/>
              <a:defRPr/>
            </a:pPr>
            <a:endParaRPr lang="en-ZA" dirty="0">
              <a:solidFill>
                <a:srgbClr val="000000"/>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Stage 2 to 4 of the project are still at design stage, with approximately 90% complete detailed design. </a:t>
            </a:r>
          </a:p>
          <a:p>
            <a:pPr marL="285750" indent="-285750" algn="just" defTabSz="457200" eaLnBrk="0" fontAlgn="base" hangingPunct="0">
              <a:spcBef>
                <a:spcPct val="0"/>
              </a:spcBef>
              <a:spcAft>
                <a:spcPct val="0"/>
              </a:spcAft>
              <a:buFont typeface="Arial" panose="020B0604020202020204" pitchFamily="34" charset="0"/>
              <a:buChar char="•"/>
              <a:defRPr/>
            </a:pPr>
            <a:endParaRPr lang="en-ZA" dirty="0">
              <a:solidFill>
                <a:srgbClr val="000000"/>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The PSP and Department are currently in a dispute regarding payment and an arbitration was concluded in this regard in 2019</a:t>
            </a:r>
          </a:p>
          <a:p>
            <a:pPr marL="285750" indent="-285750" algn="just" defTabSz="457200" eaLnBrk="0" fontAlgn="base" hangingPunct="0">
              <a:spcBef>
                <a:spcPct val="0"/>
              </a:spcBef>
              <a:spcAft>
                <a:spcPct val="0"/>
              </a:spcAft>
              <a:buFont typeface="Arial" panose="020B0604020202020204" pitchFamily="34" charset="0"/>
              <a:buChar char="•"/>
              <a:defRPr/>
            </a:pPr>
            <a:endParaRPr lang="en-ZA" dirty="0">
              <a:solidFill>
                <a:srgbClr val="000000"/>
              </a:solidFill>
              <a:latin typeface="Arial" panose="020B0604020202020204" pitchFamily="34" charset="0"/>
              <a:ea typeface="ＭＳ Ｐゴシック" panose="020B0600070205080204" pitchFamily="34" charset="-128"/>
            </a:endParaRPr>
          </a:p>
          <a:p>
            <a:pPr marL="285750" indent="-285750" algn="just" defTabSz="457200" eaLnBrk="0" fontAlgn="base" hangingPunct="0">
              <a:spcBef>
                <a:spcPct val="0"/>
              </a:spcBef>
              <a:spcAft>
                <a:spcPct val="0"/>
              </a:spcAft>
              <a:buFont typeface="Arial" panose="020B0604020202020204" pitchFamily="34" charset="0"/>
              <a:buChar char="•"/>
              <a:defRPr/>
            </a:pPr>
            <a:r>
              <a:rPr lang="en-ZA" dirty="0">
                <a:solidFill>
                  <a:srgbClr val="000000"/>
                </a:solidFill>
                <a:latin typeface="Arial" panose="020B0604020202020204" pitchFamily="34" charset="0"/>
                <a:ea typeface="ＭＳ Ｐゴシック" panose="020B0600070205080204" pitchFamily="34" charset="-128"/>
              </a:rPr>
              <a:t>In line with the arbitration decision, the PSP and Department agreed to terminate their contract amicably through the intervention of the Engineering Council of South Africa based on a professional review that has been initiated</a:t>
            </a:r>
          </a:p>
          <a:p>
            <a:pPr marL="285750" indent="-285750" algn="just" defTabSz="457200" eaLnBrk="0" fontAlgn="base" hangingPunct="0">
              <a:spcBef>
                <a:spcPct val="0"/>
              </a:spcBef>
              <a:spcAft>
                <a:spcPct val="0"/>
              </a:spcAft>
              <a:buFont typeface="Arial" panose="020B0604020202020204" pitchFamily="34" charset="0"/>
              <a:buChar char="•"/>
              <a:defRPr/>
            </a:pPr>
            <a:endParaRPr lang="en-ZA" dirty="0">
              <a:solidFill>
                <a:srgbClr val="000000"/>
              </a:solidFill>
              <a:latin typeface="Arial" panose="020B0604020202020204" pitchFamily="34" charset="0"/>
              <a:ea typeface="ＭＳ Ｐゴシック" panose="020B0600070205080204" pitchFamily="34" charset="-128"/>
            </a:endParaRPr>
          </a:p>
          <a:p>
            <a:pPr algn="just" defTabSz="457200" eaLnBrk="0" fontAlgn="base" hangingPunct="0">
              <a:spcBef>
                <a:spcPct val="0"/>
              </a:spcBef>
              <a:spcAft>
                <a:spcPct val="0"/>
              </a:spcAft>
              <a:defRPr/>
            </a:pPr>
            <a:endParaRPr lang="en-ZA" dirty="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BC03656-EE57-4A19-B6C1-7353C8575ADD}"/>
              </a:ext>
            </a:extLst>
          </p:cNvPr>
          <p:cNvSpPr>
            <a:spLocks noGrp="1" noChangeArrowheads="1"/>
          </p:cNvSpPr>
          <p:nvPr>
            <p:ph type="title"/>
          </p:nvPr>
        </p:nvSpPr>
        <p:spPr bwMode="auto">
          <a:xfrm>
            <a:off x="2533650" y="163513"/>
            <a:ext cx="8229600" cy="45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FUNDING (1)</a:t>
            </a:r>
            <a:br>
              <a:rPr lang="en-US" altLang="en-US" b="1" dirty="0">
                <a:latin typeface="Gill Snas" charset="0"/>
                <a:ea typeface="ＭＳ Ｐゴシック" panose="020B0600070205080204" pitchFamily="34" charset="-128"/>
              </a:rPr>
            </a:br>
            <a:endParaRPr lang="en-ZA" altLang="en-US" b="1" dirty="0">
              <a:ea typeface="ＭＳ Ｐゴシック" panose="020B0600070205080204" pitchFamily="34" charset="-128"/>
            </a:endParaRPr>
          </a:p>
        </p:txBody>
      </p:sp>
      <p:sp>
        <p:nvSpPr>
          <p:cNvPr id="24579" name="TextBox 7">
            <a:extLst>
              <a:ext uri="{FF2B5EF4-FFF2-40B4-BE49-F238E27FC236}">
                <a16:creationId xmlns:a16="http://schemas.microsoft.com/office/drawing/2014/main" id="{E3BC8A68-5C56-4987-972B-FA4109F331F2}"/>
              </a:ext>
            </a:extLst>
          </p:cNvPr>
          <p:cNvSpPr txBox="1">
            <a:spLocks noChangeArrowheads="1"/>
          </p:cNvSpPr>
          <p:nvPr/>
        </p:nvSpPr>
        <p:spPr bwMode="auto">
          <a:xfrm>
            <a:off x="2369976" y="890588"/>
            <a:ext cx="88734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defTabSz="457200" eaLnBrk="0" fontAlgn="base" hangingPunct="0">
              <a:spcBef>
                <a:spcPct val="0"/>
              </a:spcBef>
              <a:spcAft>
                <a:spcPct val="0"/>
              </a:spcAft>
              <a:buFont typeface="Arial" panose="020B0604020202020204" pitchFamily="34" charset="0"/>
              <a:buChar char="•"/>
            </a:pPr>
            <a:r>
              <a:rPr lang="en-ZA" altLang="en-US" sz="1800" dirty="0">
                <a:solidFill>
                  <a:srgbClr val="000000"/>
                </a:solidFill>
              </a:rPr>
              <a:t>The department estimated the cost of the project to be R14 billion</a:t>
            </a:r>
          </a:p>
          <a:p>
            <a:pPr algn="just" defTabSz="457200" eaLnBrk="0" fontAlgn="base" hangingPunct="0">
              <a:spcBef>
                <a:spcPct val="0"/>
              </a:spcBef>
              <a:spcAft>
                <a:spcPct val="0"/>
              </a:spcAft>
              <a:buFont typeface="Arial" panose="020B0604020202020204" pitchFamily="34" charset="0"/>
              <a:buChar char="•"/>
            </a:pPr>
            <a:endParaRPr lang="en-ZA" altLang="en-US" sz="1800" dirty="0">
              <a:solidFill>
                <a:srgbClr val="000000"/>
              </a:solidFill>
            </a:endParaRPr>
          </a:p>
          <a:p>
            <a:pPr algn="just" defTabSz="457200" eaLnBrk="0" fontAlgn="base" hangingPunct="0">
              <a:spcBef>
                <a:spcPct val="0"/>
              </a:spcBef>
              <a:spcAft>
                <a:spcPct val="0"/>
              </a:spcAft>
              <a:buFont typeface="Arial" panose="020B0604020202020204" pitchFamily="34" charset="0"/>
              <a:buChar char="•"/>
            </a:pPr>
            <a:r>
              <a:rPr lang="en-ZA" altLang="en-US" sz="1800" dirty="0">
                <a:solidFill>
                  <a:srgbClr val="000000"/>
                </a:solidFill>
              </a:rPr>
              <a:t>In 2017, the Minister of Water and Sanitation directed TCTA, in terms of Sections 74 and 103(2) of the National Water Act, 1998 (Act No. 36 of 1998), to raise funding and implement the entire </a:t>
            </a:r>
            <a:r>
              <a:rPr lang="en-ZA" altLang="en-US" sz="1800" dirty="0" err="1">
                <a:solidFill>
                  <a:srgbClr val="000000"/>
                </a:solidFill>
              </a:rPr>
              <a:t>Mzimvubu</a:t>
            </a:r>
            <a:r>
              <a:rPr lang="en-ZA" altLang="en-US" sz="1800" dirty="0">
                <a:solidFill>
                  <a:srgbClr val="000000"/>
                </a:solidFill>
              </a:rPr>
              <a:t> Water Project including the overseeing of the construction of the project. </a:t>
            </a:r>
          </a:p>
          <a:p>
            <a:pPr algn="just" defTabSz="457200" eaLnBrk="0" fontAlgn="base" hangingPunct="0">
              <a:spcBef>
                <a:spcPct val="0"/>
              </a:spcBef>
              <a:spcAft>
                <a:spcPct val="0"/>
              </a:spcAft>
              <a:buFont typeface="Arial" panose="020B0604020202020204" pitchFamily="34" charset="0"/>
              <a:buChar char="•"/>
            </a:pPr>
            <a:endParaRPr lang="en-ZA" altLang="en-US" sz="1800" dirty="0">
              <a:solidFill>
                <a:srgbClr val="000000"/>
              </a:solidFill>
            </a:endParaRPr>
          </a:p>
          <a:p>
            <a:pPr algn="just" defTabSz="457200" eaLnBrk="0" fontAlgn="base" hangingPunct="0">
              <a:spcBef>
                <a:spcPct val="0"/>
              </a:spcBef>
              <a:spcAft>
                <a:spcPct val="0"/>
              </a:spcAft>
              <a:buFont typeface="Arial" panose="020B0604020202020204" pitchFamily="34" charset="0"/>
              <a:buChar char="•"/>
            </a:pPr>
            <a:r>
              <a:rPr lang="en-ZA" altLang="en-US" sz="1800" dirty="0">
                <a:solidFill>
                  <a:srgbClr val="000000"/>
                </a:solidFill>
              </a:rPr>
              <a:t>However, the TCTA found it difficult to raise funding for this project because the necessary off-take agreements are not available.</a:t>
            </a:r>
          </a:p>
          <a:p>
            <a:pPr algn="just" defTabSz="457200" eaLnBrk="0" fontAlgn="base" hangingPunct="0">
              <a:spcBef>
                <a:spcPct val="0"/>
              </a:spcBef>
              <a:spcAft>
                <a:spcPct val="0"/>
              </a:spcAft>
              <a:buFont typeface="Arial" panose="020B0604020202020204" pitchFamily="34" charset="0"/>
              <a:buChar char="•"/>
            </a:pPr>
            <a:endParaRPr lang="en-ZA" altLang="en-US" sz="1800" dirty="0">
              <a:solidFill>
                <a:srgbClr val="000000"/>
              </a:solidFill>
            </a:endParaRPr>
          </a:p>
          <a:p>
            <a:pPr algn="just" defTabSz="457200" eaLnBrk="0" fontAlgn="base" hangingPunct="0">
              <a:spcBef>
                <a:spcPct val="0"/>
              </a:spcBef>
              <a:spcAft>
                <a:spcPct val="0"/>
              </a:spcAft>
              <a:buFont typeface="Arial" panose="020B0604020202020204" pitchFamily="34" charset="0"/>
              <a:buChar char="•"/>
            </a:pPr>
            <a:r>
              <a:rPr lang="en-US" altLang="en-US" sz="1800" dirty="0">
                <a:solidFill>
                  <a:prstClr val="black"/>
                </a:solidFill>
                <a:cs typeface="Times New Roman" panose="02020603050405020304" pitchFamily="18" charset="0"/>
              </a:rPr>
              <a:t>Following the difficulty in raising off-fiscus funding, in 2018, the Minister of Water and Sanitation established the </a:t>
            </a:r>
            <a:r>
              <a:rPr lang="en-US" altLang="en-US" sz="1800" dirty="0" err="1">
                <a:solidFill>
                  <a:prstClr val="black"/>
                </a:solidFill>
                <a:cs typeface="Times New Roman" panose="02020603050405020304" pitchFamily="18" charset="0"/>
              </a:rPr>
              <a:t>Mzimvubu</a:t>
            </a:r>
            <a:r>
              <a:rPr lang="en-US" altLang="en-US" sz="1800" dirty="0">
                <a:solidFill>
                  <a:prstClr val="black"/>
                </a:solidFill>
                <a:cs typeface="Times New Roman" panose="02020603050405020304" pitchFamily="18" charset="0"/>
              </a:rPr>
              <a:t> Project Task Team (MPTT) with the aim of re-focusing the project under a new implementation model with funding from the fiscus. </a:t>
            </a:r>
          </a:p>
          <a:p>
            <a:pPr algn="just" defTabSz="457200" eaLnBrk="0" fontAlgn="base" hangingPunct="0">
              <a:spcBef>
                <a:spcPct val="0"/>
              </a:spcBef>
              <a:spcAft>
                <a:spcPct val="0"/>
              </a:spcAft>
              <a:buFont typeface="Arial" panose="020B0604020202020204" pitchFamily="34" charset="0"/>
              <a:buChar char="•"/>
            </a:pPr>
            <a:endParaRPr lang="en-US" altLang="en-US" sz="1800" dirty="0">
              <a:solidFill>
                <a:prstClr val="black"/>
              </a:solidFill>
              <a:cs typeface="Times New Roman" panose="02020603050405020304" pitchFamily="18" charset="0"/>
            </a:endParaRPr>
          </a:p>
          <a:p>
            <a:pPr algn="just" defTabSz="457200" eaLnBrk="0" fontAlgn="base" hangingPunct="0">
              <a:spcBef>
                <a:spcPct val="0"/>
              </a:spcBef>
              <a:spcAft>
                <a:spcPct val="0"/>
              </a:spcAft>
              <a:buFont typeface="Arial" panose="020B0604020202020204" pitchFamily="34" charset="0"/>
              <a:buChar char="•"/>
            </a:pPr>
            <a:r>
              <a:rPr lang="en-ZA" altLang="en-US" sz="1800" dirty="0">
                <a:solidFill>
                  <a:srgbClr val="000000"/>
                </a:solidFill>
              </a:rPr>
              <a:t>In 2019 the Minister of Water and Sanitation directed the TCTA to provide project management and advisory services in relation to Stage 1 of the project.</a:t>
            </a:r>
          </a:p>
          <a:p>
            <a:pPr algn="just" defTabSz="457200" eaLnBrk="0" fontAlgn="base" hangingPunct="0">
              <a:spcBef>
                <a:spcPct val="0"/>
              </a:spcBef>
              <a:spcAft>
                <a:spcPct val="0"/>
              </a:spcAft>
              <a:buFont typeface="Arial" panose="020B0604020202020204" pitchFamily="34" charset="0"/>
              <a:buChar char="•"/>
            </a:pPr>
            <a:endParaRPr lang="en-ZA" altLang="en-US" sz="1800" dirty="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4E1491A-5080-4539-8C3F-A749F6D408B8}"/>
              </a:ext>
            </a:extLst>
          </p:cNvPr>
          <p:cNvSpPr>
            <a:spLocks noGrp="1" noChangeArrowheads="1"/>
          </p:cNvSpPr>
          <p:nvPr>
            <p:ph type="title"/>
          </p:nvPr>
        </p:nvSpPr>
        <p:spPr bwMode="auto">
          <a:xfrm>
            <a:off x="2533650" y="163513"/>
            <a:ext cx="8229600" cy="45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FUNDING (2)</a:t>
            </a:r>
            <a:br>
              <a:rPr lang="en-US" altLang="en-US" b="1" dirty="0">
                <a:latin typeface="Gill Snas" charset="0"/>
                <a:ea typeface="ＭＳ Ｐゴシック" panose="020B0600070205080204" pitchFamily="34" charset="-128"/>
              </a:rPr>
            </a:br>
            <a:endParaRPr lang="en-ZA" altLang="en-US" b="1" dirty="0">
              <a:ea typeface="ＭＳ Ｐゴシック" panose="020B0600070205080204" pitchFamily="34" charset="-128"/>
            </a:endParaRPr>
          </a:p>
        </p:txBody>
      </p:sp>
      <p:sp>
        <p:nvSpPr>
          <p:cNvPr id="25603" name="TextBox 7">
            <a:extLst>
              <a:ext uri="{FF2B5EF4-FFF2-40B4-BE49-F238E27FC236}">
                <a16:creationId xmlns:a16="http://schemas.microsoft.com/office/drawing/2014/main" id="{0501C1DB-5AB6-4D0D-A7EE-D10E6918760A}"/>
              </a:ext>
            </a:extLst>
          </p:cNvPr>
          <p:cNvSpPr txBox="1">
            <a:spLocks noChangeArrowheads="1"/>
          </p:cNvSpPr>
          <p:nvPr/>
        </p:nvSpPr>
        <p:spPr bwMode="auto">
          <a:xfrm>
            <a:off x="2379307" y="800100"/>
            <a:ext cx="8882742" cy="617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defTabSz="457200" eaLnBrk="0" fontAlgn="base" hangingPunct="0">
              <a:spcBef>
                <a:spcPct val="0"/>
              </a:spcBef>
              <a:spcAft>
                <a:spcPts val="600"/>
              </a:spcAft>
              <a:buFont typeface="Arial" panose="020B0604020202020204" pitchFamily="34" charset="0"/>
              <a:buChar char="•"/>
            </a:pPr>
            <a:r>
              <a:rPr lang="en-ZA" altLang="en-US" sz="1800" dirty="0">
                <a:solidFill>
                  <a:srgbClr val="000000"/>
                </a:solidFill>
              </a:rPr>
              <a:t>To date, the Department has not been successful in motivating for the funding required for the whole project from the fiscus. Its funding applications were not approved.</a:t>
            </a:r>
          </a:p>
          <a:p>
            <a:pPr algn="just" defTabSz="457200" eaLnBrk="0" fontAlgn="base" hangingPunct="0">
              <a:spcBef>
                <a:spcPct val="0"/>
              </a:spcBef>
              <a:spcAft>
                <a:spcPts val="600"/>
              </a:spcAft>
              <a:buFont typeface="Arial" panose="020B0604020202020204" pitchFamily="34" charset="0"/>
              <a:buChar char="•"/>
            </a:pPr>
            <a:r>
              <a:rPr lang="en-ZA" altLang="en-US" sz="1800" dirty="0">
                <a:solidFill>
                  <a:srgbClr val="000000"/>
                </a:solidFill>
              </a:rPr>
              <a:t>The Department is therefore pursuing alternative sources of finance to complement the limited funding available from the fiscus. In this regard, the Department is in a procurement process to attempt to secure funding for Stages 2 to Stage 4 through a Request For Information (RFI). The RFI requests interested parties to make proposals for funding of the projects </a:t>
            </a:r>
          </a:p>
          <a:p>
            <a:pPr algn="just" defTabSz="457200" eaLnBrk="0" fontAlgn="base" hangingPunct="0">
              <a:spcBef>
                <a:spcPct val="0"/>
              </a:spcBef>
              <a:spcAft>
                <a:spcPts val="600"/>
              </a:spcAft>
              <a:buFont typeface="Arial" panose="020B0604020202020204" pitchFamily="34" charset="0"/>
              <a:buChar char="•"/>
            </a:pPr>
            <a:r>
              <a:rPr lang="en-ZA" altLang="en-US" sz="1800" dirty="0">
                <a:solidFill>
                  <a:srgbClr val="000000"/>
                </a:solidFill>
              </a:rPr>
              <a:t>Should the market not respond favourably, the Department will inform National Treasury that the project cannot proceed with external funding because there is no appetite in the private sector to fund the project, and can only proceed if funding is from the fiscus.</a:t>
            </a:r>
          </a:p>
          <a:p>
            <a:pPr algn="just" defTabSz="457200" eaLnBrk="0" fontAlgn="base" hangingPunct="0">
              <a:spcBef>
                <a:spcPct val="0"/>
              </a:spcBef>
              <a:spcAft>
                <a:spcPts val="600"/>
              </a:spcAft>
              <a:buFont typeface="Arial" panose="020B0604020202020204" pitchFamily="34" charset="0"/>
              <a:buChar char="•"/>
            </a:pPr>
            <a:r>
              <a:rPr lang="en-ZA" altLang="en-US" sz="1800" dirty="0">
                <a:solidFill>
                  <a:srgbClr val="000000"/>
                </a:solidFill>
              </a:rPr>
              <a:t>In the meantime, the department has been provided with a budget from the fiscus to implement the Access Road to the proposed </a:t>
            </a:r>
            <a:r>
              <a:rPr lang="en-ZA" altLang="en-US" sz="1800" dirty="0" err="1">
                <a:solidFill>
                  <a:srgbClr val="000000"/>
                </a:solidFill>
              </a:rPr>
              <a:t>Ntabelanga</a:t>
            </a:r>
            <a:r>
              <a:rPr lang="en-ZA" altLang="en-US" sz="1800" dirty="0">
                <a:solidFill>
                  <a:srgbClr val="000000"/>
                </a:solidFill>
              </a:rPr>
              <a:t> Dam.</a:t>
            </a:r>
          </a:p>
          <a:p>
            <a:pPr algn="just" defTabSz="457200" eaLnBrk="0" fontAlgn="base" hangingPunct="0">
              <a:spcBef>
                <a:spcPct val="0"/>
              </a:spcBef>
              <a:spcAft>
                <a:spcPts val="600"/>
              </a:spcAft>
              <a:buFont typeface="Arial" panose="020B0604020202020204" pitchFamily="34" charset="0"/>
              <a:buChar char="•"/>
            </a:pPr>
            <a:endParaRPr lang="en-ZA" altLang="en-US" sz="1800" dirty="0">
              <a:solidFill>
                <a:srgbClr val="000000"/>
              </a:solidFill>
            </a:endParaRPr>
          </a:p>
          <a:p>
            <a:pPr algn="just" defTabSz="457200" eaLnBrk="0" fontAlgn="base" hangingPunct="0">
              <a:spcBef>
                <a:spcPct val="0"/>
              </a:spcBef>
              <a:spcAft>
                <a:spcPts val="600"/>
              </a:spcAft>
              <a:buFont typeface="Arial" panose="020B0604020202020204" pitchFamily="34" charset="0"/>
              <a:buChar char="•"/>
            </a:pPr>
            <a:endParaRPr lang="en-ZA" altLang="en-US" sz="1800" dirty="0">
              <a:solidFill>
                <a:srgbClr val="000000"/>
              </a:solidFill>
            </a:endParaRPr>
          </a:p>
          <a:p>
            <a:pPr algn="just" defTabSz="457200" eaLnBrk="0" fontAlgn="base" hangingPunct="0">
              <a:spcBef>
                <a:spcPct val="0"/>
              </a:spcBef>
              <a:spcAft>
                <a:spcPts val="600"/>
              </a:spcAft>
              <a:buFont typeface="Arial" panose="020B0604020202020204" pitchFamily="34" charset="0"/>
              <a:buChar char="•"/>
            </a:pPr>
            <a:endParaRPr lang="en-ZA" altLang="en-US" sz="1800" dirty="0">
              <a:solidFill>
                <a:srgbClr val="000000"/>
              </a:solidFill>
            </a:endParaRPr>
          </a:p>
          <a:p>
            <a:pPr algn="just" defTabSz="457200" eaLnBrk="0" fontAlgn="base" hangingPunct="0">
              <a:spcBef>
                <a:spcPct val="0"/>
              </a:spcBef>
              <a:spcAft>
                <a:spcPct val="0"/>
              </a:spcAft>
              <a:buFont typeface="Arial" panose="020B0604020202020204" pitchFamily="34" charset="0"/>
              <a:buChar char="•"/>
            </a:pPr>
            <a:endParaRPr lang="en-ZA" altLang="en-US" sz="1800" dirty="0">
              <a:solidFill>
                <a:srgbClr val="000000"/>
              </a:solidFill>
            </a:endParaRPr>
          </a:p>
          <a:p>
            <a:pPr algn="just" defTabSz="457200" eaLnBrk="0" fontAlgn="base" hangingPunct="0">
              <a:spcBef>
                <a:spcPct val="0"/>
              </a:spcBef>
              <a:spcAft>
                <a:spcPct val="0"/>
              </a:spcAft>
              <a:buFont typeface="Arial" panose="020B0604020202020204" pitchFamily="34" charset="0"/>
              <a:buChar char="•"/>
            </a:pPr>
            <a:endParaRPr lang="en-ZA" altLang="en-US" sz="1800" dirty="0">
              <a:solidFill>
                <a:srgbClr val="000000"/>
              </a:solidFill>
            </a:endParaRPr>
          </a:p>
          <a:p>
            <a:pPr algn="just" defTabSz="457200" eaLnBrk="0" fontAlgn="base" hangingPunct="0">
              <a:spcBef>
                <a:spcPct val="0"/>
              </a:spcBef>
              <a:spcAft>
                <a:spcPct val="0"/>
              </a:spcAft>
              <a:buFont typeface="Arial" panose="020B0604020202020204" pitchFamily="34" charset="0"/>
              <a:buChar char="•"/>
            </a:pPr>
            <a:endParaRPr lang="en-ZA" altLang="en-US" sz="1800"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srcRect/>
          <a:stretch>
            <a:fillRect/>
          </a:stretch>
        </p:blipFill>
        <p:spPr bwMode="auto">
          <a:xfrm>
            <a:off x="0" y="1"/>
            <a:ext cx="12338051" cy="6932613"/>
          </a:xfrm>
          <a:prstGeom prst="rect">
            <a:avLst/>
          </a:prstGeom>
          <a:noFill/>
          <a:ln w="9525">
            <a:noFill/>
            <a:miter lim="800000"/>
            <a:headEnd/>
            <a:tailEnd/>
          </a:ln>
        </p:spPr>
      </p:pic>
      <p:pic>
        <p:nvPicPr>
          <p:cNvPr id="14339" name="Picture 2" descr="DWS Slide Cover pic4.jpg"/>
          <p:cNvPicPr>
            <a:picLocks noChangeAspect="1"/>
          </p:cNvPicPr>
          <p:nvPr/>
        </p:nvPicPr>
        <p:blipFill>
          <a:blip r:embed="rId4"/>
          <a:srcRect/>
          <a:stretch>
            <a:fillRect/>
          </a:stretch>
        </p:blipFill>
        <p:spPr bwMode="auto">
          <a:xfrm>
            <a:off x="0" y="1482409"/>
            <a:ext cx="12338051" cy="5062537"/>
          </a:xfrm>
          <a:prstGeom prst="rect">
            <a:avLst/>
          </a:prstGeom>
          <a:noFill/>
          <a:ln w="9525">
            <a:noFill/>
            <a:miter lim="800000"/>
            <a:headEnd/>
            <a:tailEnd/>
          </a:ln>
        </p:spPr>
      </p:pic>
      <p:sp>
        <p:nvSpPr>
          <p:cNvPr id="14340" name="TextBox 6"/>
          <p:cNvSpPr txBox="1">
            <a:spLocks noChangeArrowheads="1"/>
          </p:cNvSpPr>
          <p:nvPr/>
        </p:nvSpPr>
        <p:spPr bwMode="auto">
          <a:xfrm>
            <a:off x="1911926" y="2751089"/>
            <a:ext cx="8453391" cy="646331"/>
          </a:xfrm>
          <a:prstGeom prst="rect">
            <a:avLst/>
          </a:prstGeom>
          <a:noFill/>
          <a:ln w="9525">
            <a:noFill/>
            <a:miter lim="800000"/>
            <a:headEnd/>
            <a:tailEnd/>
          </a:ln>
        </p:spPr>
        <p:txBody>
          <a:bodyPr wrap="square">
            <a:spAutoFit/>
          </a:bodyPr>
          <a:lstStyle/>
          <a:p>
            <a:endParaRPr lang="en-US" altLang="en-US" sz="1800" dirty="0">
              <a:solidFill>
                <a:schemeClr val="bg1"/>
              </a:solidFill>
              <a:latin typeface="Gill Sans" charset="0"/>
            </a:endParaRPr>
          </a:p>
          <a:p>
            <a:endParaRPr lang="en-US" altLang="en-US" dirty="0">
              <a:solidFill>
                <a:schemeClr val="bg1"/>
              </a:solidFill>
              <a:latin typeface="Gill Sans Light" charset="0"/>
            </a:endParaRPr>
          </a:p>
        </p:txBody>
      </p:sp>
      <p:pic>
        <p:nvPicPr>
          <p:cNvPr id="14341" name="Picture 1" descr="NDP_LOGO-1_colour.jpg"/>
          <p:cNvPicPr>
            <a:picLocks noChangeAspect="1"/>
          </p:cNvPicPr>
          <p:nvPr/>
        </p:nvPicPr>
        <p:blipFill>
          <a:blip r:embed="rId5" cstate="print"/>
          <a:srcRect/>
          <a:stretch>
            <a:fillRect/>
          </a:stretch>
        </p:blipFill>
        <p:spPr bwMode="auto">
          <a:xfrm>
            <a:off x="10365318" y="304801"/>
            <a:ext cx="1272116" cy="8556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1BA1390-FCF8-4B46-989F-AA5E2FF9201A}" type="slidenum">
              <a:rPr lang="en-US" smtClean="0"/>
              <a:pPr/>
              <a:t>64</a:t>
            </a:fld>
            <a:endParaRPr lang="en-US"/>
          </a:p>
        </p:txBody>
      </p:sp>
      <p:pic>
        <p:nvPicPr>
          <p:cNvPr id="8" name="Picture 4" descr="Image result for the e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643" y="2178527"/>
            <a:ext cx="686276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79918" y="274639"/>
            <a:ext cx="10748866" cy="938341"/>
          </a:xfrm>
        </p:spPr>
        <p:txBody>
          <a:bodyPr/>
          <a:lstStyle/>
          <a:p>
            <a:r>
              <a:rPr lang="en-US" altLang="en-US" sz="2800" b="1" cap="all" dirty="0"/>
              <a:t>Key  principles underlying institutional reform</a:t>
            </a:r>
          </a:p>
        </p:txBody>
      </p:sp>
      <p:sp>
        <p:nvSpPr>
          <p:cNvPr id="3" name="Content Placeholder 2"/>
          <p:cNvSpPr>
            <a:spLocks noGrp="1"/>
          </p:cNvSpPr>
          <p:nvPr>
            <p:ph idx="1"/>
          </p:nvPr>
        </p:nvSpPr>
        <p:spPr>
          <a:xfrm>
            <a:off x="447869" y="1030311"/>
            <a:ext cx="10580915" cy="4739425"/>
          </a:xfrm>
        </p:spPr>
        <p:txBody>
          <a:bodyPr>
            <a:noAutofit/>
          </a:bodyPr>
          <a:lstStyle/>
          <a:p>
            <a:pPr marL="457200" indent="-457200" algn="just">
              <a:buFont typeface="+mj-lt"/>
              <a:buAutoNum type="arabicPeriod"/>
              <a:defRPr/>
            </a:pPr>
            <a:endParaRPr lang="en-US" sz="1800" dirty="0"/>
          </a:p>
          <a:p>
            <a:pPr marL="457200" indent="-457200" algn="just">
              <a:spcBef>
                <a:spcPts val="600"/>
              </a:spcBef>
              <a:buFont typeface="+mj-lt"/>
              <a:buAutoNum type="arabicPeriod"/>
              <a:defRPr/>
            </a:pPr>
            <a:r>
              <a:rPr lang="en-US" sz="1800" dirty="0"/>
              <a:t>Respect local government water services Constitutional mandate</a:t>
            </a:r>
          </a:p>
          <a:p>
            <a:pPr marL="457200" indent="-457200" algn="just">
              <a:spcBef>
                <a:spcPts val="600"/>
              </a:spcBef>
              <a:buFont typeface="+mj-lt"/>
              <a:buAutoNum type="arabicPeriod"/>
              <a:defRPr/>
            </a:pPr>
            <a:r>
              <a:rPr lang="en-US" sz="1800" dirty="0"/>
              <a:t>Notwithstanding point 1), national government has a Constitutional mandate and duty to intervene where local government is not compliant with national minimum norms and standards for water and sanitation services (set by DWS)  </a:t>
            </a:r>
          </a:p>
          <a:p>
            <a:pPr marL="457200" indent="-457200" algn="just">
              <a:spcBef>
                <a:spcPts val="600"/>
              </a:spcBef>
              <a:buFont typeface="+mj-lt"/>
              <a:buAutoNum type="arabicPeriod"/>
              <a:defRPr/>
            </a:pPr>
            <a:r>
              <a:rPr lang="en-US" sz="1800" dirty="0"/>
              <a:t>The fiscal framework for water and sanitation services should reflect the need for national and provincial intervention where there is municipal failure with regard to water and sanitation services</a:t>
            </a:r>
          </a:p>
          <a:p>
            <a:pPr marL="457200" indent="-457200" algn="just">
              <a:spcBef>
                <a:spcPts val="600"/>
              </a:spcBef>
              <a:buFont typeface="+mj-lt"/>
              <a:buAutoNum type="arabicPeriod"/>
              <a:defRPr/>
            </a:pPr>
            <a:r>
              <a:rPr lang="en-US" sz="1800" dirty="0"/>
              <a:t>Apart from free basic services to the indigent, water and sanitation services should be financially self-sustaining, and all the institutions in the sector should be similarly financially self-sustaining</a:t>
            </a:r>
          </a:p>
          <a:p>
            <a:pPr marL="514350" indent="-514350">
              <a:buNone/>
            </a:pPr>
            <a:endParaRPr lang="en-US" sz="1800" dirty="0"/>
          </a:p>
        </p:txBody>
      </p:sp>
      <p:sp>
        <p:nvSpPr>
          <p:cNvPr id="4" name="Slide Number Placeholder 4">
            <a:extLst>
              <a:ext uri="{FF2B5EF4-FFF2-40B4-BE49-F238E27FC236}">
                <a16:creationId xmlns:a16="http://schemas.microsoft.com/office/drawing/2014/main" id="{F0986B29-5A95-4359-9A83-9D2B00961036}"/>
              </a:ext>
            </a:extLst>
          </p:cNvPr>
          <p:cNvSpPr>
            <a:spLocks noGrp="1"/>
          </p:cNvSpPr>
          <p:nvPr>
            <p:ph type="sldNum" sz="quarter" idx="12"/>
          </p:nvPr>
        </p:nvSpPr>
        <p:spPr>
          <a:xfrm>
            <a:off x="5248846" y="6352244"/>
            <a:ext cx="2133600" cy="365125"/>
          </a:xfrm>
        </p:spPr>
        <p:txBody>
          <a:bodyPr wrap="square" anchor="t">
            <a:normAutofit/>
          </a:bodyPr>
          <a:lstStyle/>
          <a:p>
            <a:pPr>
              <a:spcAft>
                <a:spcPts val="600"/>
              </a:spcAft>
              <a:defRPr/>
            </a:pPr>
            <a:fld id="{6E6B949B-FF25-4512-A6F3-1B8E765DDD27}" type="slidenum">
              <a:rPr lang="en-US" altLang="en-US">
                <a:solidFill>
                  <a:prstClr val="black"/>
                </a:solidFill>
                <a:ea typeface="MS PGothic" pitchFamily="34" charset="-128"/>
              </a:rPr>
              <a:pPr>
                <a:spcAft>
                  <a:spcPts val="600"/>
                </a:spcAft>
                <a:defRPr/>
              </a:pPr>
              <a:t>7</a:t>
            </a:fld>
            <a:endParaRPr lang="en-US" altLang="en-US" dirty="0">
              <a:solidFill>
                <a:prstClr val="black"/>
              </a:solidFill>
              <a:ea typeface="MS PGothic" pitchFamily="34" charset="-128"/>
            </a:endParaRPr>
          </a:p>
        </p:txBody>
      </p:sp>
    </p:spTree>
    <p:extLst>
      <p:ext uri="{BB962C8B-B14F-4D97-AF65-F5344CB8AC3E}">
        <p14:creationId xmlns:p14="http://schemas.microsoft.com/office/powerpoint/2010/main" val="266902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035"/>
            <a:ext cx="11518641" cy="3775786"/>
          </a:xfrm>
        </p:spPr>
        <p:txBody>
          <a:bodyPr/>
          <a:lstStyle/>
          <a:p>
            <a:pPr marL="373062" lvl="1" indent="-285750" algn="just">
              <a:spcBef>
                <a:spcPts val="600"/>
              </a:spcBef>
              <a:buFont typeface="Arial" panose="020B0604020202020204" pitchFamily="34" charset="0"/>
              <a:buChar char="•"/>
            </a:pPr>
            <a:r>
              <a:rPr lang="en-US" sz="1600" dirty="0"/>
              <a:t>Short-term interventions (such as appointing an administrator for 6 months) have not been effective in addressing municipal water and sanitation failure</a:t>
            </a:r>
          </a:p>
          <a:p>
            <a:pPr marL="373062" lvl="1" indent="-285750" algn="just">
              <a:spcBef>
                <a:spcPts val="600"/>
              </a:spcBef>
              <a:buFont typeface="Arial" panose="020B0604020202020204" pitchFamily="34" charset="0"/>
              <a:buChar char="•"/>
            </a:pPr>
            <a:endParaRPr lang="en-US" sz="1600" dirty="0"/>
          </a:p>
          <a:p>
            <a:pPr marL="373062" lvl="1" indent="-285750" algn="just">
              <a:spcBef>
                <a:spcPts val="600"/>
              </a:spcBef>
              <a:buFont typeface="Arial" panose="020B0604020202020204" pitchFamily="34" charset="0"/>
              <a:buChar char="•"/>
            </a:pPr>
            <a:r>
              <a:rPr lang="en-GB" sz="1600" dirty="0"/>
              <a:t>Constitutionally, it is not possible for the national or provincial government to take over municipal water and sanitation functions permanently (this would require an amendment to the Constitution)</a:t>
            </a:r>
          </a:p>
          <a:p>
            <a:pPr marL="373062" lvl="1" indent="-285750" algn="just">
              <a:spcBef>
                <a:spcPts val="600"/>
              </a:spcBef>
              <a:buFont typeface="Arial" panose="020B0604020202020204" pitchFamily="34" charset="0"/>
              <a:buChar char="•"/>
            </a:pPr>
            <a:endParaRPr lang="en-GB" sz="1600" dirty="0"/>
          </a:p>
          <a:p>
            <a:pPr marL="373062" lvl="1" indent="-285750" algn="just">
              <a:spcBef>
                <a:spcPts val="600"/>
              </a:spcBef>
              <a:buFont typeface="Arial" panose="020B0604020202020204" pitchFamily="34" charset="0"/>
              <a:buChar char="•"/>
            </a:pPr>
            <a:r>
              <a:rPr lang="en-GB" sz="1600" dirty="0"/>
              <a:t>However, there is nothing in the current legal framework prohibiting the Minister from directing the water boards to provide longer-term support and interventions to municipalities, after consultation with the municipality </a:t>
            </a:r>
          </a:p>
          <a:p>
            <a:pPr marL="373062" lvl="1" indent="-285750" algn="just">
              <a:spcBef>
                <a:spcPts val="600"/>
              </a:spcBef>
              <a:buFont typeface="Arial" panose="020B0604020202020204" pitchFamily="34" charset="0"/>
              <a:buChar char="•"/>
            </a:pPr>
            <a:endParaRPr lang="en-GB" sz="1600" dirty="0"/>
          </a:p>
          <a:p>
            <a:pPr marL="373062" lvl="1" indent="-285750" algn="just">
              <a:spcBef>
                <a:spcPts val="600"/>
              </a:spcBef>
              <a:buFont typeface="Arial" panose="020B0604020202020204" pitchFamily="34" charset="0"/>
              <a:buChar char="•"/>
            </a:pPr>
            <a:r>
              <a:rPr lang="en-GB" sz="1600" dirty="0"/>
              <a:t>An example of such an intervention would be </a:t>
            </a:r>
            <a:r>
              <a:rPr lang="en-US" sz="1600" dirty="0"/>
              <a:t>taking over the management of wastewater treatment works from a municipality for a longer prescribed period (e.g. 10 or 20 years) where there is continued non-compliance with norms and standards. These longer interventions would be more effective and would enable private sector participation</a:t>
            </a: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a:solidFill>
                  <a:prstClr val="black"/>
                </a:solidFill>
                <a:ea typeface="MS PGothic" pitchFamily="34" charset="-128"/>
              </a:rPr>
              <a:pPr>
                <a:defRPr/>
              </a:pPr>
              <a:t>8</a:t>
            </a:fld>
            <a:endParaRPr lang="en-US" altLang="en-US" dirty="0">
              <a:solidFill>
                <a:prstClr val="black"/>
              </a:solidFill>
              <a:ea typeface="MS PGothic" pitchFamily="34" charset="-128"/>
            </a:endParaRPr>
          </a:p>
        </p:txBody>
      </p:sp>
      <p:sp>
        <p:nvSpPr>
          <p:cNvPr id="7" name="Title 4">
            <a:extLst>
              <a:ext uri="{FF2B5EF4-FFF2-40B4-BE49-F238E27FC236}">
                <a16:creationId xmlns:a16="http://schemas.microsoft.com/office/drawing/2014/main" id="{72920624-651E-46C8-9841-E301EE732615}"/>
              </a:ext>
            </a:extLst>
          </p:cNvPr>
          <p:cNvSpPr>
            <a:spLocks noGrp="1"/>
          </p:cNvSpPr>
          <p:nvPr>
            <p:ph type="title"/>
          </p:nvPr>
        </p:nvSpPr>
        <p:spPr>
          <a:xfrm>
            <a:off x="102637" y="126018"/>
            <a:ext cx="11644604" cy="860857"/>
          </a:xfrm>
        </p:spPr>
        <p:txBody>
          <a:bodyPr/>
          <a:lstStyle/>
          <a:p>
            <a:r>
              <a:rPr lang="en-US" sz="2800" b="1" cap="all" dirty="0"/>
              <a:t>Strengthening support to municipalities for water and sanitation service delivery</a:t>
            </a:r>
            <a:endParaRPr lang="en-ZA" sz="2800" cap="all" dirty="0"/>
          </a:p>
        </p:txBody>
      </p:sp>
    </p:spTree>
    <p:extLst>
      <p:ext uri="{BB962C8B-B14F-4D97-AF65-F5344CB8AC3E}">
        <p14:creationId xmlns:p14="http://schemas.microsoft.com/office/powerpoint/2010/main" val="204882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43FC-D65D-4888-B19B-E1715456C74A}"/>
              </a:ext>
            </a:extLst>
          </p:cNvPr>
          <p:cNvSpPr>
            <a:spLocks noGrp="1"/>
          </p:cNvSpPr>
          <p:nvPr>
            <p:ph type="title"/>
          </p:nvPr>
        </p:nvSpPr>
        <p:spPr>
          <a:xfrm>
            <a:off x="2319161" y="67508"/>
            <a:ext cx="7122319" cy="368964"/>
          </a:xfrm>
        </p:spPr>
        <p:txBody>
          <a:bodyPr/>
          <a:lstStyle/>
          <a:p>
            <a:r>
              <a:rPr lang="en-US" sz="2400" b="1" dirty="0"/>
              <a:t>WHAT WE WILL DO</a:t>
            </a:r>
            <a:endParaRPr lang="en-ZA" sz="2400" b="1" dirty="0"/>
          </a:p>
        </p:txBody>
      </p:sp>
      <p:sp>
        <p:nvSpPr>
          <p:cNvPr id="3" name="Content Placeholder 2">
            <a:extLst>
              <a:ext uri="{FF2B5EF4-FFF2-40B4-BE49-F238E27FC236}">
                <a16:creationId xmlns:a16="http://schemas.microsoft.com/office/drawing/2014/main" id="{B4501B93-995E-49C1-9402-9985B7B663E7}"/>
              </a:ext>
            </a:extLst>
          </p:cNvPr>
          <p:cNvSpPr>
            <a:spLocks noGrp="1"/>
          </p:cNvSpPr>
          <p:nvPr>
            <p:ph idx="1"/>
          </p:nvPr>
        </p:nvSpPr>
        <p:spPr>
          <a:xfrm>
            <a:off x="429209" y="568756"/>
            <a:ext cx="11159412" cy="5720488"/>
          </a:xfrm>
        </p:spPr>
        <p:txBody>
          <a:bodyPr/>
          <a:lstStyle/>
          <a:p>
            <a:pPr marL="0" indent="0" algn="just">
              <a:buNone/>
            </a:pPr>
            <a:r>
              <a:rPr lang="en-US" sz="1600" dirty="0"/>
              <a:t>Working together with SALGA, NT and COGTA, DWS will lead the development and implementation of a range of inter-related and coordinated support measures and interventions which will include doing the following differently:</a:t>
            </a:r>
          </a:p>
          <a:p>
            <a:pPr marL="357188" lvl="1" indent="-357188" algn="just">
              <a:buFont typeface="+mj-lt"/>
              <a:buAutoNum type="arabicPeriod"/>
            </a:pPr>
            <a:r>
              <a:rPr lang="en-US" sz="1600" dirty="0"/>
              <a:t>Strengthen and extend the roles, responsibilities and capacity of water boards so that they are able to provide water and sanitation services in instances where municipalities are failing to provide the services</a:t>
            </a:r>
          </a:p>
          <a:p>
            <a:pPr marL="357188" lvl="1" indent="-357188" algn="just">
              <a:buFont typeface="+mj-lt"/>
              <a:buAutoNum type="arabicPeriod"/>
            </a:pPr>
            <a:r>
              <a:rPr lang="en-US" sz="1600" dirty="0"/>
              <a:t>Review the geographical boundaries of the water boards to make them more sustainable, this already started with the disestablishment of Sedibeng Water </a:t>
            </a:r>
          </a:p>
          <a:p>
            <a:pPr marL="357188" lvl="1" indent="-357188" algn="just">
              <a:buFont typeface="+mj-lt"/>
              <a:buAutoNum type="arabicPeriod"/>
            </a:pPr>
            <a:r>
              <a:rPr lang="en-US" sz="1600" dirty="0"/>
              <a:t>Increase involvement of private sector financing and management in municipal water and sanitation services</a:t>
            </a:r>
          </a:p>
          <a:p>
            <a:pPr marL="357188" lvl="1" indent="-357188" algn="just">
              <a:buFont typeface="+mj-lt"/>
              <a:buAutoNum type="arabicPeriod"/>
            </a:pPr>
            <a:r>
              <a:rPr lang="en-US" sz="1600" dirty="0"/>
              <a:t>Strengthen regulatory interventions based upon the results of monitoring mechanisms such as Blue Drop, Green Drop and No Drop</a:t>
            </a:r>
          </a:p>
          <a:p>
            <a:pPr marL="357188" lvl="1" indent="-357188" algn="just">
              <a:buFont typeface="+mj-lt"/>
              <a:buAutoNum type="arabicPeriod"/>
            </a:pPr>
            <a:r>
              <a:rPr lang="en-US" sz="1600" dirty="0"/>
              <a:t>Strengthen the National Norms and Standards (Water Services Act) and put in place a framework to guide the provision of sanitation services</a:t>
            </a:r>
          </a:p>
          <a:p>
            <a:pPr marL="357188" lvl="1" indent="-357188" algn="just">
              <a:buFont typeface="+mj-lt"/>
              <a:buAutoNum type="arabicPeriod"/>
            </a:pPr>
            <a:r>
              <a:rPr lang="en-US" sz="1600" dirty="0"/>
              <a:t>Introduce longer term interventions such as for example taking over the management of wastewater treatment works from municipalities for a longer prescribed period where there is continued non-compliance with norms and standards</a:t>
            </a:r>
          </a:p>
          <a:p>
            <a:pPr marL="357188" lvl="1" indent="-357188" algn="just">
              <a:buFont typeface="+mj-lt"/>
              <a:buAutoNum type="arabicPeriod"/>
            </a:pPr>
            <a:r>
              <a:rPr lang="en-US" sz="1600" dirty="0"/>
              <a:t>More effectively link the allocation of municipal water and sanitation grants to enable support and interventions</a:t>
            </a:r>
          </a:p>
          <a:p>
            <a:pPr marL="357188" lvl="1" indent="-357188" algn="just">
              <a:buFont typeface="+mj-lt"/>
              <a:buAutoNum type="arabicPeriod"/>
            </a:pPr>
            <a:r>
              <a:rPr lang="en-US" sz="1600" dirty="0"/>
              <a:t>Use DWS internal construction capacity for rapid deployment to address urgent intervention needs</a:t>
            </a:r>
          </a:p>
          <a:p>
            <a:pPr marL="357188" lvl="1" indent="-357188" algn="just">
              <a:buFont typeface="+mj-lt"/>
              <a:buAutoNum type="arabicPeriod"/>
            </a:pPr>
            <a:r>
              <a:rPr lang="en-US" sz="1600" dirty="0"/>
              <a:t>Put in place appropriate financing frameworks and mechanisms for support and interventions</a:t>
            </a:r>
          </a:p>
          <a:p>
            <a:pPr marL="357188" lvl="1" indent="-357188" algn="just">
              <a:buFont typeface="+mj-lt"/>
              <a:buAutoNum type="arabicPeriod"/>
            </a:pPr>
            <a:r>
              <a:rPr lang="en-US" sz="1600" dirty="0"/>
              <a:t>Improve coordination and linkages of the interventions made in terms of sections of various legislation</a:t>
            </a:r>
          </a:p>
          <a:p>
            <a:pPr marL="0" indent="0" algn="just">
              <a:buNone/>
            </a:pPr>
            <a:r>
              <a:rPr lang="en-ZA" sz="1600" dirty="0"/>
              <a:t>Some of these measures will start to have an impact on municipal water and sanitation services in the short term (within 3 months) and others will yield results in the medium term</a:t>
            </a:r>
          </a:p>
        </p:txBody>
      </p:sp>
      <p:sp>
        <p:nvSpPr>
          <p:cNvPr id="4" name="Slide Number Placeholder 3">
            <a:extLst>
              <a:ext uri="{FF2B5EF4-FFF2-40B4-BE49-F238E27FC236}">
                <a16:creationId xmlns:a16="http://schemas.microsoft.com/office/drawing/2014/main" id="{96DC92A8-8B05-44DD-B2F1-87F6448C547A}"/>
              </a:ext>
            </a:extLst>
          </p:cNvPr>
          <p:cNvSpPr>
            <a:spLocks noGrp="1"/>
          </p:cNvSpPr>
          <p:nvPr>
            <p:ph type="sldNum" sz="quarter" idx="12"/>
          </p:nvPr>
        </p:nvSpPr>
        <p:spPr>
          <a:xfrm>
            <a:off x="9946193" y="5428785"/>
            <a:ext cx="2133600" cy="273844"/>
          </a:xfrm>
        </p:spPr>
        <p:txBody>
          <a:bodyPr/>
          <a:lstStyle/>
          <a:p>
            <a:pPr defTabSz="457200" fontAlgn="base">
              <a:spcBef>
                <a:spcPct val="0"/>
              </a:spcBef>
              <a:spcAft>
                <a:spcPct val="0"/>
              </a:spcAft>
              <a:defRPr/>
            </a:pPr>
            <a:fld id="{3D66F678-10B2-4E0D-9E89-999EDC111D84}" type="slidenum">
              <a:rPr lang="en-US">
                <a:solidFill>
                  <a:prstClr val="black"/>
                </a:solidFill>
                <a:ea typeface="MS PGothic" pitchFamily="34" charset="-128"/>
              </a:rPr>
              <a:pPr defTabSz="457200" fontAlgn="base">
                <a:spcBef>
                  <a:spcPct val="0"/>
                </a:spcBef>
                <a:spcAft>
                  <a:spcPct val="0"/>
                </a:spcAft>
                <a:defRPr/>
              </a:pPr>
              <a:t>9</a:t>
            </a:fld>
            <a:endParaRPr lang="en-US" dirty="0">
              <a:solidFill>
                <a:prstClr val="black"/>
              </a:solidFill>
              <a:ea typeface="MS PGothic" pitchFamily="34" charset="-128"/>
            </a:endParaRPr>
          </a:p>
        </p:txBody>
      </p:sp>
    </p:spTree>
    <p:extLst>
      <p:ext uri="{BB962C8B-B14F-4D97-AF65-F5344CB8AC3E}">
        <p14:creationId xmlns:p14="http://schemas.microsoft.com/office/powerpoint/2010/main" val="2997500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8877</Words>
  <Application>Microsoft Office PowerPoint</Application>
  <PresentationFormat>Widescreen</PresentationFormat>
  <Paragraphs>996</Paragraphs>
  <Slides>64</Slides>
  <Notes>31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64</vt:i4>
      </vt:variant>
    </vt:vector>
  </HeadingPairs>
  <TitlesOfParts>
    <vt:vector size="78" baseType="lpstr">
      <vt:lpstr>ＭＳ Ｐゴシック</vt:lpstr>
      <vt:lpstr>Arial</vt:lpstr>
      <vt:lpstr>Calibri</vt:lpstr>
      <vt:lpstr>Calibri Light</vt:lpstr>
      <vt:lpstr>Courier New</vt:lpstr>
      <vt:lpstr>Gill Sans</vt:lpstr>
      <vt:lpstr>Gill Sans Light</vt:lpstr>
      <vt:lpstr>Gill Snas</vt:lpstr>
      <vt:lpstr>Times New Roman</vt:lpstr>
      <vt:lpstr>Wingdings</vt:lpstr>
      <vt:lpstr>Office Theme</vt:lpstr>
      <vt:lpstr>1_Office Theme</vt:lpstr>
      <vt:lpstr>13_Office Theme</vt:lpstr>
      <vt:lpstr>2_Office Theme</vt:lpstr>
      <vt:lpstr>PowerPoint Presentation</vt:lpstr>
      <vt:lpstr>INTRODUCTION</vt:lpstr>
      <vt:lpstr> PRESENTATION OUTLINE</vt:lpstr>
      <vt:lpstr>1. Strengthening support to municipalities for water and sanitation service delivery </vt:lpstr>
      <vt:lpstr>Constitutional and Legislative Imperatives</vt:lpstr>
      <vt:lpstr>Constitutional and Legislative Imperatives (Cont.)</vt:lpstr>
      <vt:lpstr>Key  principles underlying institutional reform</vt:lpstr>
      <vt:lpstr>Strengthening support to municipalities for water and sanitation service delivery</vt:lpstr>
      <vt:lpstr>WHAT WE WILL DO</vt:lpstr>
      <vt:lpstr>2. Water Use Licence Applications </vt:lpstr>
      <vt:lpstr>BACKGROUND</vt:lpstr>
      <vt:lpstr>LEGISLATIVE FRAMEWORK…</vt:lpstr>
      <vt:lpstr>…LEGISLATIVE FRAMEWORK</vt:lpstr>
      <vt:lpstr> REVISION OF WULA REGULATIONS</vt:lpstr>
      <vt:lpstr>PowerPoint Presentation</vt:lpstr>
      <vt:lpstr>PowerPoint Presentation</vt:lpstr>
      <vt:lpstr>PowerPoint Presentation</vt:lpstr>
      <vt:lpstr>PowerPoint Presentation</vt:lpstr>
      <vt:lpstr>PowerPoint Presentation</vt:lpstr>
      <vt:lpstr>WATER USE AUTHORISATION PERFORMANCE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…..IMMEDIATE INTERVENTION TO FAST TRACK APPLICATIONS IN PROGRESS</vt:lpstr>
      <vt:lpstr>PowerPoint Presentation</vt:lpstr>
      <vt:lpstr>PowerPoint Presentation</vt:lpstr>
      <vt:lpstr>PowerPoint Presentation</vt:lpstr>
      <vt:lpstr>PowerPoint Presentation</vt:lpstr>
      <vt:lpstr>ABBREVIATIONS </vt:lpstr>
      <vt:lpstr>3. Establishment of the National Water Resource Infrastructure Agency </vt:lpstr>
      <vt:lpstr>PowerPoint Presentation</vt:lpstr>
      <vt:lpstr>RATIONALE (continued)</vt:lpstr>
      <vt:lpstr>PowerPoint Presentation</vt:lpstr>
      <vt:lpstr>PowerPoint Presentation</vt:lpstr>
      <vt:lpstr> MANDATE AND FUNCTIONS OF THE NWRIA</vt:lpstr>
      <vt:lpstr>PROGRESS AND REMAINING PROCESSES FOR THE ESTABLISHMENT OF THE NWRIA</vt:lpstr>
      <vt:lpstr>4. Green Drop  &amp; Blue Drop Certification Programmes</vt:lpstr>
      <vt:lpstr>Incentive-based Regulation: Background</vt:lpstr>
      <vt:lpstr>Incentive-based Regulation: Objective</vt:lpstr>
      <vt:lpstr>Reviving Blue Drop and Green Drop</vt:lpstr>
      <vt:lpstr>5 Steps to Blue Drop Certification</vt:lpstr>
      <vt:lpstr>5 Steps to Blue Drop Certification</vt:lpstr>
      <vt:lpstr>Cumulative Risk Rating (CRR):  A means towards scientifically measuring progress </vt:lpstr>
      <vt:lpstr>Way Forward</vt:lpstr>
      <vt:lpstr>5. Umzimvubu </vt:lpstr>
      <vt:lpstr>EXECUTIVE SUMMARY </vt:lpstr>
      <vt:lpstr>BACKGROUND </vt:lpstr>
      <vt:lpstr>BACKGROUND (cont’d) </vt:lpstr>
      <vt:lpstr>PowerPoint Presentation</vt:lpstr>
      <vt:lpstr>PROJECT SCOPE AND IMPLEMENTATION </vt:lpstr>
      <vt:lpstr>PROJECT SCOPE AND IMPLEMENTATION </vt:lpstr>
      <vt:lpstr>PROFESSIONAL SERVICES </vt:lpstr>
      <vt:lpstr>FUNDING (1) </vt:lpstr>
      <vt:lpstr>FUNDING (2)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Hendrik Enslin</dc:creator>
  <cp:lastModifiedBy>Sean Phillips</cp:lastModifiedBy>
  <cp:revision>342</cp:revision>
  <cp:lastPrinted>2017-05-31T13:00:16Z</cp:lastPrinted>
  <dcterms:created xsi:type="dcterms:W3CDTF">2016-10-26T02:45:23Z</dcterms:created>
  <dcterms:modified xsi:type="dcterms:W3CDTF">2022-02-19T15:49:02Z</dcterms:modified>
</cp:coreProperties>
</file>