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31"/>
  </p:notesMasterIdLst>
  <p:sldIdLst>
    <p:sldId id="256" r:id="rId3"/>
    <p:sldId id="307" r:id="rId4"/>
    <p:sldId id="349" r:id="rId5"/>
    <p:sldId id="359" r:id="rId6"/>
    <p:sldId id="346" r:id="rId7"/>
    <p:sldId id="308" r:id="rId8"/>
    <p:sldId id="351" r:id="rId9"/>
    <p:sldId id="275" r:id="rId10"/>
    <p:sldId id="297" r:id="rId11"/>
    <p:sldId id="296" r:id="rId12"/>
    <p:sldId id="363" r:id="rId13"/>
    <p:sldId id="352" r:id="rId14"/>
    <p:sldId id="360" r:id="rId15"/>
    <p:sldId id="361" r:id="rId16"/>
    <p:sldId id="353" r:id="rId17"/>
    <p:sldId id="354" r:id="rId18"/>
    <p:sldId id="355" r:id="rId19"/>
    <p:sldId id="362" r:id="rId20"/>
    <p:sldId id="356" r:id="rId21"/>
    <p:sldId id="345" r:id="rId22"/>
    <p:sldId id="340" r:id="rId23"/>
    <p:sldId id="341" r:id="rId24"/>
    <p:sldId id="343" r:id="rId25"/>
    <p:sldId id="271" r:id="rId26"/>
    <p:sldId id="357" r:id="rId27"/>
    <p:sldId id="364" r:id="rId28"/>
    <p:sldId id="350" r:id="rId29"/>
    <p:sldId id="258"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03"/>
  </p:normalViewPr>
  <p:slideViewPr>
    <p:cSldViewPr snapToGrid="0" snapToObjects="1">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Status of waste services in Metros GHS 2020</a:t>
            </a:r>
          </a:p>
        </c:rich>
      </c:tx>
      <c:layout/>
      <c:spPr>
        <a:noFill/>
        <a:ln>
          <a:noFill/>
        </a:ln>
        <a:effectLst/>
      </c:spPr>
    </c:title>
    <c:plotArea>
      <c:layout/>
      <c:barChart>
        <c:barDir val="col"/>
        <c:grouping val="clustered"/>
        <c:ser>
          <c:idx val="0"/>
          <c:order val="0"/>
          <c:spPr>
            <a:solidFill>
              <a:schemeClr val="accent1"/>
            </a:solidFill>
            <a:ln>
              <a:noFill/>
            </a:ln>
            <a:effectLst/>
          </c:spPr>
          <c:cat>
            <c:strRef>
              <c:f>Sheet1!$C$4:$C$12</c:f>
              <c:strCache>
                <c:ptCount val="9"/>
                <c:pt idx="0">
                  <c:v>City of Cape Town</c:v>
                </c:pt>
                <c:pt idx="1">
                  <c:v>Buffalo City</c:v>
                </c:pt>
                <c:pt idx="2">
                  <c:v>Nelson Mandela Bay</c:v>
                </c:pt>
                <c:pt idx="3">
                  <c:v>Mangaung</c:v>
                </c:pt>
                <c:pt idx="4">
                  <c:v>eThekwini</c:v>
                </c:pt>
                <c:pt idx="5">
                  <c:v>Ekurhuleni</c:v>
                </c:pt>
                <c:pt idx="6">
                  <c:v>City of Johannesburg</c:v>
                </c:pt>
                <c:pt idx="7">
                  <c:v>City of Tshwane</c:v>
                </c:pt>
                <c:pt idx="8">
                  <c:v>All metros</c:v>
                </c:pt>
              </c:strCache>
            </c:strRef>
          </c:cat>
          <c:val>
            <c:numRef>
              <c:f>Sheet1!$D$4:$D$12</c:f>
              <c:numCache>
                <c:formatCode>0%</c:formatCode>
                <c:ptCount val="9"/>
                <c:pt idx="0">
                  <c:v>0.87198111988994387</c:v>
                </c:pt>
                <c:pt idx="1">
                  <c:v>0.71431723458314234</c:v>
                </c:pt>
                <c:pt idx="2">
                  <c:v>0.90754343205012644</c:v>
                </c:pt>
                <c:pt idx="3">
                  <c:v>0.71835917458172227</c:v>
                </c:pt>
                <c:pt idx="4">
                  <c:v>0.83094969149297981</c:v>
                </c:pt>
                <c:pt idx="5">
                  <c:v>0.93240228852080531</c:v>
                </c:pt>
                <c:pt idx="6">
                  <c:v>0.86016925014394108</c:v>
                </c:pt>
                <c:pt idx="7">
                  <c:v>0.77017370063556279</c:v>
                </c:pt>
                <c:pt idx="8">
                  <c:v>0.84854176262262082</c:v>
                </c:pt>
              </c:numCache>
            </c:numRef>
          </c:val>
          <c:extLst xmlns:c16r2="http://schemas.microsoft.com/office/drawing/2015/06/chart">
            <c:ext xmlns:c16="http://schemas.microsoft.com/office/drawing/2014/chart" uri="{C3380CC4-5D6E-409C-BE32-E72D297353CC}">
              <c16:uniqueId val="{00000000-38A3-4040-B85F-B9AAD142A084}"/>
            </c:ext>
          </c:extLst>
        </c:ser>
        <c:dLbls/>
        <c:gapWidth val="219"/>
        <c:overlap val="-27"/>
        <c:axId val="102072320"/>
        <c:axId val="102073856"/>
      </c:barChart>
      <c:catAx>
        <c:axId val="1020723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073856"/>
        <c:crosses val="autoZero"/>
        <c:auto val="1"/>
        <c:lblAlgn val="ctr"/>
        <c:lblOffset val="100"/>
      </c:catAx>
      <c:valAx>
        <c:axId val="10207385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07232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Status of waste services in Provinces GHS 2020</a:t>
            </a:r>
          </a:p>
        </c:rich>
      </c:tx>
      <c:layout/>
      <c:spPr>
        <a:noFill/>
        <a:ln>
          <a:noFill/>
        </a:ln>
        <a:effectLst/>
      </c:spPr>
    </c:title>
    <c:plotArea>
      <c:layout/>
      <c:barChart>
        <c:barDir val="col"/>
        <c:grouping val="clustered"/>
        <c:ser>
          <c:idx val="0"/>
          <c:order val="0"/>
          <c:spPr>
            <a:solidFill>
              <a:schemeClr val="accent1"/>
            </a:solidFill>
            <a:ln>
              <a:noFill/>
            </a:ln>
            <a:effectLst/>
          </c:spPr>
          <c:cat>
            <c:strRef>
              <c:f>Sheet2!$B$2:$B$11</c:f>
              <c:strCache>
                <c:ptCount val="10"/>
                <c:pt idx="0">
                  <c:v>Western Cape</c:v>
                </c:pt>
                <c:pt idx="1">
                  <c:v>Eastern Cape</c:v>
                </c:pt>
                <c:pt idx="2">
                  <c:v>Northern Cape</c:v>
                </c:pt>
                <c:pt idx="3">
                  <c:v>Free State</c:v>
                </c:pt>
                <c:pt idx="4">
                  <c:v>Kwa-Zulu Natal</c:v>
                </c:pt>
                <c:pt idx="5">
                  <c:v>North West</c:v>
                </c:pt>
                <c:pt idx="6">
                  <c:v>Gauteng</c:v>
                </c:pt>
                <c:pt idx="7">
                  <c:v>Mpumalanga</c:v>
                </c:pt>
                <c:pt idx="8">
                  <c:v>Limpopo</c:v>
                </c:pt>
                <c:pt idx="9">
                  <c:v>South Africa</c:v>
                </c:pt>
              </c:strCache>
            </c:strRef>
          </c:cat>
          <c:val>
            <c:numRef>
              <c:f>Sheet2!$C$2:$C$11</c:f>
              <c:numCache>
                <c:formatCode>0%</c:formatCode>
                <c:ptCount val="10"/>
                <c:pt idx="0">
                  <c:v>0.8949045008490627</c:v>
                </c:pt>
                <c:pt idx="1">
                  <c:v>0.54266371481907061</c:v>
                </c:pt>
                <c:pt idx="2">
                  <c:v>0.72626110386690212</c:v>
                </c:pt>
                <c:pt idx="3">
                  <c:v>0.73011695525001363</c:v>
                </c:pt>
                <c:pt idx="4">
                  <c:v>0.66565107923377653</c:v>
                </c:pt>
                <c:pt idx="5">
                  <c:v>0.81030649163713186</c:v>
                </c:pt>
                <c:pt idx="6">
                  <c:v>0.84843591768584681</c:v>
                </c:pt>
                <c:pt idx="7">
                  <c:v>0.57929047896622321</c:v>
                </c:pt>
                <c:pt idx="8">
                  <c:v>0.46495931907591664</c:v>
                </c:pt>
                <c:pt idx="9">
                  <c:v>0.71618214466701946</c:v>
                </c:pt>
              </c:numCache>
            </c:numRef>
          </c:val>
          <c:extLst xmlns:c16r2="http://schemas.microsoft.com/office/drawing/2015/06/chart">
            <c:ext xmlns:c16="http://schemas.microsoft.com/office/drawing/2014/chart" uri="{C3380CC4-5D6E-409C-BE32-E72D297353CC}">
              <c16:uniqueId val="{00000000-5675-4CD9-9ED8-D862FBB74D57}"/>
            </c:ext>
          </c:extLst>
        </c:ser>
        <c:dLbls/>
        <c:gapWidth val="219"/>
        <c:overlap val="-27"/>
        <c:axId val="83621760"/>
        <c:axId val="83623296"/>
      </c:barChart>
      <c:catAx>
        <c:axId val="836217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23296"/>
        <c:crosses val="autoZero"/>
        <c:auto val="1"/>
        <c:lblAlgn val="ctr"/>
        <c:lblOffset val="100"/>
      </c:catAx>
      <c:valAx>
        <c:axId val="836232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2176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11C92-C25D-46C5-B52F-ACDC30B2680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4CDA8FE4-4398-4BEB-8081-4BB02A722123}">
      <dgm:prSet/>
      <dgm:spPr>
        <a:solidFill>
          <a:schemeClr val="accent3">
            <a:lumMod val="75000"/>
          </a:schemeClr>
        </a:solidFill>
      </dgm:spPr>
      <dgm:t>
        <a:bodyPr/>
        <a:lstStyle/>
        <a:p>
          <a:r>
            <a:rPr lang="en-ZA" dirty="0"/>
            <a:t>1</a:t>
          </a:r>
          <a:r>
            <a:rPr lang="en-ZA" baseline="30000" dirty="0"/>
            <a:t>st</a:t>
          </a:r>
          <a:r>
            <a:rPr lang="en-ZA" dirty="0"/>
            <a:t> National Waste Management Strategy, 1999</a:t>
          </a:r>
          <a:endParaRPr lang="en-US" dirty="0"/>
        </a:p>
      </dgm:t>
    </dgm:pt>
    <dgm:pt modelId="{F55EA30E-C7E1-4A84-9A68-8F55DF398239}" type="parTrans" cxnId="{D1A2AF17-3764-47F2-84C5-01CE3A5B2562}">
      <dgm:prSet/>
      <dgm:spPr/>
      <dgm:t>
        <a:bodyPr/>
        <a:lstStyle/>
        <a:p>
          <a:endParaRPr lang="en-US"/>
        </a:p>
      </dgm:t>
    </dgm:pt>
    <dgm:pt modelId="{407A214E-1967-4657-BBE0-0EAB708C1C6B}" type="sibTrans" cxnId="{D1A2AF17-3764-47F2-84C5-01CE3A5B2562}">
      <dgm:prSet/>
      <dgm:spPr/>
      <dgm:t>
        <a:bodyPr/>
        <a:lstStyle/>
        <a:p>
          <a:endParaRPr lang="en-US"/>
        </a:p>
      </dgm:t>
    </dgm:pt>
    <dgm:pt modelId="{D15E3E41-705D-4953-ACCE-7D18E7B1F6D0}">
      <dgm:prSet/>
      <dgm:spPr>
        <a:solidFill>
          <a:schemeClr val="accent3">
            <a:lumMod val="75000"/>
          </a:schemeClr>
        </a:solidFill>
      </dgm:spPr>
      <dgm:t>
        <a:bodyPr/>
        <a:lstStyle/>
        <a:p>
          <a:r>
            <a:rPr lang="en-ZA" dirty="0"/>
            <a:t>2</a:t>
          </a:r>
          <a:r>
            <a:rPr lang="en-ZA" baseline="30000" dirty="0"/>
            <a:t>nd</a:t>
          </a:r>
          <a:r>
            <a:rPr lang="en-ZA" dirty="0"/>
            <a:t> National Waste Management Strategy, 2012</a:t>
          </a:r>
          <a:endParaRPr lang="en-US" dirty="0"/>
        </a:p>
      </dgm:t>
    </dgm:pt>
    <dgm:pt modelId="{5D1F85A2-442C-44BD-90B9-3207452E8701}" type="parTrans" cxnId="{0C8C2FFE-C538-4689-9EB2-AB96D799AEF4}">
      <dgm:prSet/>
      <dgm:spPr/>
      <dgm:t>
        <a:bodyPr/>
        <a:lstStyle/>
        <a:p>
          <a:endParaRPr lang="en-US"/>
        </a:p>
      </dgm:t>
    </dgm:pt>
    <dgm:pt modelId="{CF93B902-C0F9-4C19-AA6B-C6C1F4E990B8}" type="sibTrans" cxnId="{0C8C2FFE-C538-4689-9EB2-AB96D799AEF4}">
      <dgm:prSet/>
      <dgm:spPr/>
      <dgm:t>
        <a:bodyPr/>
        <a:lstStyle/>
        <a:p>
          <a:endParaRPr lang="en-US"/>
        </a:p>
      </dgm:t>
    </dgm:pt>
    <dgm:pt modelId="{533C3BB4-B65E-4F8E-A3E9-DC696783174F}">
      <dgm:prSet/>
      <dgm:spPr>
        <a:solidFill>
          <a:schemeClr val="accent3">
            <a:lumMod val="75000"/>
          </a:schemeClr>
        </a:solidFill>
      </dgm:spPr>
      <dgm:t>
        <a:bodyPr/>
        <a:lstStyle/>
        <a:p>
          <a:r>
            <a:rPr lang="en-ZA" dirty="0"/>
            <a:t>3</a:t>
          </a:r>
          <a:r>
            <a:rPr lang="en-ZA" baseline="30000" dirty="0"/>
            <a:t>rd</a:t>
          </a:r>
          <a:r>
            <a:rPr lang="en-ZA" dirty="0"/>
            <a:t> Third National Waste Management Strategy, 2020</a:t>
          </a:r>
          <a:endParaRPr lang="en-US" dirty="0"/>
        </a:p>
      </dgm:t>
    </dgm:pt>
    <dgm:pt modelId="{F5A3C459-F64E-44DD-AA11-AB3A8C14B0A7}" type="parTrans" cxnId="{60AC1FE8-F0F5-4642-9EC9-501C2809EBA8}">
      <dgm:prSet/>
      <dgm:spPr/>
      <dgm:t>
        <a:bodyPr/>
        <a:lstStyle/>
        <a:p>
          <a:endParaRPr lang="en-US"/>
        </a:p>
      </dgm:t>
    </dgm:pt>
    <dgm:pt modelId="{D9FAF52F-17D9-4395-98C3-68A27DB85541}" type="sibTrans" cxnId="{60AC1FE8-F0F5-4642-9EC9-501C2809EBA8}">
      <dgm:prSet/>
      <dgm:spPr/>
      <dgm:t>
        <a:bodyPr/>
        <a:lstStyle/>
        <a:p>
          <a:endParaRPr lang="en-US"/>
        </a:p>
      </dgm:t>
    </dgm:pt>
    <dgm:pt modelId="{D283F2CD-72AA-440A-899C-F12145EFE95C}">
      <dgm:prSet/>
      <dgm:spPr>
        <a:solidFill>
          <a:schemeClr val="accent3">
            <a:lumMod val="75000"/>
          </a:schemeClr>
        </a:solidFill>
      </dgm:spPr>
      <dgm:t>
        <a:bodyPr/>
        <a:lstStyle/>
        <a:p>
          <a:r>
            <a:rPr lang="en-ZA" dirty="0"/>
            <a:t>Integrated Pollution and Waste Management Policy, 2000</a:t>
          </a:r>
          <a:endParaRPr lang="en-US" dirty="0"/>
        </a:p>
      </dgm:t>
    </dgm:pt>
    <dgm:pt modelId="{5C3CE03B-738D-47D8-A7F2-57465BF08FEA}" type="parTrans" cxnId="{E08C4D50-A591-4B38-97BF-759760812551}">
      <dgm:prSet/>
      <dgm:spPr/>
      <dgm:t>
        <a:bodyPr/>
        <a:lstStyle/>
        <a:p>
          <a:endParaRPr lang="en-US"/>
        </a:p>
      </dgm:t>
    </dgm:pt>
    <dgm:pt modelId="{804D2BB8-02EF-49B2-9213-C62357DA61DF}" type="sibTrans" cxnId="{E08C4D50-A591-4B38-97BF-759760812551}">
      <dgm:prSet/>
      <dgm:spPr/>
      <dgm:t>
        <a:bodyPr/>
        <a:lstStyle/>
        <a:p>
          <a:endParaRPr lang="en-US"/>
        </a:p>
      </dgm:t>
    </dgm:pt>
    <dgm:pt modelId="{FBB5A36F-0CC0-40CB-B97C-659297D52317}">
      <dgm:prSet/>
      <dgm:spPr>
        <a:solidFill>
          <a:schemeClr val="accent3">
            <a:lumMod val="75000"/>
          </a:schemeClr>
        </a:solidFill>
      </dgm:spPr>
      <dgm:t>
        <a:bodyPr/>
        <a:lstStyle/>
        <a:p>
          <a:r>
            <a:rPr lang="en-ZA" dirty="0"/>
            <a:t>National Waste Baseline Information Report, 2011</a:t>
          </a:r>
          <a:endParaRPr lang="en-US" dirty="0"/>
        </a:p>
      </dgm:t>
    </dgm:pt>
    <dgm:pt modelId="{C4DEF817-22B2-4E46-92C5-D11644F78B15}" type="parTrans" cxnId="{DC606ECD-BD6A-469F-A443-A6BA6D2C174E}">
      <dgm:prSet/>
      <dgm:spPr/>
      <dgm:t>
        <a:bodyPr/>
        <a:lstStyle/>
        <a:p>
          <a:endParaRPr lang="en-US"/>
        </a:p>
      </dgm:t>
    </dgm:pt>
    <dgm:pt modelId="{1DF0E5F9-F1C5-4BBD-8430-344BD8F157FA}" type="sibTrans" cxnId="{DC606ECD-BD6A-469F-A443-A6BA6D2C174E}">
      <dgm:prSet/>
      <dgm:spPr/>
      <dgm:t>
        <a:bodyPr/>
        <a:lstStyle/>
        <a:p>
          <a:endParaRPr lang="en-US"/>
        </a:p>
      </dgm:t>
    </dgm:pt>
    <dgm:pt modelId="{DA4E2CD1-087F-4325-9ECC-4A77D153CEFB}">
      <dgm:prSet/>
      <dgm:spPr>
        <a:solidFill>
          <a:schemeClr val="accent3">
            <a:lumMod val="75000"/>
          </a:schemeClr>
        </a:solidFill>
      </dgm:spPr>
      <dgm:t>
        <a:bodyPr/>
        <a:lstStyle/>
        <a:p>
          <a:r>
            <a:rPr lang="en-ZA" dirty="0"/>
            <a:t>National State of Waste Report, 2018</a:t>
          </a:r>
          <a:endParaRPr lang="en-US" dirty="0"/>
        </a:p>
      </dgm:t>
    </dgm:pt>
    <dgm:pt modelId="{ADA7FA4F-AC20-4E13-B1B4-15BCF500F929}" type="parTrans" cxnId="{ECD10EAF-266D-4DF8-84BF-478FD43B85C4}">
      <dgm:prSet/>
      <dgm:spPr/>
      <dgm:t>
        <a:bodyPr/>
        <a:lstStyle/>
        <a:p>
          <a:endParaRPr lang="en-US"/>
        </a:p>
      </dgm:t>
    </dgm:pt>
    <dgm:pt modelId="{66B9EFFB-436A-4372-B9A9-8F760944662C}" type="sibTrans" cxnId="{ECD10EAF-266D-4DF8-84BF-478FD43B85C4}">
      <dgm:prSet/>
      <dgm:spPr/>
      <dgm:t>
        <a:bodyPr/>
        <a:lstStyle/>
        <a:p>
          <a:endParaRPr lang="en-US"/>
        </a:p>
      </dgm:t>
    </dgm:pt>
    <dgm:pt modelId="{A1D3B676-F1E4-4D04-B754-EDA7EA014A89}">
      <dgm:prSet/>
      <dgm:spPr>
        <a:solidFill>
          <a:schemeClr val="accent3">
            <a:lumMod val="75000"/>
          </a:schemeClr>
        </a:solidFill>
      </dgm:spPr>
      <dgm:t>
        <a:bodyPr/>
        <a:lstStyle/>
        <a:p>
          <a:r>
            <a:rPr lang="en-ZA" dirty="0"/>
            <a:t>National Environmental Management: Waste Act, Act 59 of 2008</a:t>
          </a:r>
        </a:p>
        <a:p>
          <a:r>
            <a:rPr lang="en-US" dirty="0"/>
            <a:t>(NEMWA)</a:t>
          </a:r>
        </a:p>
      </dgm:t>
    </dgm:pt>
    <dgm:pt modelId="{90435FFC-92AA-4FA0-B6D7-F035C8F77AB1}" type="parTrans" cxnId="{81BE2687-CDCB-4EEE-A255-4D6EAD29550C}">
      <dgm:prSet/>
      <dgm:spPr/>
      <dgm:t>
        <a:bodyPr/>
        <a:lstStyle/>
        <a:p>
          <a:endParaRPr lang="en-US"/>
        </a:p>
      </dgm:t>
    </dgm:pt>
    <dgm:pt modelId="{E195236A-6DCF-484E-9D28-6130D1ABBBFC}" type="sibTrans" cxnId="{81BE2687-CDCB-4EEE-A255-4D6EAD29550C}">
      <dgm:prSet/>
      <dgm:spPr/>
      <dgm:t>
        <a:bodyPr/>
        <a:lstStyle/>
        <a:p>
          <a:endParaRPr lang="en-US"/>
        </a:p>
      </dgm:t>
    </dgm:pt>
    <dgm:pt modelId="{D7C84E55-C316-40D5-B34C-AE931020D9C9}">
      <dgm:prSet/>
      <dgm:spPr>
        <a:solidFill>
          <a:schemeClr val="accent3">
            <a:lumMod val="75000"/>
          </a:schemeClr>
        </a:solidFill>
      </dgm:spPr>
      <dgm:t>
        <a:bodyPr/>
        <a:lstStyle/>
        <a:p>
          <a:r>
            <a:rPr lang="en-ZA" dirty="0"/>
            <a:t>National Environmental Management: Waste Amendment Act, Act 26 of 2014</a:t>
          </a:r>
          <a:endParaRPr lang="en-US" dirty="0"/>
        </a:p>
      </dgm:t>
    </dgm:pt>
    <dgm:pt modelId="{AE3BB5C4-7CC9-437C-BCE3-22CECCE487B7}" type="parTrans" cxnId="{3EC13CAF-1B8B-4D2E-8C9B-888F5497CD0E}">
      <dgm:prSet/>
      <dgm:spPr/>
      <dgm:t>
        <a:bodyPr/>
        <a:lstStyle/>
        <a:p>
          <a:endParaRPr lang="en-US"/>
        </a:p>
      </dgm:t>
    </dgm:pt>
    <dgm:pt modelId="{BF293878-921D-459B-A177-32568CC90279}" type="sibTrans" cxnId="{3EC13CAF-1B8B-4D2E-8C9B-888F5497CD0E}">
      <dgm:prSet/>
      <dgm:spPr/>
      <dgm:t>
        <a:bodyPr/>
        <a:lstStyle/>
        <a:p>
          <a:endParaRPr lang="en-US"/>
        </a:p>
      </dgm:t>
    </dgm:pt>
    <dgm:pt modelId="{EEA83E27-6801-4970-BAB2-BC23D04DB553}">
      <dgm:prSet/>
      <dgm:spPr>
        <a:solidFill>
          <a:schemeClr val="accent3">
            <a:lumMod val="75000"/>
          </a:schemeClr>
        </a:solidFill>
      </dgm:spPr>
      <dgm:t>
        <a:bodyPr/>
        <a:lstStyle/>
        <a:p>
          <a:r>
            <a:rPr lang="en-US" dirty="0"/>
            <a:t>Policy for the Provision of Basic Refuse Removal Services to Indigent Households, 2011</a:t>
          </a:r>
        </a:p>
      </dgm:t>
    </dgm:pt>
    <dgm:pt modelId="{98E16CD3-CAC5-4B26-8185-850F36A4DF6E}" type="parTrans" cxnId="{7FA1055B-84DC-4DEC-BEF8-8E602D98FAE1}">
      <dgm:prSet/>
      <dgm:spPr/>
      <dgm:t>
        <a:bodyPr/>
        <a:lstStyle/>
        <a:p>
          <a:endParaRPr lang="en-US"/>
        </a:p>
      </dgm:t>
    </dgm:pt>
    <dgm:pt modelId="{6834A756-3416-44E0-B378-20C9A6B7ACAD}" type="sibTrans" cxnId="{7FA1055B-84DC-4DEC-BEF8-8E602D98FAE1}">
      <dgm:prSet/>
      <dgm:spPr/>
      <dgm:t>
        <a:bodyPr/>
        <a:lstStyle/>
        <a:p>
          <a:endParaRPr lang="en-US"/>
        </a:p>
      </dgm:t>
    </dgm:pt>
    <dgm:pt modelId="{094C25B9-A9A0-46A0-86E6-DBC011BF2DC8}" type="pres">
      <dgm:prSet presAssocID="{66511C92-C25D-46C5-B52F-ACDC30B2680D}" presName="diagram" presStyleCnt="0">
        <dgm:presLayoutVars>
          <dgm:dir/>
          <dgm:resizeHandles val="exact"/>
        </dgm:presLayoutVars>
      </dgm:prSet>
      <dgm:spPr/>
      <dgm:t>
        <a:bodyPr/>
        <a:lstStyle/>
        <a:p>
          <a:endParaRPr lang="en-ZA"/>
        </a:p>
      </dgm:t>
    </dgm:pt>
    <dgm:pt modelId="{455BC8B3-6F51-4BB5-B582-4B79D3C79EA0}" type="pres">
      <dgm:prSet presAssocID="{4CDA8FE4-4398-4BEB-8081-4BB02A722123}" presName="node" presStyleLbl="node1" presStyleIdx="0" presStyleCnt="9">
        <dgm:presLayoutVars>
          <dgm:bulletEnabled val="1"/>
        </dgm:presLayoutVars>
      </dgm:prSet>
      <dgm:spPr/>
      <dgm:t>
        <a:bodyPr/>
        <a:lstStyle/>
        <a:p>
          <a:endParaRPr lang="en-ZA"/>
        </a:p>
      </dgm:t>
    </dgm:pt>
    <dgm:pt modelId="{D9479FD7-074E-44C4-AD03-E9E7F288243A}" type="pres">
      <dgm:prSet presAssocID="{407A214E-1967-4657-BBE0-0EAB708C1C6B}" presName="sibTrans" presStyleCnt="0"/>
      <dgm:spPr/>
    </dgm:pt>
    <dgm:pt modelId="{8B8ED911-7E8B-4DDD-8DF3-C9037E13DF08}" type="pres">
      <dgm:prSet presAssocID="{D15E3E41-705D-4953-ACCE-7D18E7B1F6D0}" presName="node" presStyleLbl="node1" presStyleIdx="1" presStyleCnt="9">
        <dgm:presLayoutVars>
          <dgm:bulletEnabled val="1"/>
        </dgm:presLayoutVars>
      </dgm:prSet>
      <dgm:spPr/>
      <dgm:t>
        <a:bodyPr/>
        <a:lstStyle/>
        <a:p>
          <a:endParaRPr lang="en-ZA"/>
        </a:p>
      </dgm:t>
    </dgm:pt>
    <dgm:pt modelId="{93E046CE-99EF-438F-8987-37245368D082}" type="pres">
      <dgm:prSet presAssocID="{CF93B902-C0F9-4C19-AA6B-C6C1F4E990B8}" presName="sibTrans" presStyleCnt="0"/>
      <dgm:spPr/>
    </dgm:pt>
    <dgm:pt modelId="{4A6345C9-BF16-4614-B4A5-94E307F0A782}" type="pres">
      <dgm:prSet presAssocID="{533C3BB4-B65E-4F8E-A3E9-DC696783174F}" presName="node" presStyleLbl="node1" presStyleIdx="2" presStyleCnt="9">
        <dgm:presLayoutVars>
          <dgm:bulletEnabled val="1"/>
        </dgm:presLayoutVars>
      </dgm:prSet>
      <dgm:spPr/>
      <dgm:t>
        <a:bodyPr/>
        <a:lstStyle/>
        <a:p>
          <a:endParaRPr lang="en-ZA"/>
        </a:p>
      </dgm:t>
    </dgm:pt>
    <dgm:pt modelId="{50EFA8E3-27BA-4F52-9CB9-E30EE8614D0C}" type="pres">
      <dgm:prSet presAssocID="{D9FAF52F-17D9-4395-98C3-68A27DB85541}" presName="sibTrans" presStyleCnt="0"/>
      <dgm:spPr/>
    </dgm:pt>
    <dgm:pt modelId="{30DAE05A-D6F4-49CA-AE75-2E616458A03E}" type="pres">
      <dgm:prSet presAssocID="{D283F2CD-72AA-440A-899C-F12145EFE95C}" presName="node" presStyleLbl="node1" presStyleIdx="3" presStyleCnt="9">
        <dgm:presLayoutVars>
          <dgm:bulletEnabled val="1"/>
        </dgm:presLayoutVars>
      </dgm:prSet>
      <dgm:spPr/>
      <dgm:t>
        <a:bodyPr/>
        <a:lstStyle/>
        <a:p>
          <a:endParaRPr lang="en-ZA"/>
        </a:p>
      </dgm:t>
    </dgm:pt>
    <dgm:pt modelId="{B6CAFC8F-4E8D-429D-9364-48C18A98F94E}" type="pres">
      <dgm:prSet presAssocID="{804D2BB8-02EF-49B2-9213-C62357DA61DF}" presName="sibTrans" presStyleCnt="0"/>
      <dgm:spPr/>
    </dgm:pt>
    <dgm:pt modelId="{EFD186CA-08DA-4873-8EFD-A845AC542196}" type="pres">
      <dgm:prSet presAssocID="{FBB5A36F-0CC0-40CB-B97C-659297D52317}" presName="node" presStyleLbl="node1" presStyleIdx="4" presStyleCnt="9">
        <dgm:presLayoutVars>
          <dgm:bulletEnabled val="1"/>
        </dgm:presLayoutVars>
      </dgm:prSet>
      <dgm:spPr/>
      <dgm:t>
        <a:bodyPr/>
        <a:lstStyle/>
        <a:p>
          <a:endParaRPr lang="en-ZA"/>
        </a:p>
      </dgm:t>
    </dgm:pt>
    <dgm:pt modelId="{FE64C40B-BA10-4235-A1AE-1C4BB0D36442}" type="pres">
      <dgm:prSet presAssocID="{1DF0E5F9-F1C5-4BBD-8430-344BD8F157FA}" presName="sibTrans" presStyleCnt="0"/>
      <dgm:spPr/>
    </dgm:pt>
    <dgm:pt modelId="{9CB51872-0F0F-485A-B422-16E744CC4EFF}" type="pres">
      <dgm:prSet presAssocID="{DA4E2CD1-087F-4325-9ECC-4A77D153CEFB}" presName="node" presStyleLbl="node1" presStyleIdx="5" presStyleCnt="9">
        <dgm:presLayoutVars>
          <dgm:bulletEnabled val="1"/>
        </dgm:presLayoutVars>
      </dgm:prSet>
      <dgm:spPr/>
      <dgm:t>
        <a:bodyPr/>
        <a:lstStyle/>
        <a:p>
          <a:endParaRPr lang="en-ZA"/>
        </a:p>
      </dgm:t>
    </dgm:pt>
    <dgm:pt modelId="{1615C101-650E-4B36-AF30-37A8C207E2E0}" type="pres">
      <dgm:prSet presAssocID="{66B9EFFB-436A-4372-B9A9-8F760944662C}" presName="sibTrans" presStyleCnt="0"/>
      <dgm:spPr/>
    </dgm:pt>
    <dgm:pt modelId="{11FBD005-2A76-4DC5-900F-D98FD02DAF74}" type="pres">
      <dgm:prSet presAssocID="{A1D3B676-F1E4-4D04-B754-EDA7EA014A89}" presName="node" presStyleLbl="node1" presStyleIdx="6" presStyleCnt="9">
        <dgm:presLayoutVars>
          <dgm:bulletEnabled val="1"/>
        </dgm:presLayoutVars>
      </dgm:prSet>
      <dgm:spPr/>
      <dgm:t>
        <a:bodyPr/>
        <a:lstStyle/>
        <a:p>
          <a:endParaRPr lang="en-ZA"/>
        </a:p>
      </dgm:t>
    </dgm:pt>
    <dgm:pt modelId="{4B1F0F7C-0DBD-4CAB-AA15-EAE58B6F01B6}" type="pres">
      <dgm:prSet presAssocID="{E195236A-6DCF-484E-9D28-6130D1ABBBFC}" presName="sibTrans" presStyleCnt="0"/>
      <dgm:spPr/>
    </dgm:pt>
    <dgm:pt modelId="{D7709F93-336F-42BD-A1E7-7F3474BD101E}" type="pres">
      <dgm:prSet presAssocID="{D7C84E55-C316-40D5-B34C-AE931020D9C9}" presName="node" presStyleLbl="node1" presStyleIdx="7" presStyleCnt="9">
        <dgm:presLayoutVars>
          <dgm:bulletEnabled val="1"/>
        </dgm:presLayoutVars>
      </dgm:prSet>
      <dgm:spPr/>
      <dgm:t>
        <a:bodyPr/>
        <a:lstStyle/>
        <a:p>
          <a:endParaRPr lang="en-ZA"/>
        </a:p>
      </dgm:t>
    </dgm:pt>
    <dgm:pt modelId="{F468BFBB-9BAE-49D1-A70D-8A2FCD242D3A}" type="pres">
      <dgm:prSet presAssocID="{BF293878-921D-459B-A177-32568CC90279}" presName="sibTrans" presStyleCnt="0"/>
      <dgm:spPr/>
    </dgm:pt>
    <dgm:pt modelId="{7FD8D5B9-03F0-466E-8DF8-D8D01D1FED1A}" type="pres">
      <dgm:prSet presAssocID="{EEA83E27-6801-4970-BAB2-BC23D04DB553}" presName="node" presStyleLbl="node1" presStyleIdx="8" presStyleCnt="9">
        <dgm:presLayoutVars>
          <dgm:bulletEnabled val="1"/>
        </dgm:presLayoutVars>
      </dgm:prSet>
      <dgm:spPr/>
      <dgm:t>
        <a:bodyPr/>
        <a:lstStyle/>
        <a:p>
          <a:endParaRPr lang="en-ZA"/>
        </a:p>
      </dgm:t>
    </dgm:pt>
  </dgm:ptLst>
  <dgm:cxnLst>
    <dgm:cxn modelId="{C7969396-E546-499B-8278-145B0F2FA838}" type="presOf" srcId="{4CDA8FE4-4398-4BEB-8081-4BB02A722123}" destId="{455BC8B3-6F51-4BB5-B582-4B79D3C79EA0}" srcOrd="0" destOrd="0" presId="urn:microsoft.com/office/officeart/2005/8/layout/default#1"/>
    <dgm:cxn modelId="{EC12CE20-F21E-4BE0-B900-4B9BC7AB7D36}" type="presOf" srcId="{A1D3B676-F1E4-4D04-B754-EDA7EA014A89}" destId="{11FBD005-2A76-4DC5-900F-D98FD02DAF74}" srcOrd="0" destOrd="0" presId="urn:microsoft.com/office/officeart/2005/8/layout/default#1"/>
    <dgm:cxn modelId="{761D525D-0AF8-4786-90AB-9E3F0AD5F2EE}" type="presOf" srcId="{EEA83E27-6801-4970-BAB2-BC23D04DB553}" destId="{7FD8D5B9-03F0-466E-8DF8-D8D01D1FED1A}" srcOrd="0" destOrd="0" presId="urn:microsoft.com/office/officeart/2005/8/layout/default#1"/>
    <dgm:cxn modelId="{60AC1FE8-F0F5-4642-9EC9-501C2809EBA8}" srcId="{66511C92-C25D-46C5-B52F-ACDC30B2680D}" destId="{533C3BB4-B65E-4F8E-A3E9-DC696783174F}" srcOrd="2" destOrd="0" parTransId="{F5A3C459-F64E-44DD-AA11-AB3A8C14B0A7}" sibTransId="{D9FAF52F-17D9-4395-98C3-68A27DB85541}"/>
    <dgm:cxn modelId="{56C41A34-46FB-4965-950D-706FA6598E06}" type="presOf" srcId="{533C3BB4-B65E-4F8E-A3E9-DC696783174F}" destId="{4A6345C9-BF16-4614-B4A5-94E307F0A782}" srcOrd="0" destOrd="0" presId="urn:microsoft.com/office/officeart/2005/8/layout/default#1"/>
    <dgm:cxn modelId="{A9CC0A0C-D9E9-48C9-AFDF-2CA667AA872E}" type="presOf" srcId="{DA4E2CD1-087F-4325-9ECC-4A77D153CEFB}" destId="{9CB51872-0F0F-485A-B422-16E744CC4EFF}" srcOrd="0" destOrd="0" presId="urn:microsoft.com/office/officeart/2005/8/layout/default#1"/>
    <dgm:cxn modelId="{9980C15E-FECB-4D4B-9688-2391211FEFC2}" type="presOf" srcId="{66511C92-C25D-46C5-B52F-ACDC30B2680D}" destId="{094C25B9-A9A0-46A0-86E6-DBC011BF2DC8}" srcOrd="0" destOrd="0" presId="urn:microsoft.com/office/officeart/2005/8/layout/default#1"/>
    <dgm:cxn modelId="{81BE2687-CDCB-4EEE-A255-4D6EAD29550C}" srcId="{66511C92-C25D-46C5-B52F-ACDC30B2680D}" destId="{A1D3B676-F1E4-4D04-B754-EDA7EA014A89}" srcOrd="6" destOrd="0" parTransId="{90435FFC-92AA-4FA0-B6D7-F035C8F77AB1}" sibTransId="{E195236A-6DCF-484E-9D28-6130D1ABBBFC}"/>
    <dgm:cxn modelId="{AAA7FF67-1009-4EDA-B56B-47126C8C7534}" type="presOf" srcId="{D7C84E55-C316-40D5-B34C-AE931020D9C9}" destId="{D7709F93-336F-42BD-A1E7-7F3474BD101E}" srcOrd="0" destOrd="0" presId="urn:microsoft.com/office/officeart/2005/8/layout/default#1"/>
    <dgm:cxn modelId="{259B0D1E-0247-42D9-B765-0487D524AA80}" type="presOf" srcId="{D15E3E41-705D-4953-ACCE-7D18E7B1F6D0}" destId="{8B8ED911-7E8B-4DDD-8DF3-C9037E13DF08}" srcOrd="0" destOrd="0" presId="urn:microsoft.com/office/officeart/2005/8/layout/default#1"/>
    <dgm:cxn modelId="{18C33C21-2E4B-4FD9-96EE-B9160584F733}" type="presOf" srcId="{D283F2CD-72AA-440A-899C-F12145EFE95C}" destId="{30DAE05A-D6F4-49CA-AE75-2E616458A03E}" srcOrd="0" destOrd="0" presId="urn:microsoft.com/office/officeart/2005/8/layout/default#1"/>
    <dgm:cxn modelId="{ECD10EAF-266D-4DF8-84BF-478FD43B85C4}" srcId="{66511C92-C25D-46C5-B52F-ACDC30B2680D}" destId="{DA4E2CD1-087F-4325-9ECC-4A77D153CEFB}" srcOrd="5" destOrd="0" parTransId="{ADA7FA4F-AC20-4E13-B1B4-15BCF500F929}" sibTransId="{66B9EFFB-436A-4372-B9A9-8F760944662C}"/>
    <dgm:cxn modelId="{E08C4D50-A591-4B38-97BF-759760812551}" srcId="{66511C92-C25D-46C5-B52F-ACDC30B2680D}" destId="{D283F2CD-72AA-440A-899C-F12145EFE95C}" srcOrd="3" destOrd="0" parTransId="{5C3CE03B-738D-47D8-A7F2-57465BF08FEA}" sibTransId="{804D2BB8-02EF-49B2-9213-C62357DA61DF}"/>
    <dgm:cxn modelId="{7FA1055B-84DC-4DEC-BEF8-8E602D98FAE1}" srcId="{66511C92-C25D-46C5-B52F-ACDC30B2680D}" destId="{EEA83E27-6801-4970-BAB2-BC23D04DB553}" srcOrd="8" destOrd="0" parTransId="{98E16CD3-CAC5-4B26-8185-850F36A4DF6E}" sibTransId="{6834A756-3416-44E0-B378-20C9A6B7ACAD}"/>
    <dgm:cxn modelId="{0C8C2FFE-C538-4689-9EB2-AB96D799AEF4}" srcId="{66511C92-C25D-46C5-B52F-ACDC30B2680D}" destId="{D15E3E41-705D-4953-ACCE-7D18E7B1F6D0}" srcOrd="1" destOrd="0" parTransId="{5D1F85A2-442C-44BD-90B9-3207452E8701}" sibTransId="{CF93B902-C0F9-4C19-AA6B-C6C1F4E990B8}"/>
    <dgm:cxn modelId="{DC606ECD-BD6A-469F-A443-A6BA6D2C174E}" srcId="{66511C92-C25D-46C5-B52F-ACDC30B2680D}" destId="{FBB5A36F-0CC0-40CB-B97C-659297D52317}" srcOrd="4" destOrd="0" parTransId="{C4DEF817-22B2-4E46-92C5-D11644F78B15}" sibTransId="{1DF0E5F9-F1C5-4BBD-8430-344BD8F157FA}"/>
    <dgm:cxn modelId="{3EC13CAF-1B8B-4D2E-8C9B-888F5497CD0E}" srcId="{66511C92-C25D-46C5-B52F-ACDC30B2680D}" destId="{D7C84E55-C316-40D5-B34C-AE931020D9C9}" srcOrd="7" destOrd="0" parTransId="{AE3BB5C4-7CC9-437C-BCE3-22CECCE487B7}" sibTransId="{BF293878-921D-459B-A177-32568CC90279}"/>
    <dgm:cxn modelId="{D1A2AF17-3764-47F2-84C5-01CE3A5B2562}" srcId="{66511C92-C25D-46C5-B52F-ACDC30B2680D}" destId="{4CDA8FE4-4398-4BEB-8081-4BB02A722123}" srcOrd="0" destOrd="0" parTransId="{F55EA30E-C7E1-4A84-9A68-8F55DF398239}" sibTransId="{407A214E-1967-4657-BBE0-0EAB708C1C6B}"/>
    <dgm:cxn modelId="{7F8C8514-3A52-4BA2-8154-7C5245B4FAF7}" type="presOf" srcId="{FBB5A36F-0CC0-40CB-B97C-659297D52317}" destId="{EFD186CA-08DA-4873-8EFD-A845AC542196}" srcOrd="0" destOrd="0" presId="urn:microsoft.com/office/officeart/2005/8/layout/default#1"/>
    <dgm:cxn modelId="{987E6C85-40F5-4FC4-9760-3402095F8192}" type="presParOf" srcId="{094C25B9-A9A0-46A0-86E6-DBC011BF2DC8}" destId="{455BC8B3-6F51-4BB5-B582-4B79D3C79EA0}" srcOrd="0" destOrd="0" presId="urn:microsoft.com/office/officeart/2005/8/layout/default#1"/>
    <dgm:cxn modelId="{9380BC96-8E2F-4FDE-B3AC-91F3EC3BDF1F}" type="presParOf" srcId="{094C25B9-A9A0-46A0-86E6-DBC011BF2DC8}" destId="{D9479FD7-074E-44C4-AD03-E9E7F288243A}" srcOrd="1" destOrd="0" presId="urn:microsoft.com/office/officeart/2005/8/layout/default#1"/>
    <dgm:cxn modelId="{D73A7AFD-3990-4E4A-AD5E-EE2707B8C8D8}" type="presParOf" srcId="{094C25B9-A9A0-46A0-86E6-DBC011BF2DC8}" destId="{8B8ED911-7E8B-4DDD-8DF3-C9037E13DF08}" srcOrd="2" destOrd="0" presId="urn:microsoft.com/office/officeart/2005/8/layout/default#1"/>
    <dgm:cxn modelId="{31849F61-28F1-4116-9567-BB653CAF5886}" type="presParOf" srcId="{094C25B9-A9A0-46A0-86E6-DBC011BF2DC8}" destId="{93E046CE-99EF-438F-8987-37245368D082}" srcOrd="3" destOrd="0" presId="urn:microsoft.com/office/officeart/2005/8/layout/default#1"/>
    <dgm:cxn modelId="{0A1BB043-49CF-40D6-A303-1EDFC1A4945D}" type="presParOf" srcId="{094C25B9-A9A0-46A0-86E6-DBC011BF2DC8}" destId="{4A6345C9-BF16-4614-B4A5-94E307F0A782}" srcOrd="4" destOrd="0" presId="urn:microsoft.com/office/officeart/2005/8/layout/default#1"/>
    <dgm:cxn modelId="{951DD33C-98D6-495A-BBE3-634489E36BA7}" type="presParOf" srcId="{094C25B9-A9A0-46A0-86E6-DBC011BF2DC8}" destId="{50EFA8E3-27BA-4F52-9CB9-E30EE8614D0C}" srcOrd="5" destOrd="0" presId="urn:microsoft.com/office/officeart/2005/8/layout/default#1"/>
    <dgm:cxn modelId="{50631D69-FF02-4B83-BC96-491FB4205710}" type="presParOf" srcId="{094C25B9-A9A0-46A0-86E6-DBC011BF2DC8}" destId="{30DAE05A-D6F4-49CA-AE75-2E616458A03E}" srcOrd="6" destOrd="0" presId="urn:microsoft.com/office/officeart/2005/8/layout/default#1"/>
    <dgm:cxn modelId="{025FDE80-BF4F-4ABF-A1F6-CDE822F3DB88}" type="presParOf" srcId="{094C25B9-A9A0-46A0-86E6-DBC011BF2DC8}" destId="{B6CAFC8F-4E8D-429D-9364-48C18A98F94E}" srcOrd="7" destOrd="0" presId="urn:microsoft.com/office/officeart/2005/8/layout/default#1"/>
    <dgm:cxn modelId="{A38200B8-74B1-41ED-BEC3-302886330B23}" type="presParOf" srcId="{094C25B9-A9A0-46A0-86E6-DBC011BF2DC8}" destId="{EFD186CA-08DA-4873-8EFD-A845AC542196}" srcOrd="8" destOrd="0" presId="urn:microsoft.com/office/officeart/2005/8/layout/default#1"/>
    <dgm:cxn modelId="{63018E6A-7094-4210-B43E-2FBE4F014476}" type="presParOf" srcId="{094C25B9-A9A0-46A0-86E6-DBC011BF2DC8}" destId="{FE64C40B-BA10-4235-A1AE-1C4BB0D36442}" srcOrd="9" destOrd="0" presId="urn:microsoft.com/office/officeart/2005/8/layout/default#1"/>
    <dgm:cxn modelId="{248DFDD7-293C-4B8A-B0A8-8887047551D8}" type="presParOf" srcId="{094C25B9-A9A0-46A0-86E6-DBC011BF2DC8}" destId="{9CB51872-0F0F-485A-B422-16E744CC4EFF}" srcOrd="10" destOrd="0" presId="urn:microsoft.com/office/officeart/2005/8/layout/default#1"/>
    <dgm:cxn modelId="{F705E2A9-5F3B-4D39-B4A4-F55B01CA8BA6}" type="presParOf" srcId="{094C25B9-A9A0-46A0-86E6-DBC011BF2DC8}" destId="{1615C101-650E-4B36-AF30-37A8C207E2E0}" srcOrd="11" destOrd="0" presId="urn:microsoft.com/office/officeart/2005/8/layout/default#1"/>
    <dgm:cxn modelId="{44F68F88-9378-4021-914A-D44CD0219A44}" type="presParOf" srcId="{094C25B9-A9A0-46A0-86E6-DBC011BF2DC8}" destId="{11FBD005-2A76-4DC5-900F-D98FD02DAF74}" srcOrd="12" destOrd="0" presId="urn:microsoft.com/office/officeart/2005/8/layout/default#1"/>
    <dgm:cxn modelId="{C3DDAE3F-DDB0-4850-B92D-F15A15F52DB1}" type="presParOf" srcId="{094C25B9-A9A0-46A0-86E6-DBC011BF2DC8}" destId="{4B1F0F7C-0DBD-4CAB-AA15-EAE58B6F01B6}" srcOrd="13" destOrd="0" presId="urn:microsoft.com/office/officeart/2005/8/layout/default#1"/>
    <dgm:cxn modelId="{277B4CA8-0217-405E-9E42-A547EDDD3359}" type="presParOf" srcId="{094C25B9-A9A0-46A0-86E6-DBC011BF2DC8}" destId="{D7709F93-336F-42BD-A1E7-7F3474BD101E}" srcOrd="14" destOrd="0" presId="urn:microsoft.com/office/officeart/2005/8/layout/default#1"/>
    <dgm:cxn modelId="{AF775CFE-1F9F-4EC5-A161-B8B1255C714F}" type="presParOf" srcId="{094C25B9-A9A0-46A0-86E6-DBC011BF2DC8}" destId="{F468BFBB-9BAE-49D1-A70D-8A2FCD242D3A}" srcOrd="15" destOrd="0" presId="urn:microsoft.com/office/officeart/2005/8/layout/default#1"/>
    <dgm:cxn modelId="{0A99F645-1D60-4664-A46D-0E0AB629A65A}" type="presParOf" srcId="{094C25B9-A9A0-46A0-86E6-DBC011BF2DC8}" destId="{7FD8D5B9-03F0-466E-8DF8-D8D01D1FED1A}" srcOrd="1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15029-3C67-4F61-9E20-4242F9CB91E6}"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08BC8C67-1A76-40CD-92AF-32F5D9D4F2BC}">
      <dgm:prSet/>
      <dgm:spPr/>
      <dgm:t>
        <a:bodyPr/>
        <a:lstStyle/>
        <a:p>
          <a:pPr algn="just"/>
          <a:r>
            <a:rPr lang="en-ZA" b="1" i="0" baseline="0" dirty="0">
              <a:solidFill>
                <a:schemeClr val="tx1"/>
              </a:solidFill>
            </a:rPr>
            <a:t>The following Norms and Standards have been developed and implemented:</a:t>
          </a:r>
          <a:endParaRPr lang="en-US" b="1" dirty="0">
            <a:solidFill>
              <a:schemeClr val="tx1"/>
            </a:solidFill>
          </a:endParaRPr>
        </a:p>
      </dgm:t>
    </dgm:pt>
    <dgm:pt modelId="{A0DA983D-EA39-4F03-BE29-BCB7FA0ACEF2}" type="parTrans" cxnId="{51217B61-2DD1-4B90-9916-0FB6CD4CEF24}">
      <dgm:prSet/>
      <dgm:spPr/>
      <dgm:t>
        <a:bodyPr/>
        <a:lstStyle/>
        <a:p>
          <a:endParaRPr lang="en-US"/>
        </a:p>
      </dgm:t>
    </dgm:pt>
    <dgm:pt modelId="{0E0CA816-2CB8-4850-BA6D-F3BA28F60037}" type="sibTrans" cxnId="{51217B61-2DD1-4B90-9916-0FB6CD4CEF24}">
      <dgm:prSet/>
      <dgm:spPr/>
      <dgm:t>
        <a:bodyPr/>
        <a:lstStyle/>
        <a:p>
          <a:endParaRPr lang="en-US"/>
        </a:p>
      </dgm:t>
    </dgm:pt>
    <dgm:pt modelId="{FE881330-CF0E-4A4A-89BD-E252A896AB50}">
      <dgm:prSet/>
      <dgm:spPr/>
      <dgm:t>
        <a:bodyPr/>
        <a:lstStyle/>
        <a:p>
          <a:r>
            <a:rPr lang="en-US" b="0" i="0" baseline="0" dirty="0"/>
            <a:t>Assessment of Waste Landfill Disposal, 2013</a:t>
          </a:r>
          <a:endParaRPr lang="en-US" dirty="0"/>
        </a:p>
      </dgm:t>
    </dgm:pt>
    <dgm:pt modelId="{F3DEAEB0-B725-4637-AA85-83EBCA782912}" type="parTrans" cxnId="{8A7D91F5-4780-4907-9121-6326A6AAFD97}">
      <dgm:prSet/>
      <dgm:spPr/>
      <dgm:t>
        <a:bodyPr/>
        <a:lstStyle/>
        <a:p>
          <a:endParaRPr lang="en-US"/>
        </a:p>
      </dgm:t>
    </dgm:pt>
    <dgm:pt modelId="{2D2E41EF-1619-4D73-90EF-E1978EB69EE8}" type="sibTrans" cxnId="{8A7D91F5-4780-4907-9121-6326A6AAFD97}">
      <dgm:prSet/>
      <dgm:spPr/>
      <dgm:t>
        <a:bodyPr/>
        <a:lstStyle/>
        <a:p>
          <a:endParaRPr lang="en-US"/>
        </a:p>
      </dgm:t>
    </dgm:pt>
    <dgm:pt modelId="{A85B76A2-DC69-44B6-AEC7-E9734116A56D}">
      <dgm:prSet/>
      <dgm:spPr/>
      <dgm:t>
        <a:bodyPr/>
        <a:lstStyle/>
        <a:p>
          <a:r>
            <a:rPr lang="en-US" b="0" i="0" baseline="0" dirty="0"/>
            <a:t>Domestic waste Collection, 2013</a:t>
          </a:r>
          <a:endParaRPr lang="en-US" dirty="0"/>
        </a:p>
      </dgm:t>
    </dgm:pt>
    <dgm:pt modelId="{2B2EE85E-2282-467D-8D6E-94F3019CE807}" type="parTrans" cxnId="{0A385EB3-44EF-44A4-8022-7B09AB9AC60D}">
      <dgm:prSet/>
      <dgm:spPr/>
      <dgm:t>
        <a:bodyPr/>
        <a:lstStyle/>
        <a:p>
          <a:endParaRPr lang="en-US"/>
        </a:p>
      </dgm:t>
    </dgm:pt>
    <dgm:pt modelId="{B09621DF-1DDE-4BD2-A3DA-B97A63FD2162}" type="sibTrans" cxnId="{0A385EB3-44EF-44A4-8022-7B09AB9AC60D}">
      <dgm:prSet/>
      <dgm:spPr/>
      <dgm:t>
        <a:bodyPr/>
        <a:lstStyle/>
        <a:p>
          <a:endParaRPr lang="en-US"/>
        </a:p>
      </dgm:t>
    </dgm:pt>
    <dgm:pt modelId="{ABEE25C7-B705-43EC-A3CF-3B5094AD6A7F}">
      <dgm:prSet/>
      <dgm:spPr/>
      <dgm:t>
        <a:bodyPr/>
        <a:lstStyle/>
        <a:p>
          <a:r>
            <a:rPr lang="en-US" b="0" i="0" baseline="0" dirty="0"/>
            <a:t>Disposal of waste to Landfill, 2013</a:t>
          </a:r>
          <a:endParaRPr lang="en-US" dirty="0"/>
        </a:p>
      </dgm:t>
    </dgm:pt>
    <dgm:pt modelId="{6BE89AB9-C698-4D10-B053-BFE2114C50CC}" type="parTrans" cxnId="{28E7BC3F-6F90-41B0-9D45-19031DED4F79}">
      <dgm:prSet/>
      <dgm:spPr/>
      <dgm:t>
        <a:bodyPr/>
        <a:lstStyle/>
        <a:p>
          <a:endParaRPr lang="en-US"/>
        </a:p>
      </dgm:t>
    </dgm:pt>
    <dgm:pt modelId="{57135919-5671-416F-AB1B-43FB84F6186B}" type="sibTrans" cxnId="{28E7BC3F-6F90-41B0-9D45-19031DED4F79}">
      <dgm:prSet/>
      <dgm:spPr/>
      <dgm:t>
        <a:bodyPr/>
        <a:lstStyle/>
        <a:p>
          <a:endParaRPr lang="en-US"/>
        </a:p>
      </dgm:t>
    </dgm:pt>
    <dgm:pt modelId="{6C0C6D0F-98D2-4909-B8F2-4DA88C22DFAE}">
      <dgm:prSet/>
      <dgm:spPr/>
      <dgm:t>
        <a:bodyPr/>
        <a:lstStyle/>
        <a:p>
          <a:r>
            <a:rPr lang="en-US" b="0" i="0" baseline="0" dirty="0"/>
            <a:t>Remediation of Contaminated Land and Soil quality in the Republic of South Africa, 2014</a:t>
          </a:r>
          <a:endParaRPr lang="en-US" dirty="0"/>
        </a:p>
      </dgm:t>
    </dgm:pt>
    <dgm:pt modelId="{EDB78980-76EA-4BCB-99DD-CCBBD31A28D9}" type="parTrans" cxnId="{FFA56105-123A-41CE-A896-A7581AADB683}">
      <dgm:prSet/>
      <dgm:spPr/>
      <dgm:t>
        <a:bodyPr/>
        <a:lstStyle/>
        <a:p>
          <a:endParaRPr lang="en-US"/>
        </a:p>
      </dgm:t>
    </dgm:pt>
    <dgm:pt modelId="{076C6D5A-1DDB-4FF1-BE94-072E89FFADA5}" type="sibTrans" cxnId="{FFA56105-123A-41CE-A896-A7581AADB683}">
      <dgm:prSet/>
      <dgm:spPr/>
      <dgm:t>
        <a:bodyPr/>
        <a:lstStyle/>
        <a:p>
          <a:endParaRPr lang="en-US"/>
        </a:p>
      </dgm:t>
    </dgm:pt>
    <dgm:pt modelId="{878EEFDE-B7CB-40D6-AFBF-39F8EB2C167C}">
      <dgm:prSet/>
      <dgm:spPr/>
      <dgm:t>
        <a:bodyPr/>
        <a:lstStyle/>
        <a:p>
          <a:r>
            <a:rPr lang="en-US" b="0" i="0" baseline="0" dirty="0"/>
            <a:t>Storage of Waste, 2013 </a:t>
          </a:r>
          <a:endParaRPr lang="en-US" dirty="0"/>
        </a:p>
      </dgm:t>
    </dgm:pt>
    <dgm:pt modelId="{E734E7BD-F85C-40EF-B870-66B6FEC5F510}" type="parTrans" cxnId="{D53F0A16-4C75-4215-A4C3-6D9F12FC8007}">
      <dgm:prSet/>
      <dgm:spPr/>
      <dgm:t>
        <a:bodyPr/>
        <a:lstStyle/>
        <a:p>
          <a:endParaRPr lang="en-US"/>
        </a:p>
      </dgm:t>
    </dgm:pt>
    <dgm:pt modelId="{A6EC4624-0ECD-44C0-A7C2-90CC8E1D2A9A}" type="sibTrans" cxnId="{D53F0A16-4C75-4215-A4C3-6D9F12FC8007}">
      <dgm:prSet/>
      <dgm:spPr/>
      <dgm:t>
        <a:bodyPr/>
        <a:lstStyle/>
        <a:p>
          <a:endParaRPr lang="en-US"/>
        </a:p>
      </dgm:t>
    </dgm:pt>
    <dgm:pt modelId="{B6BE8AC3-A5AE-4CF0-86B8-3F56AD2D984A}">
      <dgm:prSet/>
      <dgm:spPr/>
      <dgm:t>
        <a:bodyPr/>
        <a:lstStyle/>
        <a:p>
          <a:r>
            <a:rPr lang="en-US" b="0" i="0" baseline="0" dirty="0"/>
            <a:t>Extraction, Flaring or Recovery of Landfill Gas, 2013</a:t>
          </a:r>
          <a:endParaRPr lang="en-US" dirty="0"/>
        </a:p>
      </dgm:t>
    </dgm:pt>
    <dgm:pt modelId="{AC87AFCE-15E6-4A15-B230-2A872CF517FE}" type="parTrans" cxnId="{26D37F03-5251-49B5-8676-38E8F6B7502E}">
      <dgm:prSet/>
      <dgm:spPr/>
      <dgm:t>
        <a:bodyPr/>
        <a:lstStyle/>
        <a:p>
          <a:endParaRPr lang="en-US"/>
        </a:p>
      </dgm:t>
    </dgm:pt>
    <dgm:pt modelId="{638899E1-32B2-412C-8471-BB18FF627135}" type="sibTrans" cxnId="{26D37F03-5251-49B5-8676-38E8F6B7502E}">
      <dgm:prSet/>
      <dgm:spPr/>
      <dgm:t>
        <a:bodyPr/>
        <a:lstStyle/>
        <a:p>
          <a:endParaRPr lang="en-US"/>
        </a:p>
      </dgm:t>
    </dgm:pt>
    <dgm:pt modelId="{CAB622DC-0C24-42C8-A85D-581AB6024051}">
      <dgm:prSet/>
      <dgm:spPr/>
      <dgm:t>
        <a:bodyPr/>
        <a:lstStyle/>
        <a:p>
          <a:r>
            <a:rPr lang="en-US" b="0" i="0" baseline="0" dirty="0"/>
            <a:t>Scrapping or Recovery of motor vehicles, 2013</a:t>
          </a:r>
          <a:endParaRPr lang="en-US" dirty="0"/>
        </a:p>
      </dgm:t>
    </dgm:pt>
    <dgm:pt modelId="{2B2C8C16-C315-42D9-AA62-FF6BFB45EF0D}" type="parTrans" cxnId="{FEE01BA1-E156-409B-B110-88540F0A3F6B}">
      <dgm:prSet/>
      <dgm:spPr/>
      <dgm:t>
        <a:bodyPr/>
        <a:lstStyle/>
        <a:p>
          <a:endParaRPr lang="en-US"/>
        </a:p>
      </dgm:t>
    </dgm:pt>
    <dgm:pt modelId="{BA0C2FF7-975B-4EB5-B964-A899BE5BEC9D}" type="sibTrans" cxnId="{FEE01BA1-E156-409B-B110-88540F0A3F6B}">
      <dgm:prSet/>
      <dgm:spPr/>
      <dgm:t>
        <a:bodyPr/>
        <a:lstStyle/>
        <a:p>
          <a:endParaRPr lang="en-US"/>
        </a:p>
      </dgm:t>
    </dgm:pt>
    <dgm:pt modelId="{BB56B7F8-05FC-4E50-BF87-10E52045E9C3}">
      <dgm:prSet/>
      <dgm:spPr/>
      <dgm:t>
        <a:bodyPr/>
        <a:lstStyle/>
        <a:p>
          <a:r>
            <a:rPr lang="en-US" b="0" i="0" baseline="0" dirty="0"/>
            <a:t>Sorting, Shredding, Grinding, Crushing, Screening, Chipping or Baling of General Waste, 2017</a:t>
          </a:r>
          <a:endParaRPr lang="en-US" dirty="0"/>
        </a:p>
      </dgm:t>
    </dgm:pt>
    <dgm:pt modelId="{29631C62-1FC7-4765-A80A-63D1375D69F7}" type="parTrans" cxnId="{A2F49B02-2892-4B9D-A896-74B04F1B4A76}">
      <dgm:prSet/>
      <dgm:spPr/>
      <dgm:t>
        <a:bodyPr/>
        <a:lstStyle/>
        <a:p>
          <a:endParaRPr lang="en-US"/>
        </a:p>
      </dgm:t>
    </dgm:pt>
    <dgm:pt modelId="{1817F1C0-8738-4401-B939-CCFE3CB2E93D}" type="sibTrans" cxnId="{A2F49B02-2892-4B9D-A896-74B04F1B4A76}">
      <dgm:prSet/>
      <dgm:spPr/>
      <dgm:t>
        <a:bodyPr/>
        <a:lstStyle/>
        <a:p>
          <a:endParaRPr lang="en-US"/>
        </a:p>
      </dgm:t>
    </dgm:pt>
    <dgm:pt modelId="{F5F3E068-7AF8-4F9F-A23D-3F6F3A2261BC}">
      <dgm:prSet/>
      <dgm:spPr/>
      <dgm:t>
        <a:bodyPr/>
        <a:lstStyle/>
        <a:p>
          <a:pPr algn="just"/>
          <a:r>
            <a:rPr lang="en-US" b="1" i="0" baseline="0" dirty="0">
              <a:solidFill>
                <a:schemeClr val="tx1"/>
              </a:solidFill>
            </a:rPr>
            <a:t>The following Norms and Standards have been developed and are in the approval stage:</a:t>
          </a:r>
          <a:endParaRPr lang="en-US" b="1" dirty="0">
            <a:solidFill>
              <a:schemeClr val="tx1"/>
            </a:solidFill>
          </a:endParaRPr>
        </a:p>
      </dgm:t>
    </dgm:pt>
    <dgm:pt modelId="{FFF4C097-7D93-420F-997F-0FF5198B94F4}" type="parTrans" cxnId="{F31470F5-03A9-4D01-A046-30DE6F39A47B}">
      <dgm:prSet/>
      <dgm:spPr/>
      <dgm:t>
        <a:bodyPr/>
        <a:lstStyle/>
        <a:p>
          <a:endParaRPr lang="en-US"/>
        </a:p>
      </dgm:t>
    </dgm:pt>
    <dgm:pt modelId="{819462DF-EC5E-42E3-95E2-0E33A3744E23}" type="sibTrans" cxnId="{F31470F5-03A9-4D01-A046-30DE6F39A47B}">
      <dgm:prSet/>
      <dgm:spPr/>
      <dgm:t>
        <a:bodyPr/>
        <a:lstStyle/>
        <a:p>
          <a:endParaRPr lang="en-US"/>
        </a:p>
      </dgm:t>
    </dgm:pt>
    <dgm:pt modelId="{C9B1B25F-7FE0-4E58-A561-3E91568C2818}">
      <dgm:prSet/>
      <dgm:spPr/>
      <dgm:t>
        <a:bodyPr/>
        <a:lstStyle/>
        <a:p>
          <a:r>
            <a:rPr lang="en-US" b="0" i="0" baseline="0" dirty="0"/>
            <a:t>Organic Waste Composting, 2020</a:t>
          </a:r>
          <a:endParaRPr lang="en-US" dirty="0"/>
        </a:p>
      </dgm:t>
    </dgm:pt>
    <dgm:pt modelId="{70BECA68-E3BA-41AE-A77B-468006947BB4}" type="parTrans" cxnId="{643E48DB-D4B6-4CD4-AD5C-03C8F499D96B}">
      <dgm:prSet/>
      <dgm:spPr/>
      <dgm:t>
        <a:bodyPr/>
        <a:lstStyle/>
        <a:p>
          <a:endParaRPr lang="en-US"/>
        </a:p>
      </dgm:t>
    </dgm:pt>
    <dgm:pt modelId="{88FF0BA4-508C-485D-ACB9-9BE03300F1FC}" type="sibTrans" cxnId="{643E48DB-D4B6-4CD4-AD5C-03C8F499D96B}">
      <dgm:prSet/>
      <dgm:spPr/>
      <dgm:t>
        <a:bodyPr/>
        <a:lstStyle/>
        <a:p>
          <a:endParaRPr lang="en-US"/>
        </a:p>
      </dgm:t>
    </dgm:pt>
    <dgm:pt modelId="{686DA56D-34E9-40D4-BD73-AAC9E529B4C2}">
      <dgm:prSet/>
      <dgm:spPr/>
      <dgm:t>
        <a:bodyPr/>
        <a:lstStyle/>
        <a:p>
          <a:r>
            <a:rPr lang="en-US" b="0" i="0" baseline="0" dirty="0">
              <a:solidFill>
                <a:schemeClr val="tx1"/>
              </a:solidFill>
            </a:rPr>
            <a:t>Organic Waste Treatment, 2022</a:t>
          </a:r>
          <a:endParaRPr lang="en-US" dirty="0">
            <a:solidFill>
              <a:schemeClr val="tx1"/>
            </a:solidFill>
          </a:endParaRPr>
        </a:p>
      </dgm:t>
    </dgm:pt>
    <dgm:pt modelId="{4B4A1155-55F6-44A1-9207-78FE50D2472D}" type="parTrans" cxnId="{74B031CA-C749-4A0F-A5D6-595F866A8D2B}">
      <dgm:prSet/>
      <dgm:spPr/>
      <dgm:t>
        <a:bodyPr/>
        <a:lstStyle/>
        <a:p>
          <a:endParaRPr lang="en-US"/>
        </a:p>
      </dgm:t>
    </dgm:pt>
    <dgm:pt modelId="{14135C25-25FD-4E2F-977B-F9358719465A}" type="sibTrans" cxnId="{74B031CA-C749-4A0F-A5D6-595F866A8D2B}">
      <dgm:prSet/>
      <dgm:spPr/>
      <dgm:t>
        <a:bodyPr/>
        <a:lstStyle/>
        <a:p>
          <a:endParaRPr lang="en-US"/>
        </a:p>
      </dgm:t>
    </dgm:pt>
    <dgm:pt modelId="{4FEED5B2-7339-47B4-BD5B-1B7AB100E8CF}" type="pres">
      <dgm:prSet presAssocID="{C2915029-3C67-4F61-9E20-4242F9CB91E6}" presName="Name0" presStyleCnt="0">
        <dgm:presLayoutVars>
          <dgm:dir/>
          <dgm:animLvl val="lvl"/>
          <dgm:resizeHandles val="exact"/>
        </dgm:presLayoutVars>
      </dgm:prSet>
      <dgm:spPr/>
      <dgm:t>
        <a:bodyPr/>
        <a:lstStyle/>
        <a:p>
          <a:endParaRPr lang="en-ZA"/>
        </a:p>
      </dgm:t>
    </dgm:pt>
    <dgm:pt modelId="{B97550A9-E9B8-429C-B37A-F541A6C4A201}" type="pres">
      <dgm:prSet presAssocID="{08BC8C67-1A76-40CD-92AF-32F5D9D4F2BC}" presName="composite" presStyleCnt="0"/>
      <dgm:spPr/>
    </dgm:pt>
    <dgm:pt modelId="{A024F2D1-E8FA-4EB2-B040-BE2CDC9F6347}" type="pres">
      <dgm:prSet presAssocID="{08BC8C67-1A76-40CD-92AF-32F5D9D4F2BC}" presName="parTx" presStyleLbl="alignNode1" presStyleIdx="0" presStyleCnt="2">
        <dgm:presLayoutVars>
          <dgm:chMax val="0"/>
          <dgm:chPref val="0"/>
          <dgm:bulletEnabled val="1"/>
        </dgm:presLayoutVars>
      </dgm:prSet>
      <dgm:spPr/>
      <dgm:t>
        <a:bodyPr/>
        <a:lstStyle/>
        <a:p>
          <a:endParaRPr lang="en-ZA"/>
        </a:p>
      </dgm:t>
    </dgm:pt>
    <dgm:pt modelId="{5F2ED301-E9A6-47B3-A28E-1C1868CB9C7B}" type="pres">
      <dgm:prSet presAssocID="{08BC8C67-1A76-40CD-92AF-32F5D9D4F2BC}" presName="desTx" presStyleLbl="alignAccFollowNode1" presStyleIdx="0" presStyleCnt="2">
        <dgm:presLayoutVars>
          <dgm:bulletEnabled val="1"/>
        </dgm:presLayoutVars>
      </dgm:prSet>
      <dgm:spPr/>
      <dgm:t>
        <a:bodyPr/>
        <a:lstStyle/>
        <a:p>
          <a:endParaRPr lang="en-ZA"/>
        </a:p>
      </dgm:t>
    </dgm:pt>
    <dgm:pt modelId="{ACC9510E-E747-4221-A41B-E1386CB49239}" type="pres">
      <dgm:prSet presAssocID="{0E0CA816-2CB8-4850-BA6D-F3BA28F60037}" presName="space" presStyleCnt="0"/>
      <dgm:spPr/>
    </dgm:pt>
    <dgm:pt modelId="{4D257794-9D01-44B6-B737-CFED168B1A92}" type="pres">
      <dgm:prSet presAssocID="{F5F3E068-7AF8-4F9F-A23D-3F6F3A2261BC}" presName="composite" presStyleCnt="0"/>
      <dgm:spPr/>
    </dgm:pt>
    <dgm:pt modelId="{0C0FDD53-9BEC-46FB-94B8-EA0D9664A3B6}" type="pres">
      <dgm:prSet presAssocID="{F5F3E068-7AF8-4F9F-A23D-3F6F3A2261BC}" presName="parTx" presStyleLbl="alignNode1" presStyleIdx="1" presStyleCnt="2">
        <dgm:presLayoutVars>
          <dgm:chMax val="0"/>
          <dgm:chPref val="0"/>
          <dgm:bulletEnabled val="1"/>
        </dgm:presLayoutVars>
      </dgm:prSet>
      <dgm:spPr/>
      <dgm:t>
        <a:bodyPr/>
        <a:lstStyle/>
        <a:p>
          <a:endParaRPr lang="en-ZA"/>
        </a:p>
      </dgm:t>
    </dgm:pt>
    <dgm:pt modelId="{A81F519C-0D42-459E-8751-02E826BAC144}" type="pres">
      <dgm:prSet presAssocID="{F5F3E068-7AF8-4F9F-A23D-3F6F3A2261BC}" presName="desTx" presStyleLbl="alignAccFollowNode1" presStyleIdx="1" presStyleCnt="2" custLinFactNeighborX="1">
        <dgm:presLayoutVars>
          <dgm:bulletEnabled val="1"/>
        </dgm:presLayoutVars>
      </dgm:prSet>
      <dgm:spPr/>
      <dgm:t>
        <a:bodyPr/>
        <a:lstStyle/>
        <a:p>
          <a:endParaRPr lang="en-ZA"/>
        </a:p>
      </dgm:t>
    </dgm:pt>
  </dgm:ptLst>
  <dgm:cxnLst>
    <dgm:cxn modelId="{8A7D91F5-4780-4907-9121-6326A6AAFD97}" srcId="{08BC8C67-1A76-40CD-92AF-32F5D9D4F2BC}" destId="{FE881330-CF0E-4A4A-89BD-E252A896AB50}" srcOrd="0" destOrd="0" parTransId="{F3DEAEB0-B725-4637-AA85-83EBCA782912}" sibTransId="{2D2E41EF-1619-4D73-90EF-E1978EB69EE8}"/>
    <dgm:cxn modelId="{9AEC7693-EB62-4144-85DE-17BCFE25F934}" type="presOf" srcId="{CAB622DC-0C24-42C8-A85D-581AB6024051}" destId="{5F2ED301-E9A6-47B3-A28E-1C1868CB9C7B}" srcOrd="0" destOrd="6" presId="urn:microsoft.com/office/officeart/2005/8/layout/hList1"/>
    <dgm:cxn modelId="{D337A069-A052-4178-AD84-7C0B14251BB9}" type="presOf" srcId="{B6BE8AC3-A5AE-4CF0-86B8-3F56AD2D984A}" destId="{5F2ED301-E9A6-47B3-A28E-1C1868CB9C7B}" srcOrd="0" destOrd="5" presId="urn:microsoft.com/office/officeart/2005/8/layout/hList1"/>
    <dgm:cxn modelId="{82AC480D-D90F-40E4-BCF9-8A3E2321689C}" type="presOf" srcId="{08BC8C67-1A76-40CD-92AF-32F5D9D4F2BC}" destId="{A024F2D1-E8FA-4EB2-B040-BE2CDC9F6347}" srcOrd="0" destOrd="0" presId="urn:microsoft.com/office/officeart/2005/8/layout/hList1"/>
    <dgm:cxn modelId="{643E48DB-D4B6-4CD4-AD5C-03C8F499D96B}" srcId="{F5F3E068-7AF8-4F9F-A23D-3F6F3A2261BC}" destId="{C9B1B25F-7FE0-4E58-A561-3E91568C2818}" srcOrd="0" destOrd="0" parTransId="{70BECA68-E3BA-41AE-A77B-468006947BB4}" sibTransId="{88FF0BA4-508C-485D-ACB9-9BE03300F1FC}"/>
    <dgm:cxn modelId="{9FF71A5F-85B7-479F-8C72-B41FB6BA4DA7}" type="presOf" srcId="{C9B1B25F-7FE0-4E58-A561-3E91568C2818}" destId="{A81F519C-0D42-459E-8751-02E826BAC144}" srcOrd="0" destOrd="0" presId="urn:microsoft.com/office/officeart/2005/8/layout/hList1"/>
    <dgm:cxn modelId="{CA6B69EC-3EFE-43CA-B4D0-FA495130B8C6}" type="presOf" srcId="{A85B76A2-DC69-44B6-AEC7-E9734116A56D}" destId="{5F2ED301-E9A6-47B3-A28E-1C1868CB9C7B}" srcOrd="0" destOrd="1" presId="urn:microsoft.com/office/officeart/2005/8/layout/hList1"/>
    <dgm:cxn modelId="{A2F49B02-2892-4B9D-A896-74B04F1B4A76}" srcId="{08BC8C67-1A76-40CD-92AF-32F5D9D4F2BC}" destId="{BB56B7F8-05FC-4E50-BF87-10E52045E9C3}" srcOrd="7" destOrd="0" parTransId="{29631C62-1FC7-4765-A80A-63D1375D69F7}" sibTransId="{1817F1C0-8738-4401-B939-CCFE3CB2E93D}"/>
    <dgm:cxn modelId="{0AA10B55-AA67-4F8E-9712-CA63E69274DB}" type="presOf" srcId="{ABEE25C7-B705-43EC-A3CF-3B5094AD6A7F}" destId="{5F2ED301-E9A6-47B3-A28E-1C1868CB9C7B}" srcOrd="0" destOrd="2" presId="urn:microsoft.com/office/officeart/2005/8/layout/hList1"/>
    <dgm:cxn modelId="{D9BCF963-BF7F-4B8C-9FFB-ACF8BB56FEB6}" type="presOf" srcId="{C2915029-3C67-4F61-9E20-4242F9CB91E6}" destId="{4FEED5B2-7339-47B4-BD5B-1B7AB100E8CF}" srcOrd="0" destOrd="0" presId="urn:microsoft.com/office/officeart/2005/8/layout/hList1"/>
    <dgm:cxn modelId="{74B031CA-C749-4A0F-A5D6-595F866A8D2B}" srcId="{F5F3E068-7AF8-4F9F-A23D-3F6F3A2261BC}" destId="{686DA56D-34E9-40D4-BD73-AAC9E529B4C2}" srcOrd="1" destOrd="0" parTransId="{4B4A1155-55F6-44A1-9207-78FE50D2472D}" sibTransId="{14135C25-25FD-4E2F-977B-F9358719465A}"/>
    <dgm:cxn modelId="{28E7BC3F-6F90-41B0-9D45-19031DED4F79}" srcId="{08BC8C67-1A76-40CD-92AF-32F5D9D4F2BC}" destId="{ABEE25C7-B705-43EC-A3CF-3B5094AD6A7F}" srcOrd="2" destOrd="0" parTransId="{6BE89AB9-C698-4D10-B053-BFE2114C50CC}" sibTransId="{57135919-5671-416F-AB1B-43FB84F6186B}"/>
    <dgm:cxn modelId="{51217B61-2DD1-4B90-9916-0FB6CD4CEF24}" srcId="{C2915029-3C67-4F61-9E20-4242F9CB91E6}" destId="{08BC8C67-1A76-40CD-92AF-32F5D9D4F2BC}" srcOrd="0" destOrd="0" parTransId="{A0DA983D-EA39-4F03-BE29-BCB7FA0ACEF2}" sibTransId="{0E0CA816-2CB8-4850-BA6D-F3BA28F60037}"/>
    <dgm:cxn modelId="{1BD6DCDC-2983-42C0-9474-F66FA1396AD5}" type="presOf" srcId="{878EEFDE-B7CB-40D6-AFBF-39F8EB2C167C}" destId="{5F2ED301-E9A6-47B3-A28E-1C1868CB9C7B}" srcOrd="0" destOrd="4" presId="urn:microsoft.com/office/officeart/2005/8/layout/hList1"/>
    <dgm:cxn modelId="{26D37F03-5251-49B5-8676-38E8F6B7502E}" srcId="{08BC8C67-1A76-40CD-92AF-32F5D9D4F2BC}" destId="{B6BE8AC3-A5AE-4CF0-86B8-3F56AD2D984A}" srcOrd="5" destOrd="0" parTransId="{AC87AFCE-15E6-4A15-B230-2A872CF517FE}" sibTransId="{638899E1-32B2-412C-8471-BB18FF627135}"/>
    <dgm:cxn modelId="{60160467-7491-468D-B5E2-0F97EC397164}" type="presOf" srcId="{FE881330-CF0E-4A4A-89BD-E252A896AB50}" destId="{5F2ED301-E9A6-47B3-A28E-1C1868CB9C7B}" srcOrd="0" destOrd="0" presId="urn:microsoft.com/office/officeart/2005/8/layout/hList1"/>
    <dgm:cxn modelId="{FFA56105-123A-41CE-A896-A7581AADB683}" srcId="{08BC8C67-1A76-40CD-92AF-32F5D9D4F2BC}" destId="{6C0C6D0F-98D2-4909-B8F2-4DA88C22DFAE}" srcOrd="3" destOrd="0" parTransId="{EDB78980-76EA-4BCB-99DD-CCBBD31A28D9}" sibTransId="{076C6D5A-1DDB-4FF1-BE94-072E89FFADA5}"/>
    <dgm:cxn modelId="{49525099-FCE8-48DC-9CB1-34BF8B9E6779}" type="presOf" srcId="{BB56B7F8-05FC-4E50-BF87-10E52045E9C3}" destId="{5F2ED301-E9A6-47B3-A28E-1C1868CB9C7B}" srcOrd="0" destOrd="7" presId="urn:microsoft.com/office/officeart/2005/8/layout/hList1"/>
    <dgm:cxn modelId="{0F84DC0C-F777-4A07-B880-B5730B10AE1B}" type="presOf" srcId="{6C0C6D0F-98D2-4909-B8F2-4DA88C22DFAE}" destId="{5F2ED301-E9A6-47B3-A28E-1C1868CB9C7B}" srcOrd="0" destOrd="3" presId="urn:microsoft.com/office/officeart/2005/8/layout/hList1"/>
    <dgm:cxn modelId="{D53F0A16-4C75-4215-A4C3-6D9F12FC8007}" srcId="{08BC8C67-1A76-40CD-92AF-32F5D9D4F2BC}" destId="{878EEFDE-B7CB-40D6-AFBF-39F8EB2C167C}" srcOrd="4" destOrd="0" parTransId="{E734E7BD-F85C-40EF-B870-66B6FEC5F510}" sibTransId="{A6EC4624-0ECD-44C0-A7C2-90CC8E1D2A9A}"/>
    <dgm:cxn modelId="{E6941E1E-BADC-46A2-8578-2F9E14CE9C78}" type="presOf" srcId="{F5F3E068-7AF8-4F9F-A23D-3F6F3A2261BC}" destId="{0C0FDD53-9BEC-46FB-94B8-EA0D9664A3B6}" srcOrd="0" destOrd="0" presId="urn:microsoft.com/office/officeart/2005/8/layout/hList1"/>
    <dgm:cxn modelId="{0A385EB3-44EF-44A4-8022-7B09AB9AC60D}" srcId="{08BC8C67-1A76-40CD-92AF-32F5D9D4F2BC}" destId="{A85B76A2-DC69-44B6-AEC7-E9734116A56D}" srcOrd="1" destOrd="0" parTransId="{2B2EE85E-2282-467D-8D6E-94F3019CE807}" sibTransId="{B09621DF-1DDE-4BD2-A3DA-B97A63FD2162}"/>
    <dgm:cxn modelId="{F6F8CF3B-180D-4893-B30A-7F70A9078512}" type="presOf" srcId="{686DA56D-34E9-40D4-BD73-AAC9E529B4C2}" destId="{A81F519C-0D42-459E-8751-02E826BAC144}" srcOrd="0" destOrd="1" presId="urn:microsoft.com/office/officeart/2005/8/layout/hList1"/>
    <dgm:cxn modelId="{F31470F5-03A9-4D01-A046-30DE6F39A47B}" srcId="{C2915029-3C67-4F61-9E20-4242F9CB91E6}" destId="{F5F3E068-7AF8-4F9F-A23D-3F6F3A2261BC}" srcOrd="1" destOrd="0" parTransId="{FFF4C097-7D93-420F-997F-0FF5198B94F4}" sibTransId="{819462DF-EC5E-42E3-95E2-0E33A3744E23}"/>
    <dgm:cxn modelId="{FEE01BA1-E156-409B-B110-88540F0A3F6B}" srcId="{08BC8C67-1A76-40CD-92AF-32F5D9D4F2BC}" destId="{CAB622DC-0C24-42C8-A85D-581AB6024051}" srcOrd="6" destOrd="0" parTransId="{2B2C8C16-C315-42D9-AA62-FF6BFB45EF0D}" sibTransId="{BA0C2FF7-975B-4EB5-B964-A899BE5BEC9D}"/>
    <dgm:cxn modelId="{1E28B04A-5AC7-4805-981A-656AD94F6542}" type="presParOf" srcId="{4FEED5B2-7339-47B4-BD5B-1B7AB100E8CF}" destId="{B97550A9-E9B8-429C-B37A-F541A6C4A201}" srcOrd="0" destOrd="0" presId="urn:microsoft.com/office/officeart/2005/8/layout/hList1"/>
    <dgm:cxn modelId="{47C6422B-901A-4FE6-ADB2-63F29831563C}" type="presParOf" srcId="{B97550A9-E9B8-429C-B37A-F541A6C4A201}" destId="{A024F2D1-E8FA-4EB2-B040-BE2CDC9F6347}" srcOrd="0" destOrd="0" presId="urn:microsoft.com/office/officeart/2005/8/layout/hList1"/>
    <dgm:cxn modelId="{B4D6E97C-DE3F-4255-9CE4-EF8AFEF7714D}" type="presParOf" srcId="{B97550A9-E9B8-429C-B37A-F541A6C4A201}" destId="{5F2ED301-E9A6-47B3-A28E-1C1868CB9C7B}" srcOrd="1" destOrd="0" presId="urn:microsoft.com/office/officeart/2005/8/layout/hList1"/>
    <dgm:cxn modelId="{9DE1B05E-30C3-437B-A8E8-7678A798678C}" type="presParOf" srcId="{4FEED5B2-7339-47B4-BD5B-1B7AB100E8CF}" destId="{ACC9510E-E747-4221-A41B-E1386CB49239}" srcOrd="1" destOrd="0" presId="urn:microsoft.com/office/officeart/2005/8/layout/hList1"/>
    <dgm:cxn modelId="{779D7AB5-DA9E-49EF-9D6C-BC4C0C9028D9}" type="presParOf" srcId="{4FEED5B2-7339-47B4-BD5B-1B7AB100E8CF}" destId="{4D257794-9D01-44B6-B737-CFED168B1A92}" srcOrd="2" destOrd="0" presId="urn:microsoft.com/office/officeart/2005/8/layout/hList1"/>
    <dgm:cxn modelId="{4D313B33-3C3D-4C50-B2C9-900BAE449B9D}" type="presParOf" srcId="{4D257794-9D01-44B6-B737-CFED168B1A92}" destId="{0C0FDD53-9BEC-46FB-94B8-EA0D9664A3B6}" srcOrd="0" destOrd="0" presId="urn:microsoft.com/office/officeart/2005/8/layout/hList1"/>
    <dgm:cxn modelId="{687216C5-E757-45A7-A901-8AD872CFD65A}" type="presParOf" srcId="{4D257794-9D01-44B6-B737-CFED168B1A92}" destId="{A81F519C-0D42-459E-8751-02E826BAC14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5BC8B3-6F51-4BB5-B582-4B79D3C79EA0}">
      <dsp:nvSpPr>
        <dsp:cNvPr id="0" name=""/>
        <dsp:cNvSpPr/>
      </dsp:nvSpPr>
      <dsp:spPr>
        <a:xfrm>
          <a:off x="405904" y="1485"/>
          <a:ext cx="2498205" cy="149892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ZA" sz="1900" kern="1200" dirty="0"/>
            <a:t>1</a:t>
          </a:r>
          <a:r>
            <a:rPr lang="en-ZA" sz="1900" kern="1200" baseline="30000" dirty="0"/>
            <a:t>st</a:t>
          </a:r>
          <a:r>
            <a:rPr lang="en-ZA" sz="1900" kern="1200" dirty="0"/>
            <a:t> National Waste Management Strategy, 1999</a:t>
          </a:r>
          <a:endParaRPr lang="en-US" sz="1900" kern="1200" dirty="0"/>
        </a:p>
      </dsp:txBody>
      <dsp:txXfrm>
        <a:off x="405904" y="1485"/>
        <a:ext cx="2498205" cy="1498923"/>
      </dsp:txXfrm>
    </dsp:sp>
    <dsp:sp modelId="{8B8ED911-7E8B-4DDD-8DF3-C9037E13DF08}">
      <dsp:nvSpPr>
        <dsp:cNvPr id="0" name=""/>
        <dsp:cNvSpPr/>
      </dsp:nvSpPr>
      <dsp:spPr>
        <a:xfrm>
          <a:off x="3153931" y="1485"/>
          <a:ext cx="2498205" cy="149892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ZA" sz="1900" kern="1200" dirty="0"/>
            <a:t>2</a:t>
          </a:r>
          <a:r>
            <a:rPr lang="en-ZA" sz="1900" kern="1200" baseline="30000" dirty="0"/>
            <a:t>nd</a:t>
          </a:r>
          <a:r>
            <a:rPr lang="en-ZA" sz="1900" kern="1200" dirty="0"/>
            <a:t> National Waste Management Strategy, 2012</a:t>
          </a:r>
          <a:endParaRPr lang="en-US" sz="1900" kern="1200" dirty="0"/>
        </a:p>
      </dsp:txBody>
      <dsp:txXfrm>
        <a:off x="3153931" y="1485"/>
        <a:ext cx="2498205" cy="1498923"/>
      </dsp:txXfrm>
    </dsp:sp>
    <dsp:sp modelId="{4A6345C9-BF16-4614-B4A5-94E307F0A782}">
      <dsp:nvSpPr>
        <dsp:cNvPr id="0" name=""/>
        <dsp:cNvSpPr/>
      </dsp:nvSpPr>
      <dsp:spPr>
        <a:xfrm>
          <a:off x="5901957" y="1485"/>
          <a:ext cx="2498205" cy="149892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ZA" sz="1900" kern="1200" dirty="0"/>
            <a:t>3</a:t>
          </a:r>
          <a:r>
            <a:rPr lang="en-ZA" sz="1900" kern="1200" baseline="30000" dirty="0"/>
            <a:t>rd</a:t>
          </a:r>
          <a:r>
            <a:rPr lang="en-ZA" sz="1900" kern="1200" dirty="0"/>
            <a:t> Third National Waste Management Strategy, 2020</a:t>
          </a:r>
          <a:endParaRPr lang="en-US" sz="1900" kern="1200" dirty="0"/>
        </a:p>
      </dsp:txBody>
      <dsp:txXfrm>
        <a:off x="5901957" y="1485"/>
        <a:ext cx="2498205" cy="1498923"/>
      </dsp:txXfrm>
    </dsp:sp>
    <dsp:sp modelId="{30DAE05A-D6F4-49CA-AE75-2E616458A03E}">
      <dsp:nvSpPr>
        <dsp:cNvPr id="0" name=""/>
        <dsp:cNvSpPr/>
      </dsp:nvSpPr>
      <dsp:spPr>
        <a:xfrm>
          <a:off x="405904" y="1750229"/>
          <a:ext cx="2498205" cy="149892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ZA" sz="1900" kern="1200" dirty="0"/>
            <a:t>Integrated Pollution and Waste Management Policy, 2000</a:t>
          </a:r>
          <a:endParaRPr lang="en-US" sz="1900" kern="1200" dirty="0"/>
        </a:p>
      </dsp:txBody>
      <dsp:txXfrm>
        <a:off x="405904" y="1750229"/>
        <a:ext cx="2498205" cy="1498923"/>
      </dsp:txXfrm>
    </dsp:sp>
    <dsp:sp modelId="{EFD186CA-08DA-4873-8EFD-A845AC542196}">
      <dsp:nvSpPr>
        <dsp:cNvPr id="0" name=""/>
        <dsp:cNvSpPr/>
      </dsp:nvSpPr>
      <dsp:spPr>
        <a:xfrm>
          <a:off x="3153931" y="1750229"/>
          <a:ext cx="2498205" cy="149892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ZA" sz="1900" kern="1200" dirty="0"/>
            <a:t>National Waste Baseline Information Report, 2011</a:t>
          </a:r>
          <a:endParaRPr lang="en-US" sz="1900" kern="1200" dirty="0"/>
        </a:p>
      </dsp:txBody>
      <dsp:txXfrm>
        <a:off x="3153931" y="1750229"/>
        <a:ext cx="2498205" cy="1498923"/>
      </dsp:txXfrm>
    </dsp:sp>
    <dsp:sp modelId="{9CB51872-0F0F-485A-B422-16E744CC4EFF}">
      <dsp:nvSpPr>
        <dsp:cNvPr id="0" name=""/>
        <dsp:cNvSpPr/>
      </dsp:nvSpPr>
      <dsp:spPr>
        <a:xfrm>
          <a:off x="5901957" y="1750229"/>
          <a:ext cx="2498205" cy="149892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ZA" sz="1900" kern="1200" dirty="0"/>
            <a:t>National State of Waste Report, 2018</a:t>
          </a:r>
          <a:endParaRPr lang="en-US" sz="1900" kern="1200" dirty="0"/>
        </a:p>
      </dsp:txBody>
      <dsp:txXfrm>
        <a:off x="5901957" y="1750229"/>
        <a:ext cx="2498205" cy="1498923"/>
      </dsp:txXfrm>
    </dsp:sp>
    <dsp:sp modelId="{11FBD005-2A76-4DC5-900F-D98FD02DAF74}">
      <dsp:nvSpPr>
        <dsp:cNvPr id="0" name=""/>
        <dsp:cNvSpPr/>
      </dsp:nvSpPr>
      <dsp:spPr>
        <a:xfrm>
          <a:off x="405904" y="3498973"/>
          <a:ext cx="2498205" cy="149892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ZA" sz="1900" kern="1200" dirty="0"/>
            <a:t>National Environmental Management: Waste Act, Act 59 of 2008</a:t>
          </a:r>
        </a:p>
        <a:p>
          <a:pPr lvl="0" algn="ctr" defTabSz="844550">
            <a:lnSpc>
              <a:spcPct val="90000"/>
            </a:lnSpc>
            <a:spcBef>
              <a:spcPct val="0"/>
            </a:spcBef>
            <a:spcAft>
              <a:spcPct val="35000"/>
            </a:spcAft>
          </a:pPr>
          <a:r>
            <a:rPr lang="en-US" sz="1900" kern="1200" dirty="0"/>
            <a:t>(NEMWA)</a:t>
          </a:r>
        </a:p>
      </dsp:txBody>
      <dsp:txXfrm>
        <a:off x="405904" y="3498973"/>
        <a:ext cx="2498205" cy="1498923"/>
      </dsp:txXfrm>
    </dsp:sp>
    <dsp:sp modelId="{D7709F93-336F-42BD-A1E7-7F3474BD101E}">
      <dsp:nvSpPr>
        <dsp:cNvPr id="0" name=""/>
        <dsp:cNvSpPr/>
      </dsp:nvSpPr>
      <dsp:spPr>
        <a:xfrm>
          <a:off x="3153931" y="3498973"/>
          <a:ext cx="2498205" cy="149892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ZA" sz="1900" kern="1200" dirty="0"/>
            <a:t>National Environmental Management: Waste Amendment Act, Act 26 of 2014</a:t>
          </a:r>
          <a:endParaRPr lang="en-US" sz="1900" kern="1200" dirty="0"/>
        </a:p>
      </dsp:txBody>
      <dsp:txXfrm>
        <a:off x="3153931" y="3498973"/>
        <a:ext cx="2498205" cy="1498923"/>
      </dsp:txXfrm>
    </dsp:sp>
    <dsp:sp modelId="{7FD8D5B9-03F0-466E-8DF8-D8D01D1FED1A}">
      <dsp:nvSpPr>
        <dsp:cNvPr id="0" name=""/>
        <dsp:cNvSpPr/>
      </dsp:nvSpPr>
      <dsp:spPr>
        <a:xfrm>
          <a:off x="5901957" y="3498973"/>
          <a:ext cx="2498205" cy="149892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Policy for the Provision of Basic Refuse Removal Services to Indigent Households, 2011</a:t>
          </a:r>
        </a:p>
      </dsp:txBody>
      <dsp:txXfrm>
        <a:off x="5901957" y="3498973"/>
        <a:ext cx="2498205" cy="14989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24F2D1-E8FA-4EB2-B040-BE2CDC9F6347}">
      <dsp:nvSpPr>
        <dsp:cNvPr id="0" name=""/>
        <dsp:cNvSpPr/>
      </dsp:nvSpPr>
      <dsp:spPr>
        <a:xfrm>
          <a:off x="40" y="247923"/>
          <a:ext cx="3845569" cy="75176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just" defTabSz="666750">
            <a:lnSpc>
              <a:spcPct val="90000"/>
            </a:lnSpc>
            <a:spcBef>
              <a:spcPct val="0"/>
            </a:spcBef>
            <a:spcAft>
              <a:spcPct val="35000"/>
            </a:spcAft>
          </a:pPr>
          <a:r>
            <a:rPr lang="en-ZA" sz="1500" b="1" i="0" kern="1200" baseline="0" dirty="0">
              <a:solidFill>
                <a:schemeClr val="tx1"/>
              </a:solidFill>
            </a:rPr>
            <a:t>The following Norms and Standards have been developed and implemented:</a:t>
          </a:r>
          <a:endParaRPr lang="en-US" sz="1500" b="1" kern="1200" dirty="0">
            <a:solidFill>
              <a:schemeClr val="tx1"/>
            </a:solidFill>
          </a:endParaRPr>
        </a:p>
      </dsp:txBody>
      <dsp:txXfrm>
        <a:off x="40" y="247923"/>
        <a:ext cx="3845569" cy="751769"/>
      </dsp:txXfrm>
    </dsp:sp>
    <dsp:sp modelId="{5F2ED301-E9A6-47B3-A28E-1C1868CB9C7B}">
      <dsp:nvSpPr>
        <dsp:cNvPr id="0" name=""/>
        <dsp:cNvSpPr/>
      </dsp:nvSpPr>
      <dsp:spPr>
        <a:xfrm>
          <a:off x="40" y="999692"/>
          <a:ext cx="3845569" cy="321165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baseline="0" dirty="0"/>
            <a:t>Assessment of Waste Landfill Disposal, 2013</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Domestic waste Collection, 2013</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Disposal of waste to Landfill, 2013</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Remediation of Contaminated Land and Soil quality in the Republic of South Africa, 2014</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Storage of Waste, 2013 </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Extraction, Flaring or Recovery of Landfill Gas, 2013</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Scrapping or Recovery of motor vehicles, 2013</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Sorting, Shredding, Grinding, Crushing, Screening, Chipping or Baling of General Waste, 2017</a:t>
          </a:r>
          <a:endParaRPr lang="en-US" sz="1500" kern="1200" dirty="0"/>
        </a:p>
      </dsp:txBody>
      <dsp:txXfrm>
        <a:off x="40" y="999692"/>
        <a:ext cx="3845569" cy="3211650"/>
      </dsp:txXfrm>
    </dsp:sp>
    <dsp:sp modelId="{0C0FDD53-9BEC-46FB-94B8-EA0D9664A3B6}">
      <dsp:nvSpPr>
        <dsp:cNvPr id="0" name=""/>
        <dsp:cNvSpPr/>
      </dsp:nvSpPr>
      <dsp:spPr>
        <a:xfrm>
          <a:off x="4383989" y="247923"/>
          <a:ext cx="3845569" cy="75176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just" defTabSz="666750">
            <a:lnSpc>
              <a:spcPct val="90000"/>
            </a:lnSpc>
            <a:spcBef>
              <a:spcPct val="0"/>
            </a:spcBef>
            <a:spcAft>
              <a:spcPct val="35000"/>
            </a:spcAft>
          </a:pPr>
          <a:r>
            <a:rPr lang="en-US" sz="1500" b="1" i="0" kern="1200" baseline="0" dirty="0">
              <a:solidFill>
                <a:schemeClr val="tx1"/>
              </a:solidFill>
            </a:rPr>
            <a:t>The following Norms and Standards have been developed and are in the approval stage:</a:t>
          </a:r>
          <a:endParaRPr lang="en-US" sz="1500" b="1" kern="1200" dirty="0">
            <a:solidFill>
              <a:schemeClr val="tx1"/>
            </a:solidFill>
          </a:endParaRPr>
        </a:p>
      </dsp:txBody>
      <dsp:txXfrm>
        <a:off x="4383989" y="247923"/>
        <a:ext cx="3845569" cy="751769"/>
      </dsp:txXfrm>
    </dsp:sp>
    <dsp:sp modelId="{A81F519C-0D42-459E-8751-02E826BAC144}">
      <dsp:nvSpPr>
        <dsp:cNvPr id="0" name=""/>
        <dsp:cNvSpPr/>
      </dsp:nvSpPr>
      <dsp:spPr>
        <a:xfrm>
          <a:off x="4384028" y="999692"/>
          <a:ext cx="3845569" cy="321165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baseline="0" dirty="0"/>
            <a:t>Organic Waste Composting, 2020</a:t>
          </a:r>
          <a:endParaRPr lang="en-US" sz="1500" kern="1200" dirty="0"/>
        </a:p>
        <a:p>
          <a:pPr marL="114300" lvl="1" indent="-114300" algn="l" defTabSz="666750">
            <a:lnSpc>
              <a:spcPct val="90000"/>
            </a:lnSpc>
            <a:spcBef>
              <a:spcPct val="0"/>
            </a:spcBef>
            <a:spcAft>
              <a:spcPct val="15000"/>
            </a:spcAft>
            <a:buChar char="••"/>
          </a:pPr>
          <a:r>
            <a:rPr lang="en-US" sz="1500" b="0" i="0" kern="1200" baseline="0" dirty="0">
              <a:solidFill>
                <a:schemeClr val="tx1"/>
              </a:solidFill>
            </a:rPr>
            <a:t>Organic Waste Treatment, 2022</a:t>
          </a:r>
          <a:endParaRPr lang="en-US" sz="1500" kern="1200" dirty="0">
            <a:solidFill>
              <a:schemeClr val="tx1"/>
            </a:solidFill>
          </a:endParaRPr>
        </a:p>
      </dsp:txBody>
      <dsp:txXfrm>
        <a:off x="4384028" y="999692"/>
        <a:ext cx="3845569" cy="32116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50C0AE6-BEAD-4388-931B-AAAF271E2253}" type="datetimeFigureOut">
              <a:rPr lang="en-ZA" smtClean="0"/>
              <a:pPr/>
              <a:t>2022/02/18</a:t>
            </a:fld>
            <a:endParaRPr lang="en-ZA"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74679F-5432-4062-9B97-40961FCD6A2B}" type="slidenum">
              <a:rPr lang="en-ZA" smtClean="0"/>
              <a:pPr/>
              <a:t>‹#›</a:t>
            </a:fld>
            <a:endParaRPr lang="en-ZA" dirty="0"/>
          </a:p>
        </p:txBody>
      </p:sp>
    </p:spTree>
    <p:extLst>
      <p:ext uri="{BB962C8B-B14F-4D97-AF65-F5344CB8AC3E}">
        <p14:creationId xmlns:p14="http://schemas.microsoft.com/office/powerpoint/2010/main" xmlns="" val="375489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pPr defTabSz="465887" fontAlgn="base">
              <a:spcBef>
                <a:spcPct val="0"/>
              </a:spcBef>
              <a:spcAft>
                <a:spcPct val="0"/>
              </a:spcAft>
              <a:defRPr/>
            </a:pPr>
            <a:fld id="{8E2DA298-6CF2-4033-988A-C8B6B2FC863C}" type="slidenum">
              <a:rPr lang="en-ZA" altLang="en-US">
                <a:solidFill>
                  <a:prstClr val="black"/>
                </a:solidFill>
              </a:rPr>
              <a:pPr defTabSz="465887" fontAlgn="base">
                <a:spcBef>
                  <a:spcPct val="0"/>
                </a:spcBef>
                <a:spcAft>
                  <a:spcPct val="0"/>
                </a:spcAft>
                <a:defRPr/>
              </a:pPr>
              <a:t>11</a:t>
            </a:fld>
            <a:endParaRPr lang="en-ZA" altLang="en-US" dirty="0">
              <a:solidFill>
                <a:prstClr val="black"/>
              </a:solidFill>
            </a:endParaRPr>
          </a:p>
        </p:txBody>
      </p:sp>
    </p:spTree>
    <p:extLst>
      <p:ext uri="{BB962C8B-B14F-4D97-AF65-F5344CB8AC3E}">
        <p14:creationId xmlns:p14="http://schemas.microsoft.com/office/powerpoint/2010/main" xmlns="" val="406804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1FEDB9-7B00-4A18-91F5-685CB6C3D40E}" type="datetime1">
              <a:rPr lang="en-US" smtClean="0"/>
              <a:pPr/>
              <a:t>2/18/2022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42371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9CAD67-D968-4265-884A-CECB5E6E9243}" type="datetime1">
              <a:rPr lang="en-US" smtClean="0"/>
              <a:pPr/>
              <a:t>2/18/2022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45326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25AF1-757F-47A7-AB9C-87ED653A370E}" type="datetime1">
              <a:rPr lang="en-US" smtClean="0"/>
              <a:pPr/>
              <a:t>2/18/2022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568202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58E726-8A08-4C0A-B54A-937DF39C77F4}" type="datetime1">
              <a:rPr lang="en-US" smtClean="0"/>
              <a:pPr/>
              <a:t>2/18/2022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247217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633553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3186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0119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96576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129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03900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0562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5AF185-E311-4C7B-A43F-BA14DD6F3D37}" type="datetime1">
              <a:rPr lang="en-US" smtClean="0"/>
              <a:pPr/>
              <a:t>2/18/2022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059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15351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69615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43565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902FC6-061E-5F4C-9ACA-6C4849BEF69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7445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CEBE68-41F2-4B48-80DE-F82726E5FA9B}" type="datetime1">
              <a:rPr lang="en-US" smtClean="0"/>
              <a:pPr/>
              <a:t>2/18/2022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518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782CE4-D091-42C3-835C-47FEC3D35F8B}" type="datetime1">
              <a:rPr lang="en-US" smtClean="0"/>
              <a:pPr/>
              <a:t>2/18/2022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17545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9B8B9AF-6737-41AD-A7F1-95502AE497F9}" type="datetime1">
              <a:rPr lang="en-US" smtClean="0"/>
              <a:pPr/>
              <a:t>2/18/2022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393477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3AD8B70-A632-4090-B4F2-7E348D283BD9}" type="datetime1">
              <a:rPr lang="en-US" smtClean="0"/>
              <a:pPr/>
              <a:t>2/18/2022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50561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FFA9B2-5806-4CAB-8135-C0FEB58BCCF3}" type="datetime1">
              <a:rPr lang="en-US" smtClean="0"/>
              <a:pPr/>
              <a:t>2/18/2022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71788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01B63B8-A150-45DB-848F-3BDD1C4EFBFE}" type="datetime1">
              <a:rPr lang="en-US" smtClean="0"/>
              <a:pPr/>
              <a:t>2/18/2022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187911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86AA88-FCFC-4B38-8791-22B9DE6EBCC8}" type="datetime1">
              <a:rPr lang="en-US" smtClean="0"/>
              <a:pPr/>
              <a:t>2/18/2022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31450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0" y="0"/>
            <a:ext cx="9144000" cy="6878523"/>
          </a:xfrm>
          <a:prstGeom prst="rect">
            <a:avLst/>
          </a:prstGeom>
        </p:spPr>
      </p:pic>
      <p:sp>
        <p:nvSpPr>
          <p:cNvPr id="2" name="Title Placeholder 1"/>
          <p:cNvSpPr>
            <a:spLocks noGrp="1"/>
          </p:cNvSpPr>
          <p:nvPr>
            <p:ph type="title"/>
          </p:nvPr>
        </p:nvSpPr>
        <p:spPr>
          <a:xfrm>
            <a:off x="457200" y="357456"/>
            <a:ext cx="8229600" cy="6898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2499"/>
            <a:ext cx="8229600" cy="4459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8325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78523"/>
          </a:xfrm>
          <a:prstGeom prst="rect">
            <a:avLst/>
          </a:prstGeom>
        </p:spPr>
      </p:pic>
      <p:sp>
        <p:nvSpPr>
          <p:cNvPr id="2" name="Title Placeholder 1"/>
          <p:cNvSpPr>
            <a:spLocks noGrp="1"/>
          </p:cNvSpPr>
          <p:nvPr>
            <p:ph type="title"/>
          </p:nvPr>
        </p:nvSpPr>
        <p:spPr>
          <a:xfrm>
            <a:off x="457200" y="357456"/>
            <a:ext cx="8229600" cy="6898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2499"/>
            <a:ext cx="8229600" cy="4459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9583564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853674"/>
            <a:ext cx="7772400" cy="1470025"/>
          </a:xfrm>
        </p:spPr>
        <p:txBody>
          <a:bodyPr>
            <a:normAutofit fontScale="90000"/>
          </a:bodyPr>
          <a:lstStyle/>
          <a:p>
            <a:r>
              <a:rPr lang="en-US" b="1" dirty="0">
                <a:solidFill>
                  <a:srgbClr val="008000"/>
                </a:solidFill>
              </a:rPr>
              <a:t>Status of Waste Management in South Africa </a:t>
            </a:r>
            <a:br>
              <a:rPr lang="en-US" b="1" dirty="0">
                <a:solidFill>
                  <a:srgbClr val="008000"/>
                </a:solidFill>
              </a:rPr>
            </a:br>
            <a:r>
              <a:rPr lang="en-US" b="1" dirty="0">
                <a:solidFill>
                  <a:srgbClr val="008000"/>
                </a:solidFill>
              </a:rPr>
              <a:t/>
            </a:r>
            <a:br>
              <a:rPr lang="en-US" b="1" dirty="0">
                <a:solidFill>
                  <a:srgbClr val="008000"/>
                </a:solidFill>
              </a:rPr>
            </a:br>
            <a:r>
              <a:rPr lang="en-US" b="1" dirty="0">
                <a:solidFill>
                  <a:srgbClr val="008000"/>
                </a:solidFill>
              </a:rPr>
              <a:t>18 FEBRUARY 2022</a:t>
            </a:r>
            <a:br>
              <a:rPr lang="en-US" b="1" dirty="0">
                <a:solidFill>
                  <a:srgbClr val="008000"/>
                </a:solidFill>
              </a:rPr>
            </a:br>
            <a:r>
              <a:rPr lang="en-US" b="1" dirty="0">
                <a:solidFill>
                  <a:srgbClr val="008000"/>
                </a:solidFill>
              </a:rPr>
              <a:t/>
            </a:r>
            <a:br>
              <a:rPr lang="en-US" b="1" dirty="0">
                <a:solidFill>
                  <a:srgbClr val="008000"/>
                </a:solidFill>
              </a:rPr>
            </a:br>
            <a:r>
              <a:rPr lang="en-US" b="1" dirty="0">
                <a:solidFill>
                  <a:srgbClr val="008000"/>
                </a:solidFill>
              </a:rPr>
              <a:t/>
            </a:r>
            <a:br>
              <a:rPr lang="en-US" b="1" dirty="0">
                <a:solidFill>
                  <a:srgbClr val="008000"/>
                </a:solidFill>
              </a:rPr>
            </a:br>
            <a:endParaRPr lang="en-US" b="1" dirty="0">
              <a:solidFill>
                <a:srgbClr val="008000"/>
              </a:solidFill>
            </a:endParaRPr>
          </a:p>
        </p:txBody>
      </p:sp>
      <p:sp>
        <p:nvSpPr>
          <p:cNvPr id="4" name="Slide Number Placeholder 3"/>
          <p:cNvSpPr>
            <a:spLocks noGrp="1"/>
          </p:cNvSpPr>
          <p:nvPr>
            <p:ph type="sldNum" sz="quarter" idx="12"/>
          </p:nvPr>
        </p:nvSpPr>
        <p:spPr>
          <a:xfrm>
            <a:off x="6553200" y="6356350"/>
            <a:ext cx="2133600" cy="365125"/>
          </a:xfrm>
        </p:spPr>
        <p:txBody>
          <a:bodyPr/>
          <a:lstStyle/>
          <a:p>
            <a:pPr algn="ctr"/>
            <a:r>
              <a:rPr lang="en-US" dirty="0"/>
              <a:t>1</a:t>
            </a:r>
          </a:p>
        </p:txBody>
      </p:sp>
    </p:spTree>
    <p:extLst>
      <p:ext uri="{BB962C8B-B14F-4D97-AF65-F5344CB8AC3E}">
        <p14:creationId xmlns:p14="http://schemas.microsoft.com/office/powerpoint/2010/main" xmlns="" val="393012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rPr>
              <a:t>NWMS 2020</a:t>
            </a:r>
          </a:p>
        </p:txBody>
      </p:sp>
      <p:sp>
        <p:nvSpPr>
          <p:cNvPr id="3" name="Content Placeholder 2"/>
          <p:cNvSpPr>
            <a:spLocks noGrp="1"/>
          </p:cNvSpPr>
          <p:nvPr>
            <p:ph idx="1"/>
          </p:nvPr>
        </p:nvSpPr>
        <p:spPr>
          <a:xfrm>
            <a:off x="457200" y="1210235"/>
            <a:ext cx="8229600" cy="4437530"/>
          </a:xfrm>
        </p:spPr>
        <p:txBody>
          <a:bodyPr>
            <a:normAutofit fontScale="77500" lnSpcReduction="20000"/>
          </a:bodyPr>
          <a:lstStyle/>
          <a:p>
            <a:r>
              <a:rPr lang="en-US" sz="3600" dirty="0">
                <a:effectLst/>
                <a:ea typeface="Calibri" panose="020F0502020204030204" pitchFamily="34" charset="0"/>
                <a:cs typeface="Calibri" panose="020F0502020204030204" pitchFamily="34" charset="0"/>
              </a:rPr>
              <a:t>NWMS is developed i.t.o Section 6 of Waste Act.</a:t>
            </a:r>
          </a:p>
          <a:p>
            <a:r>
              <a:rPr lang="en-US" sz="3600" dirty="0">
                <a:ea typeface="Calibri" panose="020F0502020204030204" pitchFamily="34" charset="0"/>
                <a:cs typeface="Calibri" panose="020F0502020204030204" pitchFamily="34" charset="0"/>
              </a:rPr>
              <a:t>The NWMS is implemented over a period of five years.</a:t>
            </a:r>
            <a:endParaRPr lang="en-US" sz="3600" dirty="0">
              <a:effectLst/>
              <a:ea typeface="Calibri" panose="020F0502020204030204" pitchFamily="34" charset="0"/>
              <a:cs typeface="Calibri" panose="020F0502020204030204" pitchFamily="34" charset="0"/>
            </a:endParaRPr>
          </a:p>
          <a:p>
            <a:r>
              <a:rPr lang="en-US" sz="3600" dirty="0">
                <a:ea typeface="Calibri" panose="020F0502020204030204" pitchFamily="34" charset="0"/>
                <a:cs typeface="Calibri" panose="020F0502020204030204" pitchFamily="34" charset="0"/>
              </a:rPr>
              <a:t>The first NWMS on the NEMWA came into effect in 2012 and had 8 goals </a:t>
            </a:r>
          </a:p>
          <a:p>
            <a:r>
              <a:rPr lang="en-US" sz="3600" dirty="0">
                <a:ea typeface="Calibri" panose="020F0502020204030204" pitchFamily="34" charset="0"/>
                <a:cs typeface="Calibri" panose="020F0502020204030204" pitchFamily="34" charset="0"/>
              </a:rPr>
              <a:t>The revision of 2012 NWMS was initiated in 2017</a:t>
            </a:r>
          </a:p>
          <a:p>
            <a:r>
              <a:rPr lang="en-US" sz="3600" dirty="0">
                <a:ea typeface="Calibri" panose="020F0502020204030204" pitchFamily="34" charset="0"/>
                <a:cs typeface="Calibri" panose="020F0502020204030204" pitchFamily="34" charset="0"/>
              </a:rPr>
              <a:t>The revised 2020 NWMS was </a:t>
            </a:r>
            <a:r>
              <a:rPr lang="en-US" sz="3600" dirty="0" err="1">
                <a:ea typeface="Calibri" panose="020F0502020204030204" pitchFamily="34" charset="0"/>
                <a:cs typeface="Calibri" panose="020F0502020204030204" pitchFamily="34" charset="0"/>
              </a:rPr>
              <a:t>gazetted</a:t>
            </a:r>
            <a:r>
              <a:rPr lang="en-US" sz="3600" dirty="0">
                <a:ea typeface="Calibri" panose="020F0502020204030204" pitchFamily="34" charset="0"/>
                <a:cs typeface="Calibri" panose="020F0502020204030204" pitchFamily="34" charset="0"/>
              </a:rPr>
              <a:t> for implementation on 28 Jan 2021</a:t>
            </a:r>
          </a:p>
          <a:p>
            <a:r>
              <a:rPr lang="en-US" sz="3600" dirty="0">
                <a:ea typeface="Calibri" panose="020F0502020204030204" pitchFamily="34" charset="0"/>
                <a:cs typeface="Calibri" panose="020F0502020204030204" pitchFamily="34" charset="0"/>
              </a:rPr>
              <a:t>All organs of state, holders of waste, civil, private sector are obligated to implement the strategy.</a:t>
            </a: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10</a:t>
            </a:fld>
            <a:endParaRPr lang="en-US" dirty="0"/>
          </a:p>
        </p:txBody>
      </p:sp>
    </p:spTree>
    <p:extLst>
      <p:ext uri="{BB962C8B-B14F-4D97-AF65-F5344CB8AC3E}">
        <p14:creationId xmlns:p14="http://schemas.microsoft.com/office/powerpoint/2010/main" xmlns="" val="203082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7FF34C53-6717-4C62-832E-40B24B86F859}" type="slidenum">
              <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Footer Placeholder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CONFIDENTIAL</a:t>
            </a:r>
          </a:p>
        </p:txBody>
      </p:sp>
      <p:sp>
        <p:nvSpPr>
          <p:cNvPr id="7" name="Content Placeholder 2">
            <a:extLst>
              <a:ext uri="{FF2B5EF4-FFF2-40B4-BE49-F238E27FC236}">
                <a16:creationId xmlns:a16="http://schemas.microsoft.com/office/drawing/2014/main" xmlns="" id="{3DD1E7B0-A6E3-4264-AB62-E226F9AFA835}"/>
              </a:ext>
            </a:extLst>
          </p:cNvPr>
          <p:cNvSpPr txBox="1">
            <a:spLocks/>
          </p:cNvSpPr>
          <p:nvPr/>
        </p:nvSpPr>
        <p:spPr bwMode="auto">
          <a:xfrm>
            <a:off x="323849" y="904586"/>
            <a:ext cx="4675533" cy="4909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pPr>
            <a:r>
              <a:rPr lang="en-US" sz="1400" b="1" dirty="0">
                <a:solidFill>
                  <a:prstClr val="black"/>
                </a:solidFill>
                <a:cs typeface="Arial" panose="020B0604020202020204" pitchFamily="34" charset="0"/>
              </a:rPr>
              <a:t>The strategy incorporate the waste hierarchy and circular economy in accordance with the following Three (3) Themes:</a:t>
            </a:r>
          </a:p>
          <a:p>
            <a:pPr algn="l">
              <a:lnSpc>
                <a:spcPct val="150000"/>
              </a:lnSpc>
            </a:pPr>
            <a:r>
              <a:rPr kumimoji="0" lang="en-US" sz="1400" b="1" i="0" u="none" strike="noStrike" kern="1200" cap="none" spc="0" normalizeH="0" baseline="0" noProof="0" dirty="0">
                <a:ln>
                  <a:noFill/>
                </a:ln>
                <a:solidFill>
                  <a:prstClr val="black"/>
                </a:solidFill>
                <a:effectLst/>
                <a:uLnTx/>
                <a:uFillTx/>
                <a:latin typeface="Calibri"/>
                <a:cs typeface="Arial" panose="020B0604020202020204" pitchFamily="34" charset="0"/>
              </a:rPr>
              <a:t>1. Waste Minimisation:</a:t>
            </a:r>
          </a:p>
          <a:p>
            <a:pPr marL="533400" indent="-285750" algn="l">
              <a:lnSpc>
                <a:spcPct val="150000"/>
              </a:lnSpc>
              <a:buFont typeface="Arial" panose="020B0604020202020204" pitchFamily="34" charset="0"/>
              <a:buChar char="•"/>
            </a:pPr>
            <a:r>
              <a:rPr lang="en-US" sz="1400" dirty="0">
                <a:solidFill>
                  <a:prstClr val="black"/>
                </a:solidFill>
                <a:cs typeface="Arial" panose="020B0604020202020204" pitchFamily="34" charset="0"/>
              </a:rPr>
              <a:t>45% of waste from diverted from landfill within 5 years; 55% within 10 years; and at least 70% within 15 years leading to Zero-Waste going to landfill.</a:t>
            </a:r>
          </a:p>
          <a:p>
            <a:pPr algn="l">
              <a:lnSpc>
                <a:spcPct val="150000"/>
              </a:lnSpc>
            </a:pPr>
            <a:r>
              <a:rPr kumimoji="0" lang="en-US" sz="1400" b="1" i="0" u="none" strike="noStrike" kern="1200" cap="none" spc="0" normalizeH="0" baseline="0" noProof="0" dirty="0">
                <a:ln>
                  <a:noFill/>
                </a:ln>
                <a:solidFill>
                  <a:prstClr val="black"/>
                </a:solidFill>
                <a:effectLst/>
                <a:uLnTx/>
                <a:uFillTx/>
                <a:latin typeface="Calibri"/>
                <a:cs typeface="Arial" panose="020B0604020202020204" pitchFamily="34" charset="0"/>
              </a:rPr>
              <a:t>2. Effective and Sustainable Waste Services:</a:t>
            </a:r>
          </a:p>
          <a:p>
            <a:pPr marL="533400" indent="-285750" algn="l">
              <a:lnSpc>
                <a:spcPct val="150000"/>
              </a:lnSpc>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Calibri"/>
                <a:cs typeface="Arial" panose="020B0604020202020204" pitchFamily="34" charset="0"/>
              </a:rPr>
              <a:t>All South Africans to live in clean communities with waste services that are well managed and financially sustainable</a:t>
            </a:r>
          </a:p>
          <a:p>
            <a:pPr algn="l">
              <a:lnSpc>
                <a:spcPct val="150000"/>
              </a:lnSpc>
            </a:pPr>
            <a:r>
              <a:rPr kumimoji="0" lang="en-US" sz="1400" b="1" i="0" u="none" strike="noStrike" kern="1200" cap="none" spc="0" normalizeH="0" baseline="0" noProof="0" dirty="0">
                <a:ln>
                  <a:noFill/>
                </a:ln>
                <a:solidFill>
                  <a:prstClr val="black"/>
                </a:solidFill>
                <a:effectLst/>
                <a:uLnTx/>
                <a:uFillTx/>
                <a:latin typeface="Calibri"/>
                <a:cs typeface="Arial" panose="020B0604020202020204" pitchFamily="34" charset="0"/>
              </a:rPr>
              <a:t>3. Compliance, Enforcement and Awareness:</a:t>
            </a:r>
          </a:p>
          <a:p>
            <a:pPr marL="533400" indent="-285750" algn="l">
              <a:lnSpc>
                <a:spcPct val="150000"/>
              </a:lnSpc>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Calibri"/>
                <a:cs typeface="Arial" panose="020B0604020202020204" pitchFamily="34" charset="0"/>
              </a:rPr>
              <a:t>Mainstreaming of waste awareness and a culture of compliance with zero tolerance of pollution, litter and illegal dumping</a:t>
            </a:r>
          </a:p>
        </p:txBody>
      </p:sp>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b="1088"/>
          <a:stretch/>
        </p:blipFill>
        <p:spPr>
          <a:xfrm>
            <a:off x="4999382" y="761314"/>
            <a:ext cx="4015409" cy="5196347"/>
          </a:xfrm>
          <a:prstGeom prst="rect">
            <a:avLst/>
          </a:prstGeom>
        </p:spPr>
      </p:pic>
      <p:sp>
        <p:nvSpPr>
          <p:cNvPr id="8" name="Title 1"/>
          <p:cNvSpPr>
            <a:spLocks noGrp="1"/>
          </p:cNvSpPr>
          <p:nvPr>
            <p:ph type="title"/>
          </p:nvPr>
        </p:nvSpPr>
        <p:spPr>
          <a:xfrm>
            <a:off x="619125" y="-28575"/>
            <a:ext cx="8229600" cy="1143000"/>
          </a:xfrm>
        </p:spPr>
        <p:txBody>
          <a:bodyPr>
            <a:noAutofit/>
          </a:bodyPr>
          <a:lstStyle/>
          <a:p>
            <a:r>
              <a:rPr lang="en-US" sz="4000" b="1" dirty="0">
                <a:solidFill>
                  <a:srgbClr val="008000"/>
                </a:solidFill>
                <a:latin typeface="+mn-lt"/>
              </a:rPr>
              <a:t>NWMS 2020</a:t>
            </a:r>
            <a:endParaRPr lang="en-US" sz="4000" dirty="0">
              <a:latin typeface="+mn-lt"/>
            </a:endParaRPr>
          </a:p>
        </p:txBody>
      </p:sp>
    </p:spTree>
    <p:extLst>
      <p:ext uri="{BB962C8B-B14F-4D97-AF65-F5344CB8AC3E}">
        <p14:creationId xmlns:p14="http://schemas.microsoft.com/office/powerpoint/2010/main" xmlns="" val="145235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4960"/>
            <a:ext cx="8229600" cy="689866"/>
          </a:xfrm>
        </p:spPr>
        <p:txBody>
          <a:bodyPr>
            <a:normAutofit/>
          </a:bodyPr>
          <a:lstStyle/>
          <a:p>
            <a:r>
              <a:rPr lang="en-US" sz="3600" b="1" dirty="0">
                <a:solidFill>
                  <a:srgbClr val="008000"/>
                </a:solidFill>
              </a:rPr>
              <a:t>ROLE OF NATIONAL GOVERNMENT</a:t>
            </a:r>
          </a:p>
        </p:txBody>
      </p:sp>
      <p:sp>
        <p:nvSpPr>
          <p:cNvPr id="3" name="Content Placeholder 2"/>
          <p:cNvSpPr>
            <a:spLocks noGrp="1"/>
          </p:cNvSpPr>
          <p:nvPr>
            <p:ph idx="1"/>
          </p:nvPr>
        </p:nvSpPr>
        <p:spPr>
          <a:xfrm>
            <a:off x="104360" y="715618"/>
            <a:ext cx="8935279" cy="5267739"/>
          </a:xfrm>
        </p:spPr>
        <p:txBody>
          <a:bodyPr>
            <a:normAutofit fontScale="62500" lnSpcReduction="20000"/>
          </a:bodyPr>
          <a:lstStyle/>
          <a:p>
            <a:pPr marL="0" indent="0">
              <a:buNone/>
            </a:pPr>
            <a:r>
              <a:rPr lang="en-US" sz="3600" dirty="0">
                <a:ea typeface="Calibri" panose="020F0502020204030204" pitchFamily="34" charset="0"/>
                <a:cs typeface="Calibri" panose="020F0502020204030204" pitchFamily="34" charset="0"/>
              </a:rPr>
              <a:t>NEMWA</a:t>
            </a:r>
          </a:p>
          <a:p>
            <a:r>
              <a:rPr lang="en-US" sz="3600" dirty="0">
                <a:ea typeface="Calibri" panose="020F0502020204030204" pitchFamily="34" charset="0"/>
                <a:cs typeface="Calibri" panose="020F0502020204030204" pitchFamily="34" charset="0"/>
              </a:rPr>
              <a:t>Set legislative and other measures to protect the environment from the impacts of waste. These measures include but not limited to; identifying products for extended producer responsibility, developing the regulations, norms and standards, National Waste Management Strategy, Waste Pickers Integration Guidelines, and Waste Recycling Enterprise Support Programme)</a:t>
            </a:r>
          </a:p>
          <a:p>
            <a:r>
              <a:rPr lang="en-US" sz="3600" dirty="0">
                <a:ea typeface="Calibri" panose="020F0502020204030204" pitchFamily="34" charset="0"/>
                <a:cs typeface="Calibri" panose="020F0502020204030204" pitchFamily="34" charset="0"/>
              </a:rPr>
              <a:t>Prepare an integrated waste management plan (NWMS) for South Africa on 4R and others</a:t>
            </a:r>
          </a:p>
          <a:p>
            <a:r>
              <a:rPr lang="en-US" sz="3600" dirty="0">
                <a:ea typeface="Calibri" panose="020F0502020204030204" pitchFamily="34" charset="0"/>
                <a:cs typeface="Calibri" panose="020F0502020204030204" pitchFamily="34" charset="0"/>
              </a:rPr>
              <a:t>Report on NWMS implementation</a:t>
            </a:r>
          </a:p>
          <a:p>
            <a:r>
              <a:rPr lang="en-US" sz="3600" dirty="0">
                <a:ea typeface="Calibri" panose="020F0502020204030204" pitchFamily="34" charset="0"/>
                <a:cs typeface="Calibri" panose="020F0502020204030204" pitchFamily="34" charset="0"/>
              </a:rPr>
              <a:t>Approve Integrated Waste Management Plan (IWMP) annual reports</a:t>
            </a:r>
          </a:p>
          <a:p>
            <a:r>
              <a:rPr lang="en-US" sz="3600" dirty="0">
                <a:ea typeface="Calibri" panose="020F0502020204030204" pitchFamily="34" charset="0"/>
                <a:cs typeface="Calibri" panose="020F0502020204030204" pitchFamily="34" charset="0"/>
              </a:rPr>
              <a:t>Set national norms and standards</a:t>
            </a:r>
          </a:p>
          <a:p>
            <a:r>
              <a:rPr lang="en-US" sz="3600" dirty="0">
                <a:ea typeface="Calibri" panose="020F0502020204030204" pitchFamily="34" charset="0"/>
                <a:cs typeface="Calibri" panose="020F0502020204030204" pitchFamily="34" charset="0"/>
              </a:rPr>
              <a:t>Designate a Waste Management Officer</a:t>
            </a:r>
          </a:p>
          <a:p>
            <a:r>
              <a:rPr lang="en-US" sz="3600" dirty="0">
                <a:ea typeface="Calibri" panose="020F0502020204030204" pitchFamily="34" charset="0"/>
                <a:cs typeface="Calibri" panose="020F0502020204030204" pitchFamily="34" charset="0"/>
              </a:rPr>
              <a:t>Declaration of priority waste</a:t>
            </a:r>
          </a:p>
          <a:p>
            <a:r>
              <a:rPr lang="en-US" sz="3600" dirty="0" err="1">
                <a:ea typeface="Calibri" panose="020F0502020204030204" pitchFamily="34" charset="0"/>
                <a:cs typeface="Calibri" panose="020F0502020204030204" pitchFamily="34" charset="0"/>
              </a:rPr>
              <a:t>Licencing</a:t>
            </a:r>
            <a:r>
              <a:rPr lang="en-US" sz="3600" dirty="0">
                <a:ea typeface="Calibri" panose="020F0502020204030204" pitchFamily="34" charset="0"/>
                <a:cs typeface="Calibri" panose="020F0502020204030204" pitchFamily="34" charset="0"/>
              </a:rPr>
              <a:t> authority for hazardous waste facilities</a:t>
            </a:r>
          </a:p>
          <a:p>
            <a:r>
              <a:rPr lang="en-US" sz="3600" dirty="0">
                <a:ea typeface="Calibri" panose="020F0502020204030204" pitchFamily="34" charset="0"/>
                <a:cs typeface="Calibri" panose="020F0502020204030204" pitchFamily="34" charset="0"/>
              </a:rPr>
              <a:t>Establish a waste information system</a:t>
            </a:r>
          </a:p>
          <a:p>
            <a:pPr marL="0" indent="0">
              <a:buNone/>
            </a:pPr>
            <a:endParaRPr lang="en-US" sz="3600"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12</a:t>
            </a:fld>
            <a:endParaRPr lang="en-US" dirty="0"/>
          </a:p>
        </p:txBody>
      </p:sp>
    </p:spTree>
    <p:extLst>
      <p:ext uri="{BB962C8B-B14F-4D97-AF65-F5344CB8AC3E}">
        <p14:creationId xmlns:p14="http://schemas.microsoft.com/office/powerpoint/2010/main" xmlns="" val="313479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rPr>
              <a:t>ROLE OF NATIONAL GOVERNMENT</a:t>
            </a:r>
          </a:p>
        </p:txBody>
      </p:sp>
      <p:sp>
        <p:nvSpPr>
          <p:cNvPr id="3" name="Content Placeholder 2"/>
          <p:cNvSpPr>
            <a:spLocks noGrp="1"/>
          </p:cNvSpPr>
          <p:nvPr>
            <p:ph idx="1"/>
          </p:nvPr>
        </p:nvSpPr>
        <p:spPr>
          <a:xfrm>
            <a:off x="154379" y="1047321"/>
            <a:ext cx="8532421" cy="4878465"/>
          </a:xfrm>
        </p:spPr>
        <p:txBody>
          <a:bodyPr>
            <a:normAutofit fontScale="62500" lnSpcReduction="20000"/>
          </a:bodyPr>
          <a:lstStyle/>
          <a:p>
            <a:pPr marL="0" indent="0">
              <a:buNone/>
            </a:pPr>
            <a:r>
              <a:rPr lang="en-US" sz="3600" dirty="0">
                <a:ea typeface="Calibri" panose="020F0502020204030204" pitchFamily="34" charset="0"/>
                <a:cs typeface="Calibri" panose="020F0502020204030204" pitchFamily="34" charset="0"/>
              </a:rPr>
              <a:t>NWMS</a:t>
            </a:r>
          </a:p>
          <a:p>
            <a:r>
              <a:rPr lang="en-ZA" dirty="0"/>
              <a:t>The DTIC and the NCPC -SA which have an interest in the socio- economic impact of EPR schemes and a critical role to play in promoting waste minimisation and the circular economy through cleaner production and industrial symbiosis, as well as an interest in industries associated with</a:t>
            </a:r>
          </a:p>
          <a:p>
            <a:r>
              <a:rPr lang="en-ZA" dirty="0"/>
              <a:t>The DTIC and SABS on standard setting, labelling and consumer awareness of products;</a:t>
            </a:r>
          </a:p>
          <a:p>
            <a:r>
              <a:rPr lang="en-ZA" dirty="0"/>
              <a:t>The DSI, the CSIR and Technology and Innovation Agency (TIA) in relation to Waste Research, Development and Innovation Roadmap (Waste RDI Roadmap).</a:t>
            </a:r>
          </a:p>
          <a:p>
            <a:r>
              <a:rPr lang="en-ZA" dirty="0"/>
              <a:t>The Department of Minerals Resources and Energy (DMRE), which has responsibility for regulation of Waste to Energy projects as they pertain to energy generation.</a:t>
            </a:r>
          </a:p>
          <a:p>
            <a:r>
              <a:rPr lang="en-ZA" dirty="0"/>
              <a:t>The Department of Agriculture which has responsibility for regulation of agriculture, is an important partner in the development and implementation of a strategy to reduce food losses and manage agricultural waste, which represents a significant volume of organic waste with beneficiation opportunities.</a:t>
            </a:r>
          </a:p>
          <a:p>
            <a:pPr marL="0" indent="0">
              <a:buNone/>
            </a:pPr>
            <a:endParaRPr lang="en-ZA" dirty="0"/>
          </a:p>
          <a:p>
            <a:endParaRPr lang="en-ZA" dirty="0"/>
          </a:p>
          <a:p>
            <a:endParaRPr lang="en-ZA" dirty="0"/>
          </a:p>
          <a:p>
            <a:endParaRPr lang="en-US" sz="3600"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13</a:t>
            </a:fld>
            <a:endParaRPr lang="en-US" dirty="0"/>
          </a:p>
        </p:txBody>
      </p:sp>
    </p:spTree>
    <p:extLst>
      <p:ext uri="{BB962C8B-B14F-4D97-AF65-F5344CB8AC3E}">
        <p14:creationId xmlns:p14="http://schemas.microsoft.com/office/powerpoint/2010/main" xmlns="" val="399167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rPr>
              <a:t>ROLE OF NATIONAL GOVERNMENT</a:t>
            </a:r>
          </a:p>
        </p:txBody>
      </p:sp>
      <p:sp>
        <p:nvSpPr>
          <p:cNvPr id="3" name="Content Placeholder 2"/>
          <p:cNvSpPr>
            <a:spLocks noGrp="1"/>
          </p:cNvSpPr>
          <p:nvPr>
            <p:ph idx="1"/>
          </p:nvPr>
        </p:nvSpPr>
        <p:spPr>
          <a:xfrm>
            <a:off x="166255" y="1047322"/>
            <a:ext cx="8823366" cy="4795338"/>
          </a:xfrm>
        </p:spPr>
        <p:txBody>
          <a:bodyPr>
            <a:normAutofit fontScale="70000" lnSpcReduction="20000"/>
          </a:bodyPr>
          <a:lstStyle/>
          <a:p>
            <a:pPr marL="0" indent="0">
              <a:buNone/>
            </a:pPr>
            <a:r>
              <a:rPr lang="en-US" sz="3600" dirty="0">
                <a:ea typeface="Calibri" panose="020F0502020204030204" pitchFamily="34" charset="0"/>
                <a:cs typeface="Calibri" panose="020F0502020204030204" pitchFamily="34" charset="0"/>
              </a:rPr>
              <a:t>NWMS</a:t>
            </a:r>
          </a:p>
          <a:p>
            <a:r>
              <a:rPr lang="en-ZA" dirty="0"/>
              <a:t>The Department of Health, which has responsibilities in relation to regulations around the food safety that potentially affect handling of food as a waste prevention measure, as well as regulations around Health Care Risk Waste.</a:t>
            </a:r>
          </a:p>
          <a:p>
            <a:endParaRPr lang="en-ZA" dirty="0"/>
          </a:p>
          <a:p>
            <a:r>
              <a:rPr lang="en-ZA" dirty="0"/>
              <a:t>The DBE which plays an important role in raising awareness around waste and recycling in schools through the school curriculum.</a:t>
            </a:r>
          </a:p>
          <a:p>
            <a:endParaRPr lang="en-ZA" dirty="0"/>
          </a:p>
          <a:p>
            <a:r>
              <a:rPr lang="en-ZA" dirty="0"/>
              <a:t>The DoT is responsible for regulating the transportation of goods and services and tracking and tracing transboundary waste.</a:t>
            </a:r>
          </a:p>
          <a:p>
            <a:endParaRPr lang="en-ZA" dirty="0"/>
          </a:p>
          <a:p>
            <a:r>
              <a:rPr lang="en-ZA" dirty="0"/>
              <a:t>The South African Police Service and National Prosecuting Authority (NPA) which have responsibilities in relation to supporting the investigation; and prosecution in terms of NEM: Waste Act.</a:t>
            </a:r>
          </a:p>
          <a:p>
            <a:endParaRPr lang="en-ZA" dirty="0"/>
          </a:p>
          <a:p>
            <a:endParaRPr lang="en-US" sz="3600"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14</a:t>
            </a:fld>
            <a:endParaRPr lang="en-US" dirty="0"/>
          </a:p>
        </p:txBody>
      </p:sp>
    </p:spTree>
    <p:extLst>
      <p:ext uri="{BB962C8B-B14F-4D97-AF65-F5344CB8AC3E}">
        <p14:creationId xmlns:p14="http://schemas.microsoft.com/office/powerpoint/2010/main" xmlns="" val="363247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rPr>
              <a:t>ROLE OF PROVINCIAL GOVERNMENT</a:t>
            </a:r>
          </a:p>
        </p:txBody>
      </p:sp>
      <p:sp>
        <p:nvSpPr>
          <p:cNvPr id="3" name="Content Placeholder 2"/>
          <p:cNvSpPr>
            <a:spLocks noGrp="1"/>
          </p:cNvSpPr>
          <p:nvPr>
            <p:ph idx="1"/>
          </p:nvPr>
        </p:nvSpPr>
        <p:spPr>
          <a:xfrm>
            <a:off x="457200" y="1210235"/>
            <a:ext cx="8229600" cy="4437530"/>
          </a:xfrm>
        </p:spPr>
        <p:txBody>
          <a:bodyPr>
            <a:normAutofit fontScale="77500" lnSpcReduction="20000"/>
          </a:bodyPr>
          <a:lstStyle/>
          <a:p>
            <a:pPr marL="0" indent="0">
              <a:buNone/>
            </a:pPr>
            <a:r>
              <a:rPr lang="en-US" sz="3600" dirty="0">
                <a:ea typeface="Calibri" panose="020F0502020204030204" pitchFamily="34" charset="0"/>
                <a:cs typeface="Calibri" panose="020F0502020204030204" pitchFamily="34" charset="0"/>
              </a:rPr>
              <a:t>NEMWA</a:t>
            </a:r>
          </a:p>
          <a:p>
            <a:r>
              <a:rPr lang="en-US" sz="3600" dirty="0">
                <a:ea typeface="Calibri" panose="020F0502020204030204" pitchFamily="34" charset="0"/>
                <a:cs typeface="Calibri" panose="020F0502020204030204" pitchFamily="34" charset="0"/>
              </a:rPr>
              <a:t>Prepare integrated waste management plan </a:t>
            </a:r>
          </a:p>
          <a:p>
            <a:r>
              <a:rPr lang="en-US" sz="3600" dirty="0">
                <a:ea typeface="Calibri" panose="020F0502020204030204" pitchFamily="34" charset="0"/>
                <a:cs typeface="Calibri" panose="020F0502020204030204" pitchFamily="34" charset="0"/>
              </a:rPr>
              <a:t>Report on IWMP implementation</a:t>
            </a:r>
          </a:p>
          <a:p>
            <a:r>
              <a:rPr lang="en-US" sz="3600" dirty="0">
                <a:ea typeface="Calibri" panose="020F0502020204030204" pitchFamily="34" charset="0"/>
                <a:cs typeface="Calibri" panose="020F0502020204030204" pitchFamily="34" charset="0"/>
              </a:rPr>
              <a:t>Set provincial norms and standards</a:t>
            </a:r>
          </a:p>
          <a:p>
            <a:r>
              <a:rPr lang="en-US" sz="3600" dirty="0">
                <a:ea typeface="Calibri" panose="020F0502020204030204" pitchFamily="34" charset="0"/>
                <a:cs typeface="Calibri" panose="020F0502020204030204" pitchFamily="34" charset="0"/>
              </a:rPr>
              <a:t>Designate Waste Management Officer</a:t>
            </a:r>
          </a:p>
          <a:p>
            <a:r>
              <a:rPr lang="en-US" sz="3600" dirty="0" err="1">
                <a:ea typeface="Calibri" panose="020F0502020204030204" pitchFamily="34" charset="0"/>
                <a:cs typeface="Calibri" panose="020F0502020204030204" pitchFamily="34" charset="0"/>
              </a:rPr>
              <a:t>Licencing</a:t>
            </a:r>
            <a:r>
              <a:rPr lang="en-US" sz="3600" dirty="0">
                <a:ea typeface="Calibri" panose="020F0502020204030204" pitchFamily="34" charset="0"/>
                <a:cs typeface="Calibri" panose="020F0502020204030204" pitchFamily="34" charset="0"/>
              </a:rPr>
              <a:t> authority for municipal solid waste facilities</a:t>
            </a:r>
          </a:p>
          <a:p>
            <a:r>
              <a:rPr lang="en-ZA" sz="3600" dirty="0"/>
              <a:t>Environmental Management Inspectorate that regulate provincial aspects of the NEM: Waste Act</a:t>
            </a:r>
            <a:endParaRPr lang="en-US" sz="3600" dirty="0">
              <a:ea typeface="Calibri" panose="020F0502020204030204" pitchFamily="34" charset="0"/>
              <a:cs typeface="Calibri" panose="020F0502020204030204" pitchFamily="34" charset="0"/>
            </a:endParaRPr>
          </a:p>
          <a:p>
            <a:r>
              <a:rPr lang="en-US" sz="3600" u="sng" dirty="0">
                <a:ea typeface="Calibri" panose="020F0502020204030204" pitchFamily="34" charset="0"/>
                <a:cs typeface="Calibri" panose="020F0502020204030204" pitchFamily="34" charset="0"/>
              </a:rPr>
              <a:t>May</a:t>
            </a:r>
            <a:r>
              <a:rPr lang="en-US" sz="3600" dirty="0">
                <a:ea typeface="Calibri" panose="020F0502020204030204" pitchFamily="34" charset="0"/>
                <a:cs typeface="Calibri" panose="020F0502020204030204" pitchFamily="34" charset="0"/>
              </a:rPr>
              <a:t> establish a waste information system</a:t>
            </a:r>
          </a:p>
          <a:p>
            <a:endParaRPr lang="en-US" sz="3600" dirty="0">
              <a:ea typeface="Calibri" panose="020F0502020204030204" pitchFamily="34" charset="0"/>
              <a:cs typeface="Calibri" panose="020F0502020204030204" pitchFamily="34" charset="0"/>
            </a:endParaRPr>
          </a:p>
          <a:p>
            <a:endParaRPr lang="en-US" sz="3600"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15</a:t>
            </a:fld>
            <a:endParaRPr lang="en-US" dirty="0"/>
          </a:p>
        </p:txBody>
      </p:sp>
    </p:spTree>
    <p:extLst>
      <p:ext uri="{BB962C8B-B14F-4D97-AF65-F5344CB8AC3E}">
        <p14:creationId xmlns:p14="http://schemas.microsoft.com/office/powerpoint/2010/main" xmlns="" val="230561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17"/>
            <a:ext cx="8229600" cy="689866"/>
          </a:xfrm>
        </p:spPr>
        <p:txBody>
          <a:bodyPr>
            <a:normAutofit/>
          </a:bodyPr>
          <a:lstStyle/>
          <a:p>
            <a:r>
              <a:rPr lang="en-US" sz="3600" b="1" dirty="0">
                <a:solidFill>
                  <a:srgbClr val="008000"/>
                </a:solidFill>
              </a:rPr>
              <a:t>ROLE OF LOCAL GOVERNMENT</a:t>
            </a:r>
          </a:p>
        </p:txBody>
      </p:sp>
      <p:sp>
        <p:nvSpPr>
          <p:cNvPr id="3" name="Content Placeholder 2"/>
          <p:cNvSpPr>
            <a:spLocks noGrp="1"/>
          </p:cNvSpPr>
          <p:nvPr>
            <p:ph idx="1"/>
          </p:nvPr>
        </p:nvSpPr>
        <p:spPr>
          <a:xfrm>
            <a:off x="457200" y="846583"/>
            <a:ext cx="8229600" cy="5146115"/>
          </a:xfrm>
        </p:spPr>
        <p:txBody>
          <a:bodyPr>
            <a:normAutofit fontScale="47500" lnSpcReduction="20000"/>
          </a:bodyPr>
          <a:lstStyle/>
          <a:p>
            <a:pPr marL="0" indent="0">
              <a:buNone/>
            </a:pPr>
            <a:r>
              <a:rPr lang="en-US" sz="5100" dirty="0">
                <a:ea typeface="Calibri" panose="020F0502020204030204" pitchFamily="34" charset="0"/>
                <a:cs typeface="Calibri" panose="020F0502020204030204" pitchFamily="34" charset="0"/>
              </a:rPr>
              <a:t>NEMWA</a:t>
            </a:r>
          </a:p>
          <a:p>
            <a:r>
              <a:rPr lang="en-US" sz="5100" dirty="0">
                <a:ea typeface="Calibri" panose="020F0502020204030204" pitchFamily="34" charset="0"/>
                <a:cs typeface="Calibri" panose="020F0502020204030204" pitchFamily="34" charset="0"/>
              </a:rPr>
              <a:t>Prepare an integrated waste management plan for the Municipality</a:t>
            </a:r>
          </a:p>
          <a:p>
            <a:r>
              <a:rPr lang="en-US" sz="5100" dirty="0">
                <a:ea typeface="Calibri" panose="020F0502020204030204" pitchFamily="34" charset="0"/>
                <a:cs typeface="Calibri" panose="020F0502020204030204" pitchFamily="34" charset="0"/>
              </a:rPr>
              <a:t>Reporting on IWMP implementation</a:t>
            </a:r>
          </a:p>
          <a:p>
            <a:r>
              <a:rPr lang="en-US" sz="5100" dirty="0">
                <a:ea typeface="Calibri" panose="020F0502020204030204" pitchFamily="34" charset="0"/>
                <a:cs typeface="Calibri" panose="020F0502020204030204" pitchFamily="34" charset="0"/>
              </a:rPr>
              <a:t>Integrating IWMP with IDP</a:t>
            </a:r>
          </a:p>
          <a:p>
            <a:r>
              <a:rPr lang="en-US" sz="5100" dirty="0">
                <a:ea typeface="Calibri" panose="020F0502020204030204" pitchFamily="34" charset="0"/>
                <a:cs typeface="Calibri" panose="020F0502020204030204" pitchFamily="34" charset="0"/>
              </a:rPr>
              <a:t>Provide services at an affordable price in line with Municipal Systems Act</a:t>
            </a:r>
          </a:p>
          <a:p>
            <a:r>
              <a:rPr lang="en-US" sz="5100" dirty="0">
                <a:ea typeface="Calibri" panose="020F0502020204030204" pitchFamily="34" charset="0"/>
                <a:cs typeface="Calibri" panose="020F0502020204030204" pitchFamily="34" charset="0"/>
              </a:rPr>
              <a:t>Passing by-laws on waste services (removal, storage and disposal)</a:t>
            </a:r>
          </a:p>
          <a:p>
            <a:r>
              <a:rPr lang="en-US" sz="5100" dirty="0">
                <a:ea typeface="Calibri" panose="020F0502020204030204" pitchFamily="34" charset="0"/>
                <a:cs typeface="Calibri" panose="020F0502020204030204" pitchFamily="34" charset="0"/>
              </a:rPr>
              <a:t>Designate a Waste Management Officer</a:t>
            </a:r>
          </a:p>
          <a:p>
            <a:r>
              <a:rPr lang="en-US" sz="5100" dirty="0">
                <a:ea typeface="Calibri" panose="020F0502020204030204" pitchFamily="34" charset="0"/>
                <a:cs typeface="Calibri" panose="020F0502020204030204" pitchFamily="34" charset="0"/>
              </a:rPr>
              <a:t>Provide for receptacles/containers for recyclable waste</a:t>
            </a:r>
          </a:p>
          <a:p>
            <a:r>
              <a:rPr lang="en-ZA" sz="5100" dirty="0"/>
              <a:t>Responsible for the compliance and enforcement on the By-laws relation to pollution and waste.</a:t>
            </a:r>
          </a:p>
          <a:p>
            <a:r>
              <a:rPr lang="en-ZA" sz="5100" dirty="0"/>
              <a:t>Waste generators (through households)</a:t>
            </a:r>
          </a:p>
          <a:p>
            <a:endParaRPr lang="en-US" sz="3600" dirty="0">
              <a:ea typeface="Calibri" panose="020F0502020204030204" pitchFamily="34" charset="0"/>
              <a:cs typeface="Calibri" panose="020F0502020204030204" pitchFamily="34" charset="0"/>
            </a:endParaRPr>
          </a:p>
          <a:p>
            <a:endParaRPr lang="en-US" sz="3600" dirty="0">
              <a:ea typeface="Calibri" panose="020F0502020204030204" pitchFamily="34" charset="0"/>
              <a:cs typeface="Calibri" panose="020F0502020204030204" pitchFamily="34" charset="0"/>
            </a:endParaRPr>
          </a:p>
          <a:p>
            <a:pPr marL="0" indent="0">
              <a:buNone/>
            </a:pPr>
            <a:endParaRPr lang="en-US" sz="3600" dirty="0">
              <a:ea typeface="Calibri" panose="020F0502020204030204" pitchFamily="34" charset="0"/>
              <a:cs typeface="Calibri" panose="020F0502020204030204" pitchFamily="34" charset="0"/>
            </a:endParaRPr>
          </a:p>
          <a:p>
            <a:endParaRPr lang="en-US" sz="3600"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16</a:t>
            </a:fld>
            <a:endParaRPr lang="en-US" dirty="0"/>
          </a:p>
        </p:txBody>
      </p:sp>
    </p:spTree>
    <p:extLst>
      <p:ext uri="{BB962C8B-B14F-4D97-AF65-F5344CB8AC3E}">
        <p14:creationId xmlns:p14="http://schemas.microsoft.com/office/powerpoint/2010/main" xmlns="" val="222340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rPr>
              <a:t>ROLE OF PRIVATE SECTOR</a:t>
            </a:r>
          </a:p>
        </p:txBody>
      </p:sp>
      <p:sp>
        <p:nvSpPr>
          <p:cNvPr id="3" name="Content Placeholder 2"/>
          <p:cNvSpPr>
            <a:spLocks noGrp="1"/>
          </p:cNvSpPr>
          <p:nvPr>
            <p:ph idx="1"/>
          </p:nvPr>
        </p:nvSpPr>
        <p:spPr>
          <a:xfrm>
            <a:off x="457200" y="1210235"/>
            <a:ext cx="8229600" cy="4437530"/>
          </a:xfrm>
        </p:spPr>
        <p:txBody>
          <a:bodyPr>
            <a:normAutofit fontScale="92500" lnSpcReduction="20000"/>
          </a:bodyPr>
          <a:lstStyle/>
          <a:p>
            <a:r>
              <a:rPr lang="en-US" sz="3600" dirty="0">
                <a:ea typeface="Calibri" panose="020F0502020204030204" pitchFamily="34" charset="0"/>
                <a:cs typeface="Calibri" panose="020F0502020204030204" pitchFamily="34" charset="0"/>
              </a:rPr>
              <a:t>Avoid the generation of waste, </a:t>
            </a:r>
            <a:r>
              <a:rPr lang="en-US" sz="3600" dirty="0" err="1">
                <a:ea typeface="Calibri" panose="020F0502020204030204" pitchFamily="34" charset="0"/>
                <a:cs typeface="Calibri" panose="020F0502020204030204" pitchFamily="34" charset="0"/>
              </a:rPr>
              <a:t>minimise</a:t>
            </a:r>
            <a:r>
              <a:rPr lang="en-US" sz="3600" dirty="0">
                <a:ea typeface="Calibri" panose="020F0502020204030204" pitchFamily="34" charset="0"/>
                <a:cs typeface="Calibri" panose="020F0502020204030204" pitchFamily="34" charset="0"/>
              </a:rPr>
              <a:t> the toxicity and amount of generated waste</a:t>
            </a:r>
          </a:p>
          <a:p>
            <a:r>
              <a:rPr lang="en-US" sz="3600" dirty="0">
                <a:ea typeface="Calibri" panose="020F0502020204030204" pitchFamily="34" charset="0"/>
                <a:cs typeface="Calibri" panose="020F0502020204030204" pitchFamily="34" charset="0"/>
              </a:rPr>
              <a:t>Reduce, reuse, recycle and recover</a:t>
            </a:r>
          </a:p>
          <a:p>
            <a:r>
              <a:rPr lang="en-US" sz="3600" dirty="0">
                <a:ea typeface="Calibri" panose="020F0502020204030204" pitchFamily="34" charset="0"/>
                <a:cs typeface="Calibri" panose="020F0502020204030204" pitchFamily="34" charset="0"/>
              </a:rPr>
              <a:t>Dispose waste in an environmentally sound manner</a:t>
            </a:r>
          </a:p>
          <a:p>
            <a:r>
              <a:rPr lang="en-US" sz="3600" dirty="0">
                <a:ea typeface="Calibri" panose="020F0502020204030204" pitchFamily="34" charset="0"/>
                <a:cs typeface="Calibri" panose="020F0502020204030204" pitchFamily="34" charset="0"/>
              </a:rPr>
              <a:t>Prepare Industry Waste Management plan when called to do so</a:t>
            </a:r>
          </a:p>
          <a:p>
            <a:r>
              <a:rPr lang="en-US" sz="3600" dirty="0">
                <a:ea typeface="Calibri" panose="020F0502020204030204" pitchFamily="34" charset="0"/>
                <a:cs typeface="Calibri" panose="020F0502020204030204" pitchFamily="34" charset="0"/>
              </a:rPr>
              <a:t>Establish or join an EPR scheme to fulfil 4R measures linked to </a:t>
            </a:r>
            <a:r>
              <a:rPr lang="en-US" sz="3600" dirty="0" err="1">
                <a:ea typeface="Calibri" panose="020F0502020204030204" pitchFamily="34" charset="0"/>
                <a:cs typeface="Calibri" panose="020F0502020204030204" pitchFamily="34" charset="0"/>
              </a:rPr>
              <a:t>prioritised</a:t>
            </a:r>
            <a:r>
              <a:rPr lang="en-US" sz="3600" dirty="0">
                <a:ea typeface="Calibri" panose="020F0502020204030204" pitchFamily="34" charset="0"/>
                <a:cs typeface="Calibri" panose="020F0502020204030204" pitchFamily="34" charset="0"/>
              </a:rPr>
              <a:t> products</a:t>
            </a:r>
          </a:p>
          <a:p>
            <a:endParaRPr lang="en-US" sz="3600" dirty="0">
              <a:ea typeface="Calibri" panose="020F0502020204030204" pitchFamily="34" charset="0"/>
              <a:cs typeface="Calibri" panose="020F0502020204030204" pitchFamily="34" charset="0"/>
            </a:endParaRPr>
          </a:p>
          <a:p>
            <a:endParaRPr lang="en-US" sz="3600" dirty="0">
              <a:ea typeface="Calibri" panose="020F0502020204030204" pitchFamily="34" charset="0"/>
              <a:cs typeface="Calibri" panose="020F0502020204030204" pitchFamily="34" charset="0"/>
            </a:endParaRPr>
          </a:p>
          <a:p>
            <a:endParaRPr lang="en-US" sz="3600"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17</a:t>
            </a:fld>
            <a:endParaRPr lang="en-US" dirty="0"/>
          </a:p>
        </p:txBody>
      </p:sp>
    </p:spTree>
    <p:extLst>
      <p:ext uri="{BB962C8B-B14F-4D97-AF65-F5344CB8AC3E}">
        <p14:creationId xmlns:p14="http://schemas.microsoft.com/office/powerpoint/2010/main" xmlns="" val="417677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rPr>
              <a:t>ROLE OF INFORMAL WASTE SECTOR</a:t>
            </a:r>
          </a:p>
        </p:txBody>
      </p:sp>
      <p:sp>
        <p:nvSpPr>
          <p:cNvPr id="3" name="Content Placeholder 2"/>
          <p:cNvSpPr>
            <a:spLocks noGrp="1"/>
          </p:cNvSpPr>
          <p:nvPr>
            <p:ph idx="1"/>
          </p:nvPr>
        </p:nvSpPr>
        <p:spPr>
          <a:xfrm>
            <a:off x="457200" y="1210235"/>
            <a:ext cx="8229600" cy="4437530"/>
          </a:xfrm>
        </p:spPr>
        <p:txBody>
          <a:bodyPr>
            <a:normAutofit fontScale="92500"/>
          </a:bodyPr>
          <a:lstStyle/>
          <a:p>
            <a:r>
              <a:rPr lang="en-US" dirty="0">
                <a:ea typeface="Calibri" panose="020F0502020204030204" pitchFamily="34" charset="0"/>
                <a:cs typeface="Calibri" panose="020F0502020204030204" pitchFamily="34" charset="0"/>
              </a:rPr>
              <a:t>Contribute to 4R and incl. collection of recyclable waste;</a:t>
            </a:r>
          </a:p>
          <a:p>
            <a:r>
              <a:rPr lang="en-ZA" dirty="0"/>
              <a:t>Register on National Registration Database for collection services and environmental benefits that aim to compensate waste collectors, reclaimers or pickers as part of EPR schemes and</a:t>
            </a:r>
          </a:p>
          <a:p>
            <a:r>
              <a:rPr lang="en-ZA" dirty="0"/>
              <a:t>Participate in integration processes of informal waste collectors, reclaimers and pickers into the post-consumer collection value chain.</a:t>
            </a:r>
          </a:p>
          <a:p>
            <a:endParaRPr lang="en-US" sz="3600" dirty="0">
              <a:ea typeface="Calibri" panose="020F0502020204030204" pitchFamily="34" charset="0"/>
              <a:cs typeface="Calibri" panose="020F0502020204030204" pitchFamily="34" charset="0"/>
            </a:endParaRPr>
          </a:p>
          <a:p>
            <a:endParaRPr lang="en-US" sz="3600" dirty="0">
              <a:ea typeface="Calibri" panose="020F0502020204030204" pitchFamily="34" charset="0"/>
              <a:cs typeface="Calibri" panose="020F0502020204030204" pitchFamily="34" charset="0"/>
            </a:endParaRPr>
          </a:p>
          <a:p>
            <a:endParaRPr lang="en-US" sz="3600"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18</a:t>
            </a:fld>
            <a:endParaRPr lang="en-US" dirty="0"/>
          </a:p>
        </p:txBody>
      </p:sp>
    </p:spTree>
    <p:extLst>
      <p:ext uri="{BB962C8B-B14F-4D97-AF65-F5344CB8AC3E}">
        <p14:creationId xmlns:p14="http://schemas.microsoft.com/office/powerpoint/2010/main" xmlns="" val="2394825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rPr>
              <a:t>ROLE OF CIVIL SOCIETY</a:t>
            </a:r>
          </a:p>
        </p:txBody>
      </p:sp>
      <p:sp>
        <p:nvSpPr>
          <p:cNvPr id="3" name="Content Placeholder 2"/>
          <p:cNvSpPr>
            <a:spLocks noGrp="1"/>
          </p:cNvSpPr>
          <p:nvPr>
            <p:ph idx="1"/>
          </p:nvPr>
        </p:nvSpPr>
        <p:spPr>
          <a:xfrm>
            <a:off x="457200" y="1210235"/>
            <a:ext cx="8229600" cy="4437530"/>
          </a:xfrm>
        </p:spPr>
        <p:txBody>
          <a:bodyPr>
            <a:normAutofit lnSpcReduction="10000"/>
          </a:bodyPr>
          <a:lstStyle/>
          <a:p>
            <a:r>
              <a:rPr lang="en-US" sz="3600" dirty="0">
                <a:ea typeface="Calibri" panose="020F0502020204030204" pitchFamily="34" charset="0"/>
                <a:cs typeface="Calibri" panose="020F0502020204030204" pitchFamily="34" charset="0"/>
              </a:rPr>
              <a:t>Raise public awareness</a:t>
            </a:r>
          </a:p>
          <a:p>
            <a:r>
              <a:rPr lang="en-US" sz="3600" dirty="0">
                <a:ea typeface="Calibri" panose="020F0502020204030204" pitchFamily="34" charset="0"/>
                <a:cs typeface="Calibri" panose="020F0502020204030204" pitchFamily="34" charset="0"/>
              </a:rPr>
              <a:t>Clean up campaigns advocacy</a:t>
            </a:r>
          </a:p>
          <a:p>
            <a:r>
              <a:rPr lang="en-US" sz="3600" dirty="0">
                <a:ea typeface="Calibri" panose="020F0502020204030204" pitchFamily="34" charset="0"/>
                <a:cs typeface="Calibri" panose="020F0502020204030204" pitchFamily="34" charset="0"/>
              </a:rPr>
              <a:t>Improve the culture of compliance and raise civic duty on littering and illegal dumping matters</a:t>
            </a:r>
          </a:p>
          <a:p>
            <a:r>
              <a:rPr lang="en-US" sz="3600" dirty="0">
                <a:ea typeface="Calibri" panose="020F0502020204030204" pitchFamily="34" charset="0"/>
                <a:cs typeface="Calibri" panose="020F0502020204030204" pitchFamily="34" charset="0"/>
              </a:rPr>
              <a:t>Advocacy on the role of vulnerable groups (women, youth and people living with disabilities) in waste management</a:t>
            </a:r>
          </a:p>
          <a:p>
            <a:endParaRPr lang="en-US" sz="3600" dirty="0">
              <a:ea typeface="Calibri" panose="020F0502020204030204" pitchFamily="34" charset="0"/>
              <a:cs typeface="Calibri" panose="020F0502020204030204" pitchFamily="34" charset="0"/>
            </a:endParaRPr>
          </a:p>
          <a:p>
            <a:endParaRPr lang="en-US" sz="3600"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19</a:t>
            </a:fld>
            <a:endParaRPr lang="en-US" dirty="0"/>
          </a:p>
        </p:txBody>
      </p:sp>
    </p:spTree>
    <p:extLst>
      <p:ext uri="{BB962C8B-B14F-4D97-AF65-F5344CB8AC3E}">
        <p14:creationId xmlns:p14="http://schemas.microsoft.com/office/powerpoint/2010/main" xmlns="" val="358115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2</a:t>
            </a:fld>
            <a:endParaRPr lang="en-US" dirty="0"/>
          </a:p>
        </p:txBody>
      </p:sp>
      <p:grpSp>
        <p:nvGrpSpPr>
          <p:cNvPr id="9" name="Group 2">
            <a:extLst>
              <a:ext uri="{FF2B5EF4-FFF2-40B4-BE49-F238E27FC236}">
                <a16:creationId xmlns:a16="http://schemas.microsoft.com/office/drawing/2014/main" xmlns="" id="{7C549EA0-053D-4D4E-9E55-800E5BEC3D9B}"/>
              </a:ext>
            </a:extLst>
          </p:cNvPr>
          <p:cNvGrpSpPr>
            <a:grpSpLocks/>
          </p:cNvGrpSpPr>
          <p:nvPr/>
        </p:nvGrpSpPr>
        <p:grpSpPr bwMode="auto">
          <a:xfrm>
            <a:off x="0" y="188913"/>
            <a:ext cx="2957513" cy="5602287"/>
            <a:chOff x="0" y="0"/>
            <a:chExt cx="1824" cy="3648"/>
          </a:xfrm>
        </p:grpSpPr>
        <p:pic>
          <p:nvPicPr>
            <p:cNvPr id="10" name="Picture 3" descr="j0437342">
              <a:extLst>
                <a:ext uri="{FF2B5EF4-FFF2-40B4-BE49-F238E27FC236}">
                  <a16:creationId xmlns:a16="http://schemas.microsoft.com/office/drawing/2014/main" xmlns="" id="{72AE9B1E-C169-4763-8492-0DE21C40E92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736"/>
              <a:ext cx="864" cy="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j0437236">
              <a:extLst>
                <a:ext uri="{FF2B5EF4-FFF2-40B4-BE49-F238E27FC236}">
                  <a16:creationId xmlns:a16="http://schemas.microsoft.com/office/drawing/2014/main" xmlns="" id="{FCE9B71B-90CC-4A9C-B199-ED6931340F2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12" y="0"/>
              <a:ext cx="864" cy="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descr="j0437643">
              <a:extLst>
                <a:ext uri="{FF2B5EF4-FFF2-40B4-BE49-F238E27FC236}">
                  <a16:creationId xmlns:a16="http://schemas.microsoft.com/office/drawing/2014/main" xmlns="" id="{B7BFCF06-29FC-4721-B314-887577C95EF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912" cy="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descr="j0437237">
              <a:extLst>
                <a:ext uri="{FF2B5EF4-FFF2-40B4-BE49-F238E27FC236}">
                  <a16:creationId xmlns:a16="http://schemas.microsoft.com/office/drawing/2014/main" xmlns="" id="{85805D2C-8A85-40F9-8FD0-D32C084BA7BB}"/>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12" y="2736"/>
              <a:ext cx="864" cy="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7" descr="j0437378">
              <a:extLst>
                <a:ext uri="{FF2B5EF4-FFF2-40B4-BE49-F238E27FC236}">
                  <a16:creationId xmlns:a16="http://schemas.microsoft.com/office/drawing/2014/main" xmlns="" id="{95AB2A30-DE2D-4CD9-9696-EA10713326EE}"/>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12" y="1776"/>
              <a:ext cx="912" cy="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8" descr="j0437274">
              <a:extLst>
                <a:ext uri="{FF2B5EF4-FFF2-40B4-BE49-F238E27FC236}">
                  <a16:creationId xmlns:a16="http://schemas.microsoft.com/office/drawing/2014/main" xmlns="" id="{BF165B28-41E2-47DC-B577-00953CA8D9F6}"/>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0" y="912"/>
              <a:ext cx="912" cy="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9" descr="j0437328">
              <a:extLst>
                <a:ext uri="{FF2B5EF4-FFF2-40B4-BE49-F238E27FC236}">
                  <a16:creationId xmlns:a16="http://schemas.microsoft.com/office/drawing/2014/main" xmlns="" id="{E6F15715-C17D-4D5F-9233-6AD277C31ACE}"/>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912" y="912"/>
              <a:ext cx="864" cy="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0" descr="j0438808">
              <a:extLst>
                <a:ext uri="{FF2B5EF4-FFF2-40B4-BE49-F238E27FC236}">
                  <a16:creationId xmlns:a16="http://schemas.microsoft.com/office/drawing/2014/main" xmlns="" id="{6F63AF70-9D8E-4C1F-A5E4-A3D733373D27}"/>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0" y="1824"/>
              <a:ext cx="912" cy="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 name="Rectangle 12">
            <a:extLst>
              <a:ext uri="{FF2B5EF4-FFF2-40B4-BE49-F238E27FC236}">
                <a16:creationId xmlns:a16="http://schemas.microsoft.com/office/drawing/2014/main" xmlns="" id="{08EB7F83-958B-48FE-84F3-0BC3CB083348}"/>
              </a:ext>
            </a:extLst>
          </p:cNvPr>
          <p:cNvSpPr txBox="1">
            <a:spLocks noChangeArrowheads="1"/>
          </p:cNvSpPr>
          <p:nvPr/>
        </p:nvSpPr>
        <p:spPr bwMode="auto">
          <a:xfrm>
            <a:off x="3071813" y="873945"/>
            <a:ext cx="5903222" cy="5054393"/>
          </a:xfrm>
          <a:prstGeom prst="rect">
            <a:avLst/>
          </a:prstGeom>
          <a:noFill/>
          <a:ln w="28575">
            <a:solidFill>
              <a:srgbClr val="00B050"/>
            </a:solidFill>
            <a:miter lim="800000"/>
            <a:headEnd/>
            <a:tailEnd/>
          </a:ln>
        </p:spPr>
        <p:txBody>
          <a:bodyPr/>
          <a:lstStyle/>
          <a:p>
            <a:pPr marL="342900" indent="-342900" defTabSz="914400">
              <a:lnSpc>
                <a:spcPct val="80000"/>
              </a:lnSpc>
              <a:spcBef>
                <a:spcPct val="20000"/>
              </a:spcBef>
              <a:buFont typeface="Arial" charset="0"/>
              <a:buChar char="•"/>
              <a:defRPr/>
            </a:pPr>
            <a:r>
              <a:rPr lang="en-US" sz="2200" dirty="0">
                <a:solidFill>
                  <a:srgbClr val="000000"/>
                </a:solidFill>
                <a:latin typeface="Arial Narrow" panose="020B0606020202030204" pitchFamily="34" charset="0"/>
              </a:rPr>
              <a:t>Legislative Mandate</a:t>
            </a:r>
          </a:p>
          <a:p>
            <a:pPr marL="342900" indent="-342900" defTabSz="914400">
              <a:lnSpc>
                <a:spcPct val="80000"/>
              </a:lnSpc>
              <a:spcBef>
                <a:spcPct val="20000"/>
              </a:spcBef>
              <a:buFont typeface="Arial" charset="0"/>
              <a:buChar char="•"/>
              <a:defRPr/>
            </a:pPr>
            <a:r>
              <a:rPr lang="en-US" sz="2200" dirty="0">
                <a:solidFill>
                  <a:srgbClr val="000000"/>
                </a:solidFill>
                <a:latin typeface="Arial Narrow" panose="020B0606020202030204" pitchFamily="34" charset="0"/>
              </a:rPr>
              <a:t>Strategic Policy Instruments</a:t>
            </a:r>
          </a:p>
          <a:p>
            <a:pPr marL="342900" indent="-342900" defTabSz="914400">
              <a:lnSpc>
                <a:spcPct val="80000"/>
              </a:lnSpc>
              <a:spcBef>
                <a:spcPct val="20000"/>
              </a:spcBef>
              <a:buFont typeface="Arial" charset="0"/>
              <a:buChar char="•"/>
              <a:defRPr/>
            </a:pPr>
            <a:r>
              <a:rPr lang="en-US" sz="2200" dirty="0">
                <a:solidFill>
                  <a:srgbClr val="000000"/>
                </a:solidFill>
                <a:latin typeface="Arial Narrow" panose="020B0606020202030204" pitchFamily="34" charset="0"/>
              </a:rPr>
              <a:t>Waste Stream Notices, Norms and Standards and Regulations</a:t>
            </a:r>
          </a:p>
          <a:p>
            <a:pPr marL="342900" indent="-342900" defTabSz="914400">
              <a:lnSpc>
                <a:spcPct val="80000"/>
              </a:lnSpc>
              <a:spcBef>
                <a:spcPct val="20000"/>
              </a:spcBef>
              <a:buFont typeface="Arial" charset="0"/>
              <a:buChar char="•"/>
              <a:defRPr/>
            </a:pPr>
            <a:r>
              <a:rPr lang="en-US" sz="2200" dirty="0">
                <a:solidFill>
                  <a:srgbClr val="000000"/>
                </a:solidFill>
                <a:latin typeface="Arial Narrow" panose="020B0606020202030204" pitchFamily="34" charset="0"/>
              </a:rPr>
              <a:t>National Waste Management Strategy 2020</a:t>
            </a:r>
          </a:p>
          <a:p>
            <a:pPr marL="342900" indent="-342900" defTabSz="914400">
              <a:lnSpc>
                <a:spcPct val="80000"/>
              </a:lnSpc>
              <a:spcBef>
                <a:spcPct val="20000"/>
              </a:spcBef>
              <a:buFont typeface="Arial" charset="0"/>
              <a:buChar char="•"/>
              <a:defRPr/>
            </a:pPr>
            <a:endParaRPr lang="en-US" sz="2200" dirty="0">
              <a:solidFill>
                <a:srgbClr val="000000"/>
              </a:solidFill>
              <a:latin typeface="Arial Narrow" panose="020B0606020202030204" pitchFamily="34" charset="0"/>
            </a:endParaRPr>
          </a:p>
          <a:p>
            <a:pPr marL="342900" indent="-342900" defTabSz="914400">
              <a:lnSpc>
                <a:spcPct val="80000"/>
              </a:lnSpc>
              <a:spcBef>
                <a:spcPct val="20000"/>
              </a:spcBef>
              <a:buFont typeface="Arial" charset="0"/>
              <a:buChar char="•"/>
              <a:defRPr/>
            </a:pPr>
            <a:r>
              <a:rPr lang="en-US" sz="2200" dirty="0">
                <a:solidFill>
                  <a:srgbClr val="000000"/>
                </a:solidFill>
                <a:latin typeface="Arial Narrow" panose="020B0606020202030204" pitchFamily="34" charset="0"/>
              </a:rPr>
              <a:t>Roles of National, Provincial and Local Government</a:t>
            </a:r>
          </a:p>
          <a:p>
            <a:pPr marL="342900" indent="-342900" defTabSz="914400">
              <a:lnSpc>
                <a:spcPct val="80000"/>
              </a:lnSpc>
              <a:spcBef>
                <a:spcPct val="20000"/>
              </a:spcBef>
              <a:buFont typeface="Arial" charset="0"/>
              <a:buChar char="•"/>
              <a:defRPr/>
            </a:pPr>
            <a:r>
              <a:rPr lang="en-US" sz="2200" dirty="0">
                <a:solidFill>
                  <a:srgbClr val="000000"/>
                </a:solidFill>
                <a:latin typeface="Arial Narrow" panose="020B0606020202030204" pitchFamily="34" charset="0"/>
              </a:rPr>
              <a:t>Roles of Private sector (formal and informal)</a:t>
            </a:r>
          </a:p>
          <a:p>
            <a:pPr marL="342900" indent="-342900" defTabSz="914400">
              <a:lnSpc>
                <a:spcPct val="80000"/>
              </a:lnSpc>
              <a:spcBef>
                <a:spcPct val="20000"/>
              </a:spcBef>
              <a:buFont typeface="Arial" charset="0"/>
              <a:buChar char="•"/>
              <a:defRPr/>
            </a:pPr>
            <a:r>
              <a:rPr lang="en-US" sz="2200" dirty="0">
                <a:solidFill>
                  <a:srgbClr val="000000"/>
                </a:solidFill>
                <a:latin typeface="Arial Narrow" panose="020B0606020202030204" pitchFamily="34" charset="0"/>
              </a:rPr>
              <a:t>Roles of Civil Society</a:t>
            </a:r>
          </a:p>
          <a:p>
            <a:pPr marL="342900" indent="-342900" defTabSz="914400">
              <a:lnSpc>
                <a:spcPct val="80000"/>
              </a:lnSpc>
              <a:spcBef>
                <a:spcPct val="20000"/>
              </a:spcBef>
              <a:buFont typeface="Arial" charset="0"/>
              <a:buChar char="•"/>
              <a:defRPr/>
            </a:pPr>
            <a:endParaRPr lang="en-US" sz="2200" dirty="0">
              <a:solidFill>
                <a:srgbClr val="000000"/>
              </a:solidFill>
              <a:latin typeface="Arial Narrow" panose="020B0606020202030204" pitchFamily="34" charset="0"/>
            </a:endParaRPr>
          </a:p>
          <a:p>
            <a:pPr marL="342900" indent="-342900" defTabSz="914400">
              <a:lnSpc>
                <a:spcPct val="80000"/>
              </a:lnSpc>
              <a:spcBef>
                <a:spcPct val="20000"/>
              </a:spcBef>
              <a:buFont typeface="Arial" charset="0"/>
              <a:buChar char="•"/>
              <a:defRPr/>
            </a:pPr>
            <a:r>
              <a:rPr lang="en-US" sz="2200" dirty="0">
                <a:solidFill>
                  <a:srgbClr val="000000"/>
                </a:solidFill>
                <a:latin typeface="Arial Narrow" panose="020B0606020202030204" pitchFamily="34" charset="0"/>
              </a:rPr>
              <a:t>Challenges Analysis and Opportunities</a:t>
            </a:r>
          </a:p>
          <a:p>
            <a:pPr marL="342900" indent="-342900" defTabSz="914400">
              <a:lnSpc>
                <a:spcPct val="80000"/>
              </a:lnSpc>
              <a:spcBef>
                <a:spcPct val="20000"/>
              </a:spcBef>
              <a:buFont typeface="Arial" charset="0"/>
              <a:buChar char="•"/>
              <a:defRPr/>
            </a:pPr>
            <a:r>
              <a:rPr lang="en-US" sz="2200" dirty="0">
                <a:solidFill>
                  <a:srgbClr val="000000"/>
                </a:solidFill>
                <a:latin typeface="Arial Narrow" panose="020B0606020202030204" pitchFamily="34" charset="0"/>
              </a:rPr>
              <a:t>Conclusion</a:t>
            </a:r>
          </a:p>
        </p:txBody>
      </p:sp>
      <p:sp>
        <p:nvSpPr>
          <p:cNvPr id="19" name="Rectangle 11">
            <a:extLst>
              <a:ext uri="{FF2B5EF4-FFF2-40B4-BE49-F238E27FC236}">
                <a16:creationId xmlns:a16="http://schemas.microsoft.com/office/drawing/2014/main" xmlns="" id="{888F97DB-B4F3-4BAA-AC77-9BD4EF8CD58E}"/>
              </a:ext>
            </a:extLst>
          </p:cNvPr>
          <p:cNvSpPr>
            <a:spLocks noGrp="1" noChangeArrowheads="1"/>
          </p:cNvSpPr>
          <p:nvPr>
            <p:ph type="title"/>
          </p:nvPr>
        </p:nvSpPr>
        <p:spPr>
          <a:xfrm>
            <a:off x="3071813" y="221802"/>
            <a:ext cx="5903222" cy="533572"/>
          </a:xfrm>
          <a:ln w="28575">
            <a:solidFill>
              <a:srgbClr val="00B050"/>
            </a:solidFill>
            <a:miter lim="800000"/>
            <a:headEnd/>
            <a:tailEnd/>
          </a:ln>
        </p:spPr>
        <p:txBody>
          <a:bodyPr>
            <a:normAutofit fontScale="90000"/>
          </a:bodyPr>
          <a:lstStyle/>
          <a:p>
            <a:pPr eaLnBrk="1" hangingPunct="1"/>
            <a:r>
              <a:rPr lang="en-ZA" altLang="en-US" sz="3200" b="1" dirty="0"/>
              <a:t>OUTLINE</a:t>
            </a:r>
            <a:r>
              <a:rPr lang="en-ZA" altLang="en-US" dirty="0">
                <a:solidFill>
                  <a:srgbClr val="CC3300"/>
                </a:solidFill>
              </a:rPr>
              <a:t> </a:t>
            </a:r>
            <a:endParaRPr lang="en-GB" altLang="en-US" dirty="0">
              <a:solidFill>
                <a:srgbClr val="CC3300"/>
              </a:solidFill>
            </a:endParaRPr>
          </a:p>
        </p:txBody>
      </p:sp>
    </p:spTree>
    <p:extLst>
      <p:ext uri="{BB962C8B-B14F-4D97-AF65-F5344CB8AC3E}">
        <p14:creationId xmlns:p14="http://schemas.microsoft.com/office/powerpoint/2010/main" xmlns="" val="1990606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775"/>
            <a:ext cx="8229600" cy="689866"/>
          </a:xfrm>
        </p:spPr>
        <p:txBody>
          <a:bodyPr>
            <a:normAutofit/>
          </a:bodyPr>
          <a:lstStyle/>
          <a:p>
            <a:r>
              <a:rPr lang="en-US" sz="3200" b="1" dirty="0">
                <a:solidFill>
                  <a:srgbClr val="008000"/>
                </a:solidFill>
              </a:rPr>
              <a:t>CHALLENGES ON WASTE SERVICES </a:t>
            </a:r>
            <a:endParaRPr lang="en-ZA" sz="3200" b="1" dirty="0">
              <a:solidFill>
                <a:srgbClr val="008000"/>
              </a:solidFill>
            </a:endParaRPr>
          </a:p>
        </p:txBody>
      </p:sp>
      <p:sp>
        <p:nvSpPr>
          <p:cNvPr id="4" name="Slide Number Placeholder 3"/>
          <p:cNvSpPr>
            <a:spLocks noGrp="1"/>
          </p:cNvSpPr>
          <p:nvPr>
            <p:ph type="sldNum" sz="quarter" idx="12"/>
          </p:nvPr>
        </p:nvSpPr>
        <p:spPr/>
        <p:txBody>
          <a:bodyPr/>
          <a:lstStyle/>
          <a:p>
            <a:fld id="{49E107A0-7B7C-8743-BC43-85A450895BAC}" type="slidenum">
              <a:rPr lang="en-US" smtClean="0"/>
              <a:pPr/>
              <a:t>20</a:t>
            </a:fld>
            <a:endParaRPr lang="en-US" dirty="0"/>
          </a:p>
        </p:txBody>
      </p:sp>
      <p:sp>
        <p:nvSpPr>
          <p:cNvPr id="5" name="Content Placeholder 2"/>
          <p:cNvSpPr txBox="1">
            <a:spLocks/>
          </p:cNvSpPr>
          <p:nvPr/>
        </p:nvSpPr>
        <p:spPr>
          <a:xfrm>
            <a:off x="134815" y="722764"/>
            <a:ext cx="8874369" cy="541247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50000"/>
              </a:lnSpc>
            </a:pPr>
            <a:r>
              <a:rPr lang="en-US" sz="1800" dirty="0"/>
              <a:t>Integrated Waste Management Plans (IWMPs) are a key planning tool for Municipalities and Provinces to provide universal access of waste collection services. About 50% of Municipalities and Provinces have IWMPs.</a:t>
            </a:r>
          </a:p>
          <a:p>
            <a:pPr algn="just">
              <a:lnSpc>
                <a:spcPct val="150000"/>
              </a:lnSpc>
            </a:pPr>
            <a:r>
              <a:rPr lang="en-US" sz="1800" dirty="0"/>
              <a:t>Waste collection services in Metros range from 70% to just over 90% and the challenge is the informal settlements. Provinces which are mostly rural in nature have waste collection services below 60% as a result of traditional areas.</a:t>
            </a:r>
          </a:p>
          <a:p>
            <a:pPr algn="just">
              <a:lnSpc>
                <a:spcPct val="150000"/>
              </a:lnSpc>
            </a:pPr>
            <a:r>
              <a:rPr lang="en-US" sz="1800" dirty="0"/>
              <a:t>Waste collection services in traditional areas are just below 40% this is mainly caused by Municipalities having limited influence in those areas.</a:t>
            </a:r>
          </a:p>
          <a:p>
            <a:pPr algn="just">
              <a:lnSpc>
                <a:spcPct val="150000"/>
              </a:lnSpc>
            </a:pPr>
            <a:r>
              <a:rPr lang="en-US" sz="1800" dirty="0"/>
              <a:t>Average access to waste collection service across the country has remained steady at just over 70% over the years.</a:t>
            </a:r>
          </a:p>
          <a:p>
            <a:pPr algn="just">
              <a:lnSpc>
                <a:spcPct val="150000"/>
              </a:lnSpc>
            </a:pPr>
            <a:r>
              <a:rPr lang="en-US" sz="1800" dirty="0">
                <a:cs typeface="Arial"/>
              </a:rPr>
              <a:t>“Waste management suffers from a pervasive </a:t>
            </a:r>
            <a:r>
              <a:rPr lang="en-US" sz="1800" u="sng" dirty="0">
                <a:cs typeface="Arial"/>
              </a:rPr>
              <a:t>underpricing</a:t>
            </a:r>
            <a:r>
              <a:rPr lang="en-US" sz="1800" dirty="0">
                <a:cs typeface="Arial"/>
              </a:rPr>
              <a:t>, which means that the costs of waste management are not fully appreciated by consumers and industry, and waste </a:t>
            </a:r>
            <a:r>
              <a:rPr lang="en-US" sz="1800" b="1" dirty="0">
                <a:cs typeface="Arial"/>
              </a:rPr>
              <a:t>disposal</a:t>
            </a:r>
            <a:r>
              <a:rPr lang="en-US" sz="1800" dirty="0">
                <a:cs typeface="Arial"/>
              </a:rPr>
              <a:t> is preferred over other options.” (DEA, 2011)</a:t>
            </a:r>
            <a:endParaRPr lang="en-US" sz="1800" dirty="0"/>
          </a:p>
          <a:p>
            <a:pPr marL="0" indent="0" algn="just">
              <a:lnSpc>
                <a:spcPct val="150000"/>
              </a:lnSpc>
              <a:buFont typeface="Arial"/>
              <a:buNone/>
            </a:pPr>
            <a:endParaRPr lang="en-US" sz="1800" dirty="0"/>
          </a:p>
          <a:p>
            <a:pPr algn="just">
              <a:lnSpc>
                <a:spcPct val="150000"/>
              </a:lnSpc>
              <a:buFont typeface="Wingdings" panose="05000000000000000000" pitchFamily="2" charset="2"/>
              <a:buChar char="§"/>
            </a:pPr>
            <a:endParaRPr lang="en-US" sz="1800" dirty="0">
              <a:solidFill>
                <a:srgbClr val="006600"/>
              </a:solidFill>
            </a:endParaRPr>
          </a:p>
          <a:p>
            <a:pPr algn="just">
              <a:lnSpc>
                <a:spcPct val="150000"/>
              </a:lnSpc>
              <a:buFont typeface="Wingdings" panose="05000000000000000000" pitchFamily="2" charset="2"/>
              <a:buChar char="§"/>
            </a:pPr>
            <a:endParaRPr lang="en-ZA" sz="1800" dirty="0">
              <a:solidFill>
                <a:srgbClr val="006600"/>
              </a:solidFill>
            </a:endParaRPr>
          </a:p>
        </p:txBody>
      </p:sp>
    </p:spTree>
    <p:extLst>
      <p:ext uri="{BB962C8B-B14F-4D97-AF65-F5344CB8AC3E}">
        <p14:creationId xmlns:p14="http://schemas.microsoft.com/office/powerpoint/2010/main" xmlns="" val="1109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8000"/>
                </a:solidFill>
              </a:rPr>
              <a:t>WASTE SERVICES IN METROS</a:t>
            </a:r>
            <a:endParaRPr lang="en-ZA" sz="3200" b="1" dirty="0">
              <a:solidFill>
                <a:srgbClr val="008000"/>
              </a:solidFill>
            </a:endParaRPr>
          </a:p>
        </p:txBody>
      </p:sp>
      <p:sp>
        <p:nvSpPr>
          <p:cNvPr id="4" name="Slide Number Placeholder 3"/>
          <p:cNvSpPr>
            <a:spLocks noGrp="1"/>
          </p:cNvSpPr>
          <p:nvPr>
            <p:ph type="sldNum" sz="quarter" idx="12"/>
          </p:nvPr>
        </p:nvSpPr>
        <p:spPr/>
        <p:txBody>
          <a:bodyPr/>
          <a:lstStyle/>
          <a:p>
            <a:fld id="{49E107A0-7B7C-8743-BC43-85A450895BAC}" type="slidenum">
              <a:rPr lang="en-US" smtClean="0"/>
              <a:pPr/>
              <a:t>21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51248809"/>
              </p:ext>
            </p:extLst>
          </p:nvPr>
        </p:nvGraphicFramePr>
        <p:xfrm>
          <a:off x="457200" y="1201738"/>
          <a:ext cx="8229600" cy="4459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57010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8000"/>
                </a:solidFill>
              </a:rPr>
              <a:t>PROVINCIAL STATUS WASTE SERVICES</a:t>
            </a:r>
            <a:endParaRPr lang="en-ZA" sz="3200" b="1" dirty="0">
              <a:solidFill>
                <a:srgbClr val="008000"/>
              </a:solidFill>
            </a:endParaRPr>
          </a:p>
        </p:txBody>
      </p:sp>
      <p:sp>
        <p:nvSpPr>
          <p:cNvPr id="4" name="Slide Number Placeholder 3"/>
          <p:cNvSpPr>
            <a:spLocks noGrp="1"/>
          </p:cNvSpPr>
          <p:nvPr>
            <p:ph type="sldNum" sz="quarter" idx="12"/>
          </p:nvPr>
        </p:nvSpPr>
        <p:spPr/>
        <p:txBody>
          <a:bodyPr/>
          <a:lstStyle/>
          <a:p>
            <a:fld id="{49E107A0-7B7C-8743-BC43-85A450895BAC}" type="slidenum">
              <a:rPr lang="en-US" smtClean="0"/>
              <a:pPr/>
              <a:t>22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68998231"/>
              </p:ext>
            </p:extLst>
          </p:nvPr>
        </p:nvGraphicFramePr>
        <p:xfrm>
          <a:off x="457200" y="1201738"/>
          <a:ext cx="8229600" cy="4459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65293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1998F-E81D-184B-8551-674908A9D1C1}"/>
              </a:ext>
            </a:extLst>
          </p:cNvPr>
          <p:cNvSpPr>
            <a:spLocks noGrp="1"/>
          </p:cNvSpPr>
          <p:nvPr>
            <p:ph type="title"/>
          </p:nvPr>
        </p:nvSpPr>
        <p:spPr/>
        <p:txBody>
          <a:bodyPr>
            <a:normAutofit fontScale="90000"/>
          </a:bodyPr>
          <a:lstStyle/>
          <a:p>
            <a:r>
              <a:rPr lang="en-US" sz="3600" b="1" dirty="0">
                <a:solidFill>
                  <a:srgbClr val="008000"/>
                </a:solidFill>
              </a:rPr>
              <a:t>Summary of Provinces and Municipalities with Integrated Waste Management Plans (IWMPs)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50821929"/>
              </p:ext>
            </p:extLst>
          </p:nvPr>
        </p:nvGraphicFramePr>
        <p:xfrm>
          <a:off x="771832" y="1473131"/>
          <a:ext cx="7600336" cy="4048865"/>
        </p:xfrm>
        <a:graphic>
          <a:graphicData uri="http://schemas.openxmlformats.org/drawingml/2006/table">
            <a:tbl>
              <a:tblPr firstRow="1" firstCol="1" bandRow="1">
                <a:tableStyleId>{5C22544A-7EE6-4342-B048-85BDC9FD1C3A}</a:tableStyleId>
              </a:tblPr>
              <a:tblGrid>
                <a:gridCol w="1900084">
                  <a:extLst>
                    <a:ext uri="{9D8B030D-6E8A-4147-A177-3AD203B41FA5}">
                      <a16:colId xmlns:a16="http://schemas.microsoft.com/office/drawing/2014/main" xmlns="" val="3538072610"/>
                    </a:ext>
                  </a:extLst>
                </a:gridCol>
                <a:gridCol w="1900084">
                  <a:extLst>
                    <a:ext uri="{9D8B030D-6E8A-4147-A177-3AD203B41FA5}">
                      <a16:colId xmlns:a16="http://schemas.microsoft.com/office/drawing/2014/main" xmlns="" val="1958304913"/>
                    </a:ext>
                  </a:extLst>
                </a:gridCol>
                <a:gridCol w="2024004">
                  <a:extLst>
                    <a:ext uri="{9D8B030D-6E8A-4147-A177-3AD203B41FA5}">
                      <a16:colId xmlns:a16="http://schemas.microsoft.com/office/drawing/2014/main" xmlns="" val="3287465566"/>
                    </a:ext>
                  </a:extLst>
                </a:gridCol>
                <a:gridCol w="1776164">
                  <a:extLst>
                    <a:ext uri="{9D8B030D-6E8A-4147-A177-3AD203B41FA5}">
                      <a16:colId xmlns:a16="http://schemas.microsoft.com/office/drawing/2014/main" xmlns="" val="1170967697"/>
                    </a:ext>
                  </a:extLst>
                </a:gridCol>
              </a:tblGrid>
              <a:tr h="725797">
                <a:tc>
                  <a:txBody>
                    <a:bodyPr/>
                    <a:lstStyle/>
                    <a:p>
                      <a:pPr>
                        <a:lnSpc>
                          <a:spcPct val="107000"/>
                        </a:lnSpc>
                        <a:spcAft>
                          <a:spcPts val="0"/>
                        </a:spcAft>
                      </a:pPr>
                      <a:r>
                        <a:rPr lang="en-ZA" sz="1600" dirty="0">
                          <a:effectLst/>
                        </a:rPr>
                        <a:t>Province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PIWMP</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Number of Municipalities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Number of Municipalities with IWMPs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33708971"/>
                  </a:ext>
                </a:extLst>
              </a:tr>
              <a:tr h="362900">
                <a:tc>
                  <a:txBody>
                    <a:bodyPr/>
                    <a:lstStyle/>
                    <a:p>
                      <a:pPr>
                        <a:lnSpc>
                          <a:spcPct val="107000"/>
                        </a:lnSpc>
                        <a:spcAft>
                          <a:spcPts val="0"/>
                        </a:spcAft>
                      </a:pPr>
                      <a:r>
                        <a:rPr lang="en-ZA" sz="1600" dirty="0">
                          <a:effectLst/>
                        </a:rPr>
                        <a:t>North West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Yes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69543919"/>
                  </a:ext>
                </a:extLst>
              </a:tr>
              <a:tr h="362900">
                <a:tc>
                  <a:txBody>
                    <a:bodyPr/>
                    <a:lstStyle/>
                    <a:p>
                      <a:pPr>
                        <a:lnSpc>
                          <a:spcPct val="107000"/>
                        </a:lnSpc>
                        <a:spcAft>
                          <a:spcPts val="0"/>
                        </a:spcAft>
                      </a:pPr>
                      <a:r>
                        <a:rPr lang="en-ZA" sz="1600" dirty="0">
                          <a:effectLst/>
                        </a:rPr>
                        <a:t>Western Cape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Yes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29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48161798"/>
                  </a:ext>
                </a:extLst>
              </a:tr>
              <a:tr h="362900">
                <a:tc>
                  <a:txBody>
                    <a:bodyPr/>
                    <a:lstStyle/>
                    <a:p>
                      <a:pPr>
                        <a:lnSpc>
                          <a:spcPct val="107000"/>
                        </a:lnSpc>
                        <a:spcAft>
                          <a:spcPts val="0"/>
                        </a:spcAft>
                      </a:pPr>
                      <a:r>
                        <a:rPr lang="en-ZA" sz="1600" dirty="0">
                          <a:effectLst/>
                        </a:rPr>
                        <a:t>Gauteng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Yes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11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48908208"/>
                  </a:ext>
                </a:extLst>
              </a:tr>
              <a:tr h="362900">
                <a:tc>
                  <a:txBody>
                    <a:bodyPr/>
                    <a:lstStyle/>
                    <a:p>
                      <a:pPr>
                        <a:lnSpc>
                          <a:spcPct val="107000"/>
                        </a:lnSpc>
                        <a:spcAft>
                          <a:spcPts val="0"/>
                        </a:spcAft>
                      </a:pPr>
                      <a:r>
                        <a:rPr lang="en-ZA" sz="1600" dirty="0">
                          <a:effectLst/>
                        </a:rPr>
                        <a:t>Eastern Cape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No</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40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58027958"/>
                  </a:ext>
                </a:extLst>
              </a:tr>
              <a:tr h="362900">
                <a:tc>
                  <a:txBody>
                    <a:bodyPr/>
                    <a:lstStyle/>
                    <a:p>
                      <a:pPr>
                        <a:lnSpc>
                          <a:spcPct val="107000"/>
                        </a:lnSpc>
                        <a:spcAft>
                          <a:spcPts val="0"/>
                        </a:spcAft>
                      </a:pPr>
                      <a:r>
                        <a:rPr lang="en-ZA" sz="1600" dirty="0">
                          <a:effectLst/>
                        </a:rPr>
                        <a:t>Mpumalanga</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Yes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90596655"/>
                  </a:ext>
                </a:extLst>
              </a:tr>
              <a:tr h="362900">
                <a:tc>
                  <a:txBody>
                    <a:bodyPr/>
                    <a:lstStyle/>
                    <a:p>
                      <a:pPr>
                        <a:lnSpc>
                          <a:spcPct val="107000"/>
                        </a:lnSpc>
                        <a:spcAft>
                          <a:spcPts val="0"/>
                        </a:spcAft>
                      </a:pPr>
                      <a:r>
                        <a:rPr lang="en-ZA" sz="1600" dirty="0">
                          <a:effectLst/>
                        </a:rPr>
                        <a:t>Northern Cape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No</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26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19928598"/>
                  </a:ext>
                </a:extLst>
              </a:tr>
              <a:tr h="362900">
                <a:tc>
                  <a:txBody>
                    <a:bodyPr/>
                    <a:lstStyle/>
                    <a:p>
                      <a:pPr>
                        <a:lnSpc>
                          <a:spcPct val="107000"/>
                        </a:lnSpc>
                        <a:spcAft>
                          <a:spcPts val="0"/>
                        </a:spcAft>
                      </a:pPr>
                      <a:r>
                        <a:rPr lang="en-ZA" sz="1600" dirty="0">
                          <a:effectLst/>
                        </a:rPr>
                        <a:t>Free State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No</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24533676"/>
                  </a:ext>
                </a:extLst>
              </a:tr>
              <a:tr h="362900">
                <a:tc>
                  <a:txBody>
                    <a:bodyPr/>
                    <a:lstStyle/>
                    <a:p>
                      <a:pPr>
                        <a:lnSpc>
                          <a:spcPct val="107000"/>
                        </a:lnSpc>
                        <a:spcAft>
                          <a:spcPts val="0"/>
                        </a:spcAft>
                      </a:pPr>
                      <a:r>
                        <a:rPr lang="en-ZA" sz="1600" dirty="0">
                          <a:effectLst/>
                        </a:rPr>
                        <a:t>KZN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No</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latin typeface="+mn-lt"/>
                          <a:ea typeface="+mn-ea"/>
                          <a:cs typeface="+mn-cs"/>
                        </a:rPr>
                        <a:t>55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31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7638341"/>
                  </a:ext>
                </a:extLst>
              </a:tr>
              <a:tr h="362900">
                <a:tc>
                  <a:txBody>
                    <a:bodyPr/>
                    <a:lstStyle/>
                    <a:p>
                      <a:pPr>
                        <a:lnSpc>
                          <a:spcPct val="107000"/>
                        </a:lnSpc>
                        <a:spcAft>
                          <a:spcPts val="0"/>
                        </a:spcAft>
                      </a:pPr>
                      <a:r>
                        <a:rPr lang="en-ZA" sz="1600" dirty="0">
                          <a:effectLst/>
                        </a:rPr>
                        <a:t>Limpopo</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Yes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11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17681049"/>
                  </a:ext>
                </a:extLst>
              </a:tr>
            </a:tbl>
          </a:graphicData>
        </a:graphic>
      </p:graphicFrame>
      <p:sp>
        <p:nvSpPr>
          <p:cNvPr id="3" name="Slide Number Placeholder 2"/>
          <p:cNvSpPr>
            <a:spLocks noGrp="1"/>
          </p:cNvSpPr>
          <p:nvPr>
            <p:ph type="sldNum" sz="quarter" idx="12"/>
          </p:nvPr>
        </p:nvSpPr>
        <p:spPr/>
        <p:txBody>
          <a:bodyPr/>
          <a:lstStyle/>
          <a:p>
            <a:fld id="{49E107A0-7B7C-8743-BC43-85A450895BAC}" type="slidenum">
              <a:rPr lang="en-US" smtClean="0"/>
              <a:pPr/>
              <a:t>23</a:t>
            </a:fld>
            <a:endParaRPr lang="en-US" dirty="0"/>
          </a:p>
        </p:txBody>
      </p:sp>
    </p:spTree>
    <p:extLst>
      <p:ext uri="{BB962C8B-B14F-4D97-AF65-F5344CB8AC3E}">
        <p14:creationId xmlns:p14="http://schemas.microsoft.com/office/powerpoint/2010/main" xmlns="" val="4006750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0" y="213902"/>
            <a:ext cx="8229600" cy="689866"/>
          </a:xfrm>
        </p:spPr>
        <p:txBody>
          <a:bodyPr>
            <a:normAutofit fontScale="90000"/>
          </a:bodyPr>
          <a:lstStyle/>
          <a:p>
            <a:r>
              <a:rPr lang="en-US" dirty="0"/>
              <a:t>Municipal Landfill Sites Compliance</a:t>
            </a:r>
          </a:p>
        </p:txBody>
      </p:sp>
      <p:graphicFrame>
        <p:nvGraphicFramePr>
          <p:cNvPr id="5" name="Content Placeholder 4"/>
          <p:cNvGraphicFramePr>
            <a:graphicFrameLocks noGrp="1"/>
          </p:cNvGraphicFramePr>
          <p:nvPr>
            <p:ph idx="1"/>
          </p:nvPr>
        </p:nvGraphicFramePr>
        <p:xfrm>
          <a:off x="228600" y="1153648"/>
          <a:ext cx="8686799" cy="4800584"/>
        </p:xfrm>
        <a:graphic>
          <a:graphicData uri="http://schemas.openxmlformats.org/drawingml/2006/table">
            <a:tbl>
              <a:tblPr firstRow="1" firstCol="1" bandRow="1"/>
              <a:tblGrid>
                <a:gridCol w="1284769">
                  <a:extLst>
                    <a:ext uri="{9D8B030D-6E8A-4147-A177-3AD203B41FA5}">
                      <a16:colId xmlns:a16="http://schemas.microsoft.com/office/drawing/2014/main" xmlns="" val="1999987709"/>
                    </a:ext>
                  </a:extLst>
                </a:gridCol>
                <a:gridCol w="1422554">
                  <a:extLst>
                    <a:ext uri="{9D8B030D-6E8A-4147-A177-3AD203B41FA5}">
                      <a16:colId xmlns:a16="http://schemas.microsoft.com/office/drawing/2014/main" xmlns="" val="2550229434"/>
                    </a:ext>
                  </a:extLst>
                </a:gridCol>
                <a:gridCol w="1164324">
                  <a:extLst>
                    <a:ext uri="{9D8B030D-6E8A-4147-A177-3AD203B41FA5}">
                      <a16:colId xmlns:a16="http://schemas.microsoft.com/office/drawing/2014/main" xmlns="" val="3603091908"/>
                    </a:ext>
                  </a:extLst>
                </a:gridCol>
                <a:gridCol w="1164324">
                  <a:extLst>
                    <a:ext uri="{9D8B030D-6E8A-4147-A177-3AD203B41FA5}">
                      <a16:colId xmlns:a16="http://schemas.microsoft.com/office/drawing/2014/main" xmlns="" val="65841427"/>
                    </a:ext>
                  </a:extLst>
                </a:gridCol>
                <a:gridCol w="3650828">
                  <a:extLst>
                    <a:ext uri="{9D8B030D-6E8A-4147-A177-3AD203B41FA5}">
                      <a16:colId xmlns:a16="http://schemas.microsoft.com/office/drawing/2014/main" xmlns="" val="1707337855"/>
                    </a:ext>
                  </a:extLst>
                </a:gridCol>
              </a:tblGrid>
              <a:tr h="921853">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PROVINCE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Non-Compliant</a:t>
                      </a:r>
                      <a:endParaRPr lang="en-ZA" sz="140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0% to 49%</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Partially Compliant</a:t>
                      </a:r>
                      <a:endParaRPr lang="en-ZA" sz="140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50% to 74%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Compliant</a:t>
                      </a:r>
                      <a:endParaRPr lang="en-ZA" sz="140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75% to 100%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Total landfills inspected between 2017/18 and Q1 2020/21 ( * total number of sites in brackets)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4315564"/>
                  </a:ext>
                </a:extLst>
              </a:tr>
              <a:tr h="262366">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Eastern Cape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26</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34 (103)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8409587"/>
                  </a:ext>
                </a:extLst>
              </a:tr>
              <a:tr h="262366">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Mpumalanga</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24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42 (only 28 licensed)</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9979630"/>
                  </a:ext>
                </a:extLst>
              </a:tr>
              <a:tr h="510252">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Gauteng</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7 (includes 4 unlicensed)</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24 (26)</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2786676"/>
                  </a:ext>
                </a:extLst>
              </a:tr>
              <a:tr h="510252">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Northern Cape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17 (92)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8507763"/>
                  </a:ext>
                </a:extLst>
              </a:tr>
              <a:tr h="288623">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North West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18 (all 18 licenced and operational)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5789509"/>
                  </a:ext>
                </a:extLst>
              </a:tr>
              <a:tr h="510252">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KwaZulu Natal</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9</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30 (40)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7159924"/>
                  </a:ext>
                </a:extLst>
              </a:tr>
              <a:tr h="524154">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Western Cape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44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20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27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91 (154 including closed/under construction)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3946462"/>
                  </a:ext>
                </a:extLst>
              </a:tr>
              <a:tr h="370671">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Limpopo</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35 (39 includes closed/under construction)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3960128"/>
                  </a:ext>
                </a:extLst>
              </a:tr>
              <a:tr h="262366">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Free State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6</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8 (73)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4852410"/>
                  </a:ext>
                </a:extLst>
              </a:tr>
              <a:tr h="377429">
                <a:tc>
                  <a:txBody>
                    <a:bodyPr/>
                    <a:lstStyle/>
                    <a:p>
                      <a:pPr algn="l">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TOTAL</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167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66</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66</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299 (573)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5066709"/>
                  </a:ext>
                </a:extLst>
              </a:tr>
            </a:tbl>
          </a:graphicData>
        </a:graphic>
      </p:graphicFrame>
    </p:spTree>
    <p:extLst>
      <p:ext uri="{BB962C8B-B14F-4D97-AF65-F5344CB8AC3E}">
        <p14:creationId xmlns:p14="http://schemas.microsoft.com/office/powerpoint/2010/main" xmlns="" val="291252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rPr>
              <a:t>OPPORTUNITIES</a:t>
            </a:r>
          </a:p>
        </p:txBody>
      </p:sp>
      <p:sp>
        <p:nvSpPr>
          <p:cNvPr id="3" name="Content Placeholder 2"/>
          <p:cNvSpPr>
            <a:spLocks noGrp="1"/>
          </p:cNvSpPr>
          <p:nvPr>
            <p:ph idx="1"/>
          </p:nvPr>
        </p:nvSpPr>
        <p:spPr>
          <a:xfrm>
            <a:off x="457200" y="1210235"/>
            <a:ext cx="8229600" cy="4437530"/>
          </a:xfrm>
        </p:spPr>
        <p:txBody>
          <a:bodyPr>
            <a:normAutofit/>
          </a:bodyPr>
          <a:lstStyle/>
          <a:p>
            <a:r>
              <a:rPr lang="en-US" sz="3600" dirty="0">
                <a:ea typeface="Calibri" panose="020F0502020204030204" pitchFamily="34" charset="0"/>
                <a:cs typeface="Calibri" panose="020F0502020204030204" pitchFamily="34" charset="0"/>
              </a:rPr>
              <a:t>Resource efficiency, sustainable consumption and production.</a:t>
            </a:r>
          </a:p>
          <a:p>
            <a:r>
              <a:rPr lang="en-US" sz="3600" dirty="0">
                <a:ea typeface="Calibri" panose="020F0502020204030204" pitchFamily="34" charset="0"/>
                <a:cs typeface="Calibri" panose="020F0502020204030204" pitchFamily="34" charset="0"/>
              </a:rPr>
              <a:t>Job creation and GDP contribution from trading in waste and waste beneficiation.</a:t>
            </a:r>
          </a:p>
          <a:p>
            <a:r>
              <a:rPr lang="en-US" sz="3600" dirty="0">
                <a:ea typeface="Calibri" panose="020F0502020204030204" pitchFamily="34" charset="0"/>
                <a:cs typeface="Calibri" panose="020F0502020204030204" pitchFamily="34" charset="0"/>
              </a:rPr>
              <a:t>Operation Phakisa: Chemicals and Waste Economy initiatives</a:t>
            </a: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25</a:t>
            </a:fld>
            <a:endParaRPr lang="en-US" dirty="0"/>
          </a:p>
        </p:txBody>
      </p:sp>
    </p:spTree>
    <p:extLst>
      <p:ext uri="{BB962C8B-B14F-4D97-AF65-F5344CB8AC3E}">
        <p14:creationId xmlns:p14="http://schemas.microsoft.com/office/powerpoint/2010/main" xmlns="" val="3562530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71"/>
            <a:ext cx="8229600" cy="689866"/>
          </a:xfrm>
        </p:spPr>
        <p:txBody>
          <a:bodyPr>
            <a:normAutofit/>
          </a:bodyPr>
          <a:lstStyle/>
          <a:p>
            <a:r>
              <a:rPr lang="en-US" sz="3600" b="1" dirty="0">
                <a:solidFill>
                  <a:srgbClr val="008000"/>
                </a:solidFill>
              </a:rPr>
              <a:t>PROGRAMMATIC INTERVENTIONS</a:t>
            </a:r>
          </a:p>
        </p:txBody>
      </p:sp>
      <p:sp>
        <p:nvSpPr>
          <p:cNvPr id="3" name="Content Placeholder 2"/>
          <p:cNvSpPr>
            <a:spLocks noGrp="1"/>
          </p:cNvSpPr>
          <p:nvPr>
            <p:ph idx="1"/>
          </p:nvPr>
        </p:nvSpPr>
        <p:spPr>
          <a:xfrm>
            <a:off x="134815" y="844062"/>
            <a:ext cx="8874369" cy="5016097"/>
          </a:xfrm>
        </p:spPr>
        <p:txBody>
          <a:bodyPr>
            <a:normAutofit fontScale="55000" lnSpcReduction="20000"/>
          </a:bodyPr>
          <a:lstStyle/>
          <a:p>
            <a:pPr marL="742950" indent="-742950">
              <a:lnSpc>
                <a:spcPct val="150000"/>
              </a:lnSpc>
              <a:buAutoNum type="arabicPeriod"/>
            </a:pPr>
            <a:r>
              <a:rPr lang="en-US" sz="3600" b="1" dirty="0">
                <a:solidFill>
                  <a:prstClr val="black"/>
                </a:solidFill>
                <a:cs typeface="Arial" panose="020B0604020202020204" pitchFamily="34" charset="0"/>
              </a:rPr>
              <a:t>Waste </a:t>
            </a:r>
            <a:r>
              <a:rPr lang="en-US" sz="3600" b="1" dirty="0" err="1">
                <a:solidFill>
                  <a:prstClr val="black"/>
                </a:solidFill>
                <a:cs typeface="Arial" panose="020B0604020202020204" pitchFamily="34" charset="0"/>
              </a:rPr>
              <a:t>Minimisation</a:t>
            </a:r>
            <a:endParaRPr lang="en-US" sz="3600" b="1" dirty="0">
              <a:solidFill>
                <a:prstClr val="black"/>
              </a:solidFill>
              <a:cs typeface="Arial" panose="020B0604020202020204" pitchFamily="34" charset="0"/>
            </a:endParaRPr>
          </a:p>
          <a:p>
            <a:pPr>
              <a:lnSpc>
                <a:spcPct val="150000"/>
              </a:lnSpc>
            </a:pPr>
            <a:r>
              <a:rPr lang="en-US" sz="3600" dirty="0">
                <a:solidFill>
                  <a:prstClr val="black"/>
                </a:solidFill>
                <a:cs typeface="Arial" panose="020B0604020202020204" pitchFamily="34" charset="0"/>
              </a:rPr>
              <a:t>Circular Economy and EPR policy</a:t>
            </a:r>
          </a:p>
          <a:p>
            <a:pPr marL="0" indent="0">
              <a:lnSpc>
                <a:spcPct val="150000"/>
              </a:lnSpc>
              <a:buNone/>
            </a:pPr>
            <a:r>
              <a:rPr lang="en-US" sz="3600" b="1" dirty="0">
                <a:solidFill>
                  <a:prstClr val="black"/>
                </a:solidFill>
                <a:cs typeface="Arial" panose="020B0604020202020204" pitchFamily="34" charset="0"/>
              </a:rPr>
              <a:t>2. Effective and Sustainable Waste Services</a:t>
            </a:r>
          </a:p>
          <a:p>
            <a:pPr marL="533400" indent="-285750">
              <a:lnSpc>
                <a:spcPct val="150000"/>
              </a:lnSpc>
              <a:buFont typeface="Arial" panose="020B0604020202020204" pitchFamily="34" charset="0"/>
              <a:buChar char="•"/>
            </a:pPr>
            <a:r>
              <a:rPr lang="en-US" sz="3600" dirty="0">
                <a:solidFill>
                  <a:prstClr val="black"/>
                </a:solidFill>
                <a:cs typeface="Arial" panose="020B0604020202020204" pitchFamily="34" charset="0"/>
              </a:rPr>
              <a:t>Refuse removal standards</a:t>
            </a:r>
          </a:p>
          <a:p>
            <a:pPr marL="533400" indent="-285750">
              <a:lnSpc>
                <a:spcPct val="150000"/>
              </a:lnSpc>
              <a:buFont typeface="Arial" panose="020B0604020202020204" pitchFamily="34" charset="0"/>
              <a:buChar char="•"/>
            </a:pPr>
            <a:r>
              <a:rPr lang="en-US" sz="3600" dirty="0">
                <a:solidFill>
                  <a:prstClr val="black"/>
                </a:solidFill>
                <a:cs typeface="Arial" panose="020B0604020202020204" pitchFamily="34" charset="0"/>
              </a:rPr>
              <a:t>Infrastructure and Financial support: MIG policy reform (yellow fleet intervention support)</a:t>
            </a:r>
          </a:p>
          <a:p>
            <a:pPr marL="533400" indent="-285750">
              <a:lnSpc>
                <a:spcPct val="150000"/>
              </a:lnSpc>
              <a:buFont typeface="Arial" panose="020B0604020202020204" pitchFamily="34" charset="0"/>
              <a:buChar char="•"/>
            </a:pPr>
            <a:r>
              <a:rPr lang="en-US" sz="3600" dirty="0">
                <a:solidFill>
                  <a:prstClr val="black"/>
                </a:solidFill>
                <a:cs typeface="Arial" panose="020B0604020202020204" pitchFamily="34" charset="0"/>
              </a:rPr>
              <a:t>Institutional, Planning and Technical support: Waste Flagship and IWMP development</a:t>
            </a:r>
          </a:p>
          <a:p>
            <a:pPr marL="0" indent="0">
              <a:lnSpc>
                <a:spcPct val="150000"/>
              </a:lnSpc>
              <a:buNone/>
            </a:pPr>
            <a:r>
              <a:rPr lang="en-US" sz="3600" b="1" dirty="0">
                <a:solidFill>
                  <a:prstClr val="black"/>
                </a:solidFill>
                <a:cs typeface="Arial" panose="020B0604020202020204" pitchFamily="34" charset="0"/>
              </a:rPr>
              <a:t>3. Compliance, Enforcement and Awareness</a:t>
            </a:r>
          </a:p>
          <a:p>
            <a:pPr>
              <a:lnSpc>
                <a:spcPct val="150000"/>
              </a:lnSpc>
            </a:pPr>
            <a:r>
              <a:rPr lang="en-US" sz="3600" dirty="0">
                <a:solidFill>
                  <a:prstClr val="black"/>
                </a:solidFill>
                <a:cs typeface="Arial" panose="020B0604020202020204" pitchFamily="34" charset="0"/>
              </a:rPr>
              <a:t>Capacitate role players to monitor and enforce compliance</a:t>
            </a:r>
          </a:p>
          <a:p>
            <a:pPr>
              <a:lnSpc>
                <a:spcPct val="150000"/>
              </a:lnSpc>
            </a:pPr>
            <a:r>
              <a:rPr lang="en-US" sz="3600" dirty="0">
                <a:solidFill>
                  <a:prstClr val="black"/>
                </a:solidFill>
                <a:cs typeface="Arial" panose="020B0604020202020204" pitchFamily="34" charset="0"/>
              </a:rPr>
              <a:t>Good Green Deeds Cleaning </a:t>
            </a:r>
            <a:r>
              <a:rPr lang="en-US" sz="3600" dirty="0" err="1">
                <a:solidFill>
                  <a:prstClr val="black"/>
                </a:solidFill>
                <a:cs typeface="Arial" panose="020B0604020202020204" pitchFamily="34" charset="0"/>
              </a:rPr>
              <a:t>Programme</a:t>
            </a:r>
            <a:r>
              <a:rPr lang="en-US" sz="3600" dirty="0">
                <a:solidFill>
                  <a:prstClr val="black"/>
                </a:solidFill>
                <a:cs typeface="Arial" panose="020B0604020202020204" pitchFamily="34" charset="0"/>
              </a:rPr>
              <a:t> (EP)</a:t>
            </a: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26</a:t>
            </a:fld>
            <a:endParaRPr lang="en-US" dirty="0"/>
          </a:p>
        </p:txBody>
      </p:sp>
    </p:spTree>
    <p:extLst>
      <p:ext uri="{BB962C8B-B14F-4D97-AF65-F5344CB8AC3E}">
        <p14:creationId xmlns:p14="http://schemas.microsoft.com/office/powerpoint/2010/main" xmlns="" val="4139822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008000"/>
                </a:solidFill>
              </a:rPr>
              <a:t>CONCLUSION</a:t>
            </a:r>
            <a:endParaRPr lang="en-ZA" sz="4000" b="1" dirty="0">
              <a:solidFill>
                <a:srgbClr val="008000"/>
              </a:solidFill>
            </a:endParaRPr>
          </a:p>
        </p:txBody>
      </p:sp>
      <p:sp>
        <p:nvSpPr>
          <p:cNvPr id="4" name="Slide Number Placeholder 3"/>
          <p:cNvSpPr>
            <a:spLocks noGrp="1"/>
          </p:cNvSpPr>
          <p:nvPr>
            <p:ph type="sldNum" sz="quarter" idx="12"/>
          </p:nvPr>
        </p:nvSpPr>
        <p:spPr/>
        <p:txBody>
          <a:bodyPr/>
          <a:lstStyle/>
          <a:p>
            <a:fld id="{49E107A0-7B7C-8743-BC43-85A450895BAC}" type="slidenum">
              <a:rPr lang="en-US" smtClean="0"/>
              <a:pPr/>
              <a:t>27</a:t>
            </a:fld>
            <a:endParaRPr lang="en-US" dirty="0"/>
          </a:p>
        </p:txBody>
      </p:sp>
      <p:sp>
        <p:nvSpPr>
          <p:cNvPr id="5" name="Content Placeholder 2"/>
          <p:cNvSpPr txBox="1">
            <a:spLocks/>
          </p:cNvSpPr>
          <p:nvPr/>
        </p:nvSpPr>
        <p:spPr>
          <a:xfrm>
            <a:off x="222309" y="1047323"/>
            <a:ext cx="8224346" cy="318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50000"/>
              </a:lnSpc>
            </a:pPr>
            <a:endParaRPr lang="en-US" dirty="0"/>
          </a:p>
        </p:txBody>
      </p:sp>
      <p:sp>
        <p:nvSpPr>
          <p:cNvPr id="6" name="Content Placeholder 2">
            <a:extLst>
              <a:ext uri="{FF2B5EF4-FFF2-40B4-BE49-F238E27FC236}">
                <a16:creationId xmlns:a16="http://schemas.microsoft.com/office/drawing/2014/main" xmlns="" id="{42C0BD9F-63F5-4E4B-A348-B60839562134}"/>
              </a:ext>
            </a:extLst>
          </p:cNvPr>
          <p:cNvSpPr>
            <a:spLocks noGrp="1"/>
          </p:cNvSpPr>
          <p:nvPr>
            <p:ph idx="1"/>
          </p:nvPr>
        </p:nvSpPr>
        <p:spPr>
          <a:xfrm>
            <a:off x="222309" y="1210235"/>
            <a:ext cx="8839629" cy="4745088"/>
          </a:xfrm>
        </p:spPr>
        <p:txBody>
          <a:bodyPr>
            <a:normAutofit fontScale="70000" lnSpcReduction="20000"/>
          </a:bodyPr>
          <a:lstStyle/>
          <a:p>
            <a:r>
              <a:rPr lang="en-US" sz="3600" dirty="0">
                <a:ea typeface="Calibri" panose="020F0502020204030204" pitchFamily="34" charset="0"/>
                <a:cs typeface="Calibri" panose="020F0502020204030204" pitchFamily="34" charset="0"/>
              </a:rPr>
              <a:t>Communication of the roles and responsibilities is critical in an ever changing environment.</a:t>
            </a:r>
          </a:p>
          <a:p>
            <a:r>
              <a:rPr lang="en-US" sz="3600" dirty="0">
                <a:ea typeface="Calibri" panose="020F0502020204030204" pitchFamily="34" charset="0"/>
                <a:cs typeface="Calibri" panose="020F0502020204030204" pitchFamily="34" charset="0"/>
              </a:rPr>
              <a:t>Increasing and assigning responsibility for end-of-life management to producers (EPR schemes)</a:t>
            </a:r>
          </a:p>
          <a:p>
            <a:r>
              <a:rPr lang="en-US" sz="3600" dirty="0">
                <a:ea typeface="Calibri" panose="020F0502020204030204" pitchFamily="34" charset="0"/>
                <a:cs typeface="Calibri" panose="020F0502020204030204" pitchFamily="34" charset="0"/>
              </a:rPr>
              <a:t>Integration and cooperation among the spheres of government on waste management covering institutional planning and implementation. MTSF Plan and Annual Work Plan for the Working Group 8 (Chemicals and Waste Management) </a:t>
            </a:r>
            <a:r>
              <a:rPr lang="en-US" sz="3600" dirty="0" err="1">
                <a:ea typeface="Calibri" panose="020F0502020204030204" pitchFamily="34" charset="0"/>
                <a:cs typeface="Calibri" panose="020F0502020204030204" pitchFamily="34" charset="0"/>
              </a:rPr>
              <a:t>MinTech</a:t>
            </a:r>
            <a:r>
              <a:rPr lang="en-US" sz="3600" dirty="0">
                <a:ea typeface="Calibri" panose="020F0502020204030204" pitchFamily="34" charset="0"/>
                <a:cs typeface="Calibri" panose="020F0502020204030204" pitchFamily="34" charset="0"/>
              </a:rPr>
              <a:t> structure that consider waste governance and coordination.</a:t>
            </a:r>
          </a:p>
          <a:p>
            <a:r>
              <a:rPr lang="en-US" sz="3600" dirty="0">
                <a:ea typeface="Calibri" panose="020F0502020204030204" pitchFamily="34" charset="0"/>
                <a:cs typeface="Calibri" panose="020F0502020204030204" pitchFamily="34" charset="0"/>
              </a:rPr>
              <a:t>Building capacity of the role players to deliver on their mandate</a:t>
            </a:r>
          </a:p>
          <a:p>
            <a:r>
              <a:rPr lang="en-US" sz="3600" dirty="0">
                <a:ea typeface="Calibri" panose="020F0502020204030204" pitchFamily="34" charset="0"/>
                <a:cs typeface="Calibri" panose="020F0502020204030204" pitchFamily="34" charset="0"/>
              </a:rPr>
              <a:t>Strengthening compliance and enforcement to address market failures that seem to create a perception of “cheap” landfilling.</a:t>
            </a:r>
          </a:p>
        </p:txBody>
      </p:sp>
    </p:spTree>
    <p:extLst>
      <p:ext uri="{BB962C8B-B14F-4D97-AF65-F5344CB8AC3E}">
        <p14:creationId xmlns:p14="http://schemas.microsoft.com/office/powerpoint/2010/main" xmlns="" val="3654589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2357"/>
            <a:ext cx="9144000" cy="6790765"/>
          </a:xfrm>
          <a:prstGeom prst="rect">
            <a:avLst/>
          </a:prstGeom>
        </p:spPr>
      </p:pic>
      <p:cxnSp>
        <p:nvCxnSpPr>
          <p:cNvPr id="6" name="Straight Connector 5"/>
          <p:cNvCxnSpPr/>
          <p:nvPr/>
        </p:nvCxnSpPr>
        <p:spPr>
          <a:xfrm>
            <a:off x="478333" y="2672269"/>
            <a:ext cx="0" cy="25732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49E107A0-7B7C-8743-BC43-85A450895BAC}" type="slidenum">
              <a:rPr lang="en-US" smtClean="0"/>
              <a:pPr/>
              <a:t>28</a:t>
            </a:fld>
            <a:endParaRPr lang="en-US" dirty="0"/>
          </a:p>
        </p:txBody>
      </p:sp>
    </p:spTree>
    <p:extLst>
      <p:ext uri="{BB962C8B-B14F-4D97-AF65-F5344CB8AC3E}">
        <p14:creationId xmlns:p14="http://schemas.microsoft.com/office/powerpoint/2010/main" xmlns="" val="247505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56"/>
            <a:ext cx="8229600" cy="565844"/>
          </a:xfrm>
        </p:spPr>
        <p:txBody>
          <a:bodyPr>
            <a:normAutofit fontScale="90000"/>
          </a:bodyPr>
          <a:lstStyle/>
          <a:p>
            <a:r>
              <a:rPr lang="en-US" sz="4000" b="1" dirty="0">
                <a:solidFill>
                  <a:srgbClr val="008000"/>
                </a:solidFill>
              </a:rPr>
              <a:t>LEGISLATIVE MANDATE</a:t>
            </a:r>
            <a:endParaRPr lang="en-US" dirty="0"/>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3</a:t>
            </a:fld>
            <a:endParaRPr lang="en-US" dirty="0"/>
          </a:p>
        </p:txBody>
      </p:sp>
      <p:sp>
        <p:nvSpPr>
          <p:cNvPr id="3" name="Rectangle 2"/>
          <p:cNvSpPr/>
          <p:nvPr/>
        </p:nvSpPr>
        <p:spPr>
          <a:xfrm>
            <a:off x="99391" y="685800"/>
            <a:ext cx="8945217" cy="5245090"/>
          </a:xfrm>
          <a:prstGeom prst="rect">
            <a:avLst/>
          </a:prstGeom>
        </p:spPr>
        <p:txBody>
          <a:bodyPr wrap="square">
            <a:spAutoFit/>
          </a:bodyPr>
          <a:lstStyle/>
          <a:p>
            <a:pPr lvl="0" algn="just" defTabSz="914400">
              <a:lnSpc>
                <a:spcPct val="80000"/>
              </a:lnSpc>
              <a:spcBef>
                <a:spcPct val="20000"/>
              </a:spcBef>
              <a:defRPr/>
            </a:pPr>
            <a:r>
              <a:rPr lang="en-US" sz="2200" dirty="0">
                <a:solidFill>
                  <a:srgbClr val="000000"/>
                </a:solidFill>
              </a:rPr>
              <a:t>The Constitution of the Republic of South Africa (Act 106 of 1998); </a:t>
            </a:r>
          </a:p>
          <a:p>
            <a:pPr lvl="0" algn="just" defTabSz="914400">
              <a:lnSpc>
                <a:spcPct val="80000"/>
              </a:lnSpc>
              <a:spcBef>
                <a:spcPct val="20000"/>
              </a:spcBef>
              <a:defRPr/>
            </a:pPr>
            <a:endParaRPr lang="en-US" sz="2200" b="1" dirty="0">
              <a:solidFill>
                <a:srgbClr val="000000"/>
              </a:solidFill>
            </a:endParaRPr>
          </a:p>
          <a:p>
            <a:pPr algn="just" defTabSz="914400">
              <a:lnSpc>
                <a:spcPct val="80000"/>
              </a:lnSpc>
              <a:spcBef>
                <a:spcPct val="20000"/>
              </a:spcBef>
              <a:defRPr/>
            </a:pPr>
            <a:r>
              <a:rPr lang="en-US" sz="2200" dirty="0">
                <a:solidFill>
                  <a:srgbClr val="000000"/>
                </a:solidFill>
              </a:rPr>
              <a:t>Section 24, A right to an environment that is not harmful to health and well being and to have the environment protected</a:t>
            </a:r>
          </a:p>
          <a:p>
            <a:pPr lvl="0" algn="just" defTabSz="914400">
              <a:lnSpc>
                <a:spcPct val="80000"/>
              </a:lnSpc>
              <a:spcBef>
                <a:spcPct val="20000"/>
              </a:spcBef>
              <a:defRPr/>
            </a:pPr>
            <a:endParaRPr lang="en-US" sz="2200" b="1" dirty="0">
              <a:solidFill>
                <a:srgbClr val="000000"/>
              </a:solidFill>
            </a:endParaRPr>
          </a:p>
          <a:p>
            <a:pPr lvl="0" algn="just" defTabSz="914400">
              <a:lnSpc>
                <a:spcPct val="80000"/>
              </a:lnSpc>
              <a:spcBef>
                <a:spcPct val="20000"/>
              </a:spcBef>
              <a:defRPr/>
            </a:pPr>
            <a:r>
              <a:rPr lang="en-US" sz="2200" b="1" dirty="0">
                <a:solidFill>
                  <a:srgbClr val="000000"/>
                </a:solidFill>
              </a:rPr>
              <a:t>SCHEDULE 4:</a:t>
            </a:r>
          </a:p>
          <a:p>
            <a:pPr lvl="0" algn="just" defTabSz="914400">
              <a:lnSpc>
                <a:spcPct val="80000"/>
              </a:lnSpc>
              <a:spcBef>
                <a:spcPct val="20000"/>
              </a:spcBef>
              <a:defRPr/>
            </a:pPr>
            <a:r>
              <a:rPr lang="en-US" sz="2200" dirty="0">
                <a:solidFill>
                  <a:srgbClr val="000000"/>
                </a:solidFill>
              </a:rPr>
              <a:t>FUNCTIONAL AREAS OF CONCURRENT NATIONAL AND PROVINCIAL  LEGISLATIVE COMPETENCE </a:t>
            </a:r>
          </a:p>
          <a:p>
            <a:pPr lvl="0" algn="just" defTabSz="914400">
              <a:lnSpc>
                <a:spcPct val="80000"/>
              </a:lnSpc>
              <a:spcBef>
                <a:spcPct val="20000"/>
              </a:spcBef>
              <a:defRPr/>
            </a:pPr>
            <a:r>
              <a:rPr lang="en-US" sz="2200" dirty="0">
                <a:solidFill>
                  <a:srgbClr val="000000"/>
                </a:solidFill>
              </a:rPr>
              <a:t>PART A: </a:t>
            </a:r>
          </a:p>
          <a:p>
            <a:pPr lvl="0" algn="just" defTabSz="914400">
              <a:lnSpc>
                <a:spcPct val="80000"/>
              </a:lnSpc>
              <a:spcBef>
                <a:spcPct val="20000"/>
              </a:spcBef>
              <a:defRPr/>
            </a:pPr>
            <a:r>
              <a:rPr lang="en-US" sz="2200" dirty="0">
                <a:solidFill>
                  <a:srgbClr val="000000"/>
                </a:solidFill>
              </a:rPr>
              <a:t>- Environment</a:t>
            </a:r>
          </a:p>
          <a:p>
            <a:pPr lvl="0" algn="just" defTabSz="914400">
              <a:lnSpc>
                <a:spcPct val="80000"/>
              </a:lnSpc>
              <a:spcBef>
                <a:spcPct val="20000"/>
              </a:spcBef>
              <a:defRPr/>
            </a:pPr>
            <a:endParaRPr lang="en-US" sz="2200" b="1" dirty="0">
              <a:solidFill>
                <a:srgbClr val="000000"/>
              </a:solidFill>
            </a:endParaRPr>
          </a:p>
          <a:p>
            <a:pPr lvl="0" algn="just" defTabSz="914400">
              <a:lnSpc>
                <a:spcPct val="80000"/>
              </a:lnSpc>
              <a:spcBef>
                <a:spcPct val="20000"/>
              </a:spcBef>
              <a:defRPr/>
            </a:pPr>
            <a:r>
              <a:rPr lang="en-US" sz="2200" b="1" dirty="0">
                <a:solidFill>
                  <a:srgbClr val="000000"/>
                </a:solidFill>
              </a:rPr>
              <a:t>SCHEDULE 5: </a:t>
            </a:r>
          </a:p>
          <a:p>
            <a:pPr lvl="0" algn="just" defTabSz="914400">
              <a:lnSpc>
                <a:spcPct val="80000"/>
              </a:lnSpc>
              <a:spcBef>
                <a:spcPct val="20000"/>
              </a:spcBef>
              <a:defRPr/>
            </a:pPr>
            <a:r>
              <a:rPr lang="en-US" sz="2200" dirty="0">
                <a:solidFill>
                  <a:srgbClr val="000000"/>
                </a:solidFill>
              </a:rPr>
              <a:t>FUNCTIONAL AREAS OF EXCLUSIVE PROVINCIAL LEGISLATIVE  COMPETENCE </a:t>
            </a:r>
          </a:p>
          <a:p>
            <a:pPr lvl="0" algn="just" defTabSz="914400">
              <a:lnSpc>
                <a:spcPct val="80000"/>
              </a:lnSpc>
              <a:spcBef>
                <a:spcPct val="20000"/>
              </a:spcBef>
              <a:defRPr/>
            </a:pPr>
            <a:r>
              <a:rPr lang="en-US" sz="2200" dirty="0">
                <a:solidFill>
                  <a:srgbClr val="000000"/>
                </a:solidFill>
              </a:rPr>
              <a:t>PART B: The following  local  government  matters to  the extent set out for provinces in section 155 (6) (a) and (7)</a:t>
            </a:r>
          </a:p>
          <a:p>
            <a:pPr lvl="0" algn="just" defTabSz="914400">
              <a:lnSpc>
                <a:spcPct val="80000"/>
              </a:lnSpc>
              <a:spcBef>
                <a:spcPct val="20000"/>
              </a:spcBef>
              <a:defRPr/>
            </a:pPr>
            <a:r>
              <a:rPr lang="en-US" sz="2200" dirty="0">
                <a:solidFill>
                  <a:srgbClr val="000000"/>
                </a:solidFill>
              </a:rPr>
              <a:t>- Refuse removal, refuse dumps and solid waste disposal</a:t>
            </a:r>
          </a:p>
        </p:txBody>
      </p:sp>
    </p:spTree>
    <p:extLst>
      <p:ext uri="{BB962C8B-B14F-4D97-AF65-F5344CB8AC3E}">
        <p14:creationId xmlns:p14="http://schemas.microsoft.com/office/powerpoint/2010/main" xmlns="" val="347745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56"/>
            <a:ext cx="8229600" cy="565844"/>
          </a:xfrm>
        </p:spPr>
        <p:txBody>
          <a:bodyPr>
            <a:normAutofit fontScale="90000"/>
          </a:bodyPr>
          <a:lstStyle/>
          <a:p>
            <a:r>
              <a:rPr lang="en-US" sz="4000" b="1" dirty="0">
                <a:solidFill>
                  <a:srgbClr val="008000"/>
                </a:solidFill>
              </a:rPr>
              <a:t>LEGISLATIVE MANDATE Cont.</a:t>
            </a:r>
            <a:endParaRPr lang="en-US" dirty="0"/>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4</a:t>
            </a:fld>
            <a:endParaRPr lang="en-US" dirty="0"/>
          </a:p>
        </p:txBody>
      </p:sp>
      <p:sp>
        <p:nvSpPr>
          <p:cNvPr id="3" name="Rectangle 2"/>
          <p:cNvSpPr/>
          <p:nvPr/>
        </p:nvSpPr>
        <p:spPr>
          <a:xfrm>
            <a:off x="99391" y="914754"/>
            <a:ext cx="8945217" cy="4961358"/>
          </a:xfrm>
          <a:prstGeom prst="rect">
            <a:avLst/>
          </a:prstGeom>
        </p:spPr>
        <p:txBody>
          <a:bodyPr wrap="square">
            <a:spAutoFit/>
          </a:bodyPr>
          <a:lstStyle/>
          <a:p>
            <a:pPr marL="342900" lvl="0" indent="-342900" algn="just" defTabSz="914400">
              <a:lnSpc>
                <a:spcPct val="80000"/>
              </a:lnSpc>
              <a:spcBef>
                <a:spcPct val="20000"/>
              </a:spcBef>
              <a:buFont typeface="Arial" panose="020B0604020202020204" pitchFamily="34" charset="0"/>
              <a:buChar char="•"/>
              <a:defRPr/>
            </a:pPr>
            <a:r>
              <a:rPr lang="en-US" sz="2000" dirty="0">
                <a:solidFill>
                  <a:srgbClr val="000000"/>
                </a:solidFill>
              </a:rPr>
              <a:t>National Environmental Management: Waste Act, 2008 (Act No. 59 of 2008) (NEMWA) in areas of concurrent function provides Minister with national responsibility and MEC to be responsible for policies in their provinces and municipalities to use their by-laws in the management of waste in their municipalities.</a:t>
            </a:r>
          </a:p>
          <a:p>
            <a:pPr marL="342900" lvl="0" indent="-342900" algn="just" defTabSz="914400">
              <a:lnSpc>
                <a:spcPct val="80000"/>
              </a:lnSpc>
              <a:spcBef>
                <a:spcPct val="20000"/>
              </a:spcBef>
              <a:buFont typeface="Arial" panose="020B0604020202020204" pitchFamily="34" charset="0"/>
              <a:buChar char="•"/>
              <a:defRPr/>
            </a:pPr>
            <a:endParaRPr lang="en-US" sz="2000" dirty="0">
              <a:solidFill>
                <a:srgbClr val="000000"/>
              </a:solidFill>
            </a:endParaRPr>
          </a:p>
          <a:p>
            <a:pPr marL="342900" lvl="0" indent="-342900" algn="just" defTabSz="914400">
              <a:lnSpc>
                <a:spcPct val="80000"/>
              </a:lnSpc>
              <a:spcBef>
                <a:spcPct val="20000"/>
              </a:spcBef>
              <a:buFont typeface="Arial" panose="020B0604020202020204" pitchFamily="34" charset="0"/>
              <a:buChar char="•"/>
              <a:defRPr/>
            </a:pPr>
            <a:r>
              <a:rPr lang="en-US" sz="2000" dirty="0">
                <a:solidFill>
                  <a:srgbClr val="000000"/>
                </a:solidFill>
              </a:rPr>
              <a:t>NEMWA and its Regulations also provides for Minister for National and MEC for Provincial responsibilities to implement sections of the regulations that relate to their specific areas or province. </a:t>
            </a:r>
          </a:p>
          <a:p>
            <a:pPr marL="342900" lvl="0" indent="-342900" algn="just" defTabSz="914400">
              <a:lnSpc>
                <a:spcPct val="80000"/>
              </a:lnSpc>
              <a:spcBef>
                <a:spcPct val="20000"/>
              </a:spcBef>
              <a:buFont typeface="Arial" panose="020B0604020202020204" pitchFamily="34" charset="0"/>
              <a:buChar char="•"/>
              <a:defRPr/>
            </a:pPr>
            <a:endParaRPr lang="en-US" sz="2000" dirty="0">
              <a:solidFill>
                <a:srgbClr val="000000"/>
              </a:solidFill>
            </a:endParaRPr>
          </a:p>
          <a:p>
            <a:pPr marL="342900" lvl="0" indent="-342900" algn="just" defTabSz="914400">
              <a:lnSpc>
                <a:spcPct val="80000"/>
              </a:lnSpc>
              <a:spcBef>
                <a:spcPct val="20000"/>
              </a:spcBef>
              <a:buFont typeface="Arial" panose="020B0604020202020204" pitchFamily="34" charset="0"/>
              <a:buChar char="•"/>
              <a:defRPr/>
            </a:pPr>
            <a:r>
              <a:rPr lang="en-US" sz="2000" dirty="0">
                <a:solidFill>
                  <a:srgbClr val="000000"/>
                </a:solidFill>
              </a:rPr>
              <a:t>NEMWA and its Regulations also provide for Municipal Council responsibility aligned to Municipal Systems Act, 2000 (Act no 32 of 2000) on local government responsibilities to implement specific sections in the respective jurisdiction.</a:t>
            </a:r>
          </a:p>
          <a:p>
            <a:pPr marL="342900" lvl="0" indent="-342900" algn="just" defTabSz="914400">
              <a:lnSpc>
                <a:spcPct val="80000"/>
              </a:lnSpc>
              <a:spcBef>
                <a:spcPct val="20000"/>
              </a:spcBef>
              <a:buFont typeface="Arial" panose="020B0604020202020204" pitchFamily="34" charset="0"/>
              <a:buChar char="•"/>
              <a:defRPr/>
            </a:pPr>
            <a:endParaRPr lang="en-US" sz="2000" dirty="0">
              <a:solidFill>
                <a:srgbClr val="000000"/>
              </a:solidFill>
            </a:endParaRPr>
          </a:p>
          <a:p>
            <a:pPr marL="342900" lvl="0" indent="-342900" algn="just" defTabSz="914400">
              <a:lnSpc>
                <a:spcPct val="80000"/>
              </a:lnSpc>
              <a:spcBef>
                <a:spcPct val="20000"/>
              </a:spcBef>
              <a:buFont typeface="Arial" panose="020B0604020202020204" pitchFamily="34" charset="0"/>
              <a:buChar char="•"/>
              <a:defRPr/>
            </a:pPr>
            <a:r>
              <a:rPr lang="en-US" sz="2000" dirty="0">
                <a:solidFill>
                  <a:srgbClr val="000000"/>
                </a:solidFill>
              </a:rPr>
              <a:t>The National Waste Management Strategy, 2020 (NWMS 2020) provide roles of different role-players including national government, provinces and municipalities.</a:t>
            </a:r>
          </a:p>
          <a:p>
            <a:pPr marL="342900" lvl="0" indent="-342900" algn="just" defTabSz="914400">
              <a:lnSpc>
                <a:spcPct val="80000"/>
              </a:lnSpc>
              <a:spcBef>
                <a:spcPct val="20000"/>
              </a:spcBef>
              <a:buFont typeface="Arial" panose="020B0604020202020204" pitchFamily="34" charset="0"/>
              <a:buChar char="•"/>
              <a:defRPr/>
            </a:pPr>
            <a:endParaRPr lang="en-US" sz="2000" dirty="0">
              <a:solidFill>
                <a:srgbClr val="000000"/>
              </a:solidFill>
            </a:endParaRPr>
          </a:p>
        </p:txBody>
      </p:sp>
    </p:spTree>
    <p:extLst>
      <p:ext uri="{BB962C8B-B14F-4D97-AF65-F5344CB8AC3E}">
        <p14:creationId xmlns:p14="http://schemas.microsoft.com/office/powerpoint/2010/main" xmlns="" val="133044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3035"/>
            <a:ext cx="8229600" cy="689866"/>
          </a:xfrm>
        </p:spPr>
        <p:txBody>
          <a:bodyPr>
            <a:normAutofit fontScale="90000"/>
          </a:bodyPr>
          <a:lstStyle/>
          <a:p>
            <a:r>
              <a:rPr lang="en-US" sz="4000" b="1" dirty="0">
                <a:solidFill>
                  <a:srgbClr val="008000"/>
                </a:solidFill>
              </a:rPr>
              <a:t>STRATEGIC POLICY INSTRUMENTS</a:t>
            </a:r>
            <a:endParaRPr lang="en-US" dirty="0"/>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5</a:t>
            </a:fld>
            <a:endParaRPr lang="en-US" dirty="0"/>
          </a:p>
        </p:txBody>
      </p:sp>
      <p:graphicFrame>
        <p:nvGraphicFramePr>
          <p:cNvPr id="10" name="TextBox 2">
            <a:extLst>
              <a:ext uri="{FF2B5EF4-FFF2-40B4-BE49-F238E27FC236}">
                <a16:creationId xmlns:a16="http://schemas.microsoft.com/office/drawing/2014/main" xmlns="" id="{1321CD17-934D-48AC-9C9E-4EB3538F1739}"/>
              </a:ext>
            </a:extLst>
          </p:cNvPr>
          <p:cNvGraphicFramePr/>
          <p:nvPr>
            <p:extLst>
              <p:ext uri="{D42A27DB-BD31-4B8C-83A1-F6EECF244321}">
                <p14:modId xmlns:p14="http://schemas.microsoft.com/office/powerpoint/2010/main" xmlns="" val="1322427617"/>
              </p:ext>
            </p:extLst>
          </p:nvPr>
        </p:nvGraphicFramePr>
        <p:xfrm>
          <a:off x="69575" y="874643"/>
          <a:ext cx="8806068" cy="4999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2087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531107CD-6A1F-4D8A-B3C8-C9FEC105F3BA}"/>
              </a:ext>
            </a:extLst>
          </p:cNvPr>
          <p:cNvSpPr>
            <a:spLocks noGrp="1"/>
          </p:cNvSpPr>
          <p:nvPr>
            <p:ph type="title"/>
          </p:nvPr>
        </p:nvSpPr>
        <p:spPr>
          <a:xfrm>
            <a:off x="457200" y="357456"/>
            <a:ext cx="8229600" cy="689866"/>
          </a:xfrm>
        </p:spPr>
        <p:txBody>
          <a:bodyPr vert="horz" lIns="91440" tIns="45720" rIns="91440" bIns="45720" rtlCol="0" anchor="ctr">
            <a:normAutofit/>
          </a:bodyPr>
          <a:lstStyle/>
          <a:p>
            <a:pPr>
              <a:lnSpc>
                <a:spcPct val="90000"/>
              </a:lnSpc>
            </a:pPr>
            <a:r>
              <a:rPr lang="en-US" sz="4100" b="1" kern="1200" dirty="0">
                <a:latin typeface="+mj-lt"/>
                <a:ea typeface="+mj-ea"/>
                <a:cs typeface="+mj-cs"/>
              </a:rPr>
              <a:t>WASTE REGULATIONS</a:t>
            </a:r>
          </a:p>
        </p:txBody>
      </p:sp>
      <p:sp>
        <p:nvSpPr>
          <p:cNvPr id="3" name="TextBox 2"/>
          <p:cNvSpPr txBox="1"/>
          <p:nvPr/>
        </p:nvSpPr>
        <p:spPr>
          <a:xfrm>
            <a:off x="457200" y="1202499"/>
            <a:ext cx="8229600" cy="4459266"/>
          </a:xfrm>
          <a:prstGeom prst="rect">
            <a:avLst/>
          </a:prstGeom>
        </p:spPr>
        <p:txBody>
          <a:bodyPr vert="horz" lIns="91440" tIns="45720" rIns="91440" bIns="45720" rtlCol="0">
            <a:normAutofit lnSpcReduction="10000"/>
          </a:bodyPr>
          <a:lstStyle/>
          <a:p>
            <a:pPr marL="0" marR="0" lvl="0" indent="0" fontAlgn="auto">
              <a:lnSpc>
                <a:spcPct val="90000"/>
              </a:lnSpc>
              <a:spcBef>
                <a:spcPct val="20000"/>
              </a:spcBef>
              <a:spcAft>
                <a:spcPts val="0"/>
              </a:spcAft>
              <a:buClrTx/>
              <a:buSzTx/>
              <a:buFont typeface="Arial"/>
              <a:buNone/>
              <a:tabLst/>
              <a:defRPr/>
            </a:pPr>
            <a:r>
              <a:rPr kumimoji="0" lang="en-US" sz="2200" b="0" i="0" u="none" strike="noStrike" cap="none" spc="0" normalizeH="0" baseline="0" noProof="0" dirty="0">
                <a:ln>
                  <a:noFill/>
                </a:ln>
                <a:effectLst/>
                <a:uLnTx/>
                <a:uFillTx/>
              </a:rPr>
              <a:t>The following Regulations have been developed and implemented:</a:t>
            </a:r>
          </a:p>
          <a:p>
            <a:pPr marL="800100" marR="0" lvl="1" indent="-342900" fontAlgn="auto">
              <a:lnSpc>
                <a:spcPct val="90000"/>
              </a:lnSpc>
              <a:spcBef>
                <a:spcPct val="20000"/>
              </a:spcBef>
              <a:spcAft>
                <a:spcPts val="0"/>
              </a:spcAft>
              <a:buClrTx/>
              <a:buSzTx/>
              <a:buFont typeface="Arial"/>
              <a:buChar char="•"/>
              <a:tabLst/>
              <a:defRPr/>
            </a:pPr>
            <a:r>
              <a:rPr kumimoji="0" lang="en-US" sz="2200" b="0" i="0" u="none" strike="noStrike" cap="none" spc="0" normalizeH="0" baseline="0" noProof="0" dirty="0">
                <a:ln>
                  <a:noFill/>
                </a:ln>
                <a:effectLst/>
                <a:uLnTx/>
                <a:uFillTx/>
              </a:rPr>
              <a:t>Waste Information, 2012</a:t>
            </a:r>
          </a:p>
          <a:p>
            <a:pPr marL="800100" marR="0" lvl="1" indent="-342900" fontAlgn="auto">
              <a:lnSpc>
                <a:spcPct val="90000"/>
              </a:lnSpc>
              <a:spcBef>
                <a:spcPct val="20000"/>
              </a:spcBef>
              <a:spcAft>
                <a:spcPts val="0"/>
              </a:spcAft>
              <a:buClrTx/>
              <a:buSzTx/>
              <a:buFont typeface="Arial"/>
              <a:buChar char="•"/>
              <a:tabLst/>
              <a:defRPr/>
            </a:pPr>
            <a:r>
              <a:rPr kumimoji="0" lang="en-US" sz="2200" b="0" i="0" u="none" strike="noStrike" cap="none" spc="0" normalizeH="0" baseline="0" noProof="0" dirty="0">
                <a:ln>
                  <a:noFill/>
                </a:ln>
                <a:effectLst/>
                <a:uLnTx/>
                <a:uFillTx/>
              </a:rPr>
              <a:t>Waste Classification and Management, 2013</a:t>
            </a:r>
          </a:p>
          <a:p>
            <a:pPr marL="800100" marR="0" lvl="1" indent="-342900" fontAlgn="auto">
              <a:lnSpc>
                <a:spcPct val="90000"/>
              </a:lnSpc>
              <a:spcBef>
                <a:spcPct val="20000"/>
              </a:spcBef>
              <a:spcAft>
                <a:spcPts val="0"/>
              </a:spcAft>
              <a:buClrTx/>
              <a:buSzTx/>
              <a:buFont typeface="Arial"/>
              <a:buChar char="•"/>
              <a:tabLst/>
              <a:defRPr/>
            </a:pPr>
            <a:r>
              <a:rPr kumimoji="0" lang="en-US" sz="2200" b="0" i="0" u="none" strike="noStrike" cap="none" spc="0" normalizeH="0" baseline="0" noProof="0" dirty="0">
                <a:ln>
                  <a:noFill/>
                </a:ln>
                <a:effectLst/>
                <a:uLnTx/>
                <a:uFillTx/>
              </a:rPr>
              <a:t>Residue Stockpiles and Residue Deposits, 2015</a:t>
            </a:r>
          </a:p>
          <a:p>
            <a:pPr marL="800100" marR="0" lvl="1" indent="-342900" fontAlgn="auto">
              <a:lnSpc>
                <a:spcPct val="90000"/>
              </a:lnSpc>
              <a:spcBef>
                <a:spcPct val="20000"/>
              </a:spcBef>
              <a:spcAft>
                <a:spcPts val="0"/>
              </a:spcAft>
              <a:buClrTx/>
              <a:buSzTx/>
              <a:buFont typeface="Arial"/>
              <a:buChar char="•"/>
              <a:tabLst/>
              <a:defRPr/>
            </a:pPr>
            <a:r>
              <a:rPr kumimoji="0" lang="en-US" sz="2200" b="0" i="0" u="none" strike="noStrike" cap="none" spc="0" normalizeH="0" baseline="0" noProof="0" dirty="0">
                <a:ln>
                  <a:noFill/>
                </a:ln>
                <a:effectLst/>
                <a:uLnTx/>
                <a:uFillTx/>
              </a:rPr>
              <a:t>Plastic Carrier Bags and Flat Bags, 2003</a:t>
            </a:r>
          </a:p>
          <a:p>
            <a:pPr marL="800100" marR="0" lvl="1" indent="-342900" fontAlgn="auto">
              <a:lnSpc>
                <a:spcPct val="90000"/>
              </a:lnSpc>
              <a:spcBef>
                <a:spcPct val="20000"/>
              </a:spcBef>
              <a:spcAft>
                <a:spcPts val="0"/>
              </a:spcAft>
              <a:buClrTx/>
              <a:buSzTx/>
              <a:buFont typeface="Arial"/>
              <a:buChar char="•"/>
              <a:tabLst/>
              <a:defRPr/>
            </a:pPr>
            <a:r>
              <a:rPr kumimoji="0" lang="en-US" sz="2200" b="0" i="0" u="none" strike="noStrike" cap="none" spc="0" normalizeH="0" baseline="0" noProof="0" dirty="0">
                <a:ln>
                  <a:noFill/>
                </a:ln>
                <a:effectLst/>
                <a:uLnTx/>
                <a:uFillTx/>
              </a:rPr>
              <a:t>Waste Tyre, 2017 – New process to amend the Regulations in line with the implementation of the tyre plan is underway</a:t>
            </a:r>
          </a:p>
          <a:p>
            <a:pPr marL="800100" marR="0" lvl="1" indent="-342900" fontAlgn="auto">
              <a:lnSpc>
                <a:spcPct val="90000"/>
              </a:lnSpc>
              <a:spcBef>
                <a:spcPct val="20000"/>
              </a:spcBef>
              <a:spcAft>
                <a:spcPts val="0"/>
              </a:spcAft>
              <a:buClrTx/>
              <a:buSzTx/>
              <a:buFont typeface="Arial"/>
              <a:buChar char="•"/>
              <a:tabLst/>
              <a:defRPr/>
            </a:pPr>
            <a:r>
              <a:rPr kumimoji="0" lang="en-US" sz="2200" b="0" i="0" u="none" strike="noStrike" cap="none" spc="0" normalizeH="0" baseline="0" noProof="0" dirty="0">
                <a:ln>
                  <a:noFill/>
                </a:ln>
                <a:effectLst/>
                <a:uLnTx/>
                <a:uFillTx/>
              </a:rPr>
              <a:t>Prohibition of use Asbestos and manufacturing of Asbestos containing Materials, 2008</a:t>
            </a:r>
          </a:p>
          <a:p>
            <a:pPr marL="800100" marR="0" lvl="1" indent="-342900" fontAlgn="auto">
              <a:lnSpc>
                <a:spcPct val="90000"/>
              </a:lnSpc>
              <a:spcBef>
                <a:spcPct val="20000"/>
              </a:spcBef>
              <a:spcAft>
                <a:spcPts val="0"/>
              </a:spcAft>
              <a:buClrTx/>
              <a:buSzTx/>
              <a:buFont typeface="Arial"/>
              <a:buChar char="•"/>
              <a:tabLst/>
              <a:defRPr/>
            </a:pPr>
            <a:r>
              <a:rPr kumimoji="0" lang="en-US" sz="2200" b="0" i="0" u="none" strike="noStrike" cap="none" spc="0" normalizeH="0" baseline="0" noProof="0" dirty="0">
                <a:ln>
                  <a:noFill/>
                </a:ln>
                <a:effectLst/>
                <a:uLnTx/>
                <a:uFillTx/>
              </a:rPr>
              <a:t>Exclusion of a waste stream or a portion of a waste stream, 2018</a:t>
            </a:r>
          </a:p>
          <a:p>
            <a:pPr marL="800100" marR="0" lvl="1" indent="-342900" fontAlgn="auto">
              <a:lnSpc>
                <a:spcPct val="90000"/>
              </a:lnSpc>
              <a:spcBef>
                <a:spcPct val="20000"/>
              </a:spcBef>
              <a:spcAft>
                <a:spcPts val="0"/>
              </a:spcAft>
              <a:buClrTx/>
              <a:buSzTx/>
              <a:buFont typeface="Arial"/>
              <a:buChar char="•"/>
              <a:tabLst/>
              <a:defRPr/>
            </a:pPr>
            <a:r>
              <a:rPr kumimoji="0" lang="en-US" sz="2200" b="0" i="0" u="none" strike="noStrike" cap="none" spc="0" normalizeH="0" baseline="0" noProof="0" dirty="0">
                <a:ln>
                  <a:noFill/>
                </a:ln>
                <a:effectLst/>
                <a:uLnTx/>
                <a:uFillTx/>
              </a:rPr>
              <a:t>Import or Export of Waste, 2017</a:t>
            </a:r>
          </a:p>
          <a:p>
            <a:pPr marL="800100" marR="0" lvl="1" indent="-342900" fontAlgn="auto">
              <a:lnSpc>
                <a:spcPct val="90000"/>
              </a:lnSpc>
              <a:spcBef>
                <a:spcPct val="20000"/>
              </a:spcBef>
              <a:spcAft>
                <a:spcPts val="0"/>
              </a:spcAft>
              <a:buClrTx/>
              <a:buSzTx/>
              <a:buFont typeface="Arial"/>
              <a:buChar char="•"/>
              <a:tabLst/>
              <a:defRPr/>
            </a:pPr>
            <a:r>
              <a:rPr lang="en-US" sz="2200" dirty="0"/>
              <a:t>Extended Producer Regulations, 2020</a:t>
            </a:r>
          </a:p>
        </p:txBody>
      </p:sp>
      <p:sp>
        <p:nvSpPr>
          <p:cNvPr id="6" name="Slide Number Placeholder 4">
            <a:extLst>
              <a:ext uri="{FF2B5EF4-FFF2-40B4-BE49-F238E27FC236}">
                <a16:creationId xmlns:a16="http://schemas.microsoft.com/office/drawing/2014/main" xmlns="" id="{94912B19-2FBD-4E3C-8F68-AF313BE0D34A}"/>
              </a:ext>
            </a:extLst>
          </p:cNvPr>
          <p:cNvSpPr>
            <a:spLocks noGrp="1"/>
          </p:cNvSpPr>
          <p:nvPr>
            <p:ph type="sldNum" sz="quarter" idx="12"/>
          </p:nvPr>
        </p:nvSpPr>
        <p:spPr>
          <a:xfrm>
            <a:off x="6553200" y="6356350"/>
            <a:ext cx="2133600" cy="365125"/>
          </a:xfrm>
        </p:spPr>
        <p:txBody>
          <a:bodyPr>
            <a:normAutofit/>
          </a:bodyPr>
          <a:lstStyle/>
          <a:p>
            <a:pPr>
              <a:lnSpc>
                <a:spcPct val="90000"/>
              </a:lnSpc>
              <a:spcAft>
                <a:spcPts val="600"/>
              </a:spcAft>
            </a:pPr>
            <a:fld id="{49E107A0-7B7C-8743-BC43-85A450895BAC}" type="slidenum">
              <a:rPr lang="en-US" smtClean="0"/>
              <a:pPr>
                <a:lnSpc>
                  <a:spcPct val="90000"/>
                </a:lnSpc>
                <a:spcAft>
                  <a:spcPts val="600"/>
                </a:spcAft>
              </a:pPr>
              <a:t>6</a:t>
            </a:fld>
            <a:endParaRPr lang="en-US" dirty="0"/>
          </a:p>
        </p:txBody>
      </p:sp>
    </p:spTree>
    <p:extLst>
      <p:ext uri="{BB962C8B-B14F-4D97-AF65-F5344CB8AC3E}">
        <p14:creationId xmlns:p14="http://schemas.microsoft.com/office/powerpoint/2010/main" xmlns="" val="103543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531107CD-6A1F-4D8A-B3C8-C9FEC105F3BA}"/>
              </a:ext>
            </a:extLst>
          </p:cNvPr>
          <p:cNvSpPr>
            <a:spLocks noGrp="1"/>
          </p:cNvSpPr>
          <p:nvPr>
            <p:ph type="title"/>
          </p:nvPr>
        </p:nvSpPr>
        <p:spPr>
          <a:xfrm>
            <a:off x="457200" y="357456"/>
            <a:ext cx="8229600" cy="689866"/>
          </a:xfrm>
        </p:spPr>
        <p:txBody>
          <a:bodyPr vert="horz" lIns="91440" tIns="45720" rIns="91440" bIns="45720" rtlCol="0" anchor="ctr">
            <a:normAutofit/>
          </a:bodyPr>
          <a:lstStyle/>
          <a:p>
            <a:pPr>
              <a:lnSpc>
                <a:spcPct val="90000"/>
              </a:lnSpc>
            </a:pPr>
            <a:r>
              <a:rPr lang="en-US" sz="4100" b="1" kern="1200" dirty="0">
                <a:latin typeface="+mj-lt"/>
                <a:ea typeface="+mj-ea"/>
                <a:cs typeface="+mj-cs"/>
              </a:rPr>
              <a:t>WASTE NOTICES AND/OR PLANS</a:t>
            </a:r>
          </a:p>
        </p:txBody>
      </p:sp>
      <p:sp>
        <p:nvSpPr>
          <p:cNvPr id="3" name="TextBox 2"/>
          <p:cNvSpPr txBox="1"/>
          <p:nvPr/>
        </p:nvSpPr>
        <p:spPr>
          <a:xfrm>
            <a:off x="457200" y="1202499"/>
            <a:ext cx="8229600" cy="4459266"/>
          </a:xfrm>
          <a:prstGeom prst="rect">
            <a:avLst/>
          </a:prstGeom>
        </p:spPr>
        <p:txBody>
          <a:bodyPr vert="horz" lIns="91440" tIns="45720" rIns="91440" bIns="45720" rtlCol="0">
            <a:normAutofit lnSpcReduction="10000"/>
          </a:bodyPr>
          <a:lstStyle/>
          <a:p>
            <a:pPr marL="0" marR="0" lvl="0" indent="0" fontAlgn="auto">
              <a:lnSpc>
                <a:spcPct val="90000"/>
              </a:lnSpc>
              <a:spcBef>
                <a:spcPct val="20000"/>
              </a:spcBef>
              <a:spcAft>
                <a:spcPts val="0"/>
              </a:spcAft>
              <a:buClrTx/>
              <a:buSzTx/>
              <a:buFont typeface="Arial"/>
              <a:buNone/>
              <a:tabLst/>
              <a:defRPr/>
            </a:pPr>
            <a:r>
              <a:rPr kumimoji="0" lang="en-US" sz="2200" b="0" i="0" u="none" strike="noStrike" cap="none" spc="0" normalizeH="0" baseline="0" noProof="0" dirty="0">
                <a:ln>
                  <a:noFill/>
                </a:ln>
                <a:effectLst/>
                <a:uLnTx/>
                <a:uFillTx/>
              </a:rPr>
              <a:t>The following Notices have been developed and implemented:</a:t>
            </a:r>
          </a:p>
          <a:p>
            <a:pPr marL="800100" marR="0" lvl="1" indent="-342900" fontAlgn="auto">
              <a:lnSpc>
                <a:spcPct val="90000"/>
              </a:lnSpc>
              <a:spcBef>
                <a:spcPct val="20000"/>
              </a:spcBef>
              <a:spcAft>
                <a:spcPts val="0"/>
              </a:spcAft>
              <a:buClrTx/>
              <a:buSzTx/>
              <a:buFont typeface="Arial"/>
              <a:buChar char="•"/>
              <a:tabLst/>
              <a:defRPr/>
            </a:pPr>
            <a:r>
              <a:rPr lang="en-US" sz="2200" dirty="0"/>
              <a:t>Section 18 Notice for paper, packaging and some single use products</a:t>
            </a:r>
          </a:p>
          <a:p>
            <a:pPr marL="800100" lvl="1" indent="-342900">
              <a:lnSpc>
                <a:spcPct val="90000"/>
              </a:lnSpc>
              <a:spcBef>
                <a:spcPct val="20000"/>
              </a:spcBef>
              <a:buFont typeface="Arial"/>
              <a:buChar char="•"/>
              <a:defRPr/>
            </a:pPr>
            <a:r>
              <a:rPr lang="en-US" sz="2200" dirty="0"/>
              <a:t>Section 18 Notice for electrical and electronic equipment</a:t>
            </a:r>
          </a:p>
          <a:p>
            <a:pPr marL="800100" lvl="1" indent="-342900">
              <a:lnSpc>
                <a:spcPct val="90000"/>
              </a:lnSpc>
              <a:spcBef>
                <a:spcPct val="20000"/>
              </a:spcBef>
              <a:buFont typeface="Arial"/>
              <a:buChar char="•"/>
              <a:defRPr/>
            </a:pPr>
            <a:r>
              <a:rPr lang="en-US" sz="2200" dirty="0"/>
              <a:t>Section 18 Notice for lighting equipment</a:t>
            </a:r>
          </a:p>
          <a:p>
            <a:pPr marL="800100" lvl="1" indent="-342900">
              <a:lnSpc>
                <a:spcPct val="90000"/>
              </a:lnSpc>
              <a:spcBef>
                <a:spcPct val="20000"/>
              </a:spcBef>
              <a:buFont typeface="Arial"/>
              <a:buChar char="•"/>
              <a:defRPr/>
            </a:pPr>
            <a:endParaRPr lang="en-US" sz="2200" dirty="0"/>
          </a:p>
          <a:p>
            <a:pPr lvl="0">
              <a:lnSpc>
                <a:spcPct val="90000"/>
              </a:lnSpc>
              <a:spcBef>
                <a:spcPct val="20000"/>
              </a:spcBef>
              <a:defRPr/>
            </a:pPr>
            <a:r>
              <a:rPr lang="en-US" sz="2200" dirty="0"/>
              <a:t>The following Plan is currently under development:</a:t>
            </a:r>
          </a:p>
          <a:p>
            <a:pPr marL="800100" marR="0" lvl="1" indent="-342900" fontAlgn="auto">
              <a:lnSpc>
                <a:spcPct val="90000"/>
              </a:lnSpc>
              <a:spcBef>
                <a:spcPct val="20000"/>
              </a:spcBef>
              <a:spcAft>
                <a:spcPts val="0"/>
              </a:spcAft>
              <a:buClrTx/>
              <a:buSzTx/>
              <a:buFont typeface="Arial"/>
              <a:buChar char="•"/>
              <a:tabLst/>
              <a:defRPr/>
            </a:pPr>
            <a:r>
              <a:rPr lang="en-US" sz="2200" dirty="0"/>
              <a:t>Section 29 </a:t>
            </a:r>
            <a:r>
              <a:rPr lang="en-US" sz="2200" dirty="0" err="1"/>
              <a:t>Tyre</a:t>
            </a:r>
            <a:r>
              <a:rPr lang="en-US" sz="2200" dirty="0"/>
              <a:t> Industry Waste Management Plan</a:t>
            </a:r>
          </a:p>
          <a:p>
            <a:pPr lvl="0">
              <a:lnSpc>
                <a:spcPct val="90000"/>
              </a:lnSpc>
              <a:spcBef>
                <a:spcPct val="20000"/>
              </a:spcBef>
              <a:defRPr/>
            </a:pPr>
            <a:endParaRPr lang="en-US" sz="2200" dirty="0"/>
          </a:p>
          <a:p>
            <a:pPr lvl="0">
              <a:lnSpc>
                <a:spcPct val="90000"/>
              </a:lnSpc>
              <a:spcBef>
                <a:spcPct val="20000"/>
              </a:spcBef>
              <a:defRPr/>
            </a:pPr>
            <a:r>
              <a:rPr lang="en-US" sz="2200" dirty="0"/>
              <a:t>The following Notices are currently under development:</a:t>
            </a:r>
          </a:p>
          <a:p>
            <a:pPr marL="800100" marR="0" lvl="1" indent="-342900" fontAlgn="auto">
              <a:lnSpc>
                <a:spcPct val="90000"/>
              </a:lnSpc>
              <a:spcBef>
                <a:spcPct val="20000"/>
              </a:spcBef>
              <a:spcAft>
                <a:spcPts val="0"/>
              </a:spcAft>
              <a:buClrTx/>
              <a:buSzTx/>
              <a:buFont typeface="Arial"/>
              <a:buChar char="•"/>
              <a:tabLst/>
              <a:defRPr/>
            </a:pPr>
            <a:r>
              <a:rPr lang="en-US" sz="2200" dirty="0"/>
              <a:t>Section 18 Notice for lubricant oils</a:t>
            </a:r>
          </a:p>
          <a:p>
            <a:pPr marL="800100" marR="0" lvl="1" indent="-342900" fontAlgn="auto">
              <a:lnSpc>
                <a:spcPct val="90000"/>
              </a:lnSpc>
              <a:spcBef>
                <a:spcPct val="20000"/>
              </a:spcBef>
              <a:spcAft>
                <a:spcPts val="0"/>
              </a:spcAft>
              <a:buClrTx/>
              <a:buSzTx/>
              <a:buFont typeface="Arial"/>
              <a:buChar char="•"/>
              <a:tabLst/>
              <a:defRPr/>
            </a:pPr>
            <a:r>
              <a:rPr lang="en-US" sz="2200" dirty="0"/>
              <a:t>Section 18 Notice for batteries</a:t>
            </a:r>
          </a:p>
          <a:p>
            <a:pPr marL="800100" marR="0" lvl="1" indent="-342900" fontAlgn="auto">
              <a:lnSpc>
                <a:spcPct val="90000"/>
              </a:lnSpc>
              <a:spcBef>
                <a:spcPct val="20000"/>
              </a:spcBef>
              <a:spcAft>
                <a:spcPts val="0"/>
              </a:spcAft>
              <a:buClrTx/>
              <a:buSzTx/>
              <a:buFont typeface="Arial"/>
              <a:buChar char="•"/>
              <a:tabLst/>
              <a:defRPr/>
            </a:pPr>
            <a:r>
              <a:rPr lang="en-US" sz="2200" dirty="0"/>
              <a:t>Section 18 for pesticides</a:t>
            </a:r>
          </a:p>
          <a:p>
            <a:pPr marL="800100" marR="0" lvl="1" indent="-342900" fontAlgn="auto">
              <a:lnSpc>
                <a:spcPct val="90000"/>
              </a:lnSpc>
              <a:spcBef>
                <a:spcPct val="20000"/>
              </a:spcBef>
              <a:spcAft>
                <a:spcPts val="0"/>
              </a:spcAft>
              <a:buClrTx/>
              <a:buSzTx/>
              <a:buFont typeface="Arial"/>
              <a:buChar char="•"/>
              <a:tabLst/>
              <a:defRPr/>
            </a:pPr>
            <a:endParaRPr lang="en-US" sz="2200" dirty="0"/>
          </a:p>
          <a:p>
            <a:pPr marL="800100" marR="0" lvl="1" indent="-342900" fontAlgn="auto">
              <a:lnSpc>
                <a:spcPct val="90000"/>
              </a:lnSpc>
              <a:spcBef>
                <a:spcPct val="20000"/>
              </a:spcBef>
              <a:spcAft>
                <a:spcPts val="0"/>
              </a:spcAft>
              <a:buClrTx/>
              <a:buSzTx/>
              <a:buFont typeface="Arial"/>
              <a:buChar char="•"/>
              <a:tabLst/>
              <a:defRPr/>
            </a:pPr>
            <a:endParaRPr lang="en-US" sz="2200" dirty="0"/>
          </a:p>
        </p:txBody>
      </p:sp>
      <p:sp>
        <p:nvSpPr>
          <p:cNvPr id="6" name="Slide Number Placeholder 4">
            <a:extLst>
              <a:ext uri="{FF2B5EF4-FFF2-40B4-BE49-F238E27FC236}">
                <a16:creationId xmlns:a16="http://schemas.microsoft.com/office/drawing/2014/main" xmlns="" id="{94912B19-2FBD-4E3C-8F68-AF313BE0D34A}"/>
              </a:ext>
            </a:extLst>
          </p:cNvPr>
          <p:cNvSpPr>
            <a:spLocks noGrp="1"/>
          </p:cNvSpPr>
          <p:nvPr>
            <p:ph type="sldNum" sz="quarter" idx="12"/>
          </p:nvPr>
        </p:nvSpPr>
        <p:spPr>
          <a:xfrm>
            <a:off x="6553200" y="6356350"/>
            <a:ext cx="2133600" cy="365125"/>
          </a:xfrm>
        </p:spPr>
        <p:txBody>
          <a:bodyPr>
            <a:normAutofit/>
          </a:bodyPr>
          <a:lstStyle/>
          <a:p>
            <a:pPr>
              <a:lnSpc>
                <a:spcPct val="90000"/>
              </a:lnSpc>
              <a:spcAft>
                <a:spcPts val="600"/>
              </a:spcAft>
            </a:pPr>
            <a:fld id="{49E107A0-7B7C-8743-BC43-85A450895BAC}" type="slidenum">
              <a:rPr lang="en-US" smtClean="0"/>
              <a:pPr>
                <a:lnSpc>
                  <a:spcPct val="90000"/>
                </a:lnSpc>
                <a:spcAft>
                  <a:spcPts val="600"/>
                </a:spcAft>
              </a:pPr>
              <a:t>7</a:t>
            </a:fld>
            <a:endParaRPr lang="en-US" dirty="0"/>
          </a:p>
        </p:txBody>
      </p:sp>
    </p:spTree>
    <p:extLst>
      <p:ext uri="{BB962C8B-B14F-4D97-AF65-F5344CB8AC3E}">
        <p14:creationId xmlns:p14="http://schemas.microsoft.com/office/powerpoint/2010/main" xmlns="" val="253224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0C59C227-03CB-48D7-A05C-DD69E68F88F9}"/>
              </a:ext>
            </a:extLst>
          </p:cNvPr>
          <p:cNvSpPr>
            <a:spLocks noGrp="1"/>
          </p:cNvSpPr>
          <p:nvPr>
            <p:ph type="title"/>
          </p:nvPr>
        </p:nvSpPr>
        <p:spPr>
          <a:xfrm>
            <a:off x="457200" y="357456"/>
            <a:ext cx="8229600" cy="689866"/>
          </a:xfrm>
        </p:spPr>
        <p:txBody>
          <a:bodyPr anchor="ctr">
            <a:normAutofit/>
          </a:bodyPr>
          <a:lstStyle/>
          <a:p>
            <a:pPr>
              <a:lnSpc>
                <a:spcPct val="90000"/>
              </a:lnSpc>
            </a:pPr>
            <a:r>
              <a:rPr kumimoji="0" lang="en-US" sz="4100" b="1" i="0" u="none" strike="noStrike" kern="1200" cap="none" spc="0" normalizeH="0" baseline="0" noProof="0" dirty="0">
                <a:ln>
                  <a:noFill/>
                </a:ln>
                <a:effectLst/>
                <a:uLnTx/>
                <a:uFillTx/>
              </a:rPr>
              <a:t>WASTE NORMS AND STANDARDS</a:t>
            </a:r>
            <a:endParaRPr lang="en-ZA" sz="4100" dirty="0"/>
          </a:p>
        </p:txBody>
      </p:sp>
      <p:sp>
        <p:nvSpPr>
          <p:cNvPr id="4" name="Slide Number Placeholder 3"/>
          <p:cNvSpPr>
            <a:spLocks noGrp="1"/>
          </p:cNvSpPr>
          <p:nvPr>
            <p:ph type="sldNum" sz="quarter" idx="12"/>
          </p:nvPr>
        </p:nvSpPr>
        <p:spPr>
          <a:xfrm>
            <a:off x="6553200" y="6356350"/>
            <a:ext cx="2133600" cy="365125"/>
          </a:xfrm>
        </p:spPr>
        <p:txBody>
          <a:bodyPr>
            <a:normAutofit/>
          </a:bodyPr>
          <a:lstStyle/>
          <a:p>
            <a:pPr>
              <a:lnSpc>
                <a:spcPct val="90000"/>
              </a:lnSpc>
              <a:spcAft>
                <a:spcPts val="600"/>
              </a:spcAft>
            </a:pPr>
            <a:fld id="{49E107A0-7B7C-8743-BC43-85A450895BAC}" type="slidenum">
              <a:rPr lang="en-US" smtClean="0"/>
              <a:pPr>
                <a:lnSpc>
                  <a:spcPct val="90000"/>
                </a:lnSpc>
                <a:spcAft>
                  <a:spcPts val="600"/>
                </a:spcAft>
              </a:pPr>
              <a:t>8</a:t>
            </a:fld>
            <a:endParaRPr lang="en-US" dirty="0"/>
          </a:p>
        </p:txBody>
      </p:sp>
      <p:graphicFrame>
        <p:nvGraphicFramePr>
          <p:cNvPr id="17" name="Content Placeholder 13">
            <a:extLst>
              <a:ext uri="{FF2B5EF4-FFF2-40B4-BE49-F238E27FC236}">
                <a16:creationId xmlns:a16="http://schemas.microsoft.com/office/drawing/2014/main" xmlns="" id="{3AF4A3AB-622E-44C9-A203-DB3E7579B33B}"/>
              </a:ext>
            </a:extLst>
          </p:cNvPr>
          <p:cNvGraphicFramePr>
            <a:graphicFrameLocks noGrp="1"/>
          </p:cNvGraphicFramePr>
          <p:nvPr>
            <p:ph idx="1"/>
            <p:extLst>
              <p:ext uri="{D42A27DB-BD31-4B8C-83A1-F6EECF244321}">
                <p14:modId xmlns:p14="http://schemas.microsoft.com/office/powerpoint/2010/main" xmlns="" val="972087140"/>
              </p:ext>
            </p:extLst>
          </p:nvPr>
        </p:nvGraphicFramePr>
        <p:xfrm>
          <a:off x="457200" y="1202499"/>
          <a:ext cx="8229600" cy="445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8235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57456"/>
            <a:ext cx="8991600" cy="480744"/>
          </a:xfrm>
        </p:spPr>
        <p:txBody>
          <a:bodyPr>
            <a:noAutofit/>
          </a:bodyPr>
          <a:lstStyle/>
          <a:p>
            <a:r>
              <a:rPr lang="en-US" sz="2800" b="1" dirty="0">
                <a:solidFill>
                  <a:srgbClr val="008000"/>
                </a:solidFill>
              </a:rPr>
              <a:t>ECONOMIC INSTRUMENTS ALONG THE PRODUCT-WASTE VALUE CHAIN </a:t>
            </a:r>
          </a:p>
        </p:txBody>
      </p:sp>
      <p:sp>
        <p:nvSpPr>
          <p:cNvPr id="4" name="Slide Number Placeholder 3"/>
          <p:cNvSpPr>
            <a:spLocks noGrp="1"/>
          </p:cNvSpPr>
          <p:nvPr>
            <p:ph type="sldNum" sz="quarter" idx="12"/>
          </p:nvPr>
        </p:nvSpPr>
        <p:spPr/>
        <p:txBody>
          <a:bodyPr/>
          <a:lstStyle/>
          <a:p>
            <a:pPr algn="ctr"/>
            <a:fld id="{49E107A0-7B7C-8743-BC43-85A450895BAC}" type="slidenum">
              <a:rPr lang="en-US" smtClean="0"/>
              <a:pPr algn="ctr"/>
              <a:t>9</a:t>
            </a:fld>
            <a:endParaRPr lang="en-US" dirty="0"/>
          </a:p>
        </p:txBody>
      </p:sp>
      <p:pic>
        <p:nvPicPr>
          <p:cNvPr id="7" name="Picture 6">
            <a:extLst>
              <a:ext uri="{FF2B5EF4-FFF2-40B4-BE49-F238E27FC236}">
                <a16:creationId xmlns:a16="http://schemas.microsoft.com/office/drawing/2014/main" xmlns="" id="{EBAE414C-BD22-4D67-8256-CDEC054D975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1047322"/>
            <a:ext cx="9144000" cy="4885391"/>
          </a:xfrm>
          <a:prstGeom prst="rect">
            <a:avLst/>
          </a:prstGeom>
        </p:spPr>
      </p:pic>
    </p:spTree>
    <p:extLst>
      <p:ext uri="{BB962C8B-B14F-4D97-AF65-F5344CB8AC3E}">
        <p14:creationId xmlns:p14="http://schemas.microsoft.com/office/powerpoint/2010/main" xmlns="" val="301491424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5310</TotalTime>
  <Words>2198</Words>
  <Application>Microsoft Office PowerPoint</Application>
  <PresentationFormat>On-screen Show (4:3)</PresentationFormat>
  <Paragraphs>327</Paragraphs>
  <Slides>28</Slides>
  <Notes>1</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Status of Waste Management in South Africa   18 FEBRUARY 2022   </vt:lpstr>
      <vt:lpstr>OUTLINE </vt:lpstr>
      <vt:lpstr>LEGISLATIVE MANDATE</vt:lpstr>
      <vt:lpstr>LEGISLATIVE MANDATE Cont.</vt:lpstr>
      <vt:lpstr>STRATEGIC POLICY INSTRUMENTS</vt:lpstr>
      <vt:lpstr>WASTE REGULATIONS</vt:lpstr>
      <vt:lpstr>WASTE NOTICES AND/OR PLANS</vt:lpstr>
      <vt:lpstr>WASTE NORMS AND STANDARDS</vt:lpstr>
      <vt:lpstr>ECONOMIC INSTRUMENTS ALONG THE PRODUCT-WASTE VALUE CHAIN </vt:lpstr>
      <vt:lpstr>NWMS 2020</vt:lpstr>
      <vt:lpstr>NWMS 2020</vt:lpstr>
      <vt:lpstr>ROLE OF NATIONAL GOVERNMENT</vt:lpstr>
      <vt:lpstr>ROLE OF NATIONAL GOVERNMENT</vt:lpstr>
      <vt:lpstr>ROLE OF NATIONAL GOVERNMENT</vt:lpstr>
      <vt:lpstr>ROLE OF PROVINCIAL GOVERNMENT</vt:lpstr>
      <vt:lpstr>ROLE OF LOCAL GOVERNMENT</vt:lpstr>
      <vt:lpstr>ROLE OF PRIVATE SECTOR</vt:lpstr>
      <vt:lpstr>ROLE OF INFORMAL WASTE SECTOR</vt:lpstr>
      <vt:lpstr>ROLE OF CIVIL SOCIETY</vt:lpstr>
      <vt:lpstr>CHALLENGES ON WASTE SERVICES </vt:lpstr>
      <vt:lpstr>WASTE SERVICES IN METROS</vt:lpstr>
      <vt:lpstr>PROVINCIAL STATUS WASTE SERVICES</vt:lpstr>
      <vt:lpstr>Summary of Provinces and Municipalities with Integrated Waste Management Plans (IWMPs)</vt:lpstr>
      <vt:lpstr>Municipal Landfill Sites Compliance</vt:lpstr>
      <vt:lpstr>OPPORTUNITIES</vt:lpstr>
      <vt:lpstr>PROGRAMMATIC INTERVENTIONS</vt:lpstr>
      <vt:lpstr>CONCLUSION</vt:lpstr>
      <vt:lpstr>Slide 28</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Admin1</dc:creator>
  <cp:lastModifiedBy>User</cp:lastModifiedBy>
  <cp:revision>195</cp:revision>
  <cp:lastPrinted>2022-02-11T08:51:03Z</cp:lastPrinted>
  <dcterms:created xsi:type="dcterms:W3CDTF">2020-04-21T11:07:00Z</dcterms:created>
  <dcterms:modified xsi:type="dcterms:W3CDTF">2022-02-18T07:51:35Z</dcterms:modified>
</cp:coreProperties>
</file>