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17" r:id="rId3"/>
    <p:sldId id="325" r:id="rId4"/>
    <p:sldId id="322" r:id="rId5"/>
    <p:sldId id="318" r:id="rId6"/>
    <p:sldId id="324" r:id="rId7"/>
    <p:sldId id="323" r:id="rId8"/>
    <p:sldId id="32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217662" y="2986408"/>
            <a:ext cx="7455724" cy="721140"/>
          </a:xfrm>
        </p:spPr>
        <p:txBody>
          <a:bodyPr anchor="t" anchorCtr="0">
            <a:normAutofit/>
          </a:bodyPr>
          <a:lstStyle>
            <a:lvl1pPr algn="l">
              <a:defRPr sz="2400">
                <a:solidFill>
                  <a:schemeClr val="bg1"/>
                </a:solidFill>
              </a:defRPr>
            </a:lvl1pPr>
          </a:lstStyle>
          <a:p>
            <a:r>
              <a:rPr lang="en-ZA" dirty="0"/>
              <a:t>Click here to add your main title</a:t>
            </a:r>
          </a:p>
        </p:txBody>
      </p:sp>
      <p:sp>
        <p:nvSpPr>
          <p:cNvPr id="3" name="Subtitle 2"/>
          <p:cNvSpPr>
            <a:spLocks noGrp="1"/>
          </p:cNvSpPr>
          <p:nvPr>
            <p:ph type="subTitle" idx="1"/>
          </p:nvPr>
        </p:nvSpPr>
        <p:spPr>
          <a:xfrm>
            <a:off x="4217661" y="3813960"/>
            <a:ext cx="7466339"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xmlns="" id="{4354F581-3505-431E-AEBA-5CB06CBC354D}"/>
              </a:ext>
            </a:extLst>
          </p:cNvPr>
          <p:cNvSpPr txBox="1"/>
          <p:nvPr userDrawn="1"/>
        </p:nvSpPr>
        <p:spPr>
          <a:xfrm>
            <a:off x="11545824" y="6287961"/>
            <a:ext cx="805787" cy="369332"/>
          </a:xfrm>
          <a:prstGeom prst="rect">
            <a:avLst/>
          </a:prstGeom>
          <a:noFill/>
        </p:spPr>
        <p:txBody>
          <a:bodyPr wrap="square" rtlCol="0">
            <a:spAutoFit/>
          </a:bodyPr>
          <a:lstStyle/>
          <a:p>
            <a:fld id="{00285B91-4CB0-42A4-9131-52D5D0D214E8}" type="slidenum">
              <a:rPr lang="en-ZA" sz="1800" smtClean="0"/>
              <a:pPr/>
              <a:t>‹#›</a:t>
            </a:fld>
            <a:endParaRPr lang="en-ZA" sz="1800" dirty="0"/>
          </a:p>
        </p:txBody>
      </p:sp>
    </p:spTree>
    <p:extLst>
      <p:ext uri="{BB962C8B-B14F-4D97-AF65-F5344CB8AC3E}">
        <p14:creationId xmlns:p14="http://schemas.microsoft.com/office/powerpoint/2010/main" xmlns="" val="101365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55195" y="5847461"/>
            <a:ext cx="2772453" cy="79208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0" y="6583362"/>
            <a:ext cx="12192000" cy="112374"/>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sz="1800">
              <a:ln>
                <a:noFill/>
              </a:ln>
              <a:solidFill>
                <a:srgbClr val="F5981B"/>
              </a:solidFill>
            </a:endParaRPr>
          </a:p>
        </p:txBody>
      </p:sp>
      <p:sp>
        <p:nvSpPr>
          <p:cNvPr id="2" name="Title 1"/>
          <p:cNvSpPr>
            <a:spLocks noGrp="1"/>
          </p:cNvSpPr>
          <p:nvPr>
            <p:ph type="title"/>
          </p:nvPr>
        </p:nvSpPr>
        <p:spPr/>
        <p:txBody>
          <a:bodyPr/>
          <a:lstStyle/>
          <a:p>
            <a:r>
              <a:rPr lang="en-US" dirty="0"/>
              <a:t>Click to edit Master title style</a:t>
            </a:r>
            <a:endParaRPr lang="en-ZA" dirty="0"/>
          </a:p>
        </p:txBody>
      </p:sp>
      <p:sp>
        <p:nvSpPr>
          <p:cNvPr id="3" name="Content Placeholder 2"/>
          <p:cNvSpPr>
            <a:spLocks noGrp="1"/>
          </p:cNvSpPr>
          <p:nvPr>
            <p:ph idx="1"/>
          </p:nvPr>
        </p:nvSpPr>
        <p:spPr>
          <a:xfrm>
            <a:off x="2133600" y="1600201"/>
            <a:ext cx="92456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9" name="TextBox 8">
            <a:extLst>
              <a:ext uri="{FF2B5EF4-FFF2-40B4-BE49-F238E27FC236}">
                <a16:creationId xmlns:a16="http://schemas.microsoft.com/office/drawing/2014/main" xmlns="" id="{65E4846E-02F1-493F-A9C1-208E0CD358B7}"/>
              </a:ext>
            </a:extLst>
          </p:cNvPr>
          <p:cNvSpPr txBox="1"/>
          <p:nvPr userDrawn="1"/>
        </p:nvSpPr>
        <p:spPr>
          <a:xfrm>
            <a:off x="11545824" y="6287961"/>
            <a:ext cx="805787" cy="369332"/>
          </a:xfrm>
          <a:prstGeom prst="rect">
            <a:avLst/>
          </a:prstGeom>
          <a:noFill/>
        </p:spPr>
        <p:txBody>
          <a:bodyPr wrap="square" rtlCol="0">
            <a:spAutoFit/>
          </a:bodyPr>
          <a:lstStyle/>
          <a:p>
            <a:fld id="{00285B91-4CB0-42A4-9131-52D5D0D214E8}" type="slidenum">
              <a:rPr lang="en-ZA" sz="1800" smtClean="0"/>
              <a:pPr/>
              <a:t>‹#›</a:t>
            </a:fld>
            <a:endParaRPr lang="en-ZA" sz="1800" dirty="0"/>
          </a:p>
        </p:txBody>
      </p:sp>
    </p:spTree>
    <p:extLst>
      <p:ext uri="{BB962C8B-B14F-4D97-AF65-F5344CB8AC3E}">
        <p14:creationId xmlns:p14="http://schemas.microsoft.com/office/powerpoint/2010/main" xmlns="" val="87676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9214203" y="6107503"/>
            <a:ext cx="28448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ZA" sz="1050" b="1" i="0" u="none" strike="noStrike" kern="1200" cap="none" spc="0" normalizeH="0" baseline="0" noProof="0" dirty="0">
              <a:ln>
                <a:noFill/>
              </a:ln>
              <a:solidFill>
                <a:schemeClr val="tx1"/>
              </a:solidFill>
              <a:effectLst/>
              <a:uLnTx/>
              <a:uFillTx/>
              <a:latin typeface="Verdana" pitchFamily="34" charset="0"/>
              <a:ea typeface="+mn-ea"/>
              <a:cs typeface="+mn-cs"/>
            </a:endParaRPr>
          </a:p>
        </p:txBody>
      </p:sp>
      <p:sp>
        <p:nvSpPr>
          <p:cNvPr id="2" name="TextBox 1">
            <a:extLst>
              <a:ext uri="{FF2B5EF4-FFF2-40B4-BE49-F238E27FC236}">
                <a16:creationId xmlns:a16="http://schemas.microsoft.com/office/drawing/2014/main" xmlns="" id="{4DC99E9F-7886-4DD0-AB78-B9BA22EC2892}"/>
              </a:ext>
            </a:extLst>
          </p:cNvPr>
          <p:cNvSpPr txBox="1"/>
          <p:nvPr userDrawn="1"/>
        </p:nvSpPr>
        <p:spPr>
          <a:xfrm>
            <a:off x="11545824" y="6287961"/>
            <a:ext cx="805787" cy="369332"/>
          </a:xfrm>
          <a:prstGeom prst="rect">
            <a:avLst/>
          </a:prstGeom>
          <a:noFill/>
        </p:spPr>
        <p:txBody>
          <a:bodyPr wrap="square" rtlCol="0">
            <a:spAutoFit/>
          </a:bodyPr>
          <a:lstStyle/>
          <a:p>
            <a:fld id="{00285B91-4CB0-42A4-9131-52D5D0D214E8}" type="slidenum">
              <a:rPr lang="en-ZA" sz="1800" smtClean="0"/>
              <a:pPr/>
              <a:t>‹#›</a:t>
            </a:fld>
            <a:endParaRPr lang="en-ZA" sz="1800" dirty="0"/>
          </a:p>
        </p:txBody>
      </p:sp>
    </p:spTree>
    <p:extLst>
      <p:ext uri="{BB962C8B-B14F-4D97-AF65-F5344CB8AC3E}">
        <p14:creationId xmlns:p14="http://schemas.microsoft.com/office/powerpoint/2010/main" xmlns="" val="2782374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01824"/>
            <a:ext cx="10972800" cy="710952"/>
          </a:xfrm>
          <a:prstGeom prst="rect">
            <a:avLst/>
          </a:prstGeom>
        </p:spPr>
        <p:txBody>
          <a:bodyPr vert="horz" lIns="91440" tIns="45720" rIns="91440" bIns="45720" rtlCol="0" anchor="t" anchorCtr="0">
            <a:normAutofit/>
          </a:bodyPr>
          <a:lstStyle/>
          <a:p>
            <a:r>
              <a:rPr lang="en-US" dirty="0"/>
              <a:t>Click to edit Master title style</a:t>
            </a:r>
            <a:endParaRPr lang="en-ZA"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pic>
        <p:nvPicPr>
          <p:cNvPr id="7" name="Picture 2" descr="C:\Users\bingo\Desktop\banzi\DSAC\Sport%2c Art and Culture Logo_CMYK.jpg">
            <a:extLst>
              <a:ext uri="{FF2B5EF4-FFF2-40B4-BE49-F238E27FC236}">
                <a16:creationId xmlns:a16="http://schemas.microsoft.com/office/drawing/2014/main" xmlns="" id="{98DD6207-6402-487F-BDF6-0587097DF9CB}"/>
              </a:ext>
            </a:extLst>
          </p:cNvPr>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155195" y="5847461"/>
            <a:ext cx="2772453" cy="79208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a:extLst>
              <a:ext uri="{FF2B5EF4-FFF2-40B4-BE49-F238E27FC236}">
                <a16:creationId xmlns:a16="http://schemas.microsoft.com/office/drawing/2014/main" xmlns="" id="{79EE0CC1-B77E-494F-AD87-F1C365230B04}"/>
              </a:ext>
            </a:extLst>
          </p:cNvPr>
          <p:cNvSpPr/>
          <p:nvPr userDrawn="1"/>
        </p:nvSpPr>
        <p:spPr>
          <a:xfrm>
            <a:off x="0" y="6583362"/>
            <a:ext cx="12192000" cy="112374"/>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sz="1800">
              <a:ln>
                <a:noFill/>
              </a:ln>
              <a:solidFill>
                <a:srgbClr val="F5981B"/>
              </a:solidFill>
            </a:endParaRPr>
          </a:p>
        </p:txBody>
      </p:sp>
      <p:sp>
        <p:nvSpPr>
          <p:cNvPr id="9" name="Slide Number Placeholder 8">
            <a:extLst>
              <a:ext uri="{FF2B5EF4-FFF2-40B4-BE49-F238E27FC236}">
                <a16:creationId xmlns:a16="http://schemas.microsoft.com/office/drawing/2014/main" xmlns="" id="{FAE59C28-67B9-4225-8327-918037C7FDC0}"/>
              </a:ext>
            </a:extLst>
          </p:cNvPr>
          <p:cNvSpPr>
            <a:spLocks noGrp="1"/>
          </p:cNvSpPr>
          <p:nvPr>
            <p:ph type="sldNum" sz="quarter" idx="4"/>
          </p:nvPr>
        </p:nvSpPr>
        <p:spPr>
          <a:xfrm>
            <a:off x="9293605" y="616225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07A8E-5ED2-4562-81F1-AB3DF8E47AB3}" type="slidenum">
              <a:rPr lang="en-ZA" smtClean="0"/>
              <a:pPr/>
              <a:t>‹#›</a:t>
            </a:fld>
            <a:endParaRPr lang="en-ZA"/>
          </a:p>
        </p:txBody>
      </p:sp>
    </p:spTree>
    <p:extLst>
      <p:ext uri="{BB962C8B-B14F-4D97-AF65-F5344CB8AC3E}">
        <p14:creationId xmlns:p14="http://schemas.microsoft.com/office/powerpoint/2010/main" xmlns="" val="3236604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algn="l" defTabSz="914400" rtl="0" eaLnBrk="1" latinLnBrk="0" hangingPunct="1">
        <a:spcBef>
          <a:spcPct val="0"/>
        </a:spcBef>
        <a:buNone/>
        <a:defRPr sz="3600" b="1" kern="1200" baseline="0">
          <a:solidFill>
            <a:srgbClr val="F5981B"/>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F5981B"/>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F5981B"/>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6F1097BD-E3A4-4AA0-B19C-F216D05B3BA4}"/>
              </a:ext>
            </a:extLst>
          </p:cNvPr>
          <p:cNvSpPr/>
          <p:nvPr/>
        </p:nvSpPr>
        <p:spPr>
          <a:xfrm>
            <a:off x="1524000" y="2649973"/>
            <a:ext cx="9144000" cy="1946349"/>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defTabSz="457200"/>
            <a:endParaRPr lang="en-US" sz="2800">
              <a:solidFill>
                <a:srgbClr val="F5981B"/>
              </a:solidFill>
              <a:latin typeface="Calibri" panose="020F0502020204030204"/>
            </a:endParaRPr>
          </a:p>
        </p:txBody>
      </p:sp>
      <p:sp>
        <p:nvSpPr>
          <p:cNvPr id="2" name="Title 1"/>
          <p:cNvSpPr>
            <a:spLocks noGrp="1"/>
          </p:cNvSpPr>
          <p:nvPr>
            <p:ph type="ctrTitle"/>
          </p:nvPr>
        </p:nvSpPr>
        <p:spPr>
          <a:xfrm>
            <a:off x="1868129" y="2996952"/>
            <a:ext cx="8181034" cy="1486558"/>
          </a:xfrm>
        </p:spPr>
        <p:txBody>
          <a:bodyPr>
            <a:noAutofit/>
          </a:bodyPr>
          <a:lstStyle/>
          <a:p>
            <a:pPr algn="ctr"/>
            <a:r>
              <a:rPr lang="en-US" sz="2800" dirty="0">
                <a:solidFill>
                  <a:schemeClr val="tx1"/>
                </a:solidFill>
                <a:latin typeface="Arial" panose="020B0604020202020204" pitchFamily="34" charset="0"/>
                <a:cs typeface="Arial" panose="020B0604020202020204" pitchFamily="34" charset="0"/>
              </a:rPr>
              <a:t>ROLE OF DSAC IN THE PROVISION OF SPORT FACILITIES AS PART OF SPORT DEVELOPMENT AND TRANSFORMATION   </a:t>
            </a:r>
            <a:r>
              <a:rPr lang="en-US" sz="2800" dirty="0">
                <a:solidFill>
                  <a:srgbClr val="0070C0"/>
                </a:solidFill>
                <a:latin typeface="Arial" panose="020B0604020202020204" pitchFamily="34" charset="0"/>
                <a:cs typeface="Arial" panose="020B0604020202020204" pitchFamily="34" charset="0"/>
              </a:rPr>
              <a:t/>
            </a:r>
            <a:br>
              <a:rPr lang="en-US" sz="2800" dirty="0">
                <a:solidFill>
                  <a:srgbClr val="0070C0"/>
                </a:solidFill>
                <a:latin typeface="Arial" panose="020B0604020202020204" pitchFamily="34" charset="0"/>
                <a:cs typeface="Arial" panose="020B0604020202020204" pitchFamily="34" charset="0"/>
              </a:rPr>
            </a:br>
            <a:endParaRPr lang="en-ZA" sz="2800" dirty="0">
              <a:solidFill>
                <a:schemeClr val="tx1"/>
              </a:solidFill>
            </a:endParaRPr>
          </a:p>
        </p:txBody>
      </p:sp>
      <p:sp>
        <p:nvSpPr>
          <p:cNvPr id="11" name="Rectangle 10"/>
          <p:cNvSpPr/>
          <p:nvPr/>
        </p:nvSpPr>
        <p:spPr>
          <a:xfrm>
            <a:off x="1868129" y="4838630"/>
            <a:ext cx="8689033" cy="1084264"/>
          </a:xfrm>
          <a:prstGeom prst="rect">
            <a:avLst/>
          </a:prstGeom>
        </p:spPr>
        <p:txBody>
          <a:bodyPr wrap="square">
            <a:noAutofit/>
          </a:bodyPr>
          <a:lstStyle/>
          <a:p>
            <a:pPr algn="ctr">
              <a:spcAft>
                <a:spcPts val="600"/>
              </a:spcAft>
              <a:defRPr/>
            </a:pPr>
            <a:r>
              <a:rPr lang="en-GB" sz="2000" b="1" dirty="0">
                <a:solidFill>
                  <a:srgbClr val="F5981B"/>
                </a:solidFill>
                <a:latin typeface="Arial"/>
                <a:cs typeface="Arial"/>
              </a:rPr>
              <a:t>P</a:t>
            </a:r>
            <a:r>
              <a:rPr lang="en-ZA" sz="2000" b="1" dirty="0">
                <a:solidFill>
                  <a:srgbClr val="F5981B"/>
                </a:solidFill>
                <a:latin typeface="Arial"/>
                <a:cs typeface="Arial"/>
              </a:rPr>
              <a:t>RESENTATION TO SPORT, ARTS AND CULTURE PORTFOLIO COMMITTEE</a:t>
            </a:r>
          </a:p>
          <a:p>
            <a:pPr algn="ctr">
              <a:spcAft>
                <a:spcPts val="600"/>
              </a:spcAft>
              <a:defRPr/>
            </a:pPr>
            <a:r>
              <a:rPr lang="en-ZA" sz="2000" b="1" dirty="0">
                <a:solidFill>
                  <a:srgbClr val="F5981B"/>
                </a:solidFill>
                <a:latin typeface="Arial"/>
                <a:cs typeface="Arial"/>
              </a:rPr>
              <a:t>DATE: 18 FEBRUARY 2022</a:t>
            </a:r>
          </a:p>
        </p:txBody>
      </p:sp>
      <p:pic>
        <p:nvPicPr>
          <p:cNvPr id="6" name="Picture 2" descr="C:\Users\bingo\Desktop\banzi\DSAC\Sport%2c Art and Culture Logo_CMYK.jpg">
            <a:extLst>
              <a:ext uri="{FF2B5EF4-FFF2-40B4-BE49-F238E27FC236}">
                <a16:creationId xmlns:a16="http://schemas.microsoft.com/office/drawing/2014/main" xmlns="" id="{DD206F9E-F733-42A3-898B-CFC5DBFA3D34}"/>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31159" y="165943"/>
            <a:ext cx="3295340" cy="1255302"/>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8">
            <a:extLst>
              <a:ext uri="{FF2B5EF4-FFF2-40B4-BE49-F238E27FC236}">
                <a16:creationId xmlns:a16="http://schemas.microsoft.com/office/drawing/2014/main" xmlns="" id="{910AC907-9F62-450D-A178-AEC74AEB9382}"/>
              </a:ext>
            </a:extLst>
          </p:cNvPr>
          <p:cNvSpPr/>
          <p:nvPr/>
        </p:nvSpPr>
        <p:spPr>
          <a:xfrm>
            <a:off x="10049163" y="6188365"/>
            <a:ext cx="508000" cy="3509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ZA">
              <a:solidFill>
                <a:prstClr val="white"/>
              </a:solidFill>
              <a:latin typeface="Calibri" panose="020F0502020204030204"/>
            </a:endParaRPr>
          </a:p>
        </p:txBody>
      </p:sp>
      <p:sp>
        <p:nvSpPr>
          <p:cNvPr id="12" name="Rectangle 11">
            <a:extLst>
              <a:ext uri="{FF2B5EF4-FFF2-40B4-BE49-F238E27FC236}">
                <a16:creationId xmlns:a16="http://schemas.microsoft.com/office/drawing/2014/main" xmlns="" id="{49C6A5EF-2A3A-4BC6-A293-6D956D2D29A4}"/>
              </a:ext>
            </a:extLst>
          </p:cNvPr>
          <p:cNvSpPr/>
          <p:nvPr/>
        </p:nvSpPr>
        <p:spPr>
          <a:xfrm>
            <a:off x="1757721" y="5974719"/>
            <a:ext cx="2047661" cy="5646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ZA">
              <a:solidFill>
                <a:prstClr val="white"/>
              </a:solidFill>
              <a:latin typeface="Calibri" panose="020F050202020403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78915E4-7AA0-43D9-B151-FF17C0CF44C8}"/>
              </a:ext>
            </a:extLst>
          </p:cNvPr>
          <p:cNvSpPr txBox="1"/>
          <p:nvPr/>
        </p:nvSpPr>
        <p:spPr>
          <a:xfrm>
            <a:off x="200025" y="0"/>
            <a:ext cx="11334750" cy="646331"/>
          </a:xfrm>
          <a:prstGeom prst="rect">
            <a:avLst/>
          </a:prstGeom>
          <a:noFill/>
        </p:spPr>
        <p:txBody>
          <a:bodyPr wrap="square" rtlCol="0">
            <a:spAutoFit/>
          </a:bodyPr>
          <a:lstStyle/>
          <a:p>
            <a:pPr algn="r" defTabSz="457200"/>
            <a:r>
              <a:rPr lang="en-US" sz="3200" b="1" dirty="0">
                <a:solidFill>
                  <a:srgbClr val="F5981B"/>
                </a:solidFill>
                <a:latin typeface="Arial"/>
                <a:cs typeface="Arial"/>
              </a:rPr>
              <a:t>CONTENTS  </a:t>
            </a:r>
            <a:r>
              <a:rPr lang="en-US" sz="3600" b="1" dirty="0">
                <a:solidFill>
                  <a:srgbClr val="F5981B"/>
                </a:solidFill>
                <a:latin typeface="Arial"/>
                <a:cs typeface="Arial"/>
              </a:rPr>
              <a:t>  </a:t>
            </a:r>
            <a:endParaRPr lang="en-ZA" sz="3600" b="1" dirty="0">
              <a:solidFill>
                <a:srgbClr val="F5981B"/>
              </a:solidFill>
              <a:latin typeface="Arial"/>
              <a:cs typeface="Arial"/>
            </a:endParaRPr>
          </a:p>
        </p:txBody>
      </p:sp>
      <p:sp>
        <p:nvSpPr>
          <p:cNvPr id="6" name="TextBox 5">
            <a:extLst>
              <a:ext uri="{FF2B5EF4-FFF2-40B4-BE49-F238E27FC236}">
                <a16:creationId xmlns:a16="http://schemas.microsoft.com/office/drawing/2014/main" xmlns="" id="{9B749659-9292-4CE9-9E21-20920308AA6E}"/>
              </a:ext>
            </a:extLst>
          </p:cNvPr>
          <p:cNvSpPr txBox="1"/>
          <p:nvPr/>
        </p:nvSpPr>
        <p:spPr>
          <a:xfrm>
            <a:off x="200025" y="646331"/>
            <a:ext cx="11715750" cy="6077626"/>
          </a:xfrm>
          <a:prstGeom prst="rect">
            <a:avLst/>
          </a:prstGeom>
          <a:noFill/>
        </p:spPr>
        <p:txBody>
          <a:bodyPr wrap="square">
            <a:spAutoFit/>
          </a:bodyPr>
          <a:lstStyle/>
          <a:p>
            <a:pPr marL="457200" marR="0" lvl="0" indent="-457200" algn="just" defTabSz="914400" rtl="0" eaLnBrk="1" fontAlgn="auto" latinLnBrk="0" hangingPunct="1">
              <a:lnSpc>
                <a:spcPct val="250000"/>
              </a:lnSpc>
              <a:spcBef>
                <a:spcPts val="1000"/>
              </a:spcBef>
              <a:spcAft>
                <a:spcPts val="0"/>
              </a:spcAft>
              <a:buClrTx/>
              <a:buSzTx/>
              <a:buAutoNum type="arabicPeriod"/>
              <a:tabLst/>
              <a:defRPr/>
            </a:pPr>
            <a:r>
              <a:rPr lang="en-ZA" sz="2400" dirty="0">
                <a:solidFill>
                  <a:prstClr val="black"/>
                </a:solidFill>
                <a:effectLst/>
                <a:latin typeface="Arial" panose="020B0604020202020204" pitchFamily="34" charset="0"/>
                <a:ea typeface="Calibri" panose="020F0502020204030204" pitchFamily="34" charset="0"/>
                <a:cs typeface="Arial" panose="020B0604020202020204" pitchFamily="34" charset="0"/>
              </a:rPr>
              <a:t>Background</a:t>
            </a:r>
          </a:p>
          <a:p>
            <a:pPr marL="457200" marR="0" lvl="0" indent="-457200" algn="just" defTabSz="914400" rtl="0" eaLnBrk="1" fontAlgn="auto" latinLnBrk="0" hangingPunct="1">
              <a:lnSpc>
                <a:spcPct val="250000"/>
              </a:lnSpc>
              <a:spcBef>
                <a:spcPts val="1000"/>
              </a:spcBef>
              <a:spcAft>
                <a:spcPts val="0"/>
              </a:spcAft>
              <a:buClrTx/>
              <a:buSzTx/>
              <a:buAutoNum type="arabicPeriod"/>
              <a:tabLst/>
              <a:defRPr/>
            </a:pPr>
            <a:r>
              <a:rPr lang="en-ZA" sz="2400" dirty="0">
                <a:solidFill>
                  <a:prstClr val="black"/>
                </a:solidFill>
                <a:effectLst/>
                <a:latin typeface="Arial" panose="020B0604020202020204" pitchFamily="34" charset="0"/>
                <a:ea typeface="Calibri" panose="020F0502020204030204" pitchFamily="34" charset="0"/>
                <a:cs typeface="Arial" panose="020B0604020202020204" pitchFamily="34" charset="0"/>
              </a:rPr>
              <a:t>Problems Identified and Interventions </a:t>
            </a:r>
          </a:p>
          <a:p>
            <a:pPr marL="457200" marR="0" lvl="0" indent="-457200" algn="just" defTabSz="914400" rtl="0" eaLnBrk="1" fontAlgn="auto" latinLnBrk="0" hangingPunct="1">
              <a:lnSpc>
                <a:spcPct val="250000"/>
              </a:lnSpc>
              <a:spcBef>
                <a:spcPts val="1000"/>
              </a:spcBef>
              <a:spcAft>
                <a:spcPts val="0"/>
              </a:spcAft>
              <a:buClrTx/>
              <a:buSzTx/>
              <a:buAutoNum type="arabicPeriod"/>
              <a:tabLst/>
              <a:defRPr/>
            </a:pPr>
            <a:r>
              <a:rPr lang="en-ZA" sz="2400" dirty="0">
                <a:solidFill>
                  <a:prstClr val="black"/>
                </a:solidFill>
                <a:effectLst/>
                <a:latin typeface="Arial" panose="020B0604020202020204" pitchFamily="34" charset="0"/>
                <a:ea typeface="Calibri" panose="020F0502020204030204" pitchFamily="34" charset="0"/>
                <a:cs typeface="Arial" panose="020B0604020202020204" pitchFamily="34" charset="0"/>
              </a:rPr>
              <a:t>Progress on MIG and USDG</a:t>
            </a:r>
          </a:p>
          <a:p>
            <a:pPr marL="457200" marR="0" lvl="0" indent="-457200" algn="just" defTabSz="914400" rtl="0" eaLnBrk="1" fontAlgn="auto" latinLnBrk="0" hangingPunct="1">
              <a:lnSpc>
                <a:spcPct val="250000"/>
              </a:lnSpc>
              <a:spcBef>
                <a:spcPts val="1000"/>
              </a:spcBef>
              <a:spcAft>
                <a:spcPts val="0"/>
              </a:spcAft>
              <a:buClrTx/>
              <a:buSzTx/>
              <a:buAutoNum type="arabicPeriod"/>
              <a:tabLst/>
              <a:defRPr/>
            </a:pPr>
            <a:r>
              <a:rPr lang="en-ZA" sz="2400" dirty="0">
                <a:solidFill>
                  <a:prstClr val="black"/>
                </a:solidFill>
                <a:latin typeface="Arial" panose="020B0604020202020204" pitchFamily="34" charset="0"/>
                <a:ea typeface="Calibri" panose="020F0502020204030204" pitchFamily="34" charset="0"/>
                <a:cs typeface="Arial" panose="020B0604020202020204" pitchFamily="34" charset="0"/>
              </a:rPr>
              <a:t>Way-forward </a:t>
            </a:r>
            <a:r>
              <a:rPr lang="en-ZA" sz="2400" dirty="0">
                <a:solidFill>
                  <a:prstClr val="black"/>
                </a:solidFill>
                <a:effectLst/>
                <a:latin typeface="Arial" panose="020B0604020202020204" pitchFamily="34" charset="0"/>
                <a:ea typeface="Calibri" panose="020F0502020204030204" pitchFamily="34" charset="0"/>
                <a:cs typeface="Arial" panose="020B0604020202020204" pitchFamily="34" charset="0"/>
              </a:rPr>
              <a:t> </a:t>
            </a:r>
          </a:p>
          <a:p>
            <a:pPr marL="457200" marR="0" lvl="0" indent="-457200" algn="just" defTabSz="914400" rtl="0" eaLnBrk="1" fontAlgn="auto" latinLnBrk="0" hangingPunct="1">
              <a:lnSpc>
                <a:spcPct val="250000"/>
              </a:lnSpc>
              <a:spcBef>
                <a:spcPts val="1000"/>
              </a:spcBef>
              <a:spcAft>
                <a:spcPts val="0"/>
              </a:spcAft>
              <a:buClrTx/>
              <a:buSzTx/>
              <a:buAutoNum type="arabicPeriod"/>
              <a:tabLst/>
              <a:defRPr/>
            </a:pPr>
            <a:endParaRPr lang="en-ZA" sz="2400" dirty="0">
              <a:solidFill>
                <a:prstClr val="black"/>
              </a:solidFill>
              <a:effectLst/>
              <a:latin typeface="Arial" panose="020B0604020202020204" pitchFamily="34" charset="0"/>
              <a:ea typeface="Calibri" panose="020F0502020204030204" pitchFamily="34" charset="0"/>
              <a:cs typeface="Arial" panose="020B0604020202020204" pitchFamily="34" charset="0"/>
            </a:endParaRPr>
          </a:p>
          <a:p>
            <a:pPr marR="0" lvl="0" algn="just" defTabSz="914400" rtl="0" eaLnBrk="1" fontAlgn="auto" latinLnBrk="0" hangingPunct="1">
              <a:lnSpc>
                <a:spcPct val="90000"/>
              </a:lnSpc>
              <a:spcBef>
                <a:spcPts val="1000"/>
              </a:spcBef>
              <a:spcAft>
                <a:spcPts val="0"/>
              </a:spcAft>
              <a:buClrTx/>
              <a:buSzTx/>
              <a:tabLst/>
              <a:defRPr/>
            </a:pPr>
            <a:endParaRPr lang="en-ZA" sz="2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Arial" panose="020B0604020202020204" pitchFamily="34" charset="0"/>
              <a:buChar char="•"/>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gn="just">
              <a:lnSpc>
                <a:spcPct val="107000"/>
              </a:lnSpc>
              <a:buFont typeface="Arial" panose="020B0604020202020204" pitchFamily="34" charset="0"/>
              <a:buChar char="•"/>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61865063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78915E4-7AA0-43D9-B151-FF17C0CF44C8}"/>
              </a:ext>
            </a:extLst>
          </p:cNvPr>
          <p:cNvSpPr txBox="1"/>
          <p:nvPr/>
        </p:nvSpPr>
        <p:spPr>
          <a:xfrm>
            <a:off x="200025" y="0"/>
            <a:ext cx="11334750" cy="646331"/>
          </a:xfrm>
          <a:prstGeom prst="rect">
            <a:avLst/>
          </a:prstGeom>
          <a:noFill/>
        </p:spPr>
        <p:txBody>
          <a:bodyPr wrap="square" rtlCol="0">
            <a:spAutoFit/>
          </a:bodyPr>
          <a:lstStyle/>
          <a:p>
            <a:pPr algn="r" defTabSz="457200"/>
            <a:r>
              <a:rPr lang="en-US" sz="3200" b="1" dirty="0">
                <a:solidFill>
                  <a:srgbClr val="F5981B"/>
                </a:solidFill>
                <a:latin typeface="Arial"/>
                <a:cs typeface="Arial"/>
              </a:rPr>
              <a:t>BACKGROUND </a:t>
            </a:r>
            <a:r>
              <a:rPr lang="en-US" sz="3600" b="1" dirty="0">
                <a:solidFill>
                  <a:srgbClr val="F5981B"/>
                </a:solidFill>
                <a:latin typeface="Arial"/>
                <a:cs typeface="Arial"/>
              </a:rPr>
              <a:t>  </a:t>
            </a:r>
            <a:endParaRPr lang="en-ZA" sz="3600" b="1" dirty="0">
              <a:solidFill>
                <a:srgbClr val="F5981B"/>
              </a:solidFill>
              <a:latin typeface="Arial"/>
              <a:cs typeface="Arial"/>
            </a:endParaRPr>
          </a:p>
        </p:txBody>
      </p:sp>
      <p:sp>
        <p:nvSpPr>
          <p:cNvPr id="6" name="TextBox 5">
            <a:extLst>
              <a:ext uri="{FF2B5EF4-FFF2-40B4-BE49-F238E27FC236}">
                <a16:creationId xmlns:a16="http://schemas.microsoft.com/office/drawing/2014/main" xmlns="" id="{9B749659-9292-4CE9-9E21-20920308AA6E}"/>
              </a:ext>
            </a:extLst>
          </p:cNvPr>
          <p:cNvSpPr txBox="1"/>
          <p:nvPr/>
        </p:nvSpPr>
        <p:spPr>
          <a:xfrm>
            <a:off x="200025" y="625912"/>
            <a:ext cx="11715750" cy="6425990"/>
          </a:xfrm>
          <a:prstGeom prst="rect">
            <a:avLst/>
          </a:prstGeom>
          <a:noFill/>
        </p:spPr>
        <p:txBody>
          <a:bodyPr wrap="square">
            <a:spAutoFit/>
          </a:bodyPr>
          <a:lstStyle/>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100" dirty="0">
                <a:solidFill>
                  <a:prstClr val="black"/>
                </a:solidFill>
                <a:latin typeface="Arial" panose="020B0604020202020204" pitchFamily="34" charset="0"/>
                <a:cs typeface="Arial" panose="020B0604020202020204" pitchFamily="34" charset="0"/>
              </a:rPr>
              <a:t>In terms of White Paper on Sport and Recreation, sport is defined as a facility dependent activity </a:t>
            </a:r>
          </a:p>
          <a:p>
            <a:pPr marR="0" lvl="0" algn="just" defTabSz="914400" rtl="0" eaLnBrk="1" fontAlgn="auto" latinLnBrk="0" hangingPunct="1">
              <a:lnSpc>
                <a:spcPct val="90000"/>
              </a:lnSpc>
              <a:spcBef>
                <a:spcPts val="1000"/>
              </a:spcBef>
              <a:spcAft>
                <a:spcPts val="0"/>
              </a:spcAft>
              <a:buClrTx/>
              <a:buSzTx/>
              <a:tabLst/>
              <a:defRPr/>
            </a:pPr>
            <a:endParaRPr lang="en-ZA" sz="2100" dirty="0">
              <a:solidFill>
                <a:prstClr val="black"/>
              </a:solidFill>
              <a:latin typeface="Arial" panose="020B0604020202020204" pitchFamily="34" charset="0"/>
              <a:cs typeface="Arial" panose="020B0604020202020204" pitchFamily="34" charset="0"/>
            </a:endParaRP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National Sport and </a:t>
            </a:r>
            <a:r>
              <a:rPr lang="en-ZA" sz="2100" dirty="0">
                <a:solidFill>
                  <a:prstClr val="black"/>
                </a:solidFill>
                <a:latin typeface="Arial" panose="020B0604020202020204" pitchFamily="34" charset="0"/>
                <a:cs typeface="Arial" panose="020B0604020202020204" pitchFamily="34" charset="0"/>
              </a:rPr>
              <a:t>Recreation Plan (NSRP) recognises facilities as the foundation of the entire sport and recreation system, and therefore lack of provision and maintenance of facilities will compromise the country’s ability to meet its development, promotion and transformation objectives in sport</a:t>
            </a:r>
          </a:p>
          <a:p>
            <a:pPr marR="0" lvl="0" algn="just" defTabSz="914400" rtl="0" eaLnBrk="1" fontAlgn="auto" latinLnBrk="0" hangingPunct="1">
              <a:lnSpc>
                <a:spcPct val="90000"/>
              </a:lnSpc>
              <a:spcBef>
                <a:spcPts val="1000"/>
              </a:spcBef>
              <a:spcAft>
                <a:spcPts val="0"/>
              </a:spcAft>
              <a:buClrTx/>
              <a:buSzTx/>
              <a:tabLst/>
              <a:defRPr/>
            </a:pPr>
            <a:endParaRPr kumimoji="0" lang="en-ZA" sz="21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For this reason, G</a:t>
            </a: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overnment </a:t>
            </a:r>
            <a:r>
              <a:rPr lang="en-ZA" sz="2100" dirty="0">
                <a:solidFill>
                  <a:prstClr val="black"/>
                </a:solidFill>
                <a:latin typeface="Arial" panose="020B0604020202020204" pitchFamily="34" charset="0"/>
                <a:ea typeface="Times New Roman" panose="02020603050405020304" pitchFamily="18" charset="0"/>
                <a:cs typeface="Arial" panose="020B0604020202020204" pitchFamily="34" charset="0"/>
              </a:rPr>
              <a:t>established</a:t>
            </a: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 Build for Sport and Recreation Programme (BSRP) as a funding model for delivery of sport facilities  through former Department of Sport and Recreation</a:t>
            </a:r>
          </a:p>
          <a:p>
            <a:pPr marR="0" lvl="0" algn="just" defTabSz="914400" rtl="0" eaLnBrk="1" fontAlgn="auto" latinLnBrk="0" hangingPunct="1">
              <a:lnSpc>
                <a:spcPct val="90000"/>
              </a:lnSpc>
              <a:spcBef>
                <a:spcPts val="1000"/>
              </a:spcBef>
              <a:spcAft>
                <a:spcPts val="0"/>
              </a:spcAft>
              <a:buClrTx/>
              <a:buSzTx/>
              <a:tabLst/>
              <a:defRPr/>
            </a:pPr>
            <a:endPar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 2004/5 BSRP was integrated in the Municipal Infrastructure Grant (MIG) and  now constitutes 5% of this Grant, and must used strictly for sport and recreation facilities by </a:t>
            </a:r>
            <a:r>
              <a:rPr kumimoji="0" lang="en-ZA" sz="2100"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loca</a:t>
            </a:r>
            <a:r>
              <a:rPr lang="en-ZA" sz="2100" dirty="0">
                <a:solidFill>
                  <a:prstClr val="black"/>
                </a:solidFill>
                <a:latin typeface="Arial" panose="020B0604020202020204" pitchFamily="34" charset="0"/>
                <a:ea typeface="Times New Roman" panose="02020603050405020304" pitchFamily="18" charset="0"/>
                <a:cs typeface="Arial" panose="020B0604020202020204" pitchFamily="34" charset="0"/>
              </a:rPr>
              <a:t>l </a:t>
            </a: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municipalities. </a:t>
            </a:r>
            <a:endParaRPr lang="en-ZA" sz="21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 case of Metros</a:t>
            </a:r>
            <a:r>
              <a:rPr lang="en-ZA" sz="2100" dirty="0">
                <a:solidFill>
                  <a:prstClr val="black"/>
                </a:solidFill>
                <a:latin typeface="Arial" panose="020B0604020202020204" pitchFamily="34" charset="0"/>
                <a:ea typeface="Times New Roman" panose="02020603050405020304" pitchFamily="18" charset="0"/>
                <a:cs typeface="Arial" panose="020B0604020202020204" pitchFamily="34" charset="0"/>
              </a:rPr>
              <a:t>, MIG-Cities from MIG was established and over time it evolved to be Urban Settlement Development Grant (USDG)</a:t>
            </a: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p>
          <a:p>
            <a:pPr lvl="1" algn="just">
              <a:lnSpc>
                <a:spcPct val="107000"/>
              </a:lnSpc>
            </a:pPr>
            <a:endParaRPr lang="en-ZA" sz="2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Arial" panose="020B0604020202020204" pitchFamily="34" charset="0"/>
              <a:buChar char="•"/>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gn="just">
              <a:lnSpc>
                <a:spcPct val="107000"/>
              </a:lnSpc>
              <a:buFont typeface="Arial" panose="020B0604020202020204" pitchFamily="34" charset="0"/>
              <a:buChar char="•"/>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01612908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78915E4-7AA0-43D9-B151-FF17C0CF44C8}"/>
              </a:ext>
            </a:extLst>
          </p:cNvPr>
          <p:cNvSpPr txBox="1"/>
          <p:nvPr/>
        </p:nvSpPr>
        <p:spPr>
          <a:xfrm>
            <a:off x="200025" y="0"/>
            <a:ext cx="11334750" cy="646331"/>
          </a:xfrm>
          <a:prstGeom prst="rect">
            <a:avLst/>
          </a:prstGeom>
          <a:noFill/>
        </p:spPr>
        <p:txBody>
          <a:bodyPr wrap="square" rtlCol="0">
            <a:spAutoFit/>
          </a:bodyPr>
          <a:lstStyle/>
          <a:p>
            <a:pPr algn="r" defTabSz="457200"/>
            <a:r>
              <a:rPr lang="en-US" sz="3200" b="1" dirty="0">
                <a:solidFill>
                  <a:srgbClr val="F5981B"/>
                </a:solidFill>
                <a:latin typeface="Arial"/>
                <a:cs typeface="Arial"/>
              </a:rPr>
              <a:t>BACKGROUND </a:t>
            </a:r>
            <a:r>
              <a:rPr lang="en-US" sz="3600" b="1" dirty="0">
                <a:solidFill>
                  <a:srgbClr val="F5981B"/>
                </a:solidFill>
                <a:latin typeface="Arial"/>
                <a:cs typeface="Arial"/>
              </a:rPr>
              <a:t>  </a:t>
            </a:r>
            <a:endParaRPr lang="en-ZA" sz="3600" b="1" dirty="0">
              <a:solidFill>
                <a:srgbClr val="F5981B"/>
              </a:solidFill>
              <a:latin typeface="Arial"/>
              <a:cs typeface="Arial"/>
            </a:endParaRPr>
          </a:p>
        </p:txBody>
      </p:sp>
      <p:sp>
        <p:nvSpPr>
          <p:cNvPr id="6" name="TextBox 5">
            <a:extLst>
              <a:ext uri="{FF2B5EF4-FFF2-40B4-BE49-F238E27FC236}">
                <a16:creationId xmlns:a16="http://schemas.microsoft.com/office/drawing/2014/main" xmlns="" id="{9B749659-9292-4CE9-9E21-20920308AA6E}"/>
              </a:ext>
            </a:extLst>
          </p:cNvPr>
          <p:cNvSpPr txBox="1"/>
          <p:nvPr/>
        </p:nvSpPr>
        <p:spPr>
          <a:xfrm>
            <a:off x="200025" y="646331"/>
            <a:ext cx="11715750" cy="6080191"/>
          </a:xfrm>
          <a:prstGeom prst="rect">
            <a:avLst/>
          </a:prstGeom>
          <a:noFill/>
        </p:spPr>
        <p:txBody>
          <a:bodyPr wrap="square">
            <a:spAutoFit/>
          </a:bodyPr>
          <a:lstStyle/>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100" dirty="0">
                <a:solidFill>
                  <a:prstClr val="black"/>
                </a:solidFill>
                <a:latin typeface="Arial" panose="020B0604020202020204" pitchFamily="34" charset="0"/>
                <a:ea typeface="Calibri" panose="020F0502020204030204" pitchFamily="34" charset="0"/>
                <a:cs typeface="Arial" panose="020B0604020202020204" pitchFamily="34" charset="0"/>
              </a:rPr>
              <a:t>Both MIG and USDG are the main government funding mechanisms established to fund sport infrastructure </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100" dirty="0">
                <a:solidFill>
                  <a:prstClr val="black"/>
                </a:solidFill>
                <a:effectLst/>
                <a:latin typeface="Arial" panose="020B0604020202020204" pitchFamily="34" charset="0"/>
                <a:ea typeface="Calibri" panose="020F0502020204030204" pitchFamily="34" charset="0"/>
                <a:cs typeface="Arial" panose="020B0604020202020204" pitchFamily="34" charset="0"/>
              </a:rPr>
              <a:t>Both </a:t>
            </a:r>
            <a:r>
              <a:rPr lang="en-ZA" sz="2100" dirty="0">
                <a:solidFill>
                  <a:prstClr val="black"/>
                </a:solidFill>
                <a:latin typeface="Arial" panose="020B0604020202020204" pitchFamily="34" charset="0"/>
                <a:ea typeface="Calibri" panose="020F0502020204030204" pitchFamily="34" charset="0"/>
                <a:cs typeface="Arial" panose="020B0604020202020204" pitchFamily="34" charset="0"/>
              </a:rPr>
              <a:t>are Local Government Grants allocated directly to municipalities by the 	Transferring Departments, which are DCOGTA and DHS for MIG and USDG respectively.</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100" dirty="0">
                <a:solidFill>
                  <a:prstClr val="black"/>
                </a:solidFill>
                <a:effectLst/>
                <a:latin typeface="Arial" panose="020B0604020202020204" pitchFamily="34" charset="0"/>
                <a:ea typeface="Calibri" panose="020F0502020204030204" pitchFamily="34" charset="0"/>
                <a:cs typeface="Arial" panose="020B0604020202020204" pitchFamily="34" charset="0"/>
              </a:rPr>
              <a:t>Whilst MIG specifies a percentage share of sport infrastructure, now at 5%, USDG makes no such provision but </a:t>
            </a:r>
            <a:r>
              <a:rPr lang="en-ZA" sz="2100" dirty="0">
                <a:solidFill>
                  <a:prstClr val="black"/>
                </a:solidFill>
                <a:latin typeface="Arial" panose="020B0604020202020204" pitchFamily="34" charset="0"/>
                <a:ea typeface="Calibri" panose="020F0502020204030204" pitchFamily="34" charset="0"/>
                <a:cs typeface="Arial" panose="020B0604020202020204" pitchFamily="34" charset="0"/>
              </a:rPr>
              <a:t>provides that the grant must also be used to provide sport infrastructure in metropolitan communities</a:t>
            </a:r>
          </a:p>
          <a:p>
            <a:pPr marR="0" lvl="0" algn="just" defTabSz="914400" rtl="0" eaLnBrk="1" fontAlgn="auto" latinLnBrk="0" hangingPunct="1">
              <a:lnSpc>
                <a:spcPct val="90000"/>
              </a:lnSpc>
              <a:spcBef>
                <a:spcPts val="1000"/>
              </a:spcBef>
              <a:spcAft>
                <a:spcPts val="0"/>
              </a:spcAft>
              <a:buClrTx/>
              <a:buSzTx/>
              <a:tabLst/>
              <a:defRPr/>
            </a:pPr>
            <a:r>
              <a:rPr lang="en-ZA" sz="2100" b="1" dirty="0">
                <a:solidFill>
                  <a:prstClr val="black"/>
                </a:solidFill>
                <a:effectLst/>
                <a:latin typeface="Arial" panose="020B0604020202020204" pitchFamily="34" charset="0"/>
                <a:ea typeface="Calibri" panose="020F0502020204030204" pitchFamily="34" charset="0"/>
                <a:cs typeface="Arial" panose="020B0604020202020204" pitchFamily="34" charset="0"/>
              </a:rPr>
              <a:t>SPORT FACILITIES FUNDING MECHANISM ALIGNED TO CONSTITITIONAL MANDATE</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100" dirty="0">
                <a:solidFill>
                  <a:prstClr val="black"/>
                </a:solidFill>
                <a:effectLst/>
                <a:latin typeface="Arial" panose="020B0604020202020204" pitchFamily="34" charset="0"/>
                <a:ea typeface="Calibri" panose="020F0502020204030204" pitchFamily="34" charset="0"/>
                <a:cs typeface="Arial" panose="020B0604020202020204" pitchFamily="34" charset="0"/>
              </a:rPr>
              <a:t>According to Schedule 5B of the Constitution of the RSA, provision of sport facilities is a mandate of the local government </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100" dirty="0">
                <a:solidFill>
                  <a:prstClr val="black"/>
                </a:solidFill>
                <a:latin typeface="Arial" panose="020B0604020202020204" pitchFamily="34" charset="0"/>
                <a:ea typeface="Calibri" panose="020F0502020204030204" pitchFamily="34" charset="0"/>
                <a:cs typeface="Arial" panose="020B0604020202020204" pitchFamily="34" charset="0"/>
              </a:rPr>
              <a:t>It is for this reason that funding for provision and maintenance of  sport facilities is catered in MIG and USDG as Local Government Grants, to ensure municipalities deliver on this mandate</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100" dirty="0">
                <a:solidFill>
                  <a:prstClr val="black"/>
                </a:solidFill>
                <a:effectLst/>
                <a:latin typeface="Arial" panose="020B0604020202020204" pitchFamily="34" charset="0"/>
                <a:ea typeface="Calibri" panose="020F0502020204030204" pitchFamily="34" charset="0"/>
                <a:cs typeface="Arial" panose="020B0604020202020204" pitchFamily="34" charset="0"/>
              </a:rPr>
              <a:t>Whilst sport development in its entirety is a function concurrent to the three spheres, the role bestowed by the Constitution is that of national policy and Norms and Standards.</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100" dirty="0">
                <a:solidFill>
                  <a:prstClr val="black"/>
                </a:solidFill>
                <a:latin typeface="Arial" panose="020B0604020202020204" pitchFamily="34" charset="0"/>
                <a:ea typeface="Calibri" panose="020F0502020204030204" pitchFamily="34" charset="0"/>
                <a:cs typeface="Arial" panose="020B0604020202020204" pitchFamily="34" charset="0"/>
              </a:rPr>
              <a:t>More national department may intervene to see to it that municipalities fulfil their mandate on facilities without usurping its constitutional mandate</a:t>
            </a:r>
            <a:r>
              <a:rPr lang="en-ZA" sz="2100" dirty="0">
                <a:solidFill>
                  <a:prstClr val="black"/>
                </a:solidFill>
                <a:effectLst/>
                <a:latin typeface="Arial" panose="020B0604020202020204" pitchFamily="34" charset="0"/>
                <a:ea typeface="Calibri" panose="020F0502020204030204" pitchFamily="34" charset="0"/>
                <a:cs typeface="Arial" panose="020B0604020202020204" pitchFamily="34" charset="0"/>
              </a:rPr>
              <a:t>  </a:t>
            </a:r>
            <a:endParaRPr lang="en-ZA" sz="2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Arial" panose="020B0604020202020204" pitchFamily="34" charset="0"/>
              <a:buChar char="•"/>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gn="just">
              <a:lnSpc>
                <a:spcPct val="107000"/>
              </a:lnSpc>
              <a:buFont typeface="Arial" panose="020B0604020202020204" pitchFamily="34" charset="0"/>
              <a:buChar char="•"/>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90809580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78915E4-7AA0-43D9-B151-FF17C0CF44C8}"/>
              </a:ext>
            </a:extLst>
          </p:cNvPr>
          <p:cNvSpPr txBox="1"/>
          <p:nvPr/>
        </p:nvSpPr>
        <p:spPr>
          <a:xfrm>
            <a:off x="200025" y="0"/>
            <a:ext cx="11334750" cy="646331"/>
          </a:xfrm>
          <a:prstGeom prst="rect">
            <a:avLst/>
          </a:prstGeom>
          <a:noFill/>
        </p:spPr>
        <p:txBody>
          <a:bodyPr wrap="square" rtlCol="0">
            <a:spAutoFit/>
          </a:bodyPr>
          <a:lstStyle/>
          <a:p>
            <a:pPr algn="r" defTabSz="457200"/>
            <a:r>
              <a:rPr lang="en-US" sz="3200" b="1" dirty="0">
                <a:solidFill>
                  <a:srgbClr val="F5981B"/>
                </a:solidFill>
                <a:latin typeface="Arial"/>
                <a:cs typeface="Arial"/>
              </a:rPr>
              <a:t>PROBLEMS IDENTIFIED AND INTERVENTION   </a:t>
            </a:r>
            <a:r>
              <a:rPr lang="en-US" sz="3600" b="1" dirty="0">
                <a:solidFill>
                  <a:srgbClr val="F5981B"/>
                </a:solidFill>
                <a:latin typeface="Arial"/>
                <a:cs typeface="Arial"/>
              </a:rPr>
              <a:t>  </a:t>
            </a:r>
            <a:endParaRPr lang="en-ZA" sz="3600" b="1" dirty="0">
              <a:solidFill>
                <a:srgbClr val="F5981B"/>
              </a:solidFill>
              <a:latin typeface="Arial"/>
              <a:cs typeface="Arial"/>
            </a:endParaRPr>
          </a:p>
        </p:txBody>
      </p:sp>
      <p:sp>
        <p:nvSpPr>
          <p:cNvPr id="6" name="TextBox 5">
            <a:extLst>
              <a:ext uri="{FF2B5EF4-FFF2-40B4-BE49-F238E27FC236}">
                <a16:creationId xmlns:a16="http://schemas.microsoft.com/office/drawing/2014/main" xmlns="" id="{9B749659-9292-4CE9-9E21-20920308AA6E}"/>
              </a:ext>
            </a:extLst>
          </p:cNvPr>
          <p:cNvSpPr txBox="1"/>
          <p:nvPr/>
        </p:nvSpPr>
        <p:spPr>
          <a:xfrm>
            <a:off x="200025" y="446306"/>
            <a:ext cx="11715750" cy="5896614"/>
          </a:xfrm>
          <a:prstGeom prst="rect">
            <a:avLst/>
          </a:prstGeom>
          <a:noFill/>
        </p:spPr>
        <p:txBody>
          <a:bodyPr wrap="square">
            <a:spAutoFit/>
          </a:bodyPr>
          <a:lstStyle/>
          <a:p>
            <a:pPr marR="0" lvl="0" algn="just" defTabSz="914400" rtl="0" eaLnBrk="1" fontAlgn="auto" latinLnBrk="0" hangingPunct="1">
              <a:lnSpc>
                <a:spcPct val="90000"/>
              </a:lnSpc>
              <a:spcBef>
                <a:spcPts val="1000"/>
              </a:spcBef>
              <a:spcAft>
                <a:spcPts val="0"/>
              </a:spcAft>
              <a:buClrTx/>
              <a:buSzTx/>
              <a:tabLst/>
              <a:defRPr/>
            </a:pPr>
            <a:r>
              <a:rPr lang="en-ZA" sz="2000" b="1" dirty="0">
                <a:latin typeface="Arial" panose="020B0604020202020204" pitchFamily="34" charset="0"/>
                <a:ea typeface="Calibri" panose="020F0502020204030204" pitchFamily="34" charset="0"/>
                <a:cs typeface="Arial" panose="020B0604020202020204" pitchFamily="34" charset="0"/>
              </a:rPr>
              <a:t>PROBLEM</a:t>
            </a:r>
            <a:endParaRPr lang="en-ZA" sz="20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100" dirty="0">
                <a:solidFill>
                  <a:prstClr val="black"/>
                </a:solidFill>
                <a:latin typeface="Arial" panose="020B0604020202020204" pitchFamily="34" charset="0"/>
                <a:ea typeface="Times New Roman" panose="02020603050405020304" pitchFamily="18" charset="0"/>
                <a:cs typeface="Arial" panose="020B0604020202020204" pitchFamily="34" charset="0"/>
              </a:rPr>
              <a:t>Regardless of these funding mechanisms, provision and maintenance of sport facilities was not prioritised compromising both availability and usability of these facilities in communities.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100" dirty="0">
                <a:solidFill>
                  <a:prstClr val="black"/>
                </a:solidFill>
                <a:latin typeface="Arial" panose="020B0604020202020204" pitchFamily="34" charset="0"/>
                <a:ea typeface="Times New Roman" panose="02020603050405020304" pitchFamily="18" charset="0"/>
                <a:cs typeface="Arial" panose="020B0604020202020204" pitchFamily="34" charset="0"/>
              </a:rPr>
              <a:t>This phenomenon is in both  local and metropolitan municipalities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Arguments advanced by municipalities was and still is pressing needs regarding provision of municipal basic services and limited resources to meet such needs</a:t>
            </a:r>
          </a:p>
          <a:p>
            <a:pPr marR="0" lvl="0" algn="just" defTabSz="914400" rtl="0" eaLnBrk="1" fontAlgn="auto" latinLnBrk="0" hangingPunct="1">
              <a:lnSpc>
                <a:spcPct val="90000"/>
              </a:lnSpc>
              <a:spcBef>
                <a:spcPts val="1000"/>
              </a:spcBef>
              <a:spcAft>
                <a:spcPts val="0"/>
              </a:spcAft>
              <a:buClrTx/>
              <a:buSzTx/>
              <a:tabLst/>
              <a:defRPr/>
            </a:pPr>
            <a:r>
              <a:rPr lang="en-ZA" sz="2100" b="1" dirty="0">
                <a:solidFill>
                  <a:prstClr val="black"/>
                </a:solidFill>
                <a:latin typeface="Arial" panose="020B0604020202020204" pitchFamily="34" charset="0"/>
                <a:ea typeface="Times New Roman" panose="02020603050405020304" pitchFamily="18" charset="0"/>
                <a:cs typeface="Arial" panose="020B0604020202020204" pitchFamily="34" charset="0"/>
              </a:rPr>
              <a:t>INTERVENTION</a:t>
            </a:r>
            <a:r>
              <a:rPr lang="en-ZA" sz="21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endPar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 2016/17, the Department facilitated ring-fencing </a:t>
            </a:r>
            <a:r>
              <a:rPr lang="en-ZA" sz="2100" dirty="0">
                <a:solidFill>
                  <a:prstClr val="black"/>
                </a:solidFill>
                <a:latin typeface="Arial" panose="020B0604020202020204" pitchFamily="34" charset="0"/>
                <a:ea typeface="Times New Roman" panose="02020603050405020304" pitchFamily="18" charset="0"/>
                <a:cs typeface="Arial" panose="020B0604020202020204" pitchFamily="34" charset="0"/>
              </a:rPr>
              <a:t>of a 5% portion allocated for sport infrastructure in the MIG </a:t>
            </a: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Department was allowed to allocate this funding to municipalities, although funds would still be transferred by DCOGTA as a custodian and transferring department</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100" dirty="0">
                <a:solidFill>
                  <a:prstClr val="black"/>
                </a:solidFill>
                <a:latin typeface="Arial" panose="020B0604020202020204" pitchFamily="34" charset="0"/>
                <a:ea typeface="Times New Roman" panose="02020603050405020304" pitchFamily="18" charset="0"/>
                <a:cs typeface="Arial" panose="020B0604020202020204" pitchFamily="34" charset="0"/>
              </a:rPr>
              <a:t>To ensure value for money and compliance with Norms and Standards, the Department provides support to and monitors beneficiary municipalities.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100" dirty="0">
                <a:solidFill>
                  <a:prstClr val="black"/>
                </a:solidFill>
                <a:latin typeface="Arial" panose="020B0604020202020204" pitchFamily="34" charset="0"/>
                <a:ea typeface="Times New Roman" panose="02020603050405020304" pitchFamily="18" charset="0"/>
                <a:cs typeface="Arial" panose="020B0604020202020204" pitchFamily="34" charset="0"/>
              </a:rPr>
              <a:t>Regarding USDG, engagements with metropolitan municipalities is still in progress.</a:t>
            </a:r>
          </a:p>
          <a:p>
            <a:pPr marL="857250" indent="-171450" algn="just">
              <a:lnSpc>
                <a:spcPct val="107000"/>
              </a:lnSpc>
              <a:spcAft>
                <a:spcPts val="800"/>
              </a:spcAft>
              <a:buFont typeface="Arial" panose="020B0604020202020204" pitchFamily="34" charset="0"/>
              <a:buChar char="•"/>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Arial" panose="020B0604020202020204" pitchFamily="34" charset="0"/>
              <a:buChar char="•"/>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gn="just">
              <a:lnSpc>
                <a:spcPct val="107000"/>
              </a:lnSpc>
              <a:buFont typeface="Arial" panose="020B0604020202020204" pitchFamily="34" charset="0"/>
              <a:buChar char="•"/>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9090834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78915E4-7AA0-43D9-B151-FF17C0CF44C8}"/>
              </a:ext>
            </a:extLst>
          </p:cNvPr>
          <p:cNvSpPr txBox="1"/>
          <p:nvPr/>
        </p:nvSpPr>
        <p:spPr>
          <a:xfrm>
            <a:off x="200025" y="0"/>
            <a:ext cx="11268075" cy="646331"/>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5981B"/>
                </a:solidFill>
                <a:effectLst/>
                <a:uLnTx/>
                <a:uFillTx/>
                <a:latin typeface="Arial"/>
                <a:ea typeface="+mn-ea"/>
                <a:cs typeface="Arial"/>
              </a:rPr>
              <a:t>PROGRESS ON MIG AND USDG  </a:t>
            </a:r>
            <a:r>
              <a:rPr kumimoji="0" lang="en-US" sz="3600" b="1" i="0" u="none" strike="noStrike" kern="1200" cap="none" spc="0" normalizeH="0" baseline="0" noProof="0" dirty="0">
                <a:ln>
                  <a:noFill/>
                </a:ln>
                <a:solidFill>
                  <a:srgbClr val="F5981B"/>
                </a:solidFill>
                <a:effectLst/>
                <a:uLnTx/>
                <a:uFillTx/>
                <a:latin typeface="Arial"/>
                <a:ea typeface="+mn-ea"/>
                <a:cs typeface="Arial"/>
              </a:rPr>
              <a:t>  </a:t>
            </a:r>
            <a:endParaRPr kumimoji="0" lang="en-ZA" sz="3600" b="1" i="0" u="none" strike="noStrike" kern="1200" cap="none" spc="0" normalizeH="0" baseline="0" noProof="0" dirty="0">
              <a:ln>
                <a:noFill/>
              </a:ln>
              <a:solidFill>
                <a:srgbClr val="F5981B"/>
              </a:solidFill>
              <a:effectLst/>
              <a:uLnTx/>
              <a:uFillTx/>
              <a:latin typeface="Arial"/>
              <a:ea typeface="+mn-ea"/>
              <a:cs typeface="Arial"/>
            </a:endParaRPr>
          </a:p>
        </p:txBody>
      </p:sp>
      <p:sp>
        <p:nvSpPr>
          <p:cNvPr id="6" name="TextBox 5">
            <a:extLst>
              <a:ext uri="{FF2B5EF4-FFF2-40B4-BE49-F238E27FC236}">
                <a16:creationId xmlns:a16="http://schemas.microsoft.com/office/drawing/2014/main" xmlns="" id="{9B749659-9292-4CE9-9E21-20920308AA6E}"/>
              </a:ext>
            </a:extLst>
          </p:cNvPr>
          <p:cNvSpPr txBox="1"/>
          <p:nvPr/>
        </p:nvSpPr>
        <p:spPr>
          <a:xfrm>
            <a:off x="95250" y="323165"/>
            <a:ext cx="11715750" cy="678301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ZA" sz="2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ON MIG</a:t>
            </a: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Since inception  of the ring-fencing of MIG in 2016/17 – 2021/22, the department has allocated 160 municipalities, and there is a total of 45 outstanding.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15 new municipalities (excluding those repeated) have been identified for 2022/23</a:t>
            </a: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ZA" sz="2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ON USDG</a:t>
            </a: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Department started with engagements with metropolitan municipalities, and so far both City of Tshwane and Buffalo City municipalities have confirmed that they have not allocated delivery of sport infrastructure from their USDGs.</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there is commitment from </a:t>
            </a:r>
            <a:r>
              <a:rPr kumimoji="0" lang="en-ZA" sz="21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CoT</a:t>
            </a: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lang="en-ZA" sz="2100" dirty="0">
                <a:solidFill>
                  <a:prstClr val="black"/>
                </a:solidFill>
                <a:latin typeface="Arial" panose="020B0604020202020204" pitchFamily="34" charset="0"/>
                <a:cs typeface="Arial" panose="020B0604020202020204" pitchFamily="34" charset="0"/>
              </a:rPr>
              <a:t>that consultation with sport division of the municipality will from this point forward take place to ensure that allocation for sport infrastructure are made.</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established and available funding mechanism  for re-development of HM </a:t>
            </a:r>
            <a:r>
              <a:rPr kumimoji="0" lang="en-ZA" sz="21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Pietjie</a:t>
            </a: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ODI stadia in </a:t>
            </a:r>
            <a:r>
              <a:rPr kumimoji="0" lang="en-ZA" sz="21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CoT</a:t>
            </a: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USDG, which caters for other infrastructure needs required for </a:t>
            </a:r>
            <a:r>
              <a:rPr kumimoji="0" lang="en-ZA" sz="2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integrated</a:t>
            </a:r>
            <a:r>
              <a:rPr lang="en-ZA" sz="2100" dirty="0">
                <a:solidFill>
                  <a:prstClr val="black"/>
                </a:solidFill>
                <a:latin typeface="Arial" panose="020B0604020202020204" pitchFamily="34" charset="0"/>
                <a:cs typeface="Arial" panose="020B0604020202020204" pitchFamily="34" charset="0"/>
              </a:rPr>
              <a:t>, sustainable human </a:t>
            </a:r>
            <a:r>
              <a:rPr lang="en-ZA" sz="2100" dirty="0" smtClean="0">
                <a:solidFill>
                  <a:prstClr val="black"/>
                </a:solidFill>
                <a:latin typeface="Arial" panose="020B0604020202020204" pitchFamily="34" charset="0"/>
                <a:cs typeface="Arial" panose="020B0604020202020204" pitchFamily="34" charset="0"/>
              </a:rPr>
              <a:t>settlements</a:t>
            </a:r>
            <a:r>
              <a:rPr lang="en-ZA" sz="2100" dirty="0">
                <a:solidFill>
                  <a:prstClr val="black"/>
                </a:solidFill>
                <a:latin typeface="Arial" panose="020B0604020202020204" pitchFamily="34" charset="0"/>
                <a:cs typeface="Arial" panose="020B0604020202020204" pitchFamily="34" charset="0"/>
              </a:rPr>
              <a:t>.</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It is a Lo</a:t>
            </a:r>
            <a:r>
              <a:rPr lang="en-ZA" sz="2100" dirty="0" err="1">
                <a:solidFill>
                  <a:prstClr val="black"/>
                </a:solidFill>
                <a:latin typeface="Arial" panose="020B0604020202020204" pitchFamily="34" charset="0"/>
                <a:cs typeface="Arial" panose="020B0604020202020204" pitchFamily="34" charset="0"/>
              </a:rPr>
              <a:t>cal</a:t>
            </a:r>
            <a:r>
              <a:rPr lang="en-ZA" sz="2100" dirty="0">
                <a:solidFill>
                  <a:prstClr val="black"/>
                </a:solidFill>
                <a:latin typeface="Arial" panose="020B0604020202020204" pitchFamily="34" charset="0"/>
                <a:cs typeface="Arial" panose="020B0604020202020204" pitchFamily="34" charset="0"/>
              </a:rPr>
              <a:t> Government Grant administered by DHS and transferred directly to municipalities [DSAC is not involved in this process, nor consulted]</a:t>
            </a: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90000"/>
              </a:lnSpc>
              <a:spcBef>
                <a:spcPts val="1000"/>
              </a:spcBef>
              <a:spcAft>
                <a:spcPts val="0"/>
              </a:spcAft>
              <a:buClrTx/>
              <a:buSzTx/>
              <a:buFontTx/>
              <a:buNone/>
              <a:tabLst/>
              <a:defRPr/>
            </a:pPr>
            <a:endPar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857250" marR="0" lvl="0" indent="-1714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endParaRPr kumimoji="0" lang="en-ZA"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kumimoji="0" lang="en-ZA"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gn="just"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kumimoji="0" lang="en-ZA"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55421185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78915E4-7AA0-43D9-B151-FF17C0CF44C8}"/>
              </a:ext>
            </a:extLst>
          </p:cNvPr>
          <p:cNvSpPr txBox="1"/>
          <p:nvPr/>
        </p:nvSpPr>
        <p:spPr>
          <a:xfrm>
            <a:off x="200025" y="0"/>
            <a:ext cx="11268075" cy="646331"/>
          </a:xfrm>
          <a:prstGeom prst="rect">
            <a:avLst/>
          </a:prstGeom>
          <a:noFill/>
        </p:spPr>
        <p:txBody>
          <a:bodyPr wrap="square" rtlCol="0">
            <a:spAutoFit/>
          </a:bodyPr>
          <a:lstStyle/>
          <a:p>
            <a:pPr algn="r" defTabSz="457200"/>
            <a:r>
              <a:rPr lang="en-US" sz="3200" b="1" dirty="0">
                <a:solidFill>
                  <a:srgbClr val="F5981B"/>
                </a:solidFill>
                <a:latin typeface="Arial"/>
                <a:cs typeface="Arial"/>
              </a:rPr>
              <a:t>WAY-FORWARD ON USDG     </a:t>
            </a:r>
            <a:r>
              <a:rPr lang="en-US" sz="3600" b="1" dirty="0">
                <a:solidFill>
                  <a:srgbClr val="F5981B"/>
                </a:solidFill>
                <a:latin typeface="Arial"/>
                <a:cs typeface="Arial"/>
              </a:rPr>
              <a:t>  </a:t>
            </a:r>
            <a:endParaRPr lang="en-ZA" sz="3600" b="1" dirty="0">
              <a:solidFill>
                <a:srgbClr val="F5981B"/>
              </a:solidFill>
              <a:latin typeface="Arial"/>
              <a:cs typeface="Arial"/>
            </a:endParaRPr>
          </a:p>
        </p:txBody>
      </p:sp>
      <p:sp>
        <p:nvSpPr>
          <p:cNvPr id="6" name="TextBox 5">
            <a:extLst>
              <a:ext uri="{FF2B5EF4-FFF2-40B4-BE49-F238E27FC236}">
                <a16:creationId xmlns:a16="http://schemas.microsoft.com/office/drawing/2014/main" xmlns="" id="{9B749659-9292-4CE9-9E21-20920308AA6E}"/>
              </a:ext>
            </a:extLst>
          </p:cNvPr>
          <p:cNvSpPr txBox="1"/>
          <p:nvPr/>
        </p:nvSpPr>
        <p:spPr>
          <a:xfrm>
            <a:off x="123825" y="560606"/>
            <a:ext cx="11715750" cy="5002973"/>
          </a:xfrm>
          <a:prstGeom prst="rect">
            <a:avLst/>
          </a:prstGeom>
          <a:noFill/>
        </p:spPr>
        <p:txBody>
          <a:bodyPr wrap="square">
            <a:spAutoFit/>
          </a:bodyPr>
          <a:lstStyle/>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200" dirty="0">
                <a:solidFill>
                  <a:prstClr val="black"/>
                </a:solidFill>
                <a:latin typeface="Arial" panose="020B0604020202020204" pitchFamily="34" charset="0"/>
                <a:ea typeface="Calibri" panose="020F0502020204030204" pitchFamily="34" charset="0"/>
                <a:cs typeface="Arial" panose="020B0604020202020204" pitchFamily="34" charset="0"/>
              </a:rPr>
              <a:t>Following completion of consultation with the metropolitan municipalities to establish the extent of use of USDG to deliver sport facilities, DSAC will develop a proposal to ring-fence portion of USDG, learning from MIG, and engage National Treasury.</a:t>
            </a:r>
          </a:p>
          <a:p>
            <a:pPr marR="0" lvl="0" algn="just" defTabSz="914400" rtl="0" eaLnBrk="1" fontAlgn="auto" latinLnBrk="0" hangingPunct="1">
              <a:lnSpc>
                <a:spcPct val="90000"/>
              </a:lnSpc>
              <a:spcBef>
                <a:spcPts val="1000"/>
              </a:spcBef>
              <a:spcAft>
                <a:spcPts val="0"/>
              </a:spcAft>
              <a:buClrTx/>
              <a:buSzTx/>
              <a:tabLst/>
              <a:defRPr/>
            </a:pPr>
            <a:endParaRPr lang="en-ZA" sz="22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200" dirty="0">
                <a:solidFill>
                  <a:prstClr val="black"/>
                </a:solidFill>
                <a:latin typeface="Arial" panose="020B0604020202020204" pitchFamily="34" charset="0"/>
                <a:ea typeface="Calibri" panose="020F0502020204030204" pitchFamily="34" charset="0"/>
                <a:cs typeface="Arial" panose="020B0604020202020204" pitchFamily="34" charset="0"/>
              </a:rPr>
              <a:t>DSAC will also engage with DHS as a custodian of the Grant to participate in the process of monitoring inclusion of sport facilities in the Built Environment Performance Plans (BEPP) required from municipalities for purpose of USDG allocations</a:t>
            </a:r>
          </a:p>
          <a:p>
            <a:pPr marR="0" lvl="0" algn="just" defTabSz="914400" rtl="0" eaLnBrk="1" fontAlgn="auto" latinLnBrk="0" hangingPunct="1">
              <a:lnSpc>
                <a:spcPct val="90000"/>
              </a:lnSpc>
              <a:spcBef>
                <a:spcPts val="1000"/>
              </a:spcBef>
              <a:spcAft>
                <a:spcPts val="0"/>
              </a:spcAft>
              <a:buClrTx/>
              <a:buSzTx/>
              <a:tabLst/>
              <a:defRPr/>
            </a:pPr>
            <a:endParaRPr lang="en-ZA" sz="22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sz="2200" dirty="0">
                <a:solidFill>
                  <a:prstClr val="black"/>
                </a:solidFill>
                <a:latin typeface="Arial" panose="020B0604020202020204" pitchFamily="34" charset="0"/>
                <a:ea typeface="Calibri" panose="020F0502020204030204" pitchFamily="34" charset="0"/>
                <a:cs typeface="Arial" panose="020B0604020202020204" pitchFamily="34" charset="0"/>
              </a:rPr>
              <a:t>As with MIG, DSAC notes that the planned intervention should not usurp powers and constitutional mandate of municipalities to deliver and maintain sport facilities, and that local government remains a sphere accountable for sport facilities, provincial government for sport development and mass participation programmes and national government for Norms and Standards and National Policy  </a:t>
            </a:r>
            <a:endParaRPr lang="en-ZA" sz="2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Arial" panose="020B0604020202020204" pitchFamily="34" charset="0"/>
              <a:buChar char="•"/>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gn="just">
              <a:lnSpc>
                <a:spcPct val="107000"/>
              </a:lnSpc>
              <a:buFont typeface="Arial" panose="020B0604020202020204" pitchFamily="34" charset="0"/>
              <a:buChar char="•"/>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25981330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78915E4-7AA0-43D9-B151-FF17C0CF44C8}"/>
              </a:ext>
            </a:extLst>
          </p:cNvPr>
          <p:cNvSpPr txBox="1"/>
          <p:nvPr/>
        </p:nvSpPr>
        <p:spPr>
          <a:xfrm>
            <a:off x="200025" y="0"/>
            <a:ext cx="11268075" cy="646331"/>
          </a:xfrm>
          <a:prstGeom prst="rect">
            <a:avLst/>
          </a:prstGeom>
          <a:noFill/>
        </p:spPr>
        <p:txBody>
          <a:bodyPr wrap="square" rtlCol="0">
            <a:spAutoFit/>
          </a:bodyPr>
          <a:lstStyle/>
          <a:p>
            <a:pPr algn="r" defTabSz="457200"/>
            <a:r>
              <a:rPr lang="en-US" sz="3200" b="1" dirty="0">
                <a:solidFill>
                  <a:srgbClr val="F5981B"/>
                </a:solidFill>
                <a:latin typeface="Arial"/>
                <a:cs typeface="Arial"/>
              </a:rPr>
              <a:t> </a:t>
            </a:r>
            <a:r>
              <a:rPr lang="en-US" sz="3600" b="1" dirty="0">
                <a:solidFill>
                  <a:srgbClr val="F5981B"/>
                </a:solidFill>
                <a:latin typeface="Arial"/>
                <a:cs typeface="Arial"/>
              </a:rPr>
              <a:t>  </a:t>
            </a:r>
            <a:endParaRPr lang="en-ZA" sz="3600" b="1" dirty="0">
              <a:solidFill>
                <a:srgbClr val="F5981B"/>
              </a:solidFill>
              <a:latin typeface="Arial"/>
              <a:cs typeface="Arial"/>
            </a:endParaRPr>
          </a:p>
        </p:txBody>
      </p:sp>
      <p:sp>
        <p:nvSpPr>
          <p:cNvPr id="6" name="TextBox 5">
            <a:extLst>
              <a:ext uri="{FF2B5EF4-FFF2-40B4-BE49-F238E27FC236}">
                <a16:creationId xmlns:a16="http://schemas.microsoft.com/office/drawing/2014/main" xmlns="" id="{9B749659-9292-4CE9-9E21-20920308AA6E}"/>
              </a:ext>
            </a:extLst>
          </p:cNvPr>
          <p:cNvSpPr txBox="1"/>
          <p:nvPr/>
        </p:nvSpPr>
        <p:spPr>
          <a:xfrm>
            <a:off x="200025" y="646331"/>
            <a:ext cx="11715750" cy="377039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endPar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R="0" lvl="0" algn="l" defTabSz="914400" rtl="0" eaLnBrk="1" fontAlgn="auto" latinLnBrk="0" hangingPunct="1">
              <a:lnSpc>
                <a:spcPct val="90000"/>
              </a:lnSpc>
              <a:spcBef>
                <a:spcPts val="1000"/>
              </a:spcBef>
              <a:spcAft>
                <a:spcPts val="0"/>
              </a:spcAft>
              <a:buClrTx/>
              <a:buSzTx/>
              <a:tabLst/>
              <a:defRPr/>
            </a:pPr>
            <a:endParaRPr lang="en-ZA" sz="21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R="0" lvl="0" algn="l" defTabSz="914400" rtl="0" eaLnBrk="1" fontAlgn="auto" latinLnBrk="0" hangingPunct="1">
              <a:lnSpc>
                <a:spcPct val="90000"/>
              </a:lnSpc>
              <a:spcBef>
                <a:spcPts val="1000"/>
              </a:spcBef>
              <a:spcAft>
                <a:spcPts val="0"/>
              </a:spcAft>
              <a:buClrTx/>
              <a:buSzTx/>
              <a:tabLst/>
              <a:defRPr/>
            </a:pPr>
            <a:endPar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R="0" lvl="0" algn="l" defTabSz="914400" rtl="0" eaLnBrk="1" fontAlgn="auto" latinLnBrk="0" hangingPunct="1">
              <a:lnSpc>
                <a:spcPct val="90000"/>
              </a:lnSpc>
              <a:spcBef>
                <a:spcPts val="1000"/>
              </a:spcBef>
              <a:spcAft>
                <a:spcPts val="0"/>
              </a:spcAft>
              <a:buClrTx/>
              <a:buSzTx/>
              <a:tabLst/>
              <a:defRPr/>
            </a:pPr>
            <a:endParaRPr lang="en-ZA" sz="21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R="0" lvl="0" algn="l" defTabSz="914400" rtl="0" eaLnBrk="1" fontAlgn="auto" latinLnBrk="0" hangingPunct="1">
              <a:lnSpc>
                <a:spcPct val="90000"/>
              </a:lnSpc>
              <a:spcBef>
                <a:spcPts val="1000"/>
              </a:spcBef>
              <a:spcAft>
                <a:spcPts val="0"/>
              </a:spcAft>
              <a:buClrTx/>
              <a:buSzTx/>
              <a:tabLst/>
              <a:defRPr/>
            </a:pPr>
            <a:endPar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R="0" lvl="0" algn="l" defTabSz="914400" rtl="0" eaLnBrk="1" fontAlgn="auto" latinLnBrk="0" hangingPunct="1">
              <a:lnSpc>
                <a:spcPct val="90000"/>
              </a:lnSpc>
              <a:spcBef>
                <a:spcPts val="1000"/>
              </a:spcBef>
              <a:spcAft>
                <a:spcPts val="0"/>
              </a:spcAft>
              <a:buClrTx/>
              <a:buSzTx/>
              <a:tabLst/>
              <a:defRPr/>
            </a:pPr>
            <a:endParaRPr lang="en-ZA" sz="21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R="0" lvl="0" algn="l" defTabSz="914400" rtl="0" eaLnBrk="1" fontAlgn="auto" latinLnBrk="0" hangingPunct="1">
              <a:lnSpc>
                <a:spcPct val="90000"/>
              </a:lnSpc>
              <a:spcBef>
                <a:spcPts val="1000"/>
              </a:spcBef>
              <a:spcAft>
                <a:spcPts val="0"/>
              </a:spcAft>
              <a:buClrTx/>
              <a:buSzTx/>
              <a:tabLst/>
              <a:defRPr/>
            </a:pP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ZA" sz="32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THANK YOU</a:t>
            </a:r>
            <a:r>
              <a:rPr kumimoji="0" lang="en-ZA" sz="2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p>
          <a:p>
            <a:pPr marL="857250" indent="-171450" algn="just">
              <a:lnSpc>
                <a:spcPct val="107000"/>
              </a:lnSpc>
              <a:spcAft>
                <a:spcPts val="800"/>
              </a:spcAft>
              <a:buFont typeface="Arial" panose="020B0604020202020204" pitchFamily="34" charset="0"/>
              <a:buChar char="•"/>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Arial" panose="020B0604020202020204" pitchFamily="34" charset="0"/>
              <a:buChar char="•"/>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gn="just">
              <a:lnSpc>
                <a:spcPct val="107000"/>
              </a:lnSpc>
              <a:buFont typeface="Arial" panose="020B0604020202020204" pitchFamily="34" charset="0"/>
              <a:buChar char="•"/>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77925682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44339</TotalTime>
  <Words>683</Words>
  <Application>Microsoft Office PowerPoint</Application>
  <PresentationFormat>Custom</PresentationFormat>
  <Paragraphs>66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1_Office Theme</vt:lpstr>
      <vt:lpstr>ROLE OF DSAC IN THE PROVISION OF SPORT FACILITIES AS PART OF SPORT DEVELOPMENT AND TRANSFORMATION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cp:revision>
  <dcterms:created xsi:type="dcterms:W3CDTF">2021-10-27T13:51:45Z</dcterms:created>
  <dcterms:modified xsi:type="dcterms:W3CDTF">2022-02-18T17:22:35Z</dcterms:modified>
</cp:coreProperties>
</file>