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2"/>
  </p:notesMasterIdLst>
  <p:handoutMasterIdLst>
    <p:handoutMasterId r:id="rId23"/>
  </p:handoutMasterIdLst>
  <p:sldIdLst>
    <p:sldId id="425" r:id="rId6"/>
    <p:sldId id="1470" r:id="rId7"/>
    <p:sldId id="1471" r:id="rId8"/>
    <p:sldId id="354" r:id="rId9"/>
    <p:sldId id="364" r:id="rId10"/>
    <p:sldId id="355" r:id="rId11"/>
    <p:sldId id="357" r:id="rId12"/>
    <p:sldId id="358" r:id="rId13"/>
    <p:sldId id="359" r:id="rId14"/>
    <p:sldId id="360" r:id="rId15"/>
    <p:sldId id="361" r:id="rId16"/>
    <p:sldId id="321" r:id="rId17"/>
    <p:sldId id="363" r:id="rId18"/>
    <p:sldId id="1328" r:id="rId19"/>
    <p:sldId id="323" r:id="rId20"/>
    <p:sldId id="1472" r:id="rId21"/>
  </p:sldIdLst>
  <p:sldSz cx="9144000" cy="6858000" type="screen4x3"/>
  <p:notesSz cx="9940925" cy="6808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A3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napToObjects="1">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734" cy="34162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30893" y="1"/>
            <a:ext cx="4307734" cy="341622"/>
          </a:xfrm>
          <a:prstGeom prst="rect">
            <a:avLst/>
          </a:prstGeom>
        </p:spPr>
        <p:txBody>
          <a:bodyPr vert="horz" lIns="91440" tIns="45720" rIns="91440" bIns="45720" rtlCol="0"/>
          <a:lstStyle>
            <a:lvl1pPr algn="r">
              <a:defRPr sz="1200"/>
            </a:lvl1pPr>
          </a:lstStyle>
          <a:p>
            <a:fld id="{77C6FB79-7D59-48BD-8C13-19396CDA5F83}" type="datetimeFigureOut">
              <a:rPr lang="en-ZA" smtClean="0"/>
              <a:pPr/>
              <a:t>2022/02/18</a:t>
            </a:fld>
            <a:endParaRPr lang="en-ZA" dirty="0"/>
          </a:p>
        </p:txBody>
      </p:sp>
      <p:sp>
        <p:nvSpPr>
          <p:cNvPr id="4" name="Footer Placeholder 3"/>
          <p:cNvSpPr>
            <a:spLocks noGrp="1"/>
          </p:cNvSpPr>
          <p:nvPr>
            <p:ph type="ftr" sz="quarter" idx="2"/>
          </p:nvPr>
        </p:nvSpPr>
        <p:spPr>
          <a:xfrm>
            <a:off x="1" y="6467167"/>
            <a:ext cx="4307734" cy="34162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30893" y="6467167"/>
            <a:ext cx="4307734" cy="341621"/>
          </a:xfrm>
          <a:prstGeom prst="rect">
            <a:avLst/>
          </a:prstGeom>
        </p:spPr>
        <p:txBody>
          <a:bodyPr vert="horz" lIns="91440" tIns="45720" rIns="91440" bIns="45720" rtlCol="0" anchor="b"/>
          <a:lstStyle>
            <a:lvl1pPr algn="r">
              <a:defRPr sz="1200"/>
            </a:lvl1pPr>
          </a:lstStyle>
          <a:p>
            <a:fld id="{6A7E7BC5-EFCA-4D67-B822-23B305691EF8}" type="slidenum">
              <a:rPr lang="en-ZA" smtClean="0"/>
              <a:pPr/>
              <a:t>‹#›</a:t>
            </a:fld>
            <a:endParaRPr lang="en-ZA" dirty="0"/>
          </a:p>
        </p:txBody>
      </p:sp>
    </p:spTree>
    <p:extLst>
      <p:ext uri="{BB962C8B-B14F-4D97-AF65-F5344CB8AC3E}">
        <p14:creationId xmlns:p14="http://schemas.microsoft.com/office/powerpoint/2010/main" xmlns="" val="156906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734" cy="34162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30893" y="1"/>
            <a:ext cx="4307734" cy="341622"/>
          </a:xfrm>
          <a:prstGeom prst="rect">
            <a:avLst/>
          </a:prstGeom>
        </p:spPr>
        <p:txBody>
          <a:bodyPr vert="horz" lIns="91440" tIns="45720" rIns="91440" bIns="45720" rtlCol="0"/>
          <a:lstStyle>
            <a:lvl1pPr algn="r">
              <a:defRPr sz="1200"/>
            </a:lvl1pPr>
          </a:lstStyle>
          <a:p>
            <a:fld id="{DCC38F2E-7B3E-42B9-BF3B-98A50D51DF46}" type="datetimeFigureOut">
              <a:rPr lang="en-ZA" smtClean="0"/>
              <a:pPr/>
              <a:t>2022/02/18</a:t>
            </a:fld>
            <a:endParaRPr lang="en-ZA" dirty="0"/>
          </a:p>
        </p:txBody>
      </p:sp>
      <p:sp>
        <p:nvSpPr>
          <p:cNvPr id="4" name="Slide Image Placeholder 3"/>
          <p:cNvSpPr>
            <a:spLocks noGrp="1" noRot="1" noChangeAspect="1"/>
          </p:cNvSpPr>
          <p:nvPr>
            <p:ph type="sldImg" idx="2"/>
          </p:nvPr>
        </p:nvSpPr>
        <p:spPr>
          <a:xfrm>
            <a:off x="3438525" y="850900"/>
            <a:ext cx="3063875" cy="22987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4093" y="3276730"/>
            <a:ext cx="7952739" cy="26809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6467167"/>
            <a:ext cx="4307734" cy="341621"/>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30893" y="6467167"/>
            <a:ext cx="4307734" cy="341621"/>
          </a:xfrm>
          <a:prstGeom prst="rect">
            <a:avLst/>
          </a:prstGeom>
        </p:spPr>
        <p:txBody>
          <a:bodyPr vert="horz" lIns="91440" tIns="45720" rIns="91440" bIns="45720" rtlCol="0" anchor="b"/>
          <a:lstStyle>
            <a:lvl1pPr algn="r">
              <a:defRPr sz="1200"/>
            </a:lvl1pPr>
          </a:lstStyle>
          <a:p>
            <a:fld id="{1F459BC9-64CE-4FCA-A25A-09BCC5678C6B}" type="slidenum">
              <a:rPr lang="en-ZA" smtClean="0"/>
              <a:pPr/>
              <a:t>‹#›</a:t>
            </a:fld>
            <a:endParaRPr lang="en-ZA" dirty="0"/>
          </a:p>
        </p:txBody>
      </p:sp>
    </p:spTree>
    <p:extLst>
      <p:ext uri="{BB962C8B-B14F-4D97-AF65-F5344CB8AC3E}">
        <p14:creationId xmlns:p14="http://schemas.microsoft.com/office/powerpoint/2010/main" xmlns="" val="30989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F459BC9-64CE-4FCA-A25A-09BCC5678C6B}" type="slidenum">
              <a:rPr lang="en-ZA" smtClean="0"/>
              <a:pPr/>
              <a:t>1</a:t>
            </a:fld>
            <a:endParaRPr lang="en-ZA" dirty="0"/>
          </a:p>
        </p:txBody>
      </p:sp>
    </p:spTree>
    <p:extLst>
      <p:ext uri="{BB962C8B-B14F-4D97-AF65-F5344CB8AC3E}">
        <p14:creationId xmlns:p14="http://schemas.microsoft.com/office/powerpoint/2010/main" xmlns="" val="40823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16E21E-B067-4B6C-B2F4-6F749A14733D}" type="datetime1">
              <a:rPr lang="en-US" smtClean="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A29C78-C816-644D-A351-9E3F7C871933}" type="slidenum">
              <a:rPr lang="en-US" smtClean="0"/>
              <a:pPr/>
              <a:t>‹#›</a:t>
            </a:fld>
            <a:endParaRPr lang="en-US" dirty="0"/>
          </a:p>
        </p:txBody>
      </p:sp>
      <p:pic>
        <p:nvPicPr>
          <p:cNvPr id="7" name="Picture 6" descr="COT_PowerpointTemp_Cover_New.gif"/>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89239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CF617-F40E-4CAD-B90E-5A4FC948E66F}" type="datetime1">
              <a:rPr lang="en-US" smtClean="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16067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5083-46E0-46CB-9DF5-0E291D1DBE50}" type="datetime1">
              <a:rPr lang="en-US" smtClean="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71184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10833"/>
            <a:ext cx="8229600" cy="1598084"/>
          </a:xfrm>
          <a:prstGeom prst="rect">
            <a:avLst/>
          </a:prstGeom>
        </p:spPr>
        <p:txBody>
          <a:bodyPr>
            <a:normAutofit/>
          </a:bodyPr>
          <a:lstStyle>
            <a:lvl1pPr algn="ctr">
              <a:lnSpc>
                <a:spcPts val="3210"/>
              </a:lnSpc>
              <a:defRPr sz="3300" b="0" spc="0" baseline="0">
                <a:solidFill>
                  <a:srgbClr val="13912F"/>
                </a:solidFill>
                <a:latin typeface="Nyala"/>
                <a:cs typeface="Nyala"/>
              </a:defRPr>
            </a:lvl1pPr>
          </a:lstStyle>
          <a:p>
            <a:r>
              <a:rPr lang="en-US"/>
              <a:t>Click to edit Master title style</a:t>
            </a:r>
            <a:endParaRPr lang="en-US" dirty="0"/>
          </a:p>
        </p:txBody>
      </p:sp>
      <p:sp>
        <p:nvSpPr>
          <p:cNvPr id="3" name="Subtitle 2"/>
          <p:cNvSpPr>
            <a:spLocks noGrp="1"/>
          </p:cNvSpPr>
          <p:nvPr>
            <p:ph type="subTitle" idx="1"/>
          </p:nvPr>
        </p:nvSpPr>
        <p:spPr>
          <a:xfrm>
            <a:off x="457200" y="3693587"/>
            <a:ext cx="8229600" cy="1968499"/>
          </a:xfrm>
        </p:spPr>
        <p:txBody>
          <a:bodyPr/>
          <a:lstStyle>
            <a:lvl1pPr marL="0" indent="0" algn="ctr">
              <a:buNone/>
              <a:defRPr sz="1350">
                <a:solidFill>
                  <a:schemeClr val="tx1">
                    <a:tint val="7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A35A88F-02DC-7245-84F1-7AA17C3DD814}" type="datetimeFigureOut">
              <a:rPr lang="en-ZA"/>
              <a:pPr>
                <a:defRPr/>
              </a:pPr>
              <a:t>2022/02/18</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520DFC-0EF1-164A-A9D8-A8FBCA2F3376}" type="slidenum">
              <a:rPr lang="en-ZA"/>
              <a:pPr>
                <a:defRPr/>
              </a:pPr>
              <a:t>‹#›</a:t>
            </a:fld>
            <a:endParaRPr lang="en-ZA"/>
          </a:p>
        </p:txBody>
      </p:sp>
    </p:spTree>
    <p:extLst>
      <p:ext uri="{BB962C8B-B14F-4D97-AF65-F5344CB8AC3E}">
        <p14:creationId xmlns:p14="http://schemas.microsoft.com/office/powerpoint/2010/main" xmlns="" val="106805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666222"/>
            <a:ext cx="6919383" cy="1143000"/>
          </a:xfrm>
          <a:prstGeom prst="rect">
            <a:avLst/>
          </a:prstGeom>
        </p:spPr>
        <p:txBody>
          <a:bodyPr/>
          <a:lstStyle>
            <a:lvl1pPr>
              <a:defRPr sz="2700" baseline="0">
                <a:solidFill>
                  <a:srgbClr val="13912F"/>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2032002"/>
            <a:ext cx="8229600" cy="4094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9C316E7-0FFA-0D4F-BF34-33B883287748}" type="datetimeFigureOut">
              <a:rPr lang="en-ZA"/>
              <a:pPr>
                <a:defRPr/>
              </a:pPr>
              <a:t>2022/02/18</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363F9F-60A9-DD48-8CBE-692B8AF36A1A}" type="slidenum">
              <a:rPr lang="en-ZA"/>
              <a:pPr>
                <a:defRPr/>
              </a:pPr>
              <a:t>‹#›</a:t>
            </a:fld>
            <a:endParaRPr lang="en-ZA"/>
          </a:p>
        </p:txBody>
      </p:sp>
    </p:spTree>
    <p:extLst>
      <p:ext uri="{BB962C8B-B14F-4D97-AF65-F5344CB8AC3E}">
        <p14:creationId xmlns:p14="http://schemas.microsoft.com/office/powerpoint/2010/main" xmlns="" val="27407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512237"/>
            <a:ext cx="6951133" cy="1362075"/>
          </a:xfrm>
          <a:prstGeom prst="rect">
            <a:avLst/>
          </a:prstGeom>
        </p:spPr>
        <p:txBody>
          <a:bodyPr/>
          <a:lstStyle>
            <a:lvl1pPr algn="l">
              <a:defRPr sz="3000" b="0" cap="none">
                <a:latin typeface="Helvetica" panose="020B0604020202020204" pitchFamily="34" charset="0"/>
                <a:cs typeface="Helvetica" panose="020B0604020202020204" pitchFamily="34" charset="0"/>
              </a:defRPr>
            </a:lvl1pPr>
          </a:lstStyle>
          <a:p>
            <a:r>
              <a:rPr lang="en-US" dirty="0" err="1"/>
              <a:t>kkkkkkkk</a:t>
            </a:r>
            <a:endParaRPr lang="en-US" dirty="0"/>
          </a:p>
        </p:txBody>
      </p:sp>
      <p:sp>
        <p:nvSpPr>
          <p:cNvPr id="3" name="Text Placeholder 2"/>
          <p:cNvSpPr>
            <a:spLocks noGrp="1"/>
          </p:cNvSpPr>
          <p:nvPr>
            <p:ph type="body" idx="1"/>
          </p:nvPr>
        </p:nvSpPr>
        <p:spPr>
          <a:xfrm>
            <a:off x="457202" y="2063754"/>
            <a:ext cx="8037513" cy="39687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FACBB72-713E-254A-8A1A-7C1EA1EE5775}" type="datetimeFigureOut">
              <a:rPr lang="en-ZA"/>
              <a:pPr>
                <a:defRPr/>
              </a:pPr>
              <a:t>2022/02/18</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2C3D6-696F-104D-9FCE-95240E90D437}" type="slidenum">
              <a:rPr lang="en-ZA"/>
              <a:pPr>
                <a:defRPr/>
              </a:pPr>
              <a:t>‹#›</a:t>
            </a:fld>
            <a:endParaRPr lang="en-ZA"/>
          </a:p>
        </p:txBody>
      </p:sp>
    </p:spTree>
    <p:extLst>
      <p:ext uri="{BB962C8B-B14F-4D97-AF65-F5344CB8AC3E}">
        <p14:creationId xmlns:p14="http://schemas.microsoft.com/office/powerpoint/2010/main" xmlns="" val="38963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687388"/>
            <a:ext cx="6887633" cy="11430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2169583"/>
            <a:ext cx="4038600" cy="3956580"/>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69583"/>
            <a:ext cx="4038600" cy="3956580"/>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EADB4FA-A12B-0843-A2A2-DCD8F1880684}" type="datetimeFigureOut">
              <a:rPr lang="en-ZA"/>
              <a:pPr>
                <a:defRPr/>
              </a:pPr>
              <a:t>2022/02/18</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81273-16DF-0147-A5C9-858011594133}" type="slidenum">
              <a:rPr lang="en-ZA"/>
              <a:pPr>
                <a:defRPr/>
              </a:pPr>
              <a:t>‹#›</a:t>
            </a:fld>
            <a:endParaRPr lang="en-ZA"/>
          </a:p>
        </p:txBody>
      </p:sp>
    </p:spTree>
    <p:extLst>
      <p:ext uri="{BB962C8B-B14F-4D97-AF65-F5344CB8AC3E}">
        <p14:creationId xmlns:p14="http://schemas.microsoft.com/office/powerpoint/2010/main" xmlns="" val="253313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8721"/>
            <a:ext cx="6908800" cy="11430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841504"/>
            <a:ext cx="4040188" cy="571499"/>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571753"/>
            <a:ext cx="4040188" cy="3554413"/>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841503"/>
            <a:ext cx="4041775" cy="571499"/>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571749"/>
            <a:ext cx="4041775" cy="3554414"/>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A98790F-3959-E24D-9B4C-89EA7AD7B715}" type="datetimeFigureOut">
              <a:rPr lang="en-ZA"/>
              <a:pPr>
                <a:defRPr/>
              </a:pPr>
              <a:t>2022/02/18</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9FC705-5E2D-9E46-9988-D73796C7C68F}" type="slidenum">
              <a:rPr lang="en-ZA"/>
              <a:pPr>
                <a:defRPr/>
              </a:pPr>
              <a:t>‹#›</a:t>
            </a:fld>
            <a:endParaRPr lang="en-ZA"/>
          </a:p>
        </p:txBody>
      </p:sp>
    </p:spTree>
    <p:extLst>
      <p:ext uri="{BB962C8B-B14F-4D97-AF65-F5344CB8AC3E}">
        <p14:creationId xmlns:p14="http://schemas.microsoft.com/office/powerpoint/2010/main" xmlns="" val="107046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8B7A1350-CD48-6F4C-AB19-948F276B1824}" type="datetimeFigureOut">
              <a:rPr lang="en-ZA"/>
              <a:pPr>
                <a:defRPr/>
              </a:pPr>
              <a:t>2022/02/18</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1301BC-2DA4-F945-84D9-EC6CBF8168CC}" type="slidenum">
              <a:rPr lang="en-ZA"/>
              <a:pPr>
                <a:defRPr/>
              </a:pPr>
              <a:t>‹#›</a:t>
            </a:fld>
            <a:endParaRPr lang="en-ZA"/>
          </a:p>
        </p:txBody>
      </p:sp>
    </p:spTree>
    <p:extLst>
      <p:ext uri="{BB962C8B-B14F-4D97-AF65-F5344CB8AC3E}">
        <p14:creationId xmlns:p14="http://schemas.microsoft.com/office/powerpoint/2010/main" xmlns="" val="3695727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D1FF1D-0729-5549-9487-6E72FAD3344C}" type="datetimeFigureOut">
              <a:rPr lang="en-ZA"/>
              <a:pPr>
                <a:defRPr/>
              </a:pPr>
              <a:t>2022/02/18</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4D81E-6068-0C4D-A0CB-B77A3ECEA66B}" type="slidenum">
              <a:rPr lang="en-ZA"/>
              <a:pPr>
                <a:defRPr/>
              </a:pPr>
              <a:t>‹#›</a:t>
            </a:fld>
            <a:endParaRPr lang="en-ZA"/>
          </a:p>
        </p:txBody>
      </p:sp>
    </p:spTree>
    <p:extLst>
      <p:ext uri="{BB962C8B-B14F-4D97-AF65-F5344CB8AC3E}">
        <p14:creationId xmlns:p14="http://schemas.microsoft.com/office/powerpoint/2010/main" xmlns="" val="147282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1E5CAD-DCE8-FA43-BA36-4D8C59E80CBC}" type="datetimeFigureOut">
              <a:rPr lang="en-ZA"/>
              <a:pPr>
                <a:defRPr/>
              </a:pPr>
              <a:t>2022/02/18</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D60CC2-B4B6-ED4F-85AC-059BE9958C1A}" type="slidenum">
              <a:rPr lang="en-ZA"/>
              <a:pPr>
                <a:defRPr/>
              </a:pPr>
              <a:t>‹#›</a:t>
            </a:fld>
            <a:endParaRPr lang="en-ZA"/>
          </a:p>
        </p:txBody>
      </p:sp>
    </p:spTree>
    <p:extLst>
      <p:ext uri="{BB962C8B-B14F-4D97-AF65-F5344CB8AC3E}">
        <p14:creationId xmlns:p14="http://schemas.microsoft.com/office/powerpoint/2010/main" xmlns="" val="128044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500">
                <a:latin typeface="Nyala" panose="02000504070300020003" pitchFamily="2"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000">
                <a:latin typeface="Arial" panose="020B0604020202020204" pitchFamily="34" charset="0"/>
                <a:cs typeface="Arial" panose="020B0604020202020204" pitchFamily="34" charset="0"/>
              </a:defRPr>
            </a:lvl1pPr>
            <a:lvl2pPr marL="742950" indent="-285750">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Ø"/>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E9F593A5-06BE-4D5B-AFB0-30A147E4063F}" type="datetime1">
              <a:rPr lang="en-US" smtClean="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A29C78-C816-644D-A351-9E3F7C871933}" type="slidenum">
              <a:rPr lang="en-US" smtClean="0"/>
              <a:pPr/>
              <a:t>‹#›</a:t>
            </a:fld>
            <a:endParaRPr lang="en-US" dirty="0"/>
          </a:p>
        </p:txBody>
      </p:sp>
      <p:pic>
        <p:nvPicPr>
          <p:cNvPr id="8" name="Picture 7" descr="COTFCcmyk.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740073" y="5802345"/>
            <a:ext cx="914400" cy="877824"/>
          </a:xfrm>
          <a:prstGeom prst="rect">
            <a:avLst/>
          </a:prstGeom>
        </p:spPr>
      </p:pic>
      <p:cxnSp>
        <p:nvCxnSpPr>
          <p:cNvPr id="10" name="Straight Connector 9"/>
          <p:cNvCxnSpPr/>
          <p:nvPr userDrawn="1"/>
        </p:nvCxnSpPr>
        <p:spPr>
          <a:xfrm>
            <a:off x="457200" y="997527"/>
            <a:ext cx="8229600"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428355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B9CE85-6DEA-48CF-9664-319C2B8467DF}" type="datetime1">
              <a:rPr lang="en-US" smtClean="0"/>
              <a:pPr/>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258196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CF32A6-28D5-40AE-9369-7973E300DAFF}" type="datetime1">
              <a:rPr lang="en-US" smtClean="0"/>
              <a:pPr/>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253754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116626-D1D7-46B2-841A-89FD08D05ED2}" type="datetime1">
              <a:rPr lang="en-US" smtClean="0"/>
              <a:pPr/>
              <a:t>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31507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9029BC-9FEF-418B-A75C-318048FA549A}" type="datetime1">
              <a:rPr lang="en-US" smtClean="0"/>
              <a:pPr/>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374227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91A80-D088-4128-9611-17C8B78803FA}" type="datetime1">
              <a:rPr lang="en-US" smtClean="0"/>
              <a:pPr/>
              <a:t>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293967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D8086A-C3D7-4F62-AA4F-A9ABBAB882B1}" type="datetime1">
              <a:rPr lang="en-US" smtClean="0"/>
              <a:pPr/>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221963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8B3D0-011F-46F0-97E6-94327E7E1914}" type="datetime1">
              <a:rPr lang="en-US" smtClean="0"/>
              <a:pPr/>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377687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emf"/><Relationship Id="rId5" Type="http://schemas.openxmlformats.org/officeDocument/2006/relationships/slideLayout" Target="../slideLayouts/slideLayout16.xml"/><Relationship Id="rId10" Type="http://schemas.openxmlformats.org/officeDocument/2006/relationships/image" Target="../media/image3.emf"/><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27188-83FF-4E47-8114-02453001418A}" type="datetime1">
              <a:rPr lang="en-US" smtClean="0"/>
              <a:pPr/>
              <a:t>2/18/2022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29C78-C816-644D-A351-9E3F7C871933}" type="slidenum">
              <a:rPr lang="en-US" smtClean="0"/>
              <a:pPr/>
              <a:t>‹#›</a:t>
            </a:fld>
            <a:endParaRPr lang="en-US" dirty="0"/>
          </a:p>
        </p:txBody>
      </p:sp>
    </p:spTree>
    <p:extLst>
      <p:ext uri="{BB962C8B-B14F-4D97-AF65-F5344CB8AC3E}">
        <p14:creationId xmlns:p14="http://schemas.microsoft.com/office/powerpoint/2010/main" xmlns="" val="302019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0">
            <a:extLst>
              <a:ext uri="{28A0092B-C50C-407E-A947-70E740481C1C}">
                <a14:useLocalDpi xmlns:a14="http://schemas.microsoft.com/office/drawing/2010/main" xmlns="" val="0"/>
              </a:ext>
            </a:extLst>
          </a:blip>
          <a:srcRect b="8133"/>
          <a:stretch>
            <a:fillRect/>
          </a:stretch>
        </p:blipFill>
        <p:spPr bwMode="auto">
          <a:xfrm>
            <a:off x="2" y="3143250"/>
            <a:ext cx="4989513" cy="371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ext Placeholder 2"/>
          <p:cNvSpPr>
            <a:spLocks noGrp="1"/>
          </p:cNvSpPr>
          <p:nvPr>
            <p:ph type="body" idx="1"/>
          </p:nvPr>
        </p:nvSpPr>
        <p:spPr bwMode="auto">
          <a:xfrm>
            <a:off x="457200" y="2201863"/>
            <a:ext cx="8229600" cy="392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750" smtClean="0">
                <a:solidFill>
                  <a:srgbClr val="898989"/>
                </a:solidFill>
                <a:latin typeface="Arial" charset="0"/>
                <a:cs typeface="Arial" charset="0"/>
              </a:defRPr>
            </a:lvl1pPr>
          </a:lstStyle>
          <a:p>
            <a:pPr>
              <a:defRPr/>
            </a:pPr>
            <a:fld id="{AEB7EEB1-02CB-3B43-BA1D-41A8880C4CE7}" type="datetimeFigureOut">
              <a:rPr lang="en-ZA"/>
              <a:pPr>
                <a:defRPr/>
              </a:pPr>
              <a:t>2022/02/18</a:t>
            </a:fld>
            <a:endParaRPr lang="en-ZA"/>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750">
                <a:solidFill>
                  <a:schemeClr val="tx1">
                    <a:tint val="75000"/>
                  </a:scheme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750" smtClean="0">
                <a:solidFill>
                  <a:srgbClr val="898989"/>
                </a:solidFill>
                <a:latin typeface="Arial" charset="0"/>
                <a:cs typeface="Arial" charset="0"/>
              </a:defRPr>
            </a:lvl1pPr>
          </a:lstStyle>
          <a:p>
            <a:pPr>
              <a:defRPr/>
            </a:pPr>
            <a:fld id="{C8309276-5D84-F848-9792-42E752D6E028}" type="slidenum">
              <a:rPr lang="en-ZA"/>
              <a:pPr>
                <a:defRPr/>
              </a:pPr>
              <a:t>‹#›</a:t>
            </a:fld>
            <a:endParaRPr lang="en-ZA"/>
          </a:p>
        </p:txBody>
      </p:sp>
      <p:pic>
        <p:nvPicPr>
          <p:cNvPr id="1031" name="Picture 3" descr="FinalCOTlogo.pdf"/>
          <p:cNvPicPr>
            <a:picLocks noChangeAspect="1"/>
          </p:cNvPicPr>
          <p:nvPr/>
        </p:nvPicPr>
        <p:blipFill>
          <a:blip r:embed="rId11">
            <a:extLst>
              <a:ext uri="{28A0092B-C50C-407E-A947-70E740481C1C}">
                <a14:useLocalDpi xmlns:a14="http://schemas.microsoft.com/office/drawing/2010/main" xmlns="" val="0"/>
              </a:ext>
            </a:extLst>
          </a:blip>
          <a:srcRect t="19865" b="21043"/>
          <a:stretch>
            <a:fillRect/>
          </a:stretch>
        </p:blipFill>
        <p:spPr bwMode="auto">
          <a:xfrm>
            <a:off x="7235827" y="274642"/>
            <a:ext cx="1908175" cy="159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itle Placeholder 1"/>
          <p:cNvSpPr>
            <a:spLocks noGrp="1"/>
          </p:cNvSpPr>
          <p:nvPr>
            <p:ph type="title"/>
          </p:nvPr>
        </p:nvSpPr>
        <p:spPr bwMode="auto">
          <a:xfrm>
            <a:off x="457201" y="390525"/>
            <a:ext cx="6929438" cy="155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ZA"/>
          </a:p>
        </p:txBody>
      </p:sp>
    </p:spTree>
    <p:extLst>
      <p:ext uri="{BB962C8B-B14F-4D97-AF65-F5344CB8AC3E}">
        <p14:creationId xmlns:p14="http://schemas.microsoft.com/office/powerpoint/2010/main" xmlns="" val="2270765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342900" rtl="0" eaLnBrk="1" fontAlgn="base" hangingPunct="1">
        <a:spcBef>
          <a:spcPct val="0"/>
        </a:spcBef>
        <a:spcAft>
          <a:spcPct val="0"/>
        </a:spcAft>
        <a:defRPr sz="3000" kern="1200">
          <a:solidFill>
            <a:srgbClr val="13912F"/>
          </a:solidFill>
          <a:latin typeface="Nyala"/>
          <a:ea typeface="MS PGothic" pitchFamily="34" charset="-128"/>
          <a:cs typeface="Nyala"/>
        </a:defRPr>
      </a:lvl1pPr>
      <a:lvl2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2pPr>
      <a:lvl3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3pPr>
      <a:lvl4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4pPr>
      <a:lvl5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Clr>
          <a:srgbClr val="13912F"/>
        </a:buClr>
        <a:buFont typeface="Arial" charset="0"/>
        <a:buChar char="•"/>
        <a:defRPr sz="1800" kern="1200">
          <a:solidFill>
            <a:schemeClr val="tx1"/>
          </a:solidFill>
          <a:latin typeface="Arial"/>
          <a:ea typeface="MS PGothic" pitchFamily="34" charset="-128"/>
          <a:cs typeface="Arial"/>
        </a:defRPr>
      </a:lvl1pPr>
      <a:lvl2pPr marL="557213" indent="-214313" algn="l" defTabSz="342900" rtl="0" eaLnBrk="1" fontAlgn="base" hangingPunct="1">
        <a:spcBef>
          <a:spcPct val="20000"/>
        </a:spcBef>
        <a:spcAft>
          <a:spcPct val="0"/>
        </a:spcAft>
        <a:buClr>
          <a:srgbClr val="13912F"/>
        </a:buClr>
        <a:buFont typeface="Arial" charset="0"/>
        <a:buChar char="•"/>
        <a:defRPr sz="1500" kern="1200">
          <a:solidFill>
            <a:schemeClr val="tx1"/>
          </a:solidFill>
          <a:latin typeface="Arial"/>
          <a:ea typeface="MS PGothic" pitchFamily="34" charset="-128"/>
          <a:cs typeface="Arial"/>
        </a:defRPr>
      </a:lvl2pPr>
      <a:lvl3pPr marL="857250" indent="-171450" algn="l" defTabSz="342900" rtl="0" eaLnBrk="1" fontAlgn="base" hangingPunct="1">
        <a:spcBef>
          <a:spcPct val="20000"/>
        </a:spcBef>
        <a:spcAft>
          <a:spcPct val="0"/>
        </a:spcAft>
        <a:buClr>
          <a:srgbClr val="13912F"/>
        </a:buClr>
        <a:buFont typeface="Arial" charset="0"/>
        <a:buChar char="•"/>
        <a:defRPr kern="1200">
          <a:solidFill>
            <a:schemeClr val="tx1"/>
          </a:solidFill>
          <a:latin typeface="Arial"/>
          <a:ea typeface="MS PGothic" pitchFamily="34" charset="-128"/>
          <a:cs typeface="Arial"/>
        </a:defRPr>
      </a:lvl3pPr>
      <a:lvl4pPr marL="1200150" indent="-171450" algn="l" defTabSz="342900" rtl="0" eaLnBrk="1" fontAlgn="base" hangingPunct="1">
        <a:spcBef>
          <a:spcPct val="20000"/>
        </a:spcBef>
        <a:spcAft>
          <a:spcPct val="0"/>
        </a:spcAft>
        <a:buClr>
          <a:srgbClr val="13912F"/>
        </a:buClr>
        <a:buFont typeface="Arial" charset="0"/>
        <a:buChar char="•"/>
        <a:defRPr sz="1200" kern="1200">
          <a:solidFill>
            <a:schemeClr val="tx1"/>
          </a:solidFill>
          <a:latin typeface="Arial"/>
          <a:ea typeface="MS PGothic" pitchFamily="34" charset="-128"/>
          <a:cs typeface="Arial"/>
        </a:defRPr>
      </a:lvl4pPr>
      <a:lvl5pPr marL="1543050" indent="-171450" algn="l" defTabSz="342900" rtl="0" eaLnBrk="1" fontAlgn="base" hangingPunct="1">
        <a:spcBef>
          <a:spcPct val="20000"/>
        </a:spcBef>
        <a:spcAft>
          <a:spcPct val="0"/>
        </a:spcAft>
        <a:buClr>
          <a:srgbClr val="13912F"/>
        </a:buClr>
        <a:buFont typeface="Arial" charset="0"/>
        <a:buChar char="•"/>
        <a:defRPr sz="1125" kern="1200">
          <a:solidFill>
            <a:schemeClr val="tx1"/>
          </a:solidFill>
          <a:latin typeface="Arial"/>
          <a:ea typeface="MS PGothic" pitchFamily="34"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1122" y="1492387"/>
            <a:ext cx="8304663" cy="4169125"/>
          </a:xfrm>
          <a:noFill/>
        </p:spPr>
        <p:txBody>
          <a:bodyPr>
            <a:normAutofit fontScale="90000"/>
          </a:bodyPr>
          <a:lstStyle/>
          <a:p>
            <a:pPr>
              <a:lnSpc>
                <a:spcPct val="100000"/>
              </a:lnSpc>
            </a:pPr>
            <a:r>
              <a:rPr lang="en-US" sz="4000" b="1" dirty="0">
                <a:latin typeface="Arial" panose="020B0604020202020204" pitchFamily="34" charset="0"/>
                <a:ea typeface="ＭＳ Ｐゴシック" charset="-128"/>
                <a:cs typeface="Arial" panose="020B0604020202020204" pitchFamily="34" charset="0"/>
              </a:rPr>
              <a:t>City of Tshwane </a:t>
            </a:r>
            <a:br>
              <a:rPr lang="en-US" sz="4000" b="1" dirty="0">
                <a:latin typeface="Arial" panose="020B0604020202020204" pitchFamily="34" charset="0"/>
                <a:ea typeface="ＭＳ Ｐゴシック" charset="-128"/>
                <a:cs typeface="Arial" panose="020B0604020202020204" pitchFamily="34" charset="0"/>
              </a:rPr>
            </a:br>
            <a:r>
              <a:rPr lang="en-US" sz="4000" b="1" dirty="0">
                <a:latin typeface="Arial" panose="020B0604020202020204" pitchFamily="34" charset="0"/>
                <a:ea typeface="ＭＳ Ｐゴシック" charset="-128"/>
                <a:cs typeface="Arial" panose="020B0604020202020204" pitchFamily="34" charset="0"/>
              </a:rPr>
              <a:t>Metropolitan Municipality</a:t>
            </a:r>
            <a:br>
              <a:rPr lang="en-US" sz="4000" b="1" dirty="0">
                <a:latin typeface="Arial" panose="020B0604020202020204" pitchFamily="34" charset="0"/>
                <a:ea typeface="ＭＳ Ｐゴシック" charset="-128"/>
                <a:cs typeface="Arial" panose="020B0604020202020204" pitchFamily="34" charset="0"/>
              </a:rPr>
            </a:br>
            <a:r>
              <a:rPr lang="en-US" sz="4000" b="1" dirty="0">
                <a:latin typeface="Arial" panose="020B0604020202020204" pitchFamily="34" charset="0"/>
                <a:ea typeface="ＭＳ Ｐゴシック" charset="-128"/>
                <a:cs typeface="Arial" panose="020B0604020202020204" pitchFamily="34" charset="0"/>
              </a:rPr>
              <a:t/>
            </a:r>
            <a:br>
              <a:rPr lang="en-US" sz="4000" b="1" dirty="0">
                <a:latin typeface="Arial" panose="020B0604020202020204" pitchFamily="34" charset="0"/>
                <a:ea typeface="ＭＳ Ｐゴシック" charset="-128"/>
                <a:cs typeface="Arial" panose="020B0604020202020204" pitchFamily="34" charset="0"/>
              </a:rPr>
            </a:br>
            <a:r>
              <a:rPr lang="en-US" sz="3100" b="1" dirty="0">
                <a:latin typeface="Arial" panose="020B0604020202020204" pitchFamily="34" charset="0"/>
                <a:ea typeface="ＭＳ Ｐゴシック" charset="-128"/>
                <a:cs typeface="Arial" panose="020B0604020202020204" pitchFamily="34" charset="0"/>
              </a:rPr>
              <a:t>Community &amp; Social Development </a:t>
            </a:r>
            <a:br>
              <a:rPr lang="en-US" sz="3100" b="1" dirty="0">
                <a:latin typeface="Arial" panose="020B0604020202020204" pitchFamily="34" charset="0"/>
                <a:ea typeface="ＭＳ Ｐゴシック" charset="-128"/>
                <a:cs typeface="Arial" panose="020B0604020202020204" pitchFamily="34" charset="0"/>
              </a:rPr>
            </a:br>
            <a:r>
              <a:rPr lang="en-US" sz="3100" b="1" dirty="0">
                <a:latin typeface="Arial" panose="020B0604020202020204" pitchFamily="34" charset="0"/>
                <a:ea typeface="ＭＳ Ｐゴシック" charset="-128"/>
                <a:cs typeface="Arial" panose="020B0604020202020204" pitchFamily="34" charset="0"/>
              </a:rPr>
              <a:t>Services Department</a:t>
            </a:r>
            <a:r>
              <a:rPr lang="en-US" sz="4000" b="1" dirty="0">
                <a:latin typeface="Arial" panose="020B0604020202020204" pitchFamily="34" charset="0"/>
                <a:ea typeface="ＭＳ Ｐゴシック" charset="-128"/>
                <a:cs typeface="Arial" panose="020B0604020202020204" pitchFamily="34" charset="0"/>
              </a:rPr>
              <a:t/>
            </a:r>
            <a:br>
              <a:rPr lang="en-US" sz="4000" b="1" dirty="0">
                <a:latin typeface="Arial" panose="020B0604020202020204" pitchFamily="34" charset="0"/>
                <a:ea typeface="ＭＳ Ｐゴシック" charset="-128"/>
                <a:cs typeface="Arial" panose="020B0604020202020204" pitchFamily="34" charset="0"/>
              </a:rPr>
            </a:br>
            <a:r>
              <a:rPr lang="en-US" sz="4000" b="1" dirty="0">
                <a:latin typeface="Arial" panose="020B0604020202020204" pitchFamily="34" charset="0"/>
                <a:ea typeface="ＭＳ Ｐゴシック" charset="-128"/>
                <a:cs typeface="Arial" panose="020B0604020202020204" pitchFamily="34" charset="0"/>
              </a:rPr>
              <a:t/>
            </a:r>
            <a:br>
              <a:rPr lang="en-US" sz="4000" b="1" dirty="0">
                <a:latin typeface="Arial" panose="020B0604020202020204" pitchFamily="34" charset="0"/>
                <a:ea typeface="ＭＳ Ｐゴシック" charset="-128"/>
                <a:cs typeface="Arial" panose="020B0604020202020204" pitchFamily="34" charset="0"/>
              </a:rPr>
            </a:br>
            <a:r>
              <a:rPr lang="en-US" sz="2200" b="1" dirty="0">
                <a:latin typeface="Arial" panose="020B0604020202020204" pitchFamily="34" charset="0"/>
                <a:ea typeface="ＭＳ Ｐゴシック" charset="-128"/>
                <a:cs typeface="Arial" panose="020B0604020202020204" pitchFamily="34" charset="0"/>
              </a:rPr>
              <a:t>Progress on the redevelopment of </a:t>
            </a:r>
            <a:r>
              <a:rPr lang="en-US" sz="2200" b="1" dirty="0" err="1">
                <a:latin typeface="Arial" panose="020B0604020202020204" pitchFamily="34" charset="0"/>
                <a:ea typeface="ＭＳ Ｐゴシック" charset="-128"/>
                <a:cs typeface="Arial" panose="020B0604020202020204" pitchFamily="34" charset="0"/>
              </a:rPr>
              <a:t>Odi</a:t>
            </a:r>
            <a:r>
              <a:rPr lang="en-US" sz="2200" b="1" dirty="0">
                <a:latin typeface="Arial" panose="020B0604020202020204" pitchFamily="34" charset="0"/>
                <a:ea typeface="ＭＳ Ｐゴシック" charset="-128"/>
                <a:cs typeface="Arial" panose="020B0604020202020204" pitchFamily="34" charset="0"/>
              </a:rPr>
              <a:t> Stadium </a:t>
            </a:r>
            <a:br>
              <a:rPr lang="en-US" sz="2200" b="1" dirty="0">
                <a:latin typeface="Arial" panose="020B0604020202020204" pitchFamily="34" charset="0"/>
                <a:ea typeface="ＭＳ Ｐゴシック" charset="-128"/>
                <a:cs typeface="Arial" panose="020B0604020202020204" pitchFamily="34" charset="0"/>
              </a:rPr>
            </a:br>
            <a:r>
              <a:rPr lang="en-US" sz="2200" b="1" dirty="0">
                <a:latin typeface="Arial" panose="020B0604020202020204" pitchFamily="34" charset="0"/>
                <a:ea typeface="ＭＳ Ｐゴシック" charset="-128"/>
                <a:cs typeface="Arial" panose="020B0604020202020204" pitchFamily="34" charset="0"/>
              </a:rPr>
              <a:t/>
            </a:r>
            <a:br>
              <a:rPr lang="en-US" sz="2200" b="1" dirty="0">
                <a:latin typeface="Arial" panose="020B0604020202020204" pitchFamily="34" charset="0"/>
                <a:ea typeface="ＭＳ Ｐゴシック" charset="-128"/>
                <a:cs typeface="Arial" panose="020B0604020202020204" pitchFamily="34" charset="0"/>
              </a:rPr>
            </a:br>
            <a:r>
              <a:rPr lang="en-US" sz="2200" b="1" dirty="0">
                <a:latin typeface="Arial" panose="020B0604020202020204" pitchFamily="34" charset="0"/>
                <a:ea typeface="ＭＳ Ｐゴシック" charset="-128"/>
                <a:cs typeface="Arial" panose="020B0604020202020204" pitchFamily="34" charset="0"/>
              </a:rPr>
              <a:t>18 February 2022</a:t>
            </a:r>
            <a:r>
              <a:rPr lang="en-US" sz="2800" b="1" dirty="0">
                <a:latin typeface="Arial" panose="020B0604020202020204" pitchFamily="34" charset="0"/>
                <a:ea typeface="ＭＳ Ｐゴシック" charset="-128"/>
                <a:cs typeface="Arial" panose="020B0604020202020204" pitchFamily="34" charset="0"/>
              </a:rPr>
              <a:t/>
            </a:r>
            <a:br>
              <a:rPr lang="en-US" sz="2800" b="1" dirty="0">
                <a:latin typeface="Arial" panose="020B0604020202020204" pitchFamily="34" charset="0"/>
                <a:ea typeface="ＭＳ Ｐゴシック" charset="-128"/>
                <a:cs typeface="Arial" panose="020B0604020202020204" pitchFamily="34" charset="0"/>
              </a:rPr>
            </a:br>
            <a:endParaRPr lang="en-US" sz="2800" b="1" dirty="0">
              <a:latin typeface="Arial" panose="020B0604020202020204" pitchFamily="34" charset="0"/>
              <a:ea typeface="ＭＳ Ｐゴシック" charset="-128"/>
              <a:cs typeface="Arial" panose="020B0604020202020204" pitchFamily="34" charset="0"/>
            </a:endParaRPr>
          </a:p>
        </p:txBody>
      </p:sp>
      <p:sp>
        <p:nvSpPr>
          <p:cNvPr id="3076" name="Slide Number Placeholder 4"/>
          <p:cNvSpPr>
            <a:spLocks noGrp="1"/>
          </p:cNvSpPr>
          <p:nvPr>
            <p:ph type="sldNum" sz="quarter" idx="12"/>
          </p:nvPr>
        </p:nvSpPr>
        <p:spPr bwMode="auto">
          <a:noFill/>
          <a:ln>
            <a:miter lim="800000"/>
            <a:headEnd/>
            <a:tailEnd/>
          </a:ln>
        </p:spPr>
        <p:txBody>
          <a:bodyPr/>
          <a:lstStyle/>
          <a:p>
            <a:fld id="{AEC3F086-D7E6-46F9-ADDF-BEDC43A5FCB3}" type="slidenum">
              <a:rPr lang="en-ZA" smtClean="0">
                <a:ea typeface="ＭＳ Ｐゴシック" pitchFamily="34" charset="-128"/>
              </a:rPr>
              <a:pPr/>
              <a:t>1</a:t>
            </a:fld>
            <a:endParaRPr lang="en-ZA" dirty="0">
              <a:ea typeface="ＭＳ Ｐゴシック" pitchFamily="34" charset="-128"/>
            </a:endParaRPr>
          </a:p>
        </p:txBody>
      </p:sp>
    </p:spTree>
    <p:extLst>
      <p:ext uri="{BB962C8B-B14F-4D97-AF65-F5344CB8AC3E}">
        <p14:creationId xmlns:p14="http://schemas.microsoft.com/office/powerpoint/2010/main" xmlns="" val="153805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392D5-C1E8-4F75-9A52-B5DCA9B080E8}"/>
              </a:ext>
            </a:extLst>
          </p:cNvPr>
          <p:cNvSpPr>
            <a:spLocks noGrp="1"/>
          </p:cNvSpPr>
          <p:nvPr>
            <p:ph type="title"/>
          </p:nvPr>
        </p:nvSpPr>
        <p:spPr/>
        <p:txBody>
          <a:bodyPr/>
          <a:lstStyle/>
          <a:p>
            <a:r>
              <a:rPr lang="en-US" dirty="0"/>
              <a:t> </a:t>
            </a:r>
            <a:endParaRPr lang="en-ZA" dirty="0"/>
          </a:p>
        </p:txBody>
      </p:sp>
      <p:pic>
        <p:nvPicPr>
          <p:cNvPr id="5" name="Content Placeholder 4">
            <a:extLst>
              <a:ext uri="{FF2B5EF4-FFF2-40B4-BE49-F238E27FC236}">
                <a16:creationId xmlns:a16="http://schemas.microsoft.com/office/drawing/2014/main" xmlns="" id="{3D460C54-8100-43C3-B81E-2D8BDA130597}"/>
              </a:ext>
            </a:extLst>
          </p:cNvPr>
          <p:cNvPicPr>
            <a:picLocks noGrp="1" noChangeAspect="1"/>
          </p:cNvPicPr>
          <p:nvPr>
            <p:ph idx="1"/>
          </p:nvPr>
        </p:nvPicPr>
        <p:blipFill>
          <a:blip r:embed="rId2"/>
          <a:stretch>
            <a:fillRect/>
          </a:stretch>
        </p:blipFill>
        <p:spPr>
          <a:xfrm>
            <a:off x="643637" y="2164082"/>
            <a:ext cx="7856725" cy="3843866"/>
          </a:xfrm>
        </p:spPr>
      </p:pic>
      <p:sp>
        <p:nvSpPr>
          <p:cNvPr id="6" name="Title 1">
            <a:extLst>
              <a:ext uri="{FF2B5EF4-FFF2-40B4-BE49-F238E27FC236}">
                <a16:creationId xmlns:a16="http://schemas.microsoft.com/office/drawing/2014/main" xmlns="" id="{8BFB4BD3-C215-41B7-8BAD-262D552F343D}"/>
              </a:ext>
            </a:extLst>
          </p:cNvPr>
          <p:cNvSpPr txBox="1">
            <a:spLocks/>
          </p:cNvSpPr>
          <p:nvPr/>
        </p:nvSpPr>
        <p:spPr bwMode="auto">
          <a:xfrm>
            <a:off x="601820" y="657094"/>
            <a:ext cx="8229600"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0"/>
              </a:spcBef>
              <a:spcAft>
                <a:spcPct val="0"/>
              </a:spcAft>
              <a:defRPr sz="2700" kern="1200" baseline="0">
                <a:solidFill>
                  <a:srgbClr val="13912F"/>
                </a:solidFill>
                <a:latin typeface="Helvetica" panose="020B0604020202020204" pitchFamily="34" charset="0"/>
                <a:ea typeface="MS PGothic" pitchFamily="34" charset="-128"/>
                <a:cs typeface="Helvetica" panose="020B0604020202020204" pitchFamily="34" charset="0"/>
              </a:defRPr>
            </a:lvl1pPr>
            <a:lvl2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2pPr>
            <a:lvl3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3pPr>
            <a:lvl4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4pPr>
            <a:lvl5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r>
              <a:rPr lang="en-ZA" sz="3200" b="1" dirty="0">
                <a:latin typeface="Arial" panose="020B0604020202020204" pitchFamily="34" charset="0"/>
                <a:cs typeface="Arial" panose="020B0604020202020204" pitchFamily="34" charset="0"/>
              </a:rPr>
              <a:t>TIMELINES FOR </a:t>
            </a:r>
          </a:p>
          <a:p>
            <a:r>
              <a:rPr lang="en-ZA" sz="3200" b="1" dirty="0">
                <a:latin typeface="Arial" panose="020B0604020202020204" pitchFamily="34" charset="0"/>
                <a:cs typeface="Arial" panose="020B0604020202020204" pitchFamily="34" charset="0"/>
              </a:rPr>
              <a:t>IMPLEMENTATION </a:t>
            </a:r>
          </a:p>
        </p:txBody>
      </p:sp>
    </p:spTree>
    <p:extLst>
      <p:ext uri="{BB962C8B-B14F-4D97-AF65-F5344CB8AC3E}">
        <p14:creationId xmlns:p14="http://schemas.microsoft.com/office/powerpoint/2010/main" xmlns="" val="71991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8" y="1102407"/>
            <a:ext cx="6919383" cy="1143000"/>
          </a:xfrm>
        </p:spPr>
        <p:txBody>
          <a:bodyPr/>
          <a:lstStyle/>
          <a:p>
            <a:r>
              <a:rPr lang="en-US" sz="3200" b="1" dirty="0">
                <a:latin typeface="Arial" panose="020B0604020202020204" pitchFamily="34" charset="0"/>
                <a:cs typeface="Arial" panose="020B0604020202020204" pitchFamily="34" charset="0"/>
              </a:rPr>
              <a:t>RE-DEVELOPMENT</a:t>
            </a:r>
          </a:p>
        </p:txBody>
      </p:sp>
      <p:sp>
        <p:nvSpPr>
          <p:cNvPr id="4" name="Slide Number Placeholder 3"/>
          <p:cNvSpPr>
            <a:spLocks noGrp="1"/>
          </p:cNvSpPr>
          <p:nvPr>
            <p:ph type="sldNum" sz="quarter" idx="4"/>
          </p:nvPr>
        </p:nvSpPr>
        <p:spPr>
          <a:xfrm>
            <a:off x="8172400" y="6172200"/>
            <a:ext cx="514400" cy="36512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a:t>1</a:t>
            </a:r>
            <a:endParaRPr lang="en-ZA" dirty="0"/>
          </a:p>
        </p:txBody>
      </p:sp>
      <p:sp>
        <p:nvSpPr>
          <p:cNvPr id="6" name="Content Placeholder 5">
            <a:extLst>
              <a:ext uri="{FF2B5EF4-FFF2-40B4-BE49-F238E27FC236}">
                <a16:creationId xmlns:a16="http://schemas.microsoft.com/office/drawing/2014/main" xmlns="" id="{98A655F5-D515-4C02-AE53-6058FAD78D12}"/>
              </a:ext>
            </a:extLst>
          </p:cNvPr>
          <p:cNvSpPr>
            <a:spLocks noGrp="1"/>
          </p:cNvSpPr>
          <p:nvPr>
            <p:ph idx="1"/>
          </p:nvPr>
        </p:nvSpPr>
        <p:spPr>
          <a:xfrm>
            <a:off x="534380" y="2245407"/>
            <a:ext cx="8075240" cy="3165715"/>
          </a:xfrm>
        </p:spPr>
        <p:txBody>
          <a:bodyPr/>
          <a:lstStyle/>
          <a:p>
            <a:pPr marL="0" indent="0" algn="just">
              <a:lnSpc>
                <a:spcPct val="130000"/>
              </a:lnSpc>
              <a:buNone/>
            </a:pPr>
            <a:r>
              <a:rPr lang="en-US" sz="1600" b="1" dirty="0">
                <a:latin typeface="Arial" panose="020B0604020202020204" pitchFamily="34" charset="0"/>
                <a:cs typeface="Arial" panose="020B0604020202020204" pitchFamily="34" charset="0"/>
              </a:rPr>
              <a:t>The proposed way forward to establish the new multi-purpose Sport and Recreation facility:  </a:t>
            </a:r>
          </a:p>
          <a:p>
            <a:pPr algn="just">
              <a:lnSpc>
                <a:spcPct val="130000"/>
              </a:lnSpc>
            </a:pPr>
            <a:r>
              <a:rPr lang="en-US" sz="1600" b="0" dirty="0">
                <a:latin typeface="Arial" panose="020B0604020202020204" pitchFamily="34" charset="0"/>
                <a:cs typeface="Arial" panose="020B0604020202020204" pitchFamily="34" charset="0"/>
              </a:rPr>
              <a:t>Demolition of the existing stadium</a:t>
            </a:r>
          </a:p>
          <a:p>
            <a:pPr algn="just">
              <a:lnSpc>
                <a:spcPct val="130000"/>
              </a:lnSpc>
            </a:pPr>
            <a:r>
              <a:rPr lang="en-US" sz="1600" b="0" dirty="0">
                <a:latin typeface="Arial" panose="020B0604020202020204" pitchFamily="34" charset="0"/>
                <a:cs typeface="Arial" panose="020B0604020202020204" pitchFamily="34" charset="0"/>
              </a:rPr>
              <a:t>New grassed main field with floodlights, athletics track, security fencing and parking</a:t>
            </a:r>
          </a:p>
          <a:p>
            <a:pPr algn="just">
              <a:lnSpc>
                <a:spcPct val="130000"/>
              </a:lnSpc>
            </a:pPr>
            <a:r>
              <a:rPr lang="en-US" sz="1600" b="0" dirty="0">
                <a:latin typeface="Arial" panose="020B0604020202020204" pitchFamily="34" charset="0"/>
                <a:cs typeface="Arial" panose="020B0604020202020204" pitchFamily="34" charset="0"/>
              </a:rPr>
              <a:t>Upgrade the existing 2 practice soccer fields in the precinct</a:t>
            </a:r>
          </a:p>
          <a:p>
            <a:pPr algn="just">
              <a:lnSpc>
                <a:spcPct val="130000"/>
              </a:lnSpc>
            </a:pPr>
            <a:r>
              <a:rPr lang="en-US" sz="1600" b="0" dirty="0">
                <a:latin typeface="Arial" panose="020B0604020202020204" pitchFamily="34" charset="0"/>
                <a:cs typeface="Arial" panose="020B0604020202020204" pitchFamily="34" charset="0"/>
              </a:rPr>
              <a:t>Upgrade the existing multi-purpose courts in the precinct</a:t>
            </a:r>
          </a:p>
          <a:p>
            <a:pPr algn="just">
              <a:lnSpc>
                <a:spcPct val="130000"/>
              </a:lnSpc>
            </a:pPr>
            <a:r>
              <a:rPr lang="en-US" sz="1600" b="0" dirty="0">
                <a:latin typeface="Arial" panose="020B0604020202020204" pitchFamily="34" charset="0"/>
                <a:cs typeface="Arial" panose="020B0604020202020204" pitchFamily="34" charset="0"/>
              </a:rPr>
              <a:t>Upgrade the existing indoor </a:t>
            </a:r>
            <a:r>
              <a:rPr lang="en-US" sz="1600" b="0" dirty="0" err="1">
                <a:latin typeface="Arial" panose="020B0604020202020204" pitchFamily="34" charset="0"/>
                <a:cs typeface="Arial" panose="020B0604020202020204" pitchFamily="34" charset="0"/>
              </a:rPr>
              <a:t>centre</a:t>
            </a:r>
            <a:r>
              <a:rPr lang="en-US" sz="1600" b="0" dirty="0">
                <a:latin typeface="Arial" panose="020B0604020202020204" pitchFamily="34" charset="0"/>
                <a:cs typeface="Arial" panose="020B0604020202020204" pitchFamily="34" charset="0"/>
              </a:rPr>
              <a:t> (precinct)</a:t>
            </a:r>
          </a:p>
          <a:p>
            <a:pPr algn="just">
              <a:lnSpc>
                <a:spcPct val="130000"/>
              </a:lnSpc>
            </a:pPr>
            <a:r>
              <a:rPr lang="en-US" sz="1600" b="0" dirty="0">
                <a:latin typeface="Arial" panose="020B0604020202020204" pitchFamily="34" charset="0"/>
                <a:cs typeface="Arial" panose="020B0604020202020204" pitchFamily="34" charset="0"/>
              </a:rPr>
              <a:t>New public ablutions</a:t>
            </a:r>
            <a:endParaRPr lang="en-ZA" sz="1600" b="0" dirty="0">
              <a:latin typeface="Arial" panose="020B0604020202020204" pitchFamily="34" charset="0"/>
              <a:cs typeface="Arial" panose="020B0604020202020204" pitchFamily="34" charset="0"/>
            </a:endParaRPr>
          </a:p>
          <a:p>
            <a:pPr algn="just">
              <a:lnSpc>
                <a:spcPct val="130000"/>
              </a:lnSpc>
            </a:pPr>
            <a:r>
              <a:rPr lang="en-US" sz="1600" b="0" dirty="0">
                <a:latin typeface="Arial" panose="020B0604020202020204" pitchFamily="34" charset="0"/>
                <a:cs typeface="Arial" panose="020B0604020202020204" pitchFamily="34" charset="0"/>
              </a:rPr>
              <a:t>New change rooms</a:t>
            </a:r>
          </a:p>
          <a:p>
            <a:pPr algn="just">
              <a:lnSpc>
                <a:spcPct val="130000"/>
              </a:lnSpc>
            </a:pPr>
            <a:r>
              <a:rPr lang="en-US" sz="1600" b="0" dirty="0">
                <a:latin typeface="Arial" panose="020B0604020202020204" pitchFamily="34" charset="0"/>
                <a:cs typeface="Arial" panose="020B0604020202020204" pitchFamily="34" charset="0"/>
              </a:rPr>
              <a:t>New clubhouse</a:t>
            </a:r>
          </a:p>
          <a:p>
            <a:endParaRPr lang="en-US" sz="1600" dirty="0"/>
          </a:p>
        </p:txBody>
      </p:sp>
    </p:spTree>
    <p:extLst>
      <p:ext uri="{BB962C8B-B14F-4D97-AF65-F5344CB8AC3E}">
        <p14:creationId xmlns:p14="http://schemas.microsoft.com/office/powerpoint/2010/main" xmlns="" val="114780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5993A3-04D7-48CD-BDDC-C9A4A77EF150}"/>
              </a:ext>
            </a:extLst>
          </p:cNvPr>
          <p:cNvSpPr>
            <a:spLocks noGrp="1"/>
          </p:cNvSpPr>
          <p:nvPr>
            <p:ph idx="1"/>
          </p:nvPr>
        </p:nvSpPr>
        <p:spPr>
          <a:xfrm>
            <a:off x="450166" y="2616591"/>
            <a:ext cx="8229600" cy="3766160"/>
          </a:xfrm>
        </p:spPr>
        <p:txBody>
          <a:bodyPr>
            <a:normAutofit/>
          </a:bodyPr>
          <a:lstStyle/>
          <a:p>
            <a:pPr algn="just">
              <a:lnSpc>
                <a:spcPct val="150000"/>
              </a:lnSpc>
              <a:buClr>
                <a:schemeClr val="tx1"/>
              </a:buClr>
            </a:pPr>
            <a:r>
              <a:rPr lang="en-ZA" sz="1600" b="0" dirty="0">
                <a:latin typeface="Arial" panose="020B0604020202020204" pitchFamily="34" charset="0"/>
                <a:cs typeface="Arial" panose="020B0604020202020204" pitchFamily="34" charset="0"/>
              </a:rPr>
              <a:t>Following the PC visits, the </a:t>
            </a:r>
            <a:r>
              <a:rPr lang="en-ZA" sz="1600" b="0" dirty="0" err="1">
                <a:latin typeface="Arial" panose="020B0604020202020204" pitchFamily="34" charset="0"/>
                <a:cs typeface="Arial" panose="020B0604020202020204" pitchFamily="34" charset="0"/>
              </a:rPr>
              <a:t>CoT</a:t>
            </a:r>
            <a:r>
              <a:rPr lang="en-ZA" sz="1600" b="0" dirty="0">
                <a:latin typeface="Arial" panose="020B0604020202020204" pitchFamily="34" charset="0"/>
                <a:cs typeface="Arial" panose="020B0604020202020204" pitchFamily="34" charset="0"/>
              </a:rPr>
              <a:t> has engaged with DSAC and submitted a funding proposal to National Treasury (NT) under Budget Facility for Infrastructure (BFI)</a:t>
            </a:r>
          </a:p>
          <a:p>
            <a:pPr algn="just">
              <a:lnSpc>
                <a:spcPct val="150000"/>
              </a:lnSpc>
              <a:buClr>
                <a:schemeClr val="tx1"/>
              </a:buClr>
            </a:pPr>
            <a:r>
              <a:rPr lang="en-ZA" sz="1600" b="0" dirty="0">
                <a:latin typeface="Arial" panose="020B0604020202020204" pitchFamily="34" charset="0"/>
                <a:cs typeface="Arial" panose="020B0604020202020204" pitchFamily="34" charset="0"/>
              </a:rPr>
              <a:t>By design, BFI is meant to fund projects between R1 and R3 billion, in sectors that include municipal infrastructure. In essence this means cost estimates for proposed upgrades must be meet a minimum threshold, and currently estimates are around R1,3 billion for HM </a:t>
            </a:r>
            <a:r>
              <a:rPr lang="en-ZA" sz="1600" b="0" dirty="0" err="1">
                <a:latin typeface="Arial" panose="020B0604020202020204" pitchFamily="34" charset="0"/>
                <a:cs typeface="Arial" panose="020B0604020202020204" pitchFamily="34" charset="0"/>
              </a:rPr>
              <a:t>Pitje</a:t>
            </a:r>
            <a:r>
              <a:rPr lang="en-ZA" sz="1600" b="0" dirty="0">
                <a:latin typeface="Arial" panose="020B0604020202020204" pitchFamily="34" charset="0"/>
                <a:cs typeface="Arial" panose="020B0604020202020204" pitchFamily="34" charset="0"/>
              </a:rPr>
              <a:t> and R270 million for ODI</a:t>
            </a:r>
          </a:p>
          <a:p>
            <a:pPr algn="just">
              <a:lnSpc>
                <a:spcPct val="150000"/>
              </a:lnSpc>
              <a:buClr>
                <a:schemeClr val="tx1"/>
              </a:buClr>
            </a:pPr>
            <a:r>
              <a:rPr lang="en-ZA" sz="1600" b="0" dirty="0">
                <a:latin typeface="Arial" panose="020B0604020202020204" pitchFamily="34" charset="0"/>
                <a:cs typeface="Arial" panose="020B0604020202020204" pitchFamily="34" charset="0"/>
              </a:rPr>
              <a:t>DSAC supported this application by an endorsement letter </a:t>
            </a:r>
          </a:p>
          <a:p>
            <a:pPr algn="just">
              <a:lnSpc>
                <a:spcPct val="150000"/>
              </a:lnSpc>
              <a:buClr>
                <a:schemeClr val="tx1"/>
              </a:buClr>
            </a:pPr>
            <a:r>
              <a:rPr lang="en-ZA" sz="1600" b="0" dirty="0">
                <a:latin typeface="Arial" panose="020B0604020202020204" pitchFamily="34" charset="0"/>
                <a:cs typeface="Arial" panose="020B0604020202020204" pitchFamily="34" charset="0"/>
              </a:rPr>
              <a:t>The application for funding was unfortunately not successful. </a:t>
            </a:r>
          </a:p>
          <a:p>
            <a:pPr marL="0" indent="0" algn="just">
              <a:lnSpc>
                <a:spcPct val="150000"/>
              </a:lnSpc>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xmlns="" id="{E54BB14D-276D-4A31-A93F-CB7E385CD6CB}"/>
              </a:ext>
            </a:extLst>
          </p:cNvPr>
          <p:cNvSpPr txBox="1">
            <a:spLocks/>
          </p:cNvSpPr>
          <p:nvPr/>
        </p:nvSpPr>
        <p:spPr bwMode="auto">
          <a:xfrm>
            <a:off x="464238" y="855076"/>
            <a:ext cx="691938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0"/>
              </a:spcBef>
              <a:spcAft>
                <a:spcPct val="0"/>
              </a:spcAft>
              <a:defRPr sz="2700" kern="1200" baseline="0">
                <a:solidFill>
                  <a:srgbClr val="13912F"/>
                </a:solidFill>
                <a:latin typeface="Helvetica" panose="020B0604020202020204" pitchFamily="34" charset="0"/>
                <a:ea typeface="MS PGothic" pitchFamily="34" charset="-128"/>
                <a:cs typeface="Helvetica" panose="020B0604020202020204" pitchFamily="34" charset="0"/>
              </a:defRPr>
            </a:lvl1pPr>
            <a:lvl2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2pPr>
            <a:lvl3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3pPr>
            <a:lvl4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4pPr>
            <a:lvl5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sz="3200" b="1" dirty="0">
                <a:latin typeface="Arial" panose="020B0604020202020204" pitchFamily="34" charset="0"/>
                <a:cs typeface="Arial" panose="020B0604020202020204" pitchFamily="34" charset="0"/>
              </a:rPr>
              <a:t>PLANS AND FUNDING REUIREMENTS</a:t>
            </a:r>
          </a:p>
        </p:txBody>
      </p:sp>
    </p:spTree>
    <p:extLst>
      <p:ext uri="{BB962C8B-B14F-4D97-AF65-F5344CB8AC3E}">
        <p14:creationId xmlns:p14="http://schemas.microsoft.com/office/powerpoint/2010/main" xmlns="" val="297929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392D5-C1E8-4F75-9A52-B5DCA9B080E8}"/>
              </a:ext>
            </a:extLst>
          </p:cNvPr>
          <p:cNvSpPr>
            <a:spLocks noGrp="1"/>
          </p:cNvSpPr>
          <p:nvPr>
            <p:ph type="title"/>
          </p:nvPr>
        </p:nvSpPr>
        <p:spPr>
          <a:xfrm>
            <a:off x="457200" y="832148"/>
            <a:ext cx="8229600" cy="710952"/>
          </a:xfrm>
        </p:spPr>
        <p:txBody>
          <a:bodyPr>
            <a:normAutofit fontScale="90000"/>
          </a:bodyPr>
          <a:lstStyle/>
          <a:p>
            <a:pPr lvl="0">
              <a:spcBef>
                <a:spcPct val="20000"/>
              </a:spcBef>
              <a:defRPr/>
            </a:pPr>
            <a:r>
              <a:rPr lang="en-US" sz="4000" b="1" dirty="0">
                <a:latin typeface="Arial" panose="020B0604020202020204" pitchFamily="34" charset="0"/>
                <a:ea typeface="+mn-ea"/>
                <a:cs typeface="Arial" panose="020B0604020202020204" pitchFamily="34" charset="0"/>
              </a:rPr>
              <a:t>OTHER FUNDING OPTIONS </a:t>
            </a:r>
            <a:r>
              <a:rPr kumimoji="0" lang="en-US" sz="3200" b="1" i="0" u="none" strike="noStrike" kern="1200" cap="none" spc="0" normalizeH="0" baseline="0" noProof="0" dirty="0">
                <a:ln>
                  <a:noFill/>
                </a:ln>
                <a:solidFill>
                  <a:srgbClr val="F5981B"/>
                </a:solidFill>
                <a:effectLst/>
                <a:uLnTx/>
                <a:uFillTx/>
                <a:latin typeface="Arial"/>
                <a:ea typeface="+mn-ea"/>
                <a:cs typeface="Arial"/>
              </a:rPr>
              <a:t/>
            </a:r>
            <a:br>
              <a:rPr kumimoji="0" lang="en-US" sz="3200" b="1" i="0" u="none" strike="noStrike" kern="1200" cap="none" spc="0" normalizeH="0" baseline="0" noProof="0" dirty="0">
                <a:ln>
                  <a:noFill/>
                </a:ln>
                <a:solidFill>
                  <a:srgbClr val="F5981B"/>
                </a:solidFill>
                <a:effectLst/>
                <a:uLnTx/>
                <a:uFillTx/>
                <a:latin typeface="Arial"/>
                <a:ea typeface="+mn-ea"/>
                <a:cs typeface="Arial"/>
              </a:rPr>
            </a:br>
            <a:endParaRPr lang="en-ZA" dirty="0"/>
          </a:p>
        </p:txBody>
      </p:sp>
      <p:sp>
        <p:nvSpPr>
          <p:cNvPr id="3" name="Content Placeholder 2">
            <a:extLst>
              <a:ext uri="{FF2B5EF4-FFF2-40B4-BE49-F238E27FC236}">
                <a16:creationId xmlns:a16="http://schemas.microsoft.com/office/drawing/2014/main" xmlns="" id="{9E5993A3-04D7-48CD-BDDC-C9A4A77EF150}"/>
              </a:ext>
            </a:extLst>
          </p:cNvPr>
          <p:cNvSpPr>
            <a:spLocks noGrp="1"/>
          </p:cNvSpPr>
          <p:nvPr>
            <p:ph idx="1"/>
          </p:nvPr>
        </p:nvSpPr>
        <p:spPr>
          <a:xfrm>
            <a:off x="422031" y="1603716"/>
            <a:ext cx="8416292" cy="2617371"/>
          </a:xfrm>
        </p:spPr>
        <p:txBody>
          <a:bodyPr>
            <a:noAutofit/>
          </a:bodyPr>
          <a:lstStyle/>
          <a:p>
            <a:pPr marL="0" indent="0" algn="just">
              <a:lnSpc>
                <a:spcPct val="150000"/>
              </a:lnSpc>
              <a:buNone/>
            </a:pPr>
            <a:endParaRPr lang="en-US" sz="2000" b="0" dirty="0">
              <a:latin typeface="Arial" panose="020B0604020202020204" pitchFamily="34" charset="0"/>
              <a:cs typeface="Arial" panose="020B0604020202020204" pitchFamily="34" charset="0"/>
            </a:endParaRPr>
          </a:p>
          <a:p>
            <a:pPr algn="just">
              <a:lnSpc>
                <a:spcPct val="150000"/>
              </a:lnSpc>
              <a:buClr>
                <a:schemeClr val="tx1"/>
              </a:buClr>
            </a:pPr>
            <a:r>
              <a:rPr lang="en-US" sz="2000" b="1" dirty="0">
                <a:latin typeface="Arial" panose="020B0604020202020204" pitchFamily="34" charset="0"/>
                <a:cs typeface="Arial" panose="020B0604020202020204" pitchFamily="34" charset="0"/>
              </a:rPr>
              <a:t>National Government funding option: </a:t>
            </a:r>
          </a:p>
          <a:p>
            <a:pPr marL="0" indent="0" algn="just">
              <a:lnSpc>
                <a:spcPct val="150000"/>
              </a:lnSpc>
              <a:buNone/>
            </a:pPr>
            <a:r>
              <a:rPr lang="en-US" sz="2000" b="0" dirty="0">
                <a:latin typeface="Arial" panose="020B0604020202020204" pitchFamily="34" charset="0"/>
                <a:cs typeface="Arial" panose="020B0604020202020204" pitchFamily="34" charset="0"/>
              </a:rPr>
              <a:t>	  - 15% USDG for Sports Infrastructure (not successful)</a:t>
            </a:r>
          </a:p>
          <a:p>
            <a:pPr algn="just">
              <a:lnSpc>
                <a:spcPct val="150000"/>
              </a:lnSpc>
              <a:buClr>
                <a:schemeClr val="tx1"/>
              </a:buClr>
            </a:pPr>
            <a:r>
              <a:rPr lang="en-US" sz="2000" b="1" dirty="0">
                <a:latin typeface="Arial" panose="020B0604020202020204" pitchFamily="34" charset="0"/>
                <a:cs typeface="Arial" panose="020B0604020202020204" pitchFamily="34" charset="0"/>
              </a:rPr>
              <a:t>Public Private Partnership option: </a:t>
            </a:r>
          </a:p>
          <a:p>
            <a:pPr marL="0" indent="0" algn="just">
              <a:lnSpc>
                <a:spcPct val="150000"/>
              </a:lnSpc>
              <a:buNone/>
            </a:pPr>
            <a:r>
              <a:rPr lang="en-US" sz="2000" b="0" dirty="0">
                <a:latin typeface="Arial" panose="020B0604020202020204" pitchFamily="34" charset="0"/>
                <a:cs typeface="Arial" panose="020B0604020202020204" pitchFamily="34" charset="0"/>
              </a:rPr>
              <a:t>	-  To be explored as commercial development and creation of a 	    			    commercial hub. </a:t>
            </a:r>
          </a:p>
          <a:p>
            <a:pPr algn="just">
              <a:lnSpc>
                <a:spcPct val="150000"/>
              </a:lnSpc>
              <a:buClr>
                <a:schemeClr val="tx1"/>
              </a:buClr>
            </a:pPr>
            <a:r>
              <a:rPr lang="en-US" sz="2000" b="1" dirty="0">
                <a:latin typeface="Arial" panose="020B0604020202020204" pitchFamily="34" charset="0"/>
                <a:cs typeface="Arial" panose="020B0604020202020204" pitchFamily="34" charset="0"/>
              </a:rPr>
              <a:t>Tshwane internal funds</a:t>
            </a:r>
          </a:p>
          <a:p>
            <a:pPr marL="0" indent="0" algn="just">
              <a:lnSpc>
                <a:spcPct val="150000"/>
              </a:lnSpc>
              <a:buNone/>
            </a:pPr>
            <a:r>
              <a:rPr lang="en-US" sz="2000" dirty="0">
                <a:latin typeface="Arial" panose="020B0604020202020204" pitchFamily="34" charset="0"/>
                <a:cs typeface="Arial" panose="020B0604020202020204" pitchFamily="34" charset="0"/>
              </a:rPr>
              <a:t>	- The project has been included in the 10 year wish list for </a:t>
            </a:r>
            <a:r>
              <a:rPr lang="en-US" sz="2000" dirty="0" err="1">
                <a:latin typeface="Arial" panose="020B0604020202020204" pitchFamily="34" charset="0"/>
                <a:cs typeface="Arial" panose="020B0604020202020204" pitchFamily="34" charset="0"/>
              </a:rPr>
              <a:t>CoT</a:t>
            </a:r>
            <a:r>
              <a:rPr lang="en-US" sz="2000" dirty="0">
                <a:latin typeface="Arial" panose="020B0604020202020204" pitchFamily="34" charset="0"/>
                <a:cs typeface="Arial" panose="020B0604020202020204" pitchFamily="34" charset="0"/>
              </a:rPr>
              <a:t> but is 		   pending approval of funds  </a:t>
            </a:r>
            <a:endParaRPr lang="en-US" sz="2000" b="0" dirty="0">
              <a:latin typeface="Arial" panose="020B0604020202020204" pitchFamily="34" charset="0"/>
              <a:cs typeface="Arial" panose="020B0604020202020204" pitchFamily="34" charset="0"/>
            </a:endParaRPr>
          </a:p>
          <a:p>
            <a:pPr marL="0" indent="0">
              <a:buNone/>
            </a:pPr>
            <a:endParaRPr lang="en-US" sz="2000" dirty="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algn="just">
              <a:lnSpc>
                <a:spcPct val="150000"/>
              </a:lnSpc>
            </a:pPr>
            <a:endParaRPr lang="en-ZA"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67176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35716-5E27-4503-9729-8EA35327FEF8}"/>
              </a:ext>
            </a:extLst>
          </p:cNvPr>
          <p:cNvSpPr>
            <a:spLocks noGrp="1"/>
          </p:cNvSpPr>
          <p:nvPr>
            <p:ph type="title"/>
          </p:nvPr>
        </p:nvSpPr>
        <p:spPr/>
        <p:txBody>
          <a:bodyPr/>
          <a:lstStyle/>
          <a:p>
            <a:r>
              <a:rPr lang="en-US" sz="2800" b="1" dirty="0">
                <a:latin typeface="Arial" panose="020B0604020202020204" pitchFamily="34" charset="0"/>
                <a:cs typeface="Arial" panose="020B0604020202020204" pitchFamily="34" charset="0"/>
              </a:rPr>
              <a:t>CHALLENGES,  PROPOSED SOLUTIONS &amp; WAY-FORWARD</a:t>
            </a:r>
          </a:p>
        </p:txBody>
      </p:sp>
      <p:sp>
        <p:nvSpPr>
          <p:cNvPr id="3" name="Text Placeholder 2">
            <a:extLst>
              <a:ext uri="{FF2B5EF4-FFF2-40B4-BE49-F238E27FC236}">
                <a16:creationId xmlns:a16="http://schemas.microsoft.com/office/drawing/2014/main" xmlns="" id="{DDCB156A-3354-42EE-B6ED-E0D56A346576}"/>
              </a:ext>
            </a:extLst>
          </p:cNvPr>
          <p:cNvSpPr>
            <a:spLocks noGrp="1"/>
          </p:cNvSpPr>
          <p:nvPr>
            <p:ph type="body" idx="1"/>
          </p:nvPr>
        </p:nvSpPr>
        <p:spPr/>
        <p:txBody>
          <a:bodyPr/>
          <a:lstStyle/>
          <a:p>
            <a:r>
              <a:rPr lang="en-US" dirty="0"/>
              <a:t>CHALLENGES</a:t>
            </a:r>
          </a:p>
        </p:txBody>
      </p:sp>
      <p:sp>
        <p:nvSpPr>
          <p:cNvPr id="4" name="Text Placeholder 3">
            <a:extLst>
              <a:ext uri="{FF2B5EF4-FFF2-40B4-BE49-F238E27FC236}">
                <a16:creationId xmlns:a16="http://schemas.microsoft.com/office/drawing/2014/main" xmlns="" id="{ECABF521-7C90-45FC-B1B4-DDF8410F849A}"/>
              </a:ext>
            </a:extLst>
          </p:cNvPr>
          <p:cNvSpPr>
            <a:spLocks noGrp="1"/>
          </p:cNvSpPr>
          <p:nvPr>
            <p:ph type="body" idx="2"/>
          </p:nvPr>
        </p:nvSpPr>
        <p:spPr/>
        <p:txBody>
          <a:bodyPr/>
          <a:lstStyle/>
          <a:p>
            <a:r>
              <a:rPr lang="en-US" sz="1600" dirty="0">
                <a:solidFill>
                  <a:srgbClr val="000000"/>
                </a:solidFill>
                <a:latin typeface="Arial" panose="020B0604020202020204" pitchFamily="34" charset="0"/>
                <a:ea typeface="+mj-ea"/>
                <a:cs typeface="Arial" panose="020B0604020202020204" pitchFamily="34" charset="0"/>
              </a:rPr>
              <a:t>Unavailability of </a:t>
            </a:r>
            <a:r>
              <a:rPr lang="en-US" sz="1600" b="1" dirty="0">
                <a:solidFill>
                  <a:srgbClr val="000000"/>
                </a:solidFill>
                <a:latin typeface="Arial" panose="020B0604020202020204" pitchFamily="34" charset="0"/>
                <a:ea typeface="+mj-ea"/>
                <a:cs typeface="Arial" panose="020B0604020202020204" pitchFamily="34" charset="0"/>
              </a:rPr>
              <a:t>funds</a:t>
            </a:r>
            <a:r>
              <a:rPr lang="en-US" sz="1600" dirty="0">
                <a:solidFill>
                  <a:srgbClr val="000000"/>
                </a:solidFill>
                <a:latin typeface="Arial" panose="020B0604020202020204" pitchFamily="34" charset="0"/>
                <a:ea typeface="+mj-ea"/>
                <a:cs typeface="Arial" panose="020B0604020202020204" pitchFamily="34" charset="0"/>
              </a:rPr>
              <a:t> to demolish existing stadium and redevelop a new multipurpose sport and recreation facility</a:t>
            </a:r>
          </a:p>
          <a:p>
            <a:r>
              <a:rPr lang="en-US" sz="1600" dirty="0">
                <a:solidFill>
                  <a:srgbClr val="000000"/>
                </a:solidFill>
                <a:latin typeface="Arial" panose="020B0604020202020204" pitchFamily="34" charset="0"/>
                <a:ea typeface="+mj-ea"/>
                <a:cs typeface="Arial" panose="020B0604020202020204" pitchFamily="34" charset="0"/>
              </a:rPr>
              <a:t>Existing stadium has been declared </a:t>
            </a:r>
            <a:r>
              <a:rPr lang="en-US" sz="1600" b="1" dirty="0">
                <a:solidFill>
                  <a:srgbClr val="000000"/>
                </a:solidFill>
                <a:latin typeface="Arial" panose="020B0604020202020204" pitchFamily="34" charset="0"/>
                <a:ea typeface="+mj-ea"/>
                <a:cs typeface="Arial" panose="020B0604020202020204" pitchFamily="34" charset="0"/>
              </a:rPr>
              <a:t>unsafe</a:t>
            </a:r>
            <a:r>
              <a:rPr lang="en-US" sz="1600" dirty="0">
                <a:solidFill>
                  <a:srgbClr val="000000"/>
                </a:solidFill>
                <a:latin typeface="Arial" panose="020B0604020202020204" pitchFamily="34" charset="0"/>
                <a:ea typeface="+mj-ea"/>
                <a:cs typeface="Arial" panose="020B0604020202020204" pitchFamily="34" charset="0"/>
              </a:rPr>
              <a:t> and creates health and safety challenge. Lack of Tshwane resources to secure stadium  </a:t>
            </a:r>
          </a:p>
        </p:txBody>
      </p:sp>
      <p:sp>
        <p:nvSpPr>
          <p:cNvPr id="5" name="Text Placeholder 4">
            <a:extLst>
              <a:ext uri="{FF2B5EF4-FFF2-40B4-BE49-F238E27FC236}">
                <a16:creationId xmlns:a16="http://schemas.microsoft.com/office/drawing/2014/main" xmlns="" id="{4156C239-D118-4286-A081-EB73348B51FB}"/>
              </a:ext>
            </a:extLst>
          </p:cNvPr>
          <p:cNvSpPr>
            <a:spLocks noGrp="1"/>
          </p:cNvSpPr>
          <p:nvPr>
            <p:ph type="body" idx="3"/>
          </p:nvPr>
        </p:nvSpPr>
        <p:spPr/>
        <p:txBody>
          <a:bodyPr/>
          <a:lstStyle/>
          <a:p>
            <a:r>
              <a:rPr lang="en-US" dirty="0"/>
              <a:t>PROPOSED SOLUTIONS</a:t>
            </a:r>
          </a:p>
        </p:txBody>
      </p:sp>
      <p:sp>
        <p:nvSpPr>
          <p:cNvPr id="6" name="Text Placeholder 5">
            <a:extLst>
              <a:ext uri="{FF2B5EF4-FFF2-40B4-BE49-F238E27FC236}">
                <a16:creationId xmlns:a16="http://schemas.microsoft.com/office/drawing/2014/main" xmlns="" id="{58373D7E-3896-43CA-B947-82425FC0684C}"/>
              </a:ext>
            </a:extLst>
          </p:cNvPr>
          <p:cNvSpPr>
            <a:spLocks noGrp="1"/>
          </p:cNvSpPr>
          <p:nvPr>
            <p:ph type="body" idx="4"/>
          </p:nvPr>
        </p:nvSpPr>
        <p:spPr/>
        <p:txBody>
          <a:bodyPr/>
          <a:lstStyle/>
          <a:p>
            <a:r>
              <a:rPr lang="en-US" sz="1600" dirty="0">
                <a:solidFill>
                  <a:srgbClr val="000000"/>
                </a:solidFill>
              </a:rPr>
              <a:t>Explore funding applications to National Treasury, PPP options and Tshwane internal funding</a:t>
            </a:r>
          </a:p>
          <a:p>
            <a:endParaRPr lang="en-US" sz="1600" dirty="0">
              <a:solidFill>
                <a:srgbClr val="000000"/>
              </a:solidFill>
            </a:endParaRPr>
          </a:p>
          <a:p>
            <a:r>
              <a:rPr lang="en-US" sz="1600" dirty="0">
                <a:solidFill>
                  <a:srgbClr val="000000"/>
                </a:solidFill>
              </a:rPr>
              <a:t>Stadium previously fenced to keep intruders from entering - continuous challenge. Option to involve community participation to ensure safety </a:t>
            </a:r>
          </a:p>
        </p:txBody>
      </p:sp>
    </p:spTree>
    <p:extLst>
      <p:ext uri="{BB962C8B-B14F-4D97-AF65-F5344CB8AC3E}">
        <p14:creationId xmlns:p14="http://schemas.microsoft.com/office/powerpoint/2010/main" xmlns="" val="1860008312"/>
      </p:ext>
    </p:extLst>
  </p:cSld>
  <p:clrMapOvr>
    <a:masterClrMapping/>
  </p:clrMapOvr>
  <mc:AlternateContent xmlns:mc="http://schemas.openxmlformats.org/markup-compatibility/2006">
    <mc:Choice xmlns:p14="http://schemas.microsoft.com/office/powerpoint/2010/main" xmlns="" Requires="p14">
      <p:transition spd="slow" p14:dur="15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04415-9960-4A2D-8039-E0A087639E28}"/>
              </a:ext>
            </a:extLst>
          </p:cNvPr>
          <p:cNvSpPr>
            <a:spLocks noGrp="1"/>
          </p:cNvSpPr>
          <p:nvPr>
            <p:ph type="title"/>
          </p:nvPr>
        </p:nvSpPr>
        <p:spPr>
          <a:xfrm>
            <a:off x="464234" y="641885"/>
            <a:ext cx="8229600" cy="710952"/>
          </a:xfrm>
        </p:spPr>
        <p:txBody>
          <a:bodyPr/>
          <a:lstStyle/>
          <a:p>
            <a:r>
              <a:rPr lang="en-US" dirty="0"/>
              <a:t/>
            </a:r>
            <a:br>
              <a:rPr lang="en-US" dirty="0"/>
            </a:br>
            <a:r>
              <a:rPr lang="en-US" sz="3600" b="1" dirty="0">
                <a:latin typeface="Arial" panose="020B0604020202020204" pitchFamily="34" charset="0"/>
                <a:cs typeface="Arial" panose="020B0604020202020204" pitchFamily="34" charset="0"/>
              </a:rPr>
              <a:t>WAY FORWARD </a:t>
            </a:r>
            <a:endParaRPr lang="en-ZA"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A08C573-98C6-4141-896B-0D418657B4A2}"/>
              </a:ext>
            </a:extLst>
          </p:cNvPr>
          <p:cNvSpPr>
            <a:spLocks noGrp="1"/>
          </p:cNvSpPr>
          <p:nvPr>
            <p:ph idx="1"/>
          </p:nvPr>
        </p:nvSpPr>
        <p:spPr>
          <a:xfrm>
            <a:off x="242156" y="2350303"/>
            <a:ext cx="8659688" cy="3168352"/>
          </a:xfrm>
        </p:spPr>
        <p:txBody>
          <a:bodyPr>
            <a:noAutofit/>
          </a:bodyPr>
          <a:lstStyle/>
          <a:p>
            <a:pPr algn="just">
              <a:lnSpc>
                <a:spcPct val="150000"/>
              </a:lnSpc>
              <a:buClr>
                <a:schemeClr val="tx1"/>
              </a:buClr>
            </a:pPr>
            <a:r>
              <a:rPr lang="en-ZA" b="0" dirty="0">
                <a:latin typeface="Arial" panose="020B0604020202020204" pitchFamily="34" charset="0"/>
                <a:cs typeface="Arial" panose="020B0604020202020204" pitchFamily="34" charset="0"/>
              </a:rPr>
              <a:t>The current financial situation of the City of Tshwane creates uncertain development opportunities towards the demolition and redevelopment of the facility. </a:t>
            </a:r>
          </a:p>
          <a:p>
            <a:pPr algn="just">
              <a:lnSpc>
                <a:spcPct val="150000"/>
              </a:lnSpc>
              <a:buClr>
                <a:schemeClr val="tx1"/>
              </a:buClr>
            </a:pPr>
            <a:r>
              <a:rPr lang="en-ZA" dirty="0">
                <a:latin typeface="Arial" panose="020B0604020202020204" pitchFamily="34" charset="0"/>
                <a:cs typeface="Arial" panose="020B0604020202020204" pitchFamily="34" charset="0"/>
              </a:rPr>
              <a:t>The current unsafe facility is a big challenge due to a lack of internal resources and the option of external or private funds needs to be explored. </a:t>
            </a:r>
          </a:p>
          <a:p>
            <a:pPr algn="just">
              <a:lnSpc>
                <a:spcPct val="150000"/>
              </a:lnSpc>
              <a:buClr>
                <a:schemeClr val="tx1"/>
              </a:buClr>
            </a:pPr>
            <a:r>
              <a:rPr lang="en-ZA" dirty="0">
                <a:latin typeface="Arial" panose="020B0604020202020204" pitchFamily="34" charset="0"/>
                <a:cs typeface="Arial" panose="020B0604020202020204" pitchFamily="34" charset="0"/>
              </a:rPr>
              <a:t>An additional new development concept can be looked into where a private investor can assist with funding to create a symbiotic commercial model that will benefit both private sector and the </a:t>
            </a:r>
            <a:r>
              <a:rPr lang="en-ZA" dirty="0" err="1">
                <a:latin typeface="Arial" panose="020B0604020202020204" pitchFamily="34" charset="0"/>
                <a:cs typeface="Arial" panose="020B0604020202020204" pitchFamily="34" charset="0"/>
              </a:rPr>
              <a:t>CoT</a:t>
            </a:r>
            <a:endParaRPr lang="en-ZA" b="0" dirty="0"/>
          </a:p>
        </p:txBody>
      </p:sp>
    </p:spTree>
    <p:extLst>
      <p:ext uri="{BB962C8B-B14F-4D97-AF65-F5344CB8AC3E}">
        <p14:creationId xmlns:p14="http://schemas.microsoft.com/office/powerpoint/2010/main" xmlns="" val="24867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220F304-553D-4662-BABF-2A20880602A5}"/>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b="1" dirty="0"/>
              <a:t>THANK YOU!</a:t>
            </a:r>
            <a:endParaRPr lang="en-ZA" sz="4000" b="1" dirty="0"/>
          </a:p>
        </p:txBody>
      </p:sp>
    </p:spTree>
    <p:extLst>
      <p:ext uri="{BB962C8B-B14F-4D97-AF65-F5344CB8AC3E}">
        <p14:creationId xmlns:p14="http://schemas.microsoft.com/office/powerpoint/2010/main" xmlns="" val="57684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1F1FD-DD07-4557-BCC8-758EEA949169}"/>
              </a:ext>
            </a:extLst>
          </p:cNvPr>
          <p:cNvSpPr>
            <a:spLocks noGrp="1"/>
          </p:cNvSpPr>
          <p:nvPr>
            <p:ph type="title"/>
          </p:nvPr>
        </p:nvSpPr>
        <p:spPr/>
        <p:txBody>
          <a:bodyPr/>
          <a:lstStyle/>
          <a:p>
            <a:r>
              <a:rPr lang="en-ZA" sz="3600" b="1" dirty="0">
                <a:latin typeface="Arial" panose="020B0604020202020204" pitchFamily="34" charset="0"/>
                <a:cs typeface="Arial" panose="020B0604020202020204" pitchFamily="34" charset="0"/>
              </a:rPr>
              <a:t>TABLE OF CONTENTS  </a:t>
            </a:r>
          </a:p>
        </p:txBody>
      </p:sp>
      <p:sp>
        <p:nvSpPr>
          <p:cNvPr id="3" name="Content Placeholder 2">
            <a:extLst>
              <a:ext uri="{FF2B5EF4-FFF2-40B4-BE49-F238E27FC236}">
                <a16:creationId xmlns:a16="http://schemas.microsoft.com/office/drawing/2014/main" xmlns="" id="{FA1A8D55-CD86-4C45-91E5-D0C06CB42498}"/>
              </a:ext>
            </a:extLst>
          </p:cNvPr>
          <p:cNvSpPr>
            <a:spLocks noGrp="1"/>
          </p:cNvSpPr>
          <p:nvPr>
            <p:ph idx="1"/>
          </p:nvPr>
        </p:nvSpPr>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a:ln>
                  <a:noFill/>
                </a:ln>
                <a:effectLst/>
                <a:uLnTx/>
                <a:uFillTx/>
                <a:latin typeface="Arial"/>
                <a:ea typeface="+mn-ea"/>
                <a:cs typeface="Arial"/>
              </a:rPr>
              <a:t> Purpose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a:ln>
                  <a:noFill/>
                </a:ln>
                <a:effectLst/>
                <a:uLnTx/>
                <a:uFillTx/>
                <a:latin typeface="Arial"/>
                <a:ea typeface="+mn-ea"/>
                <a:cs typeface="Arial"/>
              </a:rPr>
              <a:t> Update on </a:t>
            </a:r>
            <a:r>
              <a:rPr kumimoji="0" lang="en-US" sz="2400" i="0" u="none" strike="noStrike" kern="1200" cap="none" spc="0" normalizeH="0" baseline="0" noProof="0" dirty="0">
                <a:ln>
                  <a:noFill/>
                </a:ln>
                <a:effectLst/>
                <a:uLnTx/>
                <a:uFillTx/>
                <a:latin typeface="Arial"/>
                <a:ea typeface="+mn-ea"/>
                <a:cs typeface="Arial"/>
              </a:rPr>
              <a:t>ODI Stadium</a:t>
            </a:r>
          </a:p>
          <a:p>
            <a:pPr marL="514350" marR="0" lvl="0" indent="-4572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a:ln>
                  <a:noFill/>
                </a:ln>
                <a:effectLst/>
                <a:uLnTx/>
                <a:uFillTx/>
                <a:latin typeface="Arial"/>
                <a:ea typeface="+mn-ea"/>
                <a:cs typeface="Arial"/>
              </a:rPr>
              <a:t>Plans and funding requirements</a:t>
            </a:r>
          </a:p>
          <a:p>
            <a:pPr marL="514350" marR="0" lvl="0" indent="-4572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a:ln>
                  <a:noFill/>
                </a:ln>
                <a:effectLst/>
                <a:uLnTx/>
                <a:uFillTx/>
                <a:latin typeface="Arial"/>
                <a:ea typeface="+mn-ea"/>
                <a:cs typeface="Arial"/>
              </a:rPr>
              <a:t>Other funding models</a:t>
            </a:r>
          </a:p>
          <a:p>
            <a:pPr marL="514350" marR="0" lvl="0" indent="-4572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a:ln>
                  <a:noFill/>
                </a:ln>
                <a:effectLst/>
                <a:uLnTx/>
                <a:uFillTx/>
                <a:latin typeface="Arial"/>
                <a:ea typeface="+mn-ea"/>
                <a:cs typeface="Arial"/>
              </a:rPr>
              <a:t>Proposed way forward</a:t>
            </a:r>
            <a:endParaRPr lang="en-ZA" dirty="0"/>
          </a:p>
        </p:txBody>
      </p:sp>
    </p:spTree>
    <p:extLst>
      <p:ext uri="{BB962C8B-B14F-4D97-AF65-F5344CB8AC3E}">
        <p14:creationId xmlns:p14="http://schemas.microsoft.com/office/powerpoint/2010/main" xmlns="" val="243187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1F1FD-DD07-4557-BCC8-758EEA949169}"/>
              </a:ext>
            </a:extLst>
          </p:cNvPr>
          <p:cNvSpPr>
            <a:spLocks noGrp="1"/>
          </p:cNvSpPr>
          <p:nvPr>
            <p:ph type="title"/>
          </p:nvPr>
        </p:nvSpPr>
        <p:spPr/>
        <p:txBody>
          <a:bodyPr/>
          <a:lstStyle/>
          <a:p>
            <a:r>
              <a:rPr lang="en-ZA" sz="3600" b="1" dirty="0">
                <a:latin typeface="Arial" panose="020B0604020202020204" pitchFamily="34" charset="0"/>
                <a:cs typeface="Arial" panose="020B0604020202020204" pitchFamily="34" charset="0"/>
              </a:rPr>
              <a:t>PURPOSE  </a:t>
            </a:r>
          </a:p>
        </p:txBody>
      </p:sp>
      <p:sp>
        <p:nvSpPr>
          <p:cNvPr id="3" name="Content Placeholder 2">
            <a:extLst>
              <a:ext uri="{FF2B5EF4-FFF2-40B4-BE49-F238E27FC236}">
                <a16:creationId xmlns:a16="http://schemas.microsoft.com/office/drawing/2014/main" xmlns="" id="{FA1A8D55-CD86-4C45-91E5-D0C06CB42498}"/>
              </a:ext>
            </a:extLst>
          </p:cNvPr>
          <p:cNvSpPr>
            <a:spLocks noGrp="1"/>
          </p:cNvSpPr>
          <p:nvPr>
            <p:ph idx="1"/>
          </p:nvPr>
        </p:nvSpPr>
        <p:spPr>
          <a:xfrm>
            <a:off x="457202" y="1809222"/>
            <a:ext cx="8229600" cy="4094163"/>
          </a:xfrm>
        </p:spPr>
        <p:txBody>
          <a:bodyPr/>
          <a:lstStyle/>
          <a:p>
            <a:pPr algn="just">
              <a:lnSpc>
                <a:spcPct val="150000"/>
              </a:lnSpc>
              <a:buClr>
                <a:srgbClr val="002060"/>
              </a:buClr>
            </a:pPr>
            <a:r>
              <a:rPr lang="en-ZA"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Appraise the Portfolio Committee on project </a:t>
            </a:r>
          </a:p>
          <a:p>
            <a:pPr marL="0" indent="0" algn="just">
              <a:lnSpc>
                <a:spcPct val="150000"/>
              </a:lnSpc>
              <a:buClr>
                <a:srgbClr val="002060"/>
              </a:buClr>
              <a:buNone/>
            </a:pPr>
            <a:r>
              <a:rPr lang="en-ZA" sz="2400" b="1" dirty="0">
                <a:latin typeface="Arial" panose="020B0604020202020204" pitchFamily="34" charset="0"/>
                <a:ea typeface="Times New Roman" panose="02020603050405020304" pitchFamily="18" charset="0"/>
                <a:cs typeface="Arial" panose="020B0604020202020204" pitchFamily="34" charset="0"/>
              </a:rPr>
              <a:t>	</a:t>
            </a:r>
            <a:r>
              <a:rPr lang="en-ZA"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phases for the ODI Stadium project;</a:t>
            </a:r>
          </a:p>
          <a:p>
            <a:pPr marL="342900" lvl="1" indent="0" algn="just">
              <a:lnSpc>
                <a:spcPct val="150000"/>
              </a:lnSpc>
              <a:buNone/>
            </a:pPr>
            <a:r>
              <a:rPr lang="en-ZA" sz="2400" dirty="0">
                <a:latin typeface="Arial" panose="020B0604020202020204" pitchFamily="34" charset="0"/>
                <a:ea typeface="Times New Roman" panose="02020603050405020304" pitchFamily="18" charset="0"/>
                <a:cs typeface="Arial" panose="020B0604020202020204" pitchFamily="34" charset="0"/>
              </a:rPr>
              <a:t>- </a:t>
            </a:r>
            <a:r>
              <a:rPr lang="en-ZA" sz="2400" b="0" dirty="0">
                <a:solidFill>
                  <a:schemeClr val="tx1"/>
                </a:solidFill>
                <a:latin typeface="Arial" panose="020B0604020202020204" pitchFamily="34" charset="0"/>
                <a:ea typeface="Times New Roman" panose="02020603050405020304" pitchFamily="18" charset="0"/>
                <a:cs typeface="Arial" panose="020B0604020202020204" pitchFamily="34" charset="0"/>
              </a:rPr>
              <a:t>Phase 1 (Demotion)</a:t>
            </a:r>
          </a:p>
          <a:p>
            <a:pPr marL="342900" lvl="1" indent="0" algn="just">
              <a:lnSpc>
                <a:spcPct val="150000"/>
              </a:lnSpc>
              <a:buNone/>
            </a:pPr>
            <a:r>
              <a:rPr lang="en-ZA" sz="2400" b="0" dirty="0">
                <a:solidFill>
                  <a:schemeClr val="tx1"/>
                </a:solidFill>
                <a:latin typeface="Arial" panose="020B0604020202020204" pitchFamily="34" charset="0"/>
                <a:ea typeface="Times New Roman" panose="02020603050405020304" pitchFamily="18" charset="0"/>
                <a:cs typeface="Arial" panose="020B0604020202020204" pitchFamily="34" charset="0"/>
              </a:rPr>
              <a:t>- Phase 2 ( Re-development)</a:t>
            </a:r>
          </a:p>
          <a:p>
            <a:pPr algn="just">
              <a:lnSpc>
                <a:spcPct val="150000"/>
              </a:lnSpc>
              <a:buClr>
                <a:srgbClr val="002060"/>
              </a:buClr>
            </a:pPr>
            <a:r>
              <a:rPr lang="en-ZA"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Propose a way forward regarding funding and to deal with challenges of the stadium facility </a:t>
            </a:r>
          </a:p>
        </p:txBody>
      </p:sp>
    </p:spTree>
    <p:extLst>
      <p:ext uri="{BB962C8B-B14F-4D97-AF65-F5344CB8AC3E}">
        <p14:creationId xmlns:p14="http://schemas.microsoft.com/office/powerpoint/2010/main" xmlns="" val="288346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392D5-C1E8-4F75-9A52-B5DCA9B080E8}"/>
              </a:ext>
            </a:extLst>
          </p:cNvPr>
          <p:cNvSpPr>
            <a:spLocks noGrp="1"/>
          </p:cNvSpPr>
          <p:nvPr>
            <p:ph type="title"/>
          </p:nvPr>
        </p:nvSpPr>
        <p:spPr>
          <a:xfrm>
            <a:off x="358726" y="806899"/>
            <a:ext cx="6919383" cy="1143000"/>
          </a:xfrm>
        </p:spPr>
        <p:txBody>
          <a:bodyPr/>
          <a:lstStyle/>
          <a:p>
            <a:r>
              <a:rPr lang="en-US" sz="3600" b="1" dirty="0">
                <a:latin typeface="Arial" panose="020B0604020202020204" pitchFamily="34" charset="0"/>
                <a:cs typeface="Arial" panose="020B0604020202020204" pitchFamily="34" charset="0"/>
              </a:rPr>
              <a:t>BACKGROUND</a:t>
            </a:r>
            <a:endParaRPr lang="en-ZA"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9E5993A3-04D7-48CD-BDDC-C9A4A77EF150}"/>
              </a:ext>
            </a:extLst>
          </p:cNvPr>
          <p:cNvSpPr>
            <a:spLocks noGrp="1"/>
          </p:cNvSpPr>
          <p:nvPr>
            <p:ph idx="1"/>
          </p:nvPr>
        </p:nvSpPr>
        <p:spPr>
          <a:xfrm>
            <a:off x="358726" y="1949899"/>
            <a:ext cx="8077200" cy="4530825"/>
          </a:xfrm>
        </p:spPr>
        <p:txBody>
          <a:bodyPr>
            <a:noAutofit/>
          </a:bodyPr>
          <a:lstStyle/>
          <a:p>
            <a:pPr marL="0" indent="0" algn="just">
              <a:lnSpc>
                <a:spcPct val="150000"/>
              </a:lnSpc>
              <a:buNone/>
            </a:pPr>
            <a:r>
              <a:rPr lang="en-US" sz="2400" b="1" dirty="0">
                <a:effectLst/>
                <a:latin typeface="Arial" panose="020B0604020202020204" pitchFamily="34" charset="0"/>
                <a:ea typeface="Times New Roman" panose="02020603050405020304" pitchFamily="18" charset="0"/>
                <a:cs typeface="Arial" panose="020B0604020202020204" pitchFamily="34" charset="0"/>
              </a:rPr>
              <a:t>PURPOSE OF THE UPGRADING: </a:t>
            </a:r>
          </a:p>
          <a:p>
            <a:pPr marL="0" indent="0" algn="just">
              <a:lnSpc>
                <a:spcPct val="150000"/>
              </a:lnSpc>
              <a:buNone/>
            </a:pPr>
            <a:endParaRPr lang="en-US" sz="800" b="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400" b="0" dirty="0">
                <a:effectLst/>
                <a:latin typeface="Arial" panose="020B0604020202020204" pitchFamily="34" charset="0"/>
                <a:ea typeface="Times New Roman" panose="02020603050405020304" pitchFamily="18" charset="0"/>
                <a:cs typeface="Arial" panose="020B0604020202020204" pitchFamily="34" charset="0"/>
              </a:rPr>
              <a:t>The demolition of the existing multi-purpose Sport and Recreation Sport Stadium and the establishment of a new multi-purpose Sport facility that will comply to OHS-Act standards and requirements as set for facilities used for public gathering and recreation. The stadium needs to accommodate various sporting codes.    </a:t>
            </a:r>
          </a:p>
          <a:p>
            <a:pPr algn="just">
              <a:lnSpc>
                <a:spcPct val="150000"/>
              </a:lnSpc>
            </a:pPr>
            <a:endParaRPr lang="en-US" sz="2400" b="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r>
              <a:rPr lang="en-US" sz="2400" b="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endParaRPr lang="en-ZA" sz="2400" b="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01895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392D5-C1E8-4F75-9A52-B5DCA9B080E8}"/>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BACKGROUND</a:t>
            </a:r>
            <a:endParaRPr lang="en-ZA" dirty="0"/>
          </a:p>
        </p:txBody>
      </p:sp>
      <p:sp>
        <p:nvSpPr>
          <p:cNvPr id="3" name="Content Placeholder 2">
            <a:extLst>
              <a:ext uri="{FF2B5EF4-FFF2-40B4-BE49-F238E27FC236}">
                <a16:creationId xmlns:a16="http://schemas.microsoft.com/office/drawing/2014/main" xmlns="" id="{9E5993A3-04D7-48CD-BDDC-C9A4A77EF150}"/>
              </a:ext>
            </a:extLst>
          </p:cNvPr>
          <p:cNvSpPr>
            <a:spLocks noGrp="1"/>
          </p:cNvSpPr>
          <p:nvPr>
            <p:ph idx="1"/>
          </p:nvPr>
        </p:nvSpPr>
        <p:spPr>
          <a:xfrm>
            <a:off x="330591" y="1809222"/>
            <a:ext cx="8147248" cy="4680520"/>
          </a:xfrm>
        </p:spPr>
        <p:txBody>
          <a:bodyPr>
            <a:normAutofit fontScale="25000" lnSpcReduction="20000"/>
          </a:bodyPr>
          <a:lstStyle/>
          <a:p>
            <a:pPr algn="just">
              <a:lnSpc>
                <a:spcPct val="170000"/>
              </a:lnSpc>
              <a:buClrTx/>
            </a:pPr>
            <a:r>
              <a:rPr lang="en-US" sz="7200" b="0" dirty="0">
                <a:latin typeface="Arial" panose="020B0604020202020204" pitchFamily="34" charset="0"/>
                <a:cs typeface="Arial" panose="020B0604020202020204" pitchFamily="34" charset="0"/>
              </a:rPr>
              <a:t>The stadium consists of an un-covered grand stand, secondary 4 rectangular, 2 small triangular stands and 20 floating stands, giving the stadium a seating capacity of approximately 50,000 seats. </a:t>
            </a:r>
          </a:p>
          <a:p>
            <a:pPr algn="just">
              <a:lnSpc>
                <a:spcPct val="170000"/>
              </a:lnSpc>
              <a:buClrTx/>
            </a:pPr>
            <a:r>
              <a:rPr lang="en-US" sz="7200" b="0" dirty="0">
                <a:latin typeface="Arial" panose="020B0604020202020204" pitchFamily="34" charset="0"/>
                <a:cs typeface="Arial" panose="020B0604020202020204" pitchFamily="34" charset="0"/>
              </a:rPr>
              <a:t>The stadium includes a main soccer field, tartan athletics track, tartan field events , 2 change rooms, 4 sets of male/female ablutions, 4 kiosks, VIP lounge and seating, security room, referee room, press room, control room, admin offices, generator room, stores, several indoor sporting areas, 4 high mast and 4 ticketing offices. </a:t>
            </a:r>
          </a:p>
          <a:p>
            <a:pPr algn="just">
              <a:lnSpc>
                <a:spcPct val="170000"/>
              </a:lnSpc>
              <a:buClrTx/>
            </a:pPr>
            <a:r>
              <a:rPr lang="en-US" sz="7200" b="0" dirty="0">
                <a:latin typeface="Arial" panose="020B0604020202020204" pitchFamily="34" charset="0"/>
                <a:cs typeface="Arial" panose="020B0604020202020204" pitchFamily="34" charset="0"/>
              </a:rPr>
              <a:t>Other facilities outside the stadium include combi-courts for tennis, basket ball, volley ball and 2 informal soccer training grounds. </a:t>
            </a:r>
          </a:p>
          <a:p>
            <a:pPr algn="just">
              <a:lnSpc>
                <a:spcPct val="150000"/>
              </a:lnSpc>
            </a:pPr>
            <a:endParaRPr lang="en-ZA" sz="2000" b="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52647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392D5-C1E8-4F75-9A52-B5DCA9B080E8}"/>
              </a:ext>
            </a:extLst>
          </p:cNvPr>
          <p:cNvSpPr>
            <a:spLocks noGrp="1"/>
          </p:cNvSpPr>
          <p:nvPr>
            <p:ph type="title"/>
          </p:nvPr>
        </p:nvSpPr>
        <p:spPr/>
        <p:txBody>
          <a:bodyPr/>
          <a:lstStyle/>
          <a:p>
            <a:r>
              <a:rPr lang="en-US" dirty="0"/>
              <a:t> </a:t>
            </a:r>
            <a:endParaRPr lang="en-ZA" dirty="0"/>
          </a:p>
        </p:txBody>
      </p:sp>
      <p:sp>
        <p:nvSpPr>
          <p:cNvPr id="3" name="Content Placeholder 2">
            <a:extLst>
              <a:ext uri="{FF2B5EF4-FFF2-40B4-BE49-F238E27FC236}">
                <a16:creationId xmlns:a16="http://schemas.microsoft.com/office/drawing/2014/main" xmlns="" id="{9E5993A3-04D7-48CD-BDDC-C9A4A77EF150}"/>
              </a:ext>
            </a:extLst>
          </p:cNvPr>
          <p:cNvSpPr>
            <a:spLocks noGrp="1"/>
          </p:cNvSpPr>
          <p:nvPr>
            <p:ph idx="1"/>
          </p:nvPr>
        </p:nvSpPr>
        <p:spPr>
          <a:xfrm>
            <a:off x="457200" y="1517220"/>
            <a:ext cx="8077200" cy="4648302"/>
          </a:xfrm>
        </p:spPr>
        <p:txBody>
          <a:bodyPr>
            <a:noAutofit/>
          </a:bodyPr>
          <a:lstStyle/>
          <a:p>
            <a:pPr marL="0" indent="0" algn="just">
              <a:lnSpc>
                <a:spcPct val="150000"/>
              </a:lnSpc>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Problem statement: </a:t>
            </a:r>
          </a:p>
          <a:p>
            <a:pPr marL="0" indent="0" algn="just">
              <a:lnSpc>
                <a:spcPct val="150000"/>
              </a:lnSpc>
              <a:buNone/>
            </a:pPr>
            <a:endParaRPr lang="en-US" sz="800" b="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buClrTx/>
            </a:pPr>
            <a:r>
              <a:rPr lang="en-US" b="0" dirty="0">
                <a:effectLst/>
                <a:latin typeface="Arial" panose="020B0604020202020204" pitchFamily="34" charset="0"/>
                <a:ea typeface="Times New Roman" panose="02020603050405020304" pitchFamily="18" charset="0"/>
                <a:cs typeface="Arial" panose="020B0604020202020204" pitchFamily="34" charset="0"/>
              </a:rPr>
              <a:t>The stadium was transferred to Gauteng Province at the beginning of 2008 and later transferred to the City of Tshwane. The latter had to accept an asset which was an immediate liability. </a:t>
            </a:r>
          </a:p>
          <a:p>
            <a:pPr algn="just">
              <a:lnSpc>
                <a:spcPct val="150000"/>
              </a:lnSpc>
              <a:buClrTx/>
            </a:pPr>
            <a:r>
              <a:rPr lang="en-US" b="0" dirty="0">
                <a:effectLst/>
                <a:latin typeface="Arial" panose="020B0604020202020204" pitchFamily="34" charset="0"/>
                <a:ea typeface="Times New Roman" panose="02020603050405020304" pitchFamily="18" charset="0"/>
                <a:cs typeface="Arial" panose="020B0604020202020204" pitchFamily="34" charset="0"/>
              </a:rPr>
              <a:t>The layout of the facility is not compliant to FIFA specifications and can therefore not be used for matches. </a:t>
            </a:r>
          </a:p>
          <a:p>
            <a:pPr algn="just">
              <a:lnSpc>
                <a:spcPct val="150000"/>
              </a:lnSpc>
              <a:buClrTx/>
            </a:pPr>
            <a:r>
              <a:rPr lang="en-US" b="0" dirty="0">
                <a:effectLst/>
                <a:latin typeface="Arial" panose="020B0604020202020204" pitchFamily="34" charset="0"/>
                <a:ea typeface="Times New Roman" panose="02020603050405020304" pitchFamily="18" charset="0"/>
                <a:cs typeface="Arial" panose="020B0604020202020204" pitchFamily="34" charset="0"/>
              </a:rPr>
              <a:t>Specific design shortfalls and lack of maintenance over several years. </a:t>
            </a:r>
          </a:p>
          <a:p>
            <a:pPr algn="just">
              <a:lnSpc>
                <a:spcPct val="150000"/>
              </a:lnSpc>
              <a:buClrTx/>
            </a:pPr>
            <a:r>
              <a:rPr lang="en-US" b="0" dirty="0">
                <a:effectLst/>
                <a:latin typeface="Arial" panose="020B0604020202020204" pitchFamily="34" charset="0"/>
                <a:ea typeface="Times New Roman" panose="02020603050405020304" pitchFamily="18" charset="0"/>
                <a:cs typeface="Arial" panose="020B0604020202020204" pitchFamily="34" charset="0"/>
              </a:rPr>
              <a:t>The option to demolishing the stadium is based on the assessment of the structural integrity of the stadium and the inter-dependent relation of the surrounding areas of development to compliment the existence of the stadium. </a:t>
            </a:r>
            <a:endParaRPr lang="en-ZA" b="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Title 1">
            <a:extLst>
              <a:ext uri="{FF2B5EF4-FFF2-40B4-BE49-F238E27FC236}">
                <a16:creationId xmlns:a16="http://schemas.microsoft.com/office/drawing/2014/main" xmlns="" id="{C0A28C61-87BE-4886-B24D-AB6F9B8679BD}"/>
              </a:ext>
            </a:extLst>
          </p:cNvPr>
          <p:cNvSpPr txBox="1">
            <a:spLocks/>
          </p:cNvSpPr>
          <p:nvPr/>
        </p:nvSpPr>
        <p:spPr bwMode="auto">
          <a:xfrm>
            <a:off x="457200" y="701035"/>
            <a:ext cx="691938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0"/>
              </a:spcBef>
              <a:spcAft>
                <a:spcPct val="0"/>
              </a:spcAft>
              <a:defRPr sz="2700" kern="1200" baseline="0">
                <a:solidFill>
                  <a:srgbClr val="13912F"/>
                </a:solidFill>
                <a:latin typeface="Helvetica" panose="020B0604020202020204" pitchFamily="34" charset="0"/>
                <a:ea typeface="MS PGothic" pitchFamily="34" charset="-128"/>
                <a:cs typeface="Helvetica" panose="020B0604020202020204" pitchFamily="34" charset="0"/>
              </a:defRPr>
            </a:lvl1pPr>
            <a:lvl2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2pPr>
            <a:lvl3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3pPr>
            <a:lvl4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4pPr>
            <a:lvl5pPr algn="l" defTabSz="342900" rtl="0" eaLnBrk="1" fontAlgn="base" hangingPunct="1">
              <a:spcBef>
                <a:spcPct val="0"/>
              </a:spcBef>
              <a:spcAft>
                <a:spcPct val="0"/>
              </a:spcAft>
              <a:defRPr sz="3000">
                <a:solidFill>
                  <a:srgbClr val="13912F"/>
                </a:solidFill>
                <a:latin typeface="Nyala" charset="0"/>
                <a:ea typeface="MS PGothic" pitchFamily="34" charset="-128"/>
                <a:cs typeface="Nyala"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sz="3600" b="1" dirty="0">
                <a:latin typeface="Arial" panose="020B0604020202020204" pitchFamily="34" charset="0"/>
                <a:cs typeface="Arial" panose="020B0604020202020204" pitchFamily="34" charset="0"/>
              </a:rPr>
              <a:t>BACKGROUND</a:t>
            </a:r>
            <a:endParaRPr lang="en-ZA" dirty="0"/>
          </a:p>
        </p:txBody>
      </p:sp>
    </p:spTree>
    <p:extLst>
      <p:ext uri="{BB962C8B-B14F-4D97-AF65-F5344CB8AC3E}">
        <p14:creationId xmlns:p14="http://schemas.microsoft.com/office/powerpoint/2010/main" xmlns="" val="83387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392D5-C1E8-4F75-9A52-B5DCA9B080E8}"/>
              </a:ext>
            </a:extLst>
          </p:cNvPr>
          <p:cNvSpPr>
            <a:spLocks noGrp="1"/>
          </p:cNvSpPr>
          <p:nvPr>
            <p:ph type="title"/>
          </p:nvPr>
        </p:nvSpPr>
        <p:spPr>
          <a:xfrm>
            <a:off x="457200" y="717848"/>
            <a:ext cx="8229600" cy="710952"/>
          </a:xfrm>
        </p:spPr>
        <p:txBody>
          <a:bodyPr/>
          <a:lstStyle/>
          <a:p>
            <a:r>
              <a:rPr lang="en-US" dirty="0"/>
              <a:t> Project Description</a:t>
            </a:r>
            <a:endParaRPr lang="en-ZA" dirty="0"/>
          </a:p>
        </p:txBody>
      </p:sp>
      <p:sp>
        <p:nvSpPr>
          <p:cNvPr id="3" name="Content Placeholder 2">
            <a:extLst>
              <a:ext uri="{FF2B5EF4-FFF2-40B4-BE49-F238E27FC236}">
                <a16:creationId xmlns:a16="http://schemas.microsoft.com/office/drawing/2014/main" xmlns="" id="{9E5993A3-04D7-48CD-BDDC-C9A4A77EF150}"/>
              </a:ext>
            </a:extLst>
          </p:cNvPr>
          <p:cNvSpPr>
            <a:spLocks noGrp="1"/>
          </p:cNvSpPr>
          <p:nvPr>
            <p:ph idx="1"/>
          </p:nvPr>
        </p:nvSpPr>
        <p:spPr>
          <a:xfrm>
            <a:off x="457200" y="1412776"/>
            <a:ext cx="8077200" cy="4530825"/>
          </a:xfrm>
        </p:spPr>
        <p:txBody>
          <a:bodyPr>
            <a:normAutofit/>
          </a:bodyPr>
          <a:lstStyle/>
          <a:p>
            <a:pPr marL="0" indent="0" algn="just">
              <a:lnSpc>
                <a:spcPct val="150000"/>
              </a:lnSpc>
              <a:buNone/>
            </a:pPr>
            <a:endParaRPr lang="en-ZA" sz="2000" b="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xmlns="" id="{2F023453-4E72-47E0-BB5A-B9B18214B280}"/>
              </a:ext>
            </a:extLst>
          </p:cNvPr>
          <p:cNvPicPr>
            <a:picLocks noChangeAspect="1"/>
          </p:cNvPicPr>
          <p:nvPr/>
        </p:nvPicPr>
        <p:blipFill>
          <a:blip r:embed="rId2"/>
          <a:stretch>
            <a:fillRect/>
          </a:stretch>
        </p:blipFill>
        <p:spPr>
          <a:xfrm>
            <a:off x="375448" y="1385190"/>
            <a:ext cx="8393104" cy="4514801"/>
          </a:xfrm>
          <a:prstGeom prst="rect">
            <a:avLst/>
          </a:prstGeom>
        </p:spPr>
      </p:pic>
    </p:spTree>
    <p:extLst>
      <p:ext uri="{BB962C8B-B14F-4D97-AF65-F5344CB8AC3E}">
        <p14:creationId xmlns:p14="http://schemas.microsoft.com/office/powerpoint/2010/main" xmlns="" val="147333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392D5-C1E8-4F75-9A52-B5DCA9B080E8}"/>
              </a:ext>
            </a:extLst>
          </p:cNvPr>
          <p:cNvSpPr>
            <a:spLocks noGrp="1"/>
          </p:cNvSpPr>
          <p:nvPr>
            <p:ph type="title"/>
          </p:nvPr>
        </p:nvSpPr>
        <p:spPr>
          <a:xfrm>
            <a:off x="395536" y="615513"/>
            <a:ext cx="8229600" cy="710952"/>
          </a:xfrm>
        </p:spPr>
        <p:txBody>
          <a:bodyPr/>
          <a:lstStyle/>
          <a:p>
            <a:r>
              <a:rPr lang="en-US" dirty="0"/>
              <a:t> Project Description</a:t>
            </a:r>
            <a:endParaRPr lang="en-ZA" dirty="0"/>
          </a:p>
        </p:txBody>
      </p:sp>
      <p:pic>
        <p:nvPicPr>
          <p:cNvPr id="5" name="Content Placeholder 4">
            <a:extLst>
              <a:ext uri="{FF2B5EF4-FFF2-40B4-BE49-F238E27FC236}">
                <a16:creationId xmlns:a16="http://schemas.microsoft.com/office/drawing/2014/main" xmlns="" id="{9FBE630E-3B24-431A-9CA6-5C80E1CDEEF7}"/>
              </a:ext>
            </a:extLst>
          </p:cNvPr>
          <p:cNvPicPr>
            <a:picLocks noGrp="1" noChangeAspect="1"/>
          </p:cNvPicPr>
          <p:nvPr>
            <p:ph idx="1"/>
          </p:nvPr>
        </p:nvPicPr>
        <p:blipFill>
          <a:blip r:embed="rId2"/>
          <a:stretch>
            <a:fillRect/>
          </a:stretch>
        </p:blipFill>
        <p:spPr>
          <a:xfrm>
            <a:off x="611560" y="1326465"/>
            <a:ext cx="7632848" cy="4709633"/>
          </a:xfrm>
          <a:prstGeom prst="rect">
            <a:avLst/>
          </a:prstGeom>
        </p:spPr>
      </p:pic>
    </p:spTree>
    <p:extLst>
      <p:ext uri="{BB962C8B-B14F-4D97-AF65-F5344CB8AC3E}">
        <p14:creationId xmlns:p14="http://schemas.microsoft.com/office/powerpoint/2010/main" xmlns="" val="323135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392D5-C1E8-4F75-9A52-B5DCA9B080E8}"/>
              </a:ext>
            </a:extLst>
          </p:cNvPr>
          <p:cNvSpPr>
            <a:spLocks noGrp="1"/>
          </p:cNvSpPr>
          <p:nvPr>
            <p:ph type="title"/>
          </p:nvPr>
        </p:nvSpPr>
        <p:spPr>
          <a:xfrm>
            <a:off x="457200" y="836712"/>
            <a:ext cx="8229600" cy="1152128"/>
          </a:xfrm>
        </p:spPr>
        <p:txBody>
          <a:bodyPr/>
          <a:lstStyle/>
          <a:p>
            <a:r>
              <a:rPr lang="en-ZA" sz="3200" b="1" dirty="0">
                <a:latin typeface="Arial" panose="020B0604020202020204" pitchFamily="34" charset="0"/>
                <a:cs typeface="Arial" panose="020B0604020202020204" pitchFamily="34" charset="0"/>
              </a:rPr>
              <a:t>COMMUNITY CONSULTATION </a:t>
            </a:r>
          </a:p>
        </p:txBody>
      </p:sp>
      <p:sp>
        <p:nvSpPr>
          <p:cNvPr id="4" name="Content Placeholder 3">
            <a:extLst>
              <a:ext uri="{FF2B5EF4-FFF2-40B4-BE49-F238E27FC236}">
                <a16:creationId xmlns:a16="http://schemas.microsoft.com/office/drawing/2014/main" xmlns="" id="{7C8B0BBE-76AA-42D1-9DB5-1C89EE73134D}"/>
              </a:ext>
            </a:extLst>
          </p:cNvPr>
          <p:cNvSpPr>
            <a:spLocks noGrp="1"/>
          </p:cNvSpPr>
          <p:nvPr>
            <p:ph idx="1"/>
          </p:nvPr>
        </p:nvSpPr>
        <p:spPr>
          <a:xfrm>
            <a:off x="476820" y="1772816"/>
            <a:ext cx="7984156" cy="4824536"/>
          </a:xfrm>
        </p:spPr>
        <p:txBody>
          <a:bodyPr>
            <a:normAutofit fontScale="77500" lnSpcReduction="20000"/>
          </a:bodyPr>
          <a:lstStyle/>
          <a:p>
            <a:pPr marL="0" indent="0" algn="just">
              <a:lnSpc>
                <a:spcPct val="120000"/>
              </a:lnSpc>
              <a:buNone/>
            </a:pPr>
            <a:r>
              <a:rPr lang="en-ZA" sz="1800" b="0" dirty="0">
                <a:latin typeface="Arial" panose="020B0604020202020204" pitchFamily="34" charset="0"/>
                <a:cs typeface="Arial" panose="020B0604020202020204" pitchFamily="34" charset="0"/>
              </a:rPr>
              <a:t>It was recommended that a public participation process be undertaken regarding </a:t>
            </a:r>
          </a:p>
          <a:p>
            <a:pPr marL="0" indent="0" algn="just">
              <a:lnSpc>
                <a:spcPct val="120000"/>
              </a:lnSpc>
              <a:buNone/>
            </a:pPr>
            <a:r>
              <a:rPr lang="en-ZA" sz="1800" b="0" dirty="0">
                <a:latin typeface="Arial" panose="020B0604020202020204" pitchFamily="34" charset="0"/>
                <a:cs typeface="Arial" panose="020B0604020202020204" pitchFamily="34" charset="0"/>
              </a:rPr>
              <a:t>the main stadium. Consequently, the participation meeting took place on Saturday, </a:t>
            </a:r>
          </a:p>
          <a:p>
            <a:pPr marL="0" indent="0" algn="just">
              <a:lnSpc>
                <a:spcPct val="120000"/>
              </a:lnSpc>
              <a:buNone/>
            </a:pPr>
            <a:r>
              <a:rPr lang="en-ZA" sz="1800" b="0" dirty="0">
                <a:latin typeface="Arial" panose="020B0604020202020204" pitchFamily="34" charset="0"/>
                <a:cs typeface="Arial" panose="020B0604020202020204" pitchFamily="34" charset="0"/>
              </a:rPr>
              <a:t>7 September 2013. </a:t>
            </a:r>
          </a:p>
          <a:p>
            <a:pPr marL="0" indent="0" algn="just">
              <a:lnSpc>
                <a:spcPct val="120000"/>
              </a:lnSpc>
              <a:buNone/>
            </a:pPr>
            <a:endParaRPr lang="en-ZA" sz="1800" b="0" dirty="0">
              <a:latin typeface="Arial" panose="020B0604020202020204" pitchFamily="34" charset="0"/>
              <a:cs typeface="Arial" panose="020B0604020202020204" pitchFamily="34" charset="0"/>
            </a:endParaRPr>
          </a:p>
          <a:p>
            <a:pPr marL="0" indent="0" algn="just">
              <a:lnSpc>
                <a:spcPct val="150000"/>
              </a:lnSpc>
              <a:buNone/>
            </a:pPr>
            <a:r>
              <a:rPr lang="en-ZA" sz="1800" b="0" dirty="0">
                <a:latin typeface="Arial" panose="020B0604020202020204" pitchFamily="34" charset="0"/>
                <a:cs typeface="Arial" panose="020B0604020202020204" pitchFamily="34" charset="0"/>
              </a:rPr>
              <a:t>The three options were explained in detail to the meeting. The three options were the following:</a:t>
            </a:r>
          </a:p>
          <a:p>
            <a:pPr marL="0" indent="0" algn="just">
              <a:lnSpc>
                <a:spcPct val="150000"/>
              </a:lnSpc>
              <a:buNone/>
            </a:pPr>
            <a:r>
              <a:rPr lang="en-ZA" sz="1800" b="0" dirty="0">
                <a:latin typeface="Arial" panose="020B0604020202020204" pitchFamily="34" charset="0"/>
                <a:cs typeface="Arial" panose="020B0604020202020204" pitchFamily="34" charset="0"/>
              </a:rPr>
              <a:t>	Option 1:	Demolition of the stadium and rebuilding</a:t>
            </a:r>
          </a:p>
          <a:p>
            <a:pPr marL="0" indent="0" algn="just">
              <a:lnSpc>
                <a:spcPct val="150000"/>
              </a:lnSpc>
              <a:buNone/>
            </a:pPr>
            <a:r>
              <a:rPr lang="en-ZA" sz="1800" b="0" dirty="0">
                <a:latin typeface="Arial" panose="020B0604020202020204" pitchFamily="34" charset="0"/>
                <a:cs typeface="Arial" panose="020B0604020202020204" pitchFamily="34" charset="0"/>
              </a:rPr>
              <a:t>	Option 2:	Retention of the stadium and upgrading</a:t>
            </a:r>
          </a:p>
          <a:p>
            <a:pPr marL="0" indent="0" algn="just">
              <a:lnSpc>
                <a:spcPct val="150000"/>
              </a:lnSpc>
              <a:buNone/>
            </a:pPr>
            <a:r>
              <a:rPr lang="en-ZA" sz="1800" b="0" dirty="0">
                <a:latin typeface="Arial" panose="020B0604020202020204" pitchFamily="34" charset="0"/>
                <a:cs typeface="Arial" panose="020B0604020202020204" pitchFamily="34" charset="0"/>
              </a:rPr>
              <a:t>	Option 3:	Demolition of the existing stadium and conversion of the 	stadium into a multi-</a:t>
            </a:r>
          </a:p>
          <a:p>
            <a:pPr marL="0" indent="0" algn="just">
              <a:lnSpc>
                <a:spcPct val="150000"/>
              </a:lnSpc>
              <a:buNone/>
            </a:pPr>
            <a:r>
              <a:rPr lang="en-ZA" dirty="0">
                <a:latin typeface="Arial" panose="020B0604020202020204" pitchFamily="34" charset="0"/>
                <a:cs typeface="Arial" panose="020B0604020202020204" pitchFamily="34" charset="0"/>
              </a:rPr>
              <a:t>	</a:t>
            </a:r>
            <a:r>
              <a:rPr lang="en-ZA" sz="1800" b="0" dirty="0">
                <a:latin typeface="Arial" panose="020B0604020202020204" pitchFamily="34" charset="0"/>
                <a:cs typeface="Arial" panose="020B0604020202020204" pitchFamily="34" charset="0"/>
              </a:rPr>
              <a:t>purpose sport &amp; recreational park</a:t>
            </a:r>
          </a:p>
          <a:p>
            <a:pPr algn="just">
              <a:lnSpc>
                <a:spcPct val="120000"/>
              </a:lnSpc>
            </a:pPr>
            <a:endParaRPr lang="en-ZA" sz="1800" b="0" dirty="0">
              <a:latin typeface="Arial" panose="020B0604020202020204" pitchFamily="34" charset="0"/>
              <a:cs typeface="Arial" panose="020B0604020202020204" pitchFamily="34" charset="0"/>
            </a:endParaRPr>
          </a:p>
          <a:p>
            <a:pPr marL="0" indent="0" algn="just">
              <a:lnSpc>
                <a:spcPct val="150000"/>
              </a:lnSpc>
              <a:buNone/>
            </a:pPr>
            <a:r>
              <a:rPr lang="en-ZA" sz="1800" b="0" dirty="0">
                <a:latin typeface="Arial" panose="020B0604020202020204" pitchFamily="34" charset="0"/>
                <a:cs typeface="Arial" panose="020B0604020202020204" pitchFamily="34" charset="0"/>
              </a:rPr>
              <a:t>The Mayoral Committee of 22 January 2014 resolved on the majority decision by the community to convert </a:t>
            </a:r>
            <a:r>
              <a:rPr lang="en-ZA" sz="1800" b="0" dirty="0" err="1">
                <a:latin typeface="Arial" panose="020B0604020202020204" pitchFamily="34" charset="0"/>
                <a:cs typeface="Arial" panose="020B0604020202020204" pitchFamily="34" charset="0"/>
              </a:rPr>
              <a:t>Odi</a:t>
            </a:r>
            <a:r>
              <a:rPr lang="en-ZA" sz="1800" b="0" dirty="0">
                <a:latin typeface="Arial" panose="020B0604020202020204" pitchFamily="34" charset="0"/>
                <a:cs typeface="Arial" panose="020B0604020202020204" pitchFamily="34" charset="0"/>
              </a:rPr>
              <a:t> Stadium into a multipurpose sport and recreational park (Option 3).</a:t>
            </a:r>
          </a:p>
          <a:p>
            <a:pPr marL="0" indent="0" algn="just">
              <a:lnSpc>
                <a:spcPct val="120000"/>
              </a:lnSpc>
              <a:buNone/>
            </a:pPr>
            <a:endParaRPr lang="en-ZA" sz="1800" b="0" dirty="0">
              <a:latin typeface="Arial" panose="020B0604020202020204" pitchFamily="34" charset="0"/>
              <a:cs typeface="Arial" panose="020B0604020202020204" pitchFamily="34" charset="0"/>
            </a:endParaRPr>
          </a:p>
          <a:p>
            <a:pPr marL="0" indent="0" algn="just">
              <a:lnSpc>
                <a:spcPct val="150000"/>
              </a:lnSpc>
              <a:buNone/>
            </a:pPr>
            <a:r>
              <a:rPr lang="en-US" sz="1800" b="0" dirty="0">
                <a:latin typeface="Arial" panose="020B0604020202020204" pitchFamily="34" charset="0"/>
                <a:cs typeface="Arial" panose="020B0604020202020204" pitchFamily="34" charset="0"/>
              </a:rPr>
              <a:t>The community consultation process will need to be repeated to make sure that their wishes are implemented.   </a:t>
            </a:r>
            <a:endParaRPr lang="en-ZA" sz="1800" b="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xmlns="" val="1291858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WERPOINT PRESENTATION 40 CITIES">
  <a:themeElements>
    <a:clrScheme name="Custom 2">
      <a:dk1>
        <a:sysClr val="windowText" lastClr="000000"/>
      </a:dk1>
      <a:lt1>
        <a:sysClr val="window" lastClr="FFFFFF"/>
      </a:lt1>
      <a:dk2>
        <a:srgbClr val="000000"/>
      </a:dk2>
      <a:lt2>
        <a:srgbClr val="F8F8F8"/>
      </a:lt2>
      <a:accent1>
        <a:srgbClr val="3E9531"/>
      </a:accent1>
      <a:accent2>
        <a:srgbClr val="FFE023"/>
      </a:accent2>
      <a:accent3>
        <a:srgbClr val="B9D6A6"/>
      </a:accent3>
      <a:accent4>
        <a:srgbClr val="8FBE7B"/>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0D774131061049B264A2441C7776D7" ma:contentTypeVersion="0" ma:contentTypeDescription="Create a new document." ma:contentTypeScope="" ma:versionID="8eca129e61114833a9f486b96e247fc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66952-8ADC-45A8-9CD1-733257F17467}">
  <ds:schemaRefs>
    <ds:schemaRef ds:uri="http://schemas.microsoft.com/sharepoint/v3/contenttype/forms"/>
  </ds:schemaRefs>
</ds:datastoreItem>
</file>

<file path=customXml/itemProps2.xml><?xml version="1.0" encoding="utf-8"?>
<ds:datastoreItem xmlns:ds="http://schemas.openxmlformats.org/officeDocument/2006/customXml" ds:itemID="{3339EC38-80BF-4296-93DA-B76F52489CE2}">
  <ds:schemaRef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6DFF315-34FA-49B3-816C-48470C824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5093</TotalTime>
  <Words>719</Words>
  <Application>Microsoft Office PowerPoint</Application>
  <PresentationFormat>On-screen Show (4:3)</PresentationFormat>
  <Paragraphs>95</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POWERPOINT PRESENTATION 40 CITIES</vt:lpstr>
      <vt:lpstr>City of Tshwane  Metropolitan Municipality  Community &amp; Social Development  Services Department  Progress on the redevelopment of Odi Stadium   18 February 2022 </vt:lpstr>
      <vt:lpstr>TABLE OF CONTENTS  </vt:lpstr>
      <vt:lpstr>PURPOSE  </vt:lpstr>
      <vt:lpstr>BACKGROUND</vt:lpstr>
      <vt:lpstr>BACKGROUND</vt:lpstr>
      <vt:lpstr> </vt:lpstr>
      <vt:lpstr> Project Description</vt:lpstr>
      <vt:lpstr> Project Description</vt:lpstr>
      <vt:lpstr>COMMUNITY CONSULTATION </vt:lpstr>
      <vt:lpstr> </vt:lpstr>
      <vt:lpstr>RE-DEVELOPMENT</vt:lpstr>
      <vt:lpstr>Slide 12</vt:lpstr>
      <vt:lpstr>OTHER FUNDING OPTIONS  </vt:lpstr>
      <vt:lpstr>CHALLENGES,  PROPOSED SOLUTIONS &amp; WAY-FORWARD</vt:lpstr>
      <vt:lpstr> WAY FORWARD </vt:lpstr>
      <vt:lpstr>Slide 16</vt:lpstr>
    </vt:vector>
  </TitlesOfParts>
  <Company>lindif@tshwane.gov.za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Lindi Folkus</dc:creator>
  <cp:lastModifiedBy>User</cp:lastModifiedBy>
  <cp:revision>261</cp:revision>
  <cp:lastPrinted>2020-02-19T07:36:42Z</cp:lastPrinted>
  <dcterms:created xsi:type="dcterms:W3CDTF">2013-10-02T06:57:25Z</dcterms:created>
  <dcterms:modified xsi:type="dcterms:W3CDTF">2022-02-18T17:23:30Z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0x010100FB0D774131061049B264A2441C7776D7</vt:lpwstr>
  </property>
  <property fmtid="{D5CDD505-2E9C-101B-9397-08002B2CF9AE}" pid="3" name="MSIP_Label_06b8b282-039c-4268-b238-c39b5146964b_Enabled">
    <vt:lpwstr>true</vt:lpwstr>
  </property>
  <property fmtid="{D5CDD505-2E9C-101B-9397-08002B2CF9AE}" pid="4" name="MSIP_Label_06b8b282-039c-4268-b238-c39b5146964b_SetDate">
    <vt:lpwstr>2022-01-25T07:04:30Z</vt:lpwstr>
  </property>
  <property fmtid="{D5CDD505-2E9C-101B-9397-08002B2CF9AE}" pid="5" name="MSIP_Label_06b8b282-039c-4268-b238-c39b5146964b_Method">
    <vt:lpwstr>Standard</vt:lpwstr>
  </property>
  <property fmtid="{D5CDD505-2E9C-101B-9397-08002B2CF9AE}" pid="6" name="MSIP_Label_06b8b282-039c-4268-b238-c39b5146964b_Name">
    <vt:lpwstr>COT General</vt:lpwstr>
  </property>
  <property fmtid="{D5CDD505-2E9C-101B-9397-08002B2CF9AE}" pid="7" name="MSIP_Label_06b8b282-039c-4268-b238-c39b5146964b_SiteId">
    <vt:lpwstr>611657a8-674f-4ffa-bf4b-95a387d65525</vt:lpwstr>
  </property>
  <property fmtid="{D5CDD505-2E9C-101B-9397-08002B2CF9AE}" pid="8" name="MSIP_Label_06b8b282-039c-4268-b238-c39b5146964b_ActionId">
    <vt:lpwstr>8f3cc7cd-977a-4ec2-bc92-458744c7fed1</vt:lpwstr>
  </property>
  <property fmtid="{D5CDD505-2E9C-101B-9397-08002B2CF9AE}" pid="9" name="MSIP_Label_06b8b282-039c-4268-b238-c39b5146964b_ContentBits">
    <vt:lpwstr>0</vt:lpwstr>
  </property>
</Properties>
</file>