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4"/>
  </p:notesMasterIdLst>
  <p:handoutMasterIdLst>
    <p:handoutMasterId r:id="rId15"/>
  </p:handoutMasterIdLst>
  <p:sldIdLst>
    <p:sldId id="1302" r:id="rId3"/>
    <p:sldId id="1327" r:id="rId4"/>
    <p:sldId id="1324" r:id="rId5"/>
    <p:sldId id="1323" r:id="rId6"/>
    <p:sldId id="1322" r:id="rId7"/>
    <p:sldId id="1328" r:id="rId8"/>
    <p:sldId id="1329" r:id="rId9"/>
    <p:sldId id="1330" r:id="rId10"/>
    <p:sldId id="1331" r:id="rId11"/>
    <p:sldId id="1332" r:id="rId12"/>
    <p:sldId id="1333" r:id="rId13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12">
          <p15:clr>
            <a:srgbClr val="A4A3A4"/>
          </p15:clr>
        </p15:guide>
        <p15:guide id="2" pos="16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kedi, Nape (GPDID)" initials="MN(" lastIdx="7" clrIdx="0">
    <p:extLst>
      <p:ext uri="{19B8F6BF-5375-455C-9EA6-DF929625EA0E}">
        <p15:presenceInfo xmlns:p15="http://schemas.microsoft.com/office/powerpoint/2012/main" xmlns="" userId="S-1-5-21-3549663268-1688487351-803038336-3882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9ED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733" autoAdjust="0"/>
  </p:normalViewPr>
  <p:slideViewPr>
    <p:cSldViewPr snapToGrid="0" snapToObjects="1">
      <p:cViewPr varScale="1">
        <p:scale>
          <a:sx n="73" d="100"/>
          <a:sy n="73" d="100"/>
        </p:scale>
        <p:origin x="-1236" y="-102"/>
      </p:cViewPr>
      <p:guideLst>
        <p:guide orient="horz" pos="1312"/>
        <p:guide pos="16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bepe, Nare(GPSPORTS)" userId="5e6b88ba-def9-408a-8826-14b586be9526" providerId="ADAL" clId="{98AA8F52-C0C3-473B-A03A-6B25EA6EF0E1}"/>
    <pc:docChg chg="modSld">
      <pc:chgData name="Lebepe, Nare(GPSPORTS)" userId="5e6b88ba-def9-408a-8826-14b586be9526" providerId="ADAL" clId="{98AA8F52-C0C3-473B-A03A-6B25EA6EF0E1}" dt="2022-02-14T10:47:54.647" v="0" actId="6549"/>
      <pc:docMkLst>
        <pc:docMk/>
      </pc:docMkLst>
      <pc:sldChg chg="modSp mod">
        <pc:chgData name="Lebepe, Nare(GPSPORTS)" userId="5e6b88ba-def9-408a-8826-14b586be9526" providerId="ADAL" clId="{98AA8F52-C0C3-473B-A03A-6B25EA6EF0E1}" dt="2022-02-14T10:47:54.647" v="0" actId="6549"/>
        <pc:sldMkLst>
          <pc:docMk/>
          <pc:sldMk cId="1600918757" sldId="1333"/>
        </pc:sldMkLst>
        <pc:spChg chg="mod">
          <ac:chgData name="Lebepe, Nare(GPSPORTS)" userId="5e6b88ba-def9-408a-8826-14b586be9526" providerId="ADAL" clId="{98AA8F52-C0C3-473B-A03A-6B25EA6EF0E1}" dt="2022-02-14T10:47:54.647" v="0" actId="6549"/>
          <ac:spMkLst>
            <pc:docMk/>
            <pc:sldMk cId="1600918757" sldId="1333"/>
            <ac:spMk id="4" creationId="{18AD289D-5B58-4E6B-8C26-95950C119D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7EB08-0226-4DC5-80F5-95034E6E4A50}" type="datetimeFigureOut">
              <a:rPr lang="en-ZA" smtClean="0"/>
              <a:pPr/>
              <a:t>2022/02/20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83E7B-A1AE-4A35-A880-05928AD425C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073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7CA6-C3F8-4E16-8088-B24DECDBDBCE}" type="datetimeFigureOut">
              <a:rPr lang="en-ZA" smtClean="0"/>
              <a:pPr/>
              <a:t>2022/02/20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8592-633F-440F-8469-923C65C53A9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7282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1" y="1103733"/>
            <a:ext cx="7938995" cy="398505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902" y="1616532"/>
            <a:ext cx="7938995" cy="456043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2161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8" y="1103727"/>
            <a:ext cx="7938995" cy="398505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899" y="1616532"/>
            <a:ext cx="7938995" cy="456043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523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8" y="1087396"/>
            <a:ext cx="7938995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898" y="1567547"/>
            <a:ext cx="7938995" cy="4838018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7087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898" y="1649187"/>
            <a:ext cx="7938995" cy="47352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8" y="1087396"/>
            <a:ext cx="7938995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188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2" y="925153"/>
            <a:ext cx="8013659" cy="36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8C5821-2A51-A949-9B26-12D68F3C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859B21-1154-AB4C-A3FA-336639B0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17506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07182" y="914762"/>
            <a:ext cx="8013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07181" y="1600203"/>
            <a:ext cx="38349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5098069" y="1600203"/>
            <a:ext cx="392277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12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07182" y="924794"/>
            <a:ext cx="8013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007180" y="1724891"/>
            <a:ext cx="3866157" cy="4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007180" y="2174875"/>
            <a:ext cx="386615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029200" y="1724893"/>
            <a:ext cx="3983124" cy="44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5029200" y="2174875"/>
            <a:ext cx="398312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46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out Text">
  <p:cSld name="Chart without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>
            <a:spLocks noGrp="1"/>
          </p:cNvSpPr>
          <p:nvPr>
            <p:ph type="chart" idx="2"/>
          </p:nvPr>
        </p:nvSpPr>
        <p:spPr>
          <a:xfrm>
            <a:off x="342917" y="1727299"/>
            <a:ext cx="8496665" cy="46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3205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228610" y="-101606"/>
            <a:ext cx="9373003" cy="6960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4114977" y="0"/>
            <a:ext cx="5029416" cy="685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46" tIns="40057" rIns="80146" bIns="40057" anchor="t" anchorCtr="0">
            <a:noAutofit/>
          </a:bodyPr>
          <a:lstStyle/>
          <a:p>
            <a:pPr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247661" y="3038650"/>
            <a:ext cx="528706" cy="0"/>
          </a:xfrm>
          <a:prstGeom prst="straightConnector1">
            <a:avLst/>
          </a:prstGeom>
          <a:noFill/>
          <a:ln w="38100" cap="flat" cmpd="sng">
            <a:solidFill>
              <a:srgbClr val="832A2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>
            <a:off x="-228610" y="4484949"/>
            <a:ext cx="4567479" cy="2398861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28610" y="-88905"/>
            <a:ext cx="4567479" cy="266847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 descr="GCRO-logo_on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47" y="5947117"/>
            <a:ext cx="1968188" cy="65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84327" y="647740"/>
            <a:ext cx="3491018" cy="16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3153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84327" y="2463945"/>
            <a:ext cx="3491018" cy="5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84327" y="3225989"/>
            <a:ext cx="3491018" cy="5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3"/>
          </p:nvPr>
        </p:nvSpPr>
        <p:spPr>
          <a:xfrm>
            <a:off x="4338825" y="-152409"/>
            <a:ext cx="4805524" cy="703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996078" y="6147153"/>
            <a:ext cx="3491018" cy="33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ctr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999C99"/>
              </a:buClr>
              <a:buSzPts val="1400"/>
              <a:buNone/>
              <a:defRPr sz="920">
                <a:solidFill>
                  <a:srgbClr val="999C99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37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image and text">
  <p:cSld name="Chart/image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4631373" y="3430148"/>
            <a:ext cx="3758636" cy="19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700"/>
              <a:buNone/>
              <a:defRPr sz="1774"/>
            </a:lvl2pPr>
            <a:lvl3pPr lvl="2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None/>
              <a:defRPr sz="1577"/>
            </a:lvl3pPr>
            <a:lvl4pPr lvl="3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/>
            </a:lvl4pPr>
            <a:lvl5pPr lvl="4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/>
            </a:lvl5pPr>
            <a:lvl6pPr lvl="5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6pPr>
            <a:lvl7pPr lvl="6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7pPr>
            <a:lvl8pPr lvl="7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8pPr>
            <a:lvl9pPr lvl="8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390542" y="5097755"/>
            <a:ext cx="3772062" cy="26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L="300335" lvl="0" indent="-150167" algn="ctr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999C99"/>
              </a:buClr>
              <a:buSzPts val="1500"/>
              <a:buNone/>
              <a:defRPr sz="985">
                <a:solidFill>
                  <a:srgbClr val="999C99"/>
                </a:solidFill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>
            <a:spLocks noGrp="1"/>
          </p:cNvSpPr>
          <p:nvPr>
            <p:ph type="pic" idx="3"/>
          </p:nvPr>
        </p:nvSpPr>
        <p:spPr>
          <a:xfrm>
            <a:off x="690902" y="1970204"/>
            <a:ext cx="3105828" cy="30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4"/>
          </p:nvPr>
        </p:nvSpPr>
        <p:spPr>
          <a:xfrm>
            <a:off x="198735" y="813657"/>
            <a:ext cx="6448612" cy="46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1379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5"/>
          </p:nvPr>
        </p:nvSpPr>
        <p:spPr>
          <a:xfrm>
            <a:off x="191991" y="319789"/>
            <a:ext cx="6461856" cy="48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b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431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2900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3637C1-0809-7247-99D9-8195A891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1" y="1087396"/>
            <a:ext cx="7938995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CA25E-CF18-C245-9BB5-8E40FBF338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0901" y="1567547"/>
            <a:ext cx="7938995" cy="4838018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415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2650CF-D129-0944-B1B7-9BD9CBDEA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901" y="1649187"/>
            <a:ext cx="7938995" cy="47352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0F3B1C3-F287-9C46-B95D-4950349E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1" y="1087396"/>
            <a:ext cx="7938995" cy="414834"/>
          </a:xfrm>
        </p:spPr>
        <p:txBody>
          <a:bodyPr>
            <a:noAutofit/>
          </a:bodyPr>
          <a:lstStyle>
            <a:lvl1pPr algn="l">
              <a:defRPr sz="2800" b="1" i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85" y="925159"/>
            <a:ext cx="8013659" cy="365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8C5821-2A51-A949-9B26-12D68F3C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859B21-1154-AB4C-A3FA-336639B0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018532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07185" y="914768"/>
            <a:ext cx="8013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007184" y="1600206"/>
            <a:ext cx="383498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5098069" y="1600206"/>
            <a:ext cx="392277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>
              <a:buClr>
                <a:srgbClr val="000000"/>
              </a:buClr>
              <a:buFont typeface="Arial"/>
              <a:buNone/>
              <a:defRPr/>
            </a:pPr>
            <a:endParaRPr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60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007185" y="924800"/>
            <a:ext cx="80136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007180" y="1724891"/>
            <a:ext cx="3866157" cy="44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1007180" y="2174875"/>
            <a:ext cx="386615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5029200" y="1724893"/>
            <a:ext cx="3983124" cy="44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5029200" y="2174875"/>
            <a:ext cx="3983124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3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without Text">
  <p:cSld name="Chart without 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>
            <a:spLocks noGrp="1"/>
          </p:cNvSpPr>
          <p:nvPr>
            <p:ph type="chart" idx="2"/>
          </p:nvPr>
        </p:nvSpPr>
        <p:spPr>
          <a:xfrm>
            <a:off x="342920" y="1727299"/>
            <a:ext cx="8496665" cy="46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6036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-228610" y="-101606"/>
            <a:ext cx="9373003" cy="69600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4114977" y="0"/>
            <a:ext cx="5029416" cy="685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146" tIns="40057" rIns="80146" bIns="40057" anchor="t" anchorCtr="0">
            <a:noAutofit/>
          </a:bodyPr>
          <a:lstStyle/>
          <a:p>
            <a:pPr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247661" y="3038650"/>
            <a:ext cx="528706" cy="0"/>
          </a:xfrm>
          <a:prstGeom prst="straightConnector1">
            <a:avLst/>
          </a:prstGeom>
          <a:noFill/>
          <a:ln w="38100" cap="flat" cmpd="sng">
            <a:solidFill>
              <a:srgbClr val="832A2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Google Shape;15;p2"/>
          <p:cNvSpPr/>
          <p:nvPr/>
        </p:nvSpPr>
        <p:spPr>
          <a:xfrm>
            <a:off x="-228610" y="4484955"/>
            <a:ext cx="4567479" cy="2398861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28610" y="-88905"/>
            <a:ext cx="4567479" cy="266847"/>
          </a:xfrm>
          <a:prstGeom prst="rect">
            <a:avLst/>
          </a:prstGeom>
          <a:solidFill>
            <a:srgbClr val="3E3C3B"/>
          </a:solidFill>
          <a:ln>
            <a:noFill/>
          </a:ln>
        </p:spPr>
        <p:txBody>
          <a:bodyPr spcFirstLastPara="1" wrap="square" lIns="80146" tIns="40057" rIns="80146" bIns="40057" anchor="ctr" anchorCtr="0">
            <a:noAutofit/>
          </a:bodyPr>
          <a:lstStyle/>
          <a:p>
            <a:pPr algn="ctr">
              <a:buClr>
                <a:prstClr val="black"/>
              </a:buClr>
              <a:buSzPts val="2500"/>
              <a:buFont typeface="Calibri"/>
              <a:buNone/>
            </a:pPr>
            <a:endParaRPr sz="1642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" descr="GCRO-logo_on-blac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47" y="5947117"/>
            <a:ext cx="1968188" cy="65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84327" y="647746"/>
            <a:ext cx="3491018" cy="164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3153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184327" y="2463951"/>
            <a:ext cx="3491018" cy="5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184327" y="3225993"/>
            <a:ext cx="3491018" cy="56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>
            <a:spLocks noGrp="1"/>
          </p:cNvSpPr>
          <p:nvPr>
            <p:ph type="pic" idx="3"/>
          </p:nvPr>
        </p:nvSpPr>
        <p:spPr>
          <a:xfrm>
            <a:off x="4338825" y="-152409"/>
            <a:ext cx="4805524" cy="703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16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996078" y="6147153"/>
            <a:ext cx="3491018" cy="33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000" tIns="60975" rIns="122000" bIns="60975" anchor="t" anchorCtr="0">
            <a:noAutofit/>
          </a:bodyPr>
          <a:lstStyle>
            <a:lvl1pPr marL="300335" lvl="0" indent="-150167" algn="ctr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Clr>
                <a:srgbClr val="999C99"/>
              </a:buClr>
              <a:buSzPts val="1400"/>
              <a:buNone/>
              <a:defRPr sz="920">
                <a:solidFill>
                  <a:srgbClr val="999C99"/>
                </a:solidFill>
              </a:defRPr>
            </a:lvl1pPr>
            <a:lvl2pPr marL="600669" lvl="1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700"/>
              <a:buNone/>
              <a:defRPr sz="1774">
                <a:solidFill>
                  <a:srgbClr val="908F8F"/>
                </a:solidFill>
              </a:defRPr>
            </a:lvl2pPr>
            <a:lvl3pPr marL="901004" lvl="2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500"/>
              <a:buNone/>
              <a:defRPr sz="1642">
                <a:solidFill>
                  <a:srgbClr val="908F8F"/>
                </a:solidFill>
              </a:defRPr>
            </a:lvl3pPr>
            <a:lvl4pPr marL="1201339" lvl="3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4pPr>
            <a:lvl5pPr marL="1501673" lvl="4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5pPr>
            <a:lvl6pPr marL="1802008" lvl="5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6pPr>
            <a:lvl7pPr marL="2102343" lvl="6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7pPr>
            <a:lvl8pPr marL="2402677" lvl="7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8pPr>
            <a:lvl9pPr marL="2703012" lvl="8" indent="-15016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908F8F"/>
              </a:buClr>
              <a:buSzPts val="2100"/>
              <a:buNone/>
              <a:defRPr sz="1379">
                <a:solidFill>
                  <a:srgbClr val="908F8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6697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/image and text">
  <p:cSld name="Chart/image and 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4631374" y="3430148"/>
            <a:ext cx="3758636" cy="191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700"/>
              <a:buNone/>
              <a:defRPr sz="1774"/>
            </a:lvl2pPr>
            <a:lvl3pPr lvl="2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None/>
              <a:defRPr sz="1577"/>
            </a:lvl3pPr>
            <a:lvl4pPr lvl="3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/>
            </a:lvl4pPr>
            <a:lvl5pPr lvl="4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None/>
              <a:defRPr sz="1379"/>
            </a:lvl5pPr>
            <a:lvl6pPr lvl="5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6pPr>
            <a:lvl7pPr lvl="6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7pPr>
            <a:lvl8pPr lvl="7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8pPr>
            <a:lvl9pPr lvl="8" algn="ctr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379"/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2"/>
          </p:nvPr>
        </p:nvSpPr>
        <p:spPr>
          <a:xfrm>
            <a:off x="390542" y="5097755"/>
            <a:ext cx="3772062" cy="26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L="300335" lvl="0" indent="-150167" algn="ctr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999C99"/>
              </a:buClr>
              <a:buSzPts val="1500"/>
              <a:buNone/>
              <a:defRPr sz="985">
                <a:solidFill>
                  <a:srgbClr val="999C99"/>
                </a:solidFill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>
            <a:spLocks noGrp="1"/>
          </p:cNvSpPr>
          <p:nvPr>
            <p:ph type="pic" idx="3"/>
          </p:nvPr>
        </p:nvSpPr>
        <p:spPr>
          <a:xfrm>
            <a:off x="690902" y="1970209"/>
            <a:ext cx="3105828" cy="305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None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100"/>
              <a:buFont typeface="Arial"/>
              <a:buChar char="•"/>
              <a:defRPr sz="1379" b="0" i="0" u="none" strike="noStrike" cap="none">
                <a:solidFill>
                  <a:srgbClr val="3E3C3B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5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4"/>
          </p:nvPr>
        </p:nvSpPr>
        <p:spPr>
          <a:xfrm>
            <a:off x="198735" y="813657"/>
            <a:ext cx="6448612" cy="46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t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1379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5"/>
          </p:nvPr>
        </p:nvSpPr>
        <p:spPr>
          <a:xfrm>
            <a:off x="191991" y="319789"/>
            <a:ext cx="6461856" cy="48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75" tIns="60975" rIns="121975" bIns="60975" anchor="b" anchorCtr="0">
            <a:noAutofit/>
          </a:bodyPr>
          <a:lstStyle>
            <a:lvl1pPr marL="300335" lvl="0" indent="-150167" algn="l" rtl="0">
              <a:lnSpc>
                <a:spcPct val="90000"/>
              </a:lnSpc>
              <a:spcBef>
                <a:spcPts val="854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2431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600669" lvl="1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2pPr>
            <a:lvl3pPr marL="901004" lvl="2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3pPr>
            <a:lvl4pPr marL="1201339" lvl="3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4pPr>
            <a:lvl5pPr marL="1501673" lvl="4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rgbClr val="3E3C3B"/>
              </a:buClr>
              <a:buSzPts val="2400"/>
              <a:buChar char="•"/>
              <a:defRPr/>
            </a:lvl5pPr>
            <a:lvl6pPr marL="1802008" lvl="5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102343" lvl="6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402677" lvl="7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2703012" lvl="8" indent="-250279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3834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568D9F-41F6-584F-A60F-4D2955A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5" y="365127"/>
            <a:ext cx="8172449" cy="294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718335-4244-2140-8DCF-93F21CB2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5" y="3461657"/>
            <a:ext cx="8172449" cy="75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457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2568D9F-41F6-584F-A60F-4D2955A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365127"/>
            <a:ext cx="8172449" cy="2949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718335-4244-2140-8DCF-93F21CB2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2" y="3461657"/>
            <a:ext cx="8172449" cy="75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06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059B8-ABFC-FC4E-A71E-2D43CB76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318" y="326220"/>
            <a:ext cx="8013659" cy="4792190"/>
          </a:xfrm>
        </p:spPr>
        <p:txBody>
          <a:bodyPr>
            <a:normAutofit/>
          </a:bodyPr>
          <a:lstStyle/>
          <a:p>
            <a:r>
              <a:rPr lang="en-US" sz="2800" dirty="0"/>
              <a:t>Gauteng Department of Department of Sports, Arts, Culture and Recreation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altLang="en-US" sz="2900" dirty="0">
                <a:solidFill>
                  <a:prstClr val="white"/>
                </a:solidFill>
                <a:latin typeface="+mn-lt"/>
              </a:rPr>
              <a:t/>
            </a:r>
            <a:br>
              <a:rPr lang="en-US" altLang="en-US" sz="2900" dirty="0">
                <a:solidFill>
                  <a:prstClr val="white"/>
                </a:solidFill>
                <a:latin typeface="+mn-lt"/>
              </a:rPr>
            </a:b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08362716-4EB9-4D7B-BDF1-A5C5F6BBC2CC}"/>
              </a:ext>
            </a:extLst>
          </p:cNvPr>
          <p:cNvSpPr txBox="1">
            <a:spLocks/>
          </p:cNvSpPr>
          <p:nvPr/>
        </p:nvSpPr>
        <p:spPr>
          <a:xfrm>
            <a:off x="552318" y="3654518"/>
            <a:ext cx="8013659" cy="1713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</a:br>
            <a: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</a:br>
            <a: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</a:br>
            <a: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Abadi" panose="020B0604020104020204" pitchFamily="34" charset="0"/>
              </a:rPr>
            </a:br>
            <a:endParaRPr lang="en-US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983891-9E63-4C1D-83CE-9BC979259DA1}"/>
              </a:ext>
            </a:extLst>
          </p:cNvPr>
          <p:cNvSpPr/>
          <p:nvPr/>
        </p:nvSpPr>
        <p:spPr>
          <a:xfrm>
            <a:off x="1127760" y="2442360"/>
            <a:ext cx="756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DEMOLITION OF HM PITJE STADIUM</a:t>
            </a:r>
            <a:br>
              <a:rPr lang="en-ZA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20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prstClr val="white"/>
                </a:solidFill>
                <a:cs typeface="Arial" panose="020B0604020202020204" pitchFamily="34" charset="0"/>
              </a:rPr>
              <a:t>18 FEBRUARY 2022</a:t>
            </a:r>
          </a:p>
          <a:p>
            <a:pPr algn="ctr">
              <a:spcBef>
                <a:spcPct val="20000"/>
              </a:spcBef>
            </a:pPr>
            <a:r>
              <a:rPr lang="en-US" sz="2000" b="1" kern="0" dirty="0">
                <a:solidFill>
                  <a:schemeClr val="bg1">
                    <a:lumMod val="95000"/>
                  </a:schemeClr>
                </a:solidFill>
                <a:sym typeface="Arial"/>
              </a:rPr>
              <a:t>PROGRESS REPORT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48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CCD-6A41-4237-9C42-9D6AA5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2:REDEVELOPMENT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9169807-C018-4A4E-A4AA-859663F3C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9317" y="1757477"/>
            <a:ext cx="5340576" cy="4560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020F9D-C7D7-45D1-B7CF-9728DD15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" y="1874385"/>
            <a:ext cx="2761727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746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CCD-6A41-4237-9C42-9D6AA5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 REDEVELOPMENT </a:t>
            </a:r>
            <a:r>
              <a:rPr lang="en-US" sz="1800" dirty="0"/>
              <a:t>(Progress To Date)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AD289D-5B58-4E6B-8C26-95950C119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of Tshwane(</a:t>
            </a:r>
            <a:r>
              <a:rPr lang="en-US" dirty="0" err="1"/>
              <a:t>CoT</a:t>
            </a:r>
            <a:r>
              <a:rPr lang="en-US" dirty="0"/>
              <a:t>) together with the Gauteng Provincial Department of Sports, Arts, Culture and Recreation (GDSACR) have requested funding for the redevelopment phase which was not granted</a:t>
            </a:r>
          </a:p>
          <a:p>
            <a:endParaRPr lang="en-US" dirty="0"/>
          </a:p>
          <a:p>
            <a:r>
              <a:rPr lang="en-US" dirty="0"/>
              <a:t>GDSACR is currently in consultation with stakeholders(i.e. Premier’s office, provincial and national treasury departments) to finalize a funding model which will be </a:t>
            </a:r>
            <a:r>
              <a:rPr lang="en-US"/>
              <a:t>relevant for </a:t>
            </a:r>
            <a:r>
              <a:rPr lang="en-US" dirty="0"/>
              <a:t>the redevelopment phase</a:t>
            </a:r>
          </a:p>
        </p:txBody>
      </p:sp>
    </p:spTree>
    <p:extLst>
      <p:ext uri="{BB962C8B-B14F-4D97-AF65-F5344CB8AC3E}">
        <p14:creationId xmlns:p14="http://schemas.microsoft.com/office/powerpoint/2010/main" xmlns="" val="160091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6F04FE8-5848-49B8-A59F-1E622C19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PRESENTATION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3BC027CB-BED3-46E5-B5F7-671BD2BFA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Provide status update on the progress to date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Highlight challenges and proposed solutions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Propose a way-forward</a:t>
            </a:r>
          </a:p>
        </p:txBody>
      </p:sp>
    </p:spTree>
    <p:extLst>
      <p:ext uri="{BB962C8B-B14F-4D97-AF65-F5344CB8AC3E}">
        <p14:creationId xmlns:p14="http://schemas.microsoft.com/office/powerpoint/2010/main" xmlns="" val="358469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BFA70-723E-4E2E-872D-3D1F3B82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PHASE1: DEMOLITION (</a:t>
            </a:r>
            <a:r>
              <a:rPr lang="en-ZA" sz="1800" dirty="0"/>
              <a:t>PROJECT INFORMATION</a:t>
            </a:r>
            <a:r>
              <a:rPr lang="en-ZA" sz="2400" dirty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0814509"/>
              </p:ext>
            </p:extLst>
          </p:nvPr>
        </p:nvGraphicFramePr>
        <p:xfrm>
          <a:off x="1000897" y="2016763"/>
          <a:ext cx="7938995" cy="3120364"/>
        </p:xfrm>
        <a:graphic>
          <a:graphicData uri="http://schemas.openxmlformats.org/drawingml/2006/table">
            <a:tbl>
              <a:tblPr firstRow="1" firstCol="1" bandRow="1"/>
              <a:tblGrid>
                <a:gridCol w="2659541">
                  <a:extLst>
                    <a:ext uri="{9D8B030D-6E8A-4147-A177-3AD203B41FA5}">
                      <a16:colId xmlns:a16="http://schemas.microsoft.com/office/drawing/2014/main" xmlns="" val="3113287561"/>
                    </a:ext>
                  </a:extLst>
                </a:gridCol>
                <a:gridCol w="5279454">
                  <a:extLst>
                    <a:ext uri="{9D8B030D-6E8A-4147-A177-3AD203B41FA5}">
                      <a16:colId xmlns:a16="http://schemas.microsoft.com/office/drawing/2014/main" xmlns="" val="2983283242"/>
                    </a:ext>
                  </a:extLst>
                </a:gridCol>
              </a:tblGrid>
              <a:tr h="377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IMPLEMENTING AGENT</a:t>
                      </a: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GAUTENG DEPARTMENT OF INFRASTRUCTURE DEVELOPMENT</a:t>
                      </a:r>
                    </a:p>
                  </a:txBody>
                  <a:tcPr marL="65070" marR="650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63900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PROFESIONAL SERVICES PROVIDER</a:t>
                      </a: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ZA" sz="18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MMQS MACE</a:t>
                      </a:r>
                    </a:p>
                  </a:txBody>
                  <a:tcPr marL="65070" marR="6507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842255"/>
                  </a:ext>
                </a:extLst>
              </a:tr>
              <a:tr h="377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CONTRACTOR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MAZIYA GENERAL SERVICES 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621533"/>
                  </a:ext>
                </a:extLst>
              </a:tr>
              <a:tr h="255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TYPE OF CONTRACT</a:t>
                      </a:r>
                      <a:endParaRPr lang="en-ZA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NEC 3 ENGINEERING AND CONSTRUCTION CONTRACT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080907"/>
                  </a:ext>
                </a:extLst>
              </a:tr>
              <a:tr h="259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</a:rPr>
                        <a:t>CONTRACT SUM</a:t>
                      </a:r>
                      <a:endParaRPr lang="en-ZA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ZA" sz="1800" dirty="0">
                          <a:effectLst/>
                        </a:rPr>
                        <a:t>R 26 831 442,92 (Incl. VAT)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075108"/>
                  </a:ext>
                </a:extLst>
              </a:tr>
              <a:tr h="2632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SITE HANDOVER DATE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15 DECEMBER 2021 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0503764"/>
                  </a:ext>
                </a:extLst>
              </a:tr>
              <a:tr h="190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COMMENCEMENT DATE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cs typeface="+mn-cs"/>
                        </a:rPr>
                        <a:t>03</a:t>
                      </a:r>
                      <a:r>
                        <a:rPr lang="en-US" sz="1800" baseline="0" dirty="0">
                          <a:effectLst/>
                          <a:latin typeface="Calibri"/>
                          <a:cs typeface="+mn-cs"/>
                        </a:rPr>
                        <a:t> JANUARY 2022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7924661"/>
                  </a:ext>
                </a:extLst>
              </a:tr>
              <a:tr h="2708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CONTRACTUAL COMPLETION DATE</a:t>
                      </a:r>
                      <a:endParaRPr lang="en-ZA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  <a:latin typeface="Calibri"/>
                          <a:cs typeface="+mn-cs"/>
                        </a:rPr>
                        <a:t>03</a:t>
                      </a:r>
                      <a:r>
                        <a:rPr lang="en-US" sz="1800" baseline="0" dirty="0">
                          <a:effectLst/>
                          <a:highlight>
                            <a:srgbClr val="FFFF00"/>
                          </a:highlight>
                          <a:latin typeface="Calibri"/>
                          <a:cs typeface="+mn-cs"/>
                        </a:rPr>
                        <a:t> JANUARY 2023</a:t>
                      </a:r>
                      <a:endParaRPr lang="en-ZA" sz="18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70" marR="6507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966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617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BFA70-723E-4E2E-872D-3D1F3B82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PHASE1: DEMOLITION </a:t>
            </a:r>
            <a:r>
              <a:rPr lang="en-ZA" sz="1800" dirty="0"/>
              <a:t>(PROJECT IMPLEMENTATION PLAN)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6517604"/>
              </p:ext>
            </p:extLst>
          </p:nvPr>
        </p:nvGraphicFramePr>
        <p:xfrm>
          <a:off x="1000898" y="2105477"/>
          <a:ext cx="7938994" cy="3162207"/>
        </p:xfrm>
        <a:graphic>
          <a:graphicData uri="http://schemas.openxmlformats.org/drawingml/2006/table">
            <a:tbl>
              <a:tblPr firstRow="1" firstCol="1" bandRow="1"/>
              <a:tblGrid>
                <a:gridCol w="621438">
                  <a:extLst>
                    <a:ext uri="{9D8B030D-6E8A-4147-A177-3AD203B41FA5}">
                      <a16:colId xmlns:a16="http://schemas.microsoft.com/office/drawing/2014/main" xmlns="" val="4285647965"/>
                    </a:ext>
                  </a:extLst>
                </a:gridCol>
                <a:gridCol w="2353757">
                  <a:extLst>
                    <a:ext uri="{9D8B030D-6E8A-4147-A177-3AD203B41FA5}">
                      <a16:colId xmlns:a16="http://schemas.microsoft.com/office/drawing/2014/main" xmlns="" val="2240668538"/>
                    </a:ext>
                  </a:extLst>
                </a:gridCol>
                <a:gridCol w="1636962">
                  <a:extLst>
                    <a:ext uri="{9D8B030D-6E8A-4147-A177-3AD203B41FA5}">
                      <a16:colId xmlns:a16="http://schemas.microsoft.com/office/drawing/2014/main" xmlns="" val="2846246656"/>
                    </a:ext>
                  </a:extLst>
                </a:gridCol>
                <a:gridCol w="1481444">
                  <a:extLst>
                    <a:ext uri="{9D8B030D-6E8A-4147-A177-3AD203B41FA5}">
                      <a16:colId xmlns:a16="http://schemas.microsoft.com/office/drawing/2014/main" xmlns="" val="3956693598"/>
                    </a:ext>
                  </a:extLst>
                </a:gridCol>
                <a:gridCol w="1845393">
                  <a:extLst>
                    <a:ext uri="{9D8B030D-6E8A-4147-A177-3AD203B41FA5}">
                      <a16:colId xmlns:a16="http://schemas.microsoft.com/office/drawing/2014/main" xmlns="" val="3200992648"/>
                    </a:ext>
                  </a:extLst>
                </a:gridCol>
              </a:tblGrid>
              <a:tr h="227219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DEMOLITION OF HM PITJE STADIUM – HIGH LEVEL IMPLEMENTATION PLAN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28346666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Start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completion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669111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Advert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October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October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October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9941589"/>
                  </a:ext>
                </a:extLst>
              </a:tr>
              <a:tr h="3235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E9EDF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highlight>
                            <a:srgbClr val="E9EDF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Closing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E9EDF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October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E9EDF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October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highlight>
                            <a:srgbClr val="E9EDF4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October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E9EDF4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4417223"/>
                  </a:ext>
                </a:extLst>
              </a:tr>
              <a:tr h="396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 Evaluation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October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October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October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1896321"/>
                  </a:ext>
                </a:extLst>
              </a:tr>
              <a:tr h="396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Checking and approval of the evaluation by Probity Auditors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October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October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 November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566099"/>
                  </a:ext>
                </a:extLst>
              </a:tr>
              <a:tr h="3831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 Adjudication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November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November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 November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3843027"/>
                  </a:ext>
                </a:extLst>
              </a:tr>
              <a:tr h="3823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Tender award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308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523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BFA70-723E-4E2E-872D-3D1F3B821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PHASE1: DEMOLITION </a:t>
            </a:r>
            <a:r>
              <a:rPr lang="en-ZA" sz="1800" dirty="0"/>
              <a:t>(PROJECT IMPLEMENTATION PLAN)</a:t>
            </a:r>
            <a:endParaRPr lang="en-US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745676"/>
              </p:ext>
            </p:extLst>
          </p:nvPr>
        </p:nvGraphicFramePr>
        <p:xfrm>
          <a:off x="1000899" y="1570276"/>
          <a:ext cx="7938995" cy="5202255"/>
        </p:xfrm>
        <a:graphic>
          <a:graphicData uri="http://schemas.openxmlformats.org/drawingml/2006/table">
            <a:tbl>
              <a:tblPr firstRow="1" firstCol="1" bandRow="1"/>
              <a:tblGrid>
                <a:gridCol w="1040019">
                  <a:extLst>
                    <a:ext uri="{9D8B030D-6E8A-4147-A177-3AD203B41FA5}">
                      <a16:colId xmlns:a16="http://schemas.microsoft.com/office/drawing/2014/main" xmlns="" val="4285647965"/>
                    </a:ext>
                  </a:extLst>
                </a:gridCol>
                <a:gridCol w="2575581">
                  <a:extLst>
                    <a:ext uri="{9D8B030D-6E8A-4147-A177-3AD203B41FA5}">
                      <a16:colId xmlns:a16="http://schemas.microsoft.com/office/drawing/2014/main" xmlns="" val="2240668538"/>
                    </a:ext>
                  </a:extLst>
                </a:gridCol>
                <a:gridCol w="1466249">
                  <a:extLst>
                    <a:ext uri="{9D8B030D-6E8A-4147-A177-3AD203B41FA5}">
                      <a16:colId xmlns:a16="http://schemas.microsoft.com/office/drawing/2014/main" xmlns="" val="2846246656"/>
                    </a:ext>
                  </a:extLst>
                </a:gridCol>
                <a:gridCol w="1548327">
                  <a:extLst>
                    <a:ext uri="{9D8B030D-6E8A-4147-A177-3AD203B41FA5}">
                      <a16:colId xmlns:a16="http://schemas.microsoft.com/office/drawing/2014/main" xmlns="" val="1369471972"/>
                    </a:ext>
                  </a:extLst>
                </a:gridCol>
                <a:gridCol w="1308819">
                  <a:extLst>
                    <a:ext uri="{9D8B030D-6E8A-4147-A177-3AD203B41FA5}">
                      <a16:colId xmlns:a16="http://schemas.microsoft.com/office/drawing/2014/main" xmlns="" val="2526238715"/>
                    </a:ext>
                  </a:extLst>
                </a:gridCol>
              </a:tblGrid>
              <a:tr h="215399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DEMOLITION OF HM PITJE STADIUM – HIGH LEVEL IMPLEMENTATION PLAN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346666"/>
                  </a:ext>
                </a:extLst>
              </a:tr>
              <a:tr h="429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Start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completion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Actual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4240216"/>
                  </a:ext>
                </a:extLst>
              </a:tr>
              <a:tr h="599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Submission of performance bond (guarantees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and public liability insurances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November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November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November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8089164"/>
                  </a:ext>
                </a:extLst>
              </a:tr>
              <a:tr h="9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Signing of the contract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November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December 2021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226240"/>
                  </a:ext>
                </a:extLst>
              </a:tr>
              <a:tr h="4147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Builder’s Holiday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December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December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December 2021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2040985"/>
                  </a:ext>
                </a:extLst>
              </a:tr>
              <a:tr h="599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Establishment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…(CLO interviews, local labor and subcontracting, acquisition of approvals)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January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January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7808203"/>
                  </a:ext>
                </a:extLst>
              </a:tr>
              <a:tr h="3929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Demolition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February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February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2022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7866873"/>
                  </a:ext>
                </a:extLst>
              </a:tr>
              <a:tr h="599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Crushing and leveling of the rubble and carting</a:t>
                      </a:r>
                      <a:r>
                        <a:rPr lang="en-US" sz="12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away of Steel reinforcement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 March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June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7396849"/>
                  </a:ext>
                </a:extLst>
              </a:tr>
              <a:tr h="409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Fencing of the site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June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January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9405368"/>
                  </a:ext>
                </a:extLst>
              </a:tr>
              <a:tr h="599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the works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January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 January 2023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217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600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35716-5E27-4503-9729-8EA35327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PHASE1: DEMOLITION </a:t>
            </a:r>
            <a:r>
              <a:rPr lang="en-US" sz="1200" dirty="0"/>
              <a:t>(CHALLENGES,  PROPOSED SOLUTIONS &amp; WAY-FORWARD)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CB156A-3354-42EE-B6ED-E0D56A346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ABF521-7C90-45FC-B1B4-DDF8410F849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Purchase order creation delay which has a potential of attracting standing time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Encroachments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56C239-D118-4286-A081-EB73348B51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PROPOSED SOLUTIONS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8373D7E-3896-43CA-B947-82425FC0684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Create contract PO’s for the whole contract amount(s) and duration for all service providers involved to avoid further delays in payments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Continue with demolitions and other activities while the municipality is finalizing on how to deal with encroachments</a:t>
            </a:r>
          </a:p>
        </p:txBody>
      </p:sp>
    </p:spTree>
    <p:extLst>
      <p:ext uri="{BB962C8B-B14F-4D97-AF65-F5344CB8AC3E}">
        <p14:creationId xmlns:p14="http://schemas.microsoft.com/office/powerpoint/2010/main" xmlns="" val="186000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CCD-6A41-4237-9C42-9D6AA5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2:REDEVELOPMENT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2D0DF5E-E6B7-4795-84B8-15EBDD03B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084" y="1726155"/>
            <a:ext cx="777917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70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CCD-6A41-4237-9C42-9D6AA5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2:REDEVELOPMENT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C9211A0-D407-495E-88CB-541DC7A29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017" y="1954774"/>
            <a:ext cx="5486876" cy="38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19B696-333B-4E9C-91CD-5C36EE768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54" y="2102321"/>
            <a:ext cx="2621507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06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FBCCCD-6A41-4237-9C42-9D6AA5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2:REDEVELOPMENT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8F5C8DD-562D-4027-85A3-422A749DF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056" y="1759686"/>
            <a:ext cx="4852837" cy="4273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999634-FDAA-4E2C-AED1-C41603F1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19" y="1809819"/>
            <a:ext cx="3566469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2357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67196</TotalTime>
  <Words>495</Words>
  <Application>Microsoft Office PowerPoint</Application>
  <PresentationFormat>On-screen Show (4:3)</PresentationFormat>
  <Paragraphs>121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3_Office Theme</vt:lpstr>
      <vt:lpstr>4_Office Theme</vt:lpstr>
      <vt:lpstr>Gauteng Department of Department of Sports, Arts, Culture and Recreation     </vt:lpstr>
      <vt:lpstr>PURPOSE OF THE PRESENTATION</vt:lpstr>
      <vt:lpstr>PHASE1: DEMOLITION (PROJECT INFORMATION)</vt:lpstr>
      <vt:lpstr>PHASE1: DEMOLITION (PROJECT IMPLEMENTATION PLAN)</vt:lpstr>
      <vt:lpstr>PHASE1: DEMOLITION (PROJECT IMPLEMENTATION PLAN)</vt:lpstr>
      <vt:lpstr>PHASE1: DEMOLITION (CHALLENGES,  PROPOSED SOLUTIONS &amp; WAY-FORWARD)</vt:lpstr>
      <vt:lpstr>PHASE 2:REDEVELOPMENT</vt:lpstr>
      <vt:lpstr>PHASE 2:REDEVELOPMENT</vt:lpstr>
      <vt:lpstr>PHASE 2:REDEVELOPMENT</vt:lpstr>
      <vt:lpstr>PHASE 2:REDEVELOPMENT</vt:lpstr>
      <vt:lpstr>PHASE 2: REDEVELOPMENT (Progress To Date)</vt:lpstr>
    </vt:vector>
  </TitlesOfParts>
  <Company>Office of the Premier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 Mufhandu</dc:creator>
  <cp:lastModifiedBy>User</cp:lastModifiedBy>
  <cp:revision>411</cp:revision>
  <cp:lastPrinted>2015-06-18T06:43:41Z</cp:lastPrinted>
  <dcterms:created xsi:type="dcterms:W3CDTF">2013-11-07T08:17:59Z</dcterms:created>
  <dcterms:modified xsi:type="dcterms:W3CDTF">2022-02-20T15:19:44Z</dcterms:modified>
</cp:coreProperties>
</file>