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90813" r:id="rId2"/>
  </p:sldMasterIdLst>
  <p:notesMasterIdLst>
    <p:notesMasterId r:id="rId33"/>
  </p:notesMasterIdLst>
  <p:handoutMasterIdLst>
    <p:handoutMasterId r:id="rId34"/>
  </p:handoutMasterIdLst>
  <p:sldIdLst>
    <p:sldId id="606" r:id="rId3"/>
    <p:sldId id="674" r:id="rId4"/>
    <p:sldId id="675" r:id="rId5"/>
    <p:sldId id="676" r:id="rId6"/>
    <p:sldId id="677" r:id="rId7"/>
    <p:sldId id="678" r:id="rId8"/>
    <p:sldId id="679" r:id="rId9"/>
    <p:sldId id="680" r:id="rId10"/>
    <p:sldId id="681" r:id="rId11"/>
    <p:sldId id="682" r:id="rId12"/>
    <p:sldId id="662" r:id="rId13"/>
    <p:sldId id="665" r:id="rId14"/>
    <p:sldId id="687" r:id="rId15"/>
    <p:sldId id="688" r:id="rId16"/>
    <p:sldId id="689" r:id="rId17"/>
    <p:sldId id="699" r:id="rId18"/>
    <p:sldId id="708" r:id="rId19"/>
    <p:sldId id="709" r:id="rId20"/>
    <p:sldId id="668" r:id="rId21"/>
    <p:sldId id="697" r:id="rId22"/>
    <p:sldId id="695" r:id="rId23"/>
    <p:sldId id="671" r:id="rId24"/>
    <p:sldId id="700" r:id="rId25"/>
    <p:sldId id="701" r:id="rId26"/>
    <p:sldId id="702" r:id="rId27"/>
    <p:sldId id="703" r:id="rId28"/>
    <p:sldId id="704" r:id="rId29"/>
    <p:sldId id="705" r:id="rId30"/>
    <p:sldId id="706" r:id="rId31"/>
    <p:sldId id="260" r:id="rId3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7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6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5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942" algn="l" defTabSz="914375" rtl="0" eaLnBrk="1" latinLnBrk="0" hangingPunct="1">
      <a:defRPr kern="1200">
        <a:solidFill>
          <a:schemeClr val="tx1"/>
        </a:solidFill>
        <a:latin typeface="Arial" pitchFamily="34" charset="0"/>
        <a:ea typeface="ＭＳ Ｐゴシック" pitchFamily="34" charset="-128"/>
        <a:cs typeface="+mn-cs"/>
      </a:defRPr>
    </a:lvl6pPr>
    <a:lvl7pPr marL="2743129" algn="l" defTabSz="914375" rtl="0" eaLnBrk="1" latinLnBrk="0" hangingPunct="1">
      <a:defRPr kern="1200">
        <a:solidFill>
          <a:schemeClr val="tx1"/>
        </a:solidFill>
        <a:latin typeface="Arial" pitchFamily="34" charset="0"/>
        <a:ea typeface="ＭＳ Ｐゴシック" pitchFamily="34" charset="-128"/>
        <a:cs typeface="+mn-cs"/>
      </a:defRPr>
    </a:lvl7pPr>
    <a:lvl8pPr marL="3200324" algn="l" defTabSz="914375" rtl="0" eaLnBrk="1" latinLnBrk="0" hangingPunct="1">
      <a:defRPr kern="1200">
        <a:solidFill>
          <a:schemeClr val="tx1"/>
        </a:solidFill>
        <a:latin typeface="Arial" pitchFamily="34" charset="0"/>
        <a:ea typeface="ＭＳ Ｐゴシック" pitchFamily="34" charset="-128"/>
        <a:cs typeface="+mn-cs"/>
      </a:defRPr>
    </a:lvl8pPr>
    <a:lvl9pPr marL="3657508" algn="l" defTabSz="914375"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FFBF4B"/>
    <a:srgbClr val="FFAB1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59" autoAdjust="0"/>
    <p:restoredTop sz="99710" autoAdjust="0"/>
  </p:normalViewPr>
  <p:slideViewPr>
    <p:cSldViewPr snapToGrid="0" snapToObjects="1">
      <p:cViewPr varScale="1">
        <p:scale>
          <a:sx n="80" d="100"/>
          <a:sy n="80" d="100"/>
        </p:scale>
        <p:origin x="224" y="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ZA" dirty="0" smtClean="0"/>
              <a:t>Service Delivery Indicators Performance Trend  </a:t>
            </a:r>
            <a:endParaRPr lang="en-ZA" dirty="0"/>
          </a:p>
        </c:rich>
      </c:tx>
      <c:layout>
        <c:manualLayout>
          <c:xMode val="edge"/>
          <c:yMode val="edge"/>
          <c:x val="0.41498337210689573"/>
          <c:y val="1.262825676858818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 of claims adjudicated within 30 working days of receipt
</c:v>
                </c:pt>
                <c:pt idx="1">
                  <c:v>% of approved benefits paid within 5 working days</c:v>
                </c:pt>
                <c:pt idx="2">
                  <c:v>Percentage of requests for pre-authorisation of  Specialised Medical Interventions finalised within 10 working days of receipt
</c:v>
                </c:pt>
                <c:pt idx="3">
                  <c:v>% of accepted medical invoices finalised within 40 working days of receipt
</c:v>
                </c:pt>
                <c:pt idx="4">
                  <c:v>% of compliant requests for assistive devices finalised  within 15 working days
</c:v>
                </c:pt>
              </c:strCache>
            </c:strRef>
          </c:cat>
          <c:val>
            <c:numRef>
              <c:f>Sheet1!$B$2:$B$6</c:f>
              <c:numCache>
                <c:formatCode>0%</c:formatCode>
                <c:ptCount val="5"/>
                <c:pt idx="0">
                  <c:v>0.85</c:v>
                </c:pt>
                <c:pt idx="1">
                  <c:v>0.9</c:v>
                </c:pt>
                <c:pt idx="2">
                  <c:v>0.9</c:v>
                </c:pt>
                <c:pt idx="3">
                  <c:v>0.8</c:v>
                </c:pt>
                <c:pt idx="4">
                  <c:v>0.85</c:v>
                </c:pt>
              </c:numCache>
            </c:numRef>
          </c:val>
          <c:extLst>
            <c:ext xmlns:c16="http://schemas.microsoft.com/office/drawing/2014/chart" uri="{C3380CC4-5D6E-409C-BE32-E72D297353CC}">
              <c16:uniqueId val="{00000000-7195-45B0-971A-F18B218D6E0F}"/>
            </c:ext>
          </c:extLst>
        </c:ser>
        <c:ser>
          <c:idx val="1"/>
          <c:order val="1"/>
          <c:tx>
            <c:strRef>
              <c:f>Sheet1!$C$1</c:f>
              <c:strCache>
                <c:ptCount val="1"/>
                <c:pt idx="0">
                  <c:v>Q1</c:v>
                </c:pt>
              </c:strCache>
            </c:strRef>
          </c:tx>
          <c:spPr>
            <a:solidFill>
              <a:srgbClr val="F28B2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 of claims adjudicated within 30 working days of receipt
</c:v>
                </c:pt>
                <c:pt idx="1">
                  <c:v>% of approved benefits paid within 5 working days</c:v>
                </c:pt>
                <c:pt idx="2">
                  <c:v>Percentage of requests for pre-authorisation of  Specialised Medical Interventions finalised within 10 working days of receipt
</c:v>
                </c:pt>
                <c:pt idx="3">
                  <c:v>% of accepted medical invoices finalised within 40 working days of receipt
</c:v>
                </c:pt>
                <c:pt idx="4">
                  <c:v>% of compliant requests for assistive devices finalised  within 15 working days
</c:v>
                </c:pt>
              </c:strCache>
            </c:strRef>
          </c:cat>
          <c:val>
            <c:numRef>
              <c:f>Sheet1!$C$2:$C$6</c:f>
              <c:numCache>
                <c:formatCode>0%</c:formatCode>
                <c:ptCount val="5"/>
                <c:pt idx="0">
                  <c:v>0.8</c:v>
                </c:pt>
                <c:pt idx="1">
                  <c:v>0.96</c:v>
                </c:pt>
                <c:pt idx="2">
                  <c:v>0.96</c:v>
                </c:pt>
                <c:pt idx="3">
                  <c:v>0.84</c:v>
                </c:pt>
                <c:pt idx="4">
                  <c:v>0.98</c:v>
                </c:pt>
              </c:numCache>
            </c:numRef>
          </c:val>
          <c:extLst>
            <c:ext xmlns:c16="http://schemas.microsoft.com/office/drawing/2014/chart" uri="{C3380CC4-5D6E-409C-BE32-E72D297353CC}">
              <c16:uniqueId val="{00000001-7195-45B0-971A-F18B218D6E0F}"/>
            </c:ext>
          </c:extLst>
        </c:ser>
        <c:dLbls>
          <c:dLblPos val="inEnd"/>
          <c:showLegendKey val="0"/>
          <c:showVal val="1"/>
          <c:showCatName val="0"/>
          <c:showSerName val="0"/>
          <c:showPercent val="0"/>
          <c:showBubbleSize val="0"/>
        </c:dLbls>
        <c:gapWidth val="65"/>
        <c:axId val="1542952943"/>
        <c:axId val="1542941711"/>
      </c:barChart>
      <c:catAx>
        <c:axId val="154295294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crossAx val="1542941711"/>
        <c:crosses val="autoZero"/>
        <c:auto val="0"/>
        <c:lblAlgn val="ctr"/>
        <c:lblOffset val="100"/>
        <c:noMultiLvlLbl val="0"/>
      </c:catAx>
      <c:valAx>
        <c:axId val="154294171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542952943"/>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solidFill>
                  <a:schemeClr val="tx2"/>
                </a:solidFill>
              </a:rPr>
              <a:t>Comparison</a:t>
            </a:r>
            <a:r>
              <a:rPr lang="en-ZA" baseline="0" dirty="0" smtClean="0">
                <a:solidFill>
                  <a:schemeClr val="tx2"/>
                </a:solidFill>
              </a:rPr>
              <a:t> per Quarter</a:t>
            </a:r>
            <a:endParaRPr lang="en-ZA"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QPR 1</c:v>
                </c:pt>
              </c:strCache>
            </c:strRef>
          </c:cat>
          <c:val>
            <c:numRef>
              <c:f>Sheet1!$B$2</c:f>
              <c:numCache>
                <c:formatCode>0%</c:formatCode>
                <c:ptCount val="1"/>
                <c:pt idx="0">
                  <c:v>0.5</c:v>
                </c:pt>
              </c:numCache>
            </c:numRef>
          </c:val>
          <c:extLst>
            <c:ext xmlns:c16="http://schemas.microsoft.com/office/drawing/2014/chart" uri="{C3380CC4-5D6E-409C-BE32-E72D297353CC}">
              <c16:uniqueId val="{00000000-8859-4C95-946A-A5202307FB45}"/>
            </c:ext>
          </c:extLst>
        </c:ser>
        <c:ser>
          <c:idx val="1"/>
          <c:order val="1"/>
          <c:tx>
            <c:strRef>
              <c:f>Sheet1!$C$1</c:f>
              <c:strCache>
                <c:ptCount val="1"/>
                <c:pt idx="0">
                  <c:v>2021/22</c:v>
                </c:pt>
              </c:strCache>
            </c:strRef>
          </c:tx>
          <c:spPr>
            <a:solidFill>
              <a:schemeClr val="accent5">
                <a:lumMod val="60000"/>
                <a:lumOff val="40000"/>
              </a:schemeClr>
            </a:solidFill>
            <a:ln>
              <a:noFill/>
            </a:ln>
            <a:effectLst/>
          </c:spPr>
          <c:invertIfNegative val="0"/>
          <c:dLbls>
            <c:dLbl>
              <c:idx val="1"/>
              <c:tx>
                <c:rich>
                  <a:bodyPr/>
                  <a:lstStyle/>
                  <a:p>
                    <a:r>
                      <a:rPr lang="en-US" dirty="0" smtClean="0"/>
                      <a:t>60%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C8-491A-9418-7258FFD3E19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QPR 1</c:v>
                </c:pt>
              </c:strCache>
            </c:strRef>
          </c:cat>
          <c:val>
            <c:numRef>
              <c:f>Sheet1!$C$2</c:f>
              <c:numCache>
                <c:formatCode>0%</c:formatCode>
                <c:ptCount val="1"/>
                <c:pt idx="0">
                  <c:v>0.75</c:v>
                </c:pt>
              </c:numCache>
            </c:numRef>
          </c:val>
          <c:extLst>
            <c:ext xmlns:c16="http://schemas.microsoft.com/office/drawing/2014/chart" uri="{C3380CC4-5D6E-409C-BE32-E72D297353CC}">
              <c16:uniqueId val="{00000001-8859-4C95-946A-A5202307FB45}"/>
            </c:ext>
          </c:extLst>
        </c:ser>
        <c:dLbls>
          <c:showLegendKey val="0"/>
          <c:showVal val="0"/>
          <c:showCatName val="0"/>
          <c:showSerName val="0"/>
          <c:showPercent val="0"/>
          <c:showBubbleSize val="0"/>
        </c:dLbls>
        <c:gapWidth val="219"/>
        <c:axId val="160430592"/>
        <c:axId val="74359936"/>
      </c:barChart>
      <c:catAx>
        <c:axId val="16043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74359936"/>
        <c:crosses val="autoZero"/>
        <c:auto val="1"/>
        <c:lblAlgn val="ctr"/>
        <c:lblOffset val="100"/>
        <c:noMultiLvlLbl val="0"/>
      </c:catAx>
      <c:valAx>
        <c:axId val="74359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6043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US"/>
        </a:p>
      </dgm:t>
    </dgm:pt>
  </dgm:ptLst>
  <dgm:cxnLst>
    <dgm:cxn modelId="{64D6CBED-9866-4CE3-B3BF-4B69D1F68950}" type="presOf" srcId="{4B872D2E-901B-4EB1-B3FD-232A8E461202}" destId="{B13D2DD2-87EB-4992-8675-4B679C758269}" srcOrd="0"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Benefits</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&amp; Rehabilitation</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US"/>
        </a:p>
      </dgm:t>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US"/>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US"/>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t>
        <a:bodyPr/>
        <a:lstStyle/>
        <a:p>
          <a:endParaRPr lang="en-US"/>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US"/>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US"/>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t>
        <a:bodyPr/>
        <a:lstStyle/>
        <a:p>
          <a:endParaRPr lang="en-US"/>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US"/>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US"/>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8D37B440-BBD2-4B9D-B8A2-29E61063B0F3}" srcId="{FF1C7E0D-6D43-4D76-A595-A11B8117DBCA}" destId="{F975B1F5-86C8-46E6-BE6D-76EAAB15264A}" srcOrd="0" destOrd="0" parTransId="{F74A2A94-5187-4FFF-92F7-5D64E9BCCAED}" sibTransId="{3CF84A93-ADAC-4AA1-BEA9-DD7D184BDD4D}"/>
    <dgm:cxn modelId="{62C2F142-4280-4488-BFB1-69BAB8C20A7F}" type="presOf" srcId="{AA104BB2-B30C-46A1-8528-33D0F0FCA5B0}" destId="{BAFF5E06-3593-407A-8702-4333A34177CF}" srcOrd="0" destOrd="0" presId="urn:microsoft.com/office/officeart/2005/8/layout/hList7"/>
    <dgm:cxn modelId="{60A386B0-ADC0-4250-8DA0-FCFDE9D5195B}" type="presOf" srcId="{F975B1F5-86C8-46E6-BE6D-76EAAB15264A}" destId="{0DAD5BFB-5689-43FB-BF2F-D7DC39CB07F4}" srcOrd="0" destOrd="0" presId="urn:microsoft.com/office/officeart/2005/8/layout/hList7"/>
    <dgm:cxn modelId="{E4E21D7E-4199-49FD-B228-33111C266449}" srcId="{FF1C7E0D-6D43-4D76-A595-A11B8117DBCA}" destId="{AA104BB2-B30C-46A1-8528-33D0F0FCA5B0}" srcOrd="1" destOrd="0" parTransId="{08E641F3-95E7-4369-9ACB-2F53E9EF2A92}" sibTransId="{4DA45A1C-79EA-4FD8-87F7-A7694E801445}"/>
    <dgm:cxn modelId="{E930F775-DAF1-4654-8368-0383F79E5F9A}" type="presOf" srcId="{F975B1F5-86C8-46E6-BE6D-76EAAB15264A}" destId="{66C7EE7D-9A2A-4F56-9EF3-32529A9F6A79}" srcOrd="1" destOrd="0" presId="urn:microsoft.com/office/officeart/2005/8/layout/hList7"/>
    <dgm:cxn modelId="{3CE6D124-B3DC-42D7-B9FF-8961E492BE4B}" type="presOf" srcId="{4DA45A1C-79EA-4FD8-87F7-A7694E801445}" destId="{ED8C720D-096F-424B-A544-C40F8BD7D75B}" srcOrd="0" destOrd="0" presId="urn:microsoft.com/office/officeart/2005/8/layout/hList7"/>
    <dgm:cxn modelId="{BD5A313F-1DC0-466D-ADB6-EE31E1EC94A1}" type="presOf" srcId="{7AF1D3AF-0172-4687-BD70-33DD343697E6}" destId="{F4260470-23FB-4073-B325-DED1F8E3763A}" srcOrd="0" destOrd="0" presId="urn:microsoft.com/office/officeart/2005/8/layout/hList7"/>
    <dgm:cxn modelId="{082B64A6-0063-42A0-846E-2CF080E8832C}" type="presOf" srcId="{AA104BB2-B30C-46A1-8528-33D0F0FCA5B0}" destId="{F3EE2972-3CE0-435D-BC6F-25C3BBDAE478}" srcOrd="1" destOrd="0" presId="urn:microsoft.com/office/officeart/2005/8/layout/hList7"/>
    <dgm:cxn modelId="{B007A516-8790-43DB-9B11-69BAD8578609}" type="presOf" srcId="{7AF1D3AF-0172-4687-BD70-33DD343697E6}" destId="{D2C698FA-AE57-4A40-AEBB-1A6DDE4498C2}" srcOrd="1" destOrd="0" presId="urn:microsoft.com/office/officeart/2005/8/layout/hList7"/>
    <dgm:cxn modelId="{CD0564B1-F4F7-4C2A-9669-492B585F7D53}" type="presOf" srcId="{3CF84A93-ADAC-4AA1-BEA9-DD7D184BDD4D}" destId="{6436F7C0-59DA-4698-8E28-1301A834CCDC}" srcOrd="0" destOrd="0" presId="urn:microsoft.com/office/officeart/2005/8/layout/hList7"/>
    <dgm:cxn modelId="{04B3A3ED-8636-4560-A1E9-1A520E934C83}" srcId="{FF1C7E0D-6D43-4D76-A595-A11B8117DBCA}" destId="{7AF1D3AF-0172-4687-BD70-33DD343697E6}" srcOrd="2" destOrd="0" parTransId="{07A6AA48-94BA-4093-B94D-31A9CDCE40F8}" sibTransId="{2461E0B9-6FC5-4469-A70C-4C0449DC52C5}"/>
    <dgm:cxn modelId="{837052C9-686F-493D-8A12-49FAA8B1ADB0}" type="presOf" srcId="{FF1C7E0D-6D43-4D76-A595-A11B8117DBCA}" destId="{CE7EC2D6-A11F-42B1-BE1C-BAE2061B27E0}" srcOrd="0" destOrd="0" presId="urn:microsoft.com/office/officeart/2005/8/layout/hList7"/>
    <dgm:cxn modelId="{AC9681B0-0B6F-4B66-9760-9C2DF6A77A9E}" type="presParOf" srcId="{CE7EC2D6-A11F-42B1-BE1C-BAE2061B27E0}" destId="{B40CEF82-54ED-427D-9D56-3C422F71AB7F}" srcOrd="0" destOrd="0" presId="urn:microsoft.com/office/officeart/2005/8/layout/hList7"/>
    <dgm:cxn modelId="{9E9F2DD7-B8A6-4B1E-97C5-8CB2E80FB14E}" type="presParOf" srcId="{CE7EC2D6-A11F-42B1-BE1C-BAE2061B27E0}" destId="{84E0C678-E960-49A6-A7BE-46CC02D64AF1}" srcOrd="1" destOrd="0" presId="urn:microsoft.com/office/officeart/2005/8/layout/hList7"/>
    <dgm:cxn modelId="{ECAA9C46-64F7-466D-8025-E6C348E3B3E2}" type="presParOf" srcId="{84E0C678-E960-49A6-A7BE-46CC02D64AF1}" destId="{8975F7FF-1586-4655-954B-C757CDEE353E}" srcOrd="0" destOrd="0" presId="urn:microsoft.com/office/officeart/2005/8/layout/hList7"/>
    <dgm:cxn modelId="{141A37C5-C95F-4017-B2C3-748AF413D192}" type="presParOf" srcId="{8975F7FF-1586-4655-954B-C757CDEE353E}" destId="{0DAD5BFB-5689-43FB-BF2F-D7DC39CB07F4}" srcOrd="0" destOrd="0" presId="urn:microsoft.com/office/officeart/2005/8/layout/hList7"/>
    <dgm:cxn modelId="{B86FBB19-C188-43F0-AE91-8906FEDAD00C}" type="presParOf" srcId="{8975F7FF-1586-4655-954B-C757CDEE353E}" destId="{66C7EE7D-9A2A-4F56-9EF3-32529A9F6A79}" srcOrd="1" destOrd="0" presId="urn:microsoft.com/office/officeart/2005/8/layout/hList7"/>
    <dgm:cxn modelId="{1DB7CE1A-20C5-4266-8288-88187C7FF403}" type="presParOf" srcId="{8975F7FF-1586-4655-954B-C757CDEE353E}" destId="{6ECCB528-F080-42FB-91D5-FA28F2B4586F}" srcOrd="2" destOrd="0" presId="urn:microsoft.com/office/officeart/2005/8/layout/hList7"/>
    <dgm:cxn modelId="{421649D6-113B-4ABA-B674-41201509B844}" type="presParOf" srcId="{8975F7FF-1586-4655-954B-C757CDEE353E}" destId="{FEADF64E-1C5F-44E3-AE6E-D0A0049AB5DD}" srcOrd="3" destOrd="0" presId="urn:microsoft.com/office/officeart/2005/8/layout/hList7"/>
    <dgm:cxn modelId="{35996FB8-25FD-4A2D-825F-E070B0FC6B82}" type="presParOf" srcId="{84E0C678-E960-49A6-A7BE-46CC02D64AF1}" destId="{6436F7C0-59DA-4698-8E28-1301A834CCDC}" srcOrd="1" destOrd="0" presId="urn:microsoft.com/office/officeart/2005/8/layout/hList7"/>
    <dgm:cxn modelId="{42AFD2A7-B762-4E1A-8A1E-2EE64A8C21C6}" type="presParOf" srcId="{84E0C678-E960-49A6-A7BE-46CC02D64AF1}" destId="{7E230678-B7BB-468C-A5DF-0F6AE519242F}" srcOrd="2" destOrd="0" presId="urn:microsoft.com/office/officeart/2005/8/layout/hList7"/>
    <dgm:cxn modelId="{4324496D-9EDA-46D5-B656-47B7B46BCD2E}" type="presParOf" srcId="{7E230678-B7BB-468C-A5DF-0F6AE519242F}" destId="{BAFF5E06-3593-407A-8702-4333A34177CF}" srcOrd="0" destOrd="0" presId="urn:microsoft.com/office/officeart/2005/8/layout/hList7"/>
    <dgm:cxn modelId="{42E9360F-F247-493C-8A6A-5D0F0D7AE050}" type="presParOf" srcId="{7E230678-B7BB-468C-A5DF-0F6AE519242F}" destId="{F3EE2972-3CE0-435D-BC6F-25C3BBDAE478}" srcOrd="1" destOrd="0" presId="urn:microsoft.com/office/officeart/2005/8/layout/hList7"/>
    <dgm:cxn modelId="{6BBD08D5-26C0-4508-9B6C-D8C3FF5D80F0}" type="presParOf" srcId="{7E230678-B7BB-468C-A5DF-0F6AE519242F}" destId="{58738CDF-228A-4ED9-88E6-337E90E791C0}" srcOrd="2" destOrd="0" presId="urn:microsoft.com/office/officeart/2005/8/layout/hList7"/>
    <dgm:cxn modelId="{72CAACEC-154D-4CAD-9346-E593DDD8DDC8}" type="presParOf" srcId="{7E230678-B7BB-468C-A5DF-0F6AE519242F}" destId="{4CDD5058-5A86-48D3-8AA9-3144C39D1B8B}" srcOrd="3" destOrd="0" presId="urn:microsoft.com/office/officeart/2005/8/layout/hList7"/>
    <dgm:cxn modelId="{B0BC5802-076A-447C-996C-74C40042BAE9}" type="presParOf" srcId="{84E0C678-E960-49A6-A7BE-46CC02D64AF1}" destId="{ED8C720D-096F-424B-A544-C40F8BD7D75B}" srcOrd="3" destOrd="0" presId="urn:microsoft.com/office/officeart/2005/8/layout/hList7"/>
    <dgm:cxn modelId="{DB608F5B-9F18-4CB6-880D-A97B0334F0D8}" type="presParOf" srcId="{84E0C678-E960-49A6-A7BE-46CC02D64AF1}" destId="{FABFB349-C391-4DA6-9A53-4A7BC9F1EF77}" srcOrd="4" destOrd="0" presId="urn:microsoft.com/office/officeart/2005/8/layout/hList7"/>
    <dgm:cxn modelId="{8EDB6B6E-5FE6-42DE-AC0F-4CD1D7B3D080}" type="presParOf" srcId="{FABFB349-C391-4DA6-9A53-4A7BC9F1EF77}" destId="{F4260470-23FB-4073-B325-DED1F8E3763A}" srcOrd="0" destOrd="0" presId="urn:microsoft.com/office/officeart/2005/8/layout/hList7"/>
    <dgm:cxn modelId="{2D489182-5553-4533-B799-3123F2B0C673}" type="presParOf" srcId="{FABFB349-C391-4DA6-9A53-4A7BC9F1EF77}" destId="{D2C698FA-AE57-4A40-AEBB-1A6DDE4498C2}" srcOrd="1" destOrd="0" presId="urn:microsoft.com/office/officeart/2005/8/layout/hList7"/>
    <dgm:cxn modelId="{EAEFF8CF-5E59-43E9-9DDE-FA205DC4FE12}" type="presParOf" srcId="{FABFB349-C391-4DA6-9A53-4A7BC9F1EF77}" destId="{D54DEC1E-EF0B-43AD-9658-9846F32335C9}" srcOrd="2" destOrd="0" presId="urn:microsoft.com/office/officeart/2005/8/layout/hList7"/>
    <dgm:cxn modelId="{9D1A11F3-3306-4D48-840E-7EF2E54C524D}" type="presParOf" srcId="{FABFB349-C391-4DA6-9A53-4A7BC9F1EF77}" destId="{0EAF75F8-C9FF-41EB-BF1C-20E39A5369E4}"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D5BFB-5689-43FB-BF2F-D7DC39CB07F4}">
      <dsp:nvSpPr>
        <dsp:cNvPr id="0" name=""/>
        <dsp:cNvSpPr/>
      </dsp:nvSpPr>
      <dsp:spPr>
        <a:xfrm>
          <a:off x="44647" y="172150"/>
          <a:ext cx="1313854" cy="3677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Compensation and Pension Benefits </a:t>
          </a:r>
        </a:p>
      </dsp:txBody>
      <dsp:txXfrm>
        <a:off x="44647" y="1643117"/>
        <a:ext cx="1313854" cy="1470967"/>
      </dsp:txXfrm>
    </dsp:sp>
    <dsp:sp modelId="{FEADF64E-1C5F-44E3-AE6E-D0A0049AB5DD}">
      <dsp:nvSpPr>
        <dsp:cNvPr id="0" name=""/>
        <dsp:cNvSpPr/>
      </dsp:nvSpPr>
      <dsp:spPr>
        <a:xfrm>
          <a:off x="213153" y="363102"/>
          <a:ext cx="907140" cy="11584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F5E06-3593-407A-8702-4333A34177CF}">
      <dsp:nvSpPr>
        <dsp:cNvPr id="0" name=""/>
        <dsp:cNvSpPr/>
      </dsp:nvSpPr>
      <dsp:spPr>
        <a:xfrm>
          <a:off x="1393570" y="176017"/>
          <a:ext cx="1311611" cy="3672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Medical Benefits</a:t>
          </a:r>
        </a:p>
      </dsp:txBody>
      <dsp:txXfrm>
        <a:off x="1393570" y="1644922"/>
        <a:ext cx="1311611" cy="1468904"/>
      </dsp:txXfrm>
    </dsp:sp>
    <dsp:sp modelId="{4CDD5058-5A86-48D3-8AA9-3144C39D1B8B}">
      <dsp:nvSpPr>
        <dsp:cNvPr id="0" name=""/>
        <dsp:cNvSpPr/>
      </dsp:nvSpPr>
      <dsp:spPr>
        <a:xfrm>
          <a:off x="1443838" y="276892"/>
          <a:ext cx="1277698" cy="13010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60470-23FB-4073-B325-DED1F8E3763A}">
      <dsp:nvSpPr>
        <dsp:cNvPr id="0" name=""/>
        <dsp:cNvSpPr/>
      </dsp:nvSpPr>
      <dsp:spPr>
        <a:xfrm>
          <a:off x="2717686" y="156795"/>
          <a:ext cx="1359158" cy="3697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Disability Care &amp; Rehabilitation</a:t>
          </a:r>
        </a:p>
      </dsp:txBody>
      <dsp:txXfrm>
        <a:off x="2717686" y="1635952"/>
        <a:ext cx="1359158" cy="1479156"/>
      </dsp:txXfrm>
    </dsp:sp>
    <dsp:sp modelId="{0EAF75F8-C9FF-41EB-BF1C-20E39A5369E4}">
      <dsp:nvSpPr>
        <dsp:cNvPr id="0" name=""/>
        <dsp:cNvSpPr/>
      </dsp:nvSpPr>
      <dsp:spPr>
        <a:xfrm>
          <a:off x="2774719" y="251132"/>
          <a:ext cx="1243353" cy="137211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CEF82-54ED-427D-9D56-3C422F71AB7F}">
      <dsp:nvSpPr>
        <dsp:cNvPr id="0" name=""/>
        <dsp:cNvSpPr/>
      </dsp:nvSpPr>
      <dsp:spPr>
        <a:xfrm>
          <a:off x="230282" y="2671149"/>
          <a:ext cx="3741336" cy="58604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0"/>
            <a:ext cx="2946134" cy="496016"/>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2022/02/11</a:t>
            </a:fld>
            <a:endParaRPr lang="en-ZA" dirty="0"/>
          </a:p>
        </p:txBody>
      </p:sp>
      <p:sp>
        <p:nvSpPr>
          <p:cNvPr id="4" name="Footer Placeholder 3"/>
          <p:cNvSpPr>
            <a:spLocks noGrp="1"/>
          </p:cNvSpPr>
          <p:nvPr>
            <p:ph type="ftr" sz="quarter" idx="2"/>
          </p:nvPr>
        </p:nvSpPr>
        <p:spPr>
          <a:xfrm>
            <a:off x="1" y="9429039"/>
            <a:ext cx="2946134" cy="496016"/>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4" cy="496016"/>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0"/>
            <a:ext cx="2946134" cy="496016"/>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2/11/2022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0244" y="4716105"/>
            <a:ext cx="5437188" cy="446572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4" cy="496016"/>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4" cy="496016"/>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375" algn="l" rtl="0" eaLnBrk="0" fontAlgn="base" hangingPunct="0">
      <a:spcBef>
        <a:spcPct val="30000"/>
      </a:spcBef>
      <a:spcAft>
        <a:spcPct val="0"/>
      </a:spcAft>
      <a:defRPr sz="1200" kern="1200">
        <a:solidFill>
          <a:schemeClr val="tx1"/>
        </a:solidFill>
        <a:latin typeface="+mn-lt"/>
        <a:ea typeface="+mn-ea"/>
        <a:cs typeface="+mn-cs"/>
      </a:defRPr>
    </a:lvl3pPr>
    <a:lvl4pPr marL="1371565" algn="l" rtl="0" eaLnBrk="0" fontAlgn="base" hangingPunct="0">
      <a:spcBef>
        <a:spcPct val="30000"/>
      </a:spcBef>
      <a:spcAft>
        <a:spcPct val="0"/>
      </a:spcAft>
      <a:defRPr sz="1200" kern="1200">
        <a:solidFill>
          <a:schemeClr val="tx1"/>
        </a:solidFill>
        <a:latin typeface="+mn-lt"/>
        <a:ea typeface="+mn-ea"/>
        <a:cs typeface="+mn-cs"/>
      </a:defRPr>
    </a:lvl4pPr>
    <a:lvl5pPr marL="1828750" algn="l" rtl="0" eaLnBrk="0" fontAlgn="base" hangingPunct="0">
      <a:spcBef>
        <a:spcPct val="30000"/>
      </a:spcBef>
      <a:spcAft>
        <a:spcPct val="0"/>
      </a:spcAft>
      <a:defRPr sz="1200" kern="1200">
        <a:solidFill>
          <a:schemeClr val="tx1"/>
        </a:solidFill>
        <a:latin typeface="+mn-lt"/>
        <a:ea typeface="+mn-ea"/>
        <a:cs typeface="+mn-cs"/>
      </a:defRPr>
    </a:lvl5pPr>
    <a:lvl6pPr marL="2285942" algn="l" defTabSz="914375" rtl="0" eaLnBrk="1" latinLnBrk="0" hangingPunct="1">
      <a:defRPr sz="1200" kern="1200">
        <a:solidFill>
          <a:schemeClr val="tx1"/>
        </a:solidFill>
        <a:latin typeface="+mn-lt"/>
        <a:ea typeface="+mn-ea"/>
        <a:cs typeface="+mn-cs"/>
      </a:defRPr>
    </a:lvl6pPr>
    <a:lvl7pPr marL="2743129" algn="l" defTabSz="914375" rtl="0" eaLnBrk="1" latinLnBrk="0" hangingPunct="1">
      <a:defRPr sz="1200" kern="1200">
        <a:solidFill>
          <a:schemeClr val="tx1"/>
        </a:solidFill>
        <a:latin typeface="+mn-lt"/>
        <a:ea typeface="+mn-ea"/>
        <a:cs typeface="+mn-cs"/>
      </a:defRPr>
    </a:lvl7pPr>
    <a:lvl8pPr marL="3200324" algn="l" defTabSz="914375" rtl="0" eaLnBrk="1" latinLnBrk="0" hangingPunct="1">
      <a:defRPr sz="1200" kern="1200">
        <a:solidFill>
          <a:schemeClr val="tx1"/>
        </a:solidFill>
        <a:latin typeface="+mn-lt"/>
        <a:ea typeface="+mn-ea"/>
        <a:cs typeface="+mn-cs"/>
      </a:defRPr>
    </a:lvl8pPr>
    <a:lvl9pPr marL="3657508" algn="l" defTabSz="9143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4A42087-46AC-4FCE-BE34-6DA3ED14186A}"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0211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4A42087-46AC-4FCE-BE34-6DA3ED14186A}"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7808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42087-46AC-4FCE-BE34-6DA3ED14186A}" type="slidenum">
              <a:rPr lang="en-ZA" smtClean="0"/>
              <a:t>22</a:t>
            </a:fld>
            <a:endParaRPr lang="en-ZA"/>
          </a:p>
        </p:txBody>
      </p:sp>
    </p:spTree>
    <p:extLst>
      <p:ext uri="{BB962C8B-B14F-4D97-AF65-F5344CB8AC3E}">
        <p14:creationId xmlns:p14="http://schemas.microsoft.com/office/powerpoint/2010/main" val="393593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4A42087-46AC-4FCE-BE34-6DA3ED14186A}"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49046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2/11/2022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2/11/2022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2/11/2022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2C7D35-DCD3-4BDD-A343-984F5D67983A}" type="datetime1">
              <a:rPr lang="en-US" altLang="en-US" smtClean="0">
                <a:ea typeface="ＭＳ Ｐゴシック" charset="-128"/>
              </a:rPr>
              <a:pPr>
                <a:defRPr/>
              </a:pPr>
              <a:t>2/11/2022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106C2-BF0C-8046-9CFF-50B6C670F383}"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84745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E68C84D-AFDD-40CC-AD8F-B97CC5944F25}" type="datetime1">
              <a:rPr lang="en-US" altLang="en-US" smtClean="0">
                <a:ea typeface="ＭＳ Ｐゴシック" charset="-128"/>
              </a:rPr>
              <a:pPr>
                <a:defRPr/>
              </a:pPr>
              <a:t>2/11/2022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AC414-3863-0A4F-922A-7C0CD46505DF}"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2547505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4BDD0E3-6A35-489B-838C-159F52DA7F69}" type="datetime1">
              <a:rPr lang="en-US" altLang="en-US" smtClean="0">
                <a:ea typeface="ＭＳ Ｐゴシック" charset="-128"/>
              </a:rPr>
              <a:pPr>
                <a:defRPr/>
              </a:pPr>
              <a:t>2/11/2022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8A73D-C516-AE4C-A34D-343BFC82992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78080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3472D7E-ABCE-4563-B704-92DA47305764}" type="datetime1">
              <a:rPr lang="en-US" altLang="en-US" smtClean="0">
                <a:ea typeface="ＭＳ Ｐゴシック" charset="-128"/>
              </a:rPr>
              <a:pPr>
                <a:defRPr/>
              </a:pPr>
              <a:t>2/11/2022</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D8F30-13D5-314C-95C1-23F121E0AE71}"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68602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F2008CE-E839-48D7-9118-7EF369977F03}" type="datetime1">
              <a:rPr lang="en-US" altLang="en-US" smtClean="0">
                <a:ea typeface="ＭＳ Ｐゴシック" charset="-128"/>
              </a:rPr>
              <a:pPr>
                <a:defRPr/>
              </a:pPr>
              <a:t>2/11/2022</a:t>
            </a:fld>
            <a:endParaRPr lang="en-US" altLang="en-US">
              <a:ea typeface="ＭＳ Ｐゴシック" charset="-128"/>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6D1B6-9D35-E142-A6DF-6611F51E261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2487369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E4E90-7C7F-4530-A0C4-75ECB05AE8D9}" type="datetime1">
              <a:rPr lang="en-US" altLang="en-US" smtClean="0">
                <a:ea typeface="ＭＳ Ｐゴシック" charset="-128"/>
              </a:rPr>
              <a:pPr>
                <a:defRPr/>
              </a:pPr>
              <a:t>2/11/2022</a:t>
            </a:fld>
            <a:endParaRPr lang="en-US" altLang="en-US">
              <a:ea typeface="ＭＳ Ｐゴシック" charset="-128"/>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E0AE0-A3FC-FE41-BBD5-A1A861DDEB4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7753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21DB38-3C24-4CAD-8EB5-C08C7B50B9B4}" type="datetime1">
              <a:rPr lang="en-US" altLang="en-US" smtClean="0">
                <a:ea typeface="ＭＳ Ｐゴシック" charset="-128"/>
              </a:rPr>
              <a:pPr>
                <a:defRPr/>
              </a:pPr>
              <a:t>2/11/2022</a:t>
            </a:fld>
            <a:endParaRPr lang="en-US" altLang="en-US">
              <a:ea typeface="ＭＳ Ｐゴシック" charset="-128"/>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14EA2-522F-6549-869B-3E8237C224B4}"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136909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AFBF6E7-9D51-46F0-964E-7EE540C8B330}" type="datetime1">
              <a:rPr lang="en-US" altLang="en-US" smtClean="0">
                <a:ea typeface="ＭＳ Ｐゴシック" charset="-128"/>
              </a:rPr>
              <a:pPr>
                <a:defRPr/>
              </a:pPr>
              <a:t>2/11/2022</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C79FFB-3560-2347-94DF-ECEF3381548C}"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40803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2/11/2022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78B2F85-5C7B-48D8-A987-EF9507441BA5}" type="datetime1">
              <a:rPr lang="en-US" altLang="en-US" smtClean="0">
                <a:ea typeface="ＭＳ Ｐゴシック" charset="-128"/>
              </a:rPr>
              <a:pPr>
                <a:defRPr/>
              </a:pPr>
              <a:t>2/11/2022</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0C52E2-5825-7949-8A9F-6264969B548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410506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DD0AC17-3684-4878-9B86-141446748D4A}" type="datetime1">
              <a:rPr lang="en-US" altLang="en-US" smtClean="0">
                <a:ea typeface="ＭＳ Ｐゴシック" charset="-128"/>
              </a:rPr>
              <a:pPr>
                <a:defRPr/>
              </a:pPr>
              <a:t>2/11/2022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72526-5DE4-9448-BFAB-865881B5FF66}"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151164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880D-405A-432A-B3AC-8EB6875AF4DA}" type="datetime1">
              <a:rPr lang="en-US" altLang="en-US" smtClean="0">
                <a:ea typeface="ＭＳ Ｐゴシック" charset="-128"/>
              </a:rPr>
              <a:pPr>
                <a:defRPr/>
              </a:pPr>
              <a:t>2/11/2022</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1CD907-11B3-EE46-9E8E-03367B624BB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65443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2/11/2022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val="80317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2/11/2022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val="218936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2/11/2022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2/11/2022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2/11/2022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2/11/2022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2/11/2022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2/11/2022</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37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56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75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2975"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157"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35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C9AB34BD-5137-445A-9911-0FC2BA71A9F5}" type="datetime1">
              <a:rPr lang="en-US" altLang="en-US" smtClean="0">
                <a:ea typeface="ＭＳ Ｐゴシック" charset="-128"/>
              </a:rPr>
              <a:pPr>
                <a:defRPr/>
              </a:pPr>
              <a:t>2/11/2022</a:t>
            </a:fld>
            <a:endParaRPr lang="en-US" altLang="en-US">
              <a:ea typeface="ＭＳ Ｐゴシック" charset="-128"/>
            </a:endParaRPr>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37FCA026-D70E-2549-82C1-258494C76DC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202071574"/>
      </p:ext>
    </p:extLst>
  </p:cSld>
  <p:clrMap bg1="lt1" tx1="dk1" bg2="lt2" tx2="dk2" accent1="accent1" accent2="accent2" accent3="accent3" accent4="accent4" accent5="accent5" accent6="accent6" hlink="hlink" folHlink="folHlink"/>
  <p:sldLayoutIdLst>
    <p:sldLayoutId id="2147490814" r:id="rId1"/>
    <p:sldLayoutId id="2147490815" r:id="rId2"/>
    <p:sldLayoutId id="2147490816" r:id="rId3"/>
    <p:sldLayoutId id="2147490817" r:id="rId4"/>
    <p:sldLayoutId id="2147490818" r:id="rId5"/>
    <p:sldLayoutId id="2147490819" r:id="rId6"/>
    <p:sldLayoutId id="2147490820" r:id="rId7"/>
    <p:sldLayoutId id="2147490821" r:id="rId8"/>
    <p:sldLayoutId id="2147490822" r:id="rId9"/>
    <p:sldLayoutId id="2147490823" r:id="rId10"/>
    <p:sldLayoutId id="214749082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2975"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157"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35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id="{0DC63542-64BC-D14F-B745-D73B1ED109CF}"/>
              </a:ext>
            </a:extLst>
          </p:cNvPr>
          <p:cNvPicPr>
            <a:picLocks noChangeAspect="1"/>
          </p:cNvPicPr>
          <p:nvPr/>
        </p:nvPicPr>
        <p:blipFill rotWithShape="1">
          <a:blip r:embed="rId2">
            <a:extLst>
              <a:ext uri="{28A0092B-C50C-407E-A947-70E740481C1C}">
                <a14:useLocalDpi xmlns:a14="http://schemas.microsoft.com/office/drawing/2010/main" val="0"/>
              </a:ext>
            </a:extLst>
          </a:blip>
          <a:srcRect b="15805"/>
          <a:stretch/>
        </p:blipFill>
        <p:spPr bwMode="auto">
          <a:xfrm>
            <a:off x="0" y="-54864"/>
            <a:ext cx="9144000" cy="577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6">
            <a:extLst>
              <a:ext uri="{FF2B5EF4-FFF2-40B4-BE49-F238E27FC236}">
                <a16:creationId xmlns:a16="http://schemas.microsoft.com/office/drawing/2014/main" id="{689C141B-9D52-8A48-8A53-6B08F9E0092F}"/>
              </a:ext>
            </a:extLst>
          </p:cNvPr>
          <p:cNvSpPr txBox="1">
            <a:spLocks/>
          </p:cNvSpPr>
          <p:nvPr/>
        </p:nvSpPr>
        <p:spPr bwMode="auto">
          <a:xfrm>
            <a:off x="317297" y="736236"/>
            <a:ext cx="8509406" cy="86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lnSpc>
                <a:spcPct val="90000"/>
              </a:lnSpc>
              <a:spcBef>
                <a:spcPct val="0"/>
              </a:spcBef>
              <a:buNone/>
              <a:defRPr/>
            </a:pPr>
            <a:r>
              <a:rPr lang="en-US" altLang="en-US" sz="2800" b="1" dirty="0" smtClean="0">
                <a:solidFill>
                  <a:prstClr val="white"/>
                </a:solidFill>
                <a:latin typeface="Arial" charset="0"/>
              </a:rPr>
              <a:t>DEPARTMENT OF EMPLOYMENT AND LABOUR</a:t>
            </a:r>
          </a:p>
          <a:p>
            <a:pPr algn="ctr">
              <a:lnSpc>
                <a:spcPct val="90000"/>
              </a:lnSpc>
              <a:spcBef>
                <a:spcPct val="0"/>
              </a:spcBef>
              <a:buNone/>
              <a:defRPr/>
            </a:pPr>
            <a:r>
              <a:rPr lang="en-US" altLang="en-US" sz="2800" b="1" dirty="0" smtClean="0">
                <a:solidFill>
                  <a:prstClr val="white"/>
                </a:solidFill>
                <a:latin typeface="Arial" charset="0"/>
              </a:rPr>
              <a:t>COMPENSATION FUND </a:t>
            </a:r>
            <a:endParaRPr lang="en-US" altLang="en-US" sz="2800" b="1" dirty="0">
              <a:solidFill>
                <a:prstClr val="white"/>
              </a:solidFill>
              <a:latin typeface="Arial" charset="0"/>
            </a:endParaRPr>
          </a:p>
          <a:p>
            <a:pPr algn="ctr">
              <a:lnSpc>
                <a:spcPct val="90000"/>
              </a:lnSpc>
              <a:spcBef>
                <a:spcPct val="0"/>
              </a:spcBef>
              <a:buNone/>
              <a:defRPr/>
            </a:pPr>
            <a:endParaRPr lang="en-US" altLang="en-US" sz="2800" b="1" dirty="0">
              <a:solidFill>
                <a:prstClr val="white"/>
              </a:solidFill>
              <a:latin typeface="Arial" charset="0"/>
            </a:endParaRPr>
          </a:p>
        </p:txBody>
      </p:sp>
      <p:sp>
        <p:nvSpPr>
          <p:cNvPr id="11" name="Subtitle 17">
            <a:extLst>
              <a:ext uri="{FF2B5EF4-FFF2-40B4-BE49-F238E27FC236}">
                <a16:creationId xmlns:a16="http://schemas.microsoft.com/office/drawing/2014/main" id="{9389A286-81DA-0D49-8E5A-1A07ABE4436B}"/>
              </a:ext>
            </a:extLst>
          </p:cNvPr>
          <p:cNvSpPr txBox="1">
            <a:spLocks/>
          </p:cNvSpPr>
          <p:nvPr/>
        </p:nvSpPr>
        <p:spPr bwMode="auto">
          <a:xfrm>
            <a:off x="357191" y="2759077"/>
            <a:ext cx="1374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None/>
              <a:defRPr/>
            </a:pPr>
            <a:r>
              <a:rPr lang="en-US" altLang="en-US" sz="1800" b="1" dirty="0" smtClean="0">
                <a:solidFill>
                  <a:srgbClr val="404040"/>
                </a:solidFill>
                <a:latin typeface="Arial Bold" charset="0"/>
              </a:rPr>
              <a:t>2022.02.16</a:t>
            </a:r>
            <a:endParaRPr lang="en-US" altLang="en-US" sz="1800" b="1" dirty="0">
              <a:solidFill>
                <a:srgbClr val="404040"/>
              </a:solidFill>
              <a:latin typeface="Arial Bold" charset="0"/>
            </a:endParaRPr>
          </a:p>
        </p:txBody>
      </p:sp>
      <p:sp>
        <p:nvSpPr>
          <p:cNvPr id="12" name="Subtitle 17">
            <a:extLst>
              <a:ext uri="{FF2B5EF4-FFF2-40B4-BE49-F238E27FC236}">
                <a16:creationId xmlns:a16="http://schemas.microsoft.com/office/drawing/2014/main" id="{BBBF6199-60BB-CA43-9BE6-974014ED394A}"/>
              </a:ext>
            </a:extLst>
          </p:cNvPr>
          <p:cNvSpPr txBox="1">
            <a:spLocks/>
          </p:cNvSpPr>
          <p:nvPr/>
        </p:nvSpPr>
        <p:spPr bwMode="auto">
          <a:xfrm>
            <a:off x="557784" y="1438828"/>
            <a:ext cx="7919466"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lgn="just">
              <a:buNone/>
            </a:pPr>
            <a:r>
              <a:rPr lang="en-US" altLang="en-US" sz="2500" b="1" u="sng" dirty="0" smtClean="0">
                <a:solidFill>
                  <a:srgbClr val="404040"/>
                </a:solidFill>
              </a:rPr>
              <a:t>PRESENTATION TO THE PORFOLIO COMMITTEE ON EMPLOYMENT AND LABOUR: QUARTER 1 PERFORMANCE REPORT FOR </a:t>
            </a:r>
            <a:r>
              <a:rPr lang="en-US" altLang="en-US" sz="2500" b="1" u="sng" dirty="0">
                <a:solidFill>
                  <a:srgbClr val="404040"/>
                </a:solidFill>
              </a:rPr>
              <a:t>THE FINANCIAL YEAR </a:t>
            </a:r>
            <a:r>
              <a:rPr lang="en-US" altLang="en-US" sz="2500" b="1" u="sng" dirty="0" smtClean="0">
                <a:solidFill>
                  <a:srgbClr val="404040"/>
                </a:solidFill>
              </a:rPr>
              <a:t>2021-2022</a:t>
            </a:r>
            <a:endParaRPr lang="en-US" altLang="en-US" sz="2500" b="1" u="sng" dirty="0">
              <a:solidFill>
                <a:srgbClr val="404040"/>
              </a:solidFill>
            </a:endParaRPr>
          </a:p>
          <a:p>
            <a:pPr algn="r">
              <a:buNone/>
              <a:defRPr/>
            </a:pPr>
            <a:endParaRPr lang="en-US" altLang="en-US" sz="2500" b="1" u="sng" dirty="0">
              <a:solidFill>
                <a:srgbClr val="404040"/>
              </a:solidFill>
            </a:endParaRPr>
          </a:p>
        </p:txBody>
      </p:sp>
      <p:pic>
        <p:nvPicPr>
          <p:cNvPr id="13" name="Picture 12">
            <a:extLst>
              <a:ext uri="{FF2B5EF4-FFF2-40B4-BE49-F238E27FC236}">
                <a16:creationId xmlns:a16="http://schemas.microsoft.com/office/drawing/2014/main" id="{4AD35E89-6DC6-CD48-8CED-ACF88A61C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690" y="5914881"/>
            <a:ext cx="842908" cy="842908"/>
          </a:xfrm>
          <a:prstGeom prst="rect">
            <a:avLst/>
          </a:prstGeom>
        </p:spPr>
      </p:pic>
      <p:pic>
        <p:nvPicPr>
          <p:cNvPr id="14" name="Picture 13">
            <a:extLst>
              <a:ext uri="{FF2B5EF4-FFF2-40B4-BE49-F238E27FC236}">
                <a16:creationId xmlns:a16="http://schemas.microsoft.com/office/drawing/2014/main" id="{477A308C-C6F9-B245-8DC2-58B9323D1DF5}"/>
              </a:ext>
            </a:extLst>
          </p:cNvPr>
          <p:cNvPicPr>
            <a:picLocks noChangeAspect="1"/>
          </p:cNvPicPr>
          <p:nvPr/>
        </p:nvPicPr>
        <p:blipFill>
          <a:blip r:embed="rId4"/>
          <a:stretch>
            <a:fillRect/>
          </a:stretch>
        </p:blipFill>
        <p:spPr>
          <a:xfrm>
            <a:off x="259517" y="5890167"/>
            <a:ext cx="2845715" cy="842908"/>
          </a:xfrm>
          <a:prstGeom prst="rect">
            <a:avLst/>
          </a:prstGeom>
        </p:spPr>
      </p:pic>
      <p:sp>
        <p:nvSpPr>
          <p:cNvPr id="2" name="Slide Number Placeholder 1"/>
          <p:cNvSpPr>
            <a:spLocks noGrp="1"/>
          </p:cNvSpPr>
          <p:nvPr>
            <p:ph type="sldNum" sz="quarter" idx="12"/>
          </p:nvPr>
        </p:nvSpPr>
        <p:spPr/>
        <p:txBody>
          <a:bodyPr/>
          <a:lstStyle/>
          <a:p>
            <a:pPr>
              <a:defRPr/>
            </a:pPr>
            <a:fld id="{996106C2-BF0C-8046-9CFF-50B6C670F383}" type="slidenum">
              <a:rPr lang="en-US" altLang="en-US">
                <a:ea typeface="ＭＳ Ｐゴシック" charset="-128"/>
              </a:rPr>
              <a:pPr>
                <a:defRPr/>
              </a:pPr>
              <a:t>1</a:t>
            </a:fld>
            <a:endParaRPr lang="en-US" altLang="en-US">
              <a:ea typeface="ＭＳ Ｐゴシック" charset="-128"/>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275" y="5835652"/>
            <a:ext cx="2110798"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45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647" y="1920900"/>
            <a:ext cx="7432653" cy="1569660"/>
          </a:xfrm>
          <a:prstGeom prst="rect">
            <a:avLst/>
          </a:prstGeom>
          <a:solidFill>
            <a:schemeClr val="accent6">
              <a:lumMod val="40000"/>
              <a:lumOff val="60000"/>
            </a:schemeClr>
          </a:solidFill>
          <a:ln>
            <a:solidFill>
              <a:schemeClr val="tx1"/>
            </a:solidFill>
          </a:ln>
        </p:spPr>
        <p:txBody>
          <a:bodyPr wrap="square" lIns="91440" tIns="45720" rIns="91440" bIns="45720">
            <a:spAutoFit/>
          </a:bodyPr>
          <a:lstStyle/>
          <a:p>
            <a:pPr lvl="0" defTabSz="914400" fontAlgn="auto">
              <a:spcBef>
                <a:spcPts val="0"/>
              </a:spcBef>
              <a:spcAft>
                <a:spcPts val="0"/>
              </a:spcAft>
            </a:pPr>
            <a:r>
              <a:rPr lang="en-US" altLang="en-US" sz="2400" b="1" u="sng" dirty="0">
                <a:solidFill>
                  <a:srgbClr val="000000"/>
                </a:solidFill>
                <a:latin typeface="Arial"/>
                <a:ea typeface="+mn-ea"/>
                <a:cs typeface="Times New Roman" pitchFamily="18" charset="0"/>
              </a:rPr>
              <a:t>Implication</a:t>
            </a:r>
            <a:r>
              <a:rPr lang="en-US" altLang="en-US" sz="2400" b="1" dirty="0">
                <a:solidFill>
                  <a:srgbClr val="000000"/>
                </a:solidFill>
                <a:latin typeface="Arial"/>
                <a:ea typeface="+mn-ea"/>
                <a:cs typeface="Times New Roman" pitchFamily="18" charset="0"/>
              </a:rPr>
              <a:t>:  </a:t>
            </a:r>
            <a:r>
              <a:rPr lang="en-US" altLang="en-US" sz="2400" b="1" dirty="0">
                <a:solidFill>
                  <a:srgbClr val="00B050"/>
                </a:solidFill>
                <a:latin typeface="Arial"/>
                <a:ea typeface="+mn-ea"/>
                <a:cs typeface="Times New Roman" pitchFamily="18" charset="0"/>
              </a:rPr>
              <a:t>ACHIEVED </a:t>
            </a:r>
          </a:p>
          <a:p>
            <a:pPr lvl="0" defTabSz="914400" fontAlgn="auto">
              <a:spcBef>
                <a:spcPts val="0"/>
              </a:spcBef>
              <a:spcAft>
                <a:spcPts val="0"/>
              </a:spcAft>
            </a:pPr>
            <a:r>
              <a:rPr lang="en-ZA" altLang="en-US" sz="2400" b="1" dirty="0">
                <a:solidFill>
                  <a:srgbClr val="000000"/>
                </a:solidFill>
                <a:latin typeface="Arial"/>
                <a:ea typeface="+mn-ea"/>
                <a:cs typeface="Times New Roman" pitchFamily="18" charset="0"/>
              </a:rPr>
              <a:t>Performance Indicator is on track  or reflects complete implementation. Target achieved</a:t>
            </a:r>
          </a:p>
          <a:p>
            <a:pPr lvl="0" defTabSz="914400" fontAlgn="auto">
              <a:spcBef>
                <a:spcPts val="0"/>
              </a:spcBef>
              <a:spcAft>
                <a:spcPts val="0"/>
              </a:spcAft>
            </a:pPr>
            <a:r>
              <a:rPr lang="en-US" altLang="en-US" sz="2400" b="1" dirty="0">
                <a:solidFill>
                  <a:srgbClr val="000000"/>
                </a:solidFill>
                <a:latin typeface="Arial"/>
                <a:ea typeface="+mn-ea"/>
                <a:cs typeface="Times New Roman" pitchFamily="18" charset="0"/>
              </a:rPr>
              <a:t> </a:t>
            </a:r>
            <a:r>
              <a:rPr lang="en-US" altLang="en-US" sz="2400" b="1" u="sng" dirty="0">
                <a:solidFill>
                  <a:srgbClr val="00B050"/>
                </a:solidFill>
                <a:latin typeface="Arial"/>
                <a:ea typeface="+mn-ea"/>
                <a:cs typeface="Times New Roman" pitchFamily="18" charset="0"/>
              </a:rPr>
              <a:t>100% +  Complete</a:t>
            </a:r>
            <a:endParaRPr lang="en-ZA" altLang="en-US" sz="2400" dirty="0">
              <a:solidFill>
                <a:srgbClr val="007832"/>
              </a:solidFill>
              <a:latin typeface="Times New Roman" pitchFamily="18" charset="0"/>
              <a:ea typeface="+mn-ea"/>
              <a:cs typeface="Times New Roman" pitchFamily="18" charset="0"/>
            </a:endParaRPr>
          </a:p>
        </p:txBody>
      </p:sp>
      <p:sp>
        <p:nvSpPr>
          <p:cNvPr id="3" name="TextBox 2"/>
          <p:cNvSpPr txBox="1"/>
          <p:nvPr/>
        </p:nvSpPr>
        <p:spPr>
          <a:xfrm>
            <a:off x="1333500" y="4172703"/>
            <a:ext cx="7543800" cy="1569660"/>
          </a:xfrm>
          <a:prstGeom prst="rect">
            <a:avLst/>
          </a:prstGeom>
          <a:solidFill>
            <a:schemeClr val="accent6">
              <a:lumMod val="40000"/>
              <a:lumOff val="60000"/>
            </a:schemeClr>
          </a:solidFill>
          <a:ln>
            <a:solidFill>
              <a:schemeClr val="tx1"/>
            </a:solidFill>
          </a:ln>
        </p:spPr>
        <p:txBody>
          <a:bodyPr lIns="91440" tIns="45720" rIns="91440" bIns="45720">
            <a:spAutoFit/>
          </a:bodyPr>
          <a:lstStyle/>
          <a:p>
            <a:pPr lvl="0" defTabSz="914400" fontAlgn="auto">
              <a:spcBef>
                <a:spcPts val="0"/>
              </a:spcBef>
              <a:spcAft>
                <a:spcPts val="0"/>
              </a:spcAft>
            </a:pPr>
            <a:r>
              <a:rPr lang="en-US" altLang="en-US" sz="2400" b="1" u="sng" dirty="0">
                <a:solidFill>
                  <a:srgbClr val="000000"/>
                </a:solidFill>
                <a:latin typeface="Arial"/>
                <a:ea typeface="+mn-ea"/>
                <a:cs typeface="Times New Roman" pitchFamily="18" charset="0"/>
              </a:rPr>
              <a:t>Implication</a:t>
            </a:r>
            <a:r>
              <a:rPr lang="en-US" altLang="en-US" sz="2400" b="1" dirty="0">
                <a:solidFill>
                  <a:srgbClr val="000000"/>
                </a:solidFill>
                <a:latin typeface="Arial"/>
                <a:ea typeface="+mn-ea"/>
                <a:cs typeface="Times New Roman" pitchFamily="18" charset="0"/>
              </a:rPr>
              <a:t>:     </a:t>
            </a:r>
            <a:r>
              <a:rPr lang="en-US" altLang="en-US" sz="2400" b="1" dirty="0">
                <a:solidFill>
                  <a:srgbClr val="FF0000"/>
                </a:solidFill>
                <a:latin typeface="Arial"/>
                <a:ea typeface="+mn-ea"/>
                <a:cs typeface="Times New Roman" pitchFamily="18" charset="0"/>
              </a:rPr>
              <a:t>NOT ACHIEVED </a:t>
            </a:r>
          </a:p>
          <a:p>
            <a:pPr lvl="0" defTabSz="914400" fontAlgn="auto">
              <a:spcBef>
                <a:spcPts val="0"/>
              </a:spcBef>
              <a:spcAft>
                <a:spcPts val="0"/>
              </a:spcAft>
            </a:pPr>
            <a:r>
              <a:rPr lang="en-ZA" altLang="en-US" sz="2400" b="1" dirty="0">
                <a:solidFill>
                  <a:srgbClr val="000000"/>
                </a:solidFill>
                <a:latin typeface="Arial"/>
                <a:ea typeface="+mn-ea"/>
                <a:cs typeface="Times New Roman" pitchFamily="18" charset="0"/>
              </a:rPr>
              <a:t>Performance Indicator behind schedule. Target not achieved</a:t>
            </a:r>
          </a:p>
          <a:p>
            <a:pPr lvl="0" defTabSz="914400" fontAlgn="auto">
              <a:spcBef>
                <a:spcPts val="0"/>
              </a:spcBef>
              <a:spcAft>
                <a:spcPts val="0"/>
              </a:spcAft>
            </a:pPr>
            <a:r>
              <a:rPr lang="en-US" altLang="en-US" sz="2400" b="1" dirty="0">
                <a:solidFill>
                  <a:srgbClr val="000000"/>
                </a:solidFill>
                <a:latin typeface="Arial"/>
                <a:ea typeface="+mn-ea"/>
                <a:cs typeface="Times New Roman" pitchFamily="18" charset="0"/>
              </a:rPr>
              <a:t> </a:t>
            </a:r>
            <a:r>
              <a:rPr lang="en-US" altLang="en-US" sz="2400" b="1" u="sng" dirty="0">
                <a:solidFill>
                  <a:srgbClr val="FF0000"/>
                </a:solidFill>
                <a:latin typeface="Arial"/>
                <a:ea typeface="+mn-ea"/>
                <a:cs typeface="Times New Roman" pitchFamily="18" charset="0"/>
              </a:rPr>
              <a:t>0% - 99% Complete</a:t>
            </a:r>
            <a:endParaRPr lang="en-ZA" altLang="en-US" sz="2400" dirty="0">
              <a:solidFill>
                <a:srgbClr val="007832"/>
              </a:solidFill>
              <a:ea typeface="+mn-ea"/>
              <a:cs typeface="Times New Roman" pitchFamily="18" charset="0"/>
            </a:endParaRPr>
          </a:p>
        </p:txBody>
      </p:sp>
      <p:sp>
        <p:nvSpPr>
          <p:cNvPr id="4" name="Oval 3"/>
          <p:cNvSpPr/>
          <p:nvPr/>
        </p:nvSpPr>
        <p:spPr>
          <a:xfrm>
            <a:off x="495300" y="2186641"/>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ZA" dirty="0"/>
          </a:p>
        </p:txBody>
      </p:sp>
      <p:sp>
        <p:nvSpPr>
          <p:cNvPr id="5" name="Oval 4"/>
          <p:cNvSpPr/>
          <p:nvPr/>
        </p:nvSpPr>
        <p:spPr>
          <a:xfrm>
            <a:off x="423862" y="4561451"/>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ZA" dirty="0"/>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800" b="1" dirty="0">
                <a:latin typeface="Arial" panose="020B0604020202020204" pitchFamily="34" charset="0"/>
                <a:cs typeface="Arial" panose="020B0604020202020204" pitchFamily="34" charset="0"/>
              </a:rPr>
              <a:t>LEGEND</a:t>
            </a:r>
          </a:p>
        </p:txBody>
      </p:sp>
      <p:sp>
        <p:nvSpPr>
          <p:cNvPr id="20489" name="Slide Number Placeholder 5"/>
          <p:cNvSpPr>
            <a:spLocks noGrp="1"/>
          </p:cNvSpPr>
          <p:nvPr>
            <p:ph type="sldNum" sz="quarter" idx="12"/>
          </p:nvPr>
        </p:nvSpPr>
        <p:spPr bwMode="auto">
          <a:xfrm>
            <a:off x="6840560" y="6410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a:solidFill>
                  <a:schemeClr val="bg1"/>
                </a:solidFill>
              </a:rPr>
              <a:pPr/>
              <a:t>10</a:t>
            </a:fld>
            <a:endParaRPr lang="en-US" altLang="en-US" sz="1200" b="1" dirty="0">
              <a:solidFill>
                <a:schemeClr val="bg1"/>
              </a:solidFill>
            </a:endParaRPr>
          </a:p>
        </p:txBody>
      </p:sp>
    </p:spTree>
    <p:extLst>
      <p:ext uri="{BB962C8B-B14F-4D97-AF65-F5344CB8AC3E}">
        <p14:creationId xmlns:p14="http://schemas.microsoft.com/office/powerpoint/2010/main" val="1018956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01168"/>
            <a:ext cx="8647937" cy="1243584"/>
          </a:xfrm>
        </p:spPr>
        <p:txBody>
          <a:bodyPr/>
          <a:lstStyle/>
          <a:p>
            <a:pPr algn="ctr"/>
            <a:r>
              <a:rPr lang="en-US" altLang="en-US" sz="3000" dirty="0" smtClean="0">
                <a:solidFill>
                  <a:prstClr val="black"/>
                </a:solidFill>
                <a:ea typeface="ＭＳ Ｐゴシック" pitchFamily="-80" charset="-128"/>
              </a:rPr>
              <a:t>Q1 REPORT</a:t>
            </a:r>
            <a:r>
              <a:rPr lang="en-US" sz="3000" dirty="0" smtClean="0">
                <a:solidFill>
                  <a:prstClr val="black"/>
                </a:solidFill>
                <a:ea typeface="ＭＳ Ｐゴシック" pitchFamily="-80" charset="-128"/>
              </a:rPr>
              <a:t> PERFORMANCE PER PROGRAMME 2021/22</a:t>
            </a:r>
            <a:endParaRPr lang="en-ZA" sz="3000" dirty="0"/>
          </a:p>
        </p:txBody>
      </p:sp>
      <p:sp>
        <p:nvSpPr>
          <p:cNvPr id="3" name="Text Placeholder 2"/>
          <p:cNvSpPr>
            <a:spLocks noGrp="1"/>
          </p:cNvSpPr>
          <p:nvPr>
            <p:ph type="body" idx="1"/>
          </p:nvPr>
        </p:nvSpPr>
        <p:spPr>
          <a:xfrm>
            <a:off x="0" y="2443165"/>
            <a:ext cx="9144001" cy="2828924"/>
          </a:xfrm>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278864164"/>
              </p:ext>
            </p:extLst>
          </p:nvPr>
        </p:nvGraphicFramePr>
        <p:xfrm>
          <a:off x="192025" y="1364313"/>
          <a:ext cx="8741664" cy="5376838"/>
        </p:xfrm>
        <a:graphic>
          <a:graphicData uri="http://schemas.openxmlformats.org/drawingml/2006/table">
            <a:tbl>
              <a:tblPr firstRow="1" bandRow="1">
                <a:tableStyleId>{5C22544A-7EE6-4342-B048-85BDC9FD1C3A}</a:tableStyleId>
              </a:tblPr>
              <a:tblGrid>
                <a:gridCol w="2240052">
                  <a:extLst>
                    <a:ext uri="{9D8B030D-6E8A-4147-A177-3AD203B41FA5}">
                      <a16:colId xmlns:a16="http://schemas.microsoft.com/office/drawing/2014/main" val="2461802698"/>
                    </a:ext>
                  </a:extLst>
                </a:gridCol>
                <a:gridCol w="1311249">
                  <a:extLst>
                    <a:ext uri="{9D8B030D-6E8A-4147-A177-3AD203B41FA5}">
                      <a16:colId xmlns:a16="http://schemas.microsoft.com/office/drawing/2014/main" val="313812418"/>
                    </a:ext>
                  </a:extLst>
                </a:gridCol>
                <a:gridCol w="1721015">
                  <a:extLst>
                    <a:ext uri="{9D8B030D-6E8A-4147-A177-3AD203B41FA5}">
                      <a16:colId xmlns:a16="http://schemas.microsoft.com/office/drawing/2014/main" val="1121255271"/>
                    </a:ext>
                  </a:extLst>
                </a:gridCol>
                <a:gridCol w="1106367">
                  <a:extLst>
                    <a:ext uri="{9D8B030D-6E8A-4147-A177-3AD203B41FA5}">
                      <a16:colId xmlns:a16="http://schemas.microsoft.com/office/drawing/2014/main" val="682643707"/>
                    </a:ext>
                  </a:extLst>
                </a:gridCol>
                <a:gridCol w="1188320">
                  <a:extLst>
                    <a:ext uri="{9D8B030D-6E8A-4147-A177-3AD203B41FA5}">
                      <a16:colId xmlns:a16="http://schemas.microsoft.com/office/drawing/2014/main" val="3569046489"/>
                    </a:ext>
                  </a:extLst>
                </a:gridCol>
                <a:gridCol w="1174661">
                  <a:extLst>
                    <a:ext uri="{9D8B030D-6E8A-4147-A177-3AD203B41FA5}">
                      <a16:colId xmlns:a16="http://schemas.microsoft.com/office/drawing/2014/main" val="1446400800"/>
                    </a:ext>
                  </a:extLst>
                </a:gridCol>
              </a:tblGrid>
              <a:tr h="881763">
                <a:tc>
                  <a:txBody>
                    <a:bodyPr/>
                    <a:lstStyle/>
                    <a:p>
                      <a:pPr marL="0" marR="0" fontAlgn="b">
                        <a:spcBef>
                          <a:spcPts val="0"/>
                        </a:spcBef>
                        <a:spcAft>
                          <a:spcPts val="0"/>
                        </a:spcAft>
                      </a:pPr>
                      <a:r>
                        <a:rPr lang="en-GB" sz="1600" b="1" kern="1200" dirty="0" smtClean="0">
                          <a:solidFill>
                            <a:srgbClr val="000000"/>
                          </a:solidFill>
                          <a:effectLst/>
                          <a:latin typeface="+mn-lt"/>
                          <a:ea typeface="Times New Roman"/>
                          <a:cs typeface="Times New Roman"/>
                        </a:rPr>
                        <a:t>Programme </a:t>
                      </a:r>
                      <a:endParaRPr lang="en-US" sz="1600" b="1" dirty="0">
                        <a:effectLst/>
                        <a:latin typeface="+mn-lt"/>
                        <a:ea typeface="Times New Roman"/>
                        <a:cs typeface="Times New Roman"/>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38573" marR="38573" marT="0"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a:t>
                      </a:r>
                      <a:r>
                        <a:rPr lang="en-GB" sz="1600" b="1" kern="1200" dirty="0" smtClean="0">
                          <a:solidFill>
                            <a:srgbClr val="000000"/>
                          </a:solidFill>
                          <a:effectLst/>
                          <a:latin typeface="+mn-lt"/>
                          <a:ea typeface="Times New Roman"/>
                          <a:cs typeface="Times New Roman"/>
                        </a:rPr>
                        <a:t>Q1</a:t>
                      </a:r>
                      <a:endParaRPr lang="en-US" sz="1600" b="1" dirty="0">
                        <a:effectLst/>
                        <a:latin typeface="+mn-lt"/>
                        <a:ea typeface="Times New Roman"/>
                        <a:cs typeface="Times New Roman"/>
                      </a:endParaRPr>
                    </a:p>
                  </a:txBody>
                  <a:tcPr marL="38573" marR="38573" marT="0" marB="0">
                    <a:solidFill>
                      <a:schemeClr val="accent5"/>
                    </a:solidFill>
                  </a:tcPr>
                </a:tc>
                <a:tc>
                  <a:txBody>
                    <a:bodyPr/>
                    <a:lstStyle/>
                    <a:p>
                      <a:pPr marL="0" marR="0" algn="ctr" fontAlgn="b">
                        <a:spcBef>
                          <a:spcPts val="0"/>
                        </a:spcBef>
                        <a:spcAft>
                          <a:spcPts val="0"/>
                        </a:spcAft>
                      </a:pPr>
                      <a:r>
                        <a:rPr lang="en-GB" sz="1600" b="1" kern="1200" dirty="0">
                          <a:solidFill>
                            <a:srgbClr val="008000"/>
                          </a:solidFill>
                          <a:effectLst/>
                          <a:latin typeface="+mn-lt"/>
                          <a:ea typeface="Times New Roman"/>
                          <a:cs typeface="Arial" pitchFamily="34" charset="0"/>
                        </a:rPr>
                        <a:t>Achieved</a:t>
                      </a:r>
                      <a:endParaRPr lang="en-US" sz="1600" b="1" dirty="0">
                        <a:effectLst/>
                        <a:latin typeface="+mn-lt"/>
                        <a:ea typeface="Times New Roman"/>
                        <a:cs typeface="Arial" pitchFamily="34" charset="0"/>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Arial" pitchFamily="34" charset="0"/>
                        </a:rPr>
                        <a:t>Not Achieved</a:t>
                      </a:r>
                      <a:endParaRPr lang="en-US" sz="1600" b="1" dirty="0">
                        <a:effectLst/>
                        <a:latin typeface="+mn-lt"/>
                        <a:ea typeface="Times New Roman"/>
                        <a:cs typeface="Arial" pitchFamily="34" charset="0"/>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Arial" pitchFamily="34" charset="0"/>
                        </a:rPr>
                        <a:t>Overall Achievement %</a:t>
                      </a:r>
                      <a:endParaRPr lang="en-US" sz="1600" b="1" dirty="0">
                        <a:effectLst/>
                        <a:latin typeface="+mn-lt"/>
                        <a:ea typeface="Times New Roman"/>
                        <a:cs typeface="Arial" pitchFamily="34" charset="0"/>
                      </a:endParaRPr>
                    </a:p>
                  </a:txBody>
                  <a:tcPr marL="5000" marR="5000" marT="4999" marB="0">
                    <a:solidFill>
                      <a:schemeClr val="accent5"/>
                    </a:solidFill>
                  </a:tcPr>
                </a:tc>
                <a:extLst>
                  <a:ext uri="{0D108BD9-81ED-4DB2-BD59-A6C34878D82A}">
                    <a16:rowId xmlns:a16="http://schemas.microsoft.com/office/drawing/2014/main" val="1190152611"/>
                  </a:ext>
                </a:extLst>
              </a:tr>
              <a:tr h="526092">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800" b="1" dirty="0" smtClean="0">
                          <a:solidFill>
                            <a:srgbClr val="000000"/>
                          </a:solidFill>
                          <a:effectLst/>
                          <a:latin typeface="Calibri"/>
                          <a:ea typeface="Times New Roman"/>
                        </a:rPr>
                        <a:t>11</a:t>
                      </a:r>
                      <a:endParaRPr lang="en-ZA" sz="1800" b="1" dirty="0">
                        <a:solidFill>
                          <a:srgbClr val="000000"/>
                        </a:solidFill>
                        <a:effectLst/>
                        <a:latin typeface="Calibri"/>
                        <a:ea typeface="Times New Roman"/>
                      </a:endParaRPr>
                    </a:p>
                  </a:txBody>
                  <a:tcPr marL="9525" marR="83185" marT="9525" marB="0" anchor="ctr"/>
                </a:tc>
                <a:tc>
                  <a:txBody>
                    <a:bodyPr/>
                    <a:lstStyle/>
                    <a:p>
                      <a:pPr algn="ctr">
                        <a:spcAft>
                          <a:spcPts val="0"/>
                        </a:spcAft>
                      </a:pPr>
                      <a:r>
                        <a:rPr lang="en-ZA" sz="1800" b="1" dirty="0" smtClean="0">
                          <a:solidFill>
                            <a:srgbClr val="000000"/>
                          </a:solidFill>
                          <a:effectLst/>
                          <a:latin typeface="Calibri"/>
                          <a:ea typeface="Times New Roman"/>
                        </a:rPr>
                        <a:t>3</a:t>
                      </a:r>
                      <a:endParaRPr lang="en-ZA" sz="1800" b="1" dirty="0">
                        <a:solidFill>
                          <a:srgbClr val="000000"/>
                        </a:solidFill>
                        <a:effectLst/>
                        <a:latin typeface="Calibri"/>
                        <a:ea typeface="Times New Roman"/>
                      </a:endParaRPr>
                    </a:p>
                  </a:txBody>
                  <a:tcPr marL="9525" marR="83185" marT="9525" marB="0" anchor="ctr"/>
                </a:tc>
                <a:tc>
                  <a:txBody>
                    <a:bodyPr/>
                    <a:lstStyle/>
                    <a:p>
                      <a:pPr algn="ctr"/>
                      <a:r>
                        <a:rPr lang="en-ZA" b="1" dirty="0" smtClean="0"/>
                        <a:t>2</a:t>
                      </a:r>
                      <a:endParaRPr lang="en-ZA" b="1" dirty="0"/>
                    </a:p>
                  </a:txBody>
                  <a:tcPr marL="0" marR="0" marT="0" marB="0" anchor="ctr"/>
                </a:tc>
                <a:tc>
                  <a:txBody>
                    <a:bodyPr/>
                    <a:lstStyle/>
                    <a:p>
                      <a:pPr algn="ctr"/>
                      <a:r>
                        <a:rPr lang="en-ZA" b="1" dirty="0" smtClean="0">
                          <a:solidFill>
                            <a:srgbClr val="FF0000"/>
                          </a:solidFill>
                        </a:rPr>
                        <a:t>1</a:t>
                      </a:r>
                      <a:endParaRPr lang="en-ZA" b="1" dirty="0">
                        <a:solidFill>
                          <a:srgbClr val="FF0000"/>
                        </a:solidFill>
                      </a:endParaRPr>
                    </a:p>
                  </a:txBody>
                  <a:tcPr marL="9525" marR="83185" marT="9525" marB="0" anchor="ctr"/>
                </a:tc>
                <a:tc>
                  <a:txBody>
                    <a:bodyPr/>
                    <a:lstStyle/>
                    <a:p>
                      <a:pPr algn="ctr"/>
                      <a:r>
                        <a:rPr lang="en-ZA" b="1" dirty="0" smtClean="0">
                          <a:solidFill>
                            <a:srgbClr val="FF0000"/>
                          </a:solidFill>
                        </a:rPr>
                        <a:t>67%</a:t>
                      </a:r>
                      <a:endParaRPr lang="en-ZA" b="1" dirty="0">
                        <a:solidFill>
                          <a:srgbClr val="FF0000"/>
                        </a:solidFill>
                      </a:endParaRPr>
                    </a:p>
                  </a:txBody>
                  <a:tcPr marL="9525" marR="83185" marT="9525" marB="0" anchor="ctr"/>
                </a:tc>
                <a:extLst>
                  <a:ext uri="{0D108BD9-81ED-4DB2-BD59-A6C34878D82A}">
                    <a16:rowId xmlns:a16="http://schemas.microsoft.com/office/drawing/2014/main" val="2987419012"/>
                  </a:ext>
                </a:extLst>
              </a:tr>
              <a:tr h="1323912">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smtClean="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800" b="1" dirty="0" smtClean="0">
                          <a:solidFill>
                            <a:srgbClr val="000000"/>
                          </a:solidFill>
                          <a:effectLst/>
                          <a:latin typeface="Calibri"/>
                          <a:ea typeface="Times New Roman"/>
                        </a:rPr>
                        <a:t>3</a:t>
                      </a:r>
                      <a:endParaRPr lang="en-ZA" sz="1800" b="1" dirty="0">
                        <a:solidFill>
                          <a:srgbClr val="000000"/>
                        </a:solidFill>
                        <a:effectLst/>
                        <a:latin typeface="Calibri"/>
                        <a:ea typeface="Times New Roman"/>
                      </a:endParaRPr>
                    </a:p>
                  </a:txBody>
                  <a:tcPr marL="9525" marR="83185" marT="9525" marB="0" anchor="ctr"/>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tc>
                <a:tc>
                  <a:txBody>
                    <a:bodyPr/>
                    <a:lstStyle/>
                    <a:p>
                      <a:pPr algn="ctr"/>
                      <a:r>
                        <a:rPr lang="en-ZA" b="1" dirty="0" smtClean="0"/>
                        <a:t>1</a:t>
                      </a:r>
                      <a:endParaRPr lang="en-ZA" b="1" dirty="0"/>
                    </a:p>
                  </a:txBody>
                  <a:tcPr marL="0" marR="0" marT="0" marB="0" anchor="ctr"/>
                </a:tc>
                <a:tc>
                  <a:txBody>
                    <a:bodyPr/>
                    <a:lstStyle/>
                    <a:p>
                      <a:pPr algn="ctr"/>
                      <a:r>
                        <a:rPr lang="en-ZA" b="1" dirty="0" smtClean="0">
                          <a:solidFill>
                            <a:srgbClr val="FF0000"/>
                          </a:solidFill>
                        </a:rPr>
                        <a:t>1</a:t>
                      </a:r>
                      <a:endParaRPr lang="en-ZA" b="1" dirty="0">
                        <a:solidFill>
                          <a:srgbClr val="FF0000"/>
                        </a:solidFill>
                      </a:endParaRPr>
                    </a:p>
                  </a:txBody>
                  <a:tcPr marL="9525" marR="83185" marT="9525" marB="0" anchor="ctr"/>
                </a:tc>
                <a:tc>
                  <a:txBody>
                    <a:bodyPr/>
                    <a:lstStyle/>
                    <a:p>
                      <a:pPr algn="ctr"/>
                      <a:r>
                        <a:rPr lang="en-ZA" b="1" dirty="0" smtClean="0">
                          <a:solidFill>
                            <a:srgbClr val="FF0000"/>
                          </a:solidFill>
                        </a:rPr>
                        <a:t>50%</a:t>
                      </a:r>
                      <a:endParaRPr lang="en-ZA" b="1" dirty="0">
                        <a:solidFill>
                          <a:srgbClr val="FF0000"/>
                        </a:solidFill>
                      </a:endParaRPr>
                    </a:p>
                  </a:txBody>
                  <a:tcPr marL="9525" marR="83185" marT="9525" marB="0" anchor="ctr"/>
                </a:tc>
                <a:extLst>
                  <a:ext uri="{0D108BD9-81ED-4DB2-BD59-A6C34878D82A}">
                    <a16:rowId xmlns:a16="http://schemas.microsoft.com/office/drawing/2014/main" val="2451223821"/>
                  </a:ext>
                </a:extLst>
              </a:tr>
              <a:tr h="526092">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a:t>
                      </a:r>
                      <a:r>
                        <a:rPr lang="en-ZA" sz="1600" b="1" u="sng" kern="1200" baseline="0" dirty="0">
                          <a:solidFill>
                            <a:srgbClr val="000000"/>
                          </a:solidFill>
                          <a:effectLst/>
                          <a:latin typeface="+mn-lt"/>
                          <a:ea typeface="Times New Roman" panose="02020603050405020304" pitchFamily="18" charset="0"/>
                          <a:cs typeface="Times New Roman" panose="02020603050405020304" pitchFamily="18" charset="0"/>
                        </a:rPr>
                        <a:t> 3</a:t>
                      </a:r>
                      <a:r>
                        <a:rPr lang="en-ZA" sz="1600" kern="1200" baseline="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tc>
                <a:tc>
                  <a:txBody>
                    <a:bodyPr/>
                    <a:lstStyle/>
                    <a:p>
                      <a:pPr algn="ctr"/>
                      <a:r>
                        <a:rPr lang="en-ZA" b="1" dirty="0" smtClean="0"/>
                        <a:t>2</a:t>
                      </a:r>
                      <a:endParaRPr lang="en-ZA" b="1" dirty="0"/>
                    </a:p>
                  </a:txBody>
                  <a:tcPr marL="0" marR="0" marT="0" marB="0" anchor="ctr"/>
                </a:tc>
                <a:tc>
                  <a:txBody>
                    <a:bodyPr/>
                    <a:lstStyle/>
                    <a:p>
                      <a:pPr algn="ctr"/>
                      <a:r>
                        <a:rPr lang="en-ZA" b="1" dirty="0" smtClean="0">
                          <a:solidFill>
                            <a:srgbClr val="FF0000"/>
                          </a:solidFill>
                        </a:rPr>
                        <a:t>0</a:t>
                      </a:r>
                      <a:endParaRPr lang="en-ZA" b="1" dirty="0">
                        <a:solidFill>
                          <a:srgbClr val="FF0000"/>
                        </a:solidFill>
                      </a:endParaRPr>
                    </a:p>
                  </a:txBody>
                  <a:tcPr marL="9525" marR="83185" marT="9525" marB="0" anchor="ctr"/>
                </a:tc>
                <a:tc>
                  <a:txBody>
                    <a:bodyPr/>
                    <a:lstStyle/>
                    <a:p>
                      <a:pPr algn="ctr"/>
                      <a:r>
                        <a:rPr lang="en-ZA" b="1" dirty="0" smtClean="0">
                          <a:solidFill>
                            <a:srgbClr val="027D44"/>
                          </a:solidFill>
                        </a:rPr>
                        <a:t>100%</a:t>
                      </a:r>
                      <a:endParaRPr lang="en-ZA" b="1" dirty="0">
                        <a:solidFill>
                          <a:srgbClr val="027D44"/>
                        </a:solidFill>
                      </a:endParaRPr>
                    </a:p>
                  </a:txBody>
                  <a:tcPr marL="9525" marR="83185" marT="9525" marB="0" anchor="ctr"/>
                </a:tc>
                <a:extLst>
                  <a:ext uri="{0D108BD9-81ED-4DB2-BD59-A6C34878D82A}">
                    <a16:rowId xmlns:a16="http://schemas.microsoft.com/office/drawing/2014/main" val="3574895052"/>
                  </a:ext>
                </a:extLst>
              </a:tr>
              <a:tr h="789139">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4</a:t>
                      </a:r>
                      <a:r>
                        <a:rPr lang="en-ZA" sz="1600" u="sng"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800" b="1" dirty="0" smtClean="0">
                          <a:solidFill>
                            <a:srgbClr val="000000"/>
                          </a:solidFill>
                          <a:effectLst/>
                          <a:latin typeface="Calibri"/>
                          <a:ea typeface="Times New Roman"/>
                        </a:rPr>
                        <a:t>3</a:t>
                      </a:r>
                      <a:endParaRPr lang="en-ZA" sz="1800" b="1" dirty="0">
                        <a:solidFill>
                          <a:srgbClr val="000000"/>
                        </a:solidFill>
                        <a:effectLst/>
                        <a:latin typeface="Calibri"/>
                        <a:ea typeface="Times New Roman"/>
                      </a:endParaRPr>
                    </a:p>
                  </a:txBody>
                  <a:tcPr marL="9525" marR="83185" marT="9525" marB="0" anchor="ct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tc>
                <a:tc>
                  <a:txBody>
                    <a:bodyPr/>
                    <a:lstStyle/>
                    <a:p>
                      <a:pPr algn="ctr"/>
                      <a:r>
                        <a:rPr lang="en-ZA" b="1" dirty="0" smtClean="0"/>
                        <a:t>1</a:t>
                      </a:r>
                      <a:endParaRPr lang="en-ZA" b="1" dirty="0"/>
                    </a:p>
                  </a:txBody>
                  <a:tcPr marL="0" marR="0" marT="0" marB="0" anchor="ctr"/>
                </a:tc>
                <a:tc>
                  <a:txBody>
                    <a:bodyPr/>
                    <a:lstStyle/>
                    <a:p>
                      <a:pPr algn="ctr"/>
                      <a:r>
                        <a:rPr lang="en-ZA" b="1" dirty="0" smtClean="0">
                          <a:solidFill>
                            <a:srgbClr val="FF0000"/>
                          </a:solidFill>
                        </a:rPr>
                        <a:t>0</a:t>
                      </a:r>
                      <a:endParaRPr lang="en-ZA" b="1" dirty="0">
                        <a:solidFill>
                          <a:srgbClr val="FF0000"/>
                        </a:solidFill>
                      </a:endParaRPr>
                    </a:p>
                  </a:txBody>
                  <a:tcPr marL="9525" marR="83185" marT="9525" marB="0" anchor="ctr"/>
                </a:tc>
                <a:tc>
                  <a:txBody>
                    <a:bodyPr/>
                    <a:lstStyle/>
                    <a:p>
                      <a:pPr algn="ctr"/>
                      <a:r>
                        <a:rPr lang="en-ZA" b="1" dirty="0" smtClean="0">
                          <a:solidFill>
                            <a:srgbClr val="027D44"/>
                          </a:solidFill>
                        </a:rPr>
                        <a:t>100%</a:t>
                      </a:r>
                      <a:endParaRPr lang="en-ZA" b="1" dirty="0">
                        <a:solidFill>
                          <a:srgbClr val="027D44"/>
                        </a:solidFill>
                      </a:endParaRPr>
                    </a:p>
                  </a:txBody>
                  <a:tcPr marL="9525" marR="83185" marT="9525" marB="0" anchor="ctr"/>
                </a:tc>
                <a:extLst>
                  <a:ext uri="{0D108BD9-81ED-4DB2-BD59-A6C34878D82A}">
                    <a16:rowId xmlns:a16="http://schemas.microsoft.com/office/drawing/2014/main" val="1953385745"/>
                  </a:ext>
                </a:extLst>
              </a:tr>
              <a:tr h="475101">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solidFill>
                          <a:srgbClr val="000000"/>
                        </a:solidFill>
                        <a:effectLst/>
                        <a:latin typeface="+mn-lt"/>
                        <a:ea typeface="Times New Roman"/>
                        <a:cs typeface="Times New Roman"/>
                      </a:endParaRPr>
                    </a:p>
                  </a:txBody>
                  <a:tcPr marL="38573" marR="38573" marT="0" marB="0" anchor="ctr"/>
                </a:tc>
                <a:tc>
                  <a:txBody>
                    <a:bodyPr/>
                    <a:lstStyle/>
                    <a:p>
                      <a:pPr algn="ctr">
                        <a:spcAft>
                          <a:spcPts val="0"/>
                        </a:spcAft>
                      </a:pPr>
                      <a:r>
                        <a:rPr lang="en-ZA" sz="1600" b="1" dirty="0" smtClean="0">
                          <a:solidFill>
                            <a:srgbClr val="000000"/>
                          </a:solidFill>
                          <a:effectLst/>
                          <a:latin typeface="Calibri"/>
                          <a:ea typeface="Times New Roman"/>
                        </a:rPr>
                        <a:t>19</a:t>
                      </a:r>
                      <a:endParaRPr lang="en-ZA" sz="1600" b="1" dirty="0">
                        <a:solidFill>
                          <a:srgbClr val="000000"/>
                        </a:solidFill>
                        <a:effectLst/>
                        <a:latin typeface="Calibri"/>
                        <a:ea typeface="Times New Roman"/>
                      </a:endParaRPr>
                    </a:p>
                  </a:txBody>
                  <a:tcPr marL="5358" marR="5358" marT="5358" marB="0"/>
                </a:tc>
                <a:tc>
                  <a:txBody>
                    <a:bodyPr/>
                    <a:lstStyle/>
                    <a:p>
                      <a:pPr algn="ctr">
                        <a:spcAft>
                          <a:spcPts val="0"/>
                        </a:spcAft>
                      </a:pPr>
                      <a:r>
                        <a:rPr lang="en-ZA" sz="1600" b="1" dirty="0" smtClean="0">
                          <a:solidFill>
                            <a:srgbClr val="000000"/>
                          </a:solidFill>
                          <a:effectLst/>
                          <a:latin typeface="Calibri"/>
                          <a:ea typeface="Times New Roman"/>
                        </a:rPr>
                        <a:t>8</a:t>
                      </a:r>
                      <a:endParaRPr lang="en-ZA" sz="1600" b="1" dirty="0">
                        <a:solidFill>
                          <a:srgbClr val="000000"/>
                        </a:solidFill>
                        <a:effectLst/>
                        <a:latin typeface="Calibri"/>
                        <a:ea typeface="Times New Roman"/>
                      </a:endParaRPr>
                    </a:p>
                  </a:txBody>
                  <a:tcPr marL="5358" marR="5358" marT="5358" marB="0"/>
                </a:tc>
                <a:tc rowSpan="2">
                  <a:txBody>
                    <a:bodyPr/>
                    <a:lstStyle/>
                    <a:p>
                      <a:pPr algn="ctr"/>
                      <a:r>
                        <a:rPr lang="en-ZA" sz="2000" b="1" dirty="0" smtClean="0"/>
                        <a:t>6</a:t>
                      </a:r>
                      <a:endParaRPr lang="en-ZA" sz="2000" b="1" dirty="0"/>
                    </a:p>
                  </a:txBody>
                  <a:tcPr marL="0" marR="0" marT="0" marB="0">
                    <a:solidFill>
                      <a:srgbClr val="027D44"/>
                    </a:solidFill>
                  </a:tcPr>
                </a:tc>
                <a:tc rowSpan="2">
                  <a:txBody>
                    <a:bodyPr/>
                    <a:lstStyle/>
                    <a:p>
                      <a:pPr algn="ctr"/>
                      <a:r>
                        <a:rPr lang="en-ZA" sz="2000" b="1" dirty="0" smtClean="0"/>
                        <a:t>2</a:t>
                      </a:r>
                      <a:endParaRPr lang="en-ZA" sz="2000" b="1" dirty="0"/>
                    </a:p>
                  </a:txBody>
                  <a:tcPr marL="5001" marR="5001" marT="5001" marB="0">
                    <a:solidFill>
                      <a:srgbClr val="FF0000"/>
                    </a:solidFill>
                  </a:tcPr>
                </a:tc>
                <a:tc rowSpan="2">
                  <a:txBody>
                    <a:bodyPr/>
                    <a:lstStyle/>
                    <a:p>
                      <a:r>
                        <a:rPr lang="en-ZA" sz="2000" b="1" dirty="0" smtClean="0"/>
                        <a:t>75%</a:t>
                      </a:r>
                      <a:endParaRPr lang="en-ZA" sz="2000" b="1" dirty="0"/>
                    </a:p>
                  </a:txBody>
                  <a:tcPr marL="51435" marR="51435" marT="25718" marB="25718"/>
                </a:tc>
                <a:extLst>
                  <a:ext uri="{0D108BD9-81ED-4DB2-BD59-A6C34878D82A}">
                    <a16:rowId xmlns:a16="http://schemas.microsoft.com/office/drawing/2014/main" val="2784434873"/>
                  </a:ext>
                </a:extLst>
              </a:tr>
              <a:tr h="64240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solidFill>
                          <a:srgbClr val="000000"/>
                        </a:solidFill>
                        <a:effectLst/>
                        <a:latin typeface="+mn-lt"/>
                        <a:ea typeface="Times New Roman"/>
                      </a:endParaRPr>
                    </a:p>
                  </a:txBody>
                  <a:tcPr marL="38573" marR="38573" marT="0" marB="0" anchor="b"/>
                </a:tc>
                <a:tc gridSpan="2">
                  <a:txBody>
                    <a:bodyPr/>
                    <a:lstStyle/>
                    <a:p>
                      <a:pPr marL="0" marR="0" algn="l" fontAlgn="b">
                        <a:spcBef>
                          <a:spcPts val="0"/>
                        </a:spcBef>
                        <a:spcAft>
                          <a:spcPts val="0"/>
                        </a:spcAft>
                      </a:pPr>
                      <a:endParaRPr lang="en-ZA" sz="1600" b="1" dirty="0">
                        <a:solidFill>
                          <a:srgbClr val="000000"/>
                        </a:solidFill>
                        <a:effectLst/>
                        <a:latin typeface="+mn-lt"/>
                        <a:ea typeface="Times New Roman"/>
                      </a:endParaRPr>
                    </a:p>
                  </a:txBody>
                  <a:tcPr marL="5000" marR="43574" marT="4999" marB="0"/>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tc>
                <a:tc vMerge="1">
                  <a:txBody>
                    <a:bodyPr/>
                    <a:lstStyle/>
                    <a:p>
                      <a:endParaRPr lang="en-ZA" dirty="0"/>
                    </a:p>
                  </a:txBody>
                  <a:tcPr marL="0" marR="0" marT="0" marB="0" anchor="ctr">
                    <a:solidFill>
                      <a:srgbClr val="027D44"/>
                    </a:solidFill>
                  </a:tcPr>
                </a:tc>
                <a:tc vMerge="1">
                  <a:txBody>
                    <a:bodyPr/>
                    <a:lstStyle/>
                    <a:p>
                      <a:endParaRPr lang="en-ZA" dirty="0"/>
                    </a:p>
                  </a:txBody>
                  <a:tcPr marL="5357" marR="5357" marT="5357" marB="0" anchor="ctr">
                    <a:solidFill>
                      <a:srgbClr val="FF0000"/>
                    </a:solidFill>
                  </a:tcPr>
                </a:tc>
                <a:tc vMerge="1">
                  <a:txBody>
                    <a:bodyPr/>
                    <a:lstStyle/>
                    <a:p>
                      <a:endParaRPr lang="en-ZA" sz="2400" dirty="0"/>
                    </a:p>
                  </a:txBody>
                  <a:tcPr/>
                </a:tc>
                <a:extLst>
                  <a:ext uri="{0D108BD9-81ED-4DB2-BD59-A6C34878D82A}">
                    <a16:rowId xmlns:a16="http://schemas.microsoft.com/office/drawing/2014/main" val="3110875801"/>
                  </a:ext>
                </a:extLst>
              </a:tr>
            </a:tbl>
          </a:graphicData>
        </a:graphic>
      </p:graphicFrame>
      <p:sp>
        <p:nvSpPr>
          <p:cNvPr id="5" name="TextBox 4"/>
          <p:cNvSpPr txBox="1"/>
          <p:nvPr/>
        </p:nvSpPr>
        <p:spPr>
          <a:xfrm>
            <a:off x="7829550" y="985838"/>
            <a:ext cx="514350" cy="369332"/>
          </a:xfrm>
          <a:prstGeom prst="rect">
            <a:avLst/>
          </a:prstGeom>
          <a:noFill/>
        </p:spPr>
        <p:txBody>
          <a:bodyPr wrap="square" rtlCol="0">
            <a:spAutoFit/>
          </a:bodyPr>
          <a:lstStyle/>
          <a:p>
            <a:r>
              <a:rPr lang="en-US" b="1" dirty="0" smtClean="0">
                <a:solidFill>
                  <a:srgbClr val="FF0000"/>
                </a:solidFill>
              </a:rPr>
              <a:t>11</a:t>
            </a:r>
            <a:endParaRPr lang="en-ZA" b="1" dirty="0">
              <a:solidFill>
                <a:srgbClr val="FF0000"/>
              </a:solidFill>
            </a:endParaRPr>
          </a:p>
        </p:txBody>
      </p:sp>
    </p:spTree>
    <p:extLst>
      <p:ext uri="{BB962C8B-B14F-4D97-AF65-F5344CB8AC3E}">
        <p14:creationId xmlns:p14="http://schemas.microsoft.com/office/powerpoint/2010/main" val="1228806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a:t>
            </a:r>
            <a:r>
              <a:rPr lang="en-US" sz="2800" b="1" dirty="0" smtClean="0">
                <a:solidFill>
                  <a:srgbClr val="000000"/>
                </a:solidFill>
                <a:ea typeface="ＭＳ Ｐゴシック" pitchFamily="-80" charset="-128"/>
                <a:cs typeface="Arial" pitchFamily="34" charset="0"/>
              </a:rPr>
              <a:t>INDICATOR</a:t>
            </a:r>
            <a:br>
              <a:rPr lang="en-US" sz="2800" b="1" dirty="0" smtClean="0">
                <a:solidFill>
                  <a:srgbClr val="000000"/>
                </a:solidFill>
                <a:ea typeface="ＭＳ Ｐゴシック" pitchFamily="-80" charset="-128"/>
                <a:cs typeface="Arial" pitchFamily="34" charset="0"/>
              </a:rPr>
            </a:br>
            <a:r>
              <a:rPr lang="en-US" sz="2800" b="1" u="sng" dirty="0" smtClean="0">
                <a:solidFill>
                  <a:srgbClr val="000000"/>
                </a:solidFill>
                <a:ea typeface="ＭＳ Ｐゴシック" pitchFamily="-80" charset="-128"/>
                <a:cs typeface="Arial" pitchFamily="34" charset="0"/>
              </a:rPr>
              <a:t>Programme 1</a:t>
            </a:r>
            <a:endParaRPr lang="en-ZA" sz="2800" b="1" u="sng"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520992175"/>
              </p:ext>
            </p:extLst>
          </p:nvPr>
        </p:nvGraphicFramePr>
        <p:xfrm>
          <a:off x="242887" y="1303256"/>
          <a:ext cx="8709089" cy="3679820"/>
        </p:xfrm>
        <a:graphic>
          <a:graphicData uri="http://schemas.openxmlformats.org/drawingml/2006/table">
            <a:tbl>
              <a:tblPr firstRow="1" bandRow="1">
                <a:tableStyleId>{F5AB1C69-6EDB-4FF4-983F-18BD219EF322}</a:tableStyleId>
              </a:tblPr>
              <a:tblGrid>
                <a:gridCol w="4338738">
                  <a:extLst>
                    <a:ext uri="{9D8B030D-6E8A-4147-A177-3AD203B41FA5}">
                      <a16:colId xmlns:a16="http://schemas.microsoft.com/office/drawing/2014/main" val="249019263"/>
                    </a:ext>
                  </a:extLst>
                </a:gridCol>
                <a:gridCol w="1203158">
                  <a:extLst>
                    <a:ext uri="{9D8B030D-6E8A-4147-A177-3AD203B41FA5}">
                      <a16:colId xmlns:a16="http://schemas.microsoft.com/office/drawing/2014/main" val="2012766691"/>
                    </a:ext>
                  </a:extLst>
                </a:gridCol>
                <a:gridCol w="924025">
                  <a:extLst>
                    <a:ext uri="{9D8B030D-6E8A-4147-A177-3AD203B41FA5}">
                      <a16:colId xmlns:a16="http://schemas.microsoft.com/office/drawing/2014/main" val="3680851372"/>
                    </a:ext>
                  </a:extLst>
                </a:gridCol>
                <a:gridCol w="1289786">
                  <a:extLst>
                    <a:ext uri="{9D8B030D-6E8A-4147-A177-3AD203B41FA5}">
                      <a16:colId xmlns:a16="http://schemas.microsoft.com/office/drawing/2014/main" val="4176774610"/>
                    </a:ext>
                  </a:extLst>
                </a:gridCol>
                <a:gridCol w="953382">
                  <a:extLst>
                    <a:ext uri="{9D8B030D-6E8A-4147-A177-3AD203B41FA5}">
                      <a16:colId xmlns:a16="http://schemas.microsoft.com/office/drawing/2014/main" val="1422967199"/>
                    </a:ext>
                  </a:extLst>
                </a:gridCol>
              </a:tblGrid>
              <a:tr h="749417">
                <a:tc>
                  <a:txBody>
                    <a:bodyPr/>
                    <a:lstStyle/>
                    <a:p>
                      <a:pPr algn="ctr" fontAlgn="b" hangingPunct="1">
                        <a:spcAft>
                          <a:spcPts val="0"/>
                        </a:spcAft>
                      </a:pPr>
                      <a:r>
                        <a:rPr lang="en-GB" sz="1600" b="1" kern="1200" dirty="0">
                          <a:solidFill>
                            <a:schemeClr val="bg1"/>
                          </a:solidFill>
                          <a:effectLst/>
                          <a:latin typeface="+mn-lt"/>
                          <a:cs typeface="Arial" panose="020B0604020202020204" pitchFamily="34" charset="0"/>
                        </a:rPr>
                        <a:t>PERFORMANCE</a:t>
                      </a:r>
                      <a:r>
                        <a:rPr lang="en-GB" sz="1600" b="1" kern="1200" baseline="0" dirty="0">
                          <a:solidFill>
                            <a:schemeClr val="bg1"/>
                          </a:solidFill>
                          <a:effectLst/>
                          <a:latin typeface="+mn-lt"/>
                          <a:cs typeface="Arial" panose="020B0604020202020204" pitchFamily="34" charset="0"/>
                        </a:rPr>
                        <a:t> INDICATORS FOR THE FINANCIAL YEAR </a:t>
                      </a:r>
                      <a:r>
                        <a:rPr lang="en-GB" sz="1600" b="1" kern="1200" dirty="0" smtClean="0">
                          <a:solidFill>
                            <a:schemeClr val="bg1"/>
                          </a:solidFill>
                          <a:effectLst/>
                          <a:latin typeface="+mn-lt"/>
                          <a:cs typeface="Arial" panose="020B0604020202020204" pitchFamily="34" charset="0"/>
                        </a:rPr>
                        <a:t>2021/22</a:t>
                      </a:r>
                      <a:endParaRPr lang="en-ZA" sz="16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Annual Target</a:t>
                      </a:r>
                      <a:r>
                        <a:rPr kumimoji="0" lang="en-GB" sz="16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 </a:t>
                      </a:r>
                      <a:endParaRPr kumimoji="0" lang="en-ZA" sz="16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600" b="1" dirty="0" smtClean="0">
                          <a:solidFill>
                            <a:schemeClr val="bg1"/>
                          </a:solidFill>
                          <a:effectLst/>
                          <a:latin typeface="+mn-lt"/>
                          <a:ea typeface="Times New Roman"/>
                          <a:cs typeface="Arial" panose="020B0604020202020204" pitchFamily="34" charset="0"/>
                        </a:rPr>
                        <a:t>Q1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6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dirty="0" smtClean="0">
                          <a:solidFill>
                            <a:schemeClr val="bg1"/>
                          </a:solidFill>
                          <a:effectLst/>
                          <a:latin typeface="+mn-lt"/>
                          <a:ea typeface="Times New Roman"/>
                          <a:cs typeface="Arial" panose="020B0604020202020204" pitchFamily="34" charset="0"/>
                        </a:rPr>
                        <a:t>Q1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6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LEGEND</a:t>
                      </a:r>
                      <a:endParaRPr lang="en-ZA" sz="1700" b="1" dirty="0">
                        <a:solidFill>
                          <a:schemeClr val="bg1"/>
                        </a:solidFill>
                        <a:effectLst/>
                        <a:latin typeface="+mn-lt"/>
                        <a:ea typeface="Times New Roman"/>
                        <a:cs typeface="Arial" panose="020B0604020202020204" pitchFamily="34" charset="0"/>
                      </a:endParaRPr>
                    </a:p>
                  </a:txBody>
                  <a:tcPr marL="5002" marR="5002" marT="5001" marB="0"/>
                </a:tc>
                <a:extLst>
                  <a:ext uri="{0D108BD9-81ED-4DB2-BD59-A6C34878D82A}">
                    <a16:rowId xmlns:a16="http://schemas.microsoft.com/office/drawing/2014/main" val="1861272593"/>
                  </a:ext>
                </a:extLst>
              </a:tr>
              <a:tr h="908134">
                <a:tc>
                  <a:txBody>
                    <a:bodyPr/>
                    <a:lstStyle/>
                    <a:p>
                      <a:pPr fontAlgn="b">
                        <a:spcAft>
                          <a:spcPts val="0"/>
                        </a:spcAft>
                      </a:pPr>
                      <a:r>
                        <a:rPr kumimoji="0" lang="en-US" sz="1600" b="0" i="0" u="none" strike="noStrike" kern="1200" cap="none" spc="0" normalizeH="0" baseline="0" noProof="0" dirty="0" smtClean="0">
                          <a:ln>
                            <a:noFill/>
                          </a:ln>
                          <a:solidFill>
                            <a:prstClr val="black"/>
                          </a:solidFill>
                          <a:effectLst/>
                          <a:uLnTx/>
                          <a:uFillTx/>
                          <a:latin typeface="+mn-lt"/>
                          <a:ea typeface="Times New Roman"/>
                          <a:cs typeface="Arial" pitchFamily="34" charset="0"/>
                        </a:rPr>
                        <a:t>1.1 </a:t>
                      </a:r>
                      <a:r>
                        <a:rPr kumimoji="0" lang="en-ZA" sz="1600" b="0" i="0" u="none" strike="noStrike" kern="1200" cap="none" spc="0" normalizeH="0" baseline="0" noProof="0" dirty="0" smtClean="0">
                          <a:ln>
                            <a:noFill/>
                          </a:ln>
                          <a:solidFill>
                            <a:prstClr val="black"/>
                          </a:solidFill>
                          <a:effectLst/>
                          <a:uLnTx/>
                          <a:uFillTx/>
                          <a:latin typeface="+mn-lt"/>
                          <a:ea typeface="Times New Roman"/>
                          <a:cs typeface="Arial" pitchFamily="34" charset="0"/>
                        </a:rPr>
                        <a:t>Funds allocated to Small and Medium Enterprises</a:t>
                      </a:r>
                    </a:p>
                    <a:p>
                      <a:pPr fontAlgn="b">
                        <a:spcAft>
                          <a:spcPts val="0"/>
                        </a:spcAft>
                      </a:pPr>
                      <a:endParaRPr kumimoji="0" lang="en-US" sz="16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R200 Million</a:t>
                      </a:r>
                    </a:p>
                  </a:txBody>
                  <a:tcPr marL="8890" marR="77470" marT="8890" marB="0" anchor="ct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Reports Annually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smtClean="0">
                        <a:ln>
                          <a:noFill/>
                        </a:ln>
                        <a:solidFill>
                          <a:schemeClr val="tx1"/>
                        </a:solidFill>
                        <a:effectLst/>
                        <a:uLnTx/>
                        <a:uFillTx/>
                        <a:latin typeface="+mn-lt"/>
                        <a:ea typeface="+mn-ea"/>
                        <a:cs typeface="+mn-cs"/>
                      </a:endParaRPr>
                    </a:p>
                  </a:txBody>
                  <a:tcPr marL="5002" marR="43583" marT="5001"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hMerge="1">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tc>
                <a:extLst>
                  <a:ext uri="{0D108BD9-81ED-4DB2-BD59-A6C34878D82A}">
                    <a16:rowId xmlns:a16="http://schemas.microsoft.com/office/drawing/2014/main" val="3115973187"/>
                  </a:ext>
                </a:extLst>
              </a:tr>
              <a:tr h="7110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Times New Roman"/>
                          <a:cs typeface="Arial" pitchFamily="34" charset="0"/>
                        </a:rPr>
                        <a:t>1.2 </a:t>
                      </a:r>
                      <a:r>
                        <a:rPr kumimoji="0" lang="en-ZA" sz="1600" b="0" i="0" u="none" strike="noStrike" kern="1200" cap="none" spc="0" normalizeH="0" baseline="0" noProof="0" dirty="0" smtClean="0">
                          <a:ln>
                            <a:noFill/>
                          </a:ln>
                          <a:solidFill>
                            <a:prstClr val="black"/>
                          </a:solidFill>
                          <a:effectLst/>
                          <a:uLnTx/>
                          <a:uFillTx/>
                          <a:latin typeface="+mn-lt"/>
                          <a:ea typeface="Times New Roman"/>
                          <a:cs typeface="Arial" pitchFamily="34" charset="0"/>
                        </a:rPr>
                        <a:t>Number of decent jobs created through job summit initiatives (Investment activities)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1000</a:t>
                      </a:r>
                    </a:p>
                    <a:p>
                      <a:pPr marL="0" marR="0" lvl="0" indent="0" algn="ctr" defTabSz="914400" eaLnBrk="1" fontAlgn="base" latinLnBrk="0" hangingPunct="0">
                        <a:lnSpc>
                          <a:spcPct val="130000"/>
                        </a:lnSpc>
                        <a:spcBef>
                          <a:spcPts val="0"/>
                        </a:spcBef>
                        <a:spcAft>
                          <a:spcPts val="0"/>
                        </a:spcAft>
                        <a:buClrTx/>
                        <a:buSzTx/>
                        <a:buFontTx/>
                        <a:buNone/>
                        <a:tabLst/>
                        <a:defRPr/>
                      </a:pPr>
                      <a:endParaRPr kumimoji="0" lang="en-ZA" sz="1600" b="1" i="0" u="none" strike="noStrike" kern="0" cap="none" spc="0" normalizeH="0" baseline="0" noProof="0" dirty="0" smtClean="0">
                        <a:ln>
                          <a:noFill/>
                        </a:ln>
                        <a:solidFill>
                          <a:srgbClr val="007832"/>
                        </a:solidFill>
                        <a:effectLst/>
                        <a:uLnTx/>
                        <a:uFillTx/>
                        <a:latin typeface="+mn-lt"/>
                        <a:ea typeface="Times New Roman" panose="02020603050405020304" pitchFamily="18" charset="0"/>
                        <a:cs typeface="Times New Roman" panose="02020603050405020304" pitchFamily="18" charset="0"/>
                      </a:endParaRPr>
                    </a:p>
                  </a:txBody>
                  <a:tcPr marL="8890" marR="77470" marT="889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Reports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smtClean="0">
                        <a:ln>
                          <a:noFill/>
                        </a:ln>
                        <a:solidFill>
                          <a:schemeClr val="tx1"/>
                        </a:solidFill>
                        <a:effectLst/>
                        <a:uLnTx/>
                        <a:uFillTx/>
                        <a:latin typeface="+mn-lt"/>
                        <a:ea typeface="+mn-ea"/>
                        <a:cs typeface="+mn-cs"/>
                      </a:endParaRPr>
                    </a:p>
                  </a:txBody>
                  <a:tcPr marL="5002" marR="43583" marT="5001"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hMerge="1">
                  <a:txBody>
                    <a:bodyPr/>
                    <a:lstStyle/>
                    <a:p>
                      <a:pPr algn="ctr"/>
                      <a:endParaRPr lang="en-ZA" sz="1700" b="1" dirty="0">
                        <a:latin typeface="+mn-lt"/>
                        <a:cs typeface="Arial" panose="020B0604020202020204" pitchFamily="34" charset="0"/>
                      </a:endParaRPr>
                    </a:p>
                  </a:txBody>
                  <a:tcPr marL="5002" marR="43583" marT="5001" marB="0" anchor="ctr"/>
                </a:tc>
                <a:extLst>
                  <a:ext uri="{0D108BD9-81ED-4DB2-BD59-A6C34878D82A}">
                    <a16:rowId xmlns:a16="http://schemas.microsoft.com/office/drawing/2014/main" val="1789728818"/>
                  </a:ext>
                </a:extLst>
              </a:tr>
              <a:tr h="6088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effectLst/>
                          <a:latin typeface="+mn-lt"/>
                          <a:ea typeface="Times New Roman" panose="02020603050405020304" pitchFamily="18" charset="0"/>
                          <a:cs typeface="Times New Roman" panose="02020603050405020304" pitchFamily="18" charset="0"/>
                        </a:rPr>
                        <a:t>1.3 Percentage increase in total assets per annum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rgbClr val="000000"/>
                        </a:solidFill>
                        <a:effectLst/>
                        <a:latin typeface="+mn-lt"/>
                        <a:ea typeface="Times New Roman" panose="02020603050405020304" pitchFamily="18" charset="0"/>
                        <a:cs typeface="Times New Roman" panose="02020603050405020304" pitchFamily="18" charset="0"/>
                      </a:endParaRPr>
                    </a:p>
                  </a:txBody>
                  <a:tcPr marL="5002" marR="5002" marT="5001" marB="0"/>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10%</a:t>
                      </a:r>
                    </a:p>
                    <a:p>
                      <a:pPr marL="0" marR="0" lvl="0" indent="0" algn="ctr" defTabSz="914400" eaLnBrk="1" fontAlgn="base" latinLnBrk="0" hangingPunct="0">
                        <a:lnSpc>
                          <a:spcPct val="130000"/>
                        </a:lnSpc>
                        <a:spcBef>
                          <a:spcPts val="0"/>
                        </a:spcBef>
                        <a:spcAft>
                          <a:spcPts val="0"/>
                        </a:spcAft>
                        <a:buClrTx/>
                        <a:buSzTx/>
                        <a:buFontTx/>
                        <a:buNone/>
                        <a:tabLst/>
                        <a:defRPr/>
                      </a:pPr>
                      <a:endParaRPr kumimoji="0" lang="en-ZA" sz="1600" b="1" i="0" u="none" strike="noStrike" kern="0" cap="none" spc="0" normalizeH="0" baseline="0" noProof="0" dirty="0" smtClean="0">
                        <a:ln>
                          <a:noFill/>
                        </a:ln>
                        <a:solidFill>
                          <a:srgbClr val="007832"/>
                        </a:solidFill>
                        <a:effectLst/>
                        <a:uLnTx/>
                        <a:uFillTx/>
                        <a:latin typeface="+mn-lt"/>
                        <a:ea typeface="Times New Roman" panose="02020603050405020304" pitchFamily="18" charset="0"/>
                        <a:cs typeface="Times New Roman" panose="02020603050405020304" pitchFamily="18" charset="0"/>
                      </a:endParaRPr>
                    </a:p>
                  </a:txBody>
                  <a:tcPr marL="8890" marR="8890" marT="889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Reports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smtClean="0">
                        <a:ln>
                          <a:noFill/>
                        </a:ln>
                        <a:solidFill>
                          <a:schemeClr val="tx1"/>
                        </a:solidFill>
                        <a:effectLst/>
                        <a:uLnTx/>
                        <a:uFillTx/>
                        <a:latin typeface="+mn-lt"/>
                        <a:ea typeface="+mn-ea"/>
                        <a:cs typeface="+mn-cs"/>
                      </a:endParaRPr>
                    </a:p>
                  </a:txBody>
                  <a:tcPr marL="5002" marR="43583" marT="5001"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hMerge="1">
                  <a:txBody>
                    <a:bodyPr/>
                    <a:lstStyle/>
                    <a:p>
                      <a:pPr algn="ctr"/>
                      <a:endParaRPr lang="en-ZA" sz="1700" b="1" dirty="0">
                        <a:latin typeface="+mn-lt"/>
                        <a:cs typeface="Arial" panose="020B0604020202020204" pitchFamily="34" charset="0"/>
                      </a:endParaRPr>
                    </a:p>
                  </a:txBody>
                  <a:tcPr marL="5002" marR="43583" marT="5001" marB="0" anchor="ctr"/>
                </a:tc>
                <a:extLst>
                  <a:ext uri="{0D108BD9-81ED-4DB2-BD59-A6C34878D82A}">
                    <a16:rowId xmlns:a16="http://schemas.microsoft.com/office/drawing/2014/main" val="10004"/>
                  </a:ext>
                </a:extLst>
              </a:tr>
              <a:tr h="635866">
                <a:tc>
                  <a:txBody>
                    <a:bodyPr/>
                    <a:lstStyle/>
                    <a:p>
                      <a:pPr fontAlgn="b">
                        <a:spcAft>
                          <a:spcPts val="0"/>
                        </a:spcAft>
                      </a:pPr>
                      <a:r>
                        <a:rPr kumimoji="0" lang="en-US" sz="1700" b="0" i="0" u="none" strike="noStrike" kern="1200" cap="none" spc="0" normalizeH="0" baseline="0" noProof="0" dirty="0" smtClean="0">
                          <a:ln>
                            <a:noFill/>
                          </a:ln>
                          <a:solidFill>
                            <a:prstClr val="black"/>
                          </a:solidFill>
                          <a:effectLst/>
                          <a:uLnTx/>
                          <a:uFillTx/>
                          <a:latin typeface="+mn-lt"/>
                          <a:ea typeface="Times New Roman"/>
                          <a:cs typeface="Arial" pitchFamily="34" charset="0"/>
                        </a:rPr>
                        <a:t>1.4 Percentage reduction in matters affecting the audit opinion</a:t>
                      </a:r>
                    </a:p>
                  </a:txBody>
                  <a:tcPr marL="5002" marR="5002" marT="5001" marB="0"/>
                </a:tc>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75%</a:t>
                      </a:r>
                    </a:p>
                    <a:p>
                      <a:pPr marL="0" marR="0" lvl="0" indent="0" algn="ctr" defTabSz="914400" eaLnBrk="1" fontAlgn="base" latinLnBrk="0" hangingPunct="0">
                        <a:lnSpc>
                          <a:spcPct val="130000"/>
                        </a:lnSpc>
                        <a:spcBef>
                          <a:spcPts val="0"/>
                        </a:spcBef>
                        <a:spcAft>
                          <a:spcPts val="0"/>
                        </a:spcAft>
                        <a:buClrTx/>
                        <a:buSzTx/>
                        <a:buFontTx/>
                        <a:buNone/>
                        <a:tabLst/>
                        <a:defRPr/>
                      </a:pPr>
                      <a:endParaRPr kumimoji="0" lang="en-ZA" sz="1600" b="1" i="0" u="none" strike="noStrike" kern="0" cap="none" spc="0" normalizeH="0" baseline="0" noProof="0" dirty="0" smtClean="0">
                        <a:ln>
                          <a:noFill/>
                        </a:ln>
                        <a:solidFill>
                          <a:srgbClr val="007832"/>
                        </a:solidFill>
                        <a:effectLst/>
                        <a:uLnTx/>
                        <a:uFillTx/>
                        <a:latin typeface="+mn-lt"/>
                        <a:ea typeface="Times New Roman" panose="02020603050405020304" pitchFamily="18" charset="0"/>
                        <a:cs typeface="Times New Roman" panose="02020603050405020304" pitchFamily="18" charset="0"/>
                      </a:endParaRPr>
                    </a:p>
                  </a:txBody>
                  <a:tcPr marL="8890" marR="8890" marT="889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Reports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smtClean="0">
                        <a:ln>
                          <a:noFill/>
                        </a:ln>
                        <a:solidFill>
                          <a:prstClr val="black"/>
                        </a:solidFill>
                        <a:effectLst/>
                        <a:uLnTx/>
                        <a:uFillTx/>
                        <a:latin typeface="+mn-lt"/>
                        <a:ea typeface="+mn-ea"/>
                        <a:cs typeface="+mn-cs"/>
                      </a:endParaRPr>
                    </a:p>
                  </a:txBody>
                  <a:tcPr marL="5002" marR="43583" marT="5001" marB="0" anchor="ct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3614786969"/>
                  </a:ext>
                </a:extLst>
              </a:tr>
            </a:tbl>
          </a:graphicData>
        </a:graphic>
      </p:graphicFrame>
      <p:sp>
        <p:nvSpPr>
          <p:cNvPr id="5" name="TextBox 4"/>
          <p:cNvSpPr txBox="1"/>
          <p:nvPr/>
        </p:nvSpPr>
        <p:spPr>
          <a:xfrm>
            <a:off x="8022685" y="985838"/>
            <a:ext cx="492665" cy="369332"/>
          </a:xfrm>
          <a:prstGeom prst="rect">
            <a:avLst/>
          </a:prstGeom>
          <a:noFill/>
        </p:spPr>
        <p:txBody>
          <a:bodyPr wrap="square" rtlCol="0">
            <a:spAutoFit/>
          </a:bodyPr>
          <a:lstStyle/>
          <a:p>
            <a:r>
              <a:rPr lang="en-US" b="1" dirty="0" smtClean="0">
                <a:solidFill>
                  <a:srgbClr val="FF0000"/>
                </a:solidFill>
              </a:rPr>
              <a:t>12</a:t>
            </a:r>
            <a:endParaRPr lang="en-ZA" b="1" dirty="0">
              <a:solidFill>
                <a:srgbClr val="FF0000"/>
              </a:solidFill>
            </a:endParaRPr>
          </a:p>
        </p:txBody>
      </p:sp>
    </p:spTree>
    <p:extLst>
      <p:ext uri="{BB962C8B-B14F-4D97-AF65-F5344CB8AC3E}">
        <p14:creationId xmlns:p14="http://schemas.microsoft.com/office/powerpoint/2010/main" val="870647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a:t>
            </a:r>
            <a:r>
              <a:rPr lang="en-US" sz="2800" b="1" dirty="0" smtClean="0">
                <a:solidFill>
                  <a:srgbClr val="000000"/>
                </a:solidFill>
                <a:ea typeface="ＭＳ Ｐゴシック" pitchFamily="-80" charset="-128"/>
                <a:cs typeface="Arial" pitchFamily="34" charset="0"/>
              </a:rPr>
              <a:t>INDICATOR</a:t>
            </a:r>
            <a:br>
              <a:rPr lang="en-US" sz="2800" b="1" dirty="0" smtClean="0">
                <a:solidFill>
                  <a:srgbClr val="000000"/>
                </a:solidFill>
                <a:ea typeface="ＭＳ Ｐゴシック" pitchFamily="-80" charset="-128"/>
                <a:cs typeface="Arial" pitchFamily="34" charset="0"/>
              </a:rPr>
            </a:br>
            <a:r>
              <a:rPr lang="en-US" sz="2800" b="1" u="sng" dirty="0" smtClean="0">
                <a:solidFill>
                  <a:srgbClr val="000000"/>
                </a:solidFill>
                <a:ea typeface="ＭＳ Ｐゴシック" pitchFamily="-80" charset="-128"/>
                <a:cs typeface="Arial" pitchFamily="34" charset="0"/>
              </a:rPr>
              <a:t>Programme 1</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553163489"/>
              </p:ext>
            </p:extLst>
          </p:nvPr>
        </p:nvGraphicFramePr>
        <p:xfrm>
          <a:off x="217454" y="1381639"/>
          <a:ext cx="8652226" cy="5112728"/>
        </p:xfrm>
        <a:graphic>
          <a:graphicData uri="http://schemas.openxmlformats.org/drawingml/2006/table">
            <a:tbl>
              <a:tblPr firstRow="1" bandRow="1">
                <a:tableStyleId>{F5AB1C69-6EDB-4FF4-983F-18BD219EF322}</a:tableStyleId>
              </a:tblPr>
              <a:tblGrid>
                <a:gridCol w="2949258">
                  <a:extLst>
                    <a:ext uri="{9D8B030D-6E8A-4147-A177-3AD203B41FA5}">
                      <a16:colId xmlns:a16="http://schemas.microsoft.com/office/drawing/2014/main" val="249019263"/>
                    </a:ext>
                  </a:extLst>
                </a:gridCol>
                <a:gridCol w="1520791">
                  <a:extLst>
                    <a:ext uri="{9D8B030D-6E8A-4147-A177-3AD203B41FA5}">
                      <a16:colId xmlns:a16="http://schemas.microsoft.com/office/drawing/2014/main" val="2012766691"/>
                    </a:ext>
                  </a:extLst>
                </a:gridCol>
                <a:gridCol w="1421491">
                  <a:extLst>
                    <a:ext uri="{9D8B030D-6E8A-4147-A177-3AD203B41FA5}">
                      <a16:colId xmlns:a16="http://schemas.microsoft.com/office/drawing/2014/main" val="3680851372"/>
                    </a:ext>
                  </a:extLst>
                </a:gridCol>
                <a:gridCol w="68983">
                  <a:extLst>
                    <a:ext uri="{9D8B030D-6E8A-4147-A177-3AD203B41FA5}">
                      <a16:colId xmlns:a16="http://schemas.microsoft.com/office/drawing/2014/main" val="3311501934"/>
                    </a:ext>
                  </a:extLst>
                </a:gridCol>
                <a:gridCol w="2113151">
                  <a:extLst>
                    <a:ext uri="{9D8B030D-6E8A-4147-A177-3AD203B41FA5}">
                      <a16:colId xmlns:a16="http://schemas.microsoft.com/office/drawing/2014/main" val="735805404"/>
                    </a:ext>
                  </a:extLst>
                </a:gridCol>
                <a:gridCol w="578552">
                  <a:extLst>
                    <a:ext uri="{9D8B030D-6E8A-4147-A177-3AD203B41FA5}">
                      <a16:colId xmlns:a16="http://schemas.microsoft.com/office/drawing/2014/main" val="1422967199"/>
                    </a:ext>
                  </a:extLst>
                </a:gridCol>
              </a:tblGrid>
              <a:tr h="504913">
                <a:tc>
                  <a:txBody>
                    <a:bodyPr/>
                    <a:lstStyle/>
                    <a:p>
                      <a:pPr algn="ctr" fontAlgn="b" hangingPunct="1">
                        <a:spcAft>
                          <a:spcPts val="0"/>
                        </a:spcAft>
                      </a:pPr>
                      <a:r>
                        <a:rPr lang="en-GB" sz="1400" b="1" kern="1200" dirty="0">
                          <a:solidFill>
                            <a:schemeClr val="bg1"/>
                          </a:solidFill>
                          <a:effectLst/>
                          <a:latin typeface="+mn-lt"/>
                          <a:cs typeface="Arial" panose="020B0604020202020204" pitchFamily="34" charset="0"/>
                        </a:rPr>
                        <a:t>PERFORMANCE</a:t>
                      </a:r>
                      <a:r>
                        <a:rPr lang="en-GB" sz="1400" b="1" kern="1200" baseline="0" dirty="0">
                          <a:solidFill>
                            <a:schemeClr val="bg1"/>
                          </a:solidFill>
                          <a:effectLst/>
                          <a:latin typeface="+mn-lt"/>
                          <a:cs typeface="Arial" panose="020B0604020202020204" pitchFamily="34" charset="0"/>
                        </a:rPr>
                        <a:t> INDICATORS FOR THE FINANCIAL YEAR </a:t>
                      </a:r>
                      <a:r>
                        <a:rPr lang="en-GB" sz="1400" b="1" kern="1200" dirty="0" smtClean="0">
                          <a:solidFill>
                            <a:schemeClr val="bg1"/>
                          </a:solidFill>
                          <a:effectLst/>
                          <a:latin typeface="+mn-lt"/>
                          <a:cs typeface="Arial" panose="020B0604020202020204" pitchFamily="34" charset="0"/>
                        </a:rPr>
                        <a:t>2021/22</a:t>
                      </a:r>
                      <a:endParaRPr lang="en-ZA" sz="14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Annual Target</a:t>
                      </a: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Q1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Q1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LEGEND</a:t>
                      </a:r>
                      <a:endParaRPr lang="en-ZA" sz="1400" b="1" dirty="0">
                        <a:solidFill>
                          <a:schemeClr val="bg1"/>
                        </a:solidFill>
                        <a:effectLst/>
                        <a:latin typeface="+mn-lt"/>
                        <a:ea typeface="Times New Roman"/>
                        <a:cs typeface="Arial" panose="020B0604020202020204" pitchFamily="34" charset="0"/>
                      </a:endParaRPr>
                    </a:p>
                  </a:txBody>
                  <a:tcPr marL="5002" marR="5002" marT="5001" marB="0"/>
                </a:tc>
                <a:extLst>
                  <a:ext uri="{0D108BD9-81ED-4DB2-BD59-A6C34878D82A}">
                    <a16:rowId xmlns:a16="http://schemas.microsoft.com/office/drawing/2014/main" val="1861272593"/>
                  </a:ext>
                </a:extLst>
              </a:tr>
              <a:tr h="514615">
                <a:tc>
                  <a:txBody>
                    <a:bodyPr/>
                    <a:lstStyle/>
                    <a:p>
                      <a:pPr fontAlgn="b">
                        <a:spcAft>
                          <a:spcPts val="0"/>
                        </a:spcAft>
                      </a:pPr>
                      <a:r>
                        <a:rPr kumimoji="0" lang="en-US" sz="1450" b="0" i="0" u="none" strike="noStrike" kern="1200" cap="none" spc="0" normalizeH="0" baseline="0" noProof="0" dirty="0" smtClean="0">
                          <a:ln>
                            <a:noFill/>
                          </a:ln>
                          <a:solidFill>
                            <a:prstClr val="black"/>
                          </a:solidFill>
                          <a:effectLst/>
                          <a:uLnTx/>
                          <a:uFillTx/>
                          <a:latin typeface="+mn-lt"/>
                          <a:ea typeface="Times New Roman"/>
                          <a:cs typeface="Arial" pitchFamily="34" charset="0"/>
                        </a:rPr>
                        <a:t>1.5 Percentage of wasteful and fruitless expenditure eliminated </a:t>
                      </a:r>
                    </a:p>
                  </a:txBody>
                  <a:tcPr marL="5002" marR="5002" marT="5001" marB="0"/>
                </a:tc>
                <a:tc>
                  <a:txBody>
                    <a:bodyPr/>
                    <a:lstStyle/>
                    <a:p>
                      <a:pPr algn="ctr" fontAlgn="base" hangingPunct="0">
                        <a:lnSpc>
                          <a:spcPct val="130000"/>
                        </a:lnSpc>
                        <a:spcAft>
                          <a:spcPts val="0"/>
                        </a:spcAft>
                      </a:pPr>
                      <a:r>
                        <a:rPr lang="en-ZA" sz="1600" b="1" dirty="0" smtClean="0">
                          <a:solidFill>
                            <a:srgbClr val="000000"/>
                          </a:solidFill>
                          <a:effectLst/>
                          <a:latin typeface="+mn-lt"/>
                          <a:ea typeface="Times New Roman" panose="02020603050405020304" pitchFamily="18" charset="0"/>
                          <a:cs typeface="Times New Roman" panose="02020603050405020304" pitchFamily="18" charset="0"/>
                        </a:rPr>
                        <a:t>50%</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tc>
                <a:tc gridSpan="4">
                  <a:txBody>
                    <a:bodyPr/>
                    <a:lstStyle/>
                    <a:p>
                      <a:pPr algn="ctr"/>
                      <a:r>
                        <a:rPr lang="en-ZA" sz="1450" b="1" dirty="0" smtClean="0">
                          <a:solidFill>
                            <a:srgbClr val="000000"/>
                          </a:solidFill>
                          <a:latin typeface="+mn-lt"/>
                          <a:cs typeface="Arial" panose="020B0604020202020204" pitchFamily="34" charset="0"/>
                        </a:rPr>
                        <a:t>Reports Annually</a:t>
                      </a:r>
                    </a:p>
                    <a:p>
                      <a:pPr algn="ctr"/>
                      <a:endParaRPr lang="en-ZA" sz="1450" b="1" dirty="0" smtClean="0">
                        <a:solidFill>
                          <a:srgbClr val="000000"/>
                        </a:solidFill>
                        <a:latin typeface="+mn-lt"/>
                        <a:cs typeface="Arial" panose="020B0604020202020204" pitchFamily="34" charset="0"/>
                      </a:endParaRPr>
                    </a:p>
                  </a:txBody>
                  <a:tcPr marL="5002" marR="43583" marT="5001" marB="0"/>
                </a:tc>
                <a:tc hMerge="1">
                  <a:txBody>
                    <a:bodyPr/>
                    <a:lstStyle/>
                    <a:p>
                      <a:endParaRPr lang="en-ZA"/>
                    </a:p>
                  </a:txBody>
                  <a:tcPr/>
                </a:tc>
                <a:tc hMerge="1">
                  <a:txBody>
                    <a:bodyPr/>
                    <a:lstStyle/>
                    <a:p>
                      <a:endParaRPr lang="en-ZA"/>
                    </a:p>
                  </a:txBody>
                  <a:tcPr/>
                </a:tc>
                <a:tc hMerge="1">
                  <a:txBody>
                    <a:bodyPr/>
                    <a:lstStyle/>
                    <a:p>
                      <a:pPr algn="ctr"/>
                      <a:endParaRPr lang="en-ZA" sz="1400" b="1" dirty="0">
                        <a:solidFill>
                          <a:schemeClr val="tx1"/>
                        </a:solidFill>
                        <a:latin typeface="+mn-lt"/>
                        <a:cs typeface="Arial" panose="020B0604020202020204" pitchFamily="34" charset="0"/>
                      </a:endParaRPr>
                    </a:p>
                  </a:txBody>
                  <a:tcPr marL="5002" marR="43583" marT="5001" marB="0" anchor="ctr"/>
                </a:tc>
                <a:extLst>
                  <a:ext uri="{0D108BD9-81ED-4DB2-BD59-A6C34878D82A}">
                    <a16:rowId xmlns:a16="http://schemas.microsoft.com/office/drawing/2014/main" val="3115973187"/>
                  </a:ext>
                </a:extLst>
              </a:tr>
              <a:tr h="55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smtClean="0">
                          <a:ln>
                            <a:noFill/>
                          </a:ln>
                          <a:solidFill>
                            <a:prstClr val="black"/>
                          </a:solidFill>
                          <a:effectLst/>
                          <a:uLnTx/>
                          <a:uFillTx/>
                          <a:latin typeface="+mn-lt"/>
                          <a:ea typeface="Times New Roman"/>
                          <a:cs typeface="Arial" pitchFamily="34" charset="0"/>
                        </a:rPr>
                        <a:t>1.6 Percentage of  irregular expenditure reduced </a:t>
                      </a:r>
                    </a:p>
                  </a:txBody>
                  <a:tcPr marL="5002" marR="5002" marT="5001" marB="0"/>
                </a:tc>
                <a:tc>
                  <a:txBody>
                    <a:bodyPr/>
                    <a:lstStyle/>
                    <a:p>
                      <a:pPr algn="ctr" fontAlgn="base" hangingPunct="0">
                        <a:lnSpc>
                          <a:spcPct val="130000"/>
                        </a:lnSpc>
                        <a:spcAft>
                          <a:spcPts val="0"/>
                        </a:spcAft>
                      </a:pPr>
                      <a:r>
                        <a:rPr lang="en-ZA" sz="1600" b="1" dirty="0" smtClean="0">
                          <a:solidFill>
                            <a:srgbClr val="000000"/>
                          </a:solidFill>
                          <a:effectLst/>
                          <a:latin typeface="+mn-lt"/>
                          <a:ea typeface="Times New Roman" panose="02020603050405020304" pitchFamily="18" charset="0"/>
                          <a:cs typeface="Times New Roman" panose="02020603050405020304" pitchFamily="18" charset="0"/>
                        </a:rPr>
                        <a:t>25%</a:t>
                      </a:r>
                    </a:p>
                  </a:txBody>
                  <a:tcPr marL="8890" marR="8890" marT="8890" marB="0" anchor="ct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5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Reports Annually </a:t>
                      </a:r>
                      <a:endParaRPr kumimoji="0" lang="en-ZA" sz="145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5002" marR="43583" marT="5001" marB="0"/>
                </a:tc>
                <a:tc hMerge="1">
                  <a:txBody>
                    <a:bodyPr/>
                    <a:lstStyle/>
                    <a:p>
                      <a:endParaRPr lang="en-ZA"/>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45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5002" marR="43583" marT="5001" marB="0"/>
                </a:tc>
                <a:tc hMerge="1">
                  <a:txBody>
                    <a:bodyPr/>
                    <a:lstStyle/>
                    <a:p>
                      <a:pPr algn="ctr"/>
                      <a:endParaRPr lang="en-ZA" sz="1500" b="1" dirty="0">
                        <a:solidFill>
                          <a:schemeClr val="bg1"/>
                        </a:solidFill>
                        <a:latin typeface="+mn-lt"/>
                        <a:cs typeface="Arial" panose="020B0604020202020204" pitchFamily="34" charset="0"/>
                      </a:endParaRPr>
                    </a:p>
                  </a:txBody>
                  <a:tcPr marL="5002" marR="43583" marT="5001" marB="0" anchor="ctr">
                    <a:solidFill>
                      <a:schemeClr val="bg1"/>
                    </a:solidFill>
                  </a:tcPr>
                </a:tc>
                <a:extLst>
                  <a:ext uri="{0D108BD9-81ED-4DB2-BD59-A6C34878D82A}">
                    <a16:rowId xmlns:a16="http://schemas.microsoft.com/office/drawing/2014/main" val="10002"/>
                  </a:ext>
                </a:extLst>
              </a:tr>
              <a:tr h="390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50" dirty="0" smtClean="0">
                          <a:solidFill>
                            <a:srgbClr val="000000"/>
                          </a:solidFill>
                          <a:effectLst/>
                          <a:latin typeface="+mn-lt"/>
                          <a:ea typeface="Times New Roman" panose="02020603050405020304" pitchFamily="18" charset="0"/>
                          <a:cs typeface="Times New Roman" panose="02020603050405020304" pitchFamily="18" charset="0"/>
                        </a:rPr>
                        <a:t>1.7 Percentage implementation of programmes in the approved visibility and accessibility strategy</a:t>
                      </a:r>
                    </a:p>
                  </a:txBody>
                  <a:tcPr marL="5002" marR="5002" marT="5001" marB="0"/>
                </a:tc>
                <a:tc>
                  <a:txBody>
                    <a:bodyPr/>
                    <a:lstStyle/>
                    <a:p>
                      <a:pPr algn="ctr" fontAlgn="base" hangingPunct="0">
                        <a:lnSpc>
                          <a:spcPct val="130000"/>
                        </a:lnSpc>
                        <a:spcAft>
                          <a:spcPts val="0"/>
                        </a:spcAft>
                      </a:pPr>
                      <a:r>
                        <a:rPr lang="en-ZA" sz="1600" b="1" dirty="0" smtClean="0">
                          <a:solidFill>
                            <a:srgbClr val="000000"/>
                          </a:solidFill>
                          <a:effectLst/>
                          <a:latin typeface="+mn-lt"/>
                          <a:ea typeface="Times New Roman" panose="02020603050405020304" pitchFamily="18" charset="0"/>
                          <a:cs typeface="Times New Roman" panose="02020603050405020304" pitchFamily="18" charset="0"/>
                        </a:rPr>
                        <a:t>30%</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50" b="1" i="0" u="none" strike="noStrike" kern="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50" b="1" i="0" u="none" strike="noStrike" kern="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50" b="0" i="0" u="none" strike="noStrike" kern="0" cap="none" spc="0" normalizeH="0" baseline="0" noProof="0" dirty="0" smtClean="0">
                        <a:ln>
                          <a:noFill/>
                        </a:ln>
                        <a:solidFill>
                          <a:prstClr val="black"/>
                        </a:solidFill>
                        <a:effectLst/>
                        <a:uLnTx/>
                        <a:uFillTx/>
                        <a:latin typeface="+mn-lt"/>
                        <a:ea typeface="+mn-ea"/>
                        <a:cs typeface="+mn-cs"/>
                      </a:endParaRPr>
                    </a:p>
                  </a:txBody>
                  <a:tcPr marL="5002" marR="43583" marT="5001"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50" b="1" i="0" u="none" strike="noStrike" kern="0" cap="none" spc="0" normalizeH="0" baseline="0" noProof="0" dirty="0" smtClean="0">
                          <a:ln>
                            <a:noFill/>
                          </a:ln>
                          <a:solidFill>
                            <a:prstClr val="black"/>
                          </a:solidFill>
                          <a:effectLst/>
                          <a:uLnTx/>
                          <a:uFillTx/>
                          <a:latin typeface="+mn-lt"/>
                          <a:ea typeface="+mn-ea"/>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50" b="0" i="0" u="none" strike="noStrike" kern="0" cap="none" spc="0" normalizeH="0" baseline="0" noProof="0" dirty="0" smtClean="0">
                        <a:ln>
                          <a:noFill/>
                        </a:ln>
                        <a:solidFill>
                          <a:prstClr val="black"/>
                        </a:solidFill>
                        <a:effectLst/>
                        <a:uLnTx/>
                        <a:uFillTx/>
                        <a:latin typeface="+mn-lt"/>
                        <a:ea typeface="+mn-ea"/>
                        <a:cs typeface="+mn-cs"/>
                      </a:endParaRPr>
                    </a:p>
                  </a:txBody>
                  <a:tcPr marL="5002" marR="43583" marT="5001" marB="0" anchor="ctr"/>
                </a:tc>
                <a:tc hMerge="1">
                  <a:txBody>
                    <a:bodyPr/>
                    <a:lstStyle/>
                    <a:p>
                      <a:endParaRPr lang="en-ZA"/>
                    </a:p>
                  </a:txBody>
                  <a:tcPr/>
                </a:tc>
                <a:tc>
                  <a:txBody>
                    <a:bodyPr/>
                    <a:lstStyle/>
                    <a:p>
                      <a:pPr algn="ctr"/>
                      <a:endParaRPr lang="en-ZA" sz="1400" b="1" dirty="0">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1789728818"/>
                  </a:ext>
                </a:extLst>
              </a:tr>
              <a:tr h="400864">
                <a:tc>
                  <a:txBody>
                    <a:bodyPr/>
                    <a:lstStyle/>
                    <a:p>
                      <a:pPr fontAlgn="b">
                        <a:spcAft>
                          <a:spcPts val="0"/>
                        </a:spcAft>
                      </a:pPr>
                      <a:r>
                        <a:rPr kumimoji="0" lang="en-US" sz="145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1.8 Percentage of reported cases investigated</a:t>
                      </a:r>
                    </a:p>
                  </a:txBody>
                  <a:tcPr marL="5002" marR="5002" marT="5001" marB="0"/>
                </a:tc>
                <a:tc>
                  <a:txBody>
                    <a:bodyPr/>
                    <a:lstStyle/>
                    <a:p>
                      <a:pPr algn="ctr" fontAlgn="base" hangingPunct="0">
                        <a:lnSpc>
                          <a:spcPct val="130000"/>
                        </a:lnSpc>
                        <a:spcAft>
                          <a:spcPts val="0"/>
                        </a:spcAft>
                      </a:pPr>
                      <a:r>
                        <a:rPr lang="en-ZA" sz="1600" b="1" dirty="0" smtClean="0">
                          <a:solidFill>
                            <a:srgbClr val="000000"/>
                          </a:solidFill>
                          <a:effectLst/>
                          <a:latin typeface="+mn-lt"/>
                          <a:ea typeface="Times New Roman" panose="02020603050405020304" pitchFamily="18" charset="0"/>
                          <a:cs typeface="Times New Roman" panose="02020603050405020304" pitchFamily="18" charset="0"/>
                        </a:rPr>
                        <a:t>65%</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50" b="1" i="0" u="none" strike="noStrike" kern="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Reports Annually</a:t>
                      </a:r>
                    </a:p>
                    <a:p>
                      <a:endParaRPr lang="en-ZA" dirty="0"/>
                    </a:p>
                  </a:txBody>
                  <a:tcPr marL="5002" marR="43583" marT="5001" marB="0" anchor="ct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500" b="1" i="0" u="none" strike="noStrike" kern="0" cap="none" spc="0" normalizeH="0" baseline="0" noProof="0" dirty="0" smtClean="0">
                        <a:ln>
                          <a:noFill/>
                        </a:ln>
                        <a:solidFill>
                          <a:prstClr val="black"/>
                        </a:solidFill>
                        <a:effectLst/>
                        <a:uLnTx/>
                        <a:uFillTx/>
                        <a:latin typeface="+mn-lt"/>
                        <a:ea typeface="+mn-ea"/>
                        <a:cs typeface="+mn-cs"/>
                      </a:endParaRPr>
                    </a:p>
                  </a:txBody>
                  <a:tcPr marL="5002" marR="43583" marT="5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500" b="1" i="0" u="none" strike="noStrike" kern="0" cap="none" spc="0" normalizeH="0" baseline="0" noProof="0" dirty="0" smtClean="0">
                        <a:ln>
                          <a:noFill/>
                        </a:ln>
                        <a:solidFill>
                          <a:prstClr val="black"/>
                        </a:solidFill>
                        <a:effectLst/>
                        <a:uLnTx/>
                        <a:uFillTx/>
                        <a:latin typeface="+mn-lt"/>
                        <a:ea typeface="+mn-ea"/>
                        <a:cs typeface="+mn-cs"/>
                      </a:endParaRPr>
                    </a:p>
                  </a:txBody>
                  <a:tcPr marL="5002" marR="43583" marT="5001" marB="0" anchor="ct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477487">
                <a:tc>
                  <a:txBody>
                    <a:bodyPr/>
                    <a:lstStyle/>
                    <a:p>
                      <a:pPr marL="0" marR="0" lvl="0" indent="0" algn="l" defTabSz="914400" eaLnBrk="1" fontAlgn="base" latinLnBrk="0" hangingPunct="0">
                        <a:lnSpc>
                          <a:spcPct val="100000"/>
                        </a:lnSpc>
                        <a:spcBef>
                          <a:spcPts val="0"/>
                        </a:spcBef>
                        <a:spcAft>
                          <a:spcPts val="0"/>
                        </a:spcAft>
                        <a:buClrTx/>
                        <a:buSzTx/>
                        <a:buFontTx/>
                        <a:buNone/>
                        <a:tabLst/>
                        <a:defRPr/>
                      </a:pPr>
                      <a:r>
                        <a:rPr lang="en-ZA" sz="1450" dirty="0" smtClean="0"/>
                        <a:t>1.9 </a:t>
                      </a:r>
                      <a:r>
                        <a:rPr kumimoji="0" lang="en-ZA" sz="1450" b="0" i="0" u="none" strike="noStrike" kern="0" cap="none" spc="0" normalizeH="0" baseline="0" noProof="0" dirty="0" smtClean="0">
                          <a:ln>
                            <a:noFill/>
                          </a:ln>
                          <a:solidFill>
                            <a:schemeClr val="tx1"/>
                          </a:solidFill>
                          <a:effectLst/>
                          <a:uLnTx/>
                          <a:uFillTx/>
                          <a:latin typeface="+mn-lt"/>
                          <a:ea typeface="Times New Roman" panose="02020603050405020304" pitchFamily="18" charset="0"/>
                          <a:cs typeface="Times New Roman" panose="02020603050405020304" pitchFamily="18" charset="0"/>
                        </a:rPr>
                        <a:t>Implement ethics management programme</a:t>
                      </a:r>
                    </a:p>
                  </a:txBody>
                  <a:tcPr marL="5002" marR="5002" marT="5001" marB="0"/>
                </a:tc>
                <a:tc>
                  <a:txBody>
                    <a:bodyPr/>
                    <a:lstStyle/>
                    <a:p>
                      <a:pPr marL="0" marR="0" lvl="0" indent="0" algn="l" defTabSz="914400" eaLnBrk="1" fontAlgn="base" latinLnBrk="0" hangingPunct="0">
                        <a:lnSpc>
                          <a:spcPct val="130000"/>
                        </a:lnSpc>
                        <a:spcBef>
                          <a:spcPts val="0"/>
                        </a:spcBef>
                        <a:spcAft>
                          <a:spcPts val="0"/>
                        </a:spcAft>
                        <a:buClrTx/>
                        <a:buSzTx/>
                        <a:buFontTx/>
                        <a:buNone/>
                        <a:tabLst/>
                        <a:defRPr/>
                      </a:pPr>
                      <a:r>
                        <a:rPr kumimoji="0" lang="en-ZA" sz="1600" b="0" i="0" u="none" strike="noStrike" kern="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Conduct annual ethics risk assessment</a:t>
                      </a:r>
                    </a:p>
                  </a:txBody>
                  <a:tcPr marL="8890" marR="8890" marT="8890" marB="0" anchor="ctr"/>
                </a:tc>
                <a:tc gridSpan="4">
                  <a:txBody>
                    <a:bodyPr/>
                    <a:lstStyle/>
                    <a:p>
                      <a:pPr algn="ctr"/>
                      <a:r>
                        <a:rPr lang="en-ZA" sz="1400" b="1" dirty="0" smtClean="0"/>
                        <a:t>Reports Annually</a:t>
                      </a:r>
                      <a:endParaRPr lang="en-ZA" sz="1400" b="1" dirty="0"/>
                    </a:p>
                  </a:txBody>
                  <a:tcPr marL="5002" marR="43583" marT="5001" marB="0" anchor="ctr"/>
                </a:tc>
                <a:tc hMerge="1">
                  <a:txBody>
                    <a:bodyPr/>
                    <a:lstStyle/>
                    <a:p>
                      <a:endParaRPr lang="en-ZA"/>
                    </a:p>
                  </a:txBody>
                  <a:tcPr/>
                </a:tc>
                <a:tc hMerge="1">
                  <a:txBody>
                    <a:bodyPr/>
                    <a:lstStyle/>
                    <a:p>
                      <a:endParaRPr lang="en-ZA" sz="1400" b="1" dirty="0"/>
                    </a:p>
                  </a:txBody>
                  <a:tcPr marL="5002" marR="43583" marT="5001" marB="0" anchor="ctr"/>
                </a:tc>
                <a:tc hMerge="1">
                  <a:txBody>
                    <a:bodyPr/>
                    <a:lstStyle/>
                    <a:p>
                      <a:pPr algn="ctr"/>
                      <a:endParaRPr lang="en-ZA" sz="1600" b="1" dirty="0">
                        <a:solidFill>
                          <a:schemeClr val="tx1"/>
                        </a:solidFill>
                        <a:latin typeface="+mn-lt"/>
                        <a:cs typeface="Arial" panose="020B0604020202020204" pitchFamily="34" charset="0"/>
                      </a:endParaRPr>
                    </a:p>
                  </a:txBody>
                  <a:tcPr marL="5002" marR="43583" marT="5001" marB="0" anchor="ctr">
                    <a:solidFill>
                      <a:srgbClr val="FF0000"/>
                    </a:solidFill>
                  </a:tcPr>
                </a:tc>
                <a:extLst>
                  <a:ext uri="{0D108BD9-81ED-4DB2-BD59-A6C34878D82A}">
                    <a16:rowId xmlns:a16="http://schemas.microsoft.com/office/drawing/2014/main" val="3573755676"/>
                  </a:ext>
                </a:extLst>
              </a:tr>
              <a:tr h="340788">
                <a:tc>
                  <a:txBody>
                    <a:bodyPr/>
                    <a:lstStyle/>
                    <a:p>
                      <a:r>
                        <a:rPr lang="en-US" sz="1450" dirty="0" smtClean="0"/>
                        <a:t>1.10 Percentage reduction in vacancy rate</a:t>
                      </a:r>
                    </a:p>
                  </a:txBody>
                  <a:tcPr marL="5002" marR="5002" marT="5001" marB="0"/>
                </a:tc>
                <a:tc>
                  <a:txBody>
                    <a:bodyPr/>
                    <a:lstStyle/>
                    <a:p>
                      <a:pPr algn="l" fontAlgn="base" hangingPunct="0">
                        <a:lnSpc>
                          <a:spcPct val="130000"/>
                        </a:lnSpc>
                        <a:spcAft>
                          <a:spcPts val="0"/>
                        </a:spcAft>
                      </a:pPr>
                      <a:r>
                        <a:rPr lang="en-ZA" sz="1600" b="1" dirty="0" smtClean="0">
                          <a:solidFill>
                            <a:srgbClr val="000000"/>
                          </a:solidFill>
                          <a:effectLst/>
                          <a:latin typeface="+mn-lt"/>
                          <a:ea typeface="Times New Roman" panose="02020603050405020304" pitchFamily="18" charset="0"/>
                          <a:cs typeface="Times New Roman" panose="02020603050405020304" pitchFamily="18" charset="0"/>
                        </a:rPr>
                        <a:t>9.9%</a:t>
                      </a:r>
                    </a:p>
                  </a:txBody>
                  <a:tcPr marL="8890" marR="8890" marT="8890" marB="0" anchor="ctr"/>
                </a:tc>
                <a:tc gridSpan="2">
                  <a:txBody>
                    <a:bodyPr/>
                    <a:lstStyle/>
                    <a:p>
                      <a:pPr algn="ctr"/>
                      <a:r>
                        <a:rPr lang="en-ZA" sz="1450" b="1" dirty="0" smtClean="0">
                          <a:solidFill>
                            <a:srgbClr val="000000"/>
                          </a:solidFill>
                          <a:latin typeface="+mn-lt"/>
                          <a:cs typeface="Arial" panose="020B0604020202020204" pitchFamily="34" charset="0"/>
                        </a:rPr>
                        <a:t>15%</a:t>
                      </a:r>
                      <a:endParaRPr lang="en-ZA" sz="1450" b="1" dirty="0">
                        <a:solidFill>
                          <a:srgbClr val="000000"/>
                        </a:solidFill>
                        <a:latin typeface="+mn-lt"/>
                        <a:cs typeface="Arial" panose="020B0604020202020204" pitchFamily="34" charset="0"/>
                      </a:endParaRPr>
                    </a:p>
                  </a:txBody>
                  <a:tcPr marL="5002" marR="43583" marT="5001" marB="0"/>
                </a:tc>
                <a:tc hMerge="1">
                  <a:txBody>
                    <a:bodyPr/>
                    <a:lstStyle/>
                    <a:p>
                      <a:endParaRPr lang="en-ZA"/>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50" b="1" i="0" u="none" strike="noStrike" kern="1200" cap="none" spc="0" normalizeH="0" baseline="0" noProof="0" dirty="0" smtClean="0">
                          <a:ln>
                            <a:noFill/>
                          </a:ln>
                          <a:solidFill>
                            <a:srgbClr val="FF0000"/>
                          </a:solidFill>
                          <a:effectLst/>
                          <a:uLnTx/>
                          <a:uFillTx/>
                          <a:latin typeface="+mn-lt"/>
                          <a:ea typeface="+mn-ea"/>
                          <a:cs typeface="Arial" panose="020B0604020202020204" pitchFamily="34" charset="0"/>
                        </a:rPr>
                        <a:t>16.52%</a:t>
                      </a:r>
                      <a:endParaRPr kumimoji="0" lang="en-ZA" sz="145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a:txBody>
                    <a:bodyPr/>
                    <a:lstStyle/>
                    <a:p>
                      <a:pPr algn="ctr"/>
                      <a:endParaRPr lang="en-ZA" sz="1500" b="1" dirty="0">
                        <a:solidFill>
                          <a:schemeClr val="tx1"/>
                        </a:solidFill>
                        <a:latin typeface="+mn-lt"/>
                        <a:cs typeface="Arial" panose="020B0604020202020204" pitchFamily="34" charset="0"/>
                      </a:endParaRPr>
                    </a:p>
                  </a:txBody>
                  <a:tcPr marL="5002" marR="43583" marT="5001" marB="0" anchor="ctr">
                    <a:solidFill>
                      <a:srgbClr val="FF0000"/>
                    </a:solidFill>
                  </a:tcPr>
                </a:tc>
                <a:extLst>
                  <a:ext uri="{0D108BD9-81ED-4DB2-BD59-A6C34878D82A}">
                    <a16:rowId xmlns:a16="http://schemas.microsoft.com/office/drawing/2014/main" val="3764580216"/>
                  </a:ext>
                </a:extLst>
              </a:tr>
              <a:tr h="931439">
                <a:tc>
                  <a:txBody>
                    <a:bodyPr/>
                    <a:lstStyle/>
                    <a:p>
                      <a:r>
                        <a:rPr lang="en-ZA" sz="1450" dirty="0" smtClean="0"/>
                        <a:t>1.11 </a:t>
                      </a:r>
                      <a:r>
                        <a:rPr lang="en-US" sz="1450" dirty="0" smtClean="0"/>
                        <a:t>Number of quarterly and annual reports on monitored performance of Mutuals reporting to the Fund.</a:t>
                      </a:r>
                    </a:p>
                  </a:txBody>
                  <a:tcPr marL="5002" marR="5002" marT="5001" marB="0"/>
                </a:tc>
                <a:tc>
                  <a:txBody>
                    <a:bodyPr/>
                    <a:lstStyle/>
                    <a:p>
                      <a:pPr algn="ctr" fontAlgn="base" hangingPunct="0">
                        <a:lnSpc>
                          <a:spcPct val="130000"/>
                        </a:lnSpc>
                        <a:spcAft>
                          <a:spcPts val="0"/>
                        </a:spcAft>
                      </a:pPr>
                      <a:r>
                        <a:rPr lang="en-ZA" sz="1600" b="0" dirty="0" smtClean="0">
                          <a:solidFill>
                            <a:srgbClr val="000000"/>
                          </a:solidFill>
                          <a:effectLst/>
                          <a:latin typeface="+mn-lt"/>
                          <a:ea typeface="Calibri" panose="020F0502020204030204" pitchFamily="34" charset="0"/>
                          <a:cs typeface="Times New Roman" panose="02020603050405020304" pitchFamily="18" charset="0"/>
                        </a:rPr>
                        <a:t>4</a:t>
                      </a:r>
                      <a:r>
                        <a:rPr lang="en-ZA" sz="1600" b="0" baseline="0" dirty="0" smtClean="0">
                          <a:solidFill>
                            <a:srgbClr val="000000"/>
                          </a:solidFill>
                          <a:effectLst/>
                          <a:latin typeface="+mn-lt"/>
                          <a:ea typeface="Calibri" panose="020F0502020204030204" pitchFamily="34" charset="0"/>
                          <a:cs typeface="Times New Roman" panose="02020603050405020304" pitchFamily="18" charset="0"/>
                        </a:rPr>
                        <a:t> Quarterly reports and annual report</a:t>
                      </a:r>
                      <a:endParaRPr lang="en-ZA" sz="1600" b="0"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tc>
                <a:tc gridSpan="2">
                  <a:txBody>
                    <a:bodyPr/>
                    <a:lstStyle/>
                    <a:p>
                      <a:pPr algn="ctr"/>
                      <a:r>
                        <a:rPr lang="en-ZA" sz="1450" b="1" dirty="0" smtClean="0">
                          <a:solidFill>
                            <a:srgbClr val="000000"/>
                          </a:solidFill>
                          <a:latin typeface="+mn-lt"/>
                          <a:cs typeface="Arial" panose="020B0604020202020204" pitchFamily="34" charset="0"/>
                        </a:rPr>
                        <a:t>1 Quarterly </a:t>
                      </a:r>
                    </a:p>
                    <a:p>
                      <a:pPr algn="ctr"/>
                      <a:r>
                        <a:rPr lang="en-ZA" sz="1450" b="1" dirty="0" smtClean="0">
                          <a:solidFill>
                            <a:srgbClr val="000000"/>
                          </a:solidFill>
                          <a:latin typeface="+mn-lt"/>
                          <a:cs typeface="Arial" panose="020B0604020202020204" pitchFamily="34" charset="0"/>
                        </a:rPr>
                        <a:t>report</a:t>
                      </a:r>
                    </a:p>
                    <a:p>
                      <a:pPr algn="ctr"/>
                      <a:endParaRPr lang="en-ZA" sz="1450" b="1" dirty="0">
                        <a:solidFill>
                          <a:srgbClr val="000000"/>
                        </a:solidFill>
                        <a:latin typeface="+mn-lt"/>
                        <a:cs typeface="Arial" panose="020B0604020202020204" pitchFamily="34" charset="0"/>
                      </a:endParaRPr>
                    </a:p>
                  </a:txBody>
                  <a:tcPr marL="5002" marR="43583" marT="5001" marB="0"/>
                </a:tc>
                <a:tc hMerge="1">
                  <a:txBody>
                    <a:bodyPr/>
                    <a:lstStyle/>
                    <a:p>
                      <a:endParaRPr lang="en-ZA"/>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50" b="1" dirty="0" smtClean="0">
                          <a:solidFill>
                            <a:srgbClr val="000000"/>
                          </a:solidFill>
                          <a:latin typeface="+mn-lt"/>
                          <a:cs typeface="Arial" panose="020B0604020202020204" pitchFamily="34" charset="0"/>
                        </a:rPr>
                        <a:t>Quarterly report submitted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45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a:txBody>
                    <a:bodyPr/>
                    <a:lstStyle/>
                    <a:p>
                      <a:pPr algn="ctr"/>
                      <a:endParaRPr lang="en-ZA" sz="1500" b="1" dirty="0">
                        <a:solidFill>
                          <a:schemeClr val="tx1"/>
                        </a:solidFill>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590734587"/>
                  </a:ext>
                </a:extLst>
              </a:tr>
            </a:tbl>
          </a:graphicData>
        </a:graphic>
      </p:graphicFrame>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13</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38618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a:t>
            </a:r>
            <a:r>
              <a:rPr lang="en-US" sz="2800" b="1" dirty="0" smtClean="0">
                <a:solidFill>
                  <a:srgbClr val="000000"/>
                </a:solidFill>
                <a:ea typeface="ＭＳ Ｐゴシック" pitchFamily="-80" charset="-128"/>
                <a:cs typeface="Arial" pitchFamily="34" charset="0"/>
              </a:rPr>
              <a:t>INDICATOR</a:t>
            </a:r>
            <a:br>
              <a:rPr lang="en-US" sz="2800" b="1" dirty="0" smtClean="0">
                <a:solidFill>
                  <a:srgbClr val="000000"/>
                </a:solidFill>
                <a:ea typeface="ＭＳ Ｐゴシック" pitchFamily="-80" charset="-128"/>
                <a:cs typeface="Arial" pitchFamily="34" charset="0"/>
              </a:rPr>
            </a:br>
            <a:r>
              <a:rPr lang="en-US" sz="2800" b="1" u="sng" dirty="0">
                <a:solidFill>
                  <a:srgbClr val="000000"/>
                </a:solidFill>
                <a:ea typeface="ＭＳ Ｐゴシック" pitchFamily="-80" charset="-128"/>
                <a:cs typeface="Arial" pitchFamily="34" charset="0"/>
              </a:rPr>
              <a:t>Programme </a:t>
            </a:r>
            <a:r>
              <a:rPr lang="en-US" sz="2800" b="1" u="sng" dirty="0" smtClean="0">
                <a:solidFill>
                  <a:srgbClr val="000000"/>
                </a:solidFill>
                <a:ea typeface="ＭＳ Ｐゴシック" pitchFamily="-80" charset="-128"/>
                <a:cs typeface="Arial" pitchFamily="34" charset="0"/>
              </a:rPr>
              <a:t>2</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583171253"/>
              </p:ext>
            </p:extLst>
          </p:nvPr>
        </p:nvGraphicFramePr>
        <p:xfrm>
          <a:off x="242887" y="1508760"/>
          <a:ext cx="8709089" cy="3847132"/>
        </p:xfrm>
        <a:graphic>
          <a:graphicData uri="http://schemas.openxmlformats.org/drawingml/2006/table">
            <a:tbl>
              <a:tblPr firstRow="1" bandRow="1">
                <a:tableStyleId>{F5AB1C69-6EDB-4FF4-983F-18BD219EF322}</a:tableStyleId>
              </a:tblPr>
              <a:tblGrid>
                <a:gridCol w="3424338">
                  <a:extLst>
                    <a:ext uri="{9D8B030D-6E8A-4147-A177-3AD203B41FA5}">
                      <a16:colId xmlns:a16="http://schemas.microsoft.com/office/drawing/2014/main" val="249019263"/>
                    </a:ext>
                  </a:extLst>
                </a:gridCol>
                <a:gridCol w="1087655">
                  <a:extLst>
                    <a:ext uri="{9D8B030D-6E8A-4147-A177-3AD203B41FA5}">
                      <a16:colId xmlns:a16="http://schemas.microsoft.com/office/drawing/2014/main" val="2012766691"/>
                    </a:ext>
                  </a:extLst>
                </a:gridCol>
                <a:gridCol w="1031966">
                  <a:extLst>
                    <a:ext uri="{9D8B030D-6E8A-4147-A177-3AD203B41FA5}">
                      <a16:colId xmlns:a16="http://schemas.microsoft.com/office/drawing/2014/main" val="3680851372"/>
                    </a:ext>
                  </a:extLst>
                </a:gridCol>
                <a:gridCol w="2163621">
                  <a:extLst>
                    <a:ext uri="{9D8B030D-6E8A-4147-A177-3AD203B41FA5}">
                      <a16:colId xmlns:a16="http://schemas.microsoft.com/office/drawing/2014/main" val="20003"/>
                    </a:ext>
                  </a:extLst>
                </a:gridCol>
                <a:gridCol w="96253">
                  <a:extLst>
                    <a:ext uri="{9D8B030D-6E8A-4147-A177-3AD203B41FA5}">
                      <a16:colId xmlns:a16="http://schemas.microsoft.com/office/drawing/2014/main" val="2514795465"/>
                    </a:ext>
                  </a:extLst>
                </a:gridCol>
                <a:gridCol w="905256">
                  <a:extLst>
                    <a:ext uri="{9D8B030D-6E8A-4147-A177-3AD203B41FA5}">
                      <a16:colId xmlns:a16="http://schemas.microsoft.com/office/drawing/2014/main" val="20005"/>
                    </a:ext>
                  </a:extLst>
                </a:gridCol>
              </a:tblGrid>
              <a:tr h="800254">
                <a:tc>
                  <a:txBody>
                    <a:bodyPr/>
                    <a:lstStyle/>
                    <a:p>
                      <a:pPr algn="ctr" fontAlgn="b" hangingPunct="1">
                        <a:spcAft>
                          <a:spcPts val="0"/>
                        </a:spcAft>
                      </a:pPr>
                      <a:r>
                        <a:rPr lang="en-GB" sz="1400" b="1" kern="1200" dirty="0">
                          <a:solidFill>
                            <a:schemeClr val="bg1"/>
                          </a:solidFill>
                          <a:effectLst/>
                          <a:latin typeface="+mn-lt"/>
                          <a:cs typeface="Arial" panose="020B0604020202020204" pitchFamily="34" charset="0"/>
                        </a:rPr>
                        <a:t>PERFORMANCE</a:t>
                      </a:r>
                      <a:r>
                        <a:rPr lang="en-GB" sz="1400" b="1" kern="1200" baseline="0" dirty="0">
                          <a:solidFill>
                            <a:schemeClr val="bg1"/>
                          </a:solidFill>
                          <a:effectLst/>
                          <a:latin typeface="+mn-lt"/>
                          <a:cs typeface="Arial" panose="020B0604020202020204" pitchFamily="34" charset="0"/>
                        </a:rPr>
                        <a:t> INDICATORS FOR THE FINANCIAL YEAR </a:t>
                      </a:r>
                      <a:r>
                        <a:rPr lang="en-GB" sz="1400" b="1" kern="1200" dirty="0" smtClean="0">
                          <a:solidFill>
                            <a:schemeClr val="bg1"/>
                          </a:solidFill>
                          <a:effectLst/>
                          <a:latin typeface="+mn-lt"/>
                          <a:cs typeface="Arial" panose="020B0604020202020204" pitchFamily="34" charset="0"/>
                        </a:rPr>
                        <a:t>2021/22</a:t>
                      </a:r>
                      <a:endParaRPr lang="en-ZA" sz="14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Annual Target</a:t>
                      </a: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Q1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Q1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LEGEND</a:t>
                      </a:r>
                      <a:endParaRPr lang="en-ZA" sz="1700" b="1" dirty="0">
                        <a:solidFill>
                          <a:schemeClr val="bg1"/>
                        </a:solidFill>
                        <a:effectLst/>
                        <a:latin typeface="+mn-lt"/>
                        <a:ea typeface="Times New Roman"/>
                        <a:cs typeface="Arial" panose="020B0604020202020204" pitchFamily="34" charset="0"/>
                      </a:endParaRPr>
                    </a:p>
                  </a:txBody>
                  <a:tcPr marL="5002" marR="5002" marT="5001" marB="0"/>
                </a:tc>
                <a:extLst>
                  <a:ext uri="{0D108BD9-81ED-4DB2-BD59-A6C34878D82A}">
                    <a16:rowId xmlns:a16="http://schemas.microsoft.com/office/drawing/2014/main" val="1861272593"/>
                  </a:ext>
                </a:extLst>
              </a:tr>
              <a:tr h="679001">
                <a:tc>
                  <a:txBody>
                    <a:bodyPr/>
                    <a:lstStyle/>
                    <a:p>
                      <a:pPr fontAlgn="b">
                        <a:spcAft>
                          <a:spcPts val="0"/>
                        </a:spcAft>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rPr>
                        <a:t>2.1 Percentage of received return of earnings assessed annually.</a:t>
                      </a:r>
                    </a:p>
                    <a:p>
                      <a:pPr fontAlgn="b">
                        <a:spcAft>
                          <a:spcPts val="0"/>
                        </a:spcAft>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tc>
                <a:tc>
                  <a:txBody>
                    <a:bodyPr/>
                    <a:lstStyle/>
                    <a:p>
                      <a:pPr algn="ctr" fontAlgn="base" hangingPunct="0">
                        <a:lnSpc>
                          <a:spcPct val="130000"/>
                        </a:lnSpc>
                        <a:spcAft>
                          <a:spcPts val="0"/>
                        </a:spcAft>
                      </a:pPr>
                      <a:r>
                        <a:rPr lang="en-ZA" sz="1800" b="1" dirty="0">
                          <a:effectLst/>
                          <a:latin typeface="+mn-lt"/>
                          <a:ea typeface="Times New Roman" panose="02020603050405020304" pitchFamily="18" charset="0"/>
                          <a:cs typeface="Times New Roman" panose="02020603050405020304" pitchFamily="18" charset="0"/>
                        </a:rPr>
                        <a:t>8</a:t>
                      </a:r>
                      <a:r>
                        <a:rPr lang="en-ZA" sz="1800" b="1" dirty="0" smtClean="0">
                          <a:effectLst/>
                          <a:latin typeface="+mn-lt"/>
                          <a:ea typeface="Times New Roman" panose="02020603050405020304" pitchFamily="18" charset="0"/>
                          <a:cs typeface="Times New Roman" panose="02020603050405020304" pitchFamily="18" charset="0"/>
                        </a:rPr>
                        <a:t>0</a:t>
                      </a:r>
                      <a:r>
                        <a:rPr lang="en-ZA" sz="1800" b="1" dirty="0">
                          <a:effectLst/>
                          <a:latin typeface="+mn-lt"/>
                          <a:ea typeface="Times New Roman" panose="02020603050405020304" pitchFamily="18" charset="0"/>
                          <a:cs typeface="Times New Roman" panose="02020603050405020304" pitchFamily="18" charset="0"/>
                        </a:rPr>
                        <a:t>%</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Reports Annually</a:t>
                      </a:r>
                    </a:p>
                    <a:p>
                      <a:pPr algn="ctr"/>
                      <a:endParaRPr lang="en-ZA" sz="1800" b="1" dirty="0">
                        <a:solidFill>
                          <a:srgbClr val="000000"/>
                        </a:solidFill>
                        <a:latin typeface="+mn-lt"/>
                        <a:cs typeface="Arial" panose="020B0604020202020204" pitchFamily="34" charset="0"/>
                      </a:endParaRPr>
                    </a:p>
                  </a:txBody>
                  <a:tcPr marL="5002" marR="43583" marT="5001"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15973187"/>
                  </a:ext>
                </a:extLst>
              </a:tr>
              <a:tr h="708086">
                <a:tc>
                  <a:txBody>
                    <a:bodyPr/>
                    <a:lstStyle/>
                    <a:p>
                      <a:pPr fontAlgn="b">
                        <a:spcAft>
                          <a:spcPts val="0"/>
                        </a:spcAft>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rPr>
                        <a:t>2.2 Percentage of claims adjudicated within 30 working days of receipt</a:t>
                      </a:r>
                    </a:p>
                    <a:p>
                      <a:pPr fontAlgn="b">
                        <a:spcAft>
                          <a:spcPts val="0"/>
                        </a:spcAft>
                      </a:pPr>
                      <a:endPar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marL="5002" marR="5002" marT="5001" marB="0"/>
                </a:tc>
                <a:tc>
                  <a:txBody>
                    <a:bodyPr/>
                    <a:lstStyle/>
                    <a:p>
                      <a:pPr algn="ctr" fontAlgn="base" hangingPunct="0">
                        <a:lnSpc>
                          <a:spcPct val="130000"/>
                        </a:lnSpc>
                        <a:spcAft>
                          <a:spcPts val="0"/>
                        </a:spcAft>
                      </a:pPr>
                      <a:r>
                        <a:rPr lang="en-ZA" sz="1800" b="1" dirty="0" smtClean="0">
                          <a:effectLst/>
                          <a:latin typeface="+mn-lt"/>
                          <a:ea typeface="Times New Roman" panose="02020603050405020304" pitchFamily="18" charset="0"/>
                          <a:cs typeface="Times New Roman" panose="02020603050405020304" pitchFamily="18" charset="0"/>
                        </a:rPr>
                        <a:t>85%</a:t>
                      </a:r>
                    </a:p>
                  </a:txBody>
                  <a:tcPr marL="8890" marR="8890" marT="8890" marB="0"/>
                </a:tc>
                <a:tc>
                  <a:txBody>
                    <a:bodyPr/>
                    <a:lstStyle/>
                    <a:p>
                      <a:pPr algn="ctr" fontAlgn="base" hangingPunct="0">
                        <a:lnSpc>
                          <a:spcPct val="130000"/>
                        </a:lnSpc>
                        <a:spcAft>
                          <a:spcPts val="0"/>
                        </a:spcAft>
                      </a:pPr>
                      <a:r>
                        <a:rPr lang="en-ZA" sz="1800" b="1" dirty="0" smtClean="0">
                          <a:effectLst/>
                          <a:latin typeface="+mn-lt"/>
                          <a:ea typeface="Times New Roman" panose="02020603050405020304" pitchFamily="18" charset="0"/>
                          <a:cs typeface="Times New Roman" panose="02020603050405020304" pitchFamily="18" charset="0"/>
                        </a:rPr>
                        <a:t>85%</a:t>
                      </a:r>
                      <a:endParaRPr lang="en-ZA"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fontAlgn="base" hangingPunct="0">
                        <a:lnSpc>
                          <a:spcPct val="130000"/>
                        </a:lnSpc>
                        <a:spcAft>
                          <a:spcPts val="0"/>
                        </a:spcAft>
                      </a:pPr>
                      <a:r>
                        <a:rPr lang="en-US" sz="1800" b="1" dirty="0" smtClean="0">
                          <a:solidFill>
                            <a:srgbClr val="FF0000"/>
                          </a:solidFill>
                          <a:effectLst/>
                          <a:latin typeface="+mn-lt"/>
                          <a:ea typeface="Calibri" panose="020F0502020204030204" pitchFamily="34" charset="0"/>
                          <a:cs typeface="Times New Roman" panose="02020603050405020304" pitchFamily="18" charset="0"/>
                        </a:rPr>
                        <a:t>80%</a:t>
                      </a:r>
                    </a:p>
                    <a:p>
                      <a:pPr algn="ctr" fontAlgn="base" hangingPunct="0">
                        <a:lnSpc>
                          <a:spcPct val="130000"/>
                        </a:lnSpc>
                        <a:spcAft>
                          <a:spcPts val="0"/>
                        </a:spcAft>
                      </a:pPr>
                      <a:r>
                        <a:rPr lang="en-US" sz="1800" b="1" dirty="0" smtClean="0">
                          <a:solidFill>
                            <a:schemeClr val="tx1"/>
                          </a:solidFill>
                          <a:effectLst/>
                          <a:latin typeface="+mn-lt"/>
                          <a:ea typeface="Calibri" panose="020F0502020204030204" pitchFamily="34" charset="0"/>
                          <a:cs typeface="Times New Roman" panose="02020603050405020304" pitchFamily="18" charset="0"/>
                        </a:rPr>
                        <a:t>25078 of 31489 </a:t>
                      </a:r>
                    </a:p>
                  </a:txBody>
                  <a:tcPr marL="8890" marR="8890" marT="8890" marB="0"/>
                </a:tc>
                <a:tc gridSpan="2">
                  <a:txBody>
                    <a:bodyPr/>
                    <a:lstStyle/>
                    <a:p>
                      <a:endParaRPr lang="en-ZA" dirty="0"/>
                    </a:p>
                  </a:txBody>
                  <a:tcPr marL="5002" marR="43583" marT="5001" marB="0" anchor="ctr">
                    <a:solidFill>
                      <a:srgbClr val="FF0000"/>
                    </a:solidFill>
                  </a:tcPr>
                </a:tc>
                <a:tc hMerge="1">
                  <a:txBody>
                    <a:bodyPr/>
                    <a:lstStyle/>
                    <a:p>
                      <a:endParaRPr lang="en-ZA"/>
                    </a:p>
                  </a:txBody>
                  <a:tcPr/>
                </a:tc>
                <a:extLst>
                  <a:ext uri="{0D108BD9-81ED-4DB2-BD59-A6C34878D82A}">
                    <a16:rowId xmlns:a16="http://schemas.microsoft.com/office/drawing/2014/main" val="10002"/>
                  </a:ext>
                </a:extLst>
              </a:tr>
              <a:tr h="13909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rPr>
                        <a:t>2.3 Percentage of approved benefits paid within 5 working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marL="5002" marR="5002" marT="5001" marB="0"/>
                </a:tc>
                <a:tc>
                  <a:txBody>
                    <a:bodyPr/>
                    <a:lstStyle/>
                    <a:p>
                      <a:pPr algn="ctr" fontAlgn="base" hangingPunct="0">
                        <a:lnSpc>
                          <a:spcPct val="130000"/>
                        </a:lnSpc>
                        <a:spcAft>
                          <a:spcPts val="0"/>
                        </a:spcAft>
                      </a:pPr>
                      <a:r>
                        <a:rPr lang="en-ZA" sz="1800" b="1" dirty="0" smtClean="0">
                          <a:effectLst/>
                          <a:latin typeface="+mn-lt"/>
                          <a:ea typeface="Times New Roman" panose="02020603050405020304" pitchFamily="18" charset="0"/>
                          <a:cs typeface="Times New Roman" panose="02020603050405020304" pitchFamily="18" charset="0"/>
                        </a:rPr>
                        <a:t>90%</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800" b="1" dirty="0" smtClean="0">
                          <a:effectLst/>
                          <a:latin typeface="+mn-lt"/>
                          <a:ea typeface="Times New Roman" panose="02020603050405020304" pitchFamily="18" charset="0"/>
                          <a:cs typeface="Times New Roman" panose="02020603050405020304" pitchFamily="18" charset="0"/>
                        </a:rPr>
                        <a:t>90%</a:t>
                      </a:r>
                      <a:endParaRPr lang="en-ZA"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fontAlgn="base" hangingPunct="0">
                        <a:lnSpc>
                          <a:spcPct val="130000"/>
                        </a:lnSpc>
                        <a:spcAft>
                          <a:spcPts val="0"/>
                        </a:spcAft>
                      </a:pPr>
                      <a:r>
                        <a:rPr lang="pt-BR" sz="1800" b="1" dirty="0" smtClean="0">
                          <a:solidFill>
                            <a:srgbClr val="00B050"/>
                          </a:solidFill>
                          <a:effectLst/>
                          <a:latin typeface="+mn-lt"/>
                          <a:ea typeface="Calibri" panose="020F0502020204030204" pitchFamily="34" charset="0"/>
                          <a:cs typeface="Times New Roman" panose="02020603050405020304" pitchFamily="18" charset="0"/>
                        </a:rPr>
                        <a:t>95.5%</a:t>
                      </a:r>
                    </a:p>
                    <a:p>
                      <a:pPr algn="ctr" fontAlgn="base" hangingPunct="0">
                        <a:lnSpc>
                          <a:spcPct val="130000"/>
                        </a:lnSpc>
                        <a:spcAft>
                          <a:spcPts val="0"/>
                        </a:spcAft>
                      </a:pPr>
                      <a:r>
                        <a:rPr lang="pt-BR" sz="1800" b="1" dirty="0" smtClean="0">
                          <a:solidFill>
                            <a:srgbClr val="000000"/>
                          </a:solidFill>
                          <a:effectLst/>
                          <a:latin typeface="+mn-lt"/>
                          <a:ea typeface="Calibri" panose="020F0502020204030204" pitchFamily="34" charset="0"/>
                          <a:cs typeface="Times New Roman" panose="02020603050405020304" pitchFamily="18" charset="0"/>
                        </a:rPr>
                        <a:t>R966 056 556,78 of</a:t>
                      </a:r>
                    </a:p>
                    <a:p>
                      <a:pPr algn="ctr" fontAlgn="base" hangingPunct="0">
                        <a:lnSpc>
                          <a:spcPct val="130000"/>
                        </a:lnSpc>
                        <a:spcAft>
                          <a:spcPts val="0"/>
                        </a:spcAft>
                      </a:pPr>
                      <a:r>
                        <a:rPr lang="pt-BR" sz="1800" b="1" dirty="0" smtClean="0">
                          <a:solidFill>
                            <a:srgbClr val="000000"/>
                          </a:solidFill>
                          <a:effectLst/>
                          <a:latin typeface="+mn-lt"/>
                          <a:ea typeface="Calibri" panose="020F0502020204030204" pitchFamily="34" charset="0"/>
                          <a:cs typeface="Times New Roman" panose="02020603050405020304" pitchFamily="18" charset="0"/>
                        </a:rPr>
                        <a:t>R1 011 713 037,50 </a:t>
                      </a:r>
                    </a:p>
                  </a:txBody>
                  <a:tcPr marL="8890" marR="8890" marT="8890" marB="0"/>
                </a:tc>
                <a:tc gridSpan="2">
                  <a:txBody>
                    <a:bodyPr/>
                    <a:lstStyle/>
                    <a:p>
                      <a:endParaRPr lang="en-ZA" dirty="0"/>
                    </a:p>
                  </a:txBody>
                  <a:tcPr marL="5002" marR="43583" marT="5001" marB="0" anchor="ctr">
                    <a:solidFill>
                      <a:srgbClr val="00B050"/>
                    </a:solidFill>
                  </a:tcPr>
                </a:tc>
                <a:tc hMerge="1">
                  <a:txBody>
                    <a:bodyPr/>
                    <a:lstStyle/>
                    <a:p>
                      <a:endParaRPr lang="en-ZA"/>
                    </a:p>
                  </a:txBody>
                  <a:tcPr/>
                </a:tc>
                <a:extLst>
                  <a:ext uri="{0D108BD9-81ED-4DB2-BD59-A6C34878D82A}">
                    <a16:rowId xmlns:a16="http://schemas.microsoft.com/office/drawing/2014/main" val="1789728818"/>
                  </a:ext>
                </a:extLst>
              </a:tr>
            </a:tbl>
          </a:graphicData>
        </a:graphic>
      </p:graphicFrame>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14</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28066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a:t>
            </a:r>
            <a:r>
              <a:rPr lang="en-US" sz="2800" b="1" dirty="0" smtClean="0">
                <a:solidFill>
                  <a:srgbClr val="000000"/>
                </a:solidFill>
                <a:ea typeface="ＭＳ Ｐゴシック" pitchFamily="-80" charset="-128"/>
                <a:cs typeface="Arial" pitchFamily="34" charset="0"/>
              </a:rPr>
              <a:t>INDICATOR</a:t>
            </a:r>
            <a:br>
              <a:rPr lang="en-US" sz="2800" b="1" dirty="0" smtClean="0">
                <a:solidFill>
                  <a:srgbClr val="000000"/>
                </a:solidFill>
                <a:ea typeface="ＭＳ Ｐゴシック" pitchFamily="-80" charset="-128"/>
                <a:cs typeface="Arial" pitchFamily="34" charset="0"/>
              </a:rPr>
            </a:br>
            <a:r>
              <a:rPr lang="en-US" sz="2800" b="1" u="sng" dirty="0">
                <a:solidFill>
                  <a:srgbClr val="000000"/>
                </a:solidFill>
                <a:ea typeface="ＭＳ Ｐゴシック" pitchFamily="-80" charset="-128"/>
                <a:cs typeface="Arial" pitchFamily="34" charset="0"/>
              </a:rPr>
              <a:t>Programme </a:t>
            </a:r>
            <a:r>
              <a:rPr lang="en-US" sz="2800" b="1" u="sng" dirty="0" smtClean="0">
                <a:solidFill>
                  <a:srgbClr val="000000"/>
                </a:solidFill>
                <a:ea typeface="ＭＳ Ｐゴシック" pitchFamily="-80" charset="-128"/>
                <a:cs typeface="Arial" pitchFamily="34" charset="0"/>
              </a:rPr>
              <a:t>3</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95239927"/>
              </p:ext>
            </p:extLst>
          </p:nvPr>
        </p:nvGraphicFramePr>
        <p:xfrm>
          <a:off x="242887" y="1508760"/>
          <a:ext cx="8626793" cy="3279136"/>
        </p:xfrm>
        <a:graphic>
          <a:graphicData uri="http://schemas.openxmlformats.org/drawingml/2006/table">
            <a:tbl>
              <a:tblPr firstRow="1" bandRow="1">
                <a:tableStyleId>{F5AB1C69-6EDB-4FF4-983F-18BD219EF322}</a:tableStyleId>
              </a:tblPr>
              <a:tblGrid>
                <a:gridCol w="4026618">
                  <a:extLst>
                    <a:ext uri="{9D8B030D-6E8A-4147-A177-3AD203B41FA5}">
                      <a16:colId xmlns:a16="http://schemas.microsoft.com/office/drawing/2014/main" val="249019263"/>
                    </a:ext>
                  </a:extLst>
                </a:gridCol>
                <a:gridCol w="995514">
                  <a:extLst>
                    <a:ext uri="{9D8B030D-6E8A-4147-A177-3AD203B41FA5}">
                      <a16:colId xmlns:a16="http://schemas.microsoft.com/office/drawing/2014/main" val="2012766691"/>
                    </a:ext>
                  </a:extLst>
                </a:gridCol>
                <a:gridCol w="1116530">
                  <a:extLst>
                    <a:ext uri="{9D8B030D-6E8A-4147-A177-3AD203B41FA5}">
                      <a16:colId xmlns:a16="http://schemas.microsoft.com/office/drawing/2014/main" val="3680851372"/>
                    </a:ext>
                  </a:extLst>
                </a:gridCol>
                <a:gridCol w="1691297">
                  <a:extLst>
                    <a:ext uri="{9D8B030D-6E8A-4147-A177-3AD203B41FA5}">
                      <a16:colId xmlns:a16="http://schemas.microsoft.com/office/drawing/2014/main" val="4176774610"/>
                    </a:ext>
                  </a:extLst>
                </a:gridCol>
                <a:gridCol w="796834">
                  <a:extLst>
                    <a:ext uri="{9D8B030D-6E8A-4147-A177-3AD203B41FA5}">
                      <a16:colId xmlns:a16="http://schemas.microsoft.com/office/drawing/2014/main" val="1422967199"/>
                    </a:ext>
                  </a:extLst>
                </a:gridCol>
              </a:tblGrid>
              <a:tr h="800254">
                <a:tc>
                  <a:txBody>
                    <a:bodyPr/>
                    <a:lstStyle/>
                    <a:p>
                      <a:pPr algn="ctr" fontAlgn="b" hangingPunct="1">
                        <a:spcAft>
                          <a:spcPts val="0"/>
                        </a:spcAft>
                      </a:pPr>
                      <a:r>
                        <a:rPr lang="en-GB" sz="1400" b="1" kern="1200" dirty="0">
                          <a:solidFill>
                            <a:schemeClr val="bg1"/>
                          </a:solidFill>
                          <a:effectLst/>
                          <a:latin typeface="+mn-lt"/>
                          <a:cs typeface="Arial" panose="020B0604020202020204" pitchFamily="34" charset="0"/>
                        </a:rPr>
                        <a:t>PERFORMANCE</a:t>
                      </a:r>
                      <a:r>
                        <a:rPr lang="en-GB" sz="1400" b="1" kern="1200" baseline="0" dirty="0">
                          <a:solidFill>
                            <a:schemeClr val="bg1"/>
                          </a:solidFill>
                          <a:effectLst/>
                          <a:latin typeface="+mn-lt"/>
                          <a:cs typeface="Arial" panose="020B0604020202020204" pitchFamily="34" charset="0"/>
                        </a:rPr>
                        <a:t> INDICATORS FOR THE FINANCIAL YEAR </a:t>
                      </a:r>
                      <a:r>
                        <a:rPr lang="en-GB" sz="1400" b="1" kern="1200" dirty="0" smtClean="0">
                          <a:solidFill>
                            <a:schemeClr val="bg1"/>
                          </a:solidFill>
                          <a:effectLst/>
                          <a:latin typeface="+mn-lt"/>
                          <a:cs typeface="Arial" panose="020B0604020202020204" pitchFamily="34" charset="0"/>
                        </a:rPr>
                        <a:t>2021/22</a:t>
                      </a:r>
                      <a:endParaRPr lang="en-ZA" sz="14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Annual Target</a:t>
                      </a: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Q1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Q1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LEGEND</a:t>
                      </a:r>
                      <a:endParaRPr lang="en-ZA" sz="1700" b="1" dirty="0">
                        <a:solidFill>
                          <a:schemeClr val="bg1"/>
                        </a:solidFill>
                        <a:effectLst/>
                        <a:latin typeface="+mn-lt"/>
                        <a:ea typeface="Times New Roman"/>
                        <a:cs typeface="Arial" panose="020B0604020202020204" pitchFamily="34" charset="0"/>
                      </a:endParaRPr>
                    </a:p>
                  </a:txBody>
                  <a:tcPr marL="5002" marR="5002" marT="5001" marB="0"/>
                </a:tc>
                <a:extLst>
                  <a:ext uri="{0D108BD9-81ED-4DB2-BD59-A6C34878D82A}">
                    <a16:rowId xmlns:a16="http://schemas.microsoft.com/office/drawing/2014/main" val="1861272593"/>
                  </a:ext>
                </a:extLst>
              </a:tr>
              <a:tr h="679001">
                <a:tc>
                  <a:txBody>
                    <a:bodyPr/>
                    <a:lstStyle/>
                    <a:p>
                      <a:pPr fontAlgn="b">
                        <a:spcAft>
                          <a:spcPts val="0"/>
                        </a:spcAft>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rPr>
                        <a:t>3.1 Percentage of requests for pre-authorisation of  Specialised Medical Interventions finalised within 10 working days of receipt</a:t>
                      </a:r>
                    </a:p>
                    <a:p>
                      <a:pPr fontAlgn="b">
                        <a:spcAft>
                          <a:spcPts val="0"/>
                        </a:spcAft>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600" b="1" dirty="0" smtClean="0">
                          <a:effectLst/>
                          <a:latin typeface="+mn-lt"/>
                          <a:ea typeface="Times New Roman" panose="02020603050405020304" pitchFamily="18" charset="0"/>
                          <a:cs typeface="Times New Roman" panose="02020603050405020304" pitchFamily="18" charset="0"/>
                        </a:rPr>
                        <a:t>85%</a:t>
                      </a:r>
                      <a:endParaRPr lang="en-ZA" sz="16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600" b="1" dirty="0" smtClean="0">
                          <a:effectLst/>
                          <a:latin typeface="+mn-lt"/>
                          <a:ea typeface="Times New Roman" panose="02020603050405020304" pitchFamily="18" charset="0"/>
                          <a:cs typeface="Times New Roman" panose="02020603050405020304" pitchFamily="18" charset="0"/>
                        </a:rPr>
                        <a:t>85%</a:t>
                      </a:r>
                      <a:endParaRPr lang="en-ZA" sz="16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rtl="0"/>
                      <a:r>
                        <a:rPr lang="en-ZA" sz="1600" b="1" dirty="0" smtClean="0">
                          <a:solidFill>
                            <a:srgbClr val="00B050"/>
                          </a:solidFill>
                          <a:effectLst/>
                          <a:latin typeface="+mn-lt"/>
                          <a:ea typeface="Calibri" panose="020F0502020204030204" pitchFamily="34" charset="0"/>
                          <a:cs typeface="Times New Roman" panose="02020603050405020304" pitchFamily="18" charset="0"/>
                        </a:rPr>
                        <a:t>96%</a:t>
                      </a:r>
                    </a:p>
                    <a:p>
                      <a:pPr algn="ctr" rtl="0"/>
                      <a:endParaRPr lang="en-ZA" sz="1600" b="1" dirty="0" smtClean="0">
                        <a:solidFill>
                          <a:srgbClr val="00B050"/>
                        </a:solidFill>
                        <a:effectLst/>
                        <a:latin typeface="+mn-lt"/>
                        <a:ea typeface="Calibri" panose="020F0502020204030204" pitchFamily="34" charset="0"/>
                        <a:cs typeface="Times New Roman" panose="02020603050405020304" pitchFamily="18" charset="0"/>
                      </a:endParaRPr>
                    </a:p>
                    <a:p>
                      <a:pPr algn="ctr" rtl="0"/>
                      <a:r>
                        <a:rPr lang="en-ZA" sz="1600" b="1" dirty="0" smtClean="0">
                          <a:solidFill>
                            <a:schemeClr val="tx1"/>
                          </a:solidFill>
                          <a:effectLst/>
                          <a:latin typeface="+mn-lt"/>
                          <a:ea typeface="Calibri" panose="020F0502020204030204" pitchFamily="34" charset="0"/>
                          <a:cs typeface="Times New Roman" panose="02020603050405020304" pitchFamily="18" charset="0"/>
                        </a:rPr>
                        <a:t>(2 418 of 2 517 )</a:t>
                      </a:r>
                    </a:p>
                  </a:txBody>
                  <a:tcPr marL="8890" marR="8890" marT="8890" marB="0"/>
                </a:tc>
                <a:tc>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3115973187"/>
                  </a:ext>
                </a:extLst>
              </a:tr>
              <a:tr h="679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rPr>
                        <a:t>3.2 Percentage of accepted medical invoices finalised within 40 working days of receipt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600" b="1" dirty="0" smtClean="0">
                          <a:effectLst/>
                          <a:latin typeface="+mn-lt"/>
                          <a:ea typeface="Times New Roman" panose="02020603050405020304" pitchFamily="18" charset="0"/>
                          <a:cs typeface="Times New Roman" panose="02020603050405020304" pitchFamily="18" charset="0"/>
                        </a:rPr>
                        <a:t>80%</a:t>
                      </a:r>
                      <a:endParaRPr lang="en-ZA" sz="16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600" b="1" dirty="0" smtClean="0">
                          <a:effectLst/>
                          <a:latin typeface="+mn-lt"/>
                          <a:ea typeface="Times New Roman" panose="02020603050405020304" pitchFamily="18" charset="0"/>
                          <a:cs typeface="Times New Roman" panose="02020603050405020304" pitchFamily="18" charset="0"/>
                        </a:rPr>
                        <a:t>80%</a:t>
                      </a:r>
                      <a:endParaRPr lang="en-ZA" sz="16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600" b="1" dirty="0" smtClean="0">
                          <a:solidFill>
                            <a:srgbClr val="00B050"/>
                          </a:solidFill>
                          <a:effectLst/>
                          <a:latin typeface="+mn-lt"/>
                          <a:ea typeface="Calibri" panose="020F0502020204030204" pitchFamily="34" charset="0"/>
                          <a:cs typeface="Times New Roman" panose="02020603050405020304" pitchFamily="18" charset="0"/>
                        </a:rPr>
                        <a:t>84%</a:t>
                      </a:r>
                    </a:p>
                    <a:p>
                      <a:pPr algn="ctr" fontAlgn="base" hangingPunct="0">
                        <a:lnSpc>
                          <a:spcPct val="130000"/>
                        </a:lnSpc>
                        <a:spcAft>
                          <a:spcPts val="0"/>
                        </a:spcAft>
                      </a:pPr>
                      <a:r>
                        <a:rPr lang="en-ZA" sz="1500" b="1" dirty="0" smtClean="0">
                          <a:solidFill>
                            <a:schemeClr val="tx1"/>
                          </a:solidFill>
                          <a:effectLst/>
                          <a:latin typeface="+mn-lt"/>
                          <a:ea typeface="Calibri" panose="020F0502020204030204" pitchFamily="34" charset="0"/>
                          <a:cs typeface="Times New Roman" panose="02020603050405020304" pitchFamily="18" charset="0"/>
                        </a:rPr>
                        <a:t>(123 440 of 146 483 ) </a:t>
                      </a:r>
                    </a:p>
                  </a:txBody>
                  <a:tcPr marL="8890" marR="8890" marT="8890" marB="0"/>
                </a:tc>
                <a:tc>
                  <a:txBody>
                    <a:bodyPr/>
                    <a:lstStyle/>
                    <a:p>
                      <a:pPr algn="ctr"/>
                      <a:endParaRPr lang="en-ZA" sz="1700" b="1" dirty="0">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1789728818"/>
                  </a:ext>
                </a:extLst>
              </a:tr>
            </a:tbl>
          </a:graphicData>
        </a:graphic>
      </p:graphicFrame>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15</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98022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a:t>
            </a:r>
            <a:r>
              <a:rPr lang="en-US" sz="2800" b="1" dirty="0" smtClean="0">
                <a:solidFill>
                  <a:srgbClr val="000000"/>
                </a:solidFill>
                <a:ea typeface="ＭＳ Ｐゴシック" pitchFamily="-80" charset="-128"/>
                <a:cs typeface="Arial" pitchFamily="34" charset="0"/>
              </a:rPr>
              <a:t>INDICATOR</a:t>
            </a:r>
            <a:br>
              <a:rPr lang="en-US" sz="2800" b="1" dirty="0" smtClean="0">
                <a:solidFill>
                  <a:srgbClr val="000000"/>
                </a:solidFill>
                <a:ea typeface="ＭＳ Ｐゴシック" pitchFamily="-80" charset="-128"/>
                <a:cs typeface="Arial" pitchFamily="34" charset="0"/>
              </a:rPr>
            </a:br>
            <a:r>
              <a:rPr lang="en-US" sz="2800" b="1" u="sng" dirty="0">
                <a:solidFill>
                  <a:srgbClr val="000000"/>
                </a:solidFill>
                <a:ea typeface="ＭＳ Ｐゴシック" pitchFamily="-80" charset="-128"/>
                <a:cs typeface="Arial" pitchFamily="34" charset="0"/>
              </a:rPr>
              <a:t>Programme </a:t>
            </a:r>
            <a:r>
              <a:rPr lang="en-US" sz="2800" b="1" u="sng" dirty="0" smtClean="0">
                <a:solidFill>
                  <a:srgbClr val="000000"/>
                </a:solidFill>
                <a:ea typeface="ＭＳ Ｐゴシック" pitchFamily="-80" charset="-128"/>
                <a:cs typeface="Arial" pitchFamily="34" charset="0"/>
              </a:rPr>
              <a:t>4</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989243418"/>
              </p:ext>
            </p:extLst>
          </p:nvPr>
        </p:nvGraphicFramePr>
        <p:xfrm>
          <a:off x="242887" y="1508760"/>
          <a:ext cx="8574542" cy="4381417"/>
        </p:xfrm>
        <a:graphic>
          <a:graphicData uri="http://schemas.openxmlformats.org/drawingml/2006/table">
            <a:tbl>
              <a:tblPr firstRow="1" bandRow="1">
                <a:tableStyleId>{F5AB1C69-6EDB-4FF4-983F-18BD219EF322}</a:tableStyleId>
              </a:tblPr>
              <a:tblGrid>
                <a:gridCol w="4026618">
                  <a:extLst>
                    <a:ext uri="{9D8B030D-6E8A-4147-A177-3AD203B41FA5}">
                      <a16:colId xmlns:a16="http://schemas.microsoft.com/office/drawing/2014/main" val="249019263"/>
                    </a:ext>
                  </a:extLst>
                </a:gridCol>
                <a:gridCol w="1148859">
                  <a:extLst>
                    <a:ext uri="{9D8B030D-6E8A-4147-A177-3AD203B41FA5}">
                      <a16:colId xmlns:a16="http://schemas.microsoft.com/office/drawing/2014/main" val="2012766691"/>
                    </a:ext>
                  </a:extLst>
                </a:gridCol>
                <a:gridCol w="1096638">
                  <a:extLst>
                    <a:ext uri="{9D8B030D-6E8A-4147-A177-3AD203B41FA5}">
                      <a16:colId xmlns:a16="http://schemas.microsoft.com/office/drawing/2014/main" val="3680851372"/>
                    </a:ext>
                  </a:extLst>
                </a:gridCol>
                <a:gridCol w="1253300">
                  <a:extLst>
                    <a:ext uri="{9D8B030D-6E8A-4147-A177-3AD203B41FA5}">
                      <a16:colId xmlns:a16="http://schemas.microsoft.com/office/drawing/2014/main" val="4176774610"/>
                    </a:ext>
                  </a:extLst>
                </a:gridCol>
                <a:gridCol w="1049127">
                  <a:extLst>
                    <a:ext uri="{9D8B030D-6E8A-4147-A177-3AD203B41FA5}">
                      <a16:colId xmlns:a16="http://schemas.microsoft.com/office/drawing/2014/main" val="1422967199"/>
                    </a:ext>
                  </a:extLst>
                </a:gridCol>
              </a:tblGrid>
              <a:tr h="800254">
                <a:tc>
                  <a:txBody>
                    <a:bodyPr/>
                    <a:lstStyle/>
                    <a:p>
                      <a:pPr algn="ctr" fontAlgn="b" hangingPunct="1">
                        <a:spcAft>
                          <a:spcPts val="0"/>
                        </a:spcAft>
                      </a:pPr>
                      <a:r>
                        <a:rPr lang="en-GB" sz="1400" b="1" kern="1200" dirty="0">
                          <a:solidFill>
                            <a:schemeClr val="bg1"/>
                          </a:solidFill>
                          <a:effectLst/>
                          <a:latin typeface="+mn-lt"/>
                          <a:cs typeface="Arial" panose="020B0604020202020204" pitchFamily="34" charset="0"/>
                        </a:rPr>
                        <a:t>PERFORMANCE</a:t>
                      </a:r>
                      <a:r>
                        <a:rPr lang="en-GB" sz="1400" b="1" kern="1200" baseline="0" dirty="0">
                          <a:solidFill>
                            <a:schemeClr val="bg1"/>
                          </a:solidFill>
                          <a:effectLst/>
                          <a:latin typeface="+mn-lt"/>
                          <a:cs typeface="Arial" panose="020B0604020202020204" pitchFamily="34" charset="0"/>
                        </a:rPr>
                        <a:t> INDICATORS FOR THE FINANCIAL YEAR </a:t>
                      </a:r>
                      <a:r>
                        <a:rPr lang="en-GB" sz="1400" b="1" kern="1200" dirty="0" smtClean="0">
                          <a:solidFill>
                            <a:schemeClr val="bg1"/>
                          </a:solidFill>
                          <a:effectLst/>
                          <a:latin typeface="+mn-lt"/>
                          <a:cs typeface="Arial" panose="020B0604020202020204" pitchFamily="34" charset="0"/>
                        </a:rPr>
                        <a:t>2021/22</a:t>
                      </a:r>
                      <a:endParaRPr lang="en-ZA" sz="14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Annual Target</a:t>
                      </a: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Q1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ea typeface="Times New Roman"/>
                          <a:cs typeface="Arial" panose="020B0604020202020204" pitchFamily="34" charset="0"/>
                        </a:rPr>
                        <a:t>Q1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2021/22 </a:t>
                      </a:r>
                      <a:endParaRPr kumimoji="0" lang="en-ZA" sz="14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LEGEND</a:t>
                      </a:r>
                      <a:endParaRPr lang="en-ZA" sz="1700" b="1" dirty="0">
                        <a:solidFill>
                          <a:schemeClr val="bg1"/>
                        </a:solidFill>
                        <a:effectLst/>
                        <a:latin typeface="+mn-lt"/>
                        <a:ea typeface="Times New Roman"/>
                        <a:cs typeface="Arial" panose="020B0604020202020204" pitchFamily="34" charset="0"/>
                      </a:endParaRPr>
                    </a:p>
                  </a:txBody>
                  <a:tcPr marL="5002" marR="5002" marT="5001" marB="0"/>
                </a:tc>
                <a:extLst>
                  <a:ext uri="{0D108BD9-81ED-4DB2-BD59-A6C34878D82A}">
                    <a16:rowId xmlns:a16="http://schemas.microsoft.com/office/drawing/2014/main" val="1861272593"/>
                  </a:ext>
                </a:extLst>
              </a:tr>
              <a:tr h="679001">
                <a:tc>
                  <a:txBody>
                    <a:bodyPr/>
                    <a:lstStyle/>
                    <a:p>
                      <a:pPr fontAlgn="b">
                        <a:spcAft>
                          <a:spcPts val="0"/>
                        </a:spcAft>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rPr>
                        <a:t>4.1 Percentage of compliant requests for assistive devices finalised  within 15 working days of receipt</a:t>
                      </a:r>
                    </a:p>
                    <a:p>
                      <a:pPr fontAlgn="b">
                        <a:spcAft>
                          <a:spcPts val="0"/>
                        </a:spcAft>
                      </a:pPr>
                      <a:endParaRPr kumimoji="0" lang="en-US" sz="18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800" b="1" dirty="0" smtClean="0">
                          <a:effectLst/>
                          <a:latin typeface="+mn-lt"/>
                          <a:ea typeface="Times New Roman" panose="02020603050405020304" pitchFamily="18" charset="0"/>
                          <a:cs typeface="Times New Roman" panose="02020603050405020304" pitchFamily="18" charset="0"/>
                        </a:rPr>
                        <a:t>85%</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800" b="1" dirty="0" smtClean="0">
                          <a:effectLst/>
                          <a:latin typeface="+mn-lt"/>
                          <a:ea typeface="Times New Roman" panose="02020603050405020304" pitchFamily="18" charset="0"/>
                          <a:cs typeface="Times New Roman" panose="02020603050405020304" pitchFamily="18" charset="0"/>
                        </a:rPr>
                        <a:t>85%</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a:txBody>
                    <a:bodyPr/>
                    <a:lstStyle/>
                    <a:p>
                      <a:pPr algn="ctr" fontAlgn="base" hangingPunct="0">
                        <a:lnSpc>
                          <a:spcPct val="130000"/>
                        </a:lnSpc>
                        <a:spcAft>
                          <a:spcPts val="0"/>
                        </a:spcAft>
                      </a:pPr>
                      <a:r>
                        <a:rPr lang="en-ZA" sz="1800" b="1" dirty="0" smtClean="0">
                          <a:solidFill>
                            <a:srgbClr val="00B050"/>
                          </a:solidFill>
                          <a:effectLst/>
                          <a:latin typeface="+mn-lt"/>
                          <a:ea typeface="Calibri" panose="020F0502020204030204" pitchFamily="34" charset="0"/>
                          <a:cs typeface="Times New Roman" panose="02020603050405020304" pitchFamily="18" charset="0"/>
                        </a:rPr>
                        <a:t>98%</a:t>
                      </a:r>
                    </a:p>
                    <a:p>
                      <a:pPr algn="ctr" fontAlgn="base" hangingPunct="0">
                        <a:lnSpc>
                          <a:spcPct val="130000"/>
                        </a:lnSpc>
                        <a:spcAft>
                          <a:spcPts val="0"/>
                        </a:spcAft>
                      </a:pPr>
                      <a:r>
                        <a:rPr lang="en-ZA" sz="1800" b="1" dirty="0" smtClean="0">
                          <a:solidFill>
                            <a:schemeClr val="tx1"/>
                          </a:solidFill>
                          <a:effectLst/>
                          <a:latin typeface="+mn-lt"/>
                          <a:ea typeface="Calibri" panose="020F0502020204030204" pitchFamily="34" charset="0"/>
                          <a:cs typeface="Times New Roman" panose="02020603050405020304" pitchFamily="18" charset="0"/>
                        </a:rPr>
                        <a:t>(300 of 307)</a:t>
                      </a:r>
                    </a:p>
                  </a:txBody>
                  <a:tcPr marL="8890" marR="8890" marT="8890" marB="0"/>
                </a:tc>
                <a:tc>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3115973187"/>
                  </a:ext>
                </a:extLst>
              </a:tr>
              <a:tr h="708086">
                <a:tc>
                  <a:txBody>
                    <a:bodyPr/>
                    <a:lstStyle/>
                    <a:p>
                      <a:pPr fontAlgn="b">
                        <a:spcAft>
                          <a:spcPts val="0"/>
                        </a:spcAft>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rPr>
                        <a:t>4.2 Number of students enrolled at Post-School Education and Training (PSET) institutions in priority qualifications funded</a:t>
                      </a:r>
                    </a:p>
                    <a:p>
                      <a:pPr fontAlgn="b">
                        <a:spcAft>
                          <a:spcPts val="0"/>
                        </a:spcAft>
                      </a:pPr>
                      <a:endPar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800" b="1" dirty="0" smtClean="0">
                          <a:effectLst/>
                          <a:latin typeface="+mn-lt"/>
                          <a:ea typeface="Times New Roman" panose="02020603050405020304" pitchFamily="18" charset="0"/>
                          <a:cs typeface="Times New Roman" panose="02020603050405020304" pitchFamily="18" charset="0"/>
                        </a:rPr>
                        <a:t>779</a:t>
                      </a:r>
                    </a:p>
                  </a:txBody>
                  <a:tcPr marL="8890" marR="8890" marT="8890" marB="0"/>
                </a:tc>
                <a:tc gridSpan="3">
                  <a:txBody>
                    <a:bodyPr/>
                    <a:lstStyle/>
                    <a:p>
                      <a:pPr algn="ctr" fontAlgn="base" hangingPunct="0">
                        <a:lnSpc>
                          <a:spcPct val="130000"/>
                        </a:lnSpc>
                        <a:spcAft>
                          <a:spcPts val="0"/>
                        </a:spcAft>
                      </a:pPr>
                      <a:r>
                        <a:rPr lang="en-ZA" sz="1800" b="1" dirty="0" smtClean="0">
                          <a:solidFill>
                            <a:schemeClr val="tx1"/>
                          </a:solidFill>
                          <a:effectLst/>
                          <a:latin typeface="+mn-lt"/>
                          <a:ea typeface="Calibri" panose="020F0502020204030204" pitchFamily="34" charset="0"/>
                          <a:cs typeface="Times New Roman" panose="02020603050405020304" pitchFamily="18" charset="0"/>
                        </a:rPr>
                        <a:t>Reports Annually</a:t>
                      </a:r>
                      <a:endParaRPr lang="en-ZA" sz="1800" b="1" dirty="0">
                        <a:solidFill>
                          <a:schemeClr val="tx1"/>
                        </a:solidFill>
                        <a:effectLst/>
                        <a:latin typeface="+mn-lt"/>
                        <a:ea typeface="Calibri" panose="020F0502020204030204" pitchFamily="34" charset="0"/>
                        <a:cs typeface="Times New Roman" panose="02020603050405020304" pitchFamily="18" charset="0"/>
                      </a:endParaRPr>
                    </a:p>
                  </a:txBody>
                  <a:tcPr marL="8890" marR="8890" marT="8890" marB="0"/>
                </a:tc>
                <a:tc hMerge="1">
                  <a:txBody>
                    <a:bodyPr/>
                    <a:lstStyle/>
                    <a:p>
                      <a:pPr algn="ctr" fontAlgn="base" hangingPunct="0">
                        <a:lnSpc>
                          <a:spcPct val="130000"/>
                        </a:lnSpc>
                        <a:spcAft>
                          <a:spcPts val="0"/>
                        </a:spcAft>
                      </a:pPr>
                      <a:endParaRPr lang="en-ZA" sz="1800" b="1" dirty="0">
                        <a:solidFill>
                          <a:schemeClr val="tx1"/>
                        </a:solidFill>
                        <a:effectLst/>
                        <a:latin typeface="+mn-lt"/>
                        <a:ea typeface="Calibri" panose="020F0502020204030204" pitchFamily="34" charset="0"/>
                        <a:cs typeface="Times New Roman" panose="02020603050405020304" pitchFamily="18" charset="0"/>
                      </a:endParaRPr>
                    </a:p>
                  </a:txBody>
                  <a:tcPr marL="8890" marR="8890" marT="8890" marB="0"/>
                </a:tc>
                <a:tc hMerge="1">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solidFill>
                      <a:srgbClr val="00B050"/>
                    </a:solidFill>
                  </a:tcPr>
                </a:tc>
                <a:extLst>
                  <a:ext uri="{0D108BD9-81ED-4DB2-BD59-A6C34878D82A}">
                    <a16:rowId xmlns:a16="http://schemas.microsoft.com/office/drawing/2014/main" val="10002"/>
                  </a:ext>
                </a:extLst>
              </a:tr>
              <a:tr h="679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rPr>
                        <a:t>4.3 Number of Persons with Disabilities enrolled in Vocational Rehabilitation Programme through Post-School Education and Training institutions funded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ase" hangingPunct="0">
                        <a:lnSpc>
                          <a:spcPct val="130000"/>
                        </a:lnSpc>
                        <a:spcAft>
                          <a:spcPts val="0"/>
                        </a:spcAft>
                      </a:pPr>
                      <a:r>
                        <a:rPr lang="en-ZA" sz="1800" b="1" dirty="0" smtClean="0">
                          <a:effectLst/>
                          <a:latin typeface="+mn-lt"/>
                          <a:ea typeface="Calibri" panose="020F0502020204030204" pitchFamily="34" charset="0"/>
                          <a:cs typeface="Times New Roman" panose="02020603050405020304" pitchFamily="18" charset="0"/>
                        </a:rPr>
                        <a:t>200</a:t>
                      </a:r>
                      <a:endParaRPr lang="en-ZA" sz="1800" dirty="0">
                        <a:effectLst/>
                        <a:latin typeface="+mn-lt"/>
                        <a:ea typeface="Calibri" panose="020F0502020204030204" pitchFamily="34" charset="0"/>
                        <a:cs typeface="Times New Roman" panose="02020603050405020304" pitchFamily="18" charset="0"/>
                      </a:endParaRPr>
                    </a:p>
                  </a:txBody>
                  <a:tcPr marL="8890" marR="8890" marT="8890" marB="0"/>
                </a:tc>
                <a:tc gridSpan="3">
                  <a:txBody>
                    <a:bodyPr/>
                    <a:lstStyle/>
                    <a:p>
                      <a:pPr marL="0" marR="0" lvl="0" indent="0" algn="ctr" defTabSz="457200" rtl="0" eaLnBrk="1" fontAlgn="base" latinLnBrk="0" hangingPunct="0">
                        <a:lnSpc>
                          <a:spcPct val="13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Reports Annually</a:t>
                      </a:r>
                    </a:p>
                    <a:p>
                      <a:pPr algn="ctr" fontAlgn="base" hangingPunct="0">
                        <a:lnSpc>
                          <a:spcPct val="130000"/>
                        </a:lnSpc>
                        <a:spcAft>
                          <a:spcPts val="0"/>
                        </a:spcAft>
                      </a:pPr>
                      <a:endParaRPr lang="en-ZA" sz="1800" dirty="0">
                        <a:effectLst/>
                        <a:latin typeface="+mn-lt"/>
                        <a:ea typeface="Calibri" panose="020F0502020204030204" pitchFamily="34" charset="0"/>
                        <a:cs typeface="Times New Roman" panose="02020603050405020304" pitchFamily="18" charset="0"/>
                      </a:endParaRPr>
                    </a:p>
                  </a:txBody>
                  <a:tcPr marL="0" marR="0" marT="0" marB="0"/>
                </a:tc>
                <a:tc hMerge="1">
                  <a:txBody>
                    <a:bodyPr/>
                    <a:lstStyle/>
                    <a:p>
                      <a:pPr algn="ctr" fontAlgn="base" hangingPunct="0">
                        <a:lnSpc>
                          <a:spcPct val="130000"/>
                        </a:lnSpc>
                        <a:spcAft>
                          <a:spcPts val="0"/>
                        </a:spcAft>
                      </a:pPr>
                      <a:endParaRPr lang="en-ZA" sz="1800" b="1" dirty="0">
                        <a:solidFill>
                          <a:srgbClr val="FF0000"/>
                        </a:solidFill>
                        <a:effectLst/>
                        <a:latin typeface="+mn-lt"/>
                        <a:ea typeface="Calibri" panose="020F0502020204030204" pitchFamily="34" charset="0"/>
                        <a:cs typeface="Times New Roman" panose="02020603050405020304" pitchFamily="18" charset="0"/>
                      </a:endParaRPr>
                    </a:p>
                  </a:txBody>
                  <a:tcPr marL="8890" marR="8890" marT="8890" marB="0"/>
                </a:tc>
                <a:tc hMerge="1">
                  <a:txBody>
                    <a:bodyPr/>
                    <a:lstStyle/>
                    <a:p>
                      <a:pPr algn="ctr"/>
                      <a:endParaRPr lang="en-ZA" sz="1700" b="1" dirty="0">
                        <a:latin typeface="+mn-lt"/>
                        <a:cs typeface="Arial" panose="020B0604020202020204" pitchFamily="34" charset="0"/>
                      </a:endParaRPr>
                    </a:p>
                  </a:txBody>
                  <a:tcPr marL="5002" marR="43583" marT="5001" marB="0" anchor="ctr">
                    <a:solidFill>
                      <a:srgbClr val="FF0000"/>
                    </a:solidFill>
                  </a:tcPr>
                </a:tc>
                <a:extLst>
                  <a:ext uri="{0D108BD9-81ED-4DB2-BD59-A6C34878D82A}">
                    <a16:rowId xmlns:a16="http://schemas.microsoft.com/office/drawing/2014/main" val="1789728818"/>
                  </a:ext>
                </a:extLst>
              </a:tr>
            </a:tbl>
          </a:graphicData>
        </a:graphic>
      </p:graphicFrame>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16</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262700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365" y="242047"/>
            <a:ext cx="6270243" cy="1815353"/>
          </a:xfrm>
        </p:spPr>
        <p:txBody>
          <a:bodyPr/>
          <a:lstStyle/>
          <a:p>
            <a:r>
              <a:rPr lang="en-ZA" dirty="0" smtClean="0"/>
              <a:t>PERFORMANCE TREND</a:t>
            </a:r>
            <a:endParaRPr lang="en-ZA" dirty="0"/>
          </a:p>
        </p:txBody>
      </p:sp>
      <p:sp>
        <p:nvSpPr>
          <p:cNvPr id="3" name="Text Placeholder 2"/>
          <p:cNvSpPr>
            <a:spLocks noGrp="1"/>
          </p:cNvSpPr>
          <p:nvPr>
            <p:ph type="body" idx="1"/>
          </p:nvPr>
        </p:nvSpPr>
        <p:spPr>
          <a:xfrm>
            <a:off x="454968" y="2612827"/>
            <a:ext cx="8234065" cy="155812"/>
          </a:xfrm>
        </p:spPr>
        <p:txBody>
          <a:bodyPr/>
          <a:lstStyle/>
          <a:p>
            <a:pPr marL="0" indent="0">
              <a:buNone/>
            </a:pPr>
            <a:r>
              <a:rPr lang="en-ZA" dirty="0" smtClean="0"/>
              <a:t>  </a:t>
            </a:r>
            <a:endParaRPr lang="en-ZA" dirty="0"/>
          </a:p>
        </p:txBody>
      </p:sp>
      <p:graphicFrame>
        <p:nvGraphicFramePr>
          <p:cNvPr id="6" name="Content Placeholder 5"/>
          <p:cNvGraphicFramePr>
            <a:graphicFrameLocks/>
          </p:cNvGraphicFramePr>
          <p:nvPr>
            <p:extLst>
              <p:ext uri="{D42A27DB-BD31-4B8C-83A1-F6EECF244321}">
                <p14:modId xmlns:p14="http://schemas.microsoft.com/office/powerpoint/2010/main" val="3790562911"/>
              </p:ext>
            </p:extLst>
          </p:nvPr>
        </p:nvGraphicFramePr>
        <p:xfrm>
          <a:off x="313508" y="1839828"/>
          <a:ext cx="8375525" cy="421134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17</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791788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365" y="242047"/>
            <a:ext cx="6270243" cy="1815353"/>
          </a:xfrm>
        </p:spPr>
        <p:txBody>
          <a:bodyPr/>
          <a:lstStyle/>
          <a:p>
            <a:r>
              <a:rPr lang="en-ZA" dirty="0" smtClean="0"/>
              <a:t>PERFORMANCE TREND</a:t>
            </a:r>
            <a:endParaRPr lang="en-ZA" dirty="0"/>
          </a:p>
        </p:txBody>
      </p:sp>
      <p:sp>
        <p:nvSpPr>
          <p:cNvPr id="3" name="Text Placeholder 2"/>
          <p:cNvSpPr>
            <a:spLocks noGrp="1"/>
          </p:cNvSpPr>
          <p:nvPr>
            <p:ph type="body" idx="1"/>
          </p:nvPr>
        </p:nvSpPr>
        <p:spPr>
          <a:xfrm>
            <a:off x="454968" y="2612827"/>
            <a:ext cx="8234065" cy="155812"/>
          </a:xfrm>
        </p:spPr>
        <p:txBody>
          <a:bodyPr/>
          <a:lstStyle/>
          <a:p>
            <a:pPr marL="0" indent="0">
              <a:buNone/>
            </a:pPr>
            <a:r>
              <a:rPr lang="en-ZA" dirty="0" smtClean="0"/>
              <a:t> </a:t>
            </a:r>
            <a:endParaRPr lang="en-ZA" dirty="0"/>
          </a:p>
        </p:txBody>
      </p:sp>
      <p:graphicFrame>
        <p:nvGraphicFramePr>
          <p:cNvPr id="12" name="Chart 11"/>
          <p:cNvGraphicFramePr/>
          <p:nvPr>
            <p:extLst>
              <p:ext uri="{D42A27DB-BD31-4B8C-83A1-F6EECF244321}">
                <p14:modId xmlns:p14="http://schemas.microsoft.com/office/powerpoint/2010/main" val="1256278267"/>
              </p:ext>
            </p:extLst>
          </p:nvPr>
        </p:nvGraphicFramePr>
        <p:xfrm>
          <a:off x="1936377" y="2506197"/>
          <a:ext cx="5791200" cy="33178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18</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633844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265175"/>
            <a:ext cx="8321040" cy="1011733"/>
          </a:xfrm>
        </p:spPr>
        <p:txBody>
          <a:bodyPr/>
          <a:lstStyle/>
          <a:p>
            <a:pPr algn="ctr"/>
            <a:r>
              <a:rPr lang="en-US" sz="3200" dirty="0">
                <a:solidFill>
                  <a:schemeClr val="tx2"/>
                </a:solidFill>
              </a:rPr>
              <a:t>UNDER PERFORMANCE, REASONS AND REMEDIAL ACTIONS </a:t>
            </a:r>
            <a:endParaRPr lang="en-US" sz="3200" dirty="0"/>
          </a:p>
        </p:txBody>
      </p:sp>
      <p:sp>
        <p:nvSpPr>
          <p:cNvPr id="3" name="Text Placeholder 2"/>
          <p:cNvSpPr>
            <a:spLocks noGrp="1"/>
          </p:cNvSpPr>
          <p:nvPr>
            <p:ph type="body" idx="1"/>
          </p:nvPr>
        </p:nvSpPr>
        <p:spPr>
          <a:xfrm>
            <a:off x="221381" y="1276908"/>
            <a:ext cx="8672361" cy="5354898"/>
          </a:xfrm>
        </p:spPr>
        <p:txBody>
          <a:bodyPr/>
          <a:lstStyle/>
          <a:p>
            <a:pPr marL="192881" indent="-192881">
              <a:buFont typeface="+mj-lt"/>
              <a:buAutoNum type="arabicPeriod"/>
            </a:pPr>
            <a:r>
              <a:rPr lang="en-US" sz="1800" b="1" dirty="0" smtClean="0">
                <a:solidFill>
                  <a:srgbClr val="002060"/>
                </a:solidFill>
              </a:rPr>
              <a:t> </a:t>
            </a:r>
            <a:r>
              <a:rPr lang="en-US" sz="1800" b="1" dirty="0">
                <a:solidFill>
                  <a:srgbClr val="002060"/>
                </a:solidFill>
                <a:ea typeface="Times New Roman"/>
                <a:cs typeface="Arial" pitchFamily="34" charset="0"/>
              </a:rPr>
              <a:t>Percentage reduction in vacancy rate</a:t>
            </a:r>
            <a:r>
              <a:rPr lang="en-ZA" sz="1800" b="1" dirty="0">
                <a:solidFill>
                  <a:srgbClr val="002060"/>
                </a:solidFill>
                <a:ea typeface="Times New Roman"/>
                <a:cs typeface="Arial" pitchFamily="34" charset="0"/>
              </a:rPr>
              <a:t> –</a:t>
            </a:r>
            <a:endParaRPr lang="en-US" sz="1800" b="1" dirty="0" smtClean="0">
              <a:solidFill>
                <a:srgbClr val="002060"/>
              </a:solidFill>
            </a:endParaRPr>
          </a:p>
          <a:p>
            <a:pPr marL="0" indent="0">
              <a:buNone/>
            </a:pPr>
            <a:endParaRPr lang="en-US" sz="1800" b="1" dirty="0" smtClean="0">
              <a:solidFill>
                <a:srgbClr val="002060"/>
              </a:solidFill>
            </a:endParaRPr>
          </a:p>
          <a:p>
            <a:pPr marL="192881" indent="-192881">
              <a:buFont typeface="+mj-lt"/>
              <a:buAutoNum type="arabicPeriod"/>
            </a:pPr>
            <a:endParaRPr lang="en-US" sz="1800" b="1" dirty="0" smtClean="0">
              <a:solidFill>
                <a:srgbClr val="002060"/>
              </a:solidFill>
            </a:endParaRPr>
          </a:p>
          <a:p>
            <a:pPr marL="192881" indent="-192881">
              <a:buFont typeface="+mj-lt"/>
              <a:buAutoNum type="arabicPeriod"/>
            </a:pPr>
            <a:endParaRPr lang="en-US" sz="1800" b="1" dirty="0">
              <a:solidFill>
                <a:srgbClr val="002060"/>
              </a:solidFill>
            </a:endParaRPr>
          </a:p>
          <a:p>
            <a:pPr marL="192881" indent="-192881">
              <a:buFont typeface="+mj-lt"/>
              <a:buAutoNum type="arabicPeriod"/>
            </a:pPr>
            <a:endParaRPr lang="en-US" sz="1800" b="1" dirty="0" smtClean="0">
              <a:solidFill>
                <a:srgbClr val="002060"/>
              </a:solidFill>
            </a:endParaRPr>
          </a:p>
          <a:p>
            <a:pPr marL="192881" indent="-192881">
              <a:buFont typeface="+mj-lt"/>
              <a:buAutoNum type="arabicPeriod"/>
            </a:pPr>
            <a:endParaRPr lang="en-US" sz="1800" b="1" dirty="0" smtClean="0">
              <a:solidFill>
                <a:srgbClr val="002060"/>
              </a:solidFill>
            </a:endParaRPr>
          </a:p>
          <a:p>
            <a:pPr marL="192881" indent="-192881">
              <a:buFont typeface="+mj-lt"/>
              <a:buAutoNum type="arabicPeriod"/>
            </a:pPr>
            <a:endParaRPr lang="en-US" sz="1800" b="1" dirty="0" smtClean="0">
              <a:solidFill>
                <a:srgbClr val="002060"/>
              </a:solidFill>
            </a:endParaRPr>
          </a:p>
          <a:p>
            <a:pPr marL="0" indent="0">
              <a:buNone/>
            </a:pPr>
            <a:r>
              <a:rPr lang="en-US" sz="1800" b="1" dirty="0" smtClean="0">
                <a:solidFill>
                  <a:srgbClr val="002060"/>
                </a:solidFill>
              </a:rPr>
              <a:t>2. Percentage </a:t>
            </a:r>
            <a:r>
              <a:rPr lang="en-ZA" sz="1800" b="1" dirty="0" smtClean="0">
                <a:solidFill>
                  <a:srgbClr val="002060"/>
                </a:solidFill>
              </a:rPr>
              <a:t>of </a:t>
            </a:r>
            <a:r>
              <a:rPr lang="en-ZA" sz="1800" b="1" dirty="0">
                <a:solidFill>
                  <a:srgbClr val="002060"/>
                </a:solidFill>
              </a:rPr>
              <a:t>claims adjudicated within 30 working days of </a:t>
            </a:r>
            <a:r>
              <a:rPr lang="en-ZA" sz="1800" b="1" dirty="0" smtClean="0">
                <a:solidFill>
                  <a:srgbClr val="002060"/>
                </a:solidFill>
              </a:rPr>
              <a:t>receipt</a:t>
            </a:r>
            <a:endParaRPr lang="en-ZA" sz="1800" dirty="0">
              <a:solidFill>
                <a:srgbClr val="002060"/>
              </a:solidFill>
            </a:endParaRPr>
          </a:p>
          <a:p>
            <a:pPr marL="257175" lvl="1" indent="0">
              <a:buNone/>
            </a:pPr>
            <a:r>
              <a:rPr lang="en-US" sz="1800" dirty="0">
                <a:solidFill>
                  <a:srgbClr val="002060"/>
                </a:solidFill>
              </a:rPr>
              <a:t>		       </a:t>
            </a:r>
            <a:r>
              <a:rPr lang="en-US" sz="1800" dirty="0" smtClean="0">
                <a:solidFill>
                  <a:srgbClr val="002060"/>
                </a:solidFill>
              </a:rPr>
              <a:t>-</a:t>
            </a:r>
            <a:endParaRPr lang="en-ZA" sz="1800" dirty="0" smtClean="0">
              <a:solidFill>
                <a:srgbClr val="002060"/>
              </a:solidFill>
            </a:endParaRPr>
          </a:p>
          <a:p>
            <a:pPr marL="257175" lvl="1" indent="0">
              <a:buNone/>
            </a:pPr>
            <a:endParaRPr lang="en-ZA" sz="1800" dirty="0" smtClean="0">
              <a:solidFill>
                <a:srgbClr val="002060"/>
              </a:solidFill>
            </a:endParaRPr>
          </a:p>
          <a:p>
            <a:pPr marL="257175" lvl="1" indent="0">
              <a:buNone/>
            </a:pPr>
            <a:endParaRPr lang="en-ZA" sz="1800" dirty="0" smtClean="0">
              <a:solidFill>
                <a:srgbClr val="002060"/>
              </a:solidFill>
            </a:endParaRPr>
          </a:p>
        </p:txBody>
      </p:sp>
      <p:sp>
        <p:nvSpPr>
          <p:cNvPr id="4" name="TextBox 3"/>
          <p:cNvSpPr txBox="1"/>
          <p:nvPr/>
        </p:nvSpPr>
        <p:spPr>
          <a:xfrm>
            <a:off x="7829550" y="1028700"/>
            <a:ext cx="514350" cy="369332"/>
          </a:xfrm>
          <a:prstGeom prst="rect">
            <a:avLst/>
          </a:prstGeom>
          <a:noFill/>
        </p:spPr>
        <p:txBody>
          <a:bodyPr wrap="square" rtlCol="0">
            <a:spAutoFit/>
          </a:bodyPr>
          <a:lstStyle/>
          <a:p>
            <a:pPr defTabSz="514350" fontAlgn="auto">
              <a:spcBef>
                <a:spcPts val="0"/>
              </a:spcBef>
              <a:spcAft>
                <a:spcPts val="0"/>
              </a:spcAft>
              <a:defRPr/>
            </a:pPr>
            <a:r>
              <a:rPr lang="en-US" b="1" dirty="0" smtClean="0">
                <a:solidFill>
                  <a:srgbClr val="FF0000"/>
                </a:solidFill>
                <a:latin typeface="Arial"/>
                <a:ea typeface="+mn-ea"/>
              </a:rPr>
              <a:t>19</a:t>
            </a:r>
            <a:endParaRPr lang="en-ZA" b="1" dirty="0">
              <a:solidFill>
                <a:srgbClr val="FF0000"/>
              </a:solidFill>
              <a:latin typeface="Arial"/>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val="1987483149"/>
              </p:ext>
            </p:extLst>
          </p:nvPr>
        </p:nvGraphicFramePr>
        <p:xfrm>
          <a:off x="309450" y="4020164"/>
          <a:ext cx="8584292" cy="1675083"/>
        </p:xfrm>
        <a:graphic>
          <a:graphicData uri="http://schemas.openxmlformats.org/drawingml/2006/table">
            <a:tbl>
              <a:tblPr firstRow="1" bandRow="1">
                <a:tableStyleId>{5C22544A-7EE6-4342-B048-85BDC9FD1C3A}</a:tableStyleId>
              </a:tblPr>
              <a:tblGrid>
                <a:gridCol w="4152581">
                  <a:extLst>
                    <a:ext uri="{9D8B030D-6E8A-4147-A177-3AD203B41FA5}">
                      <a16:colId xmlns:a16="http://schemas.microsoft.com/office/drawing/2014/main" val="3598850569"/>
                    </a:ext>
                  </a:extLst>
                </a:gridCol>
                <a:gridCol w="4431711">
                  <a:extLst>
                    <a:ext uri="{9D8B030D-6E8A-4147-A177-3AD203B41FA5}">
                      <a16:colId xmlns:a16="http://schemas.microsoft.com/office/drawing/2014/main" val="724479017"/>
                    </a:ext>
                  </a:extLst>
                </a:gridCol>
              </a:tblGrid>
              <a:tr h="284967">
                <a:tc>
                  <a:txBody>
                    <a:bodyPr/>
                    <a:lstStyle/>
                    <a:p>
                      <a:r>
                        <a:rPr lang="en-ZA" sz="1450" dirty="0" smtClean="0"/>
                        <a:t>Reason for Variance</a:t>
                      </a:r>
                      <a:endParaRPr lang="en-ZA" sz="1450" dirty="0"/>
                    </a:p>
                  </a:txBody>
                  <a:tcPr/>
                </a:tc>
                <a:tc>
                  <a:txBody>
                    <a:bodyPr/>
                    <a:lstStyle/>
                    <a:p>
                      <a:r>
                        <a:rPr lang="en-ZA" sz="1450" dirty="0" smtClean="0"/>
                        <a:t>Remedial Actions</a:t>
                      </a:r>
                      <a:endParaRPr lang="en-ZA" sz="1450" dirty="0"/>
                    </a:p>
                  </a:txBody>
                  <a:tcPr/>
                </a:tc>
                <a:extLst>
                  <a:ext uri="{0D108BD9-81ED-4DB2-BD59-A6C34878D82A}">
                    <a16:rowId xmlns:a16="http://schemas.microsoft.com/office/drawing/2014/main" val="4003246551"/>
                  </a:ext>
                </a:extLst>
              </a:tr>
              <a:tr h="1362663">
                <a:tc>
                  <a:txBody>
                    <a:bodyPr/>
                    <a:lstStyle/>
                    <a:p>
                      <a:pPr marL="542925" marR="0" lvl="1" indent="-285750" algn="just" defTabSz="457200" rtl="0" eaLnBrk="0" fontAlgn="base" latinLnBrk="0" hangingPunct="0">
                        <a:lnSpc>
                          <a:spcPct val="100000"/>
                        </a:lnSpc>
                        <a:spcBef>
                          <a:spcPct val="20000"/>
                        </a:spcBef>
                        <a:spcAft>
                          <a:spcPct val="0"/>
                        </a:spcAft>
                        <a:buClrTx/>
                        <a:buSzTx/>
                        <a:buFontTx/>
                        <a:buChar char="-"/>
                        <a:tabLst/>
                        <a:defRPr/>
                      </a:pPr>
                      <a:r>
                        <a:rPr kumimoji="0" lang="en-ZA" sz="145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A high number of claims awaiting for information from employers.</a:t>
                      </a:r>
                    </a:p>
                    <a:p>
                      <a:pPr marL="0" marR="0" lvl="0" indent="0" algn="just" defTabSz="457200" rtl="0" eaLnBrk="0" fontAlgn="base" latinLnBrk="0" hangingPunct="0">
                        <a:lnSpc>
                          <a:spcPct val="100000"/>
                        </a:lnSpc>
                        <a:spcBef>
                          <a:spcPct val="20000"/>
                        </a:spcBef>
                        <a:spcAft>
                          <a:spcPct val="0"/>
                        </a:spcAft>
                        <a:buClrTx/>
                        <a:buSzTx/>
                        <a:buFontTx/>
                        <a:buNone/>
                        <a:tabLst/>
                        <a:defRPr/>
                      </a:pPr>
                      <a:endParaRPr kumimoji="0" lang="en-US" sz="145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endParaRPr>
                    </a:p>
                  </a:txBody>
                  <a:tcPr/>
                </a:tc>
                <a:tc>
                  <a:txBody>
                    <a:bodyPr/>
                    <a:lstStyle/>
                    <a:p>
                      <a:pPr marL="542925" marR="0" lvl="1" indent="-285750" algn="l" defTabSz="457200" rtl="0" eaLnBrk="0" fontAlgn="base" latinLnBrk="0" hangingPunct="0">
                        <a:lnSpc>
                          <a:spcPct val="100000"/>
                        </a:lnSpc>
                        <a:spcBef>
                          <a:spcPct val="20000"/>
                        </a:spcBef>
                        <a:spcAft>
                          <a:spcPct val="0"/>
                        </a:spcAft>
                        <a:buClrTx/>
                        <a:buSzTx/>
                        <a:buFontTx/>
                        <a:buChar char="-"/>
                        <a:tabLst/>
                        <a:defRPr/>
                      </a:pPr>
                      <a:r>
                        <a:rPr kumimoji="0" lang="en-ZA" sz="145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Regions to follow up with employers.</a:t>
                      </a:r>
                    </a:p>
                  </a:txBody>
                  <a:tcPr/>
                </a:tc>
                <a:extLst>
                  <a:ext uri="{0D108BD9-81ED-4DB2-BD59-A6C34878D82A}">
                    <a16:rowId xmlns:a16="http://schemas.microsoft.com/office/drawing/2014/main" val="194367608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90759812"/>
              </p:ext>
            </p:extLst>
          </p:nvPr>
        </p:nvGraphicFramePr>
        <p:xfrm>
          <a:off x="330467" y="1685758"/>
          <a:ext cx="8332270" cy="1125220"/>
        </p:xfrm>
        <a:graphic>
          <a:graphicData uri="http://schemas.openxmlformats.org/drawingml/2006/table">
            <a:tbl>
              <a:tblPr firstRow="1" bandRow="1">
                <a:tableStyleId>{5C22544A-7EE6-4342-B048-85BDC9FD1C3A}</a:tableStyleId>
              </a:tblPr>
              <a:tblGrid>
                <a:gridCol w="4166135">
                  <a:extLst>
                    <a:ext uri="{9D8B030D-6E8A-4147-A177-3AD203B41FA5}">
                      <a16:colId xmlns:a16="http://schemas.microsoft.com/office/drawing/2014/main" val="94147654"/>
                    </a:ext>
                  </a:extLst>
                </a:gridCol>
                <a:gridCol w="4166135">
                  <a:extLst>
                    <a:ext uri="{9D8B030D-6E8A-4147-A177-3AD203B41FA5}">
                      <a16:colId xmlns:a16="http://schemas.microsoft.com/office/drawing/2014/main" val="3412080490"/>
                    </a:ext>
                  </a:extLst>
                </a:gridCol>
              </a:tblGrid>
              <a:tr h="370840">
                <a:tc>
                  <a:txBody>
                    <a:bodyPr/>
                    <a:lstStyle/>
                    <a:p>
                      <a:r>
                        <a:rPr lang="en-ZA" sz="1450" dirty="0" smtClean="0"/>
                        <a:t>Reason for Variance</a:t>
                      </a:r>
                      <a:endParaRPr lang="en-ZA" sz="1450" dirty="0"/>
                    </a:p>
                  </a:txBody>
                  <a:tcPr/>
                </a:tc>
                <a:tc>
                  <a:txBody>
                    <a:bodyPr/>
                    <a:lstStyle/>
                    <a:p>
                      <a:r>
                        <a:rPr lang="en-ZA" sz="1450" dirty="0" smtClean="0"/>
                        <a:t>Remedial Actions</a:t>
                      </a:r>
                      <a:endParaRPr lang="en-ZA" sz="1450" dirty="0"/>
                    </a:p>
                  </a:txBody>
                  <a:tcPr/>
                </a:tc>
                <a:extLst>
                  <a:ext uri="{0D108BD9-81ED-4DB2-BD59-A6C34878D82A}">
                    <a16:rowId xmlns:a16="http://schemas.microsoft.com/office/drawing/2014/main" val="81477490"/>
                  </a:ext>
                </a:extLst>
              </a:tr>
              <a:tr h="370840">
                <a:tc>
                  <a:txBody>
                    <a:bodyPr/>
                    <a:lstStyle/>
                    <a:p>
                      <a:pPr marL="542925" marR="0" lvl="1" indent="-285750" algn="just" defTabSz="457200" rtl="0" eaLnBrk="0" fontAlgn="base" latinLnBrk="0" hangingPunct="0">
                        <a:lnSpc>
                          <a:spcPct val="100000"/>
                        </a:lnSpc>
                        <a:spcBef>
                          <a:spcPct val="20000"/>
                        </a:spcBef>
                        <a:spcAft>
                          <a:spcPct val="0"/>
                        </a:spcAft>
                        <a:buClrTx/>
                        <a:buSzTx/>
                        <a:buFontTx/>
                        <a:buChar char="-"/>
                        <a:tabLst/>
                        <a:defRPr/>
                      </a:pPr>
                      <a:r>
                        <a:rPr kumimoji="0" lang="en-ZA" sz="145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Limited Resources in HRM to support the structure of the Compensation Fund. </a:t>
                      </a:r>
                    </a:p>
                  </a:txBody>
                  <a:tcPr/>
                </a:tc>
                <a:tc>
                  <a:txBody>
                    <a:bodyPr/>
                    <a:lstStyle/>
                    <a:p>
                      <a:pPr marL="542925" marR="0" lvl="1" indent="-285750" algn="l" defTabSz="457200" rtl="0" eaLnBrk="0" fontAlgn="base" latinLnBrk="0" hangingPunct="0">
                        <a:lnSpc>
                          <a:spcPct val="100000"/>
                        </a:lnSpc>
                        <a:spcBef>
                          <a:spcPct val="20000"/>
                        </a:spcBef>
                        <a:spcAft>
                          <a:spcPct val="0"/>
                        </a:spcAft>
                        <a:buClrTx/>
                        <a:buSzTx/>
                        <a:buFontTx/>
                        <a:buChar char="-"/>
                        <a:tabLst/>
                        <a:defRPr/>
                      </a:pPr>
                      <a:r>
                        <a:rPr kumimoji="0" lang="en-ZA" sz="145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Develop  a Recruitment Turnaround Plan to reach less than 10% vacancy rate by the end of the financial year.</a:t>
                      </a:r>
                    </a:p>
                  </a:txBody>
                  <a:tcPr/>
                </a:tc>
                <a:extLst>
                  <a:ext uri="{0D108BD9-81ED-4DB2-BD59-A6C34878D82A}">
                    <a16:rowId xmlns:a16="http://schemas.microsoft.com/office/drawing/2014/main" val="592535910"/>
                  </a:ext>
                </a:extLst>
              </a:tr>
            </a:tbl>
          </a:graphicData>
        </a:graphic>
      </p:graphicFrame>
    </p:spTree>
    <p:extLst>
      <p:ext uri="{BB962C8B-B14F-4D97-AF65-F5344CB8AC3E}">
        <p14:creationId xmlns:p14="http://schemas.microsoft.com/office/powerpoint/2010/main" val="116217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PRESENTATION CONTENT</a:t>
            </a:r>
            <a:endParaRPr lang="en-US" altLang="en-US" sz="3200" dirty="0">
              <a:ea typeface="ＭＳ Ｐゴシック" pitchFamily="34" charset="-128"/>
            </a:endParaRPr>
          </a:p>
        </p:txBody>
      </p:sp>
      <p:sp>
        <p:nvSpPr>
          <p:cNvPr id="17412" name="Slide Number Placeholder 1"/>
          <p:cNvSpPr>
            <a:spLocks noGrp="1"/>
          </p:cNvSpPr>
          <p:nvPr>
            <p:ph type="sldNum" sz="quarter" idx="12"/>
          </p:nvPr>
        </p:nvSpPr>
        <p:spPr bwMode="auto">
          <a:xfrm>
            <a:off x="7010400" y="63563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2</a:t>
            </a:fld>
            <a:endParaRPr lang="en-US" altLang="en-US" sz="1200" b="1" dirty="0">
              <a:solidFill>
                <a:schemeClr val="bg1"/>
              </a:solidFill>
            </a:endParaRPr>
          </a:p>
        </p:txBody>
      </p:sp>
      <p:sp>
        <p:nvSpPr>
          <p:cNvPr id="8" name="Content Placeholder 2"/>
          <p:cNvSpPr txBox="1">
            <a:spLocks/>
          </p:cNvSpPr>
          <p:nvPr/>
        </p:nvSpPr>
        <p:spPr bwMode="auto">
          <a:xfrm>
            <a:off x="285750" y="1327730"/>
            <a:ext cx="8529637" cy="491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buAutoNum type="arabicPeriod"/>
            </a:pPr>
            <a:r>
              <a:rPr lang="en-US" altLang="en-US" sz="2400" dirty="0">
                <a:latin typeface="Arial" charset="0"/>
              </a:rPr>
              <a:t>Introduction </a:t>
            </a:r>
          </a:p>
          <a:p>
            <a:pPr lvl="0">
              <a:buAutoNum type="arabicPeriod"/>
            </a:pPr>
            <a:r>
              <a:rPr lang="en-US" altLang="en-US" sz="2400" dirty="0">
                <a:latin typeface="Arial" charset="0"/>
              </a:rPr>
              <a:t>Vision and Mission </a:t>
            </a:r>
          </a:p>
          <a:p>
            <a:pPr lvl="0">
              <a:buAutoNum type="arabicPeriod"/>
            </a:pPr>
            <a:r>
              <a:rPr lang="en-US" altLang="en-US" sz="2400" dirty="0">
                <a:latin typeface="Arial" charset="0"/>
              </a:rPr>
              <a:t>Footprint</a:t>
            </a:r>
          </a:p>
          <a:p>
            <a:pPr lvl="0">
              <a:buAutoNum type="arabicPeriod"/>
            </a:pPr>
            <a:r>
              <a:rPr lang="en-US" altLang="en-US" sz="2400" dirty="0">
                <a:latin typeface="Arial" charset="0"/>
              </a:rPr>
              <a:t>Strategic Focus and Service Offerings</a:t>
            </a:r>
          </a:p>
          <a:p>
            <a:pPr lvl="0">
              <a:buAutoNum type="arabicPeriod"/>
            </a:pPr>
            <a:r>
              <a:rPr lang="en-US" altLang="en-US" sz="2400" dirty="0">
                <a:latin typeface="Arial" charset="0"/>
              </a:rPr>
              <a:t>Link to Government Priorities </a:t>
            </a:r>
          </a:p>
          <a:p>
            <a:pPr lvl="0">
              <a:buAutoNum type="arabicPeriod"/>
            </a:pPr>
            <a:r>
              <a:rPr lang="en-US" altLang="en-US" sz="2400" dirty="0">
                <a:latin typeface="Arial" charset="0"/>
              </a:rPr>
              <a:t>Quarter Performance </a:t>
            </a:r>
          </a:p>
          <a:p>
            <a:pPr lvl="0">
              <a:buAutoNum type="arabicPeriod"/>
            </a:pPr>
            <a:r>
              <a:rPr lang="en-US" altLang="en-US" sz="2400" dirty="0">
                <a:latin typeface="Arial" charset="0"/>
              </a:rPr>
              <a:t>Provincial </a:t>
            </a:r>
            <a:r>
              <a:rPr lang="en-US" altLang="en-US" sz="2400" dirty="0" smtClean="0">
                <a:latin typeface="Arial" charset="0"/>
              </a:rPr>
              <a:t>Breakdown</a:t>
            </a:r>
          </a:p>
          <a:p>
            <a:pPr lvl="0">
              <a:buAutoNum type="arabicPeriod"/>
            </a:pPr>
            <a:r>
              <a:rPr lang="en-US" altLang="en-US" sz="2400" dirty="0" smtClean="0">
                <a:latin typeface="Arial" charset="0"/>
              </a:rPr>
              <a:t>Extend of Service Delivery on Claims Adjudication and Invoice Finalisation </a:t>
            </a:r>
          </a:p>
          <a:p>
            <a:pPr lvl="0">
              <a:buAutoNum type="arabicPeriod"/>
            </a:pPr>
            <a:r>
              <a:rPr lang="en-US" altLang="en-US" sz="2400" dirty="0" smtClean="0">
                <a:latin typeface="Arial" charset="0"/>
              </a:rPr>
              <a:t>Performance Progress on Indicators Reporting Annually</a:t>
            </a:r>
          </a:p>
          <a:p>
            <a:pPr marL="0" lvl="0" indent="0">
              <a:buNone/>
            </a:pPr>
            <a:endParaRPr lang="en-US" altLang="en-US" sz="2400" dirty="0">
              <a:latin typeface="Arial" charset="0"/>
            </a:endParaRPr>
          </a:p>
          <a:p>
            <a:pPr marL="0" lvl="0" indent="0">
              <a:buNone/>
            </a:pPr>
            <a:r>
              <a:rPr lang="en-US" altLang="en-US" sz="2400" dirty="0" smtClean="0">
                <a:latin typeface="Arial" charset="0"/>
              </a:rPr>
              <a:t> </a:t>
            </a:r>
            <a:endParaRPr lang="en-US" altLang="en-US" sz="2400" dirty="0">
              <a:latin typeface="Arial" charset="0"/>
            </a:endParaRPr>
          </a:p>
        </p:txBody>
      </p:sp>
    </p:spTree>
    <p:extLst>
      <p:ext uri="{BB962C8B-B14F-4D97-AF65-F5344CB8AC3E}">
        <p14:creationId xmlns:p14="http://schemas.microsoft.com/office/powerpoint/2010/main" val="3872137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68" y="338328"/>
            <a:ext cx="8307895" cy="950976"/>
          </a:xfrm>
        </p:spPr>
        <p:txBody>
          <a:bodyPr/>
          <a:lstStyle/>
          <a:p>
            <a:pPr algn="l" rtl="0"/>
            <a:r>
              <a:rPr lang="en-ZA" dirty="0" smtClean="0"/>
              <a:t>PROVINCIAL BREAKDOWN</a:t>
            </a:r>
            <a:endParaRPr lang="en-ZA" dirty="0"/>
          </a:p>
        </p:txBody>
      </p:sp>
      <p:sp>
        <p:nvSpPr>
          <p:cNvPr id="3" name="Text Placeholder 2"/>
          <p:cNvSpPr>
            <a:spLocks noGrp="1"/>
          </p:cNvSpPr>
          <p:nvPr>
            <p:ph type="body" idx="1"/>
          </p:nvPr>
        </p:nvSpPr>
        <p:spPr>
          <a:xfrm>
            <a:off x="227207" y="1301628"/>
            <a:ext cx="8696446" cy="446802"/>
          </a:xfrm>
        </p:spPr>
        <p:txBody>
          <a:bodyPr/>
          <a:lstStyle/>
          <a:p>
            <a:pPr marL="0" indent="0" defTabSz="257175" fontAlgn="b">
              <a:buNone/>
              <a:defRPr/>
            </a:pPr>
            <a:r>
              <a:rPr lang="en-ZA" sz="1600" b="1" dirty="0"/>
              <a:t>85% of requests for pre-authorisation of  Specialised Medical Interventions finalised within 10 working days of receipt</a:t>
            </a:r>
            <a:endParaRPr lang="en-ZA" sz="1350" b="1" dirty="0" smtClean="0">
              <a:solidFill>
                <a:schemeClr val="tx2"/>
              </a:solidFill>
            </a:endParaRPr>
          </a:p>
          <a:p>
            <a:pPr algn="l" fontAlgn="b"/>
            <a:endParaRPr lang="en-ZA" b="1" dirty="0">
              <a:solidFill>
                <a:srgbClr val="000000"/>
              </a:solidFill>
              <a:latin typeface="Calibri"/>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33157841"/>
              </p:ext>
            </p:extLst>
          </p:nvPr>
        </p:nvGraphicFramePr>
        <p:xfrm>
          <a:off x="292605" y="1883205"/>
          <a:ext cx="8631047" cy="4179887"/>
        </p:xfrm>
        <a:graphic>
          <a:graphicData uri="http://schemas.openxmlformats.org/drawingml/2006/table">
            <a:tbl>
              <a:tblPr firstRow="1" bandRow="1">
                <a:tableStyleId>{F5AB1C69-6EDB-4FF4-983F-18BD219EF322}</a:tableStyleId>
              </a:tblPr>
              <a:tblGrid>
                <a:gridCol w="1205477">
                  <a:extLst>
                    <a:ext uri="{9D8B030D-6E8A-4147-A177-3AD203B41FA5}">
                      <a16:colId xmlns:a16="http://schemas.microsoft.com/office/drawing/2014/main" val="115651493"/>
                    </a:ext>
                  </a:extLst>
                </a:gridCol>
                <a:gridCol w="1602656">
                  <a:extLst>
                    <a:ext uri="{9D8B030D-6E8A-4147-A177-3AD203B41FA5}">
                      <a16:colId xmlns:a16="http://schemas.microsoft.com/office/drawing/2014/main" val="3290742432"/>
                    </a:ext>
                  </a:extLst>
                </a:gridCol>
                <a:gridCol w="2831842">
                  <a:extLst>
                    <a:ext uri="{9D8B030D-6E8A-4147-A177-3AD203B41FA5}">
                      <a16:colId xmlns:a16="http://schemas.microsoft.com/office/drawing/2014/main" val="20004"/>
                    </a:ext>
                  </a:extLst>
                </a:gridCol>
                <a:gridCol w="2991072">
                  <a:extLst>
                    <a:ext uri="{9D8B030D-6E8A-4147-A177-3AD203B41FA5}">
                      <a16:colId xmlns:a16="http://schemas.microsoft.com/office/drawing/2014/main" val="3092822871"/>
                    </a:ext>
                  </a:extLst>
                </a:gridCol>
              </a:tblGrid>
              <a:tr h="639679">
                <a:tc>
                  <a:txBody>
                    <a:bodyPr/>
                    <a:lstStyle/>
                    <a:p>
                      <a:pPr algn="l" fontAlgn="b"/>
                      <a:r>
                        <a:rPr lang="en-ZA" sz="1800" b="1" u="none" strike="noStrike" dirty="0">
                          <a:solidFill>
                            <a:schemeClr val="bg1"/>
                          </a:solidFill>
                          <a:effectLst/>
                          <a:latin typeface="+mn-lt"/>
                          <a:cs typeface="Arial" panose="020B0604020202020204" pitchFamily="34" charset="0"/>
                        </a:rPr>
                        <a:t>Province</a:t>
                      </a:r>
                      <a:endParaRPr lang="en-ZA" sz="1800" b="1" i="0" u="none" strike="noStrike" dirty="0">
                        <a:solidFill>
                          <a:schemeClr val="bg1"/>
                        </a:solidFill>
                        <a:effectLst/>
                        <a:latin typeface="+mn-lt"/>
                        <a:cs typeface="Arial" panose="020B0604020202020204" pitchFamily="34" charset="0"/>
                      </a:endParaRPr>
                    </a:p>
                  </a:txBody>
                  <a:tcPr marL="9525" marR="9525" marT="9525" marB="0" anchor="b"/>
                </a:tc>
                <a:tc>
                  <a:txBody>
                    <a:bodyPr/>
                    <a:lstStyle/>
                    <a:p>
                      <a:pPr algn="ctr" fontAlgn="b"/>
                      <a:r>
                        <a:rPr lang="en-ZA" sz="2400" b="1" u="none" strike="noStrike" dirty="0" smtClean="0">
                          <a:solidFill>
                            <a:schemeClr val="bg1"/>
                          </a:solidFill>
                          <a:effectLst/>
                        </a:rPr>
                        <a:t>Total Received</a:t>
                      </a:r>
                      <a:endParaRPr lang="en-ZA" sz="2400" b="1" i="0" u="none" strike="noStrike" dirty="0">
                        <a:solidFill>
                          <a:schemeClr val="bg1"/>
                        </a:solidFill>
                        <a:effectLst/>
                        <a:latin typeface="Calibri"/>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2400" b="1" i="0" u="none" strike="noStrike" dirty="0" smtClean="0">
                          <a:solidFill>
                            <a:schemeClr val="bg1"/>
                          </a:solidFill>
                          <a:effectLst/>
                          <a:latin typeface="+mn-lt"/>
                        </a:rPr>
                        <a:t>Pre-authorisations</a:t>
                      </a:r>
                      <a:r>
                        <a:rPr lang="en-ZA" sz="2400" b="1" i="0" u="none" strike="noStrike" baseline="0" dirty="0" smtClean="0">
                          <a:solidFill>
                            <a:schemeClr val="bg1"/>
                          </a:solidFill>
                          <a:effectLst/>
                          <a:latin typeface="+mn-lt"/>
                        </a:rPr>
                        <a:t> responded to within 10 working days</a:t>
                      </a:r>
                      <a:endParaRPr lang="en-ZA" sz="2400" b="1" i="0" u="none" strike="noStrike" dirty="0" smtClean="0">
                        <a:solidFill>
                          <a:schemeClr val="bg1"/>
                        </a:solidFill>
                        <a:effectLst/>
                        <a:latin typeface="+mn-lt"/>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2400" b="1" i="0" u="none" strike="noStrike" dirty="0" smtClean="0">
                          <a:solidFill>
                            <a:schemeClr val="bg1"/>
                          </a:solidFill>
                          <a:effectLst/>
                          <a:latin typeface="+mn-lt"/>
                        </a:rPr>
                        <a:t>% Pre-authorisations</a:t>
                      </a:r>
                      <a:r>
                        <a:rPr lang="en-ZA" sz="2400" b="1" i="0" u="none" strike="noStrike" baseline="0" dirty="0" smtClean="0">
                          <a:solidFill>
                            <a:schemeClr val="bg1"/>
                          </a:solidFill>
                          <a:effectLst/>
                          <a:latin typeface="+mn-lt"/>
                        </a:rPr>
                        <a:t> responded to within 10 working days</a:t>
                      </a:r>
                      <a:endParaRPr lang="en-ZA" sz="2400" b="1" i="0" u="none" strike="noStrike" dirty="0" smtClean="0">
                        <a:solidFill>
                          <a:schemeClr val="bg1"/>
                        </a:solidFill>
                        <a:effectLst/>
                        <a:latin typeface="+mn-lt"/>
                      </a:endParaRPr>
                    </a:p>
                  </a:txBody>
                  <a:tcPr marL="9525" marR="9525" marT="9525" marB="0" anchor="b"/>
                </a:tc>
                <a:extLst>
                  <a:ext uri="{0D108BD9-81ED-4DB2-BD59-A6C34878D82A}">
                    <a16:rowId xmlns:a16="http://schemas.microsoft.com/office/drawing/2014/main" val="1118617310"/>
                  </a:ext>
                </a:extLst>
              </a:tr>
              <a:tr h="411650">
                <a:tc>
                  <a:txBody>
                    <a:bodyPr/>
                    <a:lstStyle/>
                    <a:p>
                      <a:pPr algn="ctr" fontAlgn="b"/>
                      <a:r>
                        <a:rPr lang="en-ZA" sz="1600" b="1" i="0" u="none" strike="noStrike" dirty="0">
                          <a:solidFill>
                            <a:srgbClr val="000000"/>
                          </a:solidFill>
                          <a:effectLst/>
                          <a:latin typeface="Calibri"/>
                        </a:rPr>
                        <a:t>EC</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210</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202</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210</a:t>
                      </a:r>
                    </a:p>
                  </a:txBody>
                  <a:tcPr marL="0" marR="0" marT="0" marB="0" anchor="b">
                    <a:solidFill>
                      <a:srgbClr val="00B050"/>
                    </a:solidFill>
                  </a:tcPr>
                </a:tc>
                <a:extLst>
                  <a:ext uri="{0D108BD9-81ED-4DB2-BD59-A6C34878D82A}">
                    <a16:rowId xmlns:a16="http://schemas.microsoft.com/office/drawing/2014/main" val="1734772779"/>
                  </a:ext>
                </a:extLst>
              </a:tr>
              <a:tr h="292775">
                <a:tc>
                  <a:txBody>
                    <a:bodyPr/>
                    <a:lstStyle/>
                    <a:p>
                      <a:pPr algn="ctr" fontAlgn="b"/>
                      <a:r>
                        <a:rPr lang="en-ZA" sz="1600" b="1" i="0" u="none" strike="noStrike">
                          <a:solidFill>
                            <a:srgbClr val="000000"/>
                          </a:solidFill>
                          <a:effectLst/>
                          <a:latin typeface="Calibri"/>
                        </a:rPr>
                        <a:t>FS</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146</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145</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146</a:t>
                      </a:r>
                    </a:p>
                  </a:txBody>
                  <a:tcPr marL="0" marR="0" marT="0" marB="0" anchor="b">
                    <a:solidFill>
                      <a:srgbClr val="00B050"/>
                    </a:solidFill>
                  </a:tcPr>
                </a:tc>
                <a:extLst>
                  <a:ext uri="{0D108BD9-81ED-4DB2-BD59-A6C34878D82A}">
                    <a16:rowId xmlns:a16="http://schemas.microsoft.com/office/drawing/2014/main" val="893853635"/>
                  </a:ext>
                </a:extLst>
              </a:tr>
              <a:tr h="292775">
                <a:tc>
                  <a:txBody>
                    <a:bodyPr/>
                    <a:lstStyle/>
                    <a:p>
                      <a:pPr algn="ctr" fontAlgn="b"/>
                      <a:r>
                        <a:rPr lang="en-ZA" sz="1600" b="1" i="0" u="none" strike="noStrike">
                          <a:solidFill>
                            <a:srgbClr val="000000"/>
                          </a:solidFill>
                          <a:effectLst/>
                          <a:latin typeface="Calibri"/>
                        </a:rPr>
                        <a:t>GP</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1126</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1064</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1126</a:t>
                      </a:r>
                    </a:p>
                  </a:txBody>
                  <a:tcPr marL="0" marR="0" marT="0" marB="0" anchor="b">
                    <a:solidFill>
                      <a:srgbClr val="00B050"/>
                    </a:solidFill>
                  </a:tcPr>
                </a:tc>
                <a:extLst>
                  <a:ext uri="{0D108BD9-81ED-4DB2-BD59-A6C34878D82A}">
                    <a16:rowId xmlns:a16="http://schemas.microsoft.com/office/drawing/2014/main" val="2941298723"/>
                  </a:ext>
                </a:extLst>
              </a:tr>
              <a:tr h="292775">
                <a:tc>
                  <a:txBody>
                    <a:bodyPr/>
                    <a:lstStyle/>
                    <a:p>
                      <a:pPr algn="ctr" fontAlgn="b"/>
                      <a:r>
                        <a:rPr lang="en-ZA" sz="1600" b="1" i="0" u="none" strike="noStrike">
                          <a:solidFill>
                            <a:srgbClr val="000000"/>
                          </a:solidFill>
                          <a:effectLst/>
                          <a:latin typeface="Calibri"/>
                        </a:rPr>
                        <a:t>KZN</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317</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317</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317</a:t>
                      </a:r>
                    </a:p>
                  </a:txBody>
                  <a:tcPr marL="0" marR="0" marT="0" marB="0" anchor="b">
                    <a:solidFill>
                      <a:srgbClr val="00B050"/>
                    </a:solidFill>
                  </a:tcPr>
                </a:tc>
                <a:extLst>
                  <a:ext uri="{0D108BD9-81ED-4DB2-BD59-A6C34878D82A}">
                    <a16:rowId xmlns:a16="http://schemas.microsoft.com/office/drawing/2014/main" val="417976218"/>
                  </a:ext>
                </a:extLst>
              </a:tr>
              <a:tr h="292775">
                <a:tc>
                  <a:txBody>
                    <a:bodyPr/>
                    <a:lstStyle/>
                    <a:p>
                      <a:pPr algn="ctr" fontAlgn="b"/>
                      <a:r>
                        <a:rPr lang="en-ZA" sz="1600" b="1" i="0" u="none" strike="noStrike">
                          <a:solidFill>
                            <a:srgbClr val="000000"/>
                          </a:solidFill>
                          <a:effectLst/>
                          <a:latin typeface="Calibri"/>
                        </a:rPr>
                        <a:t>LP</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49</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47</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49</a:t>
                      </a:r>
                    </a:p>
                  </a:txBody>
                  <a:tcPr marL="0" marR="0" marT="0" marB="0" anchor="b">
                    <a:solidFill>
                      <a:srgbClr val="00B050"/>
                    </a:solidFill>
                  </a:tcPr>
                </a:tc>
                <a:extLst>
                  <a:ext uri="{0D108BD9-81ED-4DB2-BD59-A6C34878D82A}">
                    <a16:rowId xmlns:a16="http://schemas.microsoft.com/office/drawing/2014/main" val="1806365623"/>
                  </a:ext>
                </a:extLst>
              </a:tr>
              <a:tr h="319232">
                <a:tc>
                  <a:txBody>
                    <a:bodyPr/>
                    <a:lstStyle/>
                    <a:p>
                      <a:pPr algn="ctr" fontAlgn="b"/>
                      <a:r>
                        <a:rPr lang="en-ZA" sz="1600" b="1" i="0" u="none" strike="noStrike">
                          <a:solidFill>
                            <a:srgbClr val="000000"/>
                          </a:solidFill>
                          <a:effectLst/>
                          <a:latin typeface="Calibri"/>
                        </a:rPr>
                        <a:t>MP</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134</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124</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134</a:t>
                      </a:r>
                    </a:p>
                  </a:txBody>
                  <a:tcPr marL="0" marR="0" marT="0" marB="0" anchor="b">
                    <a:solidFill>
                      <a:srgbClr val="00B050"/>
                    </a:solidFill>
                  </a:tcPr>
                </a:tc>
                <a:extLst>
                  <a:ext uri="{0D108BD9-81ED-4DB2-BD59-A6C34878D82A}">
                    <a16:rowId xmlns:a16="http://schemas.microsoft.com/office/drawing/2014/main" val="1222244105"/>
                  </a:ext>
                </a:extLst>
              </a:tr>
              <a:tr h="292775">
                <a:tc>
                  <a:txBody>
                    <a:bodyPr/>
                    <a:lstStyle/>
                    <a:p>
                      <a:pPr algn="ctr" fontAlgn="b"/>
                      <a:r>
                        <a:rPr lang="en-ZA" sz="1600" b="1" i="0" u="none" strike="noStrike">
                          <a:solidFill>
                            <a:srgbClr val="000000"/>
                          </a:solidFill>
                          <a:effectLst/>
                          <a:latin typeface="Calibri"/>
                        </a:rPr>
                        <a:t>NC</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79</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75</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79</a:t>
                      </a:r>
                    </a:p>
                  </a:txBody>
                  <a:tcPr marL="0" marR="0" marT="0" marB="0" anchor="b">
                    <a:solidFill>
                      <a:srgbClr val="00B050"/>
                    </a:solidFill>
                  </a:tcPr>
                </a:tc>
                <a:extLst>
                  <a:ext uri="{0D108BD9-81ED-4DB2-BD59-A6C34878D82A}">
                    <a16:rowId xmlns:a16="http://schemas.microsoft.com/office/drawing/2014/main" val="1603457179"/>
                  </a:ext>
                </a:extLst>
              </a:tr>
              <a:tr h="292775">
                <a:tc>
                  <a:txBody>
                    <a:bodyPr/>
                    <a:lstStyle/>
                    <a:p>
                      <a:pPr algn="ctr" fontAlgn="b"/>
                      <a:r>
                        <a:rPr lang="en-ZA" sz="1600" b="1" i="0" u="none" strike="noStrike">
                          <a:solidFill>
                            <a:srgbClr val="000000"/>
                          </a:solidFill>
                          <a:effectLst/>
                          <a:latin typeface="Calibri"/>
                        </a:rPr>
                        <a:t>NW</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89</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69</a:t>
                      </a:r>
                    </a:p>
                  </a:txBody>
                  <a:tcPr marL="0" marR="0" marT="0" marB="0" anchor="b">
                    <a:solidFill>
                      <a:srgbClr val="00B050"/>
                    </a:solidFill>
                  </a:tcPr>
                </a:tc>
                <a:extLst>
                  <a:ext uri="{0D108BD9-81ED-4DB2-BD59-A6C34878D82A}">
                    <a16:rowId xmlns:a16="http://schemas.microsoft.com/office/drawing/2014/main" val="3174614657"/>
                  </a:ext>
                </a:extLst>
              </a:tr>
              <a:tr h="292775">
                <a:tc>
                  <a:txBody>
                    <a:bodyPr/>
                    <a:lstStyle/>
                    <a:p>
                      <a:pPr algn="ctr" fontAlgn="b"/>
                      <a:r>
                        <a:rPr lang="en-ZA" sz="1600" b="1" i="0" u="none" strike="noStrike" dirty="0">
                          <a:solidFill>
                            <a:srgbClr val="000000"/>
                          </a:solidFill>
                          <a:effectLst/>
                          <a:latin typeface="Calibri"/>
                        </a:rPr>
                        <a:t>WC</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356</a:t>
                      </a:r>
                    </a:p>
                  </a:txBody>
                  <a:tcPr marL="0" marR="0" marT="0" marB="0" anchor="b"/>
                </a:tc>
                <a:tc>
                  <a:txBody>
                    <a:bodyPr/>
                    <a:lstStyle/>
                    <a:p>
                      <a:pPr algn="ctr" fontAlgn="b"/>
                      <a:r>
                        <a:rPr lang="en-ZA" sz="1600" b="1" i="0" u="none" strike="noStrike">
                          <a:solidFill>
                            <a:srgbClr val="000000"/>
                          </a:solidFill>
                          <a:effectLst/>
                          <a:latin typeface="Calibri" panose="020F0502020204030204" pitchFamily="34" charset="0"/>
                        </a:rPr>
                        <a:t>355</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356</a:t>
                      </a:r>
                    </a:p>
                  </a:txBody>
                  <a:tcPr marL="0" marR="0" marT="0" marB="0" anchor="b">
                    <a:solidFill>
                      <a:srgbClr val="00B050"/>
                    </a:solidFill>
                  </a:tcPr>
                </a:tc>
                <a:extLst>
                  <a:ext uri="{0D108BD9-81ED-4DB2-BD59-A6C34878D82A}">
                    <a16:rowId xmlns:a16="http://schemas.microsoft.com/office/drawing/2014/main" val="10009"/>
                  </a:ext>
                </a:extLst>
              </a:tr>
              <a:tr h="292775">
                <a:tc>
                  <a:txBody>
                    <a:bodyPr/>
                    <a:lstStyle/>
                    <a:p>
                      <a:pPr algn="ctr" fontAlgn="b"/>
                      <a:r>
                        <a:rPr lang="en-ZA" sz="1600" b="1" i="0" u="none" strike="noStrike" dirty="0" smtClean="0">
                          <a:solidFill>
                            <a:srgbClr val="000000"/>
                          </a:solidFill>
                          <a:effectLst/>
                          <a:latin typeface="Calibri"/>
                        </a:rPr>
                        <a:t>Total</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2517</a:t>
                      </a:r>
                    </a:p>
                  </a:txBody>
                  <a:tcPr marL="0" marR="0" marT="0" marB="0" anchor="b"/>
                </a:tc>
                <a:tc>
                  <a:txBody>
                    <a:bodyPr/>
                    <a:lstStyle/>
                    <a:p>
                      <a:pPr algn="ctr" fontAlgn="b"/>
                      <a:r>
                        <a:rPr lang="en-ZA" sz="1600" b="1" i="0" u="none" strike="noStrike" dirty="0">
                          <a:solidFill>
                            <a:srgbClr val="000000"/>
                          </a:solidFill>
                          <a:effectLst/>
                          <a:latin typeface="Calibri" panose="020F0502020204030204" pitchFamily="34" charset="0"/>
                        </a:rPr>
                        <a:t>2418</a:t>
                      </a:r>
                    </a:p>
                  </a:txBody>
                  <a:tcPr marL="0" marR="0" marT="0" marB="0" anchor="b"/>
                </a:tc>
                <a:tc>
                  <a:txBody>
                    <a:bodyPr/>
                    <a:lstStyle/>
                    <a:p>
                      <a:pPr algn="ctr" fontAlgn="b"/>
                      <a:r>
                        <a:rPr lang="en-ZA" sz="1600" b="1" i="0" u="none" strike="noStrike" dirty="0" smtClean="0">
                          <a:solidFill>
                            <a:srgbClr val="000000"/>
                          </a:solidFill>
                          <a:effectLst/>
                          <a:latin typeface="Calibri"/>
                        </a:rPr>
                        <a:t>96%</a:t>
                      </a:r>
                      <a:endParaRPr lang="en-ZA" sz="1600" b="1" i="0" u="none" strike="noStrike" dirty="0">
                        <a:solidFill>
                          <a:srgbClr val="000000"/>
                        </a:solidFill>
                        <a:effectLst/>
                        <a:latin typeface="Calibri"/>
                      </a:endParaRPr>
                    </a:p>
                  </a:txBody>
                  <a:tcPr marL="9525" marR="9525" marT="9525" marB="0" anchor="b">
                    <a:solidFill>
                      <a:srgbClr val="00B050"/>
                    </a:solidFill>
                  </a:tcPr>
                </a:tc>
                <a:extLst>
                  <a:ext uri="{0D108BD9-81ED-4DB2-BD59-A6C34878D82A}">
                    <a16:rowId xmlns:a16="http://schemas.microsoft.com/office/drawing/2014/main" val="1096007179"/>
                  </a:ext>
                </a:extLst>
              </a:tr>
            </a:tbl>
          </a:graphicData>
        </a:graphic>
      </p:graphicFrame>
      <p:sp>
        <p:nvSpPr>
          <p:cNvPr id="5" name="TextBox 4"/>
          <p:cNvSpPr txBox="1"/>
          <p:nvPr/>
        </p:nvSpPr>
        <p:spPr>
          <a:xfrm>
            <a:off x="8001000" y="926134"/>
            <a:ext cx="47148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20</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35030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89" y="1232071"/>
            <a:ext cx="8558784" cy="642938"/>
          </a:xfrm>
        </p:spPr>
        <p:txBody>
          <a:bodyPr/>
          <a:lstStyle/>
          <a:p>
            <a:pPr algn="l"/>
            <a:r>
              <a:rPr lang="en-ZA" sz="1350" b="1" dirty="0" smtClean="0">
                <a:solidFill>
                  <a:srgbClr val="000000"/>
                </a:solidFill>
                <a:ea typeface="ＭＳ Ｐゴシック" pitchFamily="-80" charset="-128"/>
                <a:cs typeface="Arial" pitchFamily="34" charset="0"/>
              </a:rPr>
              <a:t/>
            </a:r>
            <a:br>
              <a:rPr lang="en-ZA" sz="1350" b="1" dirty="0" smtClean="0">
                <a:solidFill>
                  <a:srgbClr val="000000"/>
                </a:solidFill>
                <a:ea typeface="ＭＳ Ｐゴシック" pitchFamily="-80" charset="-128"/>
                <a:cs typeface="Arial" pitchFamily="34" charset="0"/>
              </a:rPr>
            </a:br>
            <a:r>
              <a:rPr lang="en-US" sz="1800" b="1" dirty="0" smtClean="0">
                <a:solidFill>
                  <a:srgbClr val="000000"/>
                </a:solidFill>
              </a:rPr>
              <a:t>80% of medical invoices finalised within 40 working days of receipt</a:t>
            </a:r>
            <a:r>
              <a:rPr lang="en-ZA" sz="1800" b="1" dirty="0" smtClean="0">
                <a:solidFill>
                  <a:srgbClr val="000000"/>
                </a:solidFill>
              </a:rPr>
              <a:t/>
            </a:r>
            <a:br>
              <a:rPr lang="en-ZA" sz="1800" b="1" dirty="0" smtClean="0">
                <a:solidFill>
                  <a:srgbClr val="000000"/>
                </a:solidFill>
              </a:rPr>
            </a:br>
            <a:r>
              <a:rPr lang="en-ZA" altLang="en-US" sz="1350" b="1" dirty="0">
                <a:solidFill>
                  <a:srgbClr val="00B050"/>
                </a:solidFill>
              </a:rPr>
              <a:t/>
            </a:r>
            <a:br>
              <a:rPr lang="en-ZA" altLang="en-US" sz="1350" b="1" dirty="0">
                <a:solidFill>
                  <a:srgbClr val="00B050"/>
                </a:solidFill>
              </a:rPr>
            </a:br>
            <a:endParaRPr lang="en-ZA" sz="1350" b="1" dirty="0">
              <a:solidFill>
                <a:srgbClr val="00B050"/>
              </a:solidFill>
            </a:endParaRPr>
          </a:p>
        </p:txBody>
      </p:sp>
      <p:sp>
        <p:nvSpPr>
          <p:cNvPr id="3" name="Text Placeholder 2"/>
          <p:cNvSpPr>
            <a:spLocks noGrp="1"/>
          </p:cNvSpPr>
          <p:nvPr>
            <p:ph type="body" idx="1"/>
          </p:nvPr>
        </p:nvSpPr>
        <p:spPr>
          <a:xfrm>
            <a:off x="71437" y="2086299"/>
            <a:ext cx="9072563" cy="923355"/>
          </a:xfrm>
        </p:spPr>
        <p:txBody>
          <a:bodyPr/>
          <a:lstStyle/>
          <a:p>
            <a:pPr defTabSz="257175" fontAlgn="b">
              <a:defRPr/>
            </a:pPr>
            <a:r>
              <a:rPr lang="en-ZA" b="1" dirty="0" smtClean="0">
                <a:solidFill>
                  <a:srgbClr val="002060"/>
                </a:solidFill>
              </a:rPr>
              <a:t> </a:t>
            </a:r>
            <a:endParaRPr lang="en-ZA" sz="135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571974444"/>
              </p:ext>
            </p:extLst>
          </p:nvPr>
        </p:nvGraphicFramePr>
        <p:xfrm>
          <a:off x="180789" y="1553540"/>
          <a:ext cx="8793284" cy="3880610"/>
        </p:xfrm>
        <a:graphic>
          <a:graphicData uri="http://schemas.openxmlformats.org/drawingml/2006/table">
            <a:tbl>
              <a:tblPr firstRow="1" bandRow="1">
                <a:tableStyleId>{F5AB1C69-6EDB-4FF4-983F-18BD219EF322}</a:tableStyleId>
              </a:tblPr>
              <a:tblGrid>
                <a:gridCol w="1185573">
                  <a:extLst>
                    <a:ext uri="{9D8B030D-6E8A-4147-A177-3AD203B41FA5}">
                      <a16:colId xmlns:a16="http://schemas.microsoft.com/office/drawing/2014/main" val="115651493"/>
                    </a:ext>
                  </a:extLst>
                </a:gridCol>
                <a:gridCol w="1300679">
                  <a:extLst>
                    <a:ext uri="{9D8B030D-6E8A-4147-A177-3AD203B41FA5}">
                      <a16:colId xmlns:a16="http://schemas.microsoft.com/office/drawing/2014/main" val="3683576748"/>
                    </a:ext>
                  </a:extLst>
                </a:gridCol>
                <a:gridCol w="1471641">
                  <a:extLst>
                    <a:ext uri="{9D8B030D-6E8A-4147-A177-3AD203B41FA5}">
                      <a16:colId xmlns:a16="http://schemas.microsoft.com/office/drawing/2014/main" val="1099721867"/>
                    </a:ext>
                  </a:extLst>
                </a:gridCol>
                <a:gridCol w="1471641">
                  <a:extLst>
                    <a:ext uri="{9D8B030D-6E8A-4147-A177-3AD203B41FA5}">
                      <a16:colId xmlns:a16="http://schemas.microsoft.com/office/drawing/2014/main" val="3290742432"/>
                    </a:ext>
                  </a:extLst>
                </a:gridCol>
                <a:gridCol w="1892109">
                  <a:extLst>
                    <a:ext uri="{9D8B030D-6E8A-4147-A177-3AD203B41FA5}">
                      <a16:colId xmlns:a16="http://schemas.microsoft.com/office/drawing/2014/main" val="2125234546"/>
                    </a:ext>
                  </a:extLst>
                </a:gridCol>
                <a:gridCol w="1471641">
                  <a:extLst>
                    <a:ext uri="{9D8B030D-6E8A-4147-A177-3AD203B41FA5}">
                      <a16:colId xmlns:a16="http://schemas.microsoft.com/office/drawing/2014/main" val="3092822871"/>
                    </a:ext>
                  </a:extLst>
                </a:gridCol>
              </a:tblGrid>
              <a:tr h="454280">
                <a:tc>
                  <a:txBody>
                    <a:bodyPr/>
                    <a:lstStyle/>
                    <a:p>
                      <a:pPr algn="l" fontAlgn="b"/>
                      <a:r>
                        <a:rPr lang="en-ZA" sz="1600" b="1" u="none" strike="noStrike" dirty="0">
                          <a:solidFill>
                            <a:schemeClr val="bg1"/>
                          </a:solidFill>
                          <a:effectLst/>
                          <a:latin typeface="+mn-lt"/>
                        </a:rPr>
                        <a:t>PROVINCE</a:t>
                      </a:r>
                      <a:endParaRPr lang="en-ZA" sz="1600" b="1" i="0" u="none" strike="noStrike" dirty="0">
                        <a:solidFill>
                          <a:schemeClr val="bg1"/>
                        </a:solidFill>
                        <a:effectLst/>
                        <a:latin typeface="+mn-lt"/>
                      </a:endParaRPr>
                    </a:p>
                  </a:txBody>
                  <a:tcPr marL="9525" marR="9525" marT="9525" marB="0" anchor="b"/>
                </a:tc>
                <a:tc>
                  <a:txBody>
                    <a:bodyPr/>
                    <a:lstStyle/>
                    <a:p>
                      <a:pPr algn="l" fontAlgn="b"/>
                      <a:r>
                        <a:rPr lang="en-ZA" sz="1600" b="1" i="0" u="none" strike="noStrike" dirty="0" smtClean="0">
                          <a:solidFill>
                            <a:schemeClr val="bg1"/>
                          </a:solidFill>
                          <a:effectLst/>
                          <a:latin typeface="+mn-lt"/>
                        </a:rPr>
                        <a:t>Total</a:t>
                      </a:r>
                      <a:r>
                        <a:rPr lang="en-ZA" sz="1600" b="1" i="0" u="none" strike="noStrike" baseline="0" dirty="0" smtClean="0">
                          <a:solidFill>
                            <a:schemeClr val="bg1"/>
                          </a:solidFill>
                          <a:effectLst/>
                          <a:latin typeface="+mn-lt"/>
                        </a:rPr>
                        <a:t> i</a:t>
                      </a:r>
                      <a:r>
                        <a:rPr lang="en-ZA" sz="1600" b="1" i="0" u="none" strike="noStrike" dirty="0" smtClean="0">
                          <a:solidFill>
                            <a:schemeClr val="bg1"/>
                          </a:solidFill>
                          <a:effectLst/>
                          <a:latin typeface="+mn-lt"/>
                        </a:rPr>
                        <a:t>nvoices</a:t>
                      </a:r>
                      <a:r>
                        <a:rPr lang="en-ZA" sz="1600" b="1" i="0" u="none" strike="noStrike" baseline="0" dirty="0" smtClean="0">
                          <a:solidFill>
                            <a:schemeClr val="bg1"/>
                          </a:solidFill>
                          <a:effectLst/>
                          <a:latin typeface="+mn-lt"/>
                        </a:rPr>
                        <a:t> Received</a:t>
                      </a:r>
                      <a:endParaRPr lang="en-ZA" sz="1600" b="1" i="0" u="none" strike="noStrike" dirty="0">
                        <a:solidFill>
                          <a:schemeClr val="bg1"/>
                        </a:solidFill>
                        <a:effectLst/>
                        <a:latin typeface="+mn-lt"/>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chemeClr val="bg1"/>
                          </a:solidFill>
                          <a:effectLst/>
                          <a:latin typeface="+mn-lt"/>
                        </a:rPr>
                        <a:t>Total</a:t>
                      </a:r>
                      <a:r>
                        <a:rPr lang="en-ZA" sz="1600" b="1" i="0" u="none" strike="noStrike" baseline="0" dirty="0" smtClean="0">
                          <a:solidFill>
                            <a:schemeClr val="bg1"/>
                          </a:solidFill>
                          <a:effectLst/>
                          <a:latin typeface="+mn-lt"/>
                        </a:rPr>
                        <a:t> i</a:t>
                      </a:r>
                      <a:r>
                        <a:rPr lang="en-ZA" sz="1600" b="1" i="0" u="none" strike="noStrike" dirty="0" smtClean="0">
                          <a:solidFill>
                            <a:schemeClr val="bg1"/>
                          </a:solidFill>
                          <a:effectLst/>
                          <a:latin typeface="+mn-lt"/>
                        </a:rPr>
                        <a:t>nvoices</a:t>
                      </a:r>
                      <a:r>
                        <a:rPr lang="en-ZA" sz="1600" b="1" i="0" u="none" strike="noStrike" baseline="0" dirty="0" smtClean="0">
                          <a:solidFill>
                            <a:schemeClr val="bg1"/>
                          </a:solidFill>
                          <a:effectLst/>
                          <a:latin typeface="+mn-lt"/>
                        </a:rPr>
                        <a:t> Finalised</a:t>
                      </a:r>
                      <a:endParaRPr lang="en-ZA" sz="1600" b="1" i="0" u="none" strike="noStrike" dirty="0" smtClean="0">
                        <a:solidFill>
                          <a:schemeClr val="bg1"/>
                        </a:solidFill>
                        <a:effectLst/>
                        <a:latin typeface="+mn-lt"/>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latin typeface="+mn-lt"/>
                        </a:rPr>
                        <a:t> Total % Finalised</a:t>
                      </a:r>
                      <a:endParaRPr lang="en-ZA" sz="1600" b="1" i="0" u="none" strike="noStrike" dirty="0" smtClean="0">
                        <a:solidFill>
                          <a:schemeClr val="bg1"/>
                        </a:solidFill>
                        <a:effectLst/>
                        <a:latin typeface="+mn-lt"/>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chemeClr val="bg1"/>
                          </a:solidFill>
                          <a:effectLst/>
                          <a:latin typeface="+mn-lt"/>
                        </a:rPr>
                        <a:t> Total</a:t>
                      </a:r>
                      <a:r>
                        <a:rPr lang="en-ZA" sz="1600" b="1" i="0" u="none" strike="noStrike" baseline="0" dirty="0" smtClean="0">
                          <a:solidFill>
                            <a:schemeClr val="bg1"/>
                          </a:solidFill>
                          <a:effectLst/>
                          <a:latin typeface="+mn-lt"/>
                        </a:rPr>
                        <a:t> i</a:t>
                      </a:r>
                      <a:r>
                        <a:rPr lang="en-ZA" sz="1600" b="1" i="0" u="none" strike="noStrike" dirty="0" smtClean="0">
                          <a:solidFill>
                            <a:schemeClr val="bg1"/>
                          </a:solidFill>
                          <a:effectLst/>
                          <a:latin typeface="+mn-lt"/>
                        </a:rPr>
                        <a:t>nvoices finalised</a:t>
                      </a:r>
                      <a:r>
                        <a:rPr lang="en-ZA" sz="1600" b="1" i="0" u="none" strike="noStrike" baseline="0" dirty="0" smtClean="0">
                          <a:solidFill>
                            <a:schemeClr val="bg1"/>
                          </a:solidFill>
                          <a:effectLst/>
                          <a:latin typeface="+mn-lt"/>
                        </a:rPr>
                        <a:t> within 40 working days</a:t>
                      </a:r>
                      <a:endParaRPr lang="en-ZA" sz="1600" b="1" i="0" u="none" strike="noStrike" dirty="0" smtClean="0">
                        <a:solidFill>
                          <a:schemeClr val="bg1"/>
                        </a:solidFill>
                        <a:effectLst/>
                        <a:latin typeface="+mn-lt"/>
                      </a:endParaRPr>
                    </a:p>
                  </a:txBody>
                  <a:tcPr marL="9525" marR="9525" marT="9525" marB="0" anchor="b"/>
                </a:tc>
                <a:tc>
                  <a:txBody>
                    <a:bodyPr/>
                    <a:lstStyle/>
                    <a:p>
                      <a:pPr algn="l" fontAlgn="b"/>
                      <a:r>
                        <a:rPr lang="en-ZA" sz="1600" b="1" i="0" u="none" strike="noStrike" dirty="0" smtClean="0">
                          <a:solidFill>
                            <a:schemeClr val="bg1"/>
                          </a:solidFill>
                          <a:effectLst/>
                          <a:latin typeface="+mn-lt"/>
                        </a:rPr>
                        <a:t>Total % Finalised within 40 working days</a:t>
                      </a:r>
                    </a:p>
                  </a:txBody>
                  <a:tcPr marL="9525" marR="9525" marT="9525" marB="0" anchor="b"/>
                </a:tc>
                <a:extLst>
                  <a:ext uri="{0D108BD9-81ED-4DB2-BD59-A6C34878D82A}">
                    <a16:rowId xmlns:a16="http://schemas.microsoft.com/office/drawing/2014/main" val="1118617310"/>
                  </a:ext>
                </a:extLst>
              </a:tr>
              <a:tr h="285415">
                <a:tc>
                  <a:txBody>
                    <a:bodyPr/>
                    <a:lstStyle/>
                    <a:p>
                      <a:pPr algn="ctr">
                        <a:spcAft>
                          <a:spcPts val="0"/>
                        </a:spcAft>
                      </a:pPr>
                      <a:r>
                        <a:rPr lang="en-ZA" sz="1800" b="1" dirty="0">
                          <a:solidFill>
                            <a:schemeClr val="tx1"/>
                          </a:solidFill>
                          <a:effectLst/>
                          <a:latin typeface="+mn-lt"/>
                          <a:ea typeface="Calibri" panose="020F0502020204030204" pitchFamily="34" charset="0"/>
                        </a:rPr>
                        <a:t>EC</a:t>
                      </a:r>
                    </a:p>
                  </a:txBody>
                  <a:tcPr marL="38576" marR="38576" marT="0" marB="0" anchor="b"/>
                </a:tc>
                <a:tc>
                  <a:txBody>
                    <a:bodyPr/>
                    <a:lstStyle/>
                    <a:p>
                      <a:pPr algn="ctr" fontAlgn="b"/>
                      <a:r>
                        <a:rPr lang="en-ZA" sz="1600" b="1" i="0" u="none" strike="noStrike" dirty="0" smtClean="0">
                          <a:solidFill>
                            <a:srgbClr val="000000"/>
                          </a:solidFill>
                          <a:effectLst/>
                          <a:latin typeface="Arial" panose="020B0604020202020204" pitchFamily="34" charset="0"/>
                        </a:rPr>
                        <a:t>9 588</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7 895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82%</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7 853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82%</a:t>
                      </a:r>
                    </a:p>
                  </a:txBody>
                  <a:tcPr marL="9525" marR="9525" marT="9525" marB="0" anchor="b">
                    <a:solidFill>
                      <a:srgbClr val="00B050"/>
                    </a:solidFill>
                  </a:tcPr>
                </a:tc>
                <a:extLst>
                  <a:ext uri="{0D108BD9-81ED-4DB2-BD59-A6C34878D82A}">
                    <a16:rowId xmlns:a16="http://schemas.microsoft.com/office/drawing/2014/main" val="1734772779"/>
                  </a:ext>
                </a:extLst>
              </a:tr>
              <a:tr h="285415">
                <a:tc>
                  <a:txBody>
                    <a:bodyPr/>
                    <a:lstStyle/>
                    <a:p>
                      <a:pPr algn="ctr">
                        <a:spcAft>
                          <a:spcPts val="0"/>
                        </a:spcAft>
                      </a:pPr>
                      <a:r>
                        <a:rPr lang="en-ZA" sz="1800" b="1" dirty="0">
                          <a:solidFill>
                            <a:schemeClr val="tx1"/>
                          </a:solidFill>
                          <a:effectLst/>
                          <a:latin typeface="+mn-lt"/>
                          <a:ea typeface="Calibri" panose="020F0502020204030204" pitchFamily="34" charset="0"/>
                        </a:rPr>
                        <a:t>FS</a:t>
                      </a:r>
                    </a:p>
                  </a:txBody>
                  <a:tcPr marL="38576" marR="38576" marT="0" marB="0" anchor="b"/>
                </a:tc>
                <a:tc>
                  <a:txBody>
                    <a:bodyPr/>
                    <a:lstStyle/>
                    <a:p>
                      <a:pPr algn="ctr" fontAlgn="b"/>
                      <a:r>
                        <a:rPr lang="en-ZA" sz="1600" b="1" i="0" u="none" strike="noStrike" dirty="0" smtClean="0">
                          <a:solidFill>
                            <a:srgbClr val="000000"/>
                          </a:solidFill>
                          <a:effectLst/>
                          <a:latin typeface="Arial" panose="020B0604020202020204" pitchFamily="34" charset="0"/>
                        </a:rPr>
                        <a:t>3 998</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3 578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89%</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3 540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89%</a:t>
                      </a:r>
                    </a:p>
                  </a:txBody>
                  <a:tcPr marL="9525" marR="9525" marT="9525" marB="0" anchor="b">
                    <a:solidFill>
                      <a:srgbClr val="00B050"/>
                    </a:solidFill>
                  </a:tcPr>
                </a:tc>
                <a:extLst>
                  <a:ext uri="{0D108BD9-81ED-4DB2-BD59-A6C34878D82A}">
                    <a16:rowId xmlns:a16="http://schemas.microsoft.com/office/drawing/2014/main" val="893853635"/>
                  </a:ext>
                </a:extLst>
              </a:tr>
              <a:tr h="285415">
                <a:tc>
                  <a:txBody>
                    <a:bodyPr/>
                    <a:lstStyle/>
                    <a:p>
                      <a:pPr algn="ctr">
                        <a:spcAft>
                          <a:spcPts val="0"/>
                        </a:spcAft>
                      </a:pPr>
                      <a:r>
                        <a:rPr lang="en-ZA" sz="1800" b="1" dirty="0">
                          <a:solidFill>
                            <a:schemeClr val="tx1"/>
                          </a:solidFill>
                          <a:effectLst/>
                          <a:latin typeface="+mn-lt"/>
                          <a:ea typeface="Calibri" panose="020F0502020204030204" pitchFamily="34" charset="0"/>
                        </a:rPr>
                        <a:t>GP</a:t>
                      </a:r>
                    </a:p>
                  </a:txBody>
                  <a:tcPr marL="38576" marR="38576" marT="0" marB="0" anchor="b"/>
                </a:tc>
                <a:tc>
                  <a:txBody>
                    <a:bodyPr/>
                    <a:lstStyle/>
                    <a:p>
                      <a:pPr algn="ctr" fontAlgn="b"/>
                      <a:r>
                        <a:rPr lang="en-ZA" sz="1600" b="1" i="0" u="none" strike="noStrike" dirty="0" smtClean="0">
                          <a:solidFill>
                            <a:srgbClr val="000000"/>
                          </a:solidFill>
                          <a:effectLst/>
                          <a:latin typeface="Arial" panose="020B0604020202020204" pitchFamily="34" charset="0"/>
                        </a:rPr>
                        <a:t>53 739 </a:t>
                      </a:r>
                      <a:endParaRPr lang="en-ZA"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43 170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42 608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79%</a:t>
                      </a:r>
                    </a:p>
                  </a:txBody>
                  <a:tcPr marL="9525" marR="9525" marT="9525" marB="0" anchor="b">
                    <a:solidFill>
                      <a:srgbClr val="FF0000"/>
                    </a:solidFill>
                  </a:tcPr>
                </a:tc>
                <a:extLst>
                  <a:ext uri="{0D108BD9-81ED-4DB2-BD59-A6C34878D82A}">
                    <a16:rowId xmlns:a16="http://schemas.microsoft.com/office/drawing/2014/main" val="2941298723"/>
                  </a:ext>
                </a:extLst>
              </a:tr>
              <a:tr h="285415">
                <a:tc>
                  <a:txBody>
                    <a:bodyPr/>
                    <a:lstStyle/>
                    <a:p>
                      <a:pPr algn="ctr">
                        <a:spcAft>
                          <a:spcPts val="0"/>
                        </a:spcAft>
                      </a:pPr>
                      <a:r>
                        <a:rPr lang="en-ZA" sz="1800" b="1" dirty="0">
                          <a:solidFill>
                            <a:schemeClr val="tx1"/>
                          </a:solidFill>
                          <a:effectLst/>
                          <a:latin typeface="+mn-lt"/>
                          <a:ea typeface="Calibri" panose="020F0502020204030204" pitchFamily="34" charset="0"/>
                        </a:rPr>
                        <a:t>KZN</a:t>
                      </a:r>
                    </a:p>
                  </a:txBody>
                  <a:tcPr marL="38576" marR="38576" marT="0" marB="0" anchor="b"/>
                </a:tc>
                <a:tc>
                  <a:txBody>
                    <a:bodyPr/>
                    <a:lstStyle/>
                    <a:p>
                      <a:pPr algn="ctr" fontAlgn="b"/>
                      <a:r>
                        <a:rPr lang="en-ZA" sz="1600" b="1" i="0" u="none" strike="noStrike" dirty="0" smtClean="0">
                          <a:solidFill>
                            <a:srgbClr val="000000"/>
                          </a:solidFill>
                          <a:effectLst/>
                          <a:latin typeface="Arial" panose="020B0604020202020204" pitchFamily="34" charset="0"/>
                        </a:rPr>
                        <a:t>15 954</a:t>
                      </a:r>
                      <a:endParaRPr lang="en-ZA"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14 818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93%</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14 516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91%</a:t>
                      </a:r>
                    </a:p>
                  </a:txBody>
                  <a:tcPr marL="9525" marR="9525" marT="9525" marB="0" anchor="b">
                    <a:solidFill>
                      <a:srgbClr val="00B050"/>
                    </a:solidFill>
                  </a:tcPr>
                </a:tc>
                <a:extLst>
                  <a:ext uri="{0D108BD9-81ED-4DB2-BD59-A6C34878D82A}">
                    <a16:rowId xmlns:a16="http://schemas.microsoft.com/office/drawing/2014/main" val="417976218"/>
                  </a:ext>
                </a:extLst>
              </a:tr>
              <a:tr h="285415">
                <a:tc>
                  <a:txBody>
                    <a:bodyPr/>
                    <a:lstStyle/>
                    <a:p>
                      <a:pPr algn="ctr">
                        <a:spcAft>
                          <a:spcPts val="0"/>
                        </a:spcAft>
                      </a:pPr>
                      <a:r>
                        <a:rPr lang="en-ZA" sz="1800" b="1" dirty="0">
                          <a:solidFill>
                            <a:schemeClr val="tx1"/>
                          </a:solidFill>
                          <a:effectLst/>
                          <a:latin typeface="+mn-lt"/>
                          <a:ea typeface="Calibri" panose="020F0502020204030204" pitchFamily="34" charset="0"/>
                        </a:rPr>
                        <a:t>LIM</a:t>
                      </a:r>
                    </a:p>
                  </a:txBody>
                  <a:tcPr marL="38576" marR="38576" marT="0" marB="0" anchor="b"/>
                </a:tc>
                <a:tc>
                  <a:txBody>
                    <a:bodyPr/>
                    <a:lstStyle/>
                    <a:p>
                      <a:pPr algn="ctr" fontAlgn="b"/>
                      <a:r>
                        <a:rPr lang="en-ZA" sz="1600" b="1" i="0" u="none" strike="noStrike" dirty="0" smtClean="0">
                          <a:solidFill>
                            <a:srgbClr val="000000"/>
                          </a:solidFill>
                          <a:effectLst/>
                          <a:latin typeface="Arial" panose="020B0604020202020204" pitchFamily="34" charset="0"/>
                        </a:rPr>
                        <a:t>4 354 </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3 480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80%</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3 430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79%</a:t>
                      </a:r>
                    </a:p>
                  </a:txBody>
                  <a:tcPr marL="9525" marR="9525" marT="9525" marB="0" anchor="b">
                    <a:solidFill>
                      <a:srgbClr val="FF0000"/>
                    </a:solidFill>
                  </a:tcPr>
                </a:tc>
                <a:extLst>
                  <a:ext uri="{0D108BD9-81ED-4DB2-BD59-A6C34878D82A}">
                    <a16:rowId xmlns:a16="http://schemas.microsoft.com/office/drawing/2014/main" val="1806365623"/>
                  </a:ext>
                </a:extLst>
              </a:tr>
              <a:tr h="285415">
                <a:tc>
                  <a:txBody>
                    <a:bodyPr/>
                    <a:lstStyle/>
                    <a:p>
                      <a:pPr algn="ctr">
                        <a:spcAft>
                          <a:spcPts val="0"/>
                        </a:spcAft>
                      </a:pPr>
                      <a:r>
                        <a:rPr lang="en-ZA" sz="1800" b="1" dirty="0">
                          <a:solidFill>
                            <a:schemeClr val="tx1"/>
                          </a:solidFill>
                          <a:effectLst/>
                          <a:latin typeface="+mn-lt"/>
                          <a:ea typeface="Calibri" panose="020F0502020204030204" pitchFamily="34" charset="0"/>
                        </a:rPr>
                        <a:t>MP</a:t>
                      </a:r>
                    </a:p>
                  </a:txBody>
                  <a:tcPr marL="38576" marR="38576" marT="0" marB="0" anchor="b"/>
                </a:tc>
                <a:tc>
                  <a:txBody>
                    <a:bodyPr/>
                    <a:lstStyle/>
                    <a:p>
                      <a:pPr algn="ctr" fontAlgn="b"/>
                      <a:r>
                        <a:rPr lang="en-ZA" sz="1600" b="1" i="0" u="none" strike="noStrike" dirty="0" smtClean="0">
                          <a:solidFill>
                            <a:srgbClr val="000000"/>
                          </a:solidFill>
                          <a:effectLst/>
                          <a:latin typeface="Arial" panose="020B0604020202020204" pitchFamily="34" charset="0"/>
                        </a:rPr>
                        <a:t>10 673 </a:t>
                      </a:r>
                      <a:endParaRPr lang="en-ZA"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9 708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91%</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9 639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90%</a:t>
                      </a:r>
                    </a:p>
                  </a:txBody>
                  <a:tcPr marL="9525" marR="9525" marT="9525" marB="0" anchor="b">
                    <a:solidFill>
                      <a:srgbClr val="00B050"/>
                    </a:solidFill>
                  </a:tcPr>
                </a:tc>
                <a:extLst>
                  <a:ext uri="{0D108BD9-81ED-4DB2-BD59-A6C34878D82A}">
                    <a16:rowId xmlns:a16="http://schemas.microsoft.com/office/drawing/2014/main" val="1222244105"/>
                  </a:ext>
                </a:extLst>
              </a:tr>
              <a:tr h="285415">
                <a:tc>
                  <a:txBody>
                    <a:bodyPr/>
                    <a:lstStyle/>
                    <a:p>
                      <a:pPr algn="ctr">
                        <a:spcAft>
                          <a:spcPts val="0"/>
                        </a:spcAft>
                      </a:pPr>
                      <a:r>
                        <a:rPr lang="en-ZA" sz="1800" b="1" dirty="0">
                          <a:solidFill>
                            <a:schemeClr val="tx1"/>
                          </a:solidFill>
                          <a:effectLst/>
                          <a:latin typeface="+mn-lt"/>
                          <a:ea typeface="Calibri" panose="020F0502020204030204" pitchFamily="34" charset="0"/>
                        </a:rPr>
                        <a:t>NC</a:t>
                      </a:r>
                    </a:p>
                  </a:txBody>
                  <a:tcPr marL="38576" marR="38576" marT="0" marB="0" anchor="b"/>
                </a:tc>
                <a:tc>
                  <a:txBody>
                    <a:bodyPr/>
                    <a:lstStyle/>
                    <a:p>
                      <a:pPr algn="ctr" fontAlgn="b"/>
                      <a:r>
                        <a:rPr lang="en-ZA" sz="1600" b="1" i="0" u="none" strike="noStrike" dirty="0" smtClean="0">
                          <a:solidFill>
                            <a:srgbClr val="000000"/>
                          </a:solidFill>
                          <a:effectLst/>
                          <a:latin typeface="Arial" panose="020B0604020202020204" pitchFamily="34" charset="0"/>
                        </a:rPr>
                        <a:t>1 713 </a:t>
                      </a:r>
                      <a:endParaRPr lang="en-ZA"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1 605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94%</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1 601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93%</a:t>
                      </a:r>
                    </a:p>
                  </a:txBody>
                  <a:tcPr marL="9525" marR="9525" marT="9525" marB="0" anchor="b">
                    <a:solidFill>
                      <a:srgbClr val="00B050"/>
                    </a:solidFill>
                  </a:tcPr>
                </a:tc>
                <a:extLst>
                  <a:ext uri="{0D108BD9-81ED-4DB2-BD59-A6C34878D82A}">
                    <a16:rowId xmlns:a16="http://schemas.microsoft.com/office/drawing/2014/main" val="1603457179"/>
                  </a:ext>
                </a:extLst>
              </a:tr>
              <a:tr h="285415">
                <a:tc>
                  <a:txBody>
                    <a:bodyPr/>
                    <a:lstStyle/>
                    <a:p>
                      <a:pPr algn="ctr">
                        <a:spcAft>
                          <a:spcPts val="0"/>
                        </a:spcAft>
                      </a:pPr>
                      <a:r>
                        <a:rPr lang="en-ZA" sz="1800" b="1" dirty="0">
                          <a:solidFill>
                            <a:schemeClr val="tx1"/>
                          </a:solidFill>
                          <a:effectLst/>
                          <a:latin typeface="+mn-lt"/>
                          <a:ea typeface="Calibri" panose="020F0502020204030204" pitchFamily="34" charset="0"/>
                        </a:rPr>
                        <a:t>NW</a:t>
                      </a:r>
                    </a:p>
                  </a:txBody>
                  <a:tcPr marL="38576" marR="38576" marT="0" marB="0" anchor="b"/>
                </a:tc>
                <a:tc>
                  <a:txBody>
                    <a:bodyPr/>
                    <a:lstStyle/>
                    <a:p>
                      <a:pPr algn="ctr" fontAlgn="b"/>
                      <a:r>
                        <a:rPr lang="en-ZA" sz="1600" b="1" i="0" u="none" strike="noStrike" dirty="0" smtClean="0">
                          <a:solidFill>
                            <a:srgbClr val="000000"/>
                          </a:solidFill>
                          <a:effectLst/>
                          <a:latin typeface="Arial" panose="020B0604020202020204" pitchFamily="34" charset="0"/>
                        </a:rPr>
                        <a:t>3 877 </a:t>
                      </a:r>
                      <a:endParaRPr lang="en-ZA"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3 561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92%</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3 458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89%</a:t>
                      </a:r>
                    </a:p>
                  </a:txBody>
                  <a:tcPr marL="9525" marR="9525" marT="9525" marB="0" anchor="b">
                    <a:solidFill>
                      <a:srgbClr val="00B050"/>
                    </a:solidFill>
                  </a:tcPr>
                </a:tc>
                <a:extLst>
                  <a:ext uri="{0D108BD9-81ED-4DB2-BD59-A6C34878D82A}">
                    <a16:rowId xmlns:a16="http://schemas.microsoft.com/office/drawing/2014/main" val="3174614657"/>
                  </a:ext>
                </a:extLst>
              </a:tr>
              <a:tr h="285415">
                <a:tc>
                  <a:txBody>
                    <a:bodyPr/>
                    <a:lstStyle/>
                    <a:p>
                      <a:pPr algn="ctr" fontAlgn="b"/>
                      <a:r>
                        <a:rPr lang="en-ZA" sz="1600" b="1" i="0" u="none" strike="noStrike" dirty="0" smtClean="0">
                          <a:solidFill>
                            <a:srgbClr val="000000"/>
                          </a:solidFill>
                          <a:effectLst/>
                          <a:latin typeface="Calibri"/>
                        </a:rPr>
                        <a:t>WC</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Arial" panose="020B0604020202020204" pitchFamily="34" charset="0"/>
                        </a:rPr>
                        <a:t>40 489 </a:t>
                      </a: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36 384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90%</a:t>
                      </a:r>
                    </a:p>
                  </a:txBody>
                  <a:tcPr marL="9525" marR="9525" marT="9525" marB="0" anchor="b"/>
                </a:tc>
                <a:tc>
                  <a:txBody>
                    <a:bodyPr/>
                    <a:lstStyle/>
                    <a:p>
                      <a:pPr algn="ctr" fontAlgn="b"/>
                      <a:r>
                        <a:rPr lang="en-ZA" sz="1600" b="1" i="0" u="none" strike="noStrike">
                          <a:solidFill>
                            <a:srgbClr val="000000"/>
                          </a:solidFill>
                          <a:effectLst/>
                          <a:latin typeface="Arial" panose="020B0604020202020204" pitchFamily="34" charset="0"/>
                        </a:rPr>
                        <a:t>       35 999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89%</a:t>
                      </a:r>
                    </a:p>
                  </a:txBody>
                  <a:tcPr marL="9525" marR="9525" marT="9525" marB="0" anchor="b">
                    <a:solidFill>
                      <a:srgbClr val="00B050"/>
                    </a:solidFill>
                  </a:tcPr>
                </a:tc>
                <a:extLst>
                  <a:ext uri="{0D108BD9-81ED-4DB2-BD59-A6C34878D82A}">
                    <a16:rowId xmlns:a16="http://schemas.microsoft.com/office/drawing/2014/main" val="1224765986"/>
                  </a:ext>
                </a:extLst>
              </a:tr>
              <a:tr h="285415">
                <a:tc>
                  <a:txBody>
                    <a:bodyPr/>
                    <a:lstStyle/>
                    <a:p>
                      <a:pPr algn="ctr" fontAlgn="b"/>
                      <a:r>
                        <a:rPr lang="en-ZA" sz="1600" b="1" i="0" u="none" strike="noStrike" dirty="0" smtClean="0">
                          <a:solidFill>
                            <a:srgbClr val="000000"/>
                          </a:solidFill>
                          <a:effectLst/>
                          <a:latin typeface="Calibri"/>
                        </a:rPr>
                        <a:t>HO</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Arial" panose="020B0604020202020204" pitchFamily="34" charset="0"/>
                        </a:rPr>
                        <a:t>2 098 </a:t>
                      </a:r>
                      <a:endParaRPr lang="en-ZA"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ZA" sz="1600" b="1" i="0" u="none" strike="noStrike" dirty="0">
                          <a:solidFill>
                            <a:srgbClr val="000000"/>
                          </a:solidFill>
                          <a:effectLst/>
                          <a:latin typeface="Arial" panose="020B0604020202020204" pitchFamily="34" charset="0"/>
                        </a:rPr>
                        <a:t>                 803 </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38%</a:t>
                      </a:r>
                    </a:p>
                  </a:txBody>
                  <a:tcPr marL="9525" marR="9525" marT="9525" marB="0" anchor="b"/>
                </a:tc>
                <a:tc>
                  <a:txBody>
                    <a:bodyPr/>
                    <a:lstStyle/>
                    <a:p>
                      <a:pPr algn="ctr" fontAlgn="b"/>
                      <a:r>
                        <a:rPr lang="en-ZA" sz="1600" b="1" i="0" u="none" strike="noStrike">
                          <a:solidFill>
                            <a:srgbClr val="000000"/>
                          </a:solidFill>
                          <a:effectLst/>
                          <a:latin typeface="Arial" panose="020B0604020202020204" pitchFamily="34" charset="0"/>
                        </a:rPr>
                        <a:t>            796 </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38%</a:t>
                      </a:r>
                    </a:p>
                  </a:txBody>
                  <a:tcPr marL="9525" marR="9525" marT="9525" marB="0" anchor="b">
                    <a:solidFill>
                      <a:srgbClr val="FF0000"/>
                    </a:solidFill>
                  </a:tcPr>
                </a:tc>
                <a:extLst>
                  <a:ext uri="{0D108BD9-81ED-4DB2-BD59-A6C34878D82A}">
                    <a16:rowId xmlns:a16="http://schemas.microsoft.com/office/drawing/2014/main" val="911983057"/>
                  </a:ext>
                </a:extLst>
              </a:tr>
              <a:tr h="285415">
                <a:tc>
                  <a:txBody>
                    <a:bodyPr/>
                    <a:lstStyle/>
                    <a:p>
                      <a:pPr algn="ctr" fontAlgn="b"/>
                      <a:r>
                        <a:rPr lang="en-ZA" sz="1600" b="1" u="none" strike="noStrike" dirty="0" smtClean="0">
                          <a:effectLst/>
                        </a:rPr>
                        <a:t>Total</a:t>
                      </a:r>
                      <a:endParaRPr lang="en-ZA" sz="1600" b="1" i="0" u="none" strike="noStrike" dirty="0">
                        <a:solidFill>
                          <a:srgbClr val="000000"/>
                        </a:solidFill>
                        <a:effectLst/>
                        <a:latin typeface="Calibri"/>
                      </a:endParaRPr>
                    </a:p>
                  </a:txBody>
                  <a:tcPr marL="9525" marR="9525" marT="9525" marB="0" anchor="b"/>
                </a:tc>
                <a:tc>
                  <a:txBody>
                    <a:bodyPr/>
                    <a:lstStyle/>
                    <a:p>
                      <a:pPr algn="ctr" fontAlgn="b"/>
                      <a:r>
                        <a:rPr lang="en-ZA" sz="1600" b="1" i="0" u="none" strike="noStrike" dirty="0" smtClean="0">
                          <a:solidFill>
                            <a:srgbClr val="000000"/>
                          </a:solidFill>
                          <a:effectLst/>
                          <a:latin typeface="Gill Sans MT" panose="020B0502020104020203" pitchFamily="34" charset="0"/>
                        </a:rPr>
                        <a:t>146 483 </a:t>
                      </a:r>
                      <a:endParaRPr lang="en-ZA" sz="1600" b="1" i="0" u="none" strike="noStrike" dirty="0">
                        <a:solidFill>
                          <a:srgbClr val="000000"/>
                        </a:solidFill>
                        <a:effectLst/>
                        <a:latin typeface="Gill Sans MT" panose="020B0502020104020203" pitchFamily="34" charset="0"/>
                      </a:endParaRPr>
                    </a:p>
                  </a:txBody>
                  <a:tcPr marL="9525" marR="9525" marT="9525" marB="0" anchor="b"/>
                </a:tc>
                <a:tc>
                  <a:txBody>
                    <a:bodyPr/>
                    <a:lstStyle/>
                    <a:p>
                      <a:pPr algn="ctr" fontAlgn="b"/>
                      <a:r>
                        <a:rPr lang="en-ZA" sz="1600" b="1" i="0" u="none" strike="noStrike" dirty="0">
                          <a:solidFill>
                            <a:srgbClr val="000000"/>
                          </a:solidFill>
                          <a:effectLst/>
                          <a:latin typeface="Gill Sans MT" panose="020B0502020104020203" pitchFamily="34" charset="0"/>
                        </a:rPr>
                        <a:t>         125 002 </a:t>
                      </a:r>
                    </a:p>
                  </a:txBody>
                  <a:tcPr marL="9525" marR="9525" marT="9525" marB="0" anchor="b"/>
                </a:tc>
                <a:tc>
                  <a:txBody>
                    <a:bodyPr/>
                    <a:lstStyle/>
                    <a:p>
                      <a:pPr algn="ctr" fontAlgn="b"/>
                      <a:r>
                        <a:rPr lang="en-ZA" sz="1600" b="1" i="0" u="none" strike="noStrike" dirty="0">
                          <a:solidFill>
                            <a:srgbClr val="000000"/>
                          </a:solidFill>
                          <a:effectLst/>
                          <a:latin typeface="Gill Sans MT" panose="020B0502020104020203" pitchFamily="34" charset="0"/>
                        </a:rPr>
                        <a:t>85%</a:t>
                      </a:r>
                    </a:p>
                  </a:txBody>
                  <a:tcPr marL="9525" marR="9525" marT="9525" marB="0" anchor="b"/>
                </a:tc>
                <a:tc>
                  <a:txBody>
                    <a:bodyPr/>
                    <a:lstStyle/>
                    <a:p>
                      <a:pPr algn="ctr" fontAlgn="b"/>
                      <a:r>
                        <a:rPr lang="en-ZA" sz="1600" b="1" i="0" u="none" strike="noStrike" dirty="0">
                          <a:solidFill>
                            <a:srgbClr val="000000"/>
                          </a:solidFill>
                          <a:effectLst/>
                          <a:latin typeface="Gill Sans MT" panose="020B0502020104020203" pitchFamily="34" charset="0"/>
                        </a:rPr>
                        <a:t>    123 440 </a:t>
                      </a:r>
                    </a:p>
                  </a:txBody>
                  <a:tcPr marL="9525" marR="9525" marT="9525" marB="0" anchor="b"/>
                </a:tc>
                <a:tc>
                  <a:txBody>
                    <a:bodyPr/>
                    <a:lstStyle/>
                    <a:p>
                      <a:pPr algn="ctr" fontAlgn="b"/>
                      <a:r>
                        <a:rPr lang="en-ZA" sz="1600" b="1" i="0" u="none" strike="noStrike" dirty="0">
                          <a:solidFill>
                            <a:srgbClr val="000000"/>
                          </a:solidFill>
                          <a:effectLst/>
                          <a:latin typeface="Gill Sans MT" panose="020B0502020104020203" pitchFamily="34" charset="0"/>
                        </a:rPr>
                        <a:t>84%</a:t>
                      </a:r>
                    </a:p>
                  </a:txBody>
                  <a:tcPr marL="9525" marR="9525" marT="9525" marB="0" anchor="b">
                    <a:solidFill>
                      <a:srgbClr val="00B050"/>
                    </a:solidFill>
                  </a:tcPr>
                </a:tc>
                <a:extLst>
                  <a:ext uri="{0D108BD9-81ED-4DB2-BD59-A6C34878D82A}">
                    <a16:rowId xmlns:a16="http://schemas.microsoft.com/office/drawing/2014/main" val="1096007179"/>
                  </a:ext>
                </a:extLst>
              </a:tr>
            </a:tbl>
          </a:graphicData>
        </a:graphic>
      </p:graphicFrame>
      <p:sp>
        <p:nvSpPr>
          <p:cNvPr id="5" name="TextBox 4"/>
          <p:cNvSpPr txBox="1"/>
          <p:nvPr/>
        </p:nvSpPr>
        <p:spPr>
          <a:xfrm>
            <a:off x="8174736" y="890200"/>
            <a:ext cx="525209"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21</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
        <p:nvSpPr>
          <p:cNvPr id="6" name="Rectangle 5"/>
          <p:cNvSpPr/>
          <p:nvPr/>
        </p:nvSpPr>
        <p:spPr>
          <a:xfrm>
            <a:off x="1342724" y="475561"/>
            <a:ext cx="6087979"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3600" b="0" i="0" u="none" strike="noStrike" kern="1200" cap="none" spc="0" normalizeH="0" baseline="0" noProof="0" dirty="0">
                <a:ln>
                  <a:noFill/>
                </a:ln>
                <a:solidFill>
                  <a:prstClr val="black"/>
                </a:solidFill>
                <a:effectLst/>
                <a:uLnTx/>
                <a:uFillTx/>
                <a:latin typeface="Calibri"/>
                <a:ea typeface="ＭＳ Ｐゴシック" pitchFamily="-111" charset="-128"/>
                <a:cs typeface="+mn-cs"/>
              </a:rPr>
              <a:t>PROVINCIAL BREAKDOWN</a:t>
            </a:r>
            <a:endParaRPr kumimoji="0" lang="en-ZA" sz="3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950198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211029"/>
            <a:ext cx="8346187" cy="1062240"/>
          </a:xfrm>
        </p:spPr>
        <p:txBody>
          <a:bodyPr/>
          <a:lstStyle/>
          <a:p>
            <a:r>
              <a:rPr lang="en-US" sz="3200" dirty="0">
                <a:solidFill>
                  <a:srgbClr val="1F497D"/>
                </a:solidFill>
              </a:rPr>
              <a:t>ANNEXURE 1: CLAIMS ADJUDICATION</a:t>
            </a:r>
            <a:br>
              <a:rPr lang="en-US" sz="3200" dirty="0">
                <a:solidFill>
                  <a:srgbClr val="1F497D"/>
                </a:solidFill>
              </a:rPr>
            </a:br>
            <a:r>
              <a:rPr lang="en-US" sz="2800" b="1" u="sng" dirty="0" smtClean="0">
                <a:solidFill>
                  <a:srgbClr val="1F497D"/>
                </a:solidFill>
              </a:rPr>
              <a:t>Provincial breakdown</a:t>
            </a:r>
            <a:endParaRPr lang="en-ZA" dirty="0"/>
          </a:p>
        </p:txBody>
      </p:sp>
      <p:sp>
        <p:nvSpPr>
          <p:cNvPr id="3" name="Text Placeholder 2"/>
          <p:cNvSpPr>
            <a:spLocks noGrp="1"/>
          </p:cNvSpPr>
          <p:nvPr>
            <p:ph type="body" idx="1"/>
          </p:nvPr>
        </p:nvSpPr>
        <p:spPr>
          <a:xfrm>
            <a:off x="200026" y="1367732"/>
            <a:ext cx="8534638" cy="607372"/>
          </a:xfrm>
        </p:spPr>
        <p:txBody>
          <a:bodyPr/>
          <a:lstStyle/>
          <a:p>
            <a:pPr marL="0" indent="0" defTabSz="257175" fontAlgn="b">
              <a:buNone/>
              <a:defRPr/>
            </a:pPr>
            <a:r>
              <a:rPr lang="en-ZA" sz="1800" b="1" dirty="0" smtClean="0">
                <a:solidFill>
                  <a:prstClr val="black"/>
                </a:solidFill>
                <a:cs typeface="Arial" pitchFamily="34" charset="0"/>
              </a:rPr>
              <a:t>85%</a:t>
            </a:r>
            <a:r>
              <a:rPr lang="en-ZA" sz="1800" b="1" dirty="0" smtClean="0">
                <a:solidFill>
                  <a:prstClr val="black"/>
                </a:solidFill>
                <a:ea typeface="Times New Roman"/>
                <a:cs typeface="Arial" pitchFamily="34" charset="0"/>
              </a:rPr>
              <a:t> </a:t>
            </a:r>
            <a:r>
              <a:rPr lang="en-ZA" sz="1800" b="1" dirty="0">
                <a:solidFill>
                  <a:prstClr val="black"/>
                </a:solidFill>
                <a:ea typeface="Times New Roman"/>
                <a:cs typeface="Arial" pitchFamily="34" charset="0"/>
              </a:rPr>
              <a:t>of claims adjudicated </a:t>
            </a:r>
            <a:r>
              <a:rPr lang="en-ZA" sz="1800" b="1">
                <a:solidFill>
                  <a:prstClr val="black"/>
                </a:solidFill>
                <a:ea typeface="Times New Roman"/>
                <a:cs typeface="Arial" pitchFamily="34" charset="0"/>
              </a:rPr>
              <a:t>within </a:t>
            </a:r>
            <a:r>
              <a:rPr lang="en-ZA" sz="1800" b="1" dirty="0">
                <a:solidFill>
                  <a:prstClr val="black"/>
                </a:solidFill>
                <a:ea typeface="Times New Roman"/>
                <a:cs typeface="Arial" pitchFamily="34" charset="0"/>
              </a:rPr>
              <a:t>3</a:t>
            </a:r>
            <a:r>
              <a:rPr lang="en-ZA" sz="1800" b="1" smtClean="0">
                <a:solidFill>
                  <a:prstClr val="black"/>
                </a:solidFill>
                <a:ea typeface="Times New Roman"/>
                <a:cs typeface="Arial" pitchFamily="34" charset="0"/>
              </a:rPr>
              <a:t>0 </a:t>
            </a:r>
            <a:r>
              <a:rPr lang="en-ZA" sz="1800" b="1" dirty="0">
                <a:solidFill>
                  <a:prstClr val="black"/>
                </a:solidFill>
                <a:ea typeface="Times New Roman"/>
                <a:cs typeface="Arial" pitchFamily="34" charset="0"/>
              </a:rPr>
              <a:t>working days of receipt</a:t>
            </a:r>
          </a:p>
          <a:p>
            <a:pPr defTabSz="257175" fontAlgn="b">
              <a:defRPr/>
            </a:pPr>
            <a:endParaRPr lang="en-ZA" sz="180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sp>
        <p:nvSpPr>
          <p:cNvPr id="5" name="TextBox 4"/>
          <p:cNvSpPr txBox="1"/>
          <p:nvPr/>
        </p:nvSpPr>
        <p:spPr>
          <a:xfrm>
            <a:off x="8001000" y="929645"/>
            <a:ext cx="471488" cy="369332"/>
          </a:xfrm>
          <a:prstGeom prst="rect">
            <a:avLst/>
          </a:prstGeom>
          <a:noFill/>
        </p:spPr>
        <p:txBody>
          <a:bodyPr wrap="square" rtlCol="0">
            <a:spAutoFit/>
          </a:bodyPr>
          <a:lstStyle/>
          <a:p>
            <a:r>
              <a:rPr lang="en-US" b="1" dirty="0" smtClean="0">
                <a:solidFill>
                  <a:srgbClr val="FF0000"/>
                </a:solidFill>
              </a:rPr>
              <a:t>22</a:t>
            </a:r>
            <a:endParaRPr lang="en-ZA"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16536672"/>
              </p:ext>
            </p:extLst>
          </p:nvPr>
        </p:nvGraphicFramePr>
        <p:xfrm>
          <a:off x="200026" y="1707567"/>
          <a:ext cx="8534638" cy="4824831"/>
        </p:xfrm>
        <a:graphic>
          <a:graphicData uri="http://schemas.openxmlformats.org/drawingml/2006/table">
            <a:tbl>
              <a:tblPr firstRow="1" firstCol="1" bandRow="1"/>
              <a:tblGrid>
                <a:gridCol w="1227789">
                  <a:extLst>
                    <a:ext uri="{9D8B030D-6E8A-4147-A177-3AD203B41FA5}">
                      <a16:colId xmlns:a16="http://schemas.microsoft.com/office/drawing/2014/main" val="807021069"/>
                    </a:ext>
                  </a:extLst>
                </a:gridCol>
                <a:gridCol w="1257737">
                  <a:extLst>
                    <a:ext uri="{9D8B030D-6E8A-4147-A177-3AD203B41FA5}">
                      <a16:colId xmlns:a16="http://schemas.microsoft.com/office/drawing/2014/main" val="995873555"/>
                    </a:ext>
                  </a:extLst>
                </a:gridCol>
                <a:gridCol w="1257737">
                  <a:extLst>
                    <a:ext uri="{9D8B030D-6E8A-4147-A177-3AD203B41FA5}">
                      <a16:colId xmlns:a16="http://schemas.microsoft.com/office/drawing/2014/main" val="3634578458"/>
                    </a:ext>
                  </a:extLst>
                </a:gridCol>
                <a:gridCol w="1617090">
                  <a:extLst>
                    <a:ext uri="{9D8B030D-6E8A-4147-A177-3AD203B41FA5}">
                      <a16:colId xmlns:a16="http://schemas.microsoft.com/office/drawing/2014/main" val="2272139948"/>
                    </a:ext>
                  </a:extLst>
                </a:gridCol>
                <a:gridCol w="1617090">
                  <a:extLst>
                    <a:ext uri="{9D8B030D-6E8A-4147-A177-3AD203B41FA5}">
                      <a16:colId xmlns:a16="http://schemas.microsoft.com/office/drawing/2014/main" val="2282990862"/>
                    </a:ext>
                  </a:extLst>
                </a:gridCol>
                <a:gridCol w="1557195">
                  <a:extLst>
                    <a:ext uri="{9D8B030D-6E8A-4147-A177-3AD203B41FA5}">
                      <a16:colId xmlns:a16="http://schemas.microsoft.com/office/drawing/2014/main" val="1115241938"/>
                    </a:ext>
                  </a:extLst>
                </a:gridCol>
              </a:tblGrid>
              <a:tr h="313738">
                <a:tc>
                  <a:txBody>
                    <a:bodyPr/>
                    <a:lstStyle/>
                    <a:p>
                      <a:pPr algn="ctr">
                        <a:spcAft>
                          <a:spcPts val="0"/>
                        </a:spcAft>
                      </a:pPr>
                      <a:r>
                        <a:rPr lang="en-ZA" sz="1800" b="1" dirty="0">
                          <a:solidFill>
                            <a:schemeClr val="tx1"/>
                          </a:solidFill>
                          <a:effectLst/>
                          <a:latin typeface="+mn-lt"/>
                          <a:ea typeface="Calibri" panose="020F0502020204030204" pitchFamily="34" charset="0"/>
                        </a:rPr>
                        <a:t>Province</a:t>
                      </a:r>
                    </a:p>
                  </a:txBody>
                  <a:tcPr marL="38576" marR="38576" marT="0" marB="0">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2000" b="1" u="none" strike="noStrike" dirty="0" smtClean="0">
                          <a:effectLst/>
                        </a:rPr>
                        <a:t>Total registered claims</a:t>
                      </a:r>
                      <a:endParaRPr lang="en-ZA"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smtClean="0">
                          <a:ln>
                            <a:noFill/>
                          </a:ln>
                          <a:solidFill>
                            <a:schemeClr val="tx1"/>
                          </a:solidFill>
                          <a:effectLst/>
                          <a:uLnTx/>
                          <a:uFillTx/>
                          <a:latin typeface="+mn-lt"/>
                        </a:rPr>
                        <a:t>Claims adjudicated</a:t>
                      </a:r>
                      <a:endParaRPr lang="en-ZA" sz="2000" b="1" i="0" u="none" strike="noStrike" dirty="0">
                        <a:solidFill>
                          <a:schemeClr val="tx1"/>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ZA" sz="2000" b="1" i="0" u="none" strike="noStrike" dirty="0" smtClean="0">
                          <a:solidFill>
                            <a:schemeClr val="tx1"/>
                          </a:solidFill>
                          <a:effectLst/>
                          <a:latin typeface="Calibri"/>
                        </a:rPr>
                        <a:t>%of claims adjudicated</a:t>
                      </a:r>
                      <a:endParaRPr lang="en-ZA" sz="2000" b="1" i="0" u="none" strike="noStrike" dirty="0">
                        <a:solidFill>
                          <a:schemeClr val="tx1"/>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2000" b="1" u="none" strike="noStrike" dirty="0" smtClean="0">
                          <a:effectLst/>
                        </a:rPr>
                        <a:t>Claims</a:t>
                      </a:r>
                      <a:r>
                        <a:rPr lang="en-ZA" sz="2000" b="1" u="none" strike="noStrike" baseline="0" dirty="0" smtClean="0">
                          <a:effectLst/>
                        </a:rPr>
                        <a:t> adjudicated within 30 working days</a:t>
                      </a:r>
                      <a:endParaRPr lang="en-ZA"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2000" b="1" u="none" strike="noStrike" baseline="0" dirty="0" smtClean="0">
                          <a:effectLst/>
                        </a:rPr>
                        <a:t>%of c</a:t>
                      </a:r>
                      <a:r>
                        <a:rPr lang="en-ZA" sz="2000" b="1" u="none" strike="noStrike" dirty="0" smtClean="0">
                          <a:effectLst/>
                        </a:rPr>
                        <a:t>laims</a:t>
                      </a:r>
                      <a:r>
                        <a:rPr lang="en-ZA" sz="2000" b="1" u="none" strike="noStrike" baseline="0" dirty="0" smtClean="0">
                          <a:effectLst/>
                        </a:rPr>
                        <a:t> adjudicated within 30 working days</a:t>
                      </a:r>
                      <a:endParaRPr lang="en-ZA" sz="2000" b="1" i="0" u="none" strike="noStrike" dirty="0" smtClean="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88534242"/>
                  </a:ext>
                </a:extLst>
              </a:tr>
              <a:tr h="325626">
                <a:tc>
                  <a:txBody>
                    <a:bodyPr/>
                    <a:lstStyle/>
                    <a:p>
                      <a:pPr algn="ctr">
                        <a:spcAft>
                          <a:spcPts val="0"/>
                        </a:spcAft>
                      </a:pPr>
                      <a:r>
                        <a:rPr lang="en-ZA" sz="1800" b="1" dirty="0">
                          <a:solidFill>
                            <a:schemeClr val="tx1"/>
                          </a:solidFill>
                          <a:effectLst/>
                          <a:latin typeface="+mn-lt"/>
                          <a:ea typeface="Calibri" panose="020F0502020204030204" pitchFamily="34" charset="0"/>
                        </a:rPr>
                        <a:t>EC</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24008455"/>
                  </a:ext>
                </a:extLst>
              </a:tr>
              <a:tr h="325626">
                <a:tc>
                  <a:txBody>
                    <a:bodyPr/>
                    <a:lstStyle/>
                    <a:p>
                      <a:pPr algn="ctr">
                        <a:spcAft>
                          <a:spcPts val="0"/>
                        </a:spcAft>
                      </a:pPr>
                      <a:r>
                        <a:rPr lang="en-ZA" sz="1800" b="1" dirty="0">
                          <a:solidFill>
                            <a:schemeClr val="tx1"/>
                          </a:solidFill>
                          <a:effectLst/>
                          <a:latin typeface="+mn-lt"/>
                          <a:ea typeface="Calibri" panose="020F0502020204030204" pitchFamily="34" charset="0"/>
                        </a:rPr>
                        <a:t>FS</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27787713"/>
                  </a:ext>
                </a:extLst>
              </a:tr>
              <a:tr h="325626">
                <a:tc>
                  <a:txBody>
                    <a:bodyPr/>
                    <a:lstStyle/>
                    <a:p>
                      <a:pPr algn="ctr">
                        <a:spcAft>
                          <a:spcPts val="0"/>
                        </a:spcAft>
                      </a:pPr>
                      <a:r>
                        <a:rPr lang="en-ZA" sz="1800" b="1" dirty="0">
                          <a:solidFill>
                            <a:schemeClr val="tx1"/>
                          </a:solidFill>
                          <a:effectLst/>
                          <a:latin typeface="+mn-lt"/>
                          <a:ea typeface="Calibri" panose="020F0502020204030204" pitchFamily="34" charset="0"/>
                        </a:rPr>
                        <a:t>GP</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smtClean="0">
                          <a:solidFill>
                            <a:srgbClr val="000000"/>
                          </a:solidFill>
                          <a:effectLst/>
                          <a:latin typeface="Calibri"/>
                        </a:rPr>
                        <a:t>8490</a:t>
                      </a:r>
                      <a:endParaRPr lang="en-ZA"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smtClean="0">
                          <a:solidFill>
                            <a:srgbClr val="000000"/>
                          </a:solidFill>
                          <a:effectLst/>
                          <a:latin typeface="Calibri"/>
                        </a:rPr>
                        <a:t>6059</a:t>
                      </a:r>
                      <a:endParaRPr lang="en-ZA"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smtClean="0">
                          <a:solidFill>
                            <a:srgbClr val="000000"/>
                          </a:solidFill>
                          <a:effectLst/>
                          <a:latin typeface="Calibri"/>
                        </a:rPr>
                        <a:t>71%</a:t>
                      </a:r>
                      <a:endParaRPr lang="en-ZA"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smtClean="0">
                          <a:solidFill>
                            <a:srgbClr val="000000"/>
                          </a:solidFill>
                          <a:effectLst/>
                          <a:latin typeface="Calibri"/>
                        </a:rPr>
                        <a:t>5494</a:t>
                      </a:r>
                      <a:endParaRPr lang="en-ZA"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smtClean="0">
                          <a:solidFill>
                            <a:srgbClr val="000000"/>
                          </a:solidFill>
                          <a:effectLst/>
                          <a:latin typeface="Calibri"/>
                        </a:rPr>
                        <a:t>65%</a:t>
                      </a:r>
                      <a:endParaRPr lang="en-ZA"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60240069"/>
                  </a:ext>
                </a:extLst>
              </a:tr>
              <a:tr h="325626">
                <a:tc>
                  <a:txBody>
                    <a:bodyPr/>
                    <a:lstStyle/>
                    <a:p>
                      <a:pPr algn="ctr">
                        <a:spcAft>
                          <a:spcPts val="0"/>
                        </a:spcAft>
                      </a:pPr>
                      <a:r>
                        <a:rPr lang="en-ZA" sz="1800" b="1" dirty="0">
                          <a:solidFill>
                            <a:schemeClr val="tx1"/>
                          </a:solidFill>
                          <a:effectLst/>
                          <a:latin typeface="+mn-lt"/>
                          <a:ea typeface="Calibri" panose="020F0502020204030204" pitchFamily="34" charset="0"/>
                        </a:rPr>
                        <a:t>KZN</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24494279"/>
                  </a:ext>
                </a:extLst>
              </a:tr>
              <a:tr h="325626">
                <a:tc>
                  <a:txBody>
                    <a:bodyPr/>
                    <a:lstStyle/>
                    <a:p>
                      <a:pPr algn="ctr">
                        <a:spcAft>
                          <a:spcPts val="0"/>
                        </a:spcAft>
                      </a:pPr>
                      <a:r>
                        <a:rPr lang="en-ZA" sz="1800" b="1" dirty="0">
                          <a:solidFill>
                            <a:schemeClr val="tx1"/>
                          </a:solidFill>
                          <a:effectLst/>
                          <a:latin typeface="+mn-lt"/>
                          <a:ea typeface="Calibri" panose="020F0502020204030204" pitchFamily="34" charset="0"/>
                        </a:rPr>
                        <a:t>LIM</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25326060"/>
                  </a:ext>
                </a:extLst>
              </a:tr>
              <a:tr h="325626">
                <a:tc>
                  <a:txBody>
                    <a:bodyPr/>
                    <a:lstStyle/>
                    <a:p>
                      <a:pPr algn="ctr">
                        <a:spcAft>
                          <a:spcPts val="0"/>
                        </a:spcAft>
                      </a:pPr>
                      <a:r>
                        <a:rPr lang="en-ZA" sz="1800" b="1" dirty="0">
                          <a:solidFill>
                            <a:schemeClr val="tx1"/>
                          </a:solidFill>
                          <a:effectLst/>
                          <a:latin typeface="+mn-lt"/>
                          <a:ea typeface="Calibri" panose="020F0502020204030204" pitchFamily="34" charset="0"/>
                        </a:rPr>
                        <a:t>MP</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58622632"/>
                  </a:ext>
                </a:extLst>
              </a:tr>
              <a:tr h="325626">
                <a:tc>
                  <a:txBody>
                    <a:bodyPr/>
                    <a:lstStyle/>
                    <a:p>
                      <a:pPr algn="ctr">
                        <a:spcAft>
                          <a:spcPts val="0"/>
                        </a:spcAft>
                      </a:pPr>
                      <a:r>
                        <a:rPr lang="en-ZA" sz="1800" b="1" dirty="0">
                          <a:solidFill>
                            <a:schemeClr val="tx1"/>
                          </a:solidFill>
                          <a:effectLst/>
                          <a:latin typeface="+mn-lt"/>
                          <a:ea typeface="Calibri" panose="020F0502020204030204" pitchFamily="34" charset="0"/>
                        </a:rPr>
                        <a:t>NC</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82057067"/>
                  </a:ext>
                </a:extLst>
              </a:tr>
              <a:tr h="325626">
                <a:tc>
                  <a:txBody>
                    <a:bodyPr/>
                    <a:lstStyle/>
                    <a:p>
                      <a:pPr algn="ctr">
                        <a:spcAft>
                          <a:spcPts val="0"/>
                        </a:spcAft>
                      </a:pPr>
                      <a:r>
                        <a:rPr lang="en-ZA" sz="1800" b="1" dirty="0">
                          <a:solidFill>
                            <a:schemeClr val="tx1"/>
                          </a:solidFill>
                          <a:effectLst/>
                          <a:latin typeface="+mn-lt"/>
                          <a:ea typeface="Calibri" panose="020F0502020204030204" pitchFamily="34" charset="0"/>
                        </a:rPr>
                        <a:t>NW</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32722310"/>
                  </a:ext>
                </a:extLst>
              </a:tr>
              <a:tr h="325626">
                <a:tc>
                  <a:txBody>
                    <a:bodyPr/>
                    <a:lstStyle/>
                    <a:p>
                      <a:pPr algn="ctr">
                        <a:spcAft>
                          <a:spcPts val="0"/>
                        </a:spcAft>
                      </a:pPr>
                      <a:r>
                        <a:rPr lang="en-ZA" sz="1800" b="1" dirty="0" smtClean="0">
                          <a:solidFill>
                            <a:schemeClr val="tx1"/>
                          </a:solidFill>
                          <a:effectLst/>
                          <a:latin typeface="+mn-lt"/>
                          <a:ea typeface="Calibri" panose="020F0502020204030204" pitchFamily="34" charset="0"/>
                        </a:rPr>
                        <a:t>HO</a:t>
                      </a:r>
                      <a:endParaRPr lang="en-ZA" sz="1800" b="1" dirty="0">
                        <a:solidFill>
                          <a:schemeClr val="tx1"/>
                        </a:solidFill>
                        <a:effectLst/>
                        <a:latin typeface="+mn-lt"/>
                        <a:ea typeface="Calibri" panose="020F0502020204030204" pitchFamily="34" charset="0"/>
                      </a:endParaRP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73412875"/>
                  </a:ext>
                </a:extLst>
              </a:tr>
              <a:tr h="325626">
                <a:tc>
                  <a:txBody>
                    <a:bodyPr/>
                    <a:lstStyle/>
                    <a:p>
                      <a:pPr algn="ctr">
                        <a:spcAft>
                          <a:spcPts val="0"/>
                        </a:spcAft>
                      </a:pPr>
                      <a:r>
                        <a:rPr lang="en-ZA" sz="1800" b="1" dirty="0" smtClean="0">
                          <a:solidFill>
                            <a:schemeClr val="tx1"/>
                          </a:solidFill>
                          <a:effectLst/>
                          <a:latin typeface="+mn-lt"/>
                          <a:ea typeface="Calibri" panose="020F0502020204030204" pitchFamily="34" charset="0"/>
                        </a:rPr>
                        <a:t>WC</a:t>
                      </a:r>
                      <a:endParaRPr lang="en-ZA" sz="1800" b="1" dirty="0">
                        <a:solidFill>
                          <a:schemeClr val="tx1"/>
                        </a:solidFill>
                        <a:effectLst/>
                        <a:latin typeface="+mn-lt"/>
                        <a:ea typeface="Calibri" panose="020F0502020204030204" pitchFamily="34" charset="0"/>
                      </a:endParaRP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68269717"/>
                  </a:ext>
                </a:extLst>
              </a:tr>
              <a:tr h="335256">
                <a:tc>
                  <a:txBody>
                    <a:bodyPr/>
                    <a:lstStyle/>
                    <a:p>
                      <a:pPr algn="ctr">
                        <a:spcAft>
                          <a:spcPts val="0"/>
                        </a:spcAft>
                      </a:pPr>
                      <a:r>
                        <a:rPr lang="en-ZA" sz="1800" b="1" dirty="0" smtClean="0">
                          <a:solidFill>
                            <a:schemeClr val="tx1"/>
                          </a:solidFill>
                          <a:effectLst/>
                          <a:latin typeface="+mn-lt"/>
                          <a:ea typeface="Calibri" panose="020F0502020204030204" pitchFamily="34" charset="0"/>
                        </a:rPr>
                        <a:t>Total</a:t>
                      </a:r>
                      <a:endParaRPr lang="en-ZA" sz="1800" b="1" dirty="0">
                        <a:solidFill>
                          <a:schemeClr val="tx1"/>
                        </a:solidFill>
                        <a:effectLst/>
                        <a:latin typeface="+mn-lt"/>
                        <a:ea typeface="Calibri" panose="020F0502020204030204" pitchFamily="34" charset="0"/>
                      </a:endParaRPr>
                    </a:p>
                  </a:txBody>
                  <a:tcPr marL="38576" marR="38576" marT="0" marB="0" anchor="ctr">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31489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26603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solidFill>
                      <a:srgbClr val="FF0000"/>
                    </a:solidFill>
                  </a:tcPr>
                </a:tc>
                <a:extLst>
                  <a:ext uri="{0D108BD9-81ED-4DB2-BD59-A6C34878D82A}">
                    <a16:rowId xmlns:a16="http://schemas.microsoft.com/office/drawing/2014/main" val="1738588143"/>
                  </a:ext>
                </a:extLst>
              </a:tr>
            </a:tbl>
          </a:graphicData>
        </a:graphic>
      </p:graphicFrame>
    </p:spTree>
    <p:extLst>
      <p:ext uri="{BB962C8B-B14F-4D97-AF65-F5344CB8AC3E}">
        <p14:creationId xmlns:p14="http://schemas.microsoft.com/office/powerpoint/2010/main" val="2176174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1443361"/>
            <a:ext cx="8558784" cy="322418"/>
          </a:xfrm>
        </p:spPr>
        <p:txBody>
          <a:bodyPr/>
          <a:lstStyle/>
          <a:p>
            <a:pPr algn="l"/>
            <a:r>
              <a:rPr lang="en-ZA" sz="1350" b="1" dirty="0" smtClean="0">
                <a:solidFill>
                  <a:srgbClr val="000000"/>
                </a:solidFill>
                <a:ea typeface="ＭＳ Ｐゴシック" pitchFamily="-80" charset="-128"/>
                <a:cs typeface="Arial" pitchFamily="34" charset="0"/>
              </a:rPr>
              <a:t/>
            </a:r>
            <a:br>
              <a:rPr lang="en-ZA" sz="1350" b="1" dirty="0" smtClean="0">
                <a:solidFill>
                  <a:srgbClr val="000000"/>
                </a:solidFill>
                <a:ea typeface="ＭＳ Ｐゴシック" pitchFamily="-80" charset="-128"/>
                <a:cs typeface="Arial" pitchFamily="34" charset="0"/>
              </a:rPr>
            </a:br>
            <a:r>
              <a:rPr lang="en-US" sz="1400" b="1" dirty="0" smtClean="0">
                <a:solidFill>
                  <a:srgbClr val="000000"/>
                </a:solidFill>
              </a:rPr>
              <a:t>85% of compliant assistive devices requests  responded to within 15 working days of receipt</a:t>
            </a:r>
            <a:r>
              <a:rPr lang="en-US" sz="1400" b="1" dirty="0">
                <a:solidFill>
                  <a:srgbClr val="000000"/>
                </a:solidFill>
              </a:rPr>
              <a:t/>
            </a:r>
            <a:br>
              <a:rPr lang="en-US" sz="1400" b="1" dirty="0">
                <a:solidFill>
                  <a:srgbClr val="000000"/>
                </a:solidFill>
              </a:rPr>
            </a:br>
            <a:r>
              <a:rPr lang="en-ZA" altLang="en-US" sz="1400" b="1" dirty="0">
                <a:solidFill>
                  <a:srgbClr val="00B050"/>
                </a:solidFill>
              </a:rPr>
              <a:t/>
            </a:r>
            <a:br>
              <a:rPr lang="en-ZA" altLang="en-US" sz="1400" b="1" dirty="0">
                <a:solidFill>
                  <a:srgbClr val="00B050"/>
                </a:solidFill>
              </a:rPr>
            </a:br>
            <a:endParaRPr lang="en-ZA" sz="1400" b="1" dirty="0">
              <a:solidFill>
                <a:srgbClr val="00B050"/>
              </a:solidFill>
            </a:endParaRPr>
          </a:p>
        </p:txBody>
      </p:sp>
      <p:sp>
        <p:nvSpPr>
          <p:cNvPr id="3" name="Text Placeholder 2"/>
          <p:cNvSpPr>
            <a:spLocks noGrp="1"/>
          </p:cNvSpPr>
          <p:nvPr>
            <p:ph type="body" idx="1"/>
          </p:nvPr>
        </p:nvSpPr>
        <p:spPr>
          <a:xfrm>
            <a:off x="71437" y="2086299"/>
            <a:ext cx="9072563" cy="923355"/>
          </a:xfrm>
        </p:spPr>
        <p:txBody>
          <a:bodyPr/>
          <a:lstStyle/>
          <a:p>
            <a:pPr defTabSz="257175" fontAlgn="b">
              <a:defRPr/>
            </a:pPr>
            <a:r>
              <a:rPr lang="en-ZA" b="1" dirty="0" smtClean="0">
                <a:solidFill>
                  <a:srgbClr val="002060"/>
                </a:solidFill>
              </a:rPr>
              <a:t> </a:t>
            </a:r>
            <a:endParaRPr lang="en-ZA" sz="135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241904721"/>
              </p:ext>
            </p:extLst>
          </p:nvPr>
        </p:nvGraphicFramePr>
        <p:xfrm>
          <a:off x="174908" y="1936359"/>
          <a:ext cx="8733961" cy="4250055"/>
        </p:xfrm>
        <a:graphic>
          <a:graphicData uri="http://schemas.openxmlformats.org/drawingml/2006/table">
            <a:tbl>
              <a:tblPr firstRow="1" bandRow="1">
                <a:tableStyleId>{F5AB1C69-6EDB-4FF4-983F-18BD219EF322}</a:tableStyleId>
              </a:tblPr>
              <a:tblGrid>
                <a:gridCol w="1129399">
                  <a:extLst>
                    <a:ext uri="{9D8B030D-6E8A-4147-A177-3AD203B41FA5}">
                      <a16:colId xmlns:a16="http://schemas.microsoft.com/office/drawing/2014/main" val="115651493"/>
                    </a:ext>
                  </a:extLst>
                </a:gridCol>
                <a:gridCol w="2292824">
                  <a:extLst>
                    <a:ext uri="{9D8B030D-6E8A-4147-A177-3AD203B41FA5}">
                      <a16:colId xmlns:a16="http://schemas.microsoft.com/office/drawing/2014/main" val="3290742432"/>
                    </a:ext>
                  </a:extLst>
                </a:gridCol>
                <a:gridCol w="1862111">
                  <a:extLst>
                    <a:ext uri="{9D8B030D-6E8A-4147-A177-3AD203B41FA5}">
                      <a16:colId xmlns:a16="http://schemas.microsoft.com/office/drawing/2014/main" val="2125234546"/>
                    </a:ext>
                  </a:extLst>
                </a:gridCol>
                <a:gridCol w="3449627">
                  <a:extLst>
                    <a:ext uri="{9D8B030D-6E8A-4147-A177-3AD203B41FA5}">
                      <a16:colId xmlns:a16="http://schemas.microsoft.com/office/drawing/2014/main" val="3092822871"/>
                    </a:ext>
                  </a:extLst>
                </a:gridCol>
              </a:tblGrid>
              <a:tr h="469868">
                <a:tc>
                  <a:txBody>
                    <a:bodyPr/>
                    <a:lstStyle/>
                    <a:p>
                      <a:pPr algn="l" fontAlgn="b">
                        <a:lnSpc>
                          <a:spcPct val="200000"/>
                        </a:lnSpc>
                      </a:pPr>
                      <a:r>
                        <a:rPr lang="en-ZA" sz="1600" b="1" u="none" strike="noStrike" dirty="0">
                          <a:effectLst/>
                          <a:latin typeface="+mn-lt"/>
                        </a:rPr>
                        <a:t>Province</a:t>
                      </a:r>
                      <a:endParaRPr lang="en-ZA" sz="1600" b="1" i="1" u="none" strike="noStrike" dirty="0">
                        <a:solidFill>
                          <a:srgbClr val="000000"/>
                        </a:solidFill>
                        <a:effectLst/>
                        <a:latin typeface="+mn-lt"/>
                      </a:endParaRPr>
                    </a:p>
                  </a:txBody>
                  <a:tcPr marL="9525" marR="9525" marT="9525" marB="0" anchor="b"/>
                </a:tc>
                <a:tc>
                  <a:txBody>
                    <a:bodyPr/>
                    <a:lstStyle/>
                    <a:p>
                      <a:pPr algn="l" fontAlgn="b">
                        <a:lnSpc>
                          <a:spcPct val="200000"/>
                        </a:lnSpc>
                      </a:pPr>
                      <a:r>
                        <a:rPr lang="en-ZA" sz="1600" b="1" u="none" strike="noStrike" dirty="0" smtClean="0">
                          <a:effectLst/>
                          <a:latin typeface="+mn-lt"/>
                        </a:rPr>
                        <a:t>Requests Received</a:t>
                      </a:r>
                      <a:endParaRPr lang="en-ZA" sz="1600" b="1" i="1" u="none" strike="noStrike" dirty="0">
                        <a:solidFill>
                          <a:srgbClr val="000000"/>
                        </a:solidFill>
                        <a:effectLst/>
                        <a:latin typeface="+mn-lt"/>
                      </a:endParaRPr>
                    </a:p>
                  </a:txBody>
                  <a:tcPr marL="9525" marR="9525" marT="9525" marB="0" anchor="b"/>
                </a:tc>
                <a:tc>
                  <a:txBody>
                    <a:bodyPr/>
                    <a:lstStyle/>
                    <a:p>
                      <a:pPr algn="l" fontAlgn="b">
                        <a:lnSpc>
                          <a:spcPct val="200000"/>
                        </a:lnSpc>
                      </a:pPr>
                      <a:r>
                        <a:rPr lang="en-ZA" sz="1600" b="1" u="none" strike="noStrike" dirty="0" smtClean="0">
                          <a:effectLst/>
                          <a:latin typeface="+mn-lt"/>
                        </a:rPr>
                        <a:t>Actual</a:t>
                      </a:r>
                      <a:r>
                        <a:rPr lang="en-ZA" sz="1600" b="1" u="none" strike="noStrike" baseline="0" dirty="0" smtClean="0">
                          <a:effectLst/>
                          <a:latin typeface="+mn-lt"/>
                        </a:rPr>
                        <a:t> Performance</a:t>
                      </a:r>
                      <a:endParaRPr lang="en-ZA" sz="1600" b="1" i="1" u="none" strike="noStrike" dirty="0">
                        <a:solidFill>
                          <a:srgbClr val="000000"/>
                        </a:solidFill>
                        <a:effectLst/>
                        <a:latin typeface="+mn-lt"/>
                      </a:endParaRPr>
                    </a:p>
                  </a:txBody>
                  <a:tcPr marL="9525" marR="9525" marT="9525" marB="0" anchor="b"/>
                </a:tc>
                <a:tc>
                  <a:txBody>
                    <a:bodyPr/>
                    <a:lstStyle/>
                    <a:p>
                      <a:pPr algn="ctr" fontAlgn="b">
                        <a:lnSpc>
                          <a:spcPct val="200000"/>
                        </a:lnSpc>
                      </a:pPr>
                      <a:r>
                        <a:rPr lang="en-ZA" sz="1600" b="1" u="none" strike="noStrike" dirty="0">
                          <a:effectLst/>
                          <a:latin typeface="+mn-lt"/>
                        </a:rPr>
                        <a:t>Achievement</a:t>
                      </a:r>
                      <a:endParaRPr lang="en-ZA" sz="1600" b="1" i="1"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118617310"/>
                  </a:ext>
                </a:extLst>
              </a:tr>
              <a:tr h="260045">
                <a:tc>
                  <a:txBody>
                    <a:bodyPr/>
                    <a:lstStyle/>
                    <a:p>
                      <a:pPr algn="l" fontAlgn="b"/>
                      <a:r>
                        <a:rPr lang="en-ZA" sz="2400" b="1" i="0" u="none" strike="noStrike" dirty="0">
                          <a:solidFill>
                            <a:srgbClr val="000000"/>
                          </a:solidFill>
                          <a:effectLst/>
                          <a:latin typeface="Calibri"/>
                        </a:rPr>
                        <a:t>EC</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100%</a:t>
                      </a:r>
                    </a:p>
                  </a:txBody>
                  <a:tcPr marL="9525" marR="9525" marT="9525" marB="0" anchor="b">
                    <a:solidFill>
                      <a:srgbClr val="00B050"/>
                    </a:solidFill>
                  </a:tcPr>
                </a:tc>
                <a:extLst>
                  <a:ext uri="{0D108BD9-81ED-4DB2-BD59-A6C34878D82A}">
                    <a16:rowId xmlns:a16="http://schemas.microsoft.com/office/drawing/2014/main" val="1734772779"/>
                  </a:ext>
                </a:extLst>
              </a:tr>
              <a:tr h="236595">
                <a:tc>
                  <a:txBody>
                    <a:bodyPr/>
                    <a:lstStyle/>
                    <a:p>
                      <a:pPr algn="l" fontAlgn="b"/>
                      <a:r>
                        <a:rPr lang="en-ZA" sz="2400" b="1" i="0" u="none" strike="noStrike" dirty="0">
                          <a:solidFill>
                            <a:srgbClr val="000000"/>
                          </a:solidFill>
                          <a:effectLst/>
                          <a:latin typeface="Calibri"/>
                        </a:rPr>
                        <a:t>FS</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26</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26</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100%</a:t>
                      </a:r>
                    </a:p>
                  </a:txBody>
                  <a:tcPr marL="9525" marR="9525" marT="9525" marB="0" anchor="b">
                    <a:solidFill>
                      <a:srgbClr val="00B050"/>
                    </a:solidFill>
                  </a:tcPr>
                </a:tc>
                <a:extLst>
                  <a:ext uri="{0D108BD9-81ED-4DB2-BD59-A6C34878D82A}">
                    <a16:rowId xmlns:a16="http://schemas.microsoft.com/office/drawing/2014/main" val="893853635"/>
                  </a:ext>
                </a:extLst>
              </a:tr>
              <a:tr h="173957">
                <a:tc>
                  <a:txBody>
                    <a:bodyPr/>
                    <a:lstStyle/>
                    <a:p>
                      <a:pPr algn="l" fontAlgn="b"/>
                      <a:r>
                        <a:rPr lang="en-ZA" sz="2400" b="1" i="0" u="none" strike="noStrike" dirty="0">
                          <a:solidFill>
                            <a:srgbClr val="000000"/>
                          </a:solidFill>
                          <a:effectLst/>
                          <a:latin typeface="Calibri"/>
                        </a:rPr>
                        <a:t>GP</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87</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84</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97%</a:t>
                      </a:r>
                    </a:p>
                  </a:txBody>
                  <a:tcPr marL="9525" marR="9525" marT="9525" marB="0" anchor="b">
                    <a:solidFill>
                      <a:srgbClr val="00B050"/>
                    </a:solidFill>
                  </a:tcPr>
                </a:tc>
                <a:extLst>
                  <a:ext uri="{0D108BD9-81ED-4DB2-BD59-A6C34878D82A}">
                    <a16:rowId xmlns:a16="http://schemas.microsoft.com/office/drawing/2014/main" val="2941298723"/>
                  </a:ext>
                </a:extLst>
              </a:tr>
              <a:tr h="320324">
                <a:tc>
                  <a:txBody>
                    <a:bodyPr/>
                    <a:lstStyle/>
                    <a:p>
                      <a:pPr algn="l" fontAlgn="b"/>
                      <a:r>
                        <a:rPr lang="en-ZA" sz="2400" b="1" i="0" u="none" strike="noStrike" dirty="0">
                          <a:solidFill>
                            <a:srgbClr val="000000"/>
                          </a:solidFill>
                          <a:effectLst/>
                          <a:latin typeface="Calibri"/>
                        </a:rPr>
                        <a:t>KZN</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63</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61</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97%</a:t>
                      </a:r>
                    </a:p>
                  </a:txBody>
                  <a:tcPr marL="9525" marR="9525" marT="9525" marB="0" anchor="b">
                    <a:solidFill>
                      <a:srgbClr val="00B050"/>
                    </a:solidFill>
                  </a:tcPr>
                </a:tc>
                <a:extLst>
                  <a:ext uri="{0D108BD9-81ED-4DB2-BD59-A6C34878D82A}">
                    <a16:rowId xmlns:a16="http://schemas.microsoft.com/office/drawing/2014/main" val="417976218"/>
                  </a:ext>
                </a:extLst>
              </a:tr>
              <a:tr h="270748">
                <a:tc>
                  <a:txBody>
                    <a:bodyPr/>
                    <a:lstStyle/>
                    <a:p>
                      <a:pPr algn="l" fontAlgn="b"/>
                      <a:r>
                        <a:rPr lang="en-ZA" sz="2400" b="1" i="0" u="none" strike="noStrike" dirty="0">
                          <a:solidFill>
                            <a:srgbClr val="000000"/>
                          </a:solidFill>
                          <a:effectLst/>
                          <a:latin typeface="Calibri"/>
                        </a:rPr>
                        <a:t>LP</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26</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26</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100%</a:t>
                      </a:r>
                    </a:p>
                  </a:txBody>
                  <a:tcPr marL="9525" marR="9525" marT="9525" marB="0" anchor="b">
                    <a:solidFill>
                      <a:srgbClr val="00B050"/>
                    </a:solidFill>
                  </a:tcPr>
                </a:tc>
                <a:extLst>
                  <a:ext uri="{0D108BD9-81ED-4DB2-BD59-A6C34878D82A}">
                    <a16:rowId xmlns:a16="http://schemas.microsoft.com/office/drawing/2014/main" val="1806365623"/>
                  </a:ext>
                </a:extLst>
              </a:tr>
              <a:tr h="195046">
                <a:tc>
                  <a:txBody>
                    <a:bodyPr/>
                    <a:lstStyle/>
                    <a:p>
                      <a:pPr algn="l" fontAlgn="b"/>
                      <a:r>
                        <a:rPr lang="en-ZA" sz="2400" b="1" i="0" u="none" strike="noStrike" dirty="0">
                          <a:solidFill>
                            <a:srgbClr val="000000"/>
                          </a:solidFill>
                          <a:effectLst/>
                          <a:latin typeface="Calibri"/>
                        </a:rPr>
                        <a:t>MP</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32</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30</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94%</a:t>
                      </a:r>
                    </a:p>
                  </a:txBody>
                  <a:tcPr marL="9525" marR="9525" marT="9525" marB="0" anchor="b">
                    <a:solidFill>
                      <a:srgbClr val="00B050"/>
                    </a:solidFill>
                  </a:tcPr>
                </a:tc>
                <a:extLst>
                  <a:ext uri="{0D108BD9-81ED-4DB2-BD59-A6C34878D82A}">
                    <a16:rowId xmlns:a16="http://schemas.microsoft.com/office/drawing/2014/main" val="1222244105"/>
                  </a:ext>
                </a:extLst>
              </a:tr>
              <a:tr h="197722">
                <a:tc>
                  <a:txBody>
                    <a:bodyPr/>
                    <a:lstStyle/>
                    <a:p>
                      <a:pPr algn="l" fontAlgn="b"/>
                      <a:r>
                        <a:rPr lang="en-ZA" sz="2400" b="1" i="0" u="none" strike="noStrike" dirty="0">
                          <a:solidFill>
                            <a:srgbClr val="000000"/>
                          </a:solidFill>
                          <a:effectLst/>
                          <a:latin typeface="Calibri"/>
                        </a:rPr>
                        <a:t>NC</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100%</a:t>
                      </a:r>
                    </a:p>
                  </a:txBody>
                  <a:tcPr marL="9525" marR="9525" marT="9525" marB="0" anchor="b">
                    <a:solidFill>
                      <a:srgbClr val="00B050"/>
                    </a:solidFill>
                  </a:tcPr>
                </a:tc>
                <a:extLst>
                  <a:ext uri="{0D108BD9-81ED-4DB2-BD59-A6C34878D82A}">
                    <a16:rowId xmlns:a16="http://schemas.microsoft.com/office/drawing/2014/main" val="1603457179"/>
                  </a:ext>
                </a:extLst>
              </a:tr>
              <a:tr h="291837">
                <a:tc>
                  <a:txBody>
                    <a:bodyPr/>
                    <a:lstStyle/>
                    <a:p>
                      <a:pPr algn="l" fontAlgn="b"/>
                      <a:r>
                        <a:rPr lang="en-ZA" sz="2400" b="1" i="0" u="none" strike="noStrike" dirty="0">
                          <a:solidFill>
                            <a:srgbClr val="000000"/>
                          </a:solidFill>
                          <a:effectLst/>
                          <a:latin typeface="Calibri"/>
                        </a:rPr>
                        <a:t>NW</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24</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24</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100%</a:t>
                      </a:r>
                    </a:p>
                  </a:txBody>
                  <a:tcPr marL="9525" marR="9525" marT="9525" marB="0" anchor="b">
                    <a:solidFill>
                      <a:srgbClr val="00B050"/>
                    </a:solidFill>
                  </a:tcPr>
                </a:tc>
                <a:extLst>
                  <a:ext uri="{0D108BD9-81ED-4DB2-BD59-A6C34878D82A}">
                    <a16:rowId xmlns:a16="http://schemas.microsoft.com/office/drawing/2014/main" val="3174614657"/>
                  </a:ext>
                </a:extLst>
              </a:tr>
              <a:tr h="242261">
                <a:tc>
                  <a:txBody>
                    <a:bodyPr/>
                    <a:lstStyle/>
                    <a:p>
                      <a:pPr algn="l" fontAlgn="b"/>
                      <a:r>
                        <a:rPr lang="en-ZA" sz="2400" b="1" i="0" u="none" strike="noStrike" dirty="0">
                          <a:solidFill>
                            <a:srgbClr val="000000"/>
                          </a:solidFill>
                          <a:effectLst/>
                          <a:latin typeface="Calibri"/>
                        </a:rPr>
                        <a:t>WC</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31</a:t>
                      </a:r>
                    </a:p>
                  </a:txBody>
                  <a:tcPr marL="9525" marR="9525" marT="9525" marB="0" anchor="b"/>
                </a:tc>
                <a:tc>
                  <a:txBody>
                    <a:bodyPr/>
                    <a:lstStyle/>
                    <a:p>
                      <a:pPr algn="ctr" fontAlgn="b"/>
                      <a:r>
                        <a:rPr lang="en-ZA" sz="2000" b="1" i="0" u="none" strike="noStrike">
                          <a:solidFill>
                            <a:srgbClr val="000000"/>
                          </a:solidFill>
                          <a:effectLst/>
                          <a:latin typeface="Calibri" panose="020F0502020204030204" pitchFamily="34" charset="0"/>
                        </a:rPr>
                        <a:t>31</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100%</a:t>
                      </a:r>
                    </a:p>
                  </a:txBody>
                  <a:tcPr marL="9525" marR="9525" marT="9525" marB="0" anchor="b">
                    <a:solidFill>
                      <a:srgbClr val="00B050"/>
                    </a:solidFill>
                  </a:tcPr>
                </a:tc>
                <a:extLst>
                  <a:ext uri="{0D108BD9-81ED-4DB2-BD59-A6C34878D82A}">
                    <a16:rowId xmlns:a16="http://schemas.microsoft.com/office/drawing/2014/main" val="911983057"/>
                  </a:ext>
                </a:extLst>
              </a:tr>
              <a:tr h="101246">
                <a:tc>
                  <a:txBody>
                    <a:bodyPr/>
                    <a:lstStyle/>
                    <a:p>
                      <a:pPr algn="l" fontAlgn="b"/>
                      <a:r>
                        <a:rPr lang="en-ZA" sz="2400" b="1" i="0" u="none" strike="noStrike" dirty="0" smtClean="0">
                          <a:solidFill>
                            <a:srgbClr val="000000"/>
                          </a:solidFill>
                          <a:effectLst/>
                          <a:latin typeface="Calibri"/>
                        </a:rPr>
                        <a:t>Total</a:t>
                      </a:r>
                      <a:endParaRPr lang="en-ZA" sz="2400" b="1" i="0" u="none" strike="noStrike" dirty="0">
                        <a:solidFill>
                          <a:srgbClr val="000000"/>
                        </a:solidFill>
                        <a:effectLst/>
                        <a:latin typeface="Calibri"/>
                      </a:endParaRP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307</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ZA" sz="2000" b="1" i="0" u="none" strike="noStrike" dirty="0">
                          <a:solidFill>
                            <a:srgbClr val="000000"/>
                          </a:solidFill>
                          <a:effectLst/>
                          <a:latin typeface="Calibri" panose="020F0502020204030204" pitchFamily="34" charset="0"/>
                        </a:rPr>
                        <a:t>98%</a:t>
                      </a:r>
                    </a:p>
                  </a:txBody>
                  <a:tcPr marL="9525" marR="9525" marT="9525" marB="0" anchor="b">
                    <a:solidFill>
                      <a:srgbClr val="00B050"/>
                    </a:solidFill>
                  </a:tcPr>
                </a:tc>
                <a:extLst>
                  <a:ext uri="{0D108BD9-81ED-4DB2-BD59-A6C34878D82A}">
                    <a16:rowId xmlns:a16="http://schemas.microsoft.com/office/drawing/2014/main" val="1096007179"/>
                  </a:ext>
                </a:extLst>
              </a:tr>
            </a:tbl>
          </a:graphicData>
        </a:graphic>
      </p:graphicFrame>
      <p:sp>
        <p:nvSpPr>
          <p:cNvPr id="5" name="TextBox 4"/>
          <p:cNvSpPr txBox="1"/>
          <p:nvPr/>
        </p:nvSpPr>
        <p:spPr>
          <a:xfrm>
            <a:off x="8174736" y="890200"/>
            <a:ext cx="525209"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23</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
        <p:nvSpPr>
          <p:cNvPr id="6" name="Rectangle 5"/>
          <p:cNvSpPr/>
          <p:nvPr/>
        </p:nvSpPr>
        <p:spPr>
          <a:xfrm>
            <a:off x="1342724" y="475561"/>
            <a:ext cx="6087979"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3600" b="0" i="0" u="none" strike="noStrike" kern="1200" cap="none" spc="0" normalizeH="0" baseline="0" noProof="0" dirty="0">
                <a:ln>
                  <a:noFill/>
                </a:ln>
                <a:solidFill>
                  <a:prstClr val="black"/>
                </a:solidFill>
                <a:effectLst/>
                <a:uLnTx/>
                <a:uFillTx/>
                <a:latin typeface="Calibri"/>
                <a:ea typeface="ＭＳ Ｐゴシック" pitchFamily="-111" charset="-128"/>
                <a:cs typeface="+mn-cs"/>
              </a:rPr>
              <a:t>PROVINCIAL BREAKDOWN</a:t>
            </a:r>
            <a:endParaRPr kumimoji="0" lang="en-ZA" sz="3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973891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68" y="2098609"/>
            <a:ext cx="8060382" cy="3583733"/>
          </a:xfrm>
          <a:solidFill>
            <a:srgbClr val="FF6600"/>
          </a:solidFill>
        </p:spPr>
        <p:txBody>
          <a:bodyPr/>
          <a:lstStyle/>
          <a:p>
            <a:pPr algn="ctr"/>
            <a:r>
              <a:rPr lang="en-ZA" dirty="0" smtClean="0"/>
              <a:t> </a:t>
            </a:r>
            <a:r>
              <a:rPr lang="en-ZA" sz="3200" dirty="0" smtClean="0">
                <a:latin typeface="Arial Black" panose="020B0A04020102020204" pitchFamily="34" charset="0"/>
              </a:rPr>
              <a:t>EXTEND OF SERVICE DELIVERY ON CLAIMS ADJUDICATION AND INVOICE FINALISATION</a:t>
            </a:r>
            <a:endParaRPr lang="en-ZA" sz="3200" dirty="0">
              <a:latin typeface="Arial Black" panose="020B0A04020102020204" pitchFamily="34" charset="0"/>
            </a:endParaRPr>
          </a:p>
        </p:txBody>
      </p:sp>
      <p:sp>
        <p:nvSpPr>
          <p:cNvPr id="3" name="Text Placeholder 2"/>
          <p:cNvSpPr>
            <a:spLocks noGrp="1"/>
          </p:cNvSpPr>
          <p:nvPr>
            <p:ph type="body" idx="1"/>
          </p:nvPr>
        </p:nvSpPr>
        <p:spPr>
          <a:xfrm>
            <a:off x="1143000" y="4543425"/>
            <a:ext cx="8234065" cy="155812"/>
          </a:xfrm>
        </p:spPr>
        <p:txBody>
          <a:bodyPr/>
          <a:lstStyle/>
          <a:p>
            <a:pPr marL="0" indent="0">
              <a:buNone/>
            </a:pPr>
            <a:r>
              <a:rPr lang="en-ZA" dirty="0" smtClean="0"/>
              <a:t>  </a:t>
            </a:r>
            <a:endParaRPr lang="en-ZA" dirty="0"/>
          </a:p>
        </p:txBody>
      </p:sp>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smtClean="0">
                <a:solidFill>
                  <a:srgbClr val="FF0000"/>
                </a:solidFill>
              </a:rPr>
              <a:t>24</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206845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68" y="534142"/>
            <a:ext cx="7031683" cy="580283"/>
          </a:xfrm>
        </p:spPr>
        <p:txBody>
          <a:bodyPr/>
          <a:lstStyle/>
          <a:p>
            <a:r>
              <a:rPr lang="en-US" sz="1800" b="1" dirty="0"/>
              <a:t>OVERALL </a:t>
            </a:r>
            <a:r>
              <a:rPr lang="en-US" sz="1800" b="1" dirty="0" smtClean="0"/>
              <a:t>PERFORMANCE</a:t>
            </a:r>
            <a:endParaRPr lang="en-ZA" sz="1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252534022"/>
              </p:ext>
            </p:extLst>
          </p:nvPr>
        </p:nvGraphicFramePr>
        <p:xfrm>
          <a:off x="156755" y="1541419"/>
          <a:ext cx="8673736" cy="5242181"/>
        </p:xfrm>
        <a:graphic>
          <a:graphicData uri="http://schemas.openxmlformats.org/drawingml/2006/table">
            <a:tbl>
              <a:tblPr firstRow="1" bandRow="1">
                <a:tableStyleId>{F5AB1C69-6EDB-4FF4-983F-18BD219EF322}</a:tableStyleId>
              </a:tblPr>
              <a:tblGrid>
                <a:gridCol w="599703">
                  <a:extLst>
                    <a:ext uri="{9D8B030D-6E8A-4147-A177-3AD203B41FA5}">
                      <a16:colId xmlns:a16="http://schemas.microsoft.com/office/drawing/2014/main" val="2376626707"/>
                    </a:ext>
                  </a:extLst>
                </a:gridCol>
                <a:gridCol w="2572530">
                  <a:extLst>
                    <a:ext uri="{9D8B030D-6E8A-4147-A177-3AD203B41FA5}">
                      <a16:colId xmlns:a16="http://schemas.microsoft.com/office/drawing/2014/main" val="2541013431"/>
                    </a:ext>
                  </a:extLst>
                </a:gridCol>
                <a:gridCol w="2057400">
                  <a:extLst>
                    <a:ext uri="{9D8B030D-6E8A-4147-A177-3AD203B41FA5}">
                      <a16:colId xmlns:a16="http://schemas.microsoft.com/office/drawing/2014/main" val="2145340147"/>
                    </a:ext>
                  </a:extLst>
                </a:gridCol>
                <a:gridCol w="956223">
                  <a:extLst>
                    <a:ext uri="{9D8B030D-6E8A-4147-A177-3AD203B41FA5}">
                      <a16:colId xmlns:a16="http://schemas.microsoft.com/office/drawing/2014/main" val="2284647685"/>
                    </a:ext>
                  </a:extLst>
                </a:gridCol>
                <a:gridCol w="1743298">
                  <a:extLst>
                    <a:ext uri="{9D8B030D-6E8A-4147-A177-3AD203B41FA5}">
                      <a16:colId xmlns:a16="http://schemas.microsoft.com/office/drawing/2014/main" val="247334064"/>
                    </a:ext>
                  </a:extLst>
                </a:gridCol>
                <a:gridCol w="744582">
                  <a:extLst>
                    <a:ext uri="{9D8B030D-6E8A-4147-A177-3AD203B41FA5}">
                      <a16:colId xmlns:a16="http://schemas.microsoft.com/office/drawing/2014/main" val="3456203072"/>
                    </a:ext>
                  </a:extLst>
                </a:gridCol>
              </a:tblGrid>
              <a:tr h="1386297">
                <a:tc>
                  <a:txBody>
                    <a:bodyPr/>
                    <a:lstStyle/>
                    <a:p>
                      <a:pPr algn="ctr" fontAlgn="base" hangingPunct="0">
                        <a:lnSpc>
                          <a:spcPct val="130000"/>
                        </a:lnSpc>
                        <a:spcAft>
                          <a:spcPts val="0"/>
                        </a:spcAft>
                      </a:pPr>
                      <a:r>
                        <a:rPr lang="en-GB" sz="1400" b="1" dirty="0" smtClean="0">
                          <a:effectLst/>
                          <a:latin typeface="+mn-lt"/>
                          <a:ea typeface="Calibri" panose="020F0502020204030204" pitchFamily="34" charset="0"/>
                          <a:cs typeface="Times New Roman" panose="02020603050405020304" pitchFamily="18" charset="0"/>
                        </a:rPr>
                        <a:t>#</a:t>
                      </a:r>
                      <a:endParaRPr lang="en-ZA"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fontAlgn="base" hangingPunct="0">
                        <a:lnSpc>
                          <a:spcPct val="130000"/>
                        </a:lnSpc>
                        <a:spcAft>
                          <a:spcPts val="0"/>
                        </a:spcAft>
                      </a:pPr>
                      <a:r>
                        <a:rPr lang="en-GB" sz="1400" b="1" dirty="0">
                          <a:effectLst/>
                          <a:latin typeface="+mn-lt"/>
                          <a:ea typeface="Times New Roman" panose="02020603050405020304" pitchFamily="18" charset="0"/>
                          <a:cs typeface="Times New Roman" panose="02020603050405020304" pitchFamily="18" charset="0"/>
                        </a:rPr>
                        <a:t>PERFORMANCE INDICATORS FOR THE FINANCIAL YEAR </a:t>
                      </a:r>
                      <a:r>
                        <a:rPr lang="en-GB" sz="1400" b="1" dirty="0" smtClean="0">
                          <a:effectLst/>
                          <a:latin typeface="+mn-lt"/>
                          <a:ea typeface="Times New Roman" panose="02020603050405020304" pitchFamily="18" charset="0"/>
                          <a:cs typeface="Times New Roman" panose="02020603050405020304" pitchFamily="18" charset="0"/>
                        </a:rPr>
                        <a:t>2021/22</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tc>
                <a:tc>
                  <a:txBody>
                    <a:bodyPr/>
                    <a:lstStyle/>
                    <a:p>
                      <a:pPr algn="ctr" fontAlgn="base" hangingPunct="0">
                        <a:lnSpc>
                          <a:spcPct val="130000"/>
                        </a:lnSpc>
                        <a:spcAft>
                          <a:spcPts val="0"/>
                        </a:spcAft>
                      </a:pPr>
                      <a:r>
                        <a:rPr lang="en-ZA" sz="1400" dirty="0" smtClean="0">
                          <a:effectLst/>
                          <a:latin typeface="+mn-lt"/>
                          <a:ea typeface="Calibri" panose="020F0502020204030204" pitchFamily="34" charset="0"/>
                          <a:cs typeface="Times New Roman" panose="02020603050405020304" pitchFamily="18" charset="0"/>
                        </a:rPr>
                        <a:t>Extend of work done (outside target)</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tc>
                <a:tc>
                  <a:txBody>
                    <a:bodyPr/>
                    <a:lstStyle/>
                    <a:p>
                      <a:pPr algn="ctr" fontAlgn="base" hangingPunct="0">
                        <a:lnSpc>
                          <a:spcPct val="130000"/>
                        </a:lnSpc>
                        <a:spcAft>
                          <a:spcPts val="0"/>
                        </a:spcAft>
                      </a:pPr>
                      <a:r>
                        <a:rPr lang="en-ZA" sz="1400" b="1" dirty="0">
                          <a:effectLst/>
                          <a:latin typeface="+mn-lt"/>
                          <a:ea typeface="Times New Roman" panose="02020603050405020304" pitchFamily="18" charset="0"/>
                          <a:cs typeface="Times New Roman" panose="02020603050405020304" pitchFamily="18" charset="0"/>
                        </a:rPr>
                        <a:t>Quarter </a:t>
                      </a:r>
                      <a:r>
                        <a:rPr lang="en-ZA" sz="1400" b="1"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400" b="1" dirty="0">
                          <a:effectLst/>
                          <a:latin typeface="+mn-lt"/>
                          <a:ea typeface="Times New Roman" panose="02020603050405020304" pitchFamily="18" charset="0"/>
                          <a:cs typeface="Times New Roman" panose="02020603050405020304" pitchFamily="18" charset="0"/>
                        </a:rPr>
                        <a:t>Target</a:t>
                      </a:r>
                      <a:endParaRPr lang="en-ZA"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fontAlgn="base" hangingPunct="0">
                        <a:lnSpc>
                          <a:spcPct val="130000"/>
                        </a:lnSpc>
                        <a:spcAft>
                          <a:spcPts val="0"/>
                        </a:spcAft>
                      </a:pPr>
                      <a:r>
                        <a:rPr lang="en-ZA" sz="1400" b="1" dirty="0" smtClean="0">
                          <a:effectLst/>
                          <a:latin typeface="+mn-lt"/>
                          <a:ea typeface="Times New Roman" panose="02020603050405020304" pitchFamily="18" charset="0"/>
                          <a:cs typeface="Times New Roman" panose="02020603050405020304" pitchFamily="18" charset="0"/>
                        </a:rPr>
                        <a:t> Actual</a:t>
                      </a:r>
                      <a:r>
                        <a:rPr lang="en-ZA" sz="1400" b="1" baseline="0" dirty="0" smtClean="0">
                          <a:effectLst/>
                          <a:latin typeface="+mn-lt"/>
                          <a:ea typeface="Times New Roman" panose="02020603050405020304" pitchFamily="18" charset="0"/>
                          <a:cs typeface="Times New Roman" panose="02020603050405020304" pitchFamily="18" charset="0"/>
                        </a:rPr>
                        <a:t> Performance as at Q1</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tc>
                <a:tc>
                  <a:txBody>
                    <a:bodyPr/>
                    <a:lstStyle/>
                    <a:p>
                      <a:pPr algn="ctr" fontAlgn="base" hangingPunct="0">
                        <a:lnSpc>
                          <a:spcPct val="130000"/>
                        </a:lnSpc>
                        <a:spcAft>
                          <a:spcPts val="0"/>
                        </a:spcAft>
                      </a:pPr>
                      <a:r>
                        <a:rPr lang="en-ZA" sz="1400" b="1" dirty="0">
                          <a:effectLst/>
                          <a:latin typeface="+mn-lt"/>
                          <a:ea typeface="Times New Roman" panose="02020603050405020304" pitchFamily="18" charset="0"/>
                          <a:cs typeface="Times New Roman" panose="02020603050405020304" pitchFamily="18" charset="0"/>
                        </a:rPr>
                        <a:t>LEGEND</a:t>
                      </a:r>
                    </a:p>
                    <a:p>
                      <a:pPr algn="ctr" fontAlgn="base" hangingPunct="0">
                        <a:lnSpc>
                          <a:spcPct val="130000"/>
                        </a:lnSpc>
                        <a:spcAft>
                          <a:spcPts val="0"/>
                        </a:spcAft>
                      </a:pPr>
                      <a:r>
                        <a:rPr lang="en-ZA" sz="1400" b="1" dirty="0" smtClean="0">
                          <a:effectLst/>
                          <a:latin typeface="+mn-lt"/>
                          <a:ea typeface="Calibri" panose="020F0502020204030204" pitchFamily="34" charset="0"/>
                          <a:cs typeface="Times New Roman" panose="02020603050405020304" pitchFamily="18" charset="0"/>
                        </a:rPr>
                        <a:t>Q1</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tc>
                <a:extLst>
                  <a:ext uri="{0D108BD9-81ED-4DB2-BD59-A6C34878D82A}">
                    <a16:rowId xmlns:a16="http://schemas.microsoft.com/office/drawing/2014/main" val="2069349776"/>
                  </a:ext>
                </a:extLst>
              </a:tr>
              <a:tr h="1134833">
                <a:tc>
                  <a:txBody>
                    <a:bodyPr/>
                    <a:lstStyle/>
                    <a:p>
                      <a:pPr algn="ctr" fontAlgn="base" hangingPunct="0">
                        <a:lnSpc>
                          <a:spcPct val="130000"/>
                        </a:lnSpc>
                        <a:spcAft>
                          <a:spcPts val="0"/>
                        </a:spcAft>
                      </a:pPr>
                      <a:r>
                        <a:rPr lang="en-ZA" sz="1400" dirty="0" smtClean="0">
                          <a:effectLst/>
                          <a:latin typeface="+mn-lt"/>
                          <a:ea typeface="Calibri" panose="020F0502020204030204" pitchFamily="34" charset="0"/>
                          <a:cs typeface="Times New Roman" panose="02020603050405020304" pitchFamily="18" charset="0"/>
                        </a:rPr>
                        <a:t>**2.2</a:t>
                      </a:r>
                      <a:endParaRPr lang="en-ZA"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l" fontAlgn="base" hangingPunct="0">
                        <a:lnSpc>
                          <a:spcPct val="130000"/>
                        </a:lnSpc>
                        <a:spcAft>
                          <a:spcPts val="0"/>
                        </a:spcAft>
                      </a:pPr>
                      <a:r>
                        <a:rPr lang="en-ZA" sz="1400" dirty="0" smtClean="0">
                          <a:effectLst/>
                          <a:latin typeface="+mn-lt"/>
                          <a:ea typeface="Times New Roman" panose="02020603050405020304" pitchFamily="18" charset="0"/>
                          <a:cs typeface="Times New Roman" panose="02020603050405020304" pitchFamily="18" charset="0"/>
                        </a:rPr>
                        <a:t>Percentage of claims adjudicated within 30 working days of receipt</a:t>
                      </a:r>
                    </a:p>
                    <a:p>
                      <a:pPr algn="l" fontAlgn="base" hangingPunct="0">
                        <a:lnSpc>
                          <a:spcPct val="130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5001" marR="5001" marT="5001" marB="0" anchor="b"/>
                </a:tc>
                <a:tc>
                  <a:txBody>
                    <a:bodyPr/>
                    <a:lstStyle/>
                    <a:p>
                      <a:pPr algn="ctr" fontAlgn="base" hangingPunct="0">
                        <a:lnSpc>
                          <a:spcPct val="130000"/>
                        </a:lnSpc>
                        <a:spcAft>
                          <a:spcPts val="0"/>
                        </a:spcAft>
                      </a:pPr>
                      <a:r>
                        <a:rPr lang="en-ZA" sz="1400" b="1" dirty="0" smtClean="0">
                          <a:solidFill>
                            <a:srgbClr val="000000"/>
                          </a:solidFill>
                          <a:effectLst/>
                          <a:latin typeface="+mn-lt"/>
                          <a:ea typeface="Times New Roman" panose="02020603050405020304" pitchFamily="18" charset="0"/>
                          <a:cs typeface="Times New Roman" panose="02020603050405020304" pitchFamily="18" charset="0"/>
                        </a:rPr>
                        <a:t>(84%)</a:t>
                      </a:r>
                      <a:r>
                        <a:rPr lang="en-ZA" sz="1400" b="1"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ZA" sz="1400" b="1" dirty="0" smtClean="0">
                          <a:solidFill>
                            <a:srgbClr val="000000"/>
                          </a:solidFill>
                          <a:effectLst/>
                          <a:latin typeface="+mn-lt"/>
                          <a:ea typeface="Times New Roman" panose="02020603050405020304" pitchFamily="18" charset="0"/>
                          <a:cs typeface="Times New Roman" panose="02020603050405020304" pitchFamily="18" charset="0"/>
                        </a:rPr>
                        <a:t>26 603</a:t>
                      </a:r>
                      <a:r>
                        <a:rPr lang="en-ZA" sz="1400" b="0" dirty="0" smtClean="0">
                          <a:solidFill>
                            <a:srgbClr val="000000"/>
                          </a:solidFill>
                          <a:effectLst/>
                          <a:latin typeface="+mn-lt"/>
                          <a:ea typeface="Times New Roman" panose="02020603050405020304" pitchFamily="18" charset="0"/>
                          <a:cs typeface="Times New Roman" panose="02020603050405020304" pitchFamily="18" charset="0"/>
                        </a:rPr>
                        <a:t> claims were adjudicated against received </a:t>
                      </a:r>
                      <a:r>
                        <a:rPr lang="en-ZA" sz="1400" b="1" dirty="0" smtClean="0">
                          <a:solidFill>
                            <a:srgbClr val="000000"/>
                          </a:solidFill>
                          <a:effectLst/>
                          <a:latin typeface="+mn-lt"/>
                          <a:ea typeface="Times New Roman" panose="02020603050405020304" pitchFamily="18" charset="0"/>
                          <a:cs typeface="Times New Roman" panose="02020603050405020304" pitchFamily="18" charset="0"/>
                        </a:rPr>
                        <a:t>31 489</a:t>
                      </a: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Times New Roman" panose="02020603050405020304" pitchFamily="18" charset="0"/>
                          <a:cs typeface="Times New Roman" panose="02020603050405020304" pitchFamily="18" charset="0"/>
                        </a:rPr>
                        <a:t>85%</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base" hangingPunct="0">
                        <a:lnSpc>
                          <a:spcPct val="130000"/>
                        </a:lnSpc>
                        <a:spcAft>
                          <a:spcPts val="0"/>
                        </a:spcAft>
                      </a:pPr>
                      <a:r>
                        <a:rPr lang="en-ZA" sz="1400" b="1" dirty="0" smtClean="0">
                          <a:solidFill>
                            <a:srgbClr val="FF0000"/>
                          </a:solidFill>
                          <a:effectLst/>
                          <a:latin typeface="+mn-lt"/>
                          <a:ea typeface="Calibri" panose="020F0502020204030204" pitchFamily="34" charset="0"/>
                          <a:cs typeface="Times New Roman" panose="02020603050405020304" pitchFamily="18" charset="0"/>
                        </a:rPr>
                        <a:t>80%</a:t>
                      </a:r>
                    </a:p>
                    <a:p>
                      <a:pPr algn="ctr" fontAlgn="base" hangingPunct="0">
                        <a:lnSpc>
                          <a:spcPct val="130000"/>
                        </a:lnSpc>
                        <a:spcAft>
                          <a:spcPts val="0"/>
                        </a:spcAft>
                      </a:pPr>
                      <a:r>
                        <a:rPr lang="en-ZA" sz="1400" b="1" dirty="0" smtClean="0">
                          <a:solidFill>
                            <a:srgbClr val="000000"/>
                          </a:solidFill>
                          <a:effectLst/>
                          <a:latin typeface="+mn-lt"/>
                          <a:ea typeface="Calibri" panose="020F0502020204030204" pitchFamily="34" charset="0"/>
                          <a:cs typeface="Times New Roman" panose="02020603050405020304" pitchFamily="18" charset="0"/>
                        </a:rPr>
                        <a:t>25078 of 31489 </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a:lnSpc>
                          <a:spcPct val="115000"/>
                        </a:lnSpc>
                      </a:pPr>
                      <a:endParaRPr lang="en-ZA" sz="1400" b="1" dirty="0">
                        <a:effectLst/>
                        <a:latin typeface="+mn-lt"/>
                        <a:cs typeface="Times New Roman" panose="02020603050405020304" pitchFamily="18" charset="0"/>
                      </a:endParaRPr>
                    </a:p>
                  </a:txBody>
                  <a:tcPr marL="5001" marR="5001" marT="5001" marB="0" anchor="ctr">
                    <a:solidFill>
                      <a:srgbClr val="FF0000"/>
                    </a:solidFill>
                  </a:tcPr>
                </a:tc>
                <a:extLst>
                  <a:ext uri="{0D108BD9-81ED-4DB2-BD59-A6C34878D82A}">
                    <a16:rowId xmlns:a16="http://schemas.microsoft.com/office/drawing/2014/main" val="375145623"/>
                  </a:ext>
                </a:extLst>
              </a:tr>
              <a:tr h="2721051">
                <a:tc>
                  <a:txBody>
                    <a:bodyPr/>
                    <a:lstStyle/>
                    <a:p>
                      <a:pPr algn="ctr" fontAlgn="base" hangingPunct="0">
                        <a:lnSpc>
                          <a:spcPct val="130000"/>
                        </a:lnSpc>
                        <a:spcAft>
                          <a:spcPts val="0"/>
                        </a:spcAft>
                      </a:pPr>
                      <a:r>
                        <a:rPr lang="en-ZA" sz="1400" dirty="0" smtClean="0">
                          <a:effectLst/>
                          <a:latin typeface="+mn-lt"/>
                          <a:ea typeface="Calibri" panose="020F0502020204030204" pitchFamily="34" charset="0"/>
                          <a:cs typeface="Times New Roman" panose="02020603050405020304" pitchFamily="18" charset="0"/>
                        </a:rPr>
                        <a:t>**3.2</a:t>
                      </a:r>
                      <a:endParaRPr lang="en-ZA"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l" fontAlgn="base" hangingPunct="0">
                        <a:lnSpc>
                          <a:spcPct val="130000"/>
                        </a:lnSpc>
                        <a:spcAft>
                          <a:spcPts val="0"/>
                        </a:spcAft>
                      </a:pPr>
                      <a:r>
                        <a:rPr lang="en-ZA" sz="1400" dirty="0" smtClean="0">
                          <a:effectLst/>
                          <a:latin typeface="+mn-lt"/>
                          <a:ea typeface="Times New Roman"/>
                        </a:rPr>
                        <a:t>Percentage of accepted medical invoices finalised within 40 working days of receipt</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kumimoji="0" lang="en-ZA" sz="1400" b="1" i="0" u="none" strike="noStrike" kern="0" cap="none" spc="0" normalizeH="0" baseline="0" noProof="0" dirty="0" smtClean="0">
                          <a:ln>
                            <a:noFill/>
                          </a:ln>
                          <a:solidFill>
                            <a:srgbClr val="000000"/>
                          </a:solidFill>
                          <a:effectLst/>
                          <a:uLnTx/>
                          <a:uFillTx/>
                          <a:latin typeface="+mn-lt"/>
                          <a:ea typeface="+mn-ea"/>
                          <a:cs typeface="+mn-cs"/>
                        </a:rPr>
                        <a:t> (85%) 125 002  </a:t>
                      </a:r>
                      <a:r>
                        <a:rPr kumimoji="0" lang="en-ZA" sz="1400" b="0" i="0" u="none" strike="noStrike" kern="0" cap="none" spc="0" normalizeH="0" baseline="0" noProof="0" dirty="0" smtClean="0">
                          <a:ln>
                            <a:noFill/>
                          </a:ln>
                          <a:solidFill>
                            <a:srgbClr val="000000"/>
                          </a:solidFill>
                          <a:effectLst/>
                          <a:uLnTx/>
                          <a:uFillTx/>
                          <a:latin typeface="+mn-lt"/>
                          <a:ea typeface="+mn-ea"/>
                          <a:cs typeface="+mn-cs"/>
                        </a:rPr>
                        <a:t>invoices were finalised against received </a:t>
                      </a:r>
                    </a:p>
                    <a:p>
                      <a:pPr algn="ctr" fontAlgn="base" hangingPunct="0">
                        <a:lnSpc>
                          <a:spcPct val="130000"/>
                        </a:lnSpc>
                        <a:spcAft>
                          <a:spcPts val="0"/>
                        </a:spcAft>
                      </a:pPr>
                      <a:r>
                        <a:rPr kumimoji="0" lang="en-ZA" sz="1400" b="1" i="0" u="none" strike="noStrike" kern="0" cap="none" spc="0" normalizeH="0" baseline="0" noProof="0" dirty="0" smtClean="0">
                          <a:ln>
                            <a:noFill/>
                          </a:ln>
                          <a:solidFill>
                            <a:srgbClr val="000000"/>
                          </a:solidFill>
                          <a:effectLst/>
                          <a:uLnTx/>
                          <a:uFillTx/>
                          <a:latin typeface="+mn-lt"/>
                          <a:ea typeface="+mn-ea"/>
                          <a:cs typeface="+mn-cs"/>
                        </a:rPr>
                        <a:t>146 483</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Times New Roman" panose="02020603050405020304" pitchFamily="18" charset="0"/>
                          <a:cs typeface="Times New Roman" panose="02020603050405020304" pitchFamily="18" charset="0"/>
                        </a:rPr>
                        <a:t>80%</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1" dirty="0" smtClean="0">
                          <a:solidFill>
                            <a:srgbClr val="027D44"/>
                          </a:solidFill>
                          <a:effectLst/>
                          <a:latin typeface="+mn-lt"/>
                          <a:ea typeface="Calibri" panose="020F0502020204030204" pitchFamily="34" charset="0"/>
                          <a:cs typeface="Times New Roman" panose="02020603050405020304" pitchFamily="18" charset="0"/>
                        </a:rPr>
                        <a:t>84%</a:t>
                      </a:r>
                    </a:p>
                    <a:p>
                      <a:pPr algn="l" fontAlgn="base" hangingPunct="0">
                        <a:lnSpc>
                          <a:spcPct val="130000"/>
                        </a:lnSpc>
                        <a:spcAft>
                          <a:spcPts val="0"/>
                        </a:spcAft>
                      </a:pPr>
                      <a:r>
                        <a:rPr lang="en-ZA" sz="1400" b="1" i="0" u="none" strike="noStrike" baseline="0" dirty="0" smtClean="0">
                          <a:solidFill>
                            <a:srgbClr val="000000"/>
                          </a:solidFill>
                          <a:latin typeface="+mn-lt"/>
                          <a:ea typeface="+mn-ea"/>
                          <a:cs typeface="+mn-cs"/>
                        </a:rPr>
                        <a:t>(123 440 of</a:t>
                      </a:r>
                      <a:r>
                        <a:rPr lang="en-ZA" sz="1400" b="1" i="0" u="none" strike="noStrike" baseline="0" dirty="0" smtClean="0">
                          <a:solidFill>
                            <a:srgbClr val="000000"/>
                          </a:solidFill>
                          <a:effectLst/>
                          <a:latin typeface="+mn-lt"/>
                          <a:ea typeface="+mn-ea"/>
                          <a:cs typeface="Times New Roman" panose="02020603050405020304" pitchFamily="18" charset="0"/>
                        </a:rPr>
                        <a:t> </a:t>
                      </a:r>
                      <a:r>
                        <a:rPr lang="en-ZA" sz="1400" b="1" dirty="0" smtClean="0">
                          <a:solidFill>
                            <a:srgbClr val="000000"/>
                          </a:solidFill>
                          <a:effectLst/>
                          <a:latin typeface="+mn-lt"/>
                          <a:ea typeface="Times New Roman" panose="02020603050405020304" pitchFamily="18" charset="0"/>
                        </a:rPr>
                        <a:t>146 483 </a:t>
                      </a:r>
                      <a:r>
                        <a:rPr lang="en-ZA" sz="1400" b="1" i="0" u="none" strike="noStrike" baseline="0" dirty="0" smtClean="0">
                          <a:solidFill>
                            <a:srgbClr val="000000"/>
                          </a:solidFill>
                          <a:latin typeface="+mn-lt"/>
                          <a:ea typeface="+mn-ea"/>
                          <a:cs typeface="+mn-cs"/>
                        </a:rPr>
                        <a:t>) </a:t>
                      </a:r>
                      <a:endParaRPr lang="en-ZA" sz="1400" b="1" dirty="0" smtClean="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a:lnSpc>
                          <a:spcPct val="115000"/>
                        </a:lnSpc>
                      </a:pPr>
                      <a:endParaRPr lang="en-ZA" sz="1400" b="1" dirty="0">
                        <a:effectLst/>
                        <a:latin typeface="+mn-lt"/>
                        <a:cs typeface="Times New Roman" panose="02020603050405020304" pitchFamily="18" charset="0"/>
                      </a:endParaRPr>
                    </a:p>
                  </a:txBody>
                  <a:tcPr marL="5001" marR="5001" marT="5001" marB="0" anchor="ctr">
                    <a:solidFill>
                      <a:srgbClr val="00B050"/>
                    </a:solidFill>
                  </a:tcPr>
                </a:tc>
                <a:extLst>
                  <a:ext uri="{0D108BD9-81ED-4DB2-BD59-A6C34878D82A}">
                    <a16:rowId xmlns:a16="http://schemas.microsoft.com/office/drawing/2014/main" val="1396899947"/>
                  </a:ext>
                </a:extLst>
              </a:tr>
            </a:tbl>
          </a:graphicData>
        </a:graphic>
      </p:graphicFrame>
      <p:sp>
        <p:nvSpPr>
          <p:cNvPr id="6" name="TextBox 5"/>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smtClean="0">
                <a:solidFill>
                  <a:srgbClr val="FF0000"/>
                </a:solidFill>
              </a:rPr>
              <a:t>25</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1904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02" y="1645921"/>
            <a:ext cx="7720748" cy="4611188"/>
          </a:xfrm>
          <a:solidFill>
            <a:srgbClr val="FF6600"/>
          </a:solidFill>
        </p:spPr>
        <p:txBody>
          <a:bodyPr/>
          <a:lstStyle/>
          <a:p>
            <a:r>
              <a:rPr lang="en-ZA" dirty="0" smtClean="0">
                <a:latin typeface="Arial Black" panose="020B0A04020102020204" pitchFamily="34" charset="0"/>
              </a:rPr>
              <a:t>PERFORMANCE PROGRESS </a:t>
            </a:r>
            <a:r>
              <a:rPr lang="en-ZA" dirty="0">
                <a:latin typeface="Arial Black" panose="020B0A04020102020204" pitchFamily="34" charset="0"/>
              </a:rPr>
              <a:t>PERFORMANCE ON 	INDICATORS REPORTING ANNUALLY</a:t>
            </a:r>
            <a:r>
              <a:rPr lang="en-ZA" dirty="0" smtClean="0">
                <a:latin typeface="Arial Black" panose="020B0A04020102020204" pitchFamily="34" charset="0"/>
              </a:rPr>
              <a:t/>
            </a:r>
            <a:br>
              <a:rPr lang="en-ZA" dirty="0" smtClean="0">
                <a:latin typeface="Arial Black" panose="020B0A04020102020204" pitchFamily="34" charset="0"/>
              </a:rPr>
            </a:br>
            <a:r>
              <a:rPr lang="en-ZA" dirty="0">
                <a:latin typeface="Arial Black" panose="020B0A04020102020204" pitchFamily="34" charset="0"/>
              </a:rPr>
              <a:t/>
            </a:r>
            <a:br>
              <a:rPr lang="en-ZA" dirty="0">
                <a:latin typeface="Arial Black" panose="020B0A04020102020204" pitchFamily="34" charset="0"/>
              </a:rPr>
            </a:br>
            <a:r>
              <a:rPr lang="en-ZA" dirty="0" smtClean="0"/>
              <a:t>    </a:t>
            </a:r>
            <a:endParaRPr lang="en-ZA" dirty="0"/>
          </a:p>
        </p:txBody>
      </p:sp>
      <p:sp>
        <p:nvSpPr>
          <p:cNvPr id="3" name="Text Placeholder 2"/>
          <p:cNvSpPr>
            <a:spLocks noGrp="1"/>
          </p:cNvSpPr>
          <p:nvPr>
            <p:ph type="body" idx="1"/>
          </p:nvPr>
        </p:nvSpPr>
        <p:spPr>
          <a:xfrm>
            <a:off x="1143000" y="4543425"/>
            <a:ext cx="8234065" cy="155812"/>
          </a:xfrm>
        </p:spPr>
        <p:txBody>
          <a:bodyPr/>
          <a:lstStyle/>
          <a:p>
            <a:pPr marL="0" indent="0">
              <a:buNone/>
            </a:pPr>
            <a:r>
              <a:rPr lang="en-ZA" dirty="0" smtClean="0"/>
              <a:t>  </a:t>
            </a:r>
            <a:endParaRPr lang="en-ZA" dirty="0"/>
          </a:p>
        </p:txBody>
      </p:sp>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a:solidFill>
                  <a:srgbClr val="FF0000"/>
                </a:solidFill>
              </a:rPr>
              <a:t>2</a:t>
            </a:r>
            <a:r>
              <a:rPr kumimoji="0" lang="en-US" sz="1800" b="1"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rPr>
              <a:t>6</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68154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68" y="326572"/>
            <a:ext cx="7031683" cy="940526"/>
          </a:xfrm>
        </p:spPr>
        <p:txBody>
          <a:bodyPr/>
          <a:lstStyle/>
          <a:p>
            <a:r>
              <a:rPr lang="en-US" sz="1800" b="1" dirty="0" smtClean="0"/>
              <a:t>QUARTER 1 PROGRES REPORT</a:t>
            </a:r>
            <a:endParaRPr lang="en-ZA" sz="1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522008525"/>
              </p:ext>
            </p:extLst>
          </p:nvPr>
        </p:nvGraphicFramePr>
        <p:xfrm>
          <a:off x="274320" y="1528355"/>
          <a:ext cx="8477794" cy="4026861"/>
        </p:xfrm>
        <a:graphic>
          <a:graphicData uri="http://schemas.openxmlformats.org/drawingml/2006/table">
            <a:tbl>
              <a:tblPr firstRow="1" bandRow="1">
                <a:tableStyleId>{F5AB1C69-6EDB-4FF4-983F-18BD219EF322}</a:tableStyleId>
              </a:tblPr>
              <a:tblGrid>
                <a:gridCol w="3140393">
                  <a:extLst>
                    <a:ext uri="{9D8B030D-6E8A-4147-A177-3AD203B41FA5}">
                      <a16:colId xmlns:a16="http://schemas.microsoft.com/office/drawing/2014/main" val="2541013431"/>
                    </a:ext>
                  </a:extLst>
                </a:gridCol>
                <a:gridCol w="3814763">
                  <a:extLst>
                    <a:ext uri="{9D8B030D-6E8A-4147-A177-3AD203B41FA5}">
                      <a16:colId xmlns:a16="http://schemas.microsoft.com/office/drawing/2014/main" val="2145340147"/>
                    </a:ext>
                  </a:extLst>
                </a:gridCol>
                <a:gridCol w="1522638">
                  <a:extLst>
                    <a:ext uri="{9D8B030D-6E8A-4147-A177-3AD203B41FA5}">
                      <a16:colId xmlns:a16="http://schemas.microsoft.com/office/drawing/2014/main" val="2284647685"/>
                    </a:ext>
                  </a:extLst>
                </a:gridCol>
              </a:tblGrid>
              <a:tr h="807521">
                <a:tc>
                  <a:txBody>
                    <a:bodyPr/>
                    <a:lstStyle/>
                    <a:p>
                      <a:pPr algn="ctr" fontAlgn="base" hangingPunct="0">
                        <a:lnSpc>
                          <a:spcPct val="130000"/>
                        </a:lnSpc>
                        <a:spcAft>
                          <a:spcPts val="0"/>
                        </a:spcAft>
                      </a:pPr>
                      <a:r>
                        <a:rPr lang="en-GB" sz="1400" b="1" dirty="0">
                          <a:effectLst/>
                          <a:latin typeface="+mn-lt"/>
                          <a:ea typeface="Times New Roman" panose="02020603050405020304" pitchFamily="18" charset="0"/>
                          <a:cs typeface="Times New Roman" panose="02020603050405020304" pitchFamily="18" charset="0"/>
                        </a:rPr>
                        <a:t>PERFORMANCE INDICATORS FOR THE FINANCIAL YEAR </a:t>
                      </a:r>
                      <a:r>
                        <a:rPr lang="en-GB" sz="1400" b="1" dirty="0" smtClean="0">
                          <a:effectLst/>
                          <a:latin typeface="+mn-lt"/>
                          <a:ea typeface="Times New Roman" panose="02020603050405020304" pitchFamily="18" charset="0"/>
                          <a:cs typeface="Times New Roman" panose="02020603050405020304" pitchFamily="18" charset="0"/>
                        </a:rPr>
                        <a:t>2021/22</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tc>
                <a:tc>
                  <a:txBody>
                    <a:bodyPr/>
                    <a:lstStyle/>
                    <a:p>
                      <a:pPr algn="ctr" fontAlgn="base" hangingPunct="0">
                        <a:lnSpc>
                          <a:spcPct val="130000"/>
                        </a:lnSpc>
                        <a:spcAft>
                          <a:spcPts val="0"/>
                        </a:spcAft>
                      </a:pPr>
                      <a:r>
                        <a:rPr lang="en-ZA" sz="1400" dirty="0" smtClean="0">
                          <a:effectLst/>
                          <a:latin typeface="+mn-lt"/>
                          <a:ea typeface="Calibri" panose="020F0502020204030204" pitchFamily="34" charset="0"/>
                          <a:cs typeface="Times New Roman" panose="02020603050405020304" pitchFamily="18" charset="0"/>
                        </a:rPr>
                        <a:t>Performance as at the end of Q1</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tc>
                <a:tc>
                  <a:txBody>
                    <a:bodyPr/>
                    <a:lstStyle/>
                    <a:p>
                      <a:pPr algn="ctr" fontAlgn="base" hangingPunct="0">
                        <a:lnSpc>
                          <a:spcPct val="130000"/>
                        </a:lnSpc>
                        <a:spcAft>
                          <a:spcPts val="0"/>
                        </a:spcAft>
                      </a:pPr>
                      <a:r>
                        <a:rPr lang="en-ZA" sz="1400" b="1" dirty="0" smtClean="0">
                          <a:effectLst/>
                          <a:latin typeface="+mn-lt"/>
                          <a:ea typeface="Times New Roman" panose="02020603050405020304" pitchFamily="18" charset="0"/>
                          <a:cs typeface="Times New Roman" panose="02020603050405020304" pitchFamily="18" charset="0"/>
                        </a:rPr>
                        <a:t>Annual Target</a:t>
                      </a:r>
                      <a:endParaRPr lang="en-ZA"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9349776"/>
                  </a:ext>
                </a:extLst>
              </a:tr>
              <a:tr h="450771">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panose="02020603050405020304" pitchFamily="18" charset="0"/>
                          <a:cs typeface="Times New Roman" panose="02020603050405020304" pitchFamily="18" charset="0"/>
                        </a:rPr>
                        <a:t>Funds allocated to Small and Medium Enterprises </a:t>
                      </a:r>
                      <a:endParaRPr lang="en-ZA" sz="1400" b="1"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b"/>
                </a:tc>
                <a:tc>
                  <a:txBody>
                    <a:bodyPr/>
                    <a:lstStyle/>
                    <a:p>
                      <a:pPr algn="ctr" fontAlgn="base" hangingPunct="0">
                        <a:lnSpc>
                          <a:spcPct val="130000"/>
                        </a:lnSpc>
                        <a:spcAft>
                          <a:spcPts val="0"/>
                        </a:spcAft>
                      </a:pPr>
                      <a:r>
                        <a:rPr lang="en-US" sz="1400" b="0" dirty="0" smtClean="0">
                          <a:solidFill>
                            <a:schemeClr val="tx2"/>
                          </a:solidFill>
                          <a:effectLst/>
                          <a:latin typeface="+mn-lt"/>
                          <a:ea typeface="Times New Roman" panose="02020603050405020304" pitchFamily="18" charset="0"/>
                          <a:cs typeface="Times New Roman" panose="02020603050405020304" pitchFamily="18" charset="0"/>
                        </a:rPr>
                        <a:t>No funds have been allocated thus far. This is as at May, as we will only receive the PIC Quarterly report by the end of July 2021 </a:t>
                      </a:r>
                      <a:endParaRPr lang="en-ZA" sz="1400" b="0" dirty="0" smtClean="0">
                        <a:solidFill>
                          <a:schemeClr val="tx2"/>
                        </a:solidFill>
                        <a:effectLst/>
                        <a:latin typeface="+mn-lt"/>
                        <a:ea typeface="Times New Roman" panose="02020603050405020304" pitchFamily="18"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0" dirty="0" smtClean="0">
                          <a:solidFill>
                            <a:srgbClr val="000000"/>
                          </a:solidFill>
                          <a:effectLst/>
                          <a:latin typeface="+mn-lt"/>
                          <a:ea typeface="Times New Roman" panose="02020603050405020304" pitchFamily="18" charset="0"/>
                          <a:cs typeface="Times New Roman" panose="02020603050405020304" pitchFamily="18" charset="0"/>
                        </a:rPr>
                        <a:t>R200 million</a:t>
                      </a:r>
                      <a:endParaRPr lang="en-ZA" sz="1400" b="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5145623"/>
                  </a:ext>
                </a:extLst>
              </a:tr>
              <a:tr h="896541">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a:rPr>
                        <a:t>Number of decent jobs</a:t>
                      </a:r>
                      <a:r>
                        <a:rPr lang="en-US" sz="1400" b="1" baseline="0" dirty="0" smtClean="0">
                          <a:solidFill>
                            <a:schemeClr val="tx2"/>
                          </a:solidFill>
                          <a:effectLst/>
                          <a:latin typeface="+mn-lt"/>
                          <a:ea typeface="Times New Roman"/>
                        </a:rPr>
                        <a:t> </a:t>
                      </a:r>
                      <a:r>
                        <a:rPr lang="en-US" sz="1400" b="1" dirty="0" smtClean="0">
                          <a:solidFill>
                            <a:schemeClr val="tx2"/>
                          </a:solidFill>
                          <a:effectLst/>
                          <a:latin typeface="+mn-lt"/>
                          <a:ea typeface="Times New Roman"/>
                        </a:rPr>
                        <a:t>created through job summit</a:t>
                      </a:r>
                      <a:r>
                        <a:rPr lang="en-US" sz="1400" b="1" baseline="0" dirty="0" smtClean="0">
                          <a:solidFill>
                            <a:schemeClr val="tx2"/>
                          </a:solidFill>
                          <a:effectLst/>
                          <a:latin typeface="+mn-lt"/>
                          <a:ea typeface="Times New Roman"/>
                        </a:rPr>
                        <a:t> </a:t>
                      </a:r>
                      <a:r>
                        <a:rPr lang="en-US" sz="1400" b="1" dirty="0" smtClean="0">
                          <a:solidFill>
                            <a:schemeClr val="tx2"/>
                          </a:solidFill>
                          <a:effectLst/>
                          <a:latin typeface="+mn-lt"/>
                          <a:ea typeface="Times New Roman"/>
                        </a:rPr>
                        <a:t>initiatives (Investment activities)</a:t>
                      </a:r>
                    </a:p>
                  </a:txBody>
                  <a:tcPr marL="5001" marR="5001" marT="5001" marB="0" anchor="ctr"/>
                </a:tc>
                <a:tc>
                  <a:txBody>
                    <a:bodyPr/>
                    <a:lstStyle/>
                    <a:p>
                      <a:pPr algn="ctr" fontAlgn="base" hangingPunct="0">
                        <a:lnSpc>
                          <a:spcPct val="130000"/>
                        </a:lnSpc>
                        <a:spcAft>
                          <a:spcPts val="0"/>
                        </a:spcAft>
                      </a:pPr>
                      <a:endParaRPr kumimoji="0" lang="en-US" sz="1400" b="0" i="0" u="none" strike="noStrike" kern="0" cap="none" spc="0" normalizeH="0" baseline="0" noProof="0" dirty="0" smtClean="0">
                        <a:ln>
                          <a:noFill/>
                        </a:ln>
                        <a:solidFill>
                          <a:schemeClr val="tx2"/>
                        </a:solidFill>
                        <a:effectLst/>
                        <a:uLnTx/>
                        <a:uFillTx/>
                        <a:latin typeface="+mn-lt"/>
                        <a:ea typeface="+mn-ea"/>
                        <a:cs typeface="+mn-cs"/>
                      </a:endParaRPr>
                    </a:p>
                    <a:p>
                      <a:pPr algn="ctr" fontAlgn="base" hangingPunct="0">
                        <a:lnSpc>
                          <a:spcPct val="130000"/>
                        </a:lnSpc>
                        <a:spcAft>
                          <a:spcPts val="0"/>
                        </a:spcAft>
                      </a:pPr>
                      <a:r>
                        <a:rPr kumimoji="0" lang="en-US" sz="1400" b="0" i="0" u="none" strike="noStrike" kern="0" cap="none" spc="0" normalizeH="0" baseline="0" noProof="0" dirty="0" smtClean="0">
                          <a:ln>
                            <a:noFill/>
                          </a:ln>
                          <a:solidFill>
                            <a:schemeClr val="tx2"/>
                          </a:solidFill>
                          <a:effectLst/>
                          <a:uLnTx/>
                          <a:uFillTx/>
                          <a:latin typeface="+mn-lt"/>
                          <a:ea typeface="+mn-ea"/>
                          <a:cs typeface="+mn-cs"/>
                        </a:rPr>
                        <a:t>PIC Quarterly report not yet received</a:t>
                      </a:r>
                      <a:endParaRPr lang="en-ZA" sz="1400" b="0"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0" dirty="0" smtClean="0">
                          <a:solidFill>
                            <a:srgbClr val="000000"/>
                          </a:solidFill>
                          <a:effectLst/>
                          <a:latin typeface="+mn-lt"/>
                          <a:ea typeface="Calibri" panose="020F0502020204030204" pitchFamily="34" charset="0"/>
                          <a:cs typeface="Times New Roman" panose="02020603050405020304" pitchFamily="18" charset="0"/>
                        </a:rPr>
                        <a:t>1000</a:t>
                      </a:r>
                      <a:endParaRPr lang="en-ZA" sz="1400" b="0"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extLst>
                  <a:ext uri="{0D108BD9-81ED-4DB2-BD59-A6C34878D82A}">
                    <a16:rowId xmlns:a16="http://schemas.microsoft.com/office/drawing/2014/main" val="1396899947"/>
                  </a:ext>
                </a:extLst>
              </a:tr>
              <a:tr h="1485694">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a:rPr>
                        <a:t>Percentage increase in total assets per annum</a:t>
                      </a:r>
                    </a:p>
                  </a:txBody>
                  <a:tcPr marL="5001" marR="5001" marT="5001" marB="0" anchor="ctr"/>
                </a:tc>
                <a:tc>
                  <a:txBody>
                    <a:bodyPr/>
                    <a:lstStyle/>
                    <a:p>
                      <a:pPr algn="ctr" fontAlgn="base" hangingPunct="0">
                        <a:lnSpc>
                          <a:spcPct val="130000"/>
                        </a:lnSpc>
                        <a:spcAft>
                          <a:spcPts val="0"/>
                        </a:spcAft>
                      </a:pPr>
                      <a:r>
                        <a:rPr lang="en-US" sz="1400" b="0" dirty="0" smtClean="0">
                          <a:solidFill>
                            <a:schemeClr val="tx2"/>
                          </a:solidFill>
                          <a:effectLst/>
                          <a:latin typeface="+mn-lt"/>
                          <a:ea typeface="Calibri" panose="020F0502020204030204" pitchFamily="34" charset="0"/>
                          <a:cs typeface="Times New Roman" panose="02020603050405020304" pitchFamily="18" charset="0"/>
                        </a:rPr>
                        <a:t>11% </a:t>
                      </a:r>
                    </a:p>
                    <a:p>
                      <a:pPr algn="ctr" fontAlgn="base" hangingPunct="0">
                        <a:lnSpc>
                          <a:spcPct val="130000"/>
                        </a:lnSpc>
                        <a:spcAft>
                          <a:spcPts val="0"/>
                        </a:spcAft>
                      </a:pPr>
                      <a:r>
                        <a:rPr lang="en-US" sz="1400" b="0" dirty="0" smtClean="0">
                          <a:solidFill>
                            <a:schemeClr val="tx2"/>
                          </a:solidFill>
                          <a:effectLst/>
                          <a:latin typeface="+mn-lt"/>
                          <a:ea typeface="Calibri" panose="020F0502020204030204" pitchFamily="34" charset="0"/>
                          <a:cs typeface="Times New Roman" panose="02020603050405020304" pitchFamily="18" charset="0"/>
                        </a:rPr>
                        <a:t>This is preliminary figure as at May</a:t>
                      </a:r>
                    </a:p>
                    <a:p>
                      <a:pPr algn="ctr" fontAlgn="base" hangingPunct="0">
                        <a:lnSpc>
                          <a:spcPct val="130000"/>
                        </a:lnSpc>
                        <a:spcAft>
                          <a:spcPts val="0"/>
                        </a:spcAft>
                      </a:pPr>
                      <a:endParaRPr lang="en-ZA" sz="1400" b="0"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0" dirty="0" smtClean="0">
                          <a:solidFill>
                            <a:srgbClr val="000000"/>
                          </a:solidFill>
                          <a:effectLst/>
                          <a:latin typeface="+mn-lt"/>
                          <a:ea typeface="Calibri" panose="020F0502020204030204" pitchFamily="34" charset="0"/>
                          <a:cs typeface="Times New Roman" panose="02020603050405020304" pitchFamily="18" charset="0"/>
                        </a:rPr>
                        <a:t>10%</a:t>
                      </a:r>
                      <a:endParaRPr lang="en-ZA" sz="1400" b="0"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extLst>
                  <a:ext uri="{0D108BD9-81ED-4DB2-BD59-A6C34878D82A}">
                    <a16:rowId xmlns:a16="http://schemas.microsoft.com/office/drawing/2014/main" val="1728648962"/>
                  </a:ext>
                </a:extLst>
              </a:tr>
            </a:tbl>
          </a:graphicData>
        </a:graphic>
      </p:graphicFrame>
      <p:sp>
        <p:nvSpPr>
          <p:cNvPr id="6" name="TextBox 5"/>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smtClean="0">
                <a:solidFill>
                  <a:srgbClr val="FF0000"/>
                </a:solidFill>
              </a:rPr>
              <a:t>27</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38208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68" y="431075"/>
            <a:ext cx="7031683" cy="931559"/>
          </a:xfrm>
        </p:spPr>
        <p:txBody>
          <a:bodyPr/>
          <a:lstStyle/>
          <a:p>
            <a:r>
              <a:rPr lang="en-US" sz="1800" b="1" dirty="0">
                <a:solidFill>
                  <a:prstClr val="black"/>
                </a:solidFill>
              </a:rPr>
              <a:t>QUARTER 1 PROGRES REPORT</a:t>
            </a:r>
            <a:endParaRPr lang="en-ZA" sz="1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785107804"/>
              </p:ext>
            </p:extLst>
          </p:nvPr>
        </p:nvGraphicFramePr>
        <p:xfrm>
          <a:off x="313509" y="1685111"/>
          <a:ext cx="8459017" cy="4715949"/>
        </p:xfrm>
        <a:graphic>
          <a:graphicData uri="http://schemas.openxmlformats.org/drawingml/2006/table">
            <a:tbl>
              <a:tblPr firstRow="1" bandRow="1">
                <a:tableStyleId>{F5AB1C69-6EDB-4FF4-983F-18BD219EF322}</a:tableStyleId>
              </a:tblPr>
              <a:tblGrid>
                <a:gridCol w="3249848">
                  <a:extLst>
                    <a:ext uri="{9D8B030D-6E8A-4147-A177-3AD203B41FA5}">
                      <a16:colId xmlns:a16="http://schemas.microsoft.com/office/drawing/2014/main" val="2541013431"/>
                    </a:ext>
                  </a:extLst>
                </a:gridCol>
                <a:gridCol w="3984370">
                  <a:extLst>
                    <a:ext uri="{9D8B030D-6E8A-4147-A177-3AD203B41FA5}">
                      <a16:colId xmlns:a16="http://schemas.microsoft.com/office/drawing/2014/main" val="2145340147"/>
                    </a:ext>
                  </a:extLst>
                </a:gridCol>
                <a:gridCol w="1224799">
                  <a:extLst>
                    <a:ext uri="{9D8B030D-6E8A-4147-A177-3AD203B41FA5}">
                      <a16:colId xmlns:a16="http://schemas.microsoft.com/office/drawing/2014/main" val="2284647685"/>
                    </a:ext>
                  </a:extLst>
                </a:gridCol>
              </a:tblGrid>
              <a:tr h="573897">
                <a:tc>
                  <a:txBody>
                    <a:bodyPr/>
                    <a:lstStyle/>
                    <a:p>
                      <a:pPr algn="ctr" fontAlgn="base" hangingPunct="0">
                        <a:lnSpc>
                          <a:spcPct val="130000"/>
                        </a:lnSpc>
                        <a:spcAft>
                          <a:spcPts val="0"/>
                        </a:spcAft>
                      </a:pPr>
                      <a:r>
                        <a:rPr lang="en-GB" sz="1400" b="1" dirty="0">
                          <a:effectLst/>
                          <a:latin typeface="+mn-lt"/>
                          <a:ea typeface="Times New Roman" panose="02020603050405020304" pitchFamily="18" charset="0"/>
                          <a:cs typeface="Times New Roman" panose="02020603050405020304" pitchFamily="18" charset="0"/>
                        </a:rPr>
                        <a:t>PERFORMANCE INDICATORS FOR THE FINANCIAL YEAR </a:t>
                      </a:r>
                      <a:r>
                        <a:rPr lang="en-GB" sz="1400" b="1" dirty="0" smtClean="0">
                          <a:effectLst/>
                          <a:latin typeface="+mn-lt"/>
                          <a:ea typeface="Times New Roman" panose="02020603050405020304" pitchFamily="18" charset="0"/>
                          <a:cs typeface="Times New Roman" panose="02020603050405020304" pitchFamily="18" charset="0"/>
                        </a:rPr>
                        <a:t>2021/22</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tc>
                <a:tc>
                  <a:txBody>
                    <a:bodyPr/>
                    <a:lstStyle/>
                    <a:p>
                      <a:pPr algn="ctr" fontAlgn="base" hangingPunct="0">
                        <a:lnSpc>
                          <a:spcPct val="130000"/>
                        </a:lnSpc>
                        <a:spcAft>
                          <a:spcPts val="0"/>
                        </a:spcAft>
                      </a:pPr>
                      <a:r>
                        <a:rPr lang="en-US" sz="1400" dirty="0" smtClean="0">
                          <a:effectLst/>
                          <a:latin typeface="+mn-lt"/>
                          <a:ea typeface="Calibri" panose="020F0502020204030204" pitchFamily="34" charset="0"/>
                          <a:cs typeface="Times New Roman" panose="02020603050405020304" pitchFamily="18" charset="0"/>
                        </a:rPr>
                        <a:t>Performance as at the end of Q1</a:t>
                      </a:r>
                    </a:p>
                  </a:txBody>
                  <a:tcPr marL="5001" marR="5001" marT="5001" marB="0"/>
                </a:tc>
                <a:tc>
                  <a:txBody>
                    <a:bodyPr/>
                    <a:lstStyle/>
                    <a:p>
                      <a:pPr algn="ctr" fontAlgn="base" hangingPunct="0">
                        <a:lnSpc>
                          <a:spcPct val="130000"/>
                        </a:lnSpc>
                        <a:spcAft>
                          <a:spcPts val="0"/>
                        </a:spcAft>
                      </a:pPr>
                      <a:r>
                        <a:rPr lang="en-ZA" sz="1400" b="1" dirty="0" smtClean="0">
                          <a:effectLst/>
                          <a:latin typeface="+mn-lt"/>
                          <a:ea typeface="Times New Roman" panose="02020603050405020304" pitchFamily="18" charset="0"/>
                          <a:cs typeface="Times New Roman" panose="02020603050405020304" pitchFamily="18" charset="0"/>
                        </a:rPr>
                        <a:t>Annual Target</a:t>
                      </a:r>
                      <a:endParaRPr lang="en-ZA"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9349776"/>
                  </a:ext>
                </a:extLst>
              </a:tr>
              <a:tr h="506951">
                <a:tc>
                  <a:txBody>
                    <a:bodyPr/>
                    <a:lstStyle/>
                    <a:p>
                      <a:pPr algn="l" fontAlgn="base" hangingPunct="0">
                        <a:lnSpc>
                          <a:spcPct val="130000"/>
                        </a:lnSpc>
                        <a:spcAft>
                          <a:spcPts val="0"/>
                        </a:spcAft>
                      </a:pPr>
                      <a:r>
                        <a:rPr lang="en-US" sz="1400" b="1" dirty="0" smtClean="0">
                          <a:solidFill>
                            <a:schemeClr val="tx2"/>
                          </a:solidFill>
                          <a:effectLst/>
                          <a:latin typeface="+mn-lt"/>
                          <a:ea typeface="Calibri" panose="020F0502020204030204" pitchFamily="34" charset="0"/>
                          <a:cs typeface="Times New Roman" panose="02020603050405020304" pitchFamily="18" charset="0"/>
                        </a:rPr>
                        <a:t>Percentage reduction in matters affecting the audit opinion</a:t>
                      </a:r>
                      <a:endParaRPr lang="en-ZA" sz="1400" b="1"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b"/>
                </a:tc>
                <a:tc>
                  <a:txBody>
                    <a:bodyPr/>
                    <a:lstStyle/>
                    <a:p>
                      <a:pPr algn="ctr" fontAlgn="base" hangingPunct="0">
                        <a:lnSpc>
                          <a:spcPct val="130000"/>
                        </a:lnSpc>
                        <a:spcAft>
                          <a:spcPts val="0"/>
                        </a:spcAft>
                      </a:pPr>
                      <a:r>
                        <a:rPr lang="en-ZA" sz="1400" b="0" dirty="0" smtClean="0">
                          <a:solidFill>
                            <a:schemeClr val="tx2"/>
                          </a:solidFill>
                          <a:effectLst/>
                          <a:latin typeface="+mn-lt"/>
                          <a:ea typeface="Times New Roman" panose="02020603050405020304" pitchFamily="18" charset="0"/>
                          <a:cs typeface="Times New Roman" panose="02020603050405020304" pitchFamily="18" charset="0"/>
                        </a:rPr>
                        <a:t>9% Increase</a:t>
                      </a: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Calibri" panose="020F0502020204030204" pitchFamily="34" charset="0"/>
                          <a:cs typeface="Times New Roman" panose="02020603050405020304" pitchFamily="18" charset="0"/>
                        </a:rPr>
                        <a:t>75%</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5145623"/>
                  </a:ext>
                </a:extLst>
              </a:tr>
              <a:tr h="495811">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a:rPr>
                        <a:t>Percentage of wasteful and fruitless expenditure reduced</a:t>
                      </a:r>
                    </a:p>
                  </a:txBody>
                  <a:tcPr marL="5001" marR="5001" marT="5001" marB="0" anchor="ctr"/>
                </a:tc>
                <a:tc>
                  <a:txBody>
                    <a:bodyPr/>
                    <a:lstStyle/>
                    <a:p>
                      <a:pPr algn="ctr" fontAlgn="base" hangingPunct="0">
                        <a:lnSpc>
                          <a:spcPct val="130000"/>
                        </a:lnSpc>
                        <a:spcAft>
                          <a:spcPts val="0"/>
                        </a:spcAft>
                      </a:pPr>
                      <a:r>
                        <a:rPr lang="en-ZA" sz="1400" b="0" dirty="0" smtClean="0">
                          <a:solidFill>
                            <a:schemeClr val="tx2"/>
                          </a:solidFill>
                          <a:effectLst/>
                          <a:latin typeface="+mn-lt"/>
                          <a:ea typeface="Calibri" panose="020F0502020204030204" pitchFamily="34" charset="0"/>
                          <a:cs typeface="Times New Roman" panose="02020603050405020304" pitchFamily="18" charset="0"/>
                        </a:rPr>
                        <a:t>0%</a:t>
                      </a:r>
                      <a:endParaRPr lang="en-ZA" sz="1400" b="0"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Calibri" panose="020F0502020204030204" pitchFamily="34" charset="0"/>
                          <a:cs typeface="Times New Roman" panose="02020603050405020304" pitchFamily="18" charset="0"/>
                        </a:rPr>
                        <a:t>50%</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extLst>
                  <a:ext uri="{0D108BD9-81ED-4DB2-BD59-A6C34878D82A}">
                    <a16:rowId xmlns:a16="http://schemas.microsoft.com/office/drawing/2014/main" val="1396899947"/>
                  </a:ext>
                </a:extLst>
              </a:tr>
              <a:tr h="757615">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a:rPr>
                        <a:t>Percentage of irregular expenditure reduced</a:t>
                      </a:r>
                    </a:p>
                  </a:txBody>
                  <a:tcPr marL="5001" marR="5001" marT="5001" marB="0" anchor="ctr"/>
                </a:tc>
                <a:tc>
                  <a:txBody>
                    <a:bodyPr/>
                    <a:lstStyle/>
                    <a:p>
                      <a:pPr algn="ctr" fontAlgn="base" hangingPunct="0">
                        <a:lnSpc>
                          <a:spcPct val="130000"/>
                        </a:lnSpc>
                        <a:spcAft>
                          <a:spcPts val="0"/>
                        </a:spcAft>
                      </a:pPr>
                      <a:r>
                        <a:rPr lang="en-US" sz="1400" b="0" dirty="0" smtClean="0">
                          <a:solidFill>
                            <a:schemeClr val="tx2"/>
                          </a:solidFill>
                          <a:effectLst/>
                          <a:latin typeface="+mn-lt"/>
                          <a:ea typeface="Calibri" panose="020F0502020204030204" pitchFamily="34" charset="0"/>
                          <a:cs typeface="Times New Roman" panose="02020603050405020304" pitchFamily="18" charset="0"/>
                        </a:rPr>
                        <a:t>0.02%</a:t>
                      </a:r>
                    </a:p>
                    <a:p>
                      <a:pPr algn="ctr" fontAlgn="base" hangingPunct="0">
                        <a:lnSpc>
                          <a:spcPct val="130000"/>
                        </a:lnSpc>
                        <a:spcAft>
                          <a:spcPts val="0"/>
                        </a:spcAft>
                      </a:pPr>
                      <a:r>
                        <a:rPr lang="en-US" sz="1400" b="0" dirty="0" smtClean="0">
                          <a:solidFill>
                            <a:schemeClr val="tx2"/>
                          </a:solidFill>
                          <a:effectLst/>
                          <a:latin typeface="+mn-lt"/>
                          <a:ea typeface="Calibri" panose="020F0502020204030204" pitchFamily="34" charset="0"/>
                          <a:cs typeface="Times New Roman" panose="02020603050405020304" pitchFamily="18" charset="0"/>
                        </a:rPr>
                        <a:t>5 </a:t>
                      </a:r>
                      <a:r>
                        <a:rPr lang="en-US" sz="1400" b="0" dirty="0" err="1" smtClean="0">
                          <a:solidFill>
                            <a:schemeClr val="tx2"/>
                          </a:solidFill>
                          <a:effectLst/>
                          <a:latin typeface="+mn-lt"/>
                          <a:ea typeface="Calibri" panose="020F0502020204030204" pitchFamily="34" charset="0"/>
                          <a:cs typeface="Times New Roman" panose="02020603050405020304" pitchFamily="18" charset="0"/>
                        </a:rPr>
                        <a:t>Derecognitions</a:t>
                      </a:r>
                      <a:r>
                        <a:rPr lang="en-US" sz="1400" b="0" dirty="0" smtClean="0">
                          <a:solidFill>
                            <a:schemeClr val="tx2"/>
                          </a:solidFill>
                          <a:effectLst/>
                          <a:latin typeface="+mn-lt"/>
                          <a:ea typeface="Calibri" panose="020F0502020204030204" pitchFamily="34" charset="0"/>
                          <a:cs typeface="Times New Roman" panose="02020603050405020304" pitchFamily="18" charset="0"/>
                        </a:rPr>
                        <a:t> approved by the DG (5/157</a:t>
                      </a:r>
                    </a:p>
                    <a:p>
                      <a:pPr algn="ctr" fontAlgn="base" hangingPunct="0">
                        <a:lnSpc>
                          <a:spcPct val="130000"/>
                        </a:lnSpc>
                        <a:spcAft>
                          <a:spcPts val="0"/>
                        </a:spcAft>
                      </a:pPr>
                      <a:endParaRPr lang="en-ZA" sz="1400" b="0"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Calibri" panose="020F0502020204030204" pitchFamily="34" charset="0"/>
                          <a:cs typeface="Times New Roman" panose="02020603050405020304" pitchFamily="18" charset="0"/>
                        </a:rPr>
                        <a:t>25%</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extLst>
                  <a:ext uri="{0D108BD9-81ED-4DB2-BD59-A6C34878D82A}">
                    <a16:rowId xmlns:a16="http://schemas.microsoft.com/office/drawing/2014/main" val="1728648962"/>
                  </a:ext>
                </a:extLst>
              </a:tr>
              <a:tr h="573897">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a:rPr>
                        <a:t>Percentage of reported cases investigated</a:t>
                      </a:r>
                    </a:p>
                  </a:txBody>
                  <a:tcPr marL="5001" marR="5001" marT="5001" marB="0" anchor="ctr"/>
                </a:tc>
                <a:tc>
                  <a:txBody>
                    <a:bodyPr/>
                    <a:lstStyle/>
                    <a:p>
                      <a:pPr algn="ctr" fontAlgn="base" hangingPunct="0">
                        <a:lnSpc>
                          <a:spcPct val="130000"/>
                        </a:lnSpc>
                        <a:spcAft>
                          <a:spcPts val="0"/>
                        </a:spcAft>
                      </a:pPr>
                      <a:r>
                        <a:rPr lang="en-ZA" sz="1400" b="0" dirty="0" smtClean="0">
                          <a:solidFill>
                            <a:schemeClr val="tx2"/>
                          </a:solidFill>
                          <a:effectLst/>
                          <a:latin typeface="+mn-lt"/>
                          <a:ea typeface="Calibri" panose="020F0502020204030204" pitchFamily="34" charset="0"/>
                          <a:cs typeface="Times New Roman" panose="02020603050405020304" pitchFamily="18" charset="0"/>
                        </a:rPr>
                        <a:t>0%</a:t>
                      </a:r>
                      <a:endParaRPr lang="en-ZA" sz="1400" b="0"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Calibri" panose="020F0502020204030204" pitchFamily="34" charset="0"/>
                          <a:cs typeface="Times New Roman" panose="02020603050405020304" pitchFamily="18" charset="0"/>
                        </a:rPr>
                        <a:t>65%</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extLst>
                  <a:ext uri="{0D108BD9-81ED-4DB2-BD59-A6C34878D82A}">
                    <a16:rowId xmlns:a16="http://schemas.microsoft.com/office/drawing/2014/main" val="2341060715"/>
                  </a:ext>
                </a:extLst>
              </a:tr>
              <a:tr h="1611576">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a:rPr>
                        <a:t>Implement ethics management Programme</a:t>
                      </a:r>
                    </a:p>
                  </a:txBody>
                  <a:tcPr marL="5001" marR="5001" marT="5001" marB="0" anchor="ctr"/>
                </a:tc>
                <a:tc>
                  <a:txBody>
                    <a:bodyPr/>
                    <a:lstStyle/>
                    <a:p>
                      <a:pPr algn="ctr" fontAlgn="base" hangingPunct="0">
                        <a:lnSpc>
                          <a:spcPct val="130000"/>
                        </a:lnSpc>
                        <a:spcAft>
                          <a:spcPts val="0"/>
                        </a:spcAft>
                      </a:pPr>
                      <a:r>
                        <a:rPr lang="en-US" sz="1400" b="0" dirty="0" smtClean="0">
                          <a:solidFill>
                            <a:schemeClr val="tx2"/>
                          </a:solidFill>
                          <a:effectLst/>
                          <a:latin typeface="+mn-lt"/>
                          <a:ea typeface="Calibri" panose="020F0502020204030204" pitchFamily="34" charset="0"/>
                          <a:cs typeface="Times New Roman" panose="02020603050405020304" pitchFamily="18" charset="0"/>
                        </a:rPr>
                        <a:t>No ethics risk assessment conducted for quarter 1</a:t>
                      </a:r>
                      <a:endParaRPr lang="en-ZA" sz="1400" b="0"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Conduct annual ethics risk assessment</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extLst>
                  <a:ext uri="{0D108BD9-81ED-4DB2-BD59-A6C34878D82A}">
                    <a16:rowId xmlns:a16="http://schemas.microsoft.com/office/drawing/2014/main" val="3159117302"/>
                  </a:ext>
                </a:extLst>
              </a:tr>
            </a:tbl>
          </a:graphicData>
        </a:graphic>
      </p:graphicFrame>
      <p:sp>
        <p:nvSpPr>
          <p:cNvPr id="6" name="TextBox 5"/>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smtClean="0">
                <a:solidFill>
                  <a:srgbClr val="FF0000"/>
                </a:solidFill>
              </a:rPr>
              <a:t>28</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9892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158" y="683982"/>
            <a:ext cx="7031683" cy="276999"/>
          </a:xfrm>
        </p:spPr>
        <p:txBody>
          <a:bodyPr/>
          <a:lstStyle/>
          <a:p>
            <a:r>
              <a:rPr lang="en-US" sz="1800" b="1" dirty="0">
                <a:solidFill>
                  <a:prstClr val="black"/>
                </a:solidFill>
              </a:rPr>
              <a:t>QUARTER 1 PROGRES REPORT</a:t>
            </a:r>
            <a:endParaRPr lang="en-ZA" sz="1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628793819"/>
              </p:ext>
            </p:extLst>
          </p:nvPr>
        </p:nvGraphicFramePr>
        <p:xfrm>
          <a:off x="300445" y="1580606"/>
          <a:ext cx="8472080" cy="4636366"/>
        </p:xfrm>
        <a:graphic>
          <a:graphicData uri="http://schemas.openxmlformats.org/drawingml/2006/table">
            <a:tbl>
              <a:tblPr firstRow="1" bandRow="1">
                <a:tableStyleId>{F5AB1C69-6EDB-4FF4-983F-18BD219EF322}</a:tableStyleId>
              </a:tblPr>
              <a:tblGrid>
                <a:gridCol w="3262912">
                  <a:extLst>
                    <a:ext uri="{9D8B030D-6E8A-4147-A177-3AD203B41FA5}">
                      <a16:colId xmlns:a16="http://schemas.microsoft.com/office/drawing/2014/main" val="2541013431"/>
                    </a:ext>
                  </a:extLst>
                </a:gridCol>
                <a:gridCol w="3447151">
                  <a:extLst>
                    <a:ext uri="{9D8B030D-6E8A-4147-A177-3AD203B41FA5}">
                      <a16:colId xmlns:a16="http://schemas.microsoft.com/office/drawing/2014/main" val="2145340147"/>
                    </a:ext>
                  </a:extLst>
                </a:gridCol>
                <a:gridCol w="1762017">
                  <a:extLst>
                    <a:ext uri="{9D8B030D-6E8A-4147-A177-3AD203B41FA5}">
                      <a16:colId xmlns:a16="http://schemas.microsoft.com/office/drawing/2014/main" val="2284647685"/>
                    </a:ext>
                  </a:extLst>
                </a:gridCol>
              </a:tblGrid>
              <a:tr h="1334045">
                <a:tc>
                  <a:txBody>
                    <a:bodyPr/>
                    <a:lstStyle/>
                    <a:p>
                      <a:pPr algn="ctr" fontAlgn="base" hangingPunct="0">
                        <a:lnSpc>
                          <a:spcPct val="130000"/>
                        </a:lnSpc>
                        <a:spcAft>
                          <a:spcPts val="0"/>
                        </a:spcAft>
                      </a:pPr>
                      <a:r>
                        <a:rPr lang="en-GB" sz="1400" b="1" dirty="0">
                          <a:effectLst/>
                          <a:latin typeface="+mn-lt"/>
                          <a:ea typeface="Times New Roman" panose="02020603050405020304" pitchFamily="18" charset="0"/>
                          <a:cs typeface="Times New Roman" panose="02020603050405020304" pitchFamily="18" charset="0"/>
                        </a:rPr>
                        <a:t>PERFORMANCE INDICATORS FOR THE FINANCIAL YEAR </a:t>
                      </a:r>
                      <a:r>
                        <a:rPr lang="en-GB" sz="1400" b="1" dirty="0" smtClean="0">
                          <a:effectLst/>
                          <a:latin typeface="+mn-lt"/>
                          <a:ea typeface="Times New Roman" panose="02020603050405020304" pitchFamily="18" charset="0"/>
                          <a:cs typeface="Times New Roman" panose="02020603050405020304" pitchFamily="18" charset="0"/>
                        </a:rPr>
                        <a:t>2021/22</a:t>
                      </a:r>
                      <a:endParaRPr lang="en-ZA" sz="1400" dirty="0">
                        <a:effectLst/>
                        <a:latin typeface="+mn-lt"/>
                        <a:ea typeface="Calibri" panose="020F0502020204030204" pitchFamily="34" charset="0"/>
                        <a:cs typeface="Times New Roman" panose="02020603050405020304" pitchFamily="18" charset="0"/>
                      </a:endParaRPr>
                    </a:p>
                  </a:txBody>
                  <a:tcPr marL="5001" marR="5001" marT="5001" marB="0"/>
                </a:tc>
                <a:tc>
                  <a:txBody>
                    <a:bodyPr/>
                    <a:lstStyle/>
                    <a:p>
                      <a:pPr algn="ctr" fontAlgn="base" hangingPunct="0">
                        <a:lnSpc>
                          <a:spcPct val="130000"/>
                        </a:lnSpc>
                        <a:spcAft>
                          <a:spcPts val="0"/>
                        </a:spcAft>
                      </a:pPr>
                      <a:r>
                        <a:rPr lang="en-US" sz="1400" dirty="0" smtClean="0">
                          <a:effectLst/>
                          <a:latin typeface="+mn-lt"/>
                          <a:ea typeface="Calibri" panose="020F0502020204030204" pitchFamily="34" charset="0"/>
                          <a:cs typeface="Times New Roman" panose="02020603050405020304" pitchFamily="18" charset="0"/>
                        </a:rPr>
                        <a:t>Performance as at the end of Q1</a:t>
                      </a:r>
                    </a:p>
                  </a:txBody>
                  <a:tcPr marL="5001" marR="5001" marT="5001" marB="0"/>
                </a:tc>
                <a:tc>
                  <a:txBody>
                    <a:bodyPr/>
                    <a:lstStyle/>
                    <a:p>
                      <a:pPr algn="ctr" fontAlgn="base" hangingPunct="0">
                        <a:lnSpc>
                          <a:spcPct val="130000"/>
                        </a:lnSpc>
                        <a:spcAft>
                          <a:spcPts val="0"/>
                        </a:spcAft>
                      </a:pPr>
                      <a:r>
                        <a:rPr lang="en-ZA" sz="1400" b="1" dirty="0" smtClean="0">
                          <a:effectLst/>
                          <a:latin typeface="+mn-lt"/>
                          <a:ea typeface="Times New Roman" panose="02020603050405020304" pitchFamily="18" charset="0"/>
                          <a:cs typeface="Times New Roman" panose="02020603050405020304" pitchFamily="18" charset="0"/>
                        </a:rPr>
                        <a:t>Annual Target</a:t>
                      </a:r>
                      <a:endParaRPr lang="en-ZA"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9349776"/>
                  </a:ext>
                </a:extLst>
              </a:tr>
              <a:tr h="450771">
                <a:tc>
                  <a:txBody>
                    <a:bodyPr/>
                    <a:lstStyle/>
                    <a:p>
                      <a:pPr algn="l" fontAlgn="base" hangingPunct="0">
                        <a:lnSpc>
                          <a:spcPct val="130000"/>
                        </a:lnSpc>
                        <a:spcAft>
                          <a:spcPts val="0"/>
                        </a:spcAft>
                      </a:pPr>
                      <a:r>
                        <a:rPr lang="en-US" sz="1400" b="1" dirty="0" smtClean="0">
                          <a:solidFill>
                            <a:schemeClr val="tx2"/>
                          </a:solidFill>
                          <a:effectLst/>
                          <a:latin typeface="+mn-lt"/>
                          <a:ea typeface="Calibri" panose="020F0502020204030204" pitchFamily="34" charset="0"/>
                          <a:cs typeface="Times New Roman" panose="02020603050405020304" pitchFamily="18" charset="0"/>
                        </a:rPr>
                        <a:t>Number of learners funded annually at Post School Education and training institutions </a:t>
                      </a:r>
                      <a:endParaRPr lang="en-ZA" sz="1400" b="1"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b"/>
                </a:tc>
                <a:tc>
                  <a:txBody>
                    <a:bodyPr/>
                    <a:lstStyle/>
                    <a:p>
                      <a:pPr algn="ctr" fontAlgn="base" hangingPunct="0">
                        <a:lnSpc>
                          <a:spcPct val="130000"/>
                        </a:lnSpc>
                        <a:spcAft>
                          <a:spcPts val="0"/>
                        </a:spcAft>
                      </a:pPr>
                      <a:r>
                        <a:rPr lang="en-US" sz="1400" b="0" dirty="0" smtClean="0">
                          <a:solidFill>
                            <a:schemeClr val="tx2"/>
                          </a:solidFill>
                          <a:effectLst/>
                          <a:latin typeface="+mn-lt"/>
                          <a:ea typeface="Times New Roman" panose="02020603050405020304" pitchFamily="18" charset="0"/>
                          <a:cs typeface="Times New Roman" panose="02020603050405020304" pitchFamily="18" charset="0"/>
                        </a:rPr>
                        <a:t>0 of learners funded annually at Post School Education and training institutions</a:t>
                      </a:r>
                      <a:endParaRPr lang="en-ZA" sz="1400" b="0" dirty="0" smtClean="0">
                        <a:solidFill>
                          <a:schemeClr val="tx2"/>
                        </a:solidFill>
                        <a:effectLst/>
                        <a:latin typeface="+mn-lt"/>
                        <a:ea typeface="Times New Roman" panose="02020603050405020304" pitchFamily="18"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Calibri" panose="020F0502020204030204" pitchFamily="34" charset="0"/>
                          <a:cs typeface="Times New Roman" panose="02020603050405020304" pitchFamily="18" charset="0"/>
                        </a:rPr>
                        <a:t>779</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5145623"/>
                  </a:ext>
                </a:extLst>
              </a:tr>
              <a:tr h="1180452">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a:rPr>
                        <a:t>Number of Persons with Disabilities  funded  annually for Vocational Rehabilitation Programme </a:t>
                      </a:r>
                    </a:p>
                  </a:txBody>
                  <a:tcPr marL="5001" marR="5001" marT="5001" marB="0" anchor="ctr"/>
                </a:tc>
                <a:tc>
                  <a:txBody>
                    <a:bodyPr/>
                    <a:lstStyle/>
                    <a:p>
                      <a:pPr algn="ctr" fontAlgn="base" hangingPunct="0">
                        <a:lnSpc>
                          <a:spcPct val="130000"/>
                        </a:lnSpc>
                        <a:spcAft>
                          <a:spcPts val="0"/>
                        </a:spcAft>
                      </a:pPr>
                      <a:r>
                        <a:rPr lang="en-US" sz="1400" b="0" dirty="0" smtClean="0">
                          <a:solidFill>
                            <a:schemeClr val="tx2"/>
                          </a:solidFill>
                          <a:effectLst/>
                          <a:latin typeface="+mn-lt"/>
                          <a:ea typeface="Calibri" panose="020F0502020204030204" pitchFamily="34" charset="0"/>
                          <a:cs typeface="Times New Roman" panose="02020603050405020304" pitchFamily="18" charset="0"/>
                        </a:rPr>
                        <a:t>6 Persons with Disabilities  funded  annually for Vocational Rehabilitation Programme </a:t>
                      </a:r>
                      <a:endParaRPr lang="en-ZA" sz="1400" b="0"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Calibri" panose="020F0502020204030204" pitchFamily="34" charset="0"/>
                          <a:cs typeface="Times New Roman" panose="02020603050405020304" pitchFamily="18" charset="0"/>
                        </a:rPr>
                        <a:t>200</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extLst>
                  <a:ext uri="{0D108BD9-81ED-4DB2-BD59-A6C34878D82A}">
                    <a16:rowId xmlns:a16="http://schemas.microsoft.com/office/drawing/2014/main" val="1396899947"/>
                  </a:ext>
                </a:extLst>
              </a:tr>
              <a:tr h="1562132">
                <a:tc>
                  <a:txBody>
                    <a:bodyPr/>
                    <a:lstStyle/>
                    <a:p>
                      <a:pPr algn="l" fontAlgn="base" hangingPunct="0">
                        <a:lnSpc>
                          <a:spcPct val="130000"/>
                        </a:lnSpc>
                        <a:spcAft>
                          <a:spcPts val="0"/>
                        </a:spcAft>
                      </a:pPr>
                      <a:r>
                        <a:rPr lang="en-US" sz="1400" b="1" dirty="0" smtClean="0">
                          <a:solidFill>
                            <a:schemeClr val="tx2"/>
                          </a:solidFill>
                          <a:effectLst/>
                          <a:latin typeface="+mn-lt"/>
                          <a:ea typeface="Times New Roman"/>
                        </a:rPr>
                        <a:t>Percentage of received return of earnings assessed annually</a:t>
                      </a:r>
                    </a:p>
                  </a:txBody>
                  <a:tcPr marL="5001" marR="5001" marT="5001" marB="0" anchor="ctr"/>
                </a:tc>
                <a:tc>
                  <a:txBody>
                    <a:bodyPr/>
                    <a:lstStyle/>
                    <a:p>
                      <a:pPr algn="ctr" fontAlgn="base" hangingPunct="0">
                        <a:lnSpc>
                          <a:spcPct val="130000"/>
                        </a:lnSpc>
                        <a:spcAft>
                          <a:spcPts val="0"/>
                        </a:spcAft>
                      </a:pPr>
                      <a:r>
                        <a:rPr lang="en-US" sz="1400" b="0" dirty="0" smtClean="0">
                          <a:solidFill>
                            <a:schemeClr val="tx2"/>
                          </a:solidFill>
                          <a:effectLst/>
                          <a:latin typeface="+mn-lt"/>
                          <a:ea typeface="Calibri" panose="020F0502020204030204" pitchFamily="34" charset="0"/>
                          <a:cs typeface="Times New Roman" panose="02020603050405020304" pitchFamily="18" charset="0"/>
                        </a:rPr>
                        <a:t>97% </a:t>
                      </a:r>
                    </a:p>
                    <a:p>
                      <a:pPr algn="ctr" fontAlgn="base" hangingPunct="0">
                        <a:lnSpc>
                          <a:spcPct val="130000"/>
                        </a:lnSpc>
                        <a:spcAft>
                          <a:spcPts val="0"/>
                        </a:spcAft>
                      </a:pPr>
                      <a:r>
                        <a:rPr lang="en-US" sz="1400" b="0" dirty="0" smtClean="0">
                          <a:solidFill>
                            <a:schemeClr val="tx2"/>
                          </a:solidFill>
                          <a:effectLst/>
                          <a:latin typeface="+mn-lt"/>
                          <a:ea typeface="Calibri" panose="020F0502020204030204" pitchFamily="34" charset="0"/>
                          <a:cs typeface="Times New Roman" panose="02020603050405020304" pitchFamily="18" charset="0"/>
                        </a:rPr>
                        <a:t>(232 799 of 225 310)</a:t>
                      </a:r>
                    </a:p>
                    <a:p>
                      <a:pPr algn="ctr" fontAlgn="base" hangingPunct="0">
                        <a:lnSpc>
                          <a:spcPct val="130000"/>
                        </a:lnSpc>
                        <a:spcAft>
                          <a:spcPts val="0"/>
                        </a:spcAft>
                      </a:pPr>
                      <a:endParaRPr lang="en-ZA" sz="1400" b="0" dirty="0">
                        <a:solidFill>
                          <a:schemeClr val="tx2"/>
                        </a:solidFill>
                        <a:effectLst/>
                        <a:latin typeface="+mn-lt"/>
                        <a:ea typeface="Calibri" panose="020F0502020204030204" pitchFamily="34" charset="0"/>
                        <a:cs typeface="Times New Roman" panose="02020603050405020304" pitchFamily="18" charset="0"/>
                      </a:endParaRPr>
                    </a:p>
                  </a:txBody>
                  <a:tcPr marL="5001" marR="5001" marT="5001" marB="0" anchor="ctr"/>
                </a:tc>
                <a:tc>
                  <a:txBody>
                    <a:bodyPr/>
                    <a:lstStyle/>
                    <a:p>
                      <a:pPr algn="ctr" fontAlgn="base" hangingPunct="0">
                        <a:lnSpc>
                          <a:spcPct val="130000"/>
                        </a:lnSpc>
                        <a:spcAft>
                          <a:spcPts val="0"/>
                        </a:spcAft>
                      </a:pPr>
                      <a:r>
                        <a:rPr lang="en-ZA" sz="1400" b="1" dirty="0" smtClean="0">
                          <a:solidFill>
                            <a:srgbClr val="000000"/>
                          </a:solidFill>
                          <a:effectLst/>
                          <a:latin typeface="+mn-lt"/>
                          <a:ea typeface="Calibri" panose="020F0502020204030204" pitchFamily="34" charset="0"/>
                          <a:cs typeface="Times New Roman" panose="02020603050405020304" pitchFamily="18" charset="0"/>
                        </a:rPr>
                        <a:t>85%</a:t>
                      </a:r>
                      <a:endParaRPr lang="en-ZA" sz="1400" b="1" dirty="0">
                        <a:solidFill>
                          <a:srgbClr val="000000"/>
                        </a:solidFill>
                        <a:effectLst/>
                        <a:latin typeface="+mn-lt"/>
                        <a:ea typeface="Calibri" panose="020F0502020204030204" pitchFamily="34" charset="0"/>
                        <a:cs typeface="Times New Roman" panose="02020603050405020304" pitchFamily="18" charset="0"/>
                      </a:endParaRPr>
                    </a:p>
                  </a:txBody>
                  <a:tcPr marL="5001" marR="5001" marT="5001" marB="0" anchor="ctr"/>
                </a:tc>
                <a:extLst>
                  <a:ext uri="{0D108BD9-81ED-4DB2-BD59-A6C34878D82A}">
                    <a16:rowId xmlns:a16="http://schemas.microsoft.com/office/drawing/2014/main" val="1728648962"/>
                  </a:ext>
                </a:extLst>
              </a:tr>
            </a:tbl>
          </a:graphicData>
        </a:graphic>
      </p:graphicFrame>
      <p:sp>
        <p:nvSpPr>
          <p:cNvPr id="6" name="TextBox 5"/>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smtClean="0">
                <a:solidFill>
                  <a:srgbClr val="FF0000"/>
                </a:solidFill>
              </a:rPr>
              <a:t>29</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972996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INTRODUCTION</a:t>
            </a:r>
            <a:endParaRPr lang="en-US" altLang="en-US" sz="3200" dirty="0">
              <a:ea typeface="ＭＳ Ｐゴシック" pitchFamily="34" charset="-128"/>
            </a:endParaRPr>
          </a:p>
        </p:txBody>
      </p:sp>
      <p:sp>
        <p:nvSpPr>
          <p:cNvPr id="17411" name="Content Placeholder 2"/>
          <p:cNvSpPr>
            <a:spLocks noGrp="1"/>
          </p:cNvSpPr>
          <p:nvPr>
            <p:ph idx="1"/>
          </p:nvPr>
        </p:nvSpPr>
        <p:spPr/>
        <p:txBody>
          <a:bodyPr/>
          <a:lstStyle/>
          <a:p>
            <a:pPr marL="0" indent="0" algn="ctr">
              <a:buNone/>
            </a:pPr>
            <a:endParaRPr lang="en-US" altLang="en-US" sz="1800" dirty="0">
              <a:ea typeface="ＭＳ Ｐゴシック" pitchFamily="34" charset="-128"/>
            </a:endParaRPr>
          </a:p>
          <a:p>
            <a:pPr marL="0" indent="0" algn="ctr">
              <a:buNone/>
            </a:pPr>
            <a:endParaRPr lang="en-US" altLang="en-US" sz="1800" dirty="0">
              <a:ea typeface="ＭＳ Ｐゴシック" pitchFamily="34" charset="-128"/>
            </a:endParaRPr>
          </a:p>
          <a:p>
            <a:pPr marL="0" indent="0" algn="ctr">
              <a:buNone/>
            </a:pPr>
            <a:endParaRPr lang="en-US" altLang="en-US" sz="1800" dirty="0">
              <a:ea typeface="ＭＳ Ｐゴシック" pitchFamily="34" charset="-128"/>
            </a:endParaRPr>
          </a:p>
          <a:p>
            <a:pPr marL="0" indent="0" algn="ctr">
              <a:buNone/>
            </a:pP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The Constitutional Mandate of the CF</a:t>
            </a:r>
          </a:p>
          <a:p>
            <a:pPr marL="0" indent="0" algn="ctr">
              <a:buNone/>
            </a:pPr>
            <a:r>
              <a:rPr lang="en-US" altLang="en-US" sz="2400" b="1" dirty="0">
                <a:ea typeface="ＭＳ Ｐゴシック" pitchFamily="34" charset="-128"/>
              </a:rPr>
              <a:t>- The Policy Mandate of the CF</a:t>
            </a:r>
          </a:p>
        </p:txBody>
      </p:sp>
      <p:sp>
        <p:nvSpPr>
          <p:cNvPr id="17412" name="Slide Number Placeholder 1"/>
          <p:cNvSpPr>
            <a:spLocks noGrp="1"/>
          </p:cNvSpPr>
          <p:nvPr>
            <p:ph type="sldNum" sz="quarter" idx="12"/>
          </p:nvPr>
        </p:nvSpPr>
        <p:spPr bwMode="auto">
          <a:xfrm>
            <a:off x="6727826" y="63547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3</a:t>
            </a:fld>
            <a:endParaRPr lang="en-US" altLang="en-US" sz="1200" b="1" dirty="0">
              <a:solidFill>
                <a:schemeClr val="bg1"/>
              </a:solidFill>
            </a:endParaRPr>
          </a:p>
        </p:txBody>
      </p:sp>
    </p:spTree>
    <p:extLst>
      <p:ext uri="{BB962C8B-B14F-4D97-AF65-F5344CB8AC3E}">
        <p14:creationId xmlns:p14="http://schemas.microsoft.com/office/powerpoint/2010/main" val="12977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txBox="1">
            <a:spLocks/>
          </p:cNvSpPr>
          <p:nvPr/>
        </p:nvSpPr>
        <p:spPr bwMode="auto">
          <a:xfrm>
            <a:off x="6772278" y="4321175"/>
            <a:ext cx="225266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b="1" dirty="0">
                <a:solidFill>
                  <a:srgbClr val="FFAB16"/>
                </a:solidFill>
                <a:latin typeface="Arial" pitchFamily="34" charset="0"/>
                <a:cs typeface="Arial" pitchFamily="34" charset="0"/>
              </a:rPr>
              <a:t>Thank </a:t>
            </a:r>
            <a:r>
              <a:rPr lang="en-US" altLang="en-US" b="1" dirty="0">
                <a:solidFill>
                  <a:schemeClr val="bg1"/>
                </a:solidFill>
                <a:latin typeface="Arial" pitchFamily="34" charset="0"/>
                <a:cs typeface="Arial" pitchFamily="34" charset="0"/>
              </a:rPr>
              <a:t>You</a:t>
            </a:r>
            <a:r>
              <a:rPr lang="en-US" altLang="en-US" b="1" dirty="0">
                <a:solidFill>
                  <a:srgbClr val="FFAB16"/>
                </a:solidFill>
                <a:latin typeface="Arial" pitchFamily="34" charset="0"/>
                <a:cs typeface="Arial" pitchFamily="34" charset="0"/>
              </a:rPr>
              <a:t>…</a:t>
            </a:r>
          </a:p>
        </p:txBody>
      </p:sp>
      <p:sp>
        <p:nvSpPr>
          <p:cNvPr id="5" name="TextBox 4"/>
          <p:cNvSpPr txBox="1"/>
          <p:nvPr/>
        </p:nvSpPr>
        <p:spPr>
          <a:xfrm>
            <a:off x="8022685" y="985838"/>
            <a:ext cx="49266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smtClean="0">
                <a:solidFill>
                  <a:srgbClr val="FF0000"/>
                </a:solidFill>
              </a:rPr>
              <a:t>30</a:t>
            </a:r>
            <a:endParaRPr kumimoji="0" lang="en-ZA" sz="18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800" b="1" dirty="0">
                <a:solidFill>
                  <a:prstClr val="black"/>
                </a:solidFill>
                <a:ea typeface="ＭＳ Ｐゴシック" pitchFamily="-80" charset="-128"/>
                <a:cs typeface="+mj-cs"/>
              </a:rPr>
              <a:t>INTRODUCTION: THE MANDATE OF THE CF</a:t>
            </a:r>
            <a:endParaRPr lang="en-US" sz="2800" dirty="0"/>
          </a:p>
        </p:txBody>
      </p:sp>
      <p:sp>
        <p:nvSpPr>
          <p:cNvPr id="18435" name="Content Placeholder 2"/>
          <p:cNvSpPr>
            <a:spLocks noGrp="1"/>
          </p:cNvSpPr>
          <p:nvPr>
            <p:ph idx="1"/>
          </p:nvPr>
        </p:nvSpPr>
        <p:spPr>
          <a:xfrm>
            <a:off x="304800" y="1417639"/>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indent="0" algn="ctr">
              <a:buNone/>
            </a:pPr>
            <a:r>
              <a:rPr lang="en-US" altLang="en-US" sz="1800" b="1" u="sng" dirty="0">
                <a:solidFill>
                  <a:prstClr val="black"/>
                </a:solidFill>
                <a:ea typeface="ＭＳ Ｐゴシック" pitchFamily="34" charset="-128"/>
              </a:rPr>
              <a:t>Legislative Mandate</a:t>
            </a:r>
          </a:p>
          <a:p>
            <a:pPr marL="0" indent="0" algn="just" eaLnBrk="1" hangingPunct="1">
              <a:spcBef>
                <a:spcPct val="0"/>
              </a:spcBef>
              <a:buNone/>
              <a:tabLst>
                <a:tab pos="9143775"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607C82E4-6066-4D9F-83DB-02BE8E88E017}" type="slidenum">
              <a:rPr lang="en-US" altLang="en-US" sz="1200" b="1">
                <a:solidFill>
                  <a:schemeClr val="bg1"/>
                </a:solidFill>
              </a:rPr>
              <a:pPr>
                <a:defRPr/>
              </a:pPr>
              <a:t>4</a:t>
            </a:fld>
            <a:endParaRPr lang="en-US" altLang="en-US" sz="1200" b="1" dirty="0">
              <a:solidFill>
                <a:schemeClr val="bg1"/>
              </a:solidFill>
            </a:endParaRPr>
          </a:p>
        </p:txBody>
      </p:sp>
    </p:spTree>
    <p:extLst>
      <p:ext uri="{BB962C8B-B14F-4D97-AF65-F5344CB8AC3E}">
        <p14:creationId xmlns:p14="http://schemas.microsoft.com/office/powerpoint/2010/main" val="550404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800" b="1" dirty="0">
                <a:latin typeface="Arial" panose="020B0604020202020204" pitchFamily="34" charset="0"/>
                <a:cs typeface="Arial" panose="020B0604020202020204" pitchFamily="34" charset="0"/>
              </a:rPr>
              <a:t>VISION AND MISSION</a:t>
            </a:r>
            <a:endParaRPr lang="en-ZA" altLang="en-US" sz="28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2"/>
            <a:ext cx="8511822" cy="5137150"/>
          </a:xfrm>
        </p:spPr>
        <p:txBody>
          <a:bodyPr/>
          <a:lstStyle/>
          <a:p>
            <a:pPr marL="0" lvl="1" indent="0" algn="just">
              <a:buNone/>
              <a:tabLst>
                <a:tab pos="9143775" algn="r"/>
              </a:tabLst>
              <a:defRPr/>
            </a:pPr>
            <a:r>
              <a:rPr lang="en-ZA" sz="1800" b="1" dirty="0"/>
              <a:t>VISION </a:t>
            </a:r>
          </a:p>
          <a:p>
            <a:pPr marL="0" lvl="1" indent="0" algn="just">
              <a:buNone/>
              <a:tabLst>
                <a:tab pos="9143775"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None/>
              <a:tabLst>
                <a:tab pos="9143775" algn="r"/>
              </a:tabLst>
              <a:defRPr/>
            </a:pPr>
            <a:endParaRPr lang="en-ZA" sz="1800" dirty="0"/>
          </a:p>
          <a:p>
            <a:pPr marL="0" lvl="1" indent="0" algn="just">
              <a:buNone/>
              <a:tabLst>
                <a:tab pos="9143775" algn="r"/>
              </a:tabLst>
              <a:defRPr/>
            </a:pPr>
            <a:r>
              <a:rPr lang="en-ZA" sz="1800" b="1" dirty="0"/>
              <a:t>MISSION</a:t>
            </a:r>
          </a:p>
          <a:p>
            <a:pPr marL="115888" indent="0" algn="just">
              <a:buNone/>
              <a:tabLst>
                <a:tab pos="9143775"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3775"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3775"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3775"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7" lvl="1" indent="0">
              <a:buNone/>
              <a:tabLst>
                <a:tab pos="9143775"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a:solidFill>
                  <a:srgbClr val="898989"/>
                </a:solidFill>
              </a:rPr>
              <a:pPr eaLnBrk="1" hangingPunct="1">
                <a:spcBef>
                  <a:spcPct val="0"/>
                </a:spcBef>
                <a:buFontTx/>
                <a:buNone/>
              </a:pPr>
              <a:t>2022/02/11</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xfrm>
            <a:off x="6725626" y="638649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chemeClr val="bg1"/>
                </a:solidFill>
              </a:rPr>
              <a:pPr eaLnBrk="1" hangingPunct="1">
                <a:spcBef>
                  <a:spcPct val="0"/>
                </a:spcBef>
                <a:buFontTx/>
                <a:buNone/>
              </a:pPr>
              <a:t>5</a:t>
            </a:fld>
            <a:endParaRPr lang="en-US" altLang="en-US" sz="1200" dirty="0">
              <a:solidFill>
                <a:schemeClr val="bg1"/>
              </a:solidFill>
            </a:endParaRPr>
          </a:p>
        </p:txBody>
      </p:sp>
    </p:spTree>
    <p:extLst>
      <p:ext uri="{BB962C8B-B14F-4D97-AF65-F5344CB8AC3E}">
        <p14:creationId xmlns:p14="http://schemas.microsoft.com/office/powerpoint/2010/main" val="4165231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800" b="1" dirty="0">
                <a:latin typeface="Arial" panose="020B0604020202020204" pitchFamily="34" charset="0"/>
                <a:cs typeface="Arial" panose="020B0604020202020204" pitchFamily="34" charset="0"/>
              </a:rPr>
              <a:t>FOOTPRINT</a:t>
            </a:r>
          </a:p>
        </p:txBody>
      </p:sp>
      <p:sp>
        <p:nvSpPr>
          <p:cNvPr id="7" name="Slide Number Placeholder 6"/>
          <p:cNvSpPr>
            <a:spLocks noGrp="1"/>
          </p:cNvSpPr>
          <p:nvPr>
            <p:ph type="sldNum" sz="quarter" idx="12"/>
          </p:nvPr>
        </p:nvSpPr>
        <p:spPr>
          <a:xfrm>
            <a:off x="6878878" y="6449994"/>
            <a:ext cx="2133600" cy="365125"/>
          </a:xfrm>
        </p:spPr>
        <p:txBody>
          <a:bodyPr/>
          <a:lstStyle/>
          <a:p>
            <a:pPr>
              <a:defRPr/>
            </a:pPr>
            <a:fld id="{FD1A8E9A-103A-45D8-A6FF-1D664856E4B8}" type="slidenum">
              <a:rPr lang="en-US" b="1">
                <a:solidFill>
                  <a:schemeClr val="bg1"/>
                </a:solidFill>
              </a:rPr>
              <a:pPr>
                <a:defRPr/>
              </a:pPr>
              <a:t>6</a:t>
            </a:fld>
            <a:endParaRPr lang="en-US" b="1" dirty="0">
              <a:solidFill>
                <a:schemeClr val="bg1"/>
              </a:solidFill>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val="0"/>
              </a:ext>
            </a:extLst>
          </a:blip>
          <a:srcRect b="4189"/>
          <a:stretch/>
        </p:blipFill>
        <p:spPr bwMode="auto">
          <a:xfrm>
            <a:off x="264720" y="1209915"/>
            <a:ext cx="8558463" cy="5331562"/>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401053" y="1491917"/>
            <a:ext cx="2283556"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smtClean="0">
                <a:solidFill>
                  <a:prstClr val="white"/>
                </a:solidFill>
                <a:latin typeface="Calibri"/>
              </a:rPr>
              <a:t>127 </a:t>
            </a:r>
            <a:r>
              <a:rPr lang="en-ZA" sz="1400" dirty="0">
                <a:solidFill>
                  <a:prstClr val="white"/>
                </a:solidFill>
                <a:latin typeface="Calibri"/>
              </a:rPr>
              <a:t>LABOUR CENTRES</a:t>
            </a:r>
          </a:p>
        </p:txBody>
      </p:sp>
      <p:sp>
        <p:nvSpPr>
          <p:cNvPr id="12" name="Rectangle 11"/>
          <p:cNvSpPr/>
          <p:nvPr/>
        </p:nvSpPr>
        <p:spPr>
          <a:xfrm>
            <a:off x="401053" y="2021306"/>
            <a:ext cx="2283556"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33 LABOUR CENTRES </a:t>
            </a:r>
            <a:r>
              <a:rPr lang="en-ZA" sz="1200" dirty="0">
                <a:solidFill>
                  <a:prstClr val="white"/>
                </a:solidFill>
                <a:latin typeface="Calibri"/>
              </a:rPr>
              <a:t>WITH COID </a:t>
            </a:r>
            <a:r>
              <a:rPr lang="en-ZA" sz="1200" dirty="0" smtClean="0">
                <a:solidFill>
                  <a:prstClr val="white"/>
                </a:solidFill>
                <a:latin typeface="Calibri"/>
              </a:rPr>
              <a:t>PROCESSING FUNCTIONS</a:t>
            </a:r>
            <a:endParaRPr lang="en-ZA" sz="1200" dirty="0">
              <a:solidFill>
                <a:prstClr val="white"/>
              </a:solidFill>
              <a:latin typeface="Calibri"/>
            </a:endParaRPr>
          </a:p>
        </p:txBody>
      </p:sp>
      <p:sp>
        <p:nvSpPr>
          <p:cNvPr id="2" name="Oval 1"/>
          <p:cNvSpPr/>
          <p:nvPr/>
        </p:nvSpPr>
        <p:spPr>
          <a:xfrm>
            <a:off x="4883524" y="373798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9" name="Oval 8"/>
          <p:cNvSpPr/>
          <p:nvPr/>
        </p:nvSpPr>
        <p:spPr>
          <a:xfrm>
            <a:off x="2684609" y="370951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2</a:t>
            </a:r>
          </a:p>
        </p:txBody>
      </p:sp>
      <p:sp>
        <p:nvSpPr>
          <p:cNvPr id="13" name="Oval 12"/>
          <p:cNvSpPr/>
          <p:nvPr/>
        </p:nvSpPr>
        <p:spPr>
          <a:xfrm>
            <a:off x="4672508" y="550817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4</a:t>
            </a:r>
          </a:p>
        </p:txBody>
      </p:sp>
      <p:sp>
        <p:nvSpPr>
          <p:cNvPr id="14" name="Oval 13"/>
          <p:cNvSpPr/>
          <p:nvPr/>
        </p:nvSpPr>
        <p:spPr>
          <a:xfrm>
            <a:off x="3106640" y="568904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5" name="Oval 14"/>
          <p:cNvSpPr/>
          <p:nvPr/>
        </p:nvSpPr>
        <p:spPr>
          <a:xfrm>
            <a:off x="7238187" y="409972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6" name="Oval 15"/>
          <p:cNvSpPr/>
          <p:nvPr/>
        </p:nvSpPr>
        <p:spPr>
          <a:xfrm>
            <a:off x="3751409" y="2686260"/>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7" name="Oval 16"/>
          <p:cNvSpPr/>
          <p:nvPr/>
        </p:nvSpPr>
        <p:spPr>
          <a:xfrm>
            <a:off x="6223304" y="1682085"/>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8" name="Oval 17"/>
          <p:cNvSpPr/>
          <p:nvPr/>
        </p:nvSpPr>
        <p:spPr>
          <a:xfrm>
            <a:off x="7107558" y="2522224"/>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9" name="Oval 18"/>
          <p:cNvSpPr/>
          <p:nvPr/>
        </p:nvSpPr>
        <p:spPr>
          <a:xfrm>
            <a:off x="6131194" y="2858782"/>
            <a:ext cx="303125" cy="27632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9</a:t>
            </a:r>
          </a:p>
        </p:txBody>
      </p:sp>
    </p:spTree>
    <p:extLst>
      <p:ext uri="{BB962C8B-B14F-4D97-AF65-F5344CB8AC3E}">
        <p14:creationId xmlns:p14="http://schemas.microsoft.com/office/powerpoint/2010/main" val="203026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sz="2800" b="1" dirty="0">
                <a:latin typeface="Arial" charset="0"/>
                <a:cs typeface="Arial" charset="0"/>
              </a:rPr>
              <a:t>STRATEGIC FOCUS</a:t>
            </a:r>
          </a:p>
        </p:txBody>
      </p:sp>
      <p:sp>
        <p:nvSpPr>
          <p:cNvPr id="21507" name="Content Placeholder 2"/>
          <p:cNvSpPr>
            <a:spLocks noGrp="1"/>
          </p:cNvSpPr>
          <p:nvPr>
            <p:ph idx="1"/>
          </p:nvPr>
        </p:nvSpPr>
        <p:spPr>
          <a:xfrm>
            <a:off x="288925" y="1240079"/>
            <a:ext cx="8662988" cy="5370273"/>
          </a:xfrm>
        </p:spPr>
        <p:txBody>
          <a:bodyPr/>
          <a:lstStyle/>
          <a:p>
            <a:pPr marL="0" indent="0">
              <a:spcBef>
                <a:spcPts val="0"/>
              </a:spcBef>
              <a:buNone/>
            </a:pPr>
            <a:r>
              <a:rPr lang="en-US" sz="2000" dirty="0"/>
              <a:t>The Compensation Fund shall focus on the following Strategies which will further inform Institutional Policies over the five year cycle.</a:t>
            </a:r>
          </a:p>
          <a:p>
            <a:pPr marL="0" indent="0">
              <a:buNone/>
            </a:pPr>
            <a:endParaRPr lang="en-US" sz="2800" dirty="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093F34D8-C0A5-4DA0-87B9-BADE2CB57432}" type="datetime1">
              <a:rPr lang="en-ZA">
                <a:solidFill>
                  <a:srgbClr val="898989"/>
                </a:solidFill>
                <a:latin typeface="Calibri" pitchFamily="34" charset="0"/>
              </a:rPr>
              <a:pPr eaLnBrk="1" hangingPunct="1">
                <a:defRPr/>
              </a:pPr>
              <a:t>2022/02/11</a:t>
            </a:fld>
            <a:endParaRPr lang="en-US">
              <a:solidFill>
                <a:srgbClr val="898989"/>
              </a:solidFill>
              <a:latin typeface="Calibri" pitchFamily="34" charset="0"/>
            </a:endParaRPr>
          </a:p>
        </p:txBody>
      </p:sp>
      <p:sp>
        <p:nvSpPr>
          <p:cNvPr id="21509" name="Slide Number Placeholder 4"/>
          <p:cNvSpPr>
            <a:spLocks noGrp="1"/>
          </p:cNvSpPr>
          <p:nvPr>
            <p:ph type="sldNum" sz="quarter" idx="12"/>
          </p:nvPr>
        </p:nvSpPr>
        <p:spPr bwMode="auto">
          <a:xfrm>
            <a:off x="6842038" y="651049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F800B44A-FF6B-4136-91BA-E790339791BD}" type="slidenum">
              <a:rPr lang="en-US" b="1">
                <a:solidFill>
                  <a:schemeClr val="bg1"/>
                </a:solidFill>
                <a:latin typeface="Calibri" pitchFamily="34" charset="0"/>
              </a:rPr>
              <a:pPr eaLnBrk="1" hangingPunct="1">
                <a:defRPr/>
              </a:pPr>
              <a:t>7</a:t>
            </a:fld>
            <a:endParaRPr lang="en-US" b="1" dirty="0">
              <a:solidFill>
                <a:schemeClr val="bg1"/>
              </a:solidFill>
              <a:latin typeface="Calibri" pitchFamily="34" charset="0"/>
            </a:endParaRPr>
          </a:p>
        </p:txBody>
      </p:sp>
      <p:pic>
        <p:nvPicPr>
          <p:cNvPr id="3" name="Picture 2"/>
          <p:cNvPicPr>
            <a:picLocks noChangeAspect="1"/>
          </p:cNvPicPr>
          <p:nvPr/>
        </p:nvPicPr>
        <p:blipFill>
          <a:blip r:embed="rId2"/>
          <a:stretch>
            <a:fillRect/>
          </a:stretch>
        </p:blipFill>
        <p:spPr>
          <a:xfrm>
            <a:off x="288925" y="1819175"/>
            <a:ext cx="8576780" cy="4691317"/>
          </a:xfrm>
          <a:prstGeom prst="rect">
            <a:avLst/>
          </a:prstGeom>
        </p:spPr>
      </p:pic>
    </p:spTree>
    <p:extLst>
      <p:ext uri="{BB962C8B-B14F-4D97-AF65-F5344CB8AC3E}">
        <p14:creationId xmlns:p14="http://schemas.microsoft.com/office/powerpoint/2010/main" val="343460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2800" b="1" dirty="0">
                <a:latin typeface="Arial" charset="0"/>
                <a:cs typeface="Arial" charset="0"/>
              </a:rPr>
              <a:t>SERVICE OFFERING</a:t>
            </a:r>
            <a:endParaRPr lang="en-ZA" sz="2800" dirty="0"/>
          </a:p>
        </p:txBody>
      </p:sp>
      <p:graphicFrame>
        <p:nvGraphicFramePr>
          <p:cNvPr id="13" name="Content Placeholder 12"/>
          <p:cNvGraphicFramePr>
            <a:graphicFrameLocks noGrp="1"/>
          </p:cNvGraphicFramePr>
          <p:nvPr>
            <p:ph idx="1"/>
            <p:extLst/>
          </p:nvPr>
        </p:nvGraphicFramePr>
        <p:xfrm>
          <a:off x="457200" y="1266056"/>
          <a:ext cx="8229600" cy="53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Date Placehold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933A870C-37C5-4063-BEF4-D7D4E742EB39}" type="datetime1">
              <a:rPr lang="en-ZA">
                <a:solidFill>
                  <a:srgbClr val="898989"/>
                </a:solidFill>
                <a:latin typeface="Calibri" pitchFamily="34" charset="0"/>
              </a:rPr>
              <a:pPr eaLnBrk="1" hangingPunct="1">
                <a:defRPr/>
              </a:pPr>
              <a:t>2022/02/11</a:t>
            </a:fld>
            <a:endParaRPr lang="en-US">
              <a:solidFill>
                <a:srgbClr val="898989"/>
              </a:solidFill>
              <a:latin typeface="Calibri" pitchFamily="34" charset="0"/>
            </a:endParaRPr>
          </a:p>
        </p:txBody>
      </p:sp>
      <p:sp>
        <p:nvSpPr>
          <p:cNvPr id="23558" name="Slide Number Placeholder 7"/>
          <p:cNvSpPr>
            <a:spLocks noGrp="1"/>
          </p:cNvSpPr>
          <p:nvPr>
            <p:ph type="sldNum" sz="quarter" idx="12"/>
          </p:nvPr>
        </p:nvSpPr>
        <p:spPr bwMode="auto">
          <a:xfrm>
            <a:off x="6781800" y="647146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2436E9FE-5A57-4649-A255-29524BB6A497}" type="slidenum">
              <a:rPr lang="en-US" b="1">
                <a:solidFill>
                  <a:schemeClr val="bg1"/>
                </a:solidFill>
                <a:latin typeface="Calibri" pitchFamily="34" charset="0"/>
              </a:rPr>
              <a:pPr eaLnBrk="1" hangingPunct="1">
                <a:defRPr/>
              </a:pPr>
              <a:t>8</a:t>
            </a:fld>
            <a:endParaRPr lang="en-US" b="1" dirty="0">
              <a:solidFill>
                <a:schemeClr val="bg1"/>
              </a:solidFill>
              <a:latin typeface="Calibri" pitchFamily="34" charset="0"/>
            </a:endParaRPr>
          </a:p>
        </p:txBody>
      </p:sp>
      <p:sp>
        <p:nvSpPr>
          <p:cNvPr id="23556" name="Content Placeholder 11"/>
          <p:cNvSpPr>
            <a:spLocks noGrp="1"/>
          </p:cNvSpPr>
          <p:nvPr>
            <p:ph sz="quarter" idx="4294967295"/>
          </p:nvPr>
        </p:nvSpPr>
        <p:spPr>
          <a:xfrm>
            <a:off x="4965700" y="1493852"/>
            <a:ext cx="4178300" cy="4708525"/>
          </a:xfrm>
        </p:spPr>
        <p:txBody>
          <a:bodyPr/>
          <a:lstStyle/>
          <a:p>
            <a:pPr marL="0" indent="0">
              <a:buNone/>
            </a:pPr>
            <a:endParaRPr lang="en-ZA" dirty="0"/>
          </a:p>
          <a:p>
            <a:pPr marL="0" indent="0">
              <a:buNone/>
            </a:pPr>
            <a:endParaRPr lang="en-ZA" dirty="0"/>
          </a:p>
          <a:p>
            <a:pPr marL="0" indent="0">
              <a:buNone/>
            </a:pPr>
            <a:endParaRPr lang="en-ZA" dirty="0"/>
          </a:p>
        </p:txBody>
      </p:sp>
      <p:graphicFrame>
        <p:nvGraphicFramePr>
          <p:cNvPr id="14" name="Diagram 13"/>
          <p:cNvGraphicFramePr/>
          <p:nvPr>
            <p:extLst/>
          </p:nvPr>
        </p:nvGraphicFramePr>
        <p:xfrm>
          <a:off x="2318682" y="1785258"/>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334198" y="6181726"/>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CORPORATE SUPPORT</a:t>
            </a:r>
          </a:p>
        </p:txBody>
      </p:sp>
      <p:sp>
        <p:nvSpPr>
          <p:cNvPr id="16" name="Isosceles Triangle 15"/>
          <p:cNvSpPr/>
          <p:nvPr/>
        </p:nvSpPr>
        <p:spPr>
          <a:xfrm>
            <a:off x="2366169" y="1266033"/>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GOVERNANCE</a:t>
            </a:r>
          </a:p>
        </p:txBody>
      </p:sp>
      <p:sp>
        <p:nvSpPr>
          <p:cNvPr id="17" name="Rounded Rectangle 16"/>
          <p:cNvSpPr/>
          <p:nvPr/>
        </p:nvSpPr>
        <p:spPr>
          <a:xfrm>
            <a:off x="2347912" y="5667375"/>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COMPLIANCE</a:t>
            </a:r>
          </a:p>
        </p:txBody>
      </p:sp>
    </p:spTree>
    <p:extLst>
      <p:ext uri="{BB962C8B-B14F-4D97-AF65-F5344CB8AC3E}">
        <p14:creationId xmlns:p14="http://schemas.microsoft.com/office/powerpoint/2010/main" val="222599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fld id="{EF74E584-A9CD-4A14-A8C8-93B2638ACCC1}" type="slidenum">
              <a:rPr lang="en-GB" altLang="en-US" sz="1200" b="1">
                <a:solidFill>
                  <a:schemeClr val="bg1"/>
                </a:solidFill>
              </a:rPr>
              <a:pPr eaLnBrk="1" hangingPunct="1">
                <a:spcBef>
                  <a:spcPct val="0"/>
                </a:spcBef>
                <a:buNone/>
                <a:defRPr/>
              </a:pPr>
              <a:t>9</a:t>
            </a:fld>
            <a:endParaRPr lang="en-GB" altLang="en-US" sz="1200" b="1" dirty="0">
              <a:solidFill>
                <a:schemeClr val="bg1"/>
              </a:solidFill>
            </a:endParaRPr>
          </a:p>
        </p:txBody>
      </p:sp>
      <p:sp>
        <p:nvSpPr>
          <p:cNvPr id="11267" name="Title 1"/>
          <p:cNvSpPr>
            <a:spLocks noGrp="1"/>
          </p:cNvSpPr>
          <p:nvPr>
            <p:ph type="title" idx="4294967295"/>
          </p:nvPr>
        </p:nvSpPr>
        <p:spPr>
          <a:xfrm>
            <a:off x="468313" y="515939"/>
            <a:ext cx="8229600" cy="649287"/>
          </a:xfrm>
        </p:spPr>
        <p:txBody>
          <a:bodyPr/>
          <a:lstStyle/>
          <a:p>
            <a:pPr>
              <a:defRPr/>
            </a:pPr>
            <a:r>
              <a:rPr lang="en-ZA" sz="2800" b="1" dirty="0">
                <a:latin typeface="+mn-lt"/>
              </a:rPr>
              <a:t>LINK TO </a:t>
            </a:r>
            <a:r>
              <a:rPr lang="en-ZA" sz="2800" b="1" dirty="0" smtClean="0">
                <a:latin typeface="+mn-lt"/>
              </a:rPr>
              <a:t>GOVERNMENT PRIORITIES</a:t>
            </a:r>
            <a:endParaRPr lang="en-GB" sz="2800" b="1" u="sng" dirty="0">
              <a:latin typeface="+mn-lt"/>
            </a:endParaRPr>
          </a:p>
        </p:txBody>
      </p:sp>
      <p:sp>
        <p:nvSpPr>
          <p:cNvPr id="2" name="Rectangle 1"/>
          <p:cNvSpPr/>
          <p:nvPr/>
        </p:nvSpPr>
        <p:spPr>
          <a:xfrm>
            <a:off x="266700" y="1308305"/>
            <a:ext cx="8877300" cy="199137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ea typeface="+mn-ea"/>
              </a:rPr>
              <a:t>The Compensation Fund is responding to the three Medium Term Strategic Framework (MTSF) Priorities to deliver on its vision and to help </a:t>
            </a:r>
            <a:r>
              <a:rPr kumimoji="0" lang="en-US" sz="1400" b="0" i="0" u="none" strike="noStrike" kern="0" cap="none" spc="0" normalizeH="0" baseline="0" noProof="0" dirty="0" err="1" smtClean="0">
                <a:ln>
                  <a:noFill/>
                </a:ln>
                <a:solidFill>
                  <a:srgbClr val="000000"/>
                </a:solidFill>
                <a:effectLst/>
                <a:uLnTx/>
                <a:uFillTx/>
                <a:ea typeface="+mn-ea"/>
              </a:rPr>
              <a:t>realise</a:t>
            </a:r>
            <a:r>
              <a:rPr kumimoji="0" lang="en-US" sz="1400" b="0" i="0" u="none" strike="noStrike" kern="0" cap="none" spc="0" normalizeH="0" baseline="0" noProof="0" dirty="0" smtClean="0">
                <a:ln>
                  <a:noFill/>
                </a:ln>
                <a:solidFill>
                  <a:srgbClr val="000000"/>
                </a:solidFill>
                <a:effectLst/>
                <a:uLnTx/>
                <a:uFillTx/>
                <a:ea typeface="+mn-ea"/>
              </a:rPr>
              <a:t> the objectives of the National Development Plan (NDP) 2030 over its five-year term. The Priorities are;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000000"/>
                </a:solidFill>
                <a:effectLst/>
                <a:uLnTx/>
                <a:uFillTx/>
                <a:ea typeface="+mn-ea"/>
              </a:rPr>
              <a:t>i</a:t>
            </a:r>
            <a:r>
              <a:rPr kumimoji="0" lang="en-US" sz="1400" b="0" i="0" u="none" strike="noStrike" kern="0" cap="none" spc="0" normalizeH="0" baseline="0" noProof="0" dirty="0" smtClean="0">
                <a:ln>
                  <a:noFill/>
                </a:ln>
                <a:solidFill>
                  <a:srgbClr val="000000"/>
                </a:solidFill>
                <a:effectLst/>
                <a:uLnTx/>
                <a:uFillTx/>
                <a:ea typeface="+mn-ea"/>
              </a:rPr>
              <a:t>) </a:t>
            </a:r>
            <a:r>
              <a:rPr kumimoji="0" lang="en-US" sz="1400" b="1" i="0" u="none" strike="noStrike" kern="0" cap="none" spc="0" normalizeH="0" baseline="0" noProof="0" dirty="0" smtClean="0">
                <a:ln>
                  <a:noFill/>
                </a:ln>
                <a:solidFill>
                  <a:srgbClr val="000000"/>
                </a:solidFill>
                <a:effectLst/>
                <a:uLnTx/>
                <a:uFillTx/>
                <a:ea typeface="+mn-ea"/>
              </a:rPr>
              <a:t>Priority 1: </a:t>
            </a:r>
            <a:r>
              <a:rPr kumimoji="0" lang="en-US" sz="1400" b="0" i="0" u="none" strike="noStrike" kern="0" cap="none" spc="0" normalizeH="0" baseline="0" noProof="0" dirty="0" smtClean="0">
                <a:ln>
                  <a:noFill/>
                </a:ln>
                <a:solidFill>
                  <a:srgbClr val="000000"/>
                </a:solidFill>
                <a:effectLst/>
                <a:uLnTx/>
                <a:uFillTx/>
                <a:ea typeface="+mn-ea"/>
              </a:rPr>
              <a:t>Capable, Ethical and Developmental State;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ea typeface="+mn-ea"/>
              </a:rPr>
              <a:t>ii) </a:t>
            </a:r>
            <a:r>
              <a:rPr kumimoji="0" lang="en-US" sz="1400" b="1" i="0" u="none" strike="noStrike" kern="0" cap="none" spc="0" normalizeH="0" baseline="0" noProof="0" dirty="0" smtClean="0">
                <a:ln>
                  <a:noFill/>
                </a:ln>
                <a:solidFill>
                  <a:srgbClr val="000000"/>
                </a:solidFill>
                <a:effectLst/>
                <a:uLnTx/>
                <a:uFillTx/>
                <a:ea typeface="+mn-ea"/>
              </a:rPr>
              <a:t>Priority 2: </a:t>
            </a:r>
            <a:r>
              <a:rPr kumimoji="0" lang="en-US" sz="1400" b="0" i="0" u="none" strike="noStrike" kern="0" cap="none" spc="0" normalizeH="0" baseline="0" noProof="0" dirty="0" smtClean="0">
                <a:ln>
                  <a:noFill/>
                </a:ln>
                <a:solidFill>
                  <a:srgbClr val="000000"/>
                </a:solidFill>
                <a:effectLst/>
                <a:uLnTx/>
                <a:uFillTx/>
                <a:ea typeface="+mn-ea"/>
              </a:rPr>
              <a:t>Economic Transformation and Job Creation; and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ea typeface="+mn-ea"/>
              </a:rPr>
              <a:t>iii) </a:t>
            </a:r>
            <a:r>
              <a:rPr kumimoji="0" lang="en-US" sz="1400" b="1" i="0" u="none" strike="noStrike" kern="0" cap="none" spc="0" normalizeH="0" baseline="0" noProof="0" dirty="0" smtClean="0">
                <a:ln>
                  <a:noFill/>
                </a:ln>
                <a:solidFill>
                  <a:srgbClr val="000000"/>
                </a:solidFill>
                <a:effectLst/>
                <a:uLnTx/>
                <a:uFillTx/>
                <a:ea typeface="+mn-ea"/>
              </a:rPr>
              <a:t>Priority 4: </a:t>
            </a:r>
            <a:r>
              <a:rPr kumimoji="0" lang="en-US" sz="1400" b="0" i="0" u="none" strike="noStrike" kern="0" cap="none" spc="0" normalizeH="0" baseline="0" noProof="0" dirty="0" smtClean="0">
                <a:ln>
                  <a:noFill/>
                </a:ln>
                <a:solidFill>
                  <a:srgbClr val="000000"/>
                </a:solidFill>
                <a:effectLst/>
                <a:uLnTx/>
                <a:uFillTx/>
                <a:ea typeface="+mn-ea"/>
              </a:rPr>
              <a:t>Consolidating the Social Wage through Reliable and Basic Services. </a:t>
            </a:r>
            <a:endParaRPr kumimoji="0" lang="en-US" sz="1400" b="0" i="0" u="none" strike="noStrike" kern="0" cap="none" spc="0" normalizeH="0" baseline="0" noProof="0" dirty="0">
              <a:ln>
                <a:noFill/>
              </a:ln>
              <a:solidFill>
                <a:srgbClr val="000000"/>
              </a:solidFill>
              <a:effectLst/>
              <a:uLnTx/>
              <a:uFillTx/>
              <a:ea typeface="+mn-ea"/>
            </a:endParaRPr>
          </a:p>
        </p:txBody>
      </p:sp>
      <p:graphicFrame>
        <p:nvGraphicFramePr>
          <p:cNvPr id="6" name="Table 5"/>
          <p:cNvGraphicFramePr>
            <a:graphicFrameLocks noGrp="1"/>
          </p:cNvGraphicFramePr>
          <p:nvPr>
            <p:extLst>
              <p:ext uri="{D42A27DB-BD31-4B8C-83A1-F6EECF244321}">
                <p14:modId xmlns:p14="http://schemas.microsoft.com/office/powerpoint/2010/main" val="3491493487"/>
              </p:ext>
            </p:extLst>
          </p:nvPr>
        </p:nvGraphicFramePr>
        <p:xfrm>
          <a:off x="266700" y="3299687"/>
          <a:ext cx="8610600" cy="3050121"/>
        </p:xfrm>
        <a:graphic>
          <a:graphicData uri="http://schemas.openxmlformats.org/drawingml/2006/table">
            <a:tbl>
              <a:tblPr firstRow="1" bandRow="1"/>
              <a:tblGrid>
                <a:gridCol w="1467546">
                  <a:extLst>
                    <a:ext uri="{9D8B030D-6E8A-4147-A177-3AD203B41FA5}">
                      <a16:colId xmlns:a16="http://schemas.microsoft.com/office/drawing/2014/main" val="4122105157"/>
                    </a:ext>
                  </a:extLst>
                </a:gridCol>
                <a:gridCol w="7143054">
                  <a:extLst>
                    <a:ext uri="{9D8B030D-6E8A-4147-A177-3AD203B41FA5}">
                      <a16:colId xmlns:a16="http://schemas.microsoft.com/office/drawing/2014/main" val="3470679427"/>
                    </a:ext>
                  </a:extLst>
                </a:gridCol>
              </a:tblGrid>
              <a:tr h="665921">
                <a:tc rowSpan="5">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r>
                        <a:rPr lang="en-ZA" sz="1200" b="1" i="0" u="none" strike="noStrike" baseline="0" dirty="0" smtClean="0">
                          <a:solidFill>
                            <a:srgbClr val="000000"/>
                          </a:solidFill>
                          <a:latin typeface="Arial" panose="020B0604020202020204" pitchFamily="34" charset="0"/>
                        </a:rPr>
                        <a:t>Impact statement </a:t>
                      </a:r>
                      <a:r>
                        <a:rPr lang="en-ZA" sz="1200" b="0" i="0" u="none" strike="noStrike" baseline="0" dirty="0" smtClean="0">
                          <a:solidFill>
                            <a:srgbClr val="000000"/>
                          </a:solidFill>
                          <a:latin typeface="Arial" panose="020B0604020202020204" pitchFamily="34" charset="0"/>
                        </a:rPr>
                        <a:t>	</a:t>
                      </a:r>
                    </a:p>
                    <a:p>
                      <a:endParaRPr lang="en-ZA"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lvl="0" indent="-457200">
                        <a:lnSpc>
                          <a:spcPct val="150000"/>
                        </a:lnSpc>
                        <a:buAutoNum type="arabicPeriod"/>
                      </a:pPr>
                      <a:r>
                        <a:rPr lang="en-US" sz="1400" b="0" i="0" u="none" strike="noStrike" baseline="0" dirty="0" smtClean="0">
                          <a:solidFill>
                            <a:srgbClr val="000000"/>
                          </a:solidFill>
                          <a:latin typeface="Arial" panose="020B0604020202020204" pitchFamily="34" charset="0"/>
                        </a:rPr>
                        <a:t>Sound and sustainable control environment, transformed financial sector, enhanced  institutional capacity to deliver and improved accessibility and visibility of COID services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220039874"/>
                  </a:ext>
                </a:extLst>
              </a:tr>
              <a:tr h="375386">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2"/>
                      </a:pPr>
                      <a:r>
                        <a:rPr lang="en-US" sz="1400" b="0" i="0" u="none" strike="noStrike" baseline="0" dirty="0" smtClean="0">
                          <a:solidFill>
                            <a:srgbClr val="000000"/>
                          </a:solidFill>
                          <a:latin typeface="Arial" panose="020B0604020202020204" pitchFamily="34" charset="0"/>
                        </a:rPr>
                        <a:t>Sustainable Compensation Fund based on ethical principles </a:t>
                      </a:r>
                    </a:p>
                  </a:txBody>
                  <a:tcP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1307523965"/>
                  </a:ext>
                </a:extLst>
              </a:tr>
              <a:tr h="351323">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3"/>
                      </a:pPr>
                      <a:r>
                        <a:rPr lang="en-US" sz="1400" b="0" i="0" u="none" strike="noStrike" baseline="0" dirty="0" smtClean="0">
                          <a:solidFill>
                            <a:srgbClr val="000000"/>
                          </a:solidFill>
                          <a:latin typeface="Arial" panose="020B0604020202020204" pitchFamily="34" charset="0"/>
                        </a:rPr>
                        <a:t>Ethical, effective, efficient, accessible and cost effective compensation of beneficiaries</a:t>
                      </a:r>
                    </a:p>
                  </a:txBody>
                  <a:tcPr>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2836852617"/>
                  </a:ext>
                </a:extLst>
              </a:tr>
              <a:tr h="288758">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4"/>
                      </a:pPr>
                      <a:r>
                        <a:rPr lang="en-US" sz="1400" b="0" i="0" u="none" strike="noStrike" baseline="0" dirty="0" smtClean="0">
                          <a:solidFill>
                            <a:srgbClr val="000000"/>
                          </a:solidFill>
                          <a:latin typeface="Arial" panose="020B0604020202020204" pitchFamily="34" charset="0"/>
                        </a:rPr>
                        <a:t>Reliable, efficient and cost effective medical benefits system </a:t>
                      </a:r>
                    </a:p>
                  </a:txBody>
                  <a:tcPr>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329533152"/>
                  </a:ext>
                </a:extLst>
              </a:tr>
              <a:tr h="800215">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lnSpc>
                          <a:spcPct val="150000"/>
                        </a:lnSpc>
                        <a:buAutoNum type="arabicPeriod" startAt="5"/>
                      </a:pPr>
                      <a:r>
                        <a:rPr lang="en-US" sz="1400" b="0" i="0" u="none" strike="noStrike" baseline="0" dirty="0" smtClean="0">
                          <a:solidFill>
                            <a:srgbClr val="000000"/>
                          </a:solidFill>
                          <a:latin typeface="Arial" panose="020B0604020202020204" pitchFamily="34" charset="0"/>
                        </a:rPr>
                        <a:t>Efficient, effective and reliable rehabilitation and return to work services for the promotion of rights of injured workers with disabilities </a:t>
                      </a:r>
                    </a:p>
                  </a:txBody>
                  <a:tcPr>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val="1312658732"/>
                  </a:ext>
                </a:extLst>
              </a:tr>
            </a:tbl>
          </a:graphicData>
        </a:graphic>
      </p:graphicFrame>
    </p:spTree>
    <p:extLst>
      <p:ext uri="{BB962C8B-B14F-4D97-AF65-F5344CB8AC3E}">
        <p14:creationId xmlns:p14="http://schemas.microsoft.com/office/powerpoint/2010/main" val="134197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2009</Words>
  <Application>Microsoft Office PowerPoint</Application>
  <PresentationFormat>On-screen Show (4:3)</PresentationFormat>
  <Paragraphs>629</Paragraphs>
  <Slides>30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ＭＳ Ｐゴシック</vt:lpstr>
      <vt:lpstr>ＭＳ Ｐゴシック</vt:lpstr>
      <vt:lpstr>Arial</vt:lpstr>
      <vt:lpstr>Arial Black</vt:lpstr>
      <vt:lpstr>Arial Bold</vt:lpstr>
      <vt:lpstr>Calibri</vt:lpstr>
      <vt:lpstr>Gill Sans MT</vt:lpstr>
      <vt:lpstr>Times New Roman</vt:lpstr>
      <vt:lpstr>Office Theme</vt:lpstr>
      <vt:lpstr>5_Office Theme</vt:lpstr>
      <vt:lpstr>PowerPoint Presentation</vt:lpstr>
      <vt:lpstr>PRESENTATION CONTENT</vt:lpstr>
      <vt:lpstr>INTRODUCTION</vt:lpstr>
      <vt:lpstr>INTRODUCTION: THE MANDATE OF THE CF</vt:lpstr>
      <vt:lpstr>VISION AND MISSION</vt:lpstr>
      <vt:lpstr>FOOTPRINT</vt:lpstr>
      <vt:lpstr>STRATEGIC FOCUS</vt:lpstr>
      <vt:lpstr>SERVICE OFFERING</vt:lpstr>
      <vt:lpstr>LINK TO GOVERNMENT PRIORITIES</vt:lpstr>
      <vt:lpstr>PowerPoint Presentation</vt:lpstr>
      <vt:lpstr>Q1 REPORT PERFORMANCE PER PROGRAMME 2021/22</vt:lpstr>
      <vt:lpstr>PERFORMANCE PER INDICATOR Programme 1</vt:lpstr>
      <vt:lpstr>PERFORMANCE PER INDICATOR Programme 1</vt:lpstr>
      <vt:lpstr>PERFORMANCE PER INDICATOR Programme 2</vt:lpstr>
      <vt:lpstr>PERFORMANCE PER INDICATOR Programme 3</vt:lpstr>
      <vt:lpstr>PERFORMANCE PER INDICATOR Programme 4</vt:lpstr>
      <vt:lpstr>PERFORMANCE TREND</vt:lpstr>
      <vt:lpstr>PERFORMANCE TREND</vt:lpstr>
      <vt:lpstr>UNDER PERFORMANCE, REASONS AND REMEDIAL ACTIONS </vt:lpstr>
      <vt:lpstr>PROVINCIAL BREAKDOWN</vt:lpstr>
      <vt:lpstr> 80% of medical invoices finalised within 40 working days of receipt  </vt:lpstr>
      <vt:lpstr>ANNEXURE 1: CLAIMS ADJUDICATION Provincial breakdown</vt:lpstr>
      <vt:lpstr> 85% of compliant assistive devices requests  responded to within 15 working days of receipt  </vt:lpstr>
      <vt:lpstr> EXTEND OF SERVICE DELIVERY ON CLAIMS ADJUDICATION AND INVOICE FINALISATION</vt:lpstr>
      <vt:lpstr>OVERALL PERFORMANCE</vt:lpstr>
      <vt:lpstr>PERFORMANCE PROGRESS PERFORMANCE ON  INDICATORS REPORTING ANNUALLY      </vt:lpstr>
      <vt:lpstr>QUARTER 1 PROGRES REPORT</vt:lpstr>
      <vt:lpstr>QUARTER 1 PROGRES REPORT</vt:lpstr>
      <vt:lpstr>QUARTER 1 PROGRES REPORT</vt:lpstr>
      <vt:lpstr>PowerPoint Presentation</vt:lpstr>
    </vt:vector>
  </TitlesOfParts>
  <Company>Dept Labour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Thando Wababa (MIN)</cp:lastModifiedBy>
  <cp:revision>1688</cp:revision>
  <cp:lastPrinted>2020-02-13T13:48:52Z</cp:lastPrinted>
  <dcterms:created xsi:type="dcterms:W3CDTF">2013-03-07T12:06:52Z</dcterms:created>
  <dcterms:modified xsi:type="dcterms:W3CDTF">2022-02-11T12:59:57Z</dcterms:modified>
</cp:coreProperties>
</file>