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Lst>
  <p:notesMasterIdLst>
    <p:notesMasterId r:id="rId31"/>
  </p:notesMasterIdLst>
  <p:sldIdLst>
    <p:sldId id="256" r:id="rId6"/>
    <p:sldId id="1092" r:id="rId7"/>
    <p:sldId id="805" r:id="rId8"/>
    <p:sldId id="1078" r:id="rId9"/>
    <p:sldId id="806" r:id="rId10"/>
    <p:sldId id="807" r:id="rId11"/>
    <p:sldId id="305" r:id="rId12"/>
    <p:sldId id="793" r:id="rId13"/>
    <p:sldId id="794" r:id="rId14"/>
    <p:sldId id="1091" r:id="rId15"/>
    <p:sldId id="789" r:id="rId16"/>
    <p:sldId id="790" r:id="rId17"/>
    <p:sldId id="1090" r:id="rId18"/>
    <p:sldId id="844" r:id="rId19"/>
    <p:sldId id="833" r:id="rId20"/>
    <p:sldId id="1080" r:id="rId21"/>
    <p:sldId id="804" r:id="rId22"/>
    <p:sldId id="1083" r:id="rId23"/>
    <p:sldId id="1084" r:id="rId24"/>
    <p:sldId id="1081" r:id="rId25"/>
    <p:sldId id="1082" r:id="rId26"/>
    <p:sldId id="1085" r:id="rId27"/>
    <p:sldId id="1087" r:id="rId28"/>
    <p:sldId id="1088" r:id="rId29"/>
    <p:sldId id="2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F0F98C-DA12-A8BE-14C6-608C7DFF858D}" name="Kedibone Mashaakgomo" initials="KM" userId="Kedibone Mashaakgom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zana Sophethe" initials="TS" lastIdx="8" clrIdx="0">
    <p:extLst>
      <p:ext uri="{19B8F6BF-5375-455C-9EA6-DF929625EA0E}">
        <p15:presenceInfo xmlns:p15="http://schemas.microsoft.com/office/powerpoint/2012/main" userId="S-1-5-21-149299334-154566050-2087665911-60639" providerId="AD"/>
      </p:ext>
    </p:extLst>
  </p:cmAuthor>
  <p:cmAuthor id="2" name="Author" initials="AC" lastIdx="1" clrIdx="1">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A72"/>
    <a:srgbClr val="002A6D"/>
    <a:srgbClr val="49833D"/>
    <a:srgbClr val="62A73B"/>
    <a:srgbClr val="96C284"/>
    <a:srgbClr val="7089BF"/>
    <a:srgbClr val="843C0C"/>
    <a:srgbClr val="639B64"/>
    <a:srgbClr val="6C7185"/>
    <a:srgbClr val="986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4" autoAdjust="0"/>
  </p:normalViewPr>
  <p:slideViewPr>
    <p:cSldViewPr snapToGrid="0">
      <p:cViewPr varScale="1">
        <p:scale>
          <a:sx n="80" d="100"/>
          <a:sy n="80" d="100"/>
        </p:scale>
        <p:origin x="788" y="4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35332252836303"/>
          <c:y val="3.9855072463768113E-2"/>
          <c:w val="0.73905996758508918"/>
          <c:h val="0.92753623188405798"/>
        </c:manualLayout>
      </c:layout>
      <c:barChart>
        <c:barDir val="bar"/>
        <c:grouping val="clustered"/>
        <c:varyColors val="0"/>
        <c:ser>
          <c:idx val="0"/>
          <c:order val="0"/>
          <c:tx>
            <c:strRef>
              <c:f>Sheet1!$B$1</c:f>
              <c:strCache>
                <c:ptCount val="1"/>
                <c:pt idx="0">
                  <c:v>June 2020</c:v>
                </c:pt>
              </c:strCache>
            </c:strRef>
          </c:tx>
          <c:spPr>
            <a:solidFill>
              <a:srgbClr val="000080"/>
            </a:solidFill>
            <a:ln w="3165">
              <a:solidFill>
                <a:srgbClr val="000080"/>
              </a:solidFill>
              <a:prstDash val="solid"/>
            </a:ln>
          </c:spPr>
          <c:invertIfNegative val="0"/>
          <c:dLbls>
            <c:dLbl>
              <c:idx val="0"/>
              <c:spPr>
                <a:noFill/>
                <a:ln w="25323">
                  <a:noFill/>
                </a:ln>
              </c:spPr>
              <c:txPr>
                <a:bodyPr/>
                <a:lstStyle/>
                <a:p>
                  <a:pPr>
                    <a:defRPr sz="798" b="0" i="0" u="none" strike="noStrike" baseline="0">
                      <a:solidFill>
                        <a:srgbClr val="000080"/>
                      </a:solidFill>
                      <a:latin typeface="Arial Narrow"/>
                      <a:ea typeface="Arial Narrow"/>
                      <a:cs typeface="Arial Narrow"/>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B30-498A-ABD0-9117DC9E7084}"/>
                </c:ext>
              </c:extLst>
            </c:dLbl>
            <c:spPr>
              <a:noFill/>
              <a:ln w="25323">
                <a:noFill/>
              </a:ln>
            </c:spPr>
            <c:txPr>
              <a:bodyPr wrap="square" lIns="38100" tIns="19050" rIns="38100" bIns="19050" anchor="ctr">
                <a:spAutoFit/>
              </a:bodyPr>
              <a:lstStyle/>
              <a:p>
                <a:pPr>
                  <a:defRPr sz="798" b="0" i="0" u="none" strike="noStrike" baseline="0">
                    <a:solidFill>
                      <a:srgbClr val="000080"/>
                    </a:solidFill>
                    <a:latin typeface="Arial Narrow"/>
                    <a:ea typeface="Arial Narrow"/>
                    <a:cs typeface="Arial Narrow"/>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Business/professional services</c:v>
                </c:pt>
                <c:pt idx="1">
                  <c:v>Safety/security (private)</c:v>
                </c:pt>
                <c:pt idx="2">
                  <c:v>Retail</c:v>
                </c:pt>
                <c:pt idx="3">
                  <c:v>Building/construction</c:v>
                </c:pt>
                <c:pt idx="4">
                  <c:v>Domestic</c:v>
                </c:pt>
                <c:pt idx="5">
                  <c:v>Agriculture/farming</c:v>
                </c:pt>
                <c:pt idx="6">
                  <c:v>Mining</c:v>
                </c:pt>
                <c:pt idx="7">
                  <c:v>Food/beverage (manufacture)</c:v>
                </c:pt>
              </c:strCache>
            </c:strRef>
          </c:cat>
          <c:val>
            <c:numRef>
              <c:f>Sheet1!$B$2:$B$9</c:f>
              <c:numCache>
                <c:formatCode>0%</c:formatCode>
                <c:ptCount val="8"/>
                <c:pt idx="0">
                  <c:v>0.2</c:v>
                </c:pt>
                <c:pt idx="1">
                  <c:v>0.15</c:v>
                </c:pt>
                <c:pt idx="2">
                  <c:v>0.13</c:v>
                </c:pt>
                <c:pt idx="3">
                  <c:v>0.06</c:v>
                </c:pt>
                <c:pt idx="4">
                  <c:v>0.06</c:v>
                </c:pt>
                <c:pt idx="5">
                  <c:v>0.04</c:v>
                </c:pt>
                <c:pt idx="6">
                  <c:v>0.04</c:v>
                </c:pt>
                <c:pt idx="7">
                  <c:v>0.04</c:v>
                </c:pt>
              </c:numCache>
            </c:numRef>
          </c:val>
          <c:extLst>
            <c:ext xmlns:c16="http://schemas.microsoft.com/office/drawing/2014/chart" uri="{C3380CC4-5D6E-409C-BE32-E72D297353CC}">
              <c16:uniqueId val="{00000001-EB30-498A-ABD0-9117DC9E7084}"/>
            </c:ext>
          </c:extLst>
        </c:ser>
        <c:dLbls>
          <c:showLegendKey val="0"/>
          <c:showVal val="1"/>
          <c:showCatName val="0"/>
          <c:showSerName val="0"/>
          <c:showPercent val="0"/>
          <c:showBubbleSize val="0"/>
        </c:dLbls>
        <c:gapWidth val="150"/>
        <c:axId val="1256089487"/>
        <c:axId val="1"/>
      </c:barChart>
      <c:catAx>
        <c:axId val="1256089487"/>
        <c:scaling>
          <c:orientation val="minMax"/>
        </c:scaling>
        <c:delete val="0"/>
        <c:axPos val="l"/>
        <c:numFmt formatCode="General" sourceLinked="1"/>
        <c:majorTickMark val="out"/>
        <c:minorTickMark val="none"/>
        <c:tickLblPos val="nextTo"/>
        <c:spPr>
          <a:ln w="3165">
            <a:solidFill>
              <a:srgbClr val="000080"/>
            </a:solidFill>
            <a:prstDash val="solid"/>
          </a:ln>
        </c:spPr>
        <c:txPr>
          <a:bodyPr rot="0" vert="horz"/>
          <a:lstStyle/>
          <a:p>
            <a:pPr>
              <a:defRPr sz="798" b="0" i="0" u="none" strike="noStrike" baseline="0">
                <a:solidFill>
                  <a:srgbClr val="000080"/>
                </a:solidFill>
                <a:latin typeface="Arial Narrow"/>
                <a:ea typeface="Arial Narrow"/>
                <a:cs typeface="Arial Narrow"/>
              </a:defRPr>
            </a:pPr>
            <a:endParaRPr lang="en-US"/>
          </a:p>
        </c:txPr>
        <c:crossAx val="1"/>
        <c:crosses val="autoZero"/>
        <c:auto val="1"/>
        <c:lblAlgn val="ctr"/>
        <c:lblOffset val="100"/>
        <c:tickLblSkip val="1"/>
        <c:tickMarkSkip val="1"/>
        <c:noMultiLvlLbl val="0"/>
      </c:catAx>
      <c:valAx>
        <c:axId val="1"/>
        <c:scaling>
          <c:orientation val="minMax"/>
        </c:scaling>
        <c:delete val="1"/>
        <c:axPos val="b"/>
        <c:numFmt formatCode="0%" sourceLinked="1"/>
        <c:majorTickMark val="out"/>
        <c:minorTickMark val="none"/>
        <c:tickLblPos val="nextTo"/>
        <c:crossAx val="1256089487"/>
        <c:crosses val="autoZero"/>
        <c:crossBetween val="between"/>
      </c:valAx>
      <c:spPr>
        <a:noFill/>
        <a:ln w="25323">
          <a:noFill/>
        </a:ln>
      </c:spPr>
    </c:plotArea>
    <c:plotVisOnly val="1"/>
    <c:dispBlanksAs val="gap"/>
    <c:showDLblsOverMax val="0"/>
  </c:chart>
  <c:spPr>
    <a:noFill/>
    <a:ln>
      <a:solidFill>
        <a:schemeClr val="tx1"/>
      </a:solidFill>
    </a:ln>
  </c:spPr>
  <c:txPr>
    <a:bodyPr/>
    <a:lstStyle/>
    <a:p>
      <a:pPr>
        <a:defRPr sz="1196" b="1" i="0" u="none" strike="noStrike" baseline="0">
          <a:solidFill>
            <a:srgbClr val="000000"/>
          </a:solidFill>
          <a:latin typeface="Arial Narrow"/>
          <a:ea typeface="Arial Narrow"/>
          <a:cs typeface="Arial Narrow"/>
        </a:defRPr>
      </a:pPr>
      <a:endParaRPr lang="en-US"/>
    </a:p>
  </c:txPr>
  <c:externalData r:id="rId1">
    <c:autoUpdate val="0"/>
  </c:externalData>
</c:chartSpace>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1DD8B-1ACE-4E61-BCBB-329E1CC3B8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ZA"/>
        </a:p>
      </dgm:t>
    </dgm:pt>
    <dgm:pt modelId="{F5611F04-D7DE-4010-B4BC-14F021A9C002}">
      <dgm:prSet phldrT="[Text]" custT="1"/>
      <dgm:spPr>
        <a:solidFill>
          <a:schemeClr val="accent2">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Labour Relations Act</a:t>
          </a:r>
        </a:p>
      </dgm:t>
    </dgm:pt>
    <dgm:pt modelId="{D4E87E18-89AE-4B60-A1B0-DB1ECFAEC020}" type="parTrans" cxnId="{6B3938BC-AA8C-4621-B424-15F6E53383BA}">
      <dgm:prSet/>
      <dgm:spPr/>
      <dgm:t>
        <a:bodyPr/>
        <a:lstStyle/>
        <a:p>
          <a:endParaRPr lang="en-ZA" b="1">
            <a:solidFill>
              <a:schemeClr val="tx1"/>
            </a:solidFill>
          </a:endParaRPr>
        </a:p>
      </dgm:t>
    </dgm:pt>
    <dgm:pt modelId="{5202DD65-6E08-4F23-8BC4-DB2CECF57597}" type="sibTrans" cxnId="{6B3938BC-AA8C-4621-B424-15F6E53383BA}">
      <dgm:prSet/>
      <dgm:spPr/>
      <dgm:t>
        <a:bodyPr/>
        <a:lstStyle/>
        <a:p>
          <a:endParaRPr lang="en-ZA" b="1">
            <a:solidFill>
              <a:schemeClr val="tx1"/>
            </a:solidFill>
          </a:endParaRPr>
        </a:p>
      </dgm:t>
    </dgm:pt>
    <dgm:pt modelId="{BDFA48B9-3C02-47E0-885E-64A3A324E3E6}">
      <dgm:prSet phldrT="[Text]" custT="1"/>
      <dgm:spPr>
        <a:solidFill>
          <a:schemeClr val="accent3">
            <a:lumMod val="25000"/>
            <a:lumOff val="75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Economic Development</a:t>
          </a:r>
        </a:p>
      </dgm:t>
    </dgm:pt>
    <dgm:pt modelId="{B4DB52BA-8D19-4B61-B8EC-048EB091D422}" type="parTrans" cxnId="{59EA5AF9-B75D-49AA-A8CC-CD70F3C3F8D7}">
      <dgm:prSet/>
      <dgm:spPr/>
      <dgm:t>
        <a:bodyPr/>
        <a:lstStyle/>
        <a:p>
          <a:endParaRPr lang="en-ZA" b="1">
            <a:solidFill>
              <a:schemeClr val="tx1"/>
            </a:solidFill>
          </a:endParaRPr>
        </a:p>
      </dgm:t>
    </dgm:pt>
    <dgm:pt modelId="{BB4A087A-EA9B-48C6-8699-703CFB0854F0}" type="sibTrans" cxnId="{59EA5AF9-B75D-49AA-A8CC-CD70F3C3F8D7}">
      <dgm:prSet/>
      <dgm:spPr/>
      <dgm:t>
        <a:bodyPr/>
        <a:lstStyle/>
        <a:p>
          <a:endParaRPr lang="en-ZA" b="1">
            <a:solidFill>
              <a:schemeClr val="tx1"/>
            </a:solidFill>
          </a:endParaRPr>
        </a:p>
      </dgm:t>
    </dgm:pt>
    <dgm:pt modelId="{51FF2D2C-8F17-40E0-BF0B-E2C1868CE33A}">
      <dgm:prSet phldrT="[Text]" custT="1"/>
      <dgm:spPr>
        <a:solidFill>
          <a:schemeClr val="accent4">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Social Justice</a:t>
          </a:r>
        </a:p>
      </dgm:t>
    </dgm:pt>
    <dgm:pt modelId="{EF8E7542-D746-425B-81CB-9C1BFDDE581B}" type="parTrans" cxnId="{ABDBD2F5-DEA3-4C42-A0A6-E07DD40E6A0F}">
      <dgm:prSet/>
      <dgm:spPr/>
      <dgm:t>
        <a:bodyPr/>
        <a:lstStyle/>
        <a:p>
          <a:endParaRPr lang="en-ZA" b="1">
            <a:solidFill>
              <a:schemeClr val="tx1"/>
            </a:solidFill>
          </a:endParaRPr>
        </a:p>
      </dgm:t>
    </dgm:pt>
    <dgm:pt modelId="{E8D908C8-4A9D-4184-B312-933625394027}" type="sibTrans" cxnId="{ABDBD2F5-DEA3-4C42-A0A6-E07DD40E6A0F}">
      <dgm:prSet/>
      <dgm:spPr/>
      <dgm:t>
        <a:bodyPr/>
        <a:lstStyle/>
        <a:p>
          <a:endParaRPr lang="en-ZA" b="1">
            <a:solidFill>
              <a:schemeClr val="tx1"/>
            </a:solidFill>
          </a:endParaRPr>
        </a:p>
      </dgm:t>
    </dgm:pt>
    <dgm:pt modelId="{FC81355C-07B7-4E3A-BF16-C3760B451089}">
      <dgm:prSet phldrT="[Text]" custT="1"/>
      <dgm:spPr>
        <a:solidFill>
          <a:schemeClr val="accent4">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Labour Peace</a:t>
          </a:r>
        </a:p>
      </dgm:t>
    </dgm:pt>
    <dgm:pt modelId="{5AD8FAB0-228E-43F6-B479-C6A8D9DE510A}" type="parTrans" cxnId="{30E9A770-6965-4B78-9758-E0C28071F524}">
      <dgm:prSet/>
      <dgm:spPr/>
      <dgm:t>
        <a:bodyPr/>
        <a:lstStyle/>
        <a:p>
          <a:endParaRPr lang="en-ZA" b="1">
            <a:solidFill>
              <a:schemeClr val="tx1"/>
            </a:solidFill>
          </a:endParaRPr>
        </a:p>
      </dgm:t>
    </dgm:pt>
    <dgm:pt modelId="{536CD200-2760-4BC5-9C97-BADAD563C5D7}" type="sibTrans" cxnId="{30E9A770-6965-4B78-9758-E0C28071F524}">
      <dgm:prSet/>
      <dgm:spPr/>
      <dgm:t>
        <a:bodyPr/>
        <a:lstStyle/>
        <a:p>
          <a:endParaRPr lang="en-ZA" b="1">
            <a:solidFill>
              <a:schemeClr val="tx1"/>
            </a:solidFill>
          </a:endParaRPr>
        </a:p>
      </dgm:t>
    </dgm:pt>
    <dgm:pt modelId="{490BBE4E-15A3-4F8D-A06A-A18E148D8DAF}">
      <dgm:prSet phldrT="[Text]" custT="1"/>
      <dgm:spPr>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Workplace Democratisation</a:t>
          </a:r>
        </a:p>
      </dgm:t>
    </dgm:pt>
    <dgm:pt modelId="{F7650B55-D3F1-48BF-B678-862086FBD90A}" type="parTrans" cxnId="{712FD962-0C67-4EA2-BDC1-1B79ADCE1C87}">
      <dgm:prSet/>
      <dgm:spPr/>
      <dgm:t>
        <a:bodyPr/>
        <a:lstStyle/>
        <a:p>
          <a:endParaRPr lang="en-ZA" b="1">
            <a:solidFill>
              <a:schemeClr val="tx1"/>
            </a:solidFill>
          </a:endParaRPr>
        </a:p>
      </dgm:t>
    </dgm:pt>
    <dgm:pt modelId="{CECD732E-5DB4-40C3-9DBB-83791C70B57C}" type="sibTrans" cxnId="{712FD962-0C67-4EA2-BDC1-1B79ADCE1C87}">
      <dgm:prSet/>
      <dgm:spPr/>
      <dgm:t>
        <a:bodyPr/>
        <a:lstStyle/>
        <a:p>
          <a:endParaRPr lang="en-ZA" b="1">
            <a:solidFill>
              <a:schemeClr val="tx1"/>
            </a:solidFill>
          </a:endParaRPr>
        </a:p>
      </dgm:t>
    </dgm:pt>
    <dgm:pt modelId="{F2B57487-E3C1-46A8-BB37-83F6F4B8D05D}" type="pres">
      <dgm:prSet presAssocID="{7F21DD8B-1ACE-4E61-BCBB-329E1CC3B8BB}" presName="diagram" presStyleCnt="0">
        <dgm:presLayoutVars>
          <dgm:chMax val="1"/>
          <dgm:dir/>
          <dgm:animLvl val="ctr"/>
          <dgm:resizeHandles val="exact"/>
        </dgm:presLayoutVars>
      </dgm:prSet>
      <dgm:spPr/>
      <dgm:t>
        <a:bodyPr/>
        <a:lstStyle/>
        <a:p>
          <a:endParaRPr lang="en-US"/>
        </a:p>
      </dgm:t>
    </dgm:pt>
    <dgm:pt modelId="{E1BAD203-CFCB-407B-AE4B-DFC4086A5333}" type="pres">
      <dgm:prSet presAssocID="{7F21DD8B-1ACE-4E61-BCBB-329E1CC3B8BB}" presName="matrix" presStyleCnt="0"/>
      <dgm:spPr/>
    </dgm:pt>
    <dgm:pt modelId="{093E3059-D3D8-467E-9B9A-C9945F875859}" type="pres">
      <dgm:prSet presAssocID="{7F21DD8B-1ACE-4E61-BCBB-329E1CC3B8BB}" presName="tile1" presStyleLbl="node1" presStyleIdx="0" presStyleCnt="4" custLinFactNeighborX="-1113" custLinFactNeighborY="-1083"/>
      <dgm:spPr/>
      <dgm:t>
        <a:bodyPr/>
        <a:lstStyle/>
        <a:p>
          <a:endParaRPr lang="en-US"/>
        </a:p>
      </dgm:t>
    </dgm:pt>
    <dgm:pt modelId="{F0D22098-656A-4633-A0F5-0949D6EF3DD8}" type="pres">
      <dgm:prSet presAssocID="{7F21DD8B-1ACE-4E61-BCBB-329E1CC3B8BB}" presName="tile1text" presStyleLbl="node1" presStyleIdx="0" presStyleCnt="4">
        <dgm:presLayoutVars>
          <dgm:chMax val="0"/>
          <dgm:chPref val="0"/>
          <dgm:bulletEnabled val="1"/>
        </dgm:presLayoutVars>
      </dgm:prSet>
      <dgm:spPr/>
      <dgm:t>
        <a:bodyPr/>
        <a:lstStyle/>
        <a:p>
          <a:endParaRPr lang="en-US"/>
        </a:p>
      </dgm:t>
    </dgm:pt>
    <dgm:pt modelId="{D8331698-F8EA-4722-B982-4CA065162C51}" type="pres">
      <dgm:prSet presAssocID="{7F21DD8B-1ACE-4E61-BCBB-329E1CC3B8BB}" presName="tile2" presStyleLbl="node1" presStyleIdx="1" presStyleCnt="4" custLinFactNeighborX="1144"/>
      <dgm:spPr/>
      <dgm:t>
        <a:bodyPr/>
        <a:lstStyle/>
        <a:p>
          <a:endParaRPr lang="en-US"/>
        </a:p>
      </dgm:t>
    </dgm:pt>
    <dgm:pt modelId="{BA84B3DE-60A7-471E-9F35-979370E03DFF}" type="pres">
      <dgm:prSet presAssocID="{7F21DD8B-1ACE-4E61-BCBB-329E1CC3B8BB}" presName="tile2text" presStyleLbl="node1" presStyleIdx="1" presStyleCnt="4">
        <dgm:presLayoutVars>
          <dgm:chMax val="0"/>
          <dgm:chPref val="0"/>
          <dgm:bulletEnabled val="1"/>
        </dgm:presLayoutVars>
      </dgm:prSet>
      <dgm:spPr/>
      <dgm:t>
        <a:bodyPr/>
        <a:lstStyle/>
        <a:p>
          <a:endParaRPr lang="en-US"/>
        </a:p>
      </dgm:t>
    </dgm:pt>
    <dgm:pt modelId="{CC3F867B-03E9-475F-9393-8F591998CE36}" type="pres">
      <dgm:prSet presAssocID="{7F21DD8B-1ACE-4E61-BCBB-329E1CC3B8BB}" presName="tile3" presStyleLbl="node1" presStyleIdx="2" presStyleCnt="4"/>
      <dgm:spPr/>
      <dgm:t>
        <a:bodyPr/>
        <a:lstStyle/>
        <a:p>
          <a:endParaRPr lang="en-US"/>
        </a:p>
      </dgm:t>
    </dgm:pt>
    <dgm:pt modelId="{4F22E31A-F9C8-45C2-849E-C963962443BD}" type="pres">
      <dgm:prSet presAssocID="{7F21DD8B-1ACE-4E61-BCBB-329E1CC3B8BB}" presName="tile3text" presStyleLbl="node1" presStyleIdx="2" presStyleCnt="4">
        <dgm:presLayoutVars>
          <dgm:chMax val="0"/>
          <dgm:chPref val="0"/>
          <dgm:bulletEnabled val="1"/>
        </dgm:presLayoutVars>
      </dgm:prSet>
      <dgm:spPr/>
      <dgm:t>
        <a:bodyPr/>
        <a:lstStyle/>
        <a:p>
          <a:endParaRPr lang="en-US"/>
        </a:p>
      </dgm:t>
    </dgm:pt>
    <dgm:pt modelId="{C127E22F-B87D-4E6E-BBD5-A51B724160BB}" type="pres">
      <dgm:prSet presAssocID="{7F21DD8B-1ACE-4E61-BCBB-329E1CC3B8BB}" presName="tile4" presStyleLbl="node1" presStyleIdx="3" presStyleCnt="4" custLinFactNeighborX="20176"/>
      <dgm:spPr/>
      <dgm:t>
        <a:bodyPr/>
        <a:lstStyle/>
        <a:p>
          <a:endParaRPr lang="en-US"/>
        </a:p>
      </dgm:t>
    </dgm:pt>
    <dgm:pt modelId="{5F7818F1-41DC-477D-94FA-CEDA4C6CC9FB}" type="pres">
      <dgm:prSet presAssocID="{7F21DD8B-1ACE-4E61-BCBB-329E1CC3B8BB}" presName="tile4text" presStyleLbl="node1" presStyleIdx="3" presStyleCnt="4">
        <dgm:presLayoutVars>
          <dgm:chMax val="0"/>
          <dgm:chPref val="0"/>
          <dgm:bulletEnabled val="1"/>
        </dgm:presLayoutVars>
      </dgm:prSet>
      <dgm:spPr/>
      <dgm:t>
        <a:bodyPr/>
        <a:lstStyle/>
        <a:p>
          <a:endParaRPr lang="en-US"/>
        </a:p>
      </dgm:t>
    </dgm:pt>
    <dgm:pt modelId="{E58B169E-85D1-4028-BF9E-E7EA775846FD}" type="pres">
      <dgm:prSet presAssocID="{7F21DD8B-1ACE-4E61-BCBB-329E1CC3B8BB}" presName="centerTile" presStyleLbl="fgShp" presStyleIdx="0" presStyleCnt="1">
        <dgm:presLayoutVars>
          <dgm:chMax val="0"/>
          <dgm:chPref val="0"/>
        </dgm:presLayoutVars>
      </dgm:prSet>
      <dgm:spPr/>
      <dgm:t>
        <a:bodyPr/>
        <a:lstStyle/>
        <a:p>
          <a:endParaRPr lang="en-US"/>
        </a:p>
      </dgm:t>
    </dgm:pt>
  </dgm:ptLst>
  <dgm:cxnLst>
    <dgm:cxn modelId="{6B3938BC-AA8C-4621-B424-15F6E53383BA}" srcId="{7F21DD8B-1ACE-4E61-BCBB-329E1CC3B8BB}" destId="{F5611F04-D7DE-4010-B4BC-14F021A9C002}" srcOrd="0" destOrd="0" parTransId="{D4E87E18-89AE-4B60-A1B0-DB1ECFAEC020}" sibTransId="{5202DD65-6E08-4F23-8BC4-DB2CECF57597}"/>
    <dgm:cxn modelId="{4BAD6E07-290E-4738-ABE0-21E33D3B82BC}" type="presOf" srcId="{FC81355C-07B7-4E3A-BF16-C3760B451089}" destId="{CC3F867B-03E9-475F-9393-8F591998CE36}" srcOrd="0" destOrd="0" presId="urn:microsoft.com/office/officeart/2005/8/layout/matrix1"/>
    <dgm:cxn modelId="{F1579C08-0138-405E-A618-E74426D086BF}" type="presOf" srcId="{BDFA48B9-3C02-47E0-885E-64A3A324E3E6}" destId="{093E3059-D3D8-467E-9B9A-C9945F875859}" srcOrd="0" destOrd="0" presId="urn:microsoft.com/office/officeart/2005/8/layout/matrix1"/>
    <dgm:cxn modelId="{D2A2922D-C661-4BCD-B8EA-40BED77C6A21}" type="presOf" srcId="{BDFA48B9-3C02-47E0-885E-64A3A324E3E6}" destId="{F0D22098-656A-4633-A0F5-0949D6EF3DD8}" srcOrd="1" destOrd="0" presId="urn:microsoft.com/office/officeart/2005/8/layout/matrix1"/>
    <dgm:cxn modelId="{B2667F23-328A-49D3-89B0-41AED07EED7A}" type="presOf" srcId="{7F21DD8B-1ACE-4E61-BCBB-329E1CC3B8BB}" destId="{F2B57487-E3C1-46A8-BB37-83F6F4B8D05D}" srcOrd="0" destOrd="0" presId="urn:microsoft.com/office/officeart/2005/8/layout/matrix1"/>
    <dgm:cxn modelId="{556AFC2B-7BDD-485E-8D66-1F400CE454E3}" type="presOf" srcId="{490BBE4E-15A3-4F8D-A06A-A18E148D8DAF}" destId="{C127E22F-B87D-4E6E-BBD5-A51B724160BB}" srcOrd="0" destOrd="0" presId="urn:microsoft.com/office/officeart/2005/8/layout/matrix1"/>
    <dgm:cxn modelId="{ACBDD87A-4850-49DB-B0F6-D01194E71CDC}" type="presOf" srcId="{490BBE4E-15A3-4F8D-A06A-A18E148D8DAF}" destId="{5F7818F1-41DC-477D-94FA-CEDA4C6CC9FB}" srcOrd="1" destOrd="0" presId="urn:microsoft.com/office/officeart/2005/8/layout/matrix1"/>
    <dgm:cxn modelId="{ABDBD2F5-DEA3-4C42-A0A6-E07DD40E6A0F}" srcId="{F5611F04-D7DE-4010-B4BC-14F021A9C002}" destId="{51FF2D2C-8F17-40E0-BF0B-E2C1868CE33A}" srcOrd="1" destOrd="0" parTransId="{EF8E7542-D746-425B-81CB-9C1BFDDE581B}" sibTransId="{E8D908C8-4A9D-4184-B312-933625394027}"/>
    <dgm:cxn modelId="{712FD962-0C67-4EA2-BDC1-1B79ADCE1C87}" srcId="{F5611F04-D7DE-4010-B4BC-14F021A9C002}" destId="{490BBE4E-15A3-4F8D-A06A-A18E148D8DAF}" srcOrd="3" destOrd="0" parTransId="{F7650B55-D3F1-48BF-B678-862086FBD90A}" sibTransId="{CECD732E-5DB4-40C3-9DBB-83791C70B57C}"/>
    <dgm:cxn modelId="{30E9A770-6965-4B78-9758-E0C28071F524}" srcId="{F5611F04-D7DE-4010-B4BC-14F021A9C002}" destId="{FC81355C-07B7-4E3A-BF16-C3760B451089}" srcOrd="2" destOrd="0" parTransId="{5AD8FAB0-228E-43F6-B479-C6A8D9DE510A}" sibTransId="{536CD200-2760-4BC5-9C97-BADAD563C5D7}"/>
    <dgm:cxn modelId="{87388448-0602-46B7-93E4-133504E7DF90}" type="presOf" srcId="{FC81355C-07B7-4E3A-BF16-C3760B451089}" destId="{4F22E31A-F9C8-45C2-849E-C963962443BD}" srcOrd="1" destOrd="0" presId="urn:microsoft.com/office/officeart/2005/8/layout/matrix1"/>
    <dgm:cxn modelId="{13193F50-21D1-4619-9454-E187886DC24F}" type="presOf" srcId="{F5611F04-D7DE-4010-B4BC-14F021A9C002}" destId="{E58B169E-85D1-4028-BF9E-E7EA775846FD}" srcOrd="0" destOrd="0" presId="urn:microsoft.com/office/officeart/2005/8/layout/matrix1"/>
    <dgm:cxn modelId="{59EA5AF9-B75D-49AA-A8CC-CD70F3C3F8D7}" srcId="{F5611F04-D7DE-4010-B4BC-14F021A9C002}" destId="{BDFA48B9-3C02-47E0-885E-64A3A324E3E6}" srcOrd="0" destOrd="0" parTransId="{B4DB52BA-8D19-4B61-B8EC-048EB091D422}" sibTransId="{BB4A087A-EA9B-48C6-8699-703CFB0854F0}"/>
    <dgm:cxn modelId="{3A3AAF10-65B1-4354-A624-4BB42BA37F7E}" type="presOf" srcId="{51FF2D2C-8F17-40E0-BF0B-E2C1868CE33A}" destId="{BA84B3DE-60A7-471E-9F35-979370E03DFF}" srcOrd="1" destOrd="0" presId="urn:microsoft.com/office/officeart/2005/8/layout/matrix1"/>
    <dgm:cxn modelId="{7F3EA391-D786-4719-8B2A-A2BBB29FA884}" type="presOf" srcId="{51FF2D2C-8F17-40E0-BF0B-E2C1868CE33A}" destId="{D8331698-F8EA-4722-B982-4CA065162C51}" srcOrd="0" destOrd="0" presId="urn:microsoft.com/office/officeart/2005/8/layout/matrix1"/>
    <dgm:cxn modelId="{E1DB6885-CA2E-4EBE-B246-F436A3BA8CB3}" type="presParOf" srcId="{F2B57487-E3C1-46A8-BB37-83F6F4B8D05D}" destId="{E1BAD203-CFCB-407B-AE4B-DFC4086A5333}" srcOrd="0" destOrd="0" presId="urn:microsoft.com/office/officeart/2005/8/layout/matrix1"/>
    <dgm:cxn modelId="{7288748D-FB5F-4832-9CD0-2D293ABDA63D}" type="presParOf" srcId="{E1BAD203-CFCB-407B-AE4B-DFC4086A5333}" destId="{093E3059-D3D8-467E-9B9A-C9945F875859}" srcOrd="0" destOrd="0" presId="urn:microsoft.com/office/officeart/2005/8/layout/matrix1"/>
    <dgm:cxn modelId="{BB56BD28-1679-4257-9977-6749C33E80F8}" type="presParOf" srcId="{E1BAD203-CFCB-407B-AE4B-DFC4086A5333}" destId="{F0D22098-656A-4633-A0F5-0949D6EF3DD8}" srcOrd="1" destOrd="0" presId="urn:microsoft.com/office/officeart/2005/8/layout/matrix1"/>
    <dgm:cxn modelId="{E4840DEF-EF57-4FB8-865D-861D3826A554}" type="presParOf" srcId="{E1BAD203-CFCB-407B-AE4B-DFC4086A5333}" destId="{D8331698-F8EA-4722-B982-4CA065162C51}" srcOrd="2" destOrd="0" presId="urn:microsoft.com/office/officeart/2005/8/layout/matrix1"/>
    <dgm:cxn modelId="{8E8040C6-6FC3-41A3-92CA-F7F887ABB3B0}" type="presParOf" srcId="{E1BAD203-CFCB-407B-AE4B-DFC4086A5333}" destId="{BA84B3DE-60A7-471E-9F35-979370E03DFF}" srcOrd="3" destOrd="0" presId="urn:microsoft.com/office/officeart/2005/8/layout/matrix1"/>
    <dgm:cxn modelId="{04A8D86F-5580-48FF-BCC4-7BD14002125E}" type="presParOf" srcId="{E1BAD203-CFCB-407B-AE4B-DFC4086A5333}" destId="{CC3F867B-03E9-475F-9393-8F591998CE36}" srcOrd="4" destOrd="0" presId="urn:microsoft.com/office/officeart/2005/8/layout/matrix1"/>
    <dgm:cxn modelId="{B4AC33E9-5D66-4EE3-B08B-94D1FE0E4C98}" type="presParOf" srcId="{E1BAD203-CFCB-407B-AE4B-DFC4086A5333}" destId="{4F22E31A-F9C8-45C2-849E-C963962443BD}" srcOrd="5" destOrd="0" presId="urn:microsoft.com/office/officeart/2005/8/layout/matrix1"/>
    <dgm:cxn modelId="{2B3D2161-1A77-4B72-8B13-92E525B16FA7}" type="presParOf" srcId="{E1BAD203-CFCB-407B-AE4B-DFC4086A5333}" destId="{C127E22F-B87D-4E6E-BBD5-A51B724160BB}" srcOrd="6" destOrd="0" presId="urn:microsoft.com/office/officeart/2005/8/layout/matrix1"/>
    <dgm:cxn modelId="{757452D8-F982-4152-91B9-499A2E5DFAAF}" type="presParOf" srcId="{E1BAD203-CFCB-407B-AE4B-DFC4086A5333}" destId="{5F7818F1-41DC-477D-94FA-CEDA4C6CC9FB}" srcOrd="7" destOrd="0" presId="urn:microsoft.com/office/officeart/2005/8/layout/matrix1"/>
    <dgm:cxn modelId="{82E746D8-5B77-4A3A-B404-0EEA0807A4E8}" type="presParOf" srcId="{F2B57487-E3C1-46A8-BB37-83F6F4B8D05D}" destId="{E58B169E-85D1-4028-BF9E-E7EA775846FD}" srcOrd="1" destOrd="0" presId="urn:microsoft.com/office/officeart/2005/8/layout/matrix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3B4B7-2B33-41D0-A51F-63B746E407F5}" type="doc">
      <dgm:prSet loTypeId="urn:microsoft.com/office/officeart/2005/8/layout/default#2" loCatId="list" qsTypeId="urn:microsoft.com/office/officeart/2005/8/quickstyle/3d1" qsCatId="3D" csTypeId="urn:microsoft.com/office/officeart/2005/8/colors/colorful3" csCatId="colorful" phldr="1"/>
      <dgm:spPr/>
      <dgm:t>
        <a:bodyPr/>
        <a:lstStyle/>
        <a:p>
          <a:endParaRPr lang="en-ZA"/>
        </a:p>
      </dgm:t>
    </dgm:pt>
    <dgm:pt modelId="{CB5F343B-A44F-4D31-9EE3-053616913D24}">
      <dgm:prSet phldrT="[Text]" custT="1"/>
      <dgm:spPr/>
      <dgm:t>
        <a:bodyPr/>
        <a:lstStyle/>
        <a:p>
          <a:r>
            <a:rPr lang="en-US" sz="2000" b="1" dirty="0">
              <a:solidFill>
                <a:schemeClr val="tx1"/>
              </a:solidFill>
              <a:latin typeface="Arial Narrow" panose="020B0606020202030204" pitchFamily="34" charset="0"/>
            </a:rPr>
            <a:t>Conciliate and arbitrate workplace disputes</a:t>
          </a:r>
          <a:endParaRPr lang="en-ZA" sz="2000" b="1" dirty="0">
            <a:solidFill>
              <a:schemeClr val="tx1"/>
            </a:solidFill>
            <a:latin typeface="Arial Narrow" panose="020B0606020202030204" pitchFamily="34" charset="0"/>
          </a:endParaRPr>
        </a:p>
      </dgm:t>
    </dgm:pt>
    <dgm:pt modelId="{BB9C07CB-FDD7-4ED3-B021-3C5E573EC925}" type="parTrans" cxnId="{B0281A76-481D-4324-842B-A98981E83333}">
      <dgm:prSet/>
      <dgm:spPr/>
      <dgm:t>
        <a:bodyPr/>
        <a:lstStyle/>
        <a:p>
          <a:endParaRPr lang="en-ZA"/>
        </a:p>
      </dgm:t>
    </dgm:pt>
    <dgm:pt modelId="{93242F8A-2235-4E83-B54C-E85F03499C79}" type="sibTrans" cxnId="{B0281A76-481D-4324-842B-A98981E83333}">
      <dgm:prSet/>
      <dgm:spPr/>
      <dgm:t>
        <a:bodyPr/>
        <a:lstStyle/>
        <a:p>
          <a:endParaRPr lang="en-ZA"/>
        </a:p>
      </dgm:t>
    </dgm:pt>
    <dgm:pt modelId="{8FEF45A9-7D49-4A9C-B2D6-08ED205ECBB0}">
      <dgm:prSet custT="1"/>
      <dgm:spPr/>
      <dgm:t>
        <a:bodyPr/>
        <a:lstStyle/>
        <a:p>
          <a:r>
            <a:rPr lang="en-US" sz="2000" b="1" dirty="0">
              <a:solidFill>
                <a:schemeClr val="tx1"/>
              </a:solidFill>
              <a:latin typeface="Arial Narrow" panose="020B0606020202030204" pitchFamily="34" charset="0"/>
            </a:rPr>
            <a:t>Assist with the establishment of workplace forums</a:t>
          </a:r>
        </a:p>
      </dgm:t>
    </dgm:pt>
    <dgm:pt modelId="{9D267BE6-C8A0-492C-9A67-42951A6D9CA6}" type="parTrans" cxnId="{9102766E-2F0E-4615-932A-CC8BC0466EF7}">
      <dgm:prSet/>
      <dgm:spPr/>
      <dgm:t>
        <a:bodyPr/>
        <a:lstStyle/>
        <a:p>
          <a:endParaRPr lang="en-ZA"/>
        </a:p>
      </dgm:t>
    </dgm:pt>
    <dgm:pt modelId="{55062B40-E5A1-4820-AD88-B669C57DCF58}" type="sibTrans" cxnId="{9102766E-2F0E-4615-932A-CC8BC0466EF7}">
      <dgm:prSet/>
      <dgm:spPr/>
      <dgm:t>
        <a:bodyPr/>
        <a:lstStyle/>
        <a:p>
          <a:endParaRPr lang="en-ZA"/>
        </a:p>
      </dgm:t>
    </dgm:pt>
    <dgm:pt modelId="{B81B79A7-5C52-41E9-AA68-C355E7838691}">
      <dgm:prSet custT="1"/>
      <dgm:spPr/>
      <dgm:t>
        <a:bodyPr/>
        <a:lstStyle/>
        <a:p>
          <a:r>
            <a:rPr lang="en-US" sz="2000" b="1" dirty="0">
              <a:solidFill>
                <a:schemeClr val="tx1"/>
              </a:solidFill>
              <a:latin typeface="Arial Narrow" panose="020B0606020202030204" pitchFamily="34" charset="0"/>
            </a:rPr>
            <a:t>Compile and publish statistics and information about its activities</a:t>
          </a:r>
        </a:p>
      </dgm:t>
    </dgm:pt>
    <dgm:pt modelId="{9929E3A7-58A2-43A4-8E20-2A9FDDDED2A7}" type="parTrans" cxnId="{C8FD91B3-DBF9-437F-88E8-F3CA18088B01}">
      <dgm:prSet/>
      <dgm:spPr/>
      <dgm:t>
        <a:bodyPr/>
        <a:lstStyle/>
        <a:p>
          <a:endParaRPr lang="en-ZA"/>
        </a:p>
      </dgm:t>
    </dgm:pt>
    <dgm:pt modelId="{1FD7933D-DA9A-4BF3-AD56-FBB49C0506A9}" type="sibTrans" cxnId="{C8FD91B3-DBF9-437F-88E8-F3CA18088B01}">
      <dgm:prSet/>
      <dgm:spPr/>
      <dgm:t>
        <a:bodyPr/>
        <a:lstStyle/>
        <a:p>
          <a:endParaRPr lang="en-ZA"/>
        </a:p>
      </dgm:t>
    </dgm:pt>
    <dgm:pt modelId="{A0E57E19-9397-4980-A639-40C5E6C6E100}">
      <dgm:prSet custT="1"/>
      <dgm:spPr/>
      <dgm:t>
        <a:bodyPr/>
        <a:lstStyle/>
        <a:p>
          <a:r>
            <a:rPr lang="en-US" sz="2000" b="1" dirty="0">
              <a:solidFill>
                <a:schemeClr val="tx1"/>
              </a:solidFill>
              <a:latin typeface="Arial Narrow" panose="020B0606020202030204" pitchFamily="34" charset="0"/>
            </a:rPr>
            <a:t>Administer the Essential Services Committee</a:t>
          </a:r>
        </a:p>
      </dgm:t>
    </dgm:pt>
    <dgm:pt modelId="{067D2018-2D63-4A75-A8A2-EEF9467D84EE}" type="parTrans" cxnId="{5FFC5D80-4444-4F98-9ABD-930DC505B204}">
      <dgm:prSet/>
      <dgm:spPr/>
      <dgm:t>
        <a:bodyPr/>
        <a:lstStyle/>
        <a:p>
          <a:endParaRPr lang="en-ZA"/>
        </a:p>
      </dgm:t>
    </dgm:pt>
    <dgm:pt modelId="{4AA4A1D7-EF2F-4D07-B12C-AAF6CF76D1A8}" type="sibTrans" cxnId="{5FFC5D80-4444-4F98-9ABD-930DC505B204}">
      <dgm:prSet/>
      <dgm:spPr/>
      <dgm:t>
        <a:bodyPr/>
        <a:lstStyle/>
        <a:p>
          <a:endParaRPr lang="en-ZA"/>
        </a:p>
      </dgm:t>
    </dgm:pt>
    <dgm:pt modelId="{705529B0-C3AD-4B4B-96C8-92579686410A}">
      <dgm:prSet custT="1"/>
      <dgm:spPr/>
      <dgm:t>
        <a:bodyPr/>
        <a:lstStyle/>
        <a:p>
          <a:r>
            <a:rPr lang="en-US" sz="2000" b="1" dirty="0">
              <a:solidFill>
                <a:schemeClr val="tx1"/>
              </a:solidFill>
              <a:latin typeface="Arial Narrow" panose="020B0606020202030204" pitchFamily="34" charset="0"/>
            </a:rPr>
            <a:t>Consider applications for accreditation and subsidies of bargaining councils and private agencies</a:t>
          </a:r>
        </a:p>
      </dgm:t>
    </dgm:pt>
    <dgm:pt modelId="{2E33E0CB-670A-420B-9A11-504F7454042B}" type="parTrans" cxnId="{C7934AB9-D846-43E9-A061-65724165B3ED}">
      <dgm:prSet/>
      <dgm:spPr/>
      <dgm:t>
        <a:bodyPr/>
        <a:lstStyle/>
        <a:p>
          <a:endParaRPr lang="en-ZA"/>
        </a:p>
      </dgm:t>
    </dgm:pt>
    <dgm:pt modelId="{18000BA7-77DD-40F5-98D7-142E10B1BF93}" type="sibTrans" cxnId="{C7934AB9-D846-43E9-A061-65724165B3ED}">
      <dgm:prSet/>
      <dgm:spPr/>
      <dgm:t>
        <a:bodyPr/>
        <a:lstStyle/>
        <a:p>
          <a:endParaRPr lang="en-ZA"/>
        </a:p>
      </dgm:t>
    </dgm:pt>
    <dgm:pt modelId="{E4B5198C-F047-4DD1-8E45-ABF95262FB3F}" type="pres">
      <dgm:prSet presAssocID="{5CC3B4B7-2B33-41D0-A51F-63B746E407F5}" presName="diagram" presStyleCnt="0">
        <dgm:presLayoutVars>
          <dgm:dir/>
          <dgm:resizeHandles val="exact"/>
        </dgm:presLayoutVars>
      </dgm:prSet>
      <dgm:spPr/>
      <dgm:t>
        <a:bodyPr/>
        <a:lstStyle/>
        <a:p>
          <a:endParaRPr lang="en-US"/>
        </a:p>
      </dgm:t>
    </dgm:pt>
    <dgm:pt modelId="{982B814F-B6F6-45D7-886A-AEDE88D54A74}" type="pres">
      <dgm:prSet presAssocID="{CB5F343B-A44F-4D31-9EE3-053616913D24}" presName="node" presStyleLbl="node1" presStyleIdx="0" presStyleCnt="5">
        <dgm:presLayoutVars>
          <dgm:bulletEnabled val="1"/>
        </dgm:presLayoutVars>
      </dgm:prSet>
      <dgm:spPr/>
      <dgm:t>
        <a:bodyPr/>
        <a:lstStyle/>
        <a:p>
          <a:endParaRPr lang="en-US"/>
        </a:p>
      </dgm:t>
    </dgm:pt>
    <dgm:pt modelId="{E49DC5EC-6A81-41F9-897E-6827A4180C6D}" type="pres">
      <dgm:prSet presAssocID="{93242F8A-2235-4E83-B54C-E85F03499C79}" presName="sibTrans" presStyleCnt="0"/>
      <dgm:spPr/>
    </dgm:pt>
    <dgm:pt modelId="{F3CEF778-EB35-498E-953B-EF2936128528}" type="pres">
      <dgm:prSet presAssocID="{8FEF45A9-7D49-4A9C-B2D6-08ED205ECBB0}" presName="node" presStyleLbl="node1" presStyleIdx="1" presStyleCnt="5">
        <dgm:presLayoutVars>
          <dgm:bulletEnabled val="1"/>
        </dgm:presLayoutVars>
      </dgm:prSet>
      <dgm:spPr/>
      <dgm:t>
        <a:bodyPr/>
        <a:lstStyle/>
        <a:p>
          <a:endParaRPr lang="en-US"/>
        </a:p>
      </dgm:t>
    </dgm:pt>
    <dgm:pt modelId="{8FF1D292-3C44-40A1-9149-D88320C40330}" type="pres">
      <dgm:prSet presAssocID="{55062B40-E5A1-4820-AD88-B669C57DCF58}" presName="sibTrans" presStyleCnt="0"/>
      <dgm:spPr/>
    </dgm:pt>
    <dgm:pt modelId="{07185FBD-40BE-41BB-887E-16DFFF37C4E3}" type="pres">
      <dgm:prSet presAssocID="{B81B79A7-5C52-41E9-AA68-C355E7838691}" presName="node" presStyleLbl="node1" presStyleIdx="2" presStyleCnt="5">
        <dgm:presLayoutVars>
          <dgm:bulletEnabled val="1"/>
        </dgm:presLayoutVars>
      </dgm:prSet>
      <dgm:spPr/>
      <dgm:t>
        <a:bodyPr/>
        <a:lstStyle/>
        <a:p>
          <a:endParaRPr lang="en-US"/>
        </a:p>
      </dgm:t>
    </dgm:pt>
    <dgm:pt modelId="{392A5A77-9B1D-4DA0-9AAB-121B9AC1BA4D}" type="pres">
      <dgm:prSet presAssocID="{1FD7933D-DA9A-4BF3-AD56-FBB49C0506A9}" presName="sibTrans" presStyleCnt="0"/>
      <dgm:spPr/>
    </dgm:pt>
    <dgm:pt modelId="{BDB2AC06-4BB0-4925-9963-675332290D07}" type="pres">
      <dgm:prSet presAssocID="{A0E57E19-9397-4980-A639-40C5E6C6E100}" presName="node" presStyleLbl="node1" presStyleIdx="3" presStyleCnt="5">
        <dgm:presLayoutVars>
          <dgm:bulletEnabled val="1"/>
        </dgm:presLayoutVars>
      </dgm:prSet>
      <dgm:spPr/>
      <dgm:t>
        <a:bodyPr/>
        <a:lstStyle/>
        <a:p>
          <a:endParaRPr lang="en-US"/>
        </a:p>
      </dgm:t>
    </dgm:pt>
    <dgm:pt modelId="{5BC67949-6A15-455D-94A6-B313D861E71E}" type="pres">
      <dgm:prSet presAssocID="{4AA4A1D7-EF2F-4D07-B12C-AAF6CF76D1A8}" presName="sibTrans" presStyleCnt="0"/>
      <dgm:spPr/>
    </dgm:pt>
    <dgm:pt modelId="{DED29592-BBAC-42E9-8DCD-B44E85063B9F}" type="pres">
      <dgm:prSet presAssocID="{705529B0-C3AD-4B4B-96C8-92579686410A}" presName="node" presStyleLbl="node1" presStyleIdx="4" presStyleCnt="5">
        <dgm:presLayoutVars>
          <dgm:bulletEnabled val="1"/>
        </dgm:presLayoutVars>
      </dgm:prSet>
      <dgm:spPr/>
      <dgm:t>
        <a:bodyPr/>
        <a:lstStyle/>
        <a:p>
          <a:endParaRPr lang="en-US"/>
        </a:p>
      </dgm:t>
    </dgm:pt>
  </dgm:ptLst>
  <dgm:cxnLst>
    <dgm:cxn modelId="{93307033-FCEA-4DE9-BDA5-D239E489B9B9}" type="presOf" srcId="{A0E57E19-9397-4980-A639-40C5E6C6E100}" destId="{BDB2AC06-4BB0-4925-9963-675332290D07}" srcOrd="0" destOrd="0" presId="urn:microsoft.com/office/officeart/2005/8/layout/default#2"/>
    <dgm:cxn modelId="{8CEF2318-61A2-4622-8061-37B4DB6AAE36}" type="presOf" srcId="{B81B79A7-5C52-41E9-AA68-C355E7838691}" destId="{07185FBD-40BE-41BB-887E-16DFFF37C4E3}" srcOrd="0" destOrd="0" presId="urn:microsoft.com/office/officeart/2005/8/layout/default#2"/>
    <dgm:cxn modelId="{48066574-4A0B-4DDB-9BA6-03D47F67168C}" type="presOf" srcId="{8FEF45A9-7D49-4A9C-B2D6-08ED205ECBB0}" destId="{F3CEF778-EB35-498E-953B-EF2936128528}" srcOrd="0" destOrd="0" presId="urn:microsoft.com/office/officeart/2005/8/layout/default#2"/>
    <dgm:cxn modelId="{9102766E-2F0E-4615-932A-CC8BC0466EF7}" srcId="{5CC3B4B7-2B33-41D0-A51F-63B746E407F5}" destId="{8FEF45A9-7D49-4A9C-B2D6-08ED205ECBB0}" srcOrd="1" destOrd="0" parTransId="{9D267BE6-C8A0-492C-9A67-42951A6D9CA6}" sibTransId="{55062B40-E5A1-4820-AD88-B669C57DCF58}"/>
    <dgm:cxn modelId="{5FFC5D80-4444-4F98-9ABD-930DC505B204}" srcId="{5CC3B4B7-2B33-41D0-A51F-63B746E407F5}" destId="{A0E57E19-9397-4980-A639-40C5E6C6E100}" srcOrd="3" destOrd="0" parTransId="{067D2018-2D63-4A75-A8A2-EEF9467D84EE}" sibTransId="{4AA4A1D7-EF2F-4D07-B12C-AAF6CF76D1A8}"/>
    <dgm:cxn modelId="{B0281A76-481D-4324-842B-A98981E83333}" srcId="{5CC3B4B7-2B33-41D0-A51F-63B746E407F5}" destId="{CB5F343B-A44F-4D31-9EE3-053616913D24}" srcOrd="0" destOrd="0" parTransId="{BB9C07CB-FDD7-4ED3-B021-3C5E573EC925}" sibTransId="{93242F8A-2235-4E83-B54C-E85F03499C79}"/>
    <dgm:cxn modelId="{C7934AB9-D846-43E9-A061-65724165B3ED}" srcId="{5CC3B4B7-2B33-41D0-A51F-63B746E407F5}" destId="{705529B0-C3AD-4B4B-96C8-92579686410A}" srcOrd="4" destOrd="0" parTransId="{2E33E0CB-670A-420B-9A11-504F7454042B}" sibTransId="{18000BA7-77DD-40F5-98D7-142E10B1BF93}"/>
    <dgm:cxn modelId="{EFF98A0E-3AB1-45C2-97EE-A23BF94F65D3}" type="presOf" srcId="{705529B0-C3AD-4B4B-96C8-92579686410A}" destId="{DED29592-BBAC-42E9-8DCD-B44E85063B9F}" srcOrd="0" destOrd="0" presId="urn:microsoft.com/office/officeart/2005/8/layout/default#2"/>
    <dgm:cxn modelId="{C8FD91B3-DBF9-437F-88E8-F3CA18088B01}" srcId="{5CC3B4B7-2B33-41D0-A51F-63B746E407F5}" destId="{B81B79A7-5C52-41E9-AA68-C355E7838691}" srcOrd="2" destOrd="0" parTransId="{9929E3A7-58A2-43A4-8E20-2A9FDDDED2A7}" sibTransId="{1FD7933D-DA9A-4BF3-AD56-FBB49C0506A9}"/>
    <dgm:cxn modelId="{FA8CC3E9-9C0B-4110-9812-22F0FFB4BD0B}" type="presOf" srcId="{5CC3B4B7-2B33-41D0-A51F-63B746E407F5}" destId="{E4B5198C-F047-4DD1-8E45-ABF95262FB3F}" srcOrd="0" destOrd="0" presId="urn:microsoft.com/office/officeart/2005/8/layout/default#2"/>
    <dgm:cxn modelId="{4405402D-1481-45E9-9556-DA8CE73A1762}" type="presOf" srcId="{CB5F343B-A44F-4D31-9EE3-053616913D24}" destId="{982B814F-B6F6-45D7-886A-AEDE88D54A74}" srcOrd="0" destOrd="0" presId="urn:microsoft.com/office/officeart/2005/8/layout/default#2"/>
    <dgm:cxn modelId="{511044DA-9F22-4B1E-8773-83E9C73057C8}" type="presParOf" srcId="{E4B5198C-F047-4DD1-8E45-ABF95262FB3F}" destId="{982B814F-B6F6-45D7-886A-AEDE88D54A74}" srcOrd="0" destOrd="0" presId="urn:microsoft.com/office/officeart/2005/8/layout/default#2"/>
    <dgm:cxn modelId="{65EF6985-B80D-4092-A9BE-A2429F5793EC}" type="presParOf" srcId="{E4B5198C-F047-4DD1-8E45-ABF95262FB3F}" destId="{E49DC5EC-6A81-41F9-897E-6827A4180C6D}" srcOrd="1" destOrd="0" presId="urn:microsoft.com/office/officeart/2005/8/layout/default#2"/>
    <dgm:cxn modelId="{7E2692DA-3A3B-46E8-B265-4CA428171603}" type="presParOf" srcId="{E4B5198C-F047-4DD1-8E45-ABF95262FB3F}" destId="{F3CEF778-EB35-498E-953B-EF2936128528}" srcOrd="2" destOrd="0" presId="urn:microsoft.com/office/officeart/2005/8/layout/default#2"/>
    <dgm:cxn modelId="{AA10FAEC-C360-4388-8383-6835E86E61A2}" type="presParOf" srcId="{E4B5198C-F047-4DD1-8E45-ABF95262FB3F}" destId="{8FF1D292-3C44-40A1-9149-D88320C40330}" srcOrd="3" destOrd="0" presId="urn:microsoft.com/office/officeart/2005/8/layout/default#2"/>
    <dgm:cxn modelId="{49C86EBA-F8B7-4C55-8BC6-7C4E0B48BC9F}" type="presParOf" srcId="{E4B5198C-F047-4DD1-8E45-ABF95262FB3F}" destId="{07185FBD-40BE-41BB-887E-16DFFF37C4E3}" srcOrd="4" destOrd="0" presId="urn:microsoft.com/office/officeart/2005/8/layout/default#2"/>
    <dgm:cxn modelId="{44D7EA1C-0FB8-426D-B547-B2733CE4A3E6}" type="presParOf" srcId="{E4B5198C-F047-4DD1-8E45-ABF95262FB3F}" destId="{392A5A77-9B1D-4DA0-9AAB-121B9AC1BA4D}" srcOrd="5" destOrd="0" presId="urn:microsoft.com/office/officeart/2005/8/layout/default#2"/>
    <dgm:cxn modelId="{3540B414-75EB-444B-A57C-A8D8739DF78B}" type="presParOf" srcId="{E4B5198C-F047-4DD1-8E45-ABF95262FB3F}" destId="{BDB2AC06-4BB0-4925-9963-675332290D07}" srcOrd="6" destOrd="0" presId="urn:microsoft.com/office/officeart/2005/8/layout/default#2"/>
    <dgm:cxn modelId="{A9872ECA-5078-4E48-86D4-75F8E94E74EB}" type="presParOf" srcId="{E4B5198C-F047-4DD1-8E45-ABF95262FB3F}" destId="{5BC67949-6A15-455D-94A6-B313D861E71E}" srcOrd="7" destOrd="0" presId="urn:microsoft.com/office/officeart/2005/8/layout/default#2"/>
    <dgm:cxn modelId="{FA23765B-6F89-4694-AB47-BAE09F034F83}" type="presParOf" srcId="{E4B5198C-F047-4DD1-8E45-ABF95262FB3F}" destId="{DED29592-BBAC-42E9-8DCD-B44E85063B9F}"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848E16-1F1D-4B43-9752-527B0DBC0244}"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n-ZA"/>
        </a:p>
      </dgm:t>
    </dgm:pt>
    <dgm:pt modelId="{2EC7BBD7-20DA-42B0-B027-BBCEAEA01692}">
      <dgm:prSet phldrT="[Text]" custT="1"/>
      <dgm:spPr/>
      <dgm:t>
        <a:bodyPr/>
        <a:lstStyle/>
        <a:p>
          <a:r>
            <a:rPr lang="en-US" sz="1300" b="1" dirty="0">
              <a:solidFill>
                <a:schemeClr val="tx1"/>
              </a:solidFill>
              <a:latin typeface="Arial Narrow" panose="020B0606020202030204" pitchFamily="34" charset="0"/>
            </a:rPr>
            <a:t>Supervise ballots for unions and employer </a:t>
          </a:r>
          <a:r>
            <a:rPr lang="en-ZA" sz="1300" b="1" noProof="0" dirty="0">
              <a:solidFill>
                <a:schemeClr val="tx1"/>
              </a:solidFill>
              <a:latin typeface="Arial Narrow" panose="020B0606020202030204" pitchFamily="34" charset="0"/>
            </a:rPr>
            <a:t>organisations</a:t>
          </a:r>
        </a:p>
      </dgm:t>
    </dgm:pt>
    <dgm:pt modelId="{96A6C427-5B1E-42B0-8611-4304F436B72A}" type="parTrans" cxnId="{2C51FE8D-0549-47BF-86AF-6CC9C780BA54}">
      <dgm:prSet/>
      <dgm:spPr/>
      <dgm:t>
        <a:bodyPr/>
        <a:lstStyle/>
        <a:p>
          <a:endParaRPr lang="en-ZA" sz="1300"/>
        </a:p>
      </dgm:t>
    </dgm:pt>
    <dgm:pt modelId="{3BF69ED0-1E9B-4A8E-AC80-FC7286E5D3A3}" type="sibTrans" cxnId="{2C51FE8D-0549-47BF-86AF-6CC9C780BA54}">
      <dgm:prSet/>
      <dgm:spPr/>
      <dgm:t>
        <a:bodyPr/>
        <a:lstStyle/>
        <a:p>
          <a:endParaRPr lang="en-ZA" sz="1300"/>
        </a:p>
      </dgm:t>
    </dgm:pt>
    <dgm:pt modelId="{6F74AF92-BED9-4A2F-8638-46E5AFE68F0C}">
      <dgm:prSet custT="1"/>
      <dgm:spPr/>
      <dgm:t>
        <a:bodyPr/>
        <a:lstStyle/>
        <a:p>
          <a:r>
            <a:rPr lang="en-US" sz="1300" b="1" dirty="0">
              <a:solidFill>
                <a:schemeClr val="tx1"/>
              </a:solidFill>
              <a:latin typeface="Arial Narrow" panose="020B0606020202030204" pitchFamily="34" charset="0"/>
            </a:rPr>
            <a:t>Provide training and information relating to the primary objective of the LRA</a:t>
          </a:r>
          <a:endParaRPr lang="en-ZA" sz="1300" b="1" dirty="0">
            <a:solidFill>
              <a:schemeClr val="tx1"/>
            </a:solidFill>
            <a:latin typeface="Arial Narrow" panose="020B0606020202030204" pitchFamily="34" charset="0"/>
          </a:endParaRPr>
        </a:p>
      </dgm:t>
    </dgm:pt>
    <dgm:pt modelId="{142FC4AC-F1EE-4442-BFB3-AB8FEDC0636E}" type="parTrans" cxnId="{5E12F729-420A-4B5E-955A-75C54DF4832C}">
      <dgm:prSet/>
      <dgm:spPr/>
      <dgm:t>
        <a:bodyPr/>
        <a:lstStyle/>
        <a:p>
          <a:endParaRPr lang="en-ZA" sz="1300"/>
        </a:p>
      </dgm:t>
    </dgm:pt>
    <dgm:pt modelId="{A51D815F-92A0-4CAB-A4DA-B8A06CC0F913}" type="sibTrans" cxnId="{5E12F729-420A-4B5E-955A-75C54DF4832C}">
      <dgm:prSet/>
      <dgm:spPr/>
      <dgm:t>
        <a:bodyPr/>
        <a:lstStyle/>
        <a:p>
          <a:endParaRPr lang="en-ZA" sz="1300"/>
        </a:p>
      </dgm:t>
    </dgm:pt>
    <dgm:pt modelId="{2FC3715A-BA37-4171-8560-1F55827D4DFF}">
      <dgm:prSet custT="1"/>
      <dgm:spPr/>
      <dgm:t>
        <a:bodyPr/>
        <a:lstStyle/>
        <a:p>
          <a:r>
            <a:rPr lang="en-US" sz="1300" b="1" dirty="0">
              <a:solidFill>
                <a:schemeClr val="tx1"/>
              </a:solidFill>
              <a:latin typeface="Arial Narrow" panose="020B0606020202030204" pitchFamily="34" charset="0"/>
            </a:rPr>
            <a:t>Advise a party to a dispute about the procedures to follow</a:t>
          </a:r>
          <a:endParaRPr lang="en-ZA" sz="1300" b="1" dirty="0">
            <a:solidFill>
              <a:schemeClr val="tx1"/>
            </a:solidFill>
            <a:latin typeface="Arial Narrow" panose="020B0606020202030204" pitchFamily="34" charset="0"/>
          </a:endParaRPr>
        </a:p>
      </dgm:t>
    </dgm:pt>
    <dgm:pt modelId="{5CCA9173-705D-4D2D-BDF6-C3E80D0BDE34}" type="parTrans" cxnId="{4D4E76FA-FC06-48A7-A967-0BE33E63ABC2}">
      <dgm:prSet/>
      <dgm:spPr/>
      <dgm:t>
        <a:bodyPr/>
        <a:lstStyle/>
        <a:p>
          <a:endParaRPr lang="en-ZA" sz="1300"/>
        </a:p>
      </dgm:t>
    </dgm:pt>
    <dgm:pt modelId="{8E2E770E-8386-4E29-8DD2-3F06C296D898}" type="sibTrans" cxnId="{4D4E76FA-FC06-48A7-A967-0BE33E63ABC2}">
      <dgm:prSet/>
      <dgm:spPr/>
      <dgm:t>
        <a:bodyPr/>
        <a:lstStyle/>
        <a:p>
          <a:endParaRPr lang="en-ZA" sz="1300"/>
        </a:p>
      </dgm:t>
    </dgm:pt>
    <dgm:pt modelId="{B6D67A8C-882B-4FDB-B24D-AEEE1220AC3D}">
      <dgm:prSet custT="1"/>
      <dgm:spPr/>
      <dgm:t>
        <a:bodyPr/>
        <a:lstStyle/>
        <a:p>
          <a:r>
            <a:rPr lang="en-US" sz="1300" b="1" dirty="0">
              <a:solidFill>
                <a:schemeClr val="tx1"/>
              </a:solidFill>
              <a:latin typeface="Arial Narrow" panose="020B0606020202030204" pitchFamily="34" charset="0"/>
            </a:rPr>
            <a:t>Offer to resolve a dispute that has not been referred to the CCMA</a:t>
          </a:r>
          <a:endParaRPr lang="en-ZA" sz="1300" b="1" dirty="0">
            <a:solidFill>
              <a:schemeClr val="tx1"/>
            </a:solidFill>
            <a:latin typeface="Arial Narrow" panose="020B0606020202030204" pitchFamily="34" charset="0"/>
          </a:endParaRPr>
        </a:p>
      </dgm:t>
    </dgm:pt>
    <dgm:pt modelId="{A5E06271-651C-4E14-9AE0-A7E547CD1AC9}" type="parTrans" cxnId="{B700A68B-3AD4-450E-BBF5-A215AF0E455E}">
      <dgm:prSet/>
      <dgm:spPr/>
      <dgm:t>
        <a:bodyPr/>
        <a:lstStyle/>
        <a:p>
          <a:endParaRPr lang="en-ZA" sz="1300"/>
        </a:p>
      </dgm:t>
    </dgm:pt>
    <dgm:pt modelId="{A570965C-A5D0-4E0F-854D-7FD0C04804F4}" type="sibTrans" cxnId="{B700A68B-3AD4-450E-BBF5-A215AF0E455E}">
      <dgm:prSet/>
      <dgm:spPr/>
      <dgm:t>
        <a:bodyPr/>
        <a:lstStyle/>
        <a:p>
          <a:endParaRPr lang="en-ZA" sz="1300"/>
        </a:p>
      </dgm:t>
    </dgm:pt>
    <dgm:pt modelId="{CCCE3899-DC8C-41E7-AB46-35DBF0F0925E}">
      <dgm:prSet custT="1"/>
      <dgm:spPr/>
      <dgm:t>
        <a:bodyPr/>
        <a:lstStyle/>
        <a:p>
          <a:r>
            <a:rPr lang="en-US" sz="1300" b="1" dirty="0">
              <a:solidFill>
                <a:schemeClr val="tx1"/>
              </a:solidFill>
              <a:latin typeface="Arial Narrow" panose="020B0606020202030204" pitchFamily="34" charset="0"/>
            </a:rPr>
            <a:t>Publish guidelines on any aspect of the LRA and to make rules</a:t>
          </a:r>
          <a:endParaRPr lang="en-ZA" sz="1300" b="1" dirty="0">
            <a:solidFill>
              <a:schemeClr val="tx1"/>
            </a:solidFill>
            <a:latin typeface="Arial Narrow" panose="020B0606020202030204" pitchFamily="34" charset="0"/>
          </a:endParaRPr>
        </a:p>
      </dgm:t>
    </dgm:pt>
    <dgm:pt modelId="{4AE561DD-B351-4541-8DF7-5A5624B56E0E}" type="parTrans" cxnId="{D67384A3-0A1F-4D28-BD14-B03AA5A4A973}">
      <dgm:prSet/>
      <dgm:spPr/>
      <dgm:t>
        <a:bodyPr/>
        <a:lstStyle/>
        <a:p>
          <a:endParaRPr lang="en-ZA" sz="1300"/>
        </a:p>
      </dgm:t>
    </dgm:pt>
    <dgm:pt modelId="{EE489D2D-0BED-452D-AC16-075B9AFDF695}" type="sibTrans" cxnId="{D67384A3-0A1F-4D28-BD14-B03AA5A4A973}">
      <dgm:prSet/>
      <dgm:spPr/>
      <dgm:t>
        <a:bodyPr/>
        <a:lstStyle/>
        <a:p>
          <a:endParaRPr lang="en-ZA" sz="1300"/>
        </a:p>
      </dgm:t>
    </dgm:pt>
    <dgm:pt modelId="{BAD392A5-2600-4F53-9EF0-DFEEF6C302E1}">
      <dgm:prSet custT="1"/>
      <dgm:spPr/>
      <dgm:t>
        <a:bodyPr/>
        <a:lstStyle/>
        <a:p>
          <a:r>
            <a:rPr lang="en-US" sz="1300" b="1" dirty="0">
              <a:solidFill>
                <a:schemeClr val="tx1"/>
              </a:solidFill>
              <a:latin typeface="Arial Narrow" panose="020B0606020202030204" pitchFamily="34" charset="0"/>
            </a:rPr>
            <a:t>Conduct and publish research </a:t>
          </a:r>
        </a:p>
      </dgm:t>
    </dgm:pt>
    <dgm:pt modelId="{B6DADBCB-53D4-472E-8B4B-52DED0CFB5CE}" type="parTrans" cxnId="{2F6D2399-6FE4-422B-9AD0-B96762FE2965}">
      <dgm:prSet/>
      <dgm:spPr/>
      <dgm:t>
        <a:bodyPr/>
        <a:lstStyle/>
        <a:p>
          <a:endParaRPr lang="en-ZA" sz="1300"/>
        </a:p>
      </dgm:t>
    </dgm:pt>
    <dgm:pt modelId="{D33826A7-3D12-4752-9B4D-E9100FDDA769}" type="sibTrans" cxnId="{2F6D2399-6FE4-422B-9AD0-B96762FE2965}">
      <dgm:prSet/>
      <dgm:spPr/>
      <dgm:t>
        <a:bodyPr/>
        <a:lstStyle/>
        <a:p>
          <a:endParaRPr lang="en-ZA" sz="1300"/>
        </a:p>
      </dgm:t>
    </dgm:pt>
    <dgm:pt modelId="{72B4A8D0-AAC9-4677-87A5-E6B36657CB03}">
      <dgm:prSet custT="1"/>
      <dgm:spPr/>
      <dgm:t>
        <a:bodyPr/>
        <a:lstStyle/>
        <a:p>
          <a:r>
            <a:rPr lang="en-US" sz="1300" b="1" dirty="0">
              <a:solidFill>
                <a:schemeClr val="tx1"/>
              </a:solidFill>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300" b="1" dirty="0">
            <a:solidFill>
              <a:schemeClr val="tx1"/>
            </a:solidFill>
            <a:latin typeface="Arial Narrow" panose="020B0606020202030204" pitchFamily="34" charset="0"/>
          </a:endParaRPr>
        </a:p>
      </dgm:t>
    </dgm:pt>
    <dgm:pt modelId="{C4E27342-0F11-4DCA-B2D6-0F925A169B36}" type="parTrans" cxnId="{3412E202-6FA5-4A53-A01C-B166C9C8EE7A}">
      <dgm:prSet/>
      <dgm:spPr/>
      <dgm:t>
        <a:bodyPr/>
        <a:lstStyle/>
        <a:p>
          <a:endParaRPr lang="en-ZA" sz="1300"/>
        </a:p>
      </dgm:t>
    </dgm:pt>
    <dgm:pt modelId="{80827387-B668-44AD-9DD0-A6AF36746B21}" type="sibTrans" cxnId="{3412E202-6FA5-4A53-A01C-B166C9C8EE7A}">
      <dgm:prSet/>
      <dgm:spPr/>
      <dgm:t>
        <a:bodyPr/>
        <a:lstStyle/>
        <a:p>
          <a:endParaRPr lang="en-ZA" sz="1300"/>
        </a:p>
      </dgm:t>
    </dgm:pt>
    <dgm:pt modelId="{A1C99E50-56E5-4EA1-AED4-28ABA7292EB6}">
      <dgm:prSet custT="1"/>
      <dgm:spPr/>
      <dgm:t>
        <a:bodyPr/>
        <a:lstStyle/>
        <a:p>
          <a:r>
            <a:rPr lang="en-US" sz="1300" b="1" dirty="0">
              <a:solidFill>
                <a:schemeClr val="tx1"/>
              </a:solidFill>
              <a:latin typeface="Arial Narrow" panose="020B0606020202030204" pitchFamily="34" charset="0"/>
            </a:rPr>
            <a:t>Provide assistance of an administrative nature to an employee earning less than the BCEA threshold.</a:t>
          </a:r>
        </a:p>
      </dgm:t>
    </dgm:pt>
    <dgm:pt modelId="{2914B682-09F4-4E09-9C63-7D771F149C09}" type="parTrans" cxnId="{B54BB781-6CD0-4566-A4DD-7CDD9479C66A}">
      <dgm:prSet/>
      <dgm:spPr/>
      <dgm:t>
        <a:bodyPr/>
        <a:lstStyle/>
        <a:p>
          <a:endParaRPr lang="en-US" sz="1300"/>
        </a:p>
      </dgm:t>
    </dgm:pt>
    <dgm:pt modelId="{38C3F21C-6FA8-438C-9552-CF3411A336BE}" type="sibTrans" cxnId="{B54BB781-6CD0-4566-A4DD-7CDD9479C66A}">
      <dgm:prSet/>
      <dgm:spPr/>
      <dgm:t>
        <a:bodyPr/>
        <a:lstStyle/>
        <a:p>
          <a:endParaRPr lang="en-US" sz="1300"/>
        </a:p>
      </dgm:t>
    </dgm:pt>
    <dgm:pt modelId="{81695B26-17AF-41C6-AF63-207EEF1BF8C1}">
      <dgm:prSet custT="1"/>
      <dgm:spPr/>
      <dgm:t>
        <a:bodyPr/>
        <a:lstStyle/>
        <a:p>
          <a:r>
            <a:rPr lang="en-US" sz="1300" b="1" dirty="0">
              <a:solidFill>
                <a:schemeClr val="tx1"/>
              </a:solidFill>
              <a:latin typeface="Arial Narrow" panose="020B0606020202030204" pitchFamily="34" charset="0"/>
            </a:rPr>
            <a:t>Determine fees that the CCMA can charge and regulate practice and procedure for conciliation and arbitration hearings.</a:t>
          </a:r>
        </a:p>
      </dgm:t>
    </dgm:pt>
    <dgm:pt modelId="{0F1B057A-B854-457D-B604-1366A206F620}" type="parTrans" cxnId="{D4D35999-6382-4941-B952-B93AA79E73D3}">
      <dgm:prSet/>
      <dgm:spPr/>
      <dgm:t>
        <a:bodyPr/>
        <a:lstStyle/>
        <a:p>
          <a:endParaRPr lang="en-US" sz="1300"/>
        </a:p>
      </dgm:t>
    </dgm:pt>
    <dgm:pt modelId="{F56B44AC-EF95-472F-A929-F22AD315DC20}" type="sibTrans" cxnId="{D4D35999-6382-4941-B952-B93AA79E73D3}">
      <dgm:prSet/>
      <dgm:spPr/>
      <dgm:t>
        <a:bodyPr/>
        <a:lstStyle/>
        <a:p>
          <a:endParaRPr lang="en-US" sz="1300"/>
        </a:p>
      </dgm:t>
    </dgm:pt>
    <dgm:pt modelId="{4803A9B5-E485-490F-8F28-BA08505491A4}" type="pres">
      <dgm:prSet presAssocID="{ED848E16-1F1D-4B43-9752-527B0DBC0244}" presName="diagram" presStyleCnt="0">
        <dgm:presLayoutVars>
          <dgm:dir/>
          <dgm:resizeHandles val="exact"/>
        </dgm:presLayoutVars>
      </dgm:prSet>
      <dgm:spPr/>
      <dgm:t>
        <a:bodyPr/>
        <a:lstStyle/>
        <a:p>
          <a:endParaRPr lang="en-US"/>
        </a:p>
      </dgm:t>
    </dgm:pt>
    <dgm:pt modelId="{613A8977-B980-45F2-8F69-275B2D45D6EE}" type="pres">
      <dgm:prSet presAssocID="{2EC7BBD7-20DA-42B0-B027-BBCEAEA01692}" presName="node" presStyleLbl="node1" presStyleIdx="0" presStyleCnt="9">
        <dgm:presLayoutVars>
          <dgm:bulletEnabled val="1"/>
        </dgm:presLayoutVars>
      </dgm:prSet>
      <dgm:spPr/>
      <dgm:t>
        <a:bodyPr/>
        <a:lstStyle/>
        <a:p>
          <a:endParaRPr lang="en-US"/>
        </a:p>
      </dgm:t>
    </dgm:pt>
    <dgm:pt modelId="{BE1F259E-B71E-43F4-BE92-54AF6A89CF69}" type="pres">
      <dgm:prSet presAssocID="{3BF69ED0-1E9B-4A8E-AC80-FC7286E5D3A3}" presName="sibTrans" presStyleCnt="0"/>
      <dgm:spPr/>
    </dgm:pt>
    <dgm:pt modelId="{F3F96D1E-A316-49E1-837C-413F1283AA5C}" type="pres">
      <dgm:prSet presAssocID="{6F74AF92-BED9-4A2F-8638-46E5AFE68F0C}" presName="node" presStyleLbl="node1" presStyleIdx="1" presStyleCnt="9">
        <dgm:presLayoutVars>
          <dgm:bulletEnabled val="1"/>
        </dgm:presLayoutVars>
      </dgm:prSet>
      <dgm:spPr/>
      <dgm:t>
        <a:bodyPr/>
        <a:lstStyle/>
        <a:p>
          <a:endParaRPr lang="en-US"/>
        </a:p>
      </dgm:t>
    </dgm:pt>
    <dgm:pt modelId="{9DA990D9-D61C-4B1F-95DD-C3361FF7F2F0}" type="pres">
      <dgm:prSet presAssocID="{A51D815F-92A0-4CAB-A4DA-B8A06CC0F913}" presName="sibTrans" presStyleCnt="0"/>
      <dgm:spPr/>
    </dgm:pt>
    <dgm:pt modelId="{58F229B3-DE22-458A-B7C0-BE931ACEC7A9}" type="pres">
      <dgm:prSet presAssocID="{2FC3715A-BA37-4171-8560-1F55827D4DFF}" presName="node" presStyleLbl="node1" presStyleIdx="2" presStyleCnt="9">
        <dgm:presLayoutVars>
          <dgm:bulletEnabled val="1"/>
        </dgm:presLayoutVars>
      </dgm:prSet>
      <dgm:spPr/>
      <dgm:t>
        <a:bodyPr/>
        <a:lstStyle/>
        <a:p>
          <a:endParaRPr lang="en-US"/>
        </a:p>
      </dgm:t>
    </dgm:pt>
    <dgm:pt modelId="{EB451B84-8A1E-4420-BBCD-AF00AAA0F78D}" type="pres">
      <dgm:prSet presAssocID="{8E2E770E-8386-4E29-8DD2-3F06C296D898}" presName="sibTrans" presStyleCnt="0"/>
      <dgm:spPr/>
    </dgm:pt>
    <dgm:pt modelId="{41841BF3-EB53-4FF6-A419-FB844DD5BED0}" type="pres">
      <dgm:prSet presAssocID="{B6D67A8C-882B-4FDB-B24D-AEEE1220AC3D}" presName="node" presStyleLbl="node1" presStyleIdx="3" presStyleCnt="9">
        <dgm:presLayoutVars>
          <dgm:bulletEnabled val="1"/>
        </dgm:presLayoutVars>
      </dgm:prSet>
      <dgm:spPr/>
      <dgm:t>
        <a:bodyPr/>
        <a:lstStyle/>
        <a:p>
          <a:endParaRPr lang="en-US"/>
        </a:p>
      </dgm:t>
    </dgm:pt>
    <dgm:pt modelId="{9A58A362-3783-408F-A6D2-02EF7BCF2CD8}" type="pres">
      <dgm:prSet presAssocID="{A570965C-A5D0-4E0F-854D-7FD0C04804F4}" presName="sibTrans" presStyleCnt="0"/>
      <dgm:spPr/>
    </dgm:pt>
    <dgm:pt modelId="{0209C539-AB5B-4401-925B-6C4DC84BF9D0}" type="pres">
      <dgm:prSet presAssocID="{CCCE3899-DC8C-41E7-AB46-35DBF0F0925E}" presName="node" presStyleLbl="node1" presStyleIdx="4" presStyleCnt="9">
        <dgm:presLayoutVars>
          <dgm:bulletEnabled val="1"/>
        </dgm:presLayoutVars>
      </dgm:prSet>
      <dgm:spPr/>
      <dgm:t>
        <a:bodyPr/>
        <a:lstStyle/>
        <a:p>
          <a:endParaRPr lang="en-US"/>
        </a:p>
      </dgm:t>
    </dgm:pt>
    <dgm:pt modelId="{04FF524B-E19E-4616-B230-6AAB29397AC1}" type="pres">
      <dgm:prSet presAssocID="{EE489D2D-0BED-452D-AC16-075B9AFDF695}" presName="sibTrans" presStyleCnt="0"/>
      <dgm:spPr/>
    </dgm:pt>
    <dgm:pt modelId="{5E513399-440D-4F34-8ECC-0662C784B1E3}" type="pres">
      <dgm:prSet presAssocID="{72B4A8D0-AAC9-4677-87A5-E6B36657CB03}" presName="node" presStyleLbl="node1" presStyleIdx="5" presStyleCnt="9" custScaleX="111391" custScaleY="107480">
        <dgm:presLayoutVars>
          <dgm:bulletEnabled val="1"/>
        </dgm:presLayoutVars>
      </dgm:prSet>
      <dgm:spPr/>
      <dgm:t>
        <a:bodyPr/>
        <a:lstStyle/>
        <a:p>
          <a:endParaRPr lang="en-US"/>
        </a:p>
      </dgm:t>
    </dgm:pt>
    <dgm:pt modelId="{28ED998B-915D-4BEE-B693-438E23488E92}" type="pres">
      <dgm:prSet presAssocID="{80827387-B668-44AD-9DD0-A6AF36746B21}" presName="sibTrans" presStyleCnt="0"/>
      <dgm:spPr/>
    </dgm:pt>
    <dgm:pt modelId="{DBBAC80A-2C0C-4A10-A5FA-0A7C8FA335A7}" type="pres">
      <dgm:prSet presAssocID="{BAD392A5-2600-4F53-9EF0-DFEEF6C302E1}" presName="node" presStyleLbl="node1" presStyleIdx="6" presStyleCnt="9">
        <dgm:presLayoutVars>
          <dgm:bulletEnabled val="1"/>
        </dgm:presLayoutVars>
      </dgm:prSet>
      <dgm:spPr/>
      <dgm:t>
        <a:bodyPr/>
        <a:lstStyle/>
        <a:p>
          <a:endParaRPr lang="en-US"/>
        </a:p>
      </dgm:t>
    </dgm:pt>
    <dgm:pt modelId="{E41B43CF-FFFE-4C74-99D9-F4C882EBCA2A}" type="pres">
      <dgm:prSet presAssocID="{D33826A7-3D12-4752-9B4D-E9100FDDA769}" presName="sibTrans" presStyleCnt="0"/>
      <dgm:spPr/>
    </dgm:pt>
    <dgm:pt modelId="{F175DBB9-B43C-4296-973E-964151E06725}" type="pres">
      <dgm:prSet presAssocID="{A1C99E50-56E5-4EA1-AED4-28ABA7292EB6}" presName="node" presStyleLbl="node1" presStyleIdx="7" presStyleCnt="9">
        <dgm:presLayoutVars>
          <dgm:bulletEnabled val="1"/>
        </dgm:presLayoutVars>
      </dgm:prSet>
      <dgm:spPr/>
      <dgm:t>
        <a:bodyPr/>
        <a:lstStyle/>
        <a:p>
          <a:endParaRPr lang="en-US"/>
        </a:p>
      </dgm:t>
    </dgm:pt>
    <dgm:pt modelId="{72E34536-1A4E-4FF7-A38D-A8C8DAF705C9}" type="pres">
      <dgm:prSet presAssocID="{38C3F21C-6FA8-438C-9552-CF3411A336BE}" presName="sibTrans" presStyleCnt="0"/>
      <dgm:spPr/>
    </dgm:pt>
    <dgm:pt modelId="{572D427A-981E-43D0-A716-19750B316117}" type="pres">
      <dgm:prSet presAssocID="{81695B26-17AF-41C6-AF63-207EEF1BF8C1}" presName="node" presStyleLbl="node1" presStyleIdx="8" presStyleCnt="9">
        <dgm:presLayoutVars>
          <dgm:bulletEnabled val="1"/>
        </dgm:presLayoutVars>
      </dgm:prSet>
      <dgm:spPr/>
      <dgm:t>
        <a:bodyPr/>
        <a:lstStyle/>
        <a:p>
          <a:endParaRPr lang="en-US"/>
        </a:p>
      </dgm:t>
    </dgm:pt>
  </dgm:ptLst>
  <dgm:cxnLst>
    <dgm:cxn modelId="{0553C63E-D548-4B84-AC9F-5681D866D794}" type="presOf" srcId="{2FC3715A-BA37-4171-8560-1F55827D4DFF}" destId="{58F229B3-DE22-458A-B7C0-BE931ACEC7A9}" srcOrd="0" destOrd="0" presId="urn:microsoft.com/office/officeart/2005/8/layout/default"/>
    <dgm:cxn modelId="{7CF22A9D-BC8F-479C-A7A4-4ADBC5427FF8}" type="presOf" srcId="{A1C99E50-56E5-4EA1-AED4-28ABA7292EB6}" destId="{F175DBB9-B43C-4296-973E-964151E06725}" srcOrd="0" destOrd="0" presId="urn:microsoft.com/office/officeart/2005/8/layout/default"/>
    <dgm:cxn modelId="{B7DF70F8-D900-47A4-91C1-FEF158F4611E}" type="presOf" srcId="{CCCE3899-DC8C-41E7-AB46-35DBF0F0925E}" destId="{0209C539-AB5B-4401-925B-6C4DC84BF9D0}" srcOrd="0" destOrd="0" presId="urn:microsoft.com/office/officeart/2005/8/layout/default"/>
    <dgm:cxn modelId="{4D4E76FA-FC06-48A7-A967-0BE33E63ABC2}" srcId="{ED848E16-1F1D-4B43-9752-527B0DBC0244}" destId="{2FC3715A-BA37-4171-8560-1F55827D4DFF}" srcOrd="2" destOrd="0" parTransId="{5CCA9173-705D-4D2D-BDF6-C3E80D0BDE34}" sibTransId="{8E2E770E-8386-4E29-8DD2-3F06C296D898}"/>
    <dgm:cxn modelId="{2F6D2399-6FE4-422B-9AD0-B96762FE2965}" srcId="{ED848E16-1F1D-4B43-9752-527B0DBC0244}" destId="{BAD392A5-2600-4F53-9EF0-DFEEF6C302E1}" srcOrd="6" destOrd="0" parTransId="{B6DADBCB-53D4-472E-8B4B-52DED0CFB5CE}" sibTransId="{D33826A7-3D12-4752-9B4D-E9100FDDA769}"/>
    <dgm:cxn modelId="{C08196AE-5548-412A-AE88-79BF0E2E3BB3}" type="presOf" srcId="{2EC7BBD7-20DA-42B0-B027-BBCEAEA01692}" destId="{613A8977-B980-45F2-8F69-275B2D45D6EE}" srcOrd="0" destOrd="0" presId="urn:microsoft.com/office/officeart/2005/8/layout/default"/>
    <dgm:cxn modelId="{B700A68B-3AD4-450E-BBF5-A215AF0E455E}" srcId="{ED848E16-1F1D-4B43-9752-527B0DBC0244}" destId="{B6D67A8C-882B-4FDB-B24D-AEEE1220AC3D}" srcOrd="3" destOrd="0" parTransId="{A5E06271-651C-4E14-9AE0-A7E547CD1AC9}" sibTransId="{A570965C-A5D0-4E0F-854D-7FD0C04804F4}"/>
    <dgm:cxn modelId="{3412E202-6FA5-4A53-A01C-B166C9C8EE7A}" srcId="{ED848E16-1F1D-4B43-9752-527B0DBC0244}" destId="{72B4A8D0-AAC9-4677-87A5-E6B36657CB03}" srcOrd="5" destOrd="0" parTransId="{C4E27342-0F11-4DCA-B2D6-0F925A169B36}" sibTransId="{80827387-B668-44AD-9DD0-A6AF36746B21}"/>
    <dgm:cxn modelId="{D67384A3-0A1F-4D28-BD14-B03AA5A4A973}" srcId="{ED848E16-1F1D-4B43-9752-527B0DBC0244}" destId="{CCCE3899-DC8C-41E7-AB46-35DBF0F0925E}" srcOrd="4" destOrd="0" parTransId="{4AE561DD-B351-4541-8DF7-5A5624B56E0E}" sibTransId="{EE489D2D-0BED-452D-AC16-075B9AFDF695}"/>
    <dgm:cxn modelId="{D4D35999-6382-4941-B952-B93AA79E73D3}" srcId="{ED848E16-1F1D-4B43-9752-527B0DBC0244}" destId="{81695B26-17AF-41C6-AF63-207EEF1BF8C1}" srcOrd="8" destOrd="0" parTransId="{0F1B057A-B854-457D-B604-1366A206F620}" sibTransId="{F56B44AC-EF95-472F-A929-F22AD315DC20}"/>
    <dgm:cxn modelId="{87C8BA4D-2393-4294-A5A1-28F6E8CF7383}" type="presOf" srcId="{BAD392A5-2600-4F53-9EF0-DFEEF6C302E1}" destId="{DBBAC80A-2C0C-4A10-A5FA-0A7C8FA335A7}" srcOrd="0" destOrd="0" presId="urn:microsoft.com/office/officeart/2005/8/layout/default"/>
    <dgm:cxn modelId="{5E12F729-420A-4B5E-955A-75C54DF4832C}" srcId="{ED848E16-1F1D-4B43-9752-527B0DBC0244}" destId="{6F74AF92-BED9-4A2F-8638-46E5AFE68F0C}" srcOrd="1" destOrd="0" parTransId="{142FC4AC-F1EE-4442-BFB3-AB8FEDC0636E}" sibTransId="{A51D815F-92A0-4CAB-A4DA-B8A06CC0F913}"/>
    <dgm:cxn modelId="{C3F2DB72-22A3-410A-823A-0392EFAEE020}" type="presOf" srcId="{B6D67A8C-882B-4FDB-B24D-AEEE1220AC3D}" destId="{41841BF3-EB53-4FF6-A419-FB844DD5BED0}" srcOrd="0" destOrd="0" presId="urn:microsoft.com/office/officeart/2005/8/layout/default"/>
    <dgm:cxn modelId="{97BE4CC9-3CCA-494E-9DCA-115DA03516F0}" type="presOf" srcId="{6F74AF92-BED9-4A2F-8638-46E5AFE68F0C}" destId="{F3F96D1E-A316-49E1-837C-413F1283AA5C}" srcOrd="0" destOrd="0" presId="urn:microsoft.com/office/officeart/2005/8/layout/default"/>
    <dgm:cxn modelId="{7C92418B-0B3C-4585-B129-4ABDEEA242F4}" type="presOf" srcId="{72B4A8D0-AAC9-4677-87A5-E6B36657CB03}" destId="{5E513399-440D-4F34-8ECC-0662C784B1E3}" srcOrd="0" destOrd="0" presId="urn:microsoft.com/office/officeart/2005/8/layout/default"/>
    <dgm:cxn modelId="{864DFA88-064E-438F-B36F-4CE11DBB49C8}" type="presOf" srcId="{ED848E16-1F1D-4B43-9752-527B0DBC0244}" destId="{4803A9B5-E485-490F-8F28-BA08505491A4}" srcOrd="0" destOrd="0" presId="urn:microsoft.com/office/officeart/2005/8/layout/default"/>
    <dgm:cxn modelId="{B54BB781-6CD0-4566-A4DD-7CDD9479C66A}" srcId="{ED848E16-1F1D-4B43-9752-527B0DBC0244}" destId="{A1C99E50-56E5-4EA1-AED4-28ABA7292EB6}" srcOrd="7" destOrd="0" parTransId="{2914B682-09F4-4E09-9C63-7D771F149C09}" sibTransId="{38C3F21C-6FA8-438C-9552-CF3411A336BE}"/>
    <dgm:cxn modelId="{2C51FE8D-0549-47BF-86AF-6CC9C780BA54}" srcId="{ED848E16-1F1D-4B43-9752-527B0DBC0244}" destId="{2EC7BBD7-20DA-42B0-B027-BBCEAEA01692}" srcOrd="0" destOrd="0" parTransId="{96A6C427-5B1E-42B0-8611-4304F436B72A}" sibTransId="{3BF69ED0-1E9B-4A8E-AC80-FC7286E5D3A3}"/>
    <dgm:cxn modelId="{B8CC24D0-8E7E-49DF-8C87-73A863310261}" type="presOf" srcId="{81695B26-17AF-41C6-AF63-207EEF1BF8C1}" destId="{572D427A-981E-43D0-A716-19750B316117}" srcOrd="0" destOrd="0" presId="urn:microsoft.com/office/officeart/2005/8/layout/default"/>
    <dgm:cxn modelId="{012888F7-00E8-4D9F-BA21-00C4B060106B}" type="presParOf" srcId="{4803A9B5-E485-490F-8F28-BA08505491A4}" destId="{613A8977-B980-45F2-8F69-275B2D45D6EE}" srcOrd="0" destOrd="0" presId="urn:microsoft.com/office/officeart/2005/8/layout/default"/>
    <dgm:cxn modelId="{884CE521-377C-4034-969E-0B2D7AEFFDB2}" type="presParOf" srcId="{4803A9B5-E485-490F-8F28-BA08505491A4}" destId="{BE1F259E-B71E-43F4-BE92-54AF6A89CF69}" srcOrd="1" destOrd="0" presId="urn:microsoft.com/office/officeart/2005/8/layout/default"/>
    <dgm:cxn modelId="{5D4CDCF0-C3FE-4C09-9313-7F5E3D14E284}" type="presParOf" srcId="{4803A9B5-E485-490F-8F28-BA08505491A4}" destId="{F3F96D1E-A316-49E1-837C-413F1283AA5C}" srcOrd="2" destOrd="0" presId="urn:microsoft.com/office/officeart/2005/8/layout/default"/>
    <dgm:cxn modelId="{06EFFFE5-74B3-4E4B-AE1A-82C47BB7D98C}" type="presParOf" srcId="{4803A9B5-E485-490F-8F28-BA08505491A4}" destId="{9DA990D9-D61C-4B1F-95DD-C3361FF7F2F0}" srcOrd="3" destOrd="0" presId="urn:microsoft.com/office/officeart/2005/8/layout/default"/>
    <dgm:cxn modelId="{C3DE27FF-3A75-456F-AFBA-5A690456A2E1}" type="presParOf" srcId="{4803A9B5-E485-490F-8F28-BA08505491A4}" destId="{58F229B3-DE22-458A-B7C0-BE931ACEC7A9}" srcOrd="4" destOrd="0" presId="urn:microsoft.com/office/officeart/2005/8/layout/default"/>
    <dgm:cxn modelId="{26D30DF7-9B97-40E5-A286-B87855B37259}" type="presParOf" srcId="{4803A9B5-E485-490F-8F28-BA08505491A4}" destId="{EB451B84-8A1E-4420-BBCD-AF00AAA0F78D}" srcOrd="5" destOrd="0" presId="urn:microsoft.com/office/officeart/2005/8/layout/default"/>
    <dgm:cxn modelId="{4C771A98-AD1C-4E95-AF18-25C788363914}" type="presParOf" srcId="{4803A9B5-E485-490F-8F28-BA08505491A4}" destId="{41841BF3-EB53-4FF6-A419-FB844DD5BED0}" srcOrd="6" destOrd="0" presId="urn:microsoft.com/office/officeart/2005/8/layout/default"/>
    <dgm:cxn modelId="{6B3A70B5-6FA7-4269-B16E-D28D9D4E4C71}" type="presParOf" srcId="{4803A9B5-E485-490F-8F28-BA08505491A4}" destId="{9A58A362-3783-408F-A6D2-02EF7BCF2CD8}" srcOrd="7" destOrd="0" presId="urn:microsoft.com/office/officeart/2005/8/layout/default"/>
    <dgm:cxn modelId="{7A3A9D6B-E815-4ACE-8C74-35C132B6A99E}" type="presParOf" srcId="{4803A9B5-E485-490F-8F28-BA08505491A4}" destId="{0209C539-AB5B-4401-925B-6C4DC84BF9D0}" srcOrd="8" destOrd="0" presId="urn:microsoft.com/office/officeart/2005/8/layout/default"/>
    <dgm:cxn modelId="{420F498E-C02C-4BD4-B92D-4640EC513316}" type="presParOf" srcId="{4803A9B5-E485-490F-8F28-BA08505491A4}" destId="{04FF524B-E19E-4616-B230-6AAB29397AC1}" srcOrd="9" destOrd="0" presId="urn:microsoft.com/office/officeart/2005/8/layout/default"/>
    <dgm:cxn modelId="{E9F48473-BCF1-4854-8E2D-5F54545EAFF3}" type="presParOf" srcId="{4803A9B5-E485-490F-8F28-BA08505491A4}" destId="{5E513399-440D-4F34-8ECC-0662C784B1E3}" srcOrd="10" destOrd="0" presId="urn:microsoft.com/office/officeart/2005/8/layout/default"/>
    <dgm:cxn modelId="{5857B9FA-4E60-42A8-A13B-44DE7C487464}" type="presParOf" srcId="{4803A9B5-E485-490F-8F28-BA08505491A4}" destId="{28ED998B-915D-4BEE-B693-438E23488E92}" srcOrd="11" destOrd="0" presId="urn:microsoft.com/office/officeart/2005/8/layout/default"/>
    <dgm:cxn modelId="{2DF00ED4-048A-4B51-9FF9-115D6E02D1A5}" type="presParOf" srcId="{4803A9B5-E485-490F-8F28-BA08505491A4}" destId="{DBBAC80A-2C0C-4A10-A5FA-0A7C8FA335A7}" srcOrd="12" destOrd="0" presId="urn:microsoft.com/office/officeart/2005/8/layout/default"/>
    <dgm:cxn modelId="{D8F97F4A-05DF-496F-9813-C64457458BCC}" type="presParOf" srcId="{4803A9B5-E485-490F-8F28-BA08505491A4}" destId="{E41B43CF-FFFE-4C74-99D9-F4C882EBCA2A}" srcOrd="13" destOrd="0" presId="urn:microsoft.com/office/officeart/2005/8/layout/default"/>
    <dgm:cxn modelId="{C43EE019-F840-46B1-8184-8E40FEB47F5A}" type="presParOf" srcId="{4803A9B5-E485-490F-8F28-BA08505491A4}" destId="{F175DBB9-B43C-4296-973E-964151E06725}" srcOrd="14" destOrd="0" presId="urn:microsoft.com/office/officeart/2005/8/layout/default"/>
    <dgm:cxn modelId="{C5263E64-6334-4796-9112-61207C1C9B73}" type="presParOf" srcId="{4803A9B5-E485-490F-8F28-BA08505491A4}" destId="{72E34536-1A4E-4FF7-A38D-A8C8DAF705C9}" srcOrd="15" destOrd="0" presId="urn:microsoft.com/office/officeart/2005/8/layout/default"/>
    <dgm:cxn modelId="{2ADFBEE5-A8A9-402D-84DC-07F28D9112BE}" type="presParOf" srcId="{4803A9B5-E485-490F-8F28-BA08505491A4}" destId="{572D427A-981E-43D0-A716-19750B31611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568BC4-4F61-4791-82B9-DE06DF5AD4AB}"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6191CE6F-A57C-458F-847A-742E285B30B0}">
      <dgm:prSet phldrT="[Text]" custT="1"/>
      <dgm:spPr/>
      <dgm:t>
        <a:bodyPr/>
        <a:lstStyle/>
        <a:p>
          <a:r>
            <a:rPr lang="en-US" sz="1600" b="1" dirty="0">
              <a:latin typeface="Arial Narrow" panose="020B0606020202030204" pitchFamily="34" charset="0"/>
            </a:rPr>
            <a:t>Mission</a:t>
          </a:r>
        </a:p>
        <a:p>
          <a:r>
            <a:rPr lang="en-US" sz="1600" dirty="0">
              <a:latin typeface="Arial Narrow" panose="020B0606020202030204" pitchFamily="34" charset="0"/>
            </a:rPr>
            <a:t>To give effect to everyone’s constitutional right and freedom. </a:t>
          </a:r>
        </a:p>
      </dgm:t>
    </dgm:pt>
    <dgm:pt modelId="{CBDD23DB-B6D9-4999-AAAD-D9E7EEE3E311}" type="parTrans" cxnId="{B89B0390-9BAD-4E9E-A9D5-378DCD45F4EC}">
      <dgm:prSet/>
      <dgm:spPr/>
      <dgm:t>
        <a:bodyPr/>
        <a:lstStyle/>
        <a:p>
          <a:endParaRPr lang="en-US"/>
        </a:p>
      </dgm:t>
    </dgm:pt>
    <dgm:pt modelId="{00544F45-7967-4698-B21C-1C02A3E4FEA1}" type="sibTrans" cxnId="{B89B0390-9BAD-4E9E-A9D5-378DCD45F4EC}">
      <dgm:prSet/>
      <dgm:spPr/>
      <dgm:t>
        <a:bodyPr/>
        <a:lstStyle/>
        <a:p>
          <a:endParaRPr lang="en-US"/>
        </a:p>
      </dgm:t>
    </dgm:pt>
    <dgm:pt modelId="{3D49E7CD-5B07-4989-B314-9CA3AB95B4E8}">
      <dgm:prSet phldrT="[Text]" custT="1"/>
      <dgm:spPr/>
      <dgm:t>
        <a:bodyPr/>
        <a:lstStyle/>
        <a:p>
          <a:endParaRPr lang="en-US" sz="1600" dirty="0">
            <a:latin typeface="Arial Narrow" panose="020B0606020202030204" pitchFamily="34" charset="0"/>
          </a:endParaRPr>
        </a:p>
        <a:p>
          <a:endParaRPr lang="en-US" sz="1600" dirty="0">
            <a:latin typeface="Arial Narrow" panose="020B0606020202030204" pitchFamily="34" charset="0"/>
          </a:endParaRPr>
        </a:p>
        <a:p>
          <a:r>
            <a:rPr lang="en-US" sz="1600" b="1" dirty="0">
              <a:latin typeface="Arial Narrow" panose="020B0606020202030204" pitchFamily="34" charset="0"/>
            </a:rPr>
            <a:t>Vision</a:t>
          </a:r>
        </a:p>
        <a:p>
          <a:r>
            <a:rPr lang="en-US" sz="1600" dirty="0">
              <a:latin typeface="Arial Narrow" panose="020B0606020202030204" pitchFamily="34" charset="0"/>
            </a:rPr>
            <a:t>A world-class institution that promotes labour market stability, social justice and job security. </a:t>
          </a:r>
        </a:p>
      </dgm:t>
    </dgm:pt>
    <dgm:pt modelId="{7E223B94-3682-493D-B967-04D1ADA60FB6}" type="sibTrans" cxnId="{8BD065F7-B40A-4802-B618-3157C1A05102}">
      <dgm:prSet/>
      <dgm:spPr/>
      <dgm:t>
        <a:bodyPr/>
        <a:lstStyle/>
        <a:p>
          <a:endParaRPr lang="en-US"/>
        </a:p>
      </dgm:t>
    </dgm:pt>
    <dgm:pt modelId="{2C7AC6B2-1A17-4904-AA52-00C4C20D74C5}" type="parTrans" cxnId="{8BD065F7-B40A-4802-B618-3157C1A05102}">
      <dgm:prSet/>
      <dgm:spPr/>
      <dgm:t>
        <a:bodyPr/>
        <a:lstStyle/>
        <a:p>
          <a:endParaRPr lang="en-US"/>
        </a:p>
      </dgm:t>
    </dgm:pt>
    <dgm:pt modelId="{5924BAEE-6124-4350-BE05-50383E7DFC91}">
      <dgm:prSet custT="1"/>
      <dgm:spPr/>
      <dgm:t>
        <a:bodyPr/>
        <a:lstStyle/>
        <a:p>
          <a:r>
            <a:rPr lang="en-US" sz="1600" b="1" dirty="0">
              <a:latin typeface="Arial Narrow" panose="020B0606020202030204" pitchFamily="34" charset="0"/>
            </a:rPr>
            <a:t>Goal</a:t>
          </a:r>
        </a:p>
        <a:p>
          <a:r>
            <a:rPr lang="en-US" sz="1600" dirty="0">
              <a:latin typeface="Arial Narrow" panose="020B0606020202030204" pitchFamily="34" charset="0"/>
            </a:rPr>
            <a:t>Towards labour peace and equity</a:t>
          </a:r>
        </a:p>
        <a:p>
          <a:endParaRPr lang="en-US" sz="1600" dirty="0">
            <a:solidFill>
              <a:schemeClr val="bg1"/>
            </a:solidFill>
            <a:latin typeface="Arial Narrow" panose="020B0606020202030204" pitchFamily="34" charset="0"/>
          </a:endParaRPr>
        </a:p>
      </dgm:t>
    </dgm:pt>
    <dgm:pt modelId="{D0B457AA-4266-4231-8A96-07EC7F9731CD}" type="parTrans" cxnId="{51DA5078-E9A0-4F59-8B07-0F68FE383187}">
      <dgm:prSet/>
      <dgm:spPr/>
      <dgm:t>
        <a:bodyPr/>
        <a:lstStyle/>
        <a:p>
          <a:endParaRPr lang="en-ZA"/>
        </a:p>
      </dgm:t>
    </dgm:pt>
    <dgm:pt modelId="{2EFB0D0F-49C9-4A8B-863A-299C718CF799}" type="sibTrans" cxnId="{51DA5078-E9A0-4F59-8B07-0F68FE383187}">
      <dgm:prSet/>
      <dgm:spPr/>
      <dgm:t>
        <a:bodyPr/>
        <a:lstStyle/>
        <a:p>
          <a:endParaRPr lang="en-ZA"/>
        </a:p>
      </dgm:t>
    </dgm:pt>
    <dgm:pt modelId="{7AD17707-FAC5-4191-B1A5-F394DD63278C}" type="pres">
      <dgm:prSet presAssocID="{09568BC4-4F61-4791-82B9-DE06DF5AD4AB}" presName="Name0" presStyleCnt="0">
        <dgm:presLayoutVars>
          <dgm:chMax val="7"/>
          <dgm:dir/>
          <dgm:resizeHandles val="exact"/>
        </dgm:presLayoutVars>
      </dgm:prSet>
      <dgm:spPr/>
    </dgm:pt>
    <dgm:pt modelId="{759B728A-6A6A-48D5-B724-F5B95F87D1DD}" type="pres">
      <dgm:prSet presAssocID="{09568BC4-4F61-4791-82B9-DE06DF5AD4AB}" presName="ellipse1" presStyleLbl="vennNode1" presStyleIdx="0" presStyleCnt="3" custLinFactNeighborX="13266" custLinFactNeighborY="-663">
        <dgm:presLayoutVars>
          <dgm:bulletEnabled val="1"/>
        </dgm:presLayoutVars>
      </dgm:prSet>
      <dgm:spPr/>
      <dgm:t>
        <a:bodyPr/>
        <a:lstStyle/>
        <a:p>
          <a:endParaRPr lang="en-US"/>
        </a:p>
      </dgm:t>
    </dgm:pt>
    <dgm:pt modelId="{38BCA4D9-E304-4F58-A766-A6422CCED4EC}" type="pres">
      <dgm:prSet presAssocID="{09568BC4-4F61-4791-82B9-DE06DF5AD4AB}" presName="ellipse2" presStyleLbl="vennNode1" presStyleIdx="1" presStyleCnt="3">
        <dgm:presLayoutVars>
          <dgm:bulletEnabled val="1"/>
        </dgm:presLayoutVars>
      </dgm:prSet>
      <dgm:spPr/>
      <dgm:t>
        <a:bodyPr/>
        <a:lstStyle/>
        <a:p>
          <a:endParaRPr lang="en-US"/>
        </a:p>
      </dgm:t>
    </dgm:pt>
    <dgm:pt modelId="{FA7D17FB-50A6-420D-BB0D-7BC4C55D3A50}" type="pres">
      <dgm:prSet presAssocID="{09568BC4-4F61-4791-82B9-DE06DF5AD4AB}" presName="ellipse3" presStyleLbl="vennNode1" presStyleIdx="2" presStyleCnt="3" custLinFactNeighborX="-6525" custLinFactNeighborY="1658">
        <dgm:presLayoutVars>
          <dgm:bulletEnabled val="1"/>
        </dgm:presLayoutVars>
      </dgm:prSet>
      <dgm:spPr/>
      <dgm:t>
        <a:bodyPr/>
        <a:lstStyle/>
        <a:p>
          <a:endParaRPr lang="en-US"/>
        </a:p>
      </dgm:t>
    </dgm:pt>
  </dgm:ptLst>
  <dgm:cxnLst>
    <dgm:cxn modelId="{8BD065F7-B40A-4802-B618-3157C1A05102}" srcId="{09568BC4-4F61-4791-82B9-DE06DF5AD4AB}" destId="{3D49E7CD-5B07-4989-B314-9CA3AB95B4E8}" srcOrd="1" destOrd="0" parTransId="{2C7AC6B2-1A17-4904-AA52-00C4C20D74C5}" sibTransId="{7E223B94-3682-493D-B967-04D1ADA60FB6}"/>
    <dgm:cxn modelId="{B5B2B45A-C429-4794-A5BA-A2E5BBBF6B93}" type="presOf" srcId="{6191CE6F-A57C-458F-847A-742E285B30B0}" destId="{FA7D17FB-50A6-420D-BB0D-7BC4C55D3A50}" srcOrd="0" destOrd="0" presId="urn:microsoft.com/office/officeart/2005/8/layout/rings+Icon"/>
    <dgm:cxn modelId="{E7C32A98-51BA-4858-B0F3-F3C29C4DB920}" type="presOf" srcId="{3D49E7CD-5B07-4989-B314-9CA3AB95B4E8}" destId="{38BCA4D9-E304-4F58-A766-A6422CCED4EC}" srcOrd="0" destOrd="0" presId="urn:microsoft.com/office/officeart/2005/8/layout/rings+Icon"/>
    <dgm:cxn modelId="{813D8514-5328-40E0-A750-2BAAC4C3745E}" type="presOf" srcId="{5924BAEE-6124-4350-BE05-50383E7DFC91}" destId="{759B728A-6A6A-48D5-B724-F5B95F87D1DD}" srcOrd="0" destOrd="0" presId="urn:microsoft.com/office/officeart/2005/8/layout/rings+Icon"/>
    <dgm:cxn modelId="{B5215EB4-1108-4DFB-AEB3-46D601795898}" type="presOf" srcId="{09568BC4-4F61-4791-82B9-DE06DF5AD4AB}" destId="{7AD17707-FAC5-4191-B1A5-F394DD63278C}" srcOrd="0" destOrd="0" presId="urn:microsoft.com/office/officeart/2005/8/layout/rings+Icon"/>
    <dgm:cxn modelId="{51DA5078-E9A0-4F59-8B07-0F68FE383187}" srcId="{09568BC4-4F61-4791-82B9-DE06DF5AD4AB}" destId="{5924BAEE-6124-4350-BE05-50383E7DFC91}" srcOrd="0" destOrd="0" parTransId="{D0B457AA-4266-4231-8A96-07EC7F9731CD}" sibTransId="{2EFB0D0F-49C9-4A8B-863A-299C718CF799}"/>
    <dgm:cxn modelId="{B89B0390-9BAD-4E9E-A9D5-378DCD45F4EC}" srcId="{09568BC4-4F61-4791-82B9-DE06DF5AD4AB}" destId="{6191CE6F-A57C-458F-847A-742E285B30B0}" srcOrd="2" destOrd="0" parTransId="{CBDD23DB-B6D9-4999-AAAD-D9E7EEE3E311}" sibTransId="{00544F45-7967-4698-B21C-1C02A3E4FEA1}"/>
    <dgm:cxn modelId="{0E6EAF66-6E05-46F7-A258-2FADEDAE9BEB}" type="presParOf" srcId="{7AD17707-FAC5-4191-B1A5-F394DD63278C}" destId="{759B728A-6A6A-48D5-B724-F5B95F87D1DD}" srcOrd="0" destOrd="0" presId="urn:microsoft.com/office/officeart/2005/8/layout/rings+Icon"/>
    <dgm:cxn modelId="{EF61FA59-2F6B-4F35-B33F-859A75B061EB}" type="presParOf" srcId="{7AD17707-FAC5-4191-B1A5-F394DD63278C}" destId="{38BCA4D9-E304-4F58-A766-A6422CCED4EC}" srcOrd="1" destOrd="0" presId="urn:microsoft.com/office/officeart/2005/8/layout/rings+Icon"/>
    <dgm:cxn modelId="{AE357C91-E6BD-4070-92F0-48997F7D6DAD}" type="presParOf" srcId="{7AD17707-FAC5-4191-B1A5-F394DD63278C}" destId="{FA7D17FB-50A6-420D-BB0D-7BC4C55D3A50}"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7D772-AC6F-45E5-B890-C12AE4822AF4}"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n-US"/>
        </a:p>
      </dgm:t>
    </dgm:pt>
    <dgm:pt modelId="{752FF4FF-3351-40D0-9C99-A743383C7E79}">
      <dgm:prSet phldrT="[Text]"/>
      <dgm:spPr>
        <a:xfrm rot="16200000">
          <a:off x="-1080245" y="1642734"/>
          <a:ext cx="2496312" cy="265843"/>
        </a:xfrm>
        <a:noFill/>
        <a:ln>
          <a:noFill/>
        </a:ln>
        <a:effectLst/>
      </dgm:spPr>
      <dgm:t>
        <a:bodyPr/>
        <a:lstStyle/>
        <a:p>
          <a:r>
            <a:rPr lang="en-US" dirty="0">
              <a:solidFill>
                <a:srgbClr val="002A6D"/>
              </a:solidFill>
              <a:latin typeface="Arial Narrow" panose="020B0606020202030204" pitchFamily="34" charset="0"/>
              <a:ea typeface="+mn-ea"/>
              <a:cs typeface="+mn-cs"/>
            </a:rPr>
            <a:t>01</a:t>
          </a:r>
        </a:p>
      </dgm:t>
    </dgm:pt>
    <dgm:pt modelId="{46CCB24E-D836-45D4-BFDB-7EBDEC925256}" type="parTrans" cxnId="{93CEA76F-D23B-46EB-BC3F-81C41D7EA52D}">
      <dgm:prSet/>
      <dgm:spPr/>
      <dgm:t>
        <a:bodyPr/>
        <a:lstStyle/>
        <a:p>
          <a:endParaRPr lang="en-US">
            <a:latin typeface="Arial Narrow" panose="020B0606020202030204" pitchFamily="34" charset="0"/>
          </a:endParaRPr>
        </a:p>
      </dgm:t>
    </dgm:pt>
    <dgm:pt modelId="{1DA56741-2012-4519-BBFC-07B0A4A2D813}" type="sibTrans" cxnId="{93CEA76F-D23B-46EB-BC3F-81C41D7EA52D}">
      <dgm:prSet/>
      <dgm:spPr/>
      <dgm:t>
        <a:bodyPr/>
        <a:lstStyle/>
        <a:p>
          <a:endParaRPr lang="en-US">
            <a:latin typeface="Arial Narrow" panose="020B0606020202030204" pitchFamily="34" charset="0"/>
          </a:endParaRPr>
        </a:p>
      </dgm:t>
    </dgm:pt>
    <dgm:pt modelId="{E7257AFA-096D-451F-884C-2F9F78E05183}">
      <dgm:prSet phldrT="[Text]"/>
      <dgm:spPr>
        <a:xfrm rot="16200000">
          <a:off x="850963" y="1642734"/>
          <a:ext cx="2496312" cy="265843"/>
        </a:xfrm>
        <a:noFill/>
        <a:ln>
          <a:noFill/>
        </a:ln>
        <a:effectLst/>
      </dgm:spPr>
      <dgm:t>
        <a:bodyPr/>
        <a:lstStyle/>
        <a:p>
          <a:r>
            <a:rPr lang="en-US" b="1" dirty="0">
              <a:solidFill>
                <a:schemeClr val="accent2">
                  <a:lumMod val="50000"/>
                </a:schemeClr>
              </a:solidFill>
              <a:latin typeface="Arial Narrow" panose="020B0606020202030204" pitchFamily="34" charset="0"/>
              <a:ea typeface="+mn-ea"/>
              <a:cs typeface="+mn-cs"/>
            </a:rPr>
            <a:t>02</a:t>
          </a:r>
        </a:p>
      </dgm:t>
    </dgm:pt>
    <dgm:pt modelId="{A7AA5298-18C2-4C8E-BF4D-49A405AAE982}" type="parTrans" cxnId="{AD0BA193-83CC-4782-825C-8BBA6DDE0219}">
      <dgm:prSet/>
      <dgm:spPr/>
      <dgm:t>
        <a:bodyPr/>
        <a:lstStyle/>
        <a:p>
          <a:endParaRPr lang="en-US">
            <a:latin typeface="Arial Narrow" panose="020B0606020202030204" pitchFamily="34" charset="0"/>
          </a:endParaRPr>
        </a:p>
      </dgm:t>
    </dgm:pt>
    <dgm:pt modelId="{38732F65-6E0A-456D-9377-939484D4E3CD}" type="sibTrans" cxnId="{AD0BA193-83CC-4782-825C-8BBA6DDE0219}">
      <dgm:prSet/>
      <dgm:spPr/>
      <dgm:t>
        <a:bodyPr/>
        <a:lstStyle/>
        <a:p>
          <a:endParaRPr lang="en-US">
            <a:latin typeface="Arial Narrow" panose="020B0606020202030204" pitchFamily="34" charset="0"/>
          </a:endParaRPr>
        </a:p>
      </dgm:t>
    </dgm:pt>
    <dgm:pt modelId="{A0BD097B-67F8-441E-9C64-9EC85BA433A4}">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799739D5-4E85-4B5A-B070-820ED94B18F2}" type="parTrans" cxnId="{7744BC47-F622-4CC9-8E13-FE6FCDA8E5B2}">
      <dgm:prSet/>
      <dgm:spPr/>
      <dgm:t>
        <a:bodyPr/>
        <a:lstStyle/>
        <a:p>
          <a:endParaRPr lang="en-US">
            <a:latin typeface="Arial Narrow" panose="020B0606020202030204" pitchFamily="34" charset="0"/>
          </a:endParaRPr>
        </a:p>
      </dgm:t>
    </dgm:pt>
    <dgm:pt modelId="{90261AB3-2FBD-4206-AE77-9C37D8B4BAA5}" type="sibTrans" cxnId="{7744BC47-F622-4CC9-8E13-FE6FCDA8E5B2}">
      <dgm:prSet/>
      <dgm:spPr/>
      <dgm:t>
        <a:bodyPr/>
        <a:lstStyle/>
        <a:p>
          <a:endParaRPr lang="en-US">
            <a:latin typeface="Arial Narrow" panose="020B0606020202030204" pitchFamily="34" charset="0"/>
          </a:endParaRPr>
        </a:p>
      </dgm:t>
    </dgm:pt>
    <dgm:pt modelId="{31364DA6-8B67-4612-B7DC-74498CEC6FB5}">
      <dgm:prSet phldrT="[Text]"/>
      <dgm:spPr>
        <a:xfrm rot="16200000">
          <a:off x="2782172" y="1642734"/>
          <a:ext cx="2496312" cy="265843"/>
        </a:xfrm>
        <a:noFill/>
        <a:ln>
          <a:noFill/>
        </a:ln>
        <a:effectLst/>
      </dgm:spPr>
      <dgm:t>
        <a:bodyPr/>
        <a:lstStyle/>
        <a:p>
          <a:r>
            <a:rPr lang="en-US" b="1" dirty="0">
              <a:solidFill>
                <a:srgbClr val="70AD47"/>
              </a:solidFill>
              <a:latin typeface="Arial Narrow" panose="020B0606020202030204" pitchFamily="34" charset="0"/>
              <a:ea typeface="+mn-ea"/>
              <a:cs typeface="+mn-cs"/>
            </a:rPr>
            <a:t>03</a:t>
          </a:r>
        </a:p>
      </dgm:t>
    </dgm:pt>
    <dgm:pt modelId="{2E7003B5-03AE-4FAC-8B3F-F09D27E38422}" type="parTrans" cxnId="{93A5B12B-48B4-4262-89DF-2E9E211FCCD9}">
      <dgm:prSet/>
      <dgm:spPr/>
      <dgm:t>
        <a:bodyPr/>
        <a:lstStyle/>
        <a:p>
          <a:endParaRPr lang="en-US">
            <a:latin typeface="Arial Narrow" panose="020B0606020202030204" pitchFamily="34" charset="0"/>
          </a:endParaRPr>
        </a:p>
      </dgm:t>
    </dgm:pt>
    <dgm:pt modelId="{7630991C-216D-4E6A-B1B3-EE6507801E5D}" type="sibTrans" cxnId="{93A5B12B-48B4-4262-89DF-2E9E211FCCD9}">
      <dgm:prSet/>
      <dgm:spPr/>
      <dgm:t>
        <a:bodyPr/>
        <a:lstStyle/>
        <a:p>
          <a:endParaRPr lang="en-US">
            <a:latin typeface="Arial Narrow" panose="020B0606020202030204" pitchFamily="34" charset="0"/>
          </a:endParaRPr>
        </a:p>
      </dgm:t>
    </dgm:pt>
    <dgm:pt modelId="{99E0CE54-127F-43CF-9E5B-75D308022A12}">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B4F0F76A-2521-4999-93CE-57C030C9B363}" type="parTrans" cxnId="{086C6991-7B2F-41CD-A112-E39689E40AC0}">
      <dgm:prSet/>
      <dgm:spPr/>
      <dgm:t>
        <a:bodyPr/>
        <a:lstStyle/>
        <a:p>
          <a:endParaRPr lang="en-US">
            <a:latin typeface="Arial Narrow" panose="020B0606020202030204" pitchFamily="34" charset="0"/>
          </a:endParaRPr>
        </a:p>
      </dgm:t>
    </dgm:pt>
    <dgm:pt modelId="{C9B949BE-BC0A-4FB5-8D5A-9BA3CF9B82FA}" type="sibTrans" cxnId="{086C6991-7B2F-41CD-A112-E39689E40AC0}">
      <dgm:prSet/>
      <dgm:spPr/>
      <dgm:t>
        <a:bodyPr/>
        <a:lstStyle/>
        <a:p>
          <a:endParaRPr lang="en-US">
            <a:latin typeface="Arial Narrow" panose="020B0606020202030204" pitchFamily="34" charset="0"/>
          </a:endParaRPr>
        </a:p>
      </dgm:t>
    </dgm:pt>
    <dgm:pt modelId="{02B6CA9D-85D9-45E1-94FD-59410902ADCF}">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Support strategy implementation and good governance</a:t>
          </a:r>
        </a:p>
      </dgm:t>
    </dgm:pt>
    <dgm:pt modelId="{5C92201B-4D0F-439A-9EED-EACFFC170EB3}" type="parTrans" cxnId="{0FD1A91E-E05D-4896-9179-541756711005}">
      <dgm:prSet/>
      <dgm:spPr/>
      <dgm:t>
        <a:bodyPr/>
        <a:lstStyle/>
        <a:p>
          <a:endParaRPr lang="en-US">
            <a:latin typeface="Arial Narrow" panose="020B0606020202030204" pitchFamily="34" charset="0"/>
          </a:endParaRPr>
        </a:p>
      </dgm:t>
    </dgm:pt>
    <dgm:pt modelId="{B8EA2558-8113-4B95-882D-65C39954F6E3}" type="sibTrans" cxnId="{0FD1A91E-E05D-4896-9179-541756711005}">
      <dgm:prSet/>
      <dgm:spPr/>
      <dgm:t>
        <a:bodyPr/>
        <a:lstStyle/>
        <a:p>
          <a:endParaRPr lang="en-US">
            <a:latin typeface="Arial Narrow" panose="020B0606020202030204" pitchFamily="34" charset="0"/>
          </a:endParaRPr>
        </a:p>
      </dgm:t>
    </dgm:pt>
    <dgm:pt modelId="{B081D919-465F-406A-B4EC-739D35B627A3}">
      <dgm:prSe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Enhance labour market stability</a:t>
          </a:r>
        </a:p>
      </dgm:t>
    </dgm:pt>
    <dgm:pt modelId="{F319360E-4874-4E29-A773-D0344EBC4536}" type="parTrans" cxnId="{12DE72BE-015C-4BD7-9E73-28381C2EF5A7}">
      <dgm:prSet/>
      <dgm:spPr/>
      <dgm:t>
        <a:bodyPr/>
        <a:lstStyle/>
        <a:p>
          <a:endParaRPr lang="en-US">
            <a:latin typeface="Arial Narrow" panose="020B0606020202030204" pitchFamily="34" charset="0"/>
          </a:endParaRPr>
        </a:p>
      </dgm:t>
    </dgm:pt>
    <dgm:pt modelId="{9E35AC48-CFF9-46E4-BE3C-46E2EB31C36D}" type="sibTrans" cxnId="{12DE72BE-015C-4BD7-9E73-28381C2EF5A7}">
      <dgm:prSet/>
      <dgm:spPr/>
      <dgm:t>
        <a:bodyPr/>
        <a:lstStyle/>
        <a:p>
          <a:endParaRPr lang="en-US">
            <a:latin typeface="Arial Narrow" panose="020B0606020202030204" pitchFamily="34" charset="0"/>
          </a:endParaRPr>
        </a:p>
      </dgm:t>
    </dgm:pt>
    <dgm:pt modelId="{F3505AF4-B750-4F5A-8D75-711A11AD20BE}">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dirty="0">
            <a:solidFill>
              <a:sysClr val="window" lastClr="FFFFFF"/>
            </a:solidFill>
            <a:latin typeface="Arial Narrow" panose="020B0606020202030204" pitchFamily="34" charset="0"/>
            <a:ea typeface="+mn-ea"/>
            <a:cs typeface="+mn-cs"/>
          </a:endParaRPr>
        </a:p>
      </dgm:t>
    </dgm:pt>
    <dgm:pt modelId="{4A365D10-CA64-4076-A222-9FE3D26E113F}" type="parTrans" cxnId="{58698916-04B8-41AD-ABF5-02E926D2ADAA}">
      <dgm:prSet/>
      <dgm:spPr/>
      <dgm:t>
        <a:bodyPr/>
        <a:lstStyle/>
        <a:p>
          <a:endParaRPr lang="en-US">
            <a:latin typeface="Arial Narrow" panose="020B0606020202030204" pitchFamily="34" charset="0"/>
          </a:endParaRPr>
        </a:p>
      </dgm:t>
    </dgm:pt>
    <dgm:pt modelId="{A465E9A0-3394-4767-B3F9-C23F854A1442}" type="sibTrans" cxnId="{58698916-04B8-41AD-ABF5-02E926D2ADAA}">
      <dgm:prSet/>
      <dgm:spPr/>
      <dgm:t>
        <a:bodyPr/>
        <a:lstStyle/>
        <a:p>
          <a:endParaRPr lang="en-US">
            <a:latin typeface="Arial Narrow" panose="020B0606020202030204" pitchFamily="34" charset="0"/>
          </a:endParaRPr>
        </a:p>
      </dgm:t>
    </dgm:pt>
    <dgm:pt modelId="{89DCC840-BF61-4ED0-ACA5-9EC0A0BFE295}">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196AA502-1AD7-4E38-8E5F-CE00C3F18DB1}" type="parTrans" cxnId="{9340758A-A792-4B93-AE6D-5C7EA287DFB9}">
      <dgm:prSet/>
      <dgm:spPr/>
      <dgm:t>
        <a:bodyPr/>
        <a:lstStyle/>
        <a:p>
          <a:endParaRPr lang="en-US">
            <a:latin typeface="Arial Narrow" panose="020B0606020202030204" pitchFamily="34" charset="0"/>
          </a:endParaRPr>
        </a:p>
      </dgm:t>
    </dgm:pt>
    <dgm:pt modelId="{C3F0F76E-3773-472A-813C-3AF20BE277DA}" type="sibTrans" cxnId="{9340758A-A792-4B93-AE6D-5C7EA287DFB9}">
      <dgm:prSet/>
      <dgm:spPr/>
      <dgm:t>
        <a:bodyPr/>
        <a:lstStyle/>
        <a:p>
          <a:endParaRPr lang="en-US">
            <a:latin typeface="Arial Narrow" panose="020B0606020202030204" pitchFamily="34" charset="0"/>
          </a:endParaRPr>
        </a:p>
      </dgm:t>
    </dgm:pt>
    <dgm:pt modelId="{73D0C037-389E-4495-95D3-73AC29431F5D}">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7581A92E-E3E4-4663-B5F2-8038921ABAC1}" type="parTrans" cxnId="{5B044245-E3E0-43C2-964D-F9E106FDECF7}">
      <dgm:prSet/>
      <dgm:spPr/>
      <dgm:t>
        <a:bodyPr/>
        <a:lstStyle/>
        <a:p>
          <a:endParaRPr lang="en-US">
            <a:latin typeface="Arial Narrow" panose="020B0606020202030204" pitchFamily="34" charset="0"/>
          </a:endParaRPr>
        </a:p>
      </dgm:t>
    </dgm:pt>
    <dgm:pt modelId="{DFD7F613-0A24-4247-85CB-A19D6B556DA3}" type="sibTrans" cxnId="{5B044245-E3E0-43C2-964D-F9E106FDECF7}">
      <dgm:prSet/>
      <dgm:spPr/>
      <dgm:t>
        <a:bodyPr/>
        <a:lstStyle/>
        <a:p>
          <a:endParaRPr lang="en-US">
            <a:latin typeface="Arial Narrow" panose="020B0606020202030204" pitchFamily="34" charset="0"/>
          </a:endParaRPr>
        </a:p>
      </dgm:t>
    </dgm:pt>
    <dgm:pt modelId="{0BFAC838-F33A-4629-8EB0-8BF6F98F4565}">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87CA7A79-D633-4C56-B8CC-C71EF884E3C5}" type="parTrans" cxnId="{7139F493-A238-43B3-86EB-170393E51633}">
      <dgm:prSet/>
      <dgm:spPr/>
      <dgm:t>
        <a:bodyPr/>
        <a:lstStyle/>
        <a:p>
          <a:endParaRPr lang="en-US">
            <a:latin typeface="Arial Narrow" panose="020B0606020202030204" pitchFamily="34" charset="0"/>
          </a:endParaRPr>
        </a:p>
      </dgm:t>
    </dgm:pt>
    <dgm:pt modelId="{BBF80551-4A01-4386-B13D-B7B36B8247C8}" type="sibTrans" cxnId="{7139F493-A238-43B3-86EB-170393E51633}">
      <dgm:prSet/>
      <dgm:spPr/>
      <dgm:t>
        <a:bodyPr/>
        <a:lstStyle/>
        <a:p>
          <a:endParaRPr lang="en-US">
            <a:latin typeface="Arial Narrow" panose="020B0606020202030204" pitchFamily="34" charset="0"/>
          </a:endParaRPr>
        </a:p>
      </dgm:t>
    </dgm:pt>
    <dgm:pt modelId="{CA276179-03B9-4A75-860F-7AE6D1B86A47}">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9FAF266F-4D53-4A21-84A4-485051078C39}" type="parTrans" cxnId="{45477986-9AF9-4F35-A01A-66A8A22BE19D}">
      <dgm:prSet/>
      <dgm:spPr/>
      <dgm:t>
        <a:bodyPr/>
        <a:lstStyle/>
        <a:p>
          <a:endParaRPr lang="en-US"/>
        </a:p>
      </dgm:t>
    </dgm:pt>
    <dgm:pt modelId="{D7C29186-76D6-4D16-B59C-A4040C1F2FF7}" type="sibTrans" cxnId="{45477986-9AF9-4F35-A01A-66A8A22BE19D}">
      <dgm:prSet/>
      <dgm:spPr/>
      <dgm:t>
        <a:bodyPr/>
        <a:lstStyle/>
        <a:p>
          <a:endParaRPr lang="en-US"/>
        </a:p>
      </dgm:t>
    </dgm:pt>
    <dgm:pt modelId="{91A24528-817F-4D45-8F12-54CA152DF3E6}">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905A610C-2670-4846-A174-73BE58DDB836}" type="parTrans" cxnId="{BF5C4DD1-2FD2-441E-A872-3848E1858D96}">
      <dgm:prSet/>
      <dgm:spPr/>
      <dgm:t>
        <a:bodyPr/>
        <a:lstStyle/>
        <a:p>
          <a:endParaRPr lang="en-US"/>
        </a:p>
      </dgm:t>
    </dgm:pt>
    <dgm:pt modelId="{419270CA-53BB-4B0C-9B02-D4668735F482}" type="sibTrans" cxnId="{BF5C4DD1-2FD2-441E-A872-3848E1858D96}">
      <dgm:prSet/>
      <dgm:spPr/>
      <dgm:t>
        <a:bodyPr/>
        <a:lstStyle/>
        <a:p>
          <a:endParaRPr lang="en-US"/>
        </a:p>
      </dgm:t>
    </dgm:pt>
    <dgm:pt modelId="{517484BB-2526-46D2-BEC7-A7BBAA29D5AA}">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11D6536A-54C6-4EC7-97B2-21C1B395847D}" type="parTrans" cxnId="{E3E972EB-F88C-4BB8-9351-B6F9CEE5F66A}">
      <dgm:prSet/>
      <dgm:spPr/>
      <dgm:t>
        <a:bodyPr/>
        <a:lstStyle/>
        <a:p>
          <a:endParaRPr lang="en-US"/>
        </a:p>
      </dgm:t>
    </dgm:pt>
    <dgm:pt modelId="{0FD880CC-B33A-4909-827A-3F9EEA414E31}" type="sibTrans" cxnId="{E3E972EB-F88C-4BB8-9351-B6F9CEE5F66A}">
      <dgm:prSet/>
      <dgm:spPr/>
      <dgm:t>
        <a:bodyPr/>
        <a:lstStyle/>
        <a:p>
          <a:endParaRPr lang="en-US"/>
        </a:p>
      </dgm:t>
    </dgm:pt>
    <dgm:pt modelId="{A52D593B-B08B-48F1-ABF3-BC0BEE2089C1}">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21F347CD-2DE1-4775-A2BE-B54132071729}" type="parTrans" cxnId="{200570D5-BEB7-4EC7-8C88-E554C1D38623}">
      <dgm:prSet/>
      <dgm:spPr/>
      <dgm:t>
        <a:bodyPr/>
        <a:lstStyle/>
        <a:p>
          <a:endParaRPr lang="en-US"/>
        </a:p>
      </dgm:t>
    </dgm:pt>
    <dgm:pt modelId="{3C8BBD3A-DEC2-4B46-9D54-27F9DEE55749}" type="sibTrans" cxnId="{200570D5-BEB7-4EC7-8C88-E554C1D38623}">
      <dgm:prSet/>
      <dgm:spPr/>
      <dgm:t>
        <a:bodyPr/>
        <a:lstStyle/>
        <a:p>
          <a:endParaRPr lang="en-US"/>
        </a:p>
      </dgm:t>
    </dgm:pt>
    <dgm:pt modelId="{6CA02E3C-5F5E-4CDF-81D2-0465BFA703AB}">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dirty="0">
            <a:solidFill>
              <a:sysClr val="window" lastClr="FFFFFF"/>
            </a:solidFill>
            <a:latin typeface="Arial Narrow" panose="020B0606020202030204" pitchFamily="34" charset="0"/>
            <a:ea typeface="+mn-ea"/>
            <a:cs typeface="+mn-cs"/>
          </a:endParaRPr>
        </a:p>
      </dgm:t>
    </dgm:pt>
    <dgm:pt modelId="{3573693C-AC60-45D4-98D1-B8D09DD4F326}" type="sibTrans" cxnId="{20094435-E958-4A43-A8C3-27635AB73A6A}">
      <dgm:prSet/>
      <dgm:spPr/>
      <dgm:t>
        <a:bodyPr/>
        <a:lstStyle/>
        <a:p>
          <a:endParaRPr lang="en-US">
            <a:latin typeface="Arial Narrow" panose="020B0606020202030204" pitchFamily="34" charset="0"/>
          </a:endParaRPr>
        </a:p>
      </dgm:t>
    </dgm:pt>
    <dgm:pt modelId="{4024354B-F224-4892-966F-F09D95CD1361}" type="parTrans" cxnId="{20094435-E958-4A43-A8C3-27635AB73A6A}">
      <dgm:prSet/>
      <dgm:spPr/>
      <dgm:t>
        <a:bodyPr/>
        <a:lstStyle/>
        <a:p>
          <a:endParaRPr lang="en-US">
            <a:latin typeface="Arial Narrow" panose="020B0606020202030204" pitchFamily="34" charset="0"/>
          </a:endParaRPr>
        </a:p>
      </dgm:t>
    </dgm:pt>
    <dgm:pt modelId="{4D3BFA8A-BC75-421B-B73F-A569CE1CC892}">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dirty="0">
            <a:solidFill>
              <a:sysClr val="window" lastClr="FFFFFF"/>
            </a:solidFill>
            <a:latin typeface="Arial Narrow" panose="020B0606020202030204" pitchFamily="34" charset="0"/>
            <a:ea typeface="+mn-ea"/>
            <a:cs typeface="+mn-cs"/>
          </a:endParaRPr>
        </a:p>
      </dgm:t>
    </dgm:pt>
    <dgm:pt modelId="{6FA7D041-E460-4F51-BE13-CC2C9A362449}" type="sibTrans" cxnId="{FF1B04BA-4108-4ED1-8CA7-7DDF9ECDC053}">
      <dgm:prSet/>
      <dgm:spPr/>
      <dgm:t>
        <a:bodyPr/>
        <a:lstStyle/>
        <a:p>
          <a:endParaRPr lang="en-US">
            <a:latin typeface="Arial Narrow" panose="020B0606020202030204" pitchFamily="34" charset="0"/>
          </a:endParaRPr>
        </a:p>
      </dgm:t>
    </dgm:pt>
    <dgm:pt modelId="{9F6A416A-4F11-4452-B9A6-0D03BD488751}" type="parTrans" cxnId="{FF1B04BA-4108-4ED1-8CA7-7DDF9ECDC053}">
      <dgm:prSet/>
      <dgm:spPr/>
      <dgm:t>
        <a:bodyPr/>
        <a:lstStyle/>
        <a:p>
          <a:endParaRPr lang="en-US">
            <a:latin typeface="Arial Narrow" panose="020B0606020202030204" pitchFamily="34" charset="0"/>
          </a:endParaRPr>
        </a:p>
      </dgm:t>
    </dgm:pt>
    <dgm:pt modelId="{782E6C56-1AEC-4CA6-B352-E9288687E95E}">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Optimise the organisation</a:t>
          </a:r>
        </a:p>
      </dgm:t>
    </dgm:pt>
    <dgm:pt modelId="{EE3E9E60-D46C-466E-B10C-2DDE64B232B9}" type="sibTrans" cxnId="{07CDB224-D506-437C-8926-1F934AE2D6F5}">
      <dgm:prSet/>
      <dgm:spPr/>
      <dgm:t>
        <a:bodyPr/>
        <a:lstStyle/>
        <a:p>
          <a:endParaRPr lang="en-US">
            <a:latin typeface="Arial Narrow" panose="020B0606020202030204" pitchFamily="34" charset="0"/>
          </a:endParaRPr>
        </a:p>
      </dgm:t>
    </dgm:pt>
    <dgm:pt modelId="{6B33C4DF-4DE3-47FB-86B6-A6F8B40980FB}" type="parTrans" cxnId="{07CDB224-D506-437C-8926-1F934AE2D6F5}">
      <dgm:prSet/>
      <dgm:spPr/>
      <dgm:t>
        <a:bodyPr/>
        <a:lstStyle/>
        <a:p>
          <a:endParaRPr lang="en-US">
            <a:latin typeface="Arial Narrow" panose="020B0606020202030204" pitchFamily="34" charset="0"/>
          </a:endParaRPr>
        </a:p>
      </dgm:t>
    </dgm:pt>
    <dgm:pt modelId="{81A22578-7E79-41D3-9434-8B38E724555F}" type="pres">
      <dgm:prSet presAssocID="{E807D772-AC6F-45E5-B890-C12AE4822AF4}" presName="linearFlow" presStyleCnt="0">
        <dgm:presLayoutVars>
          <dgm:dir/>
          <dgm:animLvl val="lvl"/>
          <dgm:resizeHandles/>
        </dgm:presLayoutVars>
      </dgm:prSet>
      <dgm:spPr/>
      <dgm:t>
        <a:bodyPr/>
        <a:lstStyle/>
        <a:p>
          <a:endParaRPr lang="en-US"/>
        </a:p>
      </dgm:t>
    </dgm:pt>
    <dgm:pt modelId="{6635FC90-0862-4065-B567-B58B3B055DE6}" type="pres">
      <dgm:prSet presAssocID="{752FF4FF-3351-40D0-9C99-A743383C7E79}" presName="compositeNode" presStyleCnt="0">
        <dgm:presLayoutVars>
          <dgm:bulletEnabled val="1"/>
        </dgm:presLayoutVars>
      </dgm:prSet>
      <dgm:spPr/>
    </dgm:pt>
    <dgm:pt modelId="{C9C5470C-9808-4C61-9D66-8D993DF63356}" type="pres">
      <dgm:prSet presAssocID="{752FF4FF-3351-40D0-9C99-A743383C7E79}" presName="image" presStyleLbl="fgImgPlace1" presStyleIdx="0" presStyleCnt="3" custLinFactX="15960" custLinFactNeighborX="100000" custLinFactNeighborY="-3120"/>
      <dgm:spPr>
        <a:xfrm>
          <a:off x="34988" y="176587"/>
          <a:ext cx="531687" cy="531687"/>
        </a:xfrm>
        <a:prstGeom prst="rect">
          <a:avLst/>
        </a:prstGeom>
        <a:blipFill rotWithShape="1">
          <a:blip xmlns:r="http://schemas.openxmlformats.org/officeDocument/2006/relationships" r:embed="rId1">
            <a:duotone>
              <a:schemeClr val="accent5">
                <a:shade val="45000"/>
                <a:satMod val="135000"/>
              </a:schemeClr>
              <a:prstClr val="white"/>
            </a:duotone>
          </a:blip>
          <a:stretch>
            <a:fillRect/>
          </a:stretch>
        </a:blipFill>
        <a:ln w="12700" cap="flat" cmpd="sng" algn="ctr">
          <a:noFill/>
          <a:prstDash val="solid"/>
          <a:miter lim="800000"/>
        </a:ln>
        <a:effectLst/>
      </dgm:spPr>
    </dgm:pt>
    <dgm:pt modelId="{3425984F-2F80-4348-A933-EF81E251EBD4}" type="pres">
      <dgm:prSet presAssocID="{752FF4FF-3351-40D0-9C99-A743383C7E79}" presName="childNode" presStyleLbl="node1" presStyleIdx="0" presStyleCnt="3" custScaleY="79991">
        <dgm:presLayoutVars>
          <dgm:bulletEnabled val="1"/>
        </dgm:presLayoutVars>
      </dgm:prSet>
      <dgm:spPr>
        <a:prstGeom prst="rect">
          <a:avLst/>
        </a:prstGeom>
      </dgm:spPr>
      <dgm:t>
        <a:bodyPr/>
        <a:lstStyle/>
        <a:p>
          <a:endParaRPr lang="en-US"/>
        </a:p>
      </dgm:t>
    </dgm:pt>
    <dgm:pt modelId="{C680AE40-6734-4ADD-B8C0-087165BB8167}" type="pres">
      <dgm:prSet presAssocID="{752FF4FF-3351-40D0-9C99-A743383C7E79}" presName="parentNode" presStyleLbl="revTx" presStyleIdx="0" presStyleCnt="3">
        <dgm:presLayoutVars>
          <dgm:chMax val="0"/>
          <dgm:bulletEnabled val="1"/>
        </dgm:presLayoutVars>
      </dgm:prSet>
      <dgm:spPr>
        <a:prstGeom prst="rect">
          <a:avLst/>
        </a:prstGeom>
      </dgm:spPr>
      <dgm:t>
        <a:bodyPr/>
        <a:lstStyle/>
        <a:p>
          <a:endParaRPr lang="en-US"/>
        </a:p>
      </dgm:t>
    </dgm:pt>
    <dgm:pt modelId="{DB9F9D27-4806-49D9-B5D6-442C6ACC02A5}" type="pres">
      <dgm:prSet presAssocID="{1DA56741-2012-4519-BBFC-07B0A4A2D813}" presName="sibTrans" presStyleCnt="0"/>
      <dgm:spPr/>
    </dgm:pt>
    <dgm:pt modelId="{C3BD9475-895B-4032-BCB8-158FDFC13814}" type="pres">
      <dgm:prSet presAssocID="{E7257AFA-096D-451F-884C-2F9F78E05183}" presName="compositeNode" presStyleCnt="0">
        <dgm:presLayoutVars>
          <dgm:bulletEnabled val="1"/>
        </dgm:presLayoutVars>
      </dgm:prSet>
      <dgm:spPr/>
    </dgm:pt>
    <dgm:pt modelId="{9EC2BAEF-2927-43AC-904B-2AE368FB9802}" type="pres">
      <dgm:prSet presAssocID="{E7257AFA-096D-451F-884C-2F9F78E05183}" presName="image" presStyleLbl="fgImgPlace1" presStyleIdx="1" presStyleCnt="3" custLinFactX="13075" custLinFactNeighborX="100000" custLinFactNeighborY="-8889"/>
      <dgm:spPr>
        <a:xfrm>
          <a:off x="1966197" y="176587"/>
          <a:ext cx="531687" cy="531687"/>
        </a:xfrm>
        <a:prstGeom prst="rect">
          <a:avLst/>
        </a:prstGeom>
        <a:blipFill rotWithShape="1">
          <a:blip xmlns:r="http://schemas.openxmlformats.org/officeDocument/2006/relationships" r:embed="rId2">
            <a:duotone>
              <a:prstClr val="black"/>
              <a:schemeClr val="accent2">
                <a:tint val="45000"/>
                <a:satMod val="400000"/>
              </a:schemeClr>
            </a:duotone>
          </a:blip>
          <a:stretch>
            <a:fillRect/>
          </a:stretch>
        </a:blipFill>
        <a:ln w="12700" cap="flat" cmpd="sng" algn="ctr">
          <a:noFill/>
          <a:prstDash val="solid"/>
          <a:miter lim="800000"/>
        </a:ln>
        <a:effectLst/>
      </dgm:spPr>
    </dgm:pt>
    <dgm:pt modelId="{DFC8C81A-9FAA-4914-943F-C8935592BAA7}" type="pres">
      <dgm:prSet presAssocID="{E7257AFA-096D-451F-884C-2F9F78E05183}" presName="childNode" presStyleLbl="node1" presStyleIdx="1" presStyleCnt="3" custScaleY="81212">
        <dgm:presLayoutVars>
          <dgm:bulletEnabled val="1"/>
        </dgm:presLayoutVars>
      </dgm:prSet>
      <dgm:spPr>
        <a:prstGeom prst="rect">
          <a:avLst/>
        </a:prstGeom>
      </dgm:spPr>
      <dgm:t>
        <a:bodyPr/>
        <a:lstStyle/>
        <a:p>
          <a:endParaRPr lang="en-US"/>
        </a:p>
      </dgm:t>
    </dgm:pt>
    <dgm:pt modelId="{81587068-DA93-4D2F-BD63-644ED7A01059}" type="pres">
      <dgm:prSet presAssocID="{E7257AFA-096D-451F-884C-2F9F78E05183}" presName="parentNode" presStyleLbl="revTx" presStyleIdx="1" presStyleCnt="3">
        <dgm:presLayoutVars>
          <dgm:chMax val="0"/>
          <dgm:bulletEnabled val="1"/>
        </dgm:presLayoutVars>
      </dgm:prSet>
      <dgm:spPr>
        <a:prstGeom prst="rect">
          <a:avLst/>
        </a:prstGeom>
      </dgm:spPr>
      <dgm:t>
        <a:bodyPr/>
        <a:lstStyle/>
        <a:p>
          <a:endParaRPr lang="en-US"/>
        </a:p>
      </dgm:t>
    </dgm:pt>
    <dgm:pt modelId="{4961557D-95F0-4038-9186-9543D80CFD24}" type="pres">
      <dgm:prSet presAssocID="{38732F65-6E0A-456D-9377-939484D4E3CD}" presName="sibTrans" presStyleCnt="0"/>
      <dgm:spPr/>
    </dgm:pt>
    <dgm:pt modelId="{0EDC84F8-B565-4BC9-A82B-FA8BC98D24E8}" type="pres">
      <dgm:prSet presAssocID="{31364DA6-8B67-4612-B7DC-74498CEC6FB5}" presName="compositeNode" presStyleCnt="0">
        <dgm:presLayoutVars>
          <dgm:bulletEnabled val="1"/>
        </dgm:presLayoutVars>
      </dgm:prSet>
      <dgm:spPr/>
    </dgm:pt>
    <dgm:pt modelId="{FEA6B234-FDFD-4FE6-9639-1A6EA35D4E8F}" type="pres">
      <dgm:prSet presAssocID="{31364DA6-8B67-4612-B7DC-74498CEC6FB5}" presName="image" presStyleLbl="fgImgPlace1" presStyleIdx="2" presStyleCnt="3" custLinFactX="15942" custLinFactNeighborX="100000" custLinFactNeighborY="-15395"/>
      <dgm:spPr>
        <a:xfrm>
          <a:off x="3897406" y="176587"/>
          <a:ext cx="531687" cy="531687"/>
        </a:xfrm>
        <a:prstGeom prst="rect">
          <a:avLst/>
        </a:prstGeom>
        <a:blipFill rotWithShape="1">
          <a:blip xmlns:r="http://schemas.openxmlformats.org/officeDocument/2006/relationships" r:embed="rId3">
            <a:duotone>
              <a:prstClr val="black"/>
              <a:schemeClr val="accent6">
                <a:tint val="45000"/>
                <a:satMod val="400000"/>
              </a:schemeClr>
            </a:duotone>
          </a:blip>
          <a:stretch>
            <a:fillRect/>
          </a:stretch>
        </a:blipFill>
        <a:ln w="12700" cap="flat" cmpd="sng" algn="ctr">
          <a:noFill/>
          <a:prstDash val="solid"/>
          <a:miter lim="800000"/>
        </a:ln>
        <a:effectLst/>
      </dgm:spPr>
    </dgm:pt>
    <dgm:pt modelId="{0C78C663-E892-486C-95C3-12C52E18D2E9}" type="pres">
      <dgm:prSet presAssocID="{31364DA6-8B67-4612-B7DC-74498CEC6FB5}" presName="childNode" presStyleLbl="node1" presStyleIdx="2" presStyleCnt="3" custScaleX="100411" custScaleY="79991">
        <dgm:presLayoutVars>
          <dgm:bulletEnabled val="1"/>
        </dgm:presLayoutVars>
      </dgm:prSet>
      <dgm:spPr>
        <a:prstGeom prst="rect">
          <a:avLst/>
        </a:prstGeom>
      </dgm:spPr>
      <dgm:t>
        <a:bodyPr/>
        <a:lstStyle/>
        <a:p>
          <a:endParaRPr lang="en-US"/>
        </a:p>
      </dgm:t>
    </dgm:pt>
    <dgm:pt modelId="{14D309A6-FA4A-43C2-8EDD-E7D3D9393579}" type="pres">
      <dgm:prSet presAssocID="{31364DA6-8B67-4612-B7DC-74498CEC6FB5}" presName="parentNode" presStyleLbl="revTx" presStyleIdx="2" presStyleCnt="3">
        <dgm:presLayoutVars>
          <dgm:chMax val="0"/>
          <dgm:bulletEnabled val="1"/>
        </dgm:presLayoutVars>
      </dgm:prSet>
      <dgm:spPr>
        <a:prstGeom prst="rect">
          <a:avLst/>
        </a:prstGeom>
      </dgm:spPr>
      <dgm:t>
        <a:bodyPr/>
        <a:lstStyle/>
        <a:p>
          <a:endParaRPr lang="en-US"/>
        </a:p>
      </dgm:t>
    </dgm:pt>
  </dgm:ptLst>
  <dgm:cxnLst>
    <dgm:cxn modelId="{DECDAE2D-BF4F-4493-A8D4-B51B67F98981}" type="presOf" srcId="{73D0C037-389E-4495-95D3-73AC29431F5D}" destId="{0C78C663-E892-486C-95C3-12C52E18D2E9}" srcOrd="0" destOrd="0" presId="urn:microsoft.com/office/officeart/2005/8/layout/hList2"/>
    <dgm:cxn modelId="{F6868CBB-1094-43DC-A5EB-7F45434F2676}" type="presOf" srcId="{89DCC840-BF61-4ED0-ACA5-9EC0A0BFE295}" destId="{DFC8C81A-9FAA-4914-943F-C8935592BAA7}" srcOrd="0" destOrd="0" presId="urn:microsoft.com/office/officeart/2005/8/layout/hList2"/>
    <dgm:cxn modelId="{A0A51767-AAC2-436F-A3C9-09331BB7F209}" type="presOf" srcId="{A0BD097B-67F8-441E-9C64-9EC85BA433A4}" destId="{DFC8C81A-9FAA-4914-943F-C8935592BAA7}" srcOrd="0" destOrd="2" presId="urn:microsoft.com/office/officeart/2005/8/layout/hList2"/>
    <dgm:cxn modelId="{8A57B28A-1295-4E1F-9638-C87FBAAA06A5}" type="presOf" srcId="{752FF4FF-3351-40D0-9C99-A743383C7E79}" destId="{C680AE40-6734-4ADD-B8C0-087165BB8167}" srcOrd="0" destOrd="0" presId="urn:microsoft.com/office/officeart/2005/8/layout/hList2"/>
    <dgm:cxn modelId="{200570D5-BEB7-4EC7-8C88-E554C1D38623}" srcId="{31364DA6-8B67-4612-B7DC-74498CEC6FB5}" destId="{A52D593B-B08B-48F1-ABF3-BC0BEE2089C1}" srcOrd="6" destOrd="0" parTransId="{21F347CD-2DE1-4775-A2BE-B54132071729}" sibTransId="{3C8BBD3A-DEC2-4B46-9D54-27F9DEE55749}"/>
    <dgm:cxn modelId="{585258B8-BA01-471D-996B-0ADF82021E17}" type="presOf" srcId="{6CA02E3C-5F5E-4CDF-81D2-0465BFA703AB}" destId="{3425984F-2F80-4348-A933-EF81E251EBD4}" srcOrd="0" destOrd="1" presId="urn:microsoft.com/office/officeart/2005/8/layout/hList2"/>
    <dgm:cxn modelId="{55685C7A-3967-4025-88AA-F0F7BA0028E0}" type="presOf" srcId="{F3505AF4-B750-4F5A-8D75-711A11AD20BE}" destId="{3425984F-2F80-4348-A933-EF81E251EBD4}" srcOrd="0" destOrd="0" presId="urn:microsoft.com/office/officeart/2005/8/layout/hList2"/>
    <dgm:cxn modelId="{E2171D0C-D25A-42D5-9D26-86543470A03E}" type="presOf" srcId="{E807D772-AC6F-45E5-B890-C12AE4822AF4}" destId="{81A22578-7E79-41D3-9434-8B38E724555F}" srcOrd="0" destOrd="0" presId="urn:microsoft.com/office/officeart/2005/8/layout/hList2"/>
    <dgm:cxn modelId="{AD0BA193-83CC-4782-825C-8BBA6DDE0219}" srcId="{E807D772-AC6F-45E5-B890-C12AE4822AF4}" destId="{E7257AFA-096D-451F-884C-2F9F78E05183}" srcOrd="1" destOrd="0" parTransId="{A7AA5298-18C2-4C8E-BF4D-49A405AAE982}" sibTransId="{38732F65-6E0A-456D-9377-939484D4E3CD}"/>
    <dgm:cxn modelId="{524896FA-DE5A-4852-8575-C5932AAFFE11}" type="presOf" srcId="{B081D919-465F-406A-B4EC-739D35B627A3}" destId="{DFC8C81A-9FAA-4914-943F-C8935592BAA7}" srcOrd="0" destOrd="3" presId="urn:microsoft.com/office/officeart/2005/8/layout/hList2"/>
    <dgm:cxn modelId="{60CDB533-65D5-47FC-A21F-335515F8634A}" type="presOf" srcId="{CA276179-03B9-4A75-860F-7AE6D1B86A47}" destId="{0C78C663-E892-486C-95C3-12C52E18D2E9}" srcOrd="0" destOrd="3" presId="urn:microsoft.com/office/officeart/2005/8/layout/hList2"/>
    <dgm:cxn modelId="{20094435-E958-4A43-A8C3-27635AB73A6A}" srcId="{752FF4FF-3351-40D0-9C99-A743383C7E79}" destId="{6CA02E3C-5F5E-4CDF-81D2-0465BFA703AB}" srcOrd="1" destOrd="0" parTransId="{4024354B-F224-4892-966F-F09D95CD1361}" sibTransId="{3573693C-AC60-45D4-98D1-B8D09DD4F326}"/>
    <dgm:cxn modelId="{5B044245-E3E0-43C2-964D-F9E106FDECF7}" srcId="{31364DA6-8B67-4612-B7DC-74498CEC6FB5}" destId="{73D0C037-389E-4495-95D3-73AC29431F5D}" srcOrd="0" destOrd="0" parTransId="{7581A92E-E3E4-4663-B5F2-8038921ABAC1}" sibTransId="{DFD7F613-0A24-4247-85CB-A19D6B556DA3}"/>
    <dgm:cxn modelId="{FF1B04BA-4108-4ED1-8CA7-7DDF9ECDC053}" srcId="{752FF4FF-3351-40D0-9C99-A743383C7E79}" destId="{4D3BFA8A-BC75-421B-B73F-A569CE1CC892}" srcOrd="2" destOrd="0" parTransId="{9F6A416A-4F11-4452-B9A6-0D03BD488751}" sibTransId="{6FA7D041-E460-4F51-BE13-CC2C9A362449}"/>
    <dgm:cxn modelId="{93CEA76F-D23B-46EB-BC3F-81C41D7EA52D}" srcId="{E807D772-AC6F-45E5-B890-C12AE4822AF4}" destId="{752FF4FF-3351-40D0-9C99-A743383C7E79}" srcOrd="0" destOrd="0" parTransId="{46CCB24E-D836-45D4-BFDB-7EBDEC925256}" sibTransId="{1DA56741-2012-4519-BBFC-07B0A4A2D813}"/>
    <dgm:cxn modelId="{BF5C4DD1-2FD2-441E-A872-3848E1858D96}" srcId="{31364DA6-8B67-4612-B7DC-74498CEC6FB5}" destId="{91A24528-817F-4D45-8F12-54CA152DF3E6}" srcOrd="4" destOrd="0" parTransId="{905A610C-2670-4846-A174-73BE58DDB836}" sibTransId="{419270CA-53BB-4B0C-9B02-D4668735F482}"/>
    <dgm:cxn modelId="{70A234BD-BA17-495F-95A9-09D75A828374}" type="presOf" srcId="{4D3BFA8A-BC75-421B-B73F-A569CE1CC892}" destId="{3425984F-2F80-4348-A933-EF81E251EBD4}" srcOrd="0" destOrd="2" presId="urn:microsoft.com/office/officeart/2005/8/layout/hList2"/>
    <dgm:cxn modelId="{45477986-9AF9-4F35-A01A-66A8A22BE19D}" srcId="{31364DA6-8B67-4612-B7DC-74498CEC6FB5}" destId="{CA276179-03B9-4A75-860F-7AE6D1B86A47}" srcOrd="3" destOrd="0" parTransId="{9FAF266F-4D53-4A21-84A4-485051078C39}" sibTransId="{D7C29186-76D6-4D16-B59C-A4040C1F2FF7}"/>
    <dgm:cxn modelId="{7139F493-A238-43B3-86EB-170393E51633}" srcId="{E7257AFA-096D-451F-884C-2F9F78E05183}" destId="{0BFAC838-F33A-4629-8EB0-8BF6F98F4565}" srcOrd="1" destOrd="0" parTransId="{87CA7A79-D633-4C56-B8CC-C71EF884E3C5}" sibTransId="{BBF80551-4A01-4386-B13D-B7B36B8247C8}"/>
    <dgm:cxn modelId="{9340758A-A792-4B93-AE6D-5C7EA287DFB9}" srcId="{E7257AFA-096D-451F-884C-2F9F78E05183}" destId="{89DCC840-BF61-4ED0-ACA5-9EC0A0BFE295}" srcOrd="0" destOrd="0" parTransId="{196AA502-1AD7-4E38-8E5F-CE00C3F18DB1}" sibTransId="{C3F0F76E-3773-472A-813C-3AF20BE277DA}"/>
    <dgm:cxn modelId="{08FD7333-06E5-447C-8A6F-F60087987A1F}" type="presOf" srcId="{0BFAC838-F33A-4629-8EB0-8BF6F98F4565}" destId="{DFC8C81A-9FAA-4914-943F-C8935592BAA7}" srcOrd="0" destOrd="1" presId="urn:microsoft.com/office/officeart/2005/8/layout/hList2"/>
    <dgm:cxn modelId="{AC563F15-CB03-4CD6-8136-C7AEE4F46AEE}" type="presOf" srcId="{91A24528-817F-4D45-8F12-54CA152DF3E6}" destId="{0C78C663-E892-486C-95C3-12C52E18D2E9}" srcOrd="0" destOrd="4" presId="urn:microsoft.com/office/officeart/2005/8/layout/hList2"/>
    <dgm:cxn modelId="{58698916-04B8-41AD-ABF5-02E926D2ADAA}" srcId="{752FF4FF-3351-40D0-9C99-A743383C7E79}" destId="{F3505AF4-B750-4F5A-8D75-711A11AD20BE}" srcOrd="0" destOrd="0" parTransId="{4A365D10-CA64-4076-A222-9FE3D26E113F}" sibTransId="{A465E9A0-3394-4767-B3F9-C23F854A1442}"/>
    <dgm:cxn modelId="{E3E972EB-F88C-4BB8-9351-B6F9CEE5F66A}" srcId="{31364DA6-8B67-4612-B7DC-74498CEC6FB5}" destId="{517484BB-2526-46D2-BEC7-A7BBAA29D5AA}" srcOrd="5" destOrd="0" parTransId="{11D6536A-54C6-4EC7-97B2-21C1B395847D}" sibTransId="{0FD880CC-B33A-4909-827A-3F9EEA414E31}"/>
    <dgm:cxn modelId="{72BF790E-B5FA-49A7-8C7F-C5403933D204}" type="presOf" srcId="{A52D593B-B08B-48F1-ABF3-BC0BEE2089C1}" destId="{0C78C663-E892-486C-95C3-12C52E18D2E9}" srcOrd="0" destOrd="6" presId="urn:microsoft.com/office/officeart/2005/8/layout/hList2"/>
    <dgm:cxn modelId="{07CDB224-D506-437C-8926-1F934AE2D6F5}" srcId="{752FF4FF-3351-40D0-9C99-A743383C7E79}" destId="{782E6C56-1AEC-4CA6-B352-E9288687E95E}" srcOrd="3" destOrd="0" parTransId="{6B33C4DF-4DE3-47FB-86B6-A6F8B40980FB}" sibTransId="{EE3E9E60-D46C-466E-B10C-2DDE64B232B9}"/>
    <dgm:cxn modelId="{6C2E8CC4-6C3F-4AEA-B3D4-ADBB043B60FB}" type="presOf" srcId="{31364DA6-8B67-4612-B7DC-74498CEC6FB5}" destId="{14D309A6-FA4A-43C2-8EDD-E7D3D9393579}" srcOrd="0" destOrd="0" presId="urn:microsoft.com/office/officeart/2005/8/layout/hList2"/>
    <dgm:cxn modelId="{086C6991-7B2F-41CD-A112-E39689E40AC0}" srcId="{31364DA6-8B67-4612-B7DC-74498CEC6FB5}" destId="{99E0CE54-127F-43CF-9E5B-75D308022A12}" srcOrd="1" destOrd="0" parTransId="{B4F0F76A-2521-4999-93CE-57C030C9B363}" sibTransId="{C9B949BE-BC0A-4FB5-8D5A-9BA3CF9B82FA}"/>
    <dgm:cxn modelId="{1919CE6A-1796-4ADF-A914-7F3DD43F33E0}" type="presOf" srcId="{517484BB-2526-46D2-BEC7-A7BBAA29D5AA}" destId="{0C78C663-E892-486C-95C3-12C52E18D2E9}" srcOrd="0" destOrd="5" presId="urn:microsoft.com/office/officeart/2005/8/layout/hList2"/>
    <dgm:cxn modelId="{F27A322F-1FF7-41D9-9552-04889FC7801A}" type="presOf" srcId="{99E0CE54-127F-43CF-9E5B-75D308022A12}" destId="{0C78C663-E892-486C-95C3-12C52E18D2E9}" srcOrd="0" destOrd="1" presId="urn:microsoft.com/office/officeart/2005/8/layout/hList2"/>
    <dgm:cxn modelId="{12DE72BE-015C-4BD7-9E73-28381C2EF5A7}" srcId="{E7257AFA-096D-451F-884C-2F9F78E05183}" destId="{B081D919-465F-406A-B4EC-739D35B627A3}" srcOrd="3" destOrd="0" parTransId="{F319360E-4874-4E29-A773-D0344EBC4536}" sibTransId="{9E35AC48-CFF9-46E4-BE3C-46E2EB31C36D}"/>
    <dgm:cxn modelId="{0FD1A91E-E05D-4896-9179-541756711005}" srcId="{31364DA6-8B67-4612-B7DC-74498CEC6FB5}" destId="{02B6CA9D-85D9-45E1-94FD-59410902ADCF}" srcOrd="2" destOrd="0" parTransId="{5C92201B-4D0F-439A-9EED-EACFFC170EB3}" sibTransId="{B8EA2558-8113-4B95-882D-65C39954F6E3}"/>
    <dgm:cxn modelId="{93A5B12B-48B4-4262-89DF-2E9E211FCCD9}" srcId="{E807D772-AC6F-45E5-B890-C12AE4822AF4}" destId="{31364DA6-8B67-4612-B7DC-74498CEC6FB5}" srcOrd="2" destOrd="0" parTransId="{2E7003B5-03AE-4FAC-8B3F-F09D27E38422}" sibTransId="{7630991C-216D-4E6A-B1B3-EE6507801E5D}"/>
    <dgm:cxn modelId="{5C792864-CCE1-49CC-BD68-17E86F1DFBDB}" type="presOf" srcId="{E7257AFA-096D-451F-884C-2F9F78E05183}" destId="{81587068-DA93-4D2F-BD63-644ED7A01059}" srcOrd="0" destOrd="0" presId="urn:microsoft.com/office/officeart/2005/8/layout/hList2"/>
    <dgm:cxn modelId="{EF053F5D-082E-4E06-902A-77BDB6156553}" type="presOf" srcId="{02B6CA9D-85D9-45E1-94FD-59410902ADCF}" destId="{0C78C663-E892-486C-95C3-12C52E18D2E9}" srcOrd="0" destOrd="2" presId="urn:microsoft.com/office/officeart/2005/8/layout/hList2"/>
    <dgm:cxn modelId="{7744BC47-F622-4CC9-8E13-FE6FCDA8E5B2}" srcId="{E7257AFA-096D-451F-884C-2F9F78E05183}" destId="{A0BD097B-67F8-441E-9C64-9EC85BA433A4}" srcOrd="2" destOrd="0" parTransId="{799739D5-4E85-4B5A-B070-820ED94B18F2}" sibTransId="{90261AB3-2FBD-4206-AE77-9C37D8B4BAA5}"/>
    <dgm:cxn modelId="{7ED601AB-C5CF-4674-83CC-B686155C2094}" type="presOf" srcId="{782E6C56-1AEC-4CA6-B352-E9288687E95E}" destId="{3425984F-2F80-4348-A933-EF81E251EBD4}" srcOrd="0" destOrd="3" presId="urn:microsoft.com/office/officeart/2005/8/layout/hList2"/>
    <dgm:cxn modelId="{257F2147-7AD4-47D7-AAD4-A300E51FDD3E}" type="presParOf" srcId="{81A22578-7E79-41D3-9434-8B38E724555F}" destId="{6635FC90-0862-4065-B567-B58B3B055DE6}" srcOrd="0" destOrd="0" presId="urn:microsoft.com/office/officeart/2005/8/layout/hList2"/>
    <dgm:cxn modelId="{F21FFB6F-7CE3-4248-AEB2-B04211D293B7}" type="presParOf" srcId="{6635FC90-0862-4065-B567-B58B3B055DE6}" destId="{C9C5470C-9808-4C61-9D66-8D993DF63356}" srcOrd="0" destOrd="0" presId="urn:microsoft.com/office/officeart/2005/8/layout/hList2"/>
    <dgm:cxn modelId="{30D468EE-D303-40D3-BB23-59CD17086B61}" type="presParOf" srcId="{6635FC90-0862-4065-B567-B58B3B055DE6}" destId="{3425984F-2F80-4348-A933-EF81E251EBD4}" srcOrd="1" destOrd="0" presId="urn:microsoft.com/office/officeart/2005/8/layout/hList2"/>
    <dgm:cxn modelId="{E0E38F40-B4A6-4983-9BD5-25B2DAFFC110}" type="presParOf" srcId="{6635FC90-0862-4065-B567-B58B3B055DE6}" destId="{C680AE40-6734-4ADD-B8C0-087165BB8167}" srcOrd="2" destOrd="0" presId="urn:microsoft.com/office/officeart/2005/8/layout/hList2"/>
    <dgm:cxn modelId="{514A913F-8FDD-4097-85B2-DE25D7B92A8F}" type="presParOf" srcId="{81A22578-7E79-41D3-9434-8B38E724555F}" destId="{DB9F9D27-4806-49D9-B5D6-442C6ACC02A5}" srcOrd="1" destOrd="0" presId="urn:microsoft.com/office/officeart/2005/8/layout/hList2"/>
    <dgm:cxn modelId="{9154DAB5-5F82-423E-BCE3-B5D713081FC6}" type="presParOf" srcId="{81A22578-7E79-41D3-9434-8B38E724555F}" destId="{C3BD9475-895B-4032-BCB8-158FDFC13814}" srcOrd="2" destOrd="0" presId="urn:microsoft.com/office/officeart/2005/8/layout/hList2"/>
    <dgm:cxn modelId="{8EDC9284-004D-4930-A659-D872B9833014}" type="presParOf" srcId="{C3BD9475-895B-4032-BCB8-158FDFC13814}" destId="{9EC2BAEF-2927-43AC-904B-2AE368FB9802}" srcOrd="0" destOrd="0" presId="urn:microsoft.com/office/officeart/2005/8/layout/hList2"/>
    <dgm:cxn modelId="{5CB21E17-9B92-43E3-8C4A-C2E6A2E5F5D7}" type="presParOf" srcId="{C3BD9475-895B-4032-BCB8-158FDFC13814}" destId="{DFC8C81A-9FAA-4914-943F-C8935592BAA7}" srcOrd="1" destOrd="0" presId="urn:microsoft.com/office/officeart/2005/8/layout/hList2"/>
    <dgm:cxn modelId="{E244B68D-E4FD-4A1E-915D-F7CD65EB4AE2}" type="presParOf" srcId="{C3BD9475-895B-4032-BCB8-158FDFC13814}" destId="{81587068-DA93-4D2F-BD63-644ED7A01059}" srcOrd="2" destOrd="0" presId="urn:microsoft.com/office/officeart/2005/8/layout/hList2"/>
    <dgm:cxn modelId="{67C2430A-B386-49BA-B12E-40885FE43081}" type="presParOf" srcId="{81A22578-7E79-41D3-9434-8B38E724555F}" destId="{4961557D-95F0-4038-9186-9543D80CFD24}" srcOrd="3" destOrd="0" presId="urn:microsoft.com/office/officeart/2005/8/layout/hList2"/>
    <dgm:cxn modelId="{F9054A08-B25C-4509-9571-58F0B3713112}" type="presParOf" srcId="{81A22578-7E79-41D3-9434-8B38E724555F}" destId="{0EDC84F8-B565-4BC9-A82B-FA8BC98D24E8}" srcOrd="4" destOrd="0" presId="urn:microsoft.com/office/officeart/2005/8/layout/hList2"/>
    <dgm:cxn modelId="{D59E19D7-9A05-448A-9A74-3C7A65F60B4D}" type="presParOf" srcId="{0EDC84F8-B565-4BC9-A82B-FA8BC98D24E8}" destId="{FEA6B234-FDFD-4FE6-9639-1A6EA35D4E8F}" srcOrd="0" destOrd="0" presId="urn:microsoft.com/office/officeart/2005/8/layout/hList2"/>
    <dgm:cxn modelId="{7B1A185C-F05D-440A-902C-0CAF1338A467}" type="presParOf" srcId="{0EDC84F8-B565-4BC9-A82B-FA8BC98D24E8}" destId="{0C78C663-E892-486C-95C3-12C52E18D2E9}" srcOrd="1" destOrd="0" presId="urn:microsoft.com/office/officeart/2005/8/layout/hList2"/>
    <dgm:cxn modelId="{E80EBA3D-73FF-45A6-91D8-0AE1722B0B5D}" type="presParOf" srcId="{0EDC84F8-B565-4BC9-A82B-FA8BC98D24E8}" destId="{14D309A6-FA4A-43C2-8EDD-E7D3D939357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B9C491-F3A4-43E6-AAA0-D9360222E3E1}"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n-US"/>
        </a:p>
      </dgm:t>
    </dgm:pt>
    <dgm:pt modelId="{5C901ABD-48D9-42CD-8B14-7EF20E18FFE3}">
      <dgm:prSet custT="1"/>
      <dgm:spPr/>
      <dgm:t>
        <a:bodyPr/>
        <a:lstStyle/>
        <a:p>
          <a:pPr algn="ctr"/>
          <a:endParaRPr lang="en-ZA" sz="1200" b="1" dirty="0">
            <a:solidFill>
              <a:schemeClr val="tx1"/>
            </a:solidFill>
            <a:latin typeface="Arial Narrow" panose="020B0606020202030204" pitchFamily="34" charset="0"/>
            <a:ea typeface="+mj-ea"/>
            <a:cs typeface="+mj-cs"/>
          </a:endParaRPr>
        </a:p>
        <a:p>
          <a:pPr algn="l"/>
          <a:r>
            <a:rPr lang="en-US" sz="1200" b="1" dirty="0">
              <a:solidFill>
                <a:schemeClr val="tx1"/>
              </a:solidFill>
              <a:latin typeface="Arial Narrow" panose="020B0606020202030204" pitchFamily="34" charset="0"/>
              <a:ea typeface="+mj-ea"/>
              <a:cs typeface="+mj-cs"/>
            </a:rPr>
            <a:t>The CCMA has continued to effectively manage the impact of the COVID-19 outbreak. COVID – 19 regulations are observed at CCMA offices. Where required offices have been closed to ensure disinfecting and minimising exposure to employees. The disinfecting of offices has been managed within Supply Chain parameters to ensure strict budget control and avoidance of non-compliance risks p</a:t>
          </a:r>
          <a:r>
            <a:rPr lang="en-ZA" sz="1200" b="1" dirty="0">
              <a:solidFill>
                <a:schemeClr val="tx1"/>
              </a:solidFill>
              <a:latin typeface="Arial Narrow" panose="020B0606020202030204" pitchFamily="34" charset="0"/>
              <a:ea typeface="+mj-ea"/>
              <a:cs typeface="+mj-cs"/>
            </a:rPr>
            <a:t>processes and staff.</a:t>
          </a:r>
        </a:p>
        <a:p>
          <a:pPr algn="ctr"/>
          <a:r>
            <a:rPr lang="en-ZA" sz="1200" b="1" dirty="0">
              <a:solidFill>
                <a:schemeClr val="tx1"/>
              </a:solidFill>
              <a:latin typeface="Arial Narrow" panose="020B0606020202030204" pitchFamily="34" charset="0"/>
              <a:ea typeface="+mj-ea"/>
              <a:cs typeface="+mj-cs"/>
            </a:rPr>
            <a:t> </a:t>
          </a:r>
        </a:p>
      </dgm:t>
    </dgm:pt>
    <dgm:pt modelId="{0FDC2CD8-BED4-49E4-8A60-7BDE898FC03C}" type="parTrans" cxnId="{E79D69C0-0E6C-4E2E-86D0-D15F90A5CFA4}">
      <dgm:prSet/>
      <dgm:spPr/>
      <dgm:t>
        <a:bodyPr/>
        <a:lstStyle/>
        <a:p>
          <a:endParaRPr lang="en-ZA" sz="1200" b="1">
            <a:solidFill>
              <a:schemeClr val="tx1"/>
            </a:solidFill>
            <a:latin typeface="Arial Narrow" panose="020B0606020202030204" pitchFamily="34" charset="0"/>
          </a:endParaRPr>
        </a:p>
      </dgm:t>
    </dgm:pt>
    <dgm:pt modelId="{40365258-F5BE-4A59-A8BF-B51F6367AB83}" type="sibTrans" cxnId="{E79D69C0-0E6C-4E2E-86D0-D15F90A5CFA4}">
      <dgm:prSet/>
      <dgm:spPr/>
      <dgm:t>
        <a:bodyPr/>
        <a:lstStyle/>
        <a:p>
          <a:endParaRPr lang="en-ZA" sz="1200" b="1">
            <a:solidFill>
              <a:schemeClr val="tx1"/>
            </a:solidFill>
            <a:latin typeface="Arial Narrow" panose="020B0606020202030204" pitchFamily="34" charset="0"/>
          </a:endParaRPr>
        </a:p>
      </dgm:t>
    </dgm:pt>
    <dgm:pt modelId="{D578D621-556B-441B-9A3E-6B0865E6675F}">
      <dgm:prSet custT="1"/>
      <dgm:spPr/>
      <dgm:t>
        <a:bodyPr/>
        <a:lstStyle/>
        <a:p>
          <a:pPr algn="l"/>
          <a:r>
            <a:rPr lang="en-US" sz="1200" b="1" dirty="0">
              <a:solidFill>
                <a:schemeClr val="tx1"/>
              </a:solidFill>
              <a:latin typeface="Arial Narrow" panose="020B0606020202030204" pitchFamily="34" charset="0"/>
            </a:rPr>
            <a:t>Due to the COVID-19 pandemic, parties are encouraged to refer disputes through email, facsimile, registered post or through the CCMA’s online referral platform which allows for applications for conciliation and arbitration hearings as well as condonation applications.</a:t>
          </a:r>
        </a:p>
      </dgm:t>
    </dgm:pt>
    <dgm:pt modelId="{8203692C-6F07-4AE6-9AC4-F7A2EC52A619}" type="parTrans" cxnId="{F1C27240-F878-4704-BC11-3603D3FE2B3A}">
      <dgm:prSet/>
      <dgm:spPr/>
      <dgm:t>
        <a:bodyPr/>
        <a:lstStyle/>
        <a:p>
          <a:endParaRPr lang="en-ZA" sz="1200" b="1">
            <a:solidFill>
              <a:schemeClr val="tx1"/>
            </a:solidFill>
            <a:latin typeface="Arial Narrow" panose="020B0606020202030204" pitchFamily="34" charset="0"/>
          </a:endParaRPr>
        </a:p>
      </dgm:t>
    </dgm:pt>
    <dgm:pt modelId="{C82B2D8B-65D1-4EEF-B024-0CE7E3501A14}" type="sibTrans" cxnId="{F1C27240-F878-4704-BC11-3603D3FE2B3A}">
      <dgm:prSet/>
      <dgm:spPr/>
      <dgm:t>
        <a:bodyPr/>
        <a:lstStyle/>
        <a:p>
          <a:endParaRPr lang="en-ZA" sz="1200" b="1">
            <a:solidFill>
              <a:schemeClr val="tx1"/>
            </a:solidFill>
            <a:latin typeface="Arial Narrow" panose="020B0606020202030204" pitchFamily="34" charset="0"/>
          </a:endParaRPr>
        </a:p>
      </dgm:t>
    </dgm:pt>
    <dgm:pt modelId="{51BA9F4D-672F-4AE4-988E-1D6A8BC04516}">
      <dgm:prSet custT="1"/>
      <dgm:spPr/>
      <dgm:t>
        <a:bodyPr/>
        <a:lstStyle/>
        <a:p>
          <a:pPr rtl="0"/>
          <a:r>
            <a:rPr lang="en-US" sz="1200" b="1" dirty="0">
              <a:solidFill>
                <a:schemeClr val="tx1"/>
              </a:solidFill>
              <a:latin typeface="Arial Narrow" panose="020B0606020202030204" pitchFamily="34" charset="0"/>
            </a:rPr>
            <a:t>The COVID-19 Steering Committee continuously monitors the internal environmental impact and adjusts the organisation’s response to safeguarding employees and Users of CCMA services. </a:t>
          </a:r>
        </a:p>
      </dgm:t>
    </dgm:pt>
    <dgm:pt modelId="{12CA2DE0-9353-42FD-926F-CBAD6B7881EA}" type="parTrans" cxnId="{A526DDE1-02C3-40AC-9E88-5CECDC275976}">
      <dgm:prSet/>
      <dgm:spPr/>
      <dgm:t>
        <a:bodyPr/>
        <a:lstStyle/>
        <a:p>
          <a:endParaRPr lang="en-ZA"/>
        </a:p>
      </dgm:t>
    </dgm:pt>
    <dgm:pt modelId="{7A8C1BC9-287B-4274-962C-1583694E90BC}" type="sibTrans" cxnId="{A526DDE1-02C3-40AC-9E88-5CECDC275976}">
      <dgm:prSet/>
      <dgm:spPr/>
      <dgm:t>
        <a:bodyPr/>
        <a:lstStyle/>
        <a:p>
          <a:endParaRPr lang="en-ZA"/>
        </a:p>
      </dgm:t>
    </dgm:pt>
    <dgm:pt modelId="{CD6B5977-CED7-4076-AA2D-94631D09B1B7}">
      <dgm:prSet custT="1"/>
      <dgm:spPr/>
      <dgm:t>
        <a:bodyPr/>
        <a:lstStyle/>
        <a:p>
          <a:r>
            <a:rPr lang="en-US" sz="1200" b="1" dirty="0">
              <a:solidFill>
                <a:schemeClr val="tx1"/>
              </a:solidFill>
              <a:latin typeface="Arial Narrow" panose="020B0606020202030204" pitchFamily="34" charset="0"/>
            </a:rPr>
            <a:t>The CCMA has put in place a COVID-19 Policy, which is supported by the COVID-19 Response Plan and Risk Assessment. Combined Assurance comprised of the Risk and Compliance Unit, Internal Audit; and OHS, have conducted inspections to provide the CCMA with assurance on the effectiveness of the organisational controls. </a:t>
          </a:r>
        </a:p>
      </dgm:t>
    </dgm:pt>
    <dgm:pt modelId="{60328E18-DF88-4333-A795-BC681099674F}" type="parTrans" cxnId="{68A74608-12AB-4E1B-9FC0-826B6430C0D9}">
      <dgm:prSet/>
      <dgm:spPr/>
      <dgm:t>
        <a:bodyPr/>
        <a:lstStyle/>
        <a:p>
          <a:endParaRPr lang="en-US"/>
        </a:p>
      </dgm:t>
    </dgm:pt>
    <dgm:pt modelId="{1623ED48-E5A5-4ED2-9C25-FA584EE10F23}" type="sibTrans" cxnId="{68A74608-12AB-4E1B-9FC0-826B6430C0D9}">
      <dgm:prSet/>
      <dgm:spPr/>
      <dgm:t>
        <a:bodyPr/>
        <a:lstStyle/>
        <a:p>
          <a:endParaRPr lang="en-US"/>
        </a:p>
      </dgm:t>
    </dgm:pt>
    <dgm:pt modelId="{C540B465-62BE-4F13-9897-B15267E60F8E}" type="pres">
      <dgm:prSet presAssocID="{E0B9C491-F3A4-43E6-AAA0-D9360222E3E1}" presName="Name0" presStyleCnt="0">
        <dgm:presLayoutVars>
          <dgm:chMax val="7"/>
          <dgm:chPref val="7"/>
          <dgm:dir/>
        </dgm:presLayoutVars>
      </dgm:prSet>
      <dgm:spPr/>
      <dgm:t>
        <a:bodyPr/>
        <a:lstStyle/>
        <a:p>
          <a:endParaRPr lang="en-US"/>
        </a:p>
      </dgm:t>
    </dgm:pt>
    <dgm:pt modelId="{5E8441F8-B153-4B1E-96F6-F709F71A4CA1}" type="pres">
      <dgm:prSet presAssocID="{E0B9C491-F3A4-43E6-AAA0-D9360222E3E1}" presName="Name1" presStyleCnt="0"/>
      <dgm:spPr/>
    </dgm:pt>
    <dgm:pt modelId="{6BF436C2-59CA-4C1A-8BCE-814DFF79F2F6}" type="pres">
      <dgm:prSet presAssocID="{E0B9C491-F3A4-43E6-AAA0-D9360222E3E1}" presName="cycle" presStyleCnt="0"/>
      <dgm:spPr/>
    </dgm:pt>
    <dgm:pt modelId="{1F90BC6A-42B1-4898-A749-0DA72AAB8E13}" type="pres">
      <dgm:prSet presAssocID="{E0B9C491-F3A4-43E6-AAA0-D9360222E3E1}" presName="srcNode" presStyleLbl="node1" presStyleIdx="0" presStyleCnt="4"/>
      <dgm:spPr/>
    </dgm:pt>
    <dgm:pt modelId="{6C55221E-A4B8-45B8-9927-051E92CC58AB}" type="pres">
      <dgm:prSet presAssocID="{E0B9C491-F3A4-43E6-AAA0-D9360222E3E1}" presName="conn" presStyleLbl="parChTrans1D2" presStyleIdx="0" presStyleCnt="1"/>
      <dgm:spPr/>
      <dgm:t>
        <a:bodyPr/>
        <a:lstStyle/>
        <a:p>
          <a:endParaRPr lang="en-US"/>
        </a:p>
      </dgm:t>
    </dgm:pt>
    <dgm:pt modelId="{64A85A0A-836A-486F-816D-1BD1138855C9}" type="pres">
      <dgm:prSet presAssocID="{E0B9C491-F3A4-43E6-AAA0-D9360222E3E1}" presName="extraNode" presStyleLbl="node1" presStyleIdx="0" presStyleCnt="4"/>
      <dgm:spPr/>
    </dgm:pt>
    <dgm:pt modelId="{5A406880-3C95-4870-8329-29D7E7EE956D}" type="pres">
      <dgm:prSet presAssocID="{E0B9C491-F3A4-43E6-AAA0-D9360222E3E1}" presName="dstNode" presStyleLbl="node1" presStyleIdx="0" presStyleCnt="4"/>
      <dgm:spPr/>
    </dgm:pt>
    <dgm:pt modelId="{CF443125-44A6-4F54-B146-48781A18A599}" type="pres">
      <dgm:prSet presAssocID="{5C901ABD-48D9-42CD-8B14-7EF20E18FFE3}" presName="text_1" presStyleLbl="node1" presStyleIdx="0" presStyleCnt="4" custScaleY="136442">
        <dgm:presLayoutVars>
          <dgm:bulletEnabled val="1"/>
        </dgm:presLayoutVars>
      </dgm:prSet>
      <dgm:spPr/>
      <dgm:t>
        <a:bodyPr/>
        <a:lstStyle/>
        <a:p>
          <a:endParaRPr lang="en-US"/>
        </a:p>
      </dgm:t>
    </dgm:pt>
    <dgm:pt modelId="{0FAA48B2-59D1-4234-9DEE-1BE58EF1408A}" type="pres">
      <dgm:prSet presAssocID="{5C901ABD-48D9-42CD-8B14-7EF20E18FFE3}" presName="accent_1" presStyleCnt="0"/>
      <dgm:spPr/>
    </dgm:pt>
    <dgm:pt modelId="{AA9DB33D-D269-4395-83DC-3EBE1C04F983}" type="pres">
      <dgm:prSet presAssocID="{5C901ABD-48D9-42CD-8B14-7EF20E18FFE3}" presName="accentRepeatNode" presStyleLbl="solidFgAcc1" presStyleIdx="0" presStyleCnt="4"/>
      <dgm:spPr>
        <a:solidFill>
          <a:schemeClr val="accent2">
            <a:lumMod val="75000"/>
          </a:schemeClr>
        </a:solidFill>
      </dgm:spPr>
    </dgm:pt>
    <dgm:pt modelId="{4F558F28-5FBD-451E-99BA-059FF33C9FAD}" type="pres">
      <dgm:prSet presAssocID="{CD6B5977-CED7-4076-AA2D-94631D09B1B7}" presName="text_2" presStyleLbl="node1" presStyleIdx="1" presStyleCnt="4">
        <dgm:presLayoutVars>
          <dgm:bulletEnabled val="1"/>
        </dgm:presLayoutVars>
      </dgm:prSet>
      <dgm:spPr/>
      <dgm:t>
        <a:bodyPr/>
        <a:lstStyle/>
        <a:p>
          <a:endParaRPr lang="en-US"/>
        </a:p>
      </dgm:t>
    </dgm:pt>
    <dgm:pt modelId="{6E970496-37D0-47FD-A1B9-53BE7A364C3C}" type="pres">
      <dgm:prSet presAssocID="{CD6B5977-CED7-4076-AA2D-94631D09B1B7}" presName="accent_2" presStyleCnt="0"/>
      <dgm:spPr/>
    </dgm:pt>
    <dgm:pt modelId="{1D68DF31-0D77-4B84-987A-126549EB2188}" type="pres">
      <dgm:prSet presAssocID="{CD6B5977-CED7-4076-AA2D-94631D09B1B7}" presName="accentRepeatNode" presStyleLbl="solidFgAcc1" presStyleIdx="1" presStyleCnt="4"/>
      <dgm:spPr>
        <a:solidFill>
          <a:schemeClr val="tx1">
            <a:lumMod val="65000"/>
            <a:lumOff val="35000"/>
          </a:schemeClr>
        </a:solidFill>
      </dgm:spPr>
    </dgm:pt>
    <dgm:pt modelId="{BA5B365C-9CD2-4910-A722-A7954E0432F2}" type="pres">
      <dgm:prSet presAssocID="{51BA9F4D-672F-4AE4-988E-1D6A8BC04516}" presName="text_3" presStyleLbl="node1" presStyleIdx="2" presStyleCnt="4" custLinFactNeighborY="5776">
        <dgm:presLayoutVars>
          <dgm:bulletEnabled val="1"/>
        </dgm:presLayoutVars>
      </dgm:prSet>
      <dgm:spPr/>
      <dgm:t>
        <a:bodyPr/>
        <a:lstStyle/>
        <a:p>
          <a:endParaRPr lang="en-US"/>
        </a:p>
      </dgm:t>
    </dgm:pt>
    <dgm:pt modelId="{C0236E60-C32A-4FB9-BD04-ACC6D9AFDAB4}" type="pres">
      <dgm:prSet presAssocID="{51BA9F4D-672F-4AE4-988E-1D6A8BC04516}" presName="accent_3" presStyleCnt="0"/>
      <dgm:spPr/>
    </dgm:pt>
    <dgm:pt modelId="{DFBA1576-941C-462F-8890-A36F4D3573E7}" type="pres">
      <dgm:prSet presAssocID="{51BA9F4D-672F-4AE4-988E-1D6A8BC04516}" presName="accentRepeatNode" presStyleLbl="solidFgAcc1" presStyleIdx="2" presStyleCnt="4"/>
      <dgm:spPr>
        <a:solidFill>
          <a:schemeClr val="accent4"/>
        </a:solidFill>
      </dgm:spPr>
    </dgm:pt>
    <dgm:pt modelId="{A7F96E7E-06E7-4F9A-B578-C470362A006A}" type="pres">
      <dgm:prSet presAssocID="{D578D621-556B-441B-9A3E-6B0865E6675F}" presName="text_4" presStyleLbl="node1" presStyleIdx="3" presStyleCnt="4" custLinFactNeighborY="5776">
        <dgm:presLayoutVars>
          <dgm:bulletEnabled val="1"/>
        </dgm:presLayoutVars>
      </dgm:prSet>
      <dgm:spPr/>
      <dgm:t>
        <a:bodyPr/>
        <a:lstStyle/>
        <a:p>
          <a:endParaRPr lang="en-US"/>
        </a:p>
      </dgm:t>
    </dgm:pt>
    <dgm:pt modelId="{F373C4DA-3308-40CD-90BA-A019B5939CEB}" type="pres">
      <dgm:prSet presAssocID="{D578D621-556B-441B-9A3E-6B0865E6675F}" presName="accent_4" presStyleCnt="0"/>
      <dgm:spPr/>
    </dgm:pt>
    <dgm:pt modelId="{494320D6-175E-4B46-B96F-8727C3C16A18}" type="pres">
      <dgm:prSet presAssocID="{D578D621-556B-441B-9A3E-6B0865E6675F}" presName="accentRepeatNode" presStyleLbl="solidFgAcc1" presStyleIdx="3" presStyleCnt="4"/>
      <dgm:spPr>
        <a:solidFill>
          <a:schemeClr val="accent5">
            <a:lumMod val="75000"/>
          </a:schemeClr>
        </a:solidFill>
      </dgm:spPr>
    </dgm:pt>
  </dgm:ptLst>
  <dgm:cxnLst>
    <dgm:cxn modelId="{7D9EF656-FEF6-4129-9641-FDD37E7C5FD7}" type="presOf" srcId="{E0B9C491-F3A4-43E6-AAA0-D9360222E3E1}" destId="{C540B465-62BE-4F13-9897-B15267E60F8E}" srcOrd="0" destOrd="0" presId="urn:microsoft.com/office/officeart/2008/layout/VerticalCurvedList"/>
    <dgm:cxn modelId="{68A74608-12AB-4E1B-9FC0-826B6430C0D9}" srcId="{E0B9C491-F3A4-43E6-AAA0-D9360222E3E1}" destId="{CD6B5977-CED7-4076-AA2D-94631D09B1B7}" srcOrd="1" destOrd="0" parTransId="{60328E18-DF88-4333-A795-BC681099674F}" sibTransId="{1623ED48-E5A5-4ED2-9C25-FA584EE10F23}"/>
    <dgm:cxn modelId="{7E7A0CF9-81FA-4431-8425-D6D6E419E4DB}" type="presOf" srcId="{40365258-F5BE-4A59-A8BF-B51F6367AB83}" destId="{6C55221E-A4B8-45B8-9927-051E92CC58AB}" srcOrd="0" destOrd="0" presId="urn:microsoft.com/office/officeart/2008/layout/VerticalCurvedList"/>
    <dgm:cxn modelId="{E79D69C0-0E6C-4E2E-86D0-D15F90A5CFA4}" srcId="{E0B9C491-F3A4-43E6-AAA0-D9360222E3E1}" destId="{5C901ABD-48D9-42CD-8B14-7EF20E18FFE3}" srcOrd="0" destOrd="0" parTransId="{0FDC2CD8-BED4-49E4-8A60-7BDE898FC03C}" sibTransId="{40365258-F5BE-4A59-A8BF-B51F6367AB83}"/>
    <dgm:cxn modelId="{F1C27240-F878-4704-BC11-3603D3FE2B3A}" srcId="{E0B9C491-F3A4-43E6-AAA0-D9360222E3E1}" destId="{D578D621-556B-441B-9A3E-6B0865E6675F}" srcOrd="3" destOrd="0" parTransId="{8203692C-6F07-4AE6-9AC4-F7A2EC52A619}" sibTransId="{C82B2D8B-65D1-4EEF-B024-0CE7E3501A14}"/>
    <dgm:cxn modelId="{C185C505-7543-420C-B8E6-48A22AD12BB1}" type="presOf" srcId="{D578D621-556B-441B-9A3E-6B0865E6675F}" destId="{A7F96E7E-06E7-4F9A-B578-C470362A006A}" srcOrd="0" destOrd="0" presId="urn:microsoft.com/office/officeart/2008/layout/VerticalCurvedList"/>
    <dgm:cxn modelId="{0649FEF5-6DF6-4694-BEDA-03CEB02F941F}" type="presOf" srcId="{CD6B5977-CED7-4076-AA2D-94631D09B1B7}" destId="{4F558F28-5FBD-451E-99BA-059FF33C9FAD}" srcOrd="0" destOrd="0" presId="urn:microsoft.com/office/officeart/2008/layout/VerticalCurvedList"/>
    <dgm:cxn modelId="{A526DDE1-02C3-40AC-9E88-5CECDC275976}" srcId="{E0B9C491-F3A4-43E6-AAA0-D9360222E3E1}" destId="{51BA9F4D-672F-4AE4-988E-1D6A8BC04516}" srcOrd="2" destOrd="0" parTransId="{12CA2DE0-9353-42FD-926F-CBAD6B7881EA}" sibTransId="{7A8C1BC9-287B-4274-962C-1583694E90BC}"/>
    <dgm:cxn modelId="{C4E35A90-4B63-4950-81E9-1098C632E1EE}" type="presOf" srcId="{51BA9F4D-672F-4AE4-988E-1D6A8BC04516}" destId="{BA5B365C-9CD2-4910-A722-A7954E0432F2}" srcOrd="0" destOrd="0" presId="urn:microsoft.com/office/officeart/2008/layout/VerticalCurvedList"/>
    <dgm:cxn modelId="{DE1A8A87-29CE-4F27-B367-CF0F5C4E4CF8}" type="presOf" srcId="{5C901ABD-48D9-42CD-8B14-7EF20E18FFE3}" destId="{CF443125-44A6-4F54-B146-48781A18A599}" srcOrd="0" destOrd="0" presId="urn:microsoft.com/office/officeart/2008/layout/VerticalCurvedList"/>
    <dgm:cxn modelId="{FE32A3FC-EDD2-4C9C-9B7D-4B2181FF8F59}" type="presParOf" srcId="{C540B465-62BE-4F13-9897-B15267E60F8E}" destId="{5E8441F8-B153-4B1E-96F6-F709F71A4CA1}" srcOrd="0" destOrd="0" presId="urn:microsoft.com/office/officeart/2008/layout/VerticalCurvedList"/>
    <dgm:cxn modelId="{C3A7E1A7-9F14-48DF-A11C-49A50760B2C8}" type="presParOf" srcId="{5E8441F8-B153-4B1E-96F6-F709F71A4CA1}" destId="{6BF436C2-59CA-4C1A-8BCE-814DFF79F2F6}" srcOrd="0" destOrd="0" presId="urn:microsoft.com/office/officeart/2008/layout/VerticalCurvedList"/>
    <dgm:cxn modelId="{7921F392-D8D2-42F1-B33A-C4D86B4B6D0C}" type="presParOf" srcId="{6BF436C2-59CA-4C1A-8BCE-814DFF79F2F6}" destId="{1F90BC6A-42B1-4898-A749-0DA72AAB8E13}" srcOrd="0" destOrd="0" presId="urn:microsoft.com/office/officeart/2008/layout/VerticalCurvedList"/>
    <dgm:cxn modelId="{94A92CA8-2378-457D-A010-59620A81C4CF}" type="presParOf" srcId="{6BF436C2-59CA-4C1A-8BCE-814DFF79F2F6}" destId="{6C55221E-A4B8-45B8-9927-051E92CC58AB}" srcOrd="1" destOrd="0" presId="urn:microsoft.com/office/officeart/2008/layout/VerticalCurvedList"/>
    <dgm:cxn modelId="{2CB8EE5E-3361-4040-9951-FE0D13406F5C}" type="presParOf" srcId="{6BF436C2-59CA-4C1A-8BCE-814DFF79F2F6}" destId="{64A85A0A-836A-486F-816D-1BD1138855C9}" srcOrd="2" destOrd="0" presId="urn:microsoft.com/office/officeart/2008/layout/VerticalCurvedList"/>
    <dgm:cxn modelId="{AC5FBA57-636A-46C9-81F3-8709AD090E7D}" type="presParOf" srcId="{6BF436C2-59CA-4C1A-8BCE-814DFF79F2F6}" destId="{5A406880-3C95-4870-8329-29D7E7EE956D}" srcOrd="3" destOrd="0" presId="urn:microsoft.com/office/officeart/2008/layout/VerticalCurvedList"/>
    <dgm:cxn modelId="{0EBC015D-F795-4620-B164-5E0293BCB100}" type="presParOf" srcId="{5E8441F8-B153-4B1E-96F6-F709F71A4CA1}" destId="{CF443125-44A6-4F54-B146-48781A18A599}" srcOrd="1" destOrd="0" presId="urn:microsoft.com/office/officeart/2008/layout/VerticalCurvedList"/>
    <dgm:cxn modelId="{039D805E-269C-4851-B89B-16FBE547B926}" type="presParOf" srcId="{5E8441F8-B153-4B1E-96F6-F709F71A4CA1}" destId="{0FAA48B2-59D1-4234-9DEE-1BE58EF1408A}" srcOrd="2" destOrd="0" presId="urn:microsoft.com/office/officeart/2008/layout/VerticalCurvedList"/>
    <dgm:cxn modelId="{4C207AA7-A978-417B-9DDD-5F33E1345FBC}" type="presParOf" srcId="{0FAA48B2-59D1-4234-9DEE-1BE58EF1408A}" destId="{AA9DB33D-D269-4395-83DC-3EBE1C04F983}" srcOrd="0" destOrd="0" presId="urn:microsoft.com/office/officeart/2008/layout/VerticalCurvedList"/>
    <dgm:cxn modelId="{0FF1D0A3-D00F-4495-9CD7-F5570F1A26E9}" type="presParOf" srcId="{5E8441F8-B153-4B1E-96F6-F709F71A4CA1}" destId="{4F558F28-5FBD-451E-99BA-059FF33C9FAD}" srcOrd="3" destOrd="0" presId="urn:microsoft.com/office/officeart/2008/layout/VerticalCurvedList"/>
    <dgm:cxn modelId="{ADAFB6BB-F57A-4827-9077-E5663D3D7087}" type="presParOf" srcId="{5E8441F8-B153-4B1E-96F6-F709F71A4CA1}" destId="{6E970496-37D0-47FD-A1B9-53BE7A364C3C}" srcOrd="4" destOrd="0" presId="urn:microsoft.com/office/officeart/2008/layout/VerticalCurvedList"/>
    <dgm:cxn modelId="{478FB8EF-1782-4F0D-8E16-D276A9E074C3}" type="presParOf" srcId="{6E970496-37D0-47FD-A1B9-53BE7A364C3C}" destId="{1D68DF31-0D77-4B84-987A-126549EB2188}" srcOrd="0" destOrd="0" presId="urn:microsoft.com/office/officeart/2008/layout/VerticalCurvedList"/>
    <dgm:cxn modelId="{0E0A01FD-470C-412F-8459-C57D975C4FE5}" type="presParOf" srcId="{5E8441F8-B153-4B1E-96F6-F709F71A4CA1}" destId="{BA5B365C-9CD2-4910-A722-A7954E0432F2}" srcOrd="5" destOrd="0" presId="urn:microsoft.com/office/officeart/2008/layout/VerticalCurvedList"/>
    <dgm:cxn modelId="{FEFD41C8-8CFD-4BB3-8BA7-21A14F904038}" type="presParOf" srcId="{5E8441F8-B153-4B1E-96F6-F709F71A4CA1}" destId="{C0236E60-C32A-4FB9-BD04-ACC6D9AFDAB4}" srcOrd="6" destOrd="0" presId="urn:microsoft.com/office/officeart/2008/layout/VerticalCurvedList"/>
    <dgm:cxn modelId="{D2B40637-0E37-40DF-B2F5-E9AC31CB37E9}" type="presParOf" srcId="{C0236E60-C32A-4FB9-BD04-ACC6D9AFDAB4}" destId="{DFBA1576-941C-462F-8890-A36F4D3573E7}" srcOrd="0" destOrd="0" presId="urn:microsoft.com/office/officeart/2008/layout/VerticalCurvedList"/>
    <dgm:cxn modelId="{5E37EDF0-CEFB-4F44-A16F-3D7C7675F0F4}" type="presParOf" srcId="{5E8441F8-B153-4B1E-96F6-F709F71A4CA1}" destId="{A7F96E7E-06E7-4F9A-B578-C470362A006A}" srcOrd="7" destOrd="0" presId="urn:microsoft.com/office/officeart/2008/layout/VerticalCurvedList"/>
    <dgm:cxn modelId="{31ACE8DB-54BE-406E-BF07-4CCBA6C11EC1}" type="presParOf" srcId="{5E8441F8-B153-4B1E-96F6-F709F71A4CA1}" destId="{F373C4DA-3308-40CD-90BA-A019B5939CEB}" srcOrd="8" destOrd="0" presId="urn:microsoft.com/office/officeart/2008/layout/VerticalCurvedList"/>
    <dgm:cxn modelId="{F84E04B7-4C25-4BCB-9D7A-11D1CB94C73E}" type="presParOf" srcId="{F373C4DA-3308-40CD-90BA-A019B5939CEB}" destId="{494320D6-175E-4B46-B96F-8727C3C16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E3059-D3D8-467E-9B9A-C9945F875859}">
      <dsp:nvSpPr>
        <dsp:cNvPr id="0" name=""/>
        <dsp:cNvSpPr/>
      </dsp:nvSpPr>
      <dsp:spPr>
        <a:xfrm rot="16200000">
          <a:off x="339608" y="-339608"/>
          <a:ext cx="1578604" cy="2257821"/>
        </a:xfrm>
        <a:prstGeom prst="round1Rect">
          <a:avLst/>
        </a:prstGeom>
        <a:solidFill>
          <a:schemeClr val="accent3">
            <a:lumMod val="25000"/>
            <a:lumOff val="7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Economic Development</a:t>
          </a:r>
        </a:p>
      </dsp:txBody>
      <dsp:txXfrm rot="5400000">
        <a:off x="-1" y="1"/>
        <a:ext cx="2257821" cy="1183953"/>
      </dsp:txXfrm>
    </dsp:sp>
    <dsp:sp modelId="{D8331698-F8EA-4722-B982-4CA065162C51}">
      <dsp:nvSpPr>
        <dsp:cNvPr id="0" name=""/>
        <dsp:cNvSpPr/>
      </dsp:nvSpPr>
      <dsp:spPr>
        <a:xfrm>
          <a:off x="2257821" y="0"/>
          <a:ext cx="2257821" cy="1578604"/>
        </a:xfrm>
        <a:prstGeom prst="round1Rect">
          <a:avLst/>
        </a:prstGeom>
        <a:solidFill>
          <a:schemeClr val="accent4">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Social Justice</a:t>
          </a:r>
        </a:p>
      </dsp:txBody>
      <dsp:txXfrm>
        <a:off x="2257821" y="0"/>
        <a:ext cx="2257821" cy="1183953"/>
      </dsp:txXfrm>
    </dsp:sp>
    <dsp:sp modelId="{CC3F867B-03E9-475F-9393-8F591998CE36}">
      <dsp:nvSpPr>
        <dsp:cNvPr id="0" name=""/>
        <dsp:cNvSpPr/>
      </dsp:nvSpPr>
      <dsp:spPr>
        <a:xfrm rot="10800000">
          <a:off x="0" y="1578604"/>
          <a:ext cx="2257821" cy="1578604"/>
        </a:xfrm>
        <a:prstGeom prst="round1Rect">
          <a:avLst/>
        </a:prstGeom>
        <a:solidFill>
          <a:schemeClr val="accent4">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Labour Peace</a:t>
          </a:r>
        </a:p>
      </dsp:txBody>
      <dsp:txXfrm rot="10800000">
        <a:off x="0" y="1973255"/>
        <a:ext cx="2257821" cy="1183953"/>
      </dsp:txXfrm>
    </dsp:sp>
    <dsp:sp modelId="{C127E22F-B87D-4E6E-BBD5-A51B724160BB}">
      <dsp:nvSpPr>
        <dsp:cNvPr id="0" name=""/>
        <dsp:cNvSpPr/>
      </dsp:nvSpPr>
      <dsp:spPr>
        <a:xfrm rot="5400000">
          <a:off x="2597429" y="1238995"/>
          <a:ext cx="1578604" cy="2257821"/>
        </a:xfrm>
        <a:prstGeom prst="round1Rect">
          <a:avLst/>
        </a:prstGeom>
        <a:solidFill>
          <a:schemeClr val="accen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Workplace Democratisation</a:t>
          </a:r>
        </a:p>
      </dsp:txBody>
      <dsp:txXfrm rot="-5400000">
        <a:off x="2257820" y="1973254"/>
        <a:ext cx="2257821" cy="1183953"/>
      </dsp:txXfrm>
    </dsp:sp>
    <dsp:sp modelId="{E58B169E-85D1-4028-BF9E-E7EA775846FD}">
      <dsp:nvSpPr>
        <dsp:cNvPr id="0" name=""/>
        <dsp:cNvSpPr/>
      </dsp:nvSpPr>
      <dsp:spPr>
        <a:xfrm>
          <a:off x="1580474" y="1183953"/>
          <a:ext cx="1354692" cy="789302"/>
        </a:xfrm>
        <a:prstGeom prst="roundRect">
          <a:avLst/>
        </a:prstGeom>
        <a:solidFill>
          <a:schemeClr val="accent2">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Labour Relations Act</a:t>
          </a:r>
        </a:p>
      </dsp:txBody>
      <dsp:txXfrm>
        <a:off x="1619005" y="1222484"/>
        <a:ext cx="1277630" cy="71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B814F-B6F6-45D7-886A-AEDE88D54A74}">
      <dsp:nvSpPr>
        <dsp:cNvPr id="0" name=""/>
        <dsp:cNvSpPr/>
      </dsp:nvSpPr>
      <dsp:spPr>
        <a:xfrm>
          <a:off x="0" y="558899"/>
          <a:ext cx="2657078" cy="159424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Conciliate and arbitrate workplace disputes</a:t>
          </a:r>
          <a:endParaRPr lang="en-ZA" sz="2000" b="1" kern="1200" dirty="0">
            <a:solidFill>
              <a:schemeClr val="tx1"/>
            </a:solidFill>
            <a:latin typeface="Arial Narrow" panose="020B0606020202030204" pitchFamily="34" charset="0"/>
          </a:endParaRPr>
        </a:p>
      </dsp:txBody>
      <dsp:txXfrm>
        <a:off x="0" y="558899"/>
        <a:ext cx="2657078" cy="1594246"/>
      </dsp:txXfrm>
    </dsp:sp>
    <dsp:sp modelId="{F3CEF778-EB35-498E-953B-EF2936128528}">
      <dsp:nvSpPr>
        <dsp:cNvPr id="0" name=""/>
        <dsp:cNvSpPr/>
      </dsp:nvSpPr>
      <dsp:spPr>
        <a:xfrm>
          <a:off x="2922785" y="558899"/>
          <a:ext cx="2657078" cy="1594246"/>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Assist with the establishment of workplace forums</a:t>
          </a:r>
        </a:p>
      </dsp:txBody>
      <dsp:txXfrm>
        <a:off x="2922785" y="558899"/>
        <a:ext cx="2657078" cy="1594246"/>
      </dsp:txXfrm>
    </dsp:sp>
    <dsp:sp modelId="{07185FBD-40BE-41BB-887E-16DFFF37C4E3}">
      <dsp:nvSpPr>
        <dsp:cNvPr id="0" name=""/>
        <dsp:cNvSpPr/>
      </dsp:nvSpPr>
      <dsp:spPr>
        <a:xfrm>
          <a:off x="5845571" y="558899"/>
          <a:ext cx="2657078" cy="1594246"/>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Compile and publish statistics and information about its activities</a:t>
          </a:r>
        </a:p>
      </dsp:txBody>
      <dsp:txXfrm>
        <a:off x="5845571" y="558899"/>
        <a:ext cx="2657078" cy="1594246"/>
      </dsp:txXfrm>
    </dsp:sp>
    <dsp:sp modelId="{BDB2AC06-4BB0-4925-9963-675332290D07}">
      <dsp:nvSpPr>
        <dsp:cNvPr id="0" name=""/>
        <dsp:cNvSpPr/>
      </dsp:nvSpPr>
      <dsp:spPr>
        <a:xfrm>
          <a:off x="1461392" y="2418853"/>
          <a:ext cx="2657078" cy="1594246"/>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Administer the Essential Services Committee</a:t>
          </a:r>
        </a:p>
      </dsp:txBody>
      <dsp:txXfrm>
        <a:off x="1461392" y="2418853"/>
        <a:ext cx="2657078" cy="1594246"/>
      </dsp:txXfrm>
    </dsp:sp>
    <dsp:sp modelId="{DED29592-BBAC-42E9-8DCD-B44E85063B9F}">
      <dsp:nvSpPr>
        <dsp:cNvPr id="0" name=""/>
        <dsp:cNvSpPr/>
      </dsp:nvSpPr>
      <dsp:spPr>
        <a:xfrm>
          <a:off x="4384178" y="2418853"/>
          <a:ext cx="2657078" cy="1594246"/>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Consider applications for accreditation and subsidies of bargaining councils and private agencies</a:t>
          </a:r>
        </a:p>
      </dsp:txBody>
      <dsp:txXfrm>
        <a:off x="4384178" y="2418853"/>
        <a:ext cx="2657078" cy="1594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A8977-B980-45F2-8F69-275B2D45D6EE}">
      <dsp:nvSpPr>
        <dsp:cNvPr id="0" name=""/>
        <dsp:cNvSpPr/>
      </dsp:nvSpPr>
      <dsp:spPr>
        <a:xfrm>
          <a:off x="751600" y="483"/>
          <a:ext cx="2288417" cy="13730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Supervise ballots for unions and employer </a:t>
          </a:r>
          <a:r>
            <a:rPr lang="en-ZA" sz="1300" b="1" kern="1200" noProof="0" dirty="0">
              <a:solidFill>
                <a:schemeClr val="tx1"/>
              </a:solidFill>
              <a:latin typeface="Arial Narrow" panose="020B0606020202030204" pitchFamily="34" charset="0"/>
            </a:rPr>
            <a:t>organisations</a:t>
          </a:r>
        </a:p>
      </dsp:txBody>
      <dsp:txXfrm>
        <a:off x="751600" y="483"/>
        <a:ext cx="2288417" cy="1373050"/>
      </dsp:txXfrm>
    </dsp:sp>
    <dsp:sp modelId="{F3F96D1E-A316-49E1-837C-413F1283AA5C}">
      <dsp:nvSpPr>
        <dsp:cNvPr id="0" name=""/>
        <dsp:cNvSpPr/>
      </dsp:nvSpPr>
      <dsp:spPr>
        <a:xfrm>
          <a:off x="3268859" y="483"/>
          <a:ext cx="2288417" cy="1373050"/>
        </a:xfrm>
        <a:prstGeom prst="rect">
          <a:avLst/>
        </a:prstGeom>
        <a:gradFill rotWithShape="0">
          <a:gsLst>
            <a:gs pos="0">
              <a:schemeClr val="accent3">
                <a:hueOff val="338825"/>
                <a:satOff val="12500"/>
                <a:lumOff val="-1838"/>
                <a:alphaOff val="0"/>
                <a:satMod val="103000"/>
                <a:lumMod val="102000"/>
                <a:tint val="94000"/>
              </a:schemeClr>
            </a:gs>
            <a:gs pos="50000">
              <a:schemeClr val="accent3">
                <a:hueOff val="338825"/>
                <a:satOff val="12500"/>
                <a:lumOff val="-1838"/>
                <a:alphaOff val="0"/>
                <a:satMod val="110000"/>
                <a:lumMod val="100000"/>
                <a:shade val="100000"/>
              </a:schemeClr>
            </a:gs>
            <a:gs pos="100000">
              <a:schemeClr val="accent3">
                <a:hueOff val="338825"/>
                <a:satOff val="12500"/>
                <a:lumOff val="-18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training and information relating to the primary objective of the LRA</a:t>
          </a:r>
          <a:endParaRPr lang="en-ZA" sz="1300" b="1" kern="1200" dirty="0">
            <a:solidFill>
              <a:schemeClr val="tx1"/>
            </a:solidFill>
            <a:latin typeface="Arial Narrow" panose="020B0606020202030204" pitchFamily="34" charset="0"/>
          </a:endParaRPr>
        </a:p>
      </dsp:txBody>
      <dsp:txXfrm>
        <a:off x="3268859" y="483"/>
        <a:ext cx="2288417" cy="1373050"/>
      </dsp:txXfrm>
    </dsp:sp>
    <dsp:sp modelId="{58F229B3-DE22-458A-B7C0-BE931ACEC7A9}">
      <dsp:nvSpPr>
        <dsp:cNvPr id="0" name=""/>
        <dsp:cNvSpPr/>
      </dsp:nvSpPr>
      <dsp:spPr>
        <a:xfrm>
          <a:off x="5786118" y="483"/>
          <a:ext cx="2288417" cy="1373050"/>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Advise a party to a dispute about the procedures to follow</a:t>
          </a:r>
          <a:endParaRPr lang="en-ZA" sz="1300" b="1" kern="1200" dirty="0">
            <a:solidFill>
              <a:schemeClr val="tx1"/>
            </a:solidFill>
            <a:latin typeface="Arial Narrow" panose="020B0606020202030204" pitchFamily="34" charset="0"/>
          </a:endParaRPr>
        </a:p>
      </dsp:txBody>
      <dsp:txXfrm>
        <a:off x="5786118" y="483"/>
        <a:ext cx="2288417" cy="1373050"/>
      </dsp:txXfrm>
    </dsp:sp>
    <dsp:sp modelId="{41841BF3-EB53-4FF6-A419-FB844DD5BED0}">
      <dsp:nvSpPr>
        <dsp:cNvPr id="0" name=""/>
        <dsp:cNvSpPr/>
      </dsp:nvSpPr>
      <dsp:spPr>
        <a:xfrm>
          <a:off x="621263" y="1653727"/>
          <a:ext cx="2288417" cy="1373050"/>
        </a:xfrm>
        <a:prstGeom prst="rect">
          <a:avLst/>
        </a:prstGeom>
        <a:gradFill rotWithShape="0">
          <a:gsLst>
            <a:gs pos="0">
              <a:schemeClr val="accent3">
                <a:hueOff val="1016475"/>
                <a:satOff val="37500"/>
                <a:lumOff val="-5515"/>
                <a:alphaOff val="0"/>
                <a:satMod val="103000"/>
                <a:lumMod val="102000"/>
                <a:tint val="94000"/>
              </a:schemeClr>
            </a:gs>
            <a:gs pos="50000">
              <a:schemeClr val="accent3">
                <a:hueOff val="1016475"/>
                <a:satOff val="37500"/>
                <a:lumOff val="-5515"/>
                <a:alphaOff val="0"/>
                <a:satMod val="110000"/>
                <a:lumMod val="100000"/>
                <a:shade val="100000"/>
              </a:schemeClr>
            </a:gs>
            <a:gs pos="100000">
              <a:schemeClr val="accent3">
                <a:hueOff val="1016475"/>
                <a:satOff val="37500"/>
                <a:lumOff val="-5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Offer to resolve a dispute that has not been referred to the CCMA</a:t>
          </a:r>
          <a:endParaRPr lang="en-ZA" sz="1300" b="1" kern="1200" dirty="0">
            <a:solidFill>
              <a:schemeClr val="tx1"/>
            </a:solidFill>
            <a:latin typeface="Arial Narrow" panose="020B0606020202030204" pitchFamily="34" charset="0"/>
          </a:endParaRPr>
        </a:p>
      </dsp:txBody>
      <dsp:txXfrm>
        <a:off x="621263" y="1653727"/>
        <a:ext cx="2288417" cy="1373050"/>
      </dsp:txXfrm>
    </dsp:sp>
    <dsp:sp modelId="{0209C539-AB5B-4401-925B-6C4DC84BF9D0}">
      <dsp:nvSpPr>
        <dsp:cNvPr id="0" name=""/>
        <dsp:cNvSpPr/>
      </dsp:nvSpPr>
      <dsp:spPr>
        <a:xfrm>
          <a:off x="3138523" y="1653727"/>
          <a:ext cx="2288417" cy="1373050"/>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Publish guidelines on any aspect of the LRA and to make rules</a:t>
          </a:r>
          <a:endParaRPr lang="en-ZA" sz="1300" b="1" kern="1200" dirty="0">
            <a:solidFill>
              <a:schemeClr val="tx1"/>
            </a:solidFill>
            <a:latin typeface="Arial Narrow" panose="020B0606020202030204" pitchFamily="34" charset="0"/>
          </a:endParaRPr>
        </a:p>
      </dsp:txBody>
      <dsp:txXfrm>
        <a:off x="3138523" y="1653727"/>
        <a:ext cx="2288417" cy="1373050"/>
      </dsp:txXfrm>
    </dsp:sp>
    <dsp:sp modelId="{5E513399-440D-4F34-8ECC-0662C784B1E3}">
      <dsp:nvSpPr>
        <dsp:cNvPr id="0" name=""/>
        <dsp:cNvSpPr/>
      </dsp:nvSpPr>
      <dsp:spPr>
        <a:xfrm>
          <a:off x="5655782" y="1602375"/>
          <a:ext cx="2549090" cy="1475754"/>
        </a:xfrm>
        <a:prstGeom prst="rect">
          <a:avLst/>
        </a:prstGeom>
        <a:gradFill rotWithShape="0">
          <a:gsLst>
            <a:gs pos="0">
              <a:schemeClr val="accent3">
                <a:hueOff val="1694124"/>
                <a:satOff val="62500"/>
                <a:lumOff val="-9191"/>
                <a:alphaOff val="0"/>
                <a:satMod val="103000"/>
                <a:lumMod val="102000"/>
                <a:tint val="94000"/>
              </a:schemeClr>
            </a:gs>
            <a:gs pos="50000">
              <a:schemeClr val="accent3">
                <a:hueOff val="1694124"/>
                <a:satOff val="62500"/>
                <a:lumOff val="-9191"/>
                <a:alphaOff val="0"/>
                <a:satMod val="110000"/>
                <a:lumMod val="100000"/>
                <a:shade val="100000"/>
              </a:schemeClr>
            </a:gs>
            <a:gs pos="100000">
              <a:schemeClr val="accent3">
                <a:hueOff val="1694124"/>
                <a:satOff val="62500"/>
                <a:lumOff val="-919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300" b="1" kern="1200" dirty="0">
            <a:solidFill>
              <a:schemeClr val="tx1"/>
            </a:solidFill>
            <a:latin typeface="Arial Narrow" panose="020B0606020202030204" pitchFamily="34" charset="0"/>
          </a:endParaRPr>
        </a:p>
      </dsp:txBody>
      <dsp:txXfrm>
        <a:off x="5655782" y="1602375"/>
        <a:ext cx="2549090" cy="1475754"/>
      </dsp:txXfrm>
    </dsp:sp>
    <dsp:sp modelId="{DBBAC80A-2C0C-4A10-A5FA-0A7C8FA335A7}">
      <dsp:nvSpPr>
        <dsp:cNvPr id="0" name=""/>
        <dsp:cNvSpPr/>
      </dsp:nvSpPr>
      <dsp:spPr>
        <a:xfrm>
          <a:off x="751600" y="3306971"/>
          <a:ext cx="2288417" cy="1373050"/>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Conduct and publish research </a:t>
          </a:r>
        </a:p>
      </dsp:txBody>
      <dsp:txXfrm>
        <a:off x="751600" y="3306971"/>
        <a:ext cx="2288417" cy="1373050"/>
      </dsp:txXfrm>
    </dsp:sp>
    <dsp:sp modelId="{F175DBB9-B43C-4296-973E-964151E06725}">
      <dsp:nvSpPr>
        <dsp:cNvPr id="0" name=""/>
        <dsp:cNvSpPr/>
      </dsp:nvSpPr>
      <dsp:spPr>
        <a:xfrm>
          <a:off x="3268859" y="3306971"/>
          <a:ext cx="2288417" cy="1373050"/>
        </a:xfrm>
        <a:prstGeom prst="rect">
          <a:avLst/>
        </a:prstGeom>
        <a:gradFill rotWithShape="0">
          <a:gsLst>
            <a:gs pos="0">
              <a:schemeClr val="accent3">
                <a:hueOff val="2371774"/>
                <a:satOff val="87500"/>
                <a:lumOff val="-12868"/>
                <a:alphaOff val="0"/>
                <a:satMod val="103000"/>
                <a:lumMod val="102000"/>
                <a:tint val="94000"/>
              </a:schemeClr>
            </a:gs>
            <a:gs pos="50000">
              <a:schemeClr val="accent3">
                <a:hueOff val="2371774"/>
                <a:satOff val="87500"/>
                <a:lumOff val="-12868"/>
                <a:alphaOff val="0"/>
                <a:satMod val="110000"/>
                <a:lumMod val="100000"/>
                <a:shade val="100000"/>
              </a:schemeClr>
            </a:gs>
            <a:gs pos="100000">
              <a:schemeClr val="accent3">
                <a:hueOff val="2371774"/>
                <a:satOff val="87500"/>
                <a:lumOff val="-128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assistance of an administrative nature to an employee earning less than the BCEA threshold.</a:t>
          </a:r>
        </a:p>
      </dsp:txBody>
      <dsp:txXfrm>
        <a:off x="3268859" y="3306971"/>
        <a:ext cx="2288417" cy="1373050"/>
      </dsp:txXfrm>
    </dsp:sp>
    <dsp:sp modelId="{572D427A-981E-43D0-A716-19750B316117}">
      <dsp:nvSpPr>
        <dsp:cNvPr id="0" name=""/>
        <dsp:cNvSpPr/>
      </dsp:nvSpPr>
      <dsp:spPr>
        <a:xfrm>
          <a:off x="5786118" y="3306971"/>
          <a:ext cx="2288417" cy="1373050"/>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Determine fees that the CCMA can charge and regulate practice and procedure for conciliation and arbitration hearings.</a:t>
          </a:r>
        </a:p>
      </dsp:txBody>
      <dsp:txXfrm>
        <a:off x="5786118" y="3306971"/>
        <a:ext cx="2288417" cy="137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B728A-6A6A-48D5-B724-F5B95F87D1DD}">
      <dsp:nvSpPr>
        <dsp:cNvPr id="0" name=""/>
        <dsp:cNvSpPr/>
      </dsp:nvSpPr>
      <dsp:spPr>
        <a:xfrm>
          <a:off x="1619923" y="0"/>
          <a:ext cx="2625823" cy="262578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Arial Narrow" panose="020B0606020202030204" pitchFamily="34" charset="0"/>
            </a:rPr>
            <a:t>Goal</a:t>
          </a:r>
        </a:p>
        <a:p>
          <a:pPr lvl="0" algn="ctr" defTabSz="711200">
            <a:lnSpc>
              <a:spcPct val="90000"/>
            </a:lnSpc>
            <a:spcBef>
              <a:spcPct val="0"/>
            </a:spcBef>
            <a:spcAft>
              <a:spcPct val="35000"/>
            </a:spcAft>
          </a:pPr>
          <a:r>
            <a:rPr lang="en-US" sz="1600" kern="1200" dirty="0">
              <a:latin typeface="Arial Narrow" panose="020B0606020202030204" pitchFamily="34" charset="0"/>
            </a:rPr>
            <a:t>Towards labour peace and equity</a:t>
          </a:r>
        </a:p>
        <a:p>
          <a:pPr lvl="0" algn="ctr" defTabSz="711200">
            <a:lnSpc>
              <a:spcPct val="90000"/>
            </a:lnSpc>
            <a:spcBef>
              <a:spcPct val="0"/>
            </a:spcBef>
            <a:spcAft>
              <a:spcPct val="35000"/>
            </a:spcAft>
          </a:pPr>
          <a:endParaRPr lang="en-US" sz="1600" kern="1200" dirty="0">
            <a:solidFill>
              <a:schemeClr val="bg1"/>
            </a:solidFill>
            <a:latin typeface="Arial Narrow" panose="020B0606020202030204" pitchFamily="34" charset="0"/>
          </a:endParaRPr>
        </a:p>
      </dsp:txBody>
      <dsp:txXfrm>
        <a:off x="2004466" y="384537"/>
        <a:ext cx="1856737" cy="1856711"/>
      </dsp:txXfrm>
    </dsp:sp>
    <dsp:sp modelId="{38BCA4D9-E304-4F58-A766-A6422CCED4EC}">
      <dsp:nvSpPr>
        <dsp:cNvPr id="0" name=""/>
        <dsp:cNvSpPr/>
      </dsp:nvSpPr>
      <dsp:spPr>
        <a:xfrm>
          <a:off x="2623115" y="1751253"/>
          <a:ext cx="2625823" cy="2625785"/>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a:latin typeface="Arial Narrow" panose="020B0606020202030204" pitchFamily="34" charset="0"/>
          </a:endParaRPr>
        </a:p>
        <a:p>
          <a:pPr lvl="0" algn="ctr" defTabSz="711200">
            <a:lnSpc>
              <a:spcPct val="90000"/>
            </a:lnSpc>
            <a:spcBef>
              <a:spcPct val="0"/>
            </a:spcBef>
            <a:spcAft>
              <a:spcPct val="35000"/>
            </a:spcAft>
          </a:pPr>
          <a:endParaRPr lang="en-US" sz="1600" kern="1200" dirty="0">
            <a:latin typeface="Arial Narrow" panose="020B0606020202030204" pitchFamily="34" charset="0"/>
          </a:endParaRPr>
        </a:p>
        <a:p>
          <a:pPr lvl="0" algn="ctr" defTabSz="711200">
            <a:lnSpc>
              <a:spcPct val="90000"/>
            </a:lnSpc>
            <a:spcBef>
              <a:spcPct val="0"/>
            </a:spcBef>
            <a:spcAft>
              <a:spcPct val="35000"/>
            </a:spcAft>
          </a:pPr>
          <a:r>
            <a:rPr lang="en-US" sz="1600" b="1" kern="1200" dirty="0">
              <a:latin typeface="Arial Narrow" panose="020B0606020202030204" pitchFamily="34" charset="0"/>
            </a:rPr>
            <a:t>Vision</a:t>
          </a:r>
        </a:p>
        <a:p>
          <a:pPr lvl="0" algn="ctr" defTabSz="711200">
            <a:lnSpc>
              <a:spcPct val="90000"/>
            </a:lnSpc>
            <a:spcBef>
              <a:spcPct val="0"/>
            </a:spcBef>
            <a:spcAft>
              <a:spcPct val="35000"/>
            </a:spcAft>
          </a:pPr>
          <a:r>
            <a:rPr lang="en-US" sz="1600" kern="1200" dirty="0">
              <a:latin typeface="Arial Narrow" panose="020B0606020202030204" pitchFamily="34" charset="0"/>
            </a:rPr>
            <a:t>A world-class institution that promotes labour market stability, social justice and job security. </a:t>
          </a:r>
        </a:p>
      </dsp:txBody>
      <dsp:txXfrm>
        <a:off x="3007658" y="2135790"/>
        <a:ext cx="1856737" cy="1856711"/>
      </dsp:txXfrm>
    </dsp:sp>
    <dsp:sp modelId="{FA7D17FB-50A6-420D-BB0D-7BC4C55D3A50}">
      <dsp:nvSpPr>
        <dsp:cNvPr id="0" name=""/>
        <dsp:cNvSpPr/>
      </dsp:nvSpPr>
      <dsp:spPr>
        <a:xfrm>
          <a:off x="3801717" y="43535"/>
          <a:ext cx="2625823" cy="2625785"/>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Arial Narrow" panose="020B0606020202030204" pitchFamily="34" charset="0"/>
            </a:rPr>
            <a:t>Mission</a:t>
          </a:r>
        </a:p>
        <a:p>
          <a:pPr lvl="0" algn="ctr" defTabSz="711200">
            <a:lnSpc>
              <a:spcPct val="90000"/>
            </a:lnSpc>
            <a:spcBef>
              <a:spcPct val="0"/>
            </a:spcBef>
            <a:spcAft>
              <a:spcPct val="35000"/>
            </a:spcAft>
          </a:pPr>
          <a:r>
            <a:rPr lang="en-US" sz="1600" kern="1200" dirty="0">
              <a:latin typeface="Arial Narrow" panose="020B0606020202030204" pitchFamily="34" charset="0"/>
            </a:rPr>
            <a:t>To give effect to everyone’s constitutional right and freedom. </a:t>
          </a:r>
        </a:p>
      </dsp:txBody>
      <dsp:txXfrm>
        <a:off x="4186260" y="428072"/>
        <a:ext cx="1856737" cy="18567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0AE40-6734-4ADD-B8C0-087165BB8167}">
      <dsp:nvSpPr>
        <dsp:cNvPr id="0" name=""/>
        <dsp:cNvSpPr/>
      </dsp:nvSpPr>
      <dsp:spPr>
        <a:xfrm rot="16200000">
          <a:off x="-1482608"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kern="1200" dirty="0">
              <a:solidFill>
                <a:srgbClr val="002A6D"/>
              </a:solidFill>
              <a:latin typeface="Arial Narrow" panose="020B0606020202030204" pitchFamily="34" charset="0"/>
              <a:ea typeface="+mn-ea"/>
              <a:cs typeface="+mn-cs"/>
            </a:rPr>
            <a:t>01</a:t>
          </a:r>
        </a:p>
      </dsp:txBody>
      <dsp:txXfrm>
        <a:off x="-1482608" y="2300952"/>
        <a:ext cx="3486912" cy="410954"/>
      </dsp:txXfrm>
    </dsp:sp>
    <dsp:sp modelId="{3425984F-2F80-4348-A933-EF81E251EBD4}">
      <dsp:nvSpPr>
        <dsp:cNvPr id="0" name=""/>
        <dsp:cNvSpPr/>
      </dsp:nvSpPr>
      <dsp:spPr>
        <a:xfrm>
          <a:off x="466324" y="1111821"/>
          <a:ext cx="2046988" cy="2789215"/>
        </a:xfrm>
        <a:prstGeom prst="rect">
          <a:avLst/>
        </a:prstGeom>
        <a:solidFill>
          <a:srgbClr val="002A6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ctr"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dirty="0">
              <a:solidFill>
                <a:sysClr val="window" lastClr="FFFFFF"/>
              </a:solidFill>
              <a:latin typeface="Arial Narrow" panose="020B0606020202030204" pitchFamily="34" charset="0"/>
              <a:ea typeface="+mn-ea"/>
              <a:cs typeface="+mn-cs"/>
            </a:rPr>
            <a:t>Optimise the organisation</a:t>
          </a:r>
        </a:p>
      </dsp:txBody>
      <dsp:txXfrm>
        <a:off x="466324" y="1111821"/>
        <a:ext cx="2046988" cy="2789215"/>
      </dsp:txXfrm>
    </dsp:sp>
    <dsp:sp modelId="{C9C5470C-9808-4C61-9D66-8D993DF63356}">
      <dsp:nvSpPr>
        <dsp:cNvPr id="0" name=""/>
        <dsp:cNvSpPr/>
      </dsp:nvSpPr>
      <dsp:spPr>
        <a:xfrm>
          <a:off x="1008455" y="194870"/>
          <a:ext cx="821908" cy="821908"/>
        </a:xfrm>
        <a:prstGeom prst="rect">
          <a:avLst/>
        </a:prstGeom>
        <a:blipFill rotWithShape="1">
          <a:blip xmlns:r="http://schemas.openxmlformats.org/officeDocument/2006/relationships" r:embed="rId1">
            <a:duotone>
              <a:schemeClr val="accent5">
                <a:shade val="45000"/>
                <a:satMod val="135000"/>
              </a:schemeClr>
              <a:prstClr val="white"/>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1587068-DA93-4D2F-BD63-644ED7A01059}">
      <dsp:nvSpPr>
        <dsp:cNvPr id="0" name=""/>
        <dsp:cNvSpPr/>
      </dsp:nvSpPr>
      <dsp:spPr>
        <a:xfrm rot="16200000">
          <a:off x="1507383"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b="1" kern="1200" dirty="0">
              <a:solidFill>
                <a:schemeClr val="accent2">
                  <a:lumMod val="50000"/>
                </a:schemeClr>
              </a:solidFill>
              <a:latin typeface="Arial Narrow" panose="020B0606020202030204" pitchFamily="34" charset="0"/>
              <a:ea typeface="+mn-ea"/>
              <a:cs typeface="+mn-cs"/>
            </a:rPr>
            <a:t>02</a:t>
          </a:r>
        </a:p>
      </dsp:txBody>
      <dsp:txXfrm>
        <a:off x="1507383" y="2300952"/>
        <a:ext cx="3486912" cy="410954"/>
      </dsp:txXfrm>
    </dsp:sp>
    <dsp:sp modelId="{DFC8C81A-9FAA-4914-943F-C8935592BAA7}">
      <dsp:nvSpPr>
        <dsp:cNvPr id="0" name=""/>
        <dsp:cNvSpPr/>
      </dsp:nvSpPr>
      <dsp:spPr>
        <a:xfrm>
          <a:off x="3456316" y="1090534"/>
          <a:ext cx="2046988" cy="2831790"/>
        </a:xfrm>
        <a:prstGeom prst="rect">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dirty="0">
              <a:solidFill>
                <a:sysClr val="window" lastClr="FFFFFF"/>
              </a:solidFill>
              <a:latin typeface="Arial Narrow" panose="020B0606020202030204" pitchFamily="34" charset="0"/>
              <a:ea typeface="+mn-ea"/>
              <a:cs typeface="+mn-cs"/>
            </a:rPr>
            <a:t>Enhance labour market stability</a:t>
          </a:r>
        </a:p>
      </dsp:txBody>
      <dsp:txXfrm>
        <a:off x="3456316" y="1090534"/>
        <a:ext cx="2046988" cy="2831790"/>
      </dsp:txXfrm>
    </dsp:sp>
    <dsp:sp modelId="{9EC2BAEF-2927-43AC-904B-2AE368FB9802}">
      <dsp:nvSpPr>
        <dsp:cNvPr id="0" name=""/>
        <dsp:cNvSpPr/>
      </dsp:nvSpPr>
      <dsp:spPr>
        <a:xfrm>
          <a:off x="3974735" y="147454"/>
          <a:ext cx="821908" cy="821908"/>
        </a:xfrm>
        <a:prstGeom prst="rect">
          <a:avLst/>
        </a:prstGeom>
        <a:blipFill rotWithShape="1">
          <a:blip xmlns:r="http://schemas.openxmlformats.org/officeDocument/2006/relationships" r:embed="rId2">
            <a:duotone>
              <a:prstClr val="black"/>
              <a:schemeClr val="accent2">
                <a:tint val="45000"/>
                <a:satMod val="400000"/>
              </a:schemeClr>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D309A6-FA4A-43C2-8EDD-E7D3D9393579}">
      <dsp:nvSpPr>
        <dsp:cNvPr id="0" name=""/>
        <dsp:cNvSpPr/>
      </dsp:nvSpPr>
      <dsp:spPr>
        <a:xfrm rot="16200000">
          <a:off x="4497374"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b="1" kern="1200" dirty="0">
              <a:solidFill>
                <a:srgbClr val="70AD47"/>
              </a:solidFill>
              <a:latin typeface="Arial Narrow" panose="020B0606020202030204" pitchFamily="34" charset="0"/>
              <a:ea typeface="+mn-ea"/>
              <a:cs typeface="+mn-cs"/>
            </a:rPr>
            <a:t>03</a:t>
          </a:r>
        </a:p>
      </dsp:txBody>
      <dsp:txXfrm>
        <a:off x="4497374" y="2300952"/>
        <a:ext cx="3486912" cy="410954"/>
      </dsp:txXfrm>
    </dsp:sp>
    <dsp:sp modelId="{0C78C663-E892-486C-95C3-12C52E18D2E9}">
      <dsp:nvSpPr>
        <dsp:cNvPr id="0" name=""/>
        <dsp:cNvSpPr/>
      </dsp:nvSpPr>
      <dsp:spPr>
        <a:xfrm>
          <a:off x="6442101" y="1111821"/>
          <a:ext cx="2055401" cy="2789215"/>
        </a:xfrm>
        <a:prstGeom prst="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dirty="0">
              <a:solidFill>
                <a:sysClr val="window" lastClr="FFFFFF"/>
              </a:solidFill>
              <a:latin typeface="Arial Narrow" panose="020B0606020202030204" pitchFamily="34" charset="0"/>
              <a:ea typeface="+mn-ea"/>
              <a:cs typeface="+mn-cs"/>
            </a:rPr>
            <a:t>Support strategy implementation and good governance</a:t>
          </a: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dsp:txBody>
      <dsp:txXfrm>
        <a:off x="6442101" y="1111821"/>
        <a:ext cx="2055401" cy="2789215"/>
      </dsp:txXfrm>
    </dsp:sp>
    <dsp:sp modelId="{FEA6B234-FDFD-4FE6-9639-1A6EA35D4E8F}">
      <dsp:nvSpPr>
        <dsp:cNvPr id="0" name=""/>
        <dsp:cNvSpPr/>
      </dsp:nvSpPr>
      <dsp:spPr>
        <a:xfrm>
          <a:off x="6988290" y="93981"/>
          <a:ext cx="821908" cy="821908"/>
        </a:xfrm>
        <a:prstGeom prst="rect">
          <a:avLst/>
        </a:prstGeom>
        <a:blipFill rotWithShape="1">
          <a:blip xmlns:r="http://schemas.openxmlformats.org/officeDocument/2006/relationships" r:embed="rId3">
            <a:duotone>
              <a:prstClr val="black"/>
              <a:schemeClr val="accent6">
                <a:tint val="45000"/>
                <a:satMod val="400000"/>
              </a:schemeClr>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5221E-A4B8-45B8-9927-051E92CC58AB}">
      <dsp:nvSpPr>
        <dsp:cNvPr id="0" name=""/>
        <dsp:cNvSpPr/>
      </dsp:nvSpPr>
      <dsp:spPr>
        <a:xfrm>
          <a:off x="-5424375" y="-830595"/>
          <a:ext cx="6458842" cy="6458842"/>
        </a:xfrm>
        <a:prstGeom prst="blockArc">
          <a:avLst>
            <a:gd name="adj1" fmla="val 18900000"/>
            <a:gd name="adj2" fmla="val 2700000"/>
            <a:gd name="adj3" fmla="val 334"/>
          </a:avLst>
        </a:pr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F443125-44A6-4F54-B146-48781A18A599}">
      <dsp:nvSpPr>
        <dsp:cNvPr id="0" name=""/>
        <dsp:cNvSpPr/>
      </dsp:nvSpPr>
      <dsp:spPr>
        <a:xfrm>
          <a:off x="541568" y="234359"/>
          <a:ext cx="8100138" cy="10070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5844" tIns="30480" rIns="30480" bIns="30480" numCol="1" spcCol="1270" anchor="ctr" anchorCtr="0">
          <a:noAutofit/>
        </a:bodyPr>
        <a:lstStyle/>
        <a:p>
          <a:pPr lvl="0" algn="ctr" defTabSz="533400">
            <a:lnSpc>
              <a:spcPct val="90000"/>
            </a:lnSpc>
            <a:spcBef>
              <a:spcPct val="0"/>
            </a:spcBef>
            <a:spcAft>
              <a:spcPct val="35000"/>
            </a:spcAft>
          </a:pPr>
          <a:endParaRPr lang="en-ZA" sz="1200" b="1" kern="1200" dirty="0">
            <a:solidFill>
              <a:schemeClr val="tx1"/>
            </a:solidFill>
            <a:latin typeface="Arial Narrow" panose="020B0606020202030204" pitchFamily="34" charset="0"/>
            <a:ea typeface="+mj-ea"/>
            <a:cs typeface="+mj-cs"/>
          </a:endParaRPr>
        </a:p>
        <a:p>
          <a:pPr lvl="0" algn="l" defTabSz="533400">
            <a:lnSpc>
              <a:spcPct val="90000"/>
            </a:lnSpc>
            <a:spcBef>
              <a:spcPct val="0"/>
            </a:spcBef>
            <a:spcAft>
              <a:spcPct val="35000"/>
            </a:spcAft>
          </a:pPr>
          <a:r>
            <a:rPr lang="en-US" sz="1200" b="1" kern="1200" dirty="0">
              <a:solidFill>
                <a:schemeClr val="tx1"/>
              </a:solidFill>
              <a:latin typeface="Arial Narrow" panose="020B0606020202030204" pitchFamily="34" charset="0"/>
              <a:ea typeface="+mj-ea"/>
              <a:cs typeface="+mj-cs"/>
            </a:rPr>
            <a:t>The CCMA has continued to effectively manage the impact of the COVID-19 outbreak. COVID – 19 regulations are observed at CCMA offices. Where required offices have been closed to ensure disinfecting and minimising exposure to employees. The disinfecting of offices has been managed within Supply Chain parameters to ensure strict budget control and avoidance of non-compliance risks p</a:t>
          </a:r>
          <a:r>
            <a:rPr lang="en-ZA" sz="1200" b="1" kern="1200" dirty="0">
              <a:solidFill>
                <a:schemeClr val="tx1"/>
              </a:solidFill>
              <a:latin typeface="Arial Narrow" panose="020B0606020202030204" pitchFamily="34" charset="0"/>
              <a:ea typeface="+mj-ea"/>
              <a:cs typeface="+mj-cs"/>
            </a:rPr>
            <a:t>processes and staff.</a:t>
          </a:r>
        </a:p>
        <a:p>
          <a:pPr lvl="0" algn="ctr" defTabSz="533400">
            <a:lnSpc>
              <a:spcPct val="90000"/>
            </a:lnSpc>
            <a:spcBef>
              <a:spcPct val="0"/>
            </a:spcBef>
            <a:spcAft>
              <a:spcPct val="35000"/>
            </a:spcAft>
          </a:pPr>
          <a:r>
            <a:rPr lang="en-ZA" sz="1200" b="1" kern="1200" dirty="0">
              <a:solidFill>
                <a:schemeClr val="tx1"/>
              </a:solidFill>
              <a:latin typeface="Arial Narrow" panose="020B0606020202030204" pitchFamily="34" charset="0"/>
              <a:ea typeface="+mj-ea"/>
              <a:cs typeface="+mj-cs"/>
            </a:rPr>
            <a:t> </a:t>
          </a:r>
        </a:p>
      </dsp:txBody>
      <dsp:txXfrm>
        <a:off x="541568" y="234359"/>
        <a:ext cx="8100138" cy="1007038"/>
      </dsp:txXfrm>
    </dsp:sp>
    <dsp:sp modelId="{AA9DB33D-D269-4395-83DC-3EBE1C04F983}">
      <dsp:nvSpPr>
        <dsp:cNvPr id="0" name=""/>
        <dsp:cNvSpPr/>
      </dsp:nvSpPr>
      <dsp:spPr>
        <a:xfrm>
          <a:off x="80274" y="276584"/>
          <a:ext cx="922588" cy="922588"/>
        </a:xfrm>
        <a:prstGeom prst="ellipse">
          <a:avLst/>
        </a:prstGeom>
        <a:solidFill>
          <a:schemeClr val="accent2">
            <a:lumMod val="7500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F558F28-5FBD-451E-99BA-059FF33C9FAD}">
      <dsp:nvSpPr>
        <dsp:cNvPr id="0" name=""/>
        <dsp:cNvSpPr/>
      </dsp:nvSpPr>
      <dsp:spPr>
        <a:xfrm>
          <a:off x="964721" y="1476141"/>
          <a:ext cx="7676986" cy="73807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5844" tIns="30480" rIns="30480" bIns="30480" numCol="1" spcCol="1270" anchor="ctr" anchorCtr="0">
          <a:noAutofit/>
        </a:bodyPr>
        <a:lstStyle/>
        <a:p>
          <a:pPr lvl="0" algn="l" defTabSz="533400">
            <a:lnSpc>
              <a:spcPct val="90000"/>
            </a:lnSpc>
            <a:spcBef>
              <a:spcPct val="0"/>
            </a:spcBef>
            <a:spcAft>
              <a:spcPct val="35000"/>
            </a:spcAft>
          </a:pPr>
          <a:r>
            <a:rPr lang="en-US" sz="1200" b="1" kern="1200" dirty="0">
              <a:solidFill>
                <a:schemeClr val="tx1"/>
              </a:solidFill>
              <a:latin typeface="Arial Narrow" panose="020B0606020202030204" pitchFamily="34" charset="0"/>
            </a:rPr>
            <a:t>The CCMA has put in place a COVID-19 Policy, which is supported by the COVID-19 Response Plan and Risk Assessment. Combined Assurance comprised of the Risk and Compliance Unit, Internal Audit; and OHS, have conducted inspections to provide the CCMA with assurance on the effectiveness of the organisational controls. </a:t>
          </a:r>
        </a:p>
      </dsp:txBody>
      <dsp:txXfrm>
        <a:off x="964721" y="1476141"/>
        <a:ext cx="7676986" cy="738070"/>
      </dsp:txXfrm>
    </dsp:sp>
    <dsp:sp modelId="{1D68DF31-0D77-4B84-987A-126549EB2188}">
      <dsp:nvSpPr>
        <dsp:cNvPr id="0" name=""/>
        <dsp:cNvSpPr/>
      </dsp:nvSpPr>
      <dsp:spPr>
        <a:xfrm>
          <a:off x="503427" y="1383882"/>
          <a:ext cx="922588" cy="922588"/>
        </a:xfrm>
        <a:prstGeom prst="ellipse">
          <a:avLst/>
        </a:prstGeom>
        <a:solidFill>
          <a:schemeClr val="tx1">
            <a:lumMod val="65000"/>
            <a:lumOff val="3500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A5B365C-9CD2-4910-A722-A7954E0432F2}">
      <dsp:nvSpPr>
        <dsp:cNvPr id="0" name=""/>
        <dsp:cNvSpPr/>
      </dsp:nvSpPr>
      <dsp:spPr>
        <a:xfrm>
          <a:off x="964721" y="2626070"/>
          <a:ext cx="7676986" cy="73807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5844" tIns="30480" rIns="30480" bIns="30480" numCol="1" spcCol="1270" anchor="ctr" anchorCtr="0">
          <a:noAutofit/>
        </a:bodyPr>
        <a:lstStyle/>
        <a:p>
          <a:pPr lvl="0" algn="l" defTabSz="533400" rtl="0">
            <a:lnSpc>
              <a:spcPct val="90000"/>
            </a:lnSpc>
            <a:spcBef>
              <a:spcPct val="0"/>
            </a:spcBef>
            <a:spcAft>
              <a:spcPct val="35000"/>
            </a:spcAft>
          </a:pPr>
          <a:r>
            <a:rPr lang="en-US" sz="1200" b="1" kern="1200" dirty="0">
              <a:solidFill>
                <a:schemeClr val="tx1"/>
              </a:solidFill>
              <a:latin typeface="Arial Narrow" panose="020B0606020202030204" pitchFamily="34" charset="0"/>
            </a:rPr>
            <a:t>The COVID-19 Steering Committee continuously monitors the internal environmental impact and adjusts the organisation’s response to safeguarding employees and Users of CCMA services. </a:t>
          </a:r>
        </a:p>
      </dsp:txBody>
      <dsp:txXfrm>
        <a:off x="964721" y="2626070"/>
        <a:ext cx="7676986" cy="738070"/>
      </dsp:txXfrm>
    </dsp:sp>
    <dsp:sp modelId="{DFBA1576-941C-462F-8890-A36F4D3573E7}">
      <dsp:nvSpPr>
        <dsp:cNvPr id="0" name=""/>
        <dsp:cNvSpPr/>
      </dsp:nvSpPr>
      <dsp:spPr>
        <a:xfrm>
          <a:off x="503427" y="2491180"/>
          <a:ext cx="922588" cy="922588"/>
        </a:xfrm>
        <a:prstGeom prst="ellipse">
          <a:avLst/>
        </a:prstGeom>
        <a:solidFill>
          <a:schemeClr val="accent4"/>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7F96E7E-06E7-4F9A-B578-C470362A006A}">
      <dsp:nvSpPr>
        <dsp:cNvPr id="0" name=""/>
        <dsp:cNvSpPr/>
      </dsp:nvSpPr>
      <dsp:spPr>
        <a:xfrm>
          <a:off x="541568" y="3733367"/>
          <a:ext cx="8100138" cy="73807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5844" tIns="30480" rIns="30480" bIns="30480" numCol="1" spcCol="1270" anchor="ctr" anchorCtr="0">
          <a:noAutofit/>
        </a:bodyPr>
        <a:lstStyle/>
        <a:p>
          <a:pPr lvl="0" algn="l" defTabSz="533400">
            <a:lnSpc>
              <a:spcPct val="90000"/>
            </a:lnSpc>
            <a:spcBef>
              <a:spcPct val="0"/>
            </a:spcBef>
            <a:spcAft>
              <a:spcPct val="35000"/>
            </a:spcAft>
          </a:pPr>
          <a:r>
            <a:rPr lang="en-US" sz="1200" b="1" kern="1200" dirty="0">
              <a:solidFill>
                <a:schemeClr val="tx1"/>
              </a:solidFill>
              <a:latin typeface="Arial Narrow" panose="020B0606020202030204" pitchFamily="34" charset="0"/>
            </a:rPr>
            <a:t>Due to the COVID-19 pandemic, parties are encouraged to refer disputes through email, facsimile, registered post or through the CCMA’s online referral platform which allows for applications for conciliation and arbitration hearings as well as condonation applications.</a:t>
          </a:r>
        </a:p>
      </dsp:txBody>
      <dsp:txXfrm>
        <a:off x="541568" y="3733367"/>
        <a:ext cx="8100138" cy="738070"/>
      </dsp:txXfrm>
    </dsp:sp>
    <dsp:sp modelId="{494320D6-175E-4B46-B96F-8727C3C16A18}">
      <dsp:nvSpPr>
        <dsp:cNvPr id="0" name=""/>
        <dsp:cNvSpPr/>
      </dsp:nvSpPr>
      <dsp:spPr>
        <a:xfrm>
          <a:off x="80274" y="3598478"/>
          <a:ext cx="922588" cy="922588"/>
        </a:xfrm>
        <a:prstGeom prst="ellipse">
          <a:avLst/>
        </a:prstGeom>
        <a:solidFill>
          <a:schemeClr val="accent5">
            <a:lumMod val="7500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7271A-E6DF-4384-86D7-969D9F72644D}" type="datetimeFigureOut">
              <a:rPr lang="en-ZA" smtClean="0"/>
              <a:t>2022/02/11</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57662-6E70-4ADA-9949-C4D1732AACA9}" type="slidenum">
              <a:rPr lang="en-ZA" smtClean="0"/>
              <a:t>‹#›</a:t>
            </a:fld>
            <a:endParaRPr lang="en-ZA" dirty="0"/>
          </a:p>
        </p:txBody>
      </p:sp>
    </p:spTree>
    <p:extLst>
      <p:ext uri="{BB962C8B-B14F-4D97-AF65-F5344CB8AC3E}">
        <p14:creationId xmlns:p14="http://schemas.microsoft.com/office/powerpoint/2010/main" val="74965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B57662-6E70-4ADA-9949-C4D1732AACA9}" type="slidenum">
              <a:rPr lang="en-ZA" smtClean="0"/>
              <a:t>1</a:t>
            </a:fld>
            <a:endParaRPr lang="en-ZA" dirty="0"/>
          </a:p>
        </p:txBody>
      </p:sp>
    </p:spTree>
    <p:extLst>
      <p:ext uri="{BB962C8B-B14F-4D97-AF65-F5344CB8AC3E}">
        <p14:creationId xmlns:p14="http://schemas.microsoft.com/office/powerpoint/2010/main" val="247662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t>19</a:t>
            </a:fld>
            <a:endParaRPr lang="en-ZA" dirty="0"/>
          </a:p>
        </p:txBody>
      </p:sp>
    </p:spTree>
    <p:extLst>
      <p:ext uri="{BB962C8B-B14F-4D97-AF65-F5344CB8AC3E}">
        <p14:creationId xmlns:p14="http://schemas.microsoft.com/office/powerpoint/2010/main" val="3067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1B57662-6E70-4ADA-9949-C4D1732AACA9}" type="slidenum">
              <a:rPr lang="en-ZA" smtClean="0"/>
              <a:t>24</a:t>
            </a:fld>
            <a:endParaRPr lang="en-ZA" dirty="0"/>
          </a:p>
        </p:txBody>
      </p:sp>
    </p:spTree>
    <p:extLst>
      <p:ext uri="{BB962C8B-B14F-4D97-AF65-F5344CB8AC3E}">
        <p14:creationId xmlns:p14="http://schemas.microsoft.com/office/powerpoint/2010/main" val="225908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2746450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184" y="6456023"/>
            <a:ext cx="1174874" cy="365125"/>
          </a:xfrm>
        </p:spPr>
        <p:txBody>
          <a:bodyPr/>
          <a:lstStyle/>
          <a:p>
            <a:endParaRPr lang="en-ZA" dirty="0"/>
          </a:p>
        </p:txBody>
      </p:sp>
      <p:sp>
        <p:nvSpPr>
          <p:cNvPr id="5" name="Footer Placeholder 4"/>
          <p:cNvSpPr>
            <a:spLocks noGrp="1"/>
          </p:cNvSpPr>
          <p:nvPr>
            <p:ph type="ftr" sz="quarter" idx="11"/>
          </p:nvPr>
        </p:nvSpPr>
        <p:spPr>
          <a:xfrm>
            <a:off x="3028950" y="6456023"/>
            <a:ext cx="3086100" cy="365125"/>
          </a:xfrm>
        </p:spPr>
        <p:txBody>
          <a:bodyPr/>
          <a:lstStyle/>
          <a:p>
            <a:endParaRPr lang="en-ZA" dirty="0"/>
          </a:p>
        </p:txBody>
      </p:sp>
      <p:sp>
        <p:nvSpPr>
          <p:cNvPr id="6" name="Slide Number Placeholder 5"/>
          <p:cNvSpPr>
            <a:spLocks noGrp="1"/>
          </p:cNvSpPr>
          <p:nvPr>
            <p:ph type="sldNum" sz="quarter" idx="12"/>
          </p:nvPr>
        </p:nvSpPr>
        <p:spPr>
          <a:xfrm>
            <a:off x="7048922" y="6492875"/>
            <a:ext cx="2057400" cy="365125"/>
          </a:xfrm>
        </p:spPr>
        <p:txBody>
          <a:bodyPr/>
          <a:lstStyle>
            <a:lvl1pPr>
              <a:defRPr sz="2000">
                <a:solidFill>
                  <a:schemeClr val="bg1"/>
                </a:solidFill>
                <a:latin typeface="Arial Narrow" panose="020B0606020202030204" pitchFamily="34" charset="0"/>
              </a:defRPr>
            </a:lvl1pPr>
          </a:lstStyle>
          <a:p>
            <a:fld id="{0C4DB43B-2450-41F4-875D-3A173E257EAA}" type="slidenum">
              <a:rPr lang="en-ZA" smtClean="0"/>
              <a:pPr/>
              <a:t>‹#›</a:t>
            </a:fld>
            <a:endParaRPr lang="en-ZA" dirty="0"/>
          </a:p>
        </p:txBody>
      </p:sp>
      <p:sp>
        <p:nvSpPr>
          <p:cNvPr id="27" name="TextBox 26"/>
          <p:cNvSpPr txBox="1"/>
          <p:nvPr userDrawn="1"/>
        </p:nvSpPr>
        <p:spPr>
          <a:xfrm>
            <a:off x="13136" y="4001181"/>
            <a:ext cx="9144000" cy="430887"/>
          </a:xfrm>
          <a:prstGeom prst="rect">
            <a:avLst/>
          </a:prstGeom>
          <a:noFill/>
        </p:spPr>
        <p:txBody>
          <a:bodyPr wrap="square" rtlCol="0">
            <a:spAutoFit/>
          </a:bodyPr>
          <a:lstStyle/>
          <a:p>
            <a:pPr algn="ctr" rtl="0"/>
            <a:r>
              <a:rPr lang="en-US" sz="2200" i="1" dirty="0">
                <a:solidFill>
                  <a:schemeClr val="bg1"/>
                </a:solidFill>
                <a:latin typeface="Arial Black" panose="020B0A04020102020204" pitchFamily="34" charset="0"/>
              </a:rPr>
              <a:t>“The role of employers in the changing world of work”</a:t>
            </a:r>
            <a:endParaRPr lang="en-ZA" sz="2200" i="1" dirty="0">
              <a:solidFill>
                <a:schemeClr val="bg1"/>
              </a:solidFill>
              <a:latin typeface="Arial Black" panose="020B0A04020102020204" pitchFamily="34" charset="0"/>
            </a:endParaRPr>
          </a:p>
        </p:txBody>
      </p:sp>
      <p:sp>
        <p:nvSpPr>
          <p:cNvPr id="31" name="Rectangle 30"/>
          <p:cNvSpPr/>
          <p:nvPr userDrawn="1"/>
        </p:nvSpPr>
        <p:spPr>
          <a:xfrm>
            <a:off x="0" y="1453229"/>
            <a:ext cx="9143999" cy="42331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Diamond 31"/>
          <p:cNvSpPr/>
          <p:nvPr userDrawn="1"/>
        </p:nvSpPr>
        <p:spPr>
          <a:xfrm>
            <a:off x="6519888" y="2018455"/>
            <a:ext cx="2618196" cy="3025702"/>
          </a:xfrm>
          <a:prstGeom prst="diamond">
            <a:avLst/>
          </a:prstGeom>
          <a:solidFill>
            <a:srgbClr val="7089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Rectangle 32"/>
          <p:cNvSpPr/>
          <p:nvPr userDrawn="1"/>
        </p:nvSpPr>
        <p:spPr>
          <a:xfrm>
            <a:off x="7691722" y="1453229"/>
            <a:ext cx="1446361" cy="4239562"/>
          </a:xfrm>
          <a:prstGeom prst="rect">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34" name="Group 33"/>
          <p:cNvGrpSpPr/>
          <p:nvPr userDrawn="1"/>
        </p:nvGrpSpPr>
        <p:grpSpPr>
          <a:xfrm rot="21321698">
            <a:off x="5749104" y="1671671"/>
            <a:ext cx="1860828" cy="1649281"/>
            <a:chOff x="8582025" y="1486888"/>
            <a:chExt cx="1769267" cy="1559489"/>
          </a:xfrm>
        </p:grpSpPr>
        <p:cxnSp>
          <p:nvCxnSpPr>
            <p:cNvPr id="35" name="Straight Connector 34"/>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pic>
        <p:nvPicPr>
          <p:cNvPr id="49" name="Picture 48"/>
          <p:cNvPicPr>
            <a:picLocks noChangeAspect="1"/>
          </p:cNvPicPr>
          <p:nvPr userDrawn="1"/>
        </p:nvPicPr>
        <p:blipFill>
          <a:blip r:embed="rId2">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backgroundRemoval t="0" b="100000" l="0" r="100000"/>
                    </a14:imgEffect>
                    <a14:imgEffect>
                      <a14:brightnessContrast bright="-40000" contrast="40000"/>
                    </a14:imgEffect>
                  </a14:imgLayer>
                </a14:imgProps>
              </a:ext>
            </a:extLst>
          </a:blip>
          <a:stretch>
            <a:fillRect/>
          </a:stretch>
        </p:blipFill>
        <p:spPr>
          <a:xfrm>
            <a:off x="-62334" y="1541417"/>
            <a:ext cx="1905911" cy="1914265"/>
          </a:xfrm>
          <a:prstGeom prst="rect">
            <a:avLst/>
          </a:prstGeom>
          <a:ln>
            <a:noFill/>
          </a:ln>
        </p:spPr>
      </p:pic>
      <p:pic>
        <p:nvPicPr>
          <p:cNvPr id="50" name="Picture 49"/>
          <p:cNvPicPr>
            <a:picLocks noChangeAspect="1"/>
          </p:cNvPicPr>
          <p:nvPr userDrawn="1"/>
        </p:nvPicPr>
        <p:blipFill rotWithShape="1">
          <a:blip r:embed="rId2">
            <a:duotone>
              <a:prstClr val="black"/>
              <a:schemeClr val="accent2">
                <a:lumMod val="75000"/>
                <a:tint val="45000"/>
                <a:satMod val="400000"/>
              </a:schemeClr>
            </a:duotone>
            <a:extLst>
              <a:ext uri="{BEBA8EAE-BF5A-486C-A8C5-ECC9F3942E4B}">
                <a14:imgProps xmlns:a14="http://schemas.microsoft.com/office/drawing/2010/main">
                  <a14:imgLayer r:embed="rId3">
                    <a14:imgEffect>
                      <a14:backgroundRemoval t="0" b="100000" l="0" r="100000"/>
                    </a14:imgEffect>
                    <a14:imgEffect>
                      <a14:brightnessContrast bright="-40000" contrast="40000"/>
                    </a14:imgEffect>
                  </a14:imgLayer>
                </a14:imgProps>
              </a:ext>
            </a:extLst>
          </a:blip>
          <a:srcRect l="32653"/>
          <a:stretch/>
        </p:blipFill>
        <p:spPr>
          <a:xfrm>
            <a:off x="6726" y="3361946"/>
            <a:ext cx="1627045" cy="2348155"/>
          </a:xfrm>
          <a:prstGeom prst="rect">
            <a:avLst/>
          </a:prstGeom>
          <a:ln>
            <a:noFill/>
          </a:ln>
        </p:spPr>
      </p:pic>
      <p:pic>
        <p:nvPicPr>
          <p:cNvPr id="51" name="Picture 50"/>
          <p:cNvPicPr>
            <a:picLocks noChangeAspect="1"/>
          </p:cNvPicPr>
          <p:nvPr userDrawn="1"/>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backgroundRemoval t="9434" b="100000" l="4706" r="97647"/>
                    </a14:imgEffect>
                  </a14:imgLayer>
                </a14:imgProps>
              </a:ext>
            </a:extLst>
          </a:blip>
          <a:stretch>
            <a:fillRect/>
          </a:stretch>
        </p:blipFill>
        <p:spPr>
          <a:xfrm>
            <a:off x="0" y="4177450"/>
            <a:ext cx="875801" cy="546089"/>
          </a:xfrm>
          <a:prstGeom prst="rect">
            <a:avLst/>
          </a:prstGeom>
        </p:spPr>
      </p:pic>
      <p:pic>
        <p:nvPicPr>
          <p:cNvPr id="52" name="Picture 4" descr="legal icon clipart Law Computer Icons Clip art clipart - Judge ..."/>
          <p:cNvPicPr>
            <a:picLocks noChangeAspect="1" noChangeArrowheads="1"/>
          </p:cNvPicPr>
          <p:nvPr userDrawn="1"/>
        </p:nvPicPr>
        <p:blipFill rotWithShape="1">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backgroundRemoval t="10000" b="93654" l="6222" r="90000">
                        <a14:foregroundMark x1="51667" y1="29038" x2="51667" y2="29038"/>
                        <a14:foregroundMark x1="44667" y1="77308" x2="44667" y2="77308"/>
                        <a14:foregroundMark x1="40000" y1="55577" x2="40000" y2="5557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28101" t="16955" r="28232" b="14007"/>
          <a:stretch/>
        </p:blipFill>
        <p:spPr bwMode="auto">
          <a:xfrm>
            <a:off x="592109" y="2125890"/>
            <a:ext cx="647949" cy="59189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userDrawn="1"/>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ackgroundRemoval t="0" b="100000" l="0" r="100000"/>
                    </a14:imgEffect>
                    <a14:imgEffect>
                      <a14:brightnessContrast bright="-40000" contrast="40000"/>
                    </a14:imgEffect>
                  </a14:imgLayer>
                </a14:imgProps>
              </a:ext>
            </a:extLst>
          </a:blip>
          <a:stretch>
            <a:fillRect/>
          </a:stretch>
        </p:blipFill>
        <p:spPr>
          <a:xfrm>
            <a:off x="1338865" y="2224021"/>
            <a:ext cx="2977863" cy="3008822"/>
          </a:xfrm>
          <a:prstGeom prst="rect">
            <a:avLst/>
          </a:prstGeom>
          <a:ln>
            <a:noFill/>
          </a:ln>
        </p:spPr>
      </p:pic>
      <p:sp>
        <p:nvSpPr>
          <p:cNvPr id="48" name="Rectangle 47"/>
          <p:cNvSpPr/>
          <p:nvPr userDrawn="1"/>
        </p:nvSpPr>
        <p:spPr>
          <a:xfrm>
            <a:off x="2231311" y="3213669"/>
            <a:ext cx="1146505" cy="909423"/>
          </a:xfrm>
          <a:prstGeom prst="rect">
            <a:avLst/>
          </a:prstGeom>
          <a:blipFill dpi="0" rotWithShape="1">
            <a:blip r:embed="rId8">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Diamond 6"/>
          <p:cNvSpPr/>
          <p:nvPr userDrawn="1"/>
        </p:nvSpPr>
        <p:spPr>
          <a:xfrm>
            <a:off x="6766428" y="2186487"/>
            <a:ext cx="2371655" cy="2690313"/>
          </a:xfrm>
          <a:prstGeom prst="diamond">
            <a:avLst/>
          </a:prstGeom>
          <a:solidFill>
            <a:srgbClr val="002A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5" name="Picture 54"/>
          <p:cNvPicPr>
            <a:picLocks noChangeAspect="1"/>
          </p:cNvPicPr>
          <p:nvPr userDrawn="1"/>
        </p:nvPicPr>
        <p:blipFill>
          <a:blip r:embed="rId9">
            <a:duotone>
              <a:prstClr val="black"/>
              <a:srgbClr val="FFAA8F">
                <a:alpha val="50980"/>
                <a:tint val="45000"/>
                <a:satMod val="400000"/>
              </a:srgbClr>
            </a:duotone>
            <a:extLst>
              <a:ext uri="{BEBA8EAE-BF5A-486C-A8C5-ECC9F3942E4B}">
                <a14:imgProps xmlns:a14="http://schemas.microsoft.com/office/drawing/2010/main">
                  <a14:imgLayer r:embed="rId10">
                    <a14:imgEffect>
                      <a14:backgroundRemoval t="0" b="99338" l="1786" r="100000"/>
                    </a14:imgEffect>
                  </a14:imgLayer>
                </a14:imgProps>
              </a:ext>
            </a:extLst>
          </a:blip>
          <a:stretch>
            <a:fillRect/>
          </a:stretch>
        </p:blipFill>
        <p:spPr>
          <a:xfrm>
            <a:off x="7481915" y="3232534"/>
            <a:ext cx="1093627" cy="737222"/>
          </a:xfrm>
          <a:prstGeom prst="rect">
            <a:avLst/>
          </a:prstGeom>
        </p:spPr>
      </p:pic>
      <p:grpSp>
        <p:nvGrpSpPr>
          <p:cNvPr id="66" name="Group 65"/>
          <p:cNvGrpSpPr/>
          <p:nvPr userDrawn="1"/>
        </p:nvGrpSpPr>
        <p:grpSpPr>
          <a:xfrm rot="5400000">
            <a:off x="5785824" y="3766088"/>
            <a:ext cx="1923258" cy="1786070"/>
            <a:chOff x="8582025" y="1486888"/>
            <a:chExt cx="1769267" cy="1559489"/>
          </a:xfrm>
        </p:grpSpPr>
        <p:cxnSp>
          <p:nvCxnSpPr>
            <p:cNvPr id="67" name="Straight Connector 66"/>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9" name="Straight Connector 68"/>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8" name="Diamond 7"/>
          <p:cNvSpPr/>
          <p:nvPr userDrawn="1"/>
        </p:nvSpPr>
        <p:spPr>
          <a:xfrm>
            <a:off x="5443299" y="3218388"/>
            <a:ext cx="718846" cy="695255"/>
          </a:xfrm>
          <a:prstGeom prst="diamond">
            <a:avLst/>
          </a:prstGeom>
          <a:solidFill>
            <a:srgbClr val="843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Title Placeholder 1"/>
          <p:cNvSpPr>
            <a:spLocks noGrp="1"/>
          </p:cNvSpPr>
          <p:nvPr>
            <p:ph type="title"/>
          </p:nvPr>
        </p:nvSpPr>
        <p:spPr>
          <a:xfrm>
            <a:off x="1559142" y="208663"/>
            <a:ext cx="6128952" cy="947955"/>
          </a:xfrm>
          <a:prstGeom prst="rect">
            <a:avLst/>
          </a:prstGeom>
        </p:spPr>
        <p:txBody>
          <a:bodyPr vert="horz" lIns="91440" tIns="45720" rIns="91440" bIns="45720" rtlCol="0" anchor="ctr">
            <a:normAutofit/>
          </a:bodyPr>
          <a:lstStyle/>
          <a:p>
            <a:r>
              <a:rPr lang="en-US" dirty="0"/>
              <a:t>Click to edit Master title style</a:t>
            </a:r>
          </a:p>
        </p:txBody>
      </p:sp>
      <p:pic>
        <p:nvPicPr>
          <p:cNvPr id="38" name="Picture 37"/>
          <p:cNvPicPr>
            <a:picLocks noChangeAspect="1"/>
          </p:cNvPicPr>
          <p:nvPr userDrawn="1"/>
        </p:nvPicPr>
        <p:blipFill>
          <a:blip r:embed="rId11"/>
          <a:stretch>
            <a:fillRect/>
          </a:stretch>
        </p:blipFill>
        <p:spPr>
          <a:xfrm>
            <a:off x="7860047" y="90619"/>
            <a:ext cx="1246275" cy="1246275"/>
          </a:xfrm>
          <a:prstGeom prst="rect">
            <a:avLst/>
          </a:prstGeom>
        </p:spPr>
      </p:pic>
      <p:sp>
        <p:nvSpPr>
          <p:cNvPr id="39" name="Diamond 38"/>
          <p:cNvSpPr/>
          <p:nvPr userDrawn="1"/>
        </p:nvSpPr>
        <p:spPr>
          <a:xfrm>
            <a:off x="5456423" y="3407612"/>
            <a:ext cx="718846" cy="695255"/>
          </a:xfrm>
          <a:prstGeom prst="diamond">
            <a:avLst/>
          </a:prstGeom>
          <a:solidFill>
            <a:srgbClr val="002A6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0" name="Diamond 39"/>
          <p:cNvSpPr/>
          <p:nvPr userDrawn="1"/>
        </p:nvSpPr>
        <p:spPr>
          <a:xfrm>
            <a:off x="5449861" y="2884021"/>
            <a:ext cx="718846" cy="695255"/>
          </a:xfrm>
          <a:prstGeom prst="diamond">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2" name="Rectangle 4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7422" y="30280"/>
            <a:ext cx="1090818" cy="1414023"/>
          </a:xfrm>
          <a:prstGeom prst="rect">
            <a:avLst/>
          </a:prstGeom>
        </p:spPr>
      </p:pic>
      <p:sp>
        <p:nvSpPr>
          <p:cNvPr id="41" name="TextBox 40"/>
          <p:cNvSpPr txBox="1"/>
          <p:nvPr userDrawn="1"/>
        </p:nvSpPr>
        <p:spPr>
          <a:xfrm>
            <a:off x="1123756" y="6463242"/>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 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chemeClr val="bg1">
                    <a:lumMod val="95000"/>
                  </a:schemeClr>
                </a:solidFill>
                <a:effectLst/>
                <a:latin typeface="Acumin Pro" panose="020B0804020202020204" pitchFamily="34" charset="0"/>
                <a:ea typeface="+mn-ea"/>
                <a:cs typeface="+mn-cs"/>
              </a:rPr>
              <a:t> </a:t>
            </a:r>
            <a:r>
              <a:rPr lang="en-ZA" sz="1100" i="1" kern="1200" baseline="0" dirty="0">
                <a:solidFill>
                  <a:srgbClr val="62A73B"/>
                </a:solidFill>
                <a:effectLst/>
                <a:latin typeface="Acumin Pro" panose="020B0804020202020204" pitchFamily="34" charset="0"/>
                <a:ea typeface="+mn-ea"/>
                <a:cs typeface="+mn-cs"/>
              </a:rPr>
              <a:t>“</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9" name="object 83"/>
          <p:cNvSpPr/>
          <p:nvPr userDrawn="1"/>
        </p:nvSpPr>
        <p:spPr>
          <a:xfrm>
            <a:off x="35228" y="6456023"/>
            <a:ext cx="2059849" cy="418859"/>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a14:imgLayer r:embed="rId14">
                      <a14:imgEffect>
                        <a14:brightnessContrast bright="20000" contrast="20000"/>
                      </a14:imgEffect>
                    </a14:imgLayer>
                  </a14:imgProps>
                </a:ext>
              </a:extLst>
            </a:blip>
            <a:stretch>
              <a:fillRect/>
            </a:stretch>
          </a:blipFill>
        </p:spPr>
        <p:txBody>
          <a:bodyPr wrap="square" lIns="0" tIns="0" rIns="0" bIns="0" rtlCol="0"/>
          <a:lstStyle/>
          <a:p>
            <a:endParaRPr dirty="0"/>
          </a:p>
        </p:txBody>
      </p:sp>
      <p:sp>
        <p:nvSpPr>
          <p:cNvPr id="43" name="object 83"/>
          <p:cNvSpPr/>
          <p:nvPr userDrawn="1"/>
        </p:nvSpPr>
        <p:spPr>
          <a:xfrm>
            <a:off x="7149737" y="6456023"/>
            <a:ext cx="1975424" cy="405067"/>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a14:imgLayer r:embed="rId14">
                      <a14:imgEffect>
                        <a14:brightnessContrast bright="20000" contrast="20000"/>
                      </a14:imgEffect>
                    </a14:imgLayer>
                  </a14:imgProps>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40006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C4DB43B-2450-41F4-875D-3A173E257EAA}" type="slidenum">
              <a:rPr lang="en-ZA" smtClean="0"/>
              <a:t>‹#›</a:t>
            </a:fld>
            <a:endParaRPr lang="en-ZA" dirty="0"/>
          </a:p>
        </p:txBody>
      </p:sp>
    </p:spTree>
    <p:extLst>
      <p:ext uri="{BB962C8B-B14F-4D97-AF65-F5344CB8AC3E}">
        <p14:creationId xmlns:p14="http://schemas.microsoft.com/office/powerpoint/2010/main" val="21725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C4DB43B-2450-41F4-875D-3A173E257EAA}" type="slidenum">
              <a:rPr lang="en-ZA" smtClean="0"/>
              <a:t>‹#›</a:t>
            </a:fld>
            <a:endParaRPr lang="en-ZA" dirty="0"/>
          </a:p>
        </p:txBody>
      </p:sp>
    </p:spTree>
    <p:extLst>
      <p:ext uri="{BB962C8B-B14F-4D97-AF65-F5344CB8AC3E}">
        <p14:creationId xmlns:p14="http://schemas.microsoft.com/office/powerpoint/2010/main" val="85383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C4DB43B-2450-41F4-875D-3A173E257EAA}" type="slidenum">
              <a:rPr lang="en-ZA" smtClean="0"/>
              <a:t>‹#›</a:t>
            </a:fld>
            <a:endParaRPr lang="en-ZA" dirty="0"/>
          </a:p>
        </p:txBody>
      </p:sp>
    </p:spTree>
    <p:extLst>
      <p:ext uri="{BB962C8B-B14F-4D97-AF65-F5344CB8AC3E}">
        <p14:creationId xmlns:p14="http://schemas.microsoft.com/office/powerpoint/2010/main" val="147768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3D147EB-7996-49DE-AF56-C968D22E6D16}" type="slidenum">
              <a:rPr lang="en-ZA" smtClean="0"/>
              <a:t>‹#›</a:t>
            </a:fld>
            <a:endParaRPr lang="en-ZA" dirty="0"/>
          </a:p>
        </p:txBody>
      </p:sp>
    </p:spTree>
    <p:extLst>
      <p:ext uri="{BB962C8B-B14F-4D97-AF65-F5344CB8AC3E}">
        <p14:creationId xmlns:p14="http://schemas.microsoft.com/office/powerpoint/2010/main" val="1499128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dirty="0"/>
          </a:p>
        </p:txBody>
      </p:sp>
    </p:spTree>
    <p:extLst>
      <p:ext uri="{BB962C8B-B14F-4D97-AF65-F5344CB8AC3E}">
        <p14:creationId xmlns:p14="http://schemas.microsoft.com/office/powerpoint/2010/main" val="333663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dirty="0"/>
          </a:p>
        </p:txBody>
      </p:sp>
    </p:spTree>
    <p:extLst>
      <p:ext uri="{BB962C8B-B14F-4D97-AF65-F5344CB8AC3E}">
        <p14:creationId xmlns:p14="http://schemas.microsoft.com/office/powerpoint/2010/main" val="358481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dirty="0"/>
          </a:p>
        </p:txBody>
      </p:sp>
    </p:spTree>
    <p:extLst>
      <p:ext uri="{BB962C8B-B14F-4D97-AF65-F5344CB8AC3E}">
        <p14:creationId xmlns:p14="http://schemas.microsoft.com/office/powerpoint/2010/main" val="3888557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4E320F2-D69E-43C8-9978-47AC0CB3EE07}" type="slidenum">
              <a:rPr lang="en-ZA" smtClean="0"/>
              <a:t>‹#›</a:t>
            </a:fld>
            <a:endParaRPr lang="en-ZA" dirty="0"/>
          </a:p>
        </p:txBody>
      </p:sp>
    </p:spTree>
    <p:extLst>
      <p:ext uri="{BB962C8B-B14F-4D97-AF65-F5344CB8AC3E}">
        <p14:creationId xmlns:p14="http://schemas.microsoft.com/office/powerpoint/2010/main" val="573706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4E320F2-D69E-43C8-9978-47AC0CB3EE07}" type="slidenum">
              <a:rPr lang="en-ZA" smtClean="0"/>
              <a:t>‹#›</a:t>
            </a:fld>
            <a:endParaRPr lang="en-ZA" dirty="0"/>
          </a:p>
        </p:txBody>
      </p:sp>
    </p:spTree>
    <p:extLst>
      <p:ext uri="{BB962C8B-B14F-4D97-AF65-F5344CB8AC3E}">
        <p14:creationId xmlns:p14="http://schemas.microsoft.com/office/powerpoint/2010/main" val="1205932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4E320F2-D69E-43C8-9978-47AC0CB3EE07}" type="slidenum">
              <a:rPr lang="en-ZA" smtClean="0"/>
              <a:t>‹#›</a:t>
            </a:fld>
            <a:endParaRPr lang="en-ZA" dirty="0"/>
          </a:p>
        </p:txBody>
      </p:sp>
    </p:spTree>
    <p:extLst>
      <p:ext uri="{BB962C8B-B14F-4D97-AF65-F5344CB8AC3E}">
        <p14:creationId xmlns:p14="http://schemas.microsoft.com/office/powerpoint/2010/main" val="194510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b="1" dirty="0"/>
              <a:t>PRESENTATION OUTLINE</a:t>
            </a:r>
            <a:endParaRPr lang="en-ZA" dirty="0"/>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val="339574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4E320F2-D69E-43C8-9978-47AC0CB3EE07}" type="slidenum">
              <a:rPr lang="en-ZA" smtClean="0"/>
              <a:t>‹#›</a:t>
            </a:fld>
            <a:endParaRPr lang="en-ZA" dirty="0"/>
          </a:p>
        </p:txBody>
      </p:sp>
    </p:spTree>
    <p:extLst>
      <p:ext uri="{BB962C8B-B14F-4D97-AF65-F5344CB8AC3E}">
        <p14:creationId xmlns:p14="http://schemas.microsoft.com/office/powerpoint/2010/main" val="3996911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4E320F2-D69E-43C8-9978-47AC0CB3EE07}" type="slidenum">
              <a:rPr lang="en-ZA" smtClean="0"/>
              <a:t>‹#›</a:t>
            </a:fld>
            <a:endParaRPr lang="en-ZA" dirty="0"/>
          </a:p>
        </p:txBody>
      </p:sp>
    </p:spTree>
    <p:extLst>
      <p:ext uri="{BB962C8B-B14F-4D97-AF65-F5344CB8AC3E}">
        <p14:creationId xmlns:p14="http://schemas.microsoft.com/office/powerpoint/2010/main" val="3652131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4E320F2-D69E-43C8-9978-47AC0CB3EE07}" type="slidenum">
              <a:rPr lang="en-ZA" smtClean="0"/>
              <a:t>‹#›</a:t>
            </a:fld>
            <a:endParaRPr lang="en-ZA" dirty="0"/>
          </a:p>
        </p:txBody>
      </p:sp>
    </p:spTree>
    <p:extLst>
      <p:ext uri="{BB962C8B-B14F-4D97-AF65-F5344CB8AC3E}">
        <p14:creationId xmlns:p14="http://schemas.microsoft.com/office/powerpoint/2010/main" val="2219730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dirty="0"/>
          </a:p>
        </p:txBody>
      </p:sp>
    </p:spTree>
    <p:extLst>
      <p:ext uri="{BB962C8B-B14F-4D97-AF65-F5344CB8AC3E}">
        <p14:creationId xmlns:p14="http://schemas.microsoft.com/office/powerpoint/2010/main" val="2770125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dirty="0"/>
          </a:p>
        </p:txBody>
      </p:sp>
    </p:spTree>
    <p:extLst>
      <p:ext uri="{BB962C8B-B14F-4D97-AF65-F5344CB8AC3E}">
        <p14:creationId xmlns:p14="http://schemas.microsoft.com/office/powerpoint/2010/main" val="112582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4566" y="365123"/>
            <a:ext cx="5502875" cy="1325563"/>
          </a:xfrm>
        </p:spPr>
        <p:txBody>
          <a:bodyPr/>
          <a:lstStyle/>
          <a:p>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C4DB43B-2450-41F4-875D-3A173E257EAA}" type="slidenum">
              <a:rPr lang="en-ZA" smtClean="0"/>
              <a:t>‹#›</a:t>
            </a:fld>
            <a:endParaRPr lang="en-ZA" dirty="0"/>
          </a:p>
        </p:txBody>
      </p:sp>
    </p:spTree>
    <p:extLst>
      <p:ext uri="{BB962C8B-B14F-4D97-AF65-F5344CB8AC3E}">
        <p14:creationId xmlns:p14="http://schemas.microsoft.com/office/powerpoint/2010/main" val="365251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C4DB43B-2450-41F4-875D-3A173E257EAA}" type="slidenum">
              <a:rPr lang="en-ZA" smtClean="0"/>
              <a:t>‹#›</a:t>
            </a:fld>
            <a:endParaRPr lang="en-ZA" dirty="0"/>
          </a:p>
        </p:txBody>
      </p:sp>
    </p:spTree>
    <p:extLst>
      <p:ext uri="{BB962C8B-B14F-4D97-AF65-F5344CB8AC3E}">
        <p14:creationId xmlns:p14="http://schemas.microsoft.com/office/powerpoint/2010/main" val="248228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C4DB43B-2450-41F4-875D-3A173E257EAA}" type="slidenum">
              <a:rPr lang="en-ZA" smtClean="0"/>
              <a:t>‹#›</a:t>
            </a:fld>
            <a:endParaRPr lang="en-ZA" dirty="0"/>
          </a:p>
        </p:txBody>
      </p:sp>
    </p:spTree>
    <p:extLst>
      <p:ext uri="{BB962C8B-B14F-4D97-AF65-F5344CB8AC3E}">
        <p14:creationId xmlns:p14="http://schemas.microsoft.com/office/powerpoint/2010/main" val="403587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0C4DB43B-2450-41F4-875D-3A173E257EAA}" type="slidenum">
              <a:rPr lang="en-ZA" smtClean="0"/>
              <a:t>‹#›</a:t>
            </a:fld>
            <a:endParaRPr lang="en-ZA" dirty="0"/>
          </a:p>
        </p:txBody>
      </p:sp>
    </p:spTree>
    <p:extLst>
      <p:ext uri="{BB962C8B-B14F-4D97-AF65-F5344CB8AC3E}">
        <p14:creationId xmlns:p14="http://schemas.microsoft.com/office/powerpoint/2010/main" val="35650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C4DB43B-2450-41F4-875D-3A173E257EAA}" type="slidenum">
              <a:rPr lang="en-ZA" smtClean="0"/>
              <a:t>‹#›</a:t>
            </a:fld>
            <a:endParaRPr lang="en-ZA" dirty="0"/>
          </a:p>
        </p:txBody>
      </p:sp>
    </p:spTree>
    <p:extLst>
      <p:ext uri="{BB962C8B-B14F-4D97-AF65-F5344CB8AC3E}">
        <p14:creationId xmlns:p14="http://schemas.microsoft.com/office/powerpoint/2010/main" val="34176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0C4DB43B-2450-41F4-875D-3A173E257EAA}" type="slidenum">
              <a:rPr lang="en-ZA" smtClean="0"/>
              <a:t>‹#›</a:t>
            </a:fld>
            <a:endParaRPr lang="en-ZA" dirty="0"/>
          </a:p>
        </p:txBody>
      </p:sp>
    </p:spTree>
    <p:extLst>
      <p:ext uri="{BB962C8B-B14F-4D97-AF65-F5344CB8AC3E}">
        <p14:creationId xmlns:p14="http://schemas.microsoft.com/office/powerpoint/2010/main" val="67185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C4DB43B-2450-41F4-875D-3A173E257EAA}" type="slidenum">
              <a:rPr lang="en-ZA" smtClean="0"/>
              <a:t>‹#›</a:t>
            </a:fld>
            <a:endParaRPr lang="en-ZA" dirty="0"/>
          </a:p>
        </p:txBody>
      </p:sp>
    </p:spTree>
    <p:extLst>
      <p:ext uri="{BB962C8B-B14F-4D97-AF65-F5344CB8AC3E}">
        <p14:creationId xmlns:p14="http://schemas.microsoft.com/office/powerpoint/2010/main" val="413982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userDrawn="1"/>
        </p:nvSpPr>
        <p:spPr>
          <a:xfrm>
            <a:off x="349022" y="6307348"/>
            <a:ext cx="7950653" cy="707886"/>
          </a:xfrm>
          <a:prstGeom prst="rect">
            <a:avLst/>
          </a:prstGeom>
          <a:noFill/>
        </p:spPr>
        <p:txBody>
          <a:bodyPr wrap="square" rtlCol="0">
            <a:spAutoFit/>
          </a:bodyPr>
          <a:lstStyle/>
          <a:p>
            <a:pPr algn="ctr" rtl="0">
              <a:lnSpc>
                <a:spcPct val="100000"/>
              </a:lnSpc>
            </a:pPr>
            <a:endParaRPr lang="en-ZA" sz="1600" dirty="0">
              <a:solidFill>
                <a:schemeClr val="accent2">
                  <a:lumMod val="50000"/>
                </a:schemeClr>
              </a:solidFill>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dirty="0"/>
          </a:p>
          <a:p>
            <a:pPr algn="ctr" rtl="0"/>
            <a:endParaRPr lang="en-US" sz="1800" b="0" i="0" u="none" strike="noStrike" kern="1200" baseline="30000" dirty="0">
              <a:solidFill>
                <a:schemeClr val="bg1"/>
              </a:solidFill>
              <a:latin typeface="Arial Black" panose="020B0A04020102020204" pitchFamily="34" charset="0"/>
              <a:ea typeface="+mn-ea"/>
              <a:cs typeface="+mn-cs"/>
            </a:endParaRPr>
          </a:p>
        </p:txBody>
      </p:sp>
      <p:sp>
        <p:nvSpPr>
          <p:cNvPr id="4" name="Date Placeholder 3"/>
          <p:cNvSpPr>
            <a:spLocks noGrp="1"/>
          </p:cNvSpPr>
          <p:nvPr>
            <p:ph type="dt" sz="half" idx="2"/>
          </p:nvPr>
        </p:nvSpPr>
        <p:spPr>
          <a:xfrm>
            <a:off x="74262" y="6356353"/>
            <a:ext cx="11748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7056188" y="6256481"/>
            <a:ext cx="2057400" cy="365125"/>
          </a:xfrm>
          <a:prstGeom prst="rect">
            <a:avLst/>
          </a:prstGeom>
        </p:spPr>
        <p:txBody>
          <a:bodyPr vert="horz" lIns="91440" tIns="45720" rIns="91440" bIns="45720" rtlCol="0" anchor="ctr"/>
          <a:lstStyle>
            <a:lvl1pPr algn="r">
              <a:defRPr sz="2000" b="0" cap="none" spc="0">
                <a:ln w="0"/>
                <a:solidFill>
                  <a:schemeClr val="bg1"/>
                </a:solidFill>
                <a:effectLst>
                  <a:outerShdw blurRad="38100" dist="19050" dir="2700000" algn="tl" rotWithShape="0">
                    <a:schemeClr val="dk1">
                      <a:alpha val="40000"/>
                    </a:schemeClr>
                  </a:outerShdw>
                </a:effectLst>
                <a:latin typeface="Arial Narrow" panose="020B0606020202030204" pitchFamily="34" charset="0"/>
              </a:defRPr>
            </a:lvl1pPr>
          </a:lstStyle>
          <a:p>
            <a:fld id="{0C4DB43B-2450-41F4-875D-3A173E257EAA}" type="slidenum">
              <a:rPr lang="en-ZA" smtClean="0"/>
              <a:pPr/>
              <a:t>‹#›</a:t>
            </a:fld>
            <a:endParaRPr lang="en-ZA" dirty="0"/>
          </a:p>
        </p:txBody>
      </p:sp>
      <p:pic>
        <p:nvPicPr>
          <p:cNvPr id="13" name="Picture 12"/>
          <p:cNvPicPr>
            <a:picLocks noChangeAspect="1"/>
          </p:cNvPicPr>
          <p:nvPr userDrawn="1"/>
        </p:nvPicPr>
        <p:blipFill rotWithShape="1">
          <a:blip r:embed="rId15"/>
          <a:srcRect b="21083"/>
          <a:stretch/>
        </p:blipFill>
        <p:spPr>
          <a:xfrm>
            <a:off x="2508891" y="1832657"/>
            <a:ext cx="4126216" cy="4218073"/>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614213" y="519301"/>
            <a:ext cx="6128952" cy="947955"/>
          </a:xfrm>
          <a:prstGeom prst="rect">
            <a:avLst/>
          </a:prstGeom>
        </p:spPr>
        <p:txBody>
          <a:bodyPr vert="horz" lIns="91440" tIns="45720" rIns="91440" bIns="45720" rtlCol="0" anchor="ctr">
            <a:normAutofit/>
          </a:bodyPr>
          <a:lstStyle/>
          <a:p>
            <a:r>
              <a:rPr lang="en-US" dirty="0"/>
              <a:t>Click to edit Master title style</a:t>
            </a:r>
          </a:p>
        </p:txBody>
      </p:sp>
      <p:sp>
        <p:nvSpPr>
          <p:cNvPr id="14" name="TextBox 13"/>
          <p:cNvSpPr txBox="1"/>
          <p:nvPr userDrawn="1"/>
        </p:nvSpPr>
        <p:spPr>
          <a:xfrm>
            <a:off x="1171842" y="6418509"/>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rgbClr val="62A73B"/>
                </a:solidFill>
                <a:effectLst/>
                <a:latin typeface="Acumin Pro" panose="020B0804020202020204" pitchFamily="34" charset="0"/>
                <a:ea typeface="+mn-ea"/>
                <a:cs typeface="+mn-cs"/>
              </a:rPr>
              <a:t> “</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6" name="Picture 15"/>
          <p:cNvPicPr>
            <a:picLocks noChangeAspect="1"/>
          </p:cNvPicPr>
          <p:nvPr userDrawn="1"/>
        </p:nvPicPr>
        <p:blipFill>
          <a:blip r:embed="rId16"/>
          <a:stretch>
            <a:fillRect/>
          </a:stretch>
        </p:blipFill>
        <p:spPr>
          <a:xfrm>
            <a:off x="7914366" y="440258"/>
            <a:ext cx="1135780" cy="1135780"/>
          </a:xfrm>
          <a:prstGeom prst="rect">
            <a:avLst/>
          </a:prstGeom>
        </p:spPr>
      </p:pic>
      <p:sp>
        <p:nvSpPr>
          <p:cNvPr id="17" name="object 83"/>
          <p:cNvSpPr/>
          <p:nvPr userDrawn="1"/>
        </p:nvSpPr>
        <p:spPr>
          <a:xfrm>
            <a:off x="7054964" y="6552214"/>
            <a:ext cx="2058624" cy="322668"/>
          </a:xfrm>
          <a:prstGeom prst="rect">
            <a:avLst/>
          </a:prstGeom>
          <a:blipFill>
            <a:blip r:embed="rId17" cstate="print">
              <a:duotone>
                <a:prstClr val="black"/>
                <a:schemeClr val="accent6">
                  <a:tint val="45000"/>
                  <a:satMod val="400000"/>
                </a:schemeClr>
              </a:duotone>
              <a:extLst>
                <a:ext uri="{BEBA8EAE-BF5A-486C-A8C5-ECC9F3942E4B}">
                  <a14:imgProps xmlns:a14="http://schemas.microsoft.com/office/drawing/2010/main">
                    <a14:imgLayer r:embed="rId18">
                      <a14:imgEffect>
                        <a14:brightnessContrast bright="20000" contrast="20000"/>
                      </a14:imgEffect>
                    </a14:imgLayer>
                  </a14:imgProps>
                </a:ext>
              </a:extLst>
            </a:blip>
            <a:stretch>
              <a:fillRect/>
            </a:stretch>
          </a:blipFill>
        </p:spPr>
        <p:txBody>
          <a:bodyPr wrap="square" lIns="0" tIns="0" rIns="0" bIns="0" rtlCol="0"/>
          <a:lstStyle/>
          <a:p>
            <a:endParaRPr dirty="0"/>
          </a:p>
        </p:txBody>
      </p:sp>
      <p:sp>
        <p:nvSpPr>
          <p:cNvPr id="15" name="object 83"/>
          <p:cNvSpPr/>
          <p:nvPr userDrawn="1"/>
        </p:nvSpPr>
        <p:spPr>
          <a:xfrm>
            <a:off x="35228" y="6535332"/>
            <a:ext cx="2149398" cy="339550"/>
          </a:xfrm>
          <a:prstGeom prst="rect">
            <a:avLst/>
          </a:prstGeom>
          <a:blipFill>
            <a:blip r:embed="rId17" cstate="print">
              <a:duotone>
                <a:prstClr val="black"/>
                <a:schemeClr val="accent6">
                  <a:tint val="45000"/>
                  <a:satMod val="400000"/>
                </a:schemeClr>
              </a:duotone>
              <a:extLst>
                <a:ext uri="{BEBA8EAE-BF5A-486C-A8C5-ECC9F3942E4B}">
                  <a14:imgProps xmlns:a14="http://schemas.microsoft.com/office/drawing/2010/main">
                    <a14:imgLayer r:embed="rId18">
                      <a14:imgEffect>
                        <a14:brightnessContrast bright="20000" contrast="20000"/>
                      </a14:imgEffect>
                    </a14:imgLayer>
                  </a14:imgProps>
                </a:ext>
              </a:extLst>
            </a:blip>
            <a:stretch>
              <a:fillRect/>
            </a:stretch>
          </a:blipFill>
        </p:spPr>
        <p:txBody>
          <a:bodyPr wrap="square" lIns="0" tIns="0" rIns="0" bIns="0" rtlCol="0"/>
          <a:lstStyle/>
          <a:p>
            <a:endParaRPr dirty="0"/>
          </a:p>
        </p:txBody>
      </p:sp>
      <p:pic>
        <p:nvPicPr>
          <p:cNvPr id="18" name="Picture 1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0298" y="251815"/>
            <a:ext cx="1021544" cy="1324223"/>
          </a:xfrm>
          <a:prstGeom prst="rect">
            <a:avLst/>
          </a:prstGeom>
        </p:spPr>
      </p:pic>
    </p:spTree>
    <p:extLst>
      <p:ext uri="{BB962C8B-B14F-4D97-AF65-F5344CB8AC3E}">
        <p14:creationId xmlns:p14="http://schemas.microsoft.com/office/powerpoint/2010/main" val="425569808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87" r:id="rId13"/>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320F2-D69E-43C8-9978-47AC0CB3EE07}" type="slidenum">
              <a:rPr lang="en-ZA" smtClean="0"/>
              <a:t>‹#›</a:t>
            </a:fld>
            <a:endParaRPr lang="en-ZA" dirty="0"/>
          </a:p>
        </p:txBody>
      </p:sp>
    </p:spTree>
    <p:extLst>
      <p:ext uri="{BB962C8B-B14F-4D97-AF65-F5344CB8AC3E}">
        <p14:creationId xmlns:p14="http://schemas.microsoft.com/office/powerpoint/2010/main" val="34351534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3345" y="5773991"/>
            <a:ext cx="7706107" cy="400110"/>
          </a:xfrm>
          <a:prstGeom prst="rect">
            <a:avLst/>
          </a:prstGeom>
        </p:spPr>
        <p:txBody>
          <a:bodyPr wrap="square">
            <a:spAutoFit/>
          </a:bodyPr>
          <a:lstStyle/>
          <a:p>
            <a:pPr algn="ctr"/>
            <a:r>
              <a:rPr lang="en-US" sz="2000" b="1" dirty="0">
                <a:solidFill>
                  <a:srgbClr val="002060"/>
                </a:solidFill>
                <a:latin typeface="Arial Narrow" panose="020B0606020202030204" pitchFamily="34" charset="0"/>
              </a:rPr>
              <a:t>16 FEBRUARY 2022</a:t>
            </a:r>
            <a:endParaRPr lang="en-ZA" sz="2000" b="1" dirty="0">
              <a:solidFill>
                <a:srgbClr val="002060"/>
              </a:solidFill>
              <a:latin typeface="Arial Narrow" panose="020B0606020202030204" pitchFamily="34" charset="0"/>
            </a:endParaRPr>
          </a:p>
        </p:txBody>
      </p:sp>
      <p:sp>
        <p:nvSpPr>
          <p:cNvPr id="9" name="Rectangle 2"/>
          <p:cNvSpPr txBox="1">
            <a:spLocks noChangeAspect="1" noChangeArrowheads="1"/>
          </p:cNvSpPr>
          <p:nvPr/>
        </p:nvSpPr>
        <p:spPr>
          <a:xfrm>
            <a:off x="1099128" y="129310"/>
            <a:ext cx="6945744" cy="13171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en-US" sz="2200" b="1" dirty="0">
                <a:solidFill>
                  <a:srgbClr val="002060"/>
                </a:solidFill>
                <a:latin typeface="Arial Narrow" panose="020B0606020202030204" pitchFamily="34" charset="0"/>
              </a:rPr>
              <a:t>PORTFOLIO COMMITTEE ON EMPLOYMENT AND LABOUR 2021/22 FIRST QUARTER</a:t>
            </a:r>
            <a:endParaRPr lang="en-US" sz="2000" b="1" dirty="0">
              <a:solidFill>
                <a:srgbClr val="002060"/>
              </a:solidFill>
              <a:latin typeface="Arial Narrow" panose="020B0606020202030204" pitchFamily="34" charset="0"/>
            </a:endParaRPr>
          </a:p>
          <a:p>
            <a:pPr algn="ctr">
              <a:lnSpc>
                <a:spcPct val="100000"/>
              </a:lnSpc>
            </a:pPr>
            <a:r>
              <a:rPr lang="en-US" sz="2000" b="1" dirty="0">
                <a:solidFill>
                  <a:srgbClr val="002060"/>
                </a:solidFill>
                <a:latin typeface="Arial Narrow" panose="020B0606020202030204" pitchFamily="34" charset="0"/>
              </a:rPr>
              <a:t>PERFORMANCE REPORT</a:t>
            </a:r>
          </a:p>
          <a:p>
            <a:pPr algn="ctr">
              <a:lnSpc>
                <a:spcPct val="100000"/>
              </a:lnSpc>
            </a:pPr>
            <a:r>
              <a:rPr lang="en-US" sz="2200" b="1" dirty="0">
                <a:solidFill>
                  <a:srgbClr val="002060"/>
                </a:solidFill>
                <a:latin typeface="Arial Narrow" panose="020B0606020202030204" pitchFamily="34" charset="0"/>
              </a:rPr>
              <a:t> </a:t>
            </a:r>
          </a:p>
        </p:txBody>
      </p:sp>
    </p:spTree>
    <p:extLst>
      <p:ext uri="{BB962C8B-B14F-4D97-AF65-F5344CB8AC3E}">
        <p14:creationId xmlns:p14="http://schemas.microsoft.com/office/powerpoint/2010/main" val="408231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0356E0-0D8A-4D57-9288-FA164B8FC068}"/>
              </a:ext>
            </a:extLst>
          </p:cNvPr>
          <p:cNvSpPr>
            <a:spLocks noGrp="1"/>
          </p:cNvSpPr>
          <p:nvPr>
            <p:ph type="sldNum" sz="quarter" idx="12"/>
          </p:nvPr>
        </p:nvSpPr>
        <p:spPr/>
        <p:txBody>
          <a:bodyPr/>
          <a:lstStyle/>
          <a:p>
            <a:fld id="{0C4DB43B-2450-41F4-875D-3A173E257EAA}" type="slidenum">
              <a:rPr lang="en-ZA" smtClean="0"/>
              <a:t>10</a:t>
            </a:fld>
            <a:endParaRPr lang="en-ZA" dirty="0"/>
          </a:p>
        </p:txBody>
      </p:sp>
      <p:sp>
        <p:nvSpPr>
          <p:cNvPr id="3" name="Content Placeholder 2"/>
          <p:cNvSpPr>
            <a:spLocks noGrp="1"/>
          </p:cNvSpPr>
          <p:nvPr>
            <p:ph idx="1"/>
          </p:nvPr>
        </p:nvSpPr>
        <p:spPr>
          <a:xfrm>
            <a:off x="536287" y="2758498"/>
            <a:ext cx="7886700" cy="1000702"/>
          </a:xfrm>
          <a:solidFill>
            <a:schemeClr val="accent1"/>
          </a:solidFill>
          <a:ln>
            <a:solidFill>
              <a:schemeClr val="accent1">
                <a:lumMod val="60000"/>
                <a:lumOff val="40000"/>
              </a:schemeClr>
            </a:solidFill>
          </a:ln>
          <a:scene3d>
            <a:camera prst="orthographicFront"/>
            <a:lightRig rig="threePt" dir="t"/>
          </a:scene3d>
          <a:sp3d>
            <a:bevelT/>
          </a:sp3d>
        </p:spPr>
        <p:txBody>
          <a:bodyPr>
            <a:normAutofit fontScale="77500" lnSpcReduction="20000"/>
          </a:bodyPr>
          <a:lstStyle/>
          <a:p>
            <a:pPr marL="0" indent="0" algn="ctr">
              <a:buNone/>
            </a:pPr>
            <a:endParaRPr lang="en-US" sz="3600" b="1" dirty="0">
              <a:latin typeface="Arial Narrow" panose="020B0606020202030204" pitchFamily="34" charset="0"/>
            </a:endParaRPr>
          </a:p>
          <a:p>
            <a:pPr marL="0" indent="0" algn="ctr">
              <a:buNone/>
            </a:pPr>
            <a:r>
              <a:rPr lang="en-US" sz="3600" b="1" dirty="0">
                <a:latin typeface="Arial Narrow" panose="020B0606020202030204" pitchFamily="34" charset="0"/>
              </a:rPr>
              <a:t>2021/22 FIRST QUARTER NON - FINANCIAL RESULTS</a:t>
            </a:r>
            <a:endParaRPr lang="en-ZA" sz="3600" b="1" dirty="0">
              <a:latin typeface="Arial Narrow" panose="020B0606020202030204" pitchFamily="34" charset="0"/>
            </a:endParaRPr>
          </a:p>
        </p:txBody>
      </p:sp>
    </p:spTree>
    <p:extLst>
      <p:ext uri="{BB962C8B-B14F-4D97-AF65-F5344CB8AC3E}">
        <p14:creationId xmlns:p14="http://schemas.microsoft.com/office/powerpoint/2010/main" val="238105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rgbClr val="92D050"/>
          </a:solidFill>
          <a:ln>
            <a:solidFill>
              <a:schemeClr val="tx1"/>
            </a:solid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ZA" dirty="0"/>
          </a:p>
          <a:p>
            <a:pPr eaLnBrk="1" hangingPunct="1">
              <a:defRPr/>
            </a:pPr>
            <a:endParaRPr lang="en-ZA" dirty="0"/>
          </a:p>
          <a:p>
            <a:pPr eaLnBrk="1" hangingPunct="1">
              <a:defRPr/>
            </a:pPr>
            <a:endParaRPr lang="en-ZA" dirty="0"/>
          </a:p>
          <a:p>
            <a:pPr eaLnBrk="1" hangingPunct="1">
              <a:defRPr/>
            </a:pPr>
            <a:endParaRPr lang="en-ZA" dirty="0"/>
          </a:p>
        </p:txBody>
      </p:sp>
      <p:sp>
        <p:nvSpPr>
          <p:cNvPr id="3" name="TextBox 2"/>
          <p:cNvSpPr txBox="1"/>
          <p:nvPr/>
        </p:nvSpPr>
        <p:spPr>
          <a:xfrm>
            <a:off x="914400" y="3687763"/>
            <a:ext cx="7543800" cy="1200150"/>
          </a:xfrm>
          <a:prstGeom prst="rect">
            <a:avLst/>
          </a:prstGeom>
          <a:solidFill>
            <a:srgbClr val="92D050"/>
          </a:solidFill>
          <a:ln>
            <a:solidFill>
              <a:schemeClr val="tx1"/>
            </a:solid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ZA" dirty="0"/>
          </a:p>
          <a:p>
            <a:pPr eaLnBrk="1" hangingPunct="1">
              <a:defRPr/>
            </a:pPr>
            <a:endParaRPr lang="en-ZA" dirty="0"/>
          </a:p>
          <a:p>
            <a:pPr eaLnBrk="1" hangingPunct="1">
              <a:defRPr/>
            </a:pPr>
            <a:endParaRPr lang="en-ZA" dirty="0"/>
          </a:p>
          <a:p>
            <a:pPr eaLnBrk="1" hangingPunct="1">
              <a:defRPr/>
            </a:pPr>
            <a:endParaRPr lang="en-ZA" dirty="0"/>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ZA" dirty="0">
              <a:solidFill>
                <a:srgbClr val="FFFFFF"/>
              </a:solidFill>
              <a:latin typeface="Calibri" panose="020F0502020204030204" pitchFamily="34" charset="0"/>
            </a:endParaRPr>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ZA" dirty="0">
              <a:solidFill>
                <a:srgbClr val="FFFFFF"/>
              </a:solidFill>
              <a:latin typeface="Calibri" panose="020F0502020204030204" pitchFamily="34" charset="0"/>
            </a:endParaRPr>
          </a:p>
        </p:txBody>
      </p:sp>
      <p:sp>
        <p:nvSpPr>
          <p:cNvPr id="9222"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dirty="0">
                <a:solidFill>
                  <a:srgbClr val="000000"/>
                </a:solidFill>
                <a:latin typeface="Arial Narrow" panose="020B0606020202030204" pitchFamily="34" charset="0"/>
                <a:cs typeface="Times New Roman" panose="02020603050405020304" pitchFamily="18" charset="0"/>
              </a:rPr>
              <a:t>Implication</a:t>
            </a: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dirty="0">
                <a:solidFill>
                  <a:srgbClr val="00B050"/>
                </a:solidFill>
                <a:latin typeface="Arial Narrow" panose="020B0606020202030204" pitchFamily="34" charset="0"/>
                <a:cs typeface="Times New Roman" panose="02020603050405020304" pitchFamily="18" charset="0"/>
              </a:rPr>
              <a:t>ACHIEVED </a:t>
            </a:r>
          </a:p>
          <a:p>
            <a:pPr eaLnBrk="1" hangingPunct="1">
              <a:spcBef>
                <a:spcPct val="0"/>
              </a:spcBef>
              <a:buFontTx/>
              <a:buNone/>
            </a:pPr>
            <a:r>
              <a:rPr lang="en-ZA" altLang="en-US" sz="2000" b="1" dirty="0">
                <a:solidFill>
                  <a:srgbClr val="000000"/>
                </a:solidFill>
                <a:latin typeface="Arial Narrow" panose="020B0606020202030204" pitchFamily="34" charset="0"/>
                <a:cs typeface="Times New Roman" panose="02020603050405020304" pitchFamily="18" charset="0"/>
              </a:rPr>
              <a:t>Performance Indicator is on track  or reflects complete implementation. Target achieved</a:t>
            </a:r>
          </a:p>
          <a:p>
            <a:pPr eaLnBrk="1" hangingPunct="1">
              <a:spcBef>
                <a:spcPct val="0"/>
              </a:spcBef>
              <a:buFontTx/>
              <a:buNone/>
            </a:pP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u="sng" dirty="0">
                <a:solidFill>
                  <a:srgbClr val="00B050"/>
                </a:solidFill>
                <a:latin typeface="Arial Narrow" panose="020B0606020202030204" pitchFamily="34" charset="0"/>
                <a:cs typeface="Times New Roman" panose="02020603050405020304" pitchFamily="18" charset="0"/>
              </a:rPr>
              <a:t>100+%   Complete</a:t>
            </a:r>
            <a:endParaRPr lang="en-ZA" altLang="en-US" sz="1800" dirty="0">
              <a:latin typeface="Arial Narrow" panose="020B0606020202030204" pitchFamily="34" charset="0"/>
              <a:cs typeface="Times New Roman" panose="02020603050405020304" pitchFamily="18" charset="0"/>
            </a:endParaRPr>
          </a:p>
        </p:txBody>
      </p:sp>
      <p:sp>
        <p:nvSpPr>
          <p:cNvPr id="9223" name="TextBox 6"/>
          <p:cNvSpPr txBox="1">
            <a:spLocks noChangeArrowheads="1"/>
          </p:cNvSpPr>
          <p:nvPr/>
        </p:nvSpPr>
        <p:spPr bwMode="auto">
          <a:xfrm>
            <a:off x="1997075" y="3687763"/>
            <a:ext cx="6384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dirty="0">
                <a:solidFill>
                  <a:srgbClr val="000000"/>
                </a:solidFill>
                <a:latin typeface="Arial Narrow" panose="020B0606020202030204" pitchFamily="34" charset="0"/>
                <a:cs typeface="Times New Roman" panose="02020603050405020304" pitchFamily="18" charset="0"/>
              </a:rPr>
              <a:t>Implication</a:t>
            </a: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dirty="0">
                <a:solidFill>
                  <a:srgbClr val="FF0000"/>
                </a:solidFill>
                <a:latin typeface="Arial Narrow" panose="020B0606020202030204" pitchFamily="34" charset="0"/>
                <a:cs typeface="Times New Roman" panose="02020603050405020304" pitchFamily="18" charset="0"/>
              </a:rPr>
              <a:t>NOT ACHIEVED </a:t>
            </a:r>
          </a:p>
          <a:p>
            <a:pPr eaLnBrk="1" hangingPunct="1">
              <a:spcBef>
                <a:spcPct val="0"/>
              </a:spcBef>
              <a:buFontTx/>
              <a:buNone/>
            </a:pPr>
            <a:r>
              <a:rPr lang="en-ZA" altLang="en-US" sz="2000" b="1" dirty="0">
                <a:solidFill>
                  <a:srgbClr val="000000"/>
                </a:solidFill>
                <a:latin typeface="Arial Narrow" panose="020B0606020202030204" pitchFamily="34" charset="0"/>
                <a:cs typeface="Times New Roman" panose="02020603050405020304" pitchFamily="18" charset="0"/>
              </a:rPr>
              <a:t>Performance Indicator behind schedule. Target not achieved</a:t>
            </a:r>
          </a:p>
          <a:p>
            <a:pPr eaLnBrk="1" hangingPunct="1">
              <a:spcBef>
                <a:spcPct val="0"/>
              </a:spcBef>
              <a:buFontTx/>
              <a:buNone/>
            </a:pP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u="sng" dirty="0">
                <a:solidFill>
                  <a:srgbClr val="FF0000"/>
                </a:solidFill>
                <a:latin typeface="Arial Narrow" panose="020B0606020202030204" pitchFamily="34" charset="0"/>
                <a:cs typeface="Times New Roman" panose="02020603050405020304" pitchFamily="18" charset="0"/>
              </a:rPr>
              <a:t>0% - 99% Complete</a:t>
            </a:r>
            <a:endParaRPr lang="en-ZA" altLang="en-US" sz="1800" dirty="0">
              <a:latin typeface="Arial Narrow" panose="020B0606020202030204" pitchFamily="34" charset="0"/>
              <a:cs typeface="Times New Roman" panose="02020603050405020304" pitchFamily="18" charset="0"/>
            </a:endParaRPr>
          </a:p>
        </p:txBody>
      </p:sp>
      <p:sp>
        <p:nvSpPr>
          <p:cNvPr id="9224" name="Title 1"/>
          <p:cNvSpPr txBox="1">
            <a:spLocks/>
          </p:cNvSpPr>
          <p:nvPr/>
        </p:nvSpPr>
        <p:spPr bwMode="auto">
          <a:xfrm>
            <a:off x="1620982" y="409575"/>
            <a:ext cx="5666509" cy="1020762"/>
          </a:xfrm>
          <a:prstGeom prst="rect">
            <a:avLst/>
          </a:prstGeom>
          <a:noFill/>
          <a:ln>
            <a:noFill/>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dirty="0">
                <a:solidFill>
                  <a:srgbClr val="002060"/>
                </a:solidFill>
                <a:latin typeface="Arial Narrow" panose="020B0606020202030204" pitchFamily="34" charset="0"/>
              </a:rPr>
              <a:t>PERFORMANCE DASHBOARD CRITERIA</a:t>
            </a:r>
          </a:p>
        </p:txBody>
      </p:sp>
      <p:sp>
        <p:nvSpPr>
          <p:cNvPr id="9225" name="Slide Number Placeholder 5"/>
          <p:cNvSpPr>
            <a:spLocks noGrp="1"/>
          </p:cNvSpPr>
          <p:nvPr>
            <p:ph type="sldNum" sz="quarter" idx="12"/>
          </p:nvPr>
        </p:nvSpPr>
        <p:spPr bwMode="auto">
          <a:xfrm>
            <a:off x="6900863" y="63992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000" dirty="0">
                <a:solidFill>
                  <a:schemeClr val="bg1"/>
                </a:solidFill>
                <a:latin typeface="Arial Narrow" panose="020B0606020202030204" pitchFamily="34" charset="0"/>
              </a:rPr>
              <a:t>11</a:t>
            </a:r>
          </a:p>
        </p:txBody>
      </p:sp>
    </p:spTree>
    <p:extLst>
      <p:ext uri="{BB962C8B-B14F-4D97-AF65-F5344CB8AC3E}">
        <p14:creationId xmlns:p14="http://schemas.microsoft.com/office/powerpoint/2010/main" val="315030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91491" y="272589"/>
            <a:ext cx="6954982" cy="1143000"/>
          </a:xfrm>
          <a:noFill/>
        </p:spPr>
        <p:txBody>
          <a:bodyPr>
            <a:normAutofit fontScale="90000"/>
          </a:bodyPr>
          <a:lstStyle/>
          <a:p>
            <a:pPr algn="ctr"/>
            <a:r>
              <a:rPr lang="en-US" altLang="en-US" sz="3000" b="1" dirty="0">
                <a:solidFill>
                  <a:srgbClr val="213A72"/>
                </a:solidFill>
                <a:latin typeface="Arial Narrow" panose="020B0606020202030204" pitchFamily="34" charset="0"/>
              </a:rPr>
              <a:t>2021/22 FIRST QUARTER NON – FINANCIAL PERFORMANCE RESULTS: EXECUTIVE SUMMARY</a:t>
            </a:r>
            <a:endParaRPr lang="en-ZA" altLang="en-US" sz="3000" dirty="0">
              <a:solidFill>
                <a:srgbClr val="213A72"/>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0172017"/>
              </p:ext>
            </p:extLst>
          </p:nvPr>
        </p:nvGraphicFramePr>
        <p:xfrm>
          <a:off x="250825" y="2046288"/>
          <a:ext cx="8621713" cy="2087562"/>
        </p:xfrm>
        <a:graphic>
          <a:graphicData uri="http://schemas.openxmlformats.org/drawingml/2006/table">
            <a:tbl>
              <a:tblPr/>
              <a:tblGrid>
                <a:gridCol w="2751138">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365250">
                  <a:extLst>
                    <a:ext uri="{9D8B030D-6E8A-4147-A177-3AD203B41FA5}">
                      <a16:colId xmlns:a16="http://schemas.microsoft.com/office/drawing/2014/main" val="20002"/>
                    </a:ext>
                  </a:extLst>
                </a:gridCol>
                <a:gridCol w="1462087">
                  <a:extLst>
                    <a:ext uri="{9D8B030D-6E8A-4147-A177-3AD203B41FA5}">
                      <a16:colId xmlns:a16="http://schemas.microsoft.com/office/drawing/2014/main" val="20003"/>
                    </a:ext>
                  </a:extLst>
                </a:gridCol>
                <a:gridCol w="1677988">
                  <a:extLst>
                    <a:ext uri="{9D8B030D-6E8A-4147-A177-3AD203B41FA5}">
                      <a16:colId xmlns:a16="http://schemas.microsoft.com/office/drawing/2014/main" val="20004"/>
                    </a:ext>
                  </a:extLst>
                </a:gridCol>
              </a:tblGrid>
              <a:tr h="115887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ENTITY</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QUARTER 1 2021/22 PLANNED INDICATORS</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B050"/>
                          </a:solidFill>
                          <a:effectLst/>
                          <a:latin typeface="Arial Narrow" panose="020B0606020202030204" pitchFamily="34" charset="0"/>
                          <a:ea typeface="ＭＳ Ｐゴシック" panose="020B0600070205080204" pitchFamily="34" charset="-128"/>
                          <a:cs typeface="Times New Roman" panose="02020603050405020304" pitchFamily="18" charset="0"/>
                        </a:rPr>
                        <a:t>ACHIEVED</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FF0000"/>
                          </a:solidFill>
                          <a:effectLst/>
                          <a:latin typeface="Arial Narrow" panose="020B0606020202030204" pitchFamily="34" charset="0"/>
                          <a:ea typeface="ＭＳ Ｐゴシック" panose="020B0600070205080204" pitchFamily="34" charset="-128"/>
                          <a:cs typeface="Times New Roman" panose="02020603050405020304" pitchFamily="18" charset="0"/>
                        </a:rPr>
                        <a:t>NOT ACHIEVED</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OVERALL % ACHIEVEMENT</a:t>
                      </a: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9286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rPr>
                        <a:t>CCMA</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a:t>
                      </a:r>
                      <a:endParaRPr kumimoji="0" lang="en-ZA" sz="16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ZA" sz="1600" b="1" i="0" u="none" strike="noStrike" cap="none" normalizeH="0" baseline="0" dirty="0">
                          <a:ln>
                            <a:noFill/>
                          </a:ln>
                          <a:solidFill>
                            <a:srgbClr val="00A84C"/>
                          </a:solidFill>
                          <a:effectLst/>
                          <a:latin typeface="Arial Narrow" panose="020B0606020202030204" pitchFamily="34" charset="0"/>
                          <a:ea typeface="Calibri" panose="020F0502020204030204" pitchFamily="34" charset="0"/>
                          <a:cs typeface="Times New Roman" panose="02020603050405020304" pitchFamily="18" charset="0"/>
                        </a:rPr>
                        <a:t>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0</a:t>
                      </a:r>
                      <a:endParaRPr kumimoji="0" lang="en-ZA" sz="1600" b="1" i="0" u="none" strike="noStrike" cap="none" normalizeH="0" baseline="0" dirty="0">
                        <a:ln>
                          <a:noFill/>
                        </a:ln>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ZA" sz="1600" b="1" i="0" u="none" strike="noStrike" cap="none" normalizeH="0" baseline="0" dirty="0">
                          <a:ln>
                            <a:noFill/>
                          </a:ln>
                          <a:solidFill>
                            <a:srgbClr val="00A84C"/>
                          </a:solidFill>
                          <a:effectLst/>
                          <a:latin typeface="Arial Narrow" panose="020B0606020202030204" pitchFamily="34" charset="0"/>
                          <a:ea typeface="Calibri" panose="020F0502020204030204" pitchFamily="34" charset="0"/>
                          <a:cs typeface="Times New Roman" panose="02020603050405020304" pitchFamily="18" charset="0"/>
                        </a:rPr>
                        <a:t>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a:xfrm>
            <a:off x="6815138" y="6356353"/>
            <a:ext cx="2057400" cy="365125"/>
          </a:xfrm>
        </p:spPr>
        <p:txBody>
          <a:bodyPr/>
          <a:lstStyle/>
          <a:p>
            <a:fld id="{0C4DB43B-2450-41F4-875D-3A173E257EAA}" type="slidenum">
              <a:rPr lang="en-ZA" smtClean="0"/>
              <a:t>12</a:t>
            </a:fld>
            <a:endParaRPr lang="en-ZA" dirty="0"/>
          </a:p>
        </p:txBody>
      </p:sp>
    </p:spTree>
    <p:extLst>
      <p:ext uri="{BB962C8B-B14F-4D97-AF65-F5344CB8AC3E}">
        <p14:creationId xmlns:p14="http://schemas.microsoft.com/office/powerpoint/2010/main" val="151004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21660768"/>
              </p:ext>
            </p:extLst>
          </p:nvPr>
        </p:nvGraphicFramePr>
        <p:xfrm>
          <a:off x="294198" y="1586902"/>
          <a:ext cx="8555603" cy="4218153"/>
        </p:xfrm>
        <a:graphic>
          <a:graphicData uri="http://schemas.openxmlformats.org/drawingml/2006/table">
            <a:tbl>
              <a:tblPr firstRow="1" firstCol="1" bandRow="1"/>
              <a:tblGrid>
                <a:gridCol w="2122769">
                  <a:extLst>
                    <a:ext uri="{9D8B030D-6E8A-4147-A177-3AD203B41FA5}">
                      <a16:colId xmlns:a16="http://schemas.microsoft.com/office/drawing/2014/main" val="650987522"/>
                    </a:ext>
                  </a:extLst>
                </a:gridCol>
                <a:gridCol w="1167743">
                  <a:extLst>
                    <a:ext uri="{9D8B030D-6E8A-4147-A177-3AD203B41FA5}">
                      <a16:colId xmlns:a16="http://schemas.microsoft.com/office/drawing/2014/main" val="3636815880"/>
                    </a:ext>
                  </a:extLst>
                </a:gridCol>
                <a:gridCol w="1334564">
                  <a:extLst>
                    <a:ext uri="{9D8B030D-6E8A-4147-A177-3AD203B41FA5}">
                      <a16:colId xmlns:a16="http://schemas.microsoft.com/office/drawing/2014/main" val="533590127"/>
                    </a:ext>
                  </a:extLst>
                </a:gridCol>
                <a:gridCol w="1500502">
                  <a:extLst>
                    <a:ext uri="{9D8B030D-6E8A-4147-A177-3AD203B41FA5}">
                      <a16:colId xmlns:a16="http://schemas.microsoft.com/office/drawing/2014/main" val="2881766912"/>
                    </a:ext>
                  </a:extLst>
                </a:gridCol>
                <a:gridCol w="2297534">
                  <a:extLst>
                    <a:ext uri="{9D8B030D-6E8A-4147-A177-3AD203B41FA5}">
                      <a16:colId xmlns:a16="http://schemas.microsoft.com/office/drawing/2014/main" val="4248690334"/>
                    </a:ext>
                  </a:extLst>
                </a:gridCol>
                <a:gridCol w="132491">
                  <a:extLst>
                    <a:ext uri="{9D8B030D-6E8A-4147-A177-3AD203B41FA5}">
                      <a16:colId xmlns:a16="http://schemas.microsoft.com/office/drawing/2014/main" val="4157058395"/>
                    </a:ext>
                  </a:extLst>
                </a:gridCol>
              </a:tblGrid>
              <a:tr h="198782">
                <a:tc gridSpan="6">
                  <a:txBody>
                    <a:bodyPr/>
                    <a:lstStyle/>
                    <a:p>
                      <a:pPr marL="270510"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PROGRAMME TWO (2): PROACTIVE AND RELEVANT LABOUR MARKET INTERVENTION</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69447763"/>
                  </a:ext>
                </a:extLst>
              </a:tr>
              <a:tr h="317188">
                <a:tc>
                  <a:txBody>
                    <a:bodyPr/>
                    <a:lstStyle/>
                    <a:p>
                      <a:pPr algn="just">
                        <a:lnSpc>
                          <a:spcPct val="115000"/>
                        </a:lnSpc>
                        <a:spcAft>
                          <a:spcPts val="0"/>
                        </a:spcAft>
                      </a:pPr>
                      <a:r>
                        <a:rPr lang="en-GB" sz="1100" b="1">
                          <a:effectLst/>
                          <a:latin typeface="Arial Narrow" panose="020B0606020202030204" pitchFamily="34" charset="0"/>
                          <a:ea typeface="Calibri" panose="020F0502020204030204" pitchFamily="34" charset="0"/>
                          <a:cs typeface="Arial" panose="020B0604020202020204" pitchFamily="34" charset="0"/>
                        </a:rPr>
                        <a:t>OUTPUT INDICATOR</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a:effectLst/>
                          <a:latin typeface="Arial Narrow" panose="020B0606020202030204" pitchFamily="34" charset="0"/>
                          <a:ea typeface="Calibri" panose="020F0502020204030204" pitchFamily="34" charset="0"/>
                          <a:cs typeface="Arial" panose="020B0604020202020204" pitchFamily="34" charset="0"/>
                        </a:rPr>
                        <a:t>ANNUAL TARGET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QUARTERLY TARGET</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a:effectLst/>
                          <a:latin typeface="Arial Narrow" panose="020B0606020202030204" pitchFamily="34" charset="0"/>
                          <a:ea typeface="Calibri" panose="020F0502020204030204" pitchFamily="34" charset="0"/>
                          <a:cs typeface="Arial" panose="020B0604020202020204" pitchFamily="34" charset="0"/>
                        </a:rPr>
                        <a:t>QUARTER 1 ACTUAL OUTPUT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0"/>
                        </a:spcAft>
                      </a:pPr>
                      <a:r>
                        <a:rPr lang="en-GB" sz="1100" b="1" dirty="0">
                          <a:effectLst/>
                          <a:latin typeface="Arial Narrow" panose="020B0606020202030204" pitchFamily="34" charset="0"/>
                          <a:ea typeface="Calibri" panose="020F0502020204030204" pitchFamily="34" charset="0"/>
                          <a:cs typeface="Arial" panose="020B0604020202020204" pitchFamily="34" charset="0"/>
                        </a:rPr>
                        <a:t>REASON FOR DEVIATION</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just">
                        <a:lnSpc>
                          <a:spcPct val="115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1">
                        <a:lumMod val="75000"/>
                      </a:schemeClr>
                    </a:solidFill>
                  </a:tcPr>
                </a:tc>
                <a:extLst>
                  <a:ext uri="{0D108BD9-81ED-4DB2-BD59-A6C34878D82A}">
                    <a16:rowId xmlns:a16="http://schemas.microsoft.com/office/drawing/2014/main" val="1660586301"/>
                  </a:ext>
                </a:extLst>
              </a:tr>
              <a:tr h="634376">
                <a:tc>
                  <a:txBody>
                    <a:bodyPr/>
                    <a:lstStyle/>
                    <a:p>
                      <a:pPr algn="just">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2.3.1.1. Number of interventions conducted to promote effective dispute resolution in essential services</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9</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Times New Roman" panose="02020603050405020304" pitchFamily="18" charset="0"/>
                        </a:rPr>
                        <a:t>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3">
                  <a:txBody>
                    <a:bodyPr/>
                    <a:lstStyle/>
                    <a:p>
                      <a:pPr algn="just">
                        <a:lnSpc>
                          <a:spcPct val="115000"/>
                        </a:lnSpc>
                        <a:spcAft>
                          <a:spcPts val="0"/>
                        </a:spcAft>
                      </a:pPr>
                      <a:r>
                        <a:rPr lang="en-GB" sz="1100" dirty="0">
                          <a:effectLst/>
                          <a:latin typeface="Arial Narrow" panose="020B0606020202030204" pitchFamily="34" charset="0"/>
                          <a:ea typeface="Calibri" panose="020F0502020204030204" pitchFamily="34" charset="0"/>
                          <a:cs typeface="Arial" panose="020B0604020202020204" pitchFamily="34" charset="0"/>
                        </a:rPr>
                        <a:t>Over-achievement on this target is due to that in the past parties usually cancelled planned processes on short notice, which has had a detrimental effect on the ability of the ESC to achieve its targets.</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532056"/>
                  </a:ext>
                </a:extLst>
              </a:tr>
              <a:tr h="475782">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2.3.1.2. Number of stakeholders engaged to make inputs on legislative changes</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3</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ZA"/>
                    </a:p>
                  </a:txBody>
                  <a:tcPr/>
                </a:tc>
                <a:tc>
                  <a:txBody>
                    <a:bodyPr/>
                    <a:lstStyle/>
                    <a:p>
                      <a:pPr algn="just">
                        <a:lnSpc>
                          <a:spcPct val="115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0412042"/>
                  </a:ext>
                </a:extLst>
              </a:tr>
              <a:tr h="634376">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2.3.1.3. Number of entities engaged to ensure that there are minimums to be maintained during industrial action in essential services</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84</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ZA"/>
                    </a:p>
                  </a:txBody>
                  <a:tcPr/>
                </a:tc>
                <a:tc>
                  <a:txBody>
                    <a:bodyPr/>
                    <a:lstStyle/>
                    <a:p>
                      <a:pPr algn="just">
                        <a:lnSpc>
                          <a:spcPct val="115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44436965"/>
                  </a:ext>
                </a:extLst>
              </a:tr>
              <a:tr h="1110158">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2.3.1.4. Number of essential services designations, minimum services agreements, minimum services determinations and/or maintenance service determinations monitored for compliance and observance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6</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1</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N/A</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ZA" sz="110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4081779"/>
                  </a:ext>
                </a:extLst>
              </a:tr>
              <a:tr h="475782">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2.3.1.5. Number of awareness sessions on essential services designation conducted</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10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a:lnSpc>
                          <a:spcPct val="115000"/>
                        </a:lnSpc>
                        <a:spcAft>
                          <a:spcPts val="0"/>
                        </a:spcAft>
                      </a:pPr>
                      <a:r>
                        <a:rPr lang="en-GB" sz="1100">
                          <a:effectLst/>
                          <a:latin typeface="Arial Narrow" panose="020B0606020202030204" pitchFamily="34" charset="0"/>
                          <a:ea typeface="Calibri" panose="020F0502020204030204" pitchFamily="34" charset="0"/>
                          <a:cs typeface="Arial" panose="020B0604020202020204" pitchFamily="34" charset="0"/>
                        </a:rPr>
                        <a:t>N/A</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ZA" sz="11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6881186"/>
                  </a:ext>
                </a:extLst>
              </a:tr>
            </a:tbl>
          </a:graphicData>
        </a:graphic>
      </p:graphicFrame>
      <p:sp>
        <p:nvSpPr>
          <p:cNvPr id="5" name="Slide Number Placeholder 4"/>
          <p:cNvSpPr>
            <a:spLocks noGrp="1"/>
          </p:cNvSpPr>
          <p:nvPr>
            <p:ph type="sldNum" sz="quarter" idx="12"/>
          </p:nvPr>
        </p:nvSpPr>
        <p:spPr/>
        <p:txBody>
          <a:bodyPr/>
          <a:lstStyle/>
          <a:p>
            <a:fld id="{0C4DB43B-2450-41F4-875D-3A173E257EAA}" type="slidenum">
              <a:rPr lang="en-ZA" smtClean="0"/>
              <a:t>13</a:t>
            </a:fld>
            <a:endParaRPr lang="en-ZA" dirty="0"/>
          </a:p>
        </p:txBody>
      </p:sp>
      <p:sp>
        <p:nvSpPr>
          <p:cNvPr id="8" name="Title 1">
            <a:extLst>
              <a:ext uri="{FF2B5EF4-FFF2-40B4-BE49-F238E27FC236}">
                <a16:creationId xmlns:a16="http://schemas.microsoft.com/office/drawing/2014/main" id="{FED37602-2D69-4381-A793-4B3135A547CD}"/>
              </a:ext>
            </a:extLst>
          </p:cNvPr>
          <p:cNvSpPr>
            <a:spLocks noGrp="1"/>
          </p:cNvSpPr>
          <p:nvPr>
            <p:ph type="title"/>
          </p:nvPr>
        </p:nvSpPr>
        <p:spPr>
          <a:xfrm>
            <a:off x="1191491" y="272589"/>
            <a:ext cx="6954982" cy="1143000"/>
          </a:xfrm>
          <a:noFill/>
        </p:spPr>
        <p:txBody>
          <a:bodyPr>
            <a:normAutofit/>
          </a:bodyPr>
          <a:lstStyle/>
          <a:p>
            <a:pPr algn="ctr"/>
            <a:r>
              <a:rPr lang="en-US" altLang="en-US" sz="3000" b="1" dirty="0">
                <a:solidFill>
                  <a:srgbClr val="213A72"/>
                </a:solidFill>
                <a:latin typeface="Arial Narrow" panose="020B0606020202030204" pitchFamily="34" charset="0"/>
              </a:rPr>
              <a:t>2021/22 FIRST QUARTER NON – FINANCIAL PERFORMANCE RESULTS: DETAILED</a:t>
            </a:r>
            <a:endParaRPr lang="en-ZA" altLang="en-US" sz="3000" dirty="0">
              <a:solidFill>
                <a:srgbClr val="213A72"/>
              </a:solidFill>
              <a:latin typeface="Arial Narrow" panose="020B0606020202030204" pitchFamily="34" charset="0"/>
            </a:endParaRPr>
          </a:p>
        </p:txBody>
      </p:sp>
    </p:spTree>
    <p:extLst>
      <p:ext uri="{BB962C8B-B14F-4D97-AF65-F5344CB8AC3E}">
        <p14:creationId xmlns:p14="http://schemas.microsoft.com/office/powerpoint/2010/main" val="341412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14167" y="272589"/>
            <a:ext cx="6448937" cy="1143000"/>
          </a:xfrm>
          <a:noFill/>
        </p:spPr>
        <p:txBody>
          <a:bodyPr>
            <a:normAutofit/>
          </a:bodyPr>
          <a:lstStyle/>
          <a:p>
            <a:pPr algn="ctr"/>
            <a:r>
              <a:rPr lang="en-US" altLang="en-US" sz="3000" b="1" dirty="0">
                <a:solidFill>
                  <a:srgbClr val="002060"/>
                </a:solidFill>
                <a:latin typeface="Arial Narrow" panose="020B0606020202030204" pitchFamily="34" charset="0"/>
              </a:rPr>
              <a:t>2021/22 </a:t>
            </a:r>
            <a:r>
              <a:rPr lang="en-US" altLang="en-US" sz="3000" b="1" dirty="0">
                <a:solidFill>
                  <a:srgbClr val="213A72"/>
                </a:solidFill>
                <a:latin typeface="Arial Narrow" panose="020B0606020202030204" pitchFamily="34" charset="0"/>
              </a:rPr>
              <a:t>FIRST</a:t>
            </a:r>
            <a:r>
              <a:rPr lang="en-US" altLang="en-US" sz="3000" b="1" dirty="0">
                <a:solidFill>
                  <a:srgbClr val="002060"/>
                </a:solidFill>
                <a:latin typeface="Arial Narrow" panose="020B0606020202030204" pitchFamily="34" charset="0"/>
              </a:rPr>
              <a:t> QUARTER HIGH IMPACT LABOUR MARKET CONTRIBUTIONS (1/5)</a:t>
            </a:r>
            <a:endParaRPr lang="en-ZA" altLang="en-US" sz="3000" dirty="0">
              <a:solidFill>
                <a:srgbClr val="002060"/>
              </a:solidFill>
              <a:latin typeface="Arial Narrow" panose="020B0606020202030204" pitchFamily="34" charset="0"/>
            </a:endParaRPr>
          </a:p>
        </p:txBody>
      </p:sp>
      <p:sp>
        <p:nvSpPr>
          <p:cNvPr id="3" name="Slide Number Placeholder 2"/>
          <p:cNvSpPr>
            <a:spLocks noGrp="1"/>
          </p:cNvSpPr>
          <p:nvPr>
            <p:ph type="sldNum" sz="quarter" idx="12"/>
          </p:nvPr>
        </p:nvSpPr>
        <p:spPr>
          <a:xfrm>
            <a:off x="6815138" y="6356353"/>
            <a:ext cx="2057400" cy="365125"/>
          </a:xfrm>
        </p:spPr>
        <p:txBody>
          <a:bodyPr/>
          <a:lstStyle/>
          <a:p>
            <a:fld id="{0C4DB43B-2450-41F4-875D-3A173E257EAA}" type="slidenum">
              <a:rPr lang="en-ZA" smtClean="0"/>
              <a:t>14</a:t>
            </a:fld>
            <a:endParaRPr lang="en-ZA" dirty="0"/>
          </a:p>
        </p:txBody>
      </p:sp>
      <p:sp>
        <p:nvSpPr>
          <p:cNvPr id="8" name="Content Placeholder 2">
            <a:extLst>
              <a:ext uri="{FF2B5EF4-FFF2-40B4-BE49-F238E27FC236}">
                <a16:creationId xmlns:a16="http://schemas.microsoft.com/office/drawing/2014/main" id="{7320BB93-25D4-4EDF-A205-FCFEFA15DBA2}"/>
              </a:ext>
            </a:extLst>
          </p:cNvPr>
          <p:cNvSpPr>
            <a:spLocks noGrp="1"/>
          </p:cNvSpPr>
          <p:nvPr>
            <p:ph idx="1"/>
          </p:nvPr>
        </p:nvSpPr>
        <p:spPr>
          <a:xfrm>
            <a:off x="124691" y="1622990"/>
            <a:ext cx="8952807" cy="4525962"/>
          </a:xfrm>
        </p:spPr>
        <p:txBody>
          <a:bodyPr>
            <a:normAutofit/>
          </a:bodyPr>
          <a:lstStyle/>
          <a:p>
            <a:pPr marL="0" indent="0" algn="ctr">
              <a:buNone/>
            </a:pPr>
            <a:endParaRPr lang="en-US" sz="1200" i="1" dirty="0"/>
          </a:p>
          <a:p>
            <a:pPr lvl="1" algn="just"/>
            <a:r>
              <a:rPr lang="en-US" sz="1400" dirty="0">
                <a:latin typeface="Arial Narrow" panose="020B0606020202030204" pitchFamily="34" charset="0"/>
              </a:rPr>
              <a:t>During the period under review, a total of </a:t>
            </a:r>
            <a:r>
              <a:rPr lang="en-US" sz="1400" b="1" dirty="0">
                <a:latin typeface="Arial Narrow" panose="020B0606020202030204" pitchFamily="34" charset="0"/>
              </a:rPr>
              <a:t>39 830 </a:t>
            </a:r>
            <a:r>
              <a:rPr lang="en-US" sz="1400" dirty="0">
                <a:latin typeface="Arial Narrow" panose="020B0606020202030204" pitchFamily="34" charset="0"/>
              </a:rPr>
              <a:t>referrals were received by the CCMA. </a:t>
            </a:r>
          </a:p>
          <a:p>
            <a:pPr lvl="1" algn="just"/>
            <a:r>
              <a:rPr lang="en-US" sz="1400" dirty="0">
                <a:latin typeface="Arial Narrow" panose="020B0606020202030204" pitchFamily="34" charset="0"/>
              </a:rPr>
              <a:t>This is an increase of </a:t>
            </a:r>
            <a:r>
              <a:rPr lang="en-US" sz="1400" b="1" dirty="0">
                <a:latin typeface="Arial Narrow" panose="020B0606020202030204" pitchFamily="34" charset="0"/>
              </a:rPr>
              <a:t>66% (15 821) </a:t>
            </a:r>
            <a:r>
              <a:rPr lang="en-US" sz="1400" dirty="0">
                <a:latin typeface="Arial Narrow" panose="020B0606020202030204" pitchFamily="34" charset="0"/>
              </a:rPr>
              <a:t>referrals compared to </a:t>
            </a:r>
            <a:r>
              <a:rPr lang="en-US" sz="1400" b="1" dirty="0">
                <a:latin typeface="Arial Narrow" panose="020B0606020202030204" pitchFamily="34" charset="0"/>
              </a:rPr>
              <a:t>24 009 </a:t>
            </a:r>
            <a:r>
              <a:rPr lang="en-US" sz="1400" dirty="0">
                <a:latin typeface="Arial Narrow" panose="020B0606020202030204" pitchFamily="34" charset="0"/>
              </a:rPr>
              <a:t>referrals in the first quarter of the previous financial year.</a:t>
            </a:r>
          </a:p>
          <a:p>
            <a:pPr lvl="1" algn="just"/>
            <a:r>
              <a:rPr lang="en-US" sz="1400" dirty="0">
                <a:latin typeface="Arial Narrow" panose="020B0606020202030204" pitchFamily="34" charset="0"/>
              </a:rPr>
              <a:t>The graph below gives a breakdown of the </a:t>
            </a:r>
            <a:r>
              <a:rPr lang="en-US" sz="1400" b="1" dirty="0">
                <a:latin typeface="Arial Narrow" panose="020B0606020202030204" pitchFamily="34" charset="0"/>
              </a:rPr>
              <a:t>top eight (8) sectors </a:t>
            </a:r>
            <a:r>
              <a:rPr lang="en-US" sz="1400" dirty="0">
                <a:latin typeface="Arial Narrow" panose="020B0606020202030204" pitchFamily="34" charset="0"/>
              </a:rPr>
              <a:t>with the highest referrals at the end of the reporting quarter:</a:t>
            </a:r>
          </a:p>
          <a:p>
            <a:pPr marL="457200" lvl="1" indent="0" algn="just">
              <a:buNone/>
            </a:pPr>
            <a:endParaRPr lang="en-US" sz="1200" dirty="0">
              <a:latin typeface="Arial Narrow" panose="020B0606020202030204" pitchFamily="34" charset="0"/>
            </a:endParaRPr>
          </a:p>
          <a:p>
            <a:pPr marL="457200" lvl="1" indent="0" algn="just">
              <a:buNone/>
            </a:pPr>
            <a:endParaRPr lang="en-US" sz="1200" dirty="0">
              <a:latin typeface="Arial Narrow" panose="020B0606020202030204" pitchFamily="34" charset="0"/>
            </a:endParaRPr>
          </a:p>
          <a:p>
            <a:pPr marL="457200" lvl="1" indent="0" algn="just">
              <a:buNone/>
            </a:pPr>
            <a:endParaRPr lang="en-US" sz="1200" dirty="0">
              <a:latin typeface="Arial Narrow" panose="020B0606020202030204" pitchFamily="34" charset="0"/>
            </a:endParaRPr>
          </a:p>
          <a:p>
            <a:pPr marL="457200" lvl="1" indent="0" algn="just">
              <a:buNone/>
            </a:pPr>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lvl="1" algn="just"/>
            <a:endParaRPr lang="en-US" sz="1200" dirty="0">
              <a:latin typeface="Arial Narrow" panose="020B0606020202030204" pitchFamily="34" charset="0"/>
            </a:endParaRPr>
          </a:p>
          <a:p>
            <a:pPr marL="274630" lvl="1" indent="0" algn="just">
              <a:buNone/>
            </a:pPr>
            <a:r>
              <a:rPr lang="en-US" sz="1200" dirty="0">
                <a:latin typeface="Arial Narrow" panose="020B0606020202030204" pitchFamily="34" charset="0"/>
              </a:rPr>
              <a:t> </a:t>
            </a:r>
          </a:p>
          <a:p>
            <a:pPr lvl="1" algn="just"/>
            <a:endParaRPr lang="en-US" sz="1800" dirty="0"/>
          </a:p>
          <a:p>
            <a:pPr marL="274630" lvl="1" indent="0" algn="just">
              <a:buNone/>
            </a:pPr>
            <a:endParaRPr lang="en-US" sz="1800" b="1" dirty="0"/>
          </a:p>
          <a:p>
            <a:pPr marL="274630" lvl="1" indent="0" algn="just">
              <a:buNone/>
            </a:pPr>
            <a:endParaRPr lang="en-US" sz="1800" dirty="0"/>
          </a:p>
          <a:p>
            <a:pPr lvl="1" algn="just"/>
            <a:endParaRPr lang="en-US" sz="1800" dirty="0"/>
          </a:p>
          <a:p>
            <a:pPr lvl="1" algn="just"/>
            <a:endParaRPr lang="en-US" sz="1800" dirty="0"/>
          </a:p>
          <a:p>
            <a:pPr lvl="1"/>
            <a:endParaRPr lang="en-ZA" sz="1800" dirty="0"/>
          </a:p>
        </p:txBody>
      </p:sp>
      <p:graphicFrame>
        <p:nvGraphicFramePr>
          <p:cNvPr id="6" name="Chart 5">
            <a:extLst>
              <a:ext uri="{FF2B5EF4-FFF2-40B4-BE49-F238E27FC236}">
                <a16:creationId xmlns:a16="http://schemas.microsoft.com/office/drawing/2014/main" id="{FD2D3A3C-1BB0-4248-916B-A99F6984FA4C}"/>
              </a:ext>
            </a:extLst>
          </p:cNvPr>
          <p:cNvGraphicFramePr>
            <a:graphicFrameLocks noChangeAspect="1"/>
          </p:cNvGraphicFramePr>
          <p:nvPr>
            <p:extLst>
              <p:ext uri="{D42A27DB-BD31-4B8C-83A1-F6EECF244321}">
                <p14:modId xmlns:p14="http://schemas.microsoft.com/office/powerpoint/2010/main" val="1016705232"/>
              </p:ext>
            </p:extLst>
          </p:nvPr>
        </p:nvGraphicFramePr>
        <p:xfrm>
          <a:off x="651500" y="3059084"/>
          <a:ext cx="8174269" cy="30898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833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C631BF-C425-460E-AFF0-1E856C5AB8BE}"/>
              </a:ext>
            </a:extLst>
          </p:cNvPr>
          <p:cNvSpPr/>
          <p:nvPr/>
        </p:nvSpPr>
        <p:spPr>
          <a:xfrm>
            <a:off x="5296108" y="4606708"/>
            <a:ext cx="3672662" cy="410882"/>
          </a:xfrm>
          <a:prstGeom prst="rect">
            <a:avLst/>
          </a:prstGeom>
        </p:spPr>
        <p:txBody>
          <a:bodyPr wrap="square">
            <a:spAutoFit/>
          </a:bodyPr>
          <a:lstStyle/>
          <a:p>
            <a:pPr algn="ctr">
              <a:lnSpc>
                <a:spcPct val="115000"/>
              </a:lnSpc>
              <a:spcAft>
                <a:spcPts val="600"/>
              </a:spcAft>
            </a:pPr>
            <a:r>
              <a:rPr lang="en-US" sz="900" b="1" dirty="0">
                <a:solidFill>
                  <a:schemeClr val="bg1"/>
                </a:solidFill>
                <a:latin typeface="Arial Narrow" panose="020B0606020202030204" pitchFamily="34" charset="0"/>
              </a:rPr>
              <a:t>108 </a:t>
            </a:r>
            <a:r>
              <a:rPr lang="en-ZA" sz="900" b="1" dirty="0">
                <a:solidFill>
                  <a:schemeClr val="bg1"/>
                </a:solidFill>
                <a:latin typeface="Arial Narrow" panose="020B0606020202030204" pitchFamily="34" charset="0"/>
              </a:rPr>
              <a:t>complaints were received.</a:t>
            </a:r>
            <a:r>
              <a:rPr lang="en-ZA" sz="900" b="1" dirty="0">
                <a:solidFill>
                  <a:srgbClr val="FF0000"/>
                </a:solidFill>
                <a:latin typeface="Arial Narrow" panose="020B0606020202030204" pitchFamily="34" charset="0"/>
              </a:rPr>
              <a:t> </a:t>
            </a:r>
            <a:r>
              <a:rPr lang="en-ZA" sz="900" b="1" dirty="0">
                <a:solidFill>
                  <a:schemeClr val="bg1"/>
                </a:solidFill>
                <a:latin typeface="Arial Narrow" panose="020B0606020202030204" pitchFamily="34" charset="0"/>
              </a:rPr>
              <a:t>106</a:t>
            </a:r>
            <a:r>
              <a:rPr lang="en-ZA" sz="900" b="1" dirty="0">
                <a:solidFill>
                  <a:srgbClr val="FF0000"/>
                </a:solidFill>
                <a:latin typeface="Arial Narrow" panose="020B0606020202030204" pitchFamily="34" charset="0"/>
              </a:rPr>
              <a:t> </a:t>
            </a:r>
            <a:r>
              <a:rPr lang="en-ZA" sz="900" b="1" dirty="0">
                <a:solidFill>
                  <a:schemeClr val="bg1"/>
                </a:solidFill>
                <a:latin typeface="Arial Narrow" panose="020B0606020202030204" pitchFamily="34" charset="0"/>
                <a:ea typeface="Times New Roman" panose="02020603050405020304" pitchFamily="18" charset="0"/>
              </a:rPr>
              <a:t>were investigated and responded to while two (2) were pending investigations.</a:t>
            </a:r>
            <a:endParaRPr lang="en-ZA" sz="9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7086600" y="6379775"/>
            <a:ext cx="2057400" cy="365125"/>
          </a:xfrm>
        </p:spPr>
        <p:txBody>
          <a:bodyPr/>
          <a:lstStyle/>
          <a:p>
            <a:fld id="{C3D147EB-7996-49DE-AF56-C968D22E6D16}" type="slidenum">
              <a:rPr lang="en-ZA" smtClean="0"/>
              <a:t>15</a:t>
            </a:fld>
            <a:endParaRPr lang="en-ZA" dirty="0"/>
          </a:p>
        </p:txBody>
      </p:sp>
      <p:sp>
        <p:nvSpPr>
          <p:cNvPr id="6" name="Rectangle 5">
            <a:extLst>
              <a:ext uri="{FF2B5EF4-FFF2-40B4-BE49-F238E27FC236}">
                <a16:creationId xmlns:a16="http://schemas.microsoft.com/office/drawing/2014/main" id="{E5E1EDDD-6145-40B5-AB50-7AC089544BE4}"/>
              </a:ext>
            </a:extLst>
          </p:cNvPr>
          <p:cNvSpPr/>
          <p:nvPr/>
        </p:nvSpPr>
        <p:spPr>
          <a:xfrm>
            <a:off x="1237672" y="478225"/>
            <a:ext cx="6668655" cy="584775"/>
          </a:xfrm>
          <a:prstGeom prst="rect">
            <a:avLst/>
          </a:prstGeom>
        </p:spPr>
        <p:txBody>
          <a:bodyPr wrap="square">
            <a:spAutoFit/>
          </a:bodyPr>
          <a:lstStyle/>
          <a:p>
            <a:pPr algn="ctr"/>
            <a:r>
              <a:rPr lang="en-US" altLang="en-US" sz="3200" b="1" dirty="0">
                <a:solidFill>
                  <a:srgbClr val="002060"/>
                </a:solidFill>
                <a:latin typeface="Arial Narrow" panose="020B0606020202030204" pitchFamily="34" charset="0"/>
              </a:rPr>
              <a:t>2021/22 </a:t>
            </a:r>
            <a:r>
              <a:rPr lang="en-US" altLang="en-US" sz="3200" b="1" dirty="0">
                <a:solidFill>
                  <a:srgbClr val="213A72"/>
                </a:solidFill>
                <a:latin typeface="Arial Narrow" panose="020B0606020202030204" pitchFamily="34" charset="0"/>
              </a:rPr>
              <a:t>FIRST</a:t>
            </a:r>
            <a:r>
              <a:rPr lang="en-US" altLang="en-US" sz="3200" b="1" dirty="0">
                <a:solidFill>
                  <a:srgbClr val="002060"/>
                </a:solidFill>
                <a:latin typeface="Arial Narrow" panose="020B0606020202030204" pitchFamily="34" charset="0"/>
              </a:rPr>
              <a:t> QUARTER DASHBOARD</a:t>
            </a:r>
            <a:endParaRPr lang="en-ZA" sz="3200" dirty="0"/>
          </a:p>
        </p:txBody>
      </p:sp>
      <p:pic>
        <p:nvPicPr>
          <p:cNvPr id="2" name="Picture 1"/>
          <p:cNvPicPr>
            <a:picLocks noChangeAspect="1"/>
          </p:cNvPicPr>
          <p:nvPr/>
        </p:nvPicPr>
        <p:blipFill>
          <a:blip r:embed="rId2"/>
          <a:stretch>
            <a:fillRect/>
          </a:stretch>
        </p:blipFill>
        <p:spPr>
          <a:xfrm>
            <a:off x="0" y="1296063"/>
            <a:ext cx="9144000" cy="5070701"/>
          </a:xfrm>
          <a:prstGeom prst="rect">
            <a:avLst/>
          </a:prstGeom>
        </p:spPr>
      </p:pic>
    </p:spTree>
    <p:extLst>
      <p:ext uri="{BB962C8B-B14F-4D97-AF65-F5344CB8AC3E}">
        <p14:creationId xmlns:p14="http://schemas.microsoft.com/office/powerpoint/2010/main" val="2990955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26836" y="292094"/>
            <a:ext cx="6890327" cy="992779"/>
          </a:xfrm>
        </p:spPr>
        <p:txBody>
          <a:bodyPr>
            <a:noAutofit/>
          </a:bodyPr>
          <a:lstStyle/>
          <a:p>
            <a:pPr algn="ctr"/>
            <a:r>
              <a:rPr lang="en-US" altLang="en-US" sz="3200" b="1" dirty="0">
                <a:solidFill>
                  <a:srgbClr val="213A72"/>
                </a:solidFill>
                <a:latin typeface="Arial Narrow" panose="020B0606020202030204" pitchFamily="34" charset="0"/>
                <a:ea typeface="+mn-ea"/>
                <a:cs typeface="+mn-cs"/>
              </a:rPr>
              <a:t>2021/22 FIRST QUARTER PROVINCIAL OUTREACH</a:t>
            </a:r>
            <a:endParaRPr lang="en-ZA" sz="3200" dirty="0">
              <a:solidFill>
                <a:srgbClr val="213A72"/>
              </a:solidFill>
            </a:endParaRPr>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a:xfrm>
            <a:off x="7086600" y="6439043"/>
            <a:ext cx="2057400" cy="365125"/>
          </a:xfrm>
        </p:spPr>
        <p:txBody>
          <a:bodyPr/>
          <a:lstStyle/>
          <a:p>
            <a:fld id="{C3D147EB-7996-49DE-AF56-C968D22E6D16}" type="slidenum">
              <a:rPr lang="en-ZA" smtClean="0"/>
              <a:t>16</a:t>
            </a:fld>
            <a:endParaRPr lang="en-ZA" dirty="0"/>
          </a:p>
        </p:txBody>
      </p:sp>
      <p:pic>
        <p:nvPicPr>
          <p:cNvPr id="8" name="Picture 7"/>
          <p:cNvPicPr>
            <a:picLocks noChangeAspect="1"/>
          </p:cNvPicPr>
          <p:nvPr/>
        </p:nvPicPr>
        <p:blipFill>
          <a:blip r:embed="rId2"/>
          <a:stretch>
            <a:fillRect/>
          </a:stretch>
        </p:blipFill>
        <p:spPr>
          <a:xfrm>
            <a:off x="0" y="1550126"/>
            <a:ext cx="9144000" cy="4806227"/>
          </a:xfrm>
          <a:prstGeom prst="rect">
            <a:avLst/>
          </a:prstGeom>
        </p:spPr>
      </p:pic>
    </p:spTree>
    <p:extLst>
      <p:ext uri="{BB962C8B-B14F-4D97-AF65-F5344CB8AC3E}">
        <p14:creationId xmlns:p14="http://schemas.microsoft.com/office/powerpoint/2010/main" val="60532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7"/>
          <p:cNvGraphicFramePr>
            <a:graphicFrameLocks noGrp="1"/>
          </p:cNvGraphicFramePr>
          <p:nvPr>
            <p:ph sz="quarter" idx="1"/>
            <p:extLst>
              <p:ext uri="{D42A27DB-BD31-4B8C-83A1-F6EECF244321}">
                <p14:modId xmlns:p14="http://schemas.microsoft.com/office/powerpoint/2010/main" val="3267197823"/>
              </p:ext>
            </p:extLst>
          </p:nvPr>
        </p:nvGraphicFramePr>
        <p:xfrm>
          <a:off x="339724" y="1516063"/>
          <a:ext cx="8708481" cy="4797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7086600" y="6313714"/>
            <a:ext cx="2057400" cy="365125"/>
          </a:xfrm>
        </p:spPr>
        <p:txBody>
          <a:bodyPr/>
          <a:lstStyle/>
          <a:p>
            <a:fld id="{0C4DB43B-2450-41F4-875D-3A173E257EAA}" type="slidenum">
              <a:rPr lang="en-ZA" smtClean="0"/>
              <a:t>17</a:t>
            </a:fld>
            <a:endParaRPr lang="en-ZA" dirty="0"/>
          </a:p>
        </p:txBody>
      </p:sp>
      <p:sp>
        <p:nvSpPr>
          <p:cNvPr id="6" name="Rectangle 5">
            <a:extLst>
              <a:ext uri="{FF2B5EF4-FFF2-40B4-BE49-F238E27FC236}">
                <a16:creationId xmlns:a16="http://schemas.microsoft.com/office/drawing/2014/main" id="{6684817F-A35C-4225-BD86-8B434471A8F0}"/>
              </a:ext>
            </a:extLst>
          </p:cNvPr>
          <p:cNvSpPr/>
          <p:nvPr/>
        </p:nvSpPr>
        <p:spPr>
          <a:xfrm>
            <a:off x="1357287" y="416382"/>
            <a:ext cx="6593199" cy="1077218"/>
          </a:xfrm>
          <a:prstGeom prst="rect">
            <a:avLst/>
          </a:prstGeom>
        </p:spPr>
        <p:txBody>
          <a:bodyPr wrap="square">
            <a:spAutoFit/>
          </a:bodyPr>
          <a:lstStyle/>
          <a:p>
            <a:pPr marL="273044" lvl="1" algn="ctr">
              <a:buClr>
                <a:schemeClr val="accent1"/>
              </a:buClr>
              <a:buSzPct val="100000"/>
              <a:defRPr/>
            </a:pPr>
            <a:r>
              <a:rPr lang="en-US" sz="3200" b="1" dirty="0">
                <a:solidFill>
                  <a:srgbClr val="002A6D"/>
                </a:solidFill>
                <a:latin typeface="Arial Narrow" panose="020B0606020202030204" pitchFamily="34" charset="0"/>
                <a:ea typeface="+mj-ea"/>
                <a:cs typeface="+mj-cs"/>
              </a:rPr>
              <a:t>MANAGING THE IMPACT OF THE COVID-19 OUTBREAK</a:t>
            </a:r>
          </a:p>
        </p:txBody>
      </p:sp>
    </p:spTree>
    <p:extLst>
      <p:ext uri="{BB962C8B-B14F-4D97-AF65-F5344CB8AC3E}">
        <p14:creationId xmlns:p14="http://schemas.microsoft.com/office/powerpoint/2010/main" val="192671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0356E0-0D8A-4D57-9288-FA164B8FC068}"/>
              </a:ext>
            </a:extLst>
          </p:cNvPr>
          <p:cNvSpPr>
            <a:spLocks noGrp="1"/>
          </p:cNvSpPr>
          <p:nvPr>
            <p:ph type="sldNum" sz="quarter" idx="12"/>
          </p:nvPr>
        </p:nvSpPr>
        <p:spPr/>
        <p:txBody>
          <a:bodyPr/>
          <a:lstStyle/>
          <a:p>
            <a:fld id="{0C4DB43B-2450-41F4-875D-3A173E257EAA}" type="slidenum">
              <a:rPr lang="en-ZA" smtClean="0"/>
              <a:t>18</a:t>
            </a:fld>
            <a:endParaRPr lang="en-ZA" dirty="0"/>
          </a:p>
        </p:txBody>
      </p:sp>
      <p:sp>
        <p:nvSpPr>
          <p:cNvPr id="3" name="Content Placeholder 2"/>
          <p:cNvSpPr>
            <a:spLocks noGrp="1"/>
          </p:cNvSpPr>
          <p:nvPr>
            <p:ph idx="1"/>
          </p:nvPr>
        </p:nvSpPr>
        <p:spPr>
          <a:xfrm>
            <a:off x="536287" y="2758498"/>
            <a:ext cx="7886700" cy="1000702"/>
          </a:xfrm>
          <a:solidFill>
            <a:schemeClr val="accent1"/>
          </a:solidFill>
          <a:ln>
            <a:solidFill>
              <a:schemeClr val="accent1">
                <a:lumMod val="60000"/>
                <a:lumOff val="40000"/>
              </a:schemeClr>
            </a:solidFill>
          </a:ln>
          <a:scene3d>
            <a:camera prst="orthographicFront"/>
            <a:lightRig rig="threePt" dir="t"/>
          </a:scene3d>
          <a:sp3d>
            <a:bevelT/>
          </a:sp3d>
        </p:spPr>
        <p:txBody>
          <a:bodyPr>
            <a:normAutofit fontScale="85000" lnSpcReduction="10000"/>
          </a:bodyPr>
          <a:lstStyle/>
          <a:p>
            <a:pPr marL="0" indent="0" algn="ctr">
              <a:buNone/>
            </a:pPr>
            <a:endParaRPr lang="en-US" sz="3600" b="1" dirty="0">
              <a:latin typeface="Arial Narrow" panose="020B0606020202030204" pitchFamily="34" charset="0"/>
            </a:endParaRPr>
          </a:p>
          <a:p>
            <a:pPr marL="0" indent="0" algn="ctr">
              <a:buNone/>
            </a:pPr>
            <a:r>
              <a:rPr lang="en-US" sz="3600" b="1" dirty="0">
                <a:latin typeface="Arial Narrow" panose="020B0606020202030204" pitchFamily="34" charset="0"/>
              </a:rPr>
              <a:t>2021/22 FIRST QUARTER FINANCIAL RESULTS</a:t>
            </a:r>
            <a:endParaRPr lang="en-ZA" sz="3600" b="1" dirty="0">
              <a:latin typeface="Arial Narrow" panose="020B0606020202030204" pitchFamily="34" charset="0"/>
            </a:endParaRPr>
          </a:p>
        </p:txBody>
      </p:sp>
    </p:spTree>
    <p:extLst>
      <p:ext uri="{BB962C8B-B14F-4D97-AF65-F5344CB8AC3E}">
        <p14:creationId xmlns:p14="http://schemas.microsoft.com/office/powerpoint/2010/main" val="3859356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ECONOMIC CLASSIFICATION</a:t>
            </a:r>
            <a:endParaRPr lang="en-ZA" sz="3200" dirty="0"/>
          </a:p>
        </p:txBody>
      </p:sp>
      <p:sp>
        <p:nvSpPr>
          <p:cNvPr id="4" name="Slide Number Placeholder 3"/>
          <p:cNvSpPr>
            <a:spLocks noGrp="1"/>
          </p:cNvSpPr>
          <p:nvPr>
            <p:ph type="sldNum" sz="quarter" idx="12"/>
          </p:nvPr>
        </p:nvSpPr>
        <p:spPr>
          <a:xfrm>
            <a:off x="7086600" y="6310314"/>
            <a:ext cx="2057400" cy="365125"/>
          </a:xfrm>
        </p:spPr>
        <p:txBody>
          <a:bodyPr/>
          <a:lstStyle/>
          <a:p>
            <a:fld id="{0C4DB43B-2450-41F4-875D-3A173E257EAA}" type="slidenum">
              <a:rPr lang="en-ZA" smtClean="0"/>
              <a:t>19</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9753850"/>
              </p:ext>
            </p:extLst>
          </p:nvPr>
        </p:nvGraphicFramePr>
        <p:xfrm>
          <a:off x="92364" y="1579419"/>
          <a:ext cx="8931563" cy="4762060"/>
        </p:xfrm>
        <a:graphic>
          <a:graphicData uri="http://schemas.openxmlformats.org/drawingml/2006/table">
            <a:tbl>
              <a:tblPr/>
              <a:tblGrid>
                <a:gridCol w="1385454">
                  <a:extLst>
                    <a:ext uri="{9D8B030D-6E8A-4147-A177-3AD203B41FA5}">
                      <a16:colId xmlns:a16="http://schemas.microsoft.com/office/drawing/2014/main" val="1786576640"/>
                    </a:ext>
                  </a:extLst>
                </a:gridCol>
                <a:gridCol w="997527">
                  <a:extLst>
                    <a:ext uri="{9D8B030D-6E8A-4147-A177-3AD203B41FA5}">
                      <a16:colId xmlns:a16="http://schemas.microsoft.com/office/drawing/2014/main" val="4288502048"/>
                    </a:ext>
                  </a:extLst>
                </a:gridCol>
                <a:gridCol w="877455">
                  <a:extLst>
                    <a:ext uri="{9D8B030D-6E8A-4147-A177-3AD203B41FA5}">
                      <a16:colId xmlns:a16="http://schemas.microsoft.com/office/drawing/2014/main" val="2059930440"/>
                    </a:ext>
                  </a:extLst>
                </a:gridCol>
                <a:gridCol w="849745">
                  <a:extLst>
                    <a:ext uri="{9D8B030D-6E8A-4147-A177-3AD203B41FA5}">
                      <a16:colId xmlns:a16="http://schemas.microsoft.com/office/drawing/2014/main" val="2664063338"/>
                    </a:ext>
                  </a:extLst>
                </a:gridCol>
                <a:gridCol w="812800">
                  <a:extLst>
                    <a:ext uri="{9D8B030D-6E8A-4147-A177-3AD203B41FA5}">
                      <a16:colId xmlns:a16="http://schemas.microsoft.com/office/drawing/2014/main" val="469453538"/>
                    </a:ext>
                  </a:extLst>
                </a:gridCol>
                <a:gridCol w="4008582">
                  <a:extLst>
                    <a:ext uri="{9D8B030D-6E8A-4147-A177-3AD203B41FA5}">
                      <a16:colId xmlns:a16="http://schemas.microsoft.com/office/drawing/2014/main" val="4277822918"/>
                    </a:ext>
                  </a:extLst>
                </a:gridCol>
              </a:tblGrid>
              <a:tr h="148149">
                <a:tc>
                  <a:txBody>
                    <a:bodyPr/>
                    <a:lstStyle/>
                    <a:p>
                      <a:pPr algn="l" fontAlgn="b"/>
                      <a:r>
                        <a:rPr lang="en-ZA" sz="1100" b="1" i="0" u="none" strike="noStrike" dirty="0">
                          <a:solidFill>
                            <a:srgbClr val="000000"/>
                          </a:solidFill>
                          <a:effectLst/>
                          <a:latin typeface="Arial Narrow" panose="020B0606020202030204" pitchFamily="34" charset="0"/>
                        </a:rPr>
                        <a:t>ITEM</a:t>
                      </a:r>
                    </a:p>
                  </a:txBody>
                  <a:tcPr marL="4962" marR="4962" marT="4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Budget</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Expenditure</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Variance</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Variance</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Commentary</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576198"/>
                  </a:ext>
                </a:extLst>
              </a:tr>
              <a:tr h="148149">
                <a:tc>
                  <a:txBody>
                    <a:bodyPr/>
                    <a:lstStyle/>
                    <a:p>
                      <a:pPr algn="l" fontAlgn="b"/>
                      <a:r>
                        <a:rPr lang="en-ZA" sz="1100" b="1" i="0" u="none" strike="noStrike" dirty="0">
                          <a:solidFill>
                            <a:srgbClr val="000000"/>
                          </a:solidFill>
                          <a:effectLst/>
                          <a:latin typeface="Arial Narrow" panose="020B0606020202030204" pitchFamily="34" charset="0"/>
                        </a:rPr>
                        <a:t> </a:t>
                      </a:r>
                    </a:p>
                  </a:txBody>
                  <a:tcPr marL="4962" marR="4962" marT="4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R'000</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R'000</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R'000</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 </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810430"/>
                  </a:ext>
                </a:extLst>
              </a:tr>
              <a:tr h="236901">
                <a:tc>
                  <a:txBody>
                    <a:bodyPr/>
                    <a:lstStyle/>
                    <a:p>
                      <a:pPr algn="l" fontAlgn="t"/>
                      <a:r>
                        <a:rPr lang="en-ZA" sz="1100" b="0" i="0" u="none" strike="noStrike" dirty="0">
                          <a:solidFill>
                            <a:srgbClr val="000000"/>
                          </a:solidFill>
                          <a:effectLst/>
                          <a:latin typeface="Arial Narrow" panose="020B0606020202030204" pitchFamily="34" charset="0"/>
                        </a:rPr>
                        <a:t>Employee related costs</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159 465</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138 870</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20 595</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13%</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9388" indent="-179388" algn="just" fontAlgn="t"/>
                      <a:r>
                        <a:rPr lang="en-US" sz="1100" b="0" i="0" u="none" strike="noStrike" dirty="0">
                          <a:solidFill>
                            <a:srgbClr val="000000"/>
                          </a:solidFill>
                          <a:effectLst/>
                          <a:latin typeface="Arial Narrow" panose="020B0606020202030204" pitchFamily="34" charset="0"/>
                        </a:rPr>
                        <a:t>The variance is due to timing differences in staff recruitment.</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990560"/>
                  </a:ext>
                </a:extLst>
              </a:tr>
              <a:tr h="815356">
                <a:tc>
                  <a:txBody>
                    <a:bodyPr/>
                    <a:lstStyle/>
                    <a:p>
                      <a:pPr algn="l" fontAlgn="t"/>
                      <a:r>
                        <a:rPr lang="en-ZA" sz="1100" b="0" i="0" u="none" strike="noStrike" dirty="0">
                          <a:solidFill>
                            <a:srgbClr val="000000"/>
                          </a:solidFill>
                          <a:effectLst/>
                          <a:latin typeface="Arial Narrow" panose="020B0606020202030204" pitchFamily="34" charset="0"/>
                        </a:rPr>
                        <a:t>Administration</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45 524</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33 144</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12 380</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27%</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100" b="0" i="0" u="none" strike="noStrike" dirty="0">
                          <a:solidFill>
                            <a:srgbClr val="000000"/>
                          </a:solidFill>
                          <a:effectLst/>
                          <a:latin typeface="Arial Narrow" panose="020B0606020202030204" pitchFamily="34" charset="0"/>
                        </a:rPr>
                        <a:t>The variance results from timing differences in software expenditure maintenance and projects in procurement processes, such as penetration tests and tripwire solutions. In addition, COVID-19 related expenditure also contributed to the favourable variance due to spending that will still take place in months to come. A saving was also noted from printing costs. </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459675"/>
                  </a:ext>
                </a:extLst>
              </a:tr>
              <a:tr h="435105">
                <a:tc>
                  <a:txBody>
                    <a:bodyPr/>
                    <a:lstStyle/>
                    <a:p>
                      <a:pPr algn="l" fontAlgn="t"/>
                      <a:r>
                        <a:rPr lang="en-ZA" sz="1100" b="0" i="0" u="none" strike="noStrike" dirty="0">
                          <a:solidFill>
                            <a:srgbClr val="000000"/>
                          </a:solidFill>
                          <a:effectLst/>
                          <a:latin typeface="Arial Narrow" panose="020B0606020202030204" pitchFamily="34" charset="0"/>
                        </a:rPr>
                        <a:t>Depreciation and amortisation</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19 029</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5 046</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13 983</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73%</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100" b="0" i="0" u="none" strike="noStrike" dirty="0">
                          <a:solidFill>
                            <a:srgbClr val="000000"/>
                          </a:solidFill>
                          <a:effectLst/>
                          <a:latin typeface="Arial Narrow" panose="020B0606020202030204" pitchFamily="34" charset="0"/>
                        </a:rPr>
                        <a:t>Depreciation and amortisation expenditure year to date is below the budget by R13.9m. Therefore, the variance will be absorbed monthly as the expenditure incurred.</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845820"/>
                  </a:ext>
                </a:extLst>
              </a:tr>
              <a:tr h="291627">
                <a:tc>
                  <a:txBody>
                    <a:bodyPr/>
                    <a:lstStyle/>
                    <a:p>
                      <a:pPr algn="l" fontAlgn="t"/>
                      <a:r>
                        <a:rPr lang="en-ZA" sz="1100" b="0" i="0" u="none" strike="noStrike" dirty="0">
                          <a:solidFill>
                            <a:srgbClr val="000000"/>
                          </a:solidFill>
                          <a:effectLst/>
                          <a:latin typeface="Arial Narrow" panose="020B0606020202030204" pitchFamily="34" charset="0"/>
                        </a:rPr>
                        <a:t>Finance costs</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108</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42</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65</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61%</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100" b="0" i="0" u="none" strike="noStrike" dirty="0">
                          <a:solidFill>
                            <a:srgbClr val="000000"/>
                          </a:solidFill>
                          <a:effectLst/>
                          <a:latin typeface="Arial Narrow" panose="020B0606020202030204" pitchFamily="34" charset="0"/>
                        </a:rPr>
                        <a:t>The variance is due to increased short-term finance lease charges on printing machines.</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827519"/>
                  </a:ext>
                </a:extLst>
              </a:tr>
              <a:tr h="355351">
                <a:tc>
                  <a:txBody>
                    <a:bodyPr/>
                    <a:lstStyle/>
                    <a:p>
                      <a:pPr algn="l" fontAlgn="t"/>
                      <a:r>
                        <a:rPr lang="en-ZA" sz="1100" b="0" i="0" u="none" strike="noStrike" dirty="0">
                          <a:solidFill>
                            <a:srgbClr val="000000"/>
                          </a:solidFill>
                          <a:effectLst/>
                          <a:latin typeface="Arial Narrow" panose="020B0606020202030204" pitchFamily="34" charset="0"/>
                        </a:rPr>
                        <a:t>Subsidies</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1 350</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345</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1 005</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74%</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100" b="0" i="0" u="none" strike="noStrike" dirty="0">
                          <a:solidFill>
                            <a:srgbClr val="000000"/>
                          </a:solidFill>
                          <a:effectLst/>
                          <a:latin typeface="Arial Narrow" panose="020B0606020202030204" pitchFamily="34" charset="0"/>
                        </a:rPr>
                        <a:t> The variance is due to fewer claims from the councils on awards made.</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186910"/>
                  </a:ext>
                </a:extLst>
              </a:tr>
              <a:tr h="148149">
                <a:tc>
                  <a:txBody>
                    <a:bodyPr/>
                    <a:lstStyle/>
                    <a:p>
                      <a:pPr algn="l" fontAlgn="t"/>
                      <a:r>
                        <a:rPr lang="en-US" sz="1100" b="0" i="0" u="none" strike="noStrike" dirty="0">
                          <a:solidFill>
                            <a:srgbClr val="000000"/>
                          </a:solidFill>
                          <a:effectLst/>
                          <a:latin typeface="Arial Narrow" panose="020B0606020202030204" pitchFamily="34" charset="0"/>
                        </a:rPr>
                        <a:t>Loss on disposal of assets</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0</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0</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0</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100%</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ZA" sz="1100" b="0" i="0" u="none" strike="noStrike" dirty="0">
                          <a:solidFill>
                            <a:srgbClr val="000000"/>
                          </a:solidFill>
                          <a:effectLst/>
                          <a:latin typeface="Arial Narrow" panose="020B0606020202030204" pitchFamily="34" charset="0"/>
                        </a:rPr>
                        <a:t> No variance.</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519581"/>
                  </a:ext>
                </a:extLst>
              </a:tr>
              <a:tr h="722060">
                <a:tc>
                  <a:txBody>
                    <a:bodyPr/>
                    <a:lstStyle/>
                    <a:p>
                      <a:pPr algn="l" fontAlgn="t"/>
                      <a:r>
                        <a:rPr lang="en-ZA" sz="1100" b="0" i="0" u="none" strike="noStrike" dirty="0">
                          <a:solidFill>
                            <a:srgbClr val="000000"/>
                          </a:solidFill>
                          <a:effectLst/>
                          <a:latin typeface="Arial Narrow" panose="020B0606020202030204" pitchFamily="34" charset="0"/>
                        </a:rPr>
                        <a:t>Case Disbursement</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46 111</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40 541</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5 570</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12%</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just" fontAlgn="t"/>
                      <a:r>
                        <a:rPr lang="en-US" sz="1100" b="0" i="0" u="none" strike="noStrike" dirty="0">
                          <a:solidFill>
                            <a:srgbClr val="000000"/>
                          </a:solidFill>
                          <a:effectLst/>
                          <a:latin typeface="Arial Narrow" panose="020B0606020202030204" pitchFamily="34" charset="0"/>
                        </a:rPr>
                        <a:t>The variance is due to less utilisation of part-time Commissioners and variable costs such as venue hire and travel costs incurred to conduct cases in the remote areas by the commissioners, which were not utilised as anticipated. It is expected that the variance will be utilised as the year progress.</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784526"/>
                  </a:ext>
                </a:extLst>
              </a:tr>
              <a:tr h="1066054">
                <a:tc>
                  <a:txBody>
                    <a:bodyPr/>
                    <a:lstStyle/>
                    <a:p>
                      <a:pPr algn="l" fontAlgn="t"/>
                      <a:r>
                        <a:rPr lang="en-ZA" sz="1100" b="0" i="0" u="none" strike="noStrike" dirty="0">
                          <a:solidFill>
                            <a:srgbClr val="000000"/>
                          </a:solidFill>
                          <a:effectLst/>
                          <a:latin typeface="Arial Narrow" panose="020B0606020202030204" pitchFamily="34" charset="0"/>
                        </a:rPr>
                        <a:t>Operating expenses</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8 113</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3 049</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5 064</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0" i="0" u="none" strike="noStrike" dirty="0">
                          <a:solidFill>
                            <a:srgbClr val="000000"/>
                          </a:solidFill>
                          <a:effectLst/>
                          <a:latin typeface="Arial Narrow" panose="020B0606020202030204" pitchFamily="34" charset="0"/>
                        </a:rPr>
                        <a:t>62%</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100" b="0" i="0" u="none" strike="noStrike" dirty="0">
                          <a:solidFill>
                            <a:srgbClr val="000000"/>
                          </a:solidFill>
                          <a:effectLst/>
                          <a:latin typeface="Arial Narrow" panose="020B0606020202030204" pitchFamily="34" charset="0"/>
                        </a:rPr>
                        <a:t>The variance is due to the budget of computer equipment maintenance not being consumed as anticipated as the service is consumed as and when required and delays in the license renewal of data and qualitative analysis. The other contributing factor is a timing difference in training intervention that is still expected to be held during the financial year and court litigation costs, which will be incurred when a need arises.</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08386"/>
                  </a:ext>
                </a:extLst>
              </a:tr>
              <a:tr h="148149">
                <a:tc>
                  <a:txBody>
                    <a:bodyPr/>
                    <a:lstStyle/>
                    <a:p>
                      <a:pPr algn="l" fontAlgn="t"/>
                      <a:r>
                        <a:rPr lang="en-ZA" sz="1100" b="1" i="0" u="none" strike="noStrike" dirty="0">
                          <a:solidFill>
                            <a:srgbClr val="000000"/>
                          </a:solidFill>
                          <a:effectLst/>
                          <a:latin typeface="Arial Narrow" panose="020B0606020202030204" pitchFamily="34" charset="0"/>
                        </a:rPr>
                        <a:t>Total Expenditure</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279 699</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221 037</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58 662</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Narrow" panose="020B0606020202030204" pitchFamily="34" charset="0"/>
                        </a:rPr>
                        <a:t>21%</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1" i="0" u="none" strike="noStrike" dirty="0">
                          <a:solidFill>
                            <a:srgbClr val="000000"/>
                          </a:solidFill>
                          <a:effectLst/>
                          <a:latin typeface="Arial Narrow" panose="020B0606020202030204" pitchFamily="34" charset="0"/>
                        </a:rPr>
                        <a:t> </a:t>
                      </a:r>
                    </a:p>
                  </a:txBody>
                  <a:tcPr marL="4962" marR="4962" marT="4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834809"/>
                  </a:ext>
                </a:extLst>
              </a:tr>
            </a:tbl>
          </a:graphicData>
        </a:graphic>
      </p:graphicFrame>
    </p:spTree>
    <p:extLst>
      <p:ext uri="{BB962C8B-B14F-4D97-AF65-F5344CB8AC3E}">
        <p14:creationId xmlns:p14="http://schemas.microsoft.com/office/powerpoint/2010/main" val="176574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0356E0-0D8A-4D57-9288-FA164B8FC068}"/>
              </a:ext>
            </a:extLst>
          </p:cNvPr>
          <p:cNvSpPr>
            <a:spLocks noGrp="1"/>
          </p:cNvSpPr>
          <p:nvPr>
            <p:ph type="sldNum" sz="quarter" idx="12"/>
          </p:nvPr>
        </p:nvSpPr>
        <p:spPr/>
        <p:txBody>
          <a:bodyPr/>
          <a:lstStyle/>
          <a:p>
            <a:fld id="{0C4DB43B-2450-41F4-875D-3A173E257EAA}" type="slidenum">
              <a:rPr lang="en-ZA" smtClean="0"/>
              <a:t>2</a:t>
            </a:fld>
            <a:endParaRPr lang="en-ZA" dirty="0"/>
          </a:p>
        </p:txBody>
      </p:sp>
      <p:sp>
        <p:nvSpPr>
          <p:cNvPr id="3" name="Content Placeholder 2"/>
          <p:cNvSpPr>
            <a:spLocks noGrp="1"/>
          </p:cNvSpPr>
          <p:nvPr>
            <p:ph idx="1"/>
          </p:nvPr>
        </p:nvSpPr>
        <p:spPr>
          <a:xfrm>
            <a:off x="536287" y="2758498"/>
            <a:ext cx="7886700" cy="1000702"/>
          </a:xfrm>
          <a:solidFill>
            <a:schemeClr val="accent1"/>
          </a:solidFill>
          <a:ln>
            <a:solidFill>
              <a:schemeClr val="accent1">
                <a:lumMod val="60000"/>
                <a:lumOff val="40000"/>
              </a:schemeClr>
            </a:solidFill>
          </a:ln>
          <a:scene3d>
            <a:camera prst="orthographicFront"/>
            <a:lightRig rig="threePt" dir="t"/>
          </a:scene3d>
          <a:sp3d>
            <a:bevelT/>
          </a:sp3d>
        </p:spPr>
        <p:txBody>
          <a:bodyPr>
            <a:normAutofit fontScale="92500" lnSpcReduction="20000"/>
          </a:bodyPr>
          <a:lstStyle/>
          <a:p>
            <a:pPr marL="0" indent="0" algn="ctr">
              <a:buNone/>
            </a:pPr>
            <a:endParaRPr lang="en-US" sz="3600" b="1" dirty="0">
              <a:latin typeface="Arial Narrow" panose="020B0606020202030204" pitchFamily="34" charset="0"/>
            </a:endParaRPr>
          </a:p>
          <a:p>
            <a:pPr marL="0" indent="0" algn="ctr">
              <a:buNone/>
            </a:pPr>
            <a:r>
              <a:rPr lang="en-ZA" sz="3600" b="1" dirty="0">
                <a:latin typeface="Arial Narrow" panose="020B0606020202030204" pitchFamily="34" charset="0"/>
              </a:rPr>
              <a:t>INTRODUCTION</a:t>
            </a:r>
          </a:p>
        </p:txBody>
      </p:sp>
    </p:spTree>
    <p:extLst>
      <p:ext uri="{BB962C8B-B14F-4D97-AF65-F5344CB8AC3E}">
        <p14:creationId xmlns:p14="http://schemas.microsoft.com/office/powerpoint/2010/main" val="47241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213" y="519301"/>
            <a:ext cx="6128952" cy="1170351"/>
          </a:xfrm>
        </p:spPr>
        <p:txBody>
          <a:bodyPr>
            <a:noAutofit/>
          </a:bodyPr>
          <a:lstStyle/>
          <a:p>
            <a:pPr algn="ctr"/>
            <a:r>
              <a:rPr lang="en-US" sz="3200" b="1" dirty="0">
                <a:solidFill>
                  <a:srgbClr val="002060"/>
                </a:solidFill>
                <a:latin typeface="Arial Narrow" panose="020B0606020202030204" pitchFamily="34" charset="0"/>
              </a:rPr>
              <a:t>FINANCIAL PERFORMANCE ANALYSIS</a:t>
            </a:r>
            <a:br>
              <a:rPr lang="en-US" sz="3200" b="1" dirty="0">
                <a:solidFill>
                  <a:srgbClr val="002060"/>
                </a:solidFill>
                <a:latin typeface="Arial Narrow" panose="020B0606020202030204" pitchFamily="34" charset="0"/>
              </a:rPr>
            </a:br>
            <a:endParaRPr lang="en-ZA" sz="3200" dirty="0"/>
          </a:p>
        </p:txBody>
      </p:sp>
      <p:sp>
        <p:nvSpPr>
          <p:cNvPr id="3" name="Slide Number Placeholder 2"/>
          <p:cNvSpPr>
            <a:spLocks noGrp="1"/>
          </p:cNvSpPr>
          <p:nvPr>
            <p:ph type="sldNum" sz="quarter" idx="12"/>
          </p:nvPr>
        </p:nvSpPr>
        <p:spPr>
          <a:xfrm>
            <a:off x="7086600" y="6338699"/>
            <a:ext cx="2057400" cy="365125"/>
          </a:xfrm>
        </p:spPr>
        <p:txBody>
          <a:bodyPr/>
          <a:lstStyle/>
          <a:p>
            <a:fld id="{0C4DB43B-2450-41F4-875D-3A173E257EAA}" type="slidenum">
              <a:rPr lang="en-ZA" smtClean="0"/>
              <a:pPr/>
              <a:t>20</a:t>
            </a:fld>
            <a:endParaRPr lang="en-ZA" dirty="0"/>
          </a:p>
        </p:txBody>
      </p:sp>
      <p:sp>
        <p:nvSpPr>
          <p:cNvPr id="4" name="Rectangle 3"/>
          <p:cNvSpPr/>
          <p:nvPr/>
        </p:nvSpPr>
        <p:spPr>
          <a:xfrm>
            <a:off x="241395" y="1635626"/>
            <a:ext cx="8716618" cy="3785652"/>
          </a:xfrm>
          <a:prstGeom prst="rect">
            <a:avLst/>
          </a:prstGeom>
        </p:spPr>
        <p:txBody>
          <a:bodyPr wrap="square">
            <a:spAutoFit/>
          </a:bodyPr>
          <a:lstStyle/>
          <a:p>
            <a:pPr lvl="0">
              <a:buClr>
                <a:srgbClr val="C2DBF3"/>
              </a:buClr>
            </a:pPr>
            <a:r>
              <a:rPr lang="en-US" sz="1600" b="1" u="sng" dirty="0">
                <a:solidFill>
                  <a:prstClr val="black"/>
                </a:solidFill>
                <a:latin typeface="Arial Narrow" panose="020B0606020202030204" pitchFamily="34" charset="0"/>
                <a:cs typeface="Calibri" panose="020F0502020204030204" pitchFamily="34" charset="0"/>
              </a:rPr>
              <a:t>Cash and cash Equivalents</a:t>
            </a:r>
          </a:p>
          <a:p>
            <a:pPr lvl="0">
              <a:buClr>
                <a:srgbClr val="C2DBF3"/>
              </a:buClr>
            </a:pPr>
            <a:endParaRPr lang="en-US" sz="1600" b="1" u="sng" dirty="0">
              <a:solidFill>
                <a:prstClr val="black"/>
              </a:solidFill>
              <a:latin typeface="Arial Narrow" panose="020B0606020202030204" pitchFamily="34" charset="0"/>
              <a:cs typeface="Calibri" panose="020F0502020204030204" pitchFamily="34" charset="0"/>
            </a:endParaRPr>
          </a:p>
          <a:p>
            <a:pPr marL="342900" lvl="0" indent="-342900">
              <a:buFont typeface="Arial" panose="020B0604020202020204" pitchFamily="34" charset="0"/>
              <a:buChar char="•"/>
            </a:pPr>
            <a:r>
              <a:rPr lang="en-GB" sz="1600" dirty="0">
                <a:solidFill>
                  <a:prstClr val="black"/>
                </a:solidFill>
                <a:latin typeface="Arial Narrow" panose="020B0606020202030204" pitchFamily="34" charset="0"/>
                <a:cs typeface="Calibri" panose="020F0502020204030204" pitchFamily="34" charset="0"/>
              </a:rPr>
              <a:t>Cash and cash equivalents as of 30 June 2021 was R91m which included </a:t>
            </a:r>
          </a:p>
          <a:p>
            <a:pPr marL="800100" lvl="1" indent="-342900">
              <a:buFont typeface="Wingdings" panose="05000000000000000000" pitchFamily="2" charset="2"/>
              <a:buChar char="v"/>
            </a:pPr>
            <a:r>
              <a:rPr lang="en-GB" sz="1600" dirty="0">
                <a:latin typeface="Arial Narrow" panose="020B0606020202030204" pitchFamily="34" charset="0"/>
                <a:cs typeface="Calibri" panose="020F0502020204030204" pitchFamily="34" charset="0"/>
              </a:rPr>
              <a:t>Cash on hand of R56.1k;</a:t>
            </a:r>
          </a:p>
          <a:p>
            <a:pPr marL="800100" lvl="1" indent="-342900">
              <a:buFont typeface="Wingdings" panose="05000000000000000000" pitchFamily="2" charset="2"/>
              <a:buChar char="v"/>
            </a:pPr>
            <a:r>
              <a:rPr lang="en-GB" sz="1600" dirty="0">
                <a:latin typeface="Arial Narrow" panose="020B0606020202030204" pitchFamily="34" charset="0"/>
                <a:cs typeface="Calibri" panose="020F0502020204030204" pitchFamily="34" charset="0"/>
              </a:rPr>
              <a:t>Bank balance of R 49.3m; and</a:t>
            </a:r>
          </a:p>
          <a:p>
            <a:pPr marL="742950" lvl="1" indent="-285750">
              <a:buFont typeface="Wingdings" panose="05000000000000000000" pitchFamily="2" charset="2"/>
              <a:buChar char="v"/>
            </a:pPr>
            <a:r>
              <a:rPr lang="en-GB" sz="1600" dirty="0">
                <a:latin typeface="Arial Narrow" panose="020B0606020202030204" pitchFamily="34" charset="0"/>
                <a:cs typeface="Calibri" panose="020F0502020204030204" pitchFamily="34" charset="0"/>
              </a:rPr>
              <a:t>Short term deposits of R41.9m.</a:t>
            </a:r>
          </a:p>
          <a:p>
            <a:pPr marL="285750" indent="-285750">
              <a:buFont typeface="Arial" panose="020B0604020202020204" pitchFamily="34" charset="0"/>
              <a:buChar char="•"/>
            </a:pPr>
            <a:r>
              <a:rPr lang="en-GB" sz="1600" dirty="0">
                <a:solidFill>
                  <a:prstClr val="black"/>
                </a:solidFill>
                <a:latin typeface="Arial Narrow" panose="020B0606020202030204" pitchFamily="34" charset="0"/>
                <a:cs typeface="Calibri" panose="020F0502020204030204" pitchFamily="34" charset="0"/>
              </a:rPr>
              <a:t>The cash cover ratio was 1.3 times as of 30 June 2021. The ratio indicates that the organisation has sufficient cash to cover its short-term liabilities in the foreseeable future. </a:t>
            </a:r>
          </a:p>
          <a:p>
            <a:endParaRPr lang="en-GB" sz="1600" b="1" dirty="0">
              <a:solidFill>
                <a:prstClr val="black"/>
              </a:solidFill>
              <a:latin typeface="Arial Narrow" panose="020B0606020202030204" pitchFamily="34" charset="0"/>
              <a:cs typeface="Calibri" panose="020F0502020204030204" pitchFamily="34" charset="0"/>
            </a:endParaRPr>
          </a:p>
          <a:p>
            <a:pPr>
              <a:buClr>
                <a:srgbClr val="C2DBF3"/>
              </a:buClr>
            </a:pPr>
            <a:r>
              <a:rPr lang="en-GB" sz="1600" b="1" u="sng" dirty="0">
                <a:solidFill>
                  <a:prstClr val="black"/>
                </a:solidFill>
                <a:latin typeface="Arial Narrow" panose="020B0606020202030204" pitchFamily="34" charset="0"/>
                <a:cs typeface="Calibri" panose="020F0502020204030204" pitchFamily="34" charset="0"/>
              </a:rPr>
              <a:t>Working Capital</a:t>
            </a:r>
          </a:p>
          <a:p>
            <a:pPr>
              <a:buClr>
                <a:srgbClr val="C2DBF3"/>
              </a:buClr>
            </a:pPr>
            <a:endParaRPr lang="en-GB" sz="1600" b="1" u="sng" dirty="0">
              <a:solidFill>
                <a:prstClr val="black"/>
              </a:solidFill>
              <a:latin typeface="Arial Narrow" panose="020B0606020202030204" pitchFamily="34" charset="0"/>
              <a:cs typeface="Calibri" panose="020F0502020204030204" pitchFamily="34" charset="0"/>
            </a:endParaRPr>
          </a:p>
          <a:p>
            <a:pPr marL="285750" lvl="0" indent="-28575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As of 30 June 2021, total current assets of R841.8m was available to cover total current liabilities of R71m.</a:t>
            </a:r>
          </a:p>
          <a:p>
            <a:pPr marL="285750" lvl="0" indent="-28575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The liquidity ratio was 11.85:1 as of 30 June 2021. </a:t>
            </a:r>
          </a:p>
          <a:p>
            <a:pPr marL="285750" lvl="0" indent="-285750" algn="just">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The total current liabilities was R71.0m which includes trade payables of R63.3m, provisions R2.2m, operating lease liability R4.6m, and finance lease R774.4k.</a:t>
            </a:r>
            <a:endParaRPr lang="en-US" b="1" dirty="0">
              <a:solidFill>
                <a:prstClr val="black"/>
              </a:solidFill>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71411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a:solidFill>
                  <a:srgbClr val="002060"/>
                </a:solidFill>
                <a:latin typeface="Arial Narrow" panose="020B0606020202030204" pitchFamily="34" charset="0"/>
              </a:rPr>
              <a:t>FINANCIAL PERFORMANCE ANALYSIS</a:t>
            </a:r>
            <a:endParaRPr lang="en-ZA" sz="3200" dirty="0"/>
          </a:p>
        </p:txBody>
      </p:sp>
      <p:sp>
        <p:nvSpPr>
          <p:cNvPr id="3" name="Slide Number Placeholder 2"/>
          <p:cNvSpPr>
            <a:spLocks noGrp="1"/>
          </p:cNvSpPr>
          <p:nvPr>
            <p:ph type="sldNum" sz="quarter" idx="12"/>
          </p:nvPr>
        </p:nvSpPr>
        <p:spPr/>
        <p:txBody>
          <a:bodyPr/>
          <a:lstStyle/>
          <a:p>
            <a:fld id="{0C4DB43B-2450-41F4-875D-3A173E257EAA}" type="slidenum">
              <a:rPr lang="en-ZA" smtClean="0"/>
              <a:pPr/>
              <a:t>21</a:t>
            </a:fld>
            <a:endParaRPr lang="en-ZA" dirty="0"/>
          </a:p>
        </p:txBody>
      </p:sp>
      <p:sp>
        <p:nvSpPr>
          <p:cNvPr id="4" name="Rectangle 3"/>
          <p:cNvSpPr/>
          <p:nvPr/>
        </p:nvSpPr>
        <p:spPr>
          <a:xfrm>
            <a:off x="155447" y="1563625"/>
            <a:ext cx="8958141" cy="4785926"/>
          </a:xfrm>
          <a:prstGeom prst="rect">
            <a:avLst/>
          </a:prstGeom>
        </p:spPr>
        <p:txBody>
          <a:bodyPr wrap="square">
            <a:spAutoFit/>
          </a:bodyPr>
          <a:lstStyle/>
          <a:p>
            <a:pPr lvl="0"/>
            <a:r>
              <a:rPr lang="en-US" sz="1600" b="1" u="sng" dirty="0">
                <a:solidFill>
                  <a:prstClr val="black"/>
                </a:solidFill>
                <a:latin typeface="Arial Narrow" panose="020B0606020202030204" pitchFamily="34" charset="0"/>
                <a:cs typeface="Calibri" panose="020F0502020204030204" pitchFamily="34" charset="0"/>
              </a:rPr>
              <a:t>Net Assets</a:t>
            </a:r>
          </a:p>
          <a:p>
            <a:pPr marL="342900" lvl="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The net assets for the period under review increased by R773.3m to R807.3 in the previous reporting period. The increase was due to grant receivable from the Department of Employment and Labour for Q2 to Q4 of the financial year. </a:t>
            </a:r>
          </a:p>
          <a:p>
            <a:pPr marL="342900" lvl="0" indent="-342900">
              <a:buFont typeface="Arial" panose="020B0604020202020204" pitchFamily="34" charset="0"/>
              <a:buChar char="•"/>
            </a:pPr>
            <a:endParaRPr lang="en-US" sz="1600" b="1" u="sng" dirty="0">
              <a:solidFill>
                <a:prstClr val="black"/>
              </a:solidFill>
              <a:latin typeface="Arial Narrow" panose="020B0606020202030204" pitchFamily="34" charset="0"/>
              <a:cs typeface="Calibri" panose="020F0502020204030204" pitchFamily="34" charset="0"/>
            </a:endParaRPr>
          </a:p>
          <a:p>
            <a:pPr lvl="0"/>
            <a:r>
              <a:rPr lang="en-US" sz="1600" b="1" u="sng" dirty="0">
                <a:solidFill>
                  <a:prstClr val="black"/>
                </a:solidFill>
                <a:latin typeface="Arial Narrow" panose="020B0606020202030204" pitchFamily="34" charset="0"/>
                <a:cs typeface="Calibri" panose="020F0502020204030204" pitchFamily="34" charset="0"/>
              </a:rPr>
              <a:t>Revenue</a:t>
            </a:r>
          </a:p>
          <a:p>
            <a:pPr marL="34290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As of 30 June 2021, the Department of Employment and Labour paid the Q1 tranche in line with the drawdown agreement to the value of R247.9m. Furthermore, an amount of R398.8K was also received for conscientious objector funding.</a:t>
            </a:r>
          </a:p>
          <a:p>
            <a:pPr marL="34290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Income received from the rendering of services as of 30 June 2021 amounted to R628.9k, with 56% collected from Training and Advisory services and 44% from other revenue-generating services.</a:t>
            </a:r>
          </a:p>
          <a:p>
            <a:pPr marL="34290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Interest received was R1.2m, and another revenue generated was R128.7k.</a:t>
            </a:r>
          </a:p>
          <a:p>
            <a:endParaRPr lang="en-ZA" sz="1600" b="1" dirty="0">
              <a:solidFill>
                <a:prstClr val="black"/>
              </a:solidFill>
              <a:latin typeface="Arial Narrow" panose="020B0606020202030204" pitchFamily="34" charset="0"/>
              <a:cs typeface="Calibri" panose="020F0502020204030204" pitchFamily="34" charset="0"/>
            </a:endParaRPr>
          </a:p>
          <a:p>
            <a:r>
              <a:rPr lang="en-GB" sz="1600" b="1" dirty="0">
                <a:solidFill>
                  <a:prstClr val="black"/>
                </a:solidFill>
                <a:latin typeface="Arial Narrow" panose="020B0606020202030204" pitchFamily="34" charset="0"/>
                <a:cs typeface="Calibri" panose="020F0502020204030204" pitchFamily="34" charset="0"/>
              </a:rPr>
              <a:t> </a:t>
            </a:r>
            <a:r>
              <a:rPr lang="en-US" sz="1600" b="1" u="sng" dirty="0">
                <a:solidFill>
                  <a:prstClr val="black"/>
                </a:solidFill>
                <a:latin typeface="Arial Narrow" panose="020B0606020202030204" pitchFamily="34" charset="0"/>
                <a:cs typeface="Calibri" panose="020F0502020204030204" pitchFamily="34" charset="0"/>
              </a:rPr>
              <a:t>Investments </a:t>
            </a:r>
          </a:p>
          <a:p>
            <a:pPr marL="342900" lvl="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Total active invested funds as of 30 June 2021 was R39.9m. </a:t>
            </a:r>
          </a:p>
          <a:p>
            <a:pPr marL="342900" lvl="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Total investments of R172m matured, and interest earned was R583k. </a:t>
            </a:r>
          </a:p>
          <a:p>
            <a:pPr marL="342900" lvl="0" indent="-342900">
              <a:buFont typeface="Arial" panose="020B0604020202020204" pitchFamily="34" charset="0"/>
              <a:buChar char="•"/>
            </a:pPr>
            <a:r>
              <a:rPr lang="en-US" sz="1600" dirty="0">
                <a:solidFill>
                  <a:prstClr val="black"/>
                </a:solidFill>
                <a:latin typeface="Arial Narrow" panose="020B0606020202030204" pitchFamily="34" charset="0"/>
                <a:cs typeface="Calibri" panose="020F0502020204030204" pitchFamily="34" charset="0"/>
              </a:rPr>
              <a:t>The interest from investments yielded an average of 3.9% for actively invested funds in line with the investment policy.</a:t>
            </a:r>
            <a:endParaRPr lang="en-US" sz="1700" dirty="0">
              <a:solidFill>
                <a:prstClr val="black"/>
              </a:solidFill>
              <a:latin typeface="Arial Narrow" panose="020B0606020202030204" pitchFamily="34" charset="0"/>
              <a:cs typeface="Calibri" panose="020F0502020204030204" pitchFamily="34" charset="0"/>
            </a:endParaRPr>
          </a:p>
          <a:p>
            <a:pPr lvl="0"/>
            <a:endParaRPr lang="en-GB" sz="1700" b="1" u="sng" dirty="0">
              <a:solidFill>
                <a:prstClr val="black"/>
              </a:solidFill>
              <a:cs typeface="Calibri" panose="020F0502020204030204" pitchFamily="34" charset="0"/>
            </a:endParaRPr>
          </a:p>
        </p:txBody>
      </p:sp>
    </p:spTree>
    <p:extLst>
      <p:ext uri="{BB962C8B-B14F-4D97-AF65-F5344CB8AC3E}">
        <p14:creationId xmlns:p14="http://schemas.microsoft.com/office/powerpoint/2010/main" val="4036989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620" y="365122"/>
            <a:ext cx="6633580" cy="1325563"/>
          </a:xfrm>
        </p:spPr>
        <p:txBody>
          <a:bodyPr>
            <a:noAutofit/>
          </a:bodyPr>
          <a:lstStyle/>
          <a:p>
            <a:pPr algn="ctr"/>
            <a:r>
              <a:rPr lang="en-US" sz="3200" b="1" dirty="0">
                <a:solidFill>
                  <a:srgbClr val="002060"/>
                </a:solidFill>
                <a:latin typeface="Arial Narrow" panose="020B0606020202030204" pitchFamily="34" charset="0"/>
              </a:rPr>
              <a:t>TOTAL COST :</a:t>
            </a:r>
            <a:br>
              <a:rPr lang="en-US" sz="3200" b="1" dirty="0">
                <a:solidFill>
                  <a:srgbClr val="002060"/>
                </a:solidFill>
                <a:latin typeface="Arial Narrow" panose="020B0606020202030204" pitchFamily="34" charset="0"/>
              </a:rPr>
            </a:br>
            <a:r>
              <a:rPr lang="en-US" sz="3200" b="1" dirty="0">
                <a:solidFill>
                  <a:srgbClr val="002060"/>
                </a:solidFill>
                <a:latin typeface="Arial Narrow" panose="020B0606020202030204" pitchFamily="34" charset="0"/>
              </a:rPr>
              <a:t>CASE DISBURSEMENT EXPENDITURE</a:t>
            </a:r>
            <a:endParaRPr lang="en-ZA" sz="3200" dirty="0"/>
          </a:p>
        </p:txBody>
      </p:sp>
      <p:sp>
        <p:nvSpPr>
          <p:cNvPr id="4" name="Slide Number Placeholder 3"/>
          <p:cNvSpPr>
            <a:spLocks noGrp="1"/>
          </p:cNvSpPr>
          <p:nvPr>
            <p:ph type="sldNum" sz="quarter" idx="12"/>
          </p:nvPr>
        </p:nvSpPr>
        <p:spPr/>
        <p:txBody>
          <a:bodyPr/>
          <a:lstStyle/>
          <a:p>
            <a:fld id="{0C4DB43B-2450-41F4-875D-3A173E257EAA}" type="slidenum">
              <a:rPr lang="en-ZA" smtClean="0"/>
              <a:t>22</a:t>
            </a:fld>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91914803"/>
              </p:ext>
            </p:extLst>
          </p:nvPr>
        </p:nvGraphicFramePr>
        <p:xfrm>
          <a:off x="138545" y="1690685"/>
          <a:ext cx="8839199" cy="4375680"/>
        </p:xfrm>
        <a:graphic>
          <a:graphicData uri="http://schemas.openxmlformats.org/drawingml/2006/table">
            <a:tbl>
              <a:tblPr/>
              <a:tblGrid>
                <a:gridCol w="1302328">
                  <a:extLst>
                    <a:ext uri="{9D8B030D-6E8A-4147-A177-3AD203B41FA5}">
                      <a16:colId xmlns:a16="http://schemas.microsoft.com/office/drawing/2014/main" val="1579689033"/>
                    </a:ext>
                  </a:extLst>
                </a:gridCol>
                <a:gridCol w="1052945">
                  <a:extLst>
                    <a:ext uri="{9D8B030D-6E8A-4147-A177-3AD203B41FA5}">
                      <a16:colId xmlns:a16="http://schemas.microsoft.com/office/drawing/2014/main" val="2985286561"/>
                    </a:ext>
                  </a:extLst>
                </a:gridCol>
                <a:gridCol w="868218">
                  <a:extLst>
                    <a:ext uri="{9D8B030D-6E8A-4147-A177-3AD203B41FA5}">
                      <a16:colId xmlns:a16="http://schemas.microsoft.com/office/drawing/2014/main" val="3910105784"/>
                    </a:ext>
                  </a:extLst>
                </a:gridCol>
                <a:gridCol w="1071419">
                  <a:extLst>
                    <a:ext uri="{9D8B030D-6E8A-4147-A177-3AD203B41FA5}">
                      <a16:colId xmlns:a16="http://schemas.microsoft.com/office/drawing/2014/main" val="1342243863"/>
                    </a:ext>
                  </a:extLst>
                </a:gridCol>
                <a:gridCol w="822036">
                  <a:extLst>
                    <a:ext uri="{9D8B030D-6E8A-4147-A177-3AD203B41FA5}">
                      <a16:colId xmlns:a16="http://schemas.microsoft.com/office/drawing/2014/main" val="3691760664"/>
                    </a:ext>
                  </a:extLst>
                </a:gridCol>
                <a:gridCol w="3722253">
                  <a:extLst>
                    <a:ext uri="{9D8B030D-6E8A-4147-A177-3AD203B41FA5}">
                      <a16:colId xmlns:a16="http://schemas.microsoft.com/office/drawing/2014/main" val="1656351862"/>
                    </a:ext>
                  </a:extLst>
                </a:gridCol>
              </a:tblGrid>
              <a:tr h="319783">
                <a:tc rowSpan="2">
                  <a:txBody>
                    <a:bodyPr/>
                    <a:lstStyle/>
                    <a:p>
                      <a:pPr algn="l" fontAlgn="t"/>
                      <a:r>
                        <a:rPr lang="en-ZA" sz="1200" b="1" i="0" u="none" strike="noStrike" dirty="0">
                          <a:solidFill>
                            <a:srgbClr val="000000"/>
                          </a:solidFill>
                          <a:effectLst/>
                          <a:latin typeface="Arial Narrow" panose="020B0606020202030204" pitchFamily="34" charset="0"/>
                        </a:rPr>
                        <a:t>CASE DISBURSEMENT</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BUDGET</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ACTUALS</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VARIANCE</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VARIANCE </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ZA" sz="1200" b="1" i="0" u="none" strike="noStrike" dirty="0">
                          <a:solidFill>
                            <a:srgbClr val="000000"/>
                          </a:solidFill>
                          <a:effectLst/>
                          <a:latin typeface="Arial Narrow" panose="020B0606020202030204" pitchFamily="34" charset="0"/>
                        </a:rPr>
                        <a:t>COMMENTARY</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510558"/>
                  </a:ext>
                </a:extLst>
              </a:tr>
              <a:tr h="213189">
                <a:tc vMerge="1">
                  <a:txBody>
                    <a:bodyPr/>
                    <a:lstStyle/>
                    <a:p>
                      <a:endParaRPr lang="en-ZA"/>
                    </a:p>
                  </a:txBody>
                  <a:tcPr/>
                </a:tc>
                <a:tc>
                  <a:txBody>
                    <a:bodyPr/>
                    <a:lstStyle/>
                    <a:p>
                      <a:pPr algn="ctr" fontAlgn="t"/>
                      <a:r>
                        <a:rPr lang="en-ZA" sz="1200" b="1" i="0" u="none" strike="noStrike" dirty="0">
                          <a:solidFill>
                            <a:srgbClr val="000000"/>
                          </a:solidFill>
                          <a:effectLst/>
                          <a:latin typeface="Arial Narrow" panose="020B0606020202030204" pitchFamily="34" charset="0"/>
                        </a:rPr>
                        <a:t>R’000</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R’000</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 R'000</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579995983"/>
                  </a:ext>
                </a:extLst>
              </a:tr>
              <a:tr h="701746">
                <a:tc>
                  <a:txBody>
                    <a:bodyPr/>
                    <a:lstStyle/>
                    <a:p>
                      <a:pPr algn="l" fontAlgn="t"/>
                      <a:r>
                        <a:rPr lang="en-ZA" sz="1200" b="0" i="0" u="none" strike="noStrike" dirty="0">
                          <a:solidFill>
                            <a:srgbClr val="000000"/>
                          </a:solidFill>
                          <a:effectLst/>
                          <a:latin typeface="Arial Narrow" panose="020B0606020202030204" pitchFamily="34" charset="0"/>
                        </a:rPr>
                        <a:t>Commissioner Fees (This includes part-time and full-time commissioner fees)</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81 370</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72 630</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8 739</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11%</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200" b="0" i="0" u="none" strike="noStrike" dirty="0">
                          <a:solidFill>
                            <a:srgbClr val="000000"/>
                          </a:solidFill>
                          <a:effectLst/>
                          <a:latin typeface="Arial Narrow" panose="020B0606020202030204" pitchFamily="34" charset="0"/>
                        </a:rPr>
                        <a:t>The variance is due to a timing difference in PSC and RSC's vacancies. The other contributing factor is due to less utilisation of part-time Commissioners. It is expected that the variance will be utilised as the year progress.</a:t>
                      </a:r>
                    </a:p>
                    <a:p>
                      <a:pPr algn="just" fontAlgn="t"/>
                      <a:endParaRPr lang="en-US" sz="1200" b="0" i="0" u="none" strike="noStrike" dirty="0">
                        <a:solidFill>
                          <a:srgbClr val="000000"/>
                        </a:solidFill>
                        <a:effectLst/>
                        <a:latin typeface="Arial Narrow" panose="020B0606020202030204" pitchFamily="34" charset="0"/>
                      </a:endParaRP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97968"/>
                  </a:ext>
                </a:extLst>
              </a:tr>
              <a:tr h="1005841">
                <a:tc>
                  <a:txBody>
                    <a:bodyPr/>
                    <a:lstStyle/>
                    <a:p>
                      <a:pPr algn="l" fontAlgn="t"/>
                      <a:r>
                        <a:rPr lang="en-US" sz="1200" b="0" i="0" u="none" strike="noStrike" dirty="0">
                          <a:solidFill>
                            <a:srgbClr val="000000"/>
                          </a:solidFill>
                          <a:effectLst/>
                          <a:latin typeface="Arial Narrow" panose="020B0606020202030204" pitchFamily="34" charset="0"/>
                        </a:rPr>
                        <a:t>Case Disbursements Travel and Subsistence</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2 998</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1 873</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1 125</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38%</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200" b="0" i="0" u="none" strike="noStrike" dirty="0">
                          <a:solidFill>
                            <a:srgbClr val="000000"/>
                          </a:solidFill>
                          <a:effectLst/>
                          <a:latin typeface="Arial Narrow" panose="020B0606020202030204" pitchFamily="34" charset="0"/>
                        </a:rPr>
                        <a:t>The variance is due to less utilisation of variable costs such as venue hire and travel costs incurred to conduct cases in the remote areas by the commissioners, which were not utilised as anticipated. It is expected that the variance will be utilised as the year progress.</a:t>
                      </a:r>
                    </a:p>
                    <a:p>
                      <a:pPr algn="just" fontAlgn="t"/>
                      <a:endParaRPr lang="en-US" sz="1200" b="0" i="0" u="none" strike="noStrike" dirty="0">
                        <a:solidFill>
                          <a:srgbClr val="000000"/>
                        </a:solidFill>
                        <a:effectLst/>
                        <a:latin typeface="Arial Narrow" panose="020B0606020202030204" pitchFamily="34" charset="0"/>
                      </a:endParaRP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498558"/>
                  </a:ext>
                </a:extLst>
              </a:tr>
              <a:tr h="650877">
                <a:tc>
                  <a:txBody>
                    <a:bodyPr/>
                    <a:lstStyle/>
                    <a:p>
                      <a:pPr algn="l" fontAlgn="t"/>
                      <a:r>
                        <a:rPr lang="en-US" sz="1200" b="0" i="0" u="none" strike="noStrike" dirty="0">
                          <a:solidFill>
                            <a:srgbClr val="000000"/>
                          </a:solidFill>
                          <a:effectLst/>
                          <a:latin typeface="Arial Narrow" panose="020B0606020202030204" pitchFamily="34" charset="0"/>
                        </a:rPr>
                        <a:t>Case Disbursement Admin and other Costs</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1 278</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462</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816</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64%</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200" b="0" i="0" u="none" strike="noStrike" dirty="0">
                          <a:solidFill>
                            <a:srgbClr val="000000"/>
                          </a:solidFill>
                          <a:effectLst/>
                          <a:latin typeface="Arial Narrow" panose="020B0606020202030204" pitchFamily="34" charset="0"/>
                        </a:rPr>
                        <a:t>The variance is due to variable costs such as venue hire and travel costs incurred to conduct cases in remote areas by the Commissioners. It is expected that the variance will be </a:t>
                      </a:r>
                      <a:r>
                        <a:rPr lang="en-US" sz="1200" b="0" i="0" u="none" strike="noStrike" dirty="0" err="1">
                          <a:solidFill>
                            <a:srgbClr val="000000"/>
                          </a:solidFill>
                          <a:effectLst/>
                          <a:latin typeface="Arial Narrow" panose="020B0606020202030204" pitchFamily="34" charset="0"/>
                        </a:rPr>
                        <a:t>utilised</a:t>
                      </a:r>
                      <a:r>
                        <a:rPr lang="en-US" sz="1200" b="0" i="0" u="none" strike="noStrike" dirty="0">
                          <a:solidFill>
                            <a:srgbClr val="000000"/>
                          </a:solidFill>
                          <a:effectLst/>
                          <a:latin typeface="Arial Narrow" panose="020B0606020202030204" pitchFamily="34" charset="0"/>
                        </a:rPr>
                        <a:t> as the year progress.</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487683"/>
                  </a:ext>
                </a:extLst>
              </a:tr>
              <a:tr h="490843">
                <a:tc>
                  <a:txBody>
                    <a:bodyPr/>
                    <a:lstStyle/>
                    <a:p>
                      <a:pPr algn="l" fontAlgn="t"/>
                      <a:r>
                        <a:rPr lang="en-ZA" sz="1200" b="0" i="0" u="none" strike="noStrike" dirty="0">
                          <a:solidFill>
                            <a:srgbClr val="000000"/>
                          </a:solidFill>
                          <a:effectLst/>
                          <a:latin typeface="Arial Narrow" panose="020B0606020202030204" pitchFamily="34" charset="0"/>
                        </a:rPr>
                        <a:t>Interpreter fees</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22 300</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22 508</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(207)</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Narrow" panose="020B0606020202030204" pitchFamily="34" charset="0"/>
                        </a:rPr>
                        <a:t>The variance is due to more utilisation of part-time interpreters.</a:t>
                      </a:r>
                    </a:p>
                    <a:p>
                      <a:pPr algn="l" fontAlgn="t"/>
                      <a:endParaRPr lang="en-US" sz="1200" b="0" i="0" u="none" strike="noStrike" dirty="0">
                        <a:solidFill>
                          <a:srgbClr val="000000"/>
                        </a:solidFill>
                        <a:effectLst/>
                        <a:latin typeface="Arial Narrow" panose="020B0606020202030204" pitchFamily="34" charset="0"/>
                      </a:endParaRP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203684"/>
                  </a:ext>
                </a:extLst>
              </a:tr>
              <a:tr h="349771">
                <a:tc>
                  <a:txBody>
                    <a:bodyPr/>
                    <a:lstStyle/>
                    <a:p>
                      <a:pPr algn="l" fontAlgn="t"/>
                      <a:r>
                        <a:rPr lang="en-ZA" sz="1200" b="0" i="0" u="none" strike="noStrike" dirty="0">
                          <a:solidFill>
                            <a:srgbClr val="000000"/>
                          </a:solidFill>
                          <a:effectLst/>
                          <a:latin typeface="Arial Narrow" panose="020B0606020202030204" pitchFamily="34" charset="0"/>
                        </a:rPr>
                        <a:t>Sheriff Fees</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1 485</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844</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641</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43%</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Narrow" panose="020B0606020202030204" pitchFamily="34" charset="0"/>
                        </a:rPr>
                        <a:t>The variance is due to fewer claims received from Sheriffs. It is expected that the variance will be </a:t>
                      </a:r>
                      <a:r>
                        <a:rPr lang="en-US" sz="1200" b="0" i="0" u="none" strike="noStrike" dirty="0" err="1">
                          <a:solidFill>
                            <a:srgbClr val="000000"/>
                          </a:solidFill>
                          <a:effectLst/>
                          <a:latin typeface="Arial Narrow" panose="020B0606020202030204" pitchFamily="34" charset="0"/>
                        </a:rPr>
                        <a:t>utilised</a:t>
                      </a:r>
                      <a:r>
                        <a:rPr lang="en-US" sz="1200" b="0" i="0" u="none" strike="noStrike" dirty="0">
                          <a:solidFill>
                            <a:srgbClr val="000000"/>
                          </a:solidFill>
                          <a:effectLst/>
                          <a:latin typeface="Arial Narrow" panose="020B0606020202030204" pitchFamily="34" charset="0"/>
                        </a:rPr>
                        <a:t> as the year progress.</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907341"/>
                  </a:ext>
                </a:extLst>
              </a:tr>
              <a:tr h="213189">
                <a:tc>
                  <a:txBody>
                    <a:bodyPr/>
                    <a:lstStyle/>
                    <a:p>
                      <a:pPr algn="l" fontAlgn="t"/>
                      <a:r>
                        <a:rPr lang="en-ZA" sz="1200" b="1" i="0" u="none" strike="noStrike" dirty="0">
                          <a:solidFill>
                            <a:srgbClr val="000000"/>
                          </a:solidFill>
                          <a:effectLst/>
                          <a:latin typeface="Calibri" panose="020F0502020204030204" pitchFamily="34" charset="0"/>
                        </a:rPr>
                        <a:t>Total Expenditure</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panose="020F0502020204030204" pitchFamily="34" charset="0"/>
                        </a:rPr>
                        <a:t> 109 430 </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panose="020F0502020204030204" pitchFamily="34" charset="0"/>
                        </a:rPr>
                        <a:t>  98 316 </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panose="020F0502020204030204" pitchFamily="34" charset="0"/>
                        </a:rPr>
                        <a:t>    11 114 </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Calibri" panose="020F0502020204030204" pitchFamily="34" charset="0"/>
                        </a:rPr>
                        <a:t>10%</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Calibri" panose="020F0502020204030204" pitchFamily="34" charset="0"/>
                        </a:rPr>
                        <a:t> </a:t>
                      </a:r>
                    </a:p>
                  </a:txBody>
                  <a:tcPr marL="7429" marR="7429" marT="74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010766"/>
                  </a:ext>
                </a:extLst>
              </a:tr>
            </a:tbl>
          </a:graphicData>
        </a:graphic>
      </p:graphicFrame>
    </p:spTree>
    <p:extLst>
      <p:ext uri="{BB962C8B-B14F-4D97-AF65-F5344CB8AC3E}">
        <p14:creationId xmlns:p14="http://schemas.microsoft.com/office/powerpoint/2010/main" val="525992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PROGRAMME FUNDING</a:t>
            </a:r>
            <a:endParaRPr lang="en-ZA" sz="3200" dirty="0"/>
          </a:p>
        </p:txBody>
      </p:sp>
      <p:sp>
        <p:nvSpPr>
          <p:cNvPr id="4" name="Slide Number Placeholder 3"/>
          <p:cNvSpPr>
            <a:spLocks noGrp="1"/>
          </p:cNvSpPr>
          <p:nvPr>
            <p:ph type="sldNum" sz="quarter" idx="12"/>
          </p:nvPr>
        </p:nvSpPr>
        <p:spPr/>
        <p:txBody>
          <a:bodyPr/>
          <a:lstStyle/>
          <a:p>
            <a:fld id="{0C4DB43B-2450-41F4-875D-3A173E257EAA}" type="slidenum">
              <a:rPr lang="en-ZA" smtClean="0"/>
              <a:t>23</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0793230"/>
              </p:ext>
            </p:extLst>
          </p:nvPr>
        </p:nvGraphicFramePr>
        <p:xfrm>
          <a:off x="174170" y="1600201"/>
          <a:ext cx="8858992" cy="4681585"/>
        </p:xfrm>
        <a:graphic>
          <a:graphicData uri="http://schemas.openxmlformats.org/drawingml/2006/table">
            <a:tbl>
              <a:tblPr firstRow="1" firstCol="1" bandRow="1"/>
              <a:tblGrid>
                <a:gridCol w="1413091">
                  <a:extLst>
                    <a:ext uri="{9D8B030D-6E8A-4147-A177-3AD203B41FA5}">
                      <a16:colId xmlns:a16="http://schemas.microsoft.com/office/drawing/2014/main" val="946218824"/>
                    </a:ext>
                  </a:extLst>
                </a:gridCol>
                <a:gridCol w="797128">
                  <a:extLst>
                    <a:ext uri="{9D8B030D-6E8A-4147-A177-3AD203B41FA5}">
                      <a16:colId xmlns:a16="http://schemas.microsoft.com/office/drawing/2014/main" val="3650431751"/>
                    </a:ext>
                  </a:extLst>
                </a:gridCol>
                <a:gridCol w="688428">
                  <a:extLst>
                    <a:ext uri="{9D8B030D-6E8A-4147-A177-3AD203B41FA5}">
                      <a16:colId xmlns:a16="http://schemas.microsoft.com/office/drawing/2014/main" val="80369504"/>
                    </a:ext>
                  </a:extLst>
                </a:gridCol>
                <a:gridCol w="688429">
                  <a:extLst>
                    <a:ext uri="{9D8B030D-6E8A-4147-A177-3AD203B41FA5}">
                      <a16:colId xmlns:a16="http://schemas.microsoft.com/office/drawing/2014/main" val="1836203789"/>
                    </a:ext>
                  </a:extLst>
                </a:gridCol>
                <a:gridCol w="715604">
                  <a:extLst>
                    <a:ext uri="{9D8B030D-6E8A-4147-A177-3AD203B41FA5}">
                      <a16:colId xmlns:a16="http://schemas.microsoft.com/office/drawing/2014/main" val="3003577384"/>
                    </a:ext>
                  </a:extLst>
                </a:gridCol>
                <a:gridCol w="4556312">
                  <a:extLst>
                    <a:ext uri="{9D8B030D-6E8A-4147-A177-3AD203B41FA5}">
                      <a16:colId xmlns:a16="http://schemas.microsoft.com/office/drawing/2014/main" val="2687792500"/>
                    </a:ext>
                  </a:extLst>
                </a:gridCol>
              </a:tblGrid>
              <a:tr h="164759">
                <a:tc rowSpan="2">
                  <a:txBody>
                    <a:bodyPr/>
                    <a:lstStyle/>
                    <a:p>
                      <a:pPr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Costing Per Programme</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Budget</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 Expenditure</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    Variance</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   Variance</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COMMENTARY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281003"/>
                  </a:ext>
                </a:extLst>
              </a:tr>
              <a:tr h="185354">
                <a:tc vMerge="1">
                  <a:txBody>
                    <a:bodyPr/>
                    <a:lstStyle/>
                    <a:p>
                      <a:endParaRPr lang="en-ZA"/>
                    </a:p>
                  </a:txBody>
                  <a:tcPr/>
                </a:tc>
                <a:tc>
                  <a:txBody>
                    <a:bodyPr/>
                    <a:lstStyle/>
                    <a:p>
                      <a:pPr marL="228600"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R’000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R’000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R’000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2443813285"/>
                  </a:ext>
                </a:extLst>
              </a:tr>
              <a:tr h="1418174">
                <a:tc>
                  <a:txBody>
                    <a:bodyPr/>
                    <a:lstStyle/>
                    <a:p>
                      <a:pPr algn="l">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PROGRAMME 1: Administration</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79 335</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40 264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39 071</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49%</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Narrow" panose="020B0606020202030204" pitchFamily="34" charset="0"/>
                          <a:ea typeface="Calibri" panose="020F0502020204030204" pitchFamily="34" charset="0"/>
                          <a:cs typeface="Arial" panose="020B0604020202020204" pitchFamily="34" charset="0"/>
                        </a:rPr>
                        <a:t>The variance results from computer equipment maintenance that was budgeted for but not consumed as anticipated as the service is consumed as and when required. The organisation also noted a saving from printing costs. The other factors noted were the timing difference in training intervention that is still expected during the financial year and court litigation costs, which will be incurred as and when a need arises. A timing difference in software expenditure maintenance was also noted, and projects in procurement processes, such as penetration tests and tripwire solutions. In addition, COVID-19 related expenditure also contributed to the favourable variance due to spending that will still take place in months to come.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200500"/>
                  </a:ext>
                </a:extLst>
              </a:tr>
              <a:tr h="828608">
                <a:tc>
                  <a:txBody>
                    <a:bodyPr/>
                    <a:lstStyle/>
                    <a:p>
                      <a:pPr algn="l">
                        <a:lnSpc>
                          <a:spcPct val="150000"/>
                        </a:lnSpc>
                        <a:spcAft>
                          <a:spcPts val="0"/>
                        </a:spcAft>
                      </a:pPr>
                      <a:r>
                        <a:rPr lang="fr-FR" sz="900" b="1" dirty="0">
                          <a:effectLst/>
                          <a:latin typeface="Arial Narrow" panose="020B0606020202030204" pitchFamily="34" charset="0"/>
                          <a:ea typeface="Calibri" panose="020F0502020204030204" pitchFamily="34" charset="0"/>
                          <a:cs typeface="Arial" panose="020B0604020202020204" pitchFamily="34" charset="0"/>
                        </a:rPr>
                        <a:t>PROGRAMME 2 : Labour Market Intervention</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US" sz="900" dirty="0">
                          <a:effectLst/>
                          <a:latin typeface="Arial Narrow" panose="020B0606020202030204" pitchFamily="34" charset="0"/>
                          <a:ea typeface="Calibri" panose="020F0502020204030204" pitchFamily="34" charset="0"/>
                          <a:cs typeface="Arial" panose="020B0604020202020204" pitchFamily="34" charset="0"/>
                        </a:rPr>
                        <a:t>5</a:t>
                      </a:r>
                      <a:r>
                        <a:rPr lang="en-US" sz="900" baseline="0" dirty="0">
                          <a:effectLst/>
                          <a:latin typeface="Arial Narrow" panose="020B0606020202030204" pitchFamily="34" charset="0"/>
                          <a:ea typeface="Calibri" panose="020F0502020204030204" pitchFamily="34" charset="0"/>
                          <a:cs typeface="Arial" panose="020B0604020202020204" pitchFamily="34" charset="0"/>
                        </a:rPr>
                        <a:t> 298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US" sz="900" dirty="0">
                          <a:effectLst/>
                          <a:latin typeface="Arial Narrow" panose="020B0606020202030204" pitchFamily="34" charset="0"/>
                          <a:ea typeface="Calibri" panose="020F0502020204030204" pitchFamily="34" charset="0"/>
                          <a:cs typeface="Arial" panose="020B0604020202020204" pitchFamily="34" charset="0"/>
                        </a:rPr>
                        <a:t>3</a:t>
                      </a:r>
                      <a:r>
                        <a:rPr lang="en-US" sz="900" baseline="0" dirty="0">
                          <a:effectLst/>
                          <a:latin typeface="Arial Narrow" panose="020B0606020202030204" pitchFamily="34" charset="0"/>
                          <a:ea typeface="Calibri" panose="020F0502020204030204" pitchFamily="34" charset="0"/>
                          <a:cs typeface="Arial" panose="020B0604020202020204" pitchFamily="34" charset="0"/>
                        </a:rPr>
                        <a:t> 615</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1</a:t>
                      </a:r>
                      <a:r>
                        <a:rPr lang="en-ZA" sz="900" baseline="0" dirty="0">
                          <a:effectLst/>
                          <a:latin typeface="Arial Narrow" panose="020B0606020202030204" pitchFamily="34" charset="0"/>
                          <a:ea typeface="Calibri" panose="020F0502020204030204" pitchFamily="34" charset="0"/>
                          <a:cs typeface="Arial" panose="020B0604020202020204" pitchFamily="34" charset="0"/>
                        </a:rPr>
                        <a:t> 683</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32%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Narrow" panose="020B0606020202030204" pitchFamily="34" charset="0"/>
                          <a:ea typeface="Calibri" panose="020F0502020204030204" pitchFamily="34" charset="0"/>
                          <a:cs typeface="Arial" panose="020B0604020202020204" pitchFamily="34" charset="0"/>
                        </a:rPr>
                        <a:t>The variance is due to variable costs such as commissioner fees, venue, travel costs relating to the dispute management preventing activities that were budgeted for but not consumed as anticipated. The other contributing factor is fewer claims submitted by the bargaining councils on awards rendered and settlement agreements as well as savings resulting from travel costs related to ESC activities such as MSA and other related meetings to execute ESC mandate.</a:t>
                      </a: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311871"/>
                  </a:ext>
                </a:extLst>
              </a:tr>
              <a:tr h="455522">
                <a:tc>
                  <a:txBody>
                    <a:bodyPr/>
                    <a:lstStyle/>
                    <a:p>
                      <a:pPr algn="l">
                        <a:lnSpc>
                          <a:spcPct val="150000"/>
                        </a:lnSpc>
                        <a:spcAft>
                          <a:spcPts val="0"/>
                        </a:spcAft>
                      </a:pPr>
                      <a:r>
                        <a:rPr lang="en-US" sz="900" b="1" dirty="0">
                          <a:effectLst/>
                          <a:latin typeface="Arial Narrow" panose="020B0606020202030204" pitchFamily="34" charset="0"/>
                          <a:ea typeface="Calibri" panose="020F0502020204030204" pitchFamily="34" charset="0"/>
                          <a:cs typeface="Arial" panose="020B0604020202020204" pitchFamily="34" charset="0"/>
                        </a:rPr>
                        <a:t>PROGRAMME 3: Special Interventions and Support</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US" sz="900" dirty="0">
                          <a:effectLst/>
                          <a:latin typeface="Arial Narrow" panose="020B0606020202030204" pitchFamily="34" charset="0"/>
                          <a:ea typeface="Calibri" panose="020F0502020204030204" pitchFamily="34" charset="0"/>
                          <a:cs typeface="Arial" panose="020B0604020202020204" pitchFamily="34" charset="0"/>
                        </a:rPr>
                        <a:t>1</a:t>
                      </a:r>
                      <a:r>
                        <a:rPr lang="en-US" sz="900" baseline="0" dirty="0">
                          <a:effectLst/>
                          <a:latin typeface="Arial Narrow" panose="020B0606020202030204" pitchFamily="34" charset="0"/>
                          <a:ea typeface="Calibri" panose="020F0502020204030204" pitchFamily="34" charset="0"/>
                          <a:cs typeface="Arial" panose="020B0604020202020204" pitchFamily="34" charset="0"/>
                        </a:rPr>
                        <a:t> 971</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US" sz="900" dirty="0">
                          <a:effectLst/>
                          <a:latin typeface="Arial Narrow" panose="020B0606020202030204" pitchFamily="34" charset="0"/>
                          <a:ea typeface="Calibri" panose="020F0502020204030204" pitchFamily="34" charset="0"/>
                          <a:cs typeface="Arial" panose="020B0604020202020204" pitchFamily="34" charset="0"/>
                        </a:rPr>
                        <a:t>1</a:t>
                      </a:r>
                      <a:r>
                        <a:rPr lang="en-US" sz="900" baseline="0" dirty="0">
                          <a:effectLst/>
                          <a:latin typeface="Arial Narrow" panose="020B0606020202030204" pitchFamily="34" charset="0"/>
                          <a:ea typeface="Calibri" panose="020F0502020204030204" pitchFamily="34" charset="0"/>
                          <a:cs typeface="Arial" panose="020B0604020202020204" pitchFamily="34" charset="0"/>
                        </a:rPr>
                        <a:t> 832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US" sz="900" baseline="0" dirty="0">
                          <a:effectLst/>
                          <a:latin typeface="Arial Narrow" panose="020B0606020202030204" pitchFamily="34" charset="0"/>
                          <a:ea typeface="Calibri" panose="020F0502020204030204" pitchFamily="34" charset="0"/>
                          <a:cs typeface="Arial" panose="020B0604020202020204" pitchFamily="34" charset="0"/>
                        </a:rPr>
                        <a:t> 139</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7%</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Narrow" panose="020B0606020202030204" pitchFamily="34" charset="0"/>
                          <a:ea typeface="Calibri" panose="020F0502020204030204" pitchFamily="34" charset="0"/>
                          <a:cs typeface="Arial" panose="020B0604020202020204" pitchFamily="34" charset="0"/>
                        </a:rPr>
                        <a:t> The variance is due to less utilisation of PT commissioners for the Collective Bargaining matters.</a:t>
                      </a:r>
                      <a:r>
                        <a:rPr lang="en-US" sz="900" baseline="0" dirty="0">
                          <a:effectLst/>
                          <a:latin typeface="Arial Narrow" panose="020B0606020202030204" pitchFamily="34" charset="0"/>
                          <a:ea typeface="Calibri" panose="020F0502020204030204" pitchFamily="34" charset="0"/>
                          <a:cs typeface="Arial" panose="020B0604020202020204" pitchFamily="34" charset="0"/>
                        </a:rPr>
                        <a:t> This matters are triggered by the major negotiations which might have an impact on strikes.</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982501"/>
                  </a:ext>
                </a:extLst>
              </a:tr>
              <a:tr h="565305">
                <a:tc>
                  <a:txBody>
                    <a:bodyPr/>
                    <a:lstStyle/>
                    <a:p>
                      <a:pPr algn="l">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PROGRAMME 4: Dispute Resolution and Enforcement Services</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184 006</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168 655</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15 350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Narrow" panose="020B0606020202030204" pitchFamily="34" charset="0"/>
                          <a:ea typeface="Calibri" panose="020F0502020204030204" pitchFamily="34" charset="0"/>
                          <a:cs typeface="Arial" panose="020B0604020202020204" pitchFamily="34" charset="0"/>
                        </a:rPr>
                        <a:t>The variance is due to less utilisation of Part-time commissioners but not limited to the variable costs such as venue hire and travel costs incurred to conduct cases in the remote areas by the commissioners, which were not utilised as anticipated.</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975441"/>
                  </a:ext>
                </a:extLst>
              </a:tr>
              <a:tr h="520224">
                <a:tc>
                  <a:txBody>
                    <a:bodyPr/>
                    <a:lstStyle/>
                    <a:p>
                      <a:pPr algn="l">
                        <a:lnSpc>
                          <a:spcPct val="150000"/>
                        </a:lnSpc>
                        <a:spcAft>
                          <a:spcPts val="0"/>
                        </a:spcAft>
                      </a:pPr>
                      <a:r>
                        <a:rPr lang="en-US" sz="900" b="1" dirty="0">
                          <a:effectLst/>
                          <a:latin typeface="Arial Narrow" panose="020B0606020202030204" pitchFamily="34" charset="0"/>
                          <a:ea typeface="Calibri" panose="020F0502020204030204" pitchFamily="34" charset="0"/>
                          <a:cs typeface="Arial" panose="020B0604020202020204" pitchFamily="34" charset="0"/>
                        </a:rPr>
                        <a:t>PROGRAMME 5: Strategy Management and Governance</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9 089</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6 671</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2 418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dirty="0">
                          <a:effectLst/>
                          <a:latin typeface="Arial Narrow" panose="020B0606020202030204" pitchFamily="34" charset="0"/>
                          <a:ea typeface="Calibri" panose="020F0502020204030204" pitchFamily="34" charset="0"/>
                          <a:cs typeface="Arial" panose="020B0604020202020204" pitchFamily="34" charset="0"/>
                        </a:rPr>
                        <a:t>27%</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Narrow" panose="020B0606020202030204" pitchFamily="34" charset="0"/>
                          <a:ea typeface="Calibri" panose="020F0502020204030204" pitchFamily="34" charset="0"/>
                          <a:cs typeface="Arial" panose="020B0604020202020204" pitchFamily="34" charset="0"/>
                        </a:rPr>
                        <a:t>The variance is due to timing differences in data renewal and qualitative analysis licenses. The other contributing factor is the provision for insurance, which is amortised monthly.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551640"/>
                  </a:ext>
                </a:extLst>
              </a:tr>
              <a:tr h="328438">
                <a:tc>
                  <a:txBody>
                    <a:bodyPr/>
                    <a:lstStyle/>
                    <a:p>
                      <a:pPr algn="l">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PROGRAMME FUNDING</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279 699</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221 037</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58 662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21%</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just">
                        <a:lnSpc>
                          <a:spcPct val="150000"/>
                        </a:lnSpc>
                        <a:spcAft>
                          <a:spcPts val="0"/>
                        </a:spcAft>
                      </a:pPr>
                      <a:r>
                        <a:rPr lang="en-ZA" sz="900" b="1" dirty="0">
                          <a:effectLst/>
                          <a:latin typeface="Arial Narrow" panose="020B0606020202030204" pitchFamily="34" charset="0"/>
                          <a:ea typeface="Calibri" panose="020F0502020204030204" pitchFamily="34" charset="0"/>
                          <a:cs typeface="Arial" panose="020B0604020202020204" pitchFamily="34" charset="0"/>
                        </a:rPr>
                        <a:t>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1531" marR="31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871383"/>
                  </a:ext>
                </a:extLst>
              </a:tr>
            </a:tbl>
          </a:graphicData>
        </a:graphic>
      </p:graphicFrame>
    </p:spTree>
    <p:extLst>
      <p:ext uri="{BB962C8B-B14F-4D97-AF65-F5344CB8AC3E}">
        <p14:creationId xmlns:p14="http://schemas.microsoft.com/office/powerpoint/2010/main" val="1620846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sz="3200" b="1" dirty="0">
                <a:solidFill>
                  <a:srgbClr val="002060"/>
                </a:solidFill>
                <a:latin typeface="Arial Narrow" panose="020B0606020202030204" pitchFamily="34" charset="0"/>
              </a:rPr>
              <a:t>IRREGULAR, FRUITLESS AND WASTEFUL EXPENDITURE</a:t>
            </a:r>
          </a:p>
        </p:txBody>
      </p:sp>
      <p:sp>
        <p:nvSpPr>
          <p:cNvPr id="6" name="Text Placeholder 5"/>
          <p:cNvSpPr>
            <a:spLocks noGrp="1"/>
          </p:cNvSpPr>
          <p:nvPr>
            <p:ph type="body" idx="1"/>
          </p:nvPr>
        </p:nvSpPr>
        <p:spPr/>
        <p:txBody>
          <a:bodyPr/>
          <a:lstStyle/>
          <a:p>
            <a:pPr algn="ctr"/>
            <a:r>
              <a:rPr lang="en-ZA" sz="2000" dirty="0">
                <a:latin typeface="Arial Narrow" panose="020B0606020202030204" pitchFamily="34" charset="0"/>
                <a:cs typeface="Calibri" panose="020F0502020204030204" pitchFamily="34" charset="0"/>
              </a:rPr>
              <a:t>IRREGULAR EXPENDITURE</a:t>
            </a:r>
          </a:p>
          <a:p>
            <a:endParaRPr lang="en-ZA" dirty="0"/>
          </a:p>
        </p:txBody>
      </p:sp>
      <p:sp>
        <p:nvSpPr>
          <p:cNvPr id="7" name="Content Placeholder 6"/>
          <p:cNvSpPr>
            <a:spLocks noGrp="1"/>
          </p:cNvSpPr>
          <p:nvPr>
            <p:ph sz="half" idx="2"/>
          </p:nvPr>
        </p:nvSpPr>
        <p:spPr/>
        <p:txBody>
          <a:bodyPr>
            <a:normAutofit/>
          </a:bodyPr>
          <a:lstStyle/>
          <a:p>
            <a:pPr algn="just"/>
            <a:r>
              <a:rPr lang="en-US" sz="1400" dirty="0">
                <a:latin typeface="Arial Narrow" panose="020B0606020202030204" pitchFamily="34" charset="0"/>
                <a:cs typeface="Calibri" panose="020F0502020204030204" pitchFamily="34" charset="0"/>
              </a:rPr>
              <a:t>As of 30 June, a total of three (3) cases were assessed and confirmed to be irregular expenditure. Two (2) of these cases have been condoned by National Treasury, and one (1) case is awaiting implementation of the recommendations by the Loss and Control Committee. The total value of the cases is R355 155.</a:t>
            </a:r>
          </a:p>
          <a:p>
            <a:pPr algn="just"/>
            <a:r>
              <a:rPr lang="en-US" sz="1400" dirty="0">
                <a:latin typeface="Arial Narrow" panose="020B0606020202030204" pitchFamily="34" charset="0"/>
                <a:cs typeface="Calibri" panose="020F0502020204030204" pitchFamily="34" charset="0"/>
              </a:rPr>
              <a:t>Three (3) cases to the total value of R44 971 were identified and are processed by the Loss and Control Committee to confirm the non-compliance. </a:t>
            </a:r>
          </a:p>
          <a:p>
            <a:pPr algn="just"/>
            <a:r>
              <a:rPr lang="en-US" sz="1400" dirty="0">
                <a:latin typeface="Arial Narrow" panose="020B0606020202030204" pitchFamily="34" charset="0"/>
                <a:cs typeface="Calibri" panose="020F0502020204030204" pitchFamily="34" charset="0"/>
              </a:rPr>
              <a:t>For the quarter under review, no new cases of irregular expenditure was identified and recorded in the register.</a:t>
            </a:r>
            <a:endParaRPr lang="en-ZA" sz="1400" dirty="0">
              <a:latin typeface="Arial Narrow" panose="020B0606020202030204" pitchFamily="34" charset="0"/>
            </a:endParaRPr>
          </a:p>
        </p:txBody>
      </p:sp>
      <p:sp>
        <p:nvSpPr>
          <p:cNvPr id="8" name="Text Placeholder 7"/>
          <p:cNvSpPr>
            <a:spLocks noGrp="1"/>
          </p:cNvSpPr>
          <p:nvPr>
            <p:ph type="body" sz="quarter" idx="3"/>
          </p:nvPr>
        </p:nvSpPr>
        <p:spPr/>
        <p:txBody>
          <a:bodyPr>
            <a:normAutofit fontScale="25000" lnSpcReduction="20000"/>
          </a:bodyPr>
          <a:lstStyle/>
          <a:p>
            <a:pPr marL="285750" indent="-285750" algn="just">
              <a:buFont typeface="Wingdings" panose="05000000000000000000" pitchFamily="2" charset="2"/>
              <a:buChar char="q"/>
            </a:pPr>
            <a:endParaRPr lang="en-ZA" dirty="0">
              <a:latin typeface="Arial Narrow" panose="020B0606020202030204" pitchFamily="34" charset="0"/>
              <a:cs typeface="Calibri" panose="020F0502020204030204" pitchFamily="34" charset="0"/>
            </a:endParaRPr>
          </a:p>
          <a:p>
            <a:pPr algn="ctr">
              <a:lnSpc>
                <a:spcPct val="110000"/>
              </a:lnSpc>
            </a:pPr>
            <a:r>
              <a:rPr lang="en-ZA" sz="8000" dirty="0">
                <a:latin typeface="Arial Narrow" panose="020B0606020202030204" pitchFamily="34" charset="0"/>
                <a:cs typeface="Calibri" panose="020F0502020204030204" pitchFamily="34" charset="0"/>
              </a:rPr>
              <a:t>FRUITLESS AND WASTEFUL EXPENDITURE</a:t>
            </a:r>
          </a:p>
          <a:p>
            <a:endParaRPr lang="en-ZA" dirty="0">
              <a:latin typeface="Arial Narrow" panose="020B0606020202030204" pitchFamily="34" charset="0"/>
            </a:endParaRPr>
          </a:p>
        </p:txBody>
      </p:sp>
      <p:sp>
        <p:nvSpPr>
          <p:cNvPr id="9" name="Content Placeholder 8"/>
          <p:cNvSpPr>
            <a:spLocks noGrp="1"/>
          </p:cNvSpPr>
          <p:nvPr>
            <p:ph sz="quarter" idx="4"/>
          </p:nvPr>
        </p:nvSpPr>
        <p:spPr>
          <a:xfrm>
            <a:off x="4629151" y="2505075"/>
            <a:ext cx="3887391" cy="3684588"/>
          </a:xfrm>
        </p:spPr>
        <p:txBody>
          <a:bodyPr>
            <a:normAutofit/>
          </a:bodyPr>
          <a:lstStyle/>
          <a:p>
            <a:pPr algn="just"/>
            <a:r>
              <a:rPr lang="en-US" sz="1400" dirty="0">
                <a:latin typeface="Arial Narrow" panose="020B0606020202030204" pitchFamily="34" charset="0"/>
                <a:cs typeface="Calibri" panose="020F0502020204030204" pitchFamily="34" charset="0"/>
              </a:rPr>
              <a:t>As of 30 June, four (4) cases to the total value of R1.2 million were identified and are processed by the Loss and Control Committee to confirm the non-compliance. Of this balance, R1.1.millon is interest and penalties levied by SARS on none payment of VAT on services rendered by a foreign supplier. A request for a waiver for this amount has been submitted to SARS, and we are awaiting feedback on the request.</a:t>
            </a:r>
          </a:p>
          <a:p>
            <a:pPr algn="just"/>
            <a:r>
              <a:rPr lang="en-US" sz="1400" dirty="0">
                <a:latin typeface="Arial Narrow" panose="020B0606020202030204" pitchFamily="34" charset="0"/>
                <a:cs typeface="Calibri" panose="020F0502020204030204" pitchFamily="34" charset="0"/>
              </a:rPr>
              <a:t>For the quarter under review, no new cases of fruitless and wasteful expenditure was identified and recorded in the register.</a:t>
            </a:r>
          </a:p>
          <a:p>
            <a:pPr algn="just"/>
            <a:endParaRPr lang="en-US" sz="1400" dirty="0">
              <a:latin typeface="Arial Narrow" panose="020B0606020202030204" pitchFamily="34" charset="0"/>
              <a:cs typeface="Calibri" panose="020F0502020204030204" pitchFamily="34" charset="0"/>
            </a:endParaRPr>
          </a:p>
          <a:p>
            <a:pPr algn="just">
              <a:buFontTx/>
              <a:buChar char="-"/>
            </a:pPr>
            <a:endParaRPr lang="en-US" sz="1700" dirty="0">
              <a:latin typeface="Arial Narrow" panose="020B0606020202030204" pitchFamily="34" charset="0"/>
              <a:cs typeface="Calibri" panose="020F0502020204030204" pitchFamily="34" charset="0"/>
            </a:endParaRPr>
          </a:p>
          <a:p>
            <a:pPr marL="0" indent="0" algn="just">
              <a:buNone/>
            </a:pPr>
            <a:endParaRPr lang="en-US" sz="1700" dirty="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0C4DB43B-2450-41F4-875D-3A173E257EAA}" type="slidenum">
              <a:rPr lang="en-ZA" smtClean="0"/>
              <a:t>24</a:t>
            </a:fld>
            <a:endParaRPr lang="en-ZA" dirty="0"/>
          </a:p>
        </p:txBody>
      </p:sp>
    </p:spTree>
    <p:extLst>
      <p:ext uri="{BB962C8B-B14F-4D97-AF65-F5344CB8AC3E}">
        <p14:creationId xmlns:p14="http://schemas.microsoft.com/office/powerpoint/2010/main" val="1681949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solidFill>
                  <a:srgbClr val="002060"/>
                </a:solidFill>
                <a:latin typeface="Arial Narrow" panose="020B0606020202030204" pitchFamily="34" charset="0"/>
              </a:rPr>
              <a:t>THANK YOU</a:t>
            </a: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0" y="2641600"/>
            <a:ext cx="9003471" cy="2955636"/>
          </a:xfrm>
        </p:spPr>
      </p:pic>
      <p:sp>
        <p:nvSpPr>
          <p:cNvPr id="4" name="Slide Number Placeholder 3"/>
          <p:cNvSpPr>
            <a:spLocks noGrp="1"/>
          </p:cNvSpPr>
          <p:nvPr>
            <p:ph type="sldNum" sz="quarter" idx="12"/>
          </p:nvPr>
        </p:nvSpPr>
        <p:spPr/>
        <p:txBody>
          <a:bodyPr/>
          <a:lstStyle/>
          <a:p>
            <a:fld id="{0C4DB43B-2450-41F4-875D-3A173E257EAA}" type="slidenum">
              <a:rPr lang="en-ZA" smtClean="0"/>
              <a:t>25</a:t>
            </a:fld>
            <a:endParaRPr lang="en-ZA" dirty="0"/>
          </a:p>
        </p:txBody>
      </p:sp>
    </p:spTree>
    <p:extLst>
      <p:ext uri="{BB962C8B-B14F-4D97-AF65-F5344CB8AC3E}">
        <p14:creationId xmlns:p14="http://schemas.microsoft.com/office/powerpoint/2010/main" val="174202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2060"/>
                </a:solidFill>
                <a:latin typeface="Arial Narrow" panose="020B0606020202030204" pitchFamily="34" charset="0"/>
              </a:rPr>
              <a:t>E</a:t>
            </a:r>
            <a:r>
              <a:rPr lang="en-ZA" sz="3200" b="1" dirty="0">
                <a:solidFill>
                  <a:srgbClr val="002060"/>
                </a:solidFill>
                <a:latin typeface="Arial Narrow" panose="020B0606020202030204" pitchFamily="34" charset="0"/>
              </a:rPr>
              <a:t>NABLING LEGISLATION</a:t>
            </a:r>
          </a:p>
        </p:txBody>
      </p:sp>
      <p:graphicFrame>
        <p:nvGraphicFramePr>
          <p:cNvPr id="7" name="Content Placeholder 6"/>
          <p:cNvGraphicFramePr>
            <a:graphicFrameLocks noGrp="1"/>
          </p:cNvGraphicFramePr>
          <p:nvPr>
            <p:ph sz="quarter" idx="1"/>
          </p:nvPr>
        </p:nvGraphicFramePr>
        <p:xfrm>
          <a:off x="4247535" y="2212258"/>
          <a:ext cx="4515642" cy="3157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fontAlgn="base">
              <a:spcBef>
                <a:spcPct val="0"/>
              </a:spcBef>
              <a:spcAft>
                <a:spcPct val="0"/>
              </a:spcAft>
              <a:defRPr/>
            </a:pPr>
            <a:fld id="{66F0A632-7DF3-4C0D-9ADD-FFBE1C7C22E6}" type="slidenum">
              <a:rPr lang="en-ZA" smtClean="0"/>
              <a:pPr fontAlgn="base">
                <a:spcBef>
                  <a:spcPct val="0"/>
                </a:spcBef>
                <a:spcAft>
                  <a:spcPct val="0"/>
                </a:spcAft>
                <a:defRPr/>
              </a:pPr>
              <a:t>3</a:t>
            </a:fld>
            <a:endParaRPr lang="en-ZA" dirty="0"/>
          </a:p>
        </p:txBody>
      </p:sp>
      <p:sp>
        <p:nvSpPr>
          <p:cNvPr id="3" name="TextBox 2"/>
          <p:cNvSpPr txBox="1"/>
          <p:nvPr/>
        </p:nvSpPr>
        <p:spPr>
          <a:xfrm>
            <a:off x="176981" y="1954148"/>
            <a:ext cx="3548968" cy="4216539"/>
          </a:xfrm>
          <a:prstGeom prst="rect">
            <a:avLst/>
          </a:prstGeom>
          <a:noFill/>
        </p:spPr>
        <p:txBody>
          <a:bodyPr wrap="square" rtlCol="0">
            <a:spAutoFit/>
          </a:bodyPr>
          <a:lstStyle/>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The CCMA is a statutory body established in terms of Section 112 of the Labour Relations Act of 1995 (LRA), as amended</a:t>
            </a:r>
          </a:p>
          <a:p>
            <a:pPr marL="285750" indent="-285750" algn="just" fontAlgn="base">
              <a:spcBef>
                <a:spcPct val="20000"/>
              </a:spcBef>
              <a:spcAft>
                <a:spcPct val="0"/>
              </a:spcAft>
              <a:buSzPct val="85000"/>
              <a:buFont typeface="Courier New" panose="02070309020205020404" pitchFamily="49" charset="0"/>
              <a:buChar char="o"/>
            </a:pPr>
            <a:endParaRPr lang="en-US" sz="2000" dirty="0">
              <a:latin typeface="Arial Narrow" panose="020B0606020202030204" pitchFamily="34" charset="0"/>
              <a:cs typeface="Arial" charset="0"/>
            </a:endParaRPr>
          </a:p>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In terms of Section 113 of the LRA, the CCMA is independent of the State, any political party, trade union, employer, employers’ organisation, federation of trade unions or federation of employers’ organisations</a:t>
            </a:r>
          </a:p>
        </p:txBody>
      </p:sp>
    </p:spTree>
    <p:extLst>
      <p:ext uri="{BB962C8B-B14F-4D97-AF65-F5344CB8AC3E}">
        <p14:creationId xmlns:p14="http://schemas.microsoft.com/office/powerpoint/2010/main" val="3452254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73" y="365124"/>
            <a:ext cx="6853381" cy="1138258"/>
          </a:xfrm>
        </p:spPr>
        <p:txBody>
          <a:bodyPr>
            <a:noAutofit/>
          </a:bodyPr>
          <a:lstStyle/>
          <a:p>
            <a:pPr algn="ctr"/>
            <a:r>
              <a:rPr lang="en-US" sz="3000" b="1" dirty="0">
                <a:solidFill>
                  <a:srgbClr val="002A6D"/>
                </a:solidFill>
                <a:latin typeface="Arial Narrow" panose="020B0606020202030204" pitchFamily="34" charset="0"/>
              </a:rPr>
              <a:t>CONSTITUTIONAL PROVISION AND EMPLOYMENT LAW FRAMEWORK</a:t>
            </a:r>
            <a:endParaRPr lang="en-ZA" sz="3000" b="1" dirty="0">
              <a:solidFill>
                <a:srgbClr val="002A6D"/>
              </a:solidFill>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F0A632-7DF3-4C0D-9ADD-FFBE1C7C22E6}" type="slidenum">
              <a:rPr lang="en-ZA" smtClean="0"/>
              <a:pPr fontAlgn="base">
                <a:spcBef>
                  <a:spcPct val="0"/>
                </a:spcBef>
                <a:spcAft>
                  <a:spcPct val="0"/>
                </a:spcAft>
                <a:defRPr/>
              </a:pPr>
              <a:t>4</a:t>
            </a:fld>
            <a:endParaRPr lang="en-ZA" dirty="0"/>
          </a:p>
        </p:txBody>
      </p:sp>
      <p:sp>
        <p:nvSpPr>
          <p:cNvPr id="7" name="Rectangle 6"/>
          <p:cNvSpPr/>
          <p:nvPr/>
        </p:nvSpPr>
        <p:spPr>
          <a:xfrm>
            <a:off x="475488" y="1891502"/>
            <a:ext cx="2706624" cy="111295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eaLnBrk="0" fontAlgn="base" hangingPunct="0">
              <a:spcBef>
                <a:spcPct val="0"/>
              </a:spcBef>
              <a:spcAft>
                <a:spcPct val="0"/>
              </a:spcAft>
            </a:pPr>
            <a:r>
              <a:rPr lang="en-ZA" sz="1600" b="1" i="1" dirty="0">
                <a:solidFill>
                  <a:schemeClr val="tx1"/>
                </a:solidFill>
                <a:latin typeface="Arial Narrow" panose="020B0606020202030204" pitchFamily="34" charset="0"/>
              </a:rPr>
              <a:t>International Labour Organisation </a:t>
            </a:r>
          </a:p>
          <a:p>
            <a:pPr algn="ctr" eaLnBrk="0" fontAlgn="base" hangingPunct="0">
              <a:spcBef>
                <a:spcPct val="0"/>
              </a:spcBef>
              <a:spcAft>
                <a:spcPct val="0"/>
              </a:spcAft>
            </a:pPr>
            <a:r>
              <a:rPr lang="en-ZA" sz="1600" b="1" dirty="0">
                <a:solidFill>
                  <a:schemeClr val="tx1"/>
                </a:solidFill>
                <a:latin typeface="Arial Narrow" panose="020B0606020202030204" pitchFamily="34" charset="0"/>
              </a:rPr>
              <a:t>Policies and Conventions (27)</a:t>
            </a:r>
          </a:p>
        </p:txBody>
      </p:sp>
      <p:sp>
        <p:nvSpPr>
          <p:cNvPr id="8" name="Rectangle 7"/>
          <p:cNvSpPr/>
          <p:nvPr/>
        </p:nvSpPr>
        <p:spPr>
          <a:xfrm>
            <a:off x="449362" y="3735979"/>
            <a:ext cx="2758875" cy="19592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eaLnBrk="0" fontAlgn="base" hangingPunct="0">
              <a:spcBef>
                <a:spcPct val="0"/>
              </a:spcBef>
              <a:spcAft>
                <a:spcPct val="0"/>
              </a:spcAft>
            </a:pPr>
            <a:endParaRPr lang="en-ZA" sz="1600" b="1" dirty="0">
              <a:solidFill>
                <a:schemeClr val="tx1"/>
              </a:solidFill>
              <a:latin typeface="Arial Narrow" panose="020B0606020202030204" pitchFamily="34" charset="0"/>
            </a:endParaRPr>
          </a:p>
          <a:p>
            <a:pPr algn="ctr" eaLnBrk="0" fontAlgn="base" hangingPunct="0">
              <a:spcBef>
                <a:spcPct val="0"/>
              </a:spcBef>
              <a:spcAft>
                <a:spcPct val="0"/>
              </a:spcAft>
            </a:pPr>
            <a:r>
              <a:rPr lang="en-ZA" sz="1600" b="1" i="1" dirty="0">
                <a:solidFill>
                  <a:schemeClr val="tx1"/>
                </a:solidFill>
                <a:latin typeface="Arial Narrow" panose="020B0606020202030204" pitchFamily="34" charset="0"/>
              </a:rPr>
              <a:t>South African </a:t>
            </a:r>
          </a:p>
          <a:p>
            <a:pPr algn="ctr" eaLnBrk="0" fontAlgn="base" hangingPunct="0">
              <a:spcBef>
                <a:spcPct val="0"/>
              </a:spcBef>
              <a:spcAft>
                <a:spcPct val="0"/>
              </a:spcAft>
            </a:pPr>
            <a:r>
              <a:rPr lang="en-ZA" sz="1600" b="1" i="1" dirty="0">
                <a:solidFill>
                  <a:schemeClr val="tx1"/>
                </a:solidFill>
                <a:latin typeface="Arial Narrow" panose="020B0606020202030204" pitchFamily="34" charset="0"/>
              </a:rPr>
              <a:t>Constitution</a:t>
            </a:r>
            <a:endParaRPr lang="en-ZA" sz="1600" b="1" dirty="0">
              <a:latin typeface="Arial Narrow" panose="020B0606020202030204" pitchFamily="34" charset="0"/>
            </a:endParaRPr>
          </a:p>
          <a:p>
            <a:pPr algn="ctr" eaLnBrk="0" fontAlgn="base" hangingPunct="0">
              <a:spcBef>
                <a:spcPct val="0"/>
              </a:spcBef>
              <a:spcAft>
                <a:spcPct val="0"/>
              </a:spcAft>
            </a:pPr>
            <a:r>
              <a:rPr lang="en-US" sz="1600" b="1" dirty="0">
                <a:solidFill>
                  <a:schemeClr val="tx1"/>
                </a:solidFill>
                <a:latin typeface="Arial Narrow" panose="020B0606020202030204" pitchFamily="34" charset="0"/>
              </a:rPr>
              <a:t>The CCMA’s Constitutional mandate is drawn directly from Section 23 of the Constitution of the Republic of South Africa that deals with labour relations</a:t>
            </a:r>
          </a:p>
          <a:p>
            <a:pPr algn="ctr" eaLnBrk="0" fontAlgn="base" hangingPunct="0">
              <a:spcBef>
                <a:spcPct val="0"/>
              </a:spcBef>
              <a:spcAft>
                <a:spcPct val="0"/>
              </a:spcAft>
            </a:pPr>
            <a:endParaRPr lang="en-ZA" sz="1600" b="1" dirty="0">
              <a:latin typeface="Arial Narrow" panose="020B0606020202030204" pitchFamily="34" charset="0"/>
            </a:endParaRPr>
          </a:p>
        </p:txBody>
      </p:sp>
      <p:sp>
        <p:nvSpPr>
          <p:cNvPr id="9" name="Down Arrow 8"/>
          <p:cNvSpPr/>
          <p:nvPr/>
        </p:nvSpPr>
        <p:spPr>
          <a:xfrm>
            <a:off x="1651145" y="3107697"/>
            <a:ext cx="402336" cy="58125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10" name="Right Arrow 9"/>
          <p:cNvSpPr/>
          <p:nvPr/>
        </p:nvSpPr>
        <p:spPr>
          <a:xfrm rot="18968321">
            <a:off x="2901861" y="3138633"/>
            <a:ext cx="2748847"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11" name="Rectangle 10"/>
          <p:cNvSpPr/>
          <p:nvPr/>
        </p:nvSpPr>
        <p:spPr>
          <a:xfrm>
            <a:off x="5460274" y="1996005"/>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latin typeface="Arial Narrow" panose="020B0606020202030204" pitchFamily="34" charset="0"/>
              </a:rPr>
              <a:t>Labour Relations Act</a:t>
            </a:r>
            <a:endParaRPr lang="en-ZA" sz="2000" dirty="0">
              <a:latin typeface="Arial Narrow" panose="020B0606020202030204" pitchFamily="34" charset="0"/>
            </a:endParaRPr>
          </a:p>
        </p:txBody>
      </p:sp>
      <p:sp>
        <p:nvSpPr>
          <p:cNvPr id="13" name="Rectangle 12"/>
          <p:cNvSpPr/>
          <p:nvPr/>
        </p:nvSpPr>
        <p:spPr>
          <a:xfrm>
            <a:off x="5460271" y="5610906"/>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latin typeface="Arial Narrow" panose="020B0606020202030204" pitchFamily="34" charset="0"/>
              </a:rPr>
              <a:t>Occupational Health and Safety Act</a:t>
            </a:r>
            <a:endParaRPr lang="en-ZA" sz="2000" dirty="0">
              <a:latin typeface="Arial Narrow" panose="020B0606020202030204" pitchFamily="34" charset="0"/>
            </a:endParaRPr>
          </a:p>
        </p:txBody>
      </p:sp>
      <p:sp>
        <p:nvSpPr>
          <p:cNvPr id="14" name="Rectangle 13"/>
          <p:cNvSpPr/>
          <p:nvPr/>
        </p:nvSpPr>
        <p:spPr>
          <a:xfrm>
            <a:off x="5460272" y="4902894"/>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latin typeface="Arial Narrow" panose="020B0606020202030204" pitchFamily="34" charset="0"/>
              </a:rPr>
              <a:t>Unemployment Insurance Act</a:t>
            </a:r>
            <a:endParaRPr lang="en-ZA" sz="2000" dirty="0">
              <a:latin typeface="Arial Narrow" panose="020B0606020202030204" pitchFamily="34" charset="0"/>
            </a:endParaRPr>
          </a:p>
        </p:txBody>
      </p:sp>
      <p:sp>
        <p:nvSpPr>
          <p:cNvPr id="15" name="Rectangle 14"/>
          <p:cNvSpPr/>
          <p:nvPr/>
        </p:nvSpPr>
        <p:spPr>
          <a:xfrm>
            <a:off x="5460273" y="4164721"/>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latin typeface="Arial Narrow" panose="020B0606020202030204" pitchFamily="34" charset="0"/>
              </a:rPr>
              <a:t>National Minimum Wage Act</a:t>
            </a:r>
            <a:endParaRPr lang="en-ZA" sz="2000" dirty="0">
              <a:latin typeface="Arial Narrow" panose="020B0606020202030204" pitchFamily="34" charset="0"/>
            </a:endParaRPr>
          </a:p>
        </p:txBody>
      </p:sp>
      <p:sp>
        <p:nvSpPr>
          <p:cNvPr id="16" name="Rectangle 15"/>
          <p:cNvSpPr/>
          <p:nvPr/>
        </p:nvSpPr>
        <p:spPr>
          <a:xfrm>
            <a:off x="5460274" y="3440758"/>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000" dirty="0">
                <a:latin typeface="Arial Narrow" panose="020B0606020202030204" pitchFamily="34" charset="0"/>
              </a:rPr>
              <a:t>Employment Equity Act</a:t>
            </a:r>
            <a:endParaRPr lang="en-ZA" sz="2000" dirty="0">
              <a:latin typeface="Arial Narrow" panose="020B0606020202030204" pitchFamily="34" charset="0"/>
            </a:endParaRPr>
          </a:p>
        </p:txBody>
      </p:sp>
      <p:sp>
        <p:nvSpPr>
          <p:cNvPr id="17" name="Right Arrow 16"/>
          <p:cNvSpPr/>
          <p:nvPr/>
        </p:nvSpPr>
        <p:spPr>
          <a:xfrm rot="19699388">
            <a:off x="3109655" y="3450378"/>
            <a:ext cx="2456846"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18" name="Right Arrow 17"/>
          <p:cNvSpPr/>
          <p:nvPr/>
        </p:nvSpPr>
        <p:spPr>
          <a:xfrm rot="20691958">
            <a:off x="3240985" y="3803859"/>
            <a:ext cx="2219050"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19" name="Right Arrow 18"/>
          <p:cNvSpPr/>
          <p:nvPr/>
        </p:nvSpPr>
        <p:spPr>
          <a:xfrm rot="423849">
            <a:off x="3248421" y="4280973"/>
            <a:ext cx="2160115"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20" name="Right Arrow 19"/>
          <p:cNvSpPr/>
          <p:nvPr/>
        </p:nvSpPr>
        <p:spPr>
          <a:xfrm rot="1303250">
            <a:off x="3194171" y="4628445"/>
            <a:ext cx="2231285"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21" name="Right Arrow 20"/>
          <p:cNvSpPr/>
          <p:nvPr/>
        </p:nvSpPr>
        <p:spPr>
          <a:xfrm rot="2214788">
            <a:off x="3032031" y="5007193"/>
            <a:ext cx="2432650" cy="29783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ZA" dirty="0"/>
          </a:p>
        </p:txBody>
      </p:sp>
      <p:sp>
        <p:nvSpPr>
          <p:cNvPr id="24" name="Rectangle 23"/>
          <p:cNvSpPr/>
          <p:nvPr/>
        </p:nvSpPr>
        <p:spPr>
          <a:xfrm>
            <a:off x="5460270" y="2728086"/>
            <a:ext cx="3046259" cy="5904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latin typeface="Arial Narrow" panose="020B0606020202030204" pitchFamily="34" charset="0"/>
              </a:rPr>
              <a:t>Basic Conditions of Employment Act</a:t>
            </a:r>
            <a:endParaRPr lang="en-ZA" sz="2000" dirty="0">
              <a:latin typeface="Arial Narrow" panose="020B0606020202030204" pitchFamily="34" charset="0"/>
            </a:endParaRPr>
          </a:p>
        </p:txBody>
      </p:sp>
    </p:spTree>
    <p:extLst>
      <p:ext uri="{BB962C8B-B14F-4D97-AF65-F5344CB8AC3E}">
        <p14:creationId xmlns:p14="http://schemas.microsoft.com/office/powerpoint/2010/main" val="4213005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34566" y="365123"/>
            <a:ext cx="5502875" cy="1036957"/>
          </a:xfrm>
        </p:spPr>
        <p:txBody>
          <a:bodyPr>
            <a:normAutofit/>
          </a:bodyPr>
          <a:lstStyle/>
          <a:p>
            <a:pPr algn="ctr"/>
            <a:r>
              <a:rPr lang="en-ZA" altLang="en-US" sz="3200" b="1" dirty="0">
                <a:solidFill>
                  <a:srgbClr val="002A6D"/>
                </a:solidFill>
                <a:latin typeface="Arial Narrow" panose="020B0606020202030204" pitchFamily="34" charset="0"/>
              </a:rPr>
              <a:t>MANDATORY</a:t>
            </a:r>
            <a:r>
              <a:rPr lang="en-ZA" altLang="en-US" sz="2400" b="1" dirty="0">
                <a:solidFill>
                  <a:srgbClr val="002A6D"/>
                </a:solidFill>
                <a:latin typeface="Arial Narrow" panose="020B0606020202030204" pitchFamily="34" charset="0"/>
              </a:rPr>
              <a:t> </a:t>
            </a:r>
            <a:r>
              <a:rPr lang="en-ZA" altLang="en-US" sz="3200" b="1" dirty="0">
                <a:solidFill>
                  <a:srgbClr val="002A6D"/>
                </a:solidFill>
                <a:latin typeface="Arial Narrow" panose="020B0606020202030204" pitchFamily="34" charset="0"/>
              </a:rPr>
              <a:t>FUNCTIONS</a:t>
            </a:r>
          </a:p>
        </p:txBody>
      </p:sp>
      <p:graphicFrame>
        <p:nvGraphicFramePr>
          <p:cNvPr id="6" name="Content Placeholder 5"/>
          <p:cNvGraphicFramePr>
            <a:graphicFrameLocks noGrp="1"/>
          </p:cNvGraphicFramePr>
          <p:nvPr>
            <p:ph sz="quarter" idx="1"/>
          </p:nvPr>
        </p:nvGraphicFramePr>
        <p:xfrm>
          <a:off x="320675" y="1502229"/>
          <a:ext cx="85026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Slide Number Placeholder 2"/>
          <p:cNvSpPr>
            <a:spLocks noGrp="1"/>
          </p:cNvSpPr>
          <p:nvPr>
            <p:ph type="sldNum" sz="quarter" idx="12"/>
          </p:nvPr>
        </p:nvSpPr>
        <p:spPr bwMode="auto">
          <a:xfrm>
            <a:off x="6804025" y="64309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5BC2580-3042-4AD7-B79C-8E77A0B0BAEB}" type="slidenum">
              <a:rPr lang="en-ZA" altLang="en-US" smtClean="0">
                <a:ea typeface="ＭＳ Ｐゴシック" panose="020B0600070205080204" pitchFamily="34" charset="-128"/>
              </a:rPr>
              <a:pPr/>
              <a:t>5</a:t>
            </a:fld>
            <a:endParaRPr lang="en-ZA" altLang="en-US" dirty="0">
              <a:ea typeface="ＭＳ Ｐゴシック" panose="020B0600070205080204" pitchFamily="34" charset="-128"/>
            </a:endParaRPr>
          </a:p>
        </p:txBody>
      </p:sp>
    </p:spTree>
    <p:extLst>
      <p:ext uri="{BB962C8B-B14F-4D97-AF65-F5344CB8AC3E}">
        <p14:creationId xmlns:p14="http://schemas.microsoft.com/office/powerpoint/2010/main" val="22080113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34038" y="288564"/>
            <a:ext cx="5502875" cy="810564"/>
          </a:xfrm>
        </p:spPr>
        <p:txBody>
          <a:bodyPr>
            <a:normAutofit/>
          </a:bodyPr>
          <a:lstStyle/>
          <a:p>
            <a:pPr algn="ctr" eaLnBrk="1" hangingPunct="1"/>
            <a:r>
              <a:rPr lang="en-ZA" altLang="en-US" sz="3200" b="1" dirty="0">
                <a:solidFill>
                  <a:srgbClr val="002A6D"/>
                </a:solidFill>
                <a:latin typeface="Arial Narrow" panose="020B0606020202030204" pitchFamily="34" charset="0"/>
              </a:rPr>
              <a:t>DISCRETIONARY FUNCTIONS </a:t>
            </a:r>
          </a:p>
        </p:txBody>
      </p:sp>
      <p:graphicFrame>
        <p:nvGraphicFramePr>
          <p:cNvPr id="5" name="Diagram 4"/>
          <p:cNvGraphicFramePr/>
          <p:nvPr/>
        </p:nvGraphicFramePr>
        <p:xfrm>
          <a:off x="165463" y="1584960"/>
          <a:ext cx="8826137" cy="4680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Slide Number Placeholder 2"/>
          <p:cNvSpPr>
            <a:spLocks noGrp="1"/>
          </p:cNvSpPr>
          <p:nvPr>
            <p:ph type="sldNum" sz="quarter" idx="12"/>
          </p:nvPr>
        </p:nvSpPr>
        <p:spPr bwMode="auto">
          <a:xfrm>
            <a:off x="6858000"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49DCAD1-8551-4C8E-98AA-02EA342F3521}" type="slidenum">
              <a:rPr lang="en-ZA" altLang="en-US" smtClean="0">
                <a:ea typeface="ＭＳ Ｐゴシック" panose="020B0600070205080204" pitchFamily="34" charset="-128"/>
              </a:rPr>
              <a:pPr/>
              <a:t>6</a:t>
            </a:fld>
            <a:endParaRPr lang="en-ZA" altLang="en-US" dirty="0">
              <a:ea typeface="ＭＳ Ｐゴシック" panose="020B0600070205080204" pitchFamily="34" charset="-128"/>
            </a:endParaRPr>
          </a:p>
        </p:txBody>
      </p:sp>
    </p:spTree>
    <p:extLst>
      <p:ext uri="{BB962C8B-B14F-4D97-AF65-F5344CB8AC3E}">
        <p14:creationId xmlns:p14="http://schemas.microsoft.com/office/powerpoint/2010/main" val="28849255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365123"/>
            <a:ext cx="6006164" cy="1325563"/>
          </a:xfrm>
        </p:spPr>
        <p:txBody>
          <a:bodyPr>
            <a:normAutofit/>
          </a:bodyPr>
          <a:lstStyle/>
          <a:p>
            <a:pPr algn="ctr"/>
            <a:r>
              <a:rPr lang="en-US" sz="3200" b="1" dirty="0">
                <a:solidFill>
                  <a:srgbClr val="002A6D"/>
                </a:solidFill>
                <a:latin typeface="Arial Narrow" panose="020B0606020202030204" pitchFamily="34" charset="0"/>
              </a:rPr>
              <a:t>GOAL, MISSION AND VISION </a:t>
            </a:r>
            <a:endParaRPr lang="en-ZA" sz="3200" b="1" dirty="0">
              <a:solidFill>
                <a:srgbClr val="002A6D"/>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7411231"/>
              </p:ext>
            </p:extLst>
          </p:nvPr>
        </p:nvGraphicFramePr>
        <p:xfrm>
          <a:off x="628650" y="1799924"/>
          <a:ext cx="7870457" cy="4377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C4DB43B-2450-41F4-875D-3A173E257EAA}" type="slidenum">
              <a:rPr lang="en-ZA" smtClean="0"/>
              <a:t>7</a:t>
            </a:fld>
            <a:endParaRPr lang="en-ZA" dirty="0"/>
          </a:p>
        </p:txBody>
      </p:sp>
    </p:spTree>
    <p:extLst>
      <p:ext uri="{BB962C8B-B14F-4D97-AF65-F5344CB8AC3E}">
        <p14:creationId xmlns:p14="http://schemas.microsoft.com/office/powerpoint/2010/main" val="336385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6" y="236394"/>
            <a:ext cx="6147310" cy="947955"/>
          </a:xfrm>
        </p:spPr>
        <p:txBody>
          <a:bodyPr>
            <a:noAutofit/>
          </a:bodyPr>
          <a:lstStyle/>
          <a:p>
            <a:pPr algn="ctr">
              <a:lnSpc>
                <a:spcPct val="107000"/>
              </a:lnSpc>
              <a:spcAft>
                <a:spcPts val="800"/>
              </a:spcAft>
            </a:pPr>
            <a:r>
              <a:rPr lang="en-US" sz="3200" b="1" dirty="0">
                <a:solidFill>
                  <a:srgbClr val="002A6D"/>
                </a:solidFill>
                <a:latin typeface="Arial Narrow" panose="020B0606020202030204" pitchFamily="34" charset="0"/>
              </a:rPr>
              <a:t/>
            </a:r>
            <a:br>
              <a:rPr lang="en-US" sz="3200" b="1" dirty="0">
                <a:solidFill>
                  <a:srgbClr val="002A6D"/>
                </a:solidFill>
                <a:latin typeface="Arial Narrow" panose="020B0606020202030204" pitchFamily="34" charset="0"/>
              </a:rPr>
            </a:br>
            <a:r>
              <a:rPr lang="en-US" sz="3200" b="1" dirty="0">
                <a:solidFill>
                  <a:srgbClr val="002A6D"/>
                </a:solidFill>
                <a:latin typeface="Arial Narrow" panose="020B0606020202030204" pitchFamily="34" charset="0"/>
              </a:rPr>
              <a:t>   STRATEGIC PILLARS</a:t>
            </a:r>
            <a:r>
              <a:rPr lang="en-ZA" sz="3200" dirty="0">
                <a:solidFill>
                  <a:srgbClr val="002A6D"/>
                </a:solidFill>
                <a:latin typeface="Arial Narrow" panose="020B0606020202030204" pitchFamily="34" charset="0"/>
                <a:ea typeface="Calibri" panose="020F0502020204030204" pitchFamily="34" charset="0"/>
                <a:cs typeface="Times New Roman" panose="02020603050405020304" pitchFamily="18" charset="0"/>
              </a:rPr>
              <a:t/>
            </a:r>
            <a:br>
              <a:rPr lang="en-ZA" sz="3200" dirty="0">
                <a:solidFill>
                  <a:srgbClr val="002A6D"/>
                </a:solidFill>
                <a:latin typeface="Arial Narrow" panose="020B0606020202030204" pitchFamily="34" charset="0"/>
                <a:ea typeface="Calibri" panose="020F0502020204030204" pitchFamily="34" charset="0"/>
                <a:cs typeface="Times New Roman" panose="02020603050405020304" pitchFamily="18" charset="0"/>
              </a:rPr>
            </a:br>
            <a:endParaRPr lang="en-ZA" sz="3200" dirty="0">
              <a:solidFill>
                <a:srgbClr val="002A6D"/>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0C4DB43B-2450-41F4-875D-3A173E257EAA}" type="slidenum">
              <a:rPr lang="en-ZA" smtClean="0"/>
              <a:pPr/>
              <a:t>8</a:t>
            </a:fld>
            <a:endParaRPr lang="en-ZA" dirty="0"/>
          </a:p>
        </p:txBody>
      </p:sp>
      <p:graphicFrame>
        <p:nvGraphicFramePr>
          <p:cNvPr id="4" name="Diagram 3"/>
          <p:cNvGraphicFramePr/>
          <p:nvPr/>
        </p:nvGraphicFramePr>
        <p:xfrm>
          <a:off x="240144" y="1496291"/>
          <a:ext cx="855287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49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4DB43B-2450-41F4-875D-3A173E257EAA}" type="slidenum">
              <a:rPr lang="en-ZA" smtClean="0"/>
              <a:pPr/>
              <a:t>9</a:t>
            </a:fld>
            <a:endParaRPr lang="en-ZA" dirty="0"/>
          </a:p>
        </p:txBody>
      </p:sp>
      <p:grpSp>
        <p:nvGrpSpPr>
          <p:cNvPr id="9" name="Group 8"/>
          <p:cNvGrpSpPr/>
          <p:nvPr/>
        </p:nvGrpSpPr>
        <p:grpSpPr>
          <a:xfrm>
            <a:off x="157018" y="2032000"/>
            <a:ext cx="8820729" cy="3556000"/>
            <a:chOff x="1402078" y="2397442"/>
            <a:chExt cx="6339842" cy="2063115"/>
          </a:xfrm>
        </p:grpSpPr>
        <p:sp>
          <p:nvSpPr>
            <p:cNvPr id="4" name="Rectangle 3">
              <a:extLst>
                <a:ext uri="{FF2B5EF4-FFF2-40B4-BE49-F238E27FC236}">
                  <a16:creationId xmlns:a16="http://schemas.microsoft.com/office/drawing/2014/main" id="{0EE7CC33-5CE4-49B3-9525-B58E8F83BF9C}"/>
                </a:ext>
              </a:extLst>
            </p:cNvPr>
            <p:cNvSpPr/>
            <p:nvPr/>
          </p:nvSpPr>
          <p:spPr>
            <a:xfrm>
              <a:off x="1402078" y="2397442"/>
              <a:ext cx="1088916"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01</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8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b="1" dirty="0">
                  <a:solidFill>
                    <a:schemeClr val="bg1"/>
                  </a:solidFill>
                  <a:latin typeface="Arial Narrow" panose="020B0606020202030204" pitchFamily="34" charset="0"/>
                  <a:ea typeface="Calibri" panose="020F0502020204030204" pitchFamily="34" charset="0"/>
                  <a:cs typeface="Arial" panose="020B0604020202020204" pitchFamily="34" charset="0"/>
                </a:rPr>
                <a:t>Administration</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5" name="Rectangle 4">
              <a:extLst>
                <a:ext uri="{FF2B5EF4-FFF2-40B4-BE49-F238E27FC236}">
                  <a16:creationId xmlns:a16="http://schemas.microsoft.com/office/drawing/2014/main" id="{0EE7CC33-5CE4-49B3-9525-B58E8F83BF9C}"/>
                </a:ext>
              </a:extLst>
            </p:cNvPr>
            <p:cNvSpPr/>
            <p:nvPr/>
          </p:nvSpPr>
          <p:spPr>
            <a:xfrm>
              <a:off x="2681867" y="2405062"/>
              <a:ext cx="11353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02</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0"/>
                </a:spcAft>
              </a:pPr>
              <a:r>
                <a:rPr lang="en-US"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chemeClr val="bg1"/>
                  </a:solidFill>
                  <a:effectLst/>
                  <a:latin typeface="Arial Narrow" panose="020B0606020202030204" pitchFamily="34" charset="0"/>
                </a:rPr>
                <a:t>Proactive and relevant labour market intervention</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6" name="Rectangle 5">
              <a:extLst>
                <a:ext uri="{FF2B5EF4-FFF2-40B4-BE49-F238E27FC236}">
                  <a16:creationId xmlns:a16="http://schemas.microsoft.com/office/drawing/2014/main" id="{0EE7CC33-5CE4-49B3-9525-B58E8F83BF9C}"/>
                </a:ext>
              </a:extLst>
            </p:cNvPr>
            <p:cNvSpPr/>
            <p:nvPr/>
          </p:nvSpPr>
          <p:spPr>
            <a:xfrm>
              <a:off x="4008120" y="2405062"/>
              <a:ext cx="1082040" cy="2019935"/>
            </a:xfrm>
            <a:prstGeom prst="rect">
              <a:avLst/>
            </a:prstGeom>
            <a:solidFill>
              <a:srgbClr val="002A6D"/>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03</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Times New Roman" panose="02020603050405020304" pitchFamily="18" charset="0"/>
                </a:rPr>
                <a:t> </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Times New Roman" panose="02020603050405020304" pitchFamily="18" charset="0"/>
                </a:rPr>
                <a:t>Special interventions and support</a:t>
              </a:r>
              <a:endParaRPr lang="en-ZA" dirty="0">
                <a:solidFill>
                  <a:schemeClr val="bg1"/>
                </a:solidFill>
                <a:effectLst/>
                <a:latin typeface="Arial Narrow" panose="020B0606020202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0EE7CC33-5CE4-49B3-9525-B58E8F83BF9C}"/>
                </a:ext>
              </a:extLst>
            </p:cNvPr>
            <p:cNvSpPr/>
            <p:nvPr/>
          </p:nvSpPr>
          <p:spPr>
            <a:xfrm>
              <a:off x="5326380" y="2427922"/>
              <a:ext cx="10972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04</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Efficient and quality dispute resolution and enforcement services</a:t>
              </a:r>
              <a:endParaRPr lang="en-ZA" dirty="0">
                <a:solidFill>
                  <a:schemeClr val="bg1"/>
                </a:solidFill>
                <a:effectLst/>
                <a:latin typeface="Arial Narrow" panose="020B0606020202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id="{0EE7CC33-5CE4-49B3-9525-B58E8F83BF9C}"/>
                </a:ext>
              </a:extLst>
            </p:cNvPr>
            <p:cNvSpPr/>
            <p:nvPr/>
          </p:nvSpPr>
          <p:spPr>
            <a:xfrm>
              <a:off x="6705600" y="2440622"/>
              <a:ext cx="1036320"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05</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Calibri" panose="020F0502020204030204" pitchFamily="34" charset="0"/>
                </a:rPr>
                <a:t> </a:t>
              </a:r>
              <a:endParaRPr lang="en-ZA" dirty="0">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dirty="0">
                  <a:solidFill>
                    <a:schemeClr val="bg1"/>
                  </a:solidFill>
                  <a:effectLst/>
                  <a:latin typeface="Arial Narrow" panose="020B0606020202030204" pitchFamily="34" charset="0"/>
                  <a:ea typeface="Calibri" panose="020F0502020204030204" pitchFamily="34" charset="0"/>
                </a:rPr>
                <a:t>Effective strategy management and governance</a:t>
              </a:r>
              <a:endParaRPr lang="en-ZA" dirty="0">
                <a:solidFill>
                  <a:schemeClr val="bg1"/>
                </a:solidFill>
                <a:effectLst/>
                <a:latin typeface="Arial Narrow" panose="020B0606020202030204" pitchFamily="34" charset="0"/>
                <a:ea typeface="Times New Roman" panose="02020603050405020304" pitchFamily="18" charset="0"/>
              </a:endParaRPr>
            </a:p>
          </p:txBody>
        </p:sp>
      </p:grpSp>
      <p:pic>
        <p:nvPicPr>
          <p:cNvPr id="10" name="Graphic 123" descr="Upward trend">
            <a:extLst>
              <a:ext uri="{FF2B5EF4-FFF2-40B4-BE49-F238E27FC236}">
                <a16:creationId xmlns:a16="http://schemas.microsoft.com/office/drawing/2014/main" id="{15F19DD3-DF6B-41D7-A3F4-D349654673F1}"/>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6323" y="4719375"/>
            <a:ext cx="523240" cy="523240"/>
          </a:xfrm>
          <a:prstGeom prst="rect">
            <a:avLst/>
          </a:prstGeom>
        </p:spPr>
      </p:pic>
      <p:pic>
        <p:nvPicPr>
          <p:cNvPr id="11" name="Graphic 69" descr="Handshake">
            <a:extLst>
              <a:ext uri="{FF2B5EF4-FFF2-40B4-BE49-F238E27FC236}">
                <a16:creationId xmlns:a16="http://schemas.microsoft.com/office/drawing/2014/main" id="{5BE8FBB6-4A51-4D27-9443-BB8B3B833582}"/>
              </a:ext>
            </a:extLst>
          </p:cNvPr>
          <p:cNvPicPr>
            <a:picLocks noChangeAspect="1"/>
          </p:cNvPicPr>
          <p:nvPr/>
        </p:nvPicPr>
        <p:blipFill>
          <a:blip r:embed="rId4">
            <a:duotone>
              <a:prstClr val="black"/>
              <a:schemeClr val="accent5">
                <a:tint val="45000"/>
                <a:satMod val="400000"/>
              </a:schemeClr>
            </a:duotone>
            <a:extLst>
              <a:ext uri="{96DAC541-7B7A-43D3-8B79-37D633B846F1}">
                <asvg:svgBlip xmlns:asvg="http://schemas.microsoft.com/office/drawing/2016/SVG/main" xmlns="" r:embed="rId5"/>
              </a:ext>
            </a:extLst>
          </a:blip>
          <a:stretch>
            <a:fillRect/>
          </a:stretch>
        </p:blipFill>
        <p:spPr>
          <a:xfrm>
            <a:off x="2378583" y="4695595"/>
            <a:ext cx="624548" cy="624548"/>
          </a:xfrm>
          <a:prstGeom prst="rect">
            <a:avLst/>
          </a:prstGeom>
        </p:spPr>
      </p:pic>
      <p:pic>
        <p:nvPicPr>
          <p:cNvPr id="12" name="Graphic 121" descr="Scales of Justice">
            <a:extLst>
              <a:ext uri="{FF2B5EF4-FFF2-40B4-BE49-F238E27FC236}">
                <a16:creationId xmlns:a16="http://schemas.microsoft.com/office/drawing/2014/main" id="{0240B902-35DF-4DF0-9F40-0AD6190D6495}"/>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263355" y="4695595"/>
            <a:ext cx="523240" cy="523240"/>
          </a:xfrm>
          <a:prstGeom prst="rect">
            <a:avLst/>
          </a:prstGeom>
        </p:spPr>
      </p:pic>
      <p:pic>
        <p:nvPicPr>
          <p:cNvPr id="13" name="Graphic 122" descr="Gavel">
            <a:extLst>
              <a:ext uri="{FF2B5EF4-FFF2-40B4-BE49-F238E27FC236}">
                <a16:creationId xmlns:a16="http://schemas.microsoft.com/office/drawing/2014/main" id="{327858D9-BFEC-493A-B68B-05985E91ADF8}"/>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118676" y="4695595"/>
            <a:ext cx="523240" cy="523240"/>
          </a:xfrm>
          <a:prstGeom prst="rect">
            <a:avLst/>
          </a:prstGeom>
        </p:spPr>
      </p:pic>
      <p:pic>
        <p:nvPicPr>
          <p:cNvPr id="14" name="Graphic 125" descr="Bank">
            <a:extLst>
              <a:ext uri="{FF2B5EF4-FFF2-40B4-BE49-F238E27FC236}">
                <a16:creationId xmlns:a16="http://schemas.microsoft.com/office/drawing/2014/main" id="{02947623-CC53-4319-8CE8-0EDAA468F788}"/>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972934" y="4673329"/>
            <a:ext cx="567771" cy="567771"/>
          </a:xfrm>
          <a:prstGeom prst="rect">
            <a:avLst/>
          </a:prstGeom>
        </p:spPr>
      </p:pic>
      <p:sp>
        <p:nvSpPr>
          <p:cNvPr id="17" name="Title 1">
            <a:extLst>
              <a:ext uri="{FF2B5EF4-FFF2-40B4-BE49-F238E27FC236}">
                <a16:creationId xmlns:a16="http://schemas.microsoft.com/office/drawing/2014/main" id="{FE2CF8B9-C2A3-41EF-B2F6-1FC76FB9ED25}"/>
              </a:ext>
            </a:extLst>
          </p:cNvPr>
          <p:cNvSpPr>
            <a:spLocks noGrp="1"/>
          </p:cNvSpPr>
          <p:nvPr>
            <p:ph type="title"/>
          </p:nvPr>
        </p:nvSpPr>
        <p:spPr>
          <a:xfrm>
            <a:off x="1139563" y="236394"/>
            <a:ext cx="6833371" cy="1399085"/>
          </a:xfrm>
        </p:spPr>
        <p:txBody>
          <a:bodyPr>
            <a:normAutofit/>
          </a:bodyPr>
          <a:lstStyle/>
          <a:p>
            <a:pPr algn="ctr"/>
            <a:r>
              <a:rPr lang="en-US" sz="3000" b="1" dirty="0">
                <a:solidFill>
                  <a:srgbClr val="002A6D"/>
                </a:solidFill>
                <a:latin typeface="Arial Narrow" panose="020B0606020202030204" pitchFamily="34" charset="0"/>
              </a:rPr>
              <a:t> PROGRAMMES</a:t>
            </a:r>
            <a:endParaRPr lang="en-ZA" sz="3000" dirty="0">
              <a:solidFill>
                <a:srgbClr val="002A6D"/>
              </a:solidFill>
            </a:endParaRPr>
          </a:p>
        </p:txBody>
      </p:sp>
    </p:spTree>
    <p:extLst>
      <p:ext uri="{BB962C8B-B14F-4D97-AF65-F5344CB8AC3E}">
        <p14:creationId xmlns:p14="http://schemas.microsoft.com/office/powerpoint/2010/main" val="16553208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4ECC13F4E48544BE87D11B41952591" ma:contentTypeVersion="1" ma:contentTypeDescription="Create a new document." ma:contentTypeScope="" ma:versionID="84a92d6551fab2da6224169657ba866c">
  <xsd:schema xmlns:xsd="http://www.w3.org/2001/XMLSchema" xmlns:xs="http://www.w3.org/2001/XMLSchema" xmlns:p="http://schemas.microsoft.com/office/2006/metadata/properties" xmlns:ns2="c94b8d86-41ce-4097-bcdc-74434641d499" targetNamespace="http://schemas.microsoft.com/office/2006/metadata/properties" ma:root="true" ma:fieldsID="ad73493de8f5587a10ed388e12c788a9" ns2:_="">
    <xsd:import namespace="c94b8d86-41ce-4097-bcdc-74434641d49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b8d86-41ce-4097-bcdc-74434641d4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132250-8F17-49D6-927E-B5A0110757FB}">
  <ds:schemaRefs>
    <ds:schemaRef ds:uri="http://schemas.openxmlformats.org/package/2006/metadata/core-properties"/>
    <ds:schemaRef ds:uri="http://schemas.microsoft.com/office/2006/documentManagement/types"/>
    <ds:schemaRef ds:uri="c94b8d86-41ce-4097-bcdc-74434641d499"/>
    <ds:schemaRef ds:uri="http://www.w3.org/XML/1998/namespace"/>
    <ds:schemaRef ds:uri="http://schemas.microsoft.com/office/2006/metadata/properties"/>
    <ds:schemaRef ds:uri="http://purl.org/dc/elements/1.1/"/>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69AFF549-1DF4-469C-9C0C-E7E929C12571}">
  <ds:schemaRefs>
    <ds:schemaRef ds:uri="http://schemas.microsoft.com/sharepoint/v3/contenttype/forms"/>
  </ds:schemaRefs>
</ds:datastoreItem>
</file>

<file path=customXml/itemProps3.xml><?xml version="1.0" encoding="utf-8"?>
<ds:datastoreItem xmlns:ds="http://schemas.openxmlformats.org/officeDocument/2006/customXml" ds:itemID="{E050D6B7-D9CF-4597-933A-4509E9A26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b8d86-41ce-4097-bcdc-74434641d4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4174</TotalTime>
  <Words>2420</Words>
  <Application>Microsoft Office PowerPoint</Application>
  <PresentationFormat>On-screen Show (4:3)</PresentationFormat>
  <Paragraphs>398</Paragraphs>
  <Slides>25</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ＭＳ Ｐゴシック</vt:lpstr>
      <vt:lpstr>ＭＳ Ｐゴシック</vt:lpstr>
      <vt:lpstr>Acumin Pro</vt:lpstr>
      <vt:lpstr>Arial</vt:lpstr>
      <vt:lpstr>Arial Black</vt:lpstr>
      <vt:lpstr>Arial Narrow</vt:lpstr>
      <vt:lpstr>Calibri</vt:lpstr>
      <vt:lpstr>Calibri Light</vt:lpstr>
      <vt:lpstr>Courier New</vt:lpstr>
      <vt:lpstr>Times New Roman</vt:lpstr>
      <vt:lpstr>Wingdings</vt:lpstr>
      <vt:lpstr>Office Theme</vt:lpstr>
      <vt:lpstr>Custom Design</vt:lpstr>
      <vt:lpstr>PowerPoint Presentation</vt:lpstr>
      <vt:lpstr>PowerPoint Presentation</vt:lpstr>
      <vt:lpstr>ENABLING LEGISLATION</vt:lpstr>
      <vt:lpstr>CONSTITUTIONAL PROVISION AND EMPLOYMENT LAW FRAMEWORK</vt:lpstr>
      <vt:lpstr>MANDATORY FUNCTIONS</vt:lpstr>
      <vt:lpstr>DISCRETIONARY FUNCTIONS </vt:lpstr>
      <vt:lpstr>GOAL, MISSION AND VISION </vt:lpstr>
      <vt:lpstr>    STRATEGIC PILLARS </vt:lpstr>
      <vt:lpstr> PROGRAMMES</vt:lpstr>
      <vt:lpstr>PowerPoint Presentation</vt:lpstr>
      <vt:lpstr>PowerPoint Presentation</vt:lpstr>
      <vt:lpstr>2021/22 FIRST QUARTER NON – FINANCIAL PERFORMANCE RESULTS: EXECUTIVE SUMMARY</vt:lpstr>
      <vt:lpstr>2021/22 FIRST QUARTER NON – FINANCIAL PERFORMANCE RESULTS: DETAILED</vt:lpstr>
      <vt:lpstr>2021/22 FIRST QUARTER HIGH IMPACT LABOUR MARKET CONTRIBUTIONS (1/5)</vt:lpstr>
      <vt:lpstr>PowerPoint Presentation</vt:lpstr>
      <vt:lpstr>2021/22 FIRST QUARTER PROVINCIAL OUTREACH</vt:lpstr>
      <vt:lpstr>PowerPoint Presentation</vt:lpstr>
      <vt:lpstr>PowerPoint Presentation</vt:lpstr>
      <vt:lpstr>ECONOMIC CLASSIFICATION</vt:lpstr>
      <vt:lpstr>FINANCIAL PERFORMANCE ANALYSIS </vt:lpstr>
      <vt:lpstr>FINANCIAL PERFORMANCE ANALYSIS</vt:lpstr>
      <vt:lpstr>TOTAL COST : CASE DISBURSEMENT EXPENDITURE</vt:lpstr>
      <vt:lpstr>PROGRAMME FUNDING</vt:lpstr>
      <vt:lpstr>IRREGULAR, FRUITLESS AND WASTEFUL EXPENDITURE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CCMA BRICs unit: Governance &amp; Strategy Department</dc:creator>
  <cp:lastModifiedBy>Thando Wababa (MIN)</cp:lastModifiedBy>
  <cp:revision>307</cp:revision>
  <dcterms:created xsi:type="dcterms:W3CDTF">2018-09-03T16:57:49Z</dcterms:created>
  <dcterms:modified xsi:type="dcterms:W3CDTF">2022-02-11T12:57:57Z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0x010100724ECC13F4E48544BE87D11B41952591</vt:lpwstr>
  </property>
</Properties>
</file>