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1" r:id="rId4"/>
    <p:sldId id="258" r:id="rId5"/>
    <p:sldId id="259"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77"/>
    <p:restoredTop sz="94845"/>
  </p:normalViewPr>
  <p:slideViewPr>
    <p:cSldViewPr snapToGrid="0" snapToObjects="1">
      <p:cViewPr varScale="1">
        <p:scale>
          <a:sx n="79" d="100"/>
          <a:sy n="79" d="100"/>
        </p:scale>
        <p:origin x="893"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21149-4657-1F44-BCEA-A4FAABC543E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4E71515-77A8-5D47-AFBF-528D6B4E02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BA7071B-C47C-0E40-AB97-B3CE095100F4}"/>
              </a:ext>
            </a:extLst>
          </p:cNvPr>
          <p:cNvSpPr>
            <a:spLocks noGrp="1"/>
          </p:cNvSpPr>
          <p:nvPr>
            <p:ph type="dt" sz="half" idx="10"/>
          </p:nvPr>
        </p:nvSpPr>
        <p:spPr/>
        <p:txBody>
          <a:bodyPr/>
          <a:lstStyle/>
          <a:p>
            <a:fld id="{5E6A82E9-B94B-2B4F-BB23-C8CF68B6C131}" type="datetimeFigureOut">
              <a:rPr lang="en-US" smtClean="0"/>
              <a:t>2/16/2022</a:t>
            </a:fld>
            <a:endParaRPr lang="en-US"/>
          </a:p>
        </p:txBody>
      </p:sp>
      <p:sp>
        <p:nvSpPr>
          <p:cNvPr id="5" name="Footer Placeholder 4">
            <a:extLst>
              <a:ext uri="{FF2B5EF4-FFF2-40B4-BE49-F238E27FC236}">
                <a16:creationId xmlns:a16="http://schemas.microsoft.com/office/drawing/2014/main" id="{0FC190CC-9F83-8F45-88B1-F93551B187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C5077D-7E2B-8241-A307-9D6BB6662F6F}"/>
              </a:ext>
            </a:extLst>
          </p:cNvPr>
          <p:cNvSpPr>
            <a:spLocks noGrp="1"/>
          </p:cNvSpPr>
          <p:nvPr>
            <p:ph type="sldNum" sz="quarter" idx="12"/>
          </p:nvPr>
        </p:nvSpPr>
        <p:spPr/>
        <p:txBody>
          <a:bodyPr/>
          <a:lstStyle/>
          <a:p>
            <a:fld id="{A619512E-0087-534B-938E-D7C6D2D0F716}" type="slidenum">
              <a:rPr lang="en-US" smtClean="0"/>
              <a:t>‹#›</a:t>
            </a:fld>
            <a:endParaRPr lang="en-US"/>
          </a:p>
        </p:txBody>
      </p:sp>
    </p:spTree>
    <p:extLst>
      <p:ext uri="{BB962C8B-B14F-4D97-AF65-F5344CB8AC3E}">
        <p14:creationId xmlns:p14="http://schemas.microsoft.com/office/powerpoint/2010/main" val="2794792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AA236-BCC0-CE4E-9508-F6FC4E43A40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08DCF12-50F7-1648-8DD6-F17283B3D49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54D4D55-6C16-064C-BD89-8FCF28A5A5AE}"/>
              </a:ext>
            </a:extLst>
          </p:cNvPr>
          <p:cNvSpPr>
            <a:spLocks noGrp="1"/>
          </p:cNvSpPr>
          <p:nvPr>
            <p:ph type="dt" sz="half" idx="10"/>
          </p:nvPr>
        </p:nvSpPr>
        <p:spPr/>
        <p:txBody>
          <a:bodyPr/>
          <a:lstStyle/>
          <a:p>
            <a:fld id="{5E6A82E9-B94B-2B4F-BB23-C8CF68B6C131}" type="datetimeFigureOut">
              <a:rPr lang="en-US" smtClean="0"/>
              <a:t>2/16/2022</a:t>
            </a:fld>
            <a:endParaRPr lang="en-US"/>
          </a:p>
        </p:txBody>
      </p:sp>
      <p:sp>
        <p:nvSpPr>
          <p:cNvPr id="5" name="Footer Placeholder 4">
            <a:extLst>
              <a:ext uri="{FF2B5EF4-FFF2-40B4-BE49-F238E27FC236}">
                <a16:creationId xmlns:a16="http://schemas.microsoft.com/office/drawing/2014/main" id="{73AC685F-0262-B14F-8E03-61E151B29A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7B82F5-2C1D-2A46-B48C-389FDC97BEAB}"/>
              </a:ext>
            </a:extLst>
          </p:cNvPr>
          <p:cNvSpPr>
            <a:spLocks noGrp="1"/>
          </p:cNvSpPr>
          <p:nvPr>
            <p:ph type="sldNum" sz="quarter" idx="12"/>
          </p:nvPr>
        </p:nvSpPr>
        <p:spPr/>
        <p:txBody>
          <a:bodyPr/>
          <a:lstStyle/>
          <a:p>
            <a:fld id="{A619512E-0087-534B-938E-D7C6D2D0F716}" type="slidenum">
              <a:rPr lang="en-US" smtClean="0"/>
              <a:t>‹#›</a:t>
            </a:fld>
            <a:endParaRPr lang="en-US"/>
          </a:p>
        </p:txBody>
      </p:sp>
    </p:spTree>
    <p:extLst>
      <p:ext uri="{BB962C8B-B14F-4D97-AF65-F5344CB8AC3E}">
        <p14:creationId xmlns:p14="http://schemas.microsoft.com/office/powerpoint/2010/main" val="4098324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3400C1-1067-7D43-98BE-233CD0C1D7D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2A0B9DD-F075-274B-8E7A-FCB188EA9B0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2257C55-3A4F-CA47-A9B7-D0B4A315EB62}"/>
              </a:ext>
            </a:extLst>
          </p:cNvPr>
          <p:cNvSpPr>
            <a:spLocks noGrp="1"/>
          </p:cNvSpPr>
          <p:nvPr>
            <p:ph type="dt" sz="half" idx="10"/>
          </p:nvPr>
        </p:nvSpPr>
        <p:spPr/>
        <p:txBody>
          <a:bodyPr/>
          <a:lstStyle/>
          <a:p>
            <a:fld id="{5E6A82E9-B94B-2B4F-BB23-C8CF68B6C131}" type="datetimeFigureOut">
              <a:rPr lang="en-US" smtClean="0"/>
              <a:t>2/16/2022</a:t>
            </a:fld>
            <a:endParaRPr lang="en-US"/>
          </a:p>
        </p:txBody>
      </p:sp>
      <p:sp>
        <p:nvSpPr>
          <p:cNvPr id="5" name="Footer Placeholder 4">
            <a:extLst>
              <a:ext uri="{FF2B5EF4-FFF2-40B4-BE49-F238E27FC236}">
                <a16:creationId xmlns:a16="http://schemas.microsoft.com/office/drawing/2014/main" id="{4FB70AC0-8983-964E-A9E8-6C961F90D5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22FFE7-75F9-DD4C-9007-103D86764F77}"/>
              </a:ext>
            </a:extLst>
          </p:cNvPr>
          <p:cNvSpPr>
            <a:spLocks noGrp="1"/>
          </p:cNvSpPr>
          <p:nvPr>
            <p:ph type="sldNum" sz="quarter" idx="12"/>
          </p:nvPr>
        </p:nvSpPr>
        <p:spPr/>
        <p:txBody>
          <a:bodyPr/>
          <a:lstStyle/>
          <a:p>
            <a:fld id="{A619512E-0087-534B-938E-D7C6D2D0F716}" type="slidenum">
              <a:rPr lang="en-US" smtClean="0"/>
              <a:t>‹#›</a:t>
            </a:fld>
            <a:endParaRPr lang="en-US"/>
          </a:p>
        </p:txBody>
      </p:sp>
    </p:spTree>
    <p:extLst>
      <p:ext uri="{BB962C8B-B14F-4D97-AF65-F5344CB8AC3E}">
        <p14:creationId xmlns:p14="http://schemas.microsoft.com/office/powerpoint/2010/main" val="779810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B09F9-0CDA-3346-932C-B925E6DDB13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F0F6827-0F9B-6C4A-9DA0-B7AB1047FDA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059136D-2D1F-CE48-99F2-CD1DCF547458}"/>
              </a:ext>
            </a:extLst>
          </p:cNvPr>
          <p:cNvSpPr>
            <a:spLocks noGrp="1"/>
          </p:cNvSpPr>
          <p:nvPr>
            <p:ph type="dt" sz="half" idx="10"/>
          </p:nvPr>
        </p:nvSpPr>
        <p:spPr/>
        <p:txBody>
          <a:bodyPr/>
          <a:lstStyle/>
          <a:p>
            <a:fld id="{5E6A82E9-B94B-2B4F-BB23-C8CF68B6C131}" type="datetimeFigureOut">
              <a:rPr lang="en-US" smtClean="0"/>
              <a:t>2/16/2022</a:t>
            </a:fld>
            <a:endParaRPr lang="en-US"/>
          </a:p>
        </p:txBody>
      </p:sp>
      <p:sp>
        <p:nvSpPr>
          <p:cNvPr id="5" name="Footer Placeholder 4">
            <a:extLst>
              <a:ext uri="{FF2B5EF4-FFF2-40B4-BE49-F238E27FC236}">
                <a16:creationId xmlns:a16="http://schemas.microsoft.com/office/drawing/2014/main" id="{9384E816-5E84-BD4F-A1EE-BF4504C68A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320BFE-D9D3-D248-A134-35B000E664AD}"/>
              </a:ext>
            </a:extLst>
          </p:cNvPr>
          <p:cNvSpPr>
            <a:spLocks noGrp="1"/>
          </p:cNvSpPr>
          <p:nvPr>
            <p:ph type="sldNum" sz="quarter" idx="12"/>
          </p:nvPr>
        </p:nvSpPr>
        <p:spPr/>
        <p:txBody>
          <a:bodyPr/>
          <a:lstStyle/>
          <a:p>
            <a:fld id="{A619512E-0087-534B-938E-D7C6D2D0F716}" type="slidenum">
              <a:rPr lang="en-US" smtClean="0"/>
              <a:t>‹#›</a:t>
            </a:fld>
            <a:endParaRPr lang="en-US"/>
          </a:p>
        </p:txBody>
      </p:sp>
    </p:spTree>
    <p:extLst>
      <p:ext uri="{BB962C8B-B14F-4D97-AF65-F5344CB8AC3E}">
        <p14:creationId xmlns:p14="http://schemas.microsoft.com/office/powerpoint/2010/main" val="3565800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8407A-30B0-4E49-8BD7-F90450E0421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2572F1E-AC4C-0442-842E-61D3F1BBF8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C56D7DF-E151-9243-B60A-FC9ABB0EDF99}"/>
              </a:ext>
            </a:extLst>
          </p:cNvPr>
          <p:cNvSpPr>
            <a:spLocks noGrp="1"/>
          </p:cNvSpPr>
          <p:nvPr>
            <p:ph type="dt" sz="half" idx="10"/>
          </p:nvPr>
        </p:nvSpPr>
        <p:spPr/>
        <p:txBody>
          <a:bodyPr/>
          <a:lstStyle/>
          <a:p>
            <a:fld id="{5E6A82E9-B94B-2B4F-BB23-C8CF68B6C131}" type="datetimeFigureOut">
              <a:rPr lang="en-US" smtClean="0"/>
              <a:t>2/16/2022</a:t>
            </a:fld>
            <a:endParaRPr lang="en-US"/>
          </a:p>
        </p:txBody>
      </p:sp>
      <p:sp>
        <p:nvSpPr>
          <p:cNvPr id="5" name="Footer Placeholder 4">
            <a:extLst>
              <a:ext uri="{FF2B5EF4-FFF2-40B4-BE49-F238E27FC236}">
                <a16:creationId xmlns:a16="http://schemas.microsoft.com/office/drawing/2014/main" id="{4417E040-125C-064A-A5C3-7CD281C2AE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71A7C-33D6-6C41-A9EF-0138A26C8995}"/>
              </a:ext>
            </a:extLst>
          </p:cNvPr>
          <p:cNvSpPr>
            <a:spLocks noGrp="1"/>
          </p:cNvSpPr>
          <p:nvPr>
            <p:ph type="sldNum" sz="quarter" idx="12"/>
          </p:nvPr>
        </p:nvSpPr>
        <p:spPr/>
        <p:txBody>
          <a:bodyPr/>
          <a:lstStyle/>
          <a:p>
            <a:fld id="{A619512E-0087-534B-938E-D7C6D2D0F716}" type="slidenum">
              <a:rPr lang="en-US" smtClean="0"/>
              <a:t>‹#›</a:t>
            </a:fld>
            <a:endParaRPr lang="en-US"/>
          </a:p>
        </p:txBody>
      </p:sp>
    </p:spTree>
    <p:extLst>
      <p:ext uri="{BB962C8B-B14F-4D97-AF65-F5344CB8AC3E}">
        <p14:creationId xmlns:p14="http://schemas.microsoft.com/office/powerpoint/2010/main" val="1102350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BEFE6-0D9C-AA4D-AFFD-F5B35638BD9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25513EB-2090-454D-8330-6172CA694CF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FB5DB87-D34A-4247-B61D-5D691483719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64A5504A-1965-594D-A70C-EB47728EBDDC}"/>
              </a:ext>
            </a:extLst>
          </p:cNvPr>
          <p:cNvSpPr>
            <a:spLocks noGrp="1"/>
          </p:cNvSpPr>
          <p:nvPr>
            <p:ph type="dt" sz="half" idx="10"/>
          </p:nvPr>
        </p:nvSpPr>
        <p:spPr/>
        <p:txBody>
          <a:bodyPr/>
          <a:lstStyle/>
          <a:p>
            <a:fld id="{5E6A82E9-B94B-2B4F-BB23-C8CF68B6C131}" type="datetimeFigureOut">
              <a:rPr lang="en-US" smtClean="0"/>
              <a:t>2/16/2022</a:t>
            </a:fld>
            <a:endParaRPr lang="en-US"/>
          </a:p>
        </p:txBody>
      </p:sp>
      <p:sp>
        <p:nvSpPr>
          <p:cNvPr id="6" name="Footer Placeholder 5">
            <a:extLst>
              <a:ext uri="{FF2B5EF4-FFF2-40B4-BE49-F238E27FC236}">
                <a16:creationId xmlns:a16="http://schemas.microsoft.com/office/drawing/2014/main" id="{CBD42D2B-BE10-CA42-8F01-EF60C2D998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B9058F-AB9F-2C4A-9820-B5510E8D7EFD}"/>
              </a:ext>
            </a:extLst>
          </p:cNvPr>
          <p:cNvSpPr>
            <a:spLocks noGrp="1"/>
          </p:cNvSpPr>
          <p:nvPr>
            <p:ph type="sldNum" sz="quarter" idx="12"/>
          </p:nvPr>
        </p:nvSpPr>
        <p:spPr/>
        <p:txBody>
          <a:bodyPr/>
          <a:lstStyle/>
          <a:p>
            <a:fld id="{A619512E-0087-534B-938E-D7C6D2D0F716}" type="slidenum">
              <a:rPr lang="en-US" smtClean="0"/>
              <a:t>‹#›</a:t>
            </a:fld>
            <a:endParaRPr lang="en-US"/>
          </a:p>
        </p:txBody>
      </p:sp>
    </p:spTree>
    <p:extLst>
      <p:ext uri="{BB962C8B-B14F-4D97-AF65-F5344CB8AC3E}">
        <p14:creationId xmlns:p14="http://schemas.microsoft.com/office/powerpoint/2010/main" val="3155862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A3A70-7970-6546-8654-A166E3C507A5}"/>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EBA19D4-A10C-2143-BE49-B6642B86E2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4EB3CB4-8F86-2F49-AA53-C33DADCB4CC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00965BD-F688-6C48-B02D-59607D6505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B20C37E-DED7-F943-9732-2B28593B79B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50F46C8D-3801-3346-A534-5759F3662C1F}"/>
              </a:ext>
            </a:extLst>
          </p:cNvPr>
          <p:cNvSpPr>
            <a:spLocks noGrp="1"/>
          </p:cNvSpPr>
          <p:nvPr>
            <p:ph type="dt" sz="half" idx="10"/>
          </p:nvPr>
        </p:nvSpPr>
        <p:spPr/>
        <p:txBody>
          <a:bodyPr/>
          <a:lstStyle/>
          <a:p>
            <a:fld id="{5E6A82E9-B94B-2B4F-BB23-C8CF68B6C131}" type="datetimeFigureOut">
              <a:rPr lang="en-US" smtClean="0"/>
              <a:t>2/16/2022</a:t>
            </a:fld>
            <a:endParaRPr lang="en-US"/>
          </a:p>
        </p:txBody>
      </p:sp>
      <p:sp>
        <p:nvSpPr>
          <p:cNvPr id="8" name="Footer Placeholder 7">
            <a:extLst>
              <a:ext uri="{FF2B5EF4-FFF2-40B4-BE49-F238E27FC236}">
                <a16:creationId xmlns:a16="http://schemas.microsoft.com/office/drawing/2014/main" id="{786A526E-F331-A743-A6A0-CC9763384A9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6A9C1C-AAF8-584C-948F-87038C033E2D}"/>
              </a:ext>
            </a:extLst>
          </p:cNvPr>
          <p:cNvSpPr>
            <a:spLocks noGrp="1"/>
          </p:cNvSpPr>
          <p:nvPr>
            <p:ph type="sldNum" sz="quarter" idx="12"/>
          </p:nvPr>
        </p:nvSpPr>
        <p:spPr/>
        <p:txBody>
          <a:bodyPr/>
          <a:lstStyle/>
          <a:p>
            <a:fld id="{A619512E-0087-534B-938E-D7C6D2D0F716}" type="slidenum">
              <a:rPr lang="en-US" smtClean="0"/>
              <a:t>‹#›</a:t>
            </a:fld>
            <a:endParaRPr lang="en-US"/>
          </a:p>
        </p:txBody>
      </p:sp>
    </p:spTree>
    <p:extLst>
      <p:ext uri="{BB962C8B-B14F-4D97-AF65-F5344CB8AC3E}">
        <p14:creationId xmlns:p14="http://schemas.microsoft.com/office/powerpoint/2010/main" val="2366854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97639-F7CE-694D-876B-F81A11B7D9C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4FB1A3C7-B798-8445-9823-2B91CC7EC9B1}"/>
              </a:ext>
            </a:extLst>
          </p:cNvPr>
          <p:cNvSpPr>
            <a:spLocks noGrp="1"/>
          </p:cNvSpPr>
          <p:nvPr>
            <p:ph type="dt" sz="half" idx="10"/>
          </p:nvPr>
        </p:nvSpPr>
        <p:spPr/>
        <p:txBody>
          <a:bodyPr/>
          <a:lstStyle/>
          <a:p>
            <a:fld id="{5E6A82E9-B94B-2B4F-BB23-C8CF68B6C131}" type="datetimeFigureOut">
              <a:rPr lang="en-US" smtClean="0"/>
              <a:t>2/16/2022</a:t>
            </a:fld>
            <a:endParaRPr lang="en-US"/>
          </a:p>
        </p:txBody>
      </p:sp>
      <p:sp>
        <p:nvSpPr>
          <p:cNvPr id="4" name="Footer Placeholder 3">
            <a:extLst>
              <a:ext uri="{FF2B5EF4-FFF2-40B4-BE49-F238E27FC236}">
                <a16:creationId xmlns:a16="http://schemas.microsoft.com/office/drawing/2014/main" id="{8D58DE51-1A1E-CA44-86FA-2C7EF0751E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93322EB-D0EC-4B4D-A953-CFAE7741FFB6}"/>
              </a:ext>
            </a:extLst>
          </p:cNvPr>
          <p:cNvSpPr>
            <a:spLocks noGrp="1"/>
          </p:cNvSpPr>
          <p:nvPr>
            <p:ph type="sldNum" sz="quarter" idx="12"/>
          </p:nvPr>
        </p:nvSpPr>
        <p:spPr/>
        <p:txBody>
          <a:bodyPr/>
          <a:lstStyle/>
          <a:p>
            <a:fld id="{A619512E-0087-534B-938E-D7C6D2D0F716}" type="slidenum">
              <a:rPr lang="en-US" smtClean="0"/>
              <a:t>‹#›</a:t>
            </a:fld>
            <a:endParaRPr lang="en-US"/>
          </a:p>
        </p:txBody>
      </p:sp>
    </p:spTree>
    <p:extLst>
      <p:ext uri="{BB962C8B-B14F-4D97-AF65-F5344CB8AC3E}">
        <p14:creationId xmlns:p14="http://schemas.microsoft.com/office/powerpoint/2010/main" val="4146442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6998F4-ACE6-694C-842B-B25821DE6123}"/>
              </a:ext>
            </a:extLst>
          </p:cNvPr>
          <p:cNvSpPr>
            <a:spLocks noGrp="1"/>
          </p:cNvSpPr>
          <p:nvPr>
            <p:ph type="dt" sz="half" idx="10"/>
          </p:nvPr>
        </p:nvSpPr>
        <p:spPr/>
        <p:txBody>
          <a:bodyPr/>
          <a:lstStyle/>
          <a:p>
            <a:fld id="{5E6A82E9-B94B-2B4F-BB23-C8CF68B6C131}" type="datetimeFigureOut">
              <a:rPr lang="en-US" smtClean="0"/>
              <a:t>2/16/2022</a:t>
            </a:fld>
            <a:endParaRPr lang="en-US"/>
          </a:p>
        </p:txBody>
      </p:sp>
      <p:sp>
        <p:nvSpPr>
          <p:cNvPr id="3" name="Footer Placeholder 2">
            <a:extLst>
              <a:ext uri="{FF2B5EF4-FFF2-40B4-BE49-F238E27FC236}">
                <a16:creationId xmlns:a16="http://schemas.microsoft.com/office/drawing/2014/main" id="{6AEAB00C-A4FB-0143-9D9A-687BCB9A10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9DA34B-B8FA-AD40-858B-02FD38D41FF1}"/>
              </a:ext>
            </a:extLst>
          </p:cNvPr>
          <p:cNvSpPr>
            <a:spLocks noGrp="1"/>
          </p:cNvSpPr>
          <p:nvPr>
            <p:ph type="sldNum" sz="quarter" idx="12"/>
          </p:nvPr>
        </p:nvSpPr>
        <p:spPr/>
        <p:txBody>
          <a:bodyPr/>
          <a:lstStyle/>
          <a:p>
            <a:fld id="{A619512E-0087-534B-938E-D7C6D2D0F716}" type="slidenum">
              <a:rPr lang="en-US" smtClean="0"/>
              <a:t>‹#›</a:t>
            </a:fld>
            <a:endParaRPr lang="en-US"/>
          </a:p>
        </p:txBody>
      </p:sp>
    </p:spTree>
    <p:extLst>
      <p:ext uri="{BB962C8B-B14F-4D97-AF65-F5344CB8AC3E}">
        <p14:creationId xmlns:p14="http://schemas.microsoft.com/office/powerpoint/2010/main" val="202007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497A6-57B4-A741-8A47-E556C4C27C5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E0347C5B-A347-9A46-8E85-ED60C251D8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F7B5891-DB18-FF48-A424-702728A831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3C6AC02-88EC-604C-8B6A-6B32D8F52495}"/>
              </a:ext>
            </a:extLst>
          </p:cNvPr>
          <p:cNvSpPr>
            <a:spLocks noGrp="1"/>
          </p:cNvSpPr>
          <p:nvPr>
            <p:ph type="dt" sz="half" idx="10"/>
          </p:nvPr>
        </p:nvSpPr>
        <p:spPr/>
        <p:txBody>
          <a:bodyPr/>
          <a:lstStyle/>
          <a:p>
            <a:fld id="{5E6A82E9-B94B-2B4F-BB23-C8CF68B6C131}" type="datetimeFigureOut">
              <a:rPr lang="en-US" smtClean="0"/>
              <a:t>2/16/2022</a:t>
            </a:fld>
            <a:endParaRPr lang="en-US"/>
          </a:p>
        </p:txBody>
      </p:sp>
      <p:sp>
        <p:nvSpPr>
          <p:cNvPr id="6" name="Footer Placeholder 5">
            <a:extLst>
              <a:ext uri="{FF2B5EF4-FFF2-40B4-BE49-F238E27FC236}">
                <a16:creationId xmlns:a16="http://schemas.microsoft.com/office/drawing/2014/main" id="{F1981DC3-EE19-F341-A7E3-FE5811E6B8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0F7D9F-5EB3-4749-BAE6-8031BEBCE886}"/>
              </a:ext>
            </a:extLst>
          </p:cNvPr>
          <p:cNvSpPr>
            <a:spLocks noGrp="1"/>
          </p:cNvSpPr>
          <p:nvPr>
            <p:ph type="sldNum" sz="quarter" idx="12"/>
          </p:nvPr>
        </p:nvSpPr>
        <p:spPr/>
        <p:txBody>
          <a:bodyPr/>
          <a:lstStyle/>
          <a:p>
            <a:fld id="{A619512E-0087-534B-938E-D7C6D2D0F716}" type="slidenum">
              <a:rPr lang="en-US" smtClean="0"/>
              <a:t>‹#›</a:t>
            </a:fld>
            <a:endParaRPr lang="en-US"/>
          </a:p>
        </p:txBody>
      </p:sp>
    </p:spTree>
    <p:extLst>
      <p:ext uri="{BB962C8B-B14F-4D97-AF65-F5344CB8AC3E}">
        <p14:creationId xmlns:p14="http://schemas.microsoft.com/office/powerpoint/2010/main" val="2954577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947D3-4CB0-4D4C-91D4-CDC58529BAE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4BE8E767-B4BE-5B46-9F85-AD4A6CBA1C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6B07E1-34AE-504A-917A-981357A1DE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7FFF32B-76C4-D245-A9C2-A42BE0995D52}"/>
              </a:ext>
            </a:extLst>
          </p:cNvPr>
          <p:cNvSpPr>
            <a:spLocks noGrp="1"/>
          </p:cNvSpPr>
          <p:nvPr>
            <p:ph type="dt" sz="half" idx="10"/>
          </p:nvPr>
        </p:nvSpPr>
        <p:spPr/>
        <p:txBody>
          <a:bodyPr/>
          <a:lstStyle/>
          <a:p>
            <a:fld id="{5E6A82E9-B94B-2B4F-BB23-C8CF68B6C131}" type="datetimeFigureOut">
              <a:rPr lang="en-US" smtClean="0"/>
              <a:t>2/16/2022</a:t>
            </a:fld>
            <a:endParaRPr lang="en-US"/>
          </a:p>
        </p:txBody>
      </p:sp>
      <p:sp>
        <p:nvSpPr>
          <p:cNvPr id="6" name="Footer Placeholder 5">
            <a:extLst>
              <a:ext uri="{FF2B5EF4-FFF2-40B4-BE49-F238E27FC236}">
                <a16:creationId xmlns:a16="http://schemas.microsoft.com/office/drawing/2014/main" id="{857E9E65-6989-6749-8147-C99DDA2B6F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407AEB-0787-104B-9255-4EDFEDF3415B}"/>
              </a:ext>
            </a:extLst>
          </p:cNvPr>
          <p:cNvSpPr>
            <a:spLocks noGrp="1"/>
          </p:cNvSpPr>
          <p:nvPr>
            <p:ph type="sldNum" sz="quarter" idx="12"/>
          </p:nvPr>
        </p:nvSpPr>
        <p:spPr/>
        <p:txBody>
          <a:bodyPr/>
          <a:lstStyle/>
          <a:p>
            <a:fld id="{A619512E-0087-534B-938E-D7C6D2D0F716}" type="slidenum">
              <a:rPr lang="en-US" smtClean="0"/>
              <a:t>‹#›</a:t>
            </a:fld>
            <a:endParaRPr lang="en-US"/>
          </a:p>
        </p:txBody>
      </p:sp>
    </p:spTree>
    <p:extLst>
      <p:ext uri="{BB962C8B-B14F-4D97-AF65-F5344CB8AC3E}">
        <p14:creationId xmlns:p14="http://schemas.microsoft.com/office/powerpoint/2010/main" val="850003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3494E5-EFA9-1349-A636-9A4D39D4C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DFDF4B8-039A-614E-A2B4-7E22E5D3B4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99F47B3-80DE-4B4A-A683-08856521AA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6A82E9-B94B-2B4F-BB23-C8CF68B6C131}" type="datetimeFigureOut">
              <a:rPr lang="en-US" smtClean="0"/>
              <a:t>2/16/2022</a:t>
            </a:fld>
            <a:endParaRPr lang="en-US"/>
          </a:p>
        </p:txBody>
      </p:sp>
      <p:sp>
        <p:nvSpPr>
          <p:cNvPr id="5" name="Footer Placeholder 4">
            <a:extLst>
              <a:ext uri="{FF2B5EF4-FFF2-40B4-BE49-F238E27FC236}">
                <a16:creationId xmlns:a16="http://schemas.microsoft.com/office/drawing/2014/main" id="{0E5DDEB0-DDD9-0641-A35E-D6EF78CBAD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664EAD-3378-0547-9119-F5BA5CA737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19512E-0087-534B-938E-D7C6D2D0F716}" type="slidenum">
              <a:rPr lang="en-US" smtClean="0"/>
              <a:t>‹#›</a:t>
            </a:fld>
            <a:endParaRPr lang="en-US"/>
          </a:p>
        </p:txBody>
      </p:sp>
    </p:spTree>
    <p:extLst>
      <p:ext uri="{BB962C8B-B14F-4D97-AF65-F5344CB8AC3E}">
        <p14:creationId xmlns:p14="http://schemas.microsoft.com/office/powerpoint/2010/main" val="2042045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nnYhZCUYOxs?feature=oembed" TargetMode="External"/><Relationship Id="rId5" Type="http://schemas.openxmlformats.org/officeDocument/2006/relationships/hyperlink" Target="https://greattransition.org/publication/precariat-transformative-class" TargetMode="Externa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resbank.co.za/content/dam/sarb/publications/working-papers/2021/WP%202117.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radingeconomics.com/south-africa/exports" TargetMode="External"/><Relationship Id="rId2" Type="http://schemas.openxmlformats.org/officeDocument/2006/relationships/hyperlink" Target="https://tradingeconomics.com/south-africa/import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CE68A-FE44-DC4A-843F-0D6F8BCCCE76}"/>
              </a:ext>
            </a:extLst>
          </p:cNvPr>
          <p:cNvSpPr>
            <a:spLocks noGrp="1"/>
          </p:cNvSpPr>
          <p:nvPr>
            <p:ph type="ctrTitle"/>
          </p:nvPr>
        </p:nvSpPr>
        <p:spPr/>
        <p:txBody>
          <a:bodyPr>
            <a:normAutofit/>
          </a:bodyPr>
          <a:lstStyle/>
          <a:p>
            <a:r>
              <a:rPr lang="en-US" sz="4000" dirty="0"/>
              <a:t>Unpacking SA’s Foreign Economic Engagements: Aligning to and Addressing the socio-economic challenges of Inequality, Poverty and Unemployment</a:t>
            </a:r>
          </a:p>
        </p:txBody>
      </p:sp>
      <p:sp>
        <p:nvSpPr>
          <p:cNvPr id="3" name="Subtitle 2">
            <a:extLst>
              <a:ext uri="{FF2B5EF4-FFF2-40B4-BE49-F238E27FC236}">
                <a16:creationId xmlns:a16="http://schemas.microsoft.com/office/drawing/2014/main" id="{A1A646E7-1C17-7246-8F28-B56A22D1A718}"/>
              </a:ext>
            </a:extLst>
          </p:cNvPr>
          <p:cNvSpPr>
            <a:spLocks noGrp="1"/>
          </p:cNvSpPr>
          <p:nvPr>
            <p:ph type="subTitle" idx="1"/>
          </p:nvPr>
        </p:nvSpPr>
        <p:spPr>
          <a:xfrm>
            <a:off x="1524000" y="3602038"/>
            <a:ext cx="9144000" cy="2250122"/>
          </a:xfrm>
        </p:spPr>
        <p:txBody>
          <a:bodyPr>
            <a:normAutofit/>
          </a:bodyPr>
          <a:lstStyle/>
          <a:p>
            <a:r>
              <a:rPr lang="en-US" dirty="0"/>
              <a:t>Presentation</a:t>
            </a:r>
          </a:p>
          <a:p>
            <a:r>
              <a:rPr lang="en-US" dirty="0"/>
              <a:t>PC on International Relations and Cooperation </a:t>
            </a:r>
          </a:p>
          <a:p>
            <a:r>
              <a:rPr lang="en-US" dirty="0"/>
              <a:t>16 February 2022</a:t>
            </a:r>
          </a:p>
          <a:p>
            <a:r>
              <a:rPr lang="en-US" dirty="0"/>
              <a:t>By </a:t>
            </a:r>
          </a:p>
          <a:p>
            <a:r>
              <a:rPr lang="en-US" dirty="0"/>
              <a:t>Institute for Global Dialogue</a:t>
            </a:r>
          </a:p>
        </p:txBody>
      </p:sp>
    </p:spTree>
    <p:extLst>
      <p:ext uri="{BB962C8B-B14F-4D97-AF65-F5344CB8AC3E}">
        <p14:creationId xmlns:p14="http://schemas.microsoft.com/office/powerpoint/2010/main" val="4098878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E5F4C-2888-4740-B18D-536F6778F2E1}"/>
              </a:ext>
            </a:extLst>
          </p:cNvPr>
          <p:cNvSpPr>
            <a:spLocks noGrp="1"/>
          </p:cNvSpPr>
          <p:nvPr>
            <p:ph type="title"/>
          </p:nvPr>
        </p:nvSpPr>
        <p:spPr/>
        <p:txBody>
          <a:bodyPr/>
          <a:lstStyle/>
          <a:p>
            <a:r>
              <a:rPr lang="en-US" dirty="0"/>
              <a:t>The Mainstream Optics: Foreign Economic Relations</a:t>
            </a:r>
          </a:p>
        </p:txBody>
      </p:sp>
      <p:sp>
        <p:nvSpPr>
          <p:cNvPr id="3" name="Content Placeholder 2">
            <a:extLst>
              <a:ext uri="{FF2B5EF4-FFF2-40B4-BE49-F238E27FC236}">
                <a16:creationId xmlns:a16="http://schemas.microsoft.com/office/drawing/2014/main" id="{6F17B080-6E05-2249-9770-E6EE7F0AFD18}"/>
              </a:ext>
            </a:extLst>
          </p:cNvPr>
          <p:cNvSpPr>
            <a:spLocks noGrp="1"/>
          </p:cNvSpPr>
          <p:nvPr>
            <p:ph idx="1"/>
          </p:nvPr>
        </p:nvSpPr>
        <p:spPr>
          <a:xfrm>
            <a:off x="120015" y="1863090"/>
            <a:ext cx="11951970" cy="5177790"/>
          </a:xfrm>
        </p:spPr>
        <p:txBody>
          <a:bodyPr>
            <a:noAutofit/>
          </a:bodyPr>
          <a:lstStyle/>
          <a:p>
            <a:r>
              <a:rPr lang="en-ZA" sz="2000" dirty="0"/>
              <a:t>The focused has been since 1994 focused on generating investment opportunities and improving confidence in South African markets. </a:t>
            </a:r>
          </a:p>
          <a:p>
            <a:r>
              <a:rPr lang="en-ZA" sz="2000" dirty="0"/>
              <a:t>Export led growth model but what been the linkages back into the domestic value demand and supply value chain</a:t>
            </a:r>
          </a:p>
          <a:p>
            <a:r>
              <a:rPr lang="en-ZA" sz="2000" dirty="0"/>
              <a:t>What do investors remain want? </a:t>
            </a:r>
          </a:p>
          <a:p>
            <a:pPr marL="0" indent="0">
              <a:buNone/>
            </a:pPr>
            <a:r>
              <a:rPr lang="en-ZA" sz="2000" dirty="0"/>
              <a:t>	- Security of interests  </a:t>
            </a:r>
          </a:p>
          <a:p>
            <a:pPr marL="0" indent="0">
              <a:buNone/>
            </a:pPr>
            <a:r>
              <a:rPr lang="en-ZA" sz="2000" dirty="0"/>
              <a:t> 	- But also policy certainty</a:t>
            </a:r>
          </a:p>
          <a:p>
            <a:r>
              <a:rPr lang="en-US" sz="1800" dirty="0"/>
              <a:t>Foreign Economic Objectives align to </a:t>
            </a:r>
          </a:p>
          <a:p>
            <a:pPr marL="0" indent="0">
              <a:buNone/>
            </a:pPr>
            <a:endParaRPr lang="en-US" sz="1800" dirty="0"/>
          </a:p>
          <a:p>
            <a:pPr marL="0" indent="0">
              <a:buNone/>
            </a:pPr>
            <a:r>
              <a:rPr lang="en-US" sz="1800" dirty="0"/>
              <a:t>	- The Growth with Development Approach</a:t>
            </a:r>
          </a:p>
          <a:p>
            <a:pPr marL="0" indent="0">
              <a:buNone/>
            </a:pPr>
            <a:r>
              <a:rPr lang="en-US" sz="1800" dirty="0"/>
              <a:t>			Versus</a:t>
            </a:r>
          </a:p>
          <a:p>
            <a:pPr marL="0" indent="0">
              <a:buNone/>
            </a:pPr>
            <a:r>
              <a:rPr lang="en-US" sz="1800" dirty="0"/>
              <a:t>	- The Growth Through Development Approach</a:t>
            </a:r>
          </a:p>
          <a:p>
            <a:pPr marL="0" indent="0">
              <a:buNone/>
            </a:pPr>
            <a:endParaRPr lang="en-US" sz="1800" dirty="0"/>
          </a:p>
          <a:p>
            <a:endParaRPr lang="en-US" sz="1800" dirty="0"/>
          </a:p>
        </p:txBody>
      </p:sp>
    </p:spTree>
    <p:extLst>
      <p:ext uri="{BB962C8B-B14F-4D97-AF65-F5344CB8AC3E}">
        <p14:creationId xmlns:p14="http://schemas.microsoft.com/office/powerpoint/2010/main" val="3080343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963B2C-D587-E343-AC86-690C80CBE5E9}"/>
              </a:ext>
            </a:extLst>
          </p:cNvPr>
          <p:cNvSpPr>
            <a:spLocks noGrp="1"/>
          </p:cNvSpPr>
          <p:nvPr>
            <p:ph idx="1"/>
          </p:nvPr>
        </p:nvSpPr>
        <p:spPr/>
        <p:txBody>
          <a:bodyPr/>
          <a:lstStyle/>
          <a:p>
            <a:r>
              <a:rPr lang="en-US" dirty="0"/>
              <a:t>The bigger global structural question is whether the model of foreign economic engagements serves markets and hence the trickle down effect to development</a:t>
            </a:r>
          </a:p>
          <a:p>
            <a:r>
              <a:rPr lang="en-US" dirty="0"/>
              <a:t>Or should there be a more state centric approach?</a:t>
            </a:r>
          </a:p>
          <a:p>
            <a:r>
              <a:rPr lang="en-US" dirty="0"/>
              <a:t>This has been the debate since the introduction of Reagan and Thatcherite economics</a:t>
            </a:r>
          </a:p>
          <a:p>
            <a:r>
              <a:rPr lang="en-US" dirty="0"/>
              <a:t>So what we essentially dealing with is what model works best. </a:t>
            </a:r>
          </a:p>
          <a:p>
            <a:r>
              <a:rPr lang="en-US" dirty="0"/>
              <a:t>This is best captured by the book by Guy Standing called The Precariat</a:t>
            </a:r>
          </a:p>
          <a:p>
            <a:endParaRPr lang="en-US" dirty="0"/>
          </a:p>
        </p:txBody>
      </p:sp>
      <p:sp>
        <p:nvSpPr>
          <p:cNvPr id="5" name="Rectangle 4">
            <a:extLst>
              <a:ext uri="{FF2B5EF4-FFF2-40B4-BE49-F238E27FC236}">
                <a16:creationId xmlns:a16="http://schemas.microsoft.com/office/drawing/2014/main" id="{C2FAD146-B692-D445-B7C1-90BCF81E91F7}"/>
              </a:ext>
            </a:extLst>
          </p:cNvPr>
          <p:cNvSpPr/>
          <p:nvPr/>
        </p:nvSpPr>
        <p:spPr>
          <a:xfrm>
            <a:off x="2228850" y="496371"/>
            <a:ext cx="5304283" cy="1077218"/>
          </a:xfrm>
          <a:prstGeom prst="rect">
            <a:avLst/>
          </a:prstGeom>
        </p:spPr>
        <p:txBody>
          <a:bodyPr wrap="square">
            <a:spAutoFit/>
          </a:bodyPr>
          <a:lstStyle/>
          <a:p>
            <a:r>
              <a:rPr lang="en-US" sz="3200" dirty="0"/>
              <a:t>The Developmental Agenda Approach </a:t>
            </a:r>
          </a:p>
        </p:txBody>
      </p:sp>
    </p:spTree>
    <p:extLst>
      <p:ext uri="{BB962C8B-B14F-4D97-AF65-F5344CB8AC3E}">
        <p14:creationId xmlns:p14="http://schemas.microsoft.com/office/powerpoint/2010/main" val="3682197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E65F6-C5A0-3A4A-B7E2-46F80909C91F}"/>
              </a:ext>
            </a:extLst>
          </p:cNvPr>
          <p:cNvSpPr>
            <a:spLocks noGrp="1"/>
          </p:cNvSpPr>
          <p:nvPr>
            <p:ph type="title"/>
          </p:nvPr>
        </p:nvSpPr>
        <p:spPr/>
        <p:txBody>
          <a:bodyPr/>
          <a:lstStyle/>
          <a:p>
            <a:r>
              <a:rPr lang="en-US" dirty="0"/>
              <a:t>The Developmental Agenda Conundrum </a:t>
            </a:r>
          </a:p>
        </p:txBody>
      </p:sp>
      <p:pic>
        <p:nvPicPr>
          <p:cNvPr id="3074" name="Picture 2">
            <a:extLst>
              <a:ext uri="{FF2B5EF4-FFF2-40B4-BE49-F238E27FC236}">
                <a16:creationId xmlns:a16="http://schemas.microsoft.com/office/drawing/2014/main" id="{B583C4C6-29D3-1942-8D20-9407780E91AC}"/>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70959" y="1690688"/>
            <a:ext cx="2784856" cy="4351338"/>
          </a:xfrm>
          <a:prstGeom prst="rect">
            <a:avLst/>
          </a:prstGeom>
          <a:noFill/>
          <a:extLst>
            <a:ext uri="{909E8E84-426E-40DD-AFC4-6F175D3DCCD1}">
              <a14:hiddenFill xmlns:a14="http://schemas.microsoft.com/office/drawing/2010/main">
                <a:solidFill>
                  <a:srgbClr val="FFFFFF"/>
                </a:solidFill>
              </a14:hiddenFill>
            </a:ext>
          </a:extLst>
        </p:spPr>
      </p:pic>
      <p:pic>
        <p:nvPicPr>
          <p:cNvPr id="9" name="Online Media 8" descr="What is the Precariat | Guy Standing | TEDxPrague">
            <a:hlinkClick r:id="" action="ppaction://media"/>
            <a:extLst>
              <a:ext uri="{FF2B5EF4-FFF2-40B4-BE49-F238E27FC236}">
                <a16:creationId xmlns:a16="http://schemas.microsoft.com/office/drawing/2014/main" id="{7BCB6B1F-6D34-1843-A774-7BE9A7917D52}"/>
              </a:ext>
            </a:extLst>
          </p:cNvPr>
          <p:cNvPicPr>
            <a:picLocks noRot="1" noChangeAspect="1"/>
          </p:cNvPicPr>
          <p:nvPr>
            <a:videoFile r:link="rId1"/>
          </p:nvPr>
        </p:nvPicPr>
        <p:blipFill>
          <a:blip r:embed="rId4"/>
          <a:stretch>
            <a:fillRect/>
          </a:stretch>
        </p:blipFill>
        <p:spPr>
          <a:xfrm>
            <a:off x="8110847" y="1690688"/>
            <a:ext cx="2984005" cy="3855089"/>
          </a:xfrm>
          <a:prstGeom prst="rect">
            <a:avLst/>
          </a:prstGeom>
        </p:spPr>
      </p:pic>
      <p:sp>
        <p:nvSpPr>
          <p:cNvPr id="10" name="TextBox 9">
            <a:extLst>
              <a:ext uri="{FF2B5EF4-FFF2-40B4-BE49-F238E27FC236}">
                <a16:creationId xmlns:a16="http://schemas.microsoft.com/office/drawing/2014/main" id="{5F0315AD-1E71-1A4D-B97B-94B95F79B048}"/>
              </a:ext>
            </a:extLst>
          </p:cNvPr>
          <p:cNvSpPr txBox="1"/>
          <p:nvPr/>
        </p:nvSpPr>
        <p:spPr>
          <a:xfrm>
            <a:off x="8110846" y="5712031"/>
            <a:ext cx="3431969" cy="369332"/>
          </a:xfrm>
          <a:prstGeom prst="rect">
            <a:avLst/>
          </a:prstGeom>
          <a:noFill/>
        </p:spPr>
        <p:txBody>
          <a:bodyPr wrap="square" rtlCol="0">
            <a:spAutoFit/>
          </a:bodyPr>
          <a:lstStyle/>
          <a:p>
            <a:r>
              <a:rPr lang="en-US" dirty="0"/>
              <a:t>What is the Precariat?</a:t>
            </a:r>
          </a:p>
        </p:txBody>
      </p:sp>
      <p:sp>
        <p:nvSpPr>
          <p:cNvPr id="11" name="Rectangle 10">
            <a:extLst>
              <a:ext uri="{FF2B5EF4-FFF2-40B4-BE49-F238E27FC236}">
                <a16:creationId xmlns:a16="http://schemas.microsoft.com/office/drawing/2014/main" id="{6023B809-A405-B549-8DB4-C4BF925B0933}"/>
              </a:ext>
            </a:extLst>
          </p:cNvPr>
          <p:cNvSpPr/>
          <p:nvPr/>
        </p:nvSpPr>
        <p:spPr>
          <a:xfrm>
            <a:off x="3728852" y="1690688"/>
            <a:ext cx="4251365" cy="5478423"/>
          </a:xfrm>
          <a:prstGeom prst="rect">
            <a:avLst/>
          </a:prstGeom>
        </p:spPr>
        <p:txBody>
          <a:bodyPr wrap="square">
            <a:spAutoFit/>
          </a:bodyPr>
          <a:lstStyle/>
          <a:p>
            <a:r>
              <a:rPr lang="en-ZA" sz="1400" b="1" i="0" u="none" strike="noStrike" dirty="0">
                <a:solidFill>
                  <a:srgbClr val="3C3C3C"/>
                </a:solidFill>
                <a:effectLst/>
              </a:rPr>
              <a:t>The Precariat: Today's Transformative Class? </a:t>
            </a:r>
          </a:p>
          <a:p>
            <a:r>
              <a:rPr lang="en-ZA" sz="1400" b="1" i="0" u="none" strike="noStrike" dirty="0">
                <a:solidFill>
                  <a:srgbClr val="3C3C3C"/>
                </a:solidFill>
                <a:effectLst/>
              </a:rPr>
              <a:t>Guy Standing </a:t>
            </a:r>
          </a:p>
          <a:p>
            <a:r>
              <a:rPr lang="en-ZA" sz="1400" b="1" i="0" u="none" strike="noStrike" dirty="0">
                <a:solidFill>
                  <a:srgbClr val="3C3C3C"/>
                </a:solidFill>
                <a:effectLst/>
              </a:rPr>
              <a:t>October 2018 </a:t>
            </a:r>
            <a:r>
              <a:rPr lang="en-ZA" sz="1400" dirty="0"/>
              <a:t/>
            </a:r>
            <a:br>
              <a:rPr lang="en-ZA" sz="1400" dirty="0"/>
            </a:br>
            <a:r>
              <a:rPr lang="en-ZA" sz="1400" b="0" i="0" u="none" strike="noStrike" dirty="0">
                <a:solidFill>
                  <a:srgbClr val="3C3C3C"/>
                </a:solidFill>
                <a:effectLst/>
              </a:rPr>
              <a:t>Since 1980, the global economy has undergone a dramatic transformation, with the globalization of the </a:t>
            </a:r>
            <a:r>
              <a:rPr lang="en-ZA" sz="1400" b="0" i="0" u="none" strike="noStrike" dirty="0" err="1">
                <a:solidFill>
                  <a:srgbClr val="3C3C3C"/>
                </a:solidFill>
                <a:effectLst/>
              </a:rPr>
              <a:t>labor</a:t>
            </a:r>
            <a:r>
              <a:rPr lang="en-ZA" sz="1400" b="0" i="0" u="none" strike="noStrike" dirty="0">
                <a:solidFill>
                  <a:srgbClr val="3C3C3C"/>
                </a:solidFill>
                <a:effectLst/>
              </a:rPr>
              <a:t> force, the rise of automation, and—above all—the growth of Big Finance, Big Pharma, and Big Tech. The social democratic consensus of the immediate </a:t>
            </a:r>
            <a:r>
              <a:rPr lang="en-ZA" sz="1400" b="0" i="0" u="none" strike="noStrike" dirty="0" err="1">
                <a:solidFill>
                  <a:srgbClr val="3C3C3C"/>
                </a:solidFill>
                <a:effectLst/>
              </a:rPr>
              <a:t>postwar</a:t>
            </a:r>
            <a:r>
              <a:rPr lang="en-ZA" sz="1400" b="0" i="0" u="none" strike="noStrike" dirty="0">
                <a:solidFill>
                  <a:srgbClr val="3C3C3C"/>
                </a:solidFill>
                <a:effectLst/>
              </a:rPr>
              <a:t> years has given way to a new phase of capitalism that is leaving workers further behind and reshaping the class structure. The precariat, a mass class defined by unstable </a:t>
            </a:r>
            <a:r>
              <a:rPr lang="en-ZA" sz="1400" b="0" i="0" u="none" strike="noStrike" dirty="0" err="1">
                <a:solidFill>
                  <a:srgbClr val="3C3C3C"/>
                </a:solidFill>
                <a:effectLst/>
              </a:rPr>
              <a:t>labor</a:t>
            </a:r>
            <a:r>
              <a:rPr lang="en-ZA" sz="1400" b="0" i="0" u="none" strike="noStrike" dirty="0">
                <a:solidFill>
                  <a:srgbClr val="3C3C3C"/>
                </a:solidFill>
                <a:effectLst/>
              </a:rPr>
              <a:t> arrangements, lack of identity, and erosion of rights, is emerging as today’s “dangerous class.” As its demands cannot be met within the current system, the precariat carries transformative potential. To realize that potential, however, the precariat must awaken to its status as a class and fight for a radically changed income distribution that reclaims the commons and guarantees a </a:t>
            </a:r>
            <a:r>
              <a:rPr lang="en-ZA" sz="1400" b="0" i="0" u="none" strike="noStrike" dirty="0" err="1">
                <a:solidFill>
                  <a:srgbClr val="3C3C3C"/>
                </a:solidFill>
                <a:effectLst/>
              </a:rPr>
              <a:t>livable</a:t>
            </a:r>
            <a:r>
              <a:rPr lang="en-ZA" sz="1400" b="0" i="0" u="none" strike="noStrike" dirty="0">
                <a:solidFill>
                  <a:srgbClr val="3C3C3C"/>
                </a:solidFill>
                <a:effectLst/>
              </a:rPr>
              <a:t> income for all. Without transformative action, a dark political era looms.</a:t>
            </a:r>
          </a:p>
          <a:p>
            <a:r>
              <a:rPr lang="en-ZA" sz="1400" b="0" i="0" u="none" strike="noStrike" dirty="0">
                <a:solidFill>
                  <a:srgbClr val="3C3C3C"/>
                </a:solidFill>
                <a:effectLst/>
                <a:hlinkClick r:id="rId5"/>
              </a:rPr>
              <a:t>https://greattransition.org/publication/precariat-transformative-class</a:t>
            </a:r>
            <a:r>
              <a:rPr lang="en-ZA" sz="1400" b="0" i="0" u="none" strike="noStrike" dirty="0">
                <a:solidFill>
                  <a:srgbClr val="3C3C3C"/>
                </a:solidFill>
                <a:effectLst/>
              </a:rPr>
              <a:t> </a:t>
            </a:r>
          </a:p>
          <a:p>
            <a:r>
              <a:rPr lang="en-ZA" sz="1400" dirty="0"/>
              <a:t/>
            </a:r>
            <a:br>
              <a:rPr lang="en-ZA" sz="1400" dirty="0"/>
            </a:br>
            <a:endParaRPr lang="en-US" sz="1400" dirty="0"/>
          </a:p>
        </p:txBody>
      </p:sp>
    </p:spTree>
    <p:extLst>
      <p:ext uri="{BB962C8B-B14F-4D97-AF65-F5344CB8AC3E}">
        <p14:creationId xmlns:p14="http://schemas.microsoft.com/office/powerpoint/2010/main" val="1598355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9"/>
                </p:tgtEl>
              </p:cMediaNode>
            </p:video>
            <p:seq concurrent="1" nextAc="seek">
              <p:cTn id="8" restart="whenNotActive" fill="hold" evtFilter="cancelBubble" nodeType="interactiveSeq">
                <p:stCondLst>
                  <p:cond evt="onClick" delay="0">
                    <p:tgtEl>
                      <p:spTgt spid="9"/>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9"/>
                                        </p:tgtEl>
                                      </p:cBhvr>
                                    </p:cmd>
                                  </p:childTnLst>
                                </p:cTn>
                              </p:par>
                            </p:childTnLst>
                          </p:cTn>
                        </p:par>
                      </p:childTnLst>
                    </p:cTn>
                  </p:par>
                </p:childTnLst>
              </p:cTn>
              <p:nextCondLst>
                <p:cond evt="onClick" delay="0">
                  <p:tgtEl>
                    <p:spTgt spid="9"/>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6266F-BFDD-E94F-94F8-C31E668E083B}"/>
              </a:ext>
            </a:extLst>
          </p:cNvPr>
          <p:cNvSpPr>
            <a:spLocks noGrp="1"/>
          </p:cNvSpPr>
          <p:nvPr>
            <p:ph type="title"/>
          </p:nvPr>
        </p:nvSpPr>
        <p:spPr>
          <a:xfrm>
            <a:off x="838200" y="0"/>
            <a:ext cx="10515600" cy="1325563"/>
          </a:xfrm>
        </p:spPr>
        <p:txBody>
          <a:bodyPr/>
          <a:lstStyle/>
          <a:p>
            <a:r>
              <a:rPr lang="en-US" dirty="0"/>
              <a:t>Where does SA fit in this evolving global economic order?</a:t>
            </a:r>
          </a:p>
        </p:txBody>
      </p:sp>
      <p:sp>
        <p:nvSpPr>
          <p:cNvPr id="3" name="Content Placeholder 2">
            <a:extLst>
              <a:ext uri="{FF2B5EF4-FFF2-40B4-BE49-F238E27FC236}">
                <a16:creationId xmlns:a16="http://schemas.microsoft.com/office/drawing/2014/main" id="{4C8FA43A-C5FA-7E4D-AFB4-7BCE6DE9396C}"/>
              </a:ext>
            </a:extLst>
          </p:cNvPr>
          <p:cNvSpPr>
            <a:spLocks noGrp="1"/>
          </p:cNvSpPr>
          <p:nvPr>
            <p:ph idx="1"/>
          </p:nvPr>
        </p:nvSpPr>
        <p:spPr>
          <a:xfrm>
            <a:off x="332509" y="1325564"/>
            <a:ext cx="11732821" cy="5532436"/>
          </a:xfrm>
        </p:spPr>
        <p:txBody>
          <a:bodyPr>
            <a:normAutofit fontScale="92500"/>
          </a:bodyPr>
          <a:lstStyle/>
          <a:p>
            <a:r>
              <a:rPr lang="en-US" dirty="0"/>
              <a:t>The Dilemma has been translating our export led growth model into viable transformative growth strategy that creates jobs, stimulates opportunities and addresses the socio-economic challenges of the developmental state</a:t>
            </a:r>
          </a:p>
          <a:p>
            <a:r>
              <a:rPr lang="en-US" dirty="0"/>
              <a:t>Here is where our Foreign economic relations needs to be clarified between the trade strategy versus the economic led growth strategy versus a developmental agenda</a:t>
            </a:r>
          </a:p>
          <a:p>
            <a:r>
              <a:rPr lang="en-US" dirty="0"/>
              <a:t>For most SA has aligned FEP to a mainstream interpretation of the global economic approach</a:t>
            </a:r>
          </a:p>
          <a:p>
            <a:r>
              <a:rPr lang="en-US" dirty="0"/>
              <a:t>What has been the end result? What are we selling? How is SA creating comparative advantage in global value chains? Are SA INC still competitive? To what extent is domestic markets attractive? Who has benefited out of FDI </a:t>
            </a:r>
            <a:r>
              <a:rPr lang="en-US" dirty="0" err="1"/>
              <a:t>etc</a:t>
            </a:r>
            <a:r>
              <a:rPr lang="en-US" dirty="0"/>
              <a:t>? Is there reciprocity?  </a:t>
            </a:r>
          </a:p>
          <a:p>
            <a:r>
              <a:rPr lang="en-US" dirty="0"/>
              <a:t>Follow the Flag versus Trade at the border versus Trade behind the Border</a:t>
            </a:r>
          </a:p>
          <a:p>
            <a:r>
              <a:rPr lang="en-US" dirty="0"/>
              <a:t>The value addition of our foreign economic relations for the domestic economy?</a:t>
            </a:r>
          </a:p>
          <a:p>
            <a:endParaRPr lang="en-US" dirty="0"/>
          </a:p>
        </p:txBody>
      </p:sp>
    </p:spTree>
    <p:extLst>
      <p:ext uri="{BB962C8B-B14F-4D97-AF65-F5344CB8AC3E}">
        <p14:creationId xmlns:p14="http://schemas.microsoft.com/office/powerpoint/2010/main" val="1066649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BBB79-A61B-8F49-95C3-53E1F84FF3A0}"/>
              </a:ext>
            </a:extLst>
          </p:cNvPr>
          <p:cNvSpPr>
            <a:spLocks noGrp="1"/>
          </p:cNvSpPr>
          <p:nvPr>
            <p:ph type="title"/>
          </p:nvPr>
        </p:nvSpPr>
        <p:spPr/>
        <p:txBody>
          <a:bodyPr/>
          <a:lstStyle/>
          <a:p>
            <a:r>
              <a:rPr lang="en-US" dirty="0"/>
              <a:t>Understanding SA’s trade strategy (Reserve Bank working paper)</a:t>
            </a:r>
          </a:p>
        </p:txBody>
      </p:sp>
      <p:sp>
        <p:nvSpPr>
          <p:cNvPr id="3" name="Content Placeholder 2">
            <a:extLst>
              <a:ext uri="{FF2B5EF4-FFF2-40B4-BE49-F238E27FC236}">
                <a16:creationId xmlns:a16="http://schemas.microsoft.com/office/drawing/2014/main" id="{335BD004-F4F9-4742-AB24-EA6AB913A156}"/>
              </a:ext>
            </a:extLst>
          </p:cNvPr>
          <p:cNvSpPr>
            <a:spLocks noGrp="1"/>
          </p:cNvSpPr>
          <p:nvPr>
            <p:ph idx="1"/>
          </p:nvPr>
        </p:nvSpPr>
        <p:spPr>
          <a:xfrm>
            <a:off x="261257" y="1825625"/>
            <a:ext cx="11780322" cy="4351338"/>
          </a:xfrm>
        </p:spPr>
        <p:txBody>
          <a:bodyPr>
            <a:normAutofit fontScale="70000" lnSpcReduction="20000"/>
          </a:bodyPr>
          <a:lstStyle/>
          <a:p>
            <a:r>
              <a:rPr lang="en-ZA" dirty="0"/>
              <a:t>South Africa’s exports have lagged behind the rest of the world over recent decades, and this has likely constrained overall economic growth. There are multiple reasons for this disappointing trade performance, including the structure of the country’s export basket (which remains dominated by commodity products), its dependence on a limited number of large but mature export markets, and the high cost and deteriorating competitiveness of the general business environment. </a:t>
            </a:r>
          </a:p>
          <a:p>
            <a:r>
              <a:rPr lang="en-ZA" dirty="0"/>
              <a:t>South Africa’s manufacturing trade with the rest of Africa is considerably overstated, but is evidence of the country’s important role as a logistics and services hub in the region. Trade and industrial policy also has an important role to play – effective rates of protection remain high in some sectors, the country adopts a cautious approach to trade agreements, and there is an increased focus on localisation. Together, these structural, environmental and policy factors increase the incentive to produce for the protected domestic market over exploring new export opportunities, while raising barriers for new entrants and lowering competition for incumbent firms. </a:t>
            </a:r>
          </a:p>
          <a:p>
            <a:r>
              <a:rPr lang="en-ZA" dirty="0"/>
              <a:t>To address the inherent bias against exporting, South Africa urgently needs to address the high costs of investment and trading across borders; review the impact of existing industrial, localisation and sector-specific policies on export behaviour; implement a comprehensive and well-targeted export promotion and export finance framework; and update its trade policy approach to negotiations across the continent and internationally.</a:t>
            </a:r>
            <a:br>
              <a:rPr lang="en-ZA" dirty="0"/>
            </a:br>
            <a:endParaRPr lang="en-US" dirty="0"/>
          </a:p>
        </p:txBody>
      </p:sp>
      <p:sp>
        <p:nvSpPr>
          <p:cNvPr id="4" name="TextBox 3">
            <a:extLst>
              <a:ext uri="{FF2B5EF4-FFF2-40B4-BE49-F238E27FC236}">
                <a16:creationId xmlns:a16="http://schemas.microsoft.com/office/drawing/2014/main" id="{2089727F-CCC5-814E-8D67-721F186EFBC9}"/>
              </a:ext>
            </a:extLst>
          </p:cNvPr>
          <p:cNvSpPr txBox="1"/>
          <p:nvPr/>
        </p:nvSpPr>
        <p:spPr>
          <a:xfrm>
            <a:off x="617517" y="5985164"/>
            <a:ext cx="7362701" cy="646331"/>
          </a:xfrm>
          <a:prstGeom prst="rect">
            <a:avLst/>
          </a:prstGeom>
          <a:noFill/>
        </p:spPr>
        <p:txBody>
          <a:bodyPr wrap="square" rtlCol="0">
            <a:spAutoFit/>
          </a:bodyPr>
          <a:lstStyle/>
          <a:p>
            <a:r>
              <a:rPr lang="en-US" dirty="0">
                <a:hlinkClick r:id="rId2"/>
              </a:rPr>
              <a:t>https://www.resbank.co.za/content/dam/sarb/publications/working-papers/2021/WP%202117.pdf</a:t>
            </a:r>
            <a:r>
              <a:rPr lang="en-US" dirty="0"/>
              <a:t> </a:t>
            </a:r>
          </a:p>
        </p:txBody>
      </p:sp>
    </p:spTree>
    <p:extLst>
      <p:ext uri="{BB962C8B-B14F-4D97-AF65-F5344CB8AC3E}">
        <p14:creationId xmlns:p14="http://schemas.microsoft.com/office/powerpoint/2010/main" val="79028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8B1FB-CEEE-594E-8D4E-C91685A76B86}"/>
              </a:ext>
            </a:extLst>
          </p:cNvPr>
          <p:cNvSpPr>
            <a:spLocks noGrp="1"/>
          </p:cNvSpPr>
          <p:nvPr>
            <p:ph type="title"/>
          </p:nvPr>
        </p:nvSpPr>
        <p:spPr>
          <a:xfrm>
            <a:off x="838200" y="44491"/>
            <a:ext cx="10515600" cy="1325563"/>
          </a:xfrm>
        </p:spPr>
        <p:txBody>
          <a:bodyPr/>
          <a:lstStyle/>
          <a:p>
            <a:r>
              <a:rPr lang="en-US" dirty="0" err="1"/>
              <a:t>Contexualising</a:t>
            </a:r>
            <a:r>
              <a:rPr lang="en-US" dirty="0"/>
              <a:t> SA’s global trade footprint</a:t>
            </a:r>
          </a:p>
        </p:txBody>
      </p:sp>
      <p:sp>
        <p:nvSpPr>
          <p:cNvPr id="3" name="Content Placeholder 2">
            <a:extLst>
              <a:ext uri="{FF2B5EF4-FFF2-40B4-BE49-F238E27FC236}">
                <a16:creationId xmlns:a16="http://schemas.microsoft.com/office/drawing/2014/main" id="{E57B209F-DE65-294E-8EAB-7E1E354A565E}"/>
              </a:ext>
            </a:extLst>
          </p:cNvPr>
          <p:cNvSpPr>
            <a:spLocks noGrp="1"/>
          </p:cNvSpPr>
          <p:nvPr>
            <p:ph idx="1"/>
          </p:nvPr>
        </p:nvSpPr>
        <p:spPr>
          <a:xfrm>
            <a:off x="83127" y="1370053"/>
            <a:ext cx="12108873" cy="5443455"/>
          </a:xfrm>
        </p:spPr>
        <p:txBody>
          <a:bodyPr>
            <a:normAutofit fontScale="70000" lnSpcReduction="20000"/>
          </a:bodyPr>
          <a:lstStyle/>
          <a:p>
            <a:r>
              <a:rPr lang="en-ZA" dirty="0"/>
              <a:t>IMPORTS</a:t>
            </a:r>
          </a:p>
          <a:p>
            <a:r>
              <a:rPr lang="en-ZA" dirty="0"/>
              <a:t>South Africa main imports are: machinery (23.5 percent of total imports), mineral products (15.1 percent), vehicles and aircraft vessels (10 percent), chemicals (10.9 percent), equipment components (8.1 percent) and iron and steel products (5.3 percent). </a:t>
            </a:r>
          </a:p>
          <a:p>
            <a:r>
              <a:rPr lang="en-ZA" dirty="0"/>
              <a:t>Main trading partners are: China (18.3 percent), Germany (11.5 percent), United States (6.6 percent), India (4.7 percent), Saudi Arabia (4.6 percent) and Japan (3.4 percent). Others include: the UK, Thailand, Italy and France</a:t>
            </a:r>
          </a:p>
          <a:p>
            <a:pPr marL="0" indent="0">
              <a:buNone/>
            </a:pPr>
            <a:r>
              <a:rPr lang="en-US" dirty="0"/>
              <a:t>Source: </a:t>
            </a:r>
            <a:r>
              <a:rPr lang="en-US" dirty="0">
                <a:hlinkClick r:id="rId2"/>
              </a:rPr>
              <a:t>https://tradingeconomics.com/south-africa/imports</a:t>
            </a:r>
            <a:r>
              <a:rPr lang="en-US" dirty="0"/>
              <a:t> </a:t>
            </a:r>
          </a:p>
          <a:p>
            <a:pPr marL="0" indent="0">
              <a:buNone/>
            </a:pPr>
            <a:endParaRPr lang="en-ZA" dirty="0"/>
          </a:p>
          <a:p>
            <a:pPr marL="0" indent="0">
              <a:buNone/>
            </a:pPr>
            <a:r>
              <a:rPr lang="en-ZA" dirty="0"/>
              <a:t>EXPORTS</a:t>
            </a:r>
          </a:p>
          <a:p>
            <a:r>
              <a:rPr lang="en-ZA" dirty="0"/>
              <a:t>South Africa exports mostly: mineral products (25.1 percent of total exports, including chrome, manganese, vanadium, vermiculite, ilmenite, palladium, rutile and zirconium, crude and coal), precious metals (16.7 percent, mainly gold, platinum, diamonds and jewellery), vehicles and aircraft vessels (11.9 percent), iron and steel products (11.9 percent), machinery (8.1 percent), chemicals (6.1 percent) and vegetables (5.4 percent). </a:t>
            </a:r>
          </a:p>
          <a:p>
            <a:r>
              <a:rPr lang="en-ZA" dirty="0"/>
              <a:t>Main export partners are: China (9.7 percent of total exports), the United States (7.5 percent), Germany (7.1 percent), India (4.7 percent), Japan (4.7 percent) and Botswana (4.3 percent). Others include Namibia, the UK, Mozambique and Netherlands.</a:t>
            </a:r>
          </a:p>
          <a:p>
            <a:pPr marL="0" indent="0">
              <a:buNone/>
            </a:pPr>
            <a:r>
              <a:rPr lang="en-US" dirty="0"/>
              <a:t>Source: </a:t>
            </a:r>
            <a:r>
              <a:rPr lang="en-US" dirty="0">
                <a:hlinkClick r:id="rId3"/>
              </a:rPr>
              <a:t>https://tradingeconomics.com/south-africa/exports</a:t>
            </a:r>
            <a:r>
              <a:rPr lang="en-US" dirty="0"/>
              <a:t> </a:t>
            </a:r>
          </a:p>
        </p:txBody>
      </p:sp>
    </p:spTree>
    <p:extLst>
      <p:ext uri="{BB962C8B-B14F-4D97-AF65-F5344CB8AC3E}">
        <p14:creationId xmlns:p14="http://schemas.microsoft.com/office/powerpoint/2010/main" val="23725892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2836</TotalTime>
  <Words>844</Words>
  <Application>Microsoft Office PowerPoint</Application>
  <PresentationFormat>Widescreen</PresentationFormat>
  <Paragraphs>52</Paragraphs>
  <Slides>7</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Unpacking SA’s Foreign Economic Engagements: Aligning to and Addressing the socio-economic challenges of Inequality, Poverty and Unemployment</vt:lpstr>
      <vt:lpstr>The Mainstream Optics: Foreign Economic Relations</vt:lpstr>
      <vt:lpstr>PowerPoint Presentation</vt:lpstr>
      <vt:lpstr>The Developmental Agenda Conundrum </vt:lpstr>
      <vt:lpstr>Where does SA fit in this evolving global economic order?</vt:lpstr>
      <vt:lpstr>Understanding SA’s trade strategy (Reserve Bank working paper)</vt:lpstr>
      <vt:lpstr>Contexualising SA’s global trade footprint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Unpacking SA’s Foreign Economic Engagements: Aligning to and Addressing the socio-economic challenges of Inequality, Poverty and Unemployment</dc:title>
  <dc:creator>Microsoft Office User</dc:creator>
  <cp:lastModifiedBy>Sureshinee Govender</cp:lastModifiedBy>
  <cp:revision>7</cp:revision>
  <dcterms:created xsi:type="dcterms:W3CDTF">2022-02-14T08:33:53Z</dcterms:created>
  <dcterms:modified xsi:type="dcterms:W3CDTF">2022-02-16T08:59:06Z</dcterms:modified>
</cp:coreProperties>
</file>