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6" r:id="rId3"/>
    <p:sldMasterId id="2147483720" r:id="rId4"/>
    <p:sldMasterId id="2147483732" r:id="rId5"/>
    <p:sldMasterId id="2147483744" r:id="rId6"/>
  </p:sldMasterIdLst>
  <p:notesMasterIdLst>
    <p:notesMasterId r:id="rId26"/>
  </p:notesMasterIdLst>
  <p:handoutMasterIdLst>
    <p:handoutMasterId r:id="rId27"/>
  </p:handoutMasterIdLst>
  <p:sldIdLst>
    <p:sldId id="294" r:id="rId7"/>
    <p:sldId id="592" r:id="rId8"/>
    <p:sldId id="593" r:id="rId9"/>
    <p:sldId id="594" r:id="rId10"/>
    <p:sldId id="595" r:id="rId11"/>
    <p:sldId id="596" r:id="rId12"/>
    <p:sldId id="597" r:id="rId13"/>
    <p:sldId id="598" r:id="rId14"/>
    <p:sldId id="591" r:id="rId15"/>
    <p:sldId id="575" r:id="rId16"/>
    <p:sldId id="569" r:id="rId17"/>
    <p:sldId id="547" r:id="rId18"/>
    <p:sldId id="574" r:id="rId19"/>
    <p:sldId id="572" r:id="rId20"/>
    <p:sldId id="609" r:id="rId21"/>
    <p:sldId id="611" r:id="rId22"/>
    <p:sldId id="612" r:id="rId23"/>
    <p:sldId id="613" r:id="rId24"/>
    <p:sldId id="412" r:id="rId2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59"/>
    <a:srgbClr val="9966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p:cViewPr varScale="1">
        <p:scale>
          <a:sx n="85" d="100"/>
          <a:sy n="85" d="100"/>
        </p:scale>
        <p:origin x="7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59" y="1"/>
            <a:ext cx="3038604" cy="466752"/>
          </a:xfrm>
          <a:prstGeom prst="rect">
            <a:avLst/>
          </a:prstGeom>
        </p:spPr>
        <p:txBody>
          <a:bodyPr vert="horz" lIns="91440" tIns="45720" rIns="91440" bIns="45720" rtlCol="0"/>
          <a:lstStyle>
            <a:lvl1pPr algn="r">
              <a:defRPr sz="1200"/>
            </a:lvl1pPr>
          </a:lstStyle>
          <a:p>
            <a:fld id="{9059307F-6C88-4F99-902A-5347636B9C5B}" type="datetimeFigureOut">
              <a:rPr lang="en-ZA" smtClean="0"/>
              <a:t>2022/02/15</a:t>
            </a:fld>
            <a:endParaRPr lang="en-ZA" dirty="0"/>
          </a:p>
        </p:txBody>
      </p:sp>
      <p:sp>
        <p:nvSpPr>
          <p:cNvPr id="4" name="Footer Placeholder 3"/>
          <p:cNvSpPr>
            <a:spLocks noGrp="1"/>
          </p:cNvSpPr>
          <p:nvPr>
            <p:ph type="ftr" sz="quarter" idx="2"/>
          </p:nvPr>
        </p:nvSpPr>
        <p:spPr>
          <a:xfrm>
            <a:off x="0" y="8829648"/>
            <a:ext cx="3038604" cy="46675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59" y="8829648"/>
            <a:ext cx="3038604" cy="466752"/>
          </a:xfrm>
          <a:prstGeom prst="rect">
            <a:avLst/>
          </a:prstGeom>
        </p:spPr>
        <p:txBody>
          <a:bodyPr vert="horz" lIns="91440" tIns="45720" rIns="91440" bIns="45720" rtlCol="0" anchor="b"/>
          <a:lstStyle>
            <a:lvl1pPr algn="r">
              <a:defRPr sz="1200"/>
            </a:lvl1pPr>
          </a:lstStyle>
          <a:p>
            <a:fld id="{0B6CF106-8A54-44A9-8725-0E22BCC3CAA1}" type="slidenum">
              <a:rPr lang="en-ZA" smtClean="0"/>
              <a:t>‹#›</a:t>
            </a:fld>
            <a:endParaRPr lang="en-ZA" dirty="0"/>
          </a:p>
        </p:txBody>
      </p:sp>
    </p:spTree>
    <p:extLst>
      <p:ext uri="{BB962C8B-B14F-4D97-AF65-F5344CB8AC3E}">
        <p14:creationId xmlns:p14="http://schemas.microsoft.com/office/powerpoint/2010/main" val="7559758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3177" tIns="46589" rIns="93177" bIns="46589" rtlCol="0"/>
          <a:lstStyle>
            <a:lvl1pPr algn="l">
              <a:defRPr sz="1200">
                <a:ea typeface="MS PGothic" pitchFamily="34" charset="-128"/>
              </a:defRPr>
            </a:lvl1pPr>
          </a:lstStyle>
          <a:p>
            <a:pPr>
              <a:defRPr/>
            </a:pPr>
            <a:endParaRPr lang="en-US" dirty="0"/>
          </a:p>
        </p:txBody>
      </p:sp>
      <p:sp>
        <p:nvSpPr>
          <p:cNvPr id="3" name="Date Placeholder 2"/>
          <p:cNvSpPr>
            <a:spLocks noGrp="1"/>
          </p:cNvSpPr>
          <p:nvPr>
            <p:ph type="dt" idx="1"/>
          </p:nvPr>
        </p:nvSpPr>
        <p:spPr>
          <a:xfrm>
            <a:off x="3970159" y="0"/>
            <a:ext cx="3038604" cy="465266"/>
          </a:xfrm>
          <a:prstGeom prst="rect">
            <a:avLst/>
          </a:prstGeom>
        </p:spPr>
        <p:txBody>
          <a:bodyPr vert="horz" lIns="93177" tIns="46589" rIns="93177" bIns="46589" rtlCol="0"/>
          <a:lstStyle>
            <a:lvl1pPr algn="r">
              <a:defRPr sz="1200">
                <a:ea typeface="MS PGothic" pitchFamily="34" charset="-128"/>
              </a:defRPr>
            </a:lvl1pPr>
          </a:lstStyle>
          <a:p>
            <a:pPr>
              <a:defRPr/>
            </a:pPr>
            <a:fld id="{CF99F1BB-A202-4366-B047-3F636B06EE82}" type="datetimeFigureOut">
              <a:rPr lang="en-US"/>
              <a:pPr>
                <a:defRPr/>
              </a:pPr>
              <a:t>2/15/2022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2350" y="4416311"/>
            <a:ext cx="5605701" cy="4182934"/>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48"/>
            <a:ext cx="3038604" cy="465266"/>
          </a:xfrm>
          <a:prstGeom prst="rect">
            <a:avLst/>
          </a:prstGeom>
        </p:spPr>
        <p:txBody>
          <a:bodyPr vert="horz" lIns="93177" tIns="46589" rIns="93177" bIns="46589" rtlCol="0" anchor="b"/>
          <a:lstStyle>
            <a:lvl1pPr algn="l">
              <a:defRPr sz="1200">
                <a:ea typeface="MS PGothic" pitchFamily="34" charset="-128"/>
              </a:defRPr>
            </a:lvl1pPr>
          </a:lstStyle>
          <a:p>
            <a:pPr>
              <a:defRPr/>
            </a:pPr>
            <a:endParaRPr lang="en-US" dirty="0"/>
          </a:p>
        </p:txBody>
      </p:sp>
      <p:sp>
        <p:nvSpPr>
          <p:cNvPr id="7" name="Slide Number Placeholder 6"/>
          <p:cNvSpPr>
            <a:spLocks noGrp="1"/>
          </p:cNvSpPr>
          <p:nvPr>
            <p:ph type="sldNum" sz="quarter" idx="5"/>
          </p:nvPr>
        </p:nvSpPr>
        <p:spPr>
          <a:xfrm>
            <a:off x="3970159" y="8829648"/>
            <a:ext cx="3038604" cy="465266"/>
          </a:xfrm>
          <a:prstGeom prst="rect">
            <a:avLst/>
          </a:prstGeom>
        </p:spPr>
        <p:txBody>
          <a:bodyPr vert="horz" lIns="93177" tIns="46589" rIns="93177" bIns="46589" rtlCol="0" anchor="b"/>
          <a:lstStyle>
            <a:lvl1pPr algn="r">
              <a:defRPr sz="1200">
                <a:ea typeface="MS PGothic" pitchFamily="34" charset="-128"/>
              </a:defRPr>
            </a:lvl1pPr>
          </a:lstStyle>
          <a:p>
            <a:pPr>
              <a:defRPr/>
            </a:pPr>
            <a:fld id="{B7D9F00B-A94C-4A60-9396-129A7CEBB8F8}" type="slidenum">
              <a:rPr lang="en-US"/>
              <a:pPr>
                <a:defRPr/>
              </a:pPr>
              <a:t>‹#›</a:t>
            </a:fld>
            <a:endParaRPr lang="en-US" dirty="0"/>
          </a:p>
        </p:txBody>
      </p:sp>
    </p:spTree>
    <p:extLst>
      <p:ext uri="{BB962C8B-B14F-4D97-AF65-F5344CB8AC3E}">
        <p14:creationId xmlns:p14="http://schemas.microsoft.com/office/powerpoint/2010/main" val="5613988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4275" y="695325"/>
            <a:ext cx="463867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58372" name="Header Placeholder 3"/>
          <p:cNvSpPr>
            <a:spLocks noGrp="1"/>
          </p:cNvSpPr>
          <p:nvPr>
            <p:ph type="hdr" sz="quarter" idx="4294967295"/>
          </p:nvPr>
        </p:nvSpPr>
        <p:spPr bwMode="auto">
          <a:xfrm>
            <a:off x="1" y="0"/>
            <a:ext cx="3036967" cy="4637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2638" indent="-227013">
              <a:defRPr>
                <a:solidFill>
                  <a:schemeClr val="tx1"/>
                </a:solidFill>
                <a:latin typeface="Arial" panose="020B0604020202020204" pitchFamily="34" charset="0"/>
              </a:defRPr>
            </a:lvl5pPr>
            <a:lvl6pPr marL="2509838" indent="-227013" eaLnBrk="0" fontAlgn="base" hangingPunct="0">
              <a:spcBef>
                <a:spcPct val="0"/>
              </a:spcBef>
              <a:spcAft>
                <a:spcPct val="0"/>
              </a:spcAft>
              <a:defRPr>
                <a:solidFill>
                  <a:schemeClr val="tx1"/>
                </a:solidFill>
                <a:latin typeface="Arial" panose="020B0604020202020204" pitchFamily="34" charset="0"/>
              </a:defRPr>
            </a:lvl6pPr>
            <a:lvl7pPr marL="2967038" indent="-227013" eaLnBrk="0" fontAlgn="base" hangingPunct="0">
              <a:spcBef>
                <a:spcPct val="0"/>
              </a:spcBef>
              <a:spcAft>
                <a:spcPct val="0"/>
              </a:spcAft>
              <a:defRPr>
                <a:solidFill>
                  <a:schemeClr val="tx1"/>
                </a:solidFill>
                <a:latin typeface="Arial" panose="020B0604020202020204" pitchFamily="34" charset="0"/>
              </a:defRPr>
            </a:lvl7pPr>
            <a:lvl8pPr marL="3424238" indent="-227013" eaLnBrk="0" fontAlgn="base" hangingPunct="0">
              <a:spcBef>
                <a:spcPct val="0"/>
              </a:spcBef>
              <a:spcAft>
                <a:spcPct val="0"/>
              </a:spcAft>
              <a:defRPr>
                <a:solidFill>
                  <a:schemeClr val="tx1"/>
                </a:solidFill>
                <a:latin typeface="Arial" panose="020B0604020202020204" pitchFamily="34" charset="0"/>
              </a:defRPr>
            </a:lvl8pPr>
            <a:lvl9pPr marL="3881438"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373" name="Footer Placeholder 4"/>
          <p:cNvSpPr>
            <a:spLocks noGrp="1"/>
          </p:cNvSpPr>
          <p:nvPr>
            <p:ph type="ftr" sz="quarter" idx="4294967295"/>
          </p:nvPr>
        </p:nvSpPr>
        <p:spPr bwMode="auto">
          <a:xfrm>
            <a:off x="1" y="8810324"/>
            <a:ext cx="3036967" cy="4637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2638" indent="-227013">
              <a:defRPr>
                <a:solidFill>
                  <a:schemeClr val="tx1"/>
                </a:solidFill>
                <a:latin typeface="Arial" panose="020B0604020202020204" pitchFamily="34" charset="0"/>
              </a:defRPr>
            </a:lvl5pPr>
            <a:lvl6pPr marL="2509838" indent="-227013" eaLnBrk="0" fontAlgn="base" hangingPunct="0">
              <a:spcBef>
                <a:spcPct val="0"/>
              </a:spcBef>
              <a:spcAft>
                <a:spcPct val="0"/>
              </a:spcAft>
              <a:defRPr>
                <a:solidFill>
                  <a:schemeClr val="tx1"/>
                </a:solidFill>
                <a:latin typeface="Arial" panose="020B0604020202020204" pitchFamily="34" charset="0"/>
              </a:defRPr>
            </a:lvl6pPr>
            <a:lvl7pPr marL="2967038" indent="-227013" eaLnBrk="0" fontAlgn="base" hangingPunct="0">
              <a:spcBef>
                <a:spcPct val="0"/>
              </a:spcBef>
              <a:spcAft>
                <a:spcPct val="0"/>
              </a:spcAft>
              <a:defRPr>
                <a:solidFill>
                  <a:schemeClr val="tx1"/>
                </a:solidFill>
                <a:latin typeface="Arial" panose="020B0604020202020204" pitchFamily="34" charset="0"/>
              </a:defRPr>
            </a:lvl7pPr>
            <a:lvl8pPr marL="3424238" indent="-227013" eaLnBrk="0" fontAlgn="base" hangingPunct="0">
              <a:spcBef>
                <a:spcPct val="0"/>
              </a:spcBef>
              <a:spcAft>
                <a:spcPct val="0"/>
              </a:spcAft>
              <a:defRPr>
                <a:solidFill>
                  <a:schemeClr val="tx1"/>
                </a:solidFill>
                <a:latin typeface="Arial" panose="020B0604020202020204" pitchFamily="34" charset="0"/>
              </a:defRPr>
            </a:lvl8pPr>
            <a:lvl9pPr marL="3881438"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7025" indent="-227013">
              <a:defRPr>
                <a:solidFill>
                  <a:schemeClr val="tx1"/>
                </a:solidFill>
                <a:latin typeface="Arial" panose="020B0604020202020204" pitchFamily="34" charset="0"/>
              </a:defRPr>
            </a:lvl4pPr>
            <a:lvl5pPr marL="2052638" indent="-227013">
              <a:defRPr>
                <a:solidFill>
                  <a:schemeClr val="tx1"/>
                </a:solidFill>
                <a:latin typeface="Arial" panose="020B0604020202020204" pitchFamily="34" charset="0"/>
              </a:defRPr>
            </a:lvl5pPr>
            <a:lvl6pPr marL="2509838" indent="-227013" eaLnBrk="0" fontAlgn="base" hangingPunct="0">
              <a:spcBef>
                <a:spcPct val="0"/>
              </a:spcBef>
              <a:spcAft>
                <a:spcPct val="0"/>
              </a:spcAft>
              <a:defRPr>
                <a:solidFill>
                  <a:schemeClr val="tx1"/>
                </a:solidFill>
                <a:latin typeface="Arial" panose="020B0604020202020204" pitchFamily="34" charset="0"/>
              </a:defRPr>
            </a:lvl6pPr>
            <a:lvl7pPr marL="2967038" indent="-227013" eaLnBrk="0" fontAlgn="base" hangingPunct="0">
              <a:spcBef>
                <a:spcPct val="0"/>
              </a:spcBef>
              <a:spcAft>
                <a:spcPct val="0"/>
              </a:spcAft>
              <a:defRPr>
                <a:solidFill>
                  <a:schemeClr val="tx1"/>
                </a:solidFill>
                <a:latin typeface="Arial" panose="020B0604020202020204" pitchFamily="34" charset="0"/>
              </a:defRPr>
            </a:lvl7pPr>
            <a:lvl8pPr marL="3424238" indent="-227013" eaLnBrk="0" fontAlgn="base" hangingPunct="0">
              <a:spcBef>
                <a:spcPct val="0"/>
              </a:spcBef>
              <a:spcAft>
                <a:spcPct val="0"/>
              </a:spcAft>
              <a:defRPr>
                <a:solidFill>
                  <a:schemeClr val="tx1"/>
                </a:solidFill>
                <a:latin typeface="Arial" panose="020B0604020202020204" pitchFamily="34" charset="0"/>
              </a:defRPr>
            </a:lvl8pPr>
            <a:lvl9pPr marL="3881438"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E51A7D-FB8F-4102-B97A-F88B48110958}"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ZA"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21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E059A4-AF34-45BB-8D6F-E5CE58DBCDA9}" type="slidenum">
              <a:rPr kumimoji="0" lang="en-ZA"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6837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52AC7B-152C-411A-A3FF-3A652D54A0AB}"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3E0852-5BF3-4E2C-9EBC-33BB6E6D98BE}" type="slidenum">
              <a:rPr lang="en-US" altLang="en-US"/>
              <a:pPr>
                <a:defRPr/>
              </a:pPr>
              <a:t>‹#›</a:t>
            </a:fld>
            <a:endParaRPr lang="en-US" altLang="en-US" dirty="0"/>
          </a:p>
        </p:txBody>
      </p:sp>
    </p:spTree>
    <p:extLst>
      <p:ext uri="{BB962C8B-B14F-4D97-AF65-F5344CB8AC3E}">
        <p14:creationId xmlns:p14="http://schemas.microsoft.com/office/powerpoint/2010/main" val="3464514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09DD71-0306-4144-8D99-491F76974FF4}"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CD1AFB-BCCB-4859-9012-82489A43AFB7}" type="slidenum">
              <a:rPr lang="en-US" altLang="en-US"/>
              <a:pPr>
                <a:defRPr/>
              </a:pPr>
              <a:t>‹#›</a:t>
            </a:fld>
            <a:endParaRPr lang="en-US" altLang="en-US" dirty="0"/>
          </a:p>
        </p:txBody>
      </p:sp>
    </p:spTree>
    <p:extLst>
      <p:ext uri="{BB962C8B-B14F-4D97-AF65-F5344CB8AC3E}">
        <p14:creationId xmlns:p14="http://schemas.microsoft.com/office/powerpoint/2010/main" val="146100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7FE11E-5130-48BF-B22B-16DFF24F1F45}"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C07C5B-9059-4A7E-9FD1-6AF95D894964}" type="slidenum">
              <a:rPr lang="en-US" altLang="en-US"/>
              <a:pPr>
                <a:defRPr/>
              </a:pPr>
              <a:t>‹#›</a:t>
            </a:fld>
            <a:endParaRPr lang="en-US" altLang="en-US" dirty="0"/>
          </a:p>
        </p:txBody>
      </p:sp>
    </p:spTree>
    <p:extLst>
      <p:ext uri="{BB962C8B-B14F-4D97-AF65-F5344CB8AC3E}">
        <p14:creationId xmlns:p14="http://schemas.microsoft.com/office/powerpoint/2010/main" val="352600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B449D7-54F7-4E53-8599-B16B12EBD97F}"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64548D-DB07-4B56-8875-2BE9FDCD328A}" type="slidenum">
              <a:rPr lang="en-US" altLang="en-US"/>
              <a:pPr>
                <a:defRPr/>
              </a:pPr>
              <a:t>‹#›</a:t>
            </a:fld>
            <a:endParaRPr lang="en-US" altLang="en-US" dirty="0"/>
          </a:p>
        </p:txBody>
      </p:sp>
    </p:spTree>
    <p:extLst>
      <p:ext uri="{BB962C8B-B14F-4D97-AF65-F5344CB8AC3E}">
        <p14:creationId xmlns:p14="http://schemas.microsoft.com/office/powerpoint/2010/main" val="38663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02C1A-D678-4EFC-B5D5-FB3031A9DB16}"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FAEF6E-B496-4CB2-B44F-C3A76FA7FBE4}" type="slidenum">
              <a:rPr lang="en-US" altLang="en-US"/>
              <a:pPr>
                <a:defRPr/>
              </a:pPr>
              <a:t>‹#›</a:t>
            </a:fld>
            <a:endParaRPr lang="en-US" altLang="en-US" dirty="0"/>
          </a:p>
        </p:txBody>
      </p:sp>
    </p:spTree>
    <p:extLst>
      <p:ext uri="{BB962C8B-B14F-4D97-AF65-F5344CB8AC3E}">
        <p14:creationId xmlns:p14="http://schemas.microsoft.com/office/powerpoint/2010/main" val="24652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43C5D7-51F2-43BB-AAF3-9ECA6D7CDAA5}"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0EC2B3-2610-4913-9B2D-1794F6E02BE4}" type="slidenum">
              <a:rPr lang="en-US" altLang="en-US"/>
              <a:pPr>
                <a:defRPr/>
              </a:pPr>
              <a:t>‹#›</a:t>
            </a:fld>
            <a:endParaRPr lang="en-US" altLang="en-US" dirty="0"/>
          </a:p>
        </p:txBody>
      </p:sp>
    </p:spTree>
    <p:extLst>
      <p:ext uri="{BB962C8B-B14F-4D97-AF65-F5344CB8AC3E}">
        <p14:creationId xmlns:p14="http://schemas.microsoft.com/office/powerpoint/2010/main" val="195063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69CA2B-274B-498C-B1A4-57DD28BFD0AB}"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72E441-87A2-4243-A117-D96C809EADBB}" type="slidenum">
              <a:rPr lang="en-US" altLang="en-US"/>
              <a:pPr>
                <a:defRPr/>
              </a:pPr>
              <a:t>‹#›</a:t>
            </a:fld>
            <a:endParaRPr lang="en-US" altLang="en-US" dirty="0"/>
          </a:p>
        </p:txBody>
      </p:sp>
    </p:spTree>
    <p:extLst>
      <p:ext uri="{BB962C8B-B14F-4D97-AF65-F5344CB8AC3E}">
        <p14:creationId xmlns:p14="http://schemas.microsoft.com/office/powerpoint/2010/main" val="428485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EECF35-0C1C-49C2-844E-250F38850DB2}" type="datetime1">
              <a:rPr lang="en-US" altLang="en-US" smtClean="0"/>
              <a:t>2/15/2022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0576C3-4E81-4BD1-B2AA-EE22DFA936F5}" type="slidenum">
              <a:rPr lang="en-US" altLang="en-US"/>
              <a:pPr>
                <a:defRPr/>
              </a:pPr>
              <a:t>‹#›</a:t>
            </a:fld>
            <a:endParaRPr lang="en-US" altLang="en-US" dirty="0"/>
          </a:p>
        </p:txBody>
      </p:sp>
    </p:spTree>
    <p:extLst>
      <p:ext uri="{BB962C8B-B14F-4D97-AF65-F5344CB8AC3E}">
        <p14:creationId xmlns:p14="http://schemas.microsoft.com/office/powerpoint/2010/main" val="423332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E49F0B-D1B3-46FD-815A-EED1817DD8FA}" type="datetime1">
              <a:rPr lang="en-US" altLang="en-US" smtClean="0"/>
              <a:t>2/15/2022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9476BFA-3F06-46ED-8A8A-365097C62F50}" type="slidenum">
              <a:rPr lang="en-US" altLang="en-US"/>
              <a:pPr>
                <a:defRPr/>
              </a:pPr>
              <a:t>‹#›</a:t>
            </a:fld>
            <a:endParaRPr lang="en-US" altLang="en-US" dirty="0"/>
          </a:p>
        </p:txBody>
      </p:sp>
    </p:spTree>
    <p:extLst>
      <p:ext uri="{BB962C8B-B14F-4D97-AF65-F5344CB8AC3E}">
        <p14:creationId xmlns:p14="http://schemas.microsoft.com/office/powerpoint/2010/main" val="58116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60BE9B-B5C9-47C5-B887-65B2F4FEECE3}" type="datetime1">
              <a:rPr lang="en-US" altLang="en-US" smtClean="0"/>
              <a:t>2/15/2022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1B496C5-2A98-49F4-8F2C-CCC25923DB30}" type="slidenum">
              <a:rPr lang="en-US" altLang="en-US"/>
              <a:pPr>
                <a:defRPr/>
              </a:pPr>
              <a:t>‹#›</a:t>
            </a:fld>
            <a:endParaRPr lang="en-US" altLang="en-US" dirty="0"/>
          </a:p>
        </p:txBody>
      </p:sp>
    </p:spTree>
    <p:extLst>
      <p:ext uri="{BB962C8B-B14F-4D97-AF65-F5344CB8AC3E}">
        <p14:creationId xmlns:p14="http://schemas.microsoft.com/office/powerpoint/2010/main" val="298109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733D35-A31D-47D8-B925-0B45B4FCEF26}"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795C48-1933-47A7-BC85-0A6DBDAED316}" type="slidenum">
              <a:rPr lang="en-US" altLang="en-US"/>
              <a:pPr>
                <a:defRPr/>
              </a:pPr>
              <a:t>‹#›</a:t>
            </a:fld>
            <a:endParaRPr lang="en-US" altLang="en-US" dirty="0"/>
          </a:p>
        </p:txBody>
      </p:sp>
    </p:spTree>
    <p:extLst>
      <p:ext uri="{BB962C8B-B14F-4D97-AF65-F5344CB8AC3E}">
        <p14:creationId xmlns:p14="http://schemas.microsoft.com/office/powerpoint/2010/main" val="326939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A4D79C-3E8E-40FC-8F0B-824444E8FC34}"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7671C1-528E-4232-86E3-570AAD5B79C3}" type="slidenum">
              <a:rPr lang="en-US" altLang="en-US"/>
              <a:pPr>
                <a:defRPr/>
              </a:pPr>
              <a:t>‹#›</a:t>
            </a:fld>
            <a:endParaRPr lang="en-US" altLang="en-US" dirty="0"/>
          </a:p>
        </p:txBody>
      </p:sp>
    </p:spTree>
    <p:extLst>
      <p:ext uri="{BB962C8B-B14F-4D97-AF65-F5344CB8AC3E}">
        <p14:creationId xmlns:p14="http://schemas.microsoft.com/office/powerpoint/2010/main" val="22955811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E6542-A50E-4E76-A3A5-98DF2FEBA759}"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22734D-0895-4235-A44F-431471232C55}" type="slidenum">
              <a:rPr lang="en-US" altLang="en-US"/>
              <a:pPr>
                <a:defRPr/>
              </a:pPr>
              <a:t>‹#›</a:t>
            </a:fld>
            <a:endParaRPr lang="en-US" altLang="en-US" dirty="0"/>
          </a:p>
        </p:txBody>
      </p:sp>
    </p:spTree>
    <p:extLst>
      <p:ext uri="{BB962C8B-B14F-4D97-AF65-F5344CB8AC3E}">
        <p14:creationId xmlns:p14="http://schemas.microsoft.com/office/powerpoint/2010/main" val="233954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518F8A-287B-41DD-A656-A855A03E0FE6}"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BFC8D3-7F99-49DA-9CB9-0F459798A84E}" type="slidenum">
              <a:rPr lang="en-US" altLang="en-US"/>
              <a:pPr>
                <a:defRPr/>
              </a:pPr>
              <a:t>‹#›</a:t>
            </a:fld>
            <a:endParaRPr lang="en-US" altLang="en-US" dirty="0"/>
          </a:p>
        </p:txBody>
      </p:sp>
    </p:spTree>
    <p:extLst>
      <p:ext uri="{BB962C8B-B14F-4D97-AF65-F5344CB8AC3E}">
        <p14:creationId xmlns:p14="http://schemas.microsoft.com/office/powerpoint/2010/main" val="109839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585DF-45C3-4B09-8650-7A547B1CE921}"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49BFDF-9EA2-4FB9-A971-077620E4D251}" type="slidenum">
              <a:rPr lang="en-US" altLang="en-US"/>
              <a:pPr>
                <a:defRPr/>
              </a:pPr>
              <a:t>‹#›</a:t>
            </a:fld>
            <a:endParaRPr lang="en-US" altLang="en-US" dirty="0"/>
          </a:p>
        </p:txBody>
      </p:sp>
    </p:spTree>
    <p:extLst>
      <p:ext uri="{BB962C8B-B14F-4D97-AF65-F5344CB8AC3E}">
        <p14:creationId xmlns:p14="http://schemas.microsoft.com/office/powerpoint/2010/main" val="1852562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651CDF-B2FC-41D3-A16E-358DEFCA985C}"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3E0852-5BF3-4E2C-9EBC-33BB6E6D98BE}" type="slidenum">
              <a:rPr lang="en-US" altLang="en-US"/>
              <a:pPr>
                <a:defRPr/>
              </a:pPr>
              <a:t>‹#›</a:t>
            </a:fld>
            <a:endParaRPr lang="en-US" altLang="en-US" dirty="0"/>
          </a:p>
        </p:txBody>
      </p:sp>
    </p:spTree>
    <p:extLst>
      <p:ext uri="{BB962C8B-B14F-4D97-AF65-F5344CB8AC3E}">
        <p14:creationId xmlns:p14="http://schemas.microsoft.com/office/powerpoint/2010/main" val="112990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70C07A-426E-419D-9980-A3995FB3A61D}"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7671C1-528E-4232-86E3-570AAD5B79C3}" type="slidenum">
              <a:rPr lang="en-US" altLang="en-US"/>
              <a:pPr>
                <a:defRPr/>
              </a:pPr>
              <a:t>‹#›</a:t>
            </a:fld>
            <a:endParaRPr lang="en-US" altLang="en-US" dirty="0"/>
          </a:p>
        </p:txBody>
      </p:sp>
    </p:spTree>
    <p:extLst>
      <p:ext uri="{BB962C8B-B14F-4D97-AF65-F5344CB8AC3E}">
        <p14:creationId xmlns:p14="http://schemas.microsoft.com/office/powerpoint/2010/main" val="138320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B1056B-D811-4F8A-A42C-F8A965ED8F7F}"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741B13-2651-45E2-8E3C-C9E32F259536}" type="slidenum">
              <a:rPr lang="en-US" altLang="en-US"/>
              <a:pPr>
                <a:defRPr/>
              </a:pPr>
              <a:t>‹#›</a:t>
            </a:fld>
            <a:endParaRPr lang="en-US" altLang="en-US" dirty="0"/>
          </a:p>
        </p:txBody>
      </p:sp>
    </p:spTree>
    <p:extLst>
      <p:ext uri="{BB962C8B-B14F-4D97-AF65-F5344CB8AC3E}">
        <p14:creationId xmlns:p14="http://schemas.microsoft.com/office/powerpoint/2010/main" val="205753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0BD2AF-8399-4E9B-8A8E-BB0960D25CF1}"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400B57-9249-44F4-BCAF-C1AFF2996DBE}" type="slidenum">
              <a:rPr lang="en-US" altLang="en-US"/>
              <a:pPr>
                <a:defRPr/>
              </a:pPr>
              <a:t>‹#›</a:t>
            </a:fld>
            <a:endParaRPr lang="en-US" altLang="en-US" dirty="0"/>
          </a:p>
        </p:txBody>
      </p:sp>
    </p:spTree>
    <p:extLst>
      <p:ext uri="{BB962C8B-B14F-4D97-AF65-F5344CB8AC3E}">
        <p14:creationId xmlns:p14="http://schemas.microsoft.com/office/powerpoint/2010/main" val="3026423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F55D17-88B5-4C90-9A71-01090B428DC0}" type="datetime1">
              <a:rPr lang="en-US" altLang="en-US" smtClean="0"/>
              <a:t>2/15/2022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D10BB0-3441-4B00-809F-6139C618EACE}" type="slidenum">
              <a:rPr lang="en-US" altLang="en-US"/>
              <a:pPr>
                <a:defRPr/>
              </a:pPr>
              <a:t>‹#›</a:t>
            </a:fld>
            <a:endParaRPr lang="en-US" altLang="en-US" dirty="0"/>
          </a:p>
        </p:txBody>
      </p:sp>
    </p:spTree>
    <p:extLst>
      <p:ext uri="{BB962C8B-B14F-4D97-AF65-F5344CB8AC3E}">
        <p14:creationId xmlns:p14="http://schemas.microsoft.com/office/powerpoint/2010/main" val="1257847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D7D744-19B6-466C-A8AD-59791274F944}" type="datetime1">
              <a:rPr lang="en-US" altLang="en-US" smtClean="0"/>
              <a:t>2/15/2022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CB987C1-63D2-4F8B-81A0-007C13568040}" type="slidenum">
              <a:rPr lang="en-US" altLang="en-US"/>
              <a:pPr>
                <a:defRPr/>
              </a:pPr>
              <a:t>‹#›</a:t>
            </a:fld>
            <a:endParaRPr lang="en-US" altLang="en-US" dirty="0"/>
          </a:p>
        </p:txBody>
      </p:sp>
    </p:spTree>
    <p:extLst>
      <p:ext uri="{BB962C8B-B14F-4D97-AF65-F5344CB8AC3E}">
        <p14:creationId xmlns:p14="http://schemas.microsoft.com/office/powerpoint/2010/main" val="2529967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C5591-49BE-4267-9C71-632F2CA622D7}" type="datetime1">
              <a:rPr lang="en-US" altLang="en-US" smtClean="0"/>
              <a:t>2/15/2022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C40F07-0042-4C87-BE69-702A41347250}" type="slidenum">
              <a:rPr lang="en-US" altLang="en-US"/>
              <a:pPr>
                <a:defRPr/>
              </a:pPr>
              <a:t>‹#›</a:t>
            </a:fld>
            <a:endParaRPr lang="en-US" altLang="en-US" dirty="0"/>
          </a:p>
        </p:txBody>
      </p:sp>
    </p:spTree>
    <p:extLst>
      <p:ext uri="{BB962C8B-B14F-4D97-AF65-F5344CB8AC3E}">
        <p14:creationId xmlns:p14="http://schemas.microsoft.com/office/powerpoint/2010/main" val="285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143FAF-1154-48E7-A50A-7CEEDB1AD1C6}"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741B13-2651-45E2-8E3C-C9E32F259536}" type="slidenum">
              <a:rPr lang="en-US" altLang="en-US"/>
              <a:pPr>
                <a:defRPr/>
              </a:pPr>
              <a:t>‹#›</a:t>
            </a:fld>
            <a:endParaRPr lang="en-US" altLang="en-US" dirty="0"/>
          </a:p>
        </p:txBody>
      </p:sp>
    </p:spTree>
    <p:extLst>
      <p:ext uri="{BB962C8B-B14F-4D97-AF65-F5344CB8AC3E}">
        <p14:creationId xmlns:p14="http://schemas.microsoft.com/office/powerpoint/2010/main" val="18661426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44FEC9-42B7-41CE-ABAF-6E367A18940D}"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62D2AB-F072-4FBD-A2BF-CA6898B6654C}" type="slidenum">
              <a:rPr lang="en-US" altLang="en-US"/>
              <a:pPr>
                <a:defRPr/>
              </a:pPr>
              <a:t>‹#›</a:t>
            </a:fld>
            <a:endParaRPr lang="en-US" altLang="en-US" dirty="0"/>
          </a:p>
        </p:txBody>
      </p:sp>
    </p:spTree>
    <p:extLst>
      <p:ext uri="{BB962C8B-B14F-4D97-AF65-F5344CB8AC3E}">
        <p14:creationId xmlns:p14="http://schemas.microsoft.com/office/powerpoint/2010/main" val="384781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24BA63-7F86-492B-B975-8FFD980B48DA}"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1808F6-CD23-4CA6-98E4-A9E35050B12D}" type="slidenum">
              <a:rPr lang="en-US" altLang="en-US"/>
              <a:pPr>
                <a:defRPr/>
              </a:pPr>
              <a:t>‹#›</a:t>
            </a:fld>
            <a:endParaRPr lang="en-US" altLang="en-US" dirty="0"/>
          </a:p>
        </p:txBody>
      </p:sp>
    </p:spTree>
    <p:extLst>
      <p:ext uri="{BB962C8B-B14F-4D97-AF65-F5344CB8AC3E}">
        <p14:creationId xmlns:p14="http://schemas.microsoft.com/office/powerpoint/2010/main" val="284416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3CAC2-6919-4397-A5D7-6144FCEE9308}"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CD1AFB-BCCB-4859-9012-82489A43AFB7}" type="slidenum">
              <a:rPr lang="en-US" altLang="en-US"/>
              <a:pPr>
                <a:defRPr/>
              </a:pPr>
              <a:t>‹#›</a:t>
            </a:fld>
            <a:endParaRPr lang="en-US" altLang="en-US" dirty="0"/>
          </a:p>
        </p:txBody>
      </p:sp>
    </p:spTree>
    <p:extLst>
      <p:ext uri="{BB962C8B-B14F-4D97-AF65-F5344CB8AC3E}">
        <p14:creationId xmlns:p14="http://schemas.microsoft.com/office/powerpoint/2010/main" val="1135845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A352C7-998C-47BF-BEE4-CA6B46C2DB86}"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C07C5B-9059-4A7E-9FD1-6AF95D894964}" type="slidenum">
              <a:rPr lang="en-US" altLang="en-US"/>
              <a:pPr>
                <a:defRPr/>
              </a:pPr>
              <a:t>‹#›</a:t>
            </a:fld>
            <a:endParaRPr lang="en-US" altLang="en-US" dirty="0"/>
          </a:p>
        </p:txBody>
      </p:sp>
    </p:spTree>
    <p:extLst>
      <p:ext uri="{BB962C8B-B14F-4D97-AF65-F5344CB8AC3E}">
        <p14:creationId xmlns:p14="http://schemas.microsoft.com/office/powerpoint/2010/main" val="240914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11BEBE-207F-4A4E-B521-444062AED775}"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3E0852-5BF3-4E2C-9EBC-33BB6E6D98BE}" type="slidenum">
              <a:rPr lang="en-US" altLang="en-US"/>
              <a:pPr>
                <a:defRPr/>
              </a:pPr>
              <a:t>‹#›</a:t>
            </a:fld>
            <a:endParaRPr lang="en-US" altLang="en-US" dirty="0"/>
          </a:p>
        </p:txBody>
      </p:sp>
    </p:spTree>
    <p:extLst>
      <p:ext uri="{BB962C8B-B14F-4D97-AF65-F5344CB8AC3E}">
        <p14:creationId xmlns:p14="http://schemas.microsoft.com/office/powerpoint/2010/main" val="2426121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CA6FB5-00FD-49BA-9602-C13E9C936D4E}"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7671C1-528E-4232-86E3-570AAD5B79C3}" type="slidenum">
              <a:rPr lang="en-US" altLang="en-US"/>
              <a:pPr>
                <a:defRPr/>
              </a:pPr>
              <a:t>‹#›</a:t>
            </a:fld>
            <a:endParaRPr lang="en-US" altLang="en-US" dirty="0"/>
          </a:p>
        </p:txBody>
      </p:sp>
    </p:spTree>
    <p:extLst>
      <p:ext uri="{BB962C8B-B14F-4D97-AF65-F5344CB8AC3E}">
        <p14:creationId xmlns:p14="http://schemas.microsoft.com/office/powerpoint/2010/main" val="2133960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9E506A-C11D-47B2-B355-08BFB3CE1F9B}"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741B13-2651-45E2-8E3C-C9E32F259536}" type="slidenum">
              <a:rPr lang="en-US" altLang="en-US"/>
              <a:pPr>
                <a:defRPr/>
              </a:pPr>
              <a:t>‹#›</a:t>
            </a:fld>
            <a:endParaRPr lang="en-US" altLang="en-US" dirty="0"/>
          </a:p>
        </p:txBody>
      </p:sp>
    </p:spTree>
    <p:extLst>
      <p:ext uri="{BB962C8B-B14F-4D97-AF65-F5344CB8AC3E}">
        <p14:creationId xmlns:p14="http://schemas.microsoft.com/office/powerpoint/2010/main" val="3552017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A6C5A1-A369-4F2E-B79A-40CB30764B8B}"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400B57-9249-44F4-BCAF-C1AFF2996DBE}" type="slidenum">
              <a:rPr lang="en-US" altLang="en-US"/>
              <a:pPr>
                <a:defRPr/>
              </a:pPr>
              <a:t>‹#›</a:t>
            </a:fld>
            <a:endParaRPr lang="en-US" altLang="en-US" dirty="0"/>
          </a:p>
        </p:txBody>
      </p:sp>
    </p:spTree>
    <p:extLst>
      <p:ext uri="{BB962C8B-B14F-4D97-AF65-F5344CB8AC3E}">
        <p14:creationId xmlns:p14="http://schemas.microsoft.com/office/powerpoint/2010/main" val="268984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037F39-4E91-4BD2-A01B-9891D869F653}" type="datetime1">
              <a:rPr lang="en-US" altLang="en-US" smtClean="0"/>
              <a:t>2/15/2022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D10BB0-3441-4B00-809F-6139C618EACE}" type="slidenum">
              <a:rPr lang="en-US" altLang="en-US"/>
              <a:pPr>
                <a:defRPr/>
              </a:pPr>
              <a:t>‹#›</a:t>
            </a:fld>
            <a:endParaRPr lang="en-US" altLang="en-US" dirty="0"/>
          </a:p>
        </p:txBody>
      </p:sp>
    </p:spTree>
    <p:extLst>
      <p:ext uri="{BB962C8B-B14F-4D97-AF65-F5344CB8AC3E}">
        <p14:creationId xmlns:p14="http://schemas.microsoft.com/office/powerpoint/2010/main" val="3623952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39EE12-51A0-4571-BDE5-779100C10A36}" type="datetime1">
              <a:rPr lang="en-US" altLang="en-US" smtClean="0"/>
              <a:t>2/15/2022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CB987C1-63D2-4F8B-81A0-007C13568040}" type="slidenum">
              <a:rPr lang="en-US" altLang="en-US"/>
              <a:pPr>
                <a:defRPr/>
              </a:pPr>
              <a:t>‹#›</a:t>
            </a:fld>
            <a:endParaRPr lang="en-US" altLang="en-US" dirty="0"/>
          </a:p>
        </p:txBody>
      </p:sp>
    </p:spTree>
    <p:extLst>
      <p:ext uri="{BB962C8B-B14F-4D97-AF65-F5344CB8AC3E}">
        <p14:creationId xmlns:p14="http://schemas.microsoft.com/office/powerpoint/2010/main" val="13678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F6AD9C-8310-4808-912F-6F0B45BB6117}"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400B57-9249-44F4-BCAF-C1AFF2996DBE}" type="slidenum">
              <a:rPr lang="en-US" altLang="en-US"/>
              <a:pPr>
                <a:defRPr/>
              </a:pPr>
              <a:t>‹#›</a:t>
            </a:fld>
            <a:endParaRPr lang="en-US" altLang="en-US" dirty="0"/>
          </a:p>
        </p:txBody>
      </p:sp>
    </p:spTree>
    <p:extLst>
      <p:ext uri="{BB962C8B-B14F-4D97-AF65-F5344CB8AC3E}">
        <p14:creationId xmlns:p14="http://schemas.microsoft.com/office/powerpoint/2010/main" val="34959368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C5868D-AF78-4527-A38C-0E7AFA4A78D7}" type="datetime1">
              <a:rPr lang="en-US" altLang="en-US" smtClean="0"/>
              <a:t>2/15/2022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4C40F07-0042-4C87-BE69-702A41347250}" type="slidenum">
              <a:rPr lang="en-US" altLang="en-US"/>
              <a:pPr>
                <a:defRPr/>
              </a:pPr>
              <a:t>‹#›</a:t>
            </a:fld>
            <a:endParaRPr lang="en-US" altLang="en-US" dirty="0"/>
          </a:p>
        </p:txBody>
      </p:sp>
    </p:spTree>
    <p:extLst>
      <p:ext uri="{BB962C8B-B14F-4D97-AF65-F5344CB8AC3E}">
        <p14:creationId xmlns:p14="http://schemas.microsoft.com/office/powerpoint/2010/main" val="3796300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DA264F-2729-4A44-A7D0-6935CD427F39}"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62D2AB-F072-4FBD-A2BF-CA6898B6654C}" type="slidenum">
              <a:rPr lang="en-US" altLang="en-US"/>
              <a:pPr>
                <a:defRPr/>
              </a:pPr>
              <a:t>‹#›</a:t>
            </a:fld>
            <a:endParaRPr lang="en-US" altLang="en-US" dirty="0"/>
          </a:p>
        </p:txBody>
      </p:sp>
    </p:spTree>
    <p:extLst>
      <p:ext uri="{BB962C8B-B14F-4D97-AF65-F5344CB8AC3E}">
        <p14:creationId xmlns:p14="http://schemas.microsoft.com/office/powerpoint/2010/main" val="3654363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E6F1E0-FA93-4C86-9807-A8CB5FF064BE}"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1808F6-CD23-4CA6-98E4-A9E35050B12D}" type="slidenum">
              <a:rPr lang="en-US" altLang="en-US"/>
              <a:pPr>
                <a:defRPr/>
              </a:pPr>
              <a:t>‹#›</a:t>
            </a:fld>
            <a:endParaRPr lang="en-US" altLang="en-US" dirty="0"/>
          </a:p>
        </p:txBody>
      </p:sp>
    </p:spTree>
    <p:extLst>
      <p:ext uri="{BB962C8B-B14F-4D97-AF65-F5344CB8AC3E}">
        <p14:creationId xmlns:p14="http://schemas.microsoft.com/office/powerpoint/2010/main" val="149991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FCDBD-46C4-4CE8-8DFC-27A97E321852}"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CD1AFB-BCCB-4859-9012-82489A43AFB7}" type="slidenum">
              <a:rPr lang="en-US" altLang="en-US"/>
              <a:pPr>
                <a:defRPr/>
              </a:pPr>
              <a:t>‹#›</a:t>
            </a:fld>
            <a:endParaRPr lang="en-US" altLang="en-US" dirty="0"/>
          </a:p>
        </p:txBody>
      </p:sp>
    </p:spTree>
    <p:extLst>
      <p:ext uri="{BB962C8B-B14F-4D97-AF65-F5344CB8AC3E}">
        <p14:creationId xmlns:p14="http://schemas.microsoft.com/office/powerpoint/2010/main" val="3848618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33BCF6-F7BA-411A-87D0-4B8C82DC3735}" type="datetime1">
              <a:rPr lang="en-US" altLang="en-US" smtClean="0"/>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C07C5B-9059-4A7E-9FD1-6AF95D894964}" type="slidenum">
              <a:rPr lang="en-US" altLang="en-US"/>
              <a:pPr>
                <a:defRPr/>
              </a:pPr>
              <a:t>‹#›</a:t>
            </a:fld>
            <a:endParaRPr lang="en-US" altLang="en-US" dirty="0"/>
          </a:p>
        </p:txBody>
      </p:sp>
    </p:spTree>
    <p:extLst>
      <p:ext uri="{BB962C8B-B14F-4D97-AF65-F5344CB8AC3E}">
        <p14:creationId xmlns:p14="http://schemas.microsoft.com/office/powerpoint/2010/main" val="87684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a:latin typeface="Arial Narrow" pitchFamily="34"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6"/>
          <p:cNvSpPr>
            <a:spLocks noGrp="1" noChangeArrowheads="1"/>
          </p:cNvSpPr>
          <p:nvPr>
            <p:ph type="sldNum" sz="quarter" idx="10"/>
          </p:nvPr>
        </p:nvSpPr>
        <p:spPr>
          <a:ln/>
        </p:spPr>
        <p:txBody>
          <a:bodyPr/>
          <a:lstStyle>
            <a:lvl1pPr>
              <a:defRPr/>
            </a:lvl1pPr>
          </a:lstStyle>
          <a:p>
            <a:pPr>
              <a:defRPr/>
            </a:pPr>
            <a:fld id="{531DFD45-243B-48F8-A100-26266751B90A}" type="slidenum">
              <a:rPr lang="en-GB" altLang="en-US"/>
              <a:pPr>
                <a:defRPr/>
              </a:pPr>
              <a:t>‹#›</a:t>
            </a:fld>
            <a:endParaRPr lang="en-GB" altLang="en-US" dirty="0"/>
          </a:p>
        </p:txBody>
      </p:sp>
      <p:sp>
        <p:nvSpPr>
          <p:cNvPr id="5" name="Footer Placeholder 6"/>
          <p:cNvSpPr>
            <a:spLocks noGrp="1" noChangeArrowheads="1"/>
          </p:cNvSpPr>
          <p:nvPr>
            <p:ph type="ftr" sz="quarter" idx="11"/>
          </p:nvPr>
        </p:nvSpPr>
        <p:spPr/>
        <p:txBody>
          <a:bodyPr/>
          <a:lstStyle>
            <a:lvl1pPr>
              <a:defRPr/>
            </a:lvl1pPr>
          </a:lstStyle>
          <a:p>
            <a:pPr>
              <a:defRPr/>
            </a:pPr>
            <a:endParaRPr lang="en-GB" dirty="0"/>
          </a:p>
        </p:txBody>
      </p:sp>
    </p:spTree>
    <p:extLst>
      <p:ext uri="{BB962C8B-B14F-4D97-AF65-F5344CB8AC3E}">
        <p14:creationId xmlns:p14="http://schemas.microsoft.com/office/powerpoint/2010/main" val="1185928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6"/>
          <p:cNvSpPr>
            <a:spLocks noGrp="1" noChangeArrowheads="1"/>
          </p:cNvSpPr>
          <p:nvPr>
            <p:ph type="sldNum" sz="quarter" idx="10"/>
          </p:nvPr>
        </p:nvSpPr>
        <p:spPr>
          <a:ln/>
        </p:spPr>
        <p:txBody>
          <a:bodyPr/>
          <a:lstStyle>
            <a:lvl1pPr>
              <a:defRPr/>
            </a:lvl1pPr>
          </a:lstStyle>
          <a:p>
            <a:pPr>
              <a:defRPr/>
            </a:pPr>
            <a:fld id="{2BF61BF7-A133-4089-949D-A798D90C70DC}" type="slidenum">
              <a:rPr lang="en-GB" altLang="en-US"/>
              <a:pPr>
                <a:defRPr/>
              </a:pPr>
              <a:t>‹#›</a:t>
            </a:fld>
            <a:endParaRPr lang="en-GB" altLang="en-US" dirty="0"/>
          </a:p>
        </p:txBody>
      </p:sp>
      <p:sp>
        <p:nvSpPr>
          <p:cNvPr id="5" name="Footer Placeholder 6"/>
          <p:cNvSpPr>
            <a:spLocks noGrp="1" noChangeArrowheads="1"/>
          </p:cNvSpPr>
          <p:nvPr>
            <p:ph type="ftr" sz="quarter" idx="11"/>
          </p:nvPr>
        </p:nvSpPr>
        <p:spPr/>
        <p:txBody>
          <a:bodyPr/>
          <a:lstStyle>
            <a:lvl1pPr>
              <a:defRPr/>
            </a:lvl1pPr>
          </a:lstStyle>
          <a:p>
            <a:pPr>
              <a:defRPr/>
            </a:pPr>
            <a:endParaRPr lang="en-GB" dirty="0"/>
          </a:p>
        </p:txBody>
      </p:sp>
    </p:spTree>
    <p:extLst>
      <p:ext uri="{BB962C8B-B14F-4D97-AF65-F5344CB8AC3E}">
        <p14:creationId xmlns:p14="http://schemas.microsoft.com/office/powerpoint/2010/main" val="4074104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E6481DB8-64B2-42E0-BE4C-1E8364E8B36B}" type="slidenum">
              <a:rPr lang="en-GB" altLang="en-US"/>
              <a:pPr>
                <a:defRPr/>
              </a:pPr>
              <a:t>‹#›</a:t>
            </a:fld>
            <a:endParaRPr lang="en-GB" altLang="en-US" dirty="0"/>
          </a:p>
        </p:txBody>
      </p:sp>
      <p:sp>
        <p:nvSpPr>
          <p:cNvPr id="6" name="Footer Placeholder 5"/>
          <p:cNvSpPr>
            <a:spLocks noGrp="1" noChangeArrowheads="1"/>
          </p:cNvSpPr>
          <p:nvPr>
            <p:ph type="ftr" sz="quarter" idx="12"/>
          </p:nvPr>
        </p:nvSpPr>
        <p:spPr/>
        <p:txBody>
          <a:bodyPr/>
          <a:lstStyle>
            <a:lvl1pPr eaLnBrk="1" hangingPunct="1">
              <a:defRPr>
                <a:latin typeface="Arial" charset="0"/>
              </a:defRPr>
            </a:lvl1pPr>
          </a:lstStyle>
          <a:p>
            <a:pPr>
              <a:defRPr/>
            </a:pPr>
            <a:endParaRPr lang="en-GB" dirty="0"/>
          </a:p>
        </p:txBody>
      </p:sp>
    </p:spTree>
    <p:extLst>
      <p:ext uri="{BB962C8B-B14F-4D97-AF65-F5344CB8AC3E}">
        <p14:creationId xmlns:p14="http://schemas.microsoft.com/office/powerpoint/2010/main" val="3864451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6" name="Slide Number Placeholder 5"/>
          <p:cNvSpPr>
            <a:spLocks noGrp="1" noChangeArrowheads="1"/>
          </p:cNvSpPr>
          <p:nvPr>
            <p:ph type="sldNum" sz="quarter" idx="11"/>
          </p:nvPr>
        </p:nvSpPr>
        <p:spPr/>
        <p:txBody>
          <a:bodyPr/>
          <a:lstStyle>
            <a:lvl1pPr>
              <a:defRPr/>
            </a:lvl1pPr>
          </a:lstStyle>
          <a:p>
            <a:pPr>
              <a:defRPr/>
            </a:pPr>
            <a:fld id="{FF85C09A-682D-493E-9F12-ABC2130E09AA}" type="slidenum">
              <a:rPr lang="en-GB" altLang="en-US"/>
              <a:pPr>
                <a:defRPr/>
              </a:pPr>
              <a:t>‹#›</a:t>
            </a:fld>
            <a:endParaRPr lang="en-GB" altLang="en-US" dirty="0"/>
          </a:p>
        </p:txBody>
      </p:sp>
      <p:sp>
        <p:nvSpPr>
          <p:cNvPr id="7" name="Footer Placeholder 6"/>
          <p:cNvSpPr>
            <a:spLocks noGrp="1" noChangeArrowheads="1"/>
          </p:cNvSpPr>
          <p:nvPr>
            <p:ph type="ftr" sz="quarter" idx="12"/>
          </p:nvPr>
        </p:nvSpPr>
        <p:spPr/>
        <p:txBody>
          <a:bodyPr/>
          <a:lstStyle>
            <a:lvl1pPr eaLnBrk="1" hangingPunct="1">
              <a:defRPr>
                <a:latin typeface="Arial" charset="0"/>
              </a:defRPr>
            </a:lvl1pPr>
          </a:lstStyle>
          <a:p>
            <a:pPr>
              <a:defRPr/>
            </a:pPr>
            <a:endParaRPr lang="en-GB" dirty="0"/>
          </a:p>
        </p:txBody>
      </p:sp>
    </p:spTree>
    <p:extLst>
      <p:ext uri="{BB962C8B-B14F-4D97-AF65-F5344CB8AC3E}">
        <p14:creationId xmlns:p14="http://schemas.microsoft.com/office/powerpoint/2010/main" val="1553916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7C22EC00-EFEE-40C0-A228-5922249B3D84}" type="slidenum">
              <a:rPr lang="en-GB" altLang="en-US"/>
              <a:pPr>
                <a:defRPr/>
              </a:pPr>
              <a:t>‹#›</a:t>
            </a:fld>
            <a:endParaRPr lang="en-GB" altLang="en-US" dirty="0"/>
          </a:p>
        </p:txBody>
      </p:sp>
    </p:spTree>
    <p:extLst>
      <p:ext uri="{BB962C8B-B14F-4D97-AF65-F5344CB8AC3E}">
        <p14:creationId xmlns:p14="http://schemas.microsoft.com/office/powerpoint/2010/main" val="303961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E0C6E7-FB1A-4657-B267-55D43129F559}" type="datetime1">
              <a:rPr lang="en-US" altLang="en-US" smtClean="0"/>
              <a:t>2/15/2022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D10BB0-3441-4B00-809F-6139C618EACE}" type="slidenum">
              <a:rPr lang="en-US" altLang="en-US"/>
              <a:pPr>
                <a:defRPr/>
              </a:pPr>
              <a:t>‹#›</a:t>
            </a:fld>
            <a:endParaRPr lang="en-US" altLang="en-US" dirty="0"/>
          </a:p>
        </p:txBody>
      </p:sp>
    </p:spTree>
    <p:extLst>
      <p:ext uri="{BB962C8B-B14F-4D97-AF65-F5344CB8AC3E}">
        <p14:creationId xmlns:p14="http://schemas.microsoft.com/office/powerpoint/2010/main" val="112423284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4" name="Rectangle 6"/>
          <p:cNvSpPr>
            <a:spLocks noGrp="1" noChangeArrowheads="1"/>
          </p:cNvSpPr>
          <p:nvPr>
            <p:ph type="sldNum" sz="quarter" idx="11"/>
          </p:nvPr>
        </p:nvSpPr>
        <p:spPr/>
        <p:txBody>
          <a:bodyPr/>
          <a:lstStyle>
            <a:lvl1pPr>
              <a:defRPr/>
            </a:lvl1pPr>
          </a:lstStyle>
          <a:p>
            <a:pPr>
              <a:defRPr/>
            </a:pPr>
            <a:fld id="{8D2053FD-8E0B-4323-B643-9FB1B91AFDF5}" type="slidenum">
              <a:rPr lang="en-GB" altLang="en-US"/>
              <a:pPr>
                <a:defRPr/>
              </a:pPr>
              <a:t>‹#›</a:t>
            </a:fld>
            <a:endParaRPr lang="en-GB" altLang="en-US" dirty="0"/>
          </a:p>
        </p:txBody>
      </p:sp>
      <p:sp>
        <p:nvSpPr>
          <p:cNvPr id="5" name="Footer Placeholder 4"/>
          <p:cNvSpPr>
            <a:spLocks noGrp="1" noChangeArrowheads="1"/>
          </p:cNvSpPr>
          <p:nvPr>
            <p:ph type="ftr" sz="quarter" idx="12"/>
          </p:nvPr>
        </p:nvSpPr>
        <p:spPr/>
        <p:txBody>
          <a:bodyPr/>
          <a:lstStyle>
            <a:lvl1pPr algn="ctr" eaLnBrk="1" hangingPunct="1">
              <a:defRPr>
                <a:latin typeface="Arial" charset="0"/>
              </a:defRPr>
            </a:lvl1pPr>
          </a:lstStyle>
          <a:p>
            <a:pPr>
              <a:defRPr/>
            </a:pPr>
            <a:endParaRPr lang="en-GB" dirty="0"/>
          </a:p>
        </p:txBody>
      </p:sp>
    </p:spTree>
    <p:extLst>
      <p:ext uri="{BB962C8B-B14F-4D97-AF65-F5344CB8AC3E}">
        <p14:creationId xmlns:p14="http://schemas.microsoft.com/office/powerpoint/2010/main" val="4262474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3" name="Rectangle 6"/>
          <p:cNvSpPr>
            <a:spLocks noGrp="1" noChangeArrowheads="1"/>
          </p:cNvSpPr>
          <p:nvPr>
            <p:ph type="sldNum" sz="quarter" idx="11"/>
          </p:nvPr>
        </p:nvSpPr>
        <p:spPr/>
        <p:txBody>
          <a:bodyPr/>
          <a:lstStyle>
            <a:lvl1pPr>
              <a:defRPr/>
            </a:lvl1pPr>
          </a:lstStyle>
          <a:p>
            <a:pPr>
              <a:defRPr/>
            </a:pPr>
            <a:fld id="{5B9E6E5D-2978-4B5E-99EF-F8FA1536A1BA}" type="slidenum">
              <a:rPr lang="en-GB" altLang="en-US"/>
              <a:pPr>
                <a:defRPr/>
              </a:pPr>
              <a:t>‹#›</a:t>
            </a:fld>
            <a:endParaRPr lang="en-GB" altLang="en-US" dirty="0"/>
          </a:p>
        </p:txBody>
      </p:sp>
      <p:sp>
        <p:nvSpPr>
          <p:cNvPr id="4" name="Footer Placeholder 3"/>
          <p:cNvSpPr>
            <a:spLocks noGrp="1" noChangeArrowheads="1"/>
          </p:cNvSpPr>
          <p:nvPr>
            <p:ph type="ftr" sz="quarter" idx="12"/>
          </p:nvPr>
        </p:nvSpPr>
        <p:spPr/>
        <p:txBody>
          <a:bodyPr/>
          <a:lstStyle>
            <a:lvl1pPr eaLnBrk="1" hangingPunct="1">
              <a:defRPr>
                <a:latin typeface="Arial" charset="0"/>
              </a:defRPr>
            </a:lvl1pPr>
          </a:lstStyle>
          <a:p>
            <a:pPr>
              <a:defRPr/>
            </a:pPr>
            <a:endParaRPr lang="en-GB" dirty="0"/>
          </a:p>
        </p:txBody>
      </p:sp>
    </p:spTree>
    <p:extLst>
      <p:ext uri="{BB962C8B-B14F-4D97-AF65-F5344CB8AC3E}">
        <p14:creationId xmlns:p14="http://schemas.microsoft.com/office/powerpoint/2010/main" val="179088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6" name="Footer Placeholder 5"/>
          <p:cNvSpPr>
            <a:spLocks noGrp="1" noChangeArrowheads="1"/>
          </p:cNvSpPr>
          <p:nvPr>
            <p:ph type="ftr" sz="quarter" idx="11"/>
          </p:nvPr>
        </p:nvSpPr>
        <p:spPr/>
        <p:txBody>
          <a:bodyPr/>
          <a:lstStyle>
            <a:lvl1pPr algn="ctr" eaLnBrk="1" hangingPunct="1">
              <a:defRPr>
                <a:latin typeface="Arial" charset="0"/>
              </a:defRPr>
            </a:lvl1pPr>
          </a:lstStyle>
          <a:p>
            <a:pPr>
              <a:defRPr/>
            </a:pPr>
            <a:endParaRPr lang="en-GB" dirty="0"/>
          </a:p>
        </p:txBody>
      </p:sp>
      <p:sp>
        <p:nvSpPr>
          <p:cNvPr id="7" name="Slide Number Placeholder 6"/>
          <p:cNvSpPr>
            <a:spLocks noGrp="1" noChangeArrowheads="1"/>
          </p:cNvSpPr>
          <p:nvPr>
            <p:ph type="sldNum" sz="quarter" idx="12"/>
          </p:nvPr>
        </p:nvSpPr>
        <p:spPr/>
        <p:txBody>
          <a:bodyPr/>
          <a:lstStyle>
            <a:lvl1pPr>
              <a:defRPr/>
            </a:lvl1pPr>
          </a:lstStyle>
          <a:p>
            <a:pPr>
              <a:defRPr/>
            </a:pPr>
            <a:fld id="{647AD905-7F9F-44DB-A4CD-8D15434345B8}" type="slidenum">
              <a:rPr lang="en-GB" altLang="en-US"/>
              <a:pPr>
                <a:defRPr/>
              </a:pPr>
              <a:t>‹#›</a:t>
            </a:fld>
            <a:endParaRPr lang="en-GB" altLang="en-US" dirty="0"/>
          </a:p>
        </p:txBody>
      </p:sp>
    </p:spTree>
    <p:extLst>
      <p:ext uri="{BB962C8B-B14F-4D97-AF65-F5344CB8AC3E}">
        <p14:creationId xmlns:p14="http://schemas.microsoft.com/office/powerpoint/2010/main" val="259532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6" name="Footer Placeholder 5"/>
          <p:cNvSpPr>
            <a:spLocks noGrp="1" noChangeArrowheads="1"/>
          </p:cNvSpPr>
          <p:nvPr>
            <p:ph type="ftr" sz="quarter" idx="11"/>
          </p:nvPr>
        </p:nvSpPr>
        <p:spPr/>
        <p:txBody>
          <a:bodyPr/>
          <a:lstStyle>
            <a:lvl1pPr eaLnBrk="1" hangingPunct="1">
              <a:defRPr>
                <a:latin typeface="Arial" charset="0"/>
              </a:defRPr>
            </a:lvl1pPr>
          </a:lstStyle>
          <a:p>
            <a:pPr>
              <a:defRPr/>
            </a:pPr>
            <a:endParaRPr lang="en-GB" dirty="0"/>
          </a:p>
        </p:txBody>
      </p:sp>
      <p:sp>
        <p:nvSpPr>
          <p:cNvPr id="7" name="Slide Number Placeholder 6"/>
          <p:cNvSpPr>
            <a:spLocks noGrp="1" noChangeArrowheads="1"/>
          </p:cNvSpPr>
          <p:nvPr>
            <p:ph type="sldNum" sz="quarter" idx="12"/>
          </p:nvPr>
        </p:nvSpPr>
        <p:spPr/>
        <p:txBody>
          <a:bodyPr/>
          <a:lstStyle>
            <a:lvl1pPr>
              <a:defRPr/>
            </a:lvl1pPr>
          </a:lstStyle>
          <a:p>
            <a:pPr>
              <a:defRPr/>
            </a:pPr>
            <a:fld id="{00B27CDE-BB67-4EA8-88E1-937267B941F4}" type="slidenum">
              <a:rPr lang="en-GB" altLang="en-US"/>
              <a:pPr>
                <a:defRPr/>
              </a:pPr>
              <a:t>‹#›</a:t>
            </a:fld>
            <a:endParaRPr lang="en-GB" altLang="en-US" dirty="0"/>
          </a:p>
        </p:txBody>
      </p:sp>
    </p:spTree>
    <p:extLst>
      <p:ext uri="{BB962C8B-B14F-4D97-AF65-F5344CB8AC3E}">
        <p14:creationId xmlns:p14="http://schemas.microsoft.com/office/powerpoint/2010/main" val="2261723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80F3233A-94EE-4E0D-AF7D-09462C032C0A}" type="slidenum">
              <a:rPr lang="en-GB" altLang="en-US"/>
              <a:pPr>
                <a:defRPr/>
              </a:pPr>
              <a:t>‹#›</a:t>
            </a:fld>
            <a:endParaRPr lang="en-GB" altLang="en-US" dirty="0"/>
          </a:p>
        </p:txBody>
      </p:sp>
    </p:spTree>
    <p:extLst>
      <p:ext uri="{BB962C8B-B14F-4D97-AF65-F5344CB8AC3E}">
        <p14:creationId xmlns:p14="http://schemas.microsoft.com/office/powerpoint/2010/main" val="1390261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xfrm>
            <a:off x="457200" y="6381750"/>
            <a:ext cx="2133600" cy="339725"/>
          </a:xfrm>
          <a:prstGeom prst="rect">
            <a:avLst/>
          </a:prstGeom>
        </p:spPr>
        <p:txBody>
          <a:bodyPr/>
          <a:lstStyle>
            <a:lvl1pPr eaLnBrk="1" hangingPunct="1">
              <a:defRPr>
                <a:latin typeface="Arial" charset="0"/>
              </a:defRPr>
            </a:lvl1pPr>
          </a:lstStyle>
          <a:p>
            <a:pPr>
              <a:defRPr/>
            </a:pPr>
            <a:endParaRPr lang="en-GB" dirty="0"/>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4ABE3628-0D5C-4276-952B-B4F5BB1A4932}" type="slidenum">
              <a:rPr lang="en-GB" altLang="en-US"/>
              <a:pPr>
                <a:defRPr/>
              </a:pPr>
              <a:t>‹#›</a:t>
            </a:fld>
            <a:endParaRPr lang="en-GB" altLang="en-US" dirty="0"/>
          </a:p>
        </p:txBody>
      </p:sp>
    </p:spTree>
    <p:extLst>
      <p:ext uri="{BB962C8B-B14F-4D97-AF65-F5344CB8AC3E}">
        <p14:creationId xmlns:p14="http://schemas.microsoft.com/office/powerpoint/2010/main" val="2914085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77ED8C-E249-45FA-A997-79E1E70A4F87}" type="datetimeFigureOut">
              <a:rPr lang="en-US" altLang="en-US" smtClean="0"/>
              <a:pPr>
                <a:defRPr/>
              </a:pPr>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C88D6D-6176-40D1-BCF3-8CA460732DD2}" type="slidenum">
              <a:rPr lang="en-US" altLang="en-US"/>
              <a:pPr>
                <a:defRPr/>
              </a:pPr>
              <a:t>‹#›</a:t>
            </a:fld>
            <a:endParaRPr lang="en-US" altLang="en-US" dirty="0"/>
          </a:p>
        </p:txBody>
      </p:sp>
    </p:spTree>
    <p:extLst>
      <p:ext uri="{BB962C8B-B14F-4D97-AF65-F5344CB8AC3E}">
        <p14:creationId xmlns:p14="http://schemas.microsoft.com/office/powerpoint/2010/main" val="3298349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513D29-1974-4F0B-9401-95CDB46F71B8}" type="datetimeFigureOut">
              <a:rPr lang="en-US" altLang="en-US" smtClean="0"/>
              <a:pPr>
                <a:defRPr/>
              </a:pPr>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574282-C112-4E25-A6BD-8F20309AF277}" type="slidenum">
              <a:rPr lang="en-US" altLang="en-US"/>
              <a:pPr>
                <a:defRPr/>
              </a:pPr>
              <a:t>‹#›</a:t>
            </a:fld>
            <a:endParaRPr lang="en-US" altLang="en-US" dirty="0"/>
          </a:p>
        </p:txBody>
      </p:sp>
    </p:spTree>
    <p:extLst>
      <p:ext uri="{BB962C8B-B14F-4D97-AF65-F5344CB8AC3E}">
        <p14:creationId xmlns:p14="http://schemas.microsoft.com/office/powerpoint/2010/main" val="41344690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E69692-52F4-4B83-A7DC-5BC38323351C}" type="datetimeFigureOut">
              <a:rPr lang="en-US" altLang="en-US" smtClean="0"/>
              <a:pPr>
                <a:defRPr/>
              </a:pPr>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636353-652F-48BA-8F13-7E3FD23E1F55}" type="slidenum">
              <a:rPr lang="en-US" altLang="en-US"/>
              <a:pPr>
                <a:defRPr/>
              </a:pPr>
              <a:t>‹#›</a:t>
            </a:fld>
            <a:endParaRPr lang="en-US" altLang="en-US" dirty="0"/>
          </a:p>
        </p:txBody>
      </p:sp>
    </p:spTree>
    <p:extLst>
      <p:ext uri="{BB962C8B-B14F-4D97-AF65-F5344CB8AC3E}">
        <p14:creationId xmlns:p14="http://schemas.microsoft.com/office/powerpoint/2010/main" val="519125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225E3D-7496-4513-B8E9-CD9FC46D9628}" type="datetimeFigureOut">
              <a:rPr lang="en-US" altLang="en-US" smtClean="0"/>
              <a:pPr>
                <a:defRPr/>
              </a:pPr>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882A20-90DA-45B7-BEF4-388560F5AA33}" type="slidenum">
              <a:rPr lang="en-US" altLang="en-US"/>
              <a:pPr>
                <a:defRPr/>
              </a:pPr>
              <a:t>‹#›</a:t>
            </a:fld>
            <a:endParaRPr lang="en-US" altLang="en-US" dirty="0"/>
          </a:p>
        </p:txBody>
      </p:sp>
    </p:spTree>
    <p:extLst>
      <p:ext uri="{BB962C8B-B14F-4D97-AF65-F5344CB8AC3E}">
        <p14:creationId xmlns:p14="http://schemas.microsoft.com/office/powerpoint/2010/main" val="327416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FC7C9D-FEF5-4375-A906-CFBDAC670D0C}" type="datetime1">
              <a:rPr lang="en-US" altLang="en-US" smtClean="0"/>
              <a:t>2/15/2022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CB987C1-63D2-4F8B-81A0-007C13568040}" type="slidenum">
              <a:rPr lang="en-US" altLang="en-US"/>
              <a:pPr>
                <a:defRPr/>
              </a:pPr>
              <a:t>‹#›</a:t>
            </a:fld>
            <a:endParaRPr lang="en-US" altLang="en-US" dirty="0"/>
          </a:p>
        </p:txBody>
      </p:sp>
    </p:spTree>
    <p:extLst>
      <p:ext uri="{BB962C8B-B14F-4D97-AF65-F5344CB8AC3E}">
        <p14:creationId xmlns:p14="http://schemas.microsoft.com/office/powerpoint/2010/main" val="178999903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1C0553-B52B-4F38-920C-5318530B0486}" type="datetimeFigureOut">
              <a:rPr lang="en-US" altLang="en-US" smtClean="0"/>
              <a:pPr>
                <a:defRPr/>
              </a:pPr>
              <a:t>2/15/2022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21F535E-F9F4-4E68-BB0B-5907FB12CB61}" type="slidenum">
              <a:rPr lang="en-US" altLang="en-US"/>
              <a:pPr>
                <a:defRPr/>
              </a:pPr>
              <a:t>‹#›</a:t>
            </a:fld>
            <a:endParaRPr lang="en-US" altLang="en-US" dirty="0"/>
          </a:p>
        </p:txBody>
      </p:sp>
    </p:spTree>
    <p:extLst>
      <p:ext uri="{BB962C8B-B14F-4D97-AF65-F5344CB8AC3E}">
        <p14:creationId xmlns:p14="http://schemas.microsoft.com/office/powerpoint/2010/main" val="4101598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232279-8BB8-403B-A223-B55DA06DB444}" type="datetimeFigureOut">
              <a:rPr lang="en-US" altLang="en-US" smtClean="0"/>
              <a:pPr>
                <a:defRPr/>
              </a:pPr>
              <a:t>2/15/2022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0BE33B0-8401-4D6A-95AC-538AC262544F}" type="slidenum">
              <a:rPr lang="en-US" altLang="en-US"/>
              <a:pPr>
                <a:defRPr/>
              </a:pPr>
              <a:t>‹#›</a:t>
            </a:fld>
            <a:endParaRPr lang="en-US" altLang="en-US" dirty="0"/>
          </a:p>
        </p:txBody>
      </p:sp>
    </p:spTree>
    <p:extLst>
      <p:ext uri="{BB962C8B-B14F-4D97-AF65-F5344CB8AC3E}">
        <p14:creationId xmlns:p14="http://schemas.microsoft.com/office/powerpoint/2010/main" val="288201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B0BD6B-2055-4EC6-B496-D6E649686BB8}" type="datetimeFigureOut">
              <a:rPr lang="en-US" altLang="en-US" smtClean="0"/>
              <a:pPr>
                <a:defRPr/>
              </a:pPr>
              <a:t>2/15/2022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D373A2-CD0E-4FAB-825C-1739ED636B22}" type="slidenum">
              <a:rPr lang="en-US" altLang="en-US"/>
              <a:pPr>
                <a:defRPr/>
              </a:pPr>
              <a:t>‹#›</a:t>
            </a:fld>
            <a:endParaRPr lang="en-US" altLang="en-US" dirty="0"/>
          </a:p>
        </p:txBody>
      </p:sp>
    </p:spTree>
    <p:extLst>
      <p:ext uri="{BB962C8B-B14F-4D97-AF65-F5344CB8AC3E}">
        <p14:creationId xmlns:p14="http://schemas.microsoft.com/office/powerpoint/2010/main" val="3877809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398212-742C-4DEE-AE97-79CBF21C4B2D}" type="datetimeFigureOut">
              <a:rPr lang="en-US" altLang="en-US" smtClean="0"/>
              <a:pPr>
                <a:defRPr/>
              </a:pPr>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B2EAD6-06A2-4E1D-89CD-2C67972A50DF}" type="slidenum">
              <a:rPr lang="en-US" altLang="en-US"/>
              <a:pPr>
                <a:defRPr/>
              </a:pPr>
              <a:t>‹#›</a:t>
            </a:fld>
            <a:endParaRPr lang="en-US" altLang="en-US" dirty="0"/>
          </a:p>
        </p:txBody>
      </p:sp>
    </p:spTree>
    <p:extLst>
      <p:ext uri="{BB962C8B-B14F-4D97-AF65-F5344CB8AC3E}">
        <p14:creationId xmlns:p14="http://schemas.microsoft.com/office/powerpoint/2010/main" val="1918762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3E5993-E0CA-4B2D-8F61-77391CC9E590}" type="datetimeFigureOut">
              <a:rPr lang="en-US" altLang="en-US" smtClean="0"/>
              <a:pPr>
                <a:defRPr/>
              </a:pPr>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6362BB-105C-42EB-AF65-AA5590BC9BD9}" type="slidenum">
              <a:rPr lang="en-US" altLang="en-US"/>
              <a:pPr>
                <a:defRPr/>
              </a:pPr>
              <a:t>‹#›</a:t>
            </a:fld>
            <a:endParaRPr lang="en-US" altLang="en-US" dirty="0"/>
          </a:p>
        </p:txBody>
      </p:sp>
    </p:spTree>
    <p:extLst>
      <p:ext uri="{BB962C8B-B14F-4D97-AF65-F5344CB8AC3E}">
        <p14:creationId xmlns:p14="http://schemas.microsoft.com/office/powerpoint/2010/main" val="2401279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5F64D6-AA0C-43E4-85E8-2AB212D4B369}" type="datetimeFigureOut">
              <a:rPr lang="en-US" altLang="en-US" smtClean="0"/>
              <a:pPr>
                <a:defRPr/>
              </a:pPr>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DF9D61-140B-494A-AA02-771FDC7DAD95}" type="slidenum">
              <a:rPr lang="en-US" altLang="en-US"/>
              <a:pPr>
                <a:defRPr/>
              </a:pPr>
              <a:t>‹#›</a:t>
            </a:fld>
            <a:endParaRPr lang="en-US" altLang="en-US" dirty="0"/>
          </a:p>
        </p:txBody>
      </p:sp>
    </p:spTree>
    <p:extLst>
      <p:ext uri="{BB962C8B-B14F-4D97-AF65-F5344CB8AC3E}">
        <p14:creationId xmlns:p14="http://schemas.microsoft.com/office/powerpoint/2010/main" val="2398368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F728D2-993C-48B8-988A-910F8150A0DD}" type="datetimeFigureOut">
              <a:rPr lang="en-US" altLang="en-US" smtClean="0"/>
              <a:pPr>
                <a:defRPr/>
              </a:pPr>
              <a:t>2/15/2022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49D4F4-5C6C-4452-9C6A-35D9A0DEF94E}" type="slidenum">
              <a:rPr lang="en-US" altLang="en-US"/>
              <a:pPr>
                <a:defRPr/>
              </a:pPr>
              <a:t>‹#›</a:t>
            </a:fld>
            <a:endParaRPr lang="en-US" altLang="en-US" dirty="0"/>
          </a:p>
        </p:txBody>
      </p:sp>
    </p:spTree>
    <p:extLst>
      <p:ext uri="{BB962C8B-B14F-4D97-AF65-F5344CB8AC3E}">
        <p14:creationId xmlns:p14="http://schemas.microsoft.com/office/powerpoint/2010/main" val="402673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1D398F-F17A-4F2A-A9A3-C661DBAC1123}" type="datetime1">
              <a:rPr lang="en-US" altLang="en-US" smtClean="0"/>
              <a:t>2/15/2022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4C40F07-0042-4C87-BE69-702A41347250}" type="slidenum">
              <a:rPr lang="en-US" altLang="en-US"/>
              <a:pPr>
                <a:defRPr/>
              </a:pPr>
              <a:t>‹#›</a:t>
            </a:fld>
            <a:endParaRPr lang="en-US" altLang="en-US" dirty="0"/>
          </a:p>
        </p:txBody>
      </p:sp>
    </p:spTree>
    <p:extLst>
      <p:ext uri="{BB962C8B-B14F-4D97-AF65-F5344CB8AC3E}">
        <p14:creationId xmlns:p14="http://schemas.microsoft.com/office/powerpoint/2010/main" val="817328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EDBB48-F64C-474D-8CDC-A6801C7F0033}"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62D2AB-F072-4FBD-A2BF-CA6898B6654C}" type="slidenum">
              <a:rPr lang="en-US" altLang="en-US"/>
              <a:pPr>
                <a:defRPr/>
              </a:pPr>
              <a:t>‹#›</a:t>
            </a:fld>
            <a:endParaRPr lang="en-US" altLang="en-US" dirty="0"/>
          </a:p>
        </p:txBody>
      </p:sp>
    </p:spTree>
    <p:extLst>
      <p:ext uri="{BB962C8B-B14F-4D97-AF65-F5344CB8AC3E}">
        <p14:creationId xmlns:p14="http://schemas.microsoft.com/office/powerpoint/2010/main" val="73136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7F147B-C97C-4FC7-83DA-338F31EB9E9F}" type="datetime1">
              <a:rPr lang="en-US" altLang="en-US" smtClean="0"/>
              <a:t>2/15/2022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CONFIDENTIAL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1808F6-CD23-4CA6-98E4-A9E35050B12D}" type="slidenum">
              <a:rPr lang="en-US" altLang="en-US"/>
              <a:pPr>
                <a:defRPr/>
              </a:pPr>
              <a:t>‹#›</a:t>
            </a:fld>
            <a:endParaRPr lang="en-US" altLang="en-US" dirty="0"/>
          </a:p>
        </p:txBody>
      </p:sp>
    </p:spTree>
    <p:extLst>
      <p:ext uri="{BB962C8B-B14F-4D97-AF65-F5344CB8AC3E}">
        <p14:creationId xmlns:p14="http://schemas.microsoft.com/office/powerpoint/2010/main" val="14865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9BD5A370-3FD6-4C6F-BE42-F686D93B9C6A}" type="datetime1">
              <a:rPr lang="en-US" altLang="en-US" smtClean="0"/>
              <a:t>2/15/2022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CONFIDENTIAL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FC990A2A-95FA-4DA9-94F3-7C33831F0A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1E4FAE2E-FA99-4EBE-A9D8-96E2285A7499}" type="datetime1">
              <a:rPr lang="en-US" altLang="en-US" smtClean="0"/>
              <a:t>2/15/2022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r>
              <a:rPr lang="en-US" dirty="0" smtClean="0"/>
              <a:t>CONFIDENTIAL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A341F2C2-3985-4E89-A879-391E31CF3D3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C78937B4-5F5C-4B13-A0DB-4BF20AD96E43}" type="datetime1">
              <a:rPr lang="en-US" altLang="en-US" smtClean="0"/>
              <a:t>2/15/2022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FC990A2A-95FA-4DA9-94F3-7C33831F0A53}" type="slidenum">
              <a:rPr lang="en-US" altLang="en-US"/>
              <a:pPr>
                <a:defRPr/>
              </a:pPr>
              <a:t>‹#›</a:t>
            </a:fld>
            <a:endParaRPr lang="en-US" altLang="en-US" dirty="0"/>
          </a:p>
        </p:txBody>
      </p:sp>
    </p:spTree>
    <p:extLst>
      <p:ext uri="{BB962C8B-B14F-4D97-AF65-F5344CB8AC3E}">
        <p14:creationId xmlns:p14="http://schemas.microsoft.com/office/powerpoint/2010/main" val="20404700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itchFamily="34" charset="-128"/>
              </a:defRPr>
            </a:lvl1pPr>
          </a:lstStyle>
          <a:p>
            <a:pPr>
              <a:defRPr/>
            </a:pPr>
            <a:fld id="{6D12E846-07A3-436E-9D33-286845C814B7}" type="datetime1">
              <a:rPr lang="en-US" altLang="en-US" smtClean="0"/>
              <a:t>2/15/2022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itchFamily="34" charset="-128"/>
              </a:defRPr>
            </a:lvl1pPr>
          </a:lstStyle>
          <a:p>
            <a:pPr>
              <a:defRPr/>
            </a:pPr>
            <a:fld id="{FC990A2A-95FA-4DA9-94F3-7C33831F0A53}" type="slidenum">
              <a:rPr lang="en-US" altLang="en-US"/>
              <a:pPr>
                <a:defRPr/>
              </a:pPr>
              <a:t>‹#›</a:t>
            </a:fld>
            <a:endParaRPr lang="en-US" altLang="en-US" dirty="0"/>
          </a:p>
        </p:txBody>
      </p:sp>
    </p:spTree>
    <p:extLst>
      <p:ext uri="{BB962C8B-B14F-4D97-AF65-F5344CB8AC3E}">
        <p14:creationId xmlns:p14="http://schemas.microsoft.com/office/powerpoint/2010/main" val="38628768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logo with tex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4813"/>
            <a:ext cx="9413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half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36613"/>
            <a:ext cx="1728788"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052513"/>
            <a:ext cx="82296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E722050-CF05-4FF6-9B48-151992484711}" type="slidenum">
              <a:rPr lang="en-GB" altLang="en-US"/>
              <a:pPr>
                <a:defRPr/>
              </a:pPr>
              <a:t>‹#›</a:t>
            </a:fld>
            <a:endParaRPr lang="en-GB" altLang="en-US" dirty="0"/>
          </a:p>
        </p:txBody>
      </p:sp>
      <p:sp>
        <p:nvSpPr>
          <p:cNvPr id="7" name="Footer Placeholder 6"/>
          <p:cNvSpPr>
            <a:spLocks noGrp="1" noChangeArrowheads="1"/>
          </p:cNvSpPr>
          <p:nvPr>
            <p:ph type="ftr" sz="quarter" idx="3"/>
          </p:nvPr>
        </p:nvSpPr>
        <p:spPr>
          <a:xfrm>
            <a:off x="3124200" y="6381750"/>
            <a:ext cx="2895600" cy="339725"/>
          </a:xfrm>
          <a:prstGeom prst="rect">
            <a:avLst/>
          </a:prstGeom>
        </p:spPr>
        <p:txBody>
          <a:bodyPr/>
          <a:lstStyle>
            <a:lvl1pPr algn="ctr" eaLnBrk="1" hangingPunct="1">
              <a:defRPr b="1">
                <a:latin typeface="Arial" charset="0"/>
              </a:defRPr>
            </a:lvl1pPr>
          </a:lstStyle>
          <a:p>
            <a:pPr>
              <a:defRPr/>
            </a:pPr>
            <a:endParaRPr lang="en-GB" dirty="0"/>
          </a:p>
        </p:txBody>
      </p:sp>
    </p:spTree>
    <p:extLst>
      <p:ext uri="{BB962C8B-B14F-4D97-AF65-F5344CB8AC3E}">
        <p14:creationId xmlns:p14="http://schemas.microsoft.com/office/powerpoint/2010/main" val="10920124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ctr" rtl="0" eaLnBrk="0" fontAlgn="base" hangingPunct="0">
        <a:spcBef>
          <a:spcPct val="0"/>
        </a:spcBef>
        <a:spcAft>
          <a:spcPct val="0"/>
        </a:spcAft>
        <a:defRPr sz="3200">
          <a:solidFill>
            <a:srgbClr val="333399"/>
          </a:solidFill>
          <a:latin typeface="+mj-lt"/>
          <a:ea typeface="+mj-ea"/>
          <a:cs typeface="+mj-cs"/>
        </a:defRPr>
      </a:lvl1pPr>
      <a:lvl2pPr algn="ctr" rtl="0" eaLnBrk="0" fontAlgn="base" hangingPunct="0">
        <a:spcBef>
          <a:spcPct val="0"/>
        </a:spcBef>
        <a:spcAft>
          <a:spcPct val="0"/>
        </a:spcAft>
        <a:defRPr sz="3200">
          <a:solidFill>
            <a:srgbClr val="333399"/>
          </a:solidFill>
          <a:latin typeface="Calibri" pitchFamily="34" charset="0"/>
        </a:defRPr>
      </a:lvl2pPr>
      <a:lvl3pPr algn="ctr" rtl="0" eaLnBrk="0" fontAlgn="base" hangingPunct="0">
        <a:spcBef>
          <a:spcPct val="0"/>
        </a:spcBef>
        <a:spcAft>
          <a:spcPct val="0"/>
        </a:spcAft>
        <a:defRPr sz="3200">
          <a:solidFill>
            <a:srgbClr val="333399"/>
          </a:solidFill>
          <a:latin typeface="Calibri" pitchFamily="34" charset="0"/>
        </a:defRPr>
      </a:lvl3pPr>
      <a:lvl4pPr algn="ctr" rtl="0" eaLnBrk="0" fontAlgn="base" hangingPunct="0">
        <a:spcBef>
          <a:spcPct val="0"/>
        </a:spcBef>
        <a:spcAft>
          <a:spcPct val="0"/>
        </a:spcAft>
        <a:defRPr sz="3200">
          <a:solidFill>
            <a:srgbClr val="333399"/>
          </a:solidFill>
          <a:latin typeface="Calibri" pitchFamily="34" charset="0"/>
        </a:defRPr>
      </a:lvl4pPr>
      <a:lvl5pPr algn="ctr" rtl="0" eaLnBrk="0" fontAlgn="base" hangingPunct="0">
        <a:spcBef>
          <a:spcPct val="0"/>
        </a:spcBef>
        <a:spcAft>
          <a:spcPct val="0"/>
        </a:spcAft>
        <a:defRPr sz="3200">
          <a:solidFill>
            <a:srgbClr val="333399"/>
          </a:solidFill>
          <a:latin typeface="Calibri" pitchFamily="34" charset="0"/>
        </a:defRPr>
      </a:lvl5pPr>
      <a:lvl6pPr marL="457200" algn="ctr" rtl="0" fontAlgn="base">
        <a:spcBef>
          <a:spcPct val="0"/>
        </a:spcBef>
        <a:spcAft>
          <a:spcPct val="0"/>
        </a:spcAft>
        <a:defRPr sz="3200">
          <a:solidFill>
            <a:srgbClr val="333399"/>
          </a:solidFill>
          <a:latin typeface="Calibri" pitchFamily="34" charset="0"/>
        </a:defRPr>
      </a:lvl6pPr>
      <a:lvl7pPr marL="914400" algn="ctr" rtl="0" fontAlgn="base">
        <a:spcBef>
          <a:spcPct val="0"/>
        </a:spcBef>
        <a:spcAft>
          <a:spcPct val="0"/>
        </a:spcAft>
        <a:defRPr sz="3200">
          <a:solidFill>
            <a:srgbClr val="333399"/>
          </a:solidFill>
          <a:latin typeface="Calibri" pitchFamily="34" charset="0"/>
        </a:defRPr>
      </a:lvl7pPr>
      <a:lvl8pPr marL="1371600" algn="ctr" rtl="0" fontAlgn="base">
        <a:spcBef>
          <a:spcPct val="0"/>
        </a:spcBef>
        <a:spcAft>
          <a:spcPct val="0"/>
        </a:spcAft>
        <a:defRPr sz="3200">
          <a:solidFill>
            <a:srgbClr val="333399"/>
          </a:solidFill>
          <a:latin typeface="Calibri" pitchFamily="34" charset="0"/>
        </a:defRPr>
      </a:lvl8pPr>
      <a:lvl9pPr marL="1828800" algn="ctr" rtl="0" fontAlgn="base">
        <a:spcBef>
          <a:spcPct val="0"/>
        </a:spcBef>
        <a:spcAft>
          <a:spcPct val="0"/>
        </a:spcAft>
        <a:defRPr sz="3200">
          <a:solidFill>
            <a:srgbClr val="333399"/>
          </a:solidFill>
          <a:latin typeface="Calibri"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3B29AF3-566D-4B1B-9530-EF52C22CFD16}" type="datetimeFigureOut">
              <a:rPr lang="en-US" altLang="en-US" smtClean="0"/>
              <a:pPr>
                <a:defRPr/>
              </a:pPr>
              <a:t>2/15/2022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D84E181-5F34-4D3C-B6AD-2E67CB9A3A28}" type="slidenum">
              <a:rPr lang="en-US" altLang="en-US"/>
              <a:pPr>
                <a:defRPr/>
              </a:pPr>
              <a:t>‹#›</a:t>
            </a:fld>
            <a:endParaRPr lang="en-US" altLang="en-US" dirty="0"/>
          </a:p>
        </p:txBody>
      </p:sp>
    </p:spTree>
    <p:extLst>
      <p:ext uri="{BB962C8B-B14F-4D97-AF65-F5344CB8AC3E}">
        <p14:creationId xmlns:p14="http://schemas.microsoft.com/office/powerpoint/2010/main" val="1110128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290118"/>
            <a:ext cx="7772400" cy="1470025"/>
          </a:xfrm>
        </p:spPr>
        <p:txBody>
          <a:bodyPr/>
          <a:lstStyle/>
          <a:p>
            <a:pPr defTabSz="914400" eaLnBrk="1" hangingPunct="1"/>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ZA" altLang="en-US" sz="1800" b="1" dirty="0" smtClean="0">
                <a:solidFill>
                  <a:srgbClr val="FFFFFF"/>
                </a:solidFill>
                <a:latin typeface="Arial" panose="020B0604020202020204" pitchFamily="34" charset="0"/>
                <a:cs typeface="Arial" panose="020B0604020202020204" pitchFamily="34" charset="0"/>
              </a:rPr>
              <a:t/>
            </a:r>
            <a:br>
              <a:rPr lang="en-ZA" altLang="en-US" sz="1800" b="1" dirty="0" smtClean="0">
                <a:solidFill>
                  <a:srgbClr val="FFFFFF"/>
                </a:solidFill>
                <a:latin typeface="Arial" panose="020B0604020202020204" pitchFamily="34" charset="0"/>
                <a:cs typeface="Arial" panose="020B0604020202020204" pitchFamily="34" charset="0"/>
              </a:rPr>
            </a:br>
            <a:r>
              <a:rPr lang="en-ZA" altLang="en-US" sz="1800" b="1" dirty="0" smtClean="0">
                <a:solidFill>
                  <a:srgbClr val="FFFFFF"/>
                </a:solidFill>
                <a:latin typeface="Arial" panose="020B0604020202020204" pitchFamily="34" charset="0"/>
                <a:cs typeface="Arial" panose="020B0604020202020204" pitchFamily="34" charset="0"/>
              </a:rPr>
              <a:t>PRESENTATION TO THE </a:t>
            </a:r>
            <a:r>
              <a:rPr lang="en-GB" altLang="en-US" sz="1800" b="1" dirty="0" smtClean="0">
                <a:solidFill>
                  <a:srgbClr val="FFFFFF"/>
                </a:solidFill>
                <a:latin typeface="Arial" panose="020B0604020202020204" pitchFamily="34" charset="0"/>
                <a:cs typeface="Arial" panose="020B0604020202020204" pitchFamily="34" charset="0"/>
              </a:rPr>
              <a:t>PORTIFOLIO COMMITTEE ON DEFENCE AND MILITARY VETERANS</a:t>
            </a:r>
            <a:endParaRPr lang="en-US" altLang="en-US" sz="1800" dirty="0" smtClean="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22547" y="5116879"/>
            <a:ext cx="7086600" cy="1752600"/>
          </a:xfrm>
        </p:spPr>
        <p:txBody>
          <a:bodyPr rtlCol="0">
            <a:normAutofit/>
          </a:bodyPr>
          <a:lstStyle/>
          <a:p>
            <a:pPr algn="l" defTabSz="914400" eaLnBrk="1" hangingPunct="1">
              <a:spcBef>
                <a:spcPct val="0"/>
              </a:spcBef>
              <a:defRPr/>
            </a:pPr>
            <a:r>
              <a:rPr lang="en-ZA" sz="1800" b="1" dirty="0" smtClean="0">
                <a:solidFill>
                  <a:srgbClr val="FFFFFF"/>
                </a:solidFill>
                <a:latin typeface="Arial" panose="020B0604020202020204" pitchFamily="34" charset="0"/>
                <a:cs typeface="Arial" panose="020B0604020202020204" pitchFamily="34" charset="0"/>
              </a:rPr>
              <a:t>PRESENTATION TO </a:t>
            </a:r>
            <a:r>
              <a:rPr lang="en-GB" sz="1800" b="1" dirty="0" smtClean="0">
                <a:solidFill>
                  <a:srgbClr val="FFFFFF"/>
                </a:solidFill>
                <a:latin typeface="Arial" panose="020B0604020202020204" pitchFamily="34" charset="0"/>
                <a:cs typeface="Arial" panose="020B0604020202020204" pitchFamily="34" charset="0"/>
              </a:rPr>
              <a:t>DATE: FEBRUARY 2022</a:t>
            </a:r>
            <a:endParaRPr lang="en-ZA" sz="1800" b="1" dirty="0" smtClean="0">
              <a:solidFill>
                <a:srgbClr val="FFFFFF"/>
              </a:solidFill>
              <a:latin typeface="Arial" panose="020B0604020202020204" pitchFamily="34" charset="0"/>
              <a:cs typeface="Arial" panose="020B0604020202020204" pitchFamily="34" charset="0"/>
            </a:endParaRPr>
          </a:p>
          <a:p>
            <a:pPr eaLnBrk="1" fontAlgn="auto" hangingPunct="1">
              <a:spcAft>
                <a:spcPts val="0"/>
              </a:spcAft>
              <a:buFont typeface="Arial"/>
              <a:buNone/>
              <a:defRPr/>
            </a:pPr>
            <a:endParaRPr lang="en-US" dirty="0">
              <a:latin typeface="Arial" panose="020B0604020202020204" pitchFamily="34" charset="0"/>
              <a:ea typeface="+mn-ea"/>
              <a:cs typeface="Arial" panose="020B0604020202020204"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847" y="1530417"/>
            <a:ext cx="2613495" cy="223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155747" y="6335285"/>
            <a:ext cx="2133600" cy="365125"/>
          </a:xfrm>
        </p:spPr>
        <p:txBody>
          <a:bodyPr/>
          <a:lstStyle/>
          <a:p>
            <a:pPr algn="l">
              <a:defRPr/>
            </a:pPr>
            <a:fld id="{A164548D-DB07-4B56-8875-2BE9FDCD328A}" type="slidenum">
              <a:rPr lang="en-US" altLang="en-US" smtClean="0"/>
              <a:pPr algn="l">
                <a:defRPr/>
              </a:pPr>
              <a:t>1</a:t>
            </a:fld>
            <a:endParaRPr lang="en-US" altLang="en-US" dirty="0"/>
          </a:p>
        </p:txBody>
      </p:sp>
      <p:sp>
        <p:nvSpPr>
          <p:cNvPr id="8" name="Footer Placeholder 1"/>
          <p:cNvSpPr txBox="1">
            <a:spLocks/>
          </p:cNvSpPr>
          <p:nvPr/>
        </p:nvSpPr>
        <p:spPr>
          <a:xfrm>
            <a:off x="2979821" y="6484477"/>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a:defRPr/>
            </a:pPr>
            <a:r>
              <a:rPr lang="en-US" sz="1400" b="1" dirty="0" smtClean="0">
                <a:latin typeface="Calibri"/>
              </a:rPr>
              <a:t>CONFIDENTIAL</a:t>
            </a:r>
            <a:r>
              <a:rPr lang="en-US" b="1" dirty="0" smtClean="0">
                <a:latin typeface="Calibri"/>
              </a:rPr>
              <a:t> </a:t>
            </a:r>
            <a:endParaRPr lang="en-US" b="1" dirty="0">
              <a:latin typeface="Calibri"/>
            </a:endParaRPr>
          </a:p>
        </p:txBody>
      </p:sp>
      <p:sp>
        <p:nvSpPr>
          <p:cNvPr id="9" name="Footer Placeholder 1"/>
          <p:cNvSpPr txBox="1">
            <a:spLocks/>
          </p:cNvSpPr>
          <p:nvPr/>
        </p:nvSpPr>
        <p:spPr>
          <a:xfrm>
            <a:off x="2525830" y="169613"/>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a:defRPr/>
            </a:pPr>
            <a:r>
              <a:rPr lang="en-US" sz="1400" b="1" dirty="0" smtClean="0">
                <a:latin typeface="Calibri"/>
              </a:rPr>
              <a:t>CONFIDENTIAL </a:t>
            </a:r>
            <a:endParaRPr lang="en-US" sz="1400" b="1" dirty="0">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36525"/>
            <a:ext cx="7845425" cy="879475"/>
          </a:xfrm>
        </p:spPr>
        <p:txBody>
          <a:bodyPr/>
          <a:lstStyle/>
          <a:p>
            <a:pPr algn="l" defTabSz="914400" eaLnBrk="1" hangingPunct="1"/>
            <a:r>
              <a:rPr lang="en-ZA" altLang="en-US" sz="2400" dirty="0" smtClean="0">
                <a:solidFill>
                  <a:srgbClr val="FFFFFF"/>
                </a:solidFill>
                <a:latin typeface="Arial" panose="020B0604020202020204" pitchFamily="34" charset="0"/>
                <a:cs typeface="Arial" panose="020B0604020202020204" pitchFamily="34" charset="0"/>
              </a:rPr>
              <a:t/>
            </a:r>
            <a:br>
              <a:rPr lang="en-ZA" altLang="en-US" sz="2400" dirty="0" smtClean="0">
                <a:solidFill>
                  <a:srgbClr val="FFFFFF"/>
                </a:solidFill>
                <a:latin typeface="Arial" panose="020B0604020202020204" pitchFamily="34" charset="0"/>
                <a:cs typeface="Arial" panose="020B0604020202020204" pitchFamily="34" charset="0"/>
              </a:rPr>
            </a:br>
            <a:r>
              <a:rPr lang="en-ZA" altLang="en-US" sz="2800" dirty="0" smtClean="0">
                <a:solidFill>
                  <a:srgbClr val="FFFFFF"/>
                </a:solidFill>
                <a:latin typeface="Arial" panose="020B0604020202020204" pitchFamily="34" charset="0"/>
                <a:cs typeface="Arial" panose="020B0604020202020204" pitchFamily="34" charset="0"/>
              </a:rPr>
              <a:t/>
            </a:r>
            <a:br>
              <a:rPr lang="en-ZA" altLang="en-US" sz="2800" dirty="0" smtClean="0">
                <a:solidFill>
                  <a:srgbClr val="FFFFFF"/>
                </a:solidFill>
                <a:latin typeface="Arial" panose="020B0604020202020204" pitchFamily="34" charset="0"/>
                <a:cs typeface="Arial" panose="020B0604020202020204" pitchFamily="34" charset="0"/>
              </a:rPr>
            </a:br>
            <a:r>
              <a:rPr lang="en-ZA" altLang="en-US" sz="2400" b="1" dirty="0" smtClean="0">
                <a:solidFill>
                  <a:srgbClr val="FFFFFF"/>
                </a:solidFill>
                <a:latin typeface="Arial" panose="020B0604020202020204" pitchFamily="34" charset="0"/>
                <a:cs typeface="Arial" panose="020B0604020202020204" pitchFamily="34" charset="0"/>
              </a:rPr>
              <a:t> HISTORY</a:t>
            </a:r>
            <a:r>
              <a:rPr lang="en-ZA" altLang="en-US" sz="2400" dirty="0" smtClean="0">
                <a:solidFill>
                  <a:srgbClr val="FFFFFF"/>
                </a:solidFill>
                <a:latin typeface="Arial" panose="020B0604020202020204" pitchFamily="34" charset="0"/>
                <a:cs typeface="Arial" panose="020B0604020202020204" pitchFamily="34" charset="0"/>
              </a:rPr>
              <a:t/>
            </a:r>
            <a:br>
              <a:rPr lang="en-ZA" altLang="en-US" sz="2400" dirty="0" smtClean="0">
                <a:solidFill>
                  <a:srgbClr val="FFFFFF"/>
                </a:solidFill>
                <a:latin typeface="Arial" panose="020B0604020202020204" pitchFamily="34" charset="0"/>
                <a:cs typeface="Arial" panose="020B0604020202020204" pitchFamily="34" charset="0"/>
              </a:rPr>
            </a:br>
            <a:endParaRPr lang="en-US" altLang="en-US" b="1" dirty="0" smtClean="0">
              <a:solidFill>
                <a:schemeClr val="bg1"/>
              </a:solidFill>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110836" y="676215"/>
            <a:ext cx="8901113" cy="5235864"/>
          </a:xfrm>
        </p:spPr>
        <p:txBody>
          <a:bodyPr/>
          <a:lstStyle/>
          <a:p>
            <a:pPr marL="0" indent="0" eaLnBrk="1" hangingPunct="1">
              <a:buFont typeface="Arial" charset="0"/>
              <a:buNone/>
              <a:defRPr/>
            </a:pPr>
            <a:endParaRPr lang="en-US" altLang="en-US" dirty="0" smtClean="0">
              <a:solidFill>
                <a:srgbClr val="000000"/>
              </a:solidFill>
              <a:ea typeface="MS PGothic" pitchFamily="34" charset="-128"/>
            </a:endParaRPr>
          </a:p>
          <a:p>
            <a:pPr eaLnBrk="1" hangingPunct="1">
              <a:defRPr/>
            </a:pPr>
            <a:endParaRPr lang="en-US" altLang="en-US" dirty="0" smtClean="0">
              <a:solidFill>
                <a:srgbClr val="000000"/>
              </a:solidFill>
              <a:ea typeface="MS PGothic" pitchFamily="34" charset="-128"/>
            </a:endParaRPr>
          </a:p>
          <a:p>
            <a:pPr marL="0" indent="0" defTabSz="914400">
              <a:buClr>
                <a:srgbClr val="000066"/>
              </a:buClr>
              <a:buSzPts val="1600"/>
              <a:buNone/>
              <a:defRPr/>
            </a:pPr>
            <a:endParaRPr lang="en-US" altLang="en-US" sz="2000" b="1" dirty="0">
              <a:solidFill>
                <a:srgbClr val="000000"/>
              </a:solidFill>
              <a:latin typeface="Arial" pitchFamily="34" charset="0"/>
              <a:ea typeface="+mn-ea"/>
              <a:cs typeface="+mn-cs"/>
            </a:endParaRPr>
          </a:p>
        </p:txBody>
      </p:sp>
      <p:sp>
        <p:nvSpPr>
          <p:cNvPr id="4" name="Rectangle 3"/>
          <p:cNvSpPr/>
          <p:nvPr/>
        </p:nvSpPr>
        <p:spPr>
          <a:xfrm>
            <a:off x="146768" y="1106981"/>
            <a:ext cx="7898005" cy="3111621"/>
          </a:xfrm>
          <a:prstGeom prst="rect">
            <a:avLst/>
          </a:prstGeom>
        </p:spPr>
        <p:txBody>
          <a:bodyPr wrap="square">
            <a:spAutoFit/>
          </a:bodyPr>
          <a:lstStyle/>
          <a:p>
            <a:pPr marL="0" marR="0" lvl="0" indent="0" algn="just" defTabSz="457200" rtl="0" eaLnBrk="0" fontAlgn="base" latinLnBrk="0" hangingPunct="0">
              <a:lnSpc>
                <a:spcPct val="100000"/>
              </a:lnSpc>
              <a:spcBef>
                <a:spcPct val="0"/>
              </a:spcBef>
              <a:spcAft>
                <a:spcPts val="600"/>
              </a:spcAft>
              <a:buClr>
                <a:srgbClr val="000066"/>
              </a:buClr>
              <a:buSzPts val="1200"/>
              <a:buFontTx/>
              <a:buNone/>
              <a:tabLst>
                <a:tab pos="457200" algn="l"/>
              </a:tabLst>
              <a:defRPr/>
            </a:pPr>
            <a:r>
              <a:rPr kumimoji="0" lang="en-ZA" sz="1400" b="1" i="0" u="sng" strike="noStrike" kern="14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Project </a:t>
            </a:r>
            <a:r>
              <a:rPr kumimoji="0" lang="en-ZA" sz="1400" b="1" i="0" u="sng" strike="noStrike" kern="14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Description</a:t>
            </a:r>
            <a:endParaRPr kumimoji="0" lang="en-ZA" sz="1400" b="1" i="0" u="sng" strike="noStrike" kern="14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prstClr val="black">
                  <a:lumMod val="95000"/>
                  <a:lumOff val="5000"/>
                </a:prstClr>
              </a:buClr>
              <a:buSzPts val="1600"/>
              <a:buFont typeface="+mj-lt"/>
              <a:buAutoNum type="arabicPeriod"/>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Project HOEFYSTER is a capital acquisition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project</a:t>
            </a:r>
          </a:p>
          <a:p>
            <a:pPr marL="342900" marR="0" lvl="0" indent="-342900" algn="l" defTabSz="914400" rtl="0" eaLnBrk="0" fontAlgn="base" latinLnBrk="0" hangingPunct="0">
              <a:lnSpc>
                <a:spcPct val="100000"/>
              </a:lnSpc>
              <a:spcBef>
                <a:spcPct val="20000"/>
              </a:spcBef>
              <a:spcAft>
                <a:spcPct val="0"/>
              </a:spcAft>
              <a:buClr>
                <a:prstClr val="black">
                  <a:lumMod val="95000"/>
                  <a:lumOff val="5000"/>
                </a:prstClr>
              </a:buClr>
              <a:buSzPts val="1600"/>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The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development, industrialisation and production of 264 infantry combat vehicles to replace the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Ratel Infantry Combat Vehicles</a:t>
            </a:r>
          </a:p>
          <a:p>
            <a:pPr marL="285750" marR="0" lvl="0" indent="-285750" algn="l" defTabSz="914400" rtl="0" eaLnBrk="0" fontAlgn="base" latinLnBrk="0" hangingPunct="0">
              <a:lnSpc>
                <a:spcPct val="100000"/>
              </a:lnSpc>
              <a:spcBef>
                <a:spcPct val="20000"/>
              </a:spcBef>
              <a:spcAft>
                <a:spcPct val="0"/>
              </a:spcAft>
              <a:buClr>
                <a:srgbClr val="000066"/>
              </a:buClr>
              <a:buSzPts val="1600"/>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08" charset="-128"/>
              <a:cs typeface="+mn-cs"/>
            </a:endParaRPr>
          </a:p>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itchFamily="34" charset="0"/>
              <a:ea typeface="ＭＳ Ｐゴシック" pitchFamily="-108" charset="-128"/>
              <a:cs typeface="+mn-cs"/>
            </a:endParaRPr>
          </a:p>
          <a:p>
            <a:pPr marL="285750" marR="0" lvl="0" indent="-285750" algn="l" defTabSz="914400" rtl="0" eaLnBrk="0" fontAlgn="base" latinLnBrk="0" hangingPunct="0">
              <a:lnSpc>
                <a:spcPct val="100000"/>
              </a:lnSpc>
              <a:spcBef>
                <a:spcPct val="20000"/>
              </a:spcBef>
              <a:spcAft>
                <a:spcPct val="0"/>
              </a:spcAft>
              <a:buClr>
                <a:srgbClr val="000066"/>
              </a:buClr>
              <a:buSzPts val="1600"/>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08" charset="-128"/>
              <a:cs typeface="+mn-cs"/>
            </a:endParaRPr>
          </a:p>
          <a:p>
            <a:pPr marL="285750" marR="0" lvl="0" indent="-285750" algn="l" defTabSz="914400" rtl="0" eaLnBrk="0" fontAlgn="base" latinLnBrk="0" hangingPunct="0">
              <a:lnSpc>
                <a:spcPct val="100000"/>
              </a:lnSpc>
              <a:spcBef>
                <a:spcPct val="20000"/>
              </a:spcBef>
              <a:spcAft>
                <a:spcPct val="0"/>
              </a:spcAft>
              <a:buClr>
                <a:srgbClr val="000066"/>
              </a:buClr>
              <a:buSzPts val="1600"/>
              <a:buFont typeface="Arial" panose="020B0604020202020204" pitchFamily="34" charset="0"/>
              <a:buChar char="•"/>
              <a:tabLst/>
              <a:defRPr/>
            </a:pPr>
            <a:endParaRPr kumimoji="0" lang="en-GB" sz="1800" b="0" i="0" u="none" strike="noStrike" kern="1200" cap="none" spc="0" normalizeH="0" baseline="0" noProof="0" dirty="0" smtClean="0">
              <a:ln>
                <a:noFill/>
              </a:ln>
              <a:solidFill>
                <a:prstClr val="black"/>
              </a:solidFill>
              <a:effectLst/>
              <a:uLnTx/>
              <a:uFillTx/>
              <a:latin typeface="Calibri" pitchFamily="34" charset="0"/>
              <a:ea typeface="ＭＳ Ｐゴシック" pitchFamily="-108" charset="-128"/>
              <a:cs typeface="+mn-cs"/>
            </a:endParaRPr>
          </a:p>
          <a:p>
            <a:pPr marL="285750" marR="0" lvl="0" indent="-285750" algn="l" defTabSz="914400" rtl="0" eaLnBrk="0" fontAlgn="base" latinLnBrk="0" hangingPunct="0">
              <a:lnSpc>
                <a:spcPct val="100000"/>
              </a:lnSpc>
              <a:spcBef>
                <a:spcPct val="20000"/>
              </a:spcBef>
              <a:spcAft>
                <a:spcPct val="0"/>
              </a:spcAft>
              <a:buClr>
                <a:srgbClr val="000066"/>
              </a:buClr>
              <a:buSzPts val="1600"/>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08" charset="-128"/>
              <a:cs typeface="+mn-cs"/>
            </a:endParaRPr>
          </a:p>
          <a:p>
            <a:pPr marL="285750" marR="0" lvl="0" indent="-285750" algn="l" defTabSz="914400" rtl="0" eaLnBrk="0" fontAlgn="base" latinLnBrk="0" hangingPunct="0">
              <a:lnSpc>
                <a:spcPct val="100000"/>
              </a:lnSpc>
              <a:spcBef>
                <a:spcPct val="20000"/>
              </a:spcBef>
              <a:spcAft>
                <a:spcPct val="0"/>
              </a:spcAft>
              <a:buClr>
                <a:srgbClr val="000066"/>
              </a:buClr>
              <a:buSzPts val="1600"/>
              <a:buFont typeface="Arial" panose="020B0604020202020204" pitchFamily="34" charset="0"/>
              <a:buChar char="•"/>
              <a:tabLst/>
              <a:defRPr/>
            </a:pPr>
            <a:endParaRPr kumimoji="0" lang="en-ZA" sz="1800" b="0" i="0" u="none" strike="noStrike" kern="1200" cap="none" spc="0" normalizeH="0" baseline="0" noProof="0" dirty="0" smtClean="0">
              <a:ln>
                <a:noFill/>
              </a:ln>
              <a:solidFill>
                <a:prstClr val="black"/>
              </a:solidFill>
              <a:effectLst/>
              <a:uLnTx/>
              <a:uFillTx/>
              <a:latin typeface="Calibri" pitchFamily="34" charset="0"/>
              <a:ea typeface="ＭＳ Ｐゴシック" pitchFamily="-108" charset="-128"/>
              <a:cs typeface="+mn-cs"/>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353961" y="6228484"/>
            <a:ext cx="2118852" cy="418076"/>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1"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5" name="Rectangle 2"/>
          <p:cNvSpPr>
            <a:spLocks noChangeArrowheads="1"/>
          </p:cNvSpPr>
          <p:nvPr/>
        </p:nvSpPr>
        <p:spPr bwMode="auto">
          <a:xfrm>
            <a:off x="971550" y="79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itchFamily="34" charset="0"/>
              <a:ea typeface="ＭＳ Ｐゴシック" pitchFamily="-108" charset="-128"/>
              <a:cs typeface="+mn-cs"/>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84" y="2485623"/>
            <a:ext cx="6083703" cy="387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3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1"/>
          <p:cNvSpPr txBox="1">
            <a:spLocks/>
          </p:cNvSpPr>
          <p:nvPr/>
        </p:nvSpPr>
        <p:spPr bwMode="auto">
          <a:xfrm>
            <a:off x="117848" y="1036170"/>
            <a:ext cx="8568952" cy="53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8275" marR="0" lvl="1" indent="0" algn="l" defTabSz="914400" rtl="0" eaLnBrk="1" fontAlgn="base" latinLnBrk="0" hangingPunct="1">
              <a:lnSpc>
                <a:spcPct val="100000"/>
              </a:lnSpc>
              <a:spcBef>
                <a:spcPct val="0"/>
              </a:spcBef>
              <a:spcAft>
                <a:spcPct val="0"/>
              </a:spcAft>
              <a:buClr>
                <a:prstClr val="black"/>
              </a:buClr>
              <a:buSzPts val="1600"/>
              <a:buNone/>
              <a:tabLst>
                <a:tab pos="457200" algn="l"/>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Current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total contract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value: </a:t>
            </a:r>
            <a:r>
              <a:rPr kumimoji="0" lang="en-ZA" sz="140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A</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pproximately </a:t>
            </a:r>
            <a:r>
              <a:rPr kumimoji="0" lang="en-ZA"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R 16 268 806 </a:t>
            </a:r>
            <a:r>
              <a:rPr kumimoji="0" lang="en-ZA" sz="14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333 </a:t>
            </a:r>
            <a:r>
              <a:rPr kumimoji="0" lang="pt-BR"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(Incl. Provision for ROE, escal and VAT) FY </a:t>
            </a:r>
            <a:r>
              <a:rPr kumimoji="0" lang="pt-BR"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2021 </a:t>
            </a:r>
            <a:r>
              <a:rPr kumimoji="0" lang="pt-BR"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Rand </a:t>
            </a:r>
            <a:r>
              <a:rPr kumimoji="0" lang="pt-BR"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value</a:t>
            </a:r>
            <a:endParaRPr lang="pt-BR" sz="1400" dirty="0">
              <a:solidFill>
                <a:prstClr val="black"/>
              </a:solidFill>
              <a:latin typeface="Arial" panose="020B0604020202020204" pitchFamily="34" charset="0"/>
              <a:cs typeface="Arial" panose="020B0604020202020204" pitchFamily="34" charset="0"/>
            </a:endParaRPr>
          </a:p>
          <a:p>
            <a:pPr marL="168275" marR="0" lvl="1" indent="0" algn="l" defTabSz="914400" rtl="0" eaLnBrk="1" fontAlgn="base" latinLnBrk="0" hangingPunct="1">
              <a:lnSpc>
                <a:spcPct val="100000"/>
              </a:lnSpc>
              <a:spcBef>
                <a:spcPct val="0"/>
              </a:spcBef>
              <a:spcAft>
                <a:spcPct val="0"/>
              </a:spcAft>
              <a:buClr>
                <a:prstClr val="black"/>
              </a:buClr>
              <a:buSzPts val="1600"/>
              <a:buNone/>
              <a:tabLst>
                <a:tab pos="457200" algn="l"/>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Value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spent to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date</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 </a:t>
            </a:r>
            <a:r>
              <a:rPr kumimoji="0" lang="en-ZA"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R 7 </a:t>
            </a:r>
            <a:r>
              <a:rPr kumimoji="0" lang="en-ZA" sz="14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itchFamily="-108" charset="-128"/>
                <a:cs typeface="Arial" panose="020B0604020202020204" pitchFamily="34" charset="0"/>
              </a:rPr>
              <a:t>662 994 689 </a:t>
            </a:r>
            <a:r>
              <a:rPr kumimoji="0" lang="pt-BR"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(Including ROE, escalation and VAT</a:t>
            </a:r>
            <a:r>
              <a:rPr kumimoji="0" lang="pt-BR"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rPr>
              <a:t>).</a:t>
            </a: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endParaRPr>
          </a:p>
          <a:p>
            <a:pPr marL="168275" marR="0" lvl="1" indent="0" algn="l" defTabSz="914400" rtl="0" eaLnBrk="0" fontAlgn="base" latinLnBrk="0" hangingPunct="0">
              <a:lnSpc>
                <a:spcPct val="100000"/>
              </a:lnSpc>
              <a:spcBef>
                <a:spcPct val="20000"/>
              </a:spcBef>
              <a:spcAft>
                <a:spcPct val="0"/>
              </a:spcAft>
              <a:buClr>
                <a:prstClr val="black"/>
              </a:buClr>
              <a:buSzPts val="1600"/>
              <a:buFont typeface="Arial" charset="0"/>
              <a:buNone/>
              <a:tabLst>
                <a:tab pos="457200" algn="l"/>
              </a:tabLst>
              <a:defRPr/>
            </a:pPr>
            <a:endParaRPr kumimoji="0" lang="en-US" altLang="en-US" sz="16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endParaRPr>
          </a:p>
          <a:p>
            <a:pPr marL="168275" marR="0" lvl="1" indent="0" algn="l" defTabSz="914400" rtl="0" eaLnBrk="0" fontAlgn="base" latinLnBrk="0" hangingPunct="0">
              <a:lnSpc>
                <a:spcPct val="100000"/>
              </a:lnSpc>
              <a:spcBef>
                <a:spcPct val="20000"/>
              </a:spcBef>
              <a:spcAft>
                <a:spcPct val="0"/>
              </a:spcAft>
              <a:buClr>
                <a:prstClr val="black"/>
              </a:buClr>
              <a:buSzPts val="1600"/>
              <a:buFont typeface="Arial" charset="0"/>
              <a:buNone/>
              <a:tabLst>
                <a:tab pos="457200" algn="l"/>
              </a:tabLst>
              <a:defRPr/>
            </a:pPr>
            <a:endParaRPr kumimoji="0" lang="en-US" altLang="en-US" sz="16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endParaRPr>
          </a:p>
          <a:p>
            <a:pPr marL="914400" marR="0" lvl="2"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08" charset="-128"/>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CONFIDENTIAL</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6" name="Slide Number Placeholder 2"/>
          <p:cNvSpPr txBox="1">
            <a:spLocks/>
          </p:cNvSpPr>
          <p:nvPr/>
        </p:nvSpPr>
        <p:spPr>
          <a:xfrm>
            <a:off x="319548" y="629151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1"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1"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9" name="Title 1"/>
          <p:cNvSpPr txBox="1">
            <a:spLocks/>
          </p:cNvSpPr>
          <p:nvPr/>
        </p:nvSpPr>
        <p:spPr bwMode="auto">
          <a:xfrm>
            <a:off x="393940" y="160948"/>
            <a:ext cx="78454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08"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eaLnBrk="1" hangingPunct="1"/>
            <a:r>
              <a:rPr lang="en-ZA" altLang="en-US" sz="2400" dirty="0" smtClean="0">
                <a:solidFill>
                  <a:srgbClr val="FFFFFF"/>
                </a:solidFill>
                <a:latin typeface="Arial" panose="020B0604020202020204" pitchFamily="34" charset="0"/>
                <a:cs typeface="Arial" panose="020B0604020202020204" pitchFamily="34" charset="0"/>
              </a:rPr>
              <a:t/>
            </a:r>
            <a:br>
              <a:rPr lang="en-ZA" altLang="en-US" sz="2400" dirty="0" smtClean="0">
                <a:solidFill>
                  <a:srgbClr val="FFFFFF"/>
                </a:solidFill>
                <a:latin typeface="Arial" panose="020B0604020202020204" pitchFamily="34" charset="0"/>
                <a:cs typeface="Arial" panose="020B0604020202020204" pitchFamily="34" charset="0"/>
              </a:rPr>
            </a:br>
            <a:r>
              <a:rPr lang="en-ZA" altLang="en-US" sz="2800" dirty="0" smtClean="0">
                <a:solidFill>
                  <a:srgbClr val="FFFFFF"/>
                </a:solidFill>
                <a:latin typeface="Arial" panose="020B0604020202020204" pitchFamily="34" charset="0"/>
                <a:cs typeface="Arial" panose="020B0604020202020204" pitchFamily="34" charset="0"/>
              </a:rPr>
              <a:t/>
            </a:r>
            <a:br>
              <a:rPr lang="en-ZA" altLang="en-US" sz="2800" dirty="0" smtClean="0">
                <a:solidFill>
                  <a:srgbClr val="FFFFFF"/>
                </a:solidFill>
                <a:latin typeface="Arial" panose="020B0604020202020204" pitchFamily="34" charset="0"/>
                <a:cs typeface="Arial" panose="020B0604020202020204" pitchFamily="34" charset="0"/>
              </a:rPr>
            </a:br>
            <a:r>
              <a:rPr lang="en-ZA" altLang="en-US" sz="2800" dirty="0" smtClean="0">
                <a:solidFill>
                  <a:srgbClr val="FFFFFF"/>
                </a:solidFill>
                <a:latin typeface="Arial" panose="020B0604020202020204" pitchFamily="34" charset="0"/>
                <a:cs typeface="Arial" panose="020B0604020202020204" pitchFamily="34" charset="0"/>
              </a:rPr>
              <a:t> </a:t>
            </a:r>
            <a:r>
              <a:rPr lang="en-ZA" altLang="en-US" sz="2400" b="1" dirty="0" smtClean="0">
                <a:solidFill>
                  <a:schemeClr val="bg1"/>
                </a:solidFill>
                <a:latin typeface="Arial" panose="020B0604020202020204" pitchFamily="34" charset="0"/>
                <a:cs typeface="Arial" panose="020B0604020202020204" pitchFamily="34" charset="0"/>
              </a:rPr>
              <a:t>DISCUSSIONS:</a:t>
            </a:r>
            <a:r>
              <a:rPr lang="en-GB" altLang="en-US" sz="2400" b="1" dirty="0" smtClean="0">
                <a:solidFill>
                  <a:schemeClr val="bg1"/>
                </a:solidFill>
                <a:latin typeface="Arial" panose="020B0604020202020204" pitchFamily="34" charset="0"/>
                <a:cs typeface="Arial" panose="020B0604020202020204" pitchFamily="34" charset="0"/>
              </a:rPr>
              <a:t>CHALLENGES</a:t>
            </a:r>
            <a:r>
              <a:rPr lang="en-ZA" altLang="en-US" sz="2400" dirty="0" smtClean="0">
                <a:latin typeface="Arial" panose="020B0604020202020204" pitchFamily="34" charset="0"/>
                <a:cs typeface="Arial" panose="020B0604020202020204" pitchFamily="34" charset="0"/>
              </a:rPr>
              <a:t/>
            </a:r>
            <a:br>
              <a:rPr lang="en-ZA" altLang="en-US" sz="2400"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9765" y="29185"/>
            <a:ext cx="8229600" cy="1143000"/>
          </a:xfrm>
        </p:spPr>
        <p:txBody>
          <a:bodyPr/>
          <a:lstStyle/>
          <a:p>
            <a:r>
              <a:rPr lang="en-GB" dirty="0" smtClean="0"/>
              <a:t> </a:t>
            </a:r>
            <a:endParaRPr lang="en-ZA" dirty="0"/>
          </a:p>
        </p:txBody>
      </p:sp>
      <p:pic>
        <p:nvPicPr>
          <p:cNvPr id="4" name="Picture 3"/>
          <p:cNvPicPr>
            <a:picLocks noChangeAspect="1"/>
          </p:cNvPicPr>
          <p:nvPr/>
        </p:nvPicPr>
        <p:blipFill>
          <a:blip r:embed="rId3"/>
          <a:stretch>
            <a:fillRect/>
          </a:stretch>
        </p:blipFill>
        <p:spPr>
          <a:xfrm>
            <a:off x="447698" y="2005287"/>
            <a:ext cx="8248603" cy="4560203"/>
          </a:xfrm>
          <a:prstGeom prst="rect">
            <a:avLst/>
          </a:prstGeom>
        </p:spPr>
      </p:pic>
    </p:spTree>
    <p:extLst>
      <p:ext uri="{BB962C8B-B14F-4D97-AF65-F5344CB8AC3E}">
        <p14:creationId xmlns:p14="http://schemas.microsoft.com/office/powerpoint/2010/main" val="167567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36525"/>
            <a:ext cx="7845425" cy="879475"/>
          </a:xfrm>
        </p:spPr>
        <p:txBody>
          <a:bodyPr/>
          <a:lstStyle/>
          <a:p>
            <a:pPr algn="l" defTabSz="914400" eaLnBrk="1" hangingPunct="1"/>
            <a:r>
              <a:rPr lang="en-ZA" altLang="en-US" sz="2400" b="1" dirty="0" smtClean="0">
                <a:solidFill>
                  <a:srgbClr val="FFFFFF"/>
                </a:solidFill>
                <a:latin typeface="Arial" panose="020B0604020202020204" pitchFamily="34" charset="0"/>
                <a:cs typeface="Arial" panose="020B0604020202020204" pitchFamily="34" charset="0"/>
              </a:rPr>
              <a:t>CONTRACTUAL IMPLICATIONS</a:t>
            </a:r>
            <a:endParaRPr lang="en-US" altLang="en-US" b="1" dirty="0" smtClean="0">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110836" y="676215"/>
            <a:ext cx="8901113" cy="5235864"/>
          </a:xfrm>
        </p:spPr>
        <p:txBody>
          <a:bodyPr/>
          <a:lstStyle/>
          <a:p>
            <a:pPr marL="0" indent="0" eaLnBrk="1" hangingPunct="1">
              <a:buNone/>
              <a:defRPr/>
            </a:pPr>
            <a:endParaRPr lang="en-US" altLang="en-US" dirty="0" smtClean="0">
              <a:solidFill>
                <a:srgbClr val="000000"/>
              </a:solidFill>
              <a:ea typeface="MS PGothic" pitchFamily="34" charset="-128"/>
            </a:endParaRPr>
          </a:p>
          <a:p>
            <a:pPr defTabSz="914400">
              <a:buClr>
                <a:srgbClr val="000066"/>
              </a:buClr>
              <a:buSzPts val="1600"/>
              <a:defRPr/>
            </a:pPr>
            <a:endParaRPr lang="en-US" altLang="en-US" sz="2000" b="1" dirty="0">
              <a:solidFill>
                <a:srgbClr val="000000"/>
              </a:solidFill>
              <a:latin typeface="Arial" pitchFamily="34" charset="0"/>
              <a:ea typeface="+mn-ea"/>
              <a:cs typeface="+mn-cs"/>
            </a:endParaRPr>
          </a:p>
        </p:txBody>
      </p:sp>
      <p:sp>
        <p:nvSpPr>
          <p:cNvPr id="5" name="Content Placeholder 1"/>
          <p:cNvSpPr txBox="1">
            <a:spLocks/>
          </p:cNvSpPr>
          <p:nvPr/>
        </p:nvSpPr>
        <p:spPr bwMode="auto">
          <a:xfrm>
            <a:off x="110836" y="1016000"/>
            <a:ext cx="8568952"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marR="0" lvl="0" indent="0" algn="l" defTabSz="457200" rtl="0" eaLnBrk="0" fontAlgn="base" latinLnBrk="0" hangingPunct="0">
              <a:lnSpc>
                <a:spcPct val="100000"/>
              </a:lnSpc>
              <a:spcBef>
                <a:spcPts val="600"/>
              </a:spcBef>
              <a:spcAft>
                <a:spcPts val="600"/>
              </a:spcAft>
              <a:buClrTx/>
              <a:buSzTx/>
              <a:buFont typeface="Arial" charset="0"/>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ADVANCE PAYMENTS MADE TO DENEL</a:t>
            </a: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57150" marR="0" lvl="0" indent="0" algn="l" defTabSz="457200" rtl="0" eaLnBrk="0" fontAlgn="base" latinLnBrk="0" hangingPunct="0">
              <a:lnSpc>
                <a:spcPct val="100000"/>
              </a:lnSpc>
              <a:spcBef>
                <a:spcPts val="600"/>
              </a:spcBef>
              <a:spcAft>
                <a:spcPts val="600"/>
              </a:spcAft>
              <a:buClrTx/>
              <a:buSzTx/>
              <a:buFont typeface="Arial"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rPr>
              <a:t>An amount of about R1,4 billion in guarantees may be called up from the various banks.</a:t>
            </a:r>
          </a:p>
          <a:p>
            <a:pPr marL="400050" marR="0" lvl="0" indent="-342900" algn="l" defTabSz="457200" rtl="0" eaLnBrk="0" fontAlgn="base" latinLnBrk="0" hangingPunct="0">
              <a:lnSpc>
                <a:spcPct val="100000"/>
              </a:lnSpc>
              <a:spcBef>
                <a:spcPts val="600"/>
              </a:spcBef>
              <a:spcAft>
                <a:spcPts val="600"/>
              </a:spcAft>
              <a:buClrTx/>
              <a:buSzTx/>
              <a:buFont typeface="+mj-lt"/>
              <a:buAutoNum type="arabicPeriod"/>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rPr>
              <a:t>The amounts which are covered by the Denel Corporate guarantees are at risk.</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329381" y="6356350"/>
            <a:ext cx="2133600"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1"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altLang="en-US" sz="1200" b="1"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graphicFrame>
        <p:nvGraphicFramePr>
          <p:cNvPr id="9" name="Content Placeholder 5"/>
          <p:cNvGraphicFramePr>
            <a:graphicFrameLocks/>
          </p:cNvGraphicFramePr>
          <p:nvPr>
            <p:extLst>
              <p:ext uri="{D42A27DB-BD31-4B8C-83A1-F6EECF244321}">
                <p14:modId xmlns:p14="http://schemas.microsoft.com/office/powerpoint/2010/main" val="190823438"/>
              </p:ext>
            </p:extLst>
          </p:nvPr>
        </p:nvGraphicFramePr>
        <p:xfrm>
          <a:off x="1223554" y="1300483"/>
          <a:ext cx="5798911" cy="3285952"/>
        </p:xfrm>
        <a:graphic>
          <a:graphicData uri="http://schemas.openxmlformats.org/drawingml/2006/table">
            <a:tbl>
              <a:tblPr firstRow="1" firstCol="1" bandRow="1"/>
              <a:tblGrid>
                <a:gridCol w="778102">
                  <a:extLst>
                    <a:ext uri="{9D8B030D-6E8A-4147-A177-3AD203B41FA5}">
                      <a16:colId xmlns:a16="http://schemas.microsoft.com/office/drawing/2014/main" val="1008183680"/>
                    </a:ext>
                  </a:extLst>
                </a:gridCol>
                <a:gridCol w="1198744">
                  <a:extLst>
                    <a:ext uri="{9D8B030D-6E8A-4147-A177-3AD203B41FA5}">
                      <a16:colId xmlns:a16="http://schemas.microsoft.com/office/drawing/2014/main" val="998736463"/>
                    </a:ext>
                  </a:extLst>
                </a:gridCol>
                <a:gridCol w="1121854">
                  <a:extLst>
                    <a:ext uri="{9D8B030D-6E8A-4147-A177-3AD203B41FA5}">
                      <a16:colId xmlns:a16="http://schemas.microsoft.com/office/drawing/2014/main" val="860011646"/>
                    </a:ext>
                  </a:extLst>
                </a:gridCol>
                <a:gridCol w="1439319">
                  <a:extLst>
                    <a:ext uri="{9D8B030D-6E8A-4147-A177-3AD203B41FA5}">
                      <a16:colId xmlns:a16="http://schemas.microsoft.com/office/drawing/2014/main" val="468263293"/>
                    </a:ext>
                  </a:extLst>
                </a:gridCol>
                <a:gridCol w="1260892">
                  <a:extLst>
                    <a:ext uri="{9D8B030D-6E8A-4147-A177-3AD203B41FA5}">
                      <a16:colId xmlns:a16="http://schemas.microsoft.com/office/drawing/2014/main" val="1024410437"/>
                    </a:ext>
                  </a:extLst>
                </a:gridCol>
              </a:tblGrid>
              <a:tr h="794164">
                <a:tc>
                  <a:txBody>
                    <a:bodyPr/>
                    <a:lstStyle/>
                    <a:p>
                      <a:pPr algn="ct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ORDER #</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ADVANCE PAYMENT OUTSTANDING</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ITEM #</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 GUARANTEES HELD BY</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GUARANTEE AMOUNTS</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69031"/>
                  </a:ext>
                </a:extLst>
              </a:tr>
              <a:tr h="190337">
                <a:tc rowSpan="6">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KT519535</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en-ZA" sz="1200" dirty="0" smtClean="0">
                          <a:solidFill>
                            <a:srgbClr val="000000"/>
                          </a:solidFill>
                          <a:effectLst/>
                          <a:latin typeface="Calibri" panose="020F0502020204030204" pitchFamily="34" charset="0"/>
                          <a:ea typeface="Times New Roman" panose="02020603050405020304" pitchFamily="18" charset="0"/>
                        </a:rPr>
                        <a:t>R1 899 861 049</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1</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Calibri" panose="020F0502020204030204" pitchFamily="34" charset="0"/>
                          <a:ea typeface="Times New Roman" panose="02020603050405020304" pitchFamily="18" charset="0"/>
                        </a:rPr>
                        <a:t>ABSA</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solidFill>
                            <a:srgbClr val="000000"/>
                          </a:solidFill>
                          <a:effectLst/>
                          <a:latin typeface="Calibri" panose="020F0502020204030204" pitchFamily="34" charset="0"/>
                          <a:ea typeface="Times New Roman" panose="02020603050405020304" pitchFamily="18" charset="0"/>
                        </a:rPr>
                        <a:t>R469 339 247</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70178"/>
                  </a:ext>
                </a:extLst>
              </a:tr>
              <a:tr h="190337">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2</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Calibri" panose="020F0502020204030204" pitchFamily="34" charset="0"/>
                          <a:ea typeface="Times New Roman" panose="02020603050405020304" pitchFamily="18" charset="0"/>
                        </a:rPr>
                        <a:t>FNB</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solidFill>
                            <a:srgbClr val="000000"/>
                          </a:solidFill>
                          <a:effectLst/>
                          <a:latin typeface="Calibri" panose="020F0502020204030204" pitchFamily="34" charset="0"/>
                          <a:ea typeface="Times New Roman" panose="02020603050405020304" pitchFamily="18" charset="0"/>
                        </a:rPr>
                        <a:t>R360 438 704</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934666"/>
                  </a:ext>
                </a:extLst>
              </a:tr>
              <a:tr h="210370">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3</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Calibri" panose="020F0502020204030204" pitchFamily="34" charset="0"/>
                          <a:ea typeface="Times New Roman" panose="02020603050405020304" pitchFamily="18" charset="0"/>
                        </a:rPr>
                        <a:t>ESCROW</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solidFill>
                            <a:srgbClr val="000000"/>
                          </a:solidFill>
                          <a:effectLst/>
                          <a:latin typeface="Calibri" panose="020F0502020204030204" pitchFamily="34" charset="0"/>
                          <a:ea typeface="Times New Roman" panose="02020603050405020304" pitchFamily="18" charset="0"/>
                        </a:rPr>
                        <a:t>R169 018 465</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133709"/>
                  </a:ext>
                </a:extLst>
              </a:tr>
              <a:tr h="190337">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4</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aseline="0" dirty="0">
                          <a:solidFill>
                            <a:srgbClr val="FF0000"/>
                          </a:solidFill>
                          <a:effectLst/>
                          <a:latin typeface="Calibri" panose="020F0502020204030204" pitchFamily="34" charset="0"/>
                          <a:ea typeface="Times New Roman" panose="02020603050405020304" pitchFamily="18" charset="0"/>
                        </a:rPr>
                        <a:t>Denel Guarantees</a:t>
                      </a:r>
                      <a:endParaRPr lang="en-ZA" sz="1200" baseline="0" dirty="0">
                        <a:solidFill>
                          <a:srgbClr val="FF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smtClean="0">
                          <a:solidFill>
                            <a:srgbClr val="FF0000"/>
                          </a:solidFill>
                          <a:effectLst/>
                          <a:latin typeface="Calibri" panose="020F0502020204030204" pitchFamily="34" charset="0"/>
                          <a:ea typeface="Times New Roman" panose="02020603050405020304" pitchFamily="18" charset="0"/>
                        </a:rPr>
                        <a:t>R552 537 309</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37621"/>
                  </a:ext>
                </a:extLst>
              </a:tr>
              <a:tr h="190337">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5</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Calibri" panose="020F0502020204030204" pitchFamily="34" charset="0"/>
                          <a:ea typeface="Times New Roman" panose="02020603050405020304" pitchFamily="18" charset="0"/>
                        </a:rPr>
                        <a:t>GUARD RISK</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solidFill>
                            <a:srgbClr val="000000"/>
                          </a:solidFill>
                          <a:effectLst/>
                          <a:latin typeface="Calibri" panose="020F0502020204030204" pitchFamily="34" charset="0"/>
                          <a:ea typeface="Times New Roman" panose="02020603050405020304" pitchFamily="18" charset="0"/>
                        </a:rPr>
                        <a:t>R395 000 000</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047610"/>
                  </a:ext>
                </a:extLst>
              </a:tr>
              <a:tr h="190337">
                <a:tc vMerge="1">
                  <a:txBody>
                    <a:bodyPr/>
                    <a:lstStyle/>
                    <a:p>
                      <a:endParaRPr lang="en-ZA"/>
                    </a:p>
                  </a:txBody>
                  <a:tcPr/>
                </a:tc>
                <a:tc vMerge="1">
                  <a:txBody>
                    <a:bodyPr/>
                    <a:lstStyle/>
                    <a:p>
                      <a:endParaRPr lang="en-ZA" dirty="0"/>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TOTAL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smtClean="0">
                          <a:solidFill>
                            <a:srgbClr val="000000"/>
                          </a:solidFill>
                          <a:effectLst/>
                          <a:latin typeface="Calibri" panose="020F0502020204030204" pitchFamily="34" charset="0"/>
                          <a:ea typeface="Times New Roman" panose="02020603050405020304" pitchFamily="18" charset="0"/>
                        </a:rPr>
                        <a:t>R1 946 333 725</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943733"/>
                  </a:ext>
                </a:extLst>
              </a:tr>
              <a:tr h="190337">
                <a:tc rowSpan="2">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KT519536</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R61 224 435</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6</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aseline="0" dirty="0">
                          <a:solidFill>
                            <a:srgbClr val="FF0000"/>
                          </a:solidFill>
                          <a:effectLst/>
                          <a:latin typeface="Calibri" panose="020F0502020204030204" pitchFamily="34" charset="0"/>
                          <a:ea typeface="Times New Roman" panose="02020603050405020304" pitchFamily="18" charset="0"/>
                        </a:rPr>
                        <a:t>Denel Guarantees</a:t>
                      </a:r>
                      <a:endParaRPr lang="en-ZA" sz="1200" baseline="0" dirty="0">
                        <a:solidFill>
                          <a:srgbClr val="FF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smtClean="0">
                          <a:solidFill>
                            <a:srgbClr val="FF0000"/>
                          </a:solidFill>
                          <a:effectLst/>
                          <a:latin typeface="Calibri" panose="020F0502020204030204" pitchFamily="34" charset="0"/>
                          <a:ea typeface="Times New Roman" panose="02020603050405020304" pitchFamily="18" charset="0"/>
                        </a:rPr>
                        <a:t>R61 </a:t>
                      </a:r>
                      <a:r>
                        <a:rPr lang="en-ZA" sz="1200" dirty="0">
                          <a:solidFill>
                            <a:srgbClr val="FF0000"/>
                          </a:solidFill>
                          <a:effectLst/>
                          <a:latin typeface="Calibri" panose="020F0502020204030204" pitchFamily="34" charset="0"/>
                          <a:ea typeface="Times New Roman" panose="02020603050405020304" pitchFamily="18" charset="0"/>
                        </a:rPr>
                        <a:t>248 789</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929342"/>
                  </a:ext>
                </a:extLst>
              </a:tr>
              <a:tr h="190337">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TOTAL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smtClean="0">
                          <a:solidFill>
                            <a:srgbClr val="000000"/>
                          </a:solidFill>
                          <a:effectLst/>
                          <a:latin typeface="Calibri" panose="020F0502020204030204" pitchFamily="34" charset="0"/>
                          <a:ea typeface="Times New Roman" panose="02020603050405020304" pitchFamily="18" charset="0"/>
                        </a:rPr>
                        <a:t>R61 </a:t>
                      </a:r>
                      <a:r>
                        <a:rPr lang="en-ZA" sz="1200" b="1" dirty="0">
                          <a:solidFill>
                            <a:srgbClr val="000000"/>
                          </a:solidFill>
                          <a:effectLst/>
                          <a:latin typeface="Calibri" panose="020F0502020204030204" pitchFamily="34" charset="0"/>
                          <a:ea typeface="Times New Roman" panose="02020603050405020304" pitchFamily="18" charset="0"/>
                        </a:rPr>
                        <a:t>248 789</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421491"/>
                  </a:ext>
                </a:extLst>
              </a:tr>
              <a:tr h="378048">
                <a:tc rowSpan="2">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KT519111</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ZA" sz="1200" dirty="0" smtClean="0">
                          <a:solidFill>
                            <a:srgbClr val="000000"/>
                          </a:solidFill>
                          <a:effectLst/>
                          <a:latin typeface="Calibri" panose="020F0502020204030204" pitchFamily="34" charset="0"/>
                          <a:ea typeface="Times New Roman" panose="02020603050405020304" pitchFamily="18" charset="0"/>
                        </a:rPr>
                        <a:t>R46 135 245</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7</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a:solidFill>
                            <a:srgbClr val="000000"/>
                          </a:solidFill>
                          <a:effectLst/>
                          <a:latin typeface="Calibri" panose="020F0502020204030204" pitchFamily="34" charset="0"/>
                          <a:ea typeface="Times New Roman" panose="02020603050405020304" pitchFamily="18" charset="0"/>
                        </a:rPr>
                        <a:t>NEDBANK GUARANTEE</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solidFill>
                            <a:srgbClr val="000000"/>
                          </a:solidFill>
                          <a:effectLst/>
                          <a:latin typeface="Calibri" panose="020F0502020204030204" pitchFamily="34" charset="0"/>
                          <a:ea typeface="Times New Roman" panose="02020603050405020304" pitchFamily="18" charset="0"/>
                        </a:rPr>
                        <a:t>R48 291 162</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152144"/>
                  </a:ext>
                </a:extLst>
              </a:tr>
              <a:tr h="190337">
                <a:tc vMerge="1">
                  <a:txBody>
                    <a:bodyPr/>
                    <a:lstStyle/>
                    <a:p>
                      <a:endParaRPr lang="en-ZA"/>
                    </a:p>
                  </a:txBody>
                  <a:tcPr/>
                </a:tc>
                <a:tc vMerge="1">
                  <a:txBody>
                    <a:bodyPr/>
                    <a:lstStyle/>
                    <a:p>
                      <a:endParaRPr lang="en-ZA"/>
                    </a:p>
                  </a:txBody>
                  <a:tcPr/>
                </a:tc>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TOTAL </a:t>
                      </a:r>
                      <a:endParaRPr lang="en-ZA" sz="12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solidFill>
                            <a:srgbClr val="000000"/>
                          </a:solidFill>
                          <a:effectLst/>
                          <a:latin typeface="Calibri" panose="020F0502020204030204" pitchFamily="34" charset="0"/>
                          <a:ea typeface="Times New Roman" panose="02020603050405020304" pitchFamily="18" charset="0"/>
                        </a:rPr>
                        <a:t>R48 291 162</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195647"/>
                  </a:ext>
                </a:extLst>
              </a:tr>
              <a:tr h="380674">
                <a:tc>
                  <a:txBody>
                    <a:bodyPr/>
                    <a:lstStyle/>
                    <a:p>
                      <a:pPr algn="ctr">
                        <a:spcAft>
                          <a:spcPts val="0"/>
                        </a:spcAft>
                      </a:pPr>
                      <a:r>
                        <a:rPr lang="en-ZA" sz="1200" dirty="0">
                          <a:solidFill>
                            <a:srgbClr val="000000"/>
                          </a:solidFill>
                          <a:effectLst/>
                          <a:latin typeface="Calibri" panose="020F0502020204030204" pitchFamily="34" charset="0"/>
                          <a:ea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1" i="0" u="sng" strike="noStrike" dirty="0" smtClean="0">
                          <a:solidFill>
                            <a:srgbClr val="FF0000"/>
                          </a:solidFill>
                          <a:effectLst/>
                          <a:latin typeface="Calibri" panose="020F0502020204030204" pitchFamily="34" charset="0"/>
                        </a:rPr>
                        <a:t>R2 007 220 729</a:t>
                      </a:r>
                      <a:endParaRPr lang="en-ZA" sz="1200" b="1" i="0" u="sng" strike="noStrike" dirty="0">
                        <a:solidFill>
                          <a:srgbClr val="FF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ZA" sz="1200" b="1" i="0" u="none" strike="noStrike" dirty="0">
                          <a:solidFill>
                            <a:srgbClr val="000000"/>
                          </a:solidFill>
                          <a:effectLst/>
                          <a:latin typeface="Calibri" panose="020F0502020204030204" pitchFamily="34" charset="0"/>
                        </a:rPr>
                        <a:t>TOTAL AMOUNT OF GUARANTEES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200" b="1" i="0" u="sng" strike="noStrike" dirty="0">
                          <a:solidFill>
                            <a:srgbClr val="000000"/>
                          </a:solidFill>
                          <a:effectLst/>
                          <a:latin typeface="Calibri" panose="020F0502020204030204" pitchFamily="34" charset="0"/>
                        </a:rPr>
                        <a:t>R2 </a:t>
                      </a:r>
                      <a:r>
                        <a:rPr lang="en-ZA" sz="1200" b="1" i="0" u="sng" strike="noStrike" dirty="0" smtClean="0">
                          <a:solidFill>
                            <a:srgbClr val="000000"/>
                          </a:solidFill>
                          <a:effectLst/>
                          <a:latin typeface="Calibri" panose="020F0502020204030204" pitchFamily="34" charset="0"/>
                        </a:rPr>
                        <a:t>055 873 676</a:t>
                      </a:r>
                      <a:endParaRPr lang="en-ZA" sz="1200" b="1" i="0" u="sng"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037825"/>
                  </a:ext>
                </a:extLst>
              </a:tr>
            </a:tbl>
          </a:graphicData>
        </a:graphic>
      </p:graphicFrame>
    </p:spTree>
    <p:extLst>
      <p:ext uri="{BB962C8B-B14F-4D97-AF65-F5344CB8AC3E}">
        <p14:creationId xmlns:p14="http://schemas.microsoft.com/office/powerpoint/2010/main" val="277787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36525"/>
            <a:ext cx="7845425" cy="879475"/>
          </a:xfrm>
        </p:spPr>
        <p:txBody>
          <a:bodyPr/>
          <a:lstStyle/>
          <a:p>
            <a:pPr algn="l" defTabSz="914400" eaLnBrk="1" hangingPunct="1"/>
            <a:r>
              <a:rPr lang="en-ZA" altLang="en-US" sz="2400" dirty="0" smtClean="0">
                <a:solidFill>
                  <a:srgbClr val="FFFFFF"/>
                </a:solidFill>
                <a:latin typeface="Arial" panose="020B0604020202020204" pitchFamily="34" charset="0"/>
                <a:cs typeface="Arial" panose="020B0604020202020204" pitchFamily="34" charset="0"/>
              </a:rPr>
              <a:t/>
            </a:r>
            <a:br>
              <a:rPr lang="en-ZA" altLang="en-US" sz="2400" dirty="0" smtClean="0">
                <a:solidFill>
                  <a:srgbClr val="FFFFFF"/>
                </a:solidFill>
                <a:latin typeface="Arial" panose="020B0604020202020204" pitchFamily="34" charset="0"/>
                <a:cs typeface="Arial" panose="020B0604020202020204" pitchFamily="34" charset="0"/>
              </a:rPr>
            </a:br>
            <a:r>
              <a:rPr lang="en-ZA" altLang="en-US" sz="2800" dirty="0" smtClean="0">
                <a:solidFill>
                  <a:srgbClr val="FFFFFF"/>
                </a:solidFill>
                <a:latin typeface="Arial" panose="020B0604020202020204" pitchFamily="34" charset="0"/>
                <a:cs typeface="Arial" panose="020B0604020202020204" pitchFamily="34" charset="0"/>
              </a:rPr>
              <a:t/>
            </a:r>
            <a:br>
              <a:rPr lang="en-ZA" altLang="en-US" sz="2800" dirty="0" smtClean="0">
                <a:solidFill>
                  <a:srgbClr val="FFFFFF"/>
                </a:solidFill>
                <a:latin typeface="Arial" panose="020B0604020202020204" pitchFamily="34" charset="0"/>
                <a:cs typeface="Arial" panose="020B0604020202020204" pitchFamily="34" charset="0"/>
              </a:rPr>
            </a:br>
            <a:r>
              <a:rPr lang="en-ZA" altLang="en-US" sz="2800" dirty="0" smtClean="0">
                <a:solidFill>
                  <a:srgbClr val="FFFFFF"/>
                </a:solidFill>
                <a:latin typeface="Arial" panose="020B0604020202020204" pitchFamily="34" charset="0"/>
                <a:cs typeface="Arial" panose="020B0604020202020204" pitchFamily="34" charset="0"/>
              </a:rPr>
              <a:t> </a:t>
            </a:r>
            <a:r>
              <a:rPr lang="en-ZA" altLang="en-US" sz="2400" b="1" dirty="0" smtClean="0">
                <a:solidFill>
                  <a:schemeClr val="bg1"/>
                </a:solidFill>
                <a:latin typeface="Arial" panose="020B0604020202020204" pitchFamily="34" charset="0"/>
                <a:cs typeface="Arial" panose="020B0604020202020204" pitchFamily="34" charset="0"/>
              </a:rPr>
              <a:t>DISCUSSIONS:</a:t>
            </a:r>
            <a:r>
              <a:rPr lang="en-GB" altLang="en-US" sz="2400" b="1" dirty="0">
                <a:solidFill>
                  <a:schemeClr val="bg1"/>
                </a:solidFill>
                <a:latin typeface="Arial" panose="020B0604020202020204" pitchFamily="34" charset="0"/>
                <a:cs typeface="Arial" panose="020B0604020202020204" pitchFamily="34" charset="0"/>
              </a:rPr>
              <a:t> </a:t>
            </a:r>
            <a:r>
              <a:rPr lang="en-GB" altLang="en-US" sz="2400" b="1" dirty="0" smtClean="0">
                <a:solidFill>
                  <a:schemeClr val="bg1"/>
                </a:solidFill>
                <a:latin typeface="Arial" panose="020B0604020202020204" pitchFamily="34" charset="0"/>
                <a:cs typeface="Arial" panose="020B0604020202020204" pitchFamily="34" charset="0"/>
              </a:rPr>
              <a:t>CHALLENGES</a:t>
            </a:r>
            <a:r>
              <a:rPr lang="en-ZA" altLang="en-US" sz="2400" dirty="0" smtClean="0">
                <a:latin typeface="Arial" panose="020B0604020202020204" pitchFamily="34" charset="0"/>
                <a:cs typeface="Arial" panose="020B0604020202020204" pitchFamily="34" charset="0"/>
              </a:rPr>
              <a:t/>
            </a:r>
            <a:br>
              <a:rPr lang="en-ZA" altLang="en-US" sz="2400"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110836" y="676214"/>
            <a:ext cx="8901113" cy="5680135"/>
          </a:xfrm>
        </p:spPr>
        <p:txBody>
          <a:bodyPr/>
          <a:lstStyle/>
          <a:p>
            <a:pPr marL="457200" lvl="1" indent="0">
              <a:spcBef>
                <a:spcPts val="600"/>
              </a:spcBef>
              <a:spcAft>
                <a:spcPts val="600"/>
              </a:spcAft>
              <a:buNone/>
            </a:pPr>
            <a:endParaRPr lang="en-GB" sz="1600" dirty="0">
              <a:latin typeface="Arial" panose="020B0604020202020204" pitchFamily="34" charset="0"/>
              <a:ea typeface="Times New Roman" panose="02020603050405020304" pitchFamily="18" charset="0"/>
            </a:endParaRPr>
          </a:p>
          <a:p>
            <a:pPr>
              <a:buFont typeface="+mj-lt"/>
              <a:buAutoNum type="arabicPeriod"/>
              <a:defRPr/>
            </a:pPr>
            <a:r>
              <a:rPr lang="en-GB" sz="1400" dirty="0" smtClean="0">
                <a:latin typeface="Arial" panose="020B0604020202020204" pitchFamily="34" charset="0"/>
                <a:ea typeface="Times New Roman" panose="02020603050405020304" pitchFamily="18" charset="0"/>
              </a:rPr>
              <a:t>Various </a:t>
            </a:r>
            <a:r>
              <a:rPr lang="en-GB" sz="1400" dirty="0">
                <a:latin typeface="Arial" panose="020B0604020202020204" pitchFamily="34" charset="0"/>
                <a:ea typeface="Times New Roman" panose="02020603050405020304" pitchFamily="18" charset="0"/>
              </a:rPr>
              <a:t>engagements between </a:t>
            </a:r>
            <a:r>
              <a:rPr lang="en-GB" sz="1400" dirty="0" smtClean="0">
                <a:latin typeface="Arial" panose="020B0604020202020204" pitchFamily="34" charset="0"/>
                <a:ea typeface="Times New Roman" panose="02020603050405020304" pitchFamily="18" charset="0"/>
              </a:rPr>
              <a:t>Denel </a:t>
            </a:r>
            <a:r>
              <a:rPr lang="en-GB" sz="1400" dirty="0">
                <a:latin typeface="Arial" panose="020B0604020202020204" pitchFamily="34" charset="0"/>
                <a:ea typeface="Times New Roman" panose="02020603050405020304" pitchFamily="18" charset="0"/>
              </a:rPr>
              <a:t>and Armscor </a:t>
            </a:r>
            <a:r>
              <a:rPr lang="en-GB" sz="1400" dirty="0" smtClean="0">
                <a:latin typeface="Arial" panose="020B0604020202020204" pitchFamily="34" charset="0"/>
                <a:ea typeface="Times New Roman" panose="02020603050405020304" pitchFamily="18" charset="0"/>
                <a:cs typeface="+mn-cs"/>
              </a:rPr>
              <a:t>revealed </a:t>
            </a:r>
            <a:r>
              <a:rPr lang="en-GB" sz="1400" dirty="0">
                <a:latin typeface="Arial" panose="020B0604020202020204" pitchFamily="34" charset="0"/>
                <a:ea typeface="Times New Roman" panose="02020603050405020304" pitchFamily="18" charset="0"/>
                <a:cs typeface="+mn-cs"/>
              </a:rPr>
              <a:t>the risks of </a:t>
            </a:r>
            <a:r>
              <a:rPr lang="en-GB" sz="1400" dirty="0" smtClean="0">
                <a:latin typeface="Arial" panose="020B0604020202020204" pitchFamily="34" charset="0"/>
                <a:ea typeface="Times New Roman" panose="02020603050405020304" pitchFamily="18" charset="0"/>
                <a:cs typeface="+mn-cs"/>
              </a:rPr>
              <a:t>Denel not </a:t>
            </a:r>
            <a:r>
              <a:rPr lang="en-GB" sz="1400" dirty="0">
                <a:latin typeface="Arial" panose="020B0604020202020204" pitchFamily="34" charset="0"/>
                <a:ea typeface="Times New Roman" panose="02020603050405020304" pitchFamily="18" charset="0"/>
                <a:cs typeface="+mn-cs"/>
              </a:rPr>
              <a:t>being able to </a:t>
            </a:r>
            <a:r>
              <a:rPr lang="en-GB" sz="1400" dirty="0" smtClean="0">
                <a:latin typeface="Arial" panose="020B0604020202020204" pitchFamily="34" charset="0"/>
                <a:ea typeface="Times New Roman" panose="02020603050405020304" pitchFamily="18" charset="0"/>
                <a:cs typeface="+mn-cs"/>
              </a:rPr>
              <a:t>meet the contract;</a:t>
            </a:r>
            <a:endParaRPr lang="en-GB" sz="1400" dirty="0">
              <a:latin typeface="Arial" panose="020B0604020202020204" pitchFamily="34" charset="0"/>
              <a:ea typeface="Times New Roman" panose="02020603050405020304" pitchFamily="18" charset="0"/>
              <a:cs typeface="+mn-cs"/>
            </a:endParaRPr>
          </a:p>
          <a:p>
            <a:pPr marL="800100" lvl="1" indent="-342900">
              <a:buFont typeface="+mj-lt"/>
              <a:buAutoNum type="alphaLcPeriod"/>
              <a:defRPr/>
            </a:pPr>
            <a:r>
              <a:rPr lang="en-GB" sz="1400" dirty="0">
                <a:latin typeface="Arial" panose="020B0604020202020204" pitchFamily="34" charset="0"/>
                <a:ea typeface="Times New Roman" panose="02020603050405020304" pitchFamily="18" charset="0"/>
              </a:rPr>
              <a:t>Armscor presented </a:t>
            </a:r>
            <a:r>
              <a:rPr lang="en-GB" sz="1400" dirty="0" smtClean="0">
                <a:latin typeface="Arial" panose="020B0604020202020204" pitchFamily="34" charset="0"/>
                <a:ea typeface="Times New Roman" panose="02020603050405020304" pitchFamily="18" charset="0"/>
              </a:rPr>
              <a:t>to </a:t>
            </a:r>
            <a:r>
              <a:rPr lang="en-GB" sz="1400" dirty="0">
                <a:latin typeface="Arial" panose="020B0604020202020204" pitchFamily="34" charset="0"/>
                <a:ea typeface="Times New Roman" panose="02020603050405020304" pitchFamily="18" charset="0"/>
              </a:rPr>
              <a:t>the PDSC of the 19 November </a:t>
            </a:r>
            <a:r>
              <a:rPr lang="en-GB" sz="1400" dirty="0" smtClean="0">
                <a:latin typeface="Arial" panose="020B0604020202020204" pitchFamily="34" charset="0"/>
                <a:ea typeface="Times New Roman" panose="02020603050405020304" pitchFamily="18" charset="0"/>
              </a:rPr>
              <a:t>2018 </a:t>
            </a:r>
            <a:r>
              <a:rPr lang="en-GB" sz="1400" dirty="0">
                <a:latin typeface="Arial" panose="020B0604020202020204" pitchFamily="34" charset="0"/>
                <a:ea typeface="Times New Roman" panose="02020603050405020304" pitchFamily="18" charset="0"/>
              </a:rPr>
              <a:t>whereby these risks and possible alternatives were presented</a:t>
            </a:r>
            <a:r>
              <a:rPr lang="en-GB" sz="1400" dirty="0" smtClean="0">
                <a:latin typeface="Arial" panose="020B0604020202020204" pitchFamily="34" charset="0"/>
                <a:ea typeface="Times New Roman" panose="02020603050405020304" pitchFamily="18" charset="0"/>
              </a:rPr>
              <a:t>.</a:t>
            </a:r>
          </a:p>
          <a:p>
            <a:pPr marL="1257300" lvl="2" indent="-342900" algn="just">
              <a:lnSpc>
                <a:spcPct val="115000"/>
              </a:lnSpc>
              <a:spcBef>
                <a:spcPts val="0"/>
              </a:spcBef>
              <a:spcAft>
                <a:spcPts val="0"/>
              </a:spcAft>
              <a:buFont typeface="+mj-lt"/>
              <a:buAutoNum type="romanLcPeriod"/>
              <a:tabLst>
                <a:tab pos="1530350" algn="l"/>
                <a:tab pos="1620520" algn="l"/>
              </a:tabLst>
            </a:pPr>
            <a:r>
              <a:rPr lang="en-ZA" sz="1400" dirty="0" smtClean="0">
                <a:latin typeface="Arial" panose="020B0604020202020204" pitchFamily="34" charset="0"/>
                <a:ea typeface="Times New Roman" panose="02020603050405020304" pitchFamily="18" charset="0"/>
              </a:rPr>
              <a:t>Scenario </a:t>
            </a:r>
            <a:r>
              <a:rPr lang="en-ZA" sz="1400" dirty="0">
                <a:latin typeface="Arial" panose="020B0604020202020204" pitchFamily="34" charset="0"/>
                <a:ea typeface="Times New Roman" panose="02020603050405020304" pitchFamily="18" charset="0"/>
              </a:rPr>
              <a:t>1 – Accept Denel’s request for extending </a:t>
            </a:r>
            <a:r>
              <a:rPr lang="en-ZA" sz="1400" dirty="0" smtClean="0">
                <a:latin typeface="Arial" panose="020B0604020202020204" pitchFamily="34" charset="0"/>
                <a:ea typeface="Times New Roman" panose="02020603050405020304" pitchFamily="18" charset="0"/>
              </a:rPr>
              <a:t>project delivery to </a:t>
            </a:r>
            <a:r>
              <a:rPr lang="en-ZA" sz="1400" dirty="0">
                <a:latin typeface="Arial" panose="020B0604020202020204" pitchFamily="34" charset="0"/>
                <a:ea typeface="Times New Roman" panose="02020603050405020304" pitchFamily="18" charset="0"/>
              </a:rPr>
              <a:t>year 2026, waiving of </a:t>
            </a:r>
            <a:r>
              <a:rPr lang="en-ZA" sz="1400" dirty="0" smtClean="0">
                <a:latin typeface="Arial" panose="020B0604020202020204" pitchFamily="34" charset="0"/>
                <a:ea typeface="Times New Roman" panose="02020603050405020304" pitchFamily="18" charset="0"/>
              </a:rPr>
              <a:t>penalties estimated to be about R500m(by the proposed date of year 2026), </a:t>
            </a:r>
            <a:r>
              <a:rPr lang="en-ZA" sz="1400" dirty="0">
                <a:latin typeface="Arial" panose="020B0604020202020204" pitchFamily="34" charset="0"/>
                <a:ea typeface="Times New Roman" panose="02020603050405020304" pitchFamily="18" charset="0"/>
              </a:rPr>
              <a:t>and absorbing of escalation </a:t>
            </a:r>
            <a:r>
              <a:rPr lang="en-ZA" sz="1400" dirty="0" smtClean="0">
                <a:latin typeface="Arial" panose="020B0604020202020204" pitchFamily="34" charset="0"/>
                <a:ea typeface="Times New Roman" panose="02020603050405020304" pitchFamily="18" charset="0"/>
              </a:rPr>
              <a:t>costs(e.g. inflation, ROE) </a:t>
            </a:r>
            <a:r>
              <a:rPr lang="en-ZA" sz="1400" dirty="0">
                <a:latin typeface="Arial" panose="020B0604020202020204" pitchFamily="34" charset="0"/>
                <a:ea typeface="Times New Roman" panose="02020603050405020304" pitchFamily="18" charset="0"/>
              </a:rPr>
              <a:t>by DOD.</a:t>
            </a:r>
          </a:p>
          <a:p>
            <a:pPr marL="1257300" lvl="2" indent="-342900" algn="just">
              <a:lnSpc>
                <a:spcPct val="115000"/>
              </a:lnSpc>
              <a:spcBef>
                <a:spcPts val="0"/>
              </a:spcBef>
              <a:spcAft>
                <a:spcPts val="0"/>
              </a:spcAft>
              <a:buFont typeface="+mj-lt"/>
              <a:buAutoNum type="romanLcPeriod"/>
              <a:tabLst>
                <a:tab pos="1530350" algn="l"/>
                <a:tab pos="1620520" algn="l"/>
              </a:tabLst>
            </a:pPr>
            <a:r>
              <a:rPr lang="en-ZA" sz="1400" dirty="0">
                <a:latin typeface="Arial" panose="020B0604020202020204" pitchFamily="34" charset="0"/>
                <a:ea typeface="Times New Roman" panose="02020603050405020304" pitchFamily="18" charset="0"/>
              </a:rPr>
              <a:t>Scenario 2 - DOD reducing the project scope in terms of quantities or number of variants.</a:t>
            </a:r>
          </a:p>
          <a:p>
            <a:pPr marL="1257300" lvl="2" indent="-342900" algn="just">
              <a:lnSpc>
                <a:spcPct val="115000"/>
              </a:lnSpc>
              <a:spcBef>
                <a:spcPts val="0"/>
              </a:spcBef>
              <a:spcAft>
                <a:spcPts val="0"/>
              </a:spcAft>
              <a:buFont typeface="+mj-lt"/>
              <a:buAutoNum type="romanLcPeriod"/>
              <a:tabLst>
                <a:tab pos="1530350" algn="l"/>
                <a:tab pos="1620520" algn="l"/>
              </a:tabLst>
            </a:pPr>
            <a:r>
              <a:rPr lang="en-ZA" sz="1400" dirty="0">
                <a:latin typeface="Arial" panose="020B0604020202020204" pitchFamily="34" charset="0"/>
                <a:ea typeface="Times New Roman" panose="02020603050405020304" pitchFamily="18" charset="0"/>
              </a:rPr>
              <a:t>Scenario 3 – Seek an alternative contractor to work with Denel or replace Denel.</a:t>
            </a:r>
          </a:p>
          <a:p>
            <a:pPr marL="1257300" lvl="2" indent="-342900" algn="just">
              <a:lnSpc>
                <a:spcPct val="115000"/>
              </a:lnSpc>
              <a:spcBef>
                <a:spcPts val="0"/>
              </a:spcBef>
              <a:spcAft>
                <a:spcPts val="0"/>
              </a:spcAft>
              <a:buFont typeface="+mj-lt"/>
              <a:buAutoNum type="romanLcPeriod"/>
              <a:tabLst>
                <a:tab pos="1530350" algn="l"/>
                <a:tab pos="1620520" algn="l"/>
              </a:tabLst>
            </a:pPr>
            <a:r>
              <a:rPr lang="en-GB" sz="1400" dirty="0">
                <a:latin typeface="Arial" panose="020B0604020202020204" pitchFamily="34" charset="0"/>
                <a:ea typeface="Times New Roman" panose="02020603050405020304" pitchFamily="18" charset="0"/>
              </a:rPr>
              <a:t>Scenario 4 - Impose a cut-off target date of May 2019 for the completion of the design phase of the Section Variant (SV) Turret as an ultimatum after </a:t>
            </a:r>
            <a:r>
              <a:rPr lang="en-GB" sz="1400" dirty="0" smtClean="0">
                <a:latin typeface="Arial" panose="020B0604020202020204" pitchFamily="34" charset="0"/>
                <a:ea typeface="Times New Roman" panose="02020603050405020304" pitchFamily="18" charset="0"/>
              </a:rPr>
              <a:t>which, consider </a:t>
            </a:r>
            <a:r>
              <a:rPr lang="en-GB" sz="1400" dirty="0">
                <a:latin typeface="Arial" panose="020B0604020202020204" pitchFamily="34" charset="0"/>
                <a:ea typeface="Times New Roman" panose="02020603050405020304" pitchFamily="18" charset="0"/>
              </a:rPr>
              <a:t>terminating the project</a:t>
            </a:r>
            <a:r>
              <a:rPr lang="en-GB" sz="1400" dirty="0" smtClean="0">
                <a:latin typeface="Arial" panose="020B0604020202020204" pitchFamily="34" charset="0"/>
                <a:ea typeface="Times New Roman" panose="02020603050405020304" pitchFamily="18" charset="0"/>
              </a:rPr>
              <a:t>.</a:t>
            </a:r>
          </a:p>
          <a:p>
            <a:pPr marL="800100" lvl="1" indent="-342900">
              <a:buFont typeface="+mj-lt"/>
              <a:buAutoNum type="alphaLcPeriod"/>
              <a:defRPr/>
            </a:pPr>
            <a:r>
              <a:rPr lang="en-GB" sz="1400" dirty="0" smtClean="0">
                <a:latin typeface="Arial" panose="020B0604020202020204" pitchFamily="34" charset="0"/>
                <a:ea typeface="Times New Roman" panose="02020603050405020304" pitchFamily="18" charset="0"/>
              </a:rPr>
              <a:t>The </a:t>
            </a:r>
            <a:r>
              <a:rPr lang="en-GB" sz="1400" dirty="0">
                <a:latin typeface="Arial" panose="020B0604020202020204" pitchFamily="34" charset="0"/>
                <a:ea typeface="Times New Roman" panose="02020603050405020304" pitchFamily="18" charset="0"/>
              </a:rPr>
              <a:t>PDSC proposed that there should be further engagement with the SA </a:t>
            </a:r>
            <a:r>
              <a:rPr lang="en-GB" sz="1400" dirty="0" smtClean="0">
                <a:latin typeface="Arial" panose="020B0604020202020204" pitchFamily="34" charset="0"/>
                <a:ea typeface="Times New Roman" panose="02020603050405020304" pitchFamily="18" charset="0"/>
              </a:rPr>
              <a:t>Army and various forums.</a:t>
            </a:r>
          </a:p>
          <a:p>
            <a:pPr marL="457200" lvl="1" indent="0">
              <a:buNone/>
              <a:defRPr/>
            </a:pPr>
            <a:endParaRPr lang="en-GB" sz="1100" dirty="0" smtClean="0">
              <a:latin typeface="Arial" panose="020B0604020202020204" pitchFamily="34" charset="0"/>
              <a:ea typeface="Times New Roman" panose="02020603050405020304" pitchFamily="18" charset="0"/>
            </a:endParaRPr>
          </a:p>
          <a:p>
            <a:pPr defTabSz="914400">
              <a:buClr>
                <a:schemeClr val="tx1"/>
              </a:buClr>
              <a:buSzPts val="1600"/>
              <a:buFont typeface="+mj-lt"/>
              <a:buAutoNum type="arabicPeriod"/>
              <a:tabLst>
                <a:tab pos="457200" algn="l"/>
              </a:tabLst>
              <a:defRPr/>
            </a:pPr>
            <a:r>
              <a:rPr lang="en-GB" sz="1600" dirty="0">
                <a:latin typeface="Arial" panose="020B0604020202020204" pitchFamily="34" charset="0"/>
                <a:ea typeface="Times New Roman" panose="02020603050405020304" pitchFamily="18" charset="0"/>
                <a:cs typeface="+mn-cs"/>
              </a:rPr>
              <a:t> </a:t>
            </a:r>
            <a:r>
              <a:rPr lang="en-GB" sz="1600" dirty="0" smtClean="0">
                <a:latin typeface="Arial" panose="020B0604020202020204" pitchFamily="34" charset="0"/>
                <a:ea typeface="Times New Roman" panose="02020603050405020304" pitchFamily="18" charset="0"/>
                <a:cs typeface="+mn-cs"/>
              </a:rPr>
              <a:t> The outcome of the discussions and investigations resulted in following conclusions:</a:t>
            </a:r>
          </a:p>
          <a:p>
            <a:pPr marL="857250" lvl="1" indent="-400050" defTabSz="914400">
              <a:buClr>
                <a:schemeClr val="tx1"/>
              </a:buClr>
              <a:buSzPts val="1600"/>
              <a:buFont typeface="+mj-lt"/>
              <a:buAutoNum type="alphaLcPeriod"/>
              <a:tabLst>
                <a:tab pos="457200" algn="l"/>
              </a:tabLst>
              <a:defRPr/>
            </a:pPr>
            <a:r>
              <a:rPr lang="en-GB" sz="1400" dirty="0">
                <a:latin typeface="Arial" panose="020B0604020202020204" pitchFamily="34" charset="0"/>
                <a:ea typeface="Times New Roman" panose="02020603050405020304" pitchFamily="18" charset="0"/>
              </a:rPr>
              <a:t>Allow DLS to complete Phase 1 Development up to the PBL </a:t>
            </a:r>
            <a:r>
              <a:rPr lang="en-GB" sz="1400" dirty="0" smtClean="0">
                <a:latin typeface="Arial" panose="020B0604020202020204" pitchFamily="34" charset="0"/>
                <a:ea typeface="Times New Roman" panose="02020603050405020304" pitchFamily="18" charset="0"/>
              </a:rPr>
              <a:t>stage.</a:t>
            </a:r>
          </a:p>
          <a:p>
            <a:pPr marL="857250" lvl="1" indent="-400050" defTabSz="914400">
              <a:buClr>
                <a:schemeClr val="tx1"/>
              </a:buClr>
              <a:buSzPts val="1600"/>
              <a:buFont typeface="+mj-lt"/>
              <a:buAutoNum type="alphaLcPeriod"/>
              <a:tabLst>
                <a:tab pos="457200" algn="l"/>
              </a:tabLst>
              <a:defRPr/>
            </a:pPr>
            <a:r>
              <a:rPr lang="en-GB" sz="1400" dirty="0">
                <a:latin typeface="Arial" panose="020B0604020202020204" pitchFamily="34" charset="0"/>
                <a:ea typeface="Times New Roman" panose="02020603050405020304" pitchFamily="18" charset="0"/>
              </a:rPr>
              <a:t>The SA Army to defer Phase 2.</a:t>
            </a:r>
          </a:p>
          <a:p>
            <a:pPr marL="857250" lvl="1" indent="-400050" defTabSz="914400">
              <a:buClr>
                <a:schemeClr val="tx1"/>
              </a:buClr>
              <a:buSzPts val="1600"/>
              <a:buFont typeface="+mj-lt"/>
              <a:buAutoNum type="alphaLcPeriod"/>
              <a:tabLst>
                <a:tab pos="457200" algn="l"/>
              </a:tabLst>
              <a:defRPr/>
            </a:pPr>
            <a:r>
              <a:rPr lang="en-GB" sz="1400" dirty="0">
                <a:latin typeface="Arial" panose="020B0604020202020204" pitchFamily="34" charset="0"/>
                <a:ea typeface="Times New Roman" panose="02020603050405020304" pitchFamily="18" charset="0"/>
              </a:rPr>
              <a:t>Consequently to allow Armscor to terminate the Phase 2 Orders (except for the completion of the 4-off SV PPM L5). </a:t>
            </a:r>
          </a:p>
          <a:p>
            <a:pPr marL="857250" lvl="1" indent="-400050" defTabSz="914400">
              <a:buClr>
                <a:schemeClr val="tx1"/>
              </a:buClr>
              <a:buSzPts val="1600"/>
              <a:buFont typeface="+mj-lt"/>
              <a:buAutoNum type="alphaLcPeriod"/>
              <a:tabLst>
                <a:tab pos="457200" algn="l"/>
              </a:tabLst>
              <a:defRPr/>
            </a:pPr>
            <a:r>
              <a:rPr lang="en-GB" sz="1400" dirty="0" smtClean="0">
                <a:latin typeface="Arial" panose="020B0604020202020204" pitchFamily="34" charset="0"/>
                <a:ea typeface="Times New Roman" panose="02020603050405020304" pitchFamily="18" charset="0"/>
              </a:rPr>
              <a:t>To </a:t>
            </a:r>
            <a:r>
              <a:rPr lang="en-GB" sz="1400" dirty="0">
                <a:latin typeface="Arial" panose="020B0604020202020204" pitchFamily="34" charset="0"/>
                <a:ea typeface="Times New Roman" panose="02020603050405020304" pitchFamily="18" charset="0"/>
              </a:rPr>
              <a:t>ring-fence funds allocated for Phase 2 to be used by the SA Army for </a:t>
            </a:r>
            <a:r>
              <a:rPr lang="en-GB" sz="1400" dirty="0" smtClean="0">
                <a:latin typeface="Arial" panose="020B0604020202020204" pitchFamily="34" charset="0"/>
                <a:ea typeface="Times New Roman" panose="02020603050405020304" pitchFamily="18" charset="0"/>
              </a:rPr>
              <a:t>Operational </a:t>
            </a:r>
            <a:r>
              <a:rPr lang="en-GB" sz="1400" dirty="0">
                <a:latin typeface="Arial" panose="020B0604020202020204" pitchFamily="34" charset="0"/>
                <a:ea typeface="Times New Roman" panose="02020603050405020304" pitchFamily="18" charset="0"/>
              </a:rPr>
              <a:t>Requirements. </a:t>
            </a:r>
          </a:p>
          <a:p>
            <a:pPr marL="57150" indent="0">
              <a:buNone/>
              <a:defRPr/>
            </a:pPr>
            <a:endParaRPr lang="en-GB" sz="1600" dirty="0">
              <a:latin typeface="Arial" panose="020B0604020202020204" pitchFamily="34" charset="0"/>
              <a:ea typeface="Times New Roman" panose="02020603050405020304" pitchFamily="18" charset="0"/>
              <a:cs typeface="+mn-cs"/>
            </a:endParaRPr>
          </a:p>
          <a:p>
            <a:pPr marL="625475" indent="-355600">
              <a:buFont typeface="+mj-lt"/>
              <a:buAutoNum type="arabicPeriod"/>
              <a:defRPr/>
            </a:pPr>
            <a:endParaRPr lang="en-GB" sz="1400" dirty="0">
              <a:latin typeface="Arial" panose="020B0604020202020204" pitchFamily="34" charset="0"/>
              <a:ea typeface="Times New Roman" panose="02020603050405020304" pitchFamily="18" charset="0"/>
              <a:cs typeface="+mn-cs"/>
            </a:endParaRPr>
          </a:p>
        </p:txBody>
      </p:sp>
      <p:sp>
        <p:nvSpPr>
          <p:cNvPr id="4" name="Rectangle 3"/>
          <p:cNvSpPr/>
          <p:nvPr/>
        </p:nvSpPr>
        <p:spPr>
          <a:xfrm>
            <a:off x="673238" y="1239436"/>
            <a:ext cx="7898005" cy="1520416"/>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ZA" sz="1600" b="0" i="0" u="none" strike="sngStrike" kern="1200" cap="none" spc="0" normalizeH="0" baseline="0" noProof="0" dirty="0" smtClean="0">
              <a:ln>
                <a:noFill/>
              </a:ln>
              <a:solidFill>
                <a:srgbClr val="000000"/>
              </a:solidFill>
              <a:effectLst/>
              <a:uLnTx/>
              <a:uFillTx/>
              <a:latin typeface="Calibri"/>
              <a:ea typeface="ＭＳ Ｐゴシック" pitchFamily="-108" charset="-128"/>
              <a:cs typeface="+mn-cs"/>
            </a:endParaRPr>
          </a:p>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ZA" sz="1600" b="0" i="0" u="none" strike="sngStrike" kern="1200" cap="none" spc="0" normalizeH="0" baseline="0" noProof="0" dirty="0">
              <a:ln>
                <a:noFill/>
              </a:ln>
              <a:solidFill>
                <a:srgbClr val="000000"/>
              </a:solidFill>
              <a:effectLst/>
              <a:uLnTx/>
              <a:uFillTx/>
              <a:latin typeface="Calibri"/>
              <a:ea typeface="ＭＳ Ｐゴシック" pitchFamily="-108" charset="-128"/>
              <a:cs typeface="+mn-cs"/>
            </a:endParaRPr>
          </a:p>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ZA" sz="1600" b="0" i="0" u="none" strike="sngStrike" kern="1200" cap="none" spc="0" normalizeH="0" baseline="0" noProof="0" dirty="0" smtClean="0">
              <a:ln>
                <a:noFill/>
              </a:ln>
              <a:solidFill>
                <a:srgbClr val="000000"/>
              </a:solidFill>
              <a:effectLst/>
              <a:uLnTx/>
              <a:uFillTx/>
              <a:latin typeface="Calibri"/>
              <a:ea typeface="ＭＳ Ｐゴシック" pitchFamily="-108" charset="-128"/>
              <a:cs typeface="+mn-cs"/>
            </a:endParaRPr>
          </a:p>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ZA" sz="1600" b="0" i="0" u="none" strike="sngStrike" kern="1200" cap="none" spc="0" normalizeH="0" baseline="0" noProof="0" dirty="0">
              <a:ln>
                <a:noFill/>
              </a:ln>
              <a:solidFill>
                <a:srgbClr val="000000"/>
              </a:solidFill>
              <a:effectLst/>
              <a:uLnTx/>
              <a:uFillTx/>
              <a:latin typeface="Calibri"/>
              <a:ea typeface="ＭＳ Ｐゴシック" pitchFamily="-108" charset="-128"/>
              <a:cs typeface="+mn-cs"/>
            </a:endParaRPr>
          </a:p>
          <a:p>
            <a:pPr marL="0" marR="0" lvl="0" indent="0" algn="l" defTabSz="914400" rtl="0" eaLnBrk="0" fontAlgn="base" latinLnBrk="0" hangingPunct="0">
              <a:lnSpc>
                <a:spcPct val="100000"/>
              </a:lnSpc>
              <a:spcBef>
                <a:spcPct val="20000"/>
              </a:spcBef>
              <a:spcAft>
                <a:spcPct val="0"/>
              </a:spcAft>
              <a:buClr>
                <a:srgbClr val="000066"/>
              </a:buClr>
              <a:buSzPts val="1600"/>
              <a:buFontTx/>
              <a:buNone/>
              <a:tabLst/>
              <a:defRPr/>
            </a:pPr>
            <a:endParaRPr kumimoji="0" lang="en-ZA" sz="1600" b="0" i="0" u="none" strike="sngStrike" kern="1200" cap="none" spc="0" normalizeH="0" baseline="0" noProof="0" dirty="0">
              <a:ln>
                <a:noFill/>
              </a:ln>
              <a:solidFill>
                <a:srgbClr val="000000"/>
              </a:solidFill>
              <a:effectLst/>
              <a:uLnTx/>
              <a:uFillTx/>
              <a:latin typeface="Calibri"/>
              <a:ea typeface="ＭＳ Ｐゴシック" pitchFamily="-108" charset="-128"/>
              <a:cs typeface="+mn-cs"/>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378272" y="6396935"/>
            <a:ext cx="2118852" cy="28395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1"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9256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36525"/>
            <a:ext cx="7845425" cy="879475"/>
          </a:xfrm>
        </p:spPr>
        <p:txBody>
          <a:bodyPr/>
          <a:lstStyle/>
          <a:p>
            <a:pPr algn="l" defTabSz="914400" eaLnBrk="1" hangingPunct="1"/>
            <a:r>
              <a:rPr lang="en-GB" altLang="en-US" sz="2400" b="1" dirty="0" smtClean="0">
                <a:solidFill>
                  <a:srgbClr val="FFFFFF"/>
                </a:solidFill>
                <a:latin typeface="Arial" panose="020B0604020202020204" pitchFamily="34" charset="0"/>
                <a:cs typeface="Arial" panose="020B0604020202020204" pitchFamily="34" charset="0"/>
              </a:rPr>
              <a:t>RECOMMENDATIONS</a:t>
            </a:r>
            <a:endParaRPr lang="en-US" altLang="en-US" b="1" dirty="0" smtClean="0">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110836" y="676215"/>
            <a:ext cx="8901113" cy="5235864"/>
          </a:xfrm>
        </p:spPr>
        <p:txBody>
          <a:bodyPr/>
          <a:lstStyle/>
          <a:p>
            <a:pPr marL="0" indent="0" eaLnBrk="1" hangingPunct="1">
              <a:buNone/>
              <a:defRPr/>
            </a:pPr>
            <a:endParaRPr lang="en-US" altLang="en-US" dirty="0" smtClean="0">
              <a:solidFill>
                <a:srgbClr val="000000"/>
              </a:solidFill>
              <a:ea typeface="MS PGothic" pitchFamily="34" charset="-128"/>
            </a:endParaRPr>
          </a:p>
          <a:p>
            <a:pPr defTabSz="914400">
              <a:buClr>
                <a:srgbClr val="000066"/>
              </a:buClr>
              <a:buSzPts val="1600"/>
              <a:defRPr/>
            </a:pPr>
            <a:endParaRPr lang="en-US" altLang="en-US" sz="2000" b="1" dirty="0">
              <a:solidFill>
                <a:srgbClr val="000000"/>
              </a:solidFill>
              <a:latin typeface="Arial" pitchFamily="34" charset="0"/>
              <a:ea typeface="+mn-ea"/>
              <a:cs typeface="+mn-cs"/>
            </a:endParaRPr>
          </a:p>
        </p:txBody>
      </p:sp>
      <p:sp>
        <p:nvSpPr>
          <p:cNvPr id="5" name="Content Placeholder 1"/>
          <p:cNvSpPr txBox="1">
            <a:spLocks/>
          </p:cNvSpPr>
          <p:nvPr/>
        </p:nvSpPr>
        <p:spPr bwMode="auto">
          <a:xfrm>
            <a:off x="110836" y="1016000"/>
            <a:ext cx="8568952"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GB" sz="1600" dirty="0" smtClean="0">
                <a:latin typeface="Arial" panose="020B0604020202020204" pitchFamily="34" charset="0"/>
                <a:cs typeface="Arial" panose="020B0604020202020204" pitchFamily="34" charset="0"/>
              </a:rPr>
              <a:t>Denel is not in a position to complete remaining work on Phase 1 due to</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marL="800100" lvl="1" indent="-342900">
              <a:buFont typeface="+mj-lt"/>
              <a:buAutoNum type="alphaLcPeriod"/>
            </a:pPr>
            <a:r>
              <a:rPr lang="en-GB" sz="1600" dirty="0">
                <a:latin typeface="Arial" panose="020B0604020202020204" pitchFamily="34" charset="0"/>
                <a:cs typeface="Arial" panose="020B0604020202020204" pitchFamily="34" charset="0"/>
              </a:rPr>
              <a:t>I</a:t>
            </a:r>
            <a:r>
              <a:rPr lang="en-GB" sz="1600" dirty="0" smtClean="0">
                <a:latin typeface="Arial" panose="020B0604020202020204" pitchFamily="34" charset="0"/>
                <a:cs typeface="Arial" panose="020B0604020202020204" pitchFamily="34" charset="0"/>
              </a:rPr>
              <a:t>nsufficient </a:t>
            </a:r>
            <a:r>
              <a:rPr lang="en-GB" sz="1600" dirty="0">
                <a:latin typeface="Arial" panose="020B0604020202020204" pitchFamily="34" charset="0"/>
                <a:cs typeface="Arial" panose="020B0604020202020204" pitchFamily="34" charset="0"/>
              </a:rPr>
              <a:t>capability, financial challenges, and obsolescence of critical subsystems</a:t>
            </a:r>
            <a:r>
              <a:rPr lang="en-GB" sz="1600" dirty="0" smtClean="0">
                <a:latin typeface="Arial" panose="020B0604020202020204" pitchFamily="34" charset="0"/>
                <a:cs typeface="Arial" panose="020B0604020202020204" pitchFamily="34" charset="0"/>
              </a:rPr>
              <a:t>.</a:t>
            </a:r>
          </a:p>
          <a:p>
            <a:pPr marL="800100" lvl="1" indent="-342900">
              <a:buFont typeface="+mj-lt"/>
              <a:buAutoNum type="alphaLcPeriod"/>
            </a:pPr>
            <a:r>
              <a:rPr lang="en-GB" sz="1600" dirty="0" smtClean="0">
                <a:latin typeface="Arial" panose="020B0604020202020204" pitchFamily="34" charset="0"/>
                <a:cs typeface="Arial" panose="020B0604020202020204" pitchFamily="34" charset="0"/>
              </a:rPr>
              <a:t>Project would be loss making to Denel.</a:t>
            </a:r>
            <a:endParaRPr lang="en-GB" sz="1600" dirty="0">
              <a:latin typeface="Arial" panose="020B0604020202020204" pitchFamily="34" charset="0"/>
              <a:cs typeface="Arial" panose="020B0604020202020204" pitchFamily="34" charset="0"/>
            </a:endParaRPr>
          </a:p>
          <a:p>
            <a:pPr>
              <a:buFont typeface="+mj-lt"/>
              <a:buAutoNum type="arabicPeriod"/>
            </a:pPr>
            <a:r>
              <a:rPr lang="en-GB" sz="1600" dirty="0" smtClean="0">
                <a:latin typeface="Arial" panose="020B0604020202020204" pitchFamily="34" charset="0"/>
                <a:cs typeface="Arial" panose="020B0604020202020204" pitchFamily="34" charset="0"/>
              </a:rPr>
              <a:t>Recommended option</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marL="800100" lvl="1" indent="-342900">
              <a:buFont typeface="+mj-lt"/>
              <a:buAutoNum type="alphaLcPeriod"/>
            </a:pPr>
            <a:r>
              <a:rPr lang="en-GB" sz="1600" dirty="0" smtClean="0">
                <a:latin typeface="Arial" panose="020B0604020202020204" pitchFamily="34" charset="0"/>
                <a:cs typeface="Arial" panose="020B0604020202020204" pitchFamily="34" charset="0"/>
              </a:rPr>
              <a:t>Cancel the contract</a:t>
            </a:r>
          </a:p>
          <a:p>
            <a:pPr marL="800100" lvl="1" indent="-342900">
              <a:buFont typeface="+mj-lt"/>
              <a:buAutoNum type="alphaLcPeriod"/>
            </a:pPr>
            <a:r>
              <a:rPr lang="en-GB" sz="1600" dirty="0" smtClean="0">
                <a:latin typeface="Arial" panose="020B0604020202020204" pitchFamily="34" charset="0"/>
                <a:cs typeface="Arial" panose="020B0604020202020204" pitchFamily="34" charset="0"/>
              </a:rPr>
              <a:t>Call up the Bank Guarantees held by various banks (about R1.4bn)</a:t>
            </a:r>
          </a:p>
          <a:p>
            <a:pPr marL="800100" lvl="1" indent="-342900">
              <a:buFont typeface="+mj-lt"/>
              <a:buAutoNum type="alphaLcPeriod"/>
            </a:pPr>
            <a:r>
              <a:rPr lang="en-GB" sz="1600" dirty="0" smtClean="0">
                <a:latin typeface="Arial" panose="020B0604020202020204" pitchFamily="34" charset="0"/>
                <a:cs typeface="Arial" panose="020B0604020202020204" pitchFamily="34" charset="0"/>
              </a:rPr>
              <a:t>Implications:</a:t>
            </a:r>
          </a:p>
          <a:p>
            <a:pPr marL="1200150" lvl="2" indent="-342900">
              <a:buFont typeface="+mj-lt"/>
              <a:buAutoNum type="romanLcPeriod"/>
            </a:pPr>
            <a:r>
              <a:rPr lang="en-GB" sz="1400" dirty="0" smtClean="0">
                <a:latin typeface="Arial" panose="020B0604020202020204" pitchFamily="34" charset="0"/>
                <a:ea typeface="Times New Roman" panose="02020603050405020304" pitchFamily="18" charset="0"/>
              </a:rPr>
              <a:t>Recalling the guarantees may lead to the banks going after Denel and possibility of Denel liquidation</a:t>
            </a:r>
          </a:p>
          <a:p>
            <a:pPr marL="1200150" lvl="2" indent="-342900">
              <a:buFont typeface="+mj-lt"/>
              <a:buAutoNum type="romanLcPeriod"/>
            </a:pPr>
            <a:r>
              <a:rPr lang="en-GB" sz="1400" dirty="0" smtClean="0">
                <a:latin typeface="Arial" panose="020B0604020202020204" pitchFamily="34" charset="0"/>
                <a:ea typeface="Times New Roman" panose="02020603050405020304" pitchFamily="18" charset="0"/>
              </a:rPr>
              <a:t>Loss of sovereign capability to produce arms</a:t>
            </a:r>
          </a:p>
          <a:p>
            <a:pPr marL="857250" lvl="2" indent="0">
              <a:buNone/>
            </a:pPr>
            <a:endParaRPr lang="en-GB" sz="1400" dirty="0">
              <a:latin typeface="Arial" panose="020B0604020202020204" pitchFamily="34" charset="0"/>
              <a:ea typeface="Times New Roman" panose="02020603050405020304" pitchFamily="18" charset="0"/>
            </a:endParaRPr>
          </a:p>
          <a:p>
            <a:pPr lvl="0">
              <a:buFont typeface="+mj-lt"/>
              <a:buAutoNum type="arabicPeriod"/>
            </a:pPr>
            <a:r>
              <a:rPr lang="en-GB" sz="1600" dirty="0" smtClean="0">
                <a:latin typeface="Arial" panose="020B0604020202020204" pitchFamily="34" charset="0"/>
                <a:cs typeface="Arial" panose="020B0604020202020204" pitchFamily="34" charset="0"/>
              </a:rPr>
              <a:t>Combat requirements</a:t>
            </a:r>
            <a:r>
              <a:rPr lang="en-ZA" sz="1600" dirty="0" smtClean="0">
                <a:latin typeface="Arial" panose="020B0604020202020204" pitchFamily="34" charset="0"/>
                <a:cs typeface="Arial" panose="020B0604020202020204" pitchFamily="34" charset="0"/>
              </a:rPr>
              <a:t>:</a:t>
            </a:r>
          </a:p>
          <a:p>
            <a:pPr marL="800100" lvl="1" indent="-342900" eaLnBrk="1" hangingPunct="1">
              <a:spcBef>
                <a:spcPct val="0"/>
              </a:spcBef>
              <a:buFont typeface="+mj-lt"/>
              <a:buAutoNum type="alphaLcPeriod"/>
            </a:pPr>
            <a:r>
              <a:rPr lang="en-GB" sz="1600" dirty="0" smtClean="0">
                <a:solidFill>
                  <a:prstClr val="black"/>
                </a:solidFill>
                <a:latin typeface="Arial" panose="020B0604020202020204" pitchFamily="34" charset="0"/>
                <a:cs typeface="Arial" panose="020B0604020202020204" pitchFamily="34" charset="0"/>
              </a:rPr>
              <a:t>Funds from the cancelled contract could feasibly be re-channelled for the upgrading of the Ratel Combat Vehicle system (ICV) .</a:t>
            </a:r>
          </a:p>
          <a:p>
            <a:pPr marL="800100" lvl="1" indent="-342900" eaLnBrk="1" hangingPunct="1">
              <a:spcBef>
                <a:spcPct val="0"/>
              </a:spcBef>
              <a:buFont typeface="+mj-lt"/>
              <a:buAutoNum type="alphaLcPeriod"/>
            </a:pPr>
            <a:r>
              <a:rPr lang="en-GB" sz="1600" dirty="0" smtClean="0">
                <a:solidFill>
                  <a:prstClr val="black"/>
                </a:solidFill>
                <a:latin typeface="Arial" panose="020B0604020202020204" pitchFamily="34" charset="0"/>
                <a:cs typeface="Arial" panose="020B0604020202020204" pitchFamily="34" charset="0"/>
              </a:rPr>
              <a:t>These funds are from the bank guarantees (R1.4bn) and the current year allocation of R1.9bn. These funds will be constituted of the bank guarantees and the current year allocation of R1.9bn.</a:t>
            </a:r>
            <a:endParaRPr lang="en-ZA" sz="16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329381" y="6356350"/>
            <a:ext cx="2133600"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07671C1-528E-4232-86E3-570AAD5B79C3}" type="slidenum">
              <a:rPr kumimoji="0" lang="en-US" altLang="en-US" sz="1200" b="1"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5785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290118"/>
            <a:ext cx="7772400" cy="1470025"/>
          </a:xfrm>
        </p:spPr>
        <p:txBody>
          <a:bodyPr/>
          <a:lstStyle/>
          <a:p>
            <a:pPr defTabSz="914400" eaLnBrk="1" hangingPunct="1"/>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GB" altLang="en-US" sz="2800" b="1" dirty="0" smtClean="0">
                <a:solidFill>
                  <a:srgbClr val="FFFFFF"/>
                </a:solidFill>
                <a:latin typeface="Arial" panose="020B0604020202020204" pitchFamily="34" charset="0"/>
                <a:cs typeface="Arial" panose="020B0604020202020204" pitchFamily="34" charset="0"/>
              </a:rPr>
              <a:t>STATUS OF MAINTENANCE OF SAAF AIRFORCE FLEET</a:t>
            </a:r>
            <a:endParaRPr lang="en-GB" altLang="en-US" sz="2800" b="1" dirty="0">
              <a:solidFill>
                <a:srgbClr val="FFFFFF"/>
              </a:solidFill>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847" y="1530417"/>
            <a:ext cx="2613495" cy="223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155747" y="6335285"/>
            <a:ext cx="2133600"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164548D-DB07-4B56-8875-2BE9FDCD328A}"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8" name="Footer Placeholder 1"/>
          <p:cNvSpPr txBox="1">
            <a:spLocks/>
          </p:cNvSpPr>
          <p:nvPr/>
        </p:nvSpPr>
        <p:spPr>
          <a:xfrm>
            <a:off x="2979821" y="6484477"/>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a:t>
            </a:r>
            <a:r>
              <a:rPr kumimoji="0" lang="en-US" sz="1200" b="1"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1"/>
          <p:cNvSpPr txBox="1">
            <a:spLocks/>
          </p:cNvSpPr>
          <p:nvPr/>
        </p:nvSpPr>
        <p:spPr>
          <a:xfrm>
            <a:off x="2525830" y="169613"/>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0306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7" name="Title 6"/>
          <p:cNvSpPr>
            <a:spLocks noGrp="1"/>
          </p:cNvSpPr>
          <p:nvPr>
            <p:ph type="title"/>
          </p:nvPr>
        </p:nvSpPr>
        <p:spPr>
          <a:xfrm>
            <a:off x="2266545" y="1"/>
            <a:ext cx="4716146" cy="1021592"/>
          </a:xfrm>
          <a:solidFill>
            <a:schemeClr val="tx2"/>
          </a:solidFill>
        </p:spPr>
        <p:txBody>
          <a:bodyPr/>
          <a:lstStyle/>
          <a:p>
            <a:r>
              <a:rPr lang="en-ZA" sz="2400" b="1" dirty="0" smtClean="0">
                <a:solidFill>
                  <a:schemeClr val="bg1"/>
                </a:solidFill>
                <a:latin typeface="Arial" panose="020B0604020202020204" pitchFamily="34" charset="0"/>
                <a:cs typeface="Arial" panose="020B0604020202020204" pitchFamily="34" charset="0"/>
              </a:rPr>
              <a:t>Maintenance Status by Denel and other service providers</a:t>
            </a:r>
            <a:endParaRPr lang="en-ZA"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22514" y="1331416"/>
            <a:ext cx="8098971" cy="3477875"/>
          </a:xfrm>
          <a:prstGeom prst="rect">
            <a:avLst/>
          </a:prstGeom>
          <a:noFill/>
        </p:spPr>
        <p:txBody>
          <a:bodyPr wrap="square" rtlCol="0">
            <a:spAutoFit/>
          </a:bodyPr>
          <a:lstStyle/>
          <a:p>
            <a:pPr marL="0" marR="0" lvl="1" indent="0" algn="l" defTabSz="4572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rPr>
              <a:t>The status of maintenance of South African Airforce fleet by Denel and other service providers.</a:t>
            </a:r>
          </a:p>
          <a:p>
            <a:pPr marL="342900" marR="0" lvl="1" indent="-342900" algn="l" defTabSz="457200" rtl="0" eaLnBrk="1" fontAlgn="base" latinLnBrk="0" hangingPunct="1">
              <a:lnSpc>
                <a:spcPct val="100000"/>
              </a:lnSpc>
              <a:spcBef>
                <a:spcPct val="0"/>
              </a:spcBef>
              <a:spcAft>
                <a:spcPct val="0"/>
              </a:spcAft>
              <a:buClrTx/>
              <a:buSzTx/>
              <a:buFont typeface="Arial" charset="0"/>
              <a:buChar char="•"/>
              <a:tabLst/>
              <a:defRPr/>
            </a:pPr>
            <a:endParaRPr kumimoji="0" lang="en-GB" sz="1800" b="0" i="0" u="none" strike="noStrike" kern="1200" cap="none" spc="0" normalizeH="0" baseline="0" noProof="0" dirty="0" smtClean="0">
              <a:ln>
                <a:noFill/>
              </a:ln>
              <a:solidFill>
                <a:srgbClr val="1F497D"/>
              </a:solidFill>
              <a:effectLst/>
              <a:uLnTx/>
              <a:uFillTx/>
              <a:latin typeface="Calibri" pitchFamily="34" charset="0"/>
              <a:ea typeface="MS PGothic" pitchFamily="34" charset="-128"/>
              <a:cs typeface="+mn-cs"/>
            </a:endParaRPr>
          </a:p>
          <a:p>
            <a:pPr marL="342900" marR="0" lvl="1" indent="-342900" algn="l" defTabSz="457200" rtl="0" eaLnBrk="1" fontAlgn="base" latinLnBrk="0" hangingPunct="1">
              <a:lnSpc>
                <a:spcPct val="100000"/>
              </a:lnSpc>
              <a:spcBef>
                <a:spcPct val="0"/>
              </a:spcBef>
              <a:spcAft>
                <a:spcPct val="0"/>
              </a:spcAft>
              <a:buClrTx/>
              <a:buSzTx/>
              <a:buFont typeface="Arial" charset="0"/>
              <a:buChar char="•"/>
              <a:tabLst/>
              <a:defRPr/>
            </a:pPr>
            <a:r>
              <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rPr>
              <a:t>C130 Product System Support contract expired on 31 December 2021 it has since been extended until 30 June 2022. Armscor has issued a Request For Bid and Denel has requested for the extension of the Request For Bid to allow them to respond to the bid;</a:t>
            </a:r>
          </a:p>
          <a:p>
            <a:pPr marL="0" marR="0" lvl="1" indent="0" algn="l" defTabSz="4572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endParaRPr>
          </a:p>
          <a:p>
            <a:pPr marL="342900" marR="0" lvl="1" indent="-342900" algn="l" defTabSz="457200" rtl="0" eaLnBrk="1" fontAlgn="base" latinLnBrk="0" hangingPunct="1">
              <a:lnSpc>
                <a:spcPct val="100000"/>
              </a:lnSpc>
              <a:spcBef>
                <a:spcPct val="0"/>
              </a:spcBef>
              <a:spcAft>
                <a:spcPct val="0"/>
              </a:spcAft>
              <a:buClrTx/>
              <a:buSzTx/>
              <a:buFont typeface="Arial" charset="0"/>
              <a:buChar char="•"/>
              <a:tabLst/>
              <a:defRPr/>
            </a:pPr>
            <a:r>
              <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rPr>
              <a:t>Oryx Product System Support contract expires on 31 March 2022 and it will be extended until 30 September 2022. Armscor has issued a Request For Bid and Denel has requested  for the extension of the Request For Bid to allow them to respond to the bid</a:t>
            </a:r>
            <a:r>
              <a:rPr kumimoji="0" lang="en-GB" sz="1400" b="0" i="0" u="none" strike="noStrike" kern="1200" cap="none" spc="0" normalizeH="0" baseline="0" noProof="0" dirty="0" smtClean="0">
                <a:ln>
                  <a:noFill/>
                </a:ln>
                <a:solidFill>
                  <a:srgbClr val="1F497D"/>
                </a:solidFill>
                <a:effectLst/>
                <a:uLnTx/>
                <a:uFillTx/>
                <a:latin typeface="Calibri" pitchFamily="34" charset="0"/>
                <a:ea typeface="MS PGothic" pitchFamily="34" charset="-128"/>
                <a:cs typeface="+mn-cs"/>
              </a:rPr>
              <a:t>;</a:t>
            </a:r>
          </a:p>
          <a:p>
            <a:pPr marL="0" marR="0" lvl="1" indent="0" algn="l" defTabSz="4572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endParaRPr>
          </a:p>
          <a:p>
            <a:pPr marL="342900" marR="0" lvl="1" indent="-342900" algn="l" defTabSz="457200" rtl="0" eaLnBrk="1" fontAlgn="base" latinLnBrk="0" hangingPunct="1">
              <a:lnSpc>
                <a:spcPct val="100000"/>
              </a:lnSpc>
              <a:spcBef>
                <a:spcPct val="0"/>
              </a:spcBef>
              <a:spcAft>
                <a:spcPct val="0"/>
              </a:spcAft>
              <a:buClrTx/>
              <a:buSzTx/>
              <a:buFont typeface="Arial" charset="0"/>
              <a:buChar char="•"/>
              <a:tabLst/>
              <a:defRPr/>
            </a:pPr>
            <a:r>
              <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rPr>
              <a:t>Rooivalk Product System Support contract expires on 31 March 2022 and will be extended until 30 September 2022. Armscor has issued a Request For Bid and  Denel has requested for the extension of the Request For Bid to allow them to respond to the bid</a:t>
            </a:r>
            <a:r>
              <a:rPr kumimoji="0" lang="en-GB" sz="1400" b="0" i="0" u="none" strike="noStrike" kern="1200" cap="none" spc="0" normalizeH="0" baseline="0" noProof="0" dirty="0" smtClean="0">
                <a:ln>
                  <a:noFill/>
                </a:ln>
                <a:solidFill>
                  <a:srgbClr val="1F497D"/>
                </a:solidFill>
                <a:effectLst/>
                <a:uLnTx/>
                <a:uFillTx/>
                <a:latin typeface="Calibri" pitchFamily="34" charset="0"/>
                <a:ea typeface="MS PGothic" pitchFamily="34" charset="-128"/>
                <a:cs typeface="+mn-cs"/>
              </a:rPr>
              <a:t>;</a:t>
            </a:r>
            <a:endParaRPr kumimoji="0" lang="en-GB" sz="1400" b="0" i="0" u="none" strike="noStrike" kern="1200" cap="none" spc="0" normalizeH="0" baseline="0" noProof="0" dirty="0">
              <a:ln>
                <a:noFill/>
              </a:ln>
              <a:solidFill>
                <a:srgbClr val="1F497D"/>
              </a:solidFill>
              <a:effectLst/>
              <a:uLnTx/>
              <a:uFillTx/>
              <a:latin typeface="Calibri" pitchFamily="34" charset="0"/>
              <a:ea typeface="MS PGothic" pitchFamily="34" charset="-128"/>
              <a:cs typeface="+mn-cs"/>
            </a:endParaRPr>
          </a:p>
        </p:txBody>
      </p:sp>
      <p:pic>
        <p:nvPicPr>
          <p:cNvPr id="6" name="Picture 5" descr="2801 take_off"/>
          <p:cNvPicPr>
            <a:picLocks noChangeAspect="1" noChangeArrowheads="1"/>
          </p:cNvPicPr>
          <p:nvPr/>
        </p:nvPicPr>
        <p:blipFill rotWithShape="1">
          <a:blip r:embed="rId3">
            <a:extLst>
              <a:ext uri="{28A0092B-C50C-407E-A947-70E740481C1C}">
                <a14:useLocalDpi xmlns:a14="http://schemas.microsoft.com/office/drawing/2010/main" val="0"/>
              </a:ext>
            </a:extLst>
          </a:blip>
          <a:srcRect t="26625" b="30277"/>
          <a:stretch/>
        </p:blipFill>
        <p:spPr bwMode="auto">
          <a:xfrm>
            <a:off x="0" y="-1"/>
            <a:ext cx="2266545" cy="102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5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0"/>
            <a:ext cx="5024581" cy="1080656"/>
          </a:xfrm>
          <a:solidFill>
            <a:schemeClr val="tx2"/>
          </a:solidFill>
        </p:spPr>
        <p:txBody>
          <a:bodyPr/>
          <a:lstStyle/>
          <a:p>
            <a:r>
              <a:rPr lang="en-GB" sz="2600" b="1" dirty="0" smtClean="0">
                <a:solidFill>
                  <a:schemeClr val="bg1"/>
                </a:solidFill>
              </a:rPr>
              <a:t>Maintenance status of </a:t>
            </a:r>
            <a:r>
              <a:rPr lang="en-GB" sz="2600" b="1" dirty="0">
                <a:solidFill>
                  <a:schemeClr val="bg1"/>
                </a:solidFill>
              </a:rPr>
              <a:t>South</a:t>
            </a:r>
            <a:r>
              <a:rPr lang="en-GB" sz="2600" b="1" dirty="0" smtClean="0">
                <a:solidFill>
                  <a:srgbClr val="00B050"/>
                </a:solidFill>
              </a:rPr>
              <a:t> </a:t>
            </a:r>
            <a:r>
              <a:rPr lang="en-GB" sz="2600" b="1" dirty="0">
                <a:solidFill>
                  <a:schemeClr val="bg1"/>
                </a:solidFill>
              </a:rPr>
              <a:t>African Airforce Fleet by other service providers</a:t>
            </a:r>
            <a:r>
              <a:rPr lang="en-GB" sz="2800" dirty="0">
                <a:solidFill>
                  <a:schemeClr val="bg1"/>
                </a:solidFill>
              </a:rPr>
              <a:t> </a:t>
            </a:r>
            <a:endParaRPr lang="en-ZA" sz="2800" dirty="0">
              <a:solidFill>
                <a:schemeClr val="bg1"/>
              </a:solidFill>
            </a:endParaRPr>
          </a:p>
        </p:txBody>
      </p:sp>
      <p:sp>
        <p:nvSpPr>
          <p:cNvPr id="3" name="Content Placeholder 2"/>
          <p:cNvSpPr>
            <a:spLocks noGrp="1"/>
          </p:cNvSpPr>
          <p:nvPr>
            <p:ph idx="1"/>
          </p:nvPr>
        </p:nvSpPr>
        <p:spPr>
          <a:xfrm>
            <a:off x="228600" y="1353791"/>
            <a:ext cx="8686800" cy="4904508"/>
          </a:xfrm>
        </p:spPr>
        <p:txBody>
          <a:bodyPr/>
          <a:lstStyle/>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The Agusta 109 fleet Product System Support order expired on 31 December 2021.  Evaluation of bids received is currently in process by Armscor.</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The Boeing Business Jet  Product System Support contract is still valid until 31 March 2023.</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The Bk117 Product System Support contract expires on 31 March 2022.</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The C208 Product System Support order expired on 31 December 2021. The advertised Request For Bid closes on 4 February 2022. The order is expected to be placed in the new 2022/23 Financial Year (FY);</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The CASA fleet order expired on 31 Dec 2021. The advertised Request For Bid closes on 4 February 2022 but the Original Equipment Manufacture has requested an extension of the Request For Bid. The order is expected to be placed in the new 2022/23 Financial Year (FY);</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Currently no C47TP Contract: Armscor is currently busy with the procurement process to appoint a contractor;</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Falcon Fleet current Product System Support contract expires on 31 March 2022. The Request For Bid closes on 4 February 2022.. The order is expected to be placed in the new 2022/23 Financial Year (FY);</a:t>
            </a:r>
          </a:p>
        </p:txBody>
      </p:sp>
      <p:sp>
        <p:nvSpPr>
          <p:cNvPr id="4" name="Slide Number Placeholder 3"/>
          <p:cNvSpPr>
            <a:spLocks noGrp="1"/>
          </p:cNvSpPr>
          <p:nvPr>
            <p:ph type="sldNum" sz="quarter" idx="11"/>
          </p:nvPr>
        </p:nvSpPr>
        <p:spPr>
          <a:xfrm>
            <a:off x="6553200" y="6689974"/>
            <a:ext cx="2133600" cy="14446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9CD523E-171A-45DE-BC4B-CD82E914A489}" type="slidenum">
              <a:rPr kumimoji="0" lang="en-GB"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rotWithShape="1">
          <a:blip r:embed="rId2"/>
          <a:srcRect l="9715" t="12473" r="2852" b="25639"/>
          <a:stretch/>
        </p:blipFill>
        <p:spPr>
          <a:xfrm>
            <a:off x="1" y="-14044"/>
            <a:ext cx="1967345" cy="1094700"/>
          </a:xfrm>
          <a:prstGeom prst="rect">
            <a:avLst/>
          </a:prstGeom>
        </p:spPr>
      </p:pic>
    </p:spTree>
    <p:extLst>
      <p:ext uri="{BB962C8B-B14F-4D97-AF65-F5344CB8AC3E}">
        <p14:creationId xmlns:p14="http://schemas.microsoft.com/office/powerpoint/2010/main" val="733192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0"/>
            <a:ext cx="5061528" cy="1080656"/>
          </a:xfrm>
          <a:solidFill>
            <a:schemeClr val="tx2"/>
          </a:solidFill>
        </p:spPr>
        <p:txBody>
          <a:bodyPr/>
          <a:lstStyle/>
          <a:p>
            <a:r>
              <a:rPr lang="en-GB" sz="2600" b="1" dirty="0" smtClean="0">
                <a:solidFill>
                  <a:schemeClr val="bg1"/>
                </a:solidFill>
              </a:rPr>
              <a:t>Maintenance status of </a:t>
            </a:r>
            <a:r>
              <a:rPr lang="en-GB" sz="2600" b="1" dirty="0">
                <a:solidFill>
                  <a:schemeClr val="bg1"/>
                </a:solidFill>
              </a:rPr>
              <a:t>SAAF Fleet by other service providers</a:t>
            </a:r>
            <a:r>
              <a:rPr lang="en-GB" sz="2800" dirty="0">
                <a:solidFill>
                  <a:schemeClr val="bg1"/>
                </a:solidFill>
              </a:rPr>
              <a:t> </a:t>
            </a:r>
            <a:endParaRPr lang="en-ZA" sz="2800" dirty="0">
              <a:solidFill>
                <a:schemeClr val="bg1"/>
              </a:solidFill>
            </a:endParaRPr>
          </a:p>
        </p:txBody>
      </p:sp>
      <p:sp>
        <p:nvSpPr>
          <p:cNvPr id="3" name="Content Placeholder 2"/>
          <p:cNvSpPr>
            <a:spLocks noGrp="1"/>
          </p:cNvSpPr>
          <p:nvPr>
            <p:ph idx="1"/>
          </p:nvPr>
        </p:nvSpPr>
        <p:spPr>
          <a:xfrm>
            <a:off x="314696" y="1294411"/>
            <a:ext cx="8514607" cy="4358244"/>
          </a:xfrm>
        </p:spPr>
        <p:txBody>
          <a:bodyPr/>
          <a:lstStyle/>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Hawk Fleet: The current Product System Support contract is valid until 30 August 2024;</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Gripen Fleet: Currently there is no Product System Support contract. The received offer from the Original Equipment Manufacture is beyond the budget of the South African Airforce. Armscor is in negotiation for the reduction of the price;</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King Air Fleet the Product System Support contract expires on 31 March 2022. Armscor is currently busy with the procurement process to appoint a contractor;</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Lynx Fleet the current Product System Support contract expires on 31 March 2023;</a:t>
            </a:r>
          </a:p>
          <a:p>
            <a:pPr marL="0" lvl="1" indent="0">
              <a:buNone/>
            </a:pPr>
            <a:endParaRPr lang="en-GB" sz="1400" dirty="0">
              <a:solidFill>
                <a:schemeClr val="tx2"/>
              </a:solidFill>
              <a:latin typeface="Arial" panose="020B0604020202020204" pitchFamily="34" charset="0"/>
              <a:cs typeface="Arial" panose="020B0604020202020204" pitchFamily="34" charset="0"/>
            </a:endParaRPr>
          </a:p>
          <a:p>
            <a:pPr marL="342900" lvl="1" indent="-342900">
              <a:buFont typeface="Arial" charset="0"/>
              <a:buChar char="•"/>
            </a:pPr>
            <a:r>
              <a:rPr lang="en-GB" sz="1400" dirty="0">
                <a:solidFill>
                  <a:schemeClr val="tx2"/>
                </a:solidFill>
                <a:latin typeface="Arial" panose="020B0604020202020204" pitchFamily="34" charset="0"/>
                <a:cs typeface="Arial" panose="020B0604020202020204" pitchFamily="34" charset="0"/>
              </a:rPr>
              <a:t>PC7/12 Fleet the current Product System Support contract expires on January 2023.</a:t>
            </a:r>
          </a:p>
        </p:txBody>
      </p:sp>
      <p:sp>
        <p:nvSpPr>
          <p:cNvPr id="4" name="Slide Number Placeholder 3"/>
          <p:cNvSpPr>
            <a:spLocks noGrp="1"/>
          </p:cNvSpPr>
          <p:nvPr>
            <p:ph type="sldNum" sz="quarter" idx="11"/>
          </p:nvPr>
        </p:nvSpPr>
        <p:spPr>
          <a:xfrm>
            <a:off x="6553200" y="6689974"/>
            <a:ext cx="2133600" cy="144463"/>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9CD523E-171A-45DE-BC4B-CD82E914A489}" type="slidenum">
              <a:rPr kumimoji="0" lang="en-GB"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rotWithShape="1">
          <a:blip r:embed="rId2"/>
          <a:srcRect l="9715" t="12473" r="2852" b="25639"/>
          <a:stretch/>
        </p:blipFill>
        <p:spPr>
          <a:xfrm>
            <a:off x="1" y="-14044"/>
            <a:ext cx="1967345" cy="1094700"/>
          </a:xfrm>
          <a:prstGeom prst="rect">
            <a:avLst/>
          </a:prstGeom>
        </p:spPr>
      </p:pic>
    </p:spTree>
    <p:extLst>
      <p:ext uri="{BB962C8B-B14F-4D97-AF65-F5344CB8AC3E}">
        <p14:creationId xmlns:p14="http://schemas.microsoft.com/office/powerpoint/2010/main" val="389032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125413" y="136525"/>
            <a:ext cx="7845425" cy="879475"/>
          </a:xfrm>
        </p:spPr>
        <p:txBody>
          <a:bodyPr/>
          <a:lstStyle/>
          <a:p>
            <a:pPr algn="l" defTabSz="914400" eaLnBrk="1" hangingPunct="1"/>
            <a:r>
              <a:rPr lang="en-ZA" altLang="en-US" sz="2400" dirty="0" smtClean="0">
                <a:solidFill>
                  <a:srgbClr val="FFFFFF"/>
                </a:solidFill>
              </a:rPr>
              <a:t/>
            </a:r>
            <a:br>
              <a:rPr lang="en-ZA" altLang="en-US" sz="2400" dirty="0" smtClean="0">
                <a:solidFill>
                  <a:srgbClr val="FFFFFF"/>
                </a:solidFill>
              </a:rPr>
            </a:br>
            <a:r>
              <a:rPr lang="en-ZA" altLang="en-US" sz="2400" dirty="0" smtClean="0">
                <a:solidFill>
                  <a:srgbClr val="FFFFFF"/>
                </a:solidFill>
              </a:rPr>
              <a:t/>
            </a:r>
            <a:br>
              <a:rPr lang="en-ZA" altLang="en-US" sz="2400" dirty="0" smtClean="0">
                <a:solidFill>
                  <a:srgbClr val="FFFFFF"/>
                </a:solidFill>
              </a:rPr>
            </a:br>
            <a:endParaRPr lang="en-US" altLang="en-US" b="1" dirty="0" smtClean="0">
              <a:solidFill>
                <a:schemeClr val="bg1"/>
              </a:solidFill>
            </a:endParaRPr>
          </a:p>
        </p:txBody>
      </p:sp>
      <p:sp>
        <p:nvSpPr>
          <p:cNvPr id="6" name="Rounded Rectangle 5"/>
          <p:cNvSpPr/>
          <p:nvPr/>
        </p:nvSpPr>
        <p:spPr>
          <a:xfrm>
            <a:off x="1130078" y="2545509"/>
            <a:ext cx="6840760" cy="1845205"/>
          </a:xfrm>
          <a:prstGeom prst="roundRect">
            <a:avLst/>
          </a:prstGeom>
          <a:solidFill>
            <a:srgbClr val="003E6C"/>
          </a:solidFill>
          <a:ln w="25400" cap="flat" cmpd="sng" algn="ctr">
            <a:solidFill>
              <a:srgbClr val="BBE0E3">
                <a:shade val="50000"/>
              </a:srgbClr>
            </a:solidFill>
            <a:prstDash val="solid"/>
          </a:ln>
          <a:effectLst/>
          <a:scene3d>
            <a:camera prst="orthographicFront"/>
            <a:lightRig rig="threePt" dir="t">
              <a:rot lat="0" lon="0" rev="0"/>
            </a:lightRig>
          </a:scene3d>
          <a:sp3d>
            <a:bevelT w="190500" h="38100"/>
          </a:sp3d>
        </p:spPr>
        <p:txBody>
          <a:bodyPr anchor="ctr"/>
          <a:lstStyle/>
          <a:p>
            <a:pPr algn="ctr" defTabSz="914400" fontAlgn="auto">
              <a:spcBef>
                <a:spcPts val="0"/>
              </a:spcBef>
              <a:spcAft>
                <a:spcPts val="0"/>
              </a:spcAft>
              <a:defRPr/>
            </a:pPr>
            <a:r>
              <a:rPr lang="en-ZA" sz="3600" kern="0" dirty="0">
                <a:solidFill>
                  <a:srgbClr val="FFFFFF"/>
                </a:solidFill>
                <a:latin typeface="Calibri"/>
              </a:rPr>
              <a:t>Thank </a:t>
            </a:r>
            <a:r>
              <a:rPr lang="en-ZA" sz="3600" kern="0" dirty="0" smtClean="0">
                <a:solidFill>
                  <a:srgbClr val="FFFFFF"/>
                </a:solidFill>
                <a:latin typeface="Calibri"/>
              </a:rPr>
              <a:t>you</a:t>
            </a:r>
            <a:endParaRPr lang="en-ZA" sz="3600" kern="0" dirty="0">
              <a:solidFill>
                <a:srgbClr val="FFFFFF"/>
              </a:solidFill>
              <a:latin typeface="Calibri"/>
            </a:endParaRPr>
          </a:p>
        </p:txBody>
      </p:sp>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rPr>
              <a:t>CONFIDENTIAL </a:t>
            </a:r>
            <a:endParaRPr lang="en-US" dirty="0">
              <a:solidFill>
                <a:prstClr val="black">
                  <a:tint val="75000"/>
                </a:prstClr>
              </a:solidFill>
            </a:endParaRPr>
          </a:p>
        </p:txBody>
      </p:sp>
      <p:sp>
        <p:nvSpPr>
          <p:cNvPr id="3" name="Slide Number Placeholder 2"/>
          <p:cNvSpPr>
            <a:spLocks noGrp="1"/>
          </p:cNvSpPr>
          <p:nvPr>
            <p:ph type="sldNum" sz="quarter" idx="12"/>
          </p:nvPr>
        </p:nvSpPr>
        <p:spPr>
          <a:xfrm>
            <a:off x="476865" y="6356350"/>
            <a:ext cx="2133600" cy="365125"/>
          </a:xfrm>
        </p:spPr>
        <p:txBody>
          <a:bodyPr/>
          <a:lstStyle/>
          <a:p>
            <a:pPr algn="l">
              <a:defRPr/>
            </a:pPr>
            <a:fld id="{B07671C1-528E-4232-86E3-570AAD5B79C3}" type="slidenum">
              <a:rPr lang="en-US" altLang="en-US" b="1" smtClean="0"/>
              <a:pPr algn="l">
                <a:defRPr/>
              </a:pPr>
              <a:t>19</a:t>
            </a:fld>
            <a:endParaRPr lang="en-US" altLang="en-US" b="1" dirty="0"/>
          </a:p>
        </p:txBody>
      </p:sp>
    </p:spTree>
    <p:extLst>
      <p:ext uri="{BB962C8B-B14F-4D97-AF65-F5344CB8AC3E}">
        <p14:creationId xmlns:p14="http://schemas.microsoft.com/office/powerpoint/2010/main" val="151221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290118"/>
            <a:ext cx="7772400" cy="1470025"/>
          </a:xfrm>
        </p:spPr>
        <p:txBody>
          <a:bodyPr/>
          <a:lstStyle/>
          <a:p>
            <a:pPr defTabSz="914400" eaLnBrk="1" hangingPunct="1"/>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GB" altLang="en-US" sz="2800" b="1" dirty="0" smtClean="0">
                <a:solidFill>
                  <a:srgbClr val="FFFFFF"/>
                </a:solidFill>
                <a:latin typeface="Arial" panose="020B0604020202020204" pitchFamily="34" charset="0"/>
                <a:cs typeface="Arial" panose="020B0604020202020204" pitchFamily="34" charset="0"/>
              </a:rPr>
              <a:t>Projects: </a:t>
            </a:r>
            <a:r>
              <a:rPr lang="en-GB" altLang="en-US" sz="2800" b="1" dirty="0">
                <a:solidFill>
                  <a:srgbClr val="FFFFFF"/>
                </a:solidFill>
                <a:latin typeface="Arial" panose="020B0604020202020204" pitchFamily="34" charset="0"/>
                <a:cs typeface="Arial" panose="020B0604020202020204" pitchFamily="34" charset="0"/>
              </a:rPr>
              <a:t>BIRO </a:t>
            </a:r>
            <a:r>
              <a:rPr lang="en-GB" altLang="en-US" sz="2800" b="1" dirty="0" smtClean="0">
                <a:solidFill>
                  <a:srgbClr val="FFFFFF"/>
                </a:solidFill>
                <a:latin typeface="Arial" panose="020B0604020202020204" pitchFamily="34" charset="0"/>
                <a:cs typeface="Arial" panose="020B0604020202020204" pitchFamily="34" charset="0"/>
              </a:rPr>
              <a:t>&amp; HOTEL</a:t>
            </a:r>
            <a:endParaRPr lang="en-GB" altLang="en-US" sz="2800" b="1" dirty="0">
              <a:solidFill>
                <a:srgbClr val="FFFFFF"/>
              </a:solidFill>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847" y="1530417"/>
            <a:ext cx="2613495" cy="223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155747" y="6335285"/>
            <a:ext cx="2133600"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164548D-DB07-4B56-8875-2BE9FDCD328A}"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8" name="Footer Placeholder 1"/>
          <p:cNvSpPr txBox="1">
            <a:spLocks/>
          </p:cNvSpPr>
          <p:nvPr/>
        </p:nvSpPr>
        <p:spPr>
          <a:xfrm>
            <a:off x="2979821" y="6484477"/>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a:t>
            </a:r>
            <a:r>
              <a:rPr kumimoji="0" lang="en-US" sz="1200" b="1"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1"/>
          <p:cNvSpPr txBox="1">
            <a:spLocks/>
          </p:cNvSpPr>
          <p:nvPr/>
        </p:nvSpPr>
        <p:spPr>
          <a:xfrm>
            <a:off x="2525830" y="169613"/>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025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 BIRO: INSHORE PATROL VESSELS</a:t>
            </a:r>
            <a:endParaRPr lang="en-ZA" b="1" dirty="0"/>
          </a:p>
        </p:txBody>
      </p:sp>
      <p:sp>
        <p:nvSpPr>
          <p:cNvPr id="3" name="Content Placeholder 2"/>
          <p:cNvSpPr>
            <a:spLocks noGrp="1"/>
          </p:cNvSpPr>
          <p:nvPr>
            <p:ph idx="1"/>
          </p:nvPr>
        </p:nvSpPr>
        <p:spPr>
          <a:xfrm>
            <a:off x="1532586" y="1459345"/>
            <a:ext cx="6915955" cy="3565237"/>
          </a:xfrm>
        </p:spPr>
        <p:txBody>
          <a:bodyPr/>
          <a:lstStyle/>
          <a:p>
            <a:pPr marL="0" indent="0">
              <a:buNone/>
            </a:pPr>
            <a:endParaRPr lang="en-GB" dirty="0" smtClean="0"/>
          </a:p>
          <a:p>
            <a:pPr marL="0" indent="0">
              <a:buNone/>
            </a:pPr>
            <a:endParaRPr lang="en-GB" dirty="0"/>
          </a:p>
          <a:p>
            <a:pPr marL="0" indent="0">
              <a:buNone/>
            </a:pPr>
            <a:r>
              <a:rPr lang="en-GB" b="1" dirty="0" smtClean="0"/>
              <a:t>CONTRACT DATE	:	</a:t>
            </a:r>
            <a:r>
              <a:rPr lang="en-GB" dirty="0" smtClean="0"/>
              <a:t>11 </a:t>
            </a:r>
            <a:r>
              <a:rPr lang="en-GB" dirty="0"/>
              <a:t>January 2018</a:t>
            </a:r>
          </a:p>
          <a:p>
            <a:pPr marL="0" indent="0">
              <a:buNone/>
            </a:pPr>
            <a:endParaRPr lang="en-GB" b="1" dirty="0" smtClean="0"/>
          </a:p>
          <a:p>
            <a:pPr marL="0" indent="0">
              <a:buNone/>
            </a:pPr>
            <a:r>
              <a:rPr lang="en-GB" b="1" dirty="0" smtClean="0"/>
              <a:t>DELIVERY DATES	:	</a:t>
            </a:r>
            <a:endParaRPr lang="en-GB" dirty="0"/>
          </a:p>
          <a:p>
            <a:pPr marL="0" indent="0">
              <a:buNone/>
            </a:pPr>
            <a:r>
              <a:rPr lang="en-GB" dirty="0"/>
              <a:t>• </a:t>
            </a:r>
            <a:r>
              <a:rPr lang="en-GB" dirty="0" smtClean="0"/>
              <a:t>MMIPV 1571	:	March </a:t>
            </a:r>
            <a:r>
              <a:rPr lang="en-GB" dirty="0"/>
              <a:t>2022</a:t>
            </a:r>
          </a:p>
          <a:p>
            <a:pPr marL="0" indent="0">
              <a:buNone/>
            </a:pPr>
            <a:r>
              <a:rPr lang="en-GB" dirty="0"/>
              <a:t>• </a:t>
            </a:r>
            <a:r>
              <a:rPr lang="en-GB" dirty="0" smtClean="0"/>
              <a:t>MMIPV 1572	:	June </a:t>
            </a:r>
            <a:r>
              <a:rPr lang="en-GB" dirty="0"/>
              <a:t>2023</a:t>
            </a:r>
          </a:p>
          <a:p>
            <a:pPr marL="0" indent="0">
              <a:buNone/>
            </a:pPr>
            <a:r>
              <a:rPr lang="en-GB" dirty="0"/>
              <a:t>• </a:t>
            </a:r>
            <a:r>
              <a:rPr lang="en-GB" dirty="0" smtClean="0"/>
              <a:t>MMIPV 1573	:	September </a:t>
            </a:r>
            <a:r>
              <a:rPr lang="en-GB" dirty="0"/>
              <a:t>2024</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61BF7-A133-4089-949D-A798D90C70D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622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47"/>
            <a:ext cx="8229600" cy="633412"/>
          </a:xfrm>
        </p:spPr>
        <p:txBody>
          <a:bodyPr/>
          <a:lstStyle/>
          <a:p>
            <a:r>
              <a:rPr lang="en-GB" b="1" dirty="0" smtClean="0"/>
              <a:t>PROJECT BIRO STATUS (1):</a:t>
            </a:r>
            <a:endParaRPr lang="en-ZA" sz="2800" b="1" dirty="0"/>
          </a:p>
        </p:txBody>
      </p:sp>
      <p:sp>
        <p:nvSpPr>
          <p:cNvPr id="3" name="Content Placeholder 2"/>
          <p:cNvSpPr>
            <a:spLocks noGrp="1"/>
          </p:cNvSpPr>
          <p:nvPr>
            <p:ph idx="1"/>
          </p:nvPr>
        </p:nvSpPr>
        <p:spPr>
          <a:xfrm>
            <a:off x="1120462" y="885086"/>
            <a:ext cx="8152327" cy="5073650"/>
          </a:xfrm>
        </p:spPr>
        <p:txBody>
          <a:bodyPr/>
          <a:lstStyle/>
          <a:p>
            <a:r>
              <a:rPr lang="en-GB" sz="1500" b="1" u="sng" dirty="0" smtClean="0"/>
              <a:t>MMIPV 1571</a:t>
            </a:r>
            <a:endParaRPr lang="en-GB" sz="1500" u="sng" dirty="0" smtClean="0"/>
          </a:p>
          <a:p>
            <a:r>
              <a:rPr lang="en-GB" sz="1500" dirty="0" smtClean="0"/>
              <a:t>Most </a:t>
            </a:r>
            <a:r>
              <a:rPr lang="en-GB" sz="1500" dirty="0"/>
              <a:t>of the hull Sea Trails have been concluded successfully and confirmed that the specified performance is exceeded</a:t>
            </a:r>
            <a:r>
              <a:rPr lang="en-GB" sz="1500" dirty="0" smtClean="0"/>
              <a:t>.</a:t>
            </a:r>
          </a:p>
          <a:p>
            <a:r>
              <a:rPr lang="en-GB" sz="1500" dirty="0" smtClean="0"/>
              <a:t>International </a:t>
            </a:r>
            <a:r>
              <a:rPr lang="en-GB" sz="1500" dirty="0"/>
              <a:t>travel bans impacted on the conclusion of the combat system Sea Trails which has been re-scheduled to early February 2022.</a:t>
            </a:r>
          </a:p>
          <a:p>
            <a:endParaRPr lang="en-GB" sz="1500" dirty="0" smtClean="0"/>
          </a:p>
          <a:p>
            <a:r>
              <a:rPr lang="en-GB" sz="1500" b="1" u="sng" dirty="0" smtClean="0"/>
              <a:t>MMIPV 1572</a:t>
            </a:r>
          </a:p>
          <a:p>
            <a:r>
              <a:rPr lang="en-GB" sz="1500" dirty="0" smtClean="0"/>
              <a:t>Fabrication </a:t>
            </a:r>
            <a:r>
              <a:rPr lang="en-GB" sz="1500" dirty="0"/>
              <a:t>of the 21 sections are 95% completed and outfitting thereof 90</a:t>
            </a:r>
            <a:r>
              <a:rPr lang="en-GB" sz="1500" dirty="0" smtClean="0"/>
              <a:t>%.</a:t>
            </a:r>
          </a:p>
          <a:p>
            <a:r>
              <a:rPr lang="en-GB" sz="1500" dirty="0" smtClean="0"/>
              <a:t>Unit </a:t>
            </a:r>
            <a:r>
              <a:rPr lang="en-GB" sz="1500" dirty="0"/>
              <a:t>assembly is 78% complete. </a:t>
            </a:r>
            <a:endParaRPr lang="en-GB" sz="1500" dirty="0" smtClean="0"/>
          </a:p>
          <a:p>
            <a:r>
              <a:rPr lang="en-GB" sz="1500" dirty="0" smtClean="0"/>
              <a:t>Hull </a:t>
            </a:r>
            <a:r>
              <a:rPr lang="en-GB" sz="1500" dirty="0"/>
              <a:t>assembly is 75% complete</a:t>
            </a:r>
            <a:r>
              <a:rPr lang="en-GB" sz="1500" dirty="0" smtClean="0"/>
              <a:t>.</a:t>
            </a:r>
          </a:p>
          <a:p>
            <a:r>
              <a:rPr lang="en-GB" sz="1500" dirty="0" smtClean="0"/>
              <a:t>33 </a:t>
            </a:r>
            <a:r>
              <a:rPr lang="en-GB" sz="1500" dirty="0"/>
              <a:t>of the 46 main equipment factory acceptance tests have been completed successfully. </a:t>
            </a:r>
          </a:p>
          <a:p>
            <a:endParaRPr lang="en-GB" sz="1500" dirty="0"/>
          </a:p>
          <a:p>
            <a:r>
              <a:rPr lang="en-GB" sz="1500" b="1" u="sng" dirty="0" smtClean="0"/>
              <a:t>MMIPV 1573</a:t>
            </a:r>
          </a:p>
          <a:p>
            <a:r>
              <a:rPr lang="en-GB" sz="1500" dirty="0" smtClean="0"/>
              <a:t>Fabrication </a:t>
            </a:r>
            <a:r>
              <a:rPr lang="en-GB" sz="1500" dirty="0"/>
              <a:t>of 8 of the 21 sections are in progress</a:t>
            </a:r>
            <a:r>
              <a:rPr lang="en-GB" sz="1500" dirty="0" smtClean="0"/>
              <a:t>.</a:t>
            </a:r>
          </a:p>
          <a:p>
            <a:r>
              <a:rPr lang="en-GB" sz="1500" dirty="0" smtClean="0"/>
              <a:t>Section </a:t>
            </a:r>
            <a:r>
              <a:rPr lang="en-GB" sz="1500" dirty="0"/>
              <a:t>fabrication is 29% completed</a:t>
            </a:r>
            <a:r>
              <a:rPr lang="en-GB" sz="1500" dirty="0" smtClean="0"/>
              <a:t>.</a:t>
            </a:r>
          </a:p>
          <a:p>
            <a:r>
              <a:rPr lang="en-GB" sz="1500" dirty="0" smtClean="0"/>
              <a:t>11 </a:t>
            </a:r>
            <a:r>
              <a:rPr lang="en-GB" sz="1500" dirty="0"/>
              <a:t>of the 46 main equipment factory acceptance tests have been completed</a:t>
            </a:r>
            <a:r>
              <a:rPr lang="en-GB" sz="1500" dirty="0" smtClean="0"/>
              <a:t>.</a:t>
            </a:r>
          </a:p>
          <a:p>
            <a:endParaRPr lang="en-GB" sz="1500" b="1" u="sng" dirty="0" smtClean="0"/>
          </a:p>
          <a:p>
            <a:r>
              <a:rPr lang="en-GB" sz="1500" b="1" u="sng" dirty="0" smtClean="0"/>
              <a:t>Training</a:t>
            </a:r>
            <a:endParaRPr lang="en-GB" sz="1500" b="1" u="sng" dirty="0"/>
          </a:p>
          <a:p>
            <a:r>
              <a:rPr lang="en-GB" sz="1500" dirty="0"/>
              <a:t>Final crew (systems training) commenced and will be completed in March 2022.</a:t>
            </a:r>
          </a:p>
          <a:p>
            <a:r>
              <a:rPr lang="en-GB" sz="1500" dirty="0"/>
              <a:t>Spares: The first batches were ordered and delivery thereof are in progress. </a:t>
            </a:r>
          </a:p>
          <a:p>
            <a:endParaRPr lang="en-GB" sz="1500" dirty="0"/>
          </a:p>
          <a:p>
            <a:endParaRPr lang="en-GB" sz="1500" dirty="0"/>
          </a:p>
          <a:p>
            <a:endParaRPr lang="en-ZA" sz="15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61BF7-A133-4089-949D-A798D90C70D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13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 BIRO STATUS (2)</a:t>
            </a:r>
            <a:endParaRPr lang="en-ZA" b="1" dirty="0"/>
          </a:p>
        </p:txBody>
      </p:sp>
      <p:sp>
        <p:nvSpPr>
          <p:cNvPr id="3" name="Content Placeholder 2"/>
          <p:cNvSpPr>
            <a:spLocks noGrp="1"/>
          </p:cNvSpPr>
          <p:nvPr>
            <p:ph idx="1"/>
          </p:nvPr>
        </p:nvSpPr>
        <p:spPr>
          <a:xfrm>
            <a:off x="1371604" y="859328"/>
            <a:ext cx="7566334" cy="5073650"/>
          </a:xfrm>
        </p:spPr>
        <p:txBody>
          <a:bodyPr/>
          <a:lstStyle/>
          <a:p>
            <a:pPr marL="0" indent="0">
              <a:buNone/>
            </a:pPr>
            <a:r>
              <a:rPr lang="en-GB" sz="1600" b="1" u="sng" dirty="0"/>
              <a:t>Schedule Risk: Low</a:t>
            </a:r>
          </a:p>
          <a:p>
            <a:r>
              <a:rPr lang="en-GB" sz="1600" dirty="0"/>
              <a:t>Initial delivery dates were amended to cater for delays due to the pandemic and a request from the SAN to conduct final crew training at the contractors premises rather at the Naval Base as initially contracted. </a:t>
            </a:r>
          </a:p>
          <a:p>
            <a:r>
              <a:rPr lang="en-GB" sz="1600" dirty="0"/>
              <a:t>Given the current vessel construction status it is expected that the 2nd and 3rd Vessels will be delivered ahead of schedule.</a:t>
            </a:r>
          </a:p>
          <a:p>
            <a:r>
              <a:rPr lang="en-GB" sz="1600" dirty="0"/>
              <a:t>Risk of further delays is considered low and are not foreseen.</a:t>
            </a:r>
          </a:p>
          <a:p>
            <a:endParaRPr lang="en-GB" sz="1600" dirty="0"/>
          </a:p>
          <a:p>
            <a:pPr marL="0" indent="0">
              <a:buNone/>
            </a:pPr>
            <a:r>
              <a:rPr lang="en-GB" sz="1600" b="1" u="sng" dirty="0"/>
              <a:t>Financial Risk: </a:t>
            </a:r>
            <a:r>
              <a:rPr lang="en-GB" sz="1600" b="1" u="sng" dirty="0" smtClean="0"/>
              <a:t>Low</a:t>
            </a:r>
            <a:endParaRPr lang="en-GB" sz="1600" b="1" u="sng" dirty="0"/>
          </a:p>
          <a:p>
            <a:r>
              <a:rPr lang="en-GB" sz="1600" dirty="0" smtClean="0"/>
              <a:t>Sufficient </a:t>
            </a:r>
            <a:r>
              <a:rPr lang="en-GB" sz="1600" dirty="0"/>
              <a:t>funding </a:t>
            </a:r>
            <a:r>
              <a:rPr lang="en-GB" sz="1600" dirty="0" smtClean="0"/>
              <a:t>has been availed to </a:t>
            </a:r>
            <a:r>
              <a:rPr lang="en-GB" sz="1600" dirty="0"/>
              <a:t>complete the </a:t>
            </a:r>
            <a:r>
              <a:rPr lang="en-GB" sz="1600" dirty="0" smtClean="0"/>
              <a:t>project.</a:t>
            </a:r>
          </a:p>
          <a:p>
            <a:pPr marL="0" indent="0">
              <a:buNone/>
            </a:pPr>
            <a:endParaRPr lang="en-GB" sz="1600" b="1" dirty="0" smtClean="0"/>
          </a:p>
          <a:p>
            <a:pPr marL="0" indent="0">
              <a:buNone/>
            </a:pPr>
            <a:r>
              <a:rPr lang="en-GB" sz="1600" b="1" u="sng" dirty="0" smtClean="0"/>
              <a:t>Future </a:t>
            </a:r>
            <a:r>
              <a:rPr lang="en-GB" sz="1600" b="1" u="sng" dirty="0"/>
              <a:t>Maintenance Costs</a:t>
            </a:r>
          </a:p>
          <a:p>
            <a:r>
              <a:rPr lang="en-GB" sz="1600" dirty="0"/>
              <a:t>Annual Operating and Maintenance cost for </a:t>
            </a:r>
            <a:r>
              <a:rPr lang="en-GB" sz="1600" dirty="0" smtClean="0"/>
              <a:t>3 MMIPVs </a:t>
            </a:r>
            <a:r>
              <a:rPr lang="en-GB" sz="1600" dirty="0"/>
              <a:t>is estimated at R80 million (2021/22 Rand Value). </a:t>
            </a:r>
            <a:endParaRPr lang="en-GB" sz="1600" dirty="0" smtClean="0"/>
          </a:p>
          <a:p>
            <a:pPr marL="0" indent="0">
              <a:buNone/>
            </a:pPr>
            <a:endParaRPr lang="en-GB" dirty="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61BF7-A133-4089-949D-A798D90C70D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458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PROJECT HOTEL STATUS (1):</a:t>
            </a:r>
            <a:endParaRPr lang="en-ZA" b="1" dirty="0"/>
          </a:p>
        </p:txBody>
      </p:sp>
      <p:sp>
        <p:nvSpPr>
          <p:cNvPr id="3" name="Content Placeholder 2"/>
          <p:cNvSpPr>
            <a:spLocks noGrp="1"/>
          </p:cNvSpPr>
          <p:nvPr>
            <p:ph idx="1"/>
          </p:nvPr>
        </p:nvSpPr>
        <p:spPr>
          <a:xfrm>
            <a:off x="1435993" y="1052513"/>
            <a:ext cx="7250807" cy="5073650"/>
          </a:xfrm>
        </p:spPr>
        <p:txBody>
          <a:bodyPr/>
          <a:lstStyle/>
          <a:p>
            <a:pPr marL="0" indent="0">
              <a:buNone/>
            </a:pPr>
            <a:r>
              <a:rPr lang="en-GB" sz="1600" b="1" u="sng" dirty="0"/>
              <a:t>Hydrographic Survey Vessel (HSV)</a:t>
            </a:r>
          </a:p>
          <a:p>
            <a:r>
              <a:rPr lang="en-GB" sz="1600" dirty="0"/>
              <a:t>The construction of 10 out of the 10 Blocks for Hydrographic Survey Vessel (HSV) are completed</a:t>
            </a:r>
            <a:r>
              <a:rPr lang="en-GB" sz="1600" dirty="0" smtClean="0"/>
              <a:t>.</a:t>
            </a:r>
          </a:p>
          <a:p>
            <a:r>
              <a:rPr lang="en-GB" sz="1600" dirty="0" smtClean="0"/>
              <a:t>Equipment </a:t>
            </a:r>
            <a:r>
              <a:rPr lang="en-GB" sz="1600" dirty="0"/>
              <a:t>installation has commenced. HSV training has commenced.</a:t>
            </a:r>
          </a:p>
          <a:p>
            <a:endParaRPr lang="en-GB" sz="1600" dirty="0"/>
          </a:p>
          <a:p>
            <a:pPr marL="0" indent="0">
              <a:buNone/>
            </a:pPr>
            <a:r>
              <a:rPr lang="en-GB" sz="1600" b="1" u="sng" dirty="0"/>
              <a:t>SAN Hydrographic office (SANHO)-99% complete</a:t>
            </a:r>
          </a:p>
          <a:p>
            <a:r>
              <a:rPr lang="en-GB" sz="1600" dirty="0"/>
              <a:t>Hand-over process is complete. </a:t>
            </a:r>
          </a:p>
          <a:p>
            <a:r>
              <a:rPr lang="en-GB" sz="1600" dirty="0"/>
              <a:t>Interim Support Phase has commenced.</a:t>
            </a:r>
          </a:p>
          <a:p>
            <a:endParaRPr lang="en-GB" sz="1600" dirty="0"/>
          </a:p>
          <a:p>
            <a:pPr marL="0" indent="0">
              <a:buNone/>
            </a:pPr>
            <a:r>
              <a:rPr lang="en-GB" sz="1600" b="1" u="sng" dirty="0"/>
              <a:t>Survey Motor Boats (SMB)  is 99% complete</a:t>
            </a:r>
          </a:p>
          <a:p>
            <a:r>
              <a:rPr lang="en-GB" sz="1600" dirty="0"/>
              <a:t>SMB1 hand over is complete and OT&amp;E will commence.</a:t>
            </a:r>
          </a:p>
          <a:p>
            <a:r>
              <a:rPr lang="en-GB" sz="1600" dirty="0"/>
              <a:t>Formal Qualification Reviews (FQR) are complete for SMB 2  and 3. </a:t>
            </a:r>
          </a:p>
          <a:p>
            <a:r>
              <a:rPr lang="en-GB" sz="1600" dirty="0"/>
              <a:t>The two SMBs (2&amp;3) will be placed into preservation &amp; delivered with the HSV.</a:t>
            </a:r>
          </a:p>
          <a:p>
            <a:endParaRPr lang="en-GB" b="1" u="sng" dirty="0" smtClean="0"/>
          </a:p>
          <a:p>
            <a:pPr marL="0" indent="0">
              <a:buNone/>
            </a:pPr>
            <a:r>
              <a:rPr lang="en-GB" sz="1600" b="1" u="sng" dirty="0" smtClean="0"/>
              <a:t>Observation</a:t>
            </a:r>
            <a:endParaRPr lang="en-GB" sz="1600" b="1" u="sng" dirty="0"/>
          </a:p>
          <a:p>
            <a:r>
              <a:rPr lang="en-GB" sz="1600" dirty="0"/>
              <a:t>Option to order additional IPVs at the same price</a:t>
            </a:r>
          </a:p>
          <a:p>
            <a:r>
              <a:rPr lang="en-GB" sz="1600" dirty="0"/>
              <a:t>The contractor extended the option to 11 July 2022</a:t>
            </a:r>
            <a:endParaRPr lang="en-ZA" sz="16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61BF7-A133-4089-949D-A798D90C70D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686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PROJECT HOTEL STATUS (2)</a:t>
            </a:r>
            <a:endParaRPr lang="en-ZA" b="1" dirty="0"/>
          </a:p>
        </p:txBody>
      </p:sp>
      <p:sp>
        <p:nvSpPr>
          <p:cNvPr id="3" name="Content Placeholder 2"/>
          <p:cNvSpPr>
            <a:spLocks noGrp="1"/>
          </p:cNvSpPr>
          <p:nvPr>
            <p:ph idx="1"/>
          </p:nvPr>
        </p:nvSpPr>
        <p:spPr>
          <a:xfrm>
            <a:off x="1410235" y="1052513"/>
            <a:ext cx="7411793" cy="5073650"/>
          </a:xfrm>
        </p:spPr>
        <p:txBody>
          <a:bodyPr/>
          <a:lstStyle/>
          <a:p>
            <a:pPr marL="0" indent="0">
              <a:buNone/>
            </a:pPr>
            <a:r>
              <a:rPr lang="en-GB" sz="1600" b="1" u="sng" dirty="0"/>
              <a:t>Sea Boats (SB) is 98% completed.</a:t>
            </a:r>
          </a:p>
          <a:p>
            <a:r>
              <a:rPr lang="en-GB" sz="1600" dirty="0"/>
              <a:t>Sea Acceptance Trails are complete and SB will be  placed into preservation &amp; delivered with the HSV.</a:t>
            </a:r>
          </a:p>
          <a:p>
            <a:endParaRPr lang="en-GB" sz="1600" dirty="0"/>
          </a:p>
          <a:p>
            <a:pPr marL="0" indent="0">
              <a:buNone/>
            </a:pPr>
            <a:r>
              <a:rPr lang="en-GB" sz="1600" b="1" u="sng" dirty="0"/>
              <a:t>Schedule Risk: High</a:t>
            </a:r>
          </a:p>
          <a:p>
            <a:r>
              <a:rPr lang="en-GB" sz="1600" dirty="0"/>
              <a:t>The Production Phase is inherently a relatively short period because only a single ship is being produced. </a:t>
            </a:r>
          </a:p>
          <a:p>
            <a:r>
              <a:rPr lang="en-GB" sz="1600" dirty="0"/>
              <a:t>Armscor has approved the amendment to cater for the delays as a result of force majeure claims and Covid-19, and this should enable the contractor to recover lost time.</a:t>
            </a:r>
          </a:p>
          <a:p>
            <a:endParaRPr lang="en-GB" sz="1600" dirty="0"/>
          </a:p>
          <a:p>
            <a:pPr marL="0" indent="0">
              <a:buNone/>
            </a:pPr>
            <a:r>
              <a:rPr lang="en-GB" sz="1600" b="1" u="sng" dirty="0"/>
              <a:t>Financial Risk: Low</a:t>
            </a:r>
          </a:p>
          <a:p>
            <a:r>
              <a:rPr lang="en-GB" sz="1600" dirty="0"/>
              <a:t>Project Hotel is fully funded.</a:t>
            </a:r>
          </a:p>
          <a:p>
            <a:endParaRPr lang="en-GB" sz="1600" dirty="0"/>
          </a:p>
          <a:p>
            <a:pPr marL="0" indent="0">
              <a:buNone/>
            </a:pPr>
            <a:r>
              <a:rPr lang="en-GB" sz="1600" b="1" u="sng" dirty="0" smtClean="0"/>
              <a:t>Future </a:t>
            </a:r>
            <a:r>
              <a:rPr lang="en-GB" sz="1600" b="1" u="sng" dirty="0"/>
              <a:t>Maintenance Costs</a:t>
            </a:r>
          </a:p>
          <a:p>
            <a:r>
              <a:rPr lang="en-GB" sz="1600" dirty="0"/>
              <a:t>Annual Operating and Maintenance costs for the HSV is estimated at R50 million (2019/20 Rand Value). </a:t>
            </a:r>
            <a:endParaRPr lang="en-GB" sz="1600" dirty="0" smtClean="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F61BF7-A133-4089-949D-A798D90C70DC}"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733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408277" y="858015"/>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Calibri" panose="020F0502020204030204" pitchFamily="34" charset="0"/>
              </a:defRPr>
            </a:lvl1pPr>
            <a:lvl2pPr marL="742950" indent="-285750">
              <a:spcBef>
                <a:spcPct val="20000"/>
              </a:spcBef>
              <a:buChar char="–"/>
              <a:defRPr>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3864"/>
                </a:solidFill>
                <a:effectLst/>
                <a:uLnTx/>
                <a:uFillTx/>
                <a:latin typeface="Arial" panose="020B0604020202020204" pitchFamily="34" charset="0"/>
                <a:ea typeface="+mn-ea"/>
                <a:cs typeface="Arial" panose="020B0604020202020204" pitchFamily="34" charset="0"/>
              </a:rPr>
              <a:t>PROJECT</a:t>
            </a:r>
            <a:r>
              <a:rPr kumimoji="0" lang="en-US" altLang="en-US" sz="2800" b="1" i="0" u="none" strike="noStrike" kern="1200" cap="none" spc="0" normalizeH="0" baseline="0" noProof="0" dirty="0" smtClean="0">
                <a:ln>
                  <a:noFill/>
                </a:ln>
                <a:solidFill>
                  <a:srgbClr val="003864"/>
                </a:solidFill>
                <a:effectLst/>
                <a:uLnTx/>
                <a:uFillTx/>
                <a:latin typeface="Arial Narrow" panose="020B0606020202030204" pitchFamily="34" charset="0"/>
                <a:ea typeface="+mn-ea"/>
                <a:cs typeface="+mn-cs"/>
              </a:rPr>
              <a:t> BIRO &amp; HOTEL – ORDER INFORMATION</a:t>
            </a:r>
            <a:endParaRPr kumimoji="0" lang="en-ZA" altLang="en-US" sz="2800" b="1" i="0" u="none" strike="noStrike" kern="1200" cap="none" spc="0" normalizeH="0" baseline="0" noProof="0" dirty="0">
              <a:ln>
                <a:noFill/>
              </a:ln>
              <a:solidFill>
                <a:srgbClr val="003864"/>
              </a:solidFill>
              <a:effectLst/>
              <a:uLnTx/>
              <a:uFillTx/>
              <a:latin typeface="Arial Narrow" panose="020B0606020202030204" pitchFamily="34" charset="0"/>
              <a:ea typeface="+mn-ea"/>
              <a:cs typeface="+mn-cs"/>
            </a:endParaRPr>
          </a:p>
        </p:txBody>
      </p:sp>
      <p:sp>
        <p:nvSpPr>
          <p:cNvPr id="57348" name="Slide Number Placeholder 3"/>
          <p:cNvSpPr txBox="1">
            <a:spLocks/>
          </p:cNvSpPr>
          <p:nvPr/>
        </p:nvSpPr>
        <p:spPr bwMode="auto">
          <a:xfrm>
            <a:off x="7010400" y="6518275"/>
            <a:ext cx="213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Calibri" panose="020F0502020204030204" pitchFamily="34" charset="0"/>
              </a:defRPr>
            </a:lvl1pPr>
            <a:lvl2pPr marL="742950" indent="-285750">
              <a:spcBef>
                <a:spcPct val="20000"/>
              </a:spcBef>
              <a:buChar char="–"/>
              <a:defRPr>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9B60F-4386-4BCE-A199-CC2C945CE735}" type="slidenum">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228516530"/>
              </p:ext>
            </p:extLst>
          </p:nvPr>
        </p:nvGraphicFramePr>
        <p:xfrm>
          <a:off x="1468189" y="1993137"/>
          <a:ext cx="7353087" cy="3390016"/>
        </p:xfrm>
        <a:graphic>
          <a:graphicData uri="http://schemas.openxmlformats.org/drawingml/2006/table">
            <a:tbl>
              <a:tblPr>
                <a:tableStyleId>{5C22544A-7EE6-4342-B048-85BDC9FD1C3A}</a:tableStyleId>
              </a:tblPr>
              <a:tblGrid>
                <a:gridCol w="1686339">
                  <a:extLst>
                    <a:ext uri="{9D8B030D-6E8A-4147-A177-3AD203B41FA5}">
                      <a16:colId xmlns:a16="http://schemas.microsoft.com/office/drawing/2014/main" val="2144679785"/>
                    </a:ext>
                  </a:extLst>
                </a:gridCol>
                <a:gridCol w="1883012">
                  <a:extLst>
                    <a:ext uri="{9D8B030D-6E8A-4147-A177-3AD203B41FA5}">
                      <a16:colId xmlns:a16="http://schemas.microsoft.com/office/drawing/2014/main" val="3193714659"/>
                    </a:ext>
                  </a:extLst>
                </a:gridCol>
                <a:gridCol w="1785288">
                  <a:extLst>
                    <a:ext uri="{9D8B030D-6E8A-4147-A177-3AD203B41FA5}">
                      <a16:colId xmlns:a16="http://schemas.microsoft.com/office/drawing/2014/main" val="736089306"/>
                    </a:ext>
                  </a:extLst>
                </a:gridCol>
                <a:gridCol w="1998448">
                  <a:extLst>
                    <a:ext uri="{9D8B030D-6E8A-4147-A177-3AD203B41FA5}">
                      <a16:colId xmlns:a16="http://schemas.microsoft.com/office/drawing/2014/main" val="3076866515"/>
                    </a:ext>
                  </a:extLst>
                </a:gridCol>
              </a:tblGrid>
              <a:tr h="3897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ZA" sz="1600" b="1" i="0" u="none" strike="noStrike" dirty="0" smtClean="0">
                        <a:solidFill>
                          <a:srgbClr val="000000"/>
                        </a:solidFill>
                        <a:effectLst/>
                        <a:latin typeface="Calibri" panose="020F0502020204030204" pitchFamily="34" charset="0"/>
                      </a:endParaRPr>
                    </a:p>
                    <a:p>
                      <a:pPr algn="l" fontAlgn="b"/>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ZA" sz="1600" b="1" u="none" strike="noStrike" kern="1200" dirty="0" smtClean="0">
                        <a:solidFill>
                          <a:schemeClr val="dk1"/>
                        </a:solidFill>
                        <a:effectLst/>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ZA" sz="1600" b="1" u="none" strike="noStrike" kern="1200" dirty="0" smtClean="0">
                        <a:solidFill>
                          <a:schemeClr val="dk1"/>
                        </a:solidFill>
                        <a:effectLst/>
                        <a:latin typeface="+mn-lt"/>
                        <a:ea typeface="+mn-ea"/>
                        <a:cs typeface="+mn-cs"/>
                      </a:endParaRPr>
                    </a:p>
                    <a:p>
                      <a:pPr algn="l" fontAlgn="b"/>
                      <a:endParaRPr lang="en-ZA"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8948498"/>
                  </a:ext>
                </a:extLst>
              </a:tr>
              <a:tr h="12192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300" b="1"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ZA" sz="1300" b="1"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300" b="1" u="none" strike="noStrike" dirty="0" smtClean="0">
                          <a:effectLst/>
                          <a:latin typeface="Arial" panose="020B0604020202020204" pitchFamily="34" charset="0"/>
                          <a:cs typeface="Arial" panose="020B0604020202020204" pitchFamily="34" charset="0"/>
                        </a:rPr>
                        <a:t>APPROVED FINANCIAL AUTHORITY (FA) VALUE</a:t>
                      </a:r>
                    </a:p>
                    <a:p>
                      <a:pPr marL="0" marR="0" lvl="0" indent="0" algn="just" defTabSz="914400" rtl="0" eaLnBrk="1" fontAlgn="b" latinLnBrk="0" hangingPunct="1">
                        <a:lnSpc>
                          <a:spcPct val="100000"/>
                        </a:lnSpc>
                        <a:spcBef>
                          <a:spcPts val="0"/>
                        </a:spcBef>
                        <a:spcAft>
                          <a:spcPts val="0"/>
                        </a:spcAft>
                        <a:buClrTx/>
                        <a:buSzTx/>
                        <a:buFontTx/>
                        <a:buNone/>
                        <a:tabLst/>
                        <a:defRPr/>
                      </a:pPr>
                      <a:endParaRPr lang="en-GB" sz="1000" b="1"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en-GB" sz="1000" b="1"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solidFill>
                      <a:schemeClr val="bg1">
                        <a:lumMod val="85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GB" sz="1300" b="1" u="none" strike="noStrike" kern="1200" dirty="0" smtClean="0">
                          <a:solidFill>
                            <a:schemeClr val="dk1"/>
                          </a:solidFill>
                          <a:effectLst/>
                          <a:latin typeface="Arial" panose="020B0604020202020204" pitchFamily="34" charset="0"/>
                          <a:ea typeface="+mn-ea"/>
                          <a:cs typeface="Arial" panose="020B0604020202020204" pitchFamily="34" charset="0"/>
                        </a:rPr>
                        <a:t>PURCHASE ORDER</a:t>
                      </a:r>
                      <a:r>
                        <a:rPr lang="en-GB" sz="1300" b="1" i="0" u="none" strike="noStrike" dirty="0" smtClean="0">
                          <a:solidFill>
                            <a:srgbClr val="000000"/>
                          </a:solidFill>
                          <a:effectLst/>
                          <a:latin typeface="Arial" panose="020B0604020202020204" pitchFamily="34" charset="0"/>
                          <a:cs typeface="Arial" panose="020B0604020202020204" pitchFamily="34" charset="0"/>
                        </a:rPr>
                        <a:t> (PO) VALUE</a:t>
                      </a:r>
                    </a:p>
                    <a:p>
                      <a:pPr marL="0" marR="0" lvl="0" indent="0" algn="just" defTabSz="914400" rtl="0" eaLnBrk="1" fontAlgn="b" latinLnBrk="0" hangingPunct="1">
                        <a:lnSpc>
                          <a:spcPct val="100000"/>
                        </a:lnSpc>
                        <a:spcBef>
                          <a:spcPts val="0"/>
                        </a:spcBef>
                        <a:spcAft>
                          <a:spcPts val="0"/>
                        </a:spcAft>
                        <a:buClrTx/>
                        <a:buSzTx/>
                        <a:buFontTx/>
                        <a:buNone/>
                        <a:tabLst/>
                        <a:defRPr/>
                      </a:pPr>
                      <a:endParaRPr lang="en-GB" sz="1000" b="1"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r>
                        <a:rPr lang="en-GB" sz="1000" b="1" i="0" u="none" strike="noStrike" dirty="0" smtClean="0">
                          <a:solidFill>
                            <a:srgbClr val="000000"/>
                          </a:solidFill>
                          <a:effectLst/>
                          <a:latin typeface="Arial" panose="020B0604020202020204" pitchFamily="34" charset="0"/>
                          <a:cs typeface="Arial" panose="020B0604020202020204" pitchFamily="34" charset="0"/>
                        </a:rPr>
                        <a:t>(excludes</a:t>
                      </a:r>
                      <a:r>
                        <a:rPr lang="en-GB" sz="1000" b="1" i="0" u="none" strike="noStrike" baseline="0" dirty="0" smtClean="0">
                          <a:solidFill>
                            <a:srgbClr val="000000"/>
                          </a:solidFill>
                          <a:effectLst/>
                          <a:latin typeface="Arial" panose="020B0604020202020204" pitchFamily="34" charset="0"/>
                          <a:cs typeface="Arial" panose="020B0604020202020204" pitchFamily="34" charset="0"/>
                        </a:rPr>
                        <a:t> other costs i.e. ROE, Escalation, VAT)</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bg1">
                        <a:lumMod val="85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300" b="1" u="none" strike="noStrike" dirty="0" smtClean="0">
                          <a:effectLst/>
                          <a:latin typeface="Arial" panose="020B0604020202020204" pitchFamily="34" charset="0"/>
                          <a:cs typeface="Arial" panose="020B0604020202020204" pitchFamily="34" charset="0"/>
                        </a:rPr>
                        <a:t>PO PAID</a:t>
                      </a:r>
                      <a:r>
                        <a:rPr lang="en-ZA" sz="1300" b="1" u="none" strike="noStrike" baseline="0" dirty="0" smtClean="0">
                          <a:effectLst/>
                          <a:latin typeface="Arial" panose="020B0604020202020204" pitchFamily="34" charset="0"/>
                          <a:cs typeface="Arial" panose="020B0604020202020204" pitchFamily="34" charset="0"/>
                        </a:rPr>
                        <a:t> TO DATE</a:t>
                      </a:r>
                    </a:p>
                    <a:p>
                      <a:pPr marL="0" marR="0" lvl="0" indent="0" algn="just" defTabSz="914400" rtl="0" eaLnBrk="1" fontAlgn="b" latinLnBrk="0" hangingPunct="1">
                        <a:lnSpc>
                          <a:spcPct val="100000"/>
                        </a:lnSpc>
                        <a:spcBef>
                          <a:spcPts val="0"/>
                        </a:spcBef>
                        <a:spcAft>
                          <a:spcPts val="0"/>
                        </a:spcAft>
                        <a:buClrTx/>
                        <a:buSzTx/>
                        <a:buFontTx/>
                        <a:buNone/>
                        <a:tabLst/>
                        <a:defRPr/>
                      </a:pPr>
                      <a:endParaRPr lang="en-GB" sz="1300" b="1"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en-ZA" sz="1300" b="1" i="0" u="none" strike="noStrike" dirty="0" smtClean="0">
                        <a:solidFill>
                          <a:srgbClr val="000000"/>
                        </a:solidFill>
                        <a:effectLst/>
                        <a:latin typeface="Arial" panose="020B0604020202020204" pitchFamily="34" charset="0"/>
                        <a:cs typeface="Arial" panose="020B0604020202020204" pitchFamily="34" charset="0"/>
                      </a:endParaRPr>
                    </a:p>
                    <a:p>
                      <a:pPr algn="just" fontAlgn="b"/>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421591379"/>
                  </a:ext>
                </a:extLst>
              </a:tr>
              <a:tr h="7196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HOTEL SAS </a:t>
                      </a:r>
                    </a:p>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KT498702</a:t>
                      </a:r>
                    </a:p>
                    <a:p>
                      <a:pPr marL="0" marR="0" lvl="0" indent="0" algn="l" defTabSz="914400" rtl="0" eaLnBrk="1" fontAlgn="b"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R2 738 711 231,00</a:t>
                      </a:r>
                      <a:endParaRPr lang="en-ZA" sz="1400" b="1" i="0" u="none" strike="noStrike" dirty="0" smtClean="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R1 850 184 701,58</a:t>
                      </a:r>
                      <a:endParaRPr lang="en-ZA" sz="1400" b="1" i="0" u="none" strike="noStrike" dirty="0" smtClean="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ZA" sz="1400" b="1" u="none" strike="noStrike" dirty="0" smtClean="0">
                        <a:effectLst/>
                      </a:endParaRPr>
                    </a:p>
                  </a:txBody>
                  <a:tcPr marL="0" marR="0" marT="0" marB="0" anchor="b">
                    <a:solidFill>
                      <a:srgbClr val="99CCFF"/>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R1 219 243 580,13</a:t>
                      </a:r>
                      <a:endParaRPr lang="en-ZA" sz="1400" b="1" i="0" u="none" strike="noStrike" dirty="0" smtClean="0">
                        <a:solidFill>
                          <a:srgbClr val="000000"/>
                        </a:solidFill>
                        <a:effectLst/>
                        <a:latin typeface="Calibri" panose="020F0502020204030204" pitchFamily="34" charset="0"/>
                      </a:endParaRPr>
                    </a:p>
                    <a:p>
                      <a:pPr algn="r" fontAlgn="b"/>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extLst>
                  <a:ext uri="{0D108BD9-81ED-4DB2-BD59-A6C34878D82A}">
                    <a16:rowId xmlns:a16="http://schemas.microsoft.com/office/drawing/2014/main" val="1233817090"/>
                  </a:ext>
                </a:extLst>
              </a:tr>
              <a:tr h="7196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Calibri" panose="020F0502020204030204" pitchFamily="34" charset="0"/>
                        </a:rPr>
                        <a:t>Biro – Damen</a:t>
                      </a:r>
                    </a:p>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Calibri" panose="020F0502020204030204" pitchFamily="34" charset="0"/>
                        </a:rPr>
                        <a:t>KT498729</a:t>
                      </a:r>
                    </a:p>
                    <a:p>
                      <a:pPr marL="0" marR="0" lvl="0" indent="0" algn="l" defTabSz="914400" rtl="0" eaLnBrk="1" fontAlgn="b"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Calibri" panose="020F0502020204030204" pitchFamily="34" charset="0"/>
                        </a:rPr>
                        <a:t>R3 632 581 773,00</a:t>
                      </a:r>
                    </a:p>
                    <a:p>
                      <a:pPr marL="0" marR="0" lvl="0" indent="0" algn="r" defTabSz="914400" rtl="0" eaLnBrk="1" fontAlgn="b"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u="none" strike="noStrike" dirty="0" smtClean="0">
                          <a:effectLst/>
                        </a:rPr>
                        <a:t>R2 471 132 880,00</a:t>
                      </a:r>
                    </a:p>
                    <a:p>
                      <a:pPr marL="0" marR="0" lvl="0" indent="0" algn="r" defTabSz="914400" rtl="0" eaLnBrk="1" fontAlgn="b" latinLnBrk="0" hangingPunct="1">
                        <a:lnSpc>
                          <a:spcPct val="100000"/>
                        </a:lnSpc>
                        <a:spcBef>
                          <a:spcPts val="0"/>
                        </a:spcBef>
                        <a:spcAft>
                          <a:spcPts val="0"/>
                        </a:spcAft>
                        <a:buClrTx/>
                        <a:buSzTx/>
                        <a:buFontTx/>
                        <a:buNone/>
                        <a:tabLst/>
                        <a:defRPr/>
                      </a:pPr>
                      <a:endParaRPr lang="en-ZA" sz="1400" b="1" u="none" strike="noStrike" dirty="0" smtClean="0">
                        <a:effectLst/>
                      </a:endParaRPr>
                    </a:p>
                  </a:txBody>
                  <a:tcPr marL="0" marR="0" marT="0" marB="0" anchor="b">
                    <a:solidFill>
                      <a:srgbClr val="99CCFF"/>
                    </a:solidFill>
                  </a:tcPr>
                </a:tc>
                <a:tc>
                  <a:txBody>
                    <a:bodyPr/>
                    <a:lstStyle/>
                    <a:p>
                      <a:pPr algn="r" fontAlgn="b"/>
                      <a:r>
                        <a:rPr lang="en-GB" sz="1400" b="1" i="0" u="none" strike="noStrike" dirty="0" smtClean="0">
                          <a:solidFill>
                            <a:srgbClr val="000000"/>
                          </a:solidFill>
                          <a:effectLst/>
                          <a:latin typeface="Calibri" panose="020F0502020204030204" pitchFamily="34" charset="0"/>
                        </a:rPr>
                        <a:t>R1 401 004 729,26</a:t>
                      </a:r>
                    </a:p>
                    <a:p>
                      <a:pPr algn="r" fontAlgn="b"/>
                      <a:endParaRPr lang="en-ZA" sz="1400" b="1" i="0" u="none" strike="noStrike" dirty="0">
                        <a:solidFill>
                          <a:srgbClr val="000000"/>
                        </a:solidFill>
                        <a:effectLst/>
                        <a:latin typeface="Calibri" panose="020F0502020204030204" pitchFamily="34" charset="0"/>
                      </a:endParaRPr>
                    </a:p>
                  </a:txBody>
                  <a:tcPr marL="0" marR="0" marT="0" marB="0" anchor="b">
                    <a:solidFill>
                      <a:srgbClr val="99CCFF"/>
                    </a:solidFill>
                  </a:tcPr>
                </a:tc>
                <a:extLst>
                  <a:ext uri="{0D108BD9-81ED-4DB2-BD59-A6C34878D82A}">
                    <a16:rowId xmlns:a16="http://schemas.microsoft.com/office/drawing/2014/main" val="2320287431"/>
                  </a:ext>
                </a:extLst>
              </a:tr>
            </a:tbl>
          </a:graphicData>
        </a:graphic>
      </p:graphicFrame>
    </p:spTree>
    <p:extLst>
      <p:ext uri="{BB962C8B-B14F-4D97-AF65-F5344CB8AC3E}">
        <p14:creationId xmlns:p14="http://schemas.microsoft.com/office/powerpoint/2010/main" val="371001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290118"/>
            <a:ext cx="7772400" cy="1470025"/>
          </a:xfrm>
        </p:spPr>
        <p:txBody>
          <a:bodyPr/>
          <a:lstStyle/>
          <a:p>
            <a:pPr defTabSz="914400" eaLnBrk="1" hangingPunct="1"/>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ZA" altLang="en-US" sz="2800" b="1" dirty="0" smtClean="0">
                <a:solidFill>
                  <a:srgbClr val="FFFFFF"/>
                </a:solidFill>
                <a:latin typeface="Arial" panose="020B0604020202020204" pitchFamily="34" charset="0"/>
                <a:cs typeface="Arial" panose="020B0604020202020204" pitchFamily="34" charset="0"/>
              </a:rPr>
              <a:t/>
            </a:r>
            <a:br>
              <a:rPr lang="en-ZA" altLang="en-US" sz="2800" b="1" dirty="0" smtClean="0">
                <a:solidFill>
                  <a:srgbClr val="FFFFFF"/>
                </a:solidFill>
                <a:latin typeface="Arial" panose="020B0604020202020204" pitchFamily="34" charset="0"/>
                <a:cs typeface="Arial" panose="020B0604020202020204" pitchFamily="34" charset="0"/>
              </a:rPr>
            </a:br>
            <a:r>
              <a:rPr lang="en-GB" altLang="en-US" sz="2800" b="1" dirty="0">
                <a:solidFill>
                  <a:srgbClr val="FFFFFF"/>
                </a:solidFill>
                <a:latin typeface="Arial" panose="020B0604020202020204" pitchFamily="34" charset="0"/>
                <a:cs typeface="Arial" panose="020B0604020202020204" pitchFamily="34" charset="0"/>
              </a:rPr>
              <a:t>Project: </a:t>
            </a:r>
            <a:r>
              <a:rPr lang="en-GB" altLang="en-US" sz="2800" b="1" dirty="0" smtClean="0">
                <a:solidFill>
                  <a:srgbClr val="FFFFFF"/>
                </a:solidFill>
                <a:latin typeface="Arial" panose="020B0604020202020204" pitchFamily="34" charset="0"/>
                <a:cs typeface="Arial" panose="020B0604020202020204" pitchFamily="34" charset="0"/>
              </a:rPr>
              <a:t>HOEFYSTER</a:t>
            </a:r>
            <a:endParaRPr lang="en-GB" altLang="en-US" sz="2800" b="1" dirty="0">
              <a:solidFill>
                <a:srgbClr val="FFFFFF"/>
              </a:solidFill>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847" y="1530417"/>
            <a:ext cx="2613495" cy="223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155747" y="6335285"/>
            <a:ext cx="2133600"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164548D-DB07-4B56-8875-2BE9FDCD328A}"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8" name="Footer Placeholder 1"/>
          <p:cNvSpPr txBox="1">
            <a:spLocks/>
          </p:cNvSpPr>
          <p:nvPr/>
        </p:nvSpPr>
        <p:spPr>
          <a:xfrm>
            <a:off x="2979821" y="6484477"/>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a:t>
            </a:r>
            <a:r>
              <a:rPr kumimoji="0" lang="en-US" sz="1200" b="1"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1"/>
          <p:cNvSpPr txBox="1">
            <a:spLocks/>
          </p:cNvSpPr>
          <p:nvPr/>
        </p:nvSpPr>
        <p:spPr>
          <a:xfrm>
            <a:off x="2525830" y="169613"/>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prstClr val="black">
                    <a:tint val="75000"/>
                  </a:prst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5pPr>
            <a:lvl6pPr marL="2286000" algn="l" defTabSz="914400" rtl="0" eaLnBrk="1" latinLnBrk="0" hangingPunct="1">
              <a:defRPr kern="1200">
                <a:solidFill>
                  <a:schemeClr val="tx1"/>
                </a:solidFill>
                <a:latin typeface="Calibri" pitchFamily="34" charset="0"/>
                <a:ea typeface="ＭＳ Ｐゴシック" pitchFamily="-108" charset="-128"/>
                <a:cs typeface="+mn-cs"/>
              </a:defRPr>
            </a:lvl6pPr>
            <a:lvl7pPr marL="2743200" algn="l" defTabSz="914400" rtl="0" eaLnBrk="1" latinLnBrk="0" hangingPunct="1">
              <a:defRPr kern="1200">
                <a:solidFill>
                  <a:schemeClr val="tx1"/>
                </a:solidFill>
                <a:latin typeface="Calibri" pitchFamily="34" charset="0"/>
                <a:ea typeface="ＭＳ Ｐゴシック" pitchFamily="-108" charset="-128"/>
                <a:cs typeface="+mn-cs"/>
              </a:defRPr>
            </a:lvl7pPr>
            <a:lvl8pPr marL="3200400" algn="l" defTabSz="914400" rtl="0" eaLnBrk="1" latinLnBrk="0" hangingPunct="1">
              <a:defRPr kern="1200">
                <a:solidFill>
                  <a:schemeClr val="tx1"/>
                </a:solidFill>
                <a:latin typeface="Calibri" pitchFamily="34" charset="0"/>
                <a:ea typeface="ＭＳ Ｐゴシック" pitchFamily="-108" charset="-128"/>
                <a:cs typeface="+mn-cs"/>
              </a:defRPr>
            </a:lvl8pPr>
            <a:lvl9pPr marL="3657600" algn="l" defTabSz="914400" rtl="0" eaLnBrk="1" latinLnBrk="0" hangingPunct="1">
              <a:defRPr kern="1200">
                <a:solidFill>
                  <a:schemeClr val="tx1"/>
                </a:solidFill>
                <a:latin typeface="Calibri" pitchFamily="34" charset="0"/>
                <a:ea typeface="ＭＳ Ｐゴシック" pitchFamily="-108" charset="-128"/>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tint val="75000"/>
                  </a:prstClr>
                </a:solidFill>
                <a:effectLst/>
                <a:uLnTx/>
                <a:uFillTx/>
                <a:latin typeface="Calibri"/>
                <a:ea typeface="+mn-ea"/>
                <a:cs typeface="+mn-cs"/>
              </a:rPr>
              <a:t>CONFIDENTIAL </a:t>
            </a:r>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630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39982</TotalTime>
  <Words>1718</Words>
  <Application>Microsoft Office PowerPoint</Application>
  <PresentationFormat>On-screen Show (4:3)</PresentationFormat>
  <Paragraphs>270</Paragraphs>
  <Slides>19</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19</vt:i4>
      </vt:variant>
    </vt:vector>
  </HeadingPairs>
  <TitlesOfParts>
    <vt:vector size="31" baseType="lpstr">
      <vt:lpstr>ＭＳ Ｐゴシック</vt:lpstr>
      <vt:lpstr>ＭＳ Ｐゴシック</vt:lpstr>
      <vt:lpstr>Arial</vt:lpstr>
      <vt:lpstr>Arial Narrow</vt:lpstr>
      <vt:lpstr>Calibri</vt:lpstr>
      <vt:lpstr>Times New Roman</vt:lpstr>
      <vt:lpstr>Office Theme</vt:lpstr>
      <vt:lpstr>1_Office Theme</vt:lpstr>
      <vt:lpstr>3_Office Theme</vt:lpstr>
      <vt:lpstr>4_Office Theme</vt:lpstr>
      <vt:lpstr>Default Design</vt:lpstr>
      <vt:lpstr>2_Office Theme</vt:lpstr>
      <vt:lpstr>  PRESENTATION TO THE PORTIFOLIO COMMITTEE ON DEFENCE AND MILITARY VETERANS</vt:lpstr>
      <vt:lpstr>  Projects: BIRO &amp; HOTEL</vt:lpstr>
      <vt:lpstr>PROJECT BIRO: INSHORE PATROL VESSELS</vt:lpstr>
      <vt:lpstr>PROJECT BIRO STATUS (1):</vt:lpstr>
      <vt:lpstr>PROJECT BIRO STATUS (2)</vt:lpstr>
      <vt:lpstr>PROJECT HOTEL STATUS (1):</vt:lpstr>
      <vt:lpstr>PROJECT HOTEL STATUS (2)</vt:lpstr>
      <vt:lpstr>PowerPoint Presentation</vt:lpstr>
      <vt:lpstr>  Project: HOEFYSTER</vt:lpstr>
      <vt:lpstr>   HISTORY </vt:lpstr>
      <vt:lpstr> </vt:lpstr>
      <vt:lpstr>CONTRACTUAL IMPLICATIONS</vt:lpstr>
      <vt:lpstr>   DISCUSSIONS: CHALLENGES </vt:lpstr>
      <vt:lpstr>RECOMMENDATIONS</vt:lpstr>
      <vt:lpstr>  STATUS OF MAINTENANCE OF SAAF AIRFORCE FLEET</vt:lpstr>
      <vt:lpstr>Maintenance Status by Denel and other service providers</vt:lpstr>
      <vt:lpstr>Maintenance status of South African Airforce Fleet by other service providers </vt:lpstr>
      <vt:lpstr>Maintenance status of SAAF Fleet by other service providers </vt:lpstr>
      <vt:lpstr>  </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Bryan Mantyi</cp:lastModifiedBy>
  <cp:revision>965</cp:revision>
  <cp:lastPrinted>2022-02-03T07:18:49Z</cp:lastPrinted>
  <dcterms:created xsi:type="dcterms:W3CDTF">2014-01-17T12:38:39Z</dcterms:created>
  <dcterms:modified xsi:type="dcterms:W3CDTF">2022-02-15T16:31:35Z</dcterms:modified>
</cp:coreProperties>
</file>