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8" r:id="rId1"/>
  </p:sldMasterIdLst>
  <p:notesMasterIdLst>
    <p:notesMasterId r:id="rId34"/>
  </p:notesMasterIdLst>
  <p:handoutMasterIdLst>
    <p:handoutMasterId r:id="rId35"/>
  </p:handoutMasterIdLst>
  <p:sldIdLst>
    <p:sldId id="657" r:id="rId2"/>
    <p:sldId id="658" r:id="rId3"/>
    <p:sldId id="660" r:id="rId4"/>
    <p:sldId id="659" r:id="rId5"/>
    <p:sldId id="664" r:id="rId6"/>
    <p:sldId id="663" r:id="rId7"/>
    <p:sldId id="674" r:id="rId8"/>
    <p:sldId id="676" r:id="rId9"/>
    <p:sldId id="677" r:id="rId10"/>
    <p:sldId id="671" r:id="rId11"/>
    <p:sldId id="681" r:id="rId12"/>
    <p:sldId id="683" r:id="rId13"/>
    <p:sldId id="684" r:id="rId14"/>
    <p:sldId id="685" r:id="rId15"/>
    <p:sldId id="686" r:id="rId16"/>
    <p:sldId id="687" r:id="rId17"/>
    <p:sldId id="688" r:id="rId18"/>
    <p:sldId id="689" r:id="rId19"/>
    <p:sldId id="665" r:id="rId20"/>
    <p:sldId id="678" r:id="rId21"/>
    <p:sldId id="655" r:id="rId22"/>
    <p:sldId id="722" r:id="rId23"/>
    <p:sldId id="723" r:id="rId24"/>
    <p:sldId id="668" r:id="rId25"/>
    <p:sldId id="680" r:id="rId26"/>
    <p:sldId id="695" r:id="rId27"/>
    <p:sldId id="697" r:id="rId28"/>
    <p:sldId id="717" r:id="rId29"/>
    <p:sldId id="718" r:id="rId30"/>
    <p:sldId id="719" r:id="rId31"/>
    <p:sldId id="720" r:id="rId32"/>
    <p:sldId id="673" r:id="rId33"/>
  </p:sldIdLst>
  <p:sldSz cx="10160000" cy="5715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omgidi Potloane" initials="N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B8D"/>
    <a:srgbClr val="00B27B"/>
    <a:srgbClr val="1F4FA2"/>
    <a:srgbClr val="000066"/>
    <a:srgbClr val="FF3300"/>
    <a:srgbClr val="FFFF00"/>
    <a:srgbClr val="DFF1E5"/>
    <a:srgbClr val="00FF00"/>
    <a:srgbClr val="000000"/>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53" autoAdjust="0"/>
    <p:restoredTop sz="94434" autoAdjust="0"/>
  </p:normalViewPr>
  <p:slideViewPr>
    <p:cSldViewPr>
      <p:cViewPr varScale="1">
        <p:scale>
          <a:sx n="88" d="100"/>
          <a:sy n="88" d="100"/>
        </p:scale>
        <p:origin x="330" y="78"/>
      </p:cViewPr>
      <p:guideLst>
        <p:guide orient="horz" pos="1800"/>
        <p:guide pos="320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3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594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AFFB6D1-9C4A-412E-805D-A77C5B5FCCDA}" type="datetimeFigureOut">
              <a:rPr lang="en-GB" smtClean="0"/>
              <a:t>08/02/2022</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1DCBDAC-2920-4F99-87E0-AAF918DED104}" type="slidenum">
              <a:rPr lang="en-GB" smtClean="0"/>
              <a:t>‹#›</a:t>
            </a:fld>
            <a:endParaRPr lang="en-GB" dirty="0"/>
          </a:p>
        </p:txBody>
      </p:sp>
    </p:spTree>
    <p:extLst>
      <p:ext uri="{BB962C8B-B14F-4D97-AF65-F5344CB8AC3E}">
        <p14:creationId xmlns:p14="http://schemas.microsoft.com/office/powerpoint/2010/main" val="404130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a:t>
            </a:fld>
            <a:endParaRPr lang="en-US" dirty="0">
              <a:solidFill>
                <a:prstClr val="white"/>
              </a:solidFill>
            </a:endParaRPr>
          </a:p>
        </p:txBody>
      </p:sp>
    </p:spTree>
    <p:extLst>
      <p:ext uri="{BB962C8B-B14F-4D97-AF65-F5344CB8AC3E}">
        <p14:creationId xmlns:p14="http://schemas.microsoft.com/office/powerpoint/2010/main" val="321929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10</a:t>
            </a:fld>
            <a:endParaRPr lang="en-US" dirty="0">
              <a:solidFill>
                <a:prstClr val="white"/>
              </a:solidFill>
            </a:endParaRPr>
          </a:p>
        </p:txBody>
      </p:sp>
    </p:spTree>
    <p:extLst>
      <p:ext uri="{BB962C8B-B14F-4D97-AF65-F5344CB8AC3E}">
        <p14:creationId xmlns:p14="http://schemas.microsoft.com/office/powerpoint/2010/main" val="4046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11</a:t>
            </a:fld>
            <a:endParaRPr lang="en-US" dirty="0">
              <a:solidFill>
                <a:prstClr val="white"/>
              </a:solidFill>
            </a:endParaRPr>
          </a:p>
        </p:txBody>
      </p:sp>
    </p:spTree>
    <p:extLst>
      <p:ext uri="{BB962C8B-B14F-4D97-AF65-F5344CB8AC3E}">
        <p14:creationId xmlns:p14="http://schemas.microsoft.com/office/powerpoint/2010/main" val="3600173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12</a:t>
            </a:fld>
            <a:endParaRPr lang="en-US" dirty="0">
              <a:solidFill>
                <a:prstClr val="white"/>
              </a:solidFill>
            </a:endParaRPr>
          </a:p>
        </p:txBody>
      </p:sp>
    </p:spTree>
    <p:extLst>
      <p:ext uri="{BB962C8B-B14F-4D97-AF65-F5344CB8AC3E}">
        <p14:creationId xmlns:p14="http://schemas.microsoft.com/office/powerpoint/2010/main" val="1403488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13</a:t>
            </a:fld>
            <a:endParaRPr lang="en-US" dirty="0">
              <a:solidFill>
                <a:prstClr val="white"/>
              </a:solidFill>
            </a:endParaRPr>
          </a:p>
        </p:txBody>
      </p:sp>
    </p:spTree>
    <p:extLst>
      <p:ext uri="{BB962C8B-B14F-4D97-AF65-F5344CB8AC3E}">
        <p14:creationId xmlns:p14="http://schemas.microsoft.com/office/powerpoint/2010/main" val="4234531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14</a:t>
            </a:fld>
            <a:endParaRPr lang="en-US" dirty="0">
              <a:solidFill>
                <a:prstClr val="white"/>
              </a:solidFill>
            </a:endParaRPr>
          </a:p>
        </p:txBody>
      </p:sp>
    </p:spTree>
    <p:extLst>
      <p:ext uri="{BB962C8B-B14F-4D97-AF65-F5344CB8AC3E}">
        <p14:creationId xmlns:p14="http://schemas.microsoft.com/office/powerpoint/2010/main" val="147010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15</a:t>
            </a:fld>
            <a:endParaRPr lang="en-US" dirty="0">
              <a:solidFill>
                <a:prstClr val="white"/>
              </a:solidFill>
            </a:endParaRPr>
          </a:p>
        </p:txBody>
      </p:sp>
    </p:spTree>
    <p:extLst>
      <p:ext uri="{BB962C8B-B14F-4D97-AF65-F5344CB8AC3E}">
        <p14:creationId xmlns:p14="http://schemas.microsoft.com/office/powerpoint/2010/main" val="102187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16</a:t>
            </a:fld>
            <a:endParaRPr lang="en-US" dirty="0">
              <a:solidFill>
                <a:prstClr val="white"/>
              </a:solidFill>
            </a:endParaRPr>
          </a:p>
        </p:txBody>
      </p:sp>
    </p:spTree>
    <p:extLst>
      <p:ext uri="{BB962C8B-B14F-4D97-AF65-F5344CB8AC3E}">
        <p14:creationId xmlns:p14="http://schemas.microsoft.com/office/powerpoint/2010/main" val="411016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17</a:t>
            </a:fld>
            <a:endParaRPr lang="en-US" dirty="0">
              <a:solidFill>
                <a:prstClr val="white"/>
              </a:solidFill>
            </a:endParaRPr>
          </a:p>
        </p:txBody>
      </p:sp>
    </p:spTree>
    <p:extLst>
      <p:ext uri="{BB962C8B-B14F-4D97-AF65-F5344CB8AC3E}">
        <p14:creationId xmlns:p14="http://schemas.microsoft.com/office/powerpoint/2010/main" val="340894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18</a:t>
            </a:fld>
            <a:endParaRPr lang="en-US" dirty="0">
              <a:solidFill>
                <a:prstClr val="white"/>
              </a:solidFill>
            </a:endParaRPr>
          </a:p>
        </p:txBody>
      </p:sp>
    </p:spTree>
    <p:extLst>
      <p:ext uri="{BB962C8B-B14F-4D97-AF65-F5344CB8AC3E}">
        <p14:creationId xmlns:p14="http://schemas.microsoft.com/office/powerpoint/2010/main" val="19280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19</a:t>
            </a:fld>
            <a:endParaRPr lang="en-US" dirty="0">
              <a:solidFill>
                <a:prstClr val="white"/>
              </a:solidFill>
            </a:endParaRPr>
          </a:p>
        </p:txBody>
      </p:sp>
    </p:spTree>
    <p:extLst>
      <p:ext uri="{BB962C8B-B14F-4D97-AF65-F5344CB8AC3E}">
        <p14:creationId xmlns:p14="http://schemas.microsoft.com/office/powerpoint/2010/main" val="198508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a:t>
            </a:fld>
            <a:endParaRPr lang="en-US" dirty="0">
              <a:solidFill>
                <a:prstClr val="white"/>
              </a:solidFill>
            </a:endParaRPr>
          </a:p>
        </p:txBody>
      </p:sp>
    </p:spTree>
    <p:extLst>
      <p:ext uri="{BB962C8B-B14F-4D97-AF65-F5344CB8AC3E}">
        <p14:creationId xmlns:p14="http://schemas.microsoft.com/office/powerpoint/2010/main" val="95528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20</a:t>
            </a:fld>
            <a:endParaRPr lang="en-US" dirty="0">
              <a:solidFill>
                <a:prstClr val="white"/>
              </a:solidFill>
            </a:endParaRPr>
          </a:p>
        </p:txBody>
      </p:sp>
    </p:spTree>
    <p:extLst>
      <p:ext uri="{BB962C8B-B14F-4D97-AF65-F5344CB8AC3E}">
        <p14:creationId xmlns:p14="http://schemas.microsoft.com/office/powerpoint/2010/main" val="2067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DCBDAC-2920-4F99-87E0-AAF918DED104}" type="slidenum">
              <a:rPr lang="en-GB" smtClean="0"/>
              <a:t>21</a:t>
            </a:fld>
            <a:endParaRPr lang="en-GB" dirty="0"/>
          </a:p>
        </p:txBody>
      </p:sp>
    </p:spTree>
    <p:extLst>
      <p:ext uri="{BB962C8B-B14F-4D97-AF65-F5344CB8AC3E}">
        <p14:creationId xmlns:p14="http://schemas.microsoft.com/office/powerpoint/2010/main" val="35206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22</a:t>
            </a:fld>
            <a:endParaRPr lang="en-US" dirty="0">
              <a:solidFill>
                <a:prstClr val="white"/>
              </a:solidFill>
            </a:endParaRPr>
          </a:p>
        </p:txBody>
      </p:sp>
    </p:spTree>
    <p:extLst>
      <p:ext uri="{BB962C8B-B14F-4D97-AF65-F5344CB8AC3E}">
        <p14:creationId xmlns:p14="http://schemas.microsoft.com/office/powerpoint/2010/main" val="2525200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23</a:t>
            </a:fld>
            <a:endParaRPr lang="en-US" dirty="0">
              <a:solidFill>
                <a:prstClr val="white"/>
              </a:solidFill>
            </a:endParaRPr>
          </a:p>
        </p:txBody>
      </p:sp>
    </p:spTree>
    <p:extLst>
      <p:ext uri="{BB962C8B-B14F-4D97-AF65-F5344CB8AC3E}">
        <p14:creationId xmlns:p14="http://schemas.microsoft.com/office/powerpoint/2010/main" val="62738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24</a:t>
            </a:fld>
            <a:endParaRPr lang="en-US" dirty="0">
              <a:solidFill>
                <a:prstClr val="white"/>
              </a:solidFill>
            </a:endParaRPr>
          </a:p>
        </p:txBody>
      </p:sp>
    </p:spTree>
    <p:extLst>
      <p:ext uri="{BB962C8B-B14F-4D97-AF65-F5344CB8AC3E}">
        <p14:creationId xmlns:p14="http://schemas.microsoft.com/office/powerpoint/2010/main" val="1976295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25</a:t>
            </a:fld>
            <a:endParaRPr lang="en-US" dirty="0">
              <a:solidFill>
                <a:prstClr val="white"/>
              </a:solidFill>
            </a:endParaRPr>
          </a:p>
        </p:txBody>
      </p:sp>
    </p:spTree>
    <p:extLst>
      <p:ext uri="{BB962C8B-B14F-4D97-AF65-F5344CB8AC3E}">
        <p14:creationId xmlns:p14="http://schemas.microsoft.com/office/powerpoint/2010/main" val="3159168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8C2F3-269A-4A97-91B2-9D8C0DB43C60}"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596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27</a:t>
            </a:fld>
            <a:endParaRPr lang="en-US" dirty="0">
              <a:solidFill>
                <a:prstClr val="white"/>
              </a:solidFill>
            </a:endParaRPr>
          </a:p>
        </p:txBody>
      </p:sp>
    </p:spTree>
    <p:extLst>
      <p:ext uri="{BB962C8B-B14F-4D97-AF65-F5344CB8AC3E}">
        <p14:creationId xmlns:p14="http://schemas.microsoft.com/office/powerpoint/2010/main" val="3334240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28</a:t>
            </a:fld>
            <a:endParaRPr lang="en-US" dirty="0">
              <a:solidFill>
                <a:prstClr val="white"/>
              </a:solidFill>
            </a:endParaRPr>
          </a:p>
        </p:txBody>
      </p:sp>
    </p:spTree>
    <p:extLst>
      <p:ext uri="{BB962C8B-B14F-4D97-AF65-F5344CB8AC3E}">
        <p14:creationId xmlns:p14="http://schemas.microsoft.com/office/powerpoint/2010/main" val="120887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29</a:t>
            </a:fld>
            <a:endParaRPr lang="en-US" dirty="0">
              <a:solidFill>
                <a:prstClr val="white"/>
              </a:solidFill>
            </a:endParaRPr>
          </a:p>
        </p:txBody>
      </p:sp>
    </p:spTree>
    <p:extLst>
      <p:ext uri="{BB962C8B-B14F-4D97-AF65-F5344CB8AC3E}">
        <p14:creationId xmlns:p14="http://schemas.microsoft.com/office/powerpoint/2010/main" val="121175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3</a:t>
            </a:fld>
            <a:endParaRPr lang="en-US" dirty="0">
              <a:solidFill>
                <a:prstClr val="white"/>
              </a:solidFill>
            </a:endParaRPr>
          </a:p>
        </p:txBody>
      </p:sp>
    </p:spTree>
    <p:extLst>
      <p:ext uri="{BB962C8B-B14F-4D97-AF65-F5344CB8AC3E}">
        <p14:creationId xmlns:p14="http://schemas.microsoft.com/office/powerpoint/2010/main" val="2670006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30</a:t>
            </a:fld>
            <a:endParaRPr lang="en-US" dirty="0">
              <a:solidFill>
                <a:prstClr val="white"/>
              </a:solidFill>
            </a:endParaRPr>
          </a:p>
        </p:txBody>
      </p:sp>
    </p:spTree>
    <p:extLst>
      <p:ext uri="{BB962C8B-B14F-4D97-AF65-F5344CB8AC3E}">
        <p14:creationId xmlns:p14="http://schemas.microsoft.com/office/powerpoint/2010/main" val="2868979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31</a:t>
            </a:fld>
            <a:endParaRPr lang="en-US" dirty="0">
              <a:solidFill>
                <a:prstClr val="white"/>
              </a:solidFill>
            </a:endParaRPr>
          </a:p>
        </p:txBody>
      </p:sp>
    </p:spTree>
    <p:extLst>
      <p:ext uri="{BB962C8B-B14F-4D97-AF65-F5344CB8AC3E}">
        <p14:creationId xmlns:p14="http://schemas.microsoft.com/office/powerpoint/2010/main" val="4202095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32</a:t>
            </a:fld>
            <a:endParaRPr lang="en-US" dirty="0">
              <a:solidFill>
                <a:prstClr val="white"/>
              </a:solidFill>
            </a:endParaRPr>
          </a:p>
        </p:txBody>
      </p:sp>
    </p:spTree>
    <p:extLst>
      <p:ext uri="{BB962C8B-B14F-4D97-AF65-F5344CB8AC3E}">
        <p14:creationId xmlns:p14="http://schemas.microsoft.com/office/powerpoint/2010/main" val="111684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4</a:t>
            </a:fld>
            <a:endParaRPr lang="en-US" dirty="0">
              <a:solidFill>
                <a:prstClr val="white"/>
              </a:solidFill>
            </a:endParaRPr>
          </a:p>
        </p:txBody>
      </p:sp>
    </p:spTree>
    <p:extLst>
      <p:ext uri="{BB962C8B-B14F-4D97-AF65-F5344CB8AC3E}">
        <p14:creationId xmlns:p14="http://schemas.microsoft.com/office/powerpoint/2010/main" val="195183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5</a:t>
            </a:fld>
            <a:endParaRPr lang="en-US" dirty="0">
              <a:solidFill>
                <a:prstClr val="white"/>
              </a:solidFill>
            </a:endParaRPr>
          </a:p>
        </p:txBody>
      </p:sp>
    </p:spTree>
    <p:extLst>
      <p:ext uri="{BB962C8B-B14F-4D97-AF65-F5344CB8AC3E}">
        <p14:creationId xmlns:p14="http://schemas.microsoft.com/office/powerpoint/2010/main" val="326543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6</a:t>
            </a:fld>
            <a:endParaRPr lang="en-US" dirty="0">
              <a:solidFill>
                <a:prstClr val="white"/>
              </a:solidFill>
            </a:endParaRPr>
          </a:p>
        </p:txBody>
      </p:sp>
    </p:spTree>
    <p:extLst>
      <p:ext uri="{BB962C8B-B14F-4D97-AF65-F5344CB8AC3E}">
        <p14:creationId xmlns:p14="http://schemas.microsoft.com/office/powerpoint/2010/main" val="2607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7</a:t>
            </a:fld>
            <a:endParaRPr lang="en-US" dirty="0">
              <a:solidFill>
                <a:prstClr val="white"/>
              </a:solidFill>
            </a:endParaRPr>
          </a:p>
        </p:txBody>
      </p:sp>
    </p:spTree>
    <p:extLst>
      <p:ext uri="{BB962C8B-B14F-4D97-AF65-F5344CB8AC3E}">
        <p14:creationId xmlns:p14="http://schemas.microsoft.com/office/powerpoint/2010/main" val="4166487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8</a:t>
            </a:fld>
            <a:endParaRPr lang="en-US" dirty="0">
              <a:solidFill>
                <a:prstClr val="white"/>
              </a:solidFill>
            </a:endParaRPr>
          </a:p>
        </p:txBody>
      </p:sp>
    </p:spTree>
    <p:extLst>
      <p:ext uri="{BB962C8B-B14F-4D97-AF65-F5344CB8AC3E}">
        <p14:creationId xmlns:p14="http://schemas.microsoft.com/office/powerpoint/2010/main" val="287874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a:defRPr/>
            </a:pPr>
            <a:fld id="{61F8C2F3-269A-4A97-91B2-9D8C0DB43C60}" type="slidenum">
              <a:rPr lang="en-US" smtClean="0">
                <a:solidFill>
                  <a:prstClr val="white"/>
                </a:solidFill>
              </a:rPr>
              <a:pPr>
                <a:defRPr/>
              </a:pPr>
              <a:t>9</a:t>
            </a:fld>
            <a:endParaRPr lang="en-US" dirty="0">
              <a:solidFill>
                <a:prstClr val="white"/>
              </a:solidFill>
            </a:endParaRPr>
          </a:p>
        </p:txBody>
      </p:sp>
    </p:spTree>
    <p:extLst>
      <p:ext uri="{BB962C8B-B14F-4D97-AF65-F5344CB8AC3E}">
        <p14:creationId xmlns:p14="http://schemas.microsoft.com/office/powerpoint/2010/main" val="90072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63C0-8D51-4915-8C99-F12EFB0874BC}"/>
              </a:ext>
            </a:extLst>
          </p:cNvPr>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ZA"/>
          </a:p>
        </p:txBody>
      </p:sp>
      <p:sp>
        <p:nvSpPr>
          <p:cNvPr id="3" name="Subtitle 2">
            <a:extLst>
              <a:ext uri="{FF2B5EF4-FFF2-40B4-BE49-F238E27FC236}">
                <a16:creationId xmlns:a16="http://schemas.microsoft.com/office/drawing/2014/main" id="{6AD58C3C-A70A-404F-9808-3AC9928636AE}"/>
              </a:ext>
            </a:extLst>
          </p:cNvPr>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E1B65E5-58FA-460F-A8A6-40661403AEE0}"/>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5" name="Footer Placeholder 4">
            <a:extLst>
              <a:ext uri="{FF2B5EF4-FFF2-40B4-BE49-F238E27FC236}">
                <a16:creationId xmlns:a16="http://schemas.microsoft.com/office/drawing/2014/main" id="{E8110F7D-BC16-46E1-A899-AA0AE671920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F641F82-85DF-4789-A554-724C6ACC95AE}"/>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269077464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05E1-D9EA-4F94-AD9E-3EF6ED45976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1E3EF56F-4EC5-49C6-9259-E77EB7B80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A11AA55-C5E2-4CB1-8EBA-F8EF54F121A0}"/>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5" name="Footer Placeholder 4">
            <a:extLst>
              <a:ext uri="{FF2B5EF4-FFF2-40B4-BE49-F238E27FC236}">
                <a16:creationId xmlns:a16="http://schemas.microsoft.com/office/drawing/2014/main" id="{375E63F2-1D8E-4AB9-B7B5-DACAA1BD7D3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44AF993-5591-442D-A846-6ACBD3B4487F}"/>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12523880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5FA48-5964-4C1A-897D-435DABF1563B}"/>
              </a:ext>
            </a:extLst>
          </p:cNvPr>
          <p:cNvSpPr>
            <a:spLocks noGrp="1"/>
          </p:cNvSpPr>
          <p:nvPr>
            <p:ph type="title" orient="vert"/>
          </p:nvPr>
        </p:nvSpPr>
        <p:spPr>
          <a:xfrm>
            <a:off x="7270750" y="304271"/>
            <a:ext cx="2190750" cy="484319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1048643-D895-4525-9864-30F5F7559D50}"/>
              </a:ext>
            </a:extLst>
          </p:cNvPr>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BA1A8B9-CED0-4D2A-A751-86AF902B722A}"/>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5" name="Footer Placeholder 4">
            <a:extLst>
              <a:ext uri="{FF2B5EF4-FFF2-40B4-BE49-F238E27FC236}">
                <a16:creationId xmlns:a16="http://schemas.microsoft.com/office/drawing/2014/main" id="{16CC0686-7924-4C01-A06F-D3954690B50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7E96CB-4454-471B-B3F6-1855941271C8}"/>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14680807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000" y="495300"/>
            <a:ext cx="9720000" cy="523220"/>
          </a:xfrm>
          <a:noFill/>
        </p:spPr>
        <p:txBody>
          <a:bodyPr anchor="t">
            <a:spAutoFit/>
          </a:bodyPr>
          <a:lstStyle>
            <a:lvl1pPr algn="l">
              <a:defRPr sz="2800" b="1" cap="none" baseline="0">
                <a:solidFill>
                  <a:srgbClr val="0E1B8D"/>
                </a:solidFill>
                <a:latin typeface="+mj-lt"/>
              </a:defRPr>
            </a:lvl1pPr>
          </a:lstStyle>
          <a:p>
            <a:r>
              <a:rPr lang="en-US" dirty="0"/>
              <a:t>Click to edit Master title style</a:t>
            </a:r>
            <a:endParaRPr lang="en-GB" dirty="0"/>
          </a:p>
        </p:txBody>
      </p:sp>
      <p:sp>
        <p:nvSpPr>
          <p:cNvPr id="12" name="Content Placeholder 11"/>
          <p:cNvSpPr>
            <a:spLocks noGrp="1"/>
          </p:cNvSpPr>
          <p:nvPr>
            <p:ph sz="quarter" idx="10"/>
          </p:nvPr>
        </p:nvSpPr>
        <p:spPr>
          <a:xfrm>
            <a:off x="216000" y="1705372"/>
            <a:ext cx="3240001" cy="3240000"/>
          </a:xfrm>
        </p:spPr>
        <p:txBody>
          <a:bodyPr>
            <a:normAutofit/>
          </a:bodyPr>
          <a:lstStyle>
            <a:lvl1pPr marL="0" indent="0">
              <a:buNone/>
              <a:defRPr sz="2000"/>
            </a:lvl1pPr>
          </a:lstStyle>
          <a:p>
            <a:pPr lvl="0"/>
            <a:r>
              <a:rPr lang="en-US"/>
              <a:t>Click to edit Master text styles</a:t>
            </a:r>
          </a:p>
        </p:txBody>
      </p:sp>
      <p:sp>
        <p:nvSpPr>
          <p:cNvPr id="6" name="Content Placeholder 11"/>
          <p:cNvSpPr>
            <a:spLocks noGrp="1"/>
          </p:cNvSpPr>
          <p:nvPr>
            <p:ph sz="quarter" idx="11"/>
          </p:nvPr>
        </p:nvSpPr>
        <p:spPr>
          <a:xfrm>
            <a:off x="3711848" y="1705372"/>
            <a:ext cx="6224152" cy="3240000"/>
          </a:xfrm>
        </p:spPr>
        <p:txBody>
          <a:bodyPr>
            <a:norm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4" name="Straight Connector 3"/>
          <p:cNvCxnSpPr/>
          <p:nvPr userDrawn="1"/>
        </p:nvCxnSpPr>
        <p:spPr>
          <a:xfrm>
            <a:off x="327472" y="1071364"/>
            <a:ext cx="9505056" cy="0"/>
          </a:xfrm>
          <a:prstGeom prst="line">
            <a:avLst/>
          </a:prstGeom>
          <a:ln w="28575">
            <a:solidFill>
              <a:srgbClr val="0E1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624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53325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6000" y="157200"/>
            <a:ext cx="9721080" cy="523220"/>
          </a:xfrm>
          <a:noFill/>
          <a:ln>
            <a:noFill/>
          </a:ln>
        </p:spPr>
        <p:txBody>
          <a:bodyPr wrap="square" anchor="t" anchorCtr="0">
            <a:spAutoFit/>
          </a:bodyPr>
          <a:lstStyle>
            <a:lvl1pPr>
              <a:defRPr sz="2800">
                <a:latin typeface="+mj-lt"/>
              </a:defRPr>
            </a:lvl1pPr>
          </a:lstStyle>
          <a:p>
            <a:r>
              <a:rPr lang="en-US"/>
              <a:t>Click to edit Master title style</a:t>
            </a:r>
            <a:endParaRPr lang="en-GB" dirty="0"/>
          </a:p>
        </p:txBody>
      </p:sp>
      <p:sp>
        <p:nvSpPr>
          <p:cNvPr id="3" name="Content Placeholder 2"/>
          <p:cNvSpPr>
            <a:spLocks noGrp="1"/>
          </p:cNvSpPr>
          <p:nvPr>
            <p:ph sz="half" idx="1"/>
          </p:nvPr>
        </p:nvSpPr>
        <p:spPr>
          <a:xfrm>
            <a:off x="216000" y="913285"/>
            <a:ext cx="4536505" cy="4248471"/>
          </a:xfrm>
        </p:spPr>
        <p:txBody>
          <a:bodyPr>
            <a:norm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40535" y="913285"/>
            <a:ext cx="4896545" cy="4248472"/>
          </a:xfrm>
        </p:spPr>
        <p:txBody>
          <a:bodyPr>
            <a:norm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9062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1D17-3AC1-4FC0-869E-7E6E947FE5F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ACE43C0-CDB2-4977-99A9-8BEF81505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8D985AB-50E8-48D6-8ADE-988385BFA1B4}"/>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5" name="Footer Placeholder 4">
            <a:extLst>
              <a:ext uri="{FF2B5EF4-FFF2-40B4-BE49-F238E27FC236}">
                <a16:creationId xmlns:a16="http://schemas.microsoft.com/office/drawing/2014/main" id="{26EF4BAB-4DEC-45C1-8EFE-32F38730160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B79E8C9-FC17-475A-A0CB-436E00BA472E}"/>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159485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A7D1-B746-4B1F-94F0-7922C807D245}"/>
              </a:ext>
            </a:extLst>
          </p:cNvPr>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7CE746EF-8571-4D2E-9E49-7F03509B4567}"/>
              </a:ext>
            </a:extLst>
          </p:cNvPr>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E116D-25EE-426E-B958-5DFF486C14DC}"/>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5" name="Footer Placeholder 4">
            <a:extLst>
              <a:ext uri="{FF2B5EF4-FFF2-40B4-BE49-F238E27FC236}">
                <a16:creationId xmlns:a16="http://schemas.microsoft.com/office/drawing/2014/main" id="{7AA37414-4420-4FB4-8322-3A5F12785EC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F66D533-6812-4C07-B97A-C860212C505B}"/>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271404345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183A-E076-4876-BFCB-FFFB17A6804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FE3EDAC-8C79-4CAA-A150-5699DE219F24}"/>
              </a:ext>
            </a:extLst>
          </p:cNvPr>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9CA3F9F-1FD7-4B5A-8346-3B0D0EA58626}"/>
              </a:ext>
            </a:extLst>
          </p:cNvPr>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C3D7D3-FCA5-4D98-8804-7B661AA7A28C}"/>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6" name="Footer Placeholder 5">
            <a:extLst>
              <a:ext uri="{FF2B5EF4-FFF2-40B4-BE49-F238E27FC236}">
                <a16:creationId xmlns:a16="http://schemas.microsoft.com/office/drawing/2014/main" id="{FBE18032-72BB-4E30-A58F-741C5AAA678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13E9F47-5A9C-4831-ABD6-C7889173BCE6}"/>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250939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D2BD-91E3-45B4-8455-170DF35C55B1}"/>
              </a:ext>
            </a:extLst>
          </p:cNvPr>
          <p:cNvSpPr>
            <a:spLocks noGrp="1"/>
          </p:cNvSpPr>
          <p:nvPr>
            <p:ph type="title"/>
          </p:nvPr>
        </p:nvSpPr>
        <p:spPr>
          <a:xfrm>
            <a:off x="699823" y="304271"/>
            <a:ext cx="8763000" cy="1104636"/>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156B5A5-3314-4FF9-9F90-57AE5D7E369F}"/>
              </a:ext>
            </a:extLst>
          </p:cNvPr>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C86E83E7-1A9B-4954-8504-2C346989E03F}"/>
              </a:ext>
            </a:extLst>
          </p:cNvPr>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4AEDDFCD-22D6-453A-866F-43F849C59C80}"/>
              </a:ext>
            </a:extLst>
          </p:cNvPr>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9B6F6-6755-4D87-A9F2-B85E62DA23BF}"/>
              </a:ext>
            </a:extLst>
          </p:cNvPr>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2710BB6-F192-4AF9-B5B3-8FE767717CA7}"/>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8" name="Footer Placeholder 7">
            <a:extLst>
              <a:ext uri="{FF2B5EF4-FFF2-40B4-BE49-F238E27FC236}">
                <a16:creationId xmlns:a16="http://schemas.microsoft.com/office/drawing/2014/main" id="{1D387ABA-86BD-4D21-B7AA-69BE764E4D4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080CDBFF-BF5C-439B-AA28-F7D78AE502E2}"/>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92041102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3555-2A96-4E37-BFAA-7B71774BD96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CDF072B-9B42-41EB-A068-3957FE8C88C1}"/>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4" name="Footer Placeholder 3">
            <a:extLst>
              <a:ext uri="{FF2B5EF4-FFF2-40B4-BE49-F238E27FC236}">
                <a16:creationId xmlns:a16="http://schemas.microsoft.com/office/drawing/2014/main" id="{8BAE3C84-26AC-4512-83A2-09345BAE8945}"/>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0D8EB10-D3CD-47C1-AEEB-AE50BF774202}"/>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2566935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D502D-5548-406B-B987-BDAFAB16CC37}"/>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3" name="Footer Placeholder 2">
            <a:extLst>
              <a:ext uri="{FF2B5EF4-FFF2-40B4-BE49-F238E27FC236}">
                <a16:creationId xmlns:a16="http://schemas.microsoft.com/office/drawing/2014/main" id="{2FA7C53A-A1BB-450D-A9AF-CE2BA3D8CF4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43D9AE4-870B-4523-886D-6FAA191932E0}"/>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133830434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174-C1AD-4F6D-8F22-03108D2299E4}"/>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82E4455-B75C-480E-987F-F4344029ED40}"/>
              </a:ext>
            </a:extLst>
          </p:cNvPr>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D1A36EA-EFBD-4D9C-AED6-18439624533C}"/>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F10028F1-3230-40E4-A641-F7D0331946CE}"/>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6" name="Footer Placeholder 5">
            <a:extLst>
              <a:ext uri="{FF2B5EF4-FFF2-40B4-BE49-F238E27FC236}">
                <a16:creationId xmlns:a16="http://schemas.microsoft.com/office/drawing/2014/main" id="{BEA7E6BB-0A31-4D5E-B1AF-9FF8F61622F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E5D4DE3-BC6E-43A6-B6E9-DC0BFA3EC83A}"/>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40243351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0A72-6287-40BA-B681-36A9C4CE2ECF}"/>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49CBB84-F210-43DB-AFD8-98C8A0E5D1DF}"/>
              </a:ext>
            </a:extLst>
          </p:cNvPr>
          <p:cNvSpPr>
            <a:spLocks noGrp="1"/>
          </p:cNvSpPr>
          <p:nvPr>
            <p:ph type="pic" idx="1"/>
          </p:nvPr>
        </p:nvSpPr>
        <p:spPr>
          <a:xfrm>
            <a:off x="4319323" y="822855"/>
            <a:ext cx="514350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ZA"/>
          </a:p>
        </p:txBody>
      </p:sp>
      <p:sp>
        <p:nvSpPr>
          <p:cNvPr id="4" name="Text Placeholder 3">
            <a:extLst>
              <a:ext uri="{FF2B5EF4-FFF2-40B4-BE49-F238E27FC236}">
                <a16:creationId xmlns:a16="http://schemas.microsoft.com/office/drawing/2014/main" id="{7A534B8A-394C-4D8C-ACF8-56E4EF0F6C78}"/>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0F6EB857-FE88-4EF4-A774-745FD2CD68D8}"/>
              </a:ext>
            </a:extLst>
          </p:cNvPr>
          <p:cNvSpPr>
            <a:spLocks noGrp="1"/>
          </p:cNvSpPr>
          <p:nvPr>
            <p:ph type="dt" sz="half" idx="10"/>
          </p:nvPr>
        </p:nvSpPr>
        <p:spPr/>
        <p:txBody>
          <a:bodyPr/>
          <a:lstStyle/>
          <a:p>
            <a:fld id="{44FB3E10-0D53-4664-8B1B-0349B2B5E057}" type="datetimeFigureOut">
              <a:rPr lang="en-ZA" smtClean="0"/>
              <a:t>2022/02/08</a:t>
            </a:fld>
            <a:endParaRPr lang="en-ZA"/>
          </a:p>
        </p:txBody>
      </p:sp>
      <p:sp>
        <p:nvSpPr>
          <p:cNvPr id="6" name="Footer Placeholder 5">
            <a:extLst>
              <a:ext uri="{FF2B5EF4-FFF2-40B4-BE49-F238E27FC236}">
                <a16:creationId xmlns:a16="http://schemas.microsoft.com/office/drawing/2014/main" id="{92881F97-9A43-4A06-9BD1-3863CCF6B97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070203A-6764-47C5-966D-5D896CFB0898}"/>
              </a:ext>
            </a:extLst>
          </p:cNvPr>
          <p:cNvSpPr>
            <a:spLocks noGrp="1"/>
          </p:cNvSpPr>
          <p:nvPr>
            <p:ph type="sldNum" sz="quarter" idx="12"/>
          </p:nvPr>
        </p:nvSpPr>
        <p:spPr/>
        <p:txBody>
          <a:bodyPr/>
          <a:lstStyle/>
          <a:p>
            <a:fld id="{6B74E0E3-60E6-4E78-A8EE-529C5DD74F73}" type="slidenum">
              <a:rPr lang="en-ZA" smtClean="0"/>
              <a:t>‹#›</a:t>
            </a:fld>
            <a:endParaRPr lang="en-ZA"/>
          </a:p>
        </p:txBody>
      </p:sp>
    </p:spTree>
    <p:extLst>
      <p:ext uri="{BB962C8B-B14F-4D97-AF65-F5344CB8AC3E}">
        <p14:creationId xmlns:p14="http://schemas.microsoft.com/office/powerpoint/2010/main" val="148947160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7A78E-E523-4667-8B8D-0D3F7EC05BFE}"/>
              </a:ext>
            </a:extLst>
          </p:cNvPr>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FC4DB86-A68B-4552-B08A-1B9EBF9D06F5}"/>
              </a:ext>
            </a:extLst>
          </p:cNvPr>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5157C19-B3CD-412F-8A97-F0E36A20004A}"/>
              </a:ext>
            </a:extLst>
          </p:cNvPr>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44FB3E10-0D53-4664-8B1B-0349B2B5E057}" type="datetimeFigureOut">
              <a:rPr lang="en-ZA" smtClean="0"/>
              <a:t>2022/02/08</a:t>
            </a:fld>
            <a:endParaRPr lang="en-ZA"/>
          </a:p>
        </p:txBody>
      </p:sp>
      <p:sp>
        <p:nvSpPr>
          <p:cNvPr id="5" name="Footer Placeholder 4">
            <a:extLst>
              <a:ext uri="{FF2B5EF4-FFF2-40B4-BE49-F238E27FC236}">
                <a16:creationId xmlns:a16="http://schemas.microsoft.com/office/drawing/2014/main" id="{A68E4881-C301-43E7-9902-C7DF818BA09E}"/>
              </a:ext>
            </a:extLst>
          </p:cNvPr>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081B7ED-E280-421B-BA1A-B82F9F2CF524}"/>
              </a:ext>
            </a:extLst>
          </p:cNvPr>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6B74E0E3-60E6-4E78-A8EE-529C5DD74F73}" type="slidenum">
              <a:rPr lang="en-ZA" smtClean="0"/>
              <a:t>‹#›</a:t>
            </a:fld>
            <a:endParaRPr lang="en-ZA"/>
          </a:p>
        </p:txBody>
      </p:sp>
    </p:spTree>
    <p:extLst>
      <p:ext uri="{BB962C8B-B14F-4D97-AF65-F5344CB8AC3E}">
        <p14:creationId xmlns:p14="http://schemas.microsoft.com/office/powerpoint/2010/main" val="2034995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51" r:id="rId12"/>
    <p:sldLayoutId id="2147483660" r:id="rId13"/>
    <p:sldLayoutId id="2147483652" r:id="rId14"/>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package" Target="../embeddings/Microsoft_Excel_Worksheet.xlsx"/><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package" Target="../embeddings/Microsoft_Excel_Worksheet1.xlsx"/><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package" Target="../embeddings/Microsoft_Excel_Worksheet2.xlsx"/><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1.emf"/><Relationship Id="rId5" Type="http://schemas.openxmlformats.org/officeDocument/2006/relationships/package" Target="../embeddings/Microsoft_Excel_Worksheet3.xlsx"/><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7691682C-0D49-4B1F-977C-EA47E61B54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01" y="3543300"/>
            <a:ext cx="1506233" cy="1914356"/>
          </a:xfrm>
          <a:prstGeom prst="rect">
            <a:avLst/>
          </a:prstGeom>
        </p:spPr>
      </p:pic>
      <p:sp>
        <p:nvSpPr>
          <p:cNvPr id="76" name="Rectangle 75">
            <a:extLst>
              <a:ext uri="{FF2B5EF4-FFF2-40B4-BE49-F238E27FC236}">
                <a16:creationId xmlns:a16="http://schemas.microsoft.com/office/drawing/2014/main" id="{35283208-51E0-457E-80BB-3104D4D67233}"/>
              </a:ext>
            </a:extLst>
          </p:cNvPr>
          <p:cNvSpPr/>
          <p:nvPr/>
        </p:nvSpPr>
        <p:spPr>
          <a:xfrm>
            <a:off x="355600" y="381000"/>
            <a:ext cx="3048000" cy="400110"/>
          </a:xfrm>
          <a:prstGeom prst="rect">
            <a:avLst/>
          </a:prstGeom>
        </p:spPr>
        <p:txBody>
          <a:bodyPr wrap="square">
            <a:spAutoFit/>
          </a:bodyPr>
          <a:lstStyle/>
          <a:p>
            <a:pPr marL="12700">
              <a:spcBef>
                <a:spcPts val="95"/>
              </a:spcBef>
            </a:pPr>
            <a:r>
              <a:rPr lang="en-ZA" sz="2000" b="1" spc="-60" dirty="0">
                <a:latin typeface="Verdana"/>
                <a:cs typeface="Verdana"/>
              </a:rPr>
              <a:t>ANNUAL REPORT</a:t>
            </a:r>
            <a:endParaRPr lang="en-ZA" sz="2000" dirty="0">
              <a:latin typeface="Verdana"/>
              <a:cs typeface="Verdana"/>
            </a:endParaRPr>
          </a:p>
        </p:txBody>
      </p:sp>
      <p:sp>
        <p:nvSpPr>
          <p:cNvPr id="78" name="Rectangle 77">
            <a:extLst>
              <a:ext uri="{FF2B5EF4-FFF2-40B4-BE49-F238E27FC236}">
                <a16:creationId xmlns:a16="http://schemas.microsoft.com/office/drawing/2014/main" id="{CC9D06ED-0D1D-40AD-AEFE-1EC37BEFBA65}"/>
              </a:ext>
            </a:extLst>
          </p:cNvPr>
          <p:cNvSpPr/>
          <p:nvPr/>
        </p:nvSpPr>
        <p:spPr>
          <a:xfrm>
            <a:off x="355600" y="685800"/>
            <a:ext cx="3048000" cy="400110"/>
          </a:xfrm>
          <a:prstGeom prst="rect">
            <a:avLst/>
          </a:prstGeom>
        </p:spPr>
        <p:txBody>
          <a:bodyPr wrap="square">
            <a:spAutoFit/>
          </a:bodyPr>
          <a:lstStyle/>
          <a:p>
            <a:pPr marL="12700">
              <a:spcBef>
                <a:spcPts val="95"/>
              </a:spcBef>
            </a:pPr>
            <a:r>
              <a:rPr lang="en-ZA" sz="2000" spc="-60" dirty="0">
                <a:solidFill>
                  <a:srgbClr val="009970"/>
                </a:solidFill>
                <a:latin typeface="Verdana"/>
                <a:cs typeface="Verdana"/>
              </a:rPr>
              <a:t>2020/</a:t>
            </a:r>
            <a:r>
              <a:rPr lang="en-ZA" sz="2000" spc="-60" dirty="0">
                <a:solidFill>
                  <a:srgbClr val="104586"/>
                </a:solidFill>
                <a:latin typeface="Verdana"/>
                <a:cs typeface="Verdana"/>
              </a:rPr>
              <a:t>21</a:t>
            </a:r>
            <a:endParaRPr lang="en-ZA" sz="2000" dirty="0">
              <a:solidFill>
                <a:srgbClr val="104586"/>
              </a:solidFill>
              <a:latin typeface="Verdana"/>
              <a:cs typeface="Verdana"/>
            </a:endParaRPr>
          </a:p>
        </p:txBody>
      </p:sp>
      <p:sp>
        <p:nvSpPr>
          <p:cNvPr id="5" name="Subtitle 2">
            <a:extLst>
              <a:ext uri="{FF2B5EF4-FFF2-40B4-BE49-F238E27FC236}">
                <a16:creationId xmlns:a16="http://schemas.microsoft.com/office/drawing/2014/main" id="{3F7BB279-BC43-495B-A8AC-0AEC4A8BF9A3}"/>
              </a:ext>
            </a:extLst>
          </p:cNvPr>
          <p:cNvSpPr txBox="1">
            <a:spLocks/>
          </p:cNvSpPr>
          <p:nvPr/>
        </p:nvSpPr>
        <p:spPr>
          <a:xfrm>
            <a:off x="2256990" y="4824095"/>
            <a:ext cx="7940800" cy="1267122"/>
          </a:xfrm>
          <a:prstGeom prst="rect">
            <a:avLst/>
          </a:prstGeom>
        </p:spPr>
        <p:txBody>
          <a:bodyPr vert="horz" lIns="91440" tIns="45720" rIns="91440" bIns="45720" rtlCol="0">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r">
              <a:buNone/>
            </a:pPr>
            <a:r>
              <a:rPr lang="en-ZA" sz="1600" dirty="0"/>
              <a:t>Presented by: SITA Managing Director</a:t>
            </a:r>
          </a:p>
          <a:p>
            <a:pPr marL="0" indent="0" algn="r">
              <a:buNone/>
            </a:pPr>
            <a:r>
              <a:rPr lang="en-ZA" sz="1600" dirty="0"/>
              <a:t>To</a:t>
            </a:r>
            <a:r>
              <a:rPr lang="en-ZA" sz="1600"/>
              <a:t>: Portfolio </a:t>
            </a:r>
            <a:r>
              <a:rPr lang="en-ZA" sz="1600" dirty="0"/>
              <a:t>Committee on Communications </a:t>
            </a:r>
          </a:p>
          <a:p>
            <a:pPr marL="0" indent="0" algn="r">
              <a:buNone/>
            </a:pPr>
            <a:r>
              <a:rPr lang="en-ZA" sz="1600" dirty="0"/>
              <a:t>Date:  January 2022</a:t>
            </a:r>
            <a:endParaRPr lang="en-GB" sz="1600" dirty="0"/>
          </a:p>
        </p:txBody>
      </p:sp>
    </p:spTree>
    <p:extLst>
      <p:ext uri="{BB962C8B-B14F-4D97-AF65-F5344CB8AC3E}">
        <p14:creationId xmlns:p14="http://schemas.microsoft.com/office/powerpoint/2010/main" val="280654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597170" y="5565206"/>
            <a:ext cx="8116888" cy="2723823"/>
          </a:xfrm>
          <a:prstGeom prst="rect">
            <a:avLst/>
          </a:prstGeom>
        </p:spPr>
        <p:txBody>
          <a:bodyPr wrap="square">
            <a:spAutoFit/>
          </a:bodyPr>
          <a:lstStyle/>
          <a:p>
            <a:pPr marL="285750" indent="-285750" algn="just" defTabSz="846625">
              <a:spcBef>
                <a:spcPts val="556"/>
              </a:spcBef>
              <a:buSzPct val="90000"/>
              <a:buFont typeface="Wingdings" panose="05000000000000000000" pitchFamily="2" charset="2"/>
              <a:buChar char="§"/>
            </a:pPr>
            <a:r>
              <a:rPr lang="en-US" sz="1100" dirty="0">
                <a:solidFill>
                  <a:srgbClr val="104586"/>
                </a:solidFill>
                <a:latin typeface="Arial" panose="020B0604020202020204" pitchFamily="34" charset="0"/>
                <a:cs typeface="Arial" panose="020B0604020202020204" pitchFamily="34" charset="0"/>
              </a:rPr>
              <a:t>XX</a:t>
            </a:r>
          </a:p>
          <a:p>
            <a:pPr marL="285750" indent="-285750" algn="just" defTabSz="846625">
              <a:spcBef>
                <a:spcPts val="556"/>
              </a:spcBef>
              <a:buSzPct val="90000"/>
              <a:buFont typeface="Wingdings" panose="05000000000000000000" pitchFamily="2" charset="2"/>
              <a:buChar char="§"/>
            </a:pPr>
            <a:r>
              <a:rPr lang="en-US" sz="1100" dirty="0">
                <a:solidFill>
                  <a:srgbClr val="104586"/>
                </a:solidFill>
                <a:latin typeface="Arial" panose="020B0604020202020204" pitchFamily="34" charset="0"/>
                <a:cs typeface="Arial" panose="020B0604020202020204" pitchFamily="34" charset="0"/>
              </a:rPr>
              <a:t>XX</a:t>
            </a:r>
          </a:p>
          <a:p>
            <a:pPr marL="285750" indent="-285750" algn="just" defTabSz="846625">
              <a:spcBef>
                <a:spcPts val="556"/>
              </a:spcBef>
              <a:buSzPct val="90000"/>
              <a:buFont typeface="Wingdings" panose="05000000000000000000" pitchFamily="2" charset="2"/>
              <a:buChar char="§"/>
            </a:pPr>
            <a:r>
              <a:rPr lang="en-US" sz="1100" dirty="0">
                <a:solidFill>
                  <a:srgbClr val="104586"/>
                </a:solidFill>
                <a:latin typeface="Arial" panose="020B0604020202020204" pitchFamily="34" charset="0"/>
                <a:cs typeface="Arial" panose="020B0604020202020204" pitchFamily="34" charset="0"/>
              </a:rPr>
              <a:t>XX</a:t>
            </a: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US" sz="1100" dirty="0">
              <a:solidFill>
                <a:srgbClr val="104586"/>
              </a:solidFill>
              <a:latin typeface="Arial" panose="020B0604020202020204" pitchFamily="34" charset="0"/>
              <a:cs typeface="Arial" panose="020B0604020202020204" pitchFamily="34" charset="0"/>
            </a:endParaRPr>
          </a:p>
          <a:p>
            <a:pPr marL="285750" indent="-285750" algn="just" defTabSz="846625">
              <a:spcBef>
                <a:spcPts val="556"/>
              </a:spcBef>
              <a:buSzPct val="90000"/>
              <a:buFont typeface="Wingdings" panose="05000000000000000000" pitchFamily="2" charset="2"/>
              <a:buChar char="§"/>
            </a:pPr>
            <a:endParaRPr lang="en-ZA" sz="1100" dirty="0">
              <a:solidFill>
                <a:srgbClr val="104586"/>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65266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marL="0" marR="0" lvl="0" indent="0" algn="l" defTabSz="846625" rtl="0" eaLnBrk="1" fontAlgn="auto" latinLnBrk="0" hangingPunct="1">
              <a:lnSpc>
                <a:spcPct val="100000"/>
              </a:lnSpc>
              <a:spcBef>
                <a:spcPct val="0"/>
              </a:spcBef>
              <a:spcAft>
                <a:spcPts val="0"/>
              </a:spcAft>
              <a:buClrTx/>
              <a:buSzTx/>
              <a:buFontTx/>
              <a:buNone/>
              <a:tabLst/>
              <a:defRPr/>
            </a:pPr>
            <a:r>
              <a:rPr lang="en-US" sz="2400" spc="-60" dirty="0">
                <a:solidFill>
                  <a:srgbClr val="104586"/>
                </a:solidFill>
                <a:latin typeface="Verdana"/>
                <a:ea typeface="+mn-ea"/>
              </a:rPr>
              <a:t>Programme 1: Thought Leadership and Service Delivery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1234456"/>
            <a:ext cx="9667987" cy="431657"/>
          </a:xfrm>
          <a:prstGeom prst="rect">
            <a:avLst/>
          </a:prstGeom>
        </p:spPr>
        <p:txBody>
          <a:bodyPr vert="horz" wrap="square" lIns="0" tIns="12700" rIns="0" bIns="0" rtlCol="0">
            <a:spAutoFit/>
          </a:bodyPr>
          <a:lstStyle/>
          <a:p>
            <a:pPr marL="12700" marR="5080" algn="just">
              <a:lnSpc>
                <a:spcPct val="116700"/>
              </a:lnSpc>
              <a:spcBef>
                <a:spcPts val="1070"/>
              </a:spcBef>
              <a:tabLst>
                <a:tab pos="444500" algn="l"/>
              </a:tabLst>
            </a:pPr>
            <a:r>
              <a:rPr lang="en-US" sz="1200" dirty="0">
                <a:solidFill>
                  <a:prstClr val="black"/>
                </a:solidFill>
                <a:latin typeface="Calibri Light"/>
                <a:cs typeface="Times New Roman"/>
              </a:rPr>
              <a:t>The purpose of this programme is to provide well researched, tested innovative and secure solutions, products and services aimed at digitizing government to improving citizen’s experience of government services.</a:t>
            </a:r>
          </a:p>
        </p:txBody>
      </p:sp>
      <p:graphicFrame>
        <p:nvGraphicFramePr>
          <p:cNvPr id="15" name="Table 14">
            <a:extLst>
              <a:ext uri="{FF2B5EF4-FFF2-40B4-BE49-F238E27FC236}">
                <a16:creationId xmlns:a16="http://schemas.microsoft.com/office/drawing/2014/main" id="{47BFD2C6-6B9F-4C0C-911B-FFCAE170CC62}"/>
              </a:ext>
            </a:extLst>
          </p:cNvPr>
          <p:cNvGraphicFramePr>
            <a:graphicFrameLocks noGrp="1"/>
          </p:cNvGraphicFramePr>
          <p:nvPr>
            <p:extLst>
              <p:ext uri="{D42A27DB-BD31-4B8C-83A1-F6EECF244321}">
                <p14:modId xmlns:p14="http://schemas.microsoft.com/office/powerpoint/2010/main" val="2097400730"/>
              </p:ext>
            </p:extLst>
          </p:nvPr>
        </p:nvGraphicFramePr>
        <p:xfrm>
          <a:off x="260191" y="1879854"/>
          <a:ext cx="9631680" cy="2425446"/>
        </p:xfrm>
        <a:graphic>
          <a:graphicData uri="http://schemas.openxmlformats.org/drawingml/2006/table">
            <a:tbl>
              <a:tblPr firstRow="1"/>
              <a:tblGrid>
                <a:gridCol w="1162209">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940276">
                  <a:extLst>
                    <a:ext uri="{9D8B030D-6E8A-4147-A177-3AD203B41FA5}">
                      <a16:colId xmlns:a16="http://schemas.microsoft.com/office/drawing/2014/main" val="20005"/>
                    </a:ext>
                  </a:extLst>
                </a:gridCol>
                <a:gridCol w="1890395">
                  <a:extLst>
                    <a:ext uri="{9D8B030D-6E8A-4147-A177-3AD203B41FA5}">
                      <a16:colId xmlns:a16="http://schemas.microsoft.com/office/drawing/2014/main" val="20006"/>
                    </a:ext>
                  </a:extLst>
                </a:gridCol>
              </a:tblGrid>
              <a:tr h="0">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extLst>
                  <a:ext uri="{0D108BD9-81ED-4DB2-BD59-A6C34878D82A}">
                    <a16:rowId xmlns:a16="http://schemas.microsoft.com/office/drawing/2014/main" val="10000"/>
                  </a:ext>
                </a:extLst>
              </a:tr>
              <a:tr h="109093">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Contracted SLA metrics achieved</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1100" b="0" kern="12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performance against measured contracted SLA metrics</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95.40% performance against measured contracted SLA metrics</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90% performance against measured contracted SLA metrics</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tabLst>
                          <a:tab pos="2637155" algn="ctr"/>
                          <a:tab pos="5274310" algn="r"/>
                        </a:tabLst>
                      </a:pPr>
                      <a:r>
                        <a:rPr lang="en-ZA" sz="1000" b="0" dirty="0">
                          <a:solidFill>
                            <a:srgbClr val="00B050"/>
                          </a:solidFill>
                          <a:effectLst/>
                          <a:latin typeface="Calibri Light" panose="020F0302020204030204" pitchFamily="34" charset="0"/>
                          <a:ea typeface="Calibri" panose="020F0502020204030204" pitchFamily="34" charset="0"/>
                          <a:cs typeface="Calibri Light" panose="020F0302020204030204" pitchFamily="34" charset="0"/>
                        </a:rPr>
                        <a:t>Achieved</a:t>
                      </a:r>
                      <a:endParaRPr lang="en-ZA" sz="1100" b="0" dirty="0">
                        <a:solidFill>
                          <a:srgbClr val="00B050"/>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96.18% </a:t>
                      </a:r>
                      <a:r>
                        <a:rPr kumimoji="0" lang="en-ZA" sz="10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performance against measured contracted SLA metrics</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6.18%</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tabLst>
                          <a:tab pos="857250" algn="ctr"/>
                          <a:tab pos="5274310" algn="r"/>
                        </a:tabLs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Normalisation / stabilisation of operations as more people are</a:t>
                      </a:r>
                    </a:p>
                    <a:p>
                      <a:pPr algn="l">
                        <a:lnSpc>
                          <a:spcPct val="115000"/>
                        </a:lnSpc>
                        <a:spcAft>
                          <a:spcPts val="0"/>
                        </a:spcAft>
                        <a:tabLst>
                          <a:tab pos="857250" algn="ctr"/>
                          <a:tab pos="5274310" algn="r"/>
                        </a:tabLs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starting to return to the office.</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extLst>
                  <a:ext uri="{0D108BD9-81ED-4DB2-BD59-A6C34878D82A}">
                    <a16:rowId xmlns:a16="http://schemas.microsoft.com/office/drawing/2014/main" val="10001"/>
                  </a:ext>
                </a:extLst>
              </a:tr>
              <a:tr h="0">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Open innovation solutions commercialised</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of open Innovation solutions commercialised</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1 open Innovation solutions commercialised</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60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1 open innovation solution commercialised</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algn="l" defTabSz="761970" rtl="0" eaLnBrk="1" latinLnBrk="0" hangingPunct="1">
                        <a:lnSpc>
                          <a:spcPct val="115000"/>
                        </a:lnSpc>
                        <a:spcAft>
                          <a:spcPts val="0"/>
                        </a:spcAft>
                        <a:tabLst>
                          <a:tab pos="2637155" algn="ctr"/>
                          <a:tab pos="5274310" algn="r"/>
                        </a:tabLst>
                      </a:pPr>
                      <a:r>
                        <a:rPr lang="en-ZA" sz="1000" b="0" kern="1200" dirty="0">
                          <a:solidFill>
                            <a:srgbClr val="00B050"/>
                          </a:solidFill>
                          <a:effectLst/>
                          <a:latin typeface="Calibri Light" panose="020F0302020204030204" pitchFamily="34" charset="0"/>
                          <a:ea typeface="Calibri" panose="020F0502020204030204" pitchFamily="34" charset="0"/>
                          <a:cs typeface="Calibri Light" panose="020F0302020204030204" pitchFamily="34" charset="0"/>
                        </a:rPr>
                        <a:t>Achieved</a:t>
                      </a:r>
                    </a:p>
                    <a:p>
                      <a:pPr marL="0" algn="l" defTabSz="761970" rtl="0" eaLnBrk="1" latinLnBrk="0" hangingPunct="1">
                        <a:lnSpc>
                          <a:spcPct val="115000"/>
                        </a:lnSpc>
                        <a:spcAft>
                          <a:spcPts val="0"/>
                        </a:spcAft>
                        <a:tabLst>
                          <a:tab pos="2637155" algn="ctr"/>
                          <a:tab pos="5274310" algn="r"/>
                        </a:tabLst>
                      </a:pPr>
                      <a:r>
                        <a:rPr lang="en-ZA" sz="1000" b="0" kern="120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2 open innovation solutions</a:t>
                      </a:r>
                      <a:endParaRPr lang="en-ZA" sz="1000" b="0" kern="120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60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1</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Clientele demand and digital </a:t>
                      </a:r>
                      <a:r>
                        <a:rPr lang="en-US" sz="1000" b="0" dirty="0" err="1">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tansformation</a:t>
                      </a: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journey provided opportunity to develop additional innovation solution.</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9731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marL="0" marR="0" lvl="0" indent="0" algn="l" defTabSz="846625" rtl="0" eaLnBrk="1" fontAlgn="auto" latinLnBrk="0" hangingPunct="1">
              <a:lnSpc>
                <a:spcPct val="100000"/>
              </a:lnSpc>
              <a:spcBef>
                <a:spcPct val="0"/>
              </a:spcBef>
              <a:spcAft>
                <a:spcPts val="0"/>
              </a:spcAft>
              <a:buClrTx/>
              <a:buSzTx/>
              <a:buFontTx/>
              <a:buNone/>
              <a:tabLst/>
              <a:defRPr/>
            </a:pPr>
            <a:r>
              <a:rPr lang="en-US" sz="2400" spc="-60" dirty="0">
                <a:solidFill>
                  <a:srgbClr val="104586"/>
                </a:solidFill>
                <a:latin typeface="Verdana"/>
                <a:ea typeface="+mn-ea"/>
              </a:rPr>
              <a:t>Programme 1: Thought Leadership and Service Delivery…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01843"/>
            <a:ext cx="9667987" cy="431657"/>
          </a:xfrm>
          <a:prstGeom prst="rect">
            <a:avLst/>
          </a:prstGeom>
        </p:spPr>
        <p:txBody>
          <a:bodyPr vert="horz" wrap="square" lIns="0" tIns="12700" rIns="0" bIns="0" rtlCol="0">
            <a:spAutoFit/>
          </a:bodyPr>
          <a:lstStyle/>
          <a:p>
            <a:pPr marL="12700" marR="5080" algn="just">
              <a:lnSpc>
                <a:spcPct val="116700"/>
              </a:lnSpc>
              <a:spcBef>
                <a:spcPts val="1070"/>
              </a:spcBef>
              <a:tabLst>
                <a:tab pos="444500" algn="l"/>
              </a:tabLst>
            </a:pPr>
            <a:r>
              <a:rPr lang="en-US" sz="1200" dirty="0">
                <a:solidFill>
                  <a:prstClr val="black"/>
                </a:solidFill>
                <a:latin typeface="Calibri Light"/>
                <a:cs typeface="Times New Roman"/>
              </a:rPr>
              <a:t>The purpose of this programme is to provide well researched, tested innovative and secure solutions, products and services aimed at digitizing government to improving citizen’s experience of government services.</a:t>
            </a:r>
          </a:p>
        </p:txBody>
      </p:sp>
      <p:graphicFrame>
        <p:nvGraphicFramePr>
          <p:cNvPr id="12" name="Table 11">
            <a:extLst>
              <a:ext uri="{FF2B5EF4-FFF2-40B4-BE49-F238E27FC236}">
                <a16:creationId xmlns:a16="http://schemas.microsoft.com/office/drawing/2014/main" id="{5D5D5D1D-8B4B-4FBE-B839-0080B5DE5716}"/>
              </a:ext>
            </a:extLst>
          </p:cNvPr>
          <p:cNvGraphicFramePr>
            <a:graphicFrameLocks noGrp="1"/>
          </p:cNvGraphicFramePr>
          <p:nvPr>
            <p:extLst>
              <p:ext uri="{D42A27DB-BD31-4B8C-83A1-F6EECF244321}">
                <p14:modId xmlns:p14="http://schemas.microsoft.com/office/powerpoint/2010/main" val="1503829145"/>
              </p:ext>
            </p:extLst>
          </p:nvPr>
        </p:nvGraphicFramePr>
        <p:xfrm>
          <a:off x="268013" y="1409700"/>
          <a:ext cx="9637676" cy="4081526"/>
        </p:xfrm>
        <a:graphic>
          <a:graphicData uri="http://schemas.openxmlformats.org/drawingml/2006/table">
            <a:tbl>
              <a:tblPr firstRow="1"/>
              <a:tblGrid>
                <a:gridCol w="1162932">
                  <a:extLst>
                    <a:ext uri="{9D8B030D-6E8A-4147-A177-3AD203B41FA5}">
                      <a16:colId xmlns:a16="http://schemas.microsoft.com/office/drawing/2014/main" val="20000"/>
                    </a:ext>
                  </a:extLst>
                </a:gridCol>
                <a:gridCol w="1143712">
                  <a:extLst>
                    <a:ext uri="{9D8B030D-6E8A-4147-A177-3AD203B41FA5}">
                      <a16:colId xmlns:a16="http://schemas.microsoft.com/office/drawing/2014/main" val="20001"/>
                    </a:ext>
                  </a:extLst>
                </a:gridCol>
                <a:gridCol w="1143712">
                  <a:extLst>
                    <a:ext uri="{9D8B030D-6E8A-4147-A177-3AD203B41FA5}">
                      <a16:colId xmlns:a16="http://schemas.microsoft.com/office/drawing/2014/main" val="20002"/>
                    </a:ext>
                  </a:extLst>
                </a:gridCol>
                <a:gridCol w="1524948">
                  <a:extLst>
                    <a:ext uri="{9D8B030D-6E8A-4147-A177-3AD203B41FA5}">
                      <a16:colId xmlns:a16="http://schemas.microsoft.com/office/drawing/2014/main" val="20003"/>
                    </a:ext>
                  </a:extLst>
                </a:gridCol>
                <a:gridCol w="1599767">
                  <a:extLst>
                    <a:ext uri="{9D8B030D-6E8A-4147-A177-3AD203B41FA5}">
                      <a16:colId xmlns:a16="http://schemas.microsoft.com/office/drawing/2014/main" val="20004"/>
                    </a:ext>
                  </a:extLst>
                </a:gridCol>
                <a:gridCol w="992646">
                  <a:extLst>
                    <a:ext uri="{9D8B030D-6E8A-4147-A177-3AD203B41FA5}">
                      <a16:colId xmlns:a16="http://schemas.microsoft.com/office/drawing/2014/main" val="20005"/>
                    </a:ext>
                  </a:extLst>
                </a:gridCol>
                <a:gridCol w="2069959">
                  <a:extLst>
                    <a:ext uri="{9D8B030D-6E8A-4147-A177-3AD203B41FA5}">
                      <a16:colId xmlns:a16="http://schemas.microsoft.com/office/drawing/2014/main" val="20006"/>
                    </a:ext>
                  </a:extLst>
                </a:gridCol>
              </a:tblGrid>
              <a:tr h="353833">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blipFill dpi="0" rotWithShape="1">
                      <a:blip r:embed="rId5"/>
                      <a:srcRect/>
                      <a:tile tx="0" ty="0" sx="100000" sy="100000" flip="x" algn="tl"/>
                    </a:blipFill>
                  </a:tcPr>
                </a:tc>
                <a:extLst>
                  <a:ext uri="{0D108BD9-81ED-4DB2-BD59-A6C34878D82A}">
                    <a16:rowId xmlns:a16="http://schemas.microsoft.com/office/drawing/2014/main" val="10000"/>
                  </a:ext>
                </a:extLst>
              </a:tr>
              <a:tr h="3489186">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Achieve growth in government market share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 increase in government market share</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nSpc>
                          <a:spcPct val="115000"/>
                        </a:lnSpc>
                        <a:spcAft>
                          <a:spcPts val="0"/>
                        </a:spcAft>
                      </a:pPr>
                      <a:r>
                        <a:rPr lang="en-GB" sz="1000" b="0" kern="1200" dirty="0">
                          <a:solidFill>
                            <a:schemeClr val="tx1"/>
                          </a:solidFill>
                          <a:effectLst/>
                          <a:latin typeface="Calibri Light" panose="020F0302020204030204" pitchFamily="34" charset="0"/>
                          <a:ea typeface="Arial Unicode MS"/>
                          <a:cs typeface="Times New Roman" panose="02020603050405020304" pitchFamily="18" charset="0"/>
                        </a:rPr>
                        <a:t>24.6% increase in government market share </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10% increase in government market share on designated services (redefined baseline based on SITA’s </a:t>
                      </a:r>
                      <a:r>
                        <a:rPr lang="en-ZA" sz="10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2019/2020 </a:t>
                      </a: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service portfolio in scope)</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tabLst>
                          <a:tab pos="457200" algn="l"/>
                        </a:tabLst>
                      </a:pPr>
                      <a:r>
                        <a:rPr lang="en-ZA" sz="1000" b="0" dirty="0">
                          <a:solidFill>
                            <a:srgbClr val="FF3300"/>
                          </a:solidFill>
                          <a:effectLst/>
                          <a:latin typeface="Calibri Light" panose="020F0302020204030204" pitchFamily="34" charset="0"/>
                          <a:ea typeface="Calibri" panose="020F0502020204030204" pitchFamily="34" charset="0"/>
                          <a:cs typeface="Calibri Light" panose="020F0302020204030204" pitchFamily="34" charset="0"/>
                        </a:rPr>
                        <a:t>Not achieved</a:t>
                      </a:r>
                      <a:endParaRPr lang="en-ZA" sz="1100" b="0" dirty="0">
                        <a:solidFill>
                          <a:srgbClr val="FF3300"/>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tabLst>
                          <a:tab pos="457200" algn="l"/>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-6.2%</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tabLst>
                          <a:tab pos="457200" algn="l"/>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Although this reflects negative growth, the revenue in 2019/20 related to the market share scope was R4,965bn vs. the revenue in 2020/21 of R5,394bn. This reflects an 8.6% increase (R428,56m), year-on -year.</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algn="l">
                        <a:lnSpc>
                          <a:spcPct val="115000"/>
                        </a:lnSpc>
                        <a:spcAft>
                          <a:spcPts val="0"/>
                        </a:spcAft>
                        <a:tabLst>
                          <a:tab pos="2637155" algn="ctr"/>
                          <a:tab pos="5274310" algn="r"/>
                        </a:tabLst>
                      </a:pPr>
                      <a:r>
                        <a:rPr lang="en-ZA" sz="1000" b="0" dirty="0">
                          <a:solidFill>
                            <a:srgbClr val="FF0000"/>
                          </a:solidFill>
                          <a:effectLst/>
                          <a:latin typeface="Calibri Light" panose="020F0302020204030204" pitchFamily="34" charset="0"/>
                          <a:ea typeface="Calibri" panose="020F0502020204030204" pitchFamily="34" charset="0"/>
                          <a:cs typeface="Calibri Light" panose="020F0302020204030204" pitchFamily="34" charset="0"/>
                        </a:rPr>
                        <a:t>-16.2%</a:t>
                      </a:r>
                      <a:endParaRPr lang="en-ZA" sz="1100" b="0" dirty="0">
                        <a:solidFill>
                          <a:srgbClr val="FF0000"/>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tc>
                  <a:txBody>
                    <a:bodyPr/>
                    <a:lstStyle>
                      <a:lvl1pPr marL="0" algn="l" defTabSz="761970" rtl="0" eaLnBrk="1" latinLnBrk="0" hangingPunct="1">
                        <a:defRPr sz="1500" kern="1200">
                          <a:solidFill>
                            <a:schemeClr val="tx1"/>
                          </a:solidFill>
                          <a:latin typeface="Calibri Light"/>
                        </a:defRPr>
                      </a:lvl1pPr>
                      <a:lvl2pPr marL="380985" algn="l" defTabSz="761970" rtl="0" eaLnBrk="1" latinLnBrk="0" hangingPunct="1">
                        <a:defRPr sz="1500" kern="1200">
                          <a:solidFill>
                            <a:schemeClr val="tx1"/>
                          </a:solidFill>
                          <a:latin typeface="Calibri Light"/>
                        </a:defRPr>
                      </a:lvl2pPr>
                      <a:lvl3pPr marL="761970" algn="l" defTabSz="761970" rtl="0" eaLnBrk="1" latinLnBrk="0" hangingPunct="1">
                        <a:defRPr sz="1500" kern="1200">
                          <a:solidFill>
                            <a:schemeClr val="tx1"/>
                          </a:solidFill>
                          <a:latin typeface="Calibri Light"/>
                        </a:defRPr>
                      </a:lvl3pPr>
                      <a:lvl4pPr marL="1142954" algn="l" defTabSz="761970" rtl="0" eaLnBrk="1" latinLnBrk="0" hangingPunct="1">
                        <a:defRPr sz="1500" kern="1200">
                          <a:solidFill>
                            <a:schemeClr val="tx1"/>
                          </a:solidFill>
                          <a:latin typeface="Calibri Light"/>
                        </a:defRPr>
                      </a:lvl4pPr>
                      <a:lvl5pPr marL="1523939" algn="l" defTabSz="761970" rtl="0" eaLnBrk="1" latinLnBrk="0" hangingPunct="1">
                        <a:defRPr sz="1500" kern="1200">
                          <a:solidFill>
                            <a:schemeClr val="tx1"/>
                          </a:solidFill>
                          <a:latin typeface="Calibri Light"/>
                        </a:defRPr>
                      </a:lvl5pPr>
                      <a:lvl6pPr marL="1904924" algn="l" defTabSz="761970" rtl="0" eaLnBrk="1" latinLnBrk="0" hangingPunct="1">
                        <a:defRPr sz="1500" kern="1200">
                          <a:solidFill>
                            <a:schemeClr val="tx1"/>
                          </a:solidFill>
                          <a:latin typeface="Calibri Light"/>
                        </a:defRPr>
                      </a:lvl6pPr>
                      <a:lvl7pPr marL="2285909" algn="l" defTabSz="761970" rtl="0" eaLnBrk="1" latinLnBrk="0" hangingPunct="1">
                        <a:defRPr sz="1500" kern="1200">
                          <a:solidFill>
                            <a:schemeClr val="tx1"/>
                          </a:solidFill>
                          <a:latin typeface="Calibri Light"/>
                        </a:defRPr>
                      </a:lvl7pPr>
                      <a:lvl8pPr marL="2666893" algn="l" defTabSz="761970" rtl="0" eaLnBrk="1" latinLnBrk="0" hangingPunct="1">
                        <a:defRPr sz="1500" kern="1200">
                          <a:solidFill>
                            <a:schemeClr val="tx1"/>
                          </a:solidFill>
                          <a:latin typeface="Calibri Light"/>
                        </a:defRPr>
                      </a:lvl8pPr>
                      <a:lvl9pPr marL="3047878" algn="l" defTabSz="761970" rtl="0" eaLnBrk="1" latinLnBrk="0" hangingPunct="1">
                        <a:defRPr sz="1500" kern="1200">
                          <a:solidFill>
                            <a:schemeClr val="tx1"/>
                          </a:solidFill>
                          <a:latin typeface="Calibri Light"/>
                        </a:defRPr>
                      </a:lvl9pPr>
                    </a:lstStyle>
                    <a:p>
                      <a:pPr marL="342900" lvl="0" indent="-342900" algn="l">
                        <a:lnSpc>
                          <a:spcPct val="115000"/>
                        </a:lnSpc>
                        <a:spcAft>
                          <a:spcPts val="0"/>
                        </a:spcAft>
                        <a:buFont typeface="+mj-lt"/>
                        <a:buAutoNum type="alphaLcParenBoth"/>
                        <a:tabLst>
                          <a:tab pos="228600" algn="l"/>
                          <a:tab pos="457200" algn="l"/>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The accuracy of data related to the ICT budget (i.e. R10.75bn) from the government’s Business Accounting System was stated as a risk in the measure profile.</a:t>
                      </a:r>
                      <a:endParaRPr lang="en-ZA" sz="11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l">
                        <a:lnSpc>
                          <a:spcPct val="115000"/>
                        </a:lnSpc>
                        <a:spcAft>
                          <a:spcPts val="0"/>
                        </a:spcAft>
                        <a:buFont typeface="+mj-lt"/>
                        <a:buAutoNum type="alphaLcParenBoth"/>
                        <a:tabLst>
                          <a:tab pos="228600" algn="l"/>
                          <a:tab pos="457200" algn="l"/>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All indications are that the ICT budget information has not been updated/changed by government departments as finances were reprioritise in response to the national COVID-19 pandemic. </a:t>
                      </a:r>
                      <a:endParaRPr lang="en-ZA" sz="11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l">
                        <a:lnSpc>
                          <a:spcPct val="115000"/>
                        </a:lnSpc>
                        <a:spcAft>
                          <a:spcPts val="0"/>
                        </a:spcAft>
                        <a:buFont typeface="+mj-lt"/>
                        <a:buAutoNum type="alphaLcParenBoth"/>
                        <a:tabLst>
                          <a:tab pos="228600" algn="l"/>
                          <a:tab pos="457200" algn="l"/>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The ICT budget could also not be verified through National Treasury. It would be a challenging task, if at all possible, to verify through each national and provincial department.</a:t>
                      </a:r>
                      <a:endParaRPr lang="en-ZA" sz="11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27B">
                        <a:alpha val="7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2650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marL="0" marR="0" lvl="0" indent="0" algn="l" defTabSz="846625" rtl="0" eaLnBrk="1" fontAlgn="auto" latinLnBrk="0" hangingPunct="1">
              <a:lnSpc>
                <a:spcPct val="100000"/>
              </a:lnSpc>
              <a:spcBef>
                <a:spcPct val="0"/>
              </a:spcBef>
              <a:spcAft>
                <a:spcPts val="0"/>
              </a:spcAft>
              <a:buClrTx/>
              <a:buSzTx/>
              <a:buFontTx/>
              <a:buNone/>
              <a:tabLst/>
              <a:defRPr/>
            </a:pPr>
            <a:r>
              <a:rPr lang="en-US" sz="2400" spc="-60" dirty="0">
                <a:solidFill>
                  <a:srgbClr val="104586"/>
                </a:solidFill>
                <a:latin typeface="Verdana"/>
                <a:ea typeface="+mn-ea"/>
              </a:rPr>
              <a:t>Programme 1: Thought Leadership and Service Delivery…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01843"/>
            <a:ext cx="9667987" cy="431657"/>
          </a:xfrm>
          <a:prstGeom prst="rect">
            <a:avLst/>
          </a:prstGeom>
        </p:spPr>
        <p:txBody>
          <a:bodyPr vert="horz" wrap="square" lIns="0" tIns="12700" rIns="0" bIns="0" rtlCol="0">
            <a:spAutoFit/>
          </a:bodyPr>
          <a:lstStyle/>
          <a:p>
            <a:pPr marL="12700" marR="5080" algn="just">
              <a:lnSpc>
                <a:spcPct val="116700"/>
              </a:lnSpc>
              <a:spcBef>
                <a:spcPts val="1070"/>
              </a:spcBef>
              <a:tabLst>
                <a:tab pos="444500" algn="l"/>
              </a:tabLst>
            </a:pPr>
            <a:r>
              <a:rPr lang="en-US" sz="1200" dirty="0">
                <a:solidFill>
                  <a:prstClr val="black"/>
                </a:solidFill>
                <a:latin typeface="Calibri Light"/>
                <a:cs typeface="Times New Roman"/>
              </a:rPr>
              <a:t>The purpose of this programme is to provide well researched, tested innovative and secure solutions, products and services aimed at digitizing government to improving citizen’s experience of government services.</a:t>
            </a:r>
          </a:p>
        </p:txBody>
      </p:sp>
      <p:graphicFrame>
        <p:nvGraphicFramePr>
          <p:cNvPr id="11" name="Table 10">
            <a:extLst>
              <a:ext uri="{FF2B5EF4-FFF2-40B4-BE49-F238E27FC236}">
                <a16:creationId xmlns:a16="http://schemas.microsoft.com/office/drawing/2014/main" id="{F8857071-2858-4380-AFCC-6E27BB7D5813}"/>
              </a:ext>
            </a:extLst>
          </p:cNvPr>
          <p:cNvGraphicFramePr>
            <a:graphicFrameLocks noGrp="1"/>
          </p:cNvGraphicFramePr>
          <p:nvPr>
            <p:extLst>
              <p:ext uri="{D42A27DB-BD31-4B8C-83A1-F6EECF244321}">
                <p14:modId xmlns:p14="http://schemas.microsoft.com/office/powerpoint/2010/main" val="3092228217"/>
              </p:ext>
            </p:extLst>
          </p:nvPr>
        </p:nvGraphicFramePr>
        <p:xfrm>
          <a:off x="260190" y="1441847"/>
          <a:ext cx="9772810" cy="3288018"/>
        </p:xfrm>
        <a:graphic>
          <a:graphicData uri="http://schemas.openxmlformats.org/drawingml/2006/table">
            <a:tbl>
              <a:tblPr firstRow="1"/>
              <a:tblGrid>
                <a:gridCol w="1024606">
                  <a:extLst>
                    <a:ext uri="{9D8B030D-6E8A-4147-A177-3AD203B41FA5}">
                      <a16:colId xmlns:a16="http://schemas.microsoft.com/office/drawing/2014/main" val="20000"/>
                    </a:ext>
                  </a:extLst>
                </a:gridCol>
                <a:gridCol w="1005115">
                  <a:extLst>
                    <a:ext uri="{9D8B030D-6E8A-4147-A177-3AD203B41FA5}">
                      <a16:colId xmlns:a16="http://schemas.microsoft.com/office/drawing/2014/main" val="20001"/>
                    </a:ext>
                  </a:extLst>
                </a:gridCol>
                <a:gridCol w="1145202">
                  <a:extLst>
                    <a:ext uri="{9D8B030D-6E8A-4147-A177-3AD203B41FA5}">
                      <a16:colId xmlns:a16="http://schemas.microsoft.com/office/drawing/2014/main" val="20002"/>
                    </a:ext>
                  </a:extLst>
                </a:gridCol>
                <a:gridCol w="1154459">
                  <a:extLst>
                    <a:ext uri="{9D8B030D-6E8A-4147-A177-3AD203B41FA5}">
                      <a16:colId xmlns:a16="http://schemas.microsoft.com/office/drawing/2014/main" val="20003"/>
                    </a:ext>
                  </a:extLst>
                </a:gridCol>
                <a:gridCol w="2184698">
                  <a:extLst>
                    <a:ext uri="{9D8B030D-6E8A-4147-A177-3AD203B41FA5}">
                      <a16:colId xmlns:a16="http://schemas.microsoft.com/office/drawing/2014/main" val="20004"/>
                    </a:ext>
                  </a:extLst>
                </a:gridCol>
                <a:gridCol w="1005115">
                  <a:extLst>
                    <a:ext uri="{9D8B030D-6E8A-4147-A177-3AD203B41FA5}">
                      <a16:colId xmlns:a16="http://schemas.microsoft.com/office/drawing/2014/main" val="20005"/>
                    </a:ext>
                  </a:extLst>
                </a:gridCol>
                <a:gridCol w="2253615">
                  <a:extLst>
                    <a:ext uri="{9D8B030D-6E8A-4147-A177-3AD203B41FA5}">
                      <a16:colId xmlns:a16="http://schemas.microsoft.com/office/drawing/2014/main" val="20006"/>
                    </a:ext>
                  </a:extLst>
                </a:gridCol>
              </a:tblGrid>
              <a:tr h="423833">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1449020">
                <a:tc>
                  <a:txBody>
                    <a:body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Digital platforms established</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of digital platforms deployed</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Big Data Analytics platform in production and establish the Cloud IDE and Dev Ops platforms in production</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3 digital platforms deployed</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None</a:t>
                      </a:r>
                      <a:endParaRPr lang="en-ZA"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No variance</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 </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10001"/>
                  </a:ext>
                </a:extLst>
              </a:tr>
              <a:tr h="1415165">
                <a:tc>
                  <a:txBody>
                    <a:body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Integration of government data and systems</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of use cases developed through the integration of government data and systems</a:t>
                      </a:r>
                      <a:endParaRPr lang="en-ZA"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ZA" sz="1000" b="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a:t>
                      </a:r>
                      <a:endParaRPr lang="en-ZA"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1 Big Data Analysis Use Case deployed</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00B050"/>
                          </a:solidFill>
                          <a:effectLst/>
                          <a:latin typeface="Calibri Light" panose="020F0302020204030204" pitchFamily="34" charset="0"/>
                          <a:ea typeface="Calibri" panose="020F0502020204030204" pitchFamily="34" charset="0"/>
                          <a:cs typeface="Calibri Light" panose="020F0302020204030204" pitchFamily="34" charset="0"/>
                        </a:rPr>
                        <a:t>Achieved</a:t>
                      </a:r>
                      <a:endParaRPr lang="en-ZA" sz="1100" b="0" dirty="0">
                        <a:solidFill>
                          <a:srgbClr val="00B050"/>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2 Big Data Analytics use cases deployed</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1</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spcAft>
                          <a:spcPts val="0"/>
                        </a:spcAft>
                        <a:tabLst>
                          <a:tab pos="2637155" algn="ctr"/>
                          <a:tab pos="5274310" algn="r"/>
                        </a:tabLs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Demand from our clientele that necessitated response by delivering on additional requirements which relate</a:t>
                      </a:r>
                    </a:p>
                    <a:p>
                      <a:pPr algn="l">
                        <a:spcAft>
                          <a:spcPts val="0"/>
                        </a:spcAft>
                        <a:tabLst>
                          <a:tab pos="2637155" algn="ctr"/>
                          <a:tab pos="5274310" algn="r"/>
                        </a:tabLs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specifically to the fact that government is seeing data as a strategic asset for evidence-based decision-making and</a:t>
                      </a:r>
                    </a:p>
                    <a:p>
                      <a:pPr algn="l">
                        <a:spcAft>
                          <a:spcPts val="0"/>
                        </a:spcAft>
                        <a:tabLst>
                          <a:tab pos="2637155" algn="ctr"/>
                          <a:tab pos="5274310" algn="r"/>
                        </a:tabLst>
                      </a:pPr>
                      <a:r>
                        <a:rPr lang="en-US"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appropriate policy interventions.</a:t>
                      </a:r>
                      <a:endParaRPr lang="en-ZA" sz="1100" b="0" dirty="0">
                        <a:solidFill>
                          <a:schemeClr val="tx1"/>
                        </a:solidFill>
                        <a:effectLst/>
                        <a:latin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19238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lvl="0"/>
            <a:r>
              <a:rPr lang="en-US" sz="2400" spc="-60" dirty="0">
                <a:solidFill>
                  <a:srgbClr val="104586"/>
                </a:solidFill>
                <a:latin typeface="Verdana"/>
                <a:ea typeface="+mn-ea"/>
              </a:rPr>
              <a:t>Programme 2:  Digital Infrastructure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01843"/>
            <a:ext cx="9667987" cy="431657"/>
          </a:xfrm>
          <a:prstGeom prst="rect">
            <a:avLst/>
          </a:prstGeom>
        </p:spPr>
        <p:txBody>
          <a:bodyPr vert="horz" wrap="square" lIns="0" tIns="12700" rIns="0" bIns="0" rtlCol="0">
            <a:spAutoFit/>
          </a:bodyPr>
          <a:lstStyle/>
          <a:p>
            <a:pPr marL="12700" marR="5080" algn="just">
              <a:lnSpc>
                <a:spcPct val="116700"/>
              </a:lnSpc>
              <a:spcBef>
                <a:spcPts val="1070"/>
              </a:spcBef>
              <a:tabLst>
                <a:tab pos="444500" algn="l"/>
              </a:tabLst>
            </a:pPr>
            <a:r>
              <a:rPr lang="en-US" sz="1200" dirty="0">
                <a:solidFill>
                  <a:prstClr val="black"/>
                </a:solidFill>
                <a:latin typeface="Calibri Light"/>
                <a:cs typeface="Times New Roman"/>
              </a:rPr>
              <a:t>The purpose of this programme is to optimise and or build the required computing capability such as platforms, networks, storage etc. to enable the provisioning of digital services and solutions at increased availability, flexibility, scalability, predictability and security.</a:t>
            </a:r>
          </a:p>
        </p:txBody>
      </p:sp>
      <p:graphicFrame>
        <p:nvGraphicFramePr>
          <p:cNvPr id="12" name="Table 11">
            <a:extLst>
              <a:ext uri="{FF2B5EF4-FFF2-40B4-BE49-F238E27FC236}">
                <a16:creationId xmlns:a16="http://schemas.microsoft.com/office/drawing/2014/main" id="{93A011DD-1011-48DE-A07B-DD98688C0758}"/>
              </a:ext>
            </a:extLst>
          </p:cNvPr>
          <p:cNvGraphicFramePr>
            <a:graphicFrameLocks noGrp="1"/>
          </p:cNvGraphicFramePr>
          <p:nvPr>
            <p:extLst>
              <p:ext uri="{D42A27DB-BD31-4B8C-83A1-F6EECF244321}">
                <p14:modId xmlns:p14="http://schemas.microsoft.com/office/powerpoint/2010/main" val="3645160495"/>
              </p:ext>
            </p:extLst>
          </p:nvPr>
        </p:nvGraphicFramePr>
        <p:xfrm>
          <a:off x="216000" y="1361948"/>
          <a:ext cx="9631680" cy="3857752"/>
        </p:xfrm>
        <a:graphic>
          <a:graphicData uri="http://schemas.openxmlformats.org/drawingml/2006/table">
            <a:tbl>
              <a:tblPr firstRow="1"/>
              <a:tblGrid>
                <a:gridCol w="1340485">
                  <a:extLst>
                    <a:ext uri="{9D8B030D-6E8A-4147-A177-3AD203B41FA5}">
                      <a16:colId xmlns:a16="http://schemas.microsoft.com/office/drawing/2014/main" val="20000"/>
                    </a:ext>
                  </a:extLst>
                </a:gridCol>
                <a:gridCol w="1224915">
                  <a:extLst>
                    <a:ext uri="{9D8B030D-6E8A-4147-A177-3AD203B41FA5}">
                      <a16:colId xmlns:a16="http://schemas.microsoft.com/office/drawing/2014/main" val="20001"/>
                    </a:ext>
                  </a:extLst>
                </a:gridCol>
                <a:gridCol w="1221740">
                  <a:extLst>
                    <a:ext uri="{9D8B030D-6E8A-4147-A177-3AD203B41FA5}">
                      <a16:colId xmlns:a16="http://schemas.microsoft.com/office/drawing/2014/main" val="20002"/>
                    </a:ext>
                  </a:extLst>
                </a:gridCol>
                <a:gridCol w="1186180">
                  <a:extLst>
                    <a:ext uri="{9D8B030D-6E8A-4147-A177-3AD203B41FA5}">
                      <a16:colId xmlns:a16="http://schemas.microsoft.com/office/drawing/2014/main" val="20003"/>
                    </a:ext>
                  </a:extLst>
                </a:gridCol>
                <a:gridCol w="159893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916430">
                  <a:extLst>
                    <a:ext uri="{9D8B030D-6E8A-4147-A177-3AD203B41FA5}">
                      <a16:colId xmlns:a16="http://schemas.microsoft.com/office/drawing/2014/main" val="20006"/>
                    </a:ext>
                  </a:extLst>
                </a:gridCol>
              </a:tblGrid>
              <a:tr h="0">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0">
                <a:tc>
                  <a:txBody>
                    <a:bodyPr/>
                    <a:lstStyle/>
                    <a:p>
                      <a:pPr>
                        <a:lnSpc>
                          <a:spcPct val="115000"/>
                        </a:lnSpc>
                        <a:spcAft>
                          <a:spcPts val="0"/>
                        </a:spcAft>
                      </a:pPr>
                      <a:r>
                        <a:rPr lang="en-ZA" sz="1000" b="0" dirty="0">
                          <a:solidFill>
                            <a:schemeClr val="tx1"/>
                          </a:solidFill>
                          <a:effectLst/>
                          <a:latin typeface="+mn-lt"/>
                          <a:ea typeface="Calibri" panose="020F0502020204030204" pitchFamily="34" charset="0"/>
                          <a:cs typeface="Times New Roman" panose="02020603050405020304" pitchFamily="18" charset="0"/>
                        </a:rPr>
                        <a:t>SA Connect sites connected</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 SA Connect sites</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connected as per</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the government</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order (layer 3</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nSpc>
                          <a:spcPct val="115000"/>
                        </a:lnSpc>
                        <a:spcAft>
                          <a:spcPts val="0"/>
                        </a:spcAft>
                      </a:pPr>
                      <a:r>
                        <a:rPr lang="en-GB" sz="1000" b="0" dirty="0">
                          <a:solidFill>
                            <a:schemeClr val="tx1"/>
                          </a:solidFill>
                          <a:effectLst/>
                          <a:latin typeface="+mn-lt"/>
                          <a:ea typeface="Calibri" panose="020F0502020204030204" pitchFamily="34" charset="0"/>
                          <a:cs typeface="Times New Roman" panose="02020603050405020304" pitchFamily="18" charset="0"/>
                        </a:rPr>
                        <a:t>connectivity)</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0" algn="l" defTabSz="846625" rtl="0" eaLnBrk="1" latinLnBrk="0" hangingPunct="1">
                        <a:lnSpc>
                          <a:spcPct val="115000"/>
                        </a:lnSpc>
                        <a:spcAft>
                          <a:spcPts val="0"/>
                        </a:spcAft>
                      </a:pPr>
                      <a:r>
                        <a:rPr lang="en-US" sz="1000" b="0" kern="1200" dirty="0">
                          <a:solidFill>
                            <a:schemeClr val="tx1"/>
                          </a:solidFill>
                          <a:effectLst/>
                          <a:latin typeface="+mn-lt"/>
                          <a:ea typeface="Calibri" panose="020F0502020204030204" pitchFamily="34" charset="0"/>
                          <a:cs typeface="Calibri Light" panose="020F0302020204030204" pitchFamily="34" charset="0"/>
                        </a:rPr>
                        <a:t>126.9% of SA Connect sites connected at bandwidth of 10 Mbps as per the government order</a:t>
                      </a:r>
                      <a:endParaRPr lang="en-ZA" sz="1000" b="0" kern="1200" dirty="0">
                        <a:solidFill>
                          <a:schemeClr val="tx1"/>
                        </a:solidFill>
                        <a:effectLst/>
                        <a:latin typeface="+mn-lt"/>
                        <a:ea typeface="Calibri Light" panose="020F0302020204030204" pitchFamily="34" charset="0"/>
                        <a:cs typeface="Calibri Light" panose="020F0302020204030204" pitchFamily="34"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mn-lt"/>
                          <a:ea typeface="Calibri" panose="020F0502020204030204" pitchFamily="34" charset="0"/>
                          <a:cs typeface="Calibri Light" panose="020F0302020204030204" pitchFamily="34" charset="0"/>
                        </a:rPr>
                        <a:t>100% SA Connect sites connected as per the government order (layer 3 connectivity)</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457200" algn="l"/>
                          <a:tab pos="2637155" algn="ctr"/>
                          <a:tab pos="5274310" algn="r"/>
                        </a:tabLst>
                      </a:pPr>
                      <a:r>
                        <a:rPr lang="en-ZA" sz="1000" b="0" dirty="0">
                          <a:solidFill>
                            <a:srgbClr val="00B050"/>
                          </a:solidFill>
                          <a:effectLst/>
                          <a:latin typeface="+mn-lt"/>
                          <a:ea typeface="Calibri" panose="020F0502020204030204" pitchFamily="34" charset="0"/>
                          <a:cs typeface="Calibri Light" panose="020F0302020204030204" pitchFamily="34" charset="0"/>
                        </a:rPr>
                        <a:t>Achieved</a:t>
                      </a:r>
                      <a:endParaRPr lang="en-ZA" sz="1100" b="0" dirty="0">
                        <a:solidFill>
                          <a:srgbClr val="00B050"/>
                        </a:solidFill>
                        <a:effectLst/>
                        <a:latin typeface="+mn-lt"/>
                        <a:ea typeface="Calibri Light" panose="020F0302020204030204" pitchFamily="34" charset="0"/>
                        <a:cs typeface="Times New Roman" panose="02020603050405020304" pitchFamily="18" charset="0"/>
                      </a:endParaRPr>
                    </a:p>
                    <a:p>
                      <a:pPr algn="l">
                        <a:lnSpc>
                          <a:spcPct val="115000"/>
                        </a:lnSpc>
                        <a:spcAft>
                          <a:spcPts val="600"/>
                        </a:spcAft>
                      </a:pPr>
                      <a:r>
                        <a:rPr lang="en-ZA" sz="1000" b="0" dirty="0">
                          <a:solidFill>
                            <a:schemeClr val="tx1"/>
                          </a:solidFill>
                          <a:effectLst/>
                          <a:latin typeface="+mn-lt"/>
                          <a:ea typeface="Calibri" panose="020F0502020204030204" pitchFamily="34" charset="0"/>
                          <a:cs typeface="Calibri Light" panose="020F0302020204030204" pitchFamily="34" charset="0"/>
                        </a:rPr>
                        <a:t>100% SA Connect sites connected at bandwidths of 10 Mbps as per government order (layer 3 connectivity)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just">
                        <a:lnSpc>
                          <a:spcPct val="115000"/>
                        </a:lnSpc>
                        <a:spcAft>
                          <a:spcPts val="600"/>
                        </a:spcAft>
                      </a:pPr>
                      <a:r>
                        <a:rPr lang="en-ZA" sz="1000" b="0" dirty="0">
                          <a:solidFill>
                            <a:schemeClr val="tx1"/>
                          </a:solidFill>
                          <a:effectLst/>
                          <a:latin typeface="+mn-lt"/>
                          <a:ea typeface="Calibri" panose="020F0502020204030204" pitchFamily="34" charset="0"/>
                          <a:cs typeface="Calibri Light" panose="020F0302020204030204" pitchFamily="34"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a:solidFill>
                            <a:schemeClr val="tx1"/>
                          </a:solidFill>
                          <a:effectLst/>
                          <a:latin typeface="+mn-lt"/>
                          <a:ea typeface="Calibri" panose="020F0502020204030204" pitchFamily="34" charset="0"/>
                          <a:cs typeface="Calibri Light" panose="020F0302020204030204" pitchFamily="34" charset="0"/>
                        </a:rPr>
                        <a:t>None</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a:solidFill>
                            <a:schemeClr val="tx1"/>
                          </a:solidFill>
                          <a:effectLst/>
                          <a:latin typeface="+mn-lt"/>
                          <a:ea typeface="Calibri Light" panose="020F0302020204030204" pitchFamily="34" charset="0"/>
                          <a:cs typeface="Calibri Light" panose="020F0302020204030204" pitchFamily="34" charset="0"/>
                        </a:rPr>
                        <a:t>No variance</a:t>
                      </a:r>
                      <a:endParaRPr lang="en-ZA" sz="1100" b="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a:solidFill>
                            <a:schemeClr val="tx1"/>
                          </a:solidFill>
                          <a:effectLst/>
                          <a:latin typeface="+mn-lt"/>
                          <a:ea typeface="Calibri Light" panose="020F0302020204030204" pitchFamily="34" charset="0"/>
                          <a:cs typeface="Times New Roman" panose="02020603050405020304" pitchFamily="18" charset="0"/>
                        </a:rPr>
                        <a:t> </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2493992585"/>
                  </a:ext>
                </a:extLst>
              </a:tr>
              <a:tr h="0">
                <a:tc>
                  <a:txBody>
                    <a:bodyPr/>
                    <a:lstStyle/>
                    <a:p>
                      <a:pPr algn="l">
                        <a:lnSpc>
                          <a:spcPct val="115000"/>
                        </a:lnSpc>
                        <a:spcAft>
                          <a:spcPts val="0"/>
                        </a:spcAft>
                      </a:pPr>
                      <a:r>
                        <a:rPr lang="en-ZA" sz="1000" b="0">
                          <a:solidFill>
                            <a:schemeClr val="tx1"/>
                          </a:solidFill>
                          <a:effectLst/>
                          <a:latin typeface="+mn-lt"/>
                          <a:ea typeface="Calibri" panose="020F0502020204030204" pitchFamily="34" charset="0"/>
                          <a:cs typeface="Calibri Light" panose="020F0302020204030204" pitchFamily="34" charset="0"/>
                        </a:rPr>
                        <a:t>Improve security of government data assets</a:t>
                      </a:r>
                      <a:endParaRPr lang="en-ZA" sz="1100" b="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a:solidFill>
                            <a:schemeClr val="tx1"/>
                          </a:solidFill>
                          <a:effectLst/>
                          <a:latin typeface="+mn-lt"/>
                          <a:ea typeface="Calibri" panose="020F0502020204030204" pitchFamily="34" charset="0"/>
                          <a:cs typeface="Calibri Light" panose="020F0302020204030204" pitchFamily="34" charset="0"/>
                        </a:rPr>
                        <a:t> </a:t>
                      </a:r>
                      <a:endParaRPr lang="en-ZA" sz="1100" b="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a:solidFill>
                            <a:schemeClr val="tx1"/>
                          </a:solidFill>
                          <a:effectLst/>
                          <a:latin typeface="+mn-lt"/>
                          <a:ea typeface="Calibri" panose="020F0502020204030204" pitchFamily="34" charset="0"/>
                          <a:cs typeface="Calibri Light" panose="020F0302020204030204" pitchFamily="34" charset="0"/>
                        </a:rPr>
                        <a:t> </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Establish and operationalise Security Operations Centre Capability </a:t>
                      </a:r>
                      <a:r>
                        <a:rPr lang="en-ZA" sz="1100" b="0" dirty="0">
                          <a:solidFill>
                            <a:schemeClr val="tx1"/>
                          </a:solidFill>
                          <a:effectLst/>
                          <a:latin typeface="+mn-lt"/>
                          <a:ea typeface="Calibri" panose="020F0502020204030204" pitchFamily="34" charset="0"/>
                          <a:cs typeface="Calibri Light" panose="020F0302020204030204" pitchFamily="34" charset="0"/>
                        </a:rPr>
                        <a:t>(SOC)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GB" sz="1000" b="0" dirty="0">
                          <a:solidFill>
                            <a:schemeClr val="tx1"/>
                          </a:solidFill>
                          <a:effectLst/>
                          <a:latin typeface="+mn-lt"/>
                          <a:ea typeface="Arial Unicode MS"/>
                          <a:cs typeface="Arial Unicode MS"/>
                        </a:rPr>
                        <a:t>-</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100% </a:t>
                      </a:r>
                      <a:r>
                        <a:rPr lang="en-US" sz="1000" b="0" dirty="0">
                          <a:solidFill>
                            <a:schemeClr val="tx1"/>
                          </a:solidFill>
                          <a:effectLst/>
                          <a:latin typeface="+mn-lt"/>
                          <a:ea typeface="Calibri" panose="020F0502020204030204" pitchFamily="34" charset="0"/>
                          <a:cs typeface="Calibri Light" panose="020F0302020204030204" pitchFamily="34" charset="0"/>
                        </a:rPr>
                        <a:t>implementation of</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planned activities for security</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operational centre capability</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Light" panose="020F0302020204030204" pitchFamily="34" charset="0"/>
                          <a:cs typeface="Times New Roman" panose="02020603050405020304" pitchFamily="18" charset="0"/>
                        </a:rPr>
                        <a:t>Not achieved</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Light" panose="020F0302020204030204" pitchFamily="34" charset="0"/>
                          <a:cs typeface="Times New Roman" panose="02020603050405020304" pitchFamily="18" charset="0"/>
                        </a:rPr>
                        <a:t>99.38%</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US" sz="1000" b="0" dirty="0">
                          <a:solidFill>
                            <a:schemeClr val="tx1"/>
                          </a:solidFill>
                          <a:effectLst/>
                          <a:latin typeface="+mn-lt"/>
                          <a:ea typeface="Calibri Light" panose="020F0302020204030204" pitchFamily="34" charset="0"/>
                          <a:cs typeface="Times New Roman" panose="02020603050405020304" pitchFamily="18" charset="0"/>
                        </a:rPr>
                        <a:t>implementation of</a:t>
                      </a:r>
                    </a:p>
                    <a:p>
                      <a:pPr algn="l">
                        <a:lnSpc>
                          <a:spcPct val="115000"/>
                        </a:lnSpc>
                        <a:spcAft>
                          <a:spcPts val="0"/>
                        </a:spcAft>
                      </a:pPr>
                      <a:r>
                        <a:rPr lang="en-US" sz="1000" b="0" dirty="0">
                          <a:solidFill>
                            <a:schemeClr val="tx1"/>
                          </a:solidFill>
                          <a:effectLst/>
                          <a:latin typeface="+mn-lt"/>
                          <a:ea typeface="Calibri Light" panose="020F0302020204030204" pitchFamily="34" charset="0"/>
                          <a:cs typeface="Times New Roman" panose="02020603050405020304" pitchFamily="18" charset="0"/>
                        </a:rPr>
                        <a:t>planned activities for security operational centre capability</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-0.62%</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 </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mn-lt"/>
                          <a:ea typeface="Calibri Light" panose="020F0302020204030204" pitchFamily="34" charset="0"/>
                          <a:cs typeface="Times New Roman" panose="02020603050405020304" pitchFamily="18" charset="0"/>
                        </a:rPr>
                        <a:t>The Bid award  for SOC/SIEM has not been concluded as additional clarification information has been requested by EBAC to consider in the adjudication process and therefore the procurment process could not be finalised in time.</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3656499533"/>
                  </a:ext>
                </a:extLst>
              </a:tr>
              <a:tr h="0">
                <a:tc>
                  <a:txBody>
                    <a:bodyPr/>
                    <a:lstStyle/>
                    <a:p>
                      <a:pPr algn="l">
                        <a:lnSpc>
                          <a:spcPct val="115000"/>
                        </a:lnSpc>
                        <a:spcAft>
                          <a:spcPts val="0"/>
                        </a:spcAft>
                      </a:pP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mn-lt"/>
                          <a:ea typeface="Calibri" panose="020F0502020204030204" pitchFamily="34" charset="0"/>
                          <a:cs typeface="Calibri Light" panose="020F0302020204030204" pitchFamily="34" charset="0"/>
                        </a:rPr>
                        <a:t>% implementation of unified communications capability</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pPr>
                      <a:r>
                        <a:rPr lang="en-GB" sz="1000" b="0">
                          <a:solidFill>
                            <a:schemeClr val="tx1"/>
                          </a:solidFill>
                          <a:effectLst/>
                          <a:latin typeface="+mn-lt"/>
                          <a:ea typeface="Arial Unicode MS"/>
                          <a:cs typeface="Arial Unicode MS"/>
                        </a:rPr>
                        <a:t>-</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mn-lt"/>
                          <a:ea typeface="Calibri" panose="020F0502020204030204" pitchFamily="34" charset="0"/>
                          <a:cs typeface="Calibri Light" panose="020F0302020204030204" pitchFamily="34" charset="0"/>
                        </a:rPr>
                        <a:t>100% implementation of unified communications capability for SITA</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00B050"/>
                          </a:solidFill>
                          <a:effectLst/>
                          <a:latin typeface="+mn-lt"/>
                          <a:ea typeface="Calibri" panose="020F0502020204030204" pitchFamily="34" charset="0"/>
                          <a:cs typeface="Calibri Light" panose="020F0302020204030204" pitchFamily="34" charset="0"/>
                        </a:rPr>
                        <a:t>Achieved</a:t>
                      </a:r>
                      <a:endParaRPr lang="en-ZA" sz="1100" b="0" dirty="0">
                        <a:solidFill>
                          <a:srgbClr val="00B05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100% implementation of planned activities for unified communication plan for SITA</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None</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chemeClr val="tx1"/>
                          </a:solidFill>
                          <a:effectLst/>
                          <a:latin typeface="+mn-lt"/>
                          <a:ea typeface="Calibri Light" panose="020F0302020204030204" pitchFamily="34" charset="0"/>
                          <a:cs typeface="Calibri Light" panose="020F0302020204030204" pitchFamily="34" charset="0"/>
                        </a:rPr>
                        <a:t>No variance</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Light" panose="020F0302020204030204" pitchFamily="34" charset="0"/>
                          <a:cs typeface="Times New Roman" panose="02020603050405020304" pitchFamily="18"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4047562658"/>
                  </a:ext>
                </a:extLst>
              </a:tr>
            </a:tbl>
          </a:graphicData>
        </a:graphic>
      </p:graphicFrame>
    </p:spTree>
    <p:extLst>
      <p:ext uri="{BB962C8B-B14F-4D97-AF65-F5344CB8AC3E}">
        <p14:creationId xmlns:p14="http://schemas.microsoft.com/office/powerpoint/2010/main" val="283851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lvl="0"/>
            <a:r>
              <a:rPr lang="en-US" sz="2400" spc="-60" dirty="0">
                <a:solidFill>
                  <a:srgbClr val="104586"/>
                </a:solidFill>
                <a:latin typeface="Verdana"/>
                <a:ea typeface="+mn-ea"/>
              </a:rPr>
              <a:t>Programme 2:  Digital Infrastructure…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01843"/>
            <a:ext cx="9667987" cy="431657"/>
          </a:xfrm>
          <a:prstGeom prst="rect">
            <a:avLst/>
          </a:prstGeom>
        </p:spPr>
        <p:txBody>
          <a:bodyPr vert="horz" wrap="square" lIns="0" tIns="12700" rIns="0" bIns="0" rtlCol="0">
            <a:spAutoFit/>
          </a:bodyPr>
          <a:lstStyle/>
          <a:p>
            <a:pPr marL="12700" marR="5080" algn="just">
              <a:lnSpc>
                <a:spcPct val="116700"/>
              </a:lnSpc>
              <a:spcBef>
                <a:spcPts val="1070"/>
              </a:spcBef>
              <a:tabLst>
                <a:tab pos="444500" algn="l"/>
              </a:tabLst>
            </a:pPr>
            <a:r>
              <a:rPr lang="en-US" sz="1200" dirty="0">
                <a:solidFill>
                  <a:prstClr val="black"/>
                </a:solidFill>
                <a:latin typeface="Calibri Light"/>
                <a:cs typeface="Times New Roman"/>
              </a:rPr>
              <a:t>The purpose of this programme is to optimise and or build the required computing capability such as platforms, networks, storage etc. to enable the provisioning of digital services and solutions at increased availability, flexibility, scalability, predictability and security.</a:t>
            </a:r>
          </a:p>
        </p:txBody>
      </p:sp>
      <p:graphicFrame>
        <p:nvGraphicFramePr>
          <p:cNvPr id="11" name="Table 10">
            <a:extLst>
              <a:ext uri="{FF2B5EF4-FFF2-40B4-BE49-F238E27FC236}">
                <a16:creationId xmlns:a16="http://schemas.microsoft.com/office/drawing/2014/main" id="{CF8C49B6-6FF1-4674-ABB2-411BCB5DEDA4}"/>
              </a:ext>
            </a:extLst>
          </p:cNvPr>
          <p:cNvGraphicFramePr>
            <a:graphicFrameLocks noGrp="1"/>
          </p:cNvGraphicFramePr>
          <p:nvPr>
            <p:extLst>
              <p:ext uri="{D42A27DB-BD31-4B8C-83A1-F6EECF244321}">
                <p14:modId xmlns:p14="http://schemas.microsoft.com/office/powerpoint/2010/main" val="3987782802"/>
              </p:ext>
            </p:extLst>
          </p:nvPr>
        </p:nvGraphicFramePr>
        <p:xfrm>
          <a:off x="216000" y="1409700"/>
          <a:ext cx="9631680" cy="3733800"/>
        </p:xfrm>
        <a:graphic>
          <a:graphicData uri="http://schemas.openxmlformats.org/drawingml/2006/table">
            <a:tbl>
              <a:tblPr firstRow="1"/>
              <a:tblGrid>
                <a:gridCol w="1340485">
                  <a:extLst>
                    <a:ext uri="{9D8B030D-6E8A-4147-A177-3AD203B41FA5}">
                      <a16:colId xmlns:a16="http://schemas.microsoft.com/office/drawing/2014/main" val="20000"/>
                    </a:ext>
                  </a:extLst>
                </a:gridCol>
                <a:gridCol w="1224915">
                  <a:extLst>
                    <a:ext uri="{9D8B030D-6E8A-4147-A177-3AD203B41FA5}">
                      <a16:colId xmlns:a16="http://schemas.microsoft.com/office/drawing/2014/main" val="20001"/>
                    </a:ext>
                  </a:extLst>
                </a:gridCol>
                <a:gridCol w="1221740">
                  <a:extLst>
                    <a:ext uri="{9D8B030D-6E8A-4147-A177-3AD203B41FA5}">
                      <a16:colId xmlns:a16="http://schemas.microsoft.com/office/drawing/2014/main" val="20002"/>
                    </a:ext>
                  </a:extLst>
                </a:gridCol>
                <a:gridCol w="1186180">
                  <a:extLst>
                    <a:ext uri="{9D8B030D-6E8A-4147-A177-3AD203B41FA5}">
                      <a16:colId xmlns:a16="http://schemas.microsoft.com/office/drawing/2014/main" val="20003"/>
                    </a:ext>
                  </a:extLst>
                </a:gridCol>
                <a:gridCol w="159893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916430">
                  <a:extLst>
                    <a:ext uri="{9D8B030D-6E8A-4147-A177-3AD203B41FA5}">
                      <a16:colId xmlns:a16="http://schemas.microsoft.com/office/drawing/2014/main" val="20006"/>
                    </a:ext>
                  </a:extLst>
                </a:gridCol>
              </a:tblGrid>
              <a:tr h="391826">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2036461">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Modernisation Network - Software Defined Network (SDN)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Establishment and</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operationalization of</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the Software Define</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Network (SDN)</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capability</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pPr>
                      <a:r>
                        <a:rPr lang="en-GB" sz="1000" b="0" dirty="0">
                          <a:solidFill>
                            <a:schemeClr val="tx1"/>
                          </a:solidFill>
                          <a:effectLst/>
                          <a:latin typeface="+mn-lt"/>
                          <a:ea typeface="Arial Unicode MS"/>
                          <a:cs typeface="Arial Unicode MS"/>
                        </a:rPr>
                        <a:t>-</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100% </a:t>
                      </a:r>
                      <a:r>
                        <a:rPr lang="en-US" sz="1000" b="0" dirty="0">
                          <a:solidFill>
                            <a:schemeClr val="tx1"/>
                          </a:solidFill>
                          <a:effectLst/>
                          <a:latin typeface="+mn-lt"/>
                          <a:ea typeface="Calibri" panose="020F0502020204030204" pitchFamily="34" charset="0"/>
                          <a:cs typeface="Calibri Light" panose="020F0302020204030204" pitchFamily="34" charset="0"/>
                        </a:rPr>
                        <a:t>Implementation of the planned activities for the</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Software Defined Network (SDN) capability</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Not achieved</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61% </a:t>
                      </a:r>
                      <a:r>
                        <a:rPr lang="en-US" sz="1000" b="0" dirty="0">
                          <a:solidFill>
                            <a:schemeClr val="tx1"/>
                          </a:solidFill>
                          <a:effectLst/>
                          <a:latin typeface="+mn-lt"/>
                          <a:ea typeface="Calibri" panose="020F0502020204030204" pitchFamily="34" charset="0"/>
                          <a:cs typeface="Calibri Light" panose="020F0302020204030204" pitchFamily="34" charset="0"/>
                        </a:rPr>
                        <a:t>Implementation of the planned activities for the Software Defined Network (SDN) capability</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-39%</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342900" lvl="0" indent="-342900" algn="l">
                        <a:lnSpc>
                          <a:spcPct val="115000"/>
                        </a:lnSpc>
                        <a:spcAft>
                          <a:spcPts val="0"/>
                        </a:spcAft>
                        <a:buFont typeface="+mj-lt"/>
                        <a:buAutoNum type="alphaLcParenBoth"/>
                        <a:tabLst>
                          <a:tab pos="228600" algn="l"/>
                        </a:tabLst>
                      </a:pPr>
                      <a:r>
                        <a:rPr lang="en-US" sz="1000" b="0" dirty="0">
                          <a:solidFill>
                            <a:schemeClr val="tx1"/>
                          </a:solidFill>
                          <a:effectLst/>
                          <a:latin typeface="+mn-lt"/>
                          <a:ea typeface="Calibri" panose="020F0502020204030204" pitchFamily="34" charset="0"/>
                          <a:cs typeface="Calibri Light" panose="020F0302020204030204" pitchFamily="34" charset="0"/>
                        </a:rPr>
                        <a:t>The procurement process for the SDN took longer to conclude than anticipated due to incorporating the feedback received from Industry as well as their request to extend the closing date for the bid.</a:t>
                      </a:r>
                      <a:endParaRPr lang="en-ZA" sz="1100" b="0" dirty="0">
                        <a:solidFill>
                          <a:schemeClr val="tx1"/>
                        </a:solidFill>
                        <a:effectLst/>
                        <a:latin typeface="+mn-lt"/>
                        <a:ea typeface="Arial Unicode MS"/>
                        <a:cs typeface="Arial Unicode MS"/>
                      </a:endParaRPr>
                    </a:p>
                    <a:p>
                      <a:pPr marL="342900" lvl="0" indent="-342900" algn="l">
                        <a:lnSpc>
                          <a:spcPct val="115000"/>
                        </a:lnSpc>
                        <a:spcAft>
                          <a:spcPts val="0"/>
                        </a:spcAft>
                        <a:buFont typeface="+mj-lt"/>
                        <a:buAutoNum type="alphaLcParenBoth"/>
                        <a:tabLst>
                          <a:tab pos="228600" algn="l"/>
                          <a:tab pos="457200" algn="l"/>
                        </a:tabLst>
                      </a:pPr>
                      <a:r>
                        <a:rPr lang="en-ZA" sz="1000" b="0" dirty="0">
                          <a:solidFill>
                            <a:schemeClr val="tx1"/>
                          </a:solidFill>
                          <a:effectLst/>
                          <a:latin typeface="+mn-lt"/>
                          <a:ea typeface="Arial Unicode MS"/>
                          <a:cs typeface="Arial Unicode MS"/>
                        </a:rPr>
                        <a:t>The SDN procurement culminated in the cancellation of the bid.</a:t>
                      </a:r>
                      <a:endParaRPr lang="en-ZA" sz="1100" b="0" dirty="0">
                        <a:solidFill>
                          <a:schemeClr val="tx1"/>
                        </a:solidFill>
                        <a:effectLst/>
                        <a:latin typeface="+mn-lt"/>
                        <a:ea typeface="Arial Unicode MS"/>
                        <a:cs typeface="Arial Unicode MS"/>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2493992585"/>
                  </a:ext>
                </a:extLst>
              </a:tr>
              <a:tr h="1305513">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On-boarding of clients to private on-premise of Cloud Foundation Infrastructure (CFI)</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pPr>
                      <a:r>
                        <a:rPr lang="en-ZA" sz="1000" b="0">
                          <a:solidFill>
                            <a:schemeClr val="tx1"/>
                          </a:solidFill>
                          <a:effectLst/>
                          <a:latin typeface="+mn-lt"/>
                          <a:ea typeface="Calibri" panose="020F0502020204030204" pitchFamily="34" charset="0"/>
                          <a:cs typeface="Times New Roman" panose="02020603050405020304" pitchFamily="18" charset="0"/>
                        </a:rPr>
                        <a:t>% of Cloud</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ZA" sz="1000" b="0">
                          <a:solidFill>
                            <a:schemeClr val="tx1"/>
                          </a:solidFill>
                          <a:effectLst/>
                          <a:latin typeface="+mn-lt"/>
                          <a:ea typeface="Calibri" panose="020F0502020204030204" pitchFamily="34" charset="0"/>
                          <a:cs typeface="Times New Roman" panose="02020603050405020304" pitchFamily="18" charset="0"/>
                        </a:rPr>
                        <a:t>Foundation</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ZA" sz="1000" b="0">
                          <a:solidFill>
                            <a:schemeClr val="tx1"/>
                          </a:solidFill>
                          <a:effectLst/>
                          <a:latin typeface="+mn-lt"/>
                          <a:ea typeface="Calibri" panose="020F0502020204030204" pitchFamily="34" charset="0"/>
                          <a:cs typeface="Times New Roman" panose="02020603050405020304" pitchFamily="18" charset="0"/>
                        </a:rPr>
                        <a:t>Infrastructure</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ZA" sz="1000" b="0">
                          <a:solidFill>
                            <a:schemeClr val="tx1"/>
                          </a:solidFill>
                          <a:effectLst/>
                          <a:latin typeface="+mn-lt"/>
                          <a:ea typeface="Calibri" panose="020F0502020204030204" pitchFamily="34" charset="0"/>
                          <a:cs typeface="Times New Roman" panose="02020603050405020304" pitchFamily="18" charset="0"/>
                        </a:rPr>
                        <a:t>(CFI) capacity</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ZA" sz="1000" b="0">
                          <a:solidFill>
                            <a:schemeClr val="tx1"/>
                          </a:solidFill>
                          <a:effectLst/>
                          <a:latin typeface="+mn-lt"/>
                          <a:ea typeface="Calibri" panose="020F0502020204030204" pitchFamily="34" charset="0"/>
                          <a:cs typeface="Times New Roman" panose="02020603050405020304" pitchFamily="18" charset="0"/>
                        </a:rPr>
                        <a:t>utilised</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pPr>
                      <a:r>
                        <a:rPr lang="en-GB" sz="1000" b="0">
                          <a:solidFill>
                            <a:schemeClr val="tx1"/>
                          </a:solidFill>
                          <a:effectLst/>
                          <a:latin typeface="+mn-lt"/>
                          <a:ea typeface="Arial Unicode MS"/>
                          <a:cs typeface="Arial Unicode MS"/>
                        </a:rPr>
                        <a:t>-</a:t>
                      </a:r>
                      <a:endParaRPr lang="en-ZA" sz="11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100% Cloud Foundation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Infrastructure (CFI)</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mn-lt"/>
                          <a:ea typeface="Calibri" panose="020F0502020204030204" pitchFamily="34" charset="0"/>
                          <a:cs typeface="Calibri Light" panose="020F0302020204030204" pitchFamily="34" charset="0"/>
                        </a:rPr>
                        <a:t>capacity utilised</a:t>
                      </a:r>
                      <a:r>
                        <a:rPr lang="en-GB" sz="1100" b="0" dirty="0">
                          <a:solidFill>
                            <a:schemeClr val="tx1"/>
                          </a:solidFill>
                          <a:effectLst/>
                          <a:latin typeface="+mn-lt"/>
                          <a:ea typeface="Calibri Light" panose="020F0302020204030204" pitchFamily="34" charset="0"/>
                          <a:cs typeface="Times New Roman" panose="02020603050405020304" pitchFamily="18"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rgbClr val="FF0000"/>
                          </a:solidFill>
                          <a:effectLst/>
                          <a:latin typeface="+mn-lt"/>
                          <a:ea typeface="Calibri" panose="020F0502020204030204" pitchFamily="34" charset="0"/>
                          <a:cs typeface="Calibri Light" panose="020F0302020204030204" pitchFamily="34" charset="0"/>
                        </a:rPr>
                        <a:t>Not achieved</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tabLst>
                          <a:tab pos="2637155" algn="ctr"/>
                          <a:tab pos="5274310" algn="r"/>
                        </a:tabLst>
                      </a:pPr>
                      <a:r>
                        <a:rPr lang="en-ZA" sz="1000" b="0" dirty="0">
                          <a:solidFill>
                            <a:schemeClr val="tx1"/>
                          </a:solidFill>
                          <a:effectLst/>
                          <a:latin typeface="+mn-lt"/>
                          <a:ea typeface="Calibri" panose="020F0502020204030204" pitchFamily="34" charset="0"/>
                          <a:cs typeface="Calibri Light" panose="020F0302020204030204" pitchFamily="34" charset="0"/>
                        </a:rPr>
                        <a:t>90.42%  Cloud Foundation</a:t>
                      </a:r>
                    </a:p>
                    <a:p>
                      <a:pPr algn="l">
                        <a:lnSpc>
                          <a:spcPct val="115000"/>
                        </a:lnSpc>
                        <a:spcAft>
                          <a:spcPts val="0"/>
                        </a:spcAft>
                        <a:tabLst>
                          <a:tab pos="2637155" algn="ctr"/>
                          <a:tab pos="5274310" algn="r"/>
                        </a:tabLst>
                      </a:pPr>
                      <a:r>
                        <a:rPr lang="en-ZA" sz="1000" b="0" dirty="0">
                          <a:solidFill>
                            <a:schemeClr val="tx1"/>
                          </a:solidFill>
                          <a:effectLst/>
                          <a:latin typeface="+mn-lt"/>
                          <a:ea typeface="Calibri" panose="020F0502020204030204" pitchFamily="34" charset="0"/>
                          <a:cs typeface="Calibri Light" panose="020F0302020204030204" pitchFamily="34" charset="0"/>
                        </a:rPr>
                        <a:t>Infrastructure (CFI)</a:t>
                      </a:r>
                    </a:p>
                    <a:p>
                      <a:pPr algn="l">
                        <a:lnSpc>
                          <a:spcPct val="115000"/>
                        </a:lnSpc>
                        <a:spcAft>
                          <a:spcPts val="0"/>
                        </a:spcAft>
                        <a:tabLst>
                          <a:tab pos="2637155" algn="ctr"/>
                          <a:tab pos="5274310" algn="r"/>
                        </a:tabLst>
                      </a:pPr>
                      <a:r>
                        <a:rPr lang="en-ZA" sz="1000" b="0" dirty="0">
                          <a:solidFill>
                            <a:schemeClr val="tx1"/>
                          </a:solidFill>
                          <a:effectLst/>
                          <a:latin typeface="+mn-lt"/>
                          <a:ea typeface="Calibri" panose="020F0502020204030204" pitchFamily="34" charset="0"/>
                          <a:cs typeface="Calibri Light" panose="020F0302020204030204" pitchFamily="34" charset="0"/>
                        </a:rPr>
                        <a:t>capacity utilised </a:t>
                      </a:r>
                    </a:p>
                    <a:p>
                      <a:pPr algn="l">
                        <a:lnSpc>
                          <a:spcPct val="115000"/>
                        </a:lnSpc>
                        <a:spcAft>
                          <a:spcPts val="0"/>
                        </a:spcAft>
                        <a:tabLst>
                          <a:tab pos="2637155" algn="ctr"/>
                          <a:tab pos="5274310" algn="r"/>
                        </a:tabLst>
                      </a:pP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rgbClr val="FF0000"/>
                          </a:solidFill>
                          <a:effectLst/>
                          <a:latin typeface="+mn-lt"/>
                          <a:ea typeface="Calibri" panose="020F0502020204030204" pitchFamily="34" charset="0"/>
                          <a:cs typeface="Calibri Light" panose="020F0302020204030204" pitchFamily="34" charset="0"/>
                        </a:rPr>
                        <a:t>-9.58%</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Light" panose="020F0302020204030204" pitchFamily="34" charset="0"/>
                          <a:cs typeface="Times New Roman" panose="02020603050405020304" pitchFamily="18" charset="0"/>
                        </a:rPr>
                        <a:t>The biggest contributor to this is the delayed take-on of the GPG workload. GPG delayed to finalise the earmarked workload even though the proposal was signed and GOs for the migration issued.</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Light" panose="020F0302020204030204" pitchFamily="34" charset="0"/>
                          <a:cs typeface="Times New Roman" panose="02020603050405020304" pitchFamily="18"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3656499533"/>
                  </a:ext>
                </a:extLst>
              </a:tr>
            </a:tbl>
          </a:graphicData>
        </a:graphic>
      </p:graphicFrame>
    </p:spTree>
    <p:extLst>
      <p:ext uri="{BB962C8B-B14F-4D97-AF65-F5344CB8AC3E}">
        <p14:creationId xmlns:p14="http://schemas.microsoft.com/office/powerpoint/2010/main" val="1477460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lvl="0"/>
            <a:r>
              <a:rPr lang="en-US" sz="2400" spc="-60" dirty="0">
                <a:solidFill>
                  <a:srgbClr val="104586"/>
                </a:solidFill>
                <a:latin typeface="Verdana"/>
                <a:ea typeface="+mn-ea"/>
              </a:rPr>
              <a:t>Programme 2:  Digital Infrastructure…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78043"/>
            <a:ext cx="9667987" cy="431657"/>
          </a:xfrm>
          <a:prstGeom prst="rect">
            <a:avLst/>
          </a:prstGeom>
        </p:spPr>
        <p:txBody>
          <a:bodyPr vert="horz" wrap="square" lIns="0" tIns="12700" rIns="0" bIns="0" rtlCol="0">
            <a:spAutoFit/>
          </a:bodyPr>
          <a:lstStyle/>
          <a:p>
            <a:pPr marL="12700" marR="5080" algn="just">
              <a:lnSpc>
                <a:spcPct val="116700"/>
              </a:lnSpc>
              <a:spcBef>
                <a:spcPts val="1070"/>
              </a:spcBef>
              <a:tabLst>
                <a:tab pos="444500" algn="l"/>
              </a:tabLst>
            </a:pPr>
            <a:r>
              <a:rPr lang="en-US" sz="1200" dirty="0">
                <a:solidFill>
                  <a:prstClr val="black"/>
                </a:solidFill>
                <a:latin typeface="Calibri Light"/>
                <a:cs typeface="Times New Roman"/>
              </a:rPr>
              <a:t>The purpose of this programme is to optimise and or build the required computing capability such as platforms, networks, storage etc. to enable the provisioning of digital services and solutions at increased availability, flexibility, scalability, predictability and security.</a:t>
            </a:r>
          </a:p>
        </p:txBody>
      </p:sp>
      <p:graphicFrame>
        <p:nvGraphicFramePr>
          <p:cNvPr id="11" name="Table 10">
            <a:extLst>
              <a:ext uri="{FF2B5EF4-FFF2-40B4-BE49-F238E27FC236}">
                <a16:creationId xmlns:a16="http://schemas.microsoft.com/office/drawing/2014/main" id="{E39BFBEE-8C89-4503-AFB5-A0FCE36BF37A}"/>
              </a:ext>
            </a:extLst>
          </p:cNvPr>
          <p:cNvGraphicFramePr>
            <a:graphicFrameLocks noGrp="1"/>
          </p:cNvGraphicFramePr>
          <p:nvPr>
            <p:extLst>
              <p:ext uri="{D42A27DB-BD31-4B8C-83A1-F6EECF244321}">
                <p14:modId xmlns:p14="http://schemas.microsoft.com/office/powerpoint/2010/main" val="1642533779"/>
              </p:ext>
            </p:extLst>
          </p:nvPr>
        </p:nvGraphicFramePr>
        <p:xfrm>
          <a:off x="216000" y="1526794"/>
          <a:ext cx="9631680" cy="3205226"/>
        </p:xfrm>
        <a:graphic>
          <a:graphicData uri="http://schemas.openxmlformats.org/drawingml/2006/table">
            <a:tbl>
              <a:tblPr firstRow="1"/>
              <a:tblGrid>
                <a:gridCol w="1340485">
                  <a:extLst>
                    <a:ext uri="{9D8B030D-6E8A-4147-A177-3AD203B41FA5}">
                      <a16:colId xmlns:a16="http://schemas.microsoft.com/office/drawing/2014/main" val="20000"/>
                    </a:ext>
                  </a:extLst>
                </a:gridCol>
                <a:gridCol w="1224915">
                  <a:extLst>
                    <a:ext uri="{9D8B030D-6E8A-4147-A177-3AD203B41FA5}">
                      <a16:colId xmlns:a16="http://schemas.microsoft.com/office/drawing/2014/main" val="20001"/>
                    </a:ext>
                  </a:extLst>
                </a:gridCol>
                <a:gridCol w="1221740">
                  <a:extLst>
                    <a:ext uri="{9D8B030D-6E8A-4147-A177-3AD203B41FA5}">
                      <a16:colId xmlns:a16="http://schemas.microsoft.com/office/drawing/2014/main" val="20002"/>
                    </a:ext>
                  </a:extLst>
                </a:gridCol>
                <a:gridCol w="1186180">
                  <a:extLst>
                    <a:ext uri="{9D8B030D-6E8A-4147-A177-3AD203B41FA5}">
                      <a16:colId xmlns:a16="http://schemas.microsoft.com/office/drawing/2014/main" val="20003"/>
                    </a:ext>
                  </a:extLst>
                </a:gridCol>
                <a:gridCol w="159893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916430">
                  <a:extLst>
                    <a:ext uri="{9D8B030D-6E8A-4147-A177-3AD203B41FA5}">
                      <a16:colId xmlns:a16="http://schemas.microsoft.com/office/drawing/2014/main" val="20006"/>
                    </a:ext>
                  </a:extLst>
                </a:gridCol>
              </a:tblGrid>
              <a:tr h="0">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0">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Modernise data centre facilities</a:t>
                      </a:r>
                      <a:endParaRPr lang="en-ZA" sz="10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 of data centres facilities modernised</a:t>
                      </a:r>
                      <a:endParaRPr lang="en-ZA" sz="10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GB" sz="1000" b="0" dirty="0">
                          <a:solidFill>
                            <a:schemeClr val="tx1"/>
                          </a:solidFill>
                          <a:effectLst/>
                          <a:latin typeface="+mn-lt"/>
                          <a:ea typeface="Arial Unicode MS"/>
                          <a:cs typeface="Arial Unicode MS"/>
                        </a:rPr>
                        <a:t>-</a:t>
                      </a:r>
                      <a:endParaRPr lang="en-ZA" sz="10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Completed the</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following upgrade</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in line with tier 3</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requirement:</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(a) Uninterruptable</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power supply (UPS)</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(b) Fire suppression</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 Access control</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systems</a:t>
                      </a:r>
                      <a:endParaRPr lang="en-ZA" sz="10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Not achieved</a:t>
                      </a:r>
                      <a:endParaRPr lang="en-ZA" sz="1000" b="0" dirty="0">
                        <a:solidFill>
                          <a:srgbClr val="FF000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Completed the following upgrades in line with</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tier 3 requirement:</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(a) Uninterruptible power supply (UPS) – not</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completed</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(b) Fire suppression - not completed</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 Access control systems - not completed</a:t>
                      </a:r>
                      <a:endParaRPr lang="en-ZA" sz="10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-56.70%</a:t>
                      </a:r>
                      <a:endParaRPr lang="en-ZA" sz="1000" b="0" dirty="0">
                        <a:solidFill>
                          <a:srgbClr val="FF0000"/>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Only 43.30% implementation against data </a:t>
                      </a:r>
                      <a:r>
                        <a:rPr lang="en-US" sz="1000" b="0" dirty="0" err="1">
                          <a:solidFill>
                            <a:schemeClr val="tx1"/>
                          </a:solidFill>
                          <a:effectLst/>
                          <a:latin typeface="+mn-lt"/>
                          <a:ea typeface="Calibri" panose="020F0502020204030204" pitchFamily="34" charset="0"/>
                          <a:cs typeface="Calibri Light" panose="020F0302020204030204" pitchFamily="34" charset="0"/>
                        </a:rPr>
                        <a:t>centre</a:t>
                      </a:r>
                      <a:r>
                        <a:rPr lang="en-US" sz="1000" b="0" dirty="0">
                          <a:solidFill>
                            <a:schemeClr val="tx1"/>
                          </a:solidFill>
                          <a:effectLst/>
                          <a:latin typeface="+mn-lt"/>
                          <a:ea typeface="Calibri" panose="020F0502020204030204" pitchFamily="34" charset="0"/>
                          <a:cs typeface="Calibri Light" panose="020F0302020204030204" pitchFamily="34" charset="0"/>
                        </a:rPr>
                        <a:t> facilities</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modernization plan was achieved due to some of these reasons:</a:t>
                      </a:r>
                    </a:p>
                    <a:p>
                      <a:pPr algn="l">
                        <a:lnSpc>
                          <a:spcPct val="115000"/>
                        </a:lnSpc>
                        <a:spcAft>
                          <a:spcPts val="0"/>
                        </a:spcAft>
                      </a:pPr>
                      <a:endParaRPr lang="en-US" sz="1000" b="0" dirty="0">
                        <a:solidFill>
                          <a:schemeClr val="tx1"/>
                        </a:solidFill>
                        <a:effectLst/>
                        <a:latin typeface="+mn-lt"/>
                        <a:ea typeface="Calibri" panose="020F0502020204030204" pitchFamily="34" charset="0"/>
                        <a:cs typeface="Calibri Light" panose="020F0302020204030204" pitchFamily="34" charset="0"/>
                      </a:endParaRP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(a) Strategic direction in consolidation and rationalization of our Data Centers, due to usage patterns, and huge capital requirements for their upgrades.</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(b) Focus on creating a Hyperscale Data Centre capability for government.</a:t>
                      </a:r>
                    </a:p>
                    <a:p>
                      <a:pPr algn="l">
                        <a:lnSpc>
                          <a:spcPct val="115000"/>
                        </a:lnSpc>
                        <a:spcAft>
                          <a:spcPts val="0"/>
                        </a:spcAft>
                      </a:pPr>
                      <a:r>
                        <a:rPr lang="en-US" sz="1000" b="0" dirty="0">
                          <a:solidFill>
                            <a:schemeClr val="tx1"/>
                          </a:solidFill>
                          <a:effectLst/>
                          <a:latin typeface="+mn-lt"/>
                          <a:ea typeface="Calibri" panose="020F0502020204030204" pitchFamily="34" charset="0"/>
                          <a:cs typeface="Calibri Light" panose="020F0302020204030204" pitchFamily="34" charset="0"/>
                        </a:rPr>
                        <a:t>(c) Unsuccessful tender processes for electrical upgrades and fire suppression.</a:t>
                      </a:r>
                      <a:r>
                        <a:rPr lang="en-ZA" sz="1000" b="0" dirty="0">
                          <a:solidFill>
                            <a:schemeClr val="tx1"/>
                          </a:solidFill>
                          <a:effectLst/>
                          <a:latin typeface="+mn-lt"/>
                          <a:ea typeface="Calibri" panose="020F0502020204030204" pitchFamily="34" charset="0"/>
                          <a:cs typeface="Calibri Light" panose="020F0302020204030204" pitchFamily="34" charset="0"/>
                        </a:rPr>
                        <a:t> </a:t>
                      </a:r>
                      <a:endParaRPr lang="en-ZA" sz="10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2493992585"/>
                  </a:ext>
                </a:extLst>
              </a:tr>
            </a:tbl>
          </a:graphicData>
        </a:graphic>
      </p:graphicFrame>
    </p:spTree>
    <p:extLst>
      <p:ext uri="{BB962C8B-B14F-4D97-AF65-F5344CB8AC3E}">
        <p14:creationId xmlns:p14="http://schemas.microsoft.com/office/powerpoint/2010/main" val="2234375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lvl="0"/>
            <a:r>
              <a:rPr lang="en-US" sz="2400" spc="-60" dirty="0">
                <a:solidFill>
                  <a:srgbClr val="104586"/>
                </a:solidFill>
                <a:latin typeface="Verdana"/>
                <a:ea typeface="+mn-ea"/>
              </a:rPr>
              <a:t>Programme 3:  Skills and Capability Development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01843"/>
            <a:ext cx="9667987" cy="382156"/>
          </a:xfrm>
          <a:prstGeom prst="rect">
            <a:avLst/>
          </a:prstGeom>
        </p:spPr>
        <p:txBody>
          <a:bodyPr vert="horz" wrap="square" lIns="0" tIns="12700" rIns="0" bIns="0" rtlCol="0">
            <a:spAutoFit/>
          </a:bodyPr>
          <a:lstStyle/>
          <a:p>
            <a:pPr lvl="0"/>
            <a:r>
              <a:rPr lang="en-US" sz="1200" dirty="0">
                <a:solidFill>
                  <a:prstClr val="black"/>
                </a:solidFill>
                <a:latin typeface="Calibri Light"/>
              </a:rPr>
              <a:t>The purpose of this programme is to develop, build and or buy the required digital skills and capability to enable the strategic drive to digitise government while building a culture of performance, accountability, corruption free and consequence management.</a:t>
            </a:r>
          </a:p>
        </p:txBody>
      </p:sp>
      <p:graphicFrame>
        <p:nvGraphicFramePr>
          <p:cNvPr id="12" name="Table 11">
            <a:extLst>
              <a:ext uri="{FF2B5EF4-FFF2-40B4-BE49-F238E27FC236}">
                <a16:creationId xmlns:a16="http://schemas.microsoft.com/office/drawing/2014/main" id="{BF7A8B93-C8D1-4BCF-A565-2170E89B5E7D}"/>
              </a:ext>
            </a:extLst>
          </p:cNvPr>
          <p:cNvGraphicFramePr>
            <a:graphicFrameLocks noGrp="1"/>
          </p:cNvGraphicFramePr>
          <p:nvPr>
            <p:extLst>
              <p:ext uri="{D42A27DB-BD31-4B8C-83A1-F6EECF244321}">
                <p14:modId xmlns:p14="http://schemas.microsoft.com/office/powerpoint/2010/main" val="863089675"/>
              </p:ext>
            </p:extLst>
          </p:nvPr>
        </p:nvGraphicFramePr>
        <p:xfrm>
          <a:off x="216000" y="1341501"/>
          <a:ext cx="9631680" cy="4106799"/>
        </p:xfrm>
        <a:graphic>
          <a:graphicData uri="http://schemas.openxmlformats.org/drawingml/2006/table">
            <a:tbl>
              <a:tblPr firstRow="1"/>
              <a:tblGrid>
                <a:gridCol w="1340485">
                  <a:extLst>
                    <a:ext uri="{9D8B030D-6E8A-4147-A177-3AD203B41FA5}">
                      <a16:colId xmlns:a16="http://schemas.microsoft.com/office/drawing/2014/main" val="20000"/>
                    </a:ext>
                  </a:extLst>
                </a:gridCol>
                <a:gridCol w="1224915">
                  <a:extLst>
                    <a:ext uri="{9D8B030D-6E8A-4147-A177-3AD203B41FA5}">
                      <a16:colId xmlns:a16="http://schemas.microsoft.com/office/drawing/2014/main" val="20001"/>
                    </a:ext>
                  </a:extLst>
                </a:gridCol>
                <a:gridCol w="1221740">
                  <a:extLst>
                    <a:ext uri="{9D8B030D-6E8A-4147-A177-3AD203B41FA5}">
                      <a16:colId xmlns:a16="http://schemas.microsoft.com/office/drawing/2014/main" val="20002"/>
                    </a:ext>
                  </a:extLst>
                </a:gridCol>
                <a:gridCol w="1186180">
                  <a:extLst>
                    <a:ext uri="{9D8B030D-6E8A-4147-A177-3AD203B41FA5}">
                      <a16:colId xmlns:a16="http://schemas.microsoft.com/office/drawing/2014/main" val="20003"/>
                    </a:ext>
                  </a:extLst>
                </a:gridCol>
                <a:gridCol w="159893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916430">
                  <a:extLst>
                    <a:ext uri="{9D8B030D-6E8A-4147-A177-3AD203B41FA5}">
                      <a16:colId xmlns:a16="http://schemas.microsoft.com/office/drawing/2014/main" val="20006"/>
                    </a:ext>
                  </a:extLst>
                </a:gridCol>
              </a:tblGrid>
              <a:tr h="81407">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000" b="0" kern="1200" dirty="0">
                          <a:solidFill>
                            <a:schemeClr val="tx1"/>
                          </a:solidFill>
                          <a:effectLst/>
                          <a:latin typeface="+mn-lt"/>
                          <a:ea typeface="Arial Unicode MS"/>
                          <a:cs typeface="Arial Unicode MS"/>
                        </a:rPr>
                        <a:t>Employees trained against the workplace skills plan (WSP) with focus on digital skills</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GB" sz="1000" b="0" kern="1200" dirty="0">
                          <a:solidFill>
                            <a:schemeClr val="tx1"/>
                          </a:solidFill>
                          <a:effectLst/>
                          <a:latin typeface="+mn-lt"/>
                          <a:ea typeface="Arial Unicode MS"/>
                          <a:cs typeface="Arial Unicode MS"/>
                        </a:rPr>
                        <a:t> </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US" sz="1800" b="0" dirty="0">
                          <a:solidFill>
                            <a:schemeClr val="tx1"/>
                          </a:solidFill>
                          <a:effectLst/>
                          <a:latin typeface="+mn-lt"/>
                          <a:ea typeface="Times New Roman" panose="02020603050405020304" pitchFamily="18" charset="0"/>
                          <a:cs typeface="Times New Roman" panose="02020603050405020304" pitchFamily="18" charset="0"/>
                        </a:rPr>
                        <a:t> </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pPr>
                      <a:r>
                        <a:rPr lang="en-GB" sz="1000" b="0" kern="1200" dirty="0">
                          <a:solidFill>
                            <a:schemeClr val="tx1"/>
                          </a:solidFill>
                          <a:effectLst/>
                          <a:latin typeface="+mn-lt"/>
                          <a:ea typeface="Arial Unicode MS"/>
                          <a:cs typeface="Arial Unicode MS"/>
                        </a:rPr>
                        <a:t>% of employees trained against the workplace skills plan </a:t>
                      </a:r>
                      <a:endParaRPr lang="en-ZA" sz="11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GB" sz="1000" b="0" kern="1200" dirty="0">
                          <a:solidFill>
                            <a:schemeClr val="tx1"/>
                          </a:solidFill>
                          <a:effectLst/>
                          <a:latin typeface="+mn-lt"/>
                          <a:ea typeface="Calibri" panose="020F0502020204030204" pitchFamily="34" charset="0"/>
                          <a:cs typeface="Times New Roman" panose="02020603050405020304" pitchFamily="18" charset="0"/>
                        </a:rPr>
                        <a:t>79.5% of employees trained against the workplace skill plan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600"/>
                        </a:spcAft>
                      </a:pPr>
                      <a:r>
                        <a:rPr lang="en-GB" sz="1000" b="0" dirty="0">
                          <a:solidFill>
                            <a:schemeClr val="tx1"/>
                          </a:solidFill>
                          <a:effectLst/>
                          <a:latin typeface="+mn-lt"/>
                          <a:ea typeface="Arial Unicode MS"/>
                          <a:cs typeface="Arial Unicode MS"/>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Times New Roman" panose="02020603050405020304" pitchFamily="18" charset="0"/>
                        </a:rPr>
                        <a:t>60% of employees trained against the workplace skills plan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rgbClr val="00B050"/>
                          </a:solidFill>
                          <a:effectLst/>
                          <a:latin typeface="+mn-lt"/>
                          <a:ea typeface="Calibri" panose="020F0502020204030204" pitchFamily="34" charset="0"/>
                          <a:cs typeface="Calibri Light" panose="020F0302020204030204" pitchFamily="34" charset="0"/>
                        </a:rPr>
                        <a:t>Achieved</a:t>
                      </a:r>
                      <a:endParaRPr lang="en-ZA" sz="1100" b="0" dirty="0">
                        <a:solidFill>
                          <a:srgbClr val="00B05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tabLst>
                          <a:tab pos="2637155" algn="ctr"/>
                          <a:tab pos="5274310" algn="r"/>
                        </a:tabLst>
                      </a:pPr>
                      <a:r>
                        <a:rPr lang="en-ZA" sz="1000" b="0" dirty="0">
                          <a:solidFill>
                            <a:schemeClr val="tx1"/>
                          </a:solidFill>
                          <a:effectLst/>
                          <a:latin typeface="+mn-lt"/>
                          <a:ea typeface="Calibri" panose="020F0502020204030204" pitchFamily="34" charset="0"/>
                          <a:cs typeface="Calibri Light" panose="020F0302020204030204" pitchFamily="34" charset="0"/>
                        </a:rPr>
                        <a:t>81%</a:t>
                      </a:r>
                      <a:r>
                        <a:rPr lang="en-ZA" sz="1100" b="0" dirty="0">
                          <a:solidFill>
                            <a:schemeClr val="tx1"/>
                          </a:solidFill>
                          <a:effectLst/>
                          <a:latin typeface="+mn-lt"/>
                          <a:ea typeface="Calibri Light" panose="020F0302020204030204" pitchFamily="34" charset="0"/>
                          <a:cs typeface="Times New Roman" panose="02020603050405020304" pitchFamily="18" charset="0"/>
                        </a:rPr>
                        <a:t> </a:t>
                      </a:r>
                      <a:r>
                        <a:rPr lang="en-ZA" sz="1000" b="0" dirty="0">
                          <a:solidFill>
                            <a:schemeClr val="tx1"/>
                          </a:solidFill>
                          <a:effectLst/>
                          <a:latin typeface="+mn-lt"/>
                          <a:ea typeface="Calibri" panose="020F0502020204030204" pitchFamily="34" charset="0"/>
                          <a:cs typeface="Calibri Light" panose="020F0302020204030204" pitchFamily="34" charset="0"/>
                        </a:rPr>
                        <a:t>of employees trained against the workplace skills plan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Light" panose="020F0302020204030204" pitchFamily="34" charset="0"/>
                          <a:cs typeface="Times New Roman" panose="02020603050405020304" pitchFamily="18" charset="0"/>
                        </a:rPr>
                        <a:t>21%</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Light" panose="020F0302020204030204" pitchFamily="34" charset="0"/>
                          <a:cs typeface="Times New Roman" panose="02020603050405020304" pitchFamily="18" charset="0"/>
                        </a:rPr>
                        <a:t> </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342900" lvl="0" indent="-342900" algn="l">
                        <a:lnSpc>
                          <a:spcPct val="115000"/>
                        </a:lnSpc>
                        <a:spcAft>
                          <a:spcPts val="0"/>
                        </a:spcAft>
                        <a:buFont typeface="+mj-lt"/>
                        <a:buAutoNum type="alphaLcParenBoth"/>
                        <a:tabLst>
                          <a:tab pos="228600" algn="l"/>
                          <a:tab pos="457200" algn="l"/>
                        </a:tabLst>
                      </a:pPr>
                      <a:r>
                        <a:rPr lang="en-ZA" sz="1000" b="0" dirty="0">
                          <a:solidFill>
                            <a:schemeClr val="tx1"/>
                          </a:solidFill>
                          <a:effectLst/>
                          <a:latin typeface="+mn-lt"/>
                          <a:ea typeface="Calibri" panose="020F0502020204030204" pitchFamily="34" charset="0"/>
                          <a:cs typeface="Calibri Light" panose="020F0302020204030204" pitchFamily="34" charset="0"/>
                        </a:rPr>
                        <a:t>Due to COVID-19 and lockdown the demand for Microsoft Teams course (technical) to support our customers with the use of virtual platforms to conduct meetings increased and HCM prioritised the requests for the training to build capability for SITA to deliver the service effectively </a:t>
                      </a:r>
                      <a:r>
                        <a:rPr lang="en-US" sz="1000" b="0" dirty="0">
                          <a:solidFill>
                            <a:schemeClr val="tx1"/>
                          </a:solidFill>
                          <a:effectLst/>
                          <a:latin typeface="+mn-lt"/>
                          <a:ea typeface="Calibri" panose="020F0502020204030204" pitchFamily="34" charset="0"/>
                          <a:cs typeface="Calibri Light" panose="020F0302020204030204" pitchFamily="34" charset="0"/>
                        </a:rPr>
                        <a:t>to our clients</a:t>
                      </a:r>
                      <a:endParaRPr lang="en-ZA" sz="1100" b="0" dirty="0">
                        <a:solidFill>
                          <a:schemeClr val="tx1"/>
                        </a:solidFill>
                        <a:effectLst/>
                        <a:latin typeface="+mn-lt"/>
                        <a:ea typeface="Arial Unicode MS"/>
                        <a:cs typeface="Arial Unicode MS"/>
                      </a:endParaRPr>
                    </a:p>
                    <a:p>
                      <a:pPr marL="342900" lvl="0" indent="-342900" algn="l">
                        <a:lnSpc>
                          <a:spcPct val="115000"/>
                        </a:lnSpc>
                        <a:spcAft>
                          <a:spcPts val="0"/>
                        </a:spcAft>
                        <a:buFont typeface="+mj-lt"/>
                        <a:buAutoNum type="alphaLcParenBoth"/>
                        <a:tabLst>
                          <a:tab pos="228600" algn="l"/>
                          <a:tab pos="457200" algn="l"/>
                        </a:tabLst>
                      </a:pPr>
                      <a:r>
                        <a:rPr lang="en-ZA" sz="1000" b="0" dirty="0">
                          <a:solidFill>
                            <a:schemeClr val="tx1"/>
                          </a:solidFill>
                          <a:effectLst/>
                          <a:latin typeface="+mn-lt"/>
                          <a:ea typeface="Calibri" panose="020F0502020204030204" pitchFamily="34" charset="0"/>
                          <a:cs typeface="Calibri Light" panose="020F0302020204030204" pitchFamily="34" charset="0"/>
                        </a:rPr>
                        <a:t>High demand for cloud-related training courses, which is a key deliverable for SITA to our clients</a:t>
                      </a:r>
                      <a:endParaRPr lang="en-ZA" sz="1100" b="0" dirty="0">
                        <a:solidFill>
                          <a:schemeClr val="tx1"/>
                        </a:solidFill>
                        <a:effectLst/>
                        <a:latin typeface="+mn-lt"/>
                        <a:ea typeface="Arial Unicode MS"/>
                        <a:cs typeface="Arial Unicode MS"/>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10001"/>
                  </a:ext>
                </a:extLst>
              </a:tr>
              <a:tr h="0">
                <a:tc>
                  <a:txBody>
                    <a:bodyPr/>
                    <a:lstStyle/>
                    <a:p>
                      <a:pPr algn="l">
                        <a:lnSpc>
                          <a:spcPct val="115000"/>
                        </a:lnSpc>
                        <a:spcAft>
                          <a:spcPts val="0"/>
                        </a:spcAft>
                      </a:pPr>
                      <a:r>
                        <a:rPr lang="en-ZA" sz="1000" b="0">
                          <a:solidFill>
                            <a:schemeClr val="tx1"/>
                          </a:solidFill>
                          <a:effectLst/>
                          <a:latin typeface="+mn-lt"/>
                          <a:ea typeface="Calibri" panose="020F0502020204030204" pitchFamily="34" charset="0"/>
                          <a:cs typeface="Times New Roman" panose="02020603050405020304" pitchFamily="18" charset="0"/>
                        </a:rPr>
                        <a:t>Digital and ethical culture developed </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Times New Roman" panose="02020603050405020304" pitchFamily="18" charset="0"/>
                        </a:rPr>
                        <a:t>% implementation of the Culture Plan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GB" sz="1000" b="0" kern="1200">
                          <a:solidFill>
                            <a:schemeClr val="tx1"/>
                          </a:solidFill>
                          <a:effectLst/>
                          <a:latin typeface="+mn-lt"/>
                          <a:ea typeface="Calibri" panose="020F0502020204030204" pitchFamily="34" charset="0"/>
                          <a:cs typeface="Times New Roman" panose="02020603050405020304" pitchFamily="18" charset="0"/>
                        </a:rPr>
                        <a:t>-</a:t>
                      </a:r>
                      <a:endParaRPr lang="en-ZA" sz="1100" b="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100% implementation of planned activities as per Culture Plan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panose="020F0502020204030204" pitchFamily="34" charset="0"/>
                          <a:cs typeface="Calibri Light" panose="020F0302020204030204" pitchFamily="34" charset="0"/>
                        </a:rPr>
                        <a:t>Not achieved</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p>
                      <a:pPr algn="l">
                        <a:lnSpc>
                          <a:spcPct val="115000"/>
                        </a:lnSpc>
                        <a:spcAft>
                          <a:spcPts val="0"/>
                        </a:spcAft>
                      </a:pPr>
                      <a:r>
                        <a:rPr lang="en-ZA" sz="1000" b="0" dirty="0">
                          <a:solidFill>
                            <a:schemeClr val="tx1"/>
                          </a:solidFill>
                          <a:effectLst/>
                          <a:latin typeface="+mn-lt"/>
                          <a:ea typeface="Calibri" panose="020F0502020204030204" pitchFamily="34" charset="0"/>
                          <a:cs typeface="Calibri Light" panose="020F0302020204030204" pitchFamily="34" charset="0"/>
                        </a:rPr>
                        <a:t>54.34% implementation of planned activities as per Culture Plan</a:t>
                      </a:r>
                      <a:endParaRPr lang="en-ZA" sz="1100" b="0" dirty="0">
                        <a:solidFill>
                          <a:schemeClr val="tx1"/>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dirty="0">
                          <a:solidFill>
                            <a:srgbClr val="FF0000"/>
                          </a:solidFill>
                          <a:effectLst/>
                          <a:latin typeface="+mn-lt"/>
                          <a:ea typeface="Calibri Light" panose="020F0302020204030204" pitchFamily="34" charset="0"/>
                          <a:cs typeface="Times New Roman" panose="02020603050405020304" pitchFamily="18" charset="0"/>
                        </a:rPr>
                        <a:t>-45.66%</a:t>
                      </a:r>
                      <a:endParaRPr lang="en-ZA" sz="1100" b="0" dirty="0">
                        <a:solidFill>
                          <a:srgbClr val="FF0000"/>
                        </a:solidFill>
                        <a:effectLst/>
                        <a:latin typeface="+mn-lt"/>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342900" lvl="0" indent="-342900" algn="l">
                        <a:lnSpc>
                          <a:spcPct val="115000"/>
                        </a:lnSpc>
                        <a:spcAft>
                          <a:spcPts val="0"/>
                        </a:spcAft>
                        <a:buFont typeface="+mj-lt"/>
                        <a:buAutoNum type="alphaLcParenBoth"/>
                        <a:tabLst>
                          <a:tab pos="228600" algn="l"/>
                          <a:tab pos="457200" algn="l"/>
                        </a:tabLst>
                      </a:pPr>
                      <a:r>
                        <a:rPr lang="en-US" sz="1000" b="0" kern="1200" dirty="0">
                          <a:solidFill>
                            <a:schemeClr val="tx1"/>
                          </a:solidFill>
                          <a:effectLst/>
                          <a:latin typeface="+mn-lt"/>
                          <a:ea typeface="Calibri" panose="020F0502020204030204" pitchFamily="34" charset="0"/>
                          <a:cs typeface="Calibri Light" panose="020F0302020204030204" pitchFamily="34" charset="0"/>
                        </a:rPr>
                        <a:t>Budget constraints </a:t>
                      </a:r>
                      <a:endParaRPr lang="en-ZA" sz="1000" b="0" kern="1200" dirty="0">
                        <a:solidFill>
                          <a:schemeClr val="tx1"/>
                        </a:solidFill>
                        <a:effectLst/>
                        <a:latin typeface="+mn-lt"/>
                        <a:ea typeface="Arial Unicode MS"/>
                        <a:cs typeface="Calibri Light" panose="020F0302020204030204" pitchFamily="34" charset="0"/>
                      </a:endParaRPr>
                    </a:p>
                    <a:p>
                      <a:pPr marL="342900" lvl="0" indent="-342900" algn="l">
                        <a:lnSpc>
                          <a:spcPct val="115000"/>
                        </a:lnSpc>
                        <a:spcAft>
                          <a:spcPts val="0"/>
                        </a:spcAft>
                        <a:buFont typeface="+mj-lt"/>
                        <a:buAutoNum type="alphaLcParenBoth"/>
                        <a:tabLst>
                          <a:tab pos="228600" algn="l"/>
                          <a:tab pos="457200" algn="l"/>
                        </a:tabLst>
                      </a:pPr>
                      <a:r>
                        <a:rPr lang="en-US" sz="1000" b="0" kern="1200" dirty="0">
                          <a:solidFill>
                            <a:schemeClr val="tx1"/>
                          </a:solidFill>
                          <a:effectLst/>
                          <a:latin typeface="+mn-lt"/>
                          <a:ea typeface="Calibri" panose="020F0502020204030204" pitchFamily="34" charset="0"/>
                          <a:cs typeface="Calibri Light" panose="020F0302020204030204" pitchFamily="34" charset="0"/>
                        </a:rPr>
                        <a:t>COVID-19 challenges</a:t>
                      </a:r>
                      <a:endParaRPr lang="en-ZA" sz="1000" b="0" kern="1200" dirty="0">
                        <a:solidFill>
                          <a:schemeClr val="tx1"/>
                        </a:solidFill>
                        <a:effectLst/>
                        <a:latin typeface="+mn-lt"/>
                        <a:ea typeface="Arial Unicode MS"/>
                        <a:cs typeface="Calibri Light" panose="020F0302020204030204" pitchFamily="34"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1253714932"/>
                  </a:ext>
                </a:extLst>
              </a:tr>
            </a:tbl>
          </a:graphicData>
        </a:graphic>
      </p:graphicFrame>
    </p:spTree>
    <p:extLst>
      <p:ext uri="{BB962C8B-B14F-4D97-AF65-F5344CB8AC3E}">
        <p14:creationId xmlns:p14="http://schemas.microsoft.com/office/powerpoint/2010/main" val="139497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lvl="0"/>
            <a:r>
              <a:rPr lang="en-US" sz="2400" spc="-60" dirty="0">
                <a:solidFill>
                  <a:srgbClr val="104586"/>
                </a:solidFill>
                <a:latin typeface="Verdana"/>
                <a:ea typeface="+mn-ea"/>
              </a:rPr>
              <a:t>Programme 4: Financial Sustainability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01843"/>
            <a:ext cx="9667987" cy="382156"/>
          </a:xfrm>
          <a:prstGeom prst="rect">
            <a:avLst/>
          </a:prstGeom>
        </p:spPr>
        <p:txBody>
          <a:bodyPr vert="horz" wrap="square" lIns="0" tIns="12700" rIns="0" bIns="0" rtlCol="0">
            <a:spAutoFit/>
          </a:bodyPr>
          <a:lstStyle/>
          <a:p>
            <a:pPr lvl="0"/>
            <a:r>
              <a:rPr lang="en-US" sz="1200" dirty="0">
                <a:solidFill>
                  <a:prstClr val="black"/>
                </a:solidFill>
                <a:latin typeface="Calibri Light"/>
              </a:rPr>
              <a:t>The purpose of this programme is to ensure effective and efficient financial management and commercial awareness in investment decisions to ensure financial growth and sustainability.</a:t>
            </a:r>
            <a:endParaRPr lang="en-ZA" sz="1200" dirty="0">
              <a:solidFill>
                <a:prstClr val="black"/>
              </a:solidFill>
              <a:latin typeface="Calibri Light"/>
            </a:endParaRPr>
          </a:p>
        </p:txBody>
      </p:sp>
      <p:graphicFrame>
        <p:nvGraphicFramePr>
          <p:cNvPr id="11" name="Table 10">
            <a:extLst>
              <a:ext uri="{FF2B5EF4-FFF2-40B4-BE49-F238E27FC236}">
                <a16:creationId xmlns:a16="http://schemas.microsoft.com/office/drawing/2014/main" id="{AC9A0D2E-2FB4-4229-8753-628430360533}"/>
              </a:ext>
            </a:extLst>
          </p:cNvPr>
          <p:cNvGraphicFramePr>
            <a:graphicFrameLocks noGrp="1"/>
          </p:cNvGraphicFramePr>
          <p:nvPr>
            <p:extLst>
              <p:ext uri="{D42A27DB-BD31-4B8C-83A1-F6EECF244321}">
                <p14:modId xmlns:p14="http://schemas.microsoft.com/office/powerpoint/2010/main" val="3763596951"/>
              </p:ext>
            </p:extLst>
          </p:nvPr>
        </p:nvGraphicFramePr>
        <p:xfrm>
          <a:off x="241874" y="1351059"/>
          <a:ext cx="9720263" cy="4021041"/>
        </p:xfrm>
        <a:graphic>
          <a:graphicData uri="http://schemas.openxmlformats.org/drawingml/2006/table">
            <a:tbl>
              <a:tblPr firstRow="1" firstCol="1" bandRow="1"/>
              <a:tblGrid>
                <a:gridCol w="1111649">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211877">
                  <a:extLst>
                    <a:ext uri="{9D8B030D-6E8A-4147-A177-3AD203B41FA5}">
                      <a16:colId xmlns:a16="http://schemas.microsoft.com/office/drawing/2014/main" val="20005"/>
                    </a:ext>
                  </a:extLst>
                </a:gridCol>
                <a:gridCol w="2291337">
                  <a:extLst>
                    <a:ext uri="{9D8B030D-6E8A-4147-A177-3AD203B41FA5}">
                      <a16:colId xmlns:a16="http://schemas.microsoft.com/office/drawing/2014/main" val="20006"/>
                    </a:ext>
                  </a:extLst>
                </a:gridCol>
              </a:tblGrid>
              <a:tr h="338837">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2393155">
                <a:tc>
                  <a:txBody>
                    <a:bodyPr/>
                    <a:lstStyle/>
                    <a:p>
                      <a:pPr algn="l">
                        <a:lnSpc>
                          <a:spcPct val="115000"/>
                        </a:lnSpc>
                        <a:spcAft>
                          <a:spcPts val="0"/>
                        </a:spcAft>
                      </a:pPr>
                      <a:r>
                        <a:rPr lang="en-GB"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Improved EBITDA</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just">
                        <a:lnSpc>
                          <a:spcPct val="115000"/>
                        </a:lnSpc>
                        <a:spcAft>
                          <a:spcPts val="0"/>
                        </a:spcAft>
                      </a:pPr>
                      <a:r>
                        <a:rPr lang="en-GB" sz="1000" b="0" kern="1200">
                          <a:solidFill>
                            <a:schemeClr val="tx1"/>
                          </a:solidFill>
                          <a:effectLst/>
                          <a:latin typeface="Calibri Light" panose="020F0302020204030204" pitchFamily="34" charset="0"/>
                          <a:ea typeface="Arial Unicode MS"/>
                          <a:cs typeface="Times New Roman" panose="02020603050405020304" pitchFamily="18" charset="0"/>
                        </a:rPr>
                        <a:t>% EBITDA</a:t>
                      </a:r>
                      <a:endParaRPr lang="en-ZA" sz="11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tabLst>
                          <a:tab pos="2637155" algn="ctr"/>
                          <a:tab pos="5274310" algn="r"/>
                        </a:tabLst>
                      </a:pPr>
                      <a:r>
                        <a:rPr lang="en-GB" sz="1000" b="0"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R130.8m (EBIT)</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b="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R84.3m</a:t>
                      </a:r>
                      <a:endParaRPr lang="en-ZA"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rgbClr val="00B27B"/>
                          </a:solidFill>
                          <a:effectLst/>
                          <a:latin typeface="Calibri Light" panose="020F0302020204030204" pitchFamily="34" charset="0"/>
                          <a:ea typeface="Calibri" panose="020F0502020204030204" pitchFamily="34" charset="0"/>
                          <a:cs typeface="Calibri Light" panose="020F0302020204030204" pitchFamily="34" charset="0"/>
                        </a:rPr>
                        <a:t>Achieved</a:t>
                      </a:r>
                      <a:endParaRPr lang="en-ZA" sz="1100" b="0" dirty="0">
                        <a:solidFill>
                          <a:srgbClr val="00B27B"/>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R582m </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21590" algn="l">
                        <a:lnSpc>
                          <a:spcPct val="115000"/>
                        </a:lnSpc>
                        <a:spcAft>
                          <a:spcPts val="0"/>
                        </a:spcAf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R497.7m</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342900" lvl="0" indent="-342900" algn="l">
                        <a:lnSpc>
                          <a:spcPct val="115000"/>
                        </a:lnSpc>
                        <a:spcAft>
                          <a:spcPts val="0"/>
                        </a:spcAft>
                        <a:buFont typeface="+mj-lt"/>
                        <a:buAutoNum type="alphaLcParenBoth"/>
                        <a:tabLst>
                          <a:tab pos="228600" algn="l"/>
                          <a:tab pos="457200" algn="l"/>
                        </a:tabLst>
                      </a:pPr>
                      <a:r>
                        <a:rPr lang="en-US" sz="1000" b="0" dirty="0">
                          <a:solidFill>
                            <a:schemeClr val="tx1"/>
                          </a:solidFill>
                          <a:effectLst/>
                          <a:latin typeface="Calibri Light" panose="020F0302020204030204" pitchFamily="34" charset="0"/>
                          <a:ea typeface="Calibri" panose="020F0502020204030204" pitchFamily="34" charset="0"/>
                          <a:cs typeface="Arial Unicode MS"/>
                        </a:rPr>
                        <a:t>There was a substantial savings (and non-spending) under cost of sales mainly in IT infrastructure, NGN core and CFI cloud, where less than anticipated costs translated into a positive increase in profitability.</a:t>
                      </a:r>
                      <a:endParaRPr lang="en-ZA" sz="1100" b="0" dirty="0">
                        <a:solidFill>
                          <a:schemeClr val="tx1"/>
                        </a:solidFill>
                        <a:effectLst/>
                        <a:latin typeface="Calibri Light" panose="020F0302020204030204" pitchFamily="34" charset="0"/>
                        <a:ea typeface="Arial Unicode MS"/>
                        <a:cs typeface="Arial Unicode MS"/>
                      </a:endParaRPr>
                    </a:p>
                    <a:p>
                      <a:pPr marL="342900" lvl="0" indent="-342900" algn="l">
                        <a:lnSpc>
                          <a:spcPct val="115000"/>
                        </a:lnSpc>
                        <a:spcAft>
                          <a:spcPts val="0"/>
                        </a:spcAft>
                        <a:buFont typeface="+mj-lt"/>
                        <a:buAutoNum type="alphaLcParenBoth"/>
                        <a:tabLst>
                          <a:tab pos="228600" algn="l"/>
                          <a:tab pos="457200" algn="l"/>
                        </a:tabLst>
                      </a:pPr>
                      <a:r>
                        <a:rPr lang="en-US" sz="1000" b="0" dirty="0">
                          <a:solidFill>
                            <a:schemeClr val="tx1"/>
                          </a:solidFill>
                          <a:effectLst/>
                          <a:latin typeface="Calibri Light" panose="020F0302020204030204" pitchFamily="34" charset="0"/>
                          <a:ea typeface="Calibri" panose="020F0502020204030204" pitchFamily="34" charset="0"/>
                          <a:cs typeface="Arial Unicode MS"/>
                        </a:rPr>
                        <a:t>Additional revenue </a:t>
                      </a:r>
                      <a:r>
                        <a:rPr lang="en-US" sz="1000" b="0" dirty="0" err="1">
                          <a:solidFill>
                            <a:schemeClr val="tx1"/>
                          </a:solidFill>
                          <a:effectLst/>
                          <a:latin typeface="Calibri Light" panose="020F0302020204030204" pitchFamily="34" charset="0"/>
                          <a:ea typeface="Calibri" panose="020F0502020204030204" pitchFamily="34" charset="0"/>
                          <a:cs typeface="Arial Unicode MS"/>
                        </a:rPr>
                        <a:t>materialised</a:t>
                      </a:r>
                      <a:r>
                        <a:rPr lang="en-US" sz="1000" b="0" dirty="0">
                          <a:solidFill>
                            <a:schemeClr val="tx1"/>
                          </a:solidFill>
                          <a:effectLst/>
                          <a:latin typeface="Calibri Light" panose="020F0302020204030204" pitchFamily="34" charset="0"/>
                          <a:ea typeface="Calibri" panose="020F0502020204030204" pitchFamily="34" charset="0"/>
                          <a:cs typeface="Arial Unicode MS"/>
                        </a:rPr>
                        <a:t> from DOD mainframe revenue that was not budgeted for and for which there were no costs incurred in the current financial year.</a:t>
                      </a:r>
                      <a:endParaRPr lang="en-ZA" sz="1100" b="0" dirty="0">
                        <a:solidFill>
                          <a:schemeClr val="tx1"/>
                        </a:solidFill>
                        <a:effectLst/>
                        <a:latin typeface="Calibri Light" panose="020F0302020204030204" pitchFamily="34" charset="0"/>
                        <a:ea typeface="Arial Unicode MS"/>
                        <a:cs typeface="Arial Unicode MS"/>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10001"/>
                  </a:ext>
                </a:extLst>
              </a:tr>
              <a:tr h="1128959">
                <a:tc>
                  <a:txBody>
                    <a:bodyPr/>
                    <a:lstStyle/>
                    <a:p>
                      <a:pPr algn="l">
                        <a:lnSpc>
                          <a:spcPct val="115000"/>
                        </a:lnSpc>
                        <a:spcAft>
                          <a:spcPts val="0"/>
                        </a:spcAft>
                      </a:pPr>
                      <a:r>
                        <a:rPr lang="en-GB"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Improved net collection rate</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GB"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just">
                        <a:lnSpc>
                          <a:spcPct val="115000"/>
                        </a:lnSpc>
                        <a:spcAft>
                          <a:spcPts val="0"/>
                        </a:spcAft>
                      </a:pPr>
                      <a:r>
                        <a:rPr lang="en-GB" sz="1000" b="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net collection rate</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nSpc>
                          <a:spcPct val="115000"/>
                        </a:lnSpc>
                        <a:spcAft>
                          <a:spcPts val="0"/>
                        </a:spcAft>
                        <a:tabLst>
                          <a:tab pos="2637155" algn="ctr"/>
                          <a:tab pos="5274310" algn="r"/>
                        </a:tabLst>
                      </a:pPr>
                      <a:r>
                        <a:rPr lang="en-GB" sz="1000" b="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87% net collection rate</a:t>
                      </a:r>
                      <a:endParaRPr lang="en-ZA" sz="1100" b="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GB"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80% net collection rate</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b="0" dirty="0">
                          <a:solidFill>
                            <a:srgbClr val="00B27B"/>
                          </a:solidFill>
                          <a:effectLst/>
                          <a:latin typeface="Calibri Light" panose="020F0302020204030204" pitchFamily="34" charset="0"/>
                          <a:ea typeface="Calibri" panose="020F0502020204030204" pitchFamily="34" charset="0"/>
                          <a:cs typeface="Calibri Light" panose="020F0302020204030204" pitchFamily="34" charset="0"/>
                        </a:rPr>
                        <a:t>Achieved</a:t>
                      </a:r>
                      <a:endParaRPr lang="en-ZA" sz="1100" b="0" dirty="0">
                        <a:solidFill>
                          <a:srgbClr val="00B27B"/>
                        </a:solidFill>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tabLst>
                          <a:tab pos="2637155" algn="ctr"/>
                          <a:tab pos="5274310" algn="r"/>
                        </a:tabLst>
                      </a:pPr>
                      <a:r>
                        <a:rPr lang="en-ZA" sz="10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85.40% net collection rate</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21590" algn="l">
                        <a:lnSpc>
                          <a:spcPct val="115000"/>
                        </a:lnSpc>
                        <a:spcAft>
                          <a:spcPts val="0"/>
                        </a:spcAft>
                      </a:pPr>
                      <a:r>
                        <a:rPr lang="en-ZA" sz="1000" b="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5.40%</a:t>
                      </a:r>
                      <a:endParaRPr lang="en-ZA" sz="11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marL="342900" lvl="0" indent="-342900" algn="l">
                        <a:lnSpc>
                          <a:spcPct val="115000"/>
                        </a:lnSpc>
                        <a:spcAft>
                          <a:spcPts val="0"/>
                        </a:spcAft>
                        <a:buFont typeface="+mj-lt"/>
                        <a:buAutoNum type="alphaLcParenBoth"/>
                        <a:tabLst>
                          <a:tab pos="228600" algn="l"/>
                          <a:tab pos="457200" algn="l"/>
                        </a:tabLst>
                      </a:pPr>
                      <a:r>
                        <a:rPr lang="en-ZA" sz="1000" b="0" dirty="0">
                          <a:solidFill>
                            <a:schemeClr val="tx1"/>
                          </a:solidFill>
                          <a:effectLst/>
                          <a:latin typeface="Calibri Light" panose="020F0302020204030204" pitchFamily="34" charset="0"/>
                          <a:ea typeface="Arial Unicode MS"/>
                          <a:cs typeface="Calibri Light" panose="020F0302020204030204" pitchFamily="34" charset="0"/>
                        </a:rPr>
                        <a:t>Continuous engagement and follow up with customers done on a monthly basis.</a:t>
                      </a:r>
                      <a:endParaRPr lang="en-ZA" sz="1100" b="0" dirty="0">
                        <a:solidFill>
                          <a:schemeClr val="tx1"/>
                        </a:solidFill>
                        <a:effectLst/>
                        <a:latin typeface="Calibri Light" panose="020F0302020204030204" pitchFamily="34" charset="0"/>
                        <a:ea typeface="Arial Unicode MS"/>
                        <a:cs typeface="Arial Unicode MS"/>
                      </a:endParaRPr>
                    </a:p>
                    <a:p>
                      <a:pPr marL="342900" lvl="0" indent="-342900" algn="l">
                        <a:lnSpc>
                          <a:spcPct val="115000"/>
                        </a:lnSpc>
                        <a:spcAft>
                          <a:spcPts val="0"/>
                        </a:spcAft>
                        <a:buFont typeface="+mj-lt"/>
                        <a:buAutoNum type="alphaLcParenBoth"/>
                        <a:tabLst>
                          <a:tab pos="228600" algn="l"/>
                          <a:tab pos="457200" algn="l"/>
                        </a:tabLst>
                      </a:pPr>
                      <a:r>
                        <a:rPr lang="en-US" sz="1000" b="0" dirty="0">
                          <a:solidFill>
                            <a:schemeClr val="tx1"/>
                          </a:solidFill>
                          <a:effectLst/>
                          <a:latin typeface="Calibri Light" panose="020F0302020204030204" pitchFamily="34" charset="0"/>
                          <a:ea typeface="Arial Unicode MS"/>
                          <a:cs typeface="Calibri Light" panose="020F0302020204030204" pitchFamily="34" charset="0"/>
                        </a:rPr>
                        <a:t>A process to clean up the debtors’ book in order to ensure that resources focuses on valid and collectable debt.</a:t>
                      </a:r>
                      <a:endParaRPr lang="en-ZA" sz="1100" b="0" dirty="0">
                        <a:solidFill>
                          <a:schemeClr val="tx1"/>
                        </a:solidFill>
                        <a:effectLst/>
                        <a:latin typeface="Calibri Light" panose="020F0302020204030204" pitchFamily="34" charset="0"/>
                        <a:ea typeface="Arial Unicode MS"/>
                        <a:cs typeface="Arial Unicode MS"/>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312931746"/>
                  </a:ext>
                </a:extLst>
              </a:tr>
            </a:tbl>
          </a:graphicData>
        </a:graphic>
      </p:graphicFrame>
    </p:spTree>
    <p:extLst>
      <p:ext uri="{BB962C8B-B14F-4D97-AF65-F5344CB8AC3E}">
        <p14:creationId xmlns:p14="http://schemas.microsoft.com/office/powerpoint/2010/main" val="4245647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5067300"/>
            <a:ext cx="533400" cy="594164"/>
          </a:xfrm>
          <a:prstGeom prst="rect">
            <a:avLst/>
          </a:prstGeom>
        </p:spPr>
      </p:pic>
      <p:sp>
        <p:nvSpPr>
          <p:cNvPr id="13" name="Title 1">
            <a:extLst>
              <a:ext uri="{FF2B5EF4-FFF2-40B4-BE49-F238E27FC236}">
                <a16:creationId xmlns:a16="http://schemas.microsoft.com/office/drawing/2014/main" id="{91576F72-30AE-4659-875C-53149C5DA6F9}"/>
              </a:ext>
            </a:extLst>
          </p:cNvPr>
          <p:cNvSpPr txBox="1">
            <a:spLocks/>
          </p:cNvSpPr>
          <p:nvPr/>
        </p:nvSpPr>
        <p:spPr>
          <a:xfrm>
            <a:off x="216000" y="495300"/>
            <a:ext cx="9817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lvl="0"/>
            <a:r>
              <a:rPr lang="en-US" sz="2400" spc="-60" dirty="0">
                <a:solidFill>
                  <a:srgbClr val="104586"/>
                </a:solidFill>
                <a:latin typeface="Verdana"/>
                <a:ea typeface="+mn-ea"/>
              </a:rPr>
              <a:t>Programme 5:  Procurement and Industry Transformation </a:t>
            </a:r>
          </a:p>
        </p:txBody>
      </p:sp>
      <p:sp>
        <p:nvSpPr>
          <p:cNvPr id="14" name="object 2">
            <a:extLst>
              <a:ext uri="{FF2B5EF4-FFF2-40B4-BE49-F238E27FC236}">
                <a16:creationId xmlns:a16="http://schemas.microsoft.com/office/drawing/2014/main" id="{4E483838-4DCD-47B6-B885-26CE52FE790C}"/>
              </a:ext>
            </a:extLst>
          </p:cNvPr>
          <p:cNvSpPr txBox="1"/>
          <p:nvPr/>
        </p:nvSpPr>
        <p:spPr>
          <a:xfrm>
            <a:off x="268013" y="919078"/>
            <a:ext cx="9667987" cy="566822"/>
          </a:xfrm>
          <a:prstGeom prst="rect">
            <a:avLst/>
          </a:prstGeom>
        </p:spPr>
        <p:txBody>
          <a:bodyPr vert="horz" wrap="square" lIns="0" tIns="12700" rIns="0" bIns="0" rtlCol="0">
            <a:spAutoFit/>
          </a:bodyPr>
          <a:lstStyle/>
          <a:p>
            <a:pPr lvl="0"/>
            <a:r>
              <a:rPr lang="en-US" sz="1200" dirty="0">
                <a:solidFill>
                  <a:prstClr val="black"/>
                </a:solidFill>
                <a:latin typeface="Calibri Light"/>
              </a:rPr>
              <a:t>The purpose of this programme is to advance transformation of the ICT sector to stimulate economic growth, development of local ICT content and radically</a:t>
            </a:r>
          </a:p>
          <a:p>
            <a:pPr lvl="0"/>
            <a:r>
              <a:rPr lang="en-US" sz="1200" dirty="0">
                <a:solidFill>
                  <a:prstClr val="black"/>
                </a:solidFill>
                <a:latin typeface="Calibri Light"/>
              </a:rPr>
              <a:t>transforming the procurement capability towards the reduction of unemployment and poverty alleviation, supporting skills development and promoting fair,</a:t>
            </a:r>
          </a:p>
          <a:p>
            <a:pPr lvl="0"/>
            <a:r>
              <a:rPr lang="en-US" sz="1200" dirty="0">
                <a:solidFill>
                  <a:prstClr val="black"/>
                </a:solidFill>
                <a:latin typeface="Calibri Light"/>
              </a:rPr>
              <a:t>equitable, transparent and cost-effective procurement services.</a:t>
            </a:r>
          </a:p>
        </p:txBody>
      </p:sp>
      <p:graphicFrame>
        <p:nvGraphicFramePr>
          <p:cNvPr id="12" name="Table 11">
            <a:extLst>
              <a:ext uri="{FF2B5EF4-FFF2-40B4-BE49-F238E27FC236}">
                <a16:creationId xmlns:a16="http://schemas.microsoft.com/office/drawing/2014/main" id="{9B250D76-150F-4139-BB97-D2D8194C281D}"/>
              </a:ext>
            </a:extLst>
          </p:cNvPr>
          <p:cNvGraphicFramePr>
            <a:graphicFrameLocks noGrp="1"/>
          </p:cNvGraphicFramePr>
          <p:nvPr>
            <p:extLst>
              <p:ext uri="{D42A27DB-BD31-4B8C-83A1-F6EECF244321}">
                <p14:modId xmlns:p14="http://schemas.microsoft.com/office/powerpoint/2010/main" val="1096645438"/>
              </p:ext>
            </p:extLst>
          </p:nvPr>
        </p:nvGraphicFramePr>
        <p:xfrm>
          <a:off x="216000" y="1579603"/>
          <a:ext cx="9703435" cy="3454952"/>
        </p:xfrm>
        <a:graphic>
          <a:graphicData uri="http://schemas.openxmlformats.org/drawingml/2006/table">
            <a:tbl>
              <a:tblPr firstRow="1"/>
              <a:tblGrid>
                <a:gridCol w="1282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867635">
                  <a:extLst>
                    <a:ext uri="{9D8B030D-6E8A-4147-A177-3AD203B41FA5}">
                      <a16:colId xmlns:a16="http://schemas.microsoft.com/office/drawing/2014/main" val="20006"/>
                    </a:ext>
                  </a:extLst>
                </a:gridCol>
              </a:tblGrid>
              <a:tr h="345331">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Output Indicator</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2019/20</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Planned target</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 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Actual achievement </a:t>
                      </a:r>
                    </a:p>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2020/21</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Deviation from planned target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tc>
                  <a:txBody>
                    <a:bodyPr/>
                    <a:lstStyle/>
                    <a:p>
                      <a:pPr marL="0" marR="0" algn="l">
                        <a:lnSpc>
                          <a:spcPct val="115000"/>
                        </a:lnSpc>
                        <a:spcBef>
                          <a:spcPts val="0"/>
                        </a:spcBef>
                        <a:spcAft>
                          <a:spcPts val="0"/>
                        </a:spcAft>
                      </a:pPr>
                      <a:r>
                        <a:rPr lang="en-ZA" sz="10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Reasons for variance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17780" marB="1778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70C0"/>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985811">
                <a:tc>
                  <a:txBody>
                    <a:bodyPr/>
                    <a:lstStyle/>
                    <a:p>
                      <a:pPr algn="l">
                        <a:lnSpc>
                          <a:spcPct val="115000"/>
                        </a:lnSpc>
                        <a:spcAft>
                          <a:spcPts val="0"/>
                        </a:spcAft>
                      </a:pPr>
                      <a:r>
                        <a:rPr lang="en-GB" sz="1000" dirty="0">
                          <a:effectLst/>
                          <a:latin typeface="Calibri Light" panose="020F0302020204030204" pitchFamily="34" charset="0"/>
                          <a:ea typeface="Calibri" panose="020F0502020204030204" pitchFamily="34" charset="0"/>
                          <a:cs typeface="Calibri Light" panose="020F0302020204030204" pitchFamily="34" charset="0"/>
                        </a:rPr>
                        <a:t>Procurement awards made within targeted customer timeframes </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a:effectLst/>
                          <a:latin typeface="Calibri Light" panose="020F0302020204030204" pitchFamily="34" charset="0"/>
                          <a:ea typeface="Calibri" panose="020F0502020204030204" pitchFamily="34" charset="0"/>
                          <a:cs typeface="Calibri Light" panose="020F0302020204030204" pitchFamily="34" charset="0"/>
                        </a:rPr>
                        <a:t>% of procurement awards completed within the targeted turnaround times</a:t>
                      </a:r>
                      <a:endParaRPr lang="en-ZA"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GB" sz="1000" kern="12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27.04% of tender awards completed within the targeted turnaround times</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algn="just">
                        <a:lnSpc>
                          <a:spcPct val="115000"/>
                        </a:lnSpc>
                        <a:spcAft>
                          <a:spcPts val="0"/>
                        </a:spcAft>
                      </a:pPr>
                      <a:r>
                        <a:rPr lang="en-GB" sz="1000" dirty="0">
                          <a:effectLst/>
                          <a:latin typeface="Calibri" panose="020F0502020204030204" pitchFamily="34" charset="0"/>
                          <a:ea typeface="Arial Unicode MS"/>
                          <a:cs typeface="Times New Roman" panose="02020603050405020304" pitchFamily="18" charset="0"/>
                        </a:rPr>
                        <a:t> </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75% of procurement awards completed within the targeted turnaround times</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dirty="0">
                          <a:solidFill>
                            <a:srgbClr val="FF0000"/>
                          </a:solidFill>
                          <a:effectLst/>
                          <a:latin typeface="Calibri Light" panose="020F0302020204030204" pitchFamily="34" charset="0"/>
                          <a:ea typeface="Calibri" panose="020F0502020204030204" pitchFamily="34" charset="0"/>
                          <a:cs typeface="Calibri Light" panose="020F0302020204030204" pitchFamily="34" charset="0"/>
                        </a:rPr>
                        <a:t>Not achieved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US" sz="1000" dirty="0">
                          <a:effectLst/>
                          <a:latin typeface="Calibri Light" panose="020F0302020204030204" pitchFamily="34" charset="0"/>
                          <a:ea typeface="Calibri Light" panose="020F0302020204030204" pitchFamily="34" charset="0"/>
                          <a:cs typeface="Times New Roman" panose="02020603050405020304" pitchFamily="18" charset="0"/>
                        </a:rPr>
                        <a:t>56.50% of procurement awards completed within the targeted turnaround times</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a:solidFill>
                            <a:srgbClr val="FF0000"/>
                          </a:solidFill>
                          <a:effectLst/>
                          <a:latin typeface="Calibri Light" panose="020F0302020204030204" pitchFamily="34" charset="0"/>
                          <a:ea typeface="Calibri" panose="020F0502020204030204" pitchFamily="34" charset="0"/>
                          <a:cs typeface="Calibri Light" panose="020F0302020204030204" pitchFamily="34" charset="0"/>
                        </a:rPr>
                        <a:t>-18.50%</a:t>
                      </a:r>
                      <a:endParaRPr lang="en-ZA"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07000"/>
                        </a:lnSpc>
                        <a:spcAft>
                          <a:spcPts val="0"/>
                        </a:spcAft>
                      </a:pPr>
                      <a:r>
                        <a:rPr lang="en-US" sz="1000">
                          <a:effectLst/>
                          <a:latin typeface="Calibri" panose="020F0502020204030204" pitchFamily="34" charset="0"/>
                          <a:cs typeface="Times New Roman" panose="02020603050405020304" pitchFamily="18" charset="0"/>
                        </a:rPr>
                        <a:t>Increase in the number of procurement request coming towards financial year-end and delays in the finalisation of requests which were caused by remote working.</a:t>
                      </a:r>
                      <a:endParaRPr lang="en-ZA" sz="1100">
                        <a:effectLst/>
                        <a:latin typeface="Calibri" panose="020F05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10001"/>
                  </a:ext>
                </a:extLst>
              </a:tr>
              <a:tr h="889179">
                <a:tc>
                  <a:txBody>
                    <a:bodyPr/>
                    <a:lstStyle/>
                    <a:p>
                      <a:pPr algn="l">
                        <a:lnSpc>
                          <a:spcPct val="115000"/>
                        </a:lnSpc>
                        <a:spcAft>
                          <a:spcPts val="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Improved procurement turnaround times from SITA repetitive procurements</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 of transversal contracts implemented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just">
                        <a:lnSpc>
                          <a:spcPct val="115000"/>
                        </a:lnSpc>
                        <a:spcAft>
                          <a:spcPts val="0"/>
                        </a:spcAft>
                      </a:pPr>
                      <a:r>
                        <a:rPr lang="en-GB" sz="1000">
                          <a:effectLst/>
                          <a:latin typeface="Calibri" panose="020F0502020204030204" pitchFamily="34" charset="0"/>
                          <a:ea typeface="Arial Unicode MS"/>
                          <a:cs typeface="Times New Roman" panose="02020603050405020304" pitchFamily="18" charset="0"/>
                        </a:rPr>
                        <a:t>-</a:t>
                      </a:r>
                      <a:endParaRPr lang="en-ZA"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100" dirty="0">
                          <a:effectLst/>
                          <a:latin typeface="Calibri Light" panose="020F0302020204030204" pitchFamily="34" charset="0"/>
                          <a:ea typeface="Calibri Light" panose="020F0302020204030204" pitchFamily="34" charset="0"/>
                          <a:cs typeface="Times New Roman" panose="02020603050405020304" pitchFamily="18" charset="0"/>
                        </a:rPr>
                        <a:t>5 </a:t>
                      </a:r>
                      <a:r>
                        <a:rPr lang="en-ZA" sz="1000" dirty="0">
                          <a:effectLst/>
                          <a:latin typeface="Calibri Light" panose="020F0302020204030204" pitchFamily="34" charset="0"/>
                          <a:ea typeface="Calibri" panose="020F0502020204030204" pitchFamily="34" charset="0"/>
                          <a:cs typeface="Calibri Light" panose="020F0302020204030204" pitchFamily="34" charset="0"/>
                        </a:rPr>
                        <a:t>transversal contracts implemented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dirty="0">
                          <a:solidFill>
                            <a:srgbClr val="00B050"/>
                          </a:solidFill>
                          <a:effectLst/>
                          <a:latin typeface="Calibri Light" panose="020F0302020204030204" pitchFamily="34" charset="0"/>
                          <a:ea typeface="Calibri" panose="020F0502020204030204" pitchFamily="34" charset="0"/>
                          <a:cs typeface="Calibri Light" panose="020F0302020204030204" pitchFamily="34" charset="0"/>
                        </a:rPr>
                        <a:t>Achieved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5 transversal contracts implemented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None</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dirty="0">
                          <a:effectLst/>
                          <a:latin typeface="Calibri Light" panose="020F0302020204030204" pitchFamily="34" charset="0"/>
                          <a:ea typeface="Calibri Light" panose="020F0302020204030204" pitchFamily="34" charset="0"/>
                          <a:cs typeface="Calibri Light" panose="020F0302020204030204" pitchFamily="34" charset="0"/>
                        </a:rPr>
                        <a:t>No variance</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3103659902"/>
                  </a:ext>
                </a:extLst>
              </a:tr>
              <a:tr h="1038777">
                <a:tc>
                  <a:txBody>
                    <a:bodyPr/>
                    <a:lstStyle/>
                    <a:p>
                      <a:pPr algn="l">
                        <a:lnSpc>
                          <a:spcPct val="115000"/>
                        </a:lnSpc>
                        <a:spcAft>
                          <a:spcPts val="600"/>
                        </a:spcAft>
                      </a:pPr>
                      <a:r>
                        <a:rPr lang="en-ZA" sz="1000" dirty="0">
                          <a:effectLst/>
                          <a:latin typeface="Calibri Light" panose="020F0302020204030204" pitchFamily="34" charset="0"/>
                          <a:ea typeface="Calibri Light" panose="020F0302020204030204" pitchFamily="34" charset="0"/>
                          <a:cs typeface="Times New Roman" panose="02020603050405020304" pitchFamily="18" charset="0"/>
                        </a:rPr>
                        <a:t>Increased acquisition spend through black SMME entities on influenceable spend</a:t>
                      </a:r>
                      <a:r>
                        <a:rPr lang="en-ZA" sz="1000" dirty="0">
                          <a:effectLst/>
                          <a:latin typeface="Calibri Light" panose="020F0302020204030204" pitchFamily="34" charset="0"/>
                          <a:ea typeface="Calibri" panose="020F0502020204030204" pitchFamily="34" charset="0"/>
                          <a:cs typeface="Calibri Light" panose="020F0302020204030204" pitchFamily="34" charset="0"/>
                        </a:rPr>
                        <a:t> </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 of ICT acquisition spend through black SMME entities </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9.71% of ICT acquisition spend through black SMME entities on influenceable spend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ZA" sz="1000" dirty="0">
                          <a:effectLst/>
                          <a:latin typeface="Calibri Light" panose="020F0302020204030204" pitchFamily="34" charset="0"/>
                          <a:ea typeface="Calibri Light" panose="020F0302020204030204" pitchFamily="34" charset="0"/>
                          <a:cs typeface="Calibri Light" panose="020F0302020204030204" pitchFamily="34" charset="0"/>
                        </a:rPr>
                        <a:t>40% of acquisition spend through black SMME entities on influenceable spend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tabLst>
                          <a:tab pos="2637155" algn="ctr"/>
                          <a:tab pos="5274310" algn="r"/>
                        </a:tabLst>
                      </a:pPr>
                      <a:r>
                        <a:rPr lang="en-ZA" sz="1000" dirty="0">
                          <a:solidFill>
                            <a:srgbClr val="00B050"/>
                          </a:solidFill>
                          <a:effectLst/>
                          <a:latin typeface="Calibri Light" panose="020F0302020204030204" pitchFamily="34" charset="0"/>
                          <a:ea typeface="Calibri Light" panose="020F0302020204030204" pitchFamily="34" charset="0"/>
                          <a:cs typeface="Calibri Light" panose="020F0302020204030204" pitchFamily="34" charset="0"/>
                        </a:rPr>
                        <a:t>Achieved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algn="l">
                        <a:lnSpc>
                          <a:spcPct val="115000"/>
                        </a:lnSpc>
                        <a:spcAft>
                          <a:spcPts val="0"/>
                        </a:spcAft>
                        <a:tabLst>
                          <a:tab pos="2637155" algn="ctr"/>
                          <a:tab pos="5274310" algn="r"/>
                        </a:tabLst>
                      </a:pPr>
                      <a:r>
                        <a:rPr lang="en-ZA" sz="1000" dirty="0">
                          <a:effectLst/>
                          <a:latin typeface="Calibri Light" panose="020F0302020204030204" pitchFamily="34" charset="0"/>
                          <a:ea typeface="Calibri Light" panose="020F0302020204030204" pitchFamily="34" charset="0"/>
                          <a:cs typeface="Calibri Light" panose="020F0302020204030204" pitchFamily="34" charset="0"/>
                        </a:rPr>
                        <a:t>40.67% </a:t>
                      </a:r>
                      <a:r>
                        <a:rPr lang="en-US" sz="1000" dirty="0">
                          <a:effectLst/>
                          <a:latin typeface="Calibri Light" panose="020F0302020204030204" pitchFamily="34" charset="0"/>
                          <a:ea typeface="Calibri Light" panose="020F0302020204030204" pitchFamily="34" charset="0"/>
                          <a:cs typeface="Calibri Light" panose="020F0302020204030204" pitchFamily="34" charset="0"/>
                        </a:rPr>
                        <a:t>of acquisition spend through black SMME entities on influenceable spend</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60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0.67%</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tc>
                  <a:txBody>
                    <a:bodyPr/>
                    <a:lstStyle/>
                    <a:p>
                      <a:pPr algn="l">
                        <a:lnSpc>
                          <a:spcPct val="115000"/>
                        </a:lnSpc>
                        <a:spcAft>
                          <a:spcPts val="0"/>
                        </a:spcAft>
                      </a:pPr>
                      <a:r>
                        <a:rPr lang="en-ZA" sz="1000" dirty="0">
                          <a:effectLst/>
                          <a:latin typeface="Calibri Light" panose="020F0302020204030204" pitchFamily="34" charset="0"/>
                          <a:ea typeface="Calibri" panose="020F0502020204030204" pitchFamily="34" charset="0"/>
                          <a:cs typeface="Calibri Light" panose="020F0302020204030204" pitchFamily="34" charset="0"/>
                        </a:rPr>
                        <a:t>There was an increase on “black SMME” spend during the financial year</a:t>
                      </a:r>
                      <a:endParaRPr lang="en-ZA"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50800" marR="50800" marT="50800" marB="508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27B">
                        <a:alpha val="7000"/>
                      </a:srgbClr>
                    </a:solidFill>
                  </a:tcPr>
                </a:tc>
                <a:extLst>
                  <a:ext uri="{0D108BD9-81ED-4DB2-BD59-A6C34878D82A}">
                    <a16:rowId xmlns:a16="http://schemas.microsoft.com/office/drawing/2014/main" val="2830693683"/>
                  </a:ext>
                </a:extLst>
              </a:tr>
            </a:tbl>
          </a:graphicData>
        </a:graphic>
      </p:graphicFrame>
    </p:spTree>
    <p:extLst>
      <p:ext uri="{BB962C8B-B14F-4D97-AF65-F5344CB8AC3E}">
        <p14:creationId xmlns:p14="http://schemas.microsoft.com/office/powerpoint/2010/main" val="387234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2F335-61AC-4227-8BF4-634B1C484FBC}"/>
              </a:ext>
            </a:extLst>
          </p:cNvPr>
          <p:cNvSpPr/>
          <p:nvPr/>
        </p:nvSpPr>
        <p:spPr>
          <a:xfrm>
            <a:off x="3403600" y="571500"/>
            <a:ext cx="3048000" cy="1767150"/>
          </a:xfrm>
          <a:prstGeom prst="rect">
            <a:avLst/>
          </a:prstGeom>
        </p:spPr>
        <p:txBody>
          <a:bodyPr wrap="square">
            <a:spAutoFit/>
          </a:bodyPr>
          <a:lstStyle/>
          <a:p>
            <a:pPr marL="12700" algn="ctr">
              <a:spcBef>
                <a:spcPts val="95"/>
              </a:spcBef>
            </a:pPr>
            <a:r>
              <a:rPr lang="en-ZA" sz="5400" spc="-60" dirty="0">
                <a:solidFill>
                  <a:srgbClr val="104586"/>
                </a:solidFill>
                <a:latin typeface="Arial Black" panose="020B0A04020102020204" pitchFamily="34" charset="0"/>
                <a:cs typeface="Verdana"/>
              </a:rPr>
              <a:t>PART</a:t>
            </a:r>
          </a:p>
          <a:p>
            <a:pPr marL="12700" algn="ctr">
              <a:spcBef>
                <a:spcPts val="95"/>
              </a:spcBef>
            </a:pPr>
            <a:r>
              <a:rPr lang="en-ZA" sz="5400" spc="-60" dirty="0">
                <a:solidFill>
                  <a:srgbClr val="104586"/>
                </a:solidFill>
                <a:latin typeface="Arial Black" panose="020B0A04020102020204" pitchFamily="34" charset="0"/>
                <a:cs typeface="Verdana"/>
              </a:rPr>
              <a:t>C</a:t>
            </a:r>
            <a:endParaRPr lang="en-ZA" sz="5400" dirty="0">
              <a:solidFill>
                <a:srgbClr val="104586"/>
              </a:solidFill>
              <a:latin typeface="Arial Black" panose="020B0A04020102020204" pitchFamily="34" charset="0"/>
              <a:cs typeface="Verdana"/>
            </a:endParaRPr>
          </a:p>
        </p:txBody>
      </p:sp>
      <p:sp>
        <p:nvSpPr>
          <p:cNvPr id="14" name="Rectangle 13">
            <a:extLst>
              <a:ext uri="{FF2B5EF4-FFF2-40B4-BE49-F238E27FC236}">
                <a16:creationId xmlns:a16="http://schemas.microsoft.com/office/drawing/2014/main" id="{29518ADD-7916-4629-8AC7-2158671FD8F4}"/>
              </a:ext>
            </a:extLst>
          </p:cNvPr>
          <p:cNvSpPr/>
          <p:nvPr/>
        </p:nvSpPr>
        <p:spPr>
          <a:xfrm>
            <a:off x="2717800" y="4229100"/>
            <a:ext cx="4419600" cy="523220"/>
          </a:xfrm>
          <a:prstGeom prst="rect">
            <a:avLst/>
          </a:prstGeom>
        </p:spPr>
        <p:txBody>
          <a:bodyPr wrap="square">
            <a:spAutoFit/>
          </a:bodyPr>
          <a:lstStyle/>
          <a:p>
            <a:pPr marL="12700" algn="ctr">
              <a:spcBef>
                <a:spcPts val="95"/>
              </a:spcBef>
            </a:pPr>
            <a:r>
              <a:rPr lang="en-ZA" sz="2800" spc="-60" dirty="0">
                <a:solidFill>
                  <a:schemeClr val="bg1"/>
                </a:solidFill>
                <a:effectLst>
                  <a:outerShdw blurRad="38100" dist="38100" dir="2700000" algn="tl">
                    <a:srgbClr val="000000">
                      <a:alpha val="43137"/>
                    </a:srgbClr>
                  </a:outerShdw>
                </a:effectLst>
                <a:latin typeface="Arial Black" panose="020B0A04020102020204" pitchFamily="34" charset="0"/>
                <a:cs typeface="Verdana"/>
              </a:rPr>
              <a:t>GOVERNANCE</a:t>
            </a:r>
            <a:endParaRPr lang="en-ZA" sz="2800" dirty="0">
              <a:solidFill>
                <a:schemeClr val="bg1"/>
              </a:solidFill>
              <a:effectLst>
                <a:outerShdw blurRad="38100" dist="38100" dir="2700000" algn="tl">
                  <a:srgbClr val="000000">
                    <a:alpha val="43137"/>
                  </a:srgbClr>
                </a:outerShdw>
              </a:effectLst>
              <a:latin typeface="Arial Black" panose="020B0A04020102020204" pitchFamily="34" charset="0"/>
              <a:cs typeface="Verdana"/>
            </a:endParaRPr>
          </a:p>
        </p:txBody>
      </p:sp>
    </p:spTree>
    <p:extLst>
      <p:ext uri="{BB962C8B-B14F-4D97-AF65-F5344CB8AC3E}">
        <p14:creationId xmlns:p14="http://schemas.microsoft.com/office/powerpoint/2010/main" val="104888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D288F7-474E-47AA-AC4E-AD0CE1B367B7}"/>
              </a:ext>
            </a:extLst>
          </p:cNvPr>
          <p:cNvSpPr/>
          <p:nvPr/>
        </p:nvSpPr>
        <p:spPr>
          <a:xfrm>
            <a:off x="690845" y="1562100"/>
            <a:ext cx="6446555" cy="2931572"/>
          </a:xfrm>
          <a:prstGeom prst="rect">
            <a:avLst/>
          </a:prstGeom>
        </p:spPr>
        <p:txBody>
          <a:bodyPr wrap="square">
            <a:spAutoFit/>
          </a:bodyPr>
          <a:lstStyle/>
          <a:p>
            <a:pPr marL="457200" lvl="0" indent="-457200" defTabSz="846625">
              <a:spcBef>
                <a:spcPts val="556"/>
              </a:spcBef>
              <a:buSzPct val="90000"/>
              <a:buFont typeface="+mj-lt"/>
              <a:buAutoNum type="arabicPeriod"/>
            </a:pPr>
            <a:r>
              <a:rPr lang="en-US" sz="2400" dirty="0">
                <a:solidFill>
                  <a:prstClr val="black"/>
                </a:solidFill>
                <a:latin typeface="Calibri Light"/>
                <a:cs typeface="Segoe UI Light" panose="020B0502040204020203" pitchFamily="34" charset="0"/>
              </a:rPr>
              <a:t>Annual Report Schedule</a:t>
            </a:r>
          </a:p>
          <a:p>
            <a:pPr marL="457200" lvl="0" indent="-457200" defTabSz="846625">
              <a:spcBef>
                <a:spcPts val="556"/>
              </a:spcBef>
              <a:buSzPct val="90000"/>
              <a:buFont typeface="+mj-lt"/>
              <a:buAutoNum type="arabicPeriod"/>
            </a:pPr>
            <a:r>
              <a:rPr lang="en-US" sz="2400" dirty="0">
                <a:solidFill>
                  <a:prstClr val="black"/>
                </a:solidFill>
                <a:latin typeface="Calibri Light"/>
                <a:cs typeface="Segoe UI Light" panose="020B0502040204020203" pitchFamily="34" charset="0"/>
              </a:rPr>
              <a:t>Part B: Performance Information</a:t>
            </a:r>
          </a:p>
          <a:p>
            <a:pPr marL="457200" lvl="0" indent="-457200" defTabSz="846625">
              <a:spcBef>
                <a:spcPts val="556"/>
              </a:spcBef>
              <a:buSzPct val="90000"/>
              <a:buFont typeface="+mj-lt"/>
              <a:buAutoNum type="arabicPeriod"/>
            </a:pPr>
            <a:r>
              <a:rPr lang="en-US" sz="2400" dirty="0">
                <a:solidFill>
                  <a:prstClr val="black"/>
                </a:solidFill>
                <a:latin typeface="Calibri Light"/>
                <a:cs typeface="Segoe UI Light" panose="020B0502040204020203" pitchFamily="34" charset="0"/>
              </a:rPr>
              <a:t>Part C: Governance </a:t>
            </a:r>
          </a:p>
          <a:p>
            <a:pPr marL="457200" lvl="0" indent="-457200" defTabSz="846625">
              <a:spcBef>
                <a:spcPts val="556"/>
              </a:spcBef>
              <a:buSzPct val="90000"/>
              <a:buFont typeface="+mj-lt"/>
              <a:buAutoNum type="arabicPeriod"/>
            </a:pPr>
            <a:r>
              <a:rPr lang="en-US" sz="2400" dirty="0">
                <a:solidFill>
                  <a:prstClr val="black"/>
                </a:solidFill>
                <a:latin typeface="Calibri Light"/>
                <a:cs typeface="Segoe UI Light" panose="020B0502040204020203" pitchFamily="34" charset="0"/>
              </a:rPr>
              <a:t>Part D: Human Capital Management</a:t>
            </a:r>
          </a:p>
          <a:p>
            <a:pPr marL="457200" indent="-457200" defTabSz="846625">
              <a:spcBef>
                <a:spcPts val="556"/>
              </a:spcBef>
              <a:buSzPct val="90000"/>
              <a:buFont typeface="+mj-lt"/>
              <a:buAutoNum type="arabicPeriod"/>
            </a:pPr>
            <a:r>
              <a:rPr lang="en-US" sz="2400" dirty="0">
                <a:solidFill>
                  <a:prstClr val="black"/>
                </a:solidFill>
                <a:latin typeface="Calibri Light"/>
                <a:cs typeface="Segoe UI Light" panose="020B0502040204020203" pitchFamily="34" charset="0"/>
              </a:rPr>
              <a:t>Part E: Financial Information</a:t>
            </a:r>
          </a:p>
          <a:p>
            <a:pPr marL="457200" lvl="0" indent="-457200" defTabSz="846625">
              <a:spcBef>
                <a:spcPts val="556"/>
              </a:spcBef>
              <a:buSzPct val="90000"/>
              <a:buFont typeface="+mj-lt"/>
              <a:buAutoNum type="arabicPeriod"/>
            </a:pPr>
            <a:endParaRPr lang="en-US" sz="2400" dirty="0">
              <a:solidFill>
                <a:prstClr val="black"/>
              </a:solidFill>
              <a:latin typeface="Calibri Light"/>
              <a:cs typeface="Segoe UI Light" panose="020B0502040204020203" pitchFamily="34" charset="0"/>
            </a:endParaRPr>
          </a:p>
          <a:p>
            <a:pPr marL="228600" indent="-228600" algn="just" defTabSz="846625">
              <a:spcBef>
                <a:spcPts val="556"/>
              </a:spcBef>
              <a:buSzPct val="90000"/>
              <a:buFont typeface="+mj-lt"/>
              <a:buAutoNum type="arabicPeriod"/>
            </a:pPr>
            <a:endParaRPr lang="en-US" sz="1050" dirty="0">
              <a:solidFill>
                <a:srgbClr val="104586"/>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7BAC64C-0A75-426F-92ED-2AD2501CD9F0}"/>
              </a:ext>
            </a:extLst>
          </p:cNvPr>
          <p:cNvSpPr/>
          <p:nvPr/>
        </p:nvSpPr>
        <p:spPr>
          <a:xfrm>
            <a:off x="690843" y="762000"/>
            <a:ext cx="4541557" cy="523220"/>
          </a:xfrm>
          <a:prstGeom prst="rect">
            <a:avLst/>
          </a:prstGeom>
        </p:spPr>
        <p:txBody>
          <a:bodyPr wrap="square">
            <a:spAutoFit/>
          </a:bodyPr>
          <a:lstStyle/>
          <a:p>
            <a:pPr marL="12700">
              <a:spcBef>
                <a:spcPts val="95"/>
              </a:spcBef>
            </a:pPr>
            <a:r>
              <a:rPr lang="en-ZA" sz="2800" b="1" spc="-60" dirty="0">
                <a:solidFill>
                  <a:srgbClr val="104586"/>
                </a:solidFill>
                <a:latin typeface="Verdana"/>
                <a:cs typeface="Verdana"/>
              </a:rPr>
              <a:t>Table of </a:t>
            </a:r>
            <a:r>
              <a:rPr lang="en-ZA" sz="2800" b="1" spc="-60" dirty="0">
                <a:solidFill>
                  <a:srgbClr val="0E1B8D"/>
                </a:solidFill>
                <a:latin typeface="Verdana"/>
                <a:cs typeface="Verdana"/>
              </a:rPr>
              <a:t>Contents</a:t>
            </a:r>
            <a:endParaRPr lang="en-ZA" sz="2800" dirty="0">
              <a:solidFill>
                <a:srgbClr val="0E1B8D"/>
              </a:solidFill>
              <a:latin typeface="Verdana"/>
              <a:cs typeface="Verdana"/>
            </a:endParaRPr>
          </a:p>
        </p:txBody>
      </p:sp>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Tree>
    <p:extLst>
      <p:ext uri="{BB962C8B-B14F-4D97-AF65-F5344CB8AC3E}">
        <p14:creationId xmlns:p14="http://schemas.microsoft.com/office/powerpoint/2010/main" val="2451730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660400" y="1028700"/>
            <a:ext cx="8723312" cy="4108817"/>
          </a:xfrm>
          <a:prstGeom prst="rect">
            <a:avLst/>
          </a:prstGeom>
        </p:spPr>
        <p:txBody>
          <a:bodyPr wrap="square">
            <a:spAutoFit/>
          </a:bodyPr>
          <a:lstStyle/>
          <a:p>
            <a:pPr marL="336592"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As at 01 April 2021, the Board comprised of an interim chairperson, the executive caretaker and the chief financial officer, as appointed by the shareholder representative in terms of Section 10(1)(c)(iv) of the SITA Act, Act no 88 of 1998, as amended (Department of Communications and Digital Technologies). </a:t>
            </a:r>
          </a:p>
          <a:p>
            <a:pPr marL="336592" indent="-336592" algn="just" defTabSz="846625">
              <a:spcBef>
                <a:spcPts val="556"/>
              </a:spcBef>
              <a:buSzPct val="90000"/>
              <a:buFont typeface="Wingdings" panose="05000000000000000000" pitchFamily="2" charset="2"/>
              <a:buChar char="§"/>
            </a:pPr>
            <a:endParaRPr lang="en-ZA" sz="1200" dirty="0">
              <a:solidFill>
                <a:prstClr val="black"/>
              </a:solidFill>
              <a:latin typeface="Calibri Light"/>
              <a:cs typeface="Segoe UI Light" panose="020B0502040204020203" pitchFamily="34" charset="0"/>
            </a:endParaRPr>
          </a:p>
          <a:p>
            <a:pPr marL="336592"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Compliance with the Protection of Personal Information Act 4 of 2013 (POPIA) was a significant focus area which saw SITA developing controls to ensure that it fully responds to requirements by 1 July 2021.</a:t>
            </a:r>
          </a:p>
          <a:p>
            <a:pPr marL="336592"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A compliance risk management plan (CRMP) was developed in response to the findings of the Auditor General on non-compliance related the PFMA which line management can reference in maintenance and embedding of their standard operating procedures.</a:t>
            </a:r>
          </a:p>
          <a:p>
            <a:pPr marL="336592"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SITA prioritised the management of fraud risk as per the PFMA and fraud-related regulations, with the Executive Caretaker officially launching the 2020 SITA Fraud Awareness Week, which coincided with the International Fraud Awareness Week that was observed globally from 15 – 21 November 2020.</a:t>
            </a:r>
          </a:p>
          <a:p>
            <a:pPr marL="336592"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indent="-336592" algn="just" defTabSz="846625">
              <a:spcBef>
                <a:spcPts val="556"/>
              </a:spcBef>
              <a:buSzPct val="90000"/>
              <a:buFont typeface="Wingdings" panose="05000000000000000000" pitchFamily="2" charset="2"/>
              <a:buChar char="§"/>
            </a:pPr>
            <a:r>
              <a:rPr lang="en-GB" sz="1200" dirty="0">
                <a:solidFill>
                  <a:prstClr val="black"/>
                </a:solidFill>
                <a:latin typeface="Calibri Light"/>
                <a:cs typeface="Segoe UI Light" panose="020B0502040204020203" pitchFamily="34" charset="0"/>
              </a:rPr>
              <a:t>SITA prides itself in upholding the highest standards of conduct, ethical practice and good governance; </a:t>
            </a:r>
            <a:r>
              <a:rPr lang="en-US" sz="1200" dirty="0">
                <a:solidFill>
                  <a:prstClr val="black"/>
                </a:solidFill>
                <a:latin typeface="Calibri Light"/>
                <a:cs typeface="Segoe UI Light" panose="020B0502040204020203" pitchFamily="34" charset="0"/>
              </a:rPr>
              <a:t>SITAzens achieved a 99.7% declaration rate which is a further improvement on the previous financial year declaration rate of 98.7% and is indicative of greater commitment to upholding company policy.</a:t>
            </a:r>
          </a:p>
          <a:p>
            <a:pPr lvl="0" algn="just" defTabSz="846625">
              <a:spcBef>
                <a:spcPts val="556"/>
              </a:spcBef>
              <a:buSzPct val="90000"/>
            </a:pPr>
            <a:endParaRPr lang="en-ZA" sz="1200" dirty="0">
              <a:solidFill>
                <a:srgbClr val="104586"/>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17D35FF-F56E-4426-8F85-EB759A19AC09}"/>
              </a:ext>
            </a:extLst>
          </p:cNvPr>
          <p:cNvSpPr/>
          <p:nvPr/>
        </p:nvSpPr>
        <p:spPr>
          <a:xfrm>
            <a:off x="584200" y="495300"/>
            <a:ext cx="7812089" cy="523220"/>
          </a:xfrm>
          <a:prstGeom prst="rect">
            <a:avLst/>
          </a:prstGeom>
        </p:spPr>
        <p:txBody>
          <a:bodyPr wrap="square">
            <a:spAutoFit/>
          </a:bodyPr>
          <a:lstStyle/>
          <a:p>
            <a:pPr marL="12700">
              <a:spcBef>
                <a:spcPts val="95"/>
              </a:spcBef>
            </a:pPr>
            <a:r>
              <a:rPr lang="en-ZA" sz="2800" b="1" spc="-60" dirty="0">
                <a:solidFill>
                  <a:srgbClr val="104586"/>
                </a:solidFill>
                <a:latin typeface="Verdana"/>
                <a:cs typeface="Verdana"/>
              </a:rPr>
              <a:t>Governance</a:t>
            </a:r>
            <a:endParaRPr lang="en-ZA" sz="2800" dirty="0">
              <a:solidFill>
                <a:srgbClr val="104586"/>
              </a:solidFill>
              <a:latin typeface="Verdana"/>
              <a:cs typeface="Verdana"/>
            </a:endParaRPr>
          </a:p>
        </p:txBody>
      </p:sp>
    </p:spTree>
    <p:extLst>
      <p:ext uri="{BB962C8B-B14F-4D97-AF65-F5344CB8AC3E}">
        <p14:creationId xmlns:p14="http://schemas.microsoft.com/office/powerpoint/2010/main" val="343221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6C3AFD6D-D882-4B8D-8885-FBCE1DD447CB}"/>
              </a:ext>
            </a:extLst>
          </p:cNvPr>
          <p:cNvSpPr txBox="1">
            <a:spLocks/>
          </p:cNvSpPr>
          <p:nvPr/>
        </p:nvSpPr>
        <p:spPr>
          <a:xfrm>
            <a:off x="327472" y="942055"/>
            <a:ext cx="9568680" cy="4291709"/>
          </a:xfrm>
          <a:prstGeom prst="rect">
            <a:avLst/>
          </a:prstGeom>
        </p:spPr>
        <p:txBody>
          <a:bodyPr vert="horz" lIns="91440" tIns="45720" rIns="91440" bIns="45720" rtlCol="0">
            <a:normAutofit/>
          </a:bodyPr>
          <a:lstStyle>
            <a:lvl1pPr marL="336592" indent="-336592" algn="l" defTabSz="846625" rtl="0" eaLnBrk="1" latinLnBrk="0" hangingPunct="1">
              <a:spcBef>
                <a:spcPts val="556"/>
              </a:spcBef>
              <a:buSzPct val="90000"/>
              <a:buFont typeface="Wingdings" panose="05000000000000000000" pitchFamily="2" charset="2"/>
              <a:buChar char="v"/>
              <a:defRPr sz="2400" kern="1200">
                <a:solidFill>
                  <a:schemeClr val="tx1"/>
                </a:solidFill>
                <a:latin typeface="+mn-lt"/>
                <a:ea typeface="+mn-ea"/>
                <a:cs typeface="Segoe UI Light" panose="020B0502040204020203" pitchFamily="34" charset="0"/>
              </a:defRPr>
            </a:lvl1pPr>
            <a:lvl2pPr marL="658486" indent="-321895" algn="l" defTabSz="846625" rtl="0" eaLnBrk="1" latinLnBrk="0" hangingPunct="1">
              <a:spcBef>
                <a:spcPts val="556"/>
              </a:spcBef>
              <a:buSzPct val="90000"/>
              <a:buFont typeface="Wingdings" panose="05000000000000000000" pitchFamily="2" charset="2"/>
              <a:buChar char="Ø"/>
              <a:defRPr sz="2000" kern="1200">
                <a:solidFill>
                  <a:schemeClr val="tx1"/>
                </a:solidFill>
                <a:latin typeface="+mn-lt"/>
                <a:ea typeface="+mn-ea"/>
                <a:cs typeface="Segoe UI Light" panose="020B0502040204020203" pitchFamily="34" charset="0"/>
              </a:defRPr>
            </a:lvl2pPr>
            <a:lvl3pPr marL="833396" indent="-174910" algn="l" defTabSz="846625" rtl="0" eaLnBrk="1" latinLnBrk="0" hangingPunct="1">
              <a:spcBef>
                <a:spcPts val="556"/>
              </a:spcBef>
              <a:buFont typeface="Wingdings" panose="05000000000000000000" pitchFamily="2" charset="2"/>
              <a:buChar char="§"/>
              <a:defRPr sz="1800" kern="1200">
                <a:solidFill>
                  <a:schemeClr val="tx1"/>
                </a:solidFill>
                <a:latin typeface="+mn-lt"/>
                <a:ea typeface="+mn-ea"/>
                <a:cs typeface="Segoe UI Light" panose="020B0502040204020203" pitchFamily="34" charset="0"/>
              </a:defRPr>
            </a:lvl3pPr>
            <a:lvl4pPr marL="1074449" indent="-241053" algn="l" defTabSz="846625" rtl="0" eaLnBrk="1" latinLnBrk="0" hangingPunct="1">
              <a:spcBef>
                <a:spcPts val="556"/>
              </a:spcBef>
              <a:buFont typeface="Arial" panose="020B0604020202020204" pitchFamily="34" charset="0"/>
              <a:buChar char="•"/>
              <a:defRPr sz="1600" kern="1200">
                <a:solidFill>
                  <a:schemeClr val="tx1"/>
                </a:solidFill>
                <a:latin typeface="+mn-lt"/>
                <a:ea typeface="+mn-ea"/>
                <a:cs typeface="Segoe UI Light" panose="020B0502040204020203" pitchFamily="34" charset="0"/>
              </a:defRPr>
            </a:lvl4pPr>
            <a:lvl5pPr marL="1249359" indent="-174910" algn="l" defTabSz="846625" rtl="0" eaLnBrk="1" latinLnBrk="0" hangingPunct="1">
              <a:spcBef>
                <a:spcPts val="556"/>
              </a:spcBef>
              <a:buFont typeface="Arial" panose="020B0604020202020204" pitchFamily="34" charset="0"/>
              <a:buChar char="•"/>
              <a:defRPr sz="1400" kern="1200">
                <a:solidFill>
                  <a:schemeClr val="tx1"/>
                </a:solidFill>
                <a:latin typeface="+mn-lt"/>
                <a:ea typeface="+mn-ea"/>
                <a:cs typeface="Segoe UI Light" panose="020B0502040204020203" pitchFamily="34" charset="0"/>
              </a:defRPr>
            </a:lvl5pPr>
            <a:lvl6pPr marL="2328217"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9pPr>
          </a:lstStyle>
          <a:p>
            <a:endParaRPr lang="en-ZA" dirty="0"/>
          </a:p>
          <a:p>
            <a:pPr marL="0" indent="0">
              <a:buFont typeface="Wingdings" panose="05000000000000000000" pitchFamily="2" charset="2"/>
              <a:buNone/>
            </a:pPr>
            <a:endParaRPr lang="en-ZA" dirty="0"/>
          </a:p>
          <a:p>
            <a:pPr marL="0" indent="0">
              <a:buFont typeface="Wingdings" panose="05000000000000000000" pitchFamily="2" charset="2"/>
              <a:buNone/>
            </a:pPr>
            <a:endParaRPr lang="en-US" dirty="0"/>
          </a:p>
        </p:txBody>
      </p:sp>
      <p:sp>
        <p:nvSpPr>
          <p:cNvPr id="8" name="Content Placeholder 5">
            <a:extLst>
              <a:ext uri="{FF2B5EF4-FFF2-40B4-BE49-F238E27FC236}">
                <a16:creationId xmlns:a16="http://schemas.microsoft.com/office/drawing/2014/main" id="{8161643C-6B76-4807-8963-B8531801D432}"/>
              </a:ext>
            </a:extLst>
          </p:cNvPr>
          <p:cNvSpPr txBox="1">
            <a:spLocks/>
          </p:cNvSpPr>
          <p:nvPr/>
        </p:nvSpPr>
        <p:spPr>
          <a:xfrm>
            <a:off x="112528" y="637254"/>
            <a:ext cx="9720000" cy="5137752"/>
          </a:xfrm>
          <a:prstGeom prst="rect">
            <a:avLst/>
          </a:prstGeom>
        </p:spPr>
        <p:txBody>
          <a:bodyPr vert="horz" lIns="91440" tIns="45720" rIns="91440" bIns="45720" rtlCol="0">
            <a:noAutofit/>
          </a:bodyPr>
          <a:lstStyle>
            <a:lvl1pPr marL="336592" indent="-336592" algn="l" defTabSz="846625" rtl="0" eaLnBrk="1" latinLnBrk="0" hangingPunct="1">
              <a:spcBef>
                <a:spcPts val="556"/>
              </a:spcBef>
              <a:buSzPct val="90000"/>
              <a:buFont typeface="Wingdings" panose="05000000000000000000" pitchFamily="2" charset="2"/>
              <a:buChar char="v"/>
              <a:defRPr sz="2400" kern="1200">
                <a:solidFill>
                  <a:schemeClr val="tx1"/>
                </a:solidFill>
                <a:latin typeface="+mn-lt"/>
                <a:ea typeface="+mn-ea"/>
                <a:cs typeface="Segoe UI Light" panose="020B0502040204020203" pitchFamily="34" charset="0"/>
              </a:defRPr>
            </a:lvl1pPr>
            <a:lvl2pPr marL="658486" indent="-321895" algn="l" defTabSz="846625" rtl="0" eaLnBrk="1" latinLnBrk="0" hangingPunct="1">
              <a:spcBef>
                <a:spcPts val="556"/>
              </a:spcBef>
              <a:buSzPct val="90000"/>
              <a:buFont typeface="Wingdings" panose="05000000000000000000" pitchFamily="2" charset="2"/>
              <a:buChar char="Ø"/>
              <a:defRPr sz="2000" kern="1200">
                <a:solidFill>
                  <a:schemeClr val="tx1"/>
                </a:solidFill>
                <a:latin typeface="+mn-lt"/>
                <a:ea typeface="+mn-ea"/>
                <a:cs typeface="Segoe UI Light" panose="020B0502040204020203" pitchFamily="34" charset="0"/>
              </a:defRPr>
            </a:lvl2pPr>
            <a:lvl3pPr marL="833396" indent="-174910" algn="l" defTabSz="846625" rtl="0" eaLnBrk="1" latinLnBrk="0" hangingPunct="1">
              <a:spcBef>
                <a:spcPts val="556"/>
              </a:spcBef>
              <a:buFont typeface="Wingdings" panose="05000000000000000000" pitchFamily="2" charset="2"/>
              <a:buChar char="§"/>
              <a:defRPr sz="1800" kern="1200">
                <a:solidFill>
                  <a:schemeClr val="tx1"/>
                </a:solidFill>
                <a:latin typeface="+mn-lt"/>
                <a:ea typeface="+mn-ea"/>
                <a:cs typeface="Segoe UI Light" panose="020B0502040204020203" pitchFamily="34" charset="0"/>
              </a:defRPr>
            </a:lvl3pPr>
            <a:lvl4pPr marL="1074449" indent="-241053" algn="l" defTabSz="846625" rtl="0" eaLnBrk="1" latinLnBrk="0" hangingPunct="1">
              <a:spcBef>
                <a:spcPts val="556"/>
              </a:spcBef>
              <a:buFont typeface="Arial" panose="020B0604020202020204" pitchFamily="34" charset="0"/>
              <a:buChar char="•"/>
              <a:defRPr sz="1600" kern="1200">
                <a:solidFill>
                  <a:schemeClr val="tx1"/>
                </a:solidFill>
                <a:latin typeface="+mn-lt"/>
                <a:ea typeface="+mn-ea"/>
                <a:cs typeface="Segoe UI Light" panose="020B0502040204020203" pitchFamily="34" charset="0"/>
              </a:defRPr>
            </a:lvl4pPr>
            <a:lvl5pPr marL="1249359" indent="-174910" algn="l" defTabSz="846625" rtl="0" eaLnBrk="1" latinLnBrk="0" hangingPunct="1">
              <a:spcBef>
                <a:spcPts val="556"/>
              </a:spcBef>
              <a:buFont typeface="Arial" panose="020B0604020202020204" pitchFamily="34" charset="0"/>
              <a:buChar char="•"/>
              <a:defRPr sz="1400" kern="1200">
                <a:solidFill>
                  <a:schemeClr val="tx1"/>
                </a:solidFill>
                <a:latin typeface="+mn-lt"/>
                <a:ea typeface="+mn-ea"/>
                <a:cs typeface="Segoe UI Light" panose="020B0502040204020203" pitchFamily="34" charset="0"/>
              </a:defRPr>
            </a:lvl5pPr>
            <a:lvl6pPr marL="2328217"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9pPr>
          </a:lstStyle>
          <a:p>
            <a:endParaRPr lang="en-US" sz="1600" dirty="0"/>
          </a:p>
        </p:txBody>
      </p:sp>
      <p:sp>
        <p:nvSpPr>
          <p:cNvPr id="9" name="Title 3">
            <a:extLst>
              <a:ext uri="{FF2B5EF4-FFF2-40B4-BE49-F238E27FC236}">
                <a16:creationId xmlns:a16="http://schemas.microsoft.com/office/drawing/2014/main" id="{34AAF597-315A-43F2-90A7-4A8B4D6967B7}"/>
              </a:ext>
            </a:extLst>
          </p:cNvPr>
          <p:cNvSpPr txBox="1">
            <a:spLocks/>
          </p:cNvSpPr>
          <p:nvPr/>
        </p:nvSpPr>
        <p:spPr>
          <a:xfrm>
            <a:off x="368400" y="145199"/>
            <a:ext cx="9720000" cy="480053"/>
          </a:xfrm>
          <a:prstGeom prst="rect">
            <a:avLst/>
          </a:prstGeom>
          <a:noFill/>
          <a:ln cmpd="sng">
            <a:noFill/>
          </a:ln>
        </p:spPr>
        <p:txBody>
          <a:bodyPr vert="horz" lIns="91440" tIns="45720" rIns="91440" bIns="45720" rtlCol="0" anchor="t" anchorCtr="0">
            <a:noAutofit/>
          </a:bodyPr>
          <a:lstStyle>
            <a:lvl1pPr algn="l" defTabSz="846625" rtl="0" eaLnBrk="1" latinLnBrk="0" hangingPunct="1">
              <a:spcBef>
                <a:spcPct val="0"/>
              </a:spcBef>
              <a:buNone/>
              <a:defRPr sz="2800" b="1" kern="1200">
                <a:solidFill>
                  <a:srgbClr val="0E1B8D"/>
                </a:solidFill>
                <a:latin typeface="+mj-lt"/>
                <a:ea typeface="+mj-ea"/>
                <a:cs typeface="Segoe UI Semibold" panose="020B0702040204020203" pitchFamily="34" charset="0"/>
              </a:defRPr>
            </a:lvl1pPr>
          </a:lstStyle>
          <a:p>
            <a:pPr marL="12700">
              <a:spcBef>
                <a:spcPts val="95"/>
              </a:spcBef>
            </a:pPr>
            <a:r>
              <a:rPr lang="en-US" dirty="0">
                <a:latin typeface="Verdana" panose="020B0604030504040204" pitchFamily="34" charset="0"/>
                <a:ea typeface="Verdana" panose="020B0604030504040204" pitchFamily="34" charset="0"/>
              </a:rPr>
              <a:t>Summary of 2020/21 financial year AG audit outcomes</a:t>
            </a:r>
            <a:endParaRPr lang="en-ZA" dirty="0">
              <a:latin typeface="Verdana" panose="020B0604030504040204" pitchFamily="34" charset="0"/>
              <a:ea typeface="Verdana" panose="020B0604030504040204" pitchFamily="34" charset="0"/>
              <a:cs typeface="Verdana"/>
            </a:endParaRPr>
          </a:p>
        </p:txBody>
      </p:sp>
      <p:pic>
        <p:nvPicPr>
          <p:cNvPr id="5" name="Picture 4">
            <a:extLst>
              <a:ext uri="{FF2B5EF4-FFF2-40B4-BE49-F238E27FC236}">
                <a16:creationId xmlns:a16="http://schemas.microsoft.com/office/drawing/2014/main" id="{2244D558-0EB0-440E-B4DE-49C6B7D7AB1C}"/>
              </a:ext>
            </a:extLst>
          </p:cNvPr>
          <p:cNvPicPr/>
          <p:nvPr/>
        </p:nvPicPr>
        <p:blipFill>
          <a:blip r:embed="rId3">
            <a:extLst>
              <a:ext uri="{28A0092B-C50C-407E-A947-70E740481C1C}">
                <a14:useLocalDpi xmlns:a14="http://schemas.microsoft.com/office/drawing/2010/main" val="0"/>
              </a:ext>
            </a:extLst>
          </a:blip>
          <a:stretch>
            <a:fillRect/>
          </a:stretch>
        </p:blipFill>
        <p:spPr>
          <a:xfrm>
            <a:off x="263848" y="625252"/>
            <a:ext cx="9496672" cy="4824536"/>
          </a:xfrm>
          <a:prstGeom prst="rect">
            <a:avLst/>
          </a:prstGeom>
        </p:spPr>
      </p:pic>
    </p:spTree>
    <p:extLst>
      <p:ext uri="{BB962C8B-B14F-4D97-AF65-F5344CB8AC3E}">
        <p14:creationId xmlns:p14="http://schemas.microsoft.com/office/powerpoint/2010/main" val="3721934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3"/>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355600" y="495300"/>
            <a:ext cx="9677400" cy="461665"/>
          </a:xfrm>
          <a:prstGeom prst="rect">
            <a:avLst/>
          </a:prstGeom>
        </p:spPr>
        <p:txBody>
          <a:bodyPr wrap="square">
            <a:spAutoFit/>
          </a:bodyPr>
          <a:lstStyle/>
          <a:p>
            <a:pPr marL="12700">
              <a:spcBef>
                <a:spcPts val="95"/>
              </a:spcBef>
            </a:pPr>
            <a:r>
              <a:rPr lang="en-US" sz="2400" b="1" dirty="0">
                <a:solidFill>
                  <a:srgbClr val="0E1B8D"/>
                </a:solidFill>
                <a:latin typeface="Verdana" panose="020B0604030504040204" pitchFamily="34" charset="0"/>
                <a:ea typeface="Verdana" panose="020B0604030504040204" pitchFamily="34" charset="0"/>
              </a:rPr>
              <a:t>Summary of 2020/21 financial year AG audit outcomes</a:t>
            </a:r>
            <a:endParaRPr lang="en-ZA" sz="2400" b="1" dirty="0">
              <a:solidFill>
                <a:srgbClr val="0E1B8D"/>
              </a:solidFill>
              <a:latin typeface="Verdana" panose="020B0604030504040204" pitchFamily="34" charset="0"/>
              <a:ea typeface="Verdana" panose="020B0604030504040204" pitchFamily="34" charset="0"/>
              <a:cs typeface="Verdana"/>
            </a:endParaRPr>
          </a:p>
        </p:txBody>
      </p:sp>
      <p:sp>
        <p:nvSpPr>
          <p:cNvPr id="13" name="Content Placeholder 4">
            <a:extLst>
              <a:ext uri="{FF2B5EF4-FFF2-40B4-BE49-F238E27FC236}">
                <a16:creationId xmlns:a16="http://schemas.microsoft.com/office/drawing/2014/main" id="{1BEFE8C3-D473-4EC4-939C-BB52CE0AC2B4}"/>
              </a:ext>
            </a:extLst>
          </p:cNvPr>
          <p:cNvSpPr txBox="1">
            <a:spLocks/>
          </p:cNvSpPr>
          <p:nvPr/>
        </p:nvSpPr>
        <p:spPr>
          <a:xfrm>
            <a:off x="618273" y="1306598"/>
            <a:ext cx="8482136" cy="1686846"/>
          </a:xfrm>
          <a:prstGeom prst="rect">
            <a:avLst/>
          </a:prstGeom>
        </p:spPr>
        <p:txBody>
          <a:bodyPr vert="horz" lIns="91440" tIns="45720" rIns="91440" bIns="45720" rtlCol="0">
            <a:noAutofit/>
          </a:bodyPr>
          <a:lstStyle>
            <a:lvl1pPr marL="336592" indent="-336592" algn="l" defTabSz="846625" rtl="0" eaLnBrk="1" latinLnBrk="0" hangingPunct="1">
              <a:spcBef>
                <a:spcPts val="556"/>
              </a:spcBef>
              <a:buSzPct val="90000"/>
              <a:buFont typeface="Wingdings" panose="05000000000000000000" pitchFamily="2" charset="2"/>
              <a:buChar char="v"/>
              <a:defRPr sz="2400" kern="1200">
                <a:solidFill>
                  <a:schemeClr val="tx1"/>
                </a:solidFill>
                <a:latin typeface="+mn-lt"/>
                <a:ea typeface="+mn-ea"/>
                <a:cs typeface="Segoe UI Light" panose="020B0502040204020203" pitchFamily="34" charset="0"/>
              </a:defRPr>
            </a:lvl1pPr>
            <a:lvl2pPr marL="658486" indent="-321895" algn="l" defTabSz="846625" rtl="0" eaLnBrk="1" latinLnBrk="0" hangingPunct="1">
              <a:spcBef>
                <a:spcPts val="556"/>
              </a:spcBef>
              <a:buSzPct val="90000"/>
              <a:buFont typeface="Wingdings" panose="05000000000000000000" pitchFamily="2" charset="2"/>
              <a:buChar char="Ø"/>
              <a:defRPr sz="2000" kern="1200">
                <a:solidFill>
                  <a:schemeClr val="tx1"/>
                </a:solidFill>
                <a:latin typeface="+mn-lt"/>
                <a:ea typeface="+mn-ea"/>
                <a:cs typeface="Segoe UI Light" panose="020B0502040204020203" pitchFamily="34" charset="0"/>
              </a:defRPr>
            </a:lvl2pPr>
            <a:lvl3pPr marL="833396" indent="-174910" algn="l" defTabSz="846625" rtl="0" eaLnBrk="1" latinLnBrk="0" hangingPunct="1">
              <a:spcBef>
                <a:spcPts val="556"/>
              </a:spcBef>
              <a:buFont typeface="Wingdings" panose="05000000000000000000" pitchFamily="2" charset="2"/>
              <a:buChar char="§"/>
              <a:defRPr sz="1800" kern="1200">
                <a:solidFill>
                  <a:schemeClr val="tx1"/>
                </a:solidFill>
                <a:latin typeface="+mn-lt"/>
                <a:ea typeface="+mn-ea"/>
                <a:cs typeface="Segoe UI Light" panose="020B0502040204020203" pitchFamily="34" charset="0"/>
              </a:defRPr>
            </a:lvl3pPr>
            <a:lvl4pPr marL="1074449" indent="-241053" algn="l" defTabSz="846625" rtl="0" eaLnBrk="1" latinLnBrk="0" hangingPunct="1">
              <a:spcBef>
                <a:spcPts val="556"/>
              </a:spcBef>
              <a:buFont typeface="Arial" panose="020B0604020202020204" pitchFamily="34" charset="0"/>
              <a:buChar char="•"/>
              <a:defRPr sz="1600" kern="1200">
                <a:solidFill>
                  <a:schemeClr val="tx1"/>
                </a:solidFill>
                <a:latin typeface="+mn-lt"/>
                <a:ea typeface="+mn-ea"/>
                <a:cs typeface="Segoe UI Light" panose="020B0502040204020203" pitchFamily="34" charset="0"/>
              </a:defRPr>
            </a:lvl4pPr>
            <a:lvl5pPr marL="1249359" indent="-174910" algn="l" defTabSz="846625" rtl="0" eaLnBrk="1" latinLnBrk="0" hangingPunct="1">
              <a:spcBef>
                <a:spcPts val="556"/>
              </a:spcBef>
              <a:buFont typeface="Arial" panose="020B0604020202020204" pitchFamily="34" charset="0"/>
              <a:buChar char="•"/>
              <a:defRPr sz="1400" kern="1200">
                <a:solidFill>
                  <a:schemeClr val="tx1"/>
                </a:solidFill>
                <a:latin typeface="+mn-lt"/>
                <a:ea typeface="+mn-ea"/>
                <a:cs typeface="Segoe UI Light" panose="020B0502040204020203" pitchFamily="34" charset="0"/>
              </a:defRPr>
            </a:lvl5pPr>
            <a:lvl6pPr marL="2328217"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9pPr>
          </a:lstStyle>
          <a:p>
            <a:pPr marL="0" indent="0">
              <a:buNone/>
            </a:pPr>
            <a:r>
              <a:rPr lang="en-GB" sz="1400" dirty="0">
                <a:solidFill>
                  <a:schemeClr val="tx2"/>
                </a:solidFill>
                <a:latin typeface="+mj-lt"/>
              </a:rPr>
              <a:t>SITA received a financially qualified audit report with findings on compliance with applicable legislation. The following areas remain as root causes for the qualification:</a:t>
            </a:r>
          </a:p>
          <a:p>
            <a:pPr>
              <a:buFont typeface="Wingdings" panose="05000000000000000000" pitchFamily="2" charset="2"/>
              <a:buChar char="§"/>
            </a:pPr>
            <a:r>
              <a:rPr lang="en-GB" sz="1400" dirty="0">
                <a:solidFill>
                  <a:schemeClr val="tx2"/>
                </a:solidFill>
                <a:latin typeface="+mj-lt"/>
              </a:rPr>
              <a:t>Useful Life and Impairment Assessment of Property, Plant and Equipment (PPE)</a:t>
            </a:r>
          </a:p>
          <a:p>
            <a:pPr>
              <a:buFont typeface="Wingdings" panose="05000000000000000000" pitchFamily="2" charset="2"/>
              <a:buChar char="§"/>
            </a:pPr>
            <a:r>
              <a:rPr lang="en-GB" sz="1400" dirty="0">
                <a:solidFill>
                  <a:schemeClr val="tx2"/>
                </a:solidFill>
                <a:latin typeface="+mj-lt"/>
              </a:rPr>
              <a:t>Useful Life and Impairment of Intangible Assets</a:t>
            </a:r>
          </a:p>
          <a:p>
            <a:pPr>
              <a:buFont typeface="Wingdings" panose="05000000000000000000" pitchFamily="2" charset="2"/>
              <a:buChar char="§"/>
            </a:pPr>
            <a:r>
              <a:rPr lang="en-GB" sz="1400" dirty="0">
                <a:solidFill>
                  <a:schemeClr val="tx2"/>
                </a:solidFill>
                <a:latin typeface="+mj-lt"/>
              </a:rPr>
              <a:t>Incorrect Calculation of Commitment Balances (new finding)</a:t>
            </a:r>
          </a:p>
          <a:p>
            <a:pPr lvl="1"/>
            <a:endParaRPr lang="en-ZA" sz="1400" dirty="0">
              <a:solidFill>
                <a:schemeClr val="tx2"/>
              </a:solidFill>
              <a:latin typeface="+mj-lt"/>
            </a:endParaRPr>
          </a:p>
          <a:p>
            <a:pPr marL="0" lvl="0" indent="0">
              <a:buNone/>
            </a:pPr>
            <a:endParaRPr lang="en-ZA" sz="1400" dirty="0">
              <a:solidFill>
                <a:schemeClr val="tx2"/>
              </a:solidFill>
              <a:latin typeface="+mj-lt"/>
            </a:endParaRPr>
          </a:p>
        </p:txBody>
      </p:sp>
    </p:spTree>
    <p:extLst>
      <p:ext uri="{BB962C8B-B14F-4D97-AF65-F5344CB8AC3E}">
        <p14:creationId xmlns:p14="http://schemas.microsoft.com/office/powerpoint/2010/main" val="1765696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3"/>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431800" y="23475"/>
            <a:ext cx="9525000" cy="461665"/>
          </a:xfrm>
          <a:prstGeom prst="rect">
            <a:avLst/>
          </a:prstGeom>
        </p:spPr>
        <p:txBody>
          <a:bodyPr wrap="square">
            <a:spAutoFit/>
          </a:bodyPr>
          <a:lstStyle/>
          <a:p>
            <a:pPr marL="12700">
              <a:spcBef>
                <a:spcPts val="95"/>
              </a:spcBef>
            </a:pPr>
            <a:r>
              <a:rPr lang="en-US" sz="2400" b="1" dirty="0">
                <a:solidFill>
                  <a:srgbClr val="0E1B8D"/>
                </a:solidFill>
                <a:latin typeface="Verdana" panose="020B0604030504040204" pitchFamily="34" charset="0"/>
                <a:ea typeface="Verdana" panose="020B0604030504040204" pitchFamily="34" charset="0"/>
              </a:rPr>
              <a:t>Summary of 2020/21 Financial Year Audit Action Plan</a:t>
            </a:r>
            <a:endParaRPr lang="en-ZA" sz="2400" b="1" dirty="0">
              <a:solidFill>
                <a:srgbClr val="0E1B8D"/>
              </a:solidFill>
              <a:latin typeface="Verdana" panose="020B0604030504040204" pitchFamily="34" charset="0"/>
              <a:ea typeface="Verdana" panose="020B0604030504040204" pitchFamily="34" charset="0"/>
              <a:cs typeface="Verdana"/>
            </a:endParaRPr>
          </a:p>
        </p:txBody>
      </p:sp>
      <p:sp>
        <p:nvSpPr>
          <p:cNvPr id="13" name="Content Placeholder 4">
            <a:extLst>
              <a:ext uri="{FF2B5EF4-FFF2-40B4-BE49-F238E27FC236}">
                <a16:creationId xmlns:a16="http://schemas.microsoft.com/office/drawing/2014/main" id="{4AB3A83B-7FAA-4DEA-800C-E07BC3EF0C5E}"/>
              </a:ext>
            </a:extLst>
          </p:cNvPr>
          <p:cNvSpPr txBox="1">
            <a:spLocks/>
          </p:cNvSpPr>
          <p:nvPr/>
        </p:nvSpPr>
        <p:spPr>
          <a:xfrm>
            <a:off x="521011" y="571500"/>
            <a:ext cx="8064400" cy="4523869"/>
          </a:xfrm>
          <a:prstGeom prst="rect">
            <a:avLst/>
          </a:prstGeom>
        </p:spPr>
        <p:txBody>
          <a:bodyPr vert="horz" lIns="91440" tIns="45720" rIns="91440" bIns="45720" rtlCol="0">
            <a:noAutofit/>
          </a:bodyPr>
          <a:lstStyle>
            <a:lvl1pPr marL="336592" indent="-336592" algn="l" defTabSz="846625" rtl="0" eaLnBrk="1" latinLnBrk="0" hangingPunct="1">
              <a:spcBef>
                <a:spcPts val="556"/>
              </a:spcBef>
              <a:buSzPct val="90000"/>
              <a:buFont typeface="Wingdings" panose="05000000000000000000" pitchFamily="2" charset="2"/>
              <a:buChar char="v"/>
              <a:defRPr sz="2400" kern="1200">
                <a:solidFill>
                  <a:schemeClr val="tx1"/>
                </a:solidFill>
                <a:latin typeface="+mn-lt"/>
                <a:ea typeface="+mn-ea"/>
                <a:cs typeface="Segoe UI Light" panose="020B0502040204020203" pitchFamily="34" charset="0"/>
              </a:defRPr>
            </a:lvl1pPr>
            <a:lvl2pPr marL="658486" indent="-321895" algn="l" defTabSz="846625" rtl="0" eaLnBrk="1" latinLnBrk="0" hangingPunct="1">
              <a:spcBef>
                <a:spcPts val="556"/>
              </a:spcBef>
              <a:buSzPct val="90000"/>
              <a:buFont typeface="Wingdings" panose="05000000000000000000" pitchFamily="2" charset="2"/>
              <a:buChar char="Ø"/>
              <a:defRPr sz="2000" kern="1200">
                <a:solidFill>
                  <a:schemeClr val="tx1"/>
                </a:solidFill>
                <a:latin typeface="+mn-lt"/>
                <a:ea typeface="+mn-ea"/>
                <a:cs typeface="Segoe UI Light" panose="020B0502040204020203" pitchFamily="34" charset="0"/>
              </a:defRPr>
            </a:lvl2pPr>
            <a:lvl3pPr marL="833396" indent="-174910" algn="l" defTabSz="846625" rtl="0" eaLnBrk="1" latinLnBrk="0" hangingPunct="1">
              <a:spcBef>
                <a:spcPts val="556"/>
              </a:spcBef>
              <a:buFont typeface="Wingdings" panose="05000000000000000000" pitchFamily="2" charset="2"/>
              <a:buChar char="§"/>
              <a:defRPr sz="1800" kern="1200">
                <a:solidFill>
                  <a:schemeClr val="tx1"/>
                </a:solidFill>
                <a:latin typeface="+mn-lt"/>
                <a:ea typeface="+mn-ea"/>
                <a:cs typeface="Segoe UI Light" panose="020B0502040204020203" pitchFamily="34" charset="0"/>
              </a:defRPr>
            </a:lvl3pPr>
            <a:lvl4pPr marL="1074449" indent="-241053" algn="l" defTabSz="846625" rtl="0" eaLnBrk="1" latinLnBrk="0" hangingPunct="1">
              <a:spcBef>
                <a:spcPts val="556"/>
              </a:spcBef>
              <a:buFont typeface="Arial" panose="020B0604020202020204" pitchFamily="34" charset="0"/>
              <a:buChar char="•"/>
              <a:defRPr sz="1600" kern="1200">
                <a:solidFill>
                  <a:schemeClr val="tx1"/>
                </a:solidFill>
                <a:latin typeface="+mn-lt"/>
                <a:ea typeface="+mn-ea"/>
                <a:cs typeface="Segoe UI Light" panose="020B0502040204020203" pitchFamily="34" charset="0"/>
              </a:defRPr>
            </a:lvl4pPr>
            <a:lvl5pPr marL="1249359" indent="-174910" algn="l" defTabSz="846625" rtl="0" eaLnBrk="1" latinLnBrk="0" hangingPunct="1">
              <a:spcBef>
                <a:spcPts val="556"/>
              </a:spcBef>
              <a:buFont typeface="Arial" panose="020B0604020202020204" pitchFamily="34" charset="0"/>
              <a:buChar char="•"/>
              <a:defRPr sz="1400" kern="1200">
                <a:solidFill>
                  <a:schemeClr val="tx1"/>
                </a:solidFill>
                <a:latin typeface="+mn-lt"/>
                <a:ea typeface="+mn-ea"/>
                <a:cs typeface="Segoe UI Light" panose="020B0502040204020203" pitchFamily="34" charset="0"/>
              </a:defRPr>
            </a:lvl5pPr>
            <a:lvl6pPr marL="2328217"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anose="020B0604020202020204" pitchFamily="34" charset="0"/>
              <a:buChar char="•"/>
              <a:defRPr sz="1852" kern="1200">
                <a:solidFill>
                  <a:schemeClr val="tx1"/>
                </a:solidFill>
                <a:latin typeface="+mn-lt"/>
                <a:ea typeface="+mn-ea"/>
                <a:cs typeface="+mn-cs"/>
              </a:defRPr>
            </a:lvl9pPr>
          </a:lstStyle>
          <a:p>
            <a:pPr>
              <a:buFont typeface="Wingdings" panose="05000000000000000000" pitchFamily="2" charset="2"/>
              <a:buChar char="§"/>
            </a:pPr>
            <a:r>
              <a:rPr lang="en-GB" sz="1200" dirty="0">
                <a:solidFill>
                  <a:schemeClr val="tx2"/>
                </a:solidFill>
                <a:latin typeface="+mj-lt"/>
              </a:rPr>
              <a:t>CFO has been recalled from secondment as Interim MD of Post Bank, and an additional Senior Manager position in Finance has been filled, to beef up financial management capacity.</a:t>
            </a:r>
          </a:p>
          <a:p>
            <a:pPr>
              <a:buFont typeface="Wingdings" panose="05000000000000000000" pitchFamily="2" charset="2"/>
              <a:buChar char="§"/>
            </a:pPr>
            <a:r>
              <a:rPr lang="en-GB" sz="1200" dirty="0">
                <a:solidFill>
                  <a:schemeClr val="tx2"/>
                </a:solidFill>
                <a:latin typeface="+mj-lt"/>
              </a:rPr>
              <a:t>PPE and Intangible Assets:</a:t>
            </a:r>
          </a:p>
          <a:p>
            <a:pPr lvl="1">
              <a:buFont typeface="Wingdings" panose="05000000000000000000" pitchFamily="2" charset="2"/>
              <a:buChar char="ü"/>
            </a:pPr>
            <a:r>
              <a:rPr lang="en-GB" sz="1200" dirty="0">
                <a:solidFill>
                  <a:schemeClr val="tx2"/>
                </a:solidFill>
                <a:latin typeface="+mj-lt"/>
              </a:rPr>
              <a:t>Appointment of a service provider to assist</a:t>
            </a:r>
          </a:p>
          <a:p>
            <a:pPr lvl="2">
              <a:spcBef>
                <a:spcPts val="0"/>
              </a:spcBef>
              <a:buFont typeface="Courier New" panose="02070309020205020404" pitchFamily="49" charset="0"/>
              <a:buChar char="o"/>
            </a:pPr>
            <a:r>
              <a:rPr lang="en-GB" sz="1200" dirty="0">
                <a:solidFill>
                  <a:schemeClr val="tx2"/>
                </a:solidFill>
                <a:latin typeface="+mj-lt"/>
              </a:rPr>
              <a:t>Due to significant judgements involved and the uncertain nature of useful life and impairment assessments, a service provider is necessary to provide an independent evaluation of judgement applied by Management. </a:t>
            </a:r>
          </a:p>
          <a:p>
            <a:pPr lvl="2">
              <a:spcBef>
                <a:spcPts val="0"/>
              </a:spcBef>
              <a:buFont typeface="Courier New" panose="02070309020205020404" pitchFamily="49" charset="0"/>
              <a:buChar char="o"/>
            </a:pPr>
            <a:r>
              <a:rPr lang="en-GB" sz="1200" dirty="0">
                <a:solidFill>
                  <a:schemeClr val="tx2"/>
                </a:solidFill>
                <a:latin typeface="+mj-lt"/>
              </a:rPr>
              <a:t>This will also assist with capacity due to the late finishing of the audit and will also assist with the technical write-ups and documentation of processes follow to compensate for the “desktop approach” followed by the AG.</a:t>
            </a:r>
          </a:p>
          <a:p>
            <a:pPr lvl="1">
              <a:buFont typeface="Wingdings" panose="05000000000000000000" pitchFamily="2" charset="2"/>
              <a:buChar char="ü"/>
            </a:pPr>
            <a:r>
              <a:rPr lang="en-GB" sz="1200" dirty="0">
                <a:solidFill>
                  <a:schemeClr val="tx2"/>
                </a:solidFill>
                <a:latin typeface="+mj-lt"/>
              </a:rPr>
              <a:t>Lines of business will “verify” and sign off on useful lives.</a:t>
            </a:r>
          </a:p>
          <a:p>
            <a:pPr>
              <a:buFont typeface="Wingdings" panose="05000000000000000000" pitchFamily="2" charset="2"/>
              <a:buChar char="§"/>
            </a:pPr>
            <a:r>
              <a:rPr lang="en-GB" sz="1200" dirty="0">
                <a:solidFill>
                  <a:schemeClr val="tx2"/>
                </a:solidFill>
                <a:latin typeface="+mj-lt"/>
              </a:rPr>
              <a:t>Incorrect Calculation of Commitment Balances (new finding):</a:t>
            </a:r>
          </a:p>
          <a:p>
            <a:pPr lvl="1">
              <a:buFont typeface="Wingdings" panose="05000000000000000000" pitchFamily="2" charset="2"/>
              <a:buChar char="ü"/>
            </a:pPr>
            <a:r>
              <a:rPr lang="en-GB" sz="1200" dirty="0">
                <a:solidFill>
                  <a:schemeClr val="tx2"/>
                </a:solidFill>
                <a:latin typeface="+mj-lt"/>
              </a:rPr>
              <a:t>A project to reduce </a:t>
            </a:r>
            <a:r>
              <a:rPr lang="en-GB" sz="1200" i="1" dirty="0">
                <a:solidFill>
                  <a:schemeClr val="tx2"/>
                </a:solidFill>
                <a:latin typeface="+mj-lt"/>
              </a:rPr>
              <a:t>manual accruals </a:t>
            </a:r>
            <a:r>
              <a:rPr lang="en-GB" sz="1200" dirty="0">
                <a:solidFill>
                  <a:schemeClr val="tx2"/>
                </a:solidFill>
                <a:latin typeface="+mj-lt"/>
              </a:rPr>
              <a:t>are in progress.</a:t>
            </a:r>
          </a:p>
          <a:p>
            <a:pPr lvl="1">
              <a:buFont typeface="Wingdings" panose="05000000000000000000" pitchFamily="2" charset="2"/>
              <a:buChar char="ü"/>
            </a:pPr>
            <a:r>
              <a:rPr lang="en-GB" sz="1200" dirty="0">
                <a:solidFill>
                  <a:schemeClr val="tx2"/>
                </a:solidFill>
                <a:latin typeface="+mj-lt"/>
              </a:rPr>
              <a:t>More quality reviews will be implemented to review the </a:t>
            </a:r>
            <a:r>
              <a:rPr lang="en-GB" sz="1200" i="1" dirty="0">
                <a:solidFill>
                  <a:schemeClr val="tx2"/>
                </a:solidFill>
                <a:latin typeface="+mj-lt"/>
              </a:rPr>
              <a:t>linking of manual accruals to purchase orders </a:t>
            </a:r>
            <a:r>
              <a:rPr lang="en-GB" sz="1200" dirty="0">
                <a:solidFill>
                  <a:schemeClr val="tx2"/>
                </a:solidFill>
                <a:latin typeface="+mj-lt"/>
              </a:rPr>
              <a:t>and to manage the completeness thereof. </a:t>
            </a:r>
          </a:p>
          <a:p>
            <a:pPr>
              <a:buFont typeface="Wingdings" panose="05000000000000000000" pitchFamily="2" charset="2"/>
              <a:buChar char="§"/>
            </a:pPr>
            <a:r>
              <a:rPr lang="en-ZA" sz="1200" dirty="0">
                <a:solidFill>
                  <a:schemeClr val="tx2"/>
                </a:solidFill>
                <a:latin typeface="+mj-lt"/>
              </a:rPr>
              <a:t>Late finalisation of the audit</a:t>
            </a:r>
          </a:p>
          <a:p>
            <a:pPr lvl="1">
              <a:buFont typeface="Wingdings" panose="05000000000000000000" pitchFamily="2" charset="2"/>
              <a:buChar char="ü"/>
            </a:pPr>
            <a:r>
              <a:rPr lang="en-ZA" sz="1200" dirty="0">
                <a:solidFill>
                  <a:schemeClr val="tx2"/>
                </a:solidFill>
                <a:latin typeface="+mj-lt"/>
              </a:rPr>
              <a:t>The AG has been requested to start the audit of high risk items earlier (in the previous year many months lapsed before any feedback on high risk areas was received). </a:t>
            </a:r>
          </a:p>
          <a:p>
            <a:pPr lvl="1">
              <a:buFont typeface="Wingdings" panose="05000000000000000000" pitchFamily="2" charset="2"/>
              <a:buChar char="ü"/>
            </a:pPr>
            <a:r>
              <a:rPr lang="en-ZA" sz="1200" dirty="0">
                <a:solidFill>
                  <a:schemeClr val="tx2"/>
                </a:solidFill>
                <a:latin typeface="+mj-lt"/>
              </a:rPr>
              <a:t>The AG has been requested to “spread” Request for Information (RFI’s) and queries issued to avoid a flood of RFI’s and audit queries received at the end of the audit. A service provider will also assist with responses should the AG decide to issue a flood of audit queries within a short space of time.</a:t>
            </a:r>
          </a:p>
          <a:p>
            <a:pPr>
              <a:buFont typeface="Wingdings" panose="05000000000000000000" pitchFamily="2" charset="2"/>
              <a:buChar char="ü"/>
            </a:pPr>
            <a:r>
              <a:rPr lang="en-ZA" sz="1600" dirty="0">
                <a:solidFill>
                  <a:schemeClr val="tx2"/>
                </a:solidFill>
                <a:latin typeface="+mj-lt"/>
              </a:rPr>
              <a:t>A detailed audit action plan has been developed for all risk areas and are being tracked by Internal Audit.</a:t>
            </a:r>
          </a:p>
          <a:p>
            <a:pPr lvl="1"/>
            <a:endParaRPr lang="en-ZA" sz="1200" dirty="0">
              <a:solidFill>
                <a:schemeClr val="tx2"/>
              </a:solidFill>
              <a:latin typeface="+mj-lt"/>
            </a:endParaRPr>
          </a:p>
          <a:p>
            <a:pPr marL="0" lvl="0" indent="0">
              <a:buNone/>
            </a:pPr>
            <a:endParaRPr lang="en-ZA" sz="1200" dirty="0">
              <a:solidFill>
                <a:schemeClr val="tx2"/>
              </a:solidFill>
              <a:latin typeface="+mj-lt"/>
            </a:endParaRPr>
          </a:p>
        </p:txBody>
      </p:sp>
    </p:spTree>
    <p:extLst>
      <p:ext uri="{BB962C8B-B14F-4D97-AF65-F5344CB8AC3E}">
        <p14:creationId xmlns:p14="http://schemas.microsoft.com/office/powerpoint/2010/main" val="2194144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2F335-61AC-4227-8BF4-634B1C484FBC}"/>
              </a:ext>
            </a:extLst>
          </p:cNvPr>
          <p:cNvSpPr/>
          <p:nvPr/>
        </p:nvSpPr>
        <p:spPr>
          <a:xfrm>
            <a:off x="6146800" y="571500"/>
            <a:ext cx="3048000" cy="1767150"/>
          </a:xfrm>
          <a:prstGeom prst="rect">
            <a:avLst/>
          </a:prstGeom>
        </p:spPr>
        <p:txBody>
          <a:bodyPr wrap="square">
            <a:spAutoFit/>
          </a:bodyPr>
          <a:lstStyle/>
          <a:p>
            <a:pPr marL="12700" algn="ctr">
              <a:spcBef>
                <a:spcPts val="95"/>
              </a:spcBef>
            </a:pPr>
            <a:r>
              <a:rPr lang="en-ZA" sz="5400" spc="-60" dirty="0">
                <a:solidFill>
                  <a:srgbClr val="104586"/>
                </a:solidFill>
                <a:latin typeface="Arial Black" panose="020B0A04020102020204" pitchFamily="34" charset="0"/>
                <a:cs typeface="Verdana"/>
              </a:rPr>
              <a:t>PART</a:t>
            </a:r>
          </a:p>
          <a:p>
            <a:pPr marL="12700" algn="ctr">
              <a:spcBef>
                <a:spcPts val="95"/>
              </a:spcBef>
            </a:pPr>
            <a:r>
              <a:rPr lang="en-ZA" sz="5400" spc="-60" dirty="0">
                <a:solidFill>
                  <a:srgbClr val="104586"/>
                </a:solidFill>
                <a:latin typeface="Arial Black" panose="020B0A04020102020204" pitchFamily="34" charset="0"/>
                <a:cs typeface="Verdana"/>
              </a:rPr>
              <a:t>D</a:t>
            </a:r>
            <a:endParaRPr lang="en-ZA" sz="5400" dirty="0">
              <a:solidFill>
                <a:srgbClr val="104586"/>
              </a:solidFill>
              <a:latin typeface="Arial Black" panose="020B0A04020102020204" pitchFamily="34" charset="0"/>
              <a:cs typeface="Verdana"/>
            </a:endParaRPr>
          </a:p>
        </p:txBody>
      </p:sp>
      <p:sp>
        <p:nvSpPr>
          <p:cNvPr id="14" name="Rectangle 13">
            <a:extLst>
              <a:ext uri="{FF2B5EF4-FFF2-40B4-BE49-F238E27FC236}">
                <a16:creationId xmlns:a16="http://schemas.microsoft.com/office/drawing/2014/main" id="{29518ADD-7916-4629-8AC7-2158671FD8F4}"/>
              </a:ext>
            </a:extLst>
          </p:cNvPr>
          <p:cNvSpPr/>
          <p:nvPr/>
        </p:nvSpPr>
        <p:spPr>
          <a:xfrm>
            <a:off x="5461000" y="4229100"/>
            <a:ext cx="4419600" cy="954107"/>
          </a:xfrm>
          <a:prstGeom prst="rect">
            <a:avLst/>
          </a:prstGeom>
        </p:spPr>
        <p:txBody>
          <a:bodyPr wrap="square">
            <a:spAutoFit/>
          </a:bodyPr>
          <a:lstStyle/>
          <a:p>
            <a:pPr marL="12700" algn="ctr">
              <a:spcBef>
                <a:spcPts val="95"/>
              </a:spcBef>
            </a:pPr>
            <a:r>
              <a:rPr lang="en-ZA" sz="2800" spc="-60" dirty="0">
                <a:solidFill>
                  <a:schemeClr val="bg1"/>
                </a:solidFill>
                <a:effectLst>
                  <a:outerShdw blurRad="38100" dist="38100" dir="2700000" algn="tl">
                    <a:srgbClr val="000000">
                      <a:alpha val="43137"/>
                    </a:srgbClr>
                  </a:outerShdw>
                </a:effectLst>
                <a:latin typeface="Arial Black" panose="020B0A04020102020204" pitchFamily="34" charset="0"/>
                <a:cs typeface="Verdana"/>
              </a:rPr>
              <a:t>HUMAN CAPITAL MANAGEMENT</a:t>
            </a:r>
            <a:endParaRPr lang="en-ZA" sz="2800" dirty="0">
              <a:solidFill>
                <a:schemeClr val="bg1"/>
              </a:solidFill>
              <a:effectLst>
                <a:outerShdw blurRad="38100" dist="38100" dir="2700000" algn="tl">
                  <a:srgbClr val="000000">
                    <a:alpha val="43137"/>
                  </a:srgbClr>
                </a:outerShdw>
              </a:effectLst>
              <a:latin typeface="Arial Black" panose="020B0A04020102020204" pitchFamily="34" charset="0"/>
              <a:cs typeface="Verdana"/>
            </a:endParaRPr>
          </a:p>
        </p:txBody>
      </p:sp>
    </p:spTree>
    <p:extLst>
      <p:ext uri="{BB962C8B-B14F-4D97-AF65-F5344CB8AC3E}">
        <p14:creationId xmlns:p14="http://schemas.microsoft.com/office/powerpoint/2010/main" val="2954427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660400" y="1028700"/>
            <a:ext cx="8723312" cy="4555093"/>
          </a:xfrm>
          <a:prstGeom prst="rect">
            <a:avLst/>
          </a:prstGeom>
        </p:spPr>
        <p:txBody>
          <a:bodyPr wrap="square">
            <a:spAutoFit/>
          </a:bodyPr>
          <a:lstStyle/>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SITA continued to repurpose itself in alignment to the rationalisation process of state-owned companies (SOCs) which was triggered in the previous financial year. </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SITA implemented a fit for purpose organisational structure filling almost all its executive level positions by the end of the financial year which is aimed at optimising its resource capacity to deliver on the strategy and mandate as well as enhance integration across its value chain for improved organisational efficiencies.</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SITA implemented an effective employee wellness strategy, covering all health and safety legislative requirements to ensure a safe and healthy work environment – the Agency particularly implemented various programmes to support and motivate employees to continue to perform optimally regardless of Covid-19 pandemic challenges.</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In response to accelerated pace of digital transformation SITA launched its digital culture programme to motivate its workforce to focus on building core and relevant competencies that will ably support government digital transformation. </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SITA  implemented its workplace skills plan and successfully trained 1451 of its employees in order to develop their skills and competencies to match SITA’s organisational capability requirements and career development and succession management strategies.</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SITA also provided a number of bursaries to internal and external youth, including people with disabilities while through the SITA internship and learnership programme a number of interns were appointed in response to the South African Government’s priority on job creation.</a:t>
            </a:r>
            <a:endParaRPr lang="en-ZA" sz="1200" dirty="0">
              <a:solidFill>
                <a:srgbClr val="104586"/>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17D35FF-F56E-4426-8F85-EB759A19AC09}"/>
              </a:ext>
            </a:extLst>
          </p:cNvPr>
          <p:cNvSpPr/>
          <p:nvPr/>
        </p:nvSpPr>
        <p:spPr>
          <a:xfrm>
            <a:off x="584200" y="557481"/>
            <a:ext cx="7812089" cy="523220"/>
          </a:xfrm>
          <a:prstGeom prst="rect">
            <a:avLst/>
          </a:prstGeom>
        </p:spPr>
        <p:txBody>
          <a:bodyPr wrap="square">
            <a:spAutoFit/>
          </a:bodyPr>
          <a:lstStyle/>
          <a:p>
            <a:pPr marL="12700">
              <a:spcBef>
                <a:spcPts val="95"/>
              </a:spcBef>
            </a:pPr>
            <a:r>
              <a:rPr lang="en-ZA" sz="2800" b="1" spc="-60" dirty="0">
                <a:solidFill>
                  <a:srgbClr val="104586"/>
                </a:solidFill>
                <a:latin typeface="Verdana"/>
                <a:cs typeface="Verdana"/>
              </a:rPr>
              <a:t>Human Capital Management </a:t>
            </a:r>
            <a:endParaRPr lang="en-ZA" sz="2800" dirty="0">
              <a:solidFill>
                <a:srgbClr val="104586"/>
              </a:solidFill>
              <a:latin typeface="Verdana"/>
              <a:cs typeface="Verdana"/>
            </a:endParaRPr>
          </a:p>
        </p:txBody>
      </p:sp>
    </p:spTree>
    <p:extLst>
      <p:ext uri="{BB962C8B-B14F-4D97-AF65-F5344CB8AC3E}">
        <p14:creationId xmlns:p14="http://schemas.microsoft.com/office/powerpoint/2010/main" val="1677754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2F335-61AC-4227-8BF4-634B1C484FBC}"/>
              </a:ext>
            </a:extLst>
          </p:cNvPr>
          <p:cNvSpPr/>
          <p:nvPr/>
        </p:nvSpPr>
        <p:spPr>
          <a:xfrm>
            <a:off x="1803400" y="571500"/>
            <a:ext cx="3048000" cy="1767150"/>
          </a:xfrm>
          <a:prstGeom prst="rect">
            <a:avLst/>
          </a:prstGeom>
        </p:spPr>
        <p:txBody>
          <a:bodyPr wrap="square">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ZA" sz="5400" b="0" i="0" u="none" strike="noStrike" kern="1200" cap="none" spc="-60" normalizeH="0" baseline="0" noProof="0" dirty="0">
                <a:ln>
                  <a:noFill/>
                </a:ln>
                <a:solidFill>
                  <a:srgbClr val="104586"/>
                </a:solidFill>
                <a:effectLst/>
                <a:uLnTx/>
                <a:uFillTx/>
                <a:latin typeface="Arial Black" panose="020B0A04020102020204" pitchFamily="34" charset="0"/>
                <a:ea typeface="+mn-ea"/>
                <a:cs typeface="Verdana"/>
              </a:rPr>
              <a:t>PART</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ZA" sz="5400" b="0" i="0" u="none" strike="noStrike" kern="1200" cap="none" spc="-60" normalizeH="0" baseline="0" noProof="0" dirty="0">
                <a:ln>
                  <a:noFill/>
                </a:ln>
                <a:solidFill>
                  <a:srgbClr val="104586"/>
                </a:solidFill>
                <a:effectLst/>
                <a:uLnTx/>
                <a:uFillTx/>
                <a:latin typeface="Arial Black" panose="020B0A04020102020204" pitchFamily="34" charset="0"/>
                <a:ea typeface="+mn-ea"/>
                <a:cs typeface="Verdana"/>
              </a:rPr>
              <a:t>E</a:t>
            </a:r>
            <a:endParaRPr kumimoji="0" lang="en-ZA" sz="5400" b="0" i="0" u="none" strike="noStrike" kern="1200" cap="none" spc="0" normalizeH="0" baseline="0" noProof="0" dirty="0">
              <a:ln>
                <a:noFill/>
              </a:ln>
              <a:solidFill>
                <a:srgbClr val="104586"/>
              </a:solidFill>
              <a:effectLst/>
              <a:uLnTx/>
              <a:uFillTx/>
              <a:latin typeface="Arial Black" panose="020B0A04020102020204" pitchFamily="34" charset="0"/>
              <a:ea typeface="+mn-ea"/>
              <a:cs typeface="Verdana"/>
            </a:endParaRPr>
          </a:p>
        </p:txBody>
      </p:sp>
      <p:sp>
        <p:nvSpPr>
          <p:cNvPr id="14" name="Rectangle 13">
            <a:extLst>
              <a:ext uri="{FF2B5EF4-FFF2-40B4-BE49-F238E27FC236}">
                <a16:creationId xmlns:a16="http://schemas.microsoft.com/office/drawing/2014/main" id="{29518ADD-7916-4629-8AC7-2158671FD8F4}"/>
              </a:ext>
            </a:extLst>
          </p:cNvPr>
          <p:cNvSpPr/>
          <p:nvPr/>
        </p:nvSpPr>
        <p:spPr>
          <a:xfrm>
            <a:off x="1117600" y="4229100"/>
            <a:ext cx="4419600" cy="954107"/>
          </a:xfrm>
          <a:prstGeom prst="rect">
            <a:avLst/>
          </a:prstGeom>
        </p:spPr>
        <p:txBody>
          <a:bodyPr wrap="square">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ZA" sz="2800" b="0"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Verdana"/>
              </a:rPr>
              <a:t>FINANCIAL INFORMATION</a:t>
            </a:r>
            <a:endParaRPr kumimoji="0" lang="en-ZA"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Verdana"/>
            </a:endParaRPr>
          </a:p>
        </p:txBody>
      </p:sp>
    </p:spTree>
    <p:extLst>
      <p:ext uri="{BB962C8B-B14F-4D97-AF65-F5344CB8AC3E}">
        <p14:creationId xmlns:p14="http://schemas.microsoft.com/office/powerpoint/2010/main" val="141531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3"/>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736600" y="495300"/>
            <a:ext cx="7315200" cy="461665"/>
          </a:xfrm>
          <a:prstGeom prst="rect">
            <a:avLst/>
          </a:prstGeom>
        </p:spPr>
        <p:txBody>
          <a:bodyPr wrap="square">
            <a:spAutoFit/>
          </a:bodyPr>
          <a:lstStyle/>
          <a:p>
            <a:pPr marL="12700">
              <a:spcBef>
                <a:spcPts val="95"/>
              </a:spcBef>
            </a:pPr>
            <a:r>
              <a:rPr lang="en-ZA" sz="2400" b="1" spc="-60" dirty="0">
                <a:solidFill>
                  <a:srgbClr val="104586"/>
                </a:solidFill>
                <a:latin typeface="Verdana"/>
                <a:cs typeface="Verdana"/>
              </a:rPr>
              <a:t>Financial Targets and Achievements</a:t>
            </a:r>
            <a:endParaRPr lang="en-ZA" sz="2400" dirty="0">
              <a:solidFill>
                <a:srgbClr val="104586"/>
              </a:solidFill>
              <a:latin typeface="Verdana"/>
              <a:cs typeface="Verdana"/>
            </a:endParaRPr>
          </a:p>
        </p:txBody>
      </p:sp>
      <p:sp>
        <p:nvSpPr>
          <p:cNvPr id="13" name="TextBox 12">
            <a:extLst>
              <a:ext uri="{FF2B5EF4-FFF2-40B4-BE49-F238E27FC236}">
                <a16:creationId xmlns:a16="http://schemas.microsoft.com/office/drawing/2014/main" id="{5D386A43-6857-4AC7-A63A-11C9231B6F94}"/>
              </a:ext>
            </a:extLst>
          </p:cNvPr>
          <p:cNvSpPr txBox="1"/>
          <p:nvPr/>
        </p:nvSpPr>
        <p:spPr>
          <a:xfrm>
            <a:off x="471488" y="2807375"/>
            <a:ext cx="9464512" cy="2031325"/>
          </a:xfrm>
          <a:prstGeom prst="rect">
            <a:avLst/>
          </a:prstGeom>
          <a:noFill/>
        </p:spPr>
        <p:txBody>
          <a:bodyPr wrap="square" rtlCol="0">
            <a:spAutoFit/>
          </a:bodyPr>
          <a:lstStyle/>
          <a:p>
            <a:r>
              <a:rPr lang="en-GB" dirty="0">
                <a:latin typeface="+mj-lt"/>
              </a:rPr>
              <a:t>The EBITDA target has been achieved mainly due to the following: -</a:t>
            </a:r>
            <a:endParaRPr lang="en-ZA" dirty="0">
              <a:latin typeface="+mj-lt"/>
            </a:endParaRPr>
          </a:p>
          <a:p>
            <a:pPr marL="285750" lvl="0" indent="-285750">
              <a:buFont typeface="Wingdings" panose="05000000000000000000" pitchFamily="2" charset="2"/>
              <a:buChar char="§"/>
            </a:pPr>
            <a:r>
              <a:rPr lang="en-GB" sz="1500" dirty="0">
                <a:latin typeface="+mj-lt"/>
              </a:rPr>
              <a:t>There was a substantial savings (and non-spending) under cost of sales mainly in the IT Infrastructure, NGN Core and CFI Cloud, where less than anticipated costs translated into a positive increase in profitability. </a:t>
            </a:r>
            <a:endParaRPr lang="en-ZA" sz="1500" dirty="0">
              <a:latin typeface="+mj-lt"/>
            </a:endParaRPr>
          </a:p>
          <a:p>
            <a:pPr marL="285750" lvl="0" indent="-285750">
              <a:buFont typeface="Wingdings" panose="05000000000000000000" pitchFamily="2" charset="2"/>
              <a:buChar char="§"/>
            </a:pPr>
            <a:r>
              <a:rPr lang="en-GB" sz="1500" dirty="0">
                <a:latin typeface="+mj-lt"/>
              </a:rPr>
              <a:t>As well as savings and non-spending on OPEX. This is due to the company wide cost containment measures that were implemented as well as savings related to COVID-19 restrictions being in place.</a:t>
            </a:r>
            <a:endParaRPr lang="en-ZA" sz="1500" dirty="0">
              <a:latin typeface="+mj-lt"/>
            </a:endParaRPr>
          </a:p>
          <a:p>
            <a:pPr marL="285750" lvl="0" indent="-285750">
              <a:buFont typeface="Wingdings" panose="05000000000000000000" pitchFamily="2" charset="2"/>
              <a:buChar char="§"/>
            </a:pPr>
            <a:r>
              <a:rPr lang="en-GB" sz="1500" dirty="0">
                <a:latin typeface="+mj-lt"/>
              </a:rPr>
              <a:t>Additional revenue materialised from DOD (Mainframe revenue) that was not budgeted for and for which there was no costs incurred in the current financial year. </a:t>
            </a:r>
            <a:endParaRPr lang="en-ZA" sz="1500" dirty="0">
              <a:latin typeface="+mj-lt"/>
            </a:endParaRPr>
          </a:p>
          <a:p>
            <a:endParaRPr lang="en-ZA" dirty="0">
              <a:latin typeface="+mj-lt"/>
            </a:endParaRPr>
          </a:p>
        </p:txBody>
      </p:sp>
      <p:pic>
        <p:nvPicPr>
          <p:cNvPr id="14" name="Picture 13">
            <a:extLst>
              <a:ext uri="{FF2B5EF4-FFF2-40B4-BE49-F238E27FC236}">
                <a16:creationId xmlns:a16="http://schemas.microsoft.com/office/drawing/2014/main" id="{0DB5E1A4-8E36-47A7-95EA-2CF55DBEC9E6}"/>
              </a:ext>
            </a:extLst>
          </p:cNvPr>
          <p:cNvPicPr>
            <a:picLocks noChangeAspect="1"/>
          </p:cNvPicPr>
          <p:nvPr/>
        </p:nvPicPr>
        <p:blipFill>
          <a:blip r:embed="rId4"/>
          <a:stretch>
            <a:fillRect/>
          </a:stretch>
        </p:blipFill>
        <p:spPr>
          <a:xfrm>
            <a:off x="464260" y="1223199"/>
            <a:ext cx="8064896" cy="1397494"/>
          </a:xfrm>
          <a:prstGeom prst="rect">
            <a:avLst/>
          </a:prstGeom>
        </p:spPr>
      </p:pic>
    </p:spTree>
    <p:extLst>
      <p:ext uri="{BB962C8B-B14F-4D97-AF65-F5344CB8AC3E}">
        <p14:creationId xmlns:p14="http://schemas.microsoft.com/office/powerpoint/2010/main" val="438032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736600" y="495300"/>
            <a:ext cx="7315200" cy="461665"/>
          </a:xfrm>
          <a:prstGeom prst="rect">
            <a:avLst/>
          </a:prstGeom>
        </p:spPr>
        <p:txBody>
          <a:bodyPr wrap="square">
            <a:spAutoFit/>
          </a:bodyPr>
          <a:lstStyle/>
          <a:p>
            <a:pPr marL="12700" lvl="0">
              <a:spcBef>
                <a:spcPts val="95"/>
              </a:spcBef>
              <a:defRPr/>
            </a:pPr>
            <a:r>
              <a:rPr lang="en-ZA" sz="2400" b="1" dirty="0">
                <a:solidFill>
                  <a:srgbClr val="0E1B8D"/>
                </a:solidFill>
                <a:latin typeface="Verdana" panose="020B0604030504040204" pitchFamily="34" charset="0"/>
                <a:ea typeface="Verdana" panose="020B0604030504040204" pitchFamily="34" charset="0"/>
                <a:cs typeface="Segoe UI Semibold" panose="020B0702040204020203" pitchFamily="34" charset="0"/>
              </a:rPr>
              <a:t>Statement of Financial Performance</a:t>
            </a:r>
          </a:p>
        </p:txBody>
      </p:sp>
      <p:graphicFrame>
        <p:nvGraphicFramePr>
          <p:cNvPr id="11" name="Object 10">
            <a:extLst>
              <a:ext uri="{FF2B5EF4-FFF2-40B4-BE49-F238E27FC236}">
                <a16:creationId xmlns:a16="http://schemas.microsoft.com/office/drawing/2014/main" id="{5237F3ED-7BEB-4015-9AD3-5C2DA7C9AD14}"/>
              </a:ext>
            </a:extLst>
          </p:cNvPr>
          <p:cNvGraphicFramePr>
            <a:graphicFrameLocks noChangeAspect="1"/>
          </p:cNvGraphicFramePr>
          <p:nvPr>
            <p:extLst>
              <p:ext uri="{D42A27DB-BD31-4B8C-83A1-F6EECF244321}">
                <p14:modId xmlns:p14="http://schemas.microsoft.com/office/powerpoint/2010/main" val="3930898811"/>
              </p:ext>
            </p:extLst>
          </p:nvPr>
        </p:nvGraphicFramePr>
        <p:xfrm>
          <a:off x="889000" y="1181100"/>
          <a:ext cx="7875358" cy="3168352"/>
        </p:xfrm>
        <a:graphic>
          <a:graphicData uri="http://schemas.openxmlformats.org/presentationml/2006/ole">
            <mc:AlternateContent xmlns:mc="http://schemas.openxmlformats.org/markup-compatibility/2006">
              <mc:Choice xmlns:v="urn:schemas-microsoft-com:vml" Requires="v">
                <p:oleObj spid="_x0000_s8203" name="Worksheet" r:id="rId5" imgW="5492780" imgH="2209839" progId="Excel.Sheet.12">
                  <p:embed/>
                </p:oleObj>
              </mc:Choice>
              <mc:Fallback>
                <p:oleObj name="Worksheet" r:id="rId5" imgW="5492780" imgH="2209839" progId="Excel.Sheet.12">
                  <p:embed/>
                  <p:pic>
                    <p:nvPicPr>
                      <p:cNvPr id="3" name="Object 2">
                        <a:extLst>
                          <a:ext uri="{FF2B5EF4-FFF2-40B4-BE49-F238E27FC236}">
                            <a16:creationId xmlns:a16="http://schemas.microsoft.com/office/drawing/2014/main" id="{814F97C6-FD55-4694-A746-FC3383A384F5}"/>
                          </a:ext>
                        </a:extLst>
                      </p:cNvPr>
                      <p:cNvPicPr/>
                      <p:nvPr/>
                    </p:nvPicPr>
                    <p:blipFill>
                      <a:blip r:embed="rId6"/>
                      <a:stretch>
                        <a:fillRect/>
                      </a:stretch>
                    </p:blipFill>
                    <p:spPr>
                      <a:xfrm>
                        <a:off x="889000" y="1181100"/>
                        <a:ext cx="7875358" cy="3168352"/>
                      </a:xfrm>
                      <a:prstGeom prst="rect">
                        <a:avLst/>
                      </a:prstGeom>
                    </p:spPr>
                  </p:pic>
                </p:oleObj>
              </mc:Fallback>
            </mc:AlternateContent>
          </a:graphicData>
        </a:graphic>
      </p:graphicFrame>
    </p:spTree>
    <p:extLst>
      <p:ext uri="{BB962C8B-B14F-4D97-AF65-F5344CB8AC3E}">
        <p14:creationId xmlns:p14="http://schemas.microsoft.com/office/powerpoint/2010/main" val="1882927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736600" y="495300"/>
            <a:ext cx="7315200" cy="461665"/>
          </a:xfrm>
          <a:prstGeom prst="rect">
            <a:avLst/>
          </a:prstGeom>
        </p:spPr>
        <p:txBody>
          <a:bodyPr wrap="square">
            <a:spAutoFit/>
          </a:bodyPr>
          <a:lstStyle/>
          <a:p>
            <a:pPr marL="12700" lvl="0">
              <a:spcBef>
                <a:spcPts val="95"/>
              </a:spcBef>
              <a:defRPr/>
            </a:pPr>
            <a:r>
              <a:rPr lang="en-ZA" sz="2400" b="1" dirty="0">
                <a:solidFill>
                  <a:srgbClr val="0E1B8D"/>
                </a:solidFill>
                <a:latin typeface="Verdana" panose="020B0604030504040204" pitchFamily="34" charset="0"/>
                <a:ea typeface="Verdana" panose="020B0604030504040204" pitchFamily="34" charset="0"/>
                <a:cs typeface="Segoe UI Semibold" panose="020B0702040204020203" pitchFamily="34" charset="0"/>
              </a:rPr>
              <a:t>Statement of Financial Position</a:t>
            </a:r>
          </a:p>
        </p:txBody>
      </p:sp>
      <p:graphicFrame>
        <p:nvGraphicFramePr>
          <p:cNvPr id="11" name="Object 10">
            <a:extLst>
              <a:ext uri="{FF2B5EF4-FFF2-40B4-BE49-F238E27FC236}">
                <a16:creationId xmlns:a16="http://schemas.microsoft.com/office/drawing/2014/main" id="{D9B42342-E4D5-41A4-80D0-4E58CD0602D2}"/>
              </a:ext>
            </a:extLst>
          </p:cNvPr>
          <p:cNvGraphicFramePr>
            <a:graphicFrameLocks noChangeAspect="1"/>
          </p:cNvGraphicFramePr>
          <p:nvPr>
            <p:extLst/>
          </p:nvPr>
        </p:nvGraphicFramePr>
        <p:xfrm>
          <a:off x="1062038" y="1128713"/>
          <a:ext cx="6815137" cy="3295650"/>
        </p:xfrm>
        <a:graphic>
          <a:graphicData uri="http://schemas.openxmlformats.org/presentationml/2006/ole">
            <mc:AlternateContent xmlns:mc="http://schemas.openxmlformats.org/markup-compatibility/2006">
              <mc:Choice xmlns:v="urn:schemas-microsoft-com:vml" Requires="v">
                <p:oleObj spid="_x0000_s4108" name="Worksheet" r:id="rId5" imgW="5594498" imgH="2705179" progId="Excel.Sheet.12">
                  <p:embed/>
                </p:oleObj>
              </mc:Choice>
              <mc:Fallback>
                <p:oleObj name="Worksheet" r:id="rId5" imgW="5594498" imgH="2705179" progId="Excel.Sheet.12">
                  <p:embed/>
                  <p:pic>
                    <p:nvPicPr>
                      <p:cNvPr id="5" name="Object 4">
                        <a:extLst>
                          <a:ext uri="{FF2B5EF4-FFF2-40B4-BE49-F238E27FC236}">
                            <a16:creationId xmlns:a16="http://schemas.microsoft.com/office/drawing/2014/main" id="{7394E83C-70F9-4659-B571-7D2C1593C68F}"/>
                          </a:ext>
                        </a:extLst>
                      </p:cNvPr>
                      <p:cNvPicPr/>
                      <p:nvPr/>
                    </p:nvPicPr>
                    <p:blipFill>
                      <a:blip r:embed="rId6"/>
                      <a:stretch>
                        <a:fillRect/>
                      </a:stretch>
                    </p:blipFill>
                    <p:spPr>
                      <a:xfrm>
                        <a:off x="1062038" y="1128713"/>
                        <a:ext cx="6815137" cy="3295650"/>
                      </a:xfrm>
                      <a:prstGeom prst="rect">
                        <a:avLst/>
                      </a:prstGeom>
                    </p:spPr>
                  </p:pic>
                </p:oleObj>
              </mc:Fallback>
            </mc:AlternateContent>
          </a:graphicData>
        </a:graphic>
      </p:graphicFrame>
    </p:spTree>
    <p:extLst>
      <p:ext uri="{BB962C8B-B14F-4D97-AF65-F5344CB8AC3E}">
        <p14:creationId xmlns:p14="http://schemas.microsoft.com/office/powerpoint/2010/main" val="1985192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2F335-61AC-4227-8BF4-634B1C484FBC}"/>
              </a:ext>
            </a:extLst>
          </p:cNvPr>
          <p:cNvSpPr/>
          <p:nvPr/>
        </p:nvSpPr>
        <p:spPr>
          <a:xfrm>
            <a:off x="2336800" y="897026"/>
            <a:ext cx="3048000" cy="1767150"/>
          </a:xfrm>
          <a:prstGeom prst="rect">
            <a:avLst/>
          </a:prstGeom>
        </p:spPr>
        <p:txBody>
          <a:bodyPr wrap="square">
            <a:spAutoFit/>
          </a:bodyPr>
          <a:lstStyle/>
          <a:p>
            <a:pPr marL="12700" algn="ctr">
              <a:spcBef>
                <a:spcPts val="95"/>
              </a:spcBef>
            </a:pPr>
            <a:r>
              <a:rPr lang="en-ZA" sz="5400" spc="-60" dirty="0">
                <a:solidFill>
                  <a:srgbClr val="104586"/>
                </a:solidFill>
                <a:latin typeface="Arial Black" panose="020B0A04020102020204" pitchFamily="34" charset="0"/>
                <a:cs typeface="Verdana"/>
              </a:rPr>
              <a:t>PART</a:t>
            </a:r>
          </a:p>
          <a:p>
            <a:pPr marL="12700" algn="ctr">
              <a:spcBef>
                <a:spcPts val="95"/>
              </a:spcBef>
            </a:pPr>
            <a:r>
              <a:rPr lang="en-ZA" sz="5400" spc="-60" dirty="0">
                <a:solidFill>
                  <a:srgbClr val="104586"/>
                </a:solidFill>
                <a:latin typeface="Arial Black" panose="020B0A04020102020204" pitchFamily="34" charset="0"/>
                <a:cs typeface="Verdana"/>
              </a:rPr>
              <a:t>A</a:t>
            </a:r>
            <a:endParaRPr lang="en-ZA" sz="5400" dirty="0">
              <a:solidFill>
                <a:srgbClr val="104586"/>
              </a:solidFill>
              <a:latin typeface="Arial Black" panose="020B0A04020102020204" pitchFamily="34" charset="0"/>
              <a:cs typeface="Verdana"/>
            </a:endParaRPr>
          </a:p>
        </p:txBody>
      </p:sp>
      <p:sp>
        <p:nvSpPr>
          <p:cNvPr id="14" name="Rectangle 13">
            <a:extLst>
              <a:ext uri="{FF2B5EF4-FFF2-40B4-BE49-F238E27FC236}">
                <a16:creationId xmlns:a16="http://schemas.microsoft.com/office/drawing/2014/main" id="{29518ADD-7916-4629-8AC7-2158671FD8F4}"/>
              </a:ext>
            </a:extLst>
          </p:cNvPr>
          <p:cNvSpPr/>
          <p:nvPr/>
        </p:nvSpPr>
        <p:spPr>
          <a:xfrm>
            <a:off x="2336800" y="4000500"/>
            <a:ext cx="3048000" cy="954107"/>
          </a:xfrm>
          <a:prstGeom prst="rect">
            <a:avLst/>
          </a:prstGeom>
        </p:spPr>
        <p:txBody>
          <a:bodyPr wrap="square">
            <a:spAutoFit/>
          </a:bodyPr>
          <a:lstStyle/>
          <a:p>
            <a:pPr marL="12700" algn="ctr">
              <a:spcBef>
                <a:spcPts val="95"/>
              </a:spcBef>
            </a:pPr>
            <a:r>
              <a:rPr lang="en-ZA" sz="2800" spc="-60" dirty="0">
                <a:solidFill>
                  <a:schemeClr val="bg1"/>
                </a:solidFill>
                <a:effectLst>
                  <a:outerShdw blurRad="38100" dist="38100" dir="2700000" algn="tl">
                    <a:srgbClr val="000000">
                      <a:alpha val="43137"/>
                    </a:srgbClr>
                  </a:outerShdw>
                </a:effectLst>
                <a:latin typeface="Arial Black" panose="020B0A04020102020204" pitchFamily="34" charset="0"/>
                <a:cs typeface="Verdana"/>
              </a:rPr>
              <a:t>GENERAL INFORMATION</a:t>
            </a:r>
            <a:endParaRPr lang="en-ZA" sz="2800" dirty="0">
              <a:solidFill>
                <a:schemeClr val="bg1"/>
              </a:solidFill>
              <a:effectLst>
                <a:outerShdw blurRad="38100" dist="38100" dir="2700000" algn="tl">
                  <a:srgbClr val="000000">
                    <a:alpha val="43137"/>
                  </a:srgbClr>
                </a:outerShdw>
              </a:effectLst>
              <a:latin typeface="Arial Black" panose="020B0A04020102020204" pitchFamily="34" charset="0"/>
              <a:cs typeface="Verdana"/>
            </a:endParaRPr>
          </a:p>
        </p:txBody>
      </p:sp>
    </p:spTree>
    <p:extLst>
      <p:ext uri="{BB962C8B-B14F-4D97-AF65-F5344CB8AC3E}">
        <p14:creationId xmlns:p14="http://schemas.microsoft.com/office/powerpoint/2010/main" val="2081410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736600" y="495300"/>
            <a:ext cx="9372600" cy="523220"/>
          </a:xfrm>
          <a:prstGeom prst="rect">
            <a:avLst/>
          </a:prstGeom>
        </p:spPr>
        <p:txBody>
          <a:bodyPr wrap="square">
            <a:spAutoFit/>
          </a:bodyPr>
          <a:lstStyle/>
          <a:p>
            <a:pPr marL="12700" lvl="0">
              <a:spcBef>
                <a:spcPts val="95"/>
              </a:spcBef>
              <a:defRPr/>
            </a:pPr>
            <a:r>
              <a:rPr lang="en-ZA" sz="2800" b="1" dirty="0">
                <a:solidFill>
                  <a:srgbClr val="0E1B8D"/>
                </a:solidFill>
                <a:latin typeface="Verdana" panose="020B0604030504040204" pitchFamily="34" charset="0"/>
                <a:ea typeface="Verdana" panose="020B0604030504040204" pitchFamily="34" charset="0"/>
                <a:cs typeface="Segoe UI Semibold" panose="020B0702040204020203" pitchFamily="34" charset="0"/>
              </a:rPr>
              <a:t>Statement of Financial Position (Continued)</a:t>
            </a:r>
          </a:p>
        </p:txBody>
      </p:sp>
      <p:graphicFrame>
        <p:nvGraphicFramePr>
          <p:cNvPr id="11" name="Object 10">
            <a:extLst>
              <a:ext uri="{FF2B5EF4-FFF2-40B4-BE49-F238E27FC236}">
                <a16:creationId xmlns:a16="http://schemas.microsoft.com/office/drawing/2014/main" id="{5567F605-F0E8-4DAD-A27E-6EEA8FF85C56}"/>
              </a:ext>
            </a:extLst>
          </p:cNvPr>
          <p:cNvGraphicFramePr>
            <a:graphicFrameLocks noChangeAspect="1"/>
          </p:cNvGraphicFramePr>
          <p:nvPr>
            <p:extLst>
              <p:ext uri="{D42A27DB-BD31-4B8C-83A1-F6EECF244321}">
                <p14:modId xmlns:p14="http://schemas.microsoft.com/office/powerpoint/2010/main" val="2587210665"/>
              </p:ext>
            </p:extLst>
          </p:nvPr>
        </p:nvGraphicFramePr>
        <p:xfrm>
          <a:off x="1767632" y="1058418"/>
          <a:ext cx="6109543" cy="4542282"/>
        </p:xfrm>
        <a:graphic>
          <a:graphicData uri="http://schemas.openxmlformats.org/presentationml/2006/ole">
            <mc:AlternateContent xmlns:mc="http://schemas.openxmlformats.org/markup-compatibility/2006">
              <mc:Choice xmlns:v="urn:schemas-microsoft-com:vml" Requires="v">
                <p:oleObj spid="_x0000_s5132" name="Worksheet" r:id="rId5" imgW="5594498" imgH="4159217" progId="Excel.Sheet.12">
                  <p:embed/>
                </p:oleObj>
              </mc:Choice>
              <mc:Fallback>
                <p:oleObj name="Worksheet" r:id="rId5" imgW="5594498" imgH="4159217" progId="Excel.Sheet.12">
                  <p:embed/>
                  <p:pic>
                    <p:nvPicPr>
                      <p:cNvPr id="5" name="Object 4">
                        <a:extLst>
                          <a:ext uri="{FF2B5EF4-FFF2-40B4-BE49-F238E27FC236}">
                            <a16:creationId xmlns:a16="http://schemas.microsoft.com/office/drawing/2014/main" id="{1E135E17-D93F-4078-A990-42EDA13FC93D}"/>
                          </a:ext>
                        </a:extLst>
                      </p:cNvPr>
                      <p:cNvPicPr/>
                      <p:nvPr/>
                    </p:nvPicPr>
                    <p:blipFill>
                      <a:blip r:embed="rId6"/>
                      <a:stretch>
                        <a:fillRect/>
                      </a:stretch>
                    </p:blipFill>
                    <p:spPr>
                      <a:xfrm>
                        <a:off x="1767632" y="1058418"/>
                        <a:ext cx="6109543" cy="4542282"/>
                      </a:xfrm>
                      <a:prstGeom prst="rect">
                        <a:avLst/>
                      </a:prstGeom>
                    </p:spPr>
                  </p:pic>
                </p:oleObj>
              </mc:Fallback>
            </mc:AlternateContent>
          </a:graphicData>
        </a:graphic>
      </p:graphicFrame>
    </p:spTree>
    <p:extLst>
      <p:ext uri="{BB962C8B-B14F-4D97-AF65-F5344CB8AC3E}">
        <p14:creationId xmlns:p14="http://schemas.microsoft.com/office/powerpoint/2010/main" val="377987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736600" y="495300"/>
            <a:ext cx="9372600" cy="461665"/>
          </a:xfrm>
          <a:prstGeom prst="rect">
            <a:avLst/>
          </a:prstGeom>
        </p:spPr>
        <p:txBody>
          <a:bodyPr wrap="square">
            <a:spAutoFit/>
          </a:bodyPr>
          <a:lstStyle/>
          <a:p>
            <a:pPr marL="12700">
              <a:spcBef>
                <a:spcPts val="95"/>
              </a:spcBef>
            </a:pPr>
            <a:r>
              <a:rPr lang="en-US" sz="2400" b="1" dirty="0">
                <a:solidFill>
                  <a:srgbClr val="0E1B8D"/>
                </a:solidFill>
                <a:latin typeface="Verdana" panose="020B0604030504040204" pitchFamily="34" charset="0"/>
                <a:ea typeface="Verdana" panose="020B0604030504040204" pitchFamily="34" charset="0"/>
              </a:rPr>
              <a:t>Irregular, Fruitless and Wasteful Expenditure (IFWE)</a:t>
            </a:r>
            <a:endParaRPr lang="en-ZA" sz="2400" b="1" dirty="0">
              <a:solidFill>
                <a:srgbClr val="0E1B8D"/>
              </a:solidFill>
              <a:latin typeface="Verdana" panose="020B0604030504040204" pitchFamily="34" charset="0"/>
              <a:ea typeface="Verdana" panose="020B0604030504040204" pitchFamily="34" charset="0"/>
              <a:cs typeface="Verdana"/>
            </a:endParaRPr>
          </a:p>
        </p:txBody>
      </p:sp>
      <p:sp>
        <p:nvSpPr>
          <p:cNvPr id="11" name="Content Placeholder 2">
            <a:extLst>
              <a:ext uri="{FF2B5EF4-FFF2-40B4-BE49-F238E27FC236}">
                <a16:creationId xmlns:a16="http://schemas.microsoft.com/office/drawing/2014/main" id="{D43EC0A1-DAEC-49DD-9733-F88BE13D1AD8}"/>
              </a:ext>
            </a:extLst>
          </p:cNvPr>
          <p:cNvSpPr>
            <a:spLocks noGrp="1"/>
          </p:cNvSpPr>
          <p:nvPr>
            <p:ph idx="1"/>
          </p:nvPr>
        </p:nvSpPr>
        <p:spPr>
          <a:xfrm>
            <a:off x="698500" y="1104900"/>
            <a:ext cx="8763000" cy="3854715"/>
          </a:xfrm>
        </p:spPr>
        <p:txBody>
          <a:bodyPr>
            <a:normAutofit/>
          </a:bodyPr>
          <a:lstStyle/>
          <a:p>
            <a:pPr marL="336591" lvl="1" indent="0" algn="just">
              <a:buNone/>
              <a:tabLst>
                <a:tab pos="190492" algn="l"/>
              </a:tabLst>
            </a:pPr>
            <a:r>
              <a:rPr lang="en-US" sz="1200" dirty="0">
                <a:latin typeface="+mj-lt"/>
              </a:rPr>
              <a:t>During 2020/21 financial year, SITA reported R820million (R560m continuing from prior years, and only R260m detected in current year) of irregular expenditure and R18.6million fruitless and wasteful expenditure. In addition to the this, R1.5billion was incurred in the previous years and condoned.</a:t>
            </a:r>
          </a:p>
          <a:p>
            <a:pPr marL="336591" lvl="1" indent="0" algn="just">
              <a:buNone/>
              <a:tabLst>
                <a:tab pos="190492" algn="l"/>
              </a:tabLst>
            </a:pPr>
            <a:endParaRPr lang="en-US" sz="1200" dirty="0">
              <a:latin typeface="+mj-lt"/>
            </a:endParaRPr>
          </a:p>
          <a:p>
            <a:pPr marL="336591" lvl="1" indent="0" algn="just">
              <a:buNone/>
              <a:tabLst>
                <a:tab pos="190492" algn="l"/>
              </a:tabLst>
            </a:pPr>
            <a:endParaRPr lang="en-US" sz="1200" dirty="0">
              <a:latin typeface="+mj-lt"/>
            </a:endParaRPr>
          </a:p>
        </p:txBody>
      </p:sp>
      <p:graphicFrame>
        <p:nvGraphicFramePr>
          <p:cNvPr id="15" name="Object 14">
            <a:extLst>
              <a:ext uri="{FF2B5EF4-FFF2-40B4-BE49-F238E27FC236}">
                <a16:creationId xmlns:a16="http://schemas.microsoft.com/office/drawing/2014/main" id="{B50E079A-6746-4989-9FE3-5E5ADF4A1798}"/>
              </a:ext>
            </a:extLst>
          </p:cNvPr>
          <p:cNvGraphicFramePr>
            <a:graphicFrameLocks noChangeAspect="1"/>
          </p:cNvGraphicFramePr>
          <p:nvPr>
            <p:extLst>
              <p:ext uri="{D42A27DB-BD31-4B8C-83A1-F6EECF244321}">
                <p14:modId xmlns:p14="http://schemas.microsoft.com/office/powerpoint/2010/main" val="3190556951"/>
              </p:ext>
            </p:extLst>
          </p:nvPr>
        </p:nvGraphicFramePr>
        <p:xfrm>
          <a:off x="1134064" y="1822318"/>
          <a:ext cx="8289336" cy="2142728"/>
        </p:xfrm>
        <a:graphic>
          <a:graphicData uri="http://schemas.openxmlformats.org/presentationml/2006/ole">
            <mc:AlternateContent xmlns:mc="http://schemas.openxmlformats.org/markup-compatibility/2006">
              <mc:Choice xmlns:v="urn:schemas-microsoft-com:vml" Requires="v">
                <p:oleObj spid="_x0000_s6156" name="Worksheet" r:id="rId5" imgW="7664302" imgH="1981358" progId="Excel.Sheet.12">
                  <p:embed/>
                </p:oleObj>
              </mc:Choice>
              <mc:Fallback>
                <p:oleObj name="Worksheet" r:id="rId5" imgW="7664302" imgH="1981358" progId="Excel.Sheet.12">
                  <p:embed/>
                  <p:pic>
                    <p:nvPicPr>
                      <p:cNvPr id="7" name="Object 6">
                        <a:extLst>
                          <a:ext uri="{FF2B5EF4-FFF2-40B4-BE49-F238E27FC236}">
                            <a16:creationId xmlns:a16="http://schemas.microsoft.com/office/drawing/2014/main" id="{E42A653A-790D-4E71-8F39-31777C6ABE58}"/>
                          </a:ext>
                        </a:extLst>
                      </p:cNvPr>
                      <p:cNvPicPr/>
                      <p:nvPr/>
                    </p:nvPicPr>
                    <p:blipFill>
                      <a:blip r:embed="rId6"/>
                      <a:stretch>
                        <a:fillRect/>
                      </a:stretch>
                    </p:blipFill>
                    <p:spPr>
                      <a:xfrm>
                        <a:off x="1134064" y="1822318"/>
                        <a:ext cx="8289336" cy="21427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35985D4-3C5D-476D-87A8-A291345FE42C}"/>
              </a:ext>
            </a:extLst>
          </p:cNvPr>
          <p:cNvSpPr txBox="1"/>
          <p:nvPr/>
        </p:nvSpPr>
        <p:spPr>
          <a:xfrm>
            <a:off x="1041401" y="4047742"/>
            <a:ext cx="8420100" cy="646331"/>
          </a:xfrm>
          <a:prstGeom prst="rect">
            <a:avLst/>
          </a:prstGeom>
          <a:noFill/>
        </p:spPr>
        <p:txBody>
          <a:bodyPr wrap="square" rtlCol="0">
            <a:spAutoFit/>
          </a:bodyPr>
          <a:lstStyle/>
          <a:p>
            <a:r>
              <a:rPr lang="en-GB" sz="1200" dirty="0">
                <a:latin typeface="+mj-lt"/>
              </a:rPr>
              <a:t>Irregular Expenditure from the prior year mainly relates to access links as a result of a complicated engagement module and the volume of the contracts to be managed. An action plan to simplify the engagement model has been developed and is in the process of being implemented.</a:t>
            </a:r>
          </a:p>
        </p:txBody>
      </p:sp>
    </p:spTree>
    <p:extLst>
      <p:ext uri="{BB962C8B-B14F-4D97-AF65-F5344CB8AC3E}">
        <p14:creationId xmlns:p14="http://schemas.microsoft.com/office/powerpoint/2010/main" val="3850025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sp>
        <p:nvSpPr>
          <p:cNvPr id="13" name="object 56">
            <a:extLst>
              <a:ext uri="{FF2B5EF4-FFF2-40B4-BE49-F238E27FC236}">
                <a16:creationId xmlns:a16="http://schemas.microsoft.com/office/drawing/2014/main" id="{4CB3AAD8-63A8-4ECE-AC94-23266D2AEE3B}"/>
              </a:ext>
            </a:extLst>
          </p:cNvPr>
          <p:cNvSpPr txBox="1"/>
          <p:nvPr/>
        </p:nvSpPr>
        <p:spPr>
          <a:xfrm>
            <a:off x="925512" y="2095500"/>
            <a:ext cx="3246120" cy="1256754"/>
          </a:xfrm>
          <a:prstGeom prst="rect">
            <a:avLst/>
          </a:prstGeom>
        </p:spPr>
        <p:txBody>
          <a:bodyPr vert="horz" wrap="square" lIns="0" tIns="12700" rIns="0" bIns="0" rtlCol="0">
            <a:spAutoFit/>
          </a:bodyPr>
          <a:lstStyle/>
          <a:p>
            <a:pPr marL="12700" algn="ctr">
              <a:spcBef>
                <a:spcPts val="100"/>
              </a:spcBef>
            </a:pPr>
            <a:r>
              <a:rPr sz="4000" b="1" spc="-114" dirty="0">
                <a:solidFill>
                  <a:srgbClr val="104586"/>
                </a:solidFill>
                <a:latin typeface="Verdana"/>
                <a:cs typeface="Verdana"/>
              </a:rPr>
              <a:t>THANK</a:t>
            </a:r>
            <a:endParaRPr lang="en-US" sz="4000" b="1" spc="-360" dirty="0">
              <a:solidFill>
                <a:srgbClr val="104586"/>
              </a:solidFill>
              <a:latin typeface="Verdana"/>
              <a:cs typeface="Verdana"/>
            </a:endParaRPr>
          </a:p>
          <a:p>
            <a:pPr marL="12700" algn="ctr">
              <a:spcBef>
                <a:spcPts val="100"/>
              </a:spcBef>
            </a:pPr>
            <a:r>
              <a:rPr sz="4000" b="1" spc="-140" dirty="0">
                <a:solidFill>
                  <a:srgbClr val="009970"/>
                </a:solidFill>
                <a:latin typeface="Verdana"/>
                <a:cs typeface="Verdana"/>
              </a:rPr>
              <a:t>YOU</a:t>
            </a:r>
            <a:endParaRPr sz="4000" dirty="0">
              <a:solidFill>
                <a:srgbClr val="009970"/>
              </a:solidFill>
              <a:latin typeface="Verdana"/>
              <a:cs typeface="Verdana"/>
            </a:endParaRPr>
          </a:p>
        </p:txBody>
      </p:sp>
      <p:sp>
        <p:nvSpPr>
          <p:cNvPr id="14" name="object 14">
            <a:extLst>
              <a:ext uri="{FF2B5EF4-FFF2-40B4-BE49-F238E27FC236}">
                <a16:creationId xmlns:a16="http://schemas.microsoft.com/office/drawing/2014/main" id="{2B9A8E55-B5C8-45C0-A915-2851F4ABB47A}"/>
              </a:ext>
            </a:extLst>
          </p:cNvPr>
          <p:cNvSpPr txBox="1"/>
          <p:nvPr/>
        </p:nvSpPr>
        <p:spPr>
          <a:xfrm>
            <a:off x="239712" y="5430753"/>
            <a:ext cx="6356034" cy="120546"/>
          </a:xfrm>
          <a:prstGeom prst="rect">
            <a:avLst/>
          </a:prstGeom>
        </p:spPr>
        <p:txBody>
          <a:bodyPr vert="horz" wrap="square" lIns="0" tIns="12700" rIns="0" bIns="0" rtlCol="0">
            <a:spAutoFit/>
          </a:bodyPr>
          <a:lstStyle/>
          <a:p>
            <a:pPr marL="12700">
              <a:spcBef>
                <a:spcPts val="100"/>
              </a:spcBef>
            </a:pPr>
            <a:r>
              <a:rPr sz="700" spc="40" dirty="0">
                <a:solidFill>
                  <a:schemeClr val="tx1">
                    <a:lumMod val="50000"/>
                    <a:lumOff val="50000"/>
                  </a:schemeClr>
                </a:solidFill>
                <a:latin typeface="Arial" panose="020B0604020202020204" pitchFamily="34" charset="0"/>
                <a:cs typeface="Arial" panose="020B0604020202020204" pitchFamily="34" charset="0"/>
              </a:rPr>
              <a:t>Committed</a:t>
            </a:r>
            <a:r>
              <a:rPr sz="700" spc="20" dirty="0">
                <a:solidFill>
                  <a:schemeClr val="tx1">
                    <a:lumMod val="50000"/>
                    <a:lumOff val="50000"/>
                  </a:schemeClr>
                </a:solidFill>
                <a:latin typeface="Arial" panose="020B0604020202020204" pitchFamily="34" charset="0"/>
                <a:cs typeface="Arial" panose="020B0604020202020204" pitchFamily="34" charset="0"/>
              </a:rPr>
              <a:t> </a:t>
            </a:r>
            <a:r>
              <a:rPr sz="700" spc="15" dirty="0">
                <a:solidFill>
                  <a:schemeClr val="tx1">
                    <a:lumMod val="50000"/>
                    <a:lumOff val="50000"/>
                  </a:schemeClr>
                </a:solidFill>
                <a:latin typeface="Arial" panose="020B0604020202020204" pitchFamily="34" charset="0"/>
                <a:cs typeface="Arial" panose="020B0604020202020204" pitchFamily="34" charset="0"/>
              </a:rPr>
              <a:t>to</a:t>
            </a:r>
            <a:r>
              <a:rPr sz="700" spc="20" dirty="0">
                <a:solidFill>
                  <a:schemeClr val="tx1">
                    <a:lumMod val="50000"/>
                    <a:lumOff val="50000"/>
                  </a:schemeClr>
                </a:solidFill>
                <a:latin typeface="Arial" panose="020B0604020202020204" pitchFamily="34" charset="0"/>
                <a:cs typeface="Arial" panose="020B0604020202020204" pitchFamily="34" charset="0"/>
              </a:rPr>
              <a:t> </a:t>
            </a:r>
            <a:r>
              <a:rPr sz="700" spc="30" dirty="0">
                <a:solidFill>
                  <a:schemeClr val="tx1">
                    <a:lumMod val="50000"/>
                    <a:lumOff val="50000"/>
                  </a:schemeClr>
                </a:solidFill>
                <a:latin typeface="Arial" panose="020B0604020202020204" pitchFamily="34" charset="0"/>
                <a:cs typeface="Arial" panose="020B0604020202020204" pitchFamily="34" charset="0"/>
              </a:rPr>
              <a:t>leveraging</a:t>
            </a:r>
            <a:r>
              <a:rPr sz="700" dirty="0">
                <a:solidFill>
                  <a:schemeClr val="tx1">
                    <a:lumMod val="50000"/>
                    <a:lumOff val="50000"/>
                  </a:schemeClr>
                </a:solidFill>
                <a:latin typeface="Arial" panose="020B0604020202020204" pitchFamily="34" charset="0"/>
                <a:cs typeface="Arial" panose="020B0604020202020204" pitchFamily="34" charset="0"/>
              </a:rPr>
              <a:t> </a:t>
            </a:r>
            <a:r>
              <a:rPr sz="700" b="1" spc="-15" dirty="0">
                <a:solidFill>
                  <a:srgbClr val="009970"/>
                </a:solidFill>
                <a:latin typeface="Arial" panose="020B0604020202020204" pitchFamily="34" charset="0"/>
                <a:cs typeface="Arial" panose="020B0604020202020204" pitchFamily="34" charset="0"/>
              </a:rPr>
              <a:t>Information</a:t>
            </a:r>
            <a:r>
              <a:rPr sz="700" b="1" spc="-105" dirty="0">
                <a:solidFill>
                  <a:srgbClr val="009970"/>
                </a:solidFill>
                <a:latin typeface="Arial" panose="020B0604020202020204" pitchFamily="34" charset="0"/>
                <a:cs typeface="Arial" panose="020B0604020202020204" pitchFamily="34" charset="0"/>
              </a:rPr>
              <a:t> </a:t>
            </a:r>
            <a:r>
              <a:rPr sz="700" b="1" spc="-20" dirty="0">
                <a:solidFill>
                  <a:srgbClr val="009970"/>
                </a:solidFill>
                <a:latin typeface="Arial" panose="020B0604020202020204" pitchFamily="34" charset="0"/>
                <a:cs typeface="Arial" panose="020B0604020202020204" pitchFamily="34" charset="0"/>
              </a:rPr>
              <a:t>Technology</a:t>
            </a:r>
            <a:r>
              <a:rPr sz="700" b="1" spc="-95" dirty="0">
                <a:solidFill>
                  <a:srgbClr val="009970"/>
                </a:solidFill>
                <a:latin typeface="Arial" panose="020B0604020202020204" pitchFamily="34" charset="0"/>
                <a:cs typeface="Arial" panose="020B0604020202020204" pitchFamily="34" charset="0"/>
              </a:rPr>
              <a:t> </a:t>
            </a:r>
            <a:r>
              <a:rPr sz="700" b="1" spc="-25" dirty="0">
                <a:solidFill>
                  <a:srgbClr val="009970"/>
                </a:solidFill>
                <a:latin typeface="Arial" panose="020B0604020202020204" pitchFamily="34" charset="0"/>
                <a:cs typeface="Arial" panose="020B0604020202020204" pitchFamily="34" charset="0"/>
              </a:rPr>
              <a:t>(IT)</a:t>
            </a:r>
            <a:r>
              <a:rPr lang="en-ZA" sz="700" b="1" dirty="0">
                <a:solidFill>
                  <a:srgbClr val="009970"/>
                </a:solidFill>
                <a:latin typeface="Arial" panose="020B0604020202020204" pitchFamily="34" charset="0"/>
                <a:cs typeface="Arial" panose="020B0604020202020204" pitchFamily="34" charset="0"/>
              </a:rPr>
              <a:t> </a:t>
            </a:r>
            <a:r>
              <a:rPr sz="700" spc="45" dirty="0">
                <a:solidFill>
                  <a:schemeClr val="tx1">
                    <a:lumMod val="50000"/>
                    <a:lumOff val="50000"/>
                  </a:schemeClr>
                </a:solidFill>
                <a:latin typeface="Arial" panose="020B0604020202020204" pitchFamily="34" charset="0"/>
                <a:cs typeface="Arial" panose="020B0604020202020204" pitchFamily="34" charset="0"/>
              </a:rPr>
              <a:t>as a </a:t>
            </a:r>
            <a:r>
              <a:rPr sz="700" spc="25" dirty="0">
                <a:solidFill>
                  <a:schemeClr val="tx1">
                    <a:lumMod val="50000"/>
                    <a:lumOff val="50000"/>
                  </a:schemeClr>
                </a:solidFill>
                <a:latin typeface="Arial" panose="020B0604020202020204" pitchFamily="34" charset="0"/>
                <a:cs typeface="Arial" panose="020B0604020202020204" pitchFamily="34" charset="0"/>
              </a:rPr>
              <a:t>strategic </a:t>
            </a:r>
            <a:r>
              <a:rPr sz="700" spc="35" dirty="0">
                <a:solidFill>
                  <a:schemeClr val="tx1">
                    <a:lumMod val="50000"/>
                    <a:lumOff val="50000"/>
                  </a:schemeClr>
                </a:solidFill>
                <a:latin typeface="Arial" panose="020B0604020202020204" pitchFamily="34" charset="0"/>
                <a:cs typeface="Arial" panose="020B0604020202020204" pitchFamily="34" charset="0"/>
              </a:rPr>
              <a:t>resource </a:t>
            </a:r>
            <a:r>
              <a:rPr sz="700" spc="5" dirty="0">
                <a:solidFill>
                  <a:schemeClr val="tx1">
                    <a:lumMod val="50000"/>
                    <a:lumOff val="50000"/>
                  </a:schemeClr>
                </a:solidFill>
                <a:latin typeface="Arial" panose="020B0604020202020204" pitchFamily="34" charset="0"/>
                <a:cs typeface="Arial" panose="020B0604020202020204" pitchFamily="34" charset="0"/>
              </a:rPr>
              <a:t>for</a:t>
            </a:r>
            <a:r>
              <a:rPr sz="700" spc="-50" dirty="0">
                <a:solidFill>
                  <a:schemeClr val="tx1">
                    <a:lumMod val="50000"/>
                    <a:lumOff val="50000"/>
                  </a:schemeClr>
                </a:solidFill>
                <a:latin typeface="Arial" panose="020B0604020202020204" pitchFamily="34" charset="0"/>
                <a:cs typeface="Arial" panose="020B0604020202020204" pitchFamily="34" charset="0"/>
              </a:rPr>
              <a:t> </a:t>
            </a:r>
            <a:r>
              <a:rPr sz="700" spc="35" dirty="0">
                <a:solidFill>
                  <a:schemeClr val="tx1">
                    <a:lumMod val="50000"/>
                    <a:lumOff val="50000"/>
                  </a:schemeClr>
                </a:solidFill>
                <a:latin typeface="Arial" panose="020B0604020202020204" pitchFamily="34" charset="0"/>
                <a:cs typeface="Arial" panose="020B0604020202020204" pitchFamily="34" charset="0"/>
              </a:rPr>
              <a:t>government</a:t>
            </a:r>
            <a:endParaRPr sz="7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079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2" name="Rectangle 11">
            <a:extLst>
              <a:ext uri="{FF2B5EF4-FFF2-40B4-BE49-F238E27FC236}">
                <a16:creationId xmlns:a16="http://schemas.microsoft.com/office/drawing/2014/main" id="{117D35FF-F56E-4426-8F85-EB759A19AC09}"/>
              </a:ext>
            </a:extLst>
          </p:cNvPr>
          <p:cNvSpPr/>
          <p:nvPr/>
        </p:nvSpPr>
        <p:spPr>
          <a:xfrm>
            <a:off x="620710" y="571500"/>
            <a:ext cx="7507289" cy="523220"/>
          </a:xfrm>
          <a:prstGeom prst="rect">
            <a:avLst/>
          </a:prstGeom>
        </p:spPr>
        <p:txBody>
          <a:bodyPr wrap="square">
            <a:spAutoFit/>
          </a:bodyPr>
          <a:lstStyle/>
          <a:p>
            <a:pPr marL="12700">
              <a:spcBef>
                <a:spcPts val="95"/>
              </a:spcBef>
            </a:pPr>
            <a:r>
              <a:rPr lang="en-ZA" sz="2800" b="1" spc="-60" dirty="0">
                <a:solidFill>
                  <a:srgbClr val="104586"/>
                </a:solidFill>
                <a:latin typeface="Verdana"/>
                <a:cs typeface="Verdana"/>
              </a:rPr>
              <a:t>Annual Report Schedule</a:t>
            </a:r>
            <a:endParaRPr lang="en-ZA" sz="2800" dirty="0">
              <a:solidFill>
                <a:srgbClr val="104586"/>
              </a:solidFill>
              <a:latin typeface="Verdana"/>
              <a:cs typeface="Verdana"/>
            </a:endParaRPr>
          </a:p>
        </p:txBody>
      </p:sp>
      <p:graphicFrame>
        <p:nvGraphicFramePr>
          <p:cNvPr id="13" name="Table 12">
            <a:extLst>
              <a:ext uri="{FF2B5EF4-FFF2-40B4-BE49-F238E27FC236}">
                <a16:creationId xmlns:a16="http://schemas.microsoft.com/office/drawing/2014/main" id="{825824A6-1EAA-4573-AA02-16169357C246}"/>
              </a:ext>
            </a:extLst>
          </p:cNvPr>
          <p:cNvGraphicFramePr>
            <a:graphicFrameLocks noGrp="1"/>
          </p:cNvGraphicFramePr>
          <p:nvPr>
            <p:extLst>
              <p:ext uri="{D42A27DB-BD31-4B8C-83A1-F6EECF244321}">
                <p14:modId xmlns:p14="http://schemas.microsoft.com/office/powerpoint/2010/main" val="4274509001"/>
              </p:ext>
            </p:extLst>
          </p:nvPr>
        </p:nvGraphicFramePr>
        <p:xfrm>
          <a:off x="787710" y="1285288"/>
          <a:ext cx="7035489" cy="3647919"/>
        </p:xfrm>
        <a:graphic>
          <a:graphicData uri="http://schemas.openxmlformats.org/drawingml/2006/table">
            <a:tbl>
              <a:tblPr firstRow="1" bandRow="1">
                <a:tableStyleId>{5C22544A-7EE6-4342-B048-85BDC9FD1C3A}</a:tableStyleId>
              </a:tblPr>
              <a:tblGrid>
                <a:gridCol w="614486">
                  <a:extLst>
                    <a:ext uri="{9D8B030D-6E8A-4147-A177-3AD203B41FA5}">
                      <a16:colId xmlns:a16="http://schemas.microsoft.com/office/drawing/2014/main" val="20000"/>
                    </a:ext>
                  </a:extLst>
                </a:gridCol>
                <a:gridCol w="4973204">
                  <a:extLst>
                    <a:ext uri="{9D8B030D-6E8A-4147-A177-3AD203B41FA5}">
                      <a16:colId xmlns:a16="http://schemas.microsoft.com/office/drawing/2014/main" val="20001"/>
                    </a:ext>
                  </a:extLst>
                </a:gridCol>
                <a:gridCol w="1447799">
                  <a:extLst>
                    <a:ext uri="{9D8B030D-6E8A-4147-A177-3AD203B41FA5}">
                      <a16:colId xmlns:a16="http://schemas.microsoft.com/office/drawing/2014/main" val="20002"/>
                    </a:ext>
                  </a:extLst>
                </a:gridCol>
              </a:tblGrid>
              <a:tr h="492297">
                <a:tc>
                  <a:txBody>
                    <a:bodyPr/>
                    <a:lstStyle/>
                    <a:p>
                      <a:pPr marL="0" marR="0" algn="ctr">
                        <a:lnSpc>
                          <a:spcPct val="115000"/>
                        </a:lnSpc>
                        <a:spcBef>
                          <a:spcPts val="600"/>
                        </a:spcBef>
                        <a:spcAft>
                          <a:spcPts val="600"/>
                        </a:spcAft>
                      </a:pPr>
                      <a:r>
                        <a:rPr lang="en-ZA" sz="1200" b="1" dirty="0">
                          <a:ln>
                            <a:solidFill>
                              <a:schemeClr val="bg1"/>
                            </a:solidFill>
                          </a:ln>
                          <a:effectLst/>
                          <a:latin typeface="Calibri" panose="020F0502020204030204" pitchFamily="34" charset="0"/>
                          <a:ea typeface="Calibri"/>
                          <a:cs typeface="Calibri" panose="020F0502020204030204" pitchFamily="34" charset="0"/>
                        </a:rPr>
                        <a:t>Item</a:t>
                      </a:r>
                      <a:endParaRPr lang="en-US" sz="1200" dirty="0">
                        <a:ln>
                          <a:solidFill>
                            <a:schemeClr val="bg1"/>
                          </a:solidFill>
                        </a:ln>
                        <a:effectLst/>
                        <a:latin typeface="Calibri" panose="020F0502020204030204" pitchFamily="34" charset="0"/>
                        <a:ea typeface="Calibri"/>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5"/>
                      <a:srcRect/>
                      <a:tile tx="0" ty="0" sx="100000" sy="100000" flip="x" algn="tl"/>
                    </a:blipFill>
                  </a:tcPr>
                </a:tc>
                <a:tc>
                  <a:txBody>
                    <a:bodyPr/>
                    <a:lstStyle/>
                    <a:p>
                      <a:pPr marL="0" marR="0" algn="ctr">
                        <a:lnSpc>
                          <a:spcPct val="115000"/>
                        </a:lnSpc>
                        <a:spcBef>
                          <a:spcPts val="600"/>
                        </a:spcBef>
                        <a:spcAft>
                          <a:spcPts val="600"/>
                        </a:spcAft>
                      </a:pPr>
                      <a:r>
                        <a:rPr lang="en-ZA" sz="1200" b="1" dirty="0">
                          <a:ln>
                            <a:solidFill>
                              <a:schemeClr val="bg1"/>
                            </a:solidFill>
                          </a:ln>
                          <a:effectLst/>
                          <a:latin typeface="Calibri" panose="020F0502020204030204" pitchFamily="34" charset="0"/>
                          <a:ea typeface="Calibri"/>
                          <a:cs typeface="Calibri" panose="020F0502020204030204" pitchFamily="34" charset="0"/>
                        </a:rPr>
                        <a:t>Description</a:t>
                      </a:r>
                      <a:endParaRPr lang="en-US" sz="1200" dirty="0">
                        <a:ln>
                          <a:solidFill>
                            <a:schemeClr val="bg1"/>
                          </a:solidFill>
                        </a:ln>
                        <a:effectLst/>
                        <a:latin typeface="Calibri" panose="020F0502020204030204" pitchFamily="34" charset="0"/>
                        <a:ea typeface="Calibri"/>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5"/>
                      <a:srcRect/>
                      <a:tile tx="0" ty="0" sx="100000" sy="100000" flip="x" algn="tl"/>
                    </a:blipFill>
                  </a:tcPr>
                </a:tc>
                <a:tc>
                  <a:txBody>
                    <a:bodyPr/>
                    <a:lstStyle/>
                    <a:p>
                      <a:pPr marL="0" marR="0" algn="ctr">
                        <a:lnSpc>
                          <a:spcPct val="115000"/>
                        </a:lnSpc>
                        <a:spcBef>
                          <a:spcPts val="600"/>
                        </a:spcBef>
                        <a:spcAft>
                          <a:spcPts val="600"/>
                        </a:spcAft>
                      </a:pPr>
                      <a:r>
                        <a:rPr lang="en-US" sz="1200" b="1" dirty="0">
                          <a:ln>
                            <a:solidFill>
                              <a:schemeClr val="bg1"/>
                            </a:solidFill>
                          </a:ln>
                          <a:effectLst/>
                          <a:latin typeface="Calibri" panose="020F0502020204030204" pitchFamily="34" charset="0"/>
                          <a:ea typeface="Calibri"/>
                          <a:cs typeface="Calibri" panose="020F0502020204030204" pitchFamily="34" charset="0"/>
                        </a:rPr>
                        <a:t>Timelines</a:t>
                      </a:r>
                      <a:endParaRPr lang="en-ZA" sz="1200" b="1" dirty="0">
                        <a:ln>
                          <a:solidFill>
                            <a:schemeClr val="bg1"/>
                          </a:solidFill>
                        </a:ln>
                        <a:effectLst/>
                        <a:latin typeface="Calibri" panose="020F0502020204030204" pitchFamily="34" charset="0"/>
                        <a:ea typeface="Calibri"/>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5"/>
                      <a:srcRect/>
                      <a:tile tx="0" ty="0" sx="100000" sy="100000" flip="x" algn="tl"/>
                    </a:blipFill>
                  </a:tcPr>
                </a:tc>
                <a:extLst>
                  <a:ext uri="{0D108BD9-81ED-4DB2-BD59-A6C34878D82A}">
                    <a16:rowId xmlns:a16="http://schemas.microsoft.com/office/drawing/2014/main" val="10000"/>
                  </a:ext>
                </a:extLst>
              </a:tr>
              <a:tr h="525937">
                <a:tc>
                  <a:txBody>
                    <a:bodyPr/>
                    <a:lstStyle/>
                    <a:p>
                      <a:pPr marL="0" marR="0" lvl="0" indent="0" algn="ctr">
                        <a:lnSpc>
                          <a:spcPct val="115000"/>
                        </a:lnSpc>
                        <a:spcBef>
                          <a:spcPts val="600"/>
                        </a:spcBef>
                        <a:spcAft>
                          <a:spcPts val="600"/>
                        </a:spcAft>
                        <a:buFont typeface="+mj-lt"/>
                        <a:buNone/>
                      </a:pPr>
                      <a:r>
                        <a:rPr lang="en-US" sz="1100" dirty="0">
                          <a:solidFill>
                            <a:schemeClr val="tx1"/>
                          </a:solidFill>
                          <a:effectLst/>
                          <a:latin typeface="Calibri" panose="020F0502020204030204" pitchFamily="34" charset="0"/>
                          <a:ea typeface="Calibri"/>
                          <a:cs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46625" rtl="0" eaLnBrk="1" fontAlgn="auto" latinLnBrk="0" hangingPunct="1">
                        <a:lnSpc>
                          <a:spcPct val="115000"/>
                        </a:lnSpc>
                        <a:spcBef>
                          <a:spcPts val="0"/>
                        </a:spcBef>
                        <a:spcAft>
                          <a:spcPts val="0"/>
                        </a:spcAft>
                        <a:buClrTx/>
                        <a:buSzTx/>
                        <a:buFontTx/>
                        <a:buNone/>
                        <a:tabLst/>
                        <a:defRPr/>
                      </a:pPr>
                      <a:r>
                        <a:rPr lang="en-US" sz="1100" kern="1200" dirty="0">
                          <a:solidFill>
                            <a:schemeClr val="tx1"/>
                          </a:solidFill>
                          <a:effectLst/>
                          <a:latin typeface="Calibri" panose="020F0502020204030204" pitchFamily="34" charset="0"/>
                          <a:ea typeface="Calibri"/>
                          <a:cs typeface="Calibri" panose="020F0502020204030204" pitchFamily="34" charset="0"/>
                        </a:rPr>
                        <a:t>Submit draft annual report to </a:t>
                      </a:r>
                      <a:r>
                        <a:rPr lang="en-US" sz="1100" dirty="0">
                          <a:solidFill>
                            <a:schemeClr val="tx1"/>
                          </a:solidFill>
                          <a:effectLst/>
                          <a:latin typeface="Calibri" panose="020F0502020204030204" pitchFamily="34" charset="0"/>
                          <a:ea typeface="Calibri"/>
                          <a:cs typeface="Calibri" panose="020F0502020204030204" pitchFamily="34" charset="0"/>
                        </a:rPr>
                        <a:t>AG, DCDT and NT as per PFMA Act, 1999 and NT Regulations</a:t>
                      </a:r>
                      <a:endParaRPr lang="en-US" sz="1100" kern="1200" dirty="0">
                        <a:solidFill>
                          <a:schemeClr val="tx1"/>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cs typeface="Calibri" panose="020F0502020204030204" pitchFamily="34" charset="0"/>
                        </a:rPr>
                        <a:t>31 May 2021</a:t>
                      </a:r>
                      <a:endParaRPr lang="en-ZA" sz="1100" kern="1200" dirty="0">
                        <a:solidFill>
                          <a:schemeClr val="tx1"/>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25937">
                <a:tc>
                  <a:txBody>
                    <a:bodyPr/>
                    <a:lstStyle/>
                    <a:p>
                      <a:pPr marL="0" marR="0" lvl="0" indent="0" algn="ctr">
                        <a:lnSpc>
                          <a:spcPct val="115000"/>
                        </a:lnSpc>
                        <a:spcBef>
                          <a:spcPts val="600"/>
                        </a:spcBef>
                        <a:spcAft>
                          <a:spcPts val="600"/>
                        </a:spcAft>
                        <a:buFont typeface="+mj-lt"/>
                        <a:buNone/>
                      </a:pPr>
                      <a:r>
                        <a:rPr lang="en-US" sz="1100" dirty="0">
                          <a:solidFill>
                            <a:schemeClr val="tx1"/>
                          </a:solidFill>
                          <a:effectLst/>
                          <a:latin typeface="Calibri" panose="020F0502020204030204" pitchFamily="34" charset="0"/>
                          <a:ea typeface="Calibri"/>
                          <a:cs typeface="Calibri" panose="020F050202020403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46625" rtl="0" eaLnBrk="1" fontAlgn="auto" latinLnBrk="0" hangingPunct="1">
                        <a:lnSpc>
                          <a:spcPct val="115000"/>
                        </a:lnSpc>
                        <a:spcBef>
                          <a:spcPts val="0"/>
                        </a:spcBef>
                        <a:spcAft>
                          <a:spcPts val="0"/>
                        </a:spcAft>
                        <a:buClrTx/>
                        <a:buSzTx/>
                        <a:buFontTx/>
                        <a:buNone/>
                        <a:tabLst/>
                        <a:defRPr/>
                      </a:pPr>
                      <a:r>
                        <a:rPr lang="en-US" sz="1100" kern="1200" dirty="0">
                          <a:solidFill>
                            <a:schemeClr val="tx1"/>
                          </a:solidFill>
                          <a:effectLst/>
                          <a:latin typeface="Calibri" panose="020F0502020204030204" pitchFamily="34" charset="0"/>
                          <a:cs typeface="Calibri" panose="020F0502020204030204" pitchFamily="34" charset="0"/>
                        </a:rPr>
                        <a:t>Submit d</a:t>
                      </a:r>
                      <a:r>
                        <a:rPr lang="en-US" sz="1100" kern="1200" dirty="0">
                          <a:solidFill>
                            <a:schemeClr val="tx1"/>
                          </a:solidFill>
                          <a:effectLst/>
                          <a:latin typeface="Calibri" panose="020F0502020204030204" pitchFamily="34" charset="0"/>
                          <a:ea typeface="Calibri"/>
                          <a:cs typeface="Calibri" panose="020F0502020204030204" pitchFamily="34" charset="0"/>
                        </a:rPr>
                        <a:t>raft annual report to </a:t>
                      </a:r>
                      <a:r>
                        <a:rPr lang="en-US" sz="1100" dirty="0">
                          <a:solidFill>
                            <a:schemeClr val="tx1"/>
                          </a:solidFill>
                          <a:effectLst/>
                          <a:latin typeface="Calibri" panose="020F0502020204030204" pitchFamily="34" charset="0"/>
                          <a:ea typeface="Calibri"/>
                          <a:cs typeface="Calibri" panose="020F0502020204030204" pitchFamily="34" charset="0"/>
                        </a:rPr>
                        <a:t>AGSA for audit purpose</a:t>
                      </a:r>
                      <a:endParaRPr lang="en-US" sz="1100" kern="1200" dirty="0">
                        <a:solidFill>
                          <a:schemeClr val="tx1"/>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mn-ea"/>
                          <a:cs typeface="Calibri" panose="020F0502020204030204" pitchFamily="34" charset="0"/>
                        </a:rPr>
                        <a:t>31 May 2021</a:t>
                      </a:r>
                      <a:endParaRPr lang="en-ZA" sz="1100" kern="1200" dirty="0">
                        <a:solidFill>
                          <a:schemeClr val="tx1"/>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8648412"/>
                  </a:ext>
                </a:extLst>
              </a:tr>
              <a:tr h="525937">
                <a:tc>
                  <a:txBody>
                    <a:bodyPr/>
                    <a:lstStyle/>
                    <a:p>
                      <a:pPr marL="0" marR="0" lvl="0" indent="0" algn="ctr">
                        <a:lnSpc>
                          <a:spcPct val="115000"/>
                        </a:lnSpc>
                        <a:spcBef>
                          <a:spcPts val="600"/>
                        </a:spcBef>
                        <a:spcAft>
                          <a:spcPts val="600"/>
                        </a:spcAft>
                        <a:buFont typeface="+mj-lt"/>
                        <a:buNone/>
                      </a:pPr>
                      <a:r>
                        <a:rPr lang="en-US" sz="1100" dirty="0">
                          <a:solidFill>
                            <a:schemeClr val="tx1"/>
                          </a:solidFill>
                          <a:effectLst/>
                          <a:latin typeface="Calibri" panose="020F0502020204030204" pitchFamily="34" charset="0"/>
                          <a:ea typeface="Calibri"/>
                          <a:cs typeface="Calibri" panose="020F050202020403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Calibri"/>
                          <a:cs typeface="Calibri" panose="020F0502020204030204" pitchFamily="34" charset="0"/>
                        </a:rPr>
                        <a:t>Submit final annual report to AGSA for verification and certification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mn-ea"/>
                          <a:cs typeface="Calibri" panose="020F0502020204030204" pitchFamily="34" charset="0"/>
                        </a:rPr>
                        <a:t>30 July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2836456"/>
                  </a:ext>
                </a:extLst>
              </a:tr>
              <a:tr h="525937">
                <a:tc>
                  <a:txBody>
                    <a:bodyPr/>
                    <a:lstStyle/>
                    <a:p>
                      <a:pPr marL="0" marR="0" lvl="0" indent="0" algn="ctr">
                        <a:lnSpc>
                          <a:spcPct val="115000"/>
                        </a:lnSpc>
                        <a:spcBef>
                          <a:spcPts val="600"/>
                        </a:spcBef>
                        <a:spcAft>
                          <a:spcPts val="600"/>
                        </a:spcAft>
                        <a:buFont typeface="+mj-lt"/>
                        <a:buNone/>
                      </a:pPr>
                      <a:r>
                        <a:rPr lang="en-US" sz="1100" dirty="0">
                          <a:effectLst/>
                          <a:latin typeface="Calibri" panose="020F0502020204030204" pitchFamily="34" charset="0"/>
                          <a:ea typeface="Calibri"/>
                          <a:cs typeface="Calibri" panose="020F0502020204030204" pitchFamily="34"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defTabSz="846625" rtl="0" eaLnBrk="1" latinLnBrk="0" hangingPunct="1">
                        <a:lnSpc>
                          <a:spcPct val="115000"/>
                        </a:lnSpc>
                        <a:spcBef>
                          <a:spcPts val="0"/>
                        </a:spcBef>
                        <a:spcAft>
                          <a:spcPts val="0"/>
                        </a:spcAft>
                      </a:pPr>
                      <a:r>
                        <a:rPr lang="en-US" sz="1100" kern="1200" dirty="0">
                          <a:solidFill>
                            <a:schemeClr val="dk1"/>
                          </a:solidFill>
                          <a:effectLst/>
                          <a:latin typeface="Calibri" panose="020F0502020204030204" pitchFamily="34" charset="0"/>
                          <a:ea typeface="Calibri"/>
                          <a:cs typeface="Calibri" panose="020F0502020204030204" pitchFamily="34" charset="0"/>
                        </a:rPr>
                        <a:t> SITA 22</a:t>
                      </a:r>
                      <a:r>
                        <a:rPr lang="en-US" sz="1100" kern="1200" baseline="30000" dirty="0">
                          <a:solidFill>
                            <a:schemeClr val="dk1"/>
                          </a:solidFill>
                          <a:effectLst/>
                          <a:latin typeface="Calibri" panose="020F0502020204030204" pitchFamily="34" charset="0"/>
                          <a:ea typeface="Calibri"/>
                          <a:cs typeface="Calibri" panose="020F0502020204030204" pitchFamily="34" charset="0"/>
                        </a:rPr>
                        <a:t>nd</a:t>
                      </a:r>
                      <a:r>
                        <a:rPr lang="en-US" sz="1100" kern="1200" dirty="0">
                          <a:solidFill>
                            <a:schemeClr val="dk1"/>
                          </a:solidFill>
                          <a:effectLst/>
                          <a:latin typeface="Calibri" panose="020F0502020204030204" pitchFamily="34" charset="0"/>
                          <a:ea typeface="Calibri"/>
                          <a:cs typeface="Calibri" panose="020F0502020204030204" pitchFamily="34" charset="0"/>
                        </a:rPr>
                        <a:t>  Annual General Meeting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mn-ea"/>
                          <a:cs typeface="Calibri" panose="020F0502020204030204" pitchFamily="34" charset="0"/>
                        </a:rPr>
                        <a:t>25 November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269766"/>
                  </a:ext>
                </a:extLst>
              </a:tr>
              <a:tr h="525937">
                <a:tc>
                  <a:txBody>
                    <a:bodyPr/>
                    <a:lstStyle/>
                    <a:p>
                      <a:pPr marL="0" marR="0" lvl="0" indent="0" algn="ctr">
                        <a:lnSpc>
                          <a:spcPct val="115000"/>
                        </a:lnSpc>
                        <a:spcBef>
                          <a:spcPts val="600"/>
                        </a:spcBef>
                        <a:spcAft>
                          <a:spcPts val="600"/>
                        </a:spcAft>
                        <a:buFont typeface="+mj-lt"/>
                        <a:buNone/>
                      </a:pPr>
                      <a:r>
                        <a:rPr lang="en-US" sz="1100" dirty="0">
                          <a:effectLst/>
                          <a:latin typeface="Calibri" panose="020F0502020204030204" pitchFamily="34" charset="0"/>
                          <a:ea typeface="Calibri"/>
                          <a:cs typeface="Calibri" panose="020F050202020403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defTabSz="846625" rtl="0" eaLnBrk="1" latinLnBrk="0" hangingPunct="1">
                        <a:lnSpc>
                          <a:spcPct val="115000"/>
                        </a:lnSpc>
                        <a:spcBef>
                          <a:spcPts val="0"/>
                        </a:spcBef>
                        <a:spcAft>
                          <a:spcPts val="0"/>
                        </a:spcAft>
                      </a:pPr>
                      <a:r>
                        <a:rPr lang="en-ZA" sz="1100" kern="1200" dirty="0">
                          <a:solidFill>
                            <a:schemeClr val="dk1"/>
                          </a:solidFill>
                          <a:effectLst/>
                          <a:latin typeface="Calibri" panose="020F0502020204030204" pitchFamily="34" charset="0"/>
                          <a:ea typeface="Calibri"/>
                          <a:cs typeface="Calibri" panose="020F0502020204030204" pitchFamily="34" charset="0"/>
                        </a:rPr>
                        <a:t>Submit approved electronic copy of annual report </a:t>
                      </a:r>
                      <a:r>
                        <a:rPr lang="en-US" sz="1100" dirty="0">
                          <a:effectLst/>
                          <a:latin typeface="Calibri" panose="020F0502020204030204" pitchFamily="34" charset="0"/>
                          <a:ea typeface="Calibri"/>
                          <a:cs typeface="Calibri" panose="020F0502020204030204" pitchFamily="34" charset="0"/>
                        </a:rPr>
                        <a:t>AG, DCDT and NT</a:t>
                      </a:r>
                      <a:endParaRPr lang="en-US" sz="1100" kern="1200" dirty="0">
                        <a:solidFill>
                          <a:schemeClr val="dk1"/>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mn-ea"/>
                          <a:cs typeface="Calibri" panose="020F0502020204030204" pitchFamily="34" charset="0"/>
                        </a:rPr>
                        <a:t>29 November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5204056"/>
                  </a:ext>
                </a:extLst>
              </a:tr>
              <a:tr h="525937">
                <a:tc>
                  <a:txBody>
                    <a:bodyPr/>
                    <a:lstStyle/>
                    <a:p>
                      <a:pPr marL="0" marR="0" lvl="0" indent="0" algn="ctr">
                        <a:lnSpc>
                          <a:spcPct val="115000"/>
                        </a:lnSpc>
                        <a:spcBef>
                          <a:spcPts val="600"/>
                        </a:spcBef>
                        <a:spcAft>
                          <a:spcPts val="600"/>
                        </a:spcAft>
                        <a:buFont typeface="+mj-lt"/>
                        <a:buNone/>
                      </a:pPr>
                      <a:r>
                        <a:rPr lang="en-US" sz="1100" dirty="0">
                          <a:effectLst/>
                          <a:latin typeface="Calibri" panose="020F0502020204030204" pitchFamily="34" charset="0"/>
                          <a:ea typeface="Calibri"/>
                          <a:cs typeface="Calibri" panose="020F0502020204030204" pitchFamily="34"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defTabSz="846625" rtl="0" eaLnBrk="1" latinLnBrk="0" hangingPunct="1">
                        <a:lnSpc>
                          <a:spcPct val="115000"/>
                        </a:lnSpc>
                        <a:spcBef>
                          <a:spcPts val="0"/>
                        </a:spcBef>
                        <a:spcAft>
                          <a:spcPts val="0"/>
                        </a:spcAft>
                      </a:pPr>
                      <a:r>
                        <a:rPr lang="en-ZA" sz="1100" kern="1200" dirty="0">
                          <a:solidFill>
                            <a:schemeClr val="dk1"/>
                          </a:solidFill>
                          <a:effectLst/>
                          <a:latin typeface="Calibri" panose="020F0502020204030204" pitchFamily="34" charset="0"/>
                          <a:ea typeface="Calibri"/>
                          <a:cs typeface="Calibri" panose="020F0502020204030204" pitchFamily="34" charset="0"/>
                        </a:rPr>
                        <a:t>Submit approved  electronic copy of annual report for tabling to Parliament</a:t>
                      </a:r>
                      <a:endParaRPr lang="en-US" sz="1100" kern="1200" dirty="0">
                        <a:solidFill>
                          <a:schemeClr val="dk1"/>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846625"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mn-ea"/>
                          <a:cs typeface="Calibri" panose="020F0502020204030204" pitchFamily="34" charset="0"/>
                        </a:rPr>
                        <a:t>30 November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135119"/>
                  </a:ext>
                </a:extLst>
              </a:tr>
            </a:tbl>
          </a:graphicData>
        </a:graphic>
      </p:graphicFrame>
    </p:spTree>
    <p:extLst>
      <p:ext uri="{BB962C8B-B14F-4D97-AF65-F5344CB8AC3E}">
        <p14:creationId xmlns:p14="http://schemas.microsoft.com/office/powerpoint/2010/main" val="110030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2F335-61AC-4227-8BF4-634B1C484FBC}"/>
              </a:ext>
            </a:extLst>
          </p:cNvPr>
          <p:cNvSpPr/>
          <p:nvPr/>
        </p:nvSpPr>
        <p:spPr>
          <a:xfrm>
            <a:off x="5689600" y="342900"/>
            <a:ext cx="3048000" cy="1767150"/>
          </a:xfrm>
          <a:prstGeom prst="rect">
            <a:avLst/>
          </a:prstGeom>
        </p:spPr>
        <p:txBody>
          <a:bodyPr wrap="square">
            <a:spAutoFit/>
          </a:bodyPr>
          <a:lstStyle/>
          <a:p>
            <a:pPr marL="12700" algn="ctr">
              <a:spcBef>
                <a:spcPts val="95"/>
              </a:spcBef>
            </a:pPr>
            <a:r>
              <a:rPr lang="en-ZA" sz="5400" spc="-60" dirty="0">
                <a:solidFill>
                  <a:srgbClr val="104586"/>
                </a:solidFill>
                <a:latin typeface="Arial Black" panose="020B0A04020102020204" pitchFamily="34" charset="0"/>
                <a:cs typeface="Verdana"/>
              </a:rPr>
              <a:t>PART</a:t>
            </a:r>
          </a:p>
          <a:p>
            <a:pPr marL="12700" algn="ctr">
              <a:spcBef>
                <a:spcPts val="95"/>
              </a:spcBef>
            </a:pPr>
            <a:r>
              <a:rPr lang="en-ZA" sz="5400" spc="-60" dirty="0">
                <a:solidFill>
                  <a:srgbClr val="104586"/>
                </a:solidFill>
                <a:latin typeface="Arial Black" panose="020B0A04020102020204" pitchFamily="34" charset="0"/>
                <a:cs typeface="Verdana"/>
              </a:rPr>
              <a:t>B</a:t>
            </a:r>
            <a:endParaRPr lang="en-ZA" sz="5400" dirty="0">
              <a:solidFill>
                <a:srgbClr val="104586"/>
              </a:solidFill>
              <a:latin typeface="Arial Black" panose="020B0A04020102020204" pitchFamily="34" charset="0"/>
              <a:cs typeface="Verdana"/>
            </a:endParaRPr>
          </a:p>
        </p:txBody>
      </p:sp>
      <p:sp>
        <p:nvSpPr>
          <p:cNvPr id="14" name="Rectangle 13">
            <a:extLst>
              <a:ext uri="{FF2B5EF4-FFF2-40B4-BE49-F238E27FC236}">
                <a16:creationId xmlns:a16="http://schemas.microsoft.com/office/drawing/2014/main" id="{29518ADD-7916-4629-8AC7-2158671FD8F4}"/>
              </a:ext>
            </a:extLst>
          </p:cNvPr>
          <p:cNvSpPr/>
          <p:nvPr/>
        </p:nvSpPr>
        <p:spPr>
          <a:xfrm>
            <a:off x="5003800" y="4000500"/>
            <a:ext cx="4419600" cy="954107"/>
          </a:xfrm>
          <a:prstGeom prst="rect">
            <a:avLst/>
          </a:prstGeom>
        </p:spPr>
        <p:txBody>
          <a:bodyPr wrap="square">
            <a:spAutoFit/>
          </a:bodyPr>
          <a:lstStyle/>
          <a:p>
            <a:pPr marL="12700" algn="ctr">
              <a:spcBef>
                <a:spcPts val="95"/>
              </a:spcBef>
            </a:pPr>
            <a:r>
              <a:rPr lang="en-ZA" sz="2800" spc="-60" dirty="0">
                <a:solidFill>
                  <a:schemeClr val="bg1"/>
                </a:solidFill>
                <a:effectLst>
                  <a:outerShdw blurRad="38100" dist="38100" dir="2700000" algn="tl">
                    <a:srgbClr val="000000">
                      <a:alpha val="43137"/>
                    </a:srgbClr>
                  </a:outerShdw>
                </a:effectLst>
                <a:latin typeface="Arial Black" panose="020B0A04020102020204" pitchFamily="34" charset="0"/>
                <a:cs typeface="Verdana"/>
              </a:rPr>
              <a:t>PERFORMANCE INFORMATION</a:t>
            </a:r>
            <a:endParaRPr lang="en-ZA" sz="2800" dirty="0">
              <a:solidFill>
                <a:schemeClr val="bg1"/>
              </a:solidFill>
              <a:effectLst>
                <a:outerShdw blurRad="38100" dist="38100" dir="2700000" algn="tl">
                  <a:srgbClr val="000000">
                    <a:alpha val="43137"/>
                  </a:srgbClr>
                </a:outerShdw>
              </a:effectLst>
              <a:latin typeface="Arial Black" panose="020B0A04020102020204" pitchFamily="34" charset="0"/>
              <a:cs typeface="Verdana"/>
            </a:endParaRPr>
          </a:p>
        </p:txBody>
      </p:sp>
    </p:spTree>
    <p:extLst>
      <p:ext uri="{BB962C8B-B14F-4D97-AF65-F5344CB8AC3E}">
        <p14:creationId xmlns:p14="http://schemas.microsoft.com/office/powerpoint/2010/main" val="195366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660400" y="1028700"/>
            <a:ext cx="8723312" cy="4370427"/>
          </a:xfrm>
          <a:prstGeom prst="rect">
            <a:avLst/>
          </a:prstGeom>
        </p:spPr>
        <p:txBody>
          <a:bodyPr wrap="square">
            <a:spAutoFit/>
          </a:bodyPr>
          <a:lstStyle/>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The 2020/2021 financial year being dominated by the disruptive Covid-19 pandemic created an ideal opportunity for SITA to enable government and its departments to operate seamlessly by making available digital platforms, developing e-services and providing readily available cloud capacity, all for the convenience of citizens.</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In response to the SOC rationalisation process driven by the Shareholder, SITA continued to repurpose itself to deliver effective and efficient ICT services and drive digital transformation in government as per key focal areas namely; e-government, research and development, innovation, localisation, cyber-security, and IT service management.</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Despite the tough economic climate SITA followed governments’ lead by quickly implementing cost containment measures and adjusting its budget, amongst other, thereby creating a financially resilient organisation. </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The</a:t>
            </a:r>
            <a:r>
              <a:rPr lang="en-GB" sz="1200" dirty="0">
                <a:solidFill>
                  <a:prstClr val="black"/>
                </a:solidFill>
                <a:latin typeface="Calibri Light"/>
                <a:cs typeface="Segoe UI Light" panose="020B0502040204020203" pitchFamily="34" charset="0"/>
              </a:rPr>
              <a:t> impact of the pandemic however, limited operational expenditure and the outlay of capital investments which inevitably affected the overall performance of the organisation.</a:t>
            </a:r>
          </a:p>
          <a:p>
            <a:pPr marL="336592" lvl="0" indent="-336592" algn="just" defTabSz="846625">
              <a:spcBef>
                <a:spcPts val="556"/>
              </a:spcBef>
              <a:buSzPct val="90000"/>
              <a:buFont typeface="Wingdings" panose="05000000000000000000" pitchFamily="2" charset="2"/>
              <a:buChar char="§"/>
            </a:pPr>
            <a:endParaRPr lang="en-GB" sz="1200" dirty="0">
              <a:solidFill>
                <a:prstClr val="black"/>
              </a:solidFill>
              <a:latin typeface="Calibri Light"/>
              <a:cs typeface="Segoe UI Light" panose="020B0502040204020203" pitchFamily="34" charset="0"/>
            </a:endParaRPr>
          </a:p>
          <a:p>
            <a:pPr marL="336592" lvl="0" indent="-336592" algn="just" defTabSz="846625">
              <a:spcBef>
                <a:spcPts val="556"/>
              </a:spcBef>
              <a:buSzPct val="90000"/>
              <a:buFont typeface="Wingdings" panose="05000000000000000000" pitchFamily="2" charset="2"/>
              <a:buChar char="§"/>
            </a:pPr>
            <a:r>
              <a:rPr lang="en-GB" sz="1200" dirty="0">
                <a:solidFill>
                  <a:prstClr val="black"/>
                </a:solidFill>
                <a:latin typeface="Calibri Light"/>
                <a:cs typeface="Segoe UI Light" panose="020B0502040204020203" pitchFamily="34" charset="0"/>
              </a:rPr>
              <a:t>The severe strain on the supply chain delayed the implementation of some digital transformation projects as well as affected external client service delivery resulting in a rise in </a:t>
            </a:r>
            <a:r>
              <a:rPr lang="en-US" sz="1200" dirty="0">
                <a:solidFill>
                  <a:prstClr val="black"/>
                </a:solidFill>
                <a:latin typeface="Calibri Light"/>
                <a:cs typeface="Segoe UI Light" panose="020B0502040204020203" pitchFamily="34" charset="0"/>
              </a:rPr>
              <a:t>customer service delivery complaints and escalations.</a:t>
            </a:r>
          </a:p>
          <a:p>
            <a:pPr marL="336592" lvl="0" indent="-336592" algn="just" defTabSz="846625">
              <a:spcBef>
                <a:spcPts val="556"/>
              </a:spcBef>
              <a:buSzPct val="90000"/>
              <a:buFont typeface="Wingdings" panose="05000000000000000000" pitchFamily="2" charset="2"/>
              <a:buChar char="§"/>
            </a:pPr>
            <a:endParaRPr lang="en-US" sz="1200" dirty="0">
              <a:solidFill>
                <a:prstClr val="black"/>
              </a:solidFill>
              <a:latin typeface="Calibri Light"/>
              <a:cs typeface="Segoe UI Light" panose="020B0502040204020203" pitchFamily="34" charset="0"/>
            </a:endParaRPr>
          </a:p>
          <a:p>
            <a:pPr marL="336592" lvl="1" indent="-336592" algn="just" defTabSz="846625">
              <a:spcBef>
                <a:spcPts val="556"/>
              </a:spcBef>
              <a:buSzPct val="90000"/>
              <a:buFont typeface="Wingdings" panose="05000000000000000000" pitchFamily="2" charset="2"/>
              <a:buChar char="§"/>
            </a:pPr>
            <a:r>
              <a:rPr lang="en-US" sz="1200" dirty="0">
                <a:solidFill>
                  <a:prstClr val="black"/>
                </a:solidFill>
                <a:latin typeface="Calibri Light"/>
                <a:cs typeface="Segoe UI Light" panose="020B0502040204020203" pitchFamily="34" charset="0"/>
              </a:rPr>
              <a:t>As the pace of digital transformation accelerated SITA sequenced its priorities and strategic projects in order to advance government digital transformation to enable government service delivery as well as prioritised external client requests.</a:t>
            </a:r>
            <a:endParaRPr lang="en-ZA" sz="1200" dirty="0">
              <a:solidFill>
                <a:srgbClr val="104586"/>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17D35FF-F56E-4426-8F85-EB759A19AC09}"/>
              </a:ext>
            </a:extLst>
          </p:cNvPr>
          <p:cNvSpPr/>
          <p:nvPr/>
        </p:nvSpPr>
        <p:spPr>
          <a:xfrm>
            <a:off x="584200" y="557481"/>
            <a:ext cx="7812089" cy="523220"/>
          </a:xfrm>
          <a:prstGeom prst="rect">
            <a:avLst/>
          </a:prstGeom>
        </p:spPr>
        <p:txBody>
          <a:bodyPr wrap="square">
            <a:spAutoFit/>
          </a:bodyPr>
          <a:lstStyle/>
          <a:p>
            <a:pPr marL="12700">
              <a:spcBef>
                <a:spcPts val="95"/>
              </a:spcBef>
            </a:pPr>
            <a:r>
              <a:rPr lang="en-ZA" sz="2800" b="1" spc="-60" dirty="0">
                <a:solidFill>
                  <a:srgbClr val="104586"/>
                </a:solidFill>
                <a:latin typeface="Verdana"/>
                <a:cs typeface="Verdana"/>
              </a:rPr>
              <a:t>Performance Information: Overview</a:t>
            </a:r>
            <a:endParaRPr lang="en-ZA" sz="2800" dirty="0">
              <a:solidFill>
                <a:srgbClr val="104586"/>
              </a:solidFill>
              <a:latin typeface="Verdana"/>
              <a:cs typeface="Verdana"/>
            </a:endParaRPr>
          </a:p>
        </p:txBody>
      </p:sp>
    </p:spTree>
    <p:extLst>
      <p:ext uri="{BB962C8B-B14F-4D97-AF65-F5344CB8AC3E}">
        <p14:creationId xmlns:p14="http://schemas.microsoft.com/office/powerpoint/2010/main" val="378706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120541" y="1068350"/>
            <a:ext cx="5471508" cy="3808735"/>
          </a:xfrm>
          <a:prstGeom prst="rect">
            <a:avLst/>
          </a:prstGeom>
        </p:spPr>
        <p:txBody>
          <a:bodyPr wrap="square">
            <a:spAutoFit/>
          </a:bodyPr>
          <a:lstStyle/>
          <a:p>
            <a:pPr algn="just">
              <a:buFont typeface="Wingdings" panose="05000000000000000000" pitchFamily="2" charset="2"/>
              <a:buChar char="§"/>
            </a:pPr>
            <a:r>
              <a:rPr lang="en-GB" sz="1100" dirty="0"/>
              <a:t> SITAs’ preliminary annual performance results reflect an achievement of 72.22% on its  </a:t>
            </a:r>
          </a:p>
          <a:p>
            <a:pPr algn="just"/>
            <a:r>
              <a:rPr lang="en-GB" sz="1100" dirty="0"/>
              <a:t>   annual targets.</a:t>
            </a:r>
          </a:p>
          <a:p>
            <a:pPr algn="just">
              <a:buFont typeface="Wingdings" panose="05000000000000000000" pitchFamily="2" charset="2"/>
              <a:buChar char="§"/>
            </a:pPr>
            <a:endParaRPr lang="en-US" sz="800" dirty="0">
              <a:solidFill>
                <a:srgbClr val="000000"/>
              </a:solidFill>
              <a:latin typeface="Bookman Old Style"/>
              <a:cs typeface="Arial" pitchFamily="34" charset="0"/>
            </a:endParaRPr>
          </a:p>
          <a:p>
            <a:pPr algn="just">
              <a:buFont typeface="Wingdings" panose="05000000000000000000" pitchFamily="2" charset="2"/>
              <a:buChar char="§"/>
            </a:pPr>
            <a:r>
              <a:rPr lang="en-GB" sz="1100" dirty="0"/>
              <a:t> Key challenges underscored by the pandemic which resulted in this performance score </a:t>
            </a:r>
          </a:p>
          <a:p>
            <a:pPr algn="just"/>
            <a:r>
              <a:rPr lang="en-GB" sz="1100" dirty="0"/>
              <a:t>  include the following reasons:</a:t>
            </a:r>
          </a:p>
          <a:p>
            <a:pPr algn="just">
              <a:buFont typeface="Wingdings" panose="05000000000000000000" pitchFamily="2" charset="2"/>
              <a:buChar char="§"/>
            </a:pPr>
            <a:endParaRPr lang="en-GB" sz="1100" dirty="0"/>
          </a:p>
          <a:p>
            <a:pPr marL="511502" lvl="2" indent="-336592" algn="just">
              <a:buFont typeface="Wingdings" panose="05000000000000000000" pitchFamily="2" charset="2"/>
              <a:buChar char="ü"/>
            </a:pPr>
            <a:r>
              <a:rPr lang="en-GB" sz="1050" dirty="0"/>
              <a:t>Severe economic downturn and uncertainties which resulted in implementation of budget adjustments/cuts and cost containment measures that negatively impacted optimal implementation of planned initiatives;</a:t>
            </a:r>
          </a:p>
          <a:p>
            <a:pPr marL="511502" lvl="2" indent="-336592" algn="just">
              <a:buFont typeface="Wingdings" panose="05000000000000000000" pitchFamily="2" charset="2"/>
              <a:buChar char="ü"/>
            </a:pPr>
            <a:endParaRPr lang="en-US" sz="1050" dirty="0"/>
          </a:p>
          <a:p>
            <a:pPr marL="511502" lvl="2" indent="-336592" algn="just">
              <a:buFont typeface="Wingdings" panose="05000000000000000000" pitchFamily="2" charset="2"/>
              <a:buChar char="ü"/>
            </a:pPr>
            <a:r>
              <a:rPr lang="en-US" sz="1050" dirty="0"/>
              <a:t>Extended time frames for tender processes aimed at ensuring fair and equitable time for submission of proposals within a business unusual environment;</a:t>
            </a:r>
          </a:p>
          <a:p>
            <a:pPr marL="511502" lvl="2" indent="-336592" algn="just">
              <a:buFont typeface="Wingdings" panose="05000000000000000000" pitchFamily="2" charset="2"/>
              <a:buChar char="ü"/>
            </a:pPr>
            <a:endParaRPr lang="en-US" sz="1050" dirty="0"/>
          </a:p>
          <a:p>
            <a:pPr marL="511502" lvl="2" indent="-336592" algn="just">
              <a:buFont typeface="Wingdings" panose="05000000000000000000" pitchFamily="2" charset="2"/>
              <a:buChar char="ü"/>
            </a:pPr>
            <a:r>
              <a:rPr lang="en-US" sz="1050" dirty="0"/>
              <a:t>Increased volumes of procurement requests towards financial year-end and delays in the finalisation of requests due to remote working;</a:t>
            </a:r>
          </a:p>
          <a:p>
            <a:pPr marL="511502" lvl="2" indent="-336592" algn="just">
              <a:buFont typeface="Wingdings" panose="05000000000000000000" pitchFamily="2" charset="2"/>
              <a:buChar char="ü"/>
            </a:pPr>
            <a:endParaRPr lang="en-GB" sz="1050" dirty="0"/>
          </a:p>
          <a:p>
            <a:pPr marL="511502" lvl="2" indent="-336592" algn="just">
              <a:buFont typeface="Wingdings" panose="05000000000000000000" pitchFamily="2" charset="2"/>
              <a:buChar char="ü"/>
            </a:pPr>
            <a:r>
              <a:rPr lang="en-US" sz="1050" dirty="0"/>
              <a:t>Unreliable ICT budget data on government’s Business Accounting System i.e. information was not updated by government departments as finances were reprioritised due to Covid-19; this negatively impacted the determination of the actual increase in government market share on designated services and</a:t>
            </a:r>
          </a:p>
          <a:p>
            <a:pPr marL="511502" lvl="2" indent="-336592" algn="just">
              <a:buFont typeface="Wingdings" panose="05000000000000000000" pitchFamily="2" charset="2"/>
              <a:buChar char="ü"/>
            </a:pPr>
            <a:endParaRPr lang="en-US" sz="1050" dirty="0"/>
          </a:p>
          <a:p>
            <a:pPr marL="511502" lvl="2" indent="-336592" algn="just">
              <a:buFont typeface="Wingdings" panose="05000000000000000000" pitchFamily="2" charset="2"/>
              <a:buChar char="ü"/>
            </a:pPr>
            <a:r>
              <a:rPr lang="en-US" sz="1050" dirty="0"/>
              <a:t>Cancellation of some tenders and bids as per SCM policy and processes and timeframes to finalise some bids / tenders which impacted project implementation progress.</a:t>
            </a:r>
          </a:p>
        </p:txBody>
      </p:sp>
      <p:sp>
        <p:nvSpPr>
          <p:cNvPr id="12" name="Rectangle 11">
            <a:extLst>
              <a:ext uri="{FF2B5EF4-FFF2-40B4-BE49-F238E27FC236}">
                <a16:creationId xmlns:a16="http://schemas.microsoft.com/office/drawing/2014/main" id="{117D35FF-F56E-4426-8F85-EB759A19AC09}"/>
              </a:ext>
            </a:extLst>
          </p:cNvPr>
          <p:cNvSpPr/>
          <p:nvPr/>
        </p:nvSpPr>
        <p:spPr>
          <a:xfrm>
            <a:off x="120539" y="571500"/>
            <a:ext cx="6407261" cy="461665"/>
          </a:xfrm>
          <a:prstGeom prst="rect">
            <a:avLst/>
          </a:prstGeom>
        </p:spPr>
        <p:txBody>
          <a:bodyPr wrap="square">
            <a:spAutoFit/>
          </a:bodyPr>
          <a:lstStyle/>
          <a:p>
            <a:pPr marL="12700">
              <a:spcBef>
                <a:spcPts val="95"/>
              </a:spcBef>
            </a:pPr>
            <a:r>
              <a:rPr lang="en-ZA" sz="2400" b="1" spc="-60" dirty="0">
                <a:solidFill>
                  <a:srgbClr val="104586"/>
                </a:solidFill>
                <a:latin typeface="Verdana"/>
                <a:cs typeface="Verdana"/>
              </a:rPr>
              <a:t>Performance Information Overview…</a:t>
            </a:r>
            <a:endParaRPr lang="en-ZA" sz="2400" dirty="0">
              <a:solidFill>
                <a:srgbClr val="104586"/>
              </a:solidFill>
              <a:latin typeface="Verdana"/>
              <a:cs typeface="Verdana"/>
            </a:endParaRPr>
          </a:p>
        </p:txBody>
      </p:sp>
      <p:pic>
        <p:nvPicPr>
          <p:cNvPr id="13" name="Chart 1" descr="image003">
            <a:extLst>
              <a:ext uri="{FF2B5EF4-FFF2-40B4-BE49-F238E27FC236}">
                <a16:creationId xmlns:a16="http://schemas.microsoft.com/office/drawing/2014/main" id="{A0BCE142-FFAC-4817-8DA1-2F3C51992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520" y="1182846"/>
            <a:ext cx="4138706" cy="369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34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736600" y="952500"/>
            <a:ext cx="8610377" cy="4570482"/>
          </a:xfrm>
          <a:prstGeom prst="rect">
            <a:avLst/>
          </a:prstGeom>
        </p:spPr>
        <p:txBody>
          <a:bodyPr wrap="square">
            <a:spAutoFit/>
          </a:bodyPr>
          <a:lstStyle/>
          <a:p>
            <a:pPr marL="336592" lvl="0" indent="-336592" algn="just" defTabSz="846625">
              <a:spcBef>
                <a:spcPts val="556"/>
              </a:spcBef>
              <a:buSzPct val="90000"/>
              <a:buFont typeface="Wingdings" panose="05000000000000000000" pitchFamily="2" charset="2"/>
              <a:buChar char="§"/>
            </a:pPr>
            <a:r>
              <a:rPr lang="en-GB" sz="1400" dirty="0">
                <a:solidFill>
                  <a:prstClr val="black"/>
                </a:solidFill>
                <a:latin typeface="Calibri Light"/>
                <a:cs typeface="Segoe UI Light" panose="020B0502040204020203" pitchFamily="34" charset="0"/>
              </a:rPr>
              <a:t>While SITA did not achieve 100% performance on its predetermined objectives, the following key successes were registered:</a:t>
            </a:r>
            <a:endParaRPr lang="en-ZA" sz="1400" dirty="0">
              <a:solidFill>
                <a:prstClr val="black"/>
              </a:solidFill>
              <a:latin typeface="Calibri Light"/>
              <a:cs typeface="Segoe UI Light" panose="020B0502040204020203" pitchFamily="34" charset="0"/>
            </a:endParaRPr>
          </a:p>
          <a:p>
            <a:pPr marL="658486" lvl="1" indent="-321895" algn="just" defTabSz="846625">
              <a:spcBef>
                <a:spcPts val="556"/>
              </a:spcBef>
              <a:buSzPct val="90000"/>
              <a:buFont typeface="Wingdings" panose="05000000000000000000" pitchFamily="2" charset="2"/>
              <a:buChar char="ü"/>
            </a:pPr>
            <a:r>
              <a:rPr lang="en-US" sz="1300" dirty="0">
                <a:solidFill>
                  <a:prstClr val="black"/>
                </a:solidFill>
                <a:latin typeface="Calibri Light"/>
                <a:cs typeface="Segoe UI Light" panose="020B0502040204020203" pitchFamily="34" charset="0"/>
              </a:rPr>
              <a:t>SITA commenced with the deployment of multiple e-government services and established its e-Government portal that serves as a single point of entry to government's electronic services. The portal currently has more than 55 e-services available.</a:t>
            </a:r>
          </a:p>
          <a:p>
            <a:pPr marL="658486" lvl="1" indent="-321895" algn="just" defTabSz="846625">
              <a:spcBef>
                <a:spcPts val="556"/>
              </a:spcBef>
              <a:buSzPct val="90000"/>
              <a:buFont typeface="Wingdings" panose="05000000000000000000" pitchFamily="2" charset="2"/>
              <a:buChar char="ü"/>
            </a:pPr>
            <a:r>
              <a:rPr lang="en-US" sz="1300" dirty="0">
                <a:solidFill>
                  <a:prstClr val="black"/>
                </a:solidFill>
                <a:latin typeface="Calibri Light"/>
                <a:cs typeface="Segoe UI Light" panose="020B0502040204020203" pitchFamily="34" charset="0"/>
              </a:rPr>
              <a:t>SITA successfully deployed two big data analytics use cases, one for SITA internal use as part of its supply chain efficiency programme and another within government in order to integrate data and systems. </a:t>
            </a:r>
          </a:p>
          <a:p>
            <a:pPr marL="658486" lvl="1" indent="-321895" algn="just" defTabSz="846625">
              <a:spcBef>
                <a:spcPts val="556"/>
              </a:spcBef>
              <a:buSzPct val="90000"/>
              <a:buFont typeface="Wingdings" panose="05000000000000000000" pitchFamily="2" charset="2"/>
              <a:buChar char="ü"/>
            </a:pPr>
            <a:r>
              <a:rPr lang="en-US" sz="1300" dirty="0">
                <a:solidFill>
                  <a:prstClr val="black"/>
                </a:solidFill>
                <a:latin typeface="Calibri Light"/>
                <a:cs typeface="Segoe UI Light" panose="020B0502040204020203" pitchFamily="34" charset="0"/>
              </a:rPr>
              <a:t>SITA reduced the backlog of DHET certificates which dated back to 1992 thereby supporting government service delivery, satisfying the needs of deserving candidates and silencing complaints which surfaced on multiple platforms. </a:t>
            </a:r>
          </a:p>
          <a:p>
            <a:pPr marL="658486" lvl="1" indent="-321895" algn="just" defTabSz="846625">
              <a:spcBef>
                <a:spcPts val="556"/>
              </a:spcBef>
              <a:buSzPct val="90000"/>
              <a:buFont typeface="Wingdings" panose="05000000000000000000" pitchFamily="2" charset="2"/>
              <a:buChar char="ü"/>
            </a:pPr>
            <a:r>
              <a:rPr lang="en-GB" sz="1300" dirty="0">
                <a:solidFill>
                  <a:prstClr val="black"/>
                </a:solidFill>
                <a:latin typeface="Calibri Light"/>
                <a:cs typeface="Segoe UI Light" panose="020B0502040204020203" pitchFamily="34" charset="0"/>
              </a:rPr>
              <a:t>SITA  was instrumental in enabling government during the pandemic i.e.</a:t>
            </a:r>
          </a:p>
          <a:p>
            <a:pPr marL="833396" lvl="2" indent="-174910" algn="just" defTabSz="846625">
              <a:spcBef>
                <a:spcPts val="556"/>
              </a:spcBef>
              <a:buFont typeface="Courier New" panose="02070309020205020404" pitchFamily="49" charset="0"/>
              <a:buChar char="o"/>
            </a:pPr>
            <a:r>
              <a:rPr lang="en-GB" sz="1100" dirty="0">
                <a:solidFill>
                  <a:prstClr val="black"/>
                </a:solidFill>
                <a:latin typeface="Calibri Light"/>
                <a:cs typeface="Segoe UI Light" panose="020B0502040204020203" pitchFamily="34" charset="0"/>
              </a:rPr>
              <a:t>seamless and secure communication remote access solutions services were provided to 8 336 officials (Government and SITA)</a:t>
            </a: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provisioning and upgrade of connectivity to members of Cabinet</a:t>
            </a:r>
            <a:endParaRPr lang="en-ZA" sz="1100" dirty="0">
              <a:solidFill>
                <a:prstClr val="black"/>
              </a:solidFill>
              <a:latin typeface="Calibri Light"/>
              <a:cs typeface="Segoe UI Light" panose="020B0502040204020203" pitchFamily="34" charset="0"/>
            </a:endParaRP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upgrading of sites and maintaining over 5000 sites for government in order to ensure that remote working was enabled</a:t>
            </a:r>
            <a:endParaRPr lang="en-ZA" sz="1100" dirty="0">
              <a:solidFill>
                <a:prstClr val="black"/>
              </a:solidFill>
              <a:latin typeface="Calibri Light"/>
              <a:cs typeface="Segoe UI Light" panose="020B0502040204020203" pitchFamily="34" charset="0"/>
            </a:endParaRP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upgrading of Internet bandwidth (by 2.5 Gbps) for government</a:t>
            </a:r>
            <a:endParaRPr lang="en-ZA" sz="1100" dirty="0">
              <a:solidFill>
                <a:prstClr val="black"/>
              </a:solidFill>
              <a:latin typeface="Calibri Light"/>
              <a:cs typeface="Segoe UI Light" panose="020B0502040204020203" pitchFamily="34" charset="0"/>
            </a:endParaRP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increase of onsite/ remote access capability to over 7,500 users (from 4,826 users)</a:t>
            </a:r>
            <a:endParaRPr lang="en-ZA" sz="1100" dirty="0">
              <a:solidFill>
                <a:prstClr val="black"/>
              </a:solidFill>
              <a:latin typeface="Calibri Light"/>
              <a:cs typeface="Segoe UI Light" panose="020B0502040204020203" pitchFamily="34" charset="0"/>
            </a:endParaRP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provisioning of Video Conferencing tools to the Executive and Administration</a:t>
            </a:r>
            <a:endParaRPr lang="en-ZA" sz="1100" dirty="0">
              <a:solidFill>
                <a:prstClr val="black"/>
              </a:solidFill>
              <a:latin typeface="Calibri Light"/>
              <a:cs typeface="Segoe UI Light" panose="020B0502040204020203" pitchFamily="34" charset="0"/>
            </a:endParaRP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provisioning of LAN and Desktop support to the Executive and Administration</a:t>
            </a:r>
            <a:endParaRPr lang="en-ZA" sz="1100" dirty="0">
              <a:solidFill>
                <a:prstClr val="black"/>
              </a:solidFill>
              <a:latin typeface="Calibri Light"/>
              <a:cs typeface="Segoe UI Light" panose="020B0502040204020203" pitchFamily="34" charset="0"/>
            </a:endParaRPr>
          </a:p>
          <a:p>
            <a:pPr marL="833396" lvl="2" indent="-174910" algn="just" defTabSz="846625">
              <a:spcBef>
                <a:spcPts val="556"/>
              </a:spcBef>
              <a:buFont typeface="Courier New" panose="02070309020205020404" pitchFamily="49" charset="0"/>
              <a:buChar char="o"/>
            </a:pPr>
            <a:r>
              <a:rPr lang="en-US" sz="1100" dirty="0">
                <a:solidFill>
                  <a:prstClr val="black"/>
                </a:solidFill>
                <a:latin typeface="Calibri Light"/>
                <a:cs typeface="Segoe UI Light" panose="020B0502040204020203" pitchFamily="34" charset="0"/>
              </a:rPr>
              <a:t>24 x 7 x 365 customer service response which spanned the length and breadth of the country</a:t>
            </a:r>
            <a:endParaRPr lang="en-US" sz="1050" dirty="0"/>
          </a:p>
        </p:txBody>
      </p:sp>
      <p:sp>
        <p:nvSpPr>
          <p:cNvPr id="12" name="Rectangle 11">
            <a:extLst>
              <a:ext uri="{FF2B5EF4-FFF2-40B4-BE49-F238E27FC236}">
                <a16:creationId xmlns:a16="http://schemas.microsoft.com/office/drawing/2014/main" id="{117D35FF-F56E-4426-8F85-EB759A19AC09}"/>
              </a:ext>
            </a:extLst>
          </p:cNvPr>
          <p:cNvSpPr/>
          <p:nvPr/>
        </p:nvSpPr>
        <p:spPr>
          <a:xfrm>
            <a:off x="736600" y="495300"/>
            <a:ext cx="6407261" cy="461665"/>
          </a:xfrm>
          <a:prstGeom prst="rect">
            <a:avLst/>
          </a:prstGeom>
        </p:spPr>
        <p:txBody>
          <a:bodyPr wrap="square">
            <a:spAutoFit/>
          </a:bodyPr>
          <a:lstStyle/>
          <a:p>
            <a:pPr marL="12700">
              <a:spcBef>
                <a:spcPts val="95"/>
              </a:spcBef>
            </a:pPr>
            <a:r>
              <a:rPr lang="en-ZA" sz="2400" b="1" spc="-60" dirty="0">
                <a:solidFill>
                  <a:srgbClr val="104586"/>
                </a:solidFill>
                <a:latin typeface="Verdana"/>
                <a:cs typeface="Verdana"/>
              </a:rPr>
              <a:t>Performance Information Overview…</a:t>
            </a:r>
            <a:endParaRPr lang="en-ZA" sz="2400" dirty="0">
              <a:solidFill>
                <a:srgbClr val="104586"/>
              </a:solidFill>
              <a:latin typeface="Verdana"/>
              <a:cs typeface="Verdana"/>
            </a:endParaRPr>
          </a:p>
        </p:txBody>
      </p:sp>
    </p:spTree>
    <p:extLst>
      <p:ext uri="{BB962C8B-B14F-4D97-AF65-F5344CB8AC3E}">
        <p14:creationId xmlns:p14="http://schemas.microsoft.com/office/powerpoint/2010/main" val="198217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C6B1210-C4B7-446C-A986-A0467A943781}"/>
              </a:ext>
            </a:extLst>
          </p:cNvPr>
          <p:cNvSpPr/>
          <p:nvPr/>
        </p:nvSpPr>
        <p:spPr>
          <a:xfrm flipV="1">
            <a:off x="773336" y="462281"/>
            <a:ext cx="8610377" cy="45719"/>
          </a:xfrm>
          <a:custGeom>
            <a:avLst/>
            <a:gdLst/>
            <a:ahLst/>
            <a:cxnLst/>
            <a:rect l="l" t="t" r="r" b="b"/>
            <a:pathLst>
              <a:path w="8470900">
                <a:moveTo>
                  <a:pt x="0" y="0"/>
                </a:moveTo>
                <a:lnTo>
                  <a:pt x="8470684" y="0"/>
                </a:lnTo>
              </a:path>
            </a:pathLst>
          </a:custGeom>
          <a:ln w="3175">
            <a:solidFill>
              <a:schemeClr val="tx1"/>
            </a:solidFill>
            <a:prstDash val="sysDot"/>
          </a:ln>
        </p:spPr>
        <p:txBody>
          <a:bodyPr wrap="square" lIns="0" tIns="0" rIns="0" bIns="0" rtlCol="0"/>
          <a:lstStyle/>
          <a:p>
            <a:endParaRPr/>
          </a:p>
        </p:txBody>
      </p:sp>
      <p:sp>
        <p:nvSpPr>
          <p:cNvPr id="8" name="object 10">
            <a:extLst>
              <a:ext uri="{FF2B5EF4-FFF2-40B4-BE49-F238E27FC236}">
                <a16:creationId xmlns:a16="http://schemas.microsoft.com/office/drawing/2014/main" id="{25BAC15B-D5DC-4145-85CC-6BA567B778EF}"/>
              </a:ext>
            </a:extLst>
          </p:cNvPr>
          <p:cNvSpPr txBox="1"/>
          <p:nvPr/>
        </p:nvSpPr>
        <p:spPr>
          <a:xfrm>
            <a:off x="771748" y="254002"/>
            <a:ext cx="7710577" cy="135293"/>
          </a:xfrm>
          <a:prstGeom prst="rect">
            <a:avLst/>
          </a:prstGeom>
        </p:spPr>
        <p:txBody>
          <a:bodyPr vert="horz" wrap="square" lIns="0" tIns="12065" rIns="0" bIns="0" rtlCol="0">
            <a:spAutoFit/>
          </a:bodyPr>
          <a:lstStyle/>
          <a:p>
            <a:pPr marL="12700">
              <a:spcBef>
                <a:spcPts val="100"/>
              </a:spcBef>
            </a:pPr>
            <a:r>
              <a:rPr lang="en-ZA" sz="800" spc="20" dirty="0">
                <a:solidFill>
                  <a:schemeClr val="bg1">
                    <a:lumMod val="65000"/>
                  </a:schemeClr>
                </a:solidFill>
                <a:latin typeface="Arial" panose="020B0604020202020204" pitchFamily="34" charset="0"/>
                <a:cs typeface="Arial" panose="020B0604020202020204" pitchFamily="34" charset="0"/>
              </a:rPr>
              <a:t>Committed</a:t>
            </a:r>
            <a:r>
              <a:rPr lang="en-ZA" sz="800" spc="-50" dirty="0">
                <a:solidFill>
                  <a:schemeClr val="bg1">
                    <a:lumMod val="65000"/>
                  </a:schemeClr>
                </a:solidFill>
                <a:latin typeface="Arial" panose="020B0604020202020204" pitchFamily="34" charset="0"/>
                <a:cs typeface="Arial" panose="020B0604020202020204" pitchFamily="34" charset="0"/>
              </a:rPr>
              <a:t> </a:t>
            </a:r>
            <a:r>
              <a:rPr lang="en-ZA" sz="800" spc="-10" dirty="0">
                <a:solidFill>
                  <a:schemeClr val="bg1">
                    <a:lumMod val="65000"/>
                  </a:schemeClr>
                </a:solidFill>
                <a:latin typeface="Arial" panose="020B0604020202020204" pitchFamily="34" charset="0"/>
                <a:cs typeface="Arial" panose="020B0604020202020204" pitchFamily="34" charset="0"/>
              </a:rPr>
              <a:t>to</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20" dirty="0">
                <a:solidFill>
                  <a:schemeClr val="bg1">
                    <a:lumMod val="65000"/>
                  </a:schemeClr>
                </a:solidFill>
                <a:latin typeface="Arial" panose="020B0604020202020204" pitchFamily="34" charset="0"/>
                <a:cs typeface="Arial" panose="020B0604020202020204" pitchFamily="34" charset="0"/>
              </a:rPr>
              <a:t>leveraging</a:t>
            </a:r>
            <a:r>
              <a:rPr lang="en-ZA" sz="800" spc="-70" dirty="0">
                <a:solidFill>
                  <a:schemeClr val="bg1">
                    <a:lumMod val="65000"/>
                  </a:schemeClr>
                </a:solidFill>
                <a:latin typeface="Arial" panose="020B0604020202020204" pitchFamily="34" charset="0"/>
                <a:cs typeface="Arial" panose="020B0604020202020204" pitchFamily="34" charset="0"/>
              </a:rPr>
              <a:t> </a:t>
            </a:r>
            <a:r>
              <a:rPr lang="en-ZA" sz="800" b="1" spc="-15" dirty="0">
                <a:solidFill>
                  <a:schemeClr val="bg1">
                    <a:lumMod val="65000"/>
                  </a:schemeClr>
                </a:solidFill>
                <a:latin typeface="Arial" panose="020B0604020202020204" pitchFamily="34" charset="0"/>
                <a:cs typeface="Arial" panose="020B0604020202020204" pitchFamily="34" charset="0"/>
              </a:rPr>
              <a:t>Information</a:t>
            </a:r>
            <a:r>
              <a:rPr lang="en-ZA" sz="800" b="1" spc="-105" dirty="0">
                <a:solidFill>
                  <a:schemeClr val="bg1">
                    <a:lumMod val="65000"/>
                  </a:schemeClr>
                </a:solidFill>
                <a:latin typeface="Arial" panose="020B0604020202020204" pitchFamily="34" charset="0"/>
                <a:cs typeface="Arial" panose="020B0604020202020204" pitchFamily="34" charset="0"/>
              </a:rPr>
              <a:t> </a:t>
            </a:r>
            <a:r>
              <a:rPr lang="en-ZA" sz="800" b="1" spc="-20" dirty="0">
                <a:solidFill>
                  <a:schemeClr val="bg1">
                    <a:lumMod val="65000"/>
                  </a:schemeClr>
                </a:solidFill>
                <a:latin typeface="Arial" panose="020B0604020202020204" pitchFamily="34" charset="0"/>
                <a:cs typeface="Arial" panose="020B0604020202020204" pitchFamily="34" charset="0"/>
              </a:rPr>
              <a:t>Technology</a:t>
            </a:r>
            <a:r>
              <a:rPr lang="en-ZA" sz="800" b="1" spc="-100" dirty="0">
                <a:solidFill>
                  <a:schemeClr val="bg1">
                    <a:lumMod val="65000"/>
                  </a:schemeClr>
                </a:solidFill>
                <a:latin typeface="Arial" panose="020B0604020202020204" pitchFamily="34" charset="0"/>
                <a:cs typeface="Arial" panose="020B0604020202020204" pitchFamily="34" charset="0"/>
              </a:rPr>
              <a:t> </a:t>
            </a:r>
            <a:r>
              <a:rPr lang="en-ZA" sz="800" b="1" spc="-25" dirty="0">
                <a:solidFill>
                  <a:schemeClr val="bg1">
                    <a:lumMod val="65000"/>
                  </a:schemeClr>
                </a:solidFill>
                <a:latin typeface="Arial" panose="020B0604020202020204" pitchFamily="34" charset="0"/>
                <a:cs typeface="Arial" panose="020B0604020202020204" pitchFamily="34" charset="0"/>
              </a:rPr>
              <a:t>(IT)</a:t>
            </a:r>
            <a:r>
              <a:rPr lang="en-ZA" sz="800" b="1" dirty="0">
                <a:solidFill>
                  <a:schemeClr val="bg1">
                    <a:lumMod val="65000"/>
                  </a:schemeClr>
                </a:solidFill>
                <a:latin typeface="Arial" panose="020B0604020202020204" pitchFamily="34" charset="0"/>
                <a:cs typeface="Arial" panose="020B0604020202020204" pitchFamily="34" charset="0"/>
              </a:rPr>
              <a:t> </a:t>
            </a:r>
            <a:r>
              <a:rPr lang="en-ZA" sz="800" spc="40" dirty="0">
                <a:solidFill>
                  <a:schemeClr val="bg1">
                    <a:lumMod val="65000"/>
                  </a:schemeClr>
                </a:solidFill>
                <a:latin typeface="Arial" panose="020B0604020202020204" pitchFamily="34" charset="0"/>
                <a:cs typeface="Arial" panose="020B0604020202020204" pitchFamily="34" charset="0"/>
              </a:rPr>
              <a:t>as</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15" dirty="0">
                <a:solidFill>
                  <a:schemeClr val="bg1">
                    <a:lumMod val="65000"/>
                  </a:schemeClr>
                </a:solidFill>
                <a:latin typeface="Arial" panose="020B0604020202020204" pitchFamily="34" charset="0"/>
                <a:cs typeface="Arial" panose="020B0604020202020204" pitchFamily="34" charset="0"/>
              </a:rPr>
              <a:t>a</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strategic</a:t>
            </a:r>
            <a:r>
              <a:rPr lang="en-ZA" sz="800" spc="-40"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resource</a:t>
            </a:r>
            <a:r>
              <a:rPr lang="en-ZA" sz="800" spc="-45" dirty="0">
                <a:solidFill>
                  <a:schemeClr val="bg1">
                    <a:lumMod val="65000"/>
                  </a:schemeClr>
                </a:solidFill>
                <a:latin typeface="Arial" panose="020B0604020202020204" pitchFamily="34" charset="0"/>
                <a:cs typeface="Arial" panose="020B0604020202020204" pitchFamily="34" charset="0"/>
              </a:rPr>
              <a:t> </a:t>
            </a:r>
            <a:r>
              <a:rPr lang="en-ZA" sz="800" spc="-5" dirty="0">
                <a:solidFill>
                  <a:schemeClr val="bg1">
                    <a:lumMod val="65000"/>
                  </a:schemeClr>
                </a:solidFill>
                <a:latin typeface="Arial" panose="020B0604020202020204" pitchFamily="34" charset="0"/>
                <a:cs typeface="Arial" panose="020B0604020202020204" pitchFamily="34" charset="0"/>
              </a:rPr>
              <a:t>for</a:t>
            </a:r>
            <a:r>
              <a:rPr lang="en-ZA" sz="800" spc="-55" dirty="0">
                <a:solidFill>
                  <a:schemeClr val="bg1">
                    <a:lumMod val="65000"/>
                  </a:schemeClr>
                </a:solidFill>
                <a:latin typeface="Arial" panose="020B0604020202020204" pitchFamily="34" charset="0"/>
                <a:cs typeface="Arial" panose="020B0604020202020204" pitchFamily="34" charset="0"/>
              </a:rPr>
              <a:t> </a:t>
            </a:r>
            <a:r>
              <a:rPr lang="en-ZA" sz="800" spc="25" dirty="0">
                <a:solidFill>
                  <a:schemeClr val="bg1">
                    <a:lumMod val="65000"/>
                  </a:schemeClr>
                </a:solidFill>
                <a:latin typeface="Arial" panose="020B0604020202020204" pitchFamily="34" charset="0"/>
                <a:cs typeface="Arial" panose="020B0604020202020204" pitchFamily="34" charset="0"/>
              </a:rPr>
              <a:t>government</a:t>
            </a:r>
            <a:endParaRPr lang="en-ZA" sz="800" dirty="0">
              <a:solidFill>
                <a:schemeClr val="bg1">
                  <a:lumMod val="65000"/>
                </a:schemeClr>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63150B51-6DBF-48B6-B691-1875476850B9}"/>
              </a:ext>
            </a:extLst>
          </p:cNvPr>
          <p:cNvSpPr txBox="1"/>
          <p:nvPr/>
        </p:nvSpPr>
        <p:spPr>
          <a:xfrm>
            <a:off x="8216483" y="5460998"/>
            <a:ext cx="1609831" cy="135935"/>
          </a:xfrm>
          <a:prstGeom prst="rect">
            <a:avLst/>
          </a:prstGeom>
        </p:spPr>
        <p:txBody>
          <a:bodyPr vert="horz" wrap="square" lIns="0" tIns="12700" rIns="0" bIns="0" rtlCol="0">
            <a:spAutoFit/>
          </a:bodyPr>
          <a:lstStyle/>
          <a:p>
            <a:pPr marL="12700" algn="r">
              <a:spcBef>
                <a:spcPts val="100"/>
              </a:spcBef>
            </a:pPr>
            <a:r>
              <a:rPr sz="800" b="1" spc="30" dirty="0">
                <a:latin typeface="Arial" panose="020B0604020202020204" pitchFamily="34" charset="0"/>
                <a:cs typeface="Arial" panose="020B0604020202020204" pitchFamily="34" charset="0"/>
              </a:rPr>
              <a:t>SITA</a:t>
            </a:r>
            <a:r>
              <a:rPr sz="800" b="1" spc="-50" dirty="0">
                <a:latin typeface="Arial" panose="020B0604020202020204" pitchFamily="34" charset="0"/>
                <a:cs typeface="Arial" panose="020B0604020202020204" pitchFamily="34" charset="0"/>
              </a:rPr>
              <a:t> </a:t>
            </a:r>
            <a:r>
              <a:rPr sz="800" b="1" spc="45" dirty="0">
                <a:latin typeface="Arial" panose="020B0604020202020204" pitchFamily="34" charset="0"/>
                <a:cs typeface="Arial" panose="020B0604020202020204" pitchFamily="34" charset="0"/>
              </a:rPr>
              <a:t>ANNUAL</a:t>
            </a:r>
            <a:r>
              <a:rPr sz="800" b="1" spc="-50" dirty="0">
                <a:latin typeface="Arial" panose="020B0604020202020204" pitchFamily="34" charset="0"/>
                <a:cs typeface="Arial" panose="020B0604020202020204" pitchFamily="34" charset="0"/>
              </a:rPr>
              <a:t> </a:t>
            </a:r>
            <a:r>
              <a:rPr sz="800" b="1" spc="30" dirty="0">
                <a:latin typeface="Arial" panose="020B0604020202020204" pitchFamily="34" charset="0"/>
                <a:cs typeface="Arial" panose="020B0604020202020204" pitchFamily="34" charset="0"/>
              </a:rPr>
              <a:t>REPORT</a:t>
            </a:r>
            <a:r>
              <a:rPr sz="800" b="1" spc="-50" dirty="0">
                <a:latin typeface="Arial" panose="020B0604020202020204" pitchFamily="34" charset="0"/>
                <a:cs typeface="Arial" panose="020B0604020202020204" pitchFamily="34" charset="0"/>
              </a:rPr>
              <a:t> </a:t>
            </a:r>
            <a:r>
              <a:rPr sz="800" b="1" spc="-10" dirty="0">
                <a:latin typeface="Arial" panose="020B0604020202020204" pitchFamily="34" charset="0"/>
                <a:cs typeface="Arial" panose="020B0604020202020204" pitchFamily="34" charset="0"/>
              </a:rPr>
              <a:t>20</a:t>
            </a:r>
            <a:r>
              <a:rPr lang="en-ZA" sz="800" b="1" spc="-10" dirty="0">
                <a:latin typeface="Arial" panose="020B0604020202020204" pitchFamily="34" charset="0"/>
                <a:cs typeface="Arial" panose="020B0604020202020204" pitchFamily="34" charset="0"/>
              </a:rPr>
              <a:t>21</a:t>
            </a:r>
            <a:endParaRPr sz="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3DEFB-3C6F-4E45-BA64-8D9AD07B39AD}"/>
              </a:ext>
            </a:extLst>
          </p:cNvPr>
          <p:cNvPicPr>
            <a:picLocks noChangeAspect="1"/>
          </p:cNvPicPr>
          <p:nvPr/>
        </p:nvPicPr>
        <p:blipFill>
          <a:blip r:embed="rId4"/>
          <a:stretch>
            <a:fillRect/>
          </a:stretch>
        </p:blipFill>
        <p:spPr>
          <a:xfrm>
            <a:off x="254311" y="4968369"/>
            <a:ext cx="533400" cy="660400"/>
          </a:xfrm>
          <a:prstGeom prst="rect">
            <a:avLst/>
          </a:prstGeom>
        </p:spPr>
      </p:pic>
      <p:sp>
        <p:nvSpPr>
          <p:cNvPr id="11" name="Rectangle 10">
            <a:extLst>
              <a:ext uri="{FF2B5EF4-FFF2-40B4-BE49-F238E27FC236}">
                <a16:creationId xmlns:a16="http://schemas.microsoft.com/office/drawing/2014/main" id="{0007E88E-6B30-4BDF-8A04-6962C27A3FCA}"/>
              </a:ext>
            </a:extLst>
          </p:cNvPr>
          <p:cNvSpPr/>
          <p:nvPr/>
        </p:nvSpPr>
        <p:spPr>
          <a:xfrm>
            <a:off x="736600" y="952500"/>
            <a:ext cx="8610377" cy="4608954"/>
          </a:xfrm>
          <a:prstGeom prst="rect">
            <a:avLst/>
          </a:prstGeom>
        </p:spPr>
        <p:txBody>
          <a:bodyPr wrap="square">
            <a:spAutoFit/>
          </a:bodyPr>
          <a:lstStyle/>
          <a:p>
            <a:pPr marL="658486" lvl="1" indent="-321895" algn="just" defTabSz="846625">
              <a:spcBef>
                <a:spcPts val="556"/>
              </a:spcBef>
              <a:buSzPct val="90000"/>
              <a:buFont typeface="Wingdings" panose="05000000000000000000" pitchFamily="2" charset="2"/>
              <a:buChar char="ü"/>
            </a:pPr>
            <a:r>
              <a:rPr lang="en-US" sz="1200" dirty="0">
                <a:solidFill>
                  <a:prstClr val="black"/>
                </a:solidFill>
                <a:latin typeface="Calibri Light"/>
                <a:cs typeface="Segoe UI Light" panose="020B0502040204020203" pitchFamily="34" charset="0"/>
              </a:rPr>
              <a:t>SITA established three digital platforms (i.e. Big Data Analytics Platform, Application Programming Interface Middleware Platform, and the Business Process Management Platform) thereby transforming itself into a platform-driven business.</a:t>
            </a:r>
          </a:p>
          <a:p>
            <a:pPr marL="658486" lvl="1" indent="-321895" algn="just" defTabSz="846625">
              <a:spcBef>
                <a:spcPts val="556"/>
              </a:spcBef>
              <a:buSzPct val="90000"/>
              <a:buFont typeface="Wingdings" panose="05000000000000000000" pitchFamily="2" charset="2"/>
              <a:buChar char="ü"/>
            </a:pPr>
            <a:endParaRPr lang="en-US" sz="1200" dirty="0">
              <a:solidFill>
                <a:prstClr val="black"/>
              </a:solidFill>
              <a:latin typeface="Calibri Light"/>
              <a:cs typeface="Segoe UI Light" panose="020B0502040204020203" pitchFamily="34" charset="0"/>
            </a:endParaRPr>
          </a:p>
          <a:p>
            <a:pPr marL="658486" lvl="1" indent="-321895" algn="just" defTabSz="846625">
              <a:spcBef>
                <a:spcPts val="556"/>
              </a:spcBef>
              <a:buSzPct val="90000"/>
              <a:buFont typeface="Wingdings" panose="05000000000000000000" pitchFamily="2" charset="2"/>
              <a:buChar char="ü"/>
            </a:pPr>
            <a:r>
              <a:rPr lang="en-US" sz="1200" dirty="0">
                <a:solidFill>
                  <a:prstClr val="black"/>
                </a:solidFill>
                <a:latin typeface="Calibri Light"/>
                <a:cs typeface="Segoe UI Light" panose="020B0502040204020203" pitchFamily="34" charset="0"/>
              </a:rPr>
              <a:t>SITA supported localisation through enforcing the principle of 30% percent subcontracting of contracts that are &gt; R30 million to Black EMEs and SMMEs; 40.67% of acquisition spend was registered through black entities on influenceable spend. </a:t>
            </a:r>
          </a:p>
          <a:p>
            <a:pPr marL="658486" lvl="1" indent="-321895" algn="just" defTabSz="846625">
              <a:spcBef>
                <a:spcPts val="556"/>
              </a:spcBef>
              <a:buSzPct val="90000"/>
              <a:buFont typeface="Wingdings" panose="05000000000000000000" pitchFamily="2" charset="2"/>
              <a:buChar char="ü"/>
            </a:pPr>
            <a:endParaRPr lang="en-US" sz="1200" dirty="0">
              <a:solidFill>
                <a:prstClr val="black"/>
              </a:solidFill>
              <a:latin typeface="Calibri Light"/>
              <a:cs typeface="Segoe UI Light" panose="020B0502040204020203" pitchFamily="34" charset="0"/>
            </a:endParaRPr>
          </a:p>
          <a:p>
            <a:pPr marL="658486" lvl="1" indent="-321895" algn="just" defTabSz="846625">
              <a:spcBef>
                <a:spcPts val="556"/>
              </a:spcBef>
              <a:buSzPct val="90000"/>
              <a:buFont typeface="Wingdings" panose="05000000000000000000" pitchFamily="2" charset="2"/>
              <a:buChar char="ü"/>
            </a:pPr>
            <a:r>
              <a:rPr lang="en-US" sz="1200" dirty="0">
                <a:solidFill>
                  <a:prstClr val="black"/>
                </a:solidFill>
                <a:latin typeface="Calibri Light"/>
                <a:cs typeface="Segoe UI Light" panose="020B0502040204020203" pitchFamily="34" charset="0"/>
              </a:rPr>
              <a:t>SITA improved the security of government data assets through its Unified Communication (UC) capability; two service packages inclusive of product pricing were developed under the UC service category, namely video conferencing capability and UC solutions available through SITA contracts.</a:t>
            </a:r>
          </a:p>
          <a:p>
            <a:pPr marL="658486" lvl="1" indent="-321895" algn="just" defTabSz="846625">
              <a:spcBef>
                <a:spcPts val="556"/>
              </a:spcBef>
              <a:buSzPct val="90000"/>
              <a:buFont typeface="Wingdings" panose="05000000000000000000" pitchFamily="2" charset="2"/>
              <a:buChar char="ü"/>
            </a:pPr>
            <a:endParaRPr lang="en-US" sz="1200" dirty="0">
              <a:solidFill>
                <a:prstClr val="black"/>
              </a:solidFill>
              <a:latin typeface="Calibri Light"/>
              <a:cs typeface="Segoe UI Light" panose="020B0502040204020203" pitchFamily="34" charset="0"/>
            </a:endParaRPr>
          </a:p>
          <a:p>
            <a:pPr marL="658486" lvl="1" indent="-321895" algn="just" defTabSz="846625">
              <a:spcBef>
                <a:spcPts val="556"/>
              </a:spcBef>
              <a:buSzPct val="90000"/>
              <a:buFont typeface="Wingdings" panose="05000000000000000000" pitchFamily="2" charset="2"/>
              <a:buChar char="ü"/>
            </a:pPr>
            <a:r>
              <a:rPr lang="en-US" sz="1200" dirty="0">
                <a:solidFill>
                  <a:prstClr val="black"/>
                </a:solidFill>
                <a:latin typeface="Calibri Light"/>
                <a:cs typeface="Segoe UI Light" panose="020B0502040204020203" pitchFamily="34" charset="0"/>
              </a:rPr>
              <a:t>SITA supported government's SA Connect project through upgrading of 249 sites bringing the total number of connected sites to 970 (713 new sites and 257 upgrade sites) since inception of the programme in the FY2018/2019 thereby improving connectivity and access of citizens and organisations to government services. </a:t>
            </a:r>
          </a:p>
          <a:p>
            <a:pPr marL="658486" lvl="1" indent="-321895" algn="just" defTabSz="846625">
              <a:spcBef>
                <a:spcPts val="556"/>
              </a:spcBef>
              <a:buSzPct val="90000"/>
              <a:buFont typeface="Wingdings" panose="05000000000000000000" pitchFamily="2" charset="2"/>
              <a:buChar char="ü"/>
            </a:pPr>
            <a:endParaRPr lang="en-US" sz="1200" dirty="0">
              <a:solidFill>
                <a:prstClr val="black"/>
              </a:solidFill>
              <a:latin typeface="Calibri Light"/>
              <a:cs typeface="Segoe UI Light" panose="020B0502040204020203" pitchFamily="34" charset="0"/>
            </a:endParaRPr>
          </a:p>
          <a:p>
            <a:pPr marL="658486" lvl="1" indent="-321895" algn="just" defTabSz="846625">
              <a:spcBef>
                <a:spcPts val="556"/>
              </a:spcBef>
              <a:buSzPct val="90000"/>
              <a:buFont typeface="Wingdings" panose="05000000000000000000" pitchFamily="2" charset="2"/>
              <a:buChar char="ü"/>
            </a:pPr>
            <a:r>
              <a:rPr lang="en-US" sz="1200" dirty="0">
                <a:solidFill>
                  <a:prstClr val="black"/>
                </a:solidFill>
                <a:latin typeface="Calibri Light"/>
                <a:cs typeface="Segoe UI Light" panose="020B0502040204020203" pitchFamily="34" charset="0"/>
              </a:rPr>
              <a:t>SITA for the first time since inception managed to have 96% of its SLAs signed within the financial year period despite the adoption of remote working practices. </a:t>
            </a:r>
          </a:p>
          <a:p>
            <a:pPr marL="658486" lvl="1" indent="-321895" algn="just" defTabSz="846625">
              <a:spcBef>
                <a:spcPts val="556"/>
              </a:spcBef>
              <a:buSzPct val="90000"/>
              <a:buFont typeface="Wingdings" panose="05000000000000000000" pitchFamily="2" charset="2"/>
              <a:buChar char="ü"/>
            </a:pPr>
            <a:endParaRPr lang="en-US" sz="1200" dirty="0">
              <a:solidFill>
                <a:prstClr val="black"/>
              </a:solidFill>
              <a:latin typeface="Calibri Light"/>
              <a:cs typeface="Segoe UI Light" panose="020B0502040204020203" pitchFamily="34" charset="0"/>
            </a:endParaRPr>
          </a:p>
          <a:p>
            <a:pPr marL="658486" lvl="1" indent="-321895" algn="just" defTabSz="846625">
              <a:spcBef>
                <a:spcPts val="556"/>
              </a:spcBef>
              <a:buSzPct val="90000"/>
              <a:buFont typeface="Wingdings" panose="05000000000000000000" pitchFamily="2" charset="2"/>
              <a:buChar char="ü"/>
            </a:pPr>
            <a:r>
              <a:rPr lang="en-US" sz="1200" dirty="0">
                <a:solidFill>
                  <a:prstClr val="black"/>
                </a:solidFill>
                <a:latin typeface="Calibri Light"/>
                <a:cs typeface="Segoe UI Light" panose="020B0502040204020203" pitchFamily="34" charset="0"/>
              </a:rPr>
              <a:t>SITA exceeded its planned target of 90% performance against measured contracted SLA metrics i.e. a performance level of 95.57% was registered thereby positively impacting the management of service-level expectations and contracts.</a:t>
            </a:r>
          </a:p>
          <a:p>
            <a:pPr marL="336592" lvl="0" indent="-336592" algn="just" defTabSz="846625">
              <a:spcBef>
                <a:spcPts val="556"/>
              </a:spcBef>
              <a:buSzPct val="90000"/>
              <a:buFont typeface="Wingdings" panose="05000000000000000000" pitchFamily="2" charset="2"/>
              <a:buChar char="§"/>
            </a:pPr>
            <a:endParaRPr lang="en-US" sz="1050" dirty="0"/>
          </a:p>
        </p:txBody>
      </p:sp>
      <p:sp>
        <p:nvSpPr>
          <p:cNvPr id="12" name="Rectangle 11">
            <a:extLst>
              <a:ext uri="{FF2B5EF4-FFF2-40B4-BE49-F238E27FC236}">
                <a16:creationId xmlns:a16="http://schemas.microsoft.com/office/drawing/2014/main" id="{117D35FF-F56E-4426-8F85-EB759A19AC09}"/>
              </a:ext>
            </a:extLst>
          </p:cNvPr>
          <p:cNvSpPr/>
          <p:nvPr/>
        </p:nvSpPr>
        <p:spPr>
          <a:xfrm>
            <a:off x="736600" y="495300"/>
            <a:ext cx="6407261" cy="461665"/>
          </a:xfrm>
          <a:prstGeom prst="rect">
            <a:avLst/>
          </a:prstGeom>
        </p:spPr>
        <p:txBody>
          <a:bodyPr wrap="square">
            <a:spAutoFit/>
          </a:bodyPr>
          <a:lstStyle/>
          <a:p>
            <a:pPr marL="12700">
              <a:spcBef>
                <a:spcPts val="95"/>
              </a:spcBef>
            </a:pPr>
            <a:r>
              <a:rPr lang="en-ZA" sz="2400" b="1" spc="-60" dirty="0">
                <a:solidFill>
                  <a:srgbClr val="104586"/>
                </a:solidFill>
                <a:latin typeface="Verdana"/>
                <a:cs typeface="Verdana"/>
              </a:rPr>
              <a:t>Performance Information Overview…</a:t>
            </a:r>
            <a:endParaRPr lang="en-ZA" sz="2400" dirty="0">
              <a:solidFill>
                <a:srgbClr val="104586"/>
              </a:solidFill>
              <a:latin typeface="Verdana"/>
              <a:cs typeface="Verdana"/>
            </a:endParaRPr>
          </a:p>
        </p:txBody>
      </p:sp>
    </p:spTree>
    <p:extLst>
      <p:ext uri="{BB962C8B-B14F-4D97-AF65-F5344CB8AC3E}">
        <p14:creationId xmlns:p14="http://schemas.microsoft.com/office/powerpoint/2010/main" val="1490573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15687</TotalTime>
  <Words>4628</Words>
  <Application>Microsoft Office PowerPoint</Application>
  <PresentationFormat>Custom</PresentationFormat>
  <Paragraphs>565</Paragraphs>
  <Slides>32</Slides>
  <Notes>32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6" baseType="lpstr">
      <vt:lpstr>Arial</vt:lpstr>
      <vt:lpstr>Arial Black</vt:lpstr>
      <vt:lpstr>Arial Unicode MS</vt:lpstr>
      <vt:lpstr>Bookman Old Style</vt:lpstr>
      <vt:lpstr>Calibri</vt:lpstr>
      <vt:lpstr>Calibri Light</vt:lpstr>
      <vt:lpstr>Courier New</vt:lpstr>
      <vt:lpstr>Segoe UI Light</vt:lpstr>
      <vt:lpstr>Segoe UI Semibold</vt:lpstr>
      <vt:lpstr>Times New Roman</vt:lpstr>
      <vt:lpstr>Verdana</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Motshabi Moilwa</dc:creator>
  <cp:keywords>Template Presentation</cp:keywords>
  <cp:lastModifiedBy>Hajiera Salie</cp:lastModifiedBy>
  <cp:revision>865</cp:revision>
  <cp:lastPrinted>2022-02-03T10:11:45Z</cp:lastPrinted>
  <dcterms:created xsi:type="dcterms:W3CDTF">2018-01-11T11:57:23Z</dcterms:created>
  <dcterms:modified xsi:type="dcterms:W3CDTF">2022-02-08T08:23:34Z</dcterms:modified>
</cp:coreProperties>
</file>