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 id="2147483688" r:id="rId3"/>
    <p:sldMasterId id="2147483700" r:id="rId4"/>
  </p:sldMasterIdLst>
  <p:notesMasterIdLst>
    <p:notesMasterId r:id="rId81"/>
  </p:notesMasterIdLst>
  <p:handoutMasterIdLst>
    <p:handoutMasterId r:id="rId82"/>
  </p:handoutMasterIdLst>
  <p:sldIdLst>
    <p:sldId id="953" r:id="rId5"/>
    <p:sldId id="805" r:id="rId6"/>
    <p:sldId id="871" r:id="rId7"/>
    <p:sldId id="870" r:id="rId8"/>
    <p:sldId id="911" r:id="rId9"/>
    <p:sldId id="873" r:id="rId10"/>
    <p:sldId id="918" r:id="rId11"/>
    <p:sldId id="919" r:id="rId12"/>
    <p:sldId id="920" r:id="rId13"/>
    <p:sldId id="921" r:id="rId14"/>
    <p:sldId id="922" r:id="rId15"/>
    <p:sldId id="924" r:id="rId16"/>
    <p:sldId id="923" r:id="rId17"/>
    <p:sldId id="949" r:id="rId18"/>
    <p:sldId id="950" r:id="rId19"/>
    <p:sldId id="951" r:id="rId20"/>
    <p:sldId id="952" r:id="rId21"/>
    <p:sldId id="954" r:id="rId22"/>
    <p:sldId id="925" r:id="rId23"/>
    <p:sldId id="845" r:id="rId24"/>
    <p:sldId id="876" r:id="rId25"/>
    <p:sldId id="877" r:id="rId26"/>
    <p:sldId id="879" r:id="rId27"/>
    <p:sldId id="880" r:id="rId28"/>
    <p:sldId id="881" r:id="rId29"/>
    <p:sldId id="882" r:id="rId30"/>
    <p:sldId id="883" r:id="rId31"/>
    <p:sldId id="884" r:id="rId32"/>
    <p:sldId id="885" r:id="rId33"/>
    <p:sldId id="887" r:id="rId34"/>
    <p:sldId id="888" r:id="rId35"/>
    <p:sldId id="889" r:id="rId36"/>
    <p:sldId id="890" r:id="rId37"/>
    <p:sldId id="895" r:id="rId38"/>
    <p:sldId id="891" r:id="rId39"/>
    <p:sldId id="892" r:id="rId40"/>
    <p:sldId id="893" r:id="rId41"/>
    <p:sldId id="894" r:id="rId42"/>
    <p:sldId id="948" r:id="rId43"/>
    <p:sldId id="897" r:id="rId44"/>
    <p:sldId id="898" r:id="rId45"/>
    <p:sldId id="899" r:id="rId46"/>
    <p:sldId id="900" r:id="rId47"/>
    <p:sldId id="901" r:id="rId48"/>
    <p:sldId id="902" r:id="rId49"/>
    <p:sldId id="903" r:id="rId50"/>
    <p:sldId id="904" r:id="rId51"/>
    <p:sldId id="906" r:id="rId52"/>
    <p:sldId id="955" r:id="rId53"/>
    <p:sldId id="956" r:id="rId54"/>
    <p:sldId id="908" r:id="rId55"/>
    <p:sldId id="910" r:id="rId56"/>
    <p:sldId id="927" r:id="rId57"/>
    <p:sldId id="957" r:id="rId58"/>
    <p:sldId id="982" r:id="rId59"/>
    <p:sldId id="959" r:id="rId60"/>
    <p:sldId id="960" r:id="rId61"/>
    <p:sldId id="961" r:id="rId62"/>
    <p:sldId id="962" r:id="rId63"/>
    <p:sldId id="963" r:id="rId64"/>
    <p:sldId id="983" r:id="rId65"/>
    <p:sldId id="965" r:id="rId66"/>
    <p:sldId id="966" r:id="rId67"/>
    <p:sldId id="967" r:id="rId68"/>
    <p:sldId id="968" r:id="rId69"/>
    <p:sldId id="969" r:id="rId70"/>
    <p:sldId id="984" r:id="rId71"/>
    <p:sldId id="971" r:id="rId72"/>
    <p:sldId id="972" r:id="rId73"/>
    <p:sldId id="973" r:id="rId74"/>
    <p:sldId id="974" r:id="rId75"/>
    <p:sldId id="975" r:id="rId76"/>
    <p:sldId id="977" r:id="rId77"/>
    <p:sldId id="978" r:id="rId78"/>
    <p:sldId id="979" r:id="rId79"/>
    <p:sldId id="980" r:id="rId80"/>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167"/>
    <a:srgbClr val="4B7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92" autoAdjust="0"/>
    <p:restoredTop sz="86470" autoAdjust="0"/>
  </p:normalViewPr>
  <p:slideViewPr>
    <p:cSldViewPr snapToGrid="0" snapToObjects="1">
      <p:cViewPr varScale="1">
        <p:scale>
          <a:sx n="115" d="100"/>
          <a:sy n="115" d="100"/>
        </p:scale>
        <p:origin x="1980"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4818"/>
    </p:cViewPr>
  </p:sorterViewPr>
  <p:notesViewPr>
    <p:cSldViewPr snapToGrid="0" snapToObjects="1">
      <p:cViewPr varScale="1">
        <p:scale>
          <a:sx n="83" d="100"/>
          <a:sy n="83" d="100"/>
        </p:scale>
        <p:origin x="199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handoutMaster" Target="handoutMasters/handoutMaster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Tlethuba\Desktop\Quarter%203\Book1.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1400" b="1" dirty="0">
                <a:solidFill>
                  <a:schemeClr val="tx1"/>
                </a:solidFill>
                <a:latin typeface="Arial" panose="020B0604020202020204" pitchFamily="34" charset="0"/>
                <a:cs typeface="Arial" panose="020B0604020202020204" pitchFamily="34" charset="0"/>
              </a:rPr>
              <a:t>DHA quarter 1 performance </a:t>
            </a:r>
          </a:p>
          <a:p>
            <a:pPr>
              <a:defRPr b="1">
                <a:latin typeface="Arial" panose="020B0604020202020204" pitchFamily="34" charset="0"/>
                <a:cs typeface="Arial" panose="020B0604020202020204" pitchFamily="34" charset="0"/>
              </a:defRPr>
            </a:pPr>
            <a:r>
              <a:rPr lang="en-ZA" sz="1400" b="1" dirty="0">
                <a:solidFill>
                  <a:schemeClr val="tx1"/>
                </a:solidFill>
                <a:latin typeface="Arial" panose="020B0604020202020204" pitchFamily="34" charset="0"/>
                <a:cs typeface="Arial" panose="020B0604020202020204" pitchFamily="34" charset="0"/>
              </a:rPr>
              <a:t>Period April</a:t>
            </a:r>
            <a:r>
              <a:rPr lang="en-ZA" sz="1400" b="1" baseline="0" dirty="0">
                <a:solidFill>
                  <a:schemeClr val="tx1"/>
                </a:solidFill>
                <a:latin typeface="Arial" panose="020B0604020202020204" pitchFamily="34" charset="0"/>
                <a:cs typeface="Arial" panose="020B0604020202020204" pitchFamily="34" charset="0"/>
              </a:rPr>
              <a:t> to June</a:t>
            </a:r>
            <a:endParaRPr lang="en-ZA" sz="1400" b="1" dirty="0">
              <a:solidFill>
                <a:schemeClr val="tx1"/>
              </a:solidFill>
              <a:latin typeface="Arial" panose="020B0604020202020204" pitchFamily="34" charset="0"/>
              <a:cs typeface="Arial" panose="020B0604020202020204" pitchFamily="34" charset="0"/>
            </a:endParaRPr>
          </a:p>
        </c:rich>
      </c:tx>
      <c:layout>
        <c:manualLayout>
          <c:xMode val="edge"/>
          <c:yMode val="edge"/>
          <c:x val="0.36273648690147359"/>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963143866761094E-3"/>
          <c:y val="0.14106633107067618"/>
          <c:w val="0.892368671103281"/>
          <c:h val="0.79126224879346752"/>
        </c:manualLayout>
      </c:layout>
      <c:pie3DChart>
        <c:varyColors val="1"/>
        <c:ser>
          <c:idx val="0"/>
          <c:order val="0"/>
          <c:spPr>
            <a:solidFill>
              <a:srgbClr val="FF0000"/>
            </a:solidFill>
          </c:spPr>
          <c:explosion val="1"/>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381B-4A9B-A429-495C2B6E225F}"/>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381B-4A9B-A429-495C2B6E225F}"/>
              </c:ext>
            </c:extLst>
          </c:dPt>
          <c:dLbls>
            <c:dLbl>
              <c:idx val="0"/>
              <c:layout>
                <c:manualLayout>
                  <c:x val="-0.25460408925069822"/>
                  <c:y val="-0.25914411881105631"/>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r>
                      <a:rPr lang="en-US" dirty="0"/>
                      <a:t>70%</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8964845779182566E-2"/>
                      <c:h val="0.12087547824635339"/>
                    </c:manualLayout>
                  </c15:layout>
                </c:ext>
                <c:ext xmlns:c16="http://schemas.microsoft.com/office/drawing/2014/chart" uri="{C3380CC4-5D6E-409C-BE32-E72D297353CC}">
                  <c16:uniqueId val="{00000001-381B-4A9B-A429-495C2B6E225F}"/>
                </c:ext>
              </c:extLst>
            </c:dLbl>
            <c:dLbl>
              <c:idx val="1"/>
              <c:layout>
                <c:manualLayout>
                  <c:x val="0.15460551277272358"/>
                  <c:y val="0.10994135305056658"/>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r>
                      <a:rPr lang="en-US" dirty="0"/>
                      <a:t>30%</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1B-4A9B-A429-495C2B6E225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Sheet1!$D$5:$E$5</c:f>
              <c:strCache>
                <c:ptCount val="2"/>
                <c:pt idx="0">
                  <c:v>Achieved </c:v>
                </c:pt>
                <c:pt idx="1">
                  <c:v>Not achieved </c:v>
                </c:pt>
              </c:strCache>
            </c:strRef>
          </c:cat>
          <c:val>
            <c:numRef>
              <c:f>Sheet1!$D$6:$E$6</c:f>
              <c:numCache>
                <c:formatCode>0%</c:formatCode>
                <c:ptCount val="2"/>
                <c:pt idx="0">
                  <c:v>0.69</c:v>
                </c:pt>
                <c:pt idx="1">
                  <c:v>0.31</c:v>
                </c:pt>
              </c:numCache>
            </c:numRef>
          </c:val>
          <c:extLst>
            <c:ext xmlns:c16="http://schemas.microsoft.com/office/drawing/2014/chart" uri="{C3380CC4-5D6E-409C-BE32-E72D297353CC}">
              <c16:uniqueId val="{00000004-381B-4A9B-A429-495C2B6E225F}"/>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78081262214019864"/>
          <c:y val="0.30924094365617993"/>
          <c:w val="0.1819352988575432"/>
          <c:h val="0.2755190765568973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Sheet1!$C$72</c:f>
              <c:strCache>
                <c:ptCount val="1"/>
                <c:pt idx="0">
                  <c:v>Achieved </c:v>
                </c:pt>
              </c:strCache>
            </c:strRef>
          </c:tx>
          <c:spPr>
            <a:solidFill>
              <a:srgbClr val="00B050"/>
            </a:solidFill>
            <a:ln>
              <a:solidFill>
                <a:srgbClr val="00B0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Sheet1!$B$73:$B$75</c:f>
              <c:strCache>
                <c:ptCount val="3"/>
                <c:pt idx="0">
                  <c:v>Quarter 1</c:v>
                </c:pt>
                <c:pt idx="1">
                  <c:v>Quarter 2</c:v>
                </c:pt>
                <c:pt idx="2">
                  <c:v>Quarter 3</c:v>
                </c:pt>
              </c:strCache>
            </c:strRef>
          </c:cat>
          <c:val>
            <c:numRef>
              <c:f>Sheet1!$C$73:$C$75</c:f>
              <c:numCache>
                <c:formatCode>0%</c:formatCode>
                <c:ptCount val="3"/>
                <c:pt idx="0">
                  <c:v>0.7</c:v>
                </c:pt>
                <c:pt idx="1">
                  <c:v>0.8</c:v>
                </c:pt>
                <c:pt idx="2">
                  <c:v>0.71</c:v>
                </c:pt>
              </c:numCache>
            </c:numRef>
          </c:val>
          <c:extLst>
            <c:ext xmlns:c16="http://schemas.microsoft.com/office/drawing/2014/chart" uri="{C3380CC4-5D6E-409C-BE32-E72D297353CC}">
              <c16:uniqueId val="{00000000-50E0-4C2C-921F-D3016A7C4D20}"/>
            </c:ext>
          </c:extLst>
        </c:ser>
        <c:ser>
          <c:idx val="1"/>
          <c:order val="1"/>
          <c:tx>
            <c:strRef>
              <c:f>Sheet1!$D$72</c:f>
              <c:strCache>
                <c:ptCount val="1"/>
                <c:pt idx="0">
                  <c:v>Not achieved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Sheet1!$B$73:$B$75</c:f>
              <c:strCache>
                <c:ptCount val="3"/>
                <c:pt idx="0">
                  <c:v>Quarter 1</c:v>
                </c:pt>
                <c:pt idx="1">
                  <c:v>Quarter 2</c:v>
                </c:pt>
                <c:pt idx="2">
                  <c:v>Quarter 3</c:v>
                </c:pt>
              </c:strCache>
            </c:strRef>
          </c:cat>
          <c:val>
            <c:numRef>
              <c:f>Sheet1!$D$73:$D$75</c:f>
              <c:numCache>
                <c:formatCode>0%</c:formatCode>
                <c:ptCount val="3"/>
                <c:pt idx="0">
                  <c:v>0.3</c:v>
                </c:pt>
                <c:pt idx="1">
                  <c:v>0.2</c:v>
                </c:pt>
                <c:pt idx="2">
                  <c:v>0.28999999999999998</c:v>
                </c:pt>
              </c:numCache>
            </c:numRef>
          </c:val>
          <c:extLst>
            <c:ext xmlns:c16="http://schemas.microsoft.com/office/drawing/2014/chart" uri="{C3380CC4-5D6E-409C-BE32-E72D297353CC}">
              <c16:uniqueId val="{00000001-50E0-4C2C-921F-D3016A7C4D20}"/>
            </c:ext>
          </c:extLst>
        </c:ser>
        <c:dLbls>
          <c:showLegendKey val="0"/>
          <c:showVal val="0"/>
          <c:showCatName val="0"/>
          <c:showSerName val="0"/>
          <c:showPercent val="0"/>
          <c:showBubbleSize val="0"/>
        </c:dLbls>
        <c:gapWidth val="219"/>
        <c:overlap val="-27"/>
        <c:axId val="286713744"/>
        <c:axId val="286714920"/>
      </c:barChart>
      <c:catAx>
        <c:axId val="28671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6714920"/>
        <c:crosses val="autoZero"/>
        <c:auto val="1"/>
        <c:lblAlgn val="ctr"/>
        <c:lblOffset val="100"/>
        <c:noMultiLvlLbl val="0"/>
      </c:catAx>
      <c:valAx>
        <c:axId val="286714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671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847186188965024"/>
          <c:y val="0"/>
          <c:w val="0.81264202464958646"/>
          <c:h val="0.76776701919276658"/>
        </c:manualLayout>
      </c:layout>
      <c:bar3DChart>
        <c:barDir val="bar"/>
        <c:grouping val="percentStacked"/>
        <c:varyColors val="0"/>
        <c:ser>
          <c:idx val="0"/>
          <c:order val="0"/>
          <c:tx>
            <c:strRef>
              <c:f>graphs!$C$8</c:f>
              <c:strCache>
                <c:ptCount val="1"/>
                <c:pt idx="0">
                  <c:v>Achieved</c:v>
                </c:pt>
              </c:strCache>
            </c:strRef>
          </c:tx>
          <c:spPr>
            <a:solidFill>
              <a:srgbClr val="00B05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graphs!$D$7:$E$7</c:f>
              <c:strCache>
                <c:ptCount val="2"/>
                <c:pt idx="0">
                  <c:v>Q1 - 2021-22</c:v>
                </c:pt>
                <c:pt idx="1">
                  <c:v>Q1 - 2020-21</c:v>
                </c:pt>
              </c:strCache>
            </c:strRef>
          </c:cat>
          <c:val>
            <c:numRef>
              <c:f>graphs!$D$8:$E$8</c:f>
              <c:numCache>
                <c:formatCode>0%</c:formatCode>
                <c:ptCount val="2"/>
                <c:pt idx="0">
                  <c:v>0.7</c:v>
                </c:pt>
                <c:pt idx="1">
                  <c:v>0.28999999999999998</c:v>
                </c:pt>
              </c:numCache>
            </c:numRef>
          </c:val>
          <c:extLst>
            <c:ext xmlns:c16="http://schemas.microsoft.com/office/drawing/2014/chart" uri="{C3380CC4-5D6E-409C-BE32-E72D297353CC}">
              <c16:uniqueId val="{00000000-5002-48E6-9848-65D6FCE1FCCC}"/>
            </c:ext>
          </c:extLst>
        </c:ser>
        <c:ser>
          <c:idx val="1"/>
          <c:order val="1"/>
          <c:tx>
            <c:strRef>
              <c:f>graphs!$C$9</c:f>
              <c:strCache>
                <c:ptCount val="1"/>
                <c:pt idx="0">
                  <c:v>Not achieved</c:v>
                </c:pt>
              </c:strCache>
            </c:strRef>
          </c:tx>
          <c:spPr>
            <a:solidFill>
              <a:srgbClr val="FF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graphs!$D$7:$E$7</c:f>
              <c:strCache>
                <c:ptCount val="2"/>
                <c:pt idx="0">
                  <c:v>Q1 - 2021-22</c:v>
                </c:pt>
                <c:pt idx="1">
                  <c:v>Q1 - 2020-21</c:v>
                </c:pt>
              </c:strCache>
            </c:strRef>
          </c:cat>
          <c:val>
            <c:numRef>
              <c:f>graphs!$D$9:$E$9</c:f>
              <c:numCache>
                <c:formatCode>0%</c:formatCode>
                <c:ptCount val="2"/>
                <c:pt idx="0">
                  <c:v>0.3</c:v>
                </c:pt>
                <c:pt idx="1">
                  <c:v>0.71</c:v>
                </c:pt>
              </c:numCache>
            </c:numRef>
          </c:val>
          <c:extLst>
            <c:ext xmlns:c16="http://schemas.microsoft.com/office/drawing/2014/chart" uri="{C3380CC4-5D6E-409C-BE32-E72D297353CC}">
              <c16:uniqueId val="{00000001-5002-48E6-9848-65D6FCE1FCCC}"/>
            </c:ext>
          </c:extLst>
        </c:ser>
        <c:dLbls>
          <c:showLegendKey val="0"/>
          <c:showVal val="0"/>
          <c:showCatName val="0"/>
          <c:showSerName val="0"/>
          <c:showPercent val="0"/>
          <c:showBubbleSize val="0"/>
        </c:dLbls>
        <c:gapWidth val="150"/>
        <c:shape val="box"/>
        <c:axId val="296973416"/>
        <c:axId val="296975768"/>
        <c:axId val="0"/>
      </c:bar3DChart>
      <c:catAx>
        <c:axId val="2969734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6975768"/>
        <c:crosses val="autoZero"/>
        <c:auto val="1"/>
        <c:lblAlgn val="ctr"/>
        <c:lblOffset val="100"/>
        <c:noMultiLvlLbl val="0"/>
      </c:catAx>
      <c:valAx>
        <c:axId val="2969757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6973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400" b="1" i="0" baseline="0">
                <a:effectLst/>
                <a:latin typeface="Arial" panose="020B0604020202020204" pitchFamily="34" charset="0"/>
                <a:cs typeface="Arial" panose="020B0604020202020204" pitchFamily="34" charset="0"/>
              </a:rPr>
              <a:t>DHA quarter 2 performance </a:t>
            </a:r>
            <a:endParaRPr lang="en-ZA" sz="1400">
              <a:effectLst/>
              <a:latin typeface="Arial" panose="020B0604020202020204" pitchFamily="34" charset="0"/>
              <a:cs typeface="Arial" panose="020B0604020202020204" pitchFamily="34" charset="0"/>
            </a:endParaRPr>
          </a:p>
          <a:p>
            <a:pPr>
              <a:defRPr/>
            </a:pPr>
            <a:r>
              <a:rPr lang="en-ZA" sz="1400" b="1" i="0" baseline="0">
                <a:effectLst/>
                <a:latin typeface="Arial" panose="020B0604020202020204" pitchFamily="34" charset="0"/>
                <a:cs typeface="Arial" panose="020B0604020202020204" pitchFamily="34" charset="0"/>
              </a:rPr>
              <a:t>Period July to September</a:t>
            </a:r>
            <a:endParaRPr lang="en-ZA" sz="1400">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5.9374522757390795E-2"/>
          <c:w val="1"/>
          <c:h val="0.77916639982133673"/>
        </c:manualLayout>
      </c:layout>
      <c:pie3DChart>
        <c:varyColors val="1"/>
        <c:ser>
          <c:idx val="0"/>
          <c:order val="0"/>
          <c:spPr>
            <a:solidFill>
              <a:srgbClr val="FF0000"/>
            </a:solidFill>
          </c:spPr>
          <c:dPt>
            <c:idx val="0"/>
            <c:bubble3D val="0"/>
            <c:explosion val="17"/>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178B-4B1F-AB60-8A7E4A4126AC}"/>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178B-4B1F-AB60-8A7E4A4126AC}"/>
              </c:ext>
            </c:extLst>
          </c:dPt>
          <c:dLbls>
            <c:dLbl>
              <c:idx val="0"/>
              <c:layout>
                <c:manualLayout>
                  <c:x val="-0.18564151356080491"/>
                  <c:y val="-0.24880395158938465"/>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8B-4B1F-AB60-8A7E4A4126AC}"/>
                </c:ext>
              </c:extLst>
            </c:dLbl>
            <c:dLbl>
              <c:idx val="1"/>
              <c:layout>
                <c:manualLayout>
                  <c:x val="0.10469132435584994"/>
                  <c:y val="9.216057684570754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8B-4B1F-AB60-8A7E4A4126A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Sheet1!$D$6:$E$6</c:f>
              <c:strCache>
                <c:ptCount val="2"/>
                <c:pt idx="0">
                  <c:v>Achieved </c:v>
                </c:pt>
                <c:pt idx="1">
                  <c:v>Not achieved </c:v>
                </c:pt>
              </c:strCache>
            </c:strRef>
          </c:cat>
          <c:val>
            <c:numRef>
              <c:f>Sheet1!$D$7:$E$7</c:f>
              <c:numCache>
                <c:formatCode>0%</c:formatCode>
                <c:ptCount val="2"/>
                <c:pt idx="0">
                  <c:v>0.8</c:v>
                </c:pt>
                <c:pt idx="1">
                  <c:v>0.2</c:v>
                </c:pt>
              </c:numCache>
            </c:numRef>
          </c:val>
          <c:extLst>
            <c:ext xmlns:c16="http://schemas.microsoft.com/office/drawing/2014/chart" uri="{C3380CC4-5D6E-409C-BE32-E72D297353CC}">
              <c16:uniqueId val="{00000004-178B-4B1F-AB60-8A7E4A4126AC}"/>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84391097702488316"/>
          <c:y val="0.69427653715225945"/>
          <c:w val="0.1560890229751169"/>
          <c:h val="0.2249103810222885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24928591317856"/>
          <c:y val="0"/>
          <c:w val="0.84224815862019298"/>
          <c:h val="0.85150526203780907"/>
        </c:manualLayout>
      </c:layout>
      <c:barChart>
        <c:barDir val="bar"/>
        <c:grouping val="stacked"/>
        <c:varyColors val="0"/>
        <c:ser>
          <c:idx val="0"/>
          <c:order val="0"/>
          <c:tx>
            <c:strRef>
              <c:f>Sheet1!$K$24</c:f>
              <c:strCache>
                <c:ptCount val="1"/>
                <c:pt idx="0">
                  <c:v>Achieved </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Sheet1!$L$23:$N$23</c:f>
              <c:strCache>
                <c:ptCount val="2"/>
                <c:pt idx="0">
                  <c:v>Q2-2021-22</c:v>
                </c:pt>
                <c:pt idx="1">
                  <c:v>Q2-2020-21</c:v>
                </c:pt>
              </c:strCache>
            </c:strRef>
          </c:cat>
          <c:val>
            <c:numRef>
              <c:f>Sheet1!$L$24:$N$24</c:f>
              <c:numCache>
                <c:formatCode>0%</c:formatCode>
                <c:ptCount val="3"/>
                <c:pt idx="0">
                  <c:v>0.8</c:v>
                </c:pt>
                <c:pt idx="1">
                  <c:v>0.59</c:v>
                </c:pt>
              </c:numCache>
            </c:numRef>
          </c:val>
          <c:extLst>
            <c:ext xmlns:c16="http://schemas.microsoft.com/office/drawing/2014/chart" uri="{C3380CC4-5D6E-409C-BE32-E72D297353CC}">
              <c16:uniqueId val="{00000000-767D-4060-AD6A-877983C065AF}"/>
            </c:ext>
          </c:extLst>
        </c:ser>
        <c:ser>
          <c:idx val="1"/>
          <c:order val="1"/>
          <c:tx>
            <c:strRef>
              <c:f>Sheet1!$K$25</c:f>
              <c:strCache>
                <c:ptCount val="1"/>
                <c:pt idx="0">
                  <c:v>Not achieved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Sheet1!$L$23:$N$23</c:f>
              <c:strCache>
                <c:ptCount val="2"/>
                <c:pt idx="0">
                  <c:v>Q2-2021-22</c:v>
                </c:pt>
                <c:pt idx="1">
                  <c:v>Q2-2020-21</c:v>
                </c:pt>
              </c:strCache>
            </c:strRef>
          </c:cat>
          <c:val>
            <c:numRef>
              <c:f>Sheet1!$L$25:$N$25</c:f>
              <c:numCache>
                <c:formatCode>0%</c:formatCode>
                <c:ptCount val="3"/>
                <c:pt idx="0">
                  <c:v>0.2</c:v>
                </c:pt>
                <c:pt idx="1">
                  <c:v>0.41</c:v>
                </c:pt>
              </c:numCache>
            </c:numRef>
          </c:val>
          <c:extLst>
            <c:ext xmlns:c16="http://schemas.microsoft.com/office/drawing/2014/chart" uri="{C3380CC4-5D6E-409C-BE32-E72D297353CC}">
              <c16:uniqueId val="{00000001-767D-4060-AD6A-877983C065AF}"/>
            </c:ext>
          </c:extLst>
        </c:ser>
        <c:dLbls>
          <c:showLegendKey val="0"/>
          <c:showVal val="0"/>
          <c:showCatName val="0"/>
          <c:showSerName val="0"/>
          <c:showPercent val="0"/>
          <c:showBubbleSize val="0"/>
        </c:dLbls>
        <c:gapWidth val="150"/>
        <c:overlap val="100"/>
        <c:axId val="296971064"/>
        <c:axId val="296982432"/>
      </c:barChart>
      <c:catAx>
        <c:axId val="296971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96982432"/>
        <c:crosses val="autoZero"/>
        <c:auto val="1"/>
        <c:lblAlgn val="ctr"/>
        <c:lblOffset val="100"/>
        <c:noMultiLvlLbl val="0"/>
      </c:catAx>
      <c:valAx>
        <c:axId val="2969824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96971064"/>
        <c:crosses val="autoZero"/>
        <c:crossBetween val="between"/>
      </c:valAx>
      <c:spPr>
        <a:noFill/>
        <a:ln>
          <a:noFill/>
        </a:ln>
        <a:effectLst/>
      </c:spPr>
    </c:plotArea>
    <c:legend>
      <c:legendPos val="b"/>
      <c:layout>
        <c:manualLayout>
          <c:xMode val="edge"/>
          <c:yMode val="edge"/>
          <c:x val="0.35758475074326446"/>
          <c:y val="0.93836192440596267"/>
          <c:w val="0.26796302703377545"/>
          <c:h val="6.1638003617876982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1400" b="1" dirty="0">
                <a:solidFill>
                  <a:schemeClr val="tx1"/>
                </a:solidFill>
                <a:latin typeface="Arial" panose="020B0604020202020204" pitchFamily="34" charset="0"/>
                <a:cs typeface="Arial" panose="020B0604020202020204" pitchFamily="34" charset="0"/>
              </a:rPr>
              <a:t>DHA quarter 1 performance </a:t>
            </a:r>
          </a:p>
          <a:p>
            <a:pPr>
              <a:defRPr b="1">
                <a:latin typeface="Arial" panose="020B0604020202020204" pitchFamily="34" charset="0"/>
                <a:cs typeface="Arial" panose="020B0604020202020204" pitchFamily="34" charset="0"/>
              </a:defRPr>
            </a:pPr>
            <a:r>
              <a:rPr lang="en-ZA" sz="1400" b="1" dirty="0">
                <a:solidFill>
                  <a:schemeClr val="tx1"/>
                </a:solidFill>
                <a:latin typeface="Arial" panose="020B0604020202020204" pitchFamily="34" charset="0"/>
                <a:cs typeface="Arial" panose="020B0604020202020204" pitchFamily="34" charset="0"/>
              </a:rPr>
              <a:t>Period April</a:t>
            </a:r>
            <a:r>
              <a:rPr lang="en-ZA" sz="1400" b="1" baseline="0" dirty="0">
                <a:solidFill>
                  <a:schemeClr val="tx1"/>
                </a:solidFill>
                <a:latin typeface="Arial" panose="020B0604020202020204" pitchFamily="34" charset="0"/>
                <a:cs typeface="Arial" panose="020B0604020202020204" pitchFamily="34" charset="0"/>
              </a:rPr>
              <a:t> to June</a:t>
            </a:r>
            <a:endParaRPr lang="en-ZA" sz="1400" b="1" dirty="0">
              <a:solidFill>
                <a:schemeClr val="tx1"/>
              </a:solidFill>
              <a:latin typeface="Arial" panose="020B0604020202020204" pitchFamily="34" charset="0"/>
              <a:cs typeface="Arial" panose="020B0604020202020204" pitchFamily="34" charset="0"/>
            </a:endParaRPr>
          </a:p>
        </c:rich>
      </c:tx>
      <c:layout>
        <c:manualLayout>
          <c:xMode val="edge"/>
          <c:yMode val="edge"/>
          <c:x val="0.36273648690147359"/>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963143866761094E-3"/>
          <c:y val="0.14106633107067618"/>
          <c:w val="0.84697562987692621"/>
          <c:h val="0.75127459144046149"/>
        </c:manualLayout>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0.78081262214019864"/>
          <c:y val="0.30924094365617993"/>
          <c:w val="0.1819352988575432"/>
          <c:h val="0.2755190765568973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ZA" sz="1200" b="1" i="0" baseline="0" dirty="0">
                <a:effectLst/>
                <a:latin typeface="Arial" panose="020B0604020202020204" pitchFamily="34" charset="0"/>
                <a:cs typeface="Arial" panose="020B0604020202020204" pitchFamily="34" charset="0"/>
              </a:rPr>
              <a:t>DHA quarter 3 performance </a:t>
            </a:r>
            <a:endParaRPr lang="en-ZA" sz="1200" dirty="0">
              <a:effectLst/>
              <a:latin typeface="Arial" panose="020B0604020202020204" pitchFamily="34" charset="0"/>
              <a:cs typeface="Arial" panose="020B0604020202020204" pitchFamily="34" charset="0"/>
            </a:endParaRPr>
          </a:p>
          <a:p>
            <a:pPr>
              <a:defRPr sz="1200" b="0" i="0" u="none" strike="noStrike" kern="1200" spc="0" baseline="0">
                <a:solidFill>
                  <a:schemeClr val="tx1">
                    <a:lumMod val="65000"/>
                    <a:lumOff val="35000"/>
                  </a:schemeClr>
                </a:solidFill>
                <a:latin typeface="+mn-lt"/>
                <a:ea typeface="+mn-ea"/>
                <a:cs typeface="+mn-cs"/>
              </a:defRPr>
            </a:pPr>
            <a:r>
              <a:rPr lang="en-ZA" sz="1200" b="1" i="0" baseline="0" dirty="0">
                <a:effectLst/>
                <a:latin typeface="Arial" panose="020B0604020202020204" pitchFamily="34" charset="0"/>
                <a:cs typeface="Arial" panose="020B0604020202020204" pitchFamily="34" charset="0"/>
              </a:rPr>
              <a:t>Period July to September</a:t>
            </a:r>
            <a:endParaRPr lang="en-ZA" sz="1200" dirty="0">
              <a:effectLst/>
              <a:latin typeface="Arial" panose="020B0604020202020204" pitchFamily="34" charset="0"/>
              <a:cs typeface="Arial" panose="020B0604020202020204" pitchFamily="34" charset="0"/>
            </a:endParaRPr>
          </a:p>
        </c:rich>
      </c:tx>
      <c:layout>
        <c:manualLayout>
          <c:xMode val="edge"/>
          <c:yMode val="edge"/>
          <c:x val="0.37219718922106387"/>
          <c:y val="3.3378801477454645E-2"/>
        </c:manualLayout>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194473710597868"/>
          <c:w val="1"/>
          <c:h val="0.86805526289402135"/>
        </c:manualLayout>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0.79256473931831917"/>
          <c:y val="0.63838345232749483"/>
          <c:w val="0.18621353710199876"/>
          <c:h val="0.3060610728511660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800" b="1" i="0" baseline="0">
                <a:effectLst/>
              </a:rPr>
              <a:t>DHA quarter 3 performance </a:t>
            </a:r>
            <a:endParaRPr lang="en-ZA">
              <a:effectLst/>
            </a:endParaRPr>
          </a:p>
          <a:p>
            <a:pPr>
              <a:defRPr/>
            </a:pPr>
            <a:r>
              <a:rPr lang="en-ZA" sz="1800" b="1" i="0" baseline="0">
                <a:effectLst/>
              </a:rPr>
              <a:t>Period Oct to Dec</a:t>
            </a:r>
            <a:endParaRPr lang="en-ZA">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6456168084278081"/>
          <c:w val="1"/>
          <c:h val="0.83470477898238704"/>
        </c:manualLayout>
      </c:layout>
      <c:pie3DChart>
        <c:varyColors val="1"/>
        <c:ser>
          <c:idx val="0"/>
          <c:order val="0"/>
          <c:explosion val="6"/>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45BA-4B10-9E87-5EADC39DA925}"/>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45BA-4B10-9E87-5EADC39DA925}"/>
              </c:ext>
            </c:extLst>
          </c:dPt>
          <c:dLbls>
            <c:dLbl>
              <c:idx val="0"/>
              <c:layout>
                <c:manualLayout>
                  <c:x val="-0.19287773547319262"/>
                  <c:y val="-0.308967404768365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BA-4B10-9E87-5EADC39DA925}"/>
                </c:ext>
              </c:extLst>
            </c:dLbl>
            <c:dLbl>
              <c:idx val="1"/>
              <c:layout>
                <c:manualLayout>
                  <c:x val="0.1447221128608924"/>
                  <c:y val="6.3500656167979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BA-4B10-9E87-5EADC39DA92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Sheet1!$C$4:$D$4</c:f>
              <c:strCache>
                <c:ptCount val="2"/>
                <c:pt idx="0">
                  <c:v>Achieved </c:v>
                </c:pt>
                <c:pt idx="1">
                  <c:v>Not achieved </c:v>
                </c:pt>
              </c:strCache>
            </c:strRef>
          </c:cat>
          <c:val>
            <c:numRef>
              <c:f>Sheet1!$C$5:$D$5</c:f>
              <c:numCache>
                <c:formatCode>0%</c:formatCode>
                <c:ptCount val="2"/>
                <c:pt idx="0">
                  <c:v>0.71</c:v>
                </c:pt>
                <c:pt idx="1">
                  <c:v>0.28999999999999998</c:v>
                </c:pt>
              </c:numCache>
            </c:numRef>
          </c:val>
          <c:extLst>
            <c:ext xmlns:c16="http://schemas.microsoft.com/office/drawing/2014/chart" uri="{C3380CC4-5D6E-409C-BE32-E72D297353CC}">
              <c16:uniqueId val="{00000004-45BA-4B10-9E87-5EADC39DA925}"/>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82346205630710956"/>
          <c:y val="0.70552125237415508"/>
          <c:w val="0.17422682764980751"/>
          <c:h val="0.22256396946925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262808730897692E-2"/>
          <c:y val="0"/>
          <c:w val="0.87432285538386534"/>
          <c:h val="0.85823366592512651"/>
        </c:manualLayout>
      </c:layout>
      <c:bar3DChart>
        <c:barDir val="bar"/>
        <c:grouping val="stacked"/>
        <c:varyColors val="0"/>
        <c:ser>
          <c:idx val="0"/>
          <c:order val="0"/>
          <c:tx>
            <c:strRef>
              <c:f>Sheet1!$B$11</c:f>
              <c:strCache>
                <c:ptCount val="1"/>
                <c:pt idx="0">
                  <c:v>Achieved </c:v>
                </c:pt>
              </c:strCache>
            </c:strRef>
          </c:tx>
          <c:spPr>
            <a:solidFill>
              <a:srgbClr val="00B05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Sheet1!$C$10:$D$10</c:f>
              <c:strCache>
                <c:ptCount val="2"/>
                <c:pt idx="0">
                  <c:v>2020-21</c:v>
                </c:pt>
                <c:pt idx="1">
                  <c:v> 2021-22</c:v>
                </c:pt>
              </c:strCache>
            </c:strRef>
          </c:cat>
          <c:val>
            <c:numRef>
              <c:f>Sheet1!$C$11:$D$11</c:f>
              <c:numCache>
                <c:formatCode>0%</c:formatCode>
                <c:ptCount val="2"/>
                <c:pt idx="0">
                  <c:v>0.59</c:v>
                </c:pt>
                <c:pt idx="1">
                  <c:v>0.71</c:v>
                </c:pt>
              </c:numCache>
            </c:numRef>
          </c:val>
          <c:extLst>
            <c:ext xmlns:c16="http://schemas.microsoft.com/office/drawing/2014/chart" uri="{C3380CC4-5D6E-409C-BE32-E72D297353CC}">
              <c16:uniqueId val="{00000000-F735-4E6A-A6E6-8BA4838AA963}"/>
            </c:ext>
          </c:extLst>
        </c:ser>
        <c:ser>
          <c:idx val="1"/>
          <c:order val="1"/>
          <c:tx>
            <c:strRef>
              <c:f>Sheet1!$B$12</c:f>
              <c:strCache>
                <c:ptCount val="1"/>
                <c:pt idx="0">
                  <c:v>Not achieved</c:v>
                </c:pt>
              </c:strCache>
            </c:strRef>
          </c:tx>
          <c:spPr>
            <a:solidFill>
              <a:srgbClr val="FF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Sheet1!$C$10:$D$10</c:f>
              <c:strCache>
                <c:ptCount val="2"/>
                <c:pt idx="0">
                  <c:v>2020-21</c:v>
                </c:pt>
                <c:pt idx="1">
                  <c:v> 2021-22</c:v>
                </c:pt>
              </c:strCache>
            </c:strRef>
          </c:cat>
          <c:val>
            <c:numRef>
              <c:f>Sheet1!$C$12:$D$12</c:f>
              <c:numCache>
                <c:formatCode>0%</c:formatCode>
                <c:ptCount val="2"/>
                <c:pt idx="0">
                  <c:v>0.41</c:v>
                </c:pt>
                <c:pt idx="1">
                  <c:v>0.28999999999999998</c:v>
                </c:pt>
              </c:numCache>
            </c:numRef>
          </c:val>
          <c:extLst>
            <c:ext xmlns:c16="http://schemas.microsoft.com/office/drawing/2014/chart" uri="{C3380CC4-5D6E-409C-BE32-E72D297353CC}">
              <c16:uniqueId val="{00000001-F735-4E6A-A6E6-8BA4838AA963}"/>
            </c:ext>
          </c:extLst>
        </c:ser>
        <c:dLbls>
          <c:showLegendKey val="0"/>
          <c:showVal val="0"/>
          <c:showCatName val="0"/>
          <c:showSerName val="0"/>
          <c:showPercent val="0"/>
          <c:showBubbleSize val="0"/>
        </c:dLbls>
        <c:gapWidth val="150"/>
        <c:shape val="box"/>
        <c:axId val="296979296"/>
        <c:axId val="296978904"/>
        <c:axId val="0"/>
      </c:bar3DChart>
      <c:catAx>
        <c:axId val="2969792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6978904"/>
        <c:crosses val="autoZero"/>
        <c:auto val="1"/>
        <c:lblAlgn val="ctr"/>
        <c:lblOffset val="100"/>
        <c:noMultiLvlLbl val="0"/>
      </c:catAx>
      <c:valAx>
        <c:axId val="2969789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6979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dLbls>
          <c:showLegendKey val="0"/>
          <c:showVal val="0"/>
          <c:showCatName val="0"/>
          <c:showSerName val="0"/>
          <c:showPercent val="0"/>
          <c:showBubbleSize val="0"/>
        </c:dLbls>
        <c:gapWidth val="150"/>
        <c:shape val="box"/>
        <c:axId val="296980080"/>
        <c:axId val="296991840"/>
        <c:axId val="0"/>
      </c:bar3DChart>
      <c:catAx>
        <c:axId val="2969800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6991840"/>
        <c:crosses val="autoZero"/>
        <c:auto val="1"/>
        <c:lblAlgn val="ctr"/>
        <c:lblOffset val="100"/>
        <c:noMultiLvlLbl val="0"/>
      </c:catAx>
      <c:valAx>
        <c:axId val="2969918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6980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8295"/>
          </a:xfrm>
          <a:prstGeom prst="rect">
            <a:avLst/>
          </a:prstGeom>
        </p:spPr>
        <p:txBody>
          <a:bodyPr vert="horz" lIns="91437" tIns="45718" rIns="91437" bIns="45718" rtlCol="0"/>
          <a:lstStyle>
            <a:lvl1pPr algn="l">
              <a:defRPr sz="1200"/>
            </a:lvl1pPr>
          </a:lstStyle>
          <a:p>
            <a:endParaRPr lang="en-ZA" dirty="0"/>
          </a:p>
        </p:txBody>
      </p:sp>
      <p:sp>
        <p:nvSpPr>
          <p:cNvPr id="3" name="Date Placeholder 2"/>
          <p:cNvSpPr>
            <a:spLocks noGrp="1"/>
          </p:cNvSpPr>
          <p:nvPr>
            <p:ph type="dt" sz="quarter" idx="1"/>
          </p:nvPr>
        </p:nvSpPr>
        <p:spPr>
          <a:xfrm>
            <a:off x="3848646" y="0"/>
            <a:ext cx="2944283" cy="498295"/>
          </a:xfrm>
          <a:prstGeom prst="rect">
            <a:avLst/>
          </a:prstGeom>
        </p:spPr>
        <p:txBody>
          <a:bodyPr vert="horz" lIns="91437" tIns="45718" rIns="91437" bIns="45718" rtlCol="0"/>
          <a:lstStyle>
            <a:lvl1pPr algn="r">
              <a:defRPr sz="1200"/>
            </a:lvl1pPr>
          </a:lstStyle>
          <a:p>
            <a:fld id="{AF4255A1-C199-4026-8657-02D9FBEC850F}" type="datetimeFigureOut">
              <a:rPr lang="en-ZA" smtClean="0"/>
              <a:pPr/>
              <a:t>2022/02/08</a:t>
            </a:fld>
            <a:endParaRPr lang="en-ZA" dirty="0"/>
          </a:p>
        </p:txBody>
      </p:sp>
      <p:sp>
        <p:nvSpPr>
          <p:cNvPr id="4" name="Footer Placeholder 3"/>
          <p:cNvSpPr>
            <a:spLocks noGrp="1"/>
          </p:cNvSpPr>
          <p:nvPr>
            <p:ph type="ftr" sz="quarter" idx="2"/>
          </p:nvPr>
        </p:nvSpPr>
        <p:spPr>
          <a:xfrm>
            <a:off x="1" y="9433107"/>
            <a:ext cx="2944283" cy="498294"/>
          </a:xfrm>
          <a:prstGeom prst="rect">
            <a:avLst/>
          </a:prstGeom>
        </p:spPr>
        <p:txBody>
          <a:bodyPr vert="horz" lIns="91437" tIns="45718" rIns="91437" bIns="45718"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8646" y="9433107"/>
            <a:ext cx="2944283" cy="498294"/>
          </a:xfrm>
          <a:prstGeom prst="rect">
            <a:avLst/>
          </a:prstGeom>
        </p:spPr>
        <p:txBody>
          <a:bodyPr vert="horz" lIns="91437" tIns="45718" rIns="91437" bIns="45718" rtlCol="0" anchor="b"/>
          <a:lstStyle>
            <a:lvl1pPr algn="r">
              <a:defRPr sz="1200"/>
            </a:lvl1pPr>
          </a:lstStyle>
          <a:p>
            <a:fld id="{790F978D-1465-47EE-ABE4-2AD07AF7F861}" type="slidenum">
              <a:rPr lang="en-ZA" smtClean="0"/>
              <a:pPr/>
              <a:t>‹#›</a:t>
            </a:fld>
            <a:endParaRPr lang="en-ZA" dirty="0"/>
          </a:p>
        </p:txBody>
      </p:sp>
    </p:spTree>
    <p:extLst>
      <p:ext uri="{BB962C8B-B14F-4D97-AF65-F5344CB8AC3E}">
        <p14:creationId xmlns:p14="http://schemas.microsoft.com/office/powerpoint/2010/main" val="2583655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37" tIns="45718" rIns="91437" bIns="45718" rtlCol="0"/>
          <a:lstStyle>
            <a:lvl1pPr algn="l">
              <a:defRPr sz="1200"/>
            </a:lvl1pPr>
          </a:lstStyle>
          <a:p>
            <a:endParaRPr lang="en-ZA" dirty="0"/>
          </a:p>
        </p:txBody>
      </p:sp>
      <p:sp>
        <p:nvSpPr>
          <p:cNvPr id="3" name="Date Placeholder 2"/>
          <p:cNvSpPr>
            <a:spLocks noGrp="1"/>
          </p:cNvSpPr>
          <p:nvPr>
            <p:ph type="dt" idx="1"/>
          </p:nvPr>
        </p:nvSpPr>
        <p:spPr>
          <a:xfrm>
            <a:off x="3848646" y="0"/>
            <a:ext cx="2944283" cy="496570"/>
          </a:xfrm>
          <a:prstGeom prst="rect">
            <a:avLst/>
          </a:prstGeom>
        </p:spPr>
        <p:txBody>
          <a:bodyPr vert="horz" lIns="91437" tIns="45718" rIns="91437" bIns="45718" rtlCol="0"/>
          <a:lstStyle>
            <a:lvl1pPr algn="r">
              <a:defRPr sz="1200"/>
            </a:lvl1pPr>
          </a:lstStyle>
          <a:p>
            <a:fld id="{D7FDD0C3-E03F-457A-92B9-E993D26ED727}" type="datetimeFigureOut">
              <a:rPr lang="en-ZA" smtClean="0"/>
              <a:pPr/>
              <a:t>2022/02/08</a:t>
            </a:fld>
            <a:endParaRPr lang="en-ZA"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37" tIns="45718" rIns="91437" bIns="45718" rtlCol="0" anchor="ctr"/>
          <a:lstStyle/>
          <a:p>
            <a:endParaRPr lang="en-ZA" dirty="0"/>
          </a:p>
        </p:txBody>
      </p:sp>
      <p:sp>
        <p:nvSpPr>
          <p:cNvPr id="5" name="Notes Placeholder 4"/>
          <p:cNvSpPr>
            <a:spLocks noGrp="1"/>
          </p:cNvSpPr>
          <p:nvPr>
            <p:ph type="body" sz="quarter" idx="3"/>
          </p:nvPr>
        </p:nvSpPr>
        <p:spPr>
          <a:xfrm>
            <a:off x="679451" y="4717416"/>
            <a:ext cx="5435600" cy="4469130"/>
          </a:xfrm>
          <a:prstGeom prst="rect">
            <a:avLst/>
          </a:prstGeom>
        </p:spPr>
        <p:txBody>
          <a:bodyPr vert="horz" lIns="91437" tIns="45718" rIns="91437"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33107"/>
            <a:ext cx="2944283" cy="496570"/>
          </a:xfrm>
          <a:prstGeom prst="rect">
            <a:avLst/>
          </a:prstGeom>
        </p:spPr>
        <p:txBody>
          <a:bodyPr vert="horz" lIns="91437" tIns="45718" rIns="91437" bIns="45718"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8646" y="9433107"/>
            <a:ext cx="2944283" cy="496570"/>
          </a:xfrm>
          <a:prstGeom prst="rect">
            <a:avLst/>
          </a:prstGeom>
        </p:spPr>
        <p:txBody>
          <a:bodyPr vert="horz" lIns="91437" tIns="45718" rIns="91437" bIns="45718" rtlCol="0" anchor="b"/>
          <a:lstStyle>
            <a:lvl1pPr algn="r">
              <a:defRPr sz="1200"/>
            </a:lvl1pPr>
          </a:lstStyle>
          <a:p>
            <a:fld id="{B440EF38-0415-43AC-B4EC-5FDADEC8ED1E}" type="slidenum">
              <a:rPr lang="en-ZA" smtClean="0"/>
              <a:pPr/>
              <a:t>‹#›</a:t>
            </a:fld>
            <a:endParaRPr lang="en-ZA" dirty="0"/>
          </a:p>
        </p:txBody>
      </p:sp>
    </p:spTree>
    <p:extLst>
      <p:ext uri="{BB962C8B-B14F-4D97-AF65-F5344CB8AC3E}">
        <p14:creationId xmlns:p14="http://schemas.microsoft.com/office/powerpoint/2010/main" val="7013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a:t>
            </a:fld>
            <a:endParaRPr lang="en-ZA" dirty="0"/>
          </a:p>
        </p:txBody>
      </p:sp>
    </p:spTree>
    <p:extLst>
      <p:ext uri="{BB962C8B-B14F-4D97-AF65-F5344CB8AC3E}">
        <p14:creationId xmlns:p14="http://schemas.microsoft.com/office/powerpoint/2010/main" val="2165079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11</a:t>
            </a:fld>
            <a:endParaRPr lang="en-ZA" dirty="0"/>
          </a:p>
        </p:txBody>
      </p:sp>
    </p:spTree>
    <p:extLst>
      <p:ext uri="{BB962C8B-B14F-4D97-AF65-F5344CB8AC3E}">
        <p14:creationId xmlns:p14="http://schemas.microsoft.com/office/powerpoint/2010/main" val="3847933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12</a:t>
            </a:fld>
            <a:endParaRPr lang="en-ZA" dirty="0"/>
          </a:p>
        </p:txBody>
      </p:sp>
    </p:spTree>
    <p:extLst>
      <p:ext uri="{BB962C8B-B14F-4D97-AF65-F5344CB8AC3E}">
        <p14:creationId xmlns:p14="http://schemas.microsoft.com/office/powerpoint/2010/main" val="3101309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13</a:t>
            </a:fld>
            <a:endParaRPr lang="en-ZA" dirty="0"/>
          </a:p>
        </p:txBody>
      </p:sp>
    </p:spTree>
    <p:extLst>
      <p:ext uri="{BB962C8B-B14F-4D97-AF65-F5344CB8AC3E}">
        <p14:creationId xmlns:p14="http://schemas.microsoft.com/office/powerpoint/2010/main" val="2049387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14</a:t>
            </a:fld>
            <a:endParaRPr lang="en-ZA"/>
          </a:p>
        </p:txBody>
      </p:sp>
    </p:spTree>
    <p:extLst>
      <p:ext uri="{BB962C8B-B14F-4D97-AF65-F5344CB8AC3E}">
        <p14:creationId xmlns:p14="http://schemas.microsoft.com/office/powerpoint/2010/main" val="679962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15</a:t>
            </a:fld>
            <a:endParaRPr lang="en-ZA"/>
          </a:p>
        </p:txBody>
      </p:sp>
    </p:spTree>
    <p:extLst>
      <p:ext uri="{BB962C8B-B14F-4D97-AF65-F5344CB8AC3E}">
        <p14:creationId xmlns:p14="http://schemas.microsoft.com/office/powerpoint/2010/main" val="140502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16</a:t>
            </a:fld>
            <a:endParaRPr lang="en-ZA"/>
          </a:p>
        </p:txBody>
      </p:sp>
    </p:spTree>
    <p:extLst>
      <p:ext uri="{BB962C8B-B14F-4D97-AF65-F5344CB8AC3E}">
        <p14:creationId xmlns:p14="http://schemas.microsoft.com/office/powerpoint/2010/main" val="237285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17</a:t>
            </a:fld>
            <a:endParaRPr lang="en-ZA" dirty="0"/>
          </a:p>
        </p:txBody>
      </p:sp>
    </p:spTree>
    <p:extLst>
      <p:ext uri="{BB962C8B-B14F-4D97-AF65-F5344CB8AC3E}">
        <p14:creationId xmlns:p14="http://schemas.microsoft.com/office/powerpoint/2010/main" val="3965292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18</a:t>
            </a:fld>
            <a:endParaRPr lang="en-ZA" dirty="0"/>
          </a:p>
        </p:txBody>
      </p:sp>
    </p:spTree>
    <p:extLst>
      <p:ext uri="{BB962C8B-B14F-4D97-AF65-F5344CB8AC3E}">
        <p14:creationId xmlns:p14="http://schemas.microsoft.com/office/powerpoint/2010/main" val="380472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19</a:t>
            </a:fld>
            <a:endParaRPr lang="en-ZA" dirty="0"/>
          </a:p>
        </p:txBody>
      </p:sp>
    </p:spTree>
    <p:extLst>
      <p:ext uri="{BB962C8B-B14F-4D97-AF65-F5344CB8AC3E}">
        <p14:creationId xmlns:p14="http://schemas.microsoft.com/office/powerpoint/2010/main" val="1716294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20</a:t>
            </a:fld>
            <a:endParaRPr lang="en-ZA" dirty="0"/>
          </a:p>
        </p:txBody>
      </p:sp>
    </p:spTree>
    <p:extLst>
      <p:ext uri="{BB962C8B-B14F-4D97-AF65-F5344CB8AC3E}">
        <p14:creationId xmlns:p14="http://schemas.microsoft.com/office/powerpoint/2010/main" val="307353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3</a:t>
            </a:fld>
            <a:endParaRPr lang="en-ZA" dirty="0"/>
          </a:p>
        </p:txBody>
      </p:sp>
    </p:spTree>
    <p:extLst>
      <p:ext uri="{BB962C8B-B14F-4D97-AF65-F5344CB8AC3E}">
        <p14:creationId xmlns:p14="http://schemas.microsoft.com/office/powerpoint/2010/main" val="2801396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21</a:t>
            </a:fld>
            <a:endParaRPr lang="en-ZA" dirty="0"/>
          </a:p>
        </p:txBody>
      </p:sp>
    </p:spTree>
    <p:extLst>
      <p:ext uri="{BB962C8B-B14F-4D97-AF65-F5344CB8AC3E}">
        <p14:creationId xmlns:p14="http://schemas.microsoft.com/office/powerpoint/2010/main" val="283431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22</a:t>
            </a:fld>
            <a:endParaRPr lang="en-ZA" dirty="0"/>
          </a:p>
        </p:txBody>
      </p:sp>
    </p:spTree>
    <p:extLst>
      <p:ext uri="{BB962C8B-B14F-4D97-AF65-F5344CB8AC3E}">
        <p14:creationId xmlns:p14="http://schemas.microsoft.com/office/powerpoint/2010/main" val="2784138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23</a:t>
            </a:fld>
            <a:endParaRPr lang="en-ZA" dirty="0"/>
          </a:p>
        </p:txBody>
      </p:sp>
    </p:spTree>
    <p:extLst>
      <p:ext uri="{BB962C8B-B14F-4D97-AF65-F5344CB8AC3E}">
        <p14:creationId xmlns:p14="http://schemas.microsoft.com/office/powerpoint/2010/main" val="2867331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24</a:t>
            </a:fld>
            <a:endParaRPr lang="en-ZA" dirty="0"/>
          </a:p>
        </p:txBody>
      </p:sp>
    </p:spTree>
    <p:extLst>
      <p:ext uri="{BB962C8B-B14F-4D97-AF65-F5344CB8AC3E}">
        <p14:creationId xmlns:p14="http://schemas.microsoft.com/office/powerpoint/2010/main" val="1840228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25</a:t>
            </a:fld>
            <a:endParaRPr lang="en-ZA" dirty="0"/>
          </a:p>
        </p:txBody>
      </p:sp>
    </p:spTree>
    <p:extLst>
      <p:ext uri="{BB962C8B-B14F-4D97-AF65-F5344CB8AC3E}">
        <p14:creationId xmlns:p14="http://schemas.microsoft.com/office/powerpoint/2010/main" val="4228978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26</a:t>
            </a:fld>
            <a:endParaRPr lang="en-ZA" dirty="0"/>
          </a:p>
        </p:txBody>
      </p:sp>
    </p:spTree>
    <p:extLst>
      <p:ext uri="{BB962C8B-B14F-4D97-AF65-F5344CB8AC3E}">
        <p14:creationId xmlns:p14="http://schemas.microsoft.com/office/powerpoint/2010/main" val="75625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27</a:t>
            </a:fld>
            <a:endParaRPr lang="en-ZA" dirty="0"/>
          </a:p>
        </p:txBody>
      </p:sp>
    </p:spTree>
    <p:extLst>
      <p:ext uri="{BB962C8B-B14F-4D97-AF65-F5344CB8AC3E}">
        <p14:creationId xmlns:p14="http://schemas.microsoft.com/office/powerpoint/2010/main" val="44028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28</a:t>
            </a:fld>
            <a:endParaRPr lang="en-ZA" dirty="0"/>
          </a:p>
        </p:txBody>
      </p:sp>
    </p:spTree>
    <p:extLst>
      <p:ext uri="{BB962C8B-B14F-4D97-AF65-F5344CB8AC3E}">
        <p14:creationId xmlns:p14="http://schemas.microsoft.com/office/powerpoint/2010/main" val="658341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29</a:t>
            </a:fld>
            <a:endParaRPr lang="en-ZA" dirty="0"/>
          </a:p>
        </p:txBody>
      </p:sp>
    </p:spTree>
    <p:extLst>
      <p:ext uri="{BB962C8B-B14F-4D97-AF65-F5344CB8AC3E}">
        <p14:creationId xmlns:p14="http://schemas.microsoft.com/office/powerpoint/2010/main" val="2100256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30</a:t>
            </a:fld>
            <a:endParaRPr lang="en-ZA" dirty="0"/>
          </a:p>
        </p:txBody>
      </p:sp>
    </p:spTree>
    <p:extLst>
      <p:ext uri="{BB962C8B-B14F-4D97-AF65-F5344CB8AC3E}">
        <p14:creationId xmlns:p14="http://schemas.microsoft.com/office/powerpoint/2010/main" val="377524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4</a:t>
            </a:fld>
            <a:endParaRPr lang="en-ZA" dirty="0"/>
          </a:p>
        </p:txBody>
      </p:sp>
    </p:spTree>
    <p:extLst>
      <p:ext uri="{BB962C8B-B14F-4D97-AF65-F5344CB8AC3E}">
        <p14:creationId xmlns:p14="http://schemas.microsoft.com/office/powerpoint/2010/main" val="795521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31</a:t>
            </a:fld>
            <a:endParaRPr lang="en-ZA" dirty="0"/>
          </a:p>
        </p:txBody>
      </p:sp>
    </p:spTree>
    <p:extLst>
      <p:ext uri="{BB962C8B-B14F-4D97-AF65-F5344CB8AC3E}">
        <p14:creationId xmlns:p14="http://schemas.microsoft.com/office/powerpoint/2010/main" val="3568315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32</a:t>
            </a:fld>
            <a:endParaRPr lang="en-ZA" dirty="0"/>
          </a:p>
        </p:txBody>
      </p:sp>
    </p:spTree>
    <p:extLst>
      <p:ext uri="{BB962C8B-B14F-4D97-AF65-F5344CB8AC3E}">
        <p14:creationId xmlns:p14="http://schemas.microsoft.com/office/powerpoint/2010/main" val="1003434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33</a:t>
            </a:fld>
            <a:endParaRPr lang="en-ZA" dirty="0"/>
          </a:p>
        </p:txBody>
      </p:sp>
    </p:spTree>
    <p:extLst>
      <p:ext uri="{BB962C8B-B14F-4D97-AF65-F5344CB8AC3E}">
        <p14:creationId xmlns:p14="http://schemas.microsoft.com/office/powerpoint/2010/main" val="3275730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34</a:t>
            </a:fld>
            <a:endParaRPr lang="en-ZA" dirty="0"/>
          </a:p>
        </p:txBody>
      </p:sp>
    </p:spTree>
    <p:extLst>
      <p:ext uri="{BB962C8B-B14F-4D97-AF65-F5344CB8AC3E}">
        <p14:creationId xmlns:p14="http://schemas.microsoft.com/office/powerpoint/2010/main" val="165785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35</a:t>
            </a:fld>
            <a:endParaRPr lang="en-ZA" dirty="0"/>
          </a:p>
        </p:txBody>
      </p:sp>
    </p:spTree>
    <p:extLst>
      <p:ext uri="{BB962C8B-B14F-4D97-AF65-F5344CB8AC3E}">
        <p14:creationId xmlns:p14="http://schemas.microsoft.com/office/powerpoint/2010/main" val="3332901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36</a:t>
            </a:fld>
            <a:endParaRPr lang="en-ZA" dirty="0"/>
          </a:p>
        </p:txBody>
      </p:sp>
    </p:spTree>
    <p:extLst>
      <p:ext uri="{BB962C8B-B14F-4D97-AF65-F5344CB8AC3E}">
        <p14:creationId xmlns:p14="http://schemas.microsoft.com/office/powerpoint/2010/main" val="2690023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37</a:t>
            </a:fld>
            <a:endParaRPr lang="en-ZA" dirty="0"/>
          </a:p>
        </p:txBody>
      </p:sp>
    </p:spTree>
    <p:extLst>
      <p:ext uri="{BB962C8B-B14F-4D97-AF65-F5344CB8AC3E}">
        <p14:creationId xmlns:p14="http://schemas.microsoft.com/office/powerpoint/2010/main" val="36429925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38</a:t>
            </a:fld>
            <a:endParaRPr lang="en-ZA" dirty="0"/>
          </a:p>
        </p:txBody>
      </p:sp>
    </p:spTree>
    <p:extLst>
      <p:ext uri="{BB962C8B-B14F-4D97-AF65-F5344CB8AC3E}">
        <p14:creationId xmlns:p14="http://schemas.microsoft.com/office/powerpoint/2010/main" val="1922880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39</a:t>
            </a:fld>
            <a:endParaRPr lang="en-ZA" dirty="0"/>
          </a:p>
        </p:txBody>
      </p:sp>
    </p:spTree>
    <p:extLst>
      <p:ext uri="{BB962C8B-B14F-4D97-AF65-F5344CB8AC3E}">
        <p14:creationId xmlns:p14="http://schemas.microsoft.com/office/powerpoint/2010/main" val="33739176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40</a:t>
            </a:fld>
            <a:endParaRPr lang="en-ZA" dirty="0"/>
          </a:p>
        </p:txBody>
      </p:sp>
    </p:spTree>
    <p:extLst>
      <p:ext uri="{BB962C8B-B14F-4D97-AF65-F5344CB8AC3E}">
        <p14:creationId xmlns:p14="http://schemas.microsoft.com/office/powerpoint/2010/main" val="63274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5</a:t>
            </a:fld>
            <a:endParaRPr lang="en-ZA" dirty="0"/>
          </a:p>
        </p:txBody>
      </p:sp>
    </p:spTree>
    <p:extLst>
      <p:ext uri="{BB962C8B-B14F-4D97-AF65-F5344CB8AC3E}">
        <p14:creationId xmlns:p14="http://schemas.microsoft.com/office/powerpoint/2010/main" val="1952434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41</a:t>
            </a:fld>
            <a:endParaRPr lang="en-ZA" dirty="0"/>
          </a:p>
        </p:txBody>
      </p:sp>
    </p:spTree>
    <p:extLst>
      <p:ext uri="{BB962C8B-B14F-4D97-AF65-F5344CB8AC3E}">
        <p14:creationId xmlns:p14="http://schemas.microsoft.com/office/powerpoint/2010/main" val="1633138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42</a:t>
            </a:fld>
            <a:endParaRPr lang="en-ZA" dirty="0"/>
          </a:p>
        </p:txBody>
      </p:sp>
    </p:spTree>
    <p:extLst>
      <p:ext uri="{BB962C8B-B14F-4D97-AF65-F5344CB8AC3E}">
        <p14:creationId xmlns:p14="http://schemas.microsoft.com/office/powerpoint/2010/main" val="6415382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43</a:t>
            </a:fld>
            <a:endParaRPr lang="en-ZA" dirty="0"/>
          </a:p>
        </p:txBody>
      </p:sp>
    </p:spTree>
    <p:extLst>
      <p:ext uri="{BB962C8B-B14F-4D97-AF65-F5344CB8AC3E}">
        <p14:creationId xmlns:p14="http://schemas.microsoft.com/office/powerpoint/2010/main" val="16913818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44</a:t>
            </a:fld>
            <a:endParaRPr lang="en-ZA" dirty="0"/>
          </a:p>
        </p:txBody>
      </p:sp>
    </p:spTree>
    <p:extLst>
      <p:ext uri="{BB962C8B-B14F-4D97-AF65-F5344CB8AC3E}">
        <p14:creationId xmlns:p14="http://schemas.microsoft.com/office/powerpoint/2010/main" val="29952410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45</a:t>
            </a:fld>
            <a:endParaRPr lang="en-ZA" dirty="0"/>
          </a:p>
        </p:txBody>
      </p:sp>
    </p:spTree>
    <p:extLst>
      <p:ext uri="{BB962C8B-B14F-4D97-AF65-F5344CB8AC3E}">
        <p14:creationId xmlns:p14="http://schemas.microsoft.com/office/powerpoint/2010/main" val="30073936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46</a:t>
            </a:fld>
            <a:endParaRPr lang="en-ZA" dirty="0"/>
          </a:p>
        </p:txBody>
      </p:sp>
    </p:spTree>
    <p:extLst>
      <p:ext uri="{BB962C8B-B14F-4D97-AF65-F5344CB8AC3E}">
        <p14:creationId xmlns:p14="http://schemas.microsoft.com/office/powerpoint/2010/main" val="43086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47</a:t>
            </a:fld>
            <a:endParaRPr lang="en-ZA" dirty="0"/>
          </a:p>
        </p:txBody>
      </p:sp>
    </p:spTree>
    <p:extLst>
      <p:ext uri="{BB962C8B-B14F-4D97-AF65-F5344CB8AC3E}">
        <p14:creationId xmlns:p14="http://schemas.microsoft.com/office/powerpoint/2010/main" val="33090232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48</a:t>
            </a:fld>
            <a:endParaRPr lang="en-ZA" dirty="0"/>
          </a:p>
        </p:txBody>
      </p:sp>
    </p:spTree>
    <p:extLst>
      <p:ext uri="{BB962C8B-B14F-4D97-AF65-F5344CB8AC3E}">
        <p14:creationId xmlns:p14="http://schemas.microsoft.com/office/powerpoint/2010/main" val="10361417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49</a:t>
            </a:fld>
            <a:endParaRPr lang="en-ZA" dirty="0"/>
          </a:p>
        </p:txBody>
      </p:sp>
    </p:spTree>
    <p:extLst>
      <p:ext uri="{BB962C8B-B14F-4D97-AF65-F5344CB8AC3E}">
        <p14:creationId xmlns:p14="http://schemas.microsoft.com/office/powerpoint/2010/main" val="5214795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50</a:t>
            </a:fld>
            <a:endParaRPr lang="en-ZA" dirty="0"/>
          </a:p>
        </p:txBody>
      </p:sp>
    </p:spTree>
    <p:extLst>
      <p:ext uri="{BB962C8B-B14F-4D97-AF65-F5344CB8AC3E}">
        <p14:creationId xmlns:p14="http://schemas.microsoft.com/office/powerpoint/2010/main" val="4231753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6</a:t>
            </a:fld>
            <a:endParaRPr lang="en-ZA" dirty="0"/>
          </a:p>
        </p:txBody>
      </p:sp>
    </p:spTree>
    <p:extLst>
      <p:ext uri="{BB962C8B-B14F-4D97-AF65-F5344CB8AC3E}">
        <p14:creationId xmlns:p14="http://schemas.microsoft.com/office/powerpoint/2010/main" val="34374428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51</a:t>
            </a:fld>
            <a:endParaRPr lang="en-ZA" dirty="0"/>
          </a:p>
        </p:txBody>
      </p:sp>
    </p:spTree>
    <p:extLst>
      <p:ext uri="{BB962C8B-B14F-4D97-AF65-F5344CB8AC3E}">
        <p14:creationId xmlns:p14="http://schemas.microsoft.com/office/powerpoint/2010/main" val="16196616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52</a:t>
            </a:fld>
            <a:endParaRPr lang="en-ZA" dirty="0"/>
          </a:p>
        </p:txBody>
      </p:sp>
    </p:spTree>
    <p:extLst>
      <p:ext uri="{BB962C8B-B14F-4D97-AF65-F5344CB8AC3E}">
        <p14:creationId xmlns:p14="http://schemas.microsoft.com/office/powerpoint/2010/main" val="13731497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53</a:t>
            </a:fld>
            <a:endParaRPr lang="en-ZA" dirty="0"/>
          </a:p>
        </p:txBody>
      </p:sp>
    </p:spTree>
    <p:extLst>
      <p:ext uri="{BB962C8B-B14F-4D97-AF65-F5344CB8AC3E}">
        <p14:creationId xmlns:p14="http://schemas.microsoft.com/office/powerpoint/2010/main" val="5339385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54</a:t>
            </a:fld>
            <a:endParaRPr lang="en-ZA" dirty="0"/>
          </a:p>
        </p:txBody>
      </p:sp>
    </p:spTree>
    <p:extLst>
      <p:ext uri="{BB962C8B-B14F-4D97-AF65-F5344CB8AC3E}">
        <p14:creationId xmlns:p14="http://schemas.microsoft.com/office/powerpoint/2010/main" val="10570148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658">
              <a:defRPr/>
            </a:pPr>
            <a:fld id="{E553F363-8F83-5043-B9BF-BB3CC694F36D}" type="slidenum">
              <a:rPr lang="en-US" sz="1300">
                <a:solidFill>
                  <a:prstClr val="black"/>
                </a:solidFill>
                <a:latin typeface="Calibri"/>
              </a:rPr>
              <a:pPr defTabSz="465658">
                <a:defRPr/>
              </a:pPr>
              <a:t>56</a:t>
            </a:fld>
            <a:endParaRPr lang="en-US" sz="1300" dirty="0">
              <a:solidFill>
                <a:prstClr val="black"/>
              </a:solidFill>
              <a:latin typeface="Calibri"/>
            </a:endParaRPr>
          </a:p>
        </p:txBody>
      </p:sp>
    </p:spTree>
    <p:extLst>
      <p:ext uri="{BB962C8B-B14F-4D97-AF65-F5344CB8AC3E}">
        <p14:creationId xmlns:p14="http://schemas.microsoft.com/office/powerpoint/2010/main" val="21969302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65658">
              <a:defRPr/>
            </a:pPr>
            <a:fld id="{E553F363-8F83-5043-B9BF-BB3CC694F36D}" type="slidenum">
              <a:rPr lang="en-US" sz="1300">
                <a:solidFill>
                  <a:prstClr val="black"/>
                </a:solidFill>
                <a:latin typeface="Calibri"/>
              </a:rPr>
              <a:pPr defTabSz="465658">
                <a:defRPr/>
              </a:pPr>
              <a:t>57</a:t>
            </a:fld>
            <a:endParaRPr lang="en-US" sz="1300" dirty="0">
              <a:solidFill>
                <a:prstClr val="black"/>
              </a:solidFill>
              <a:latin typeface="Calibri"/>
            </a:endParaRPr>
          </a:p>
        </p:txBody>
      </p:sp>
    </p:spTree>
    <p:extLst>
      <p:ext uri="{BB962C8B-B14F-4D97-AF65-F5344CB8AC3E}">
        <p14:creationId xmlns:p14="http://schemas.microsoft.com/office/powerpoint/2010/main" val="41587810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658">
              <a:defRPr/>
            </a:pPr>
            <a:fld id="{E553F363-8F83-5043-B9BF-BB3CC694F36D}" type="slidenum">
              <a:rPr lang="en-US" sz="1300">
                <a:solidFill>
                  <a:prstClr val="black"/>
                </a:solidFill>
                <a:latin typeface="Calibri"/>
              </a:rPr>
              <a:pPr defTabSz="465658">
                <a:defRPr/>
              </a:pPr>
              <a:t>58</a:t>
            </a:fld>
            <a:endParaRPr lang="en-US" sz="1300" dirty="0">
              <a:solidFill>
                <a:prstClr val="black"/>
              </a:solidFill>
              <a:latin typeface="Calibri"/>
            </a:endParaRPr>
          </a:p>
        </p:txBody>
      </p:sp>
    </p:spTree>
    <p:extLst>
      <p:ext uri="{BB962C8B-B14F-4D97-AF65-F5344CB8AC3E}">
        <p14:creationId xmlns:p14="http://schemas.microsoft.com/office/powerpoint/2010/main" val="23274725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658">
              <a:defRPr/>
            </a:pPr>
            <a:fld id="{E553F363-8F83-5043-B9BF-BB3CC694F36D}" type="slidenum">
              <a:rPr lang="en-US" sz="1300">
                <a:solidFill>
                  <a:prstClr val="black"/>
                </a:solidFill>
                <a:latin typeface="Calibri"/>
              </a:rPr>
              <a:pPr defTabSz="465658">
                <a:defRPr/>
              </a:pPr>
              <a:t>62</a:t>
            </a:fld>
            <a:endParaRPr lang="en-US" sz="1300" dirty="0">
              <a:solidFill>
                <a:prstClr val="black"/>
              </a:solidFill>
              <a:latin typeface="Calibri"/>
            </a:endParaRPr>
          </a:p>
        </p:txBody>
      </p:sp>
      <p:sp>
        <p:nvSpPr>
          <p:cNvPr id="5" name="Footer Placeholder 4"/>
          <p:cNvSpPr>
            <a:spLocks noGrp="1"/>
          </p:cNvSpPr>
          <p:nvPr>
            <p:ph type="ftr" sz="quarter" idx="11"/>
          </p:nvPr>
        </p:nvSpPr>
        <p:spPr/>
        <p:txBody>
          <a:bodyPr/>
          <a:lstStyle/>
          <a:p>
            <a:pPr defTabSz="465658">
              <a:defRPr/>
            </a:pPr>
            <a:endParaRPr lang="en-US" sz="1300" dirty="0">
              <a:solidFill>
                <a:prstClr val="black"/>
              </a:solidFill>
              <a:latin typeface="Calibri"/>
            </a:endParaRPr>
          </a:p>
        </p:txBody>
      </p:sp>
    </p:spTree>
    <p:extLst>
      <p:ext uri="{BB962C8B-B14F-4D97-AF65-F5344CB8AC3E}">
        <p14:creationId xmlns:p14="http://schemas.microsoft.com/office/powerpoint/2010/main" val="38873245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65658">
              <a:defRPr/>
            </a:pPr>
            <a:fld id="{E553F363-8F83-5043-B9BF-BB3CC694F36D}" type="slidenum">
              <a:rPr lang="en-US" sz="1300">
                <a:solidFill>
                  <a:prstClr val="black"/>
                </a:solidFill>
                <a:latin typeface="Calibri"/>
              </a:rPr>
              <a:pPr defTabSz="465658">
                <a:defRPr/>
              </a:pPr>
              <a:t>63</a:t>
            </a:fld>
            <a:endParaRPr lang="en-US" sz="1300" dirty="0">
              <a:solidFill>
                <a:prstClr val="black"/>
              </a:solidFill>
              <a:latin typeface="Calibri"/>
            </a:endParaRPr>
          </a:p>
        </p:txBody>
      </p:sp>
      <p:sp>
        <p:nvSpPr>
          <p:cNvPr id="5" name="Footer Placeholder 4"/>
          <p:cNvSpPr>
            <a:spLocks noGrp="1"/>
          </p:cNvSpPr>
          <p:nvPr>
            <p:ph type="ftr" sz="quarter" idx="11"/>
          </p:nvPr>
        </p:nvSpPr>
        <p:spPr/>
        <p:txBody>
          <a:bodyPr/>
          <a:lstStyle/>
          <a:p>
            <a:pPr defTabSz="465658">
              <a:defRPr/>
            </a:pPr>
            <a:endParaRPr lang="en-US" sz="1300" dirty="0">
              <a:solidFill>
                <a:prstClr val="black"/>
              </a:solidFill>
              <a:latin typeface="Calibri"/>
            </a:endParaRPr>
          </a:p>
        </p:txBody>
      </p:sp>
    </p:spTree>
    <p:extLst>
      <p:ext uri="{BB962C8B-B14F-4D97-AF65-F5344CB8AC3E}">
        <p14:creationId xmlns:p14="http://schemas.microsoft.com/office/powerpoint/2010/main" val="519970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658">
              <a:defRPr/>
            </a:pPr>
            <a:fld id="{E553F363-8F83-5043-B9BF-BB3CC694F36D}" type="slidenum">
              <a:rPr lang="en-US" sz="1300">
                <a:solidFill>
                  <a:prstClr val="black"/>
                </a:solidFill>
                <a:latin typeface="Calibri"/>
              </a:rPr>
              <a:pPr defTabSz="465658">
                <a:defRPr/>
              </a:pPr>
              <a:t>64</a:t>
            </a:fld>
            <a:endParaRPr lang="en-US" sz="1300" dirty="0">
              <a:solidFill>
                <a:prstClr val="black"/>
              </a:solidFill>
              <a:latin typeface="Calibri"/>
            </a:endParaRPr>
          </a:p>
        </p:txBody>
      </p:sp>
      <p:sp>
        <p:nvSpPr>
          <p:cNvPr id="5" name="Footer Placeholder 4"/>
          <p:cNvSpPr>
            <a:spLocks noGrp="1"/>
          </p:cNvSpPr>
          <p:nvPr>
            <p:ph type="ftr" sz="quarter" idx="11"/>
          </p:nvPr>
        </p:nvSpPr>
        <p:spPr/>
        <p:txBody>
          <a:bodyPr/>
          <a:lstStyle/>
          <a:p>
            <a:pPr defTabSz="465658">
              <a:defRPr/>
            </a:pPr>
            <a:endParaRPr lang="en-US" sz="1300" dirty="0">
              <a:solidFill>
                <a:prstClr val="black"/>
              </a:solidFill>
              <a:latin typeface="Calibri"/>
            </a:endParaRPr>
          </a:p>
        </p:txBody>
      </p:sp>
    </p:spTree>
    <p:extLst>
      <p:ext uri="{BB962C8B-B14F-4D97-AF65-F5344CB8AC3E}">
        <p14:creationId xmlns:p14="http://schemas.microsoft.com/office/powerpoint/2010/main" val="364290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7</a:t>
            </a:fld>
            <a:endParaRPr lang="en-ZA" dirty="0"/>
          </a:p>
        </p:txBody>
      </p:sp>
    </p:spTree>
    <p:extLst>
      <p:ext uri="{BB962C8B-B14F-4D97-AF65-F5344CB8AC3E}">
        <p14:creationId xmlns:p14="http://schemas.microsoft.com/office/powerpoint/2010/main" val="6740447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658">
              <a:defRPr/>
            </a:pPr>
            <a:fld id="{E553F363-8F83-5043-B9BF-BB3CC694F36D}" type="slidenum">
              <a:rPr lang="en-US" sz="1300">
                <a:solidFill>
                  <a:prstClr val="black"/>
                </a:solidFill>
                <a:latin typeface="Calibri"/>
              </a:rPr>
              <a:pPr defTabSz="465658">
                <a:defRPr/>
              </a:pPr>
              <a:t>68</a:t>
            </a:fld>
            <a:endParaRPr lang="en-US" sz="1300" dirty="0">
              <a:solidFill>
                <a:prstClr val="black"/>
              </a:solidFill>
              <a:latin typeface="Calibri"/>
            </a:endParaRPr>
          </a:p>
        </p:txBody>
      </p:sp>
      <p:sp>
        <p:nvSpPr>
          <p:cNvPr id="5" name="Footer Placeholder 4"/>
          <p:cNvSpPr>
            <a:spLocks noGrp="1"/>
          </p:cNvSpPr>
          <p:nvPr>
            <p:ph type="ftr" sz="quarter" idx="11"/>
          </p:nvPr>
        </p:nvSpPr>
        <p:spPr/>
        <p:txBody>
          <a:bodyPr/>
          <a:lstStyle/>
          <a:p>
            <a:pPr defTabSz="465658">
              <a:defRPr/>
            </a:pPr>
            <a:endParaRPr lang="en-US" sz="1300" dirty="0">
              <a:solidFill>
                <a:prstClr val="black"/>
              </a:solidFill>
              <a:latin typeface="Calibri"/>
            </a:endParaRPr>
          </a:p>
        </p:txBody>
      </p:sp>
    </p:spTree>
    <p:extLst>
      <p:ext uri="{BB962C8B-B14F-4D97-AF65-F5344CB8AC3E}">
        <p14:creationId xmlns:p14="http://schemas.microsoft.com/office/powerpoint/2010/main" val="24923354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65658">
              <a:defRPr/>
            </a:pPr>
            <a:fld id="{E553F363-8F83-5043-B9BF-BB3CC694F36D}" type="slidenum">
              <a:rPr lang="en-US" sz="1300">
                <a:solidFill>
                  <a:prstClr val="black"/>
                </a:solidFill>
                <a:latin typeface="Calibri"/>
              </a:rPr>
              <a:pPr defTabSz="465658">
                <a:defRPr/>
              </a:pPr>
              <a:t>69</a:t>
            </a:fld>
            <a:endParaRPr lang="en-US" sz="1300" dirty="0">
              <a:solidFill>
                <a:prstClr val="black"/>
              </a:solidFill>
              <a:latin typeface="Calibri"/>
            </a:endParaRPr>
          </a:p>
        </p:txBody>
      </p:sp>
      <p:sp>
        <p:nvSpPr>
          <p:cNvPr id="5" name="Footer Placeholder 4"/>
          <p:cNvSpPr>
            <a:spLocks noGrp="1"/>
          </p:cNvSpPr>
          <p:nvPr>
            <p:ph type="ftr" sz="quarter" idx="11"/>
          </p:nvPr>
        </p:nvSpPr>
        <p:spPr/>
        <p:txBody>
          <a:bodyPr/>
          <a:lstStyle/>
          <a:p>
            <a:pPr defTabSz="465658">
              <a:defRPr/>
            </a:pPr>
            <a:endParaRPr lang="en-US" sz="1300" dirty="0">
              <a:solidFill>
                <a:prstClr val="black"/>
              </a:solidFill>
              <a:latin typeface="Calibri"/>
            </a:endParaRPr>
          </a:p>
        </p:txBody>
      </p:sp>
    </p:spTree>
    <p:extLst>
      <p:ext uri="{BB962C8B-B14F-4D97-AF65-F5344CB8AC3E}">
        <p14:creationId xmlns:p14="http://schemas.microsoft.com/office/powerpoint/2010/main" val="35766694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658">
              <a:defRPr/>
            </a:pPr>
            <a:fld id="{E553F363-8F83-5043-B9BF-BB3CC694F36D}" type="slidenum">
              <a:rPr lang="en-US" sz="1300">
                <a:solidFill>
                  <a:prstClr val="black"/>
                </a:solidFill>
                <a:latin typeface="Calibri"/>
              </a:rPr>
              <a:pPr defTabSz="465658">
                <a:defRPr/>
              </a:pPr>
              <a:t>70</a:t>
            </a:fld>
            <a:endParaRPr lang="en-US" sz="1300" dirty="0">
              <a:solidFill>
                <a:prstClr val="black"/>
              </a:solidFill>
              <a:latin typeface="Calibri"/>
            </a:endParaRPr>
          </a:p>
        </p:txBody>
      </p:sp>
      <p:sp>
        <p:nvSpPr>
          <p:cNvPr id="5" name="Footer Placeholder 4"/>
          <p:cNvSpPr>
            <a:spLocks noGrp="1"/>
          </p:cNvSpPr>
          <p:nvPr>
            <p:ph type="ftr" sz="quarter" idx="11"/>
          </p:nvPr>
        </p:nvSpPr>
        <p:spPr/>
        <p:txBody>
          <a:bodyPr/>
          <a:lstStyle/>
          <a:p>
            <a:pPr defTabSz="465658">
              <a:defRPr/>
            </a:pPr>
            <a:endParaRPr lang="en-US" sz="1300" dirty="0">
              <a:solidFill>
                <a:prstClr val="black"/>
              </a:solidFill>
              <a:latin typeface="Calibri"/>
            </a:endParaRPr>
          </a:p>
        </p:txBody>
      </p:sp>
    </p:spTree>
    <p:extLst>
      <p:ext uri="{BB962C8B-B14F-4D97-AF65-F5344CB8AC3E}">
        <p14:creationId xmlns:p14="http://schemas.microsoft.com/office/powerpoint/2010/main" val="8745211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65658">
              <a:defRPr/>
            </a:pPr>
            <a:fld id="{B440EF38-0415-43AC-B4EC-5FDADEC8ED1E}" type="slidenum">
              <a:rPr lang="en-ZA">
                <a:solidFill>
                  <a:prstClr val="black"/>
                </a:solidFill>
                <a:latin typeface="Calibri"/>
              </a:rPr>
              <a:pPr defTabSz="465658">
                <a:defRPr/>
              </a:pPr>
              <a:t>73</a:t>
            </a:fld>
            <a:endParaRPr lang="en-ZA" dirty="0">
              <a:solidFill>
                <a:prstClr val="black"/>
              </a:solidFill>
              <a:latin typeface="Calibri"/>
            </a:endParaRPr>
          </a:p>
        </p:txBody>
      </p:sp>
    </p:spTree>
    <p:extLst>
      <p:ext uri="{BB962C8B-B14F-4D97-AF65-F5344CB8AC3E}">
        <p14:creationId xmlns:p14="http://schemas.microsoft.com/office/powerpoint/2010/main" val="32882068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65658">
              <a:defRPr/>
            </a:pPr>
            <a:fld id="{B440EF38-0415-43AC-B4EC-5FDADEC8ED1E}" type="slidenum">
              <a:rPr lang="en-ZA">
                <a:solidFill>
                  <a:prstClr val="black"/>
                </a:solidFill>
                <a:latin typeface="Calibri"/>
              </a:rPr>
              <a:pPr defTabSz="465658">
                <a:defRPr/>
              </a:pPr>
              <a:t>74</a:t>
            </a:fld>
            <a:endParaRPr lang="en-ZA" dirty="0">
              <a:solidFill>
                <a:prstClr val="black"/>
              </a:solidFill>
              <a:latin typeface="Calibri"/>
            </a:endParaRPr>
          </a:p>
        </p:txBody>
      </p:sp>
    </p:spTree>
    <p:extLst>
      <p:ext uri="{BB962C8B-B14F-4D97-AF65-F5344CB8AC3E}">
        <p14:creationId xmlns:p14="http://schemas.microsoft.com/office/powerpoint/2010/main" val="1573925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8</a:t>
            </a:fld>
            <a:endParaRPr lang="en-ZA" dirty="0"/>
          </a:p>
        </p:txBody>
      </p:sp>
    </p:spTree>
    <p:extLst>
      <p:ext uri="{BB962C8B-B14F-4D97-AF65-F5344CB8AC3E}">
        <p14:creationId xmlns:p14="http://schemas.microsoft.com/office/powerpoint/2010/main" val="2796075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9</a:t>
            </a:fld>
            <a:endParaRPr lang="en-ZA" dirty="0"/>
          </a:p>
        </p:txBody>
      </p:sp>
    </p:spTree>
    <p:extLst>
      <p:ext uri="{BB962C8B-B14F-4D97-AF65-F5344CB8AC3E}">
        <p14:creationId xmlns:p14="http://schemas.microsoft.com/office/powerpoint/2010/main" val="2443566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10</a:t>
            </a:fld>
            <a:endParaRPr lang="en-ZA" dirty="0"/>
          </a:p>
        </p:txBody>
      </p:sp>
    </p:spTree>
    <p:extLst>
      <p:ext uri="{BB962C8B-B14F-4D97-AF65-F5344CB8AC3E}">
        <p14:creationId xmlns:p14="http://schemas.microsoft.com/office/powerpoint/2010/main" val="1360502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fld id="{EC3E2EF4-300D-426D-AD5B-63DB9D3FDCA2}"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21532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fld id="{A8F4D34C-BCD2-496D-9379-DC351EC68007}"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84777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fld id="{829C164E-B86E-4B01-8F5D-5B6CC43F5577}"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239174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fld id="{EC3E2EF4-300D-426D-AD5B-63DB9D3FDCA2}"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34967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fld id="{C2693DC1-232B-4616-8322-9070F5DB6BB9}"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251342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fld id="{AE9A248E-4AC9-427F-A155-28147FCC527B}"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449773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fld id="{E2F9F0B4-AE8B-4652-A3D8-8B327D87786F}"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536855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fld id="{502A6F36-CB5A-400B-9A9B-4F6FCAFA5EFF}" type="slidenum">
              <a:rPr lang="en-US" smtClean="0">
                <a:solidFill>
                  <a:prstClr val="black">
                    <a:tint val="75000"/>
                  </a:prstClr>
                </a:solidFill>
              </a:rPr>
              <a:pPr/>
              <a:t>‹#›</a:t>
            </a:fld>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555906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fld id="{FD5CB7DE-7113-4EE8-B286-AA2D15B7F049}" type="slidenum">
              <a:rPr lang="en-US" smtClean="0">
                <a:solidFill>
                  <a:prstClr val="black">
                    <a:tint val="75000"/>
                  </a:prstClr>
                </a:solidFill>
              </a:rPr>
              <a:pPr/>
              <a:t>‹#›</a:t>
            </a:fld>
            <a:endParaRPr lang="en-US" dirty="0">
              <a:solidFill>
                <a:prstClr val="black">
                  <a:tint val="75000"/>
                </a:prstClr>
              </a:solidFill>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863333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fld id="{A8028D32-3738-4B62-A2E4-6B571A2331EE}" type="slidenum">
              <a:rPr lang="en-US" smtClean="0">
                <a:solidFill>
                  <a:prstClr val="black">
                    <a:tint val="75000"/>
                  </a:prstClr>
                </a:solidFill>
              </a:rPr>
              <a:pPr/>
              <a:t>‹#›</a:t>
            </a:fld>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368324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fld id="{7ED9909E-CBD3-4A59-B579-F9E01C030334}"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776147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fld id="{C2693DC1-232B-4616-8322-9070F5DB6BB9}"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139764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fld id="{95F42800-7457-4F94-8503-0266078D8A31}"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779809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fld id="{A8F4D34C-BCD2-496D-9379-DC351EC68007}"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986875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fld id="{829C164E-B86E-4B01-8F5D-5B6CC43F5577}"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48395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graphicFrame>
        <p:nvGraphicFramePr>
          <p:cNvPr id="3" name="AutoShape 1"/>
          <p:cNvGraphicFramePr>
            <a:graphicFrameLocks/>
          </p:cNvGraphicFramePr>
          <p:nvPr>
            <p:custDataLst>
              <p:tags r:id="rId2"/>
            </p:custDataLst>
          </p:nvPr>
        </p:nvGraphicFramePr>
        <p:xfrm>
          <a:off x="-3175" y="0"/>
          <a:ext cx="166688" cy="158750"/>
        </p:xfrm>
        <a:graphic>
          <a:graphicData uri="http://schemas.openxmlformats.org/presentationml/2006/ole">
            <mc:AlternateContent xmlns:mc="http://schemas.openxmlformats.org/markup-compatibility/2006">
              <mc:Choice xmlns:v="urn:schemas-microsoft-com:vml" Requires="v">
                <p:oleObj spid="_x0000_s1026" r:id="rId4" imgW="0" imgH="0" progId="">
                  <p:embed/>
                </p:oleObj>
              </mc:Choice>
              <mc:Fallback>
                <p:oleObj r:id="rId4" imgW="0" imgH="0" progId="">
                  <p:embed/>
                  <p:pic>
                    <p:nvPicPr>
                      <p:cNvPr id="3"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175" y="0"/>
                        <a:ext cx="166688"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a:t>
            </a: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73253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841"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1048842"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843"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48844"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4884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175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6"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1048587"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8"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48589" name="Footer Placeholder 4"/>
          <p:cNvSpPr>
            <a:spLocks noGrp="1"/>
          </p:cNvSpPr>
          <p:nvPr>
            <p:ph type="ftr" sz="quarter" idx="11"/>
          </p:nvPr>
        </p:nvSpPr>
        <p:spPr>
          <a:xfrm>
            <a:off x="6248400" y="6308725"/>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48590" name="Slide Number Placeholder 4"/>
          <p:cNvSpPr>
            <a:spLocks noGrp="1"/>
          </p:cNvSpPr>
          <p:nvPr>
            <p:ph type="sldNum" sz="quarter" idx="12"/>
          </p:nvPr>
        </p:nvSpPr>
        <p:spPr>
          <a:xfrm>
            <a:off x="3476625" y="6356350"/>
            <a:ext cx="2190750" cy="365125"/>
          </a:xfrm>
          <a:prstGeom prst="rect">
            <a:avLst/>
          </a:prstGeom>
        </p:spPr>
        <p:txBody>
          <a:bodyPr/>
          <a:lstStyle>
            <a:lvl1pPr marL="228600" indent="-228600">
              <a:buFont typeface="+mj-lt"/>
              <a:buAutoNum type="arabicPeriod"/>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4413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594"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1048595"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596"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48597"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4859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243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866"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1048867"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68"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69"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48870" name="Footer Placeholder 5"/>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48871"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464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87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104887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7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7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7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7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48878" name="Footer Placeholder 7"/>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48879"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5679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846"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1048847"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48848" name="Footer Placeholder 3"/>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48849"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997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fld id="{AE9A248E-4AC9-427F-A155-28147FCC527B}"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27450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880"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48881" name="Footer Placeholder 2"/>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48882"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6445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883"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1048884"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85"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86"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48887" name="Footer Placeholder 5"/>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4888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8355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855"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1048856"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48857"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58"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48859" name="Footer Placeholder 5"/>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4886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202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861"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1048862"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63"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48864"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4886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8373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850"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1048851"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52"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48853"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48854"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38727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E47E8E4-E661-3F49-9C64-665D59BBF98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14DCD9-1F6B-0E4A-9846-41EAF1CD69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9" name="Picture 8" descr="2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4453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95D3E5A-A26D-0642-80B4-C8784346F30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14DCD9-1F6B-0E4A-9846-41EAF1CD69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6178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FB48EA8-7264-1C4B-A02E-849C4C733E9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14DCD9-1F6B-0E4A-9846-41EAF1CD69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0297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A9D5A58-A5F7-254A-8FC7-A64FC971DA9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14DCD9-1F6B-0E4A-9846-41EAF1CD69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06367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E4E1A77-12FD-574C-A7A0-515DCAA8FA0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14DCD9-1F6B-0E4A-9846-41EAF1CD69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7765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fld id="{E2F9F0B4-AE8B-4652-A3D8-8B327D87786F}" type="slidenum">
              <a:rPr lang="en-US" smtClean="0"/>
              <a:pPr/>
              <a:t>‹#›</a:t>
            </a:fld>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610444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9A83F16-F5A6-1A42-8D68-C4C850555BD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14DCD9-1F6B-0E4A-9846-41EAF1CD69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2987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5CEEB3C-6032-D54D-A096-D1EB0415E8D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14DCD9-1F6B-0E4A-9846-41EAF1CD69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7560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EF11F6D-89CD-4C4F-B14B-BD3DDE73704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14DCD9-1F6B-0E4A-9846-41EAF1CD69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54522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ECBF011-6D3D-8449-9D9B-CC6188D6E1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14DCD9-1F6B-0E4A-9846-41EAF1CD69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52967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9FF0FB0-9476-9642-9FCE-8B533A9CAA7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14DCD9-1F6B-0E4A-9846-41EAF1CD69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74073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17786B-5A7A-0C4B-97CF-997B3359666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14DCD9-1F6B-0E4A-9846-41EAF1CD69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29359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fld id="{502A6F36-CB5A-400B-9A9B-4F6FCAFA5EFF}" type="slidenum">
              <a:rPr lang="en-US" smtClean="0"/>
              <a:pPr/>
              <a:t>‹#›</a:t>
            </a:fld>
            <a:endParaRPr lang="en-US" dirty="0"/>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41940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fld id="{FD5CB7DE-7113-4EE8-B286-AA2D15B7F049}" type="slidenum">
              <a:rPr lang="en-US" smtClean="0"/>
              <a:pPr/>
              <a:t>‹#›</a:t>
            </a:fld>
            <a:endParaRPr lang="en-US" dirty="0"/>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1489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fld id="{A8028D32-3738-4B62-A2E4-6B571A2331EE}" type="slidenum">
              <a:rPr lang="en-US" smtClean="0"/>
              <a:pPr/>
              <a:t>‹#›</a:t>
            </a:fld>
            <a:endParaRPr lang="en-US" dirty="0"/>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284253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fld id="{7ED9909E-CBD3-4A59-B579-F9E01C030334}" type="slidenum">
              <a:rPr lang="en-US" smtClean="0"/>
              <a:pPr/>
              <a:t>‹#›</a:t>
            </a:fld>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219753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fld id="{95F42800-7457-4F94-8503-0266078D8A31}" type="slidenum">
              <a:rPr lang="en-US" smtClean="0"/>
              <a:pPr/>
              <a:t>‹#›</a:t>
            </a:fld>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49847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96F06B-0952-4C48-855B-82AEF464EF07}" type="slidenum">
              <a:rPr lang="en-US" smtClean="0"/>
              <a:pPr/>
              <a:t>‹#›</a:t>
            </a:fld>
            <a:endParaRPr lang="en-US" dirty="0"/>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pic>
        <p:nvPicPr>
          <p:cNvPr id="7" name="Picture 6" descr="2f.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val="282970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96F06B-0952-4C48-855B-82AEF464EF07}"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5104983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48576"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48578" name="Slide Number Placeholder 4"/>
          <p:cNvSpPr>
            <a:spLocks noGrp="1"/>
          </p:cNvSpPr>
          <p:nvPr>
            <p:ph type="sldNum" sz="quarter" idx="4"/>
          </p:nvPr>
        </p:nvSpPr>
        <p:spPr>
          <a:xfrm>
            <a:off x="3333673" y="6299491"/>
            <a:ext cx="2190750" cy="365125"/>
          </a:xfrm>
          <a:prstGeom prst="rect">
            <a:avLst/>
          </a:prstGeom>
        </p:spPr>
        <p:txBody>
          <a:bodyPr/>
          <a:lstStyle>
            <a:lvl1pPr marL="228600" indent="-228600" algn="r">
              <a:buFont typeface="+mj-lt"/>
              <a:buAutoNum type="arabicPeriod"/>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97152" name="Picture 6" descr="2f.jpg"/>
          <p:cNvPicPr>
            <a:picLocks noChangeAspect="1"/>
          </p:cNvPicPr>
          <p:nvPr userDrawn="1"/>
        </p:nvPicPr>
        <p:blipFill>
          <a:blip r:embed="rId14"/>
          <a:stretch>
            <a:fillRect/>
          </a:stretch>
        </p:blipFill>
        <p:spPr>
          <a:xfrm>
            <a:off x="0" y="0"/>
            <a:ext cx="9144000" cy="5939671"/>
          </a:xfrm>
          <a:prstGeom prst="rect">
            <a:avLst/>
          </a:prstGeom>
        </p:spPr>
      </p:pic>
    </p:spTree>
    <p:extLst>
      <p:ext uri="{BB962C8B-B14F-4D97-AF65-F5344CB8AC3E}">
        <p14:creationId xmlns:p14="http://schemas.microsoft.com/office/powerpoint/2010/main" val="218977339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12FB369-62C2-DA4A-86DB-96B4DC13F70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014DCD9-1F6B-0E4A-9846-41EAF1CD69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descr="2b.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652938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4.xml"/><Relationship Id="rId1" Type="http://schemas.openxmlformats.org/officeDocument/2006/relationships/slideLayout" Target="../slideLayouts/slideLayout36.xml"/><Relationship Id="rId4" Type="http://schemas.openxmlformats.org/officeDocument/2006/relationships/image" Target="../media/image8.emf"/></Relationships>
</file>

<file path=ppt/slides/_rels/slide5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5.xml"/><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36.xml"/><Relationship Id="rId4" Type="http://schemas.openxmlformats.org/officeDocument/2006/relationships/image" Target="../media/image11.emf"/></Relationships>
</file>

<file path=ppt/slides/_rels/slide5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7.xml"/><Relationship Id="rId1" Type="http://schemas.openxmlformats.org/officeDocument/2006/relationships/slideLayout" Target="../slideLayouts/slideLayout36.xml"/><Relationship Id="rId4" Type="http://schemas.openxmlformats.org/officeDocument/2006/relationships/image" Target="../media/image15.emf"/></Relationships>
</file>

<file path=ppt/slides/_rels/slide6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8.xml"/><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36.xml"/><Relationship Id="rId4" Type="http://schemas.openxmlformats.org/officeDocument/2006/relationships/image" Target="../media/image17.emf"/></Relationships>
</file>

<file path=ppt/slides/_rels/slide6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0.xml"/><Relationship Id="rId1" Type="http://schemas.openxmlformats.org/officeDocument/2006/relationships/slideLayout" Target="../slideLayouts/slideLayout36.xml"/><Relationship Id="rId4" Type="http://schemas.openxmlformats.org/officeDocument/2006/relationships/image" Target="../media/image21.emf"/></Relationships>
</file>

<file path=ppt/slides/_rels/slide6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1.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36.xml"/><Relationship Id="rId4" Type="http://schemas.openxmlformats.org/officeDocument/2006/relationships/image" Target="../media/image23.emf"/></Relationships>
</file>

<file path=ppt/slides/_rels/slide7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za/url?sa=i&amp;rct=j&amp;q=&amp;esrc=s&amp;source=images&amp;cd=&amp;cad=rja&amp;uact=8&amp;ved=0ahUKEwicvY-55_bSAhWGPBQKHWfBCYAQjRwIBw&amp;url=http://sa-save.com/products/delivery&amp;psig=AFQjCNH4keMGO-ut4D9LTwWxmLfIw83b5w&amp;ust=149070832947084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DHA_APP_2021_web_small-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526"/>
            <a:ext cx="9144000" cy="6858000"/>
          </a:xfrm>
          <a:prstGeom prst="rect">
            <a:avLst/>
          </a:prstGeom>
        </p:spPr>
      </p:pic>
      <p:sp>
        <p:nvSpPr>
          <p:cNvPr id="5" name="PERFORMANCE…"/>
          <p:cNvSpPr txBox="1"/>
          <p:nvPr/>
        </p:nvSpPr>
        <p:spPr>
          <a:xfrm>
            <a:off x="-2" y="0"/>
            <a:ext cx="9144001" cy="369328"/>
          </a:xfrm>
          <a:prstGeom prst="rect">
            <a:avLst/>
          </a:prstGeom>
          <a:solidFill>
            <a:schemeClr val="accent3">
              <a:lumMod val="60000"/>
              <a:lumOff val="40000"/>
            </a:schemeClr>
          </a:solidFill>
          <a:ln w="12700">
            <a:miter lim="400000"/>
          </a:ln>
        </p:spPr>
        <p:txBody>
          <a:bodyPr wrap="square" lIns="45718" tIns="45718" rIns="45718" bIns="45718">
            <a:spAutoFit/>
          </a:bodyPr>
          <a:lstStyle/>
          <a:p>
            <a:pPr algn="ctr">
              <a:defRPr/>
            </a:pPr>
            <a:r>
              <a:rPr lang="en-ZA" altLang="en-US" b="1" cap="all" dirty="0">
                <a:effectLst>
                  <a:outerShdw blurRad="38100" dist="38100" dir="2700000" rotWithShape="0">
                    <a:srgbClr val="000000">
                      <a:alpha val="43137"/>
                    </a:srgbClr>
                  </a:outerShdw>
                </a:effectLst>
                <a:latin typeface="Arial"/>
                <a:ea typeface="Arial"/>
                <a:cs typeface="Arial"/>
              </a:rPr>
              <a:t>presentation to PORTFOLIO </a:t>
            </a:r>
            <a:r>
              <a:rPr lang="en-US" altLang="en-US" b="1" cap="all" dirty="0">
                <a:effectLst>
                  <a:outerShdw blurRad="38100" dist="38100" dir="2700000" rotWithShape="0">
                    <a:srgbClr val="000000">
                      <a:alpha val="43137"/>
                    </a:srgbClr>
                  </a:outerShdw>
                </a:effectLst>
                <a:latin typeface="Arial"/>
                <a:ea typeface="Arial"/>
                <a:cs typeface="Arial"/>
              </a:rPr>
              <a:t>COMMITTEE on home affairs</a:t>
            </a:r>
          </a:p>
        </p:txBody>
      </p:sp>
      <p:sp>
        <p:nvSpPr>
          <p:cNvPr id="6" name="TextBox 5">
            <a:extLst>
              <a:ext uri="{FF2B5EF4-FFF2-40B4-BE49-F238E27FC236}">
                <a16:creationId xmlns:a16="http://schemas.microsoft.com/office/drawing/2014/main" id="{025C8788-1AB4-A747-B768-9C97E5F954C5}"/>
              </a:ext>
            </a:extLst>
          </p:cNvPr>
          <p:cNvSpPr txBox="1"/>
          <p:nvPr/>
        </p:nvSpPr>
        <p:spPr>
          <a:xfrm>
            <a:off x="-271222" y="1069190"/>
            <a:ext cx="5408909" cy="646331"/>
          </a:xfrm>
          <a:prstGeom prst="rect">
            <a:avLst/>
          </a:prstGeom>
          <a:noFill/>
        </p:spPr>
        <p:txBody>
          <a:bodyPr wrap="square" rtlCol="0">
            <a:spAutoFit/>
          </a:bodyPr>
          <a:lstStyle/>
          <a:p>
            <a:pPr algn="ctr">
              <a:defRPr/>
            </a:pPr>
            <a:r>
              <a:rPr lang="en-US" altLang="en-US" b="1" cap="all" dirty="0">
                <a:solidFill>
                  <a:schemeClr val="accent3">
                    <a:lumMod val="75000"/>
                  </a:schemeClr>
                </a:solidFill>
                <a:effectLst>
                  <a:outerShdw blurRad="38100" dist="38100" dir="2700000" rotWithShape="0">
                    <a:srgbClr val="000000">
                      <a:alpha val="43137"/>
                    </a:srgbClr>
                  </a:outerShdw>
                </a:effectLst>
                <a:latin typeface="Arial"/>
                <a:ea typeface="Arial"/>
                <a:cs typeface="Arial"/>
              </a:rPr>
              <a:t>Performance  &amp; EXPENDITURE report for q1, q2 and q3 of 2021/22 </a:t>
            </a:r>
          </a:p>
        </p:txBody>
      </p:sp>
      <p:sp>
        <p:nvSpPr>
          <p:cNvPr id="7" name="Rectangle 6">
            <a:extLst>
              <a:ext uri="{FF2B5EF4-FFF2-40B4-BE49-F238E27FC236}">
                <a16:creationId xmlns:a16="http://schemas.microsoft.com/office/drawing/2014/main" id="{02451C9B-8C3D-1F47-8E45-3DDD928464B4}"/>
              </a:ext>
            </a:extLst>
          </p:cNvPr>
          <p:cNvSpPr/>
          <p:nvPr/>
        </p:nvSpPr>
        <p:spPr>
          <a:xfrm>
            <a:off x="-69744" y="4992215"/>
            <a:ext cx="4572000" cy="369332"/>
          </a:xfrm>
          <a:prstGeom prst="rect">
            <a:avLst/>
          </a:prstGeom>
        </p:spPr>
        <p:txBody>
          <a:bodyPr>
            <a:spAutoFit/>
          </a:bodyPr>
          <a:lstStyle/>
          <a:p>
            <a:pPr algn="ctr">
              <a:defRPr/>
            </a:pPr>
            <a:r>
              <a:rPr lang="en-US" altLang="en-US" b="1" cap="all" dirty="0">
                <a:solidFill>
                  <a:schemeClr val="accent3">
                    <a:lumMod val="75000"/>
                  </a:schemeClr>
                </a:solidFill>
                <a:effectLst>
                  <a:outerShdw blurRad="38100" dist="38100" dir="2700000" rotWithShape="0">
                    <a:srgbClr val="000000">
                      <a:alpha val="43137"/>
                    </a:srgbClr>
                  </a:outerShdw>
                </a:effectLst>
                <a:latin typeface="Arial"/>
                <a:ea typeface="Arial"/>
                <a:cs typeface="Arial"/>
              </a:rPr>
              <a:t>15 FEBRUARY 2022</a:t>
            </a:r>
          </a:p>
        </p:txBody>
      </p:sp>
    </p:spTree>
    <p:extLst>
      <p:ext uri="{BB962C8B-B14F-4D97-AF65-F5344CB8AC3E}">
        <p14:creationId xmlns:p14="http://schemas.microsoft.com/office/powerpoint/2010/main" val="149954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3"/>
          <p:cNvSpPr>
            <a:spLocks noGrp="1"/>
          </p:cNvSpPr>
          <p:nvPr>
            <p:ph type="sldNum" sz="quarter" idx="12"/>
          </p:nvPr>
        </p:nvSpPr>
        <p:spPr bwMode="auto">
          <a:xfrm>
            <a:off x="4640978" y="6318866"/>
            <a:ext cx="669931" cy="359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10</a:t>
            </a:fld>
            <a:endParaRPr lang="en-ZA" altLang="en-US" sz="1800" b="1" dirty="0"/>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7" name="TextBox 7"/>
          <p:cNvSpPr txBox="1"/>
          <p:nvPr/>
        </p:nvSpPr>
        <p:spPr>
          <a:xfrm>
            <a:off x="33338" y="73890"/>
            <a:ext cx="9027535" cy="461665"/>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p:spPr>
        <p:txBody>
          <a:bodyPr wrap="square">
            <a:spAutoFit/>
          </a:bodyPr>
          <a:lstStyle/>
          <a:p>
            <a:pPr algn="ctr">
              <a:spcAft>
                <a:spcPts val="1200"/>
              </a:spcAft>
              <a:buFont typeface="Wingdings" panose="05000000000000000000" pitchFamily="2" charset="2"/>
              <a:buNone/>
            </a:pPr>
            <a:r>
              <a:rPr lang="en-ZA" altLang="en-US" sz="2400" b="1" dirty="0">
                <a:latin typeface="Arial" panose="020B0604020202020204" pitchFamily="34" charset="0"/>
                <a:cs typeface="Arial" panose="020B0604020202020204" pitchFamily="34" charset="0"/>
              </a:rPr>
              <a:t>DHA OVERALL APP PERFORMANCE FOR QUARTER 2</a:t>
            </a:r>
            <a:endParaRPr lang="en-US" altLang="en-US" sz="2400" b="1" dirty="0">
              <a:latin typeface="Arial" panose="020B0604020202020204" pitchFamily="34" charset="0"/>
              <a:cs typeface="Arial" panose="020B0604020202020204" pitchFamily="34" charset="0"/>
            </a:endParaRPr>
          </a:p>
        </p:txBody>
      </p:sp>
      <p:sp>
        <p:nvSpPr>
          <p:cNvPr id="2" name="Rectangle 1"/>
          <p:cNvSpPr/>
          <p:nvPr/>
        </p:nvSpPr>
        <p:spPr>
          <a:xfrm>
            <a:off x="-24895" y="535555"/>
            <a:ext cx="9085768" cy="646331"/>
          </a:xfrm>
          <a:prstGeom prst="rect">
            <a:avLst/>
          </a:prstGeom>
        </p:spPr>
        <p:txBody>
          <a:bodyPr wrap="square">
            <a:spAutoFit/>
          </a:bodyPr>
          <a:lstStyle/>
          <a:p>
            <a:r>
              <a:rPr lang="en-GB" altLang="en-US" dirty="0">
                <a:latin typeface="Arial" panose="020B0604020202020204" pitchFamily="34" charset="0"/>
                <a:cs typeface="Arial" panose="020B0604020202020204" pitchFamily="34" charset="0"/>
              </a:rPr>
              <a:t>The DHA had 30 targets planned for the 2</a:t>
            </a:r>
            <a:r>
              <a:rPr lang="en-GB" altLang="en-US" baseline="30000" dirty="0">
                <a:latin typeface="Arial" panose="020B0604020202020204" pitchFamily="34" charset="0"/>
                <a:cs typeface="Arial" panose="020B0604020202020204" pitchFamily="34" charset="0"/>
              </a:rPr>
              <a:t>nd</a:t>
            </a:r>
            <a:r>
              <a:rPr lang="en-GB" altLang="en-US" dirty="0">
                <a:latin typeface="Arial" panose="020B0604020202020204" pitchFamily="34" charset="0"/>
                <a:cs typeface="Arial" panose="020B0604020202020204" pitchFamily="34" charset="0"/>
              </a:rPr>
              <a:t> quarter of the 2021/22 financial year of which 24 </a:t>
            </a:r>
            <a:r>
              <a:rPr lang="en-GB" altLang="en-US" b="1" dirty="0">
                <a:latin typeface="Arial" panose="020B0604020202020204" pitchFamily="34" charset="0"/>
                <a:cs typeface="Arial" panose="020B0604020202020204" pitchFamily="34" charset="0"/>
              </a:rPr>
              <a:t>(80%) </a:t>
            </a:r>
            <a:r>
              <a:rPr lang="en-GB" altLang="en-US" dirty="0">
                <a:latin typeface="Arial" panose="020B0604020202020204" pitchFamily="34" charset="0"/>
                <a:cs typeface="Arial" panose="020B0604020202020204" pitchFamily="34" charset="0"/>
              </a:rPr>
              <a:t>were achieved and 6 </a:t>
            </a:r>
            <a:r>
              <a:rPr lang="en-GB" altLang="en-US" b="1" dirty="0">
                <a:latin typeface="Arial" panose="020B0604020202020204" pitchFamily="34" charset="0"/>
                <a:cs typeface="Arial" panose="020B0604020202020204" pitchFamily="34" charset="0"/>
              </a:rPr>
              <a:t>(20%)</a:t>
            </a:r>
            <a:r>
              <a:rPr lang="en-GB" altLang="en-US" dirty="0">
                <a:latin typeface="Arial" panose="020B0604020202020204" pitchFamily="34" charset="0"/>
                <a:cs typeface="Arial" panose="020B0604020202020204" pitchFamily="34" charset="0"/>
              </a:rPr>
              <a:t> targets were not achieved</a:t>
            </a:r>
            <a:r>
              <a:rPr lang="en-ZA" altLang="en-US" dirty="0">
                <a:latin typeface="Arial" panose="020B0604020202020204" pitchFamily="34" charset="0"/>
                <a:cs typeface="Arial" panose="020B0604020202020204" pitchFamily="34" charset="0"/>
              </a:rPr>
              <a:t>.</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333745229"/>
              </p:ext>
            </p:extLst>
          </p:nvPr>
        </p:nvGraphicFramePr>
        <p:xfrm>
          <a:off x="-483655" y="1181886"/>
          <a:ext cx="9460335" cy="48717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495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3"/>
          <p:cNvSpPr>
            <a:spLocks noGrp="1"/>
          </p:cNvSpPr>
          <p:nvPr>
            <p:ph type="sldNum" sz="quarter" idx="12"/>
          </p:nvPr>
        </p:nvSpPr>
        <p:spPr bwMode="auto">
          <a:xfrm>
            <a:off x="4640978" y="6318866"/>
            <a:ext cx="669931" cy="359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11</a:t>
            </a:fld>
            <a:endParaRPr lang="en-ZA" altLang="en-US" sz="1800" b="1" dirty="0"/>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7" name="TextBox 7"/>
          <p:cNvSpPr txBox="1"/>
          <p:nvPr/>
        </p:nvSpPr>
        <p:spPr>
          <a:xfrm>
            <a:off x="33338" y="35790"/>
            <a:ext cx="9027535" cy="580993"/>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p:spPr>
        <p:txBody>
          <a:bodyPr wrap="square">
            <a:spAutoFit/>
          </a:bodyPr>
          <a:lstStyle/>
          <a:p>
            <a:pPr algn="ctr">
              <a:lnSpc>
                <a:spcPct val="107000"/>
              </a:lnSpc>
              <a:spcAft>
                <a:spcPts val="0"/>
              </a:spcAft>
            </a:pPr>
            <a:r>
              <a:rPr lang="en-ZA" sz="3200" b="1" dirty="0">
                <a:latin typeface="Arial" panose="020B0604020202020204" pitchFamily="34" charset="0"/>
                <a:ea typeface="Calibri" panose="020F0502020204030204" pitchFamily="34" charset="0"/>
                <a:cs typeface="Arial" panose="020B0604020202020204" pitchFamily="34" charset="0"/>
              </a:rPr>
              <a:t>P</a:t>
            </a:r>
            <a:r>
              <a:rPr lang="en-ZA" sz="3200" b="1" dirty="0">
                <a:latin typeface="Arial" panose="020B0604020202020204" pitchFamily="34" charset="0"/>
                <a:cs typeface="Arial" panose="020B0604020202020204" pitchFamily="34" charset="0"/>
              </a:rPr>
              <a:t>ER</a:t>
            </a:r>
            <a:r>
              <a:rPr lang="en-ZA" sz="3200" b="1" dirty="0">
                <a:latin typeface="Arial" panose="020B0604020202020204" pitchFamily="34" charset="0"/>
                <a:ea typeface="Calibri" panose="020F0502020204030204" pitchFamily="34" charset="0"/>
                <a:cs typeface="Arial" panose="020B0604020202020204" pitchFamily="34" charset="0"/>
              </a:rPr>
              <a:t>FORMANCE PER PROGRAMME FOR Q2 </a:t>
            </a:r>
          </a:p>
        </p:txBody>
      </p:sp>
      <p:graphicFrame>
        <p:nvGraphicFramePr>
          <p:cNvPr id="5" name="Table 4"/>
          <p:cNvGraphicFramePr>
            <a:graphicFrameLocks noGrp="1"/>
          </p:cNvGraphicFramePr>
          <p:nvPr>
            <p:extLst>
              <p:ext uri="{D42A27DB-BD31-4B8C-83A1-F6EECF244321}">
                <p14:modId xmlns:p14="http://schemas.microsoft.com/office/powerpoint/2010/main" val="114820850"/>
              </p:ext>
            </p:extLst>
          </p:nvPr>
        </p:nvGraphicFramePr>
        <p:xfrm>
          <a:off x="33338" y="635360"/>
          <a:ext cx="8963538" cy="3930250"/>
        </p:xfrm>
        <a:graphic>
          <a:graphicData uri="http://schemas.openxmlformats.org/drawingml/2006/table">
            <a:tbl>
              <a:tblPr firstRow="1" bandRow="1">
                <a:tableStyleId>{5C22544A-7EE6-4342-B048-85BDC9FD1C3A}</a:tableStyleId>
              </a:tblPr>
              <a:tblGrid>
                <a:gridCol w="2898942">
                  <a:extLst>
                    <a:ext uri="{9D8B030D-6E8A-4147-A177-3AD203B41FA5}">
                      <a16:colId xmlns:a16="http://schemas.microsoft.com/office/drawing/2014/main" val="1581639107"/>
                    </a:ext>
                  </a:extLst>
                </a:gridCol>
                <a:gridCol w="1201153">
                  <a:extLst>
                    <a:ext uri="{9D8B030D-6E8A-4147-A177-3AD203B41FA5}">
                      <a16:colId xmlns:a16="http://schemas.microsoft.com/office/drawing/2014/main" val="2764638897"/>
                    </a:ext>
                  </a:extLst>
                </a:gridCol>
                <a:gridCol w="1278291">
                  <a:extLst>
                    <a:ext uri="{9D8B030D-6E8A-4147-A177-3AD203B41FA5}">
                      <a16:colId xmlns:a16="http://schemas.microsoft.com/office/drawing/2014/main" val="272506744"/>
                    </a:ext>
                  </a:extLst>
                </a:gridCol>
                <a:gridCol w="1487666">
                  <a:extLst>
                    <a:ext uri="{9D8B030D-6E8A-4147-A177-3AD203B41FA5}">
                      <a16:colId xmlns:a16="http://schemas.microsoft.com/office/drawing/2014/main" val="3121380101"/>
                    </a:ext>
                  </a:extLst>
                </a:gridCol>
                <a:gridCol w="1432568">
                  <a:extLst>
                    <a:ext uri="{9D8B030D-6E8A-4147-A177-3AD203B41FA5}">
                      <a16:colId xmlns:a16="http://schemas.microsoft.com/office/drawing/2014/main" val="1644382378"/>
                    </a:ext>
                  </a:extLst>
                </a:gridCol>
                <a:gridCol w="664918">
                  <a:extLst>
                    <a:ext uri="{9D8B030D-6E8A-4147-A177-3AD203B41FA5}">
                      <a16:colId xmlns:a16="http://schemas.microsoft.com/office/drawing/2014/main" val="4035877574"/>
                    </a:ext>
                  </a:extLst>
                </a:gridCol>
              </a:tblGrid>
              <a:tr h="248362">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1800" b="1" kern="1200" dirty="0">
                          <a:solidFill>
                            <a:schemeClr val="tx1"/>
                          </a:solidFill>
                          <a:latin typeface="Arial" panose="020B0604020202020204" pitchFamily="34" charset="0"/>
                          <a:ea typeface="+mn-ea"/>
                          <a:cs typeface="Arial" panose="020B0604020202020204" pitchFamily="34" charset="0"/>
                        </a:rPr>
                        <a:t>Programme</a:t>
                      </a:r>
                    </a:p>
                  </a:txBody>
                  <a:tcPr>
                    <a:solidFill>
                      <a:schemeClr val="accent3">
                        <a:lumMod val="75000"/>
                      </a:schemeClr>
                    </a:solidFill>
                  </a:tcPr>
                </a:tc>
                <a:tc>
                  <a:txBody>
                    <a:bodyPr/>
                    <a:lstStyle/>
                    <a:p>
                      <a:pPr algn="ctr" rtl="0" fontAlgn="b"/>
                      <a:r>
                        <a:rPr lang="en-ZA" sz="1800" b="1" kern="1200" dirty="0">
                          <a:solidFill>
                            <a:schemeClr val="tx1"/>
                          </a:solidFill>
                          <a:latin typeface="Arial" panose="020B0604020202020204" pitchFamily="34" charset="0"/>
                          <a:ea typeface="+mn-ea"/>
                          <a:cs typeface="Arial" panose="020B0604020202020204" pitchFamily="34" charset="0"/>
                        </a:rPr>
                        <a:t>Planned targets </a:t>
                      </a:r>
                    </a:p>
                  </a:txBody>
                  <a:tcPr marL="7093" marR="7093" marT="7092" marB="0" anchor="b">
                    <a:solidFill>
                      <a:schemeClr val="accent3">
                        <a:lumMod val="75000"/>
                      </a:schemeClr>
                    </a:solidFill>
                  </a:tcPr>
                </a:tc>
                <a:tc>
                  <a:txBody>
                    <a:bodyPr/>
                    <a:lstStyle/>
                    <a:p>
                      <a:pPr algn="ctr"/>
                      <a:r>
                        <a:rPr lang="en-US" sz="1800" b="1" kern="1200" dirty="0">
                          <a:solidFill>
                            <a:schemeClr val="tx1"/>
                          </a:solidFill>
                          <a:latin typeface="Arial" panose="020B0604020202020204" pitchFamily="34" charset="0"/>
                          <a:ea typeface="+mn-ea"/>
                          <a:cs typeface="Arial" panose="020B0604020202020204" pitchFamily="34" charset="0"/>
                        </a:rPr>
                        <a:t>Achieved </a:t>
                      </a:r>
                    </a:p>
                  </a:txBody>
                  <a:tcPr marL="7093" marR="7093" marT="7092" marB="0">
                    <a:solidFill>
                      <a:schemeClr val="accent3">
                        <a:lumMod val="75000"/>
                      </a:schemeClr>
                    </a:solidFill>
                  </a:tcPr>
                </a:tc>
                <a:tc>
                  <a:txBody>
                    <a:bodyPr/>
                    <a:lstStyle/>
                    <a:p>
                      <a:pPr algn="ctr" rtl="0" fontAlgn="b"/>
                      <a:r>
                        <a:rPr lang="en-US" sz="1800" b="1" kern="1200" dirty="0">
                          <a:solidFill>
                            <a:schemeClr val="tx1"/>
                          </a:solidFill>
                          <a:latin typeface="Arial" panose="020B0604020202020204" pitchFamily="34" charset="0"/>
                          <a:ea typeface="+mn-ea"/>
                          <a:cs typeface="Arial" panose="020B0604020202020204" pitchFamily="34" charset="0"/>
                        </a:rPr>
                        <a:t>%</a:t>
                      </a:r>
                      <a:endParaRPr lang="en-ZA" sz="1800" b="1" kern="1200" dirty="0">
                        <a:solidFill>
                          <a:schemeClr val="tx1"/>
                        </a:solidFill>
                        <a:latin typeface="Arial" panose="020B0604020202020204" pitchFamily="34" charset="0"/>
                        <a:ea typeface="+mn-ea"/>
                        <a:cs typeface="Arial" panose="020B0604020202020204" pitchFamily="34" charset="0"/>
                      </a:endParaRPr>
                    </a:p>
                  </a:txBody>
                  <a:tcPr marL="7093" marR="7093" marT="7092" marB="0">
                    <a:solidFill>
                      <a:schemeClr val="accent3">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Arial" panose="020B0604020202020204" pitchFamily="34" charset="0"/>
                          <a:ea typeface="+mn-ea"/>
                          <a:cs typeface="Arial" panose="020B0604020202020204" pitchFamily="34" charset="0"/>
                        </a:rPr>
                        <a:t>Not achieved </a:t>
                      </a:r>
                    </a:p>
                  </a:txBody>
                  <a:tcPr>
                    <a:solidFill>
                      <a:schemeClr val="accent3">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Arial" panose="020B0604020202020204" pitchFamily="34" charset="0"/>
                          <a:ea typeface="+mn-ea"/>
                          <a:cs typeface="Arial" panose="020B0604020202020204" pitchFamily="34" charset="0"/>
                        </a:rPr>
                        <a:t>%</a:t>
                      </a:r>
                    </a:p>
                  </a:txBody>
                  <a:tcPr>
                    <a:solidFill>
                      <a:schemeClr val="accent3">
                        <a:lumMod val="75000"/>
                      </a:schemeClr>
                    </a:solidFill>
                  </a:tcPr>
                </a:tc>
                <a:extLst>
                  <a:ext uri="{0D108BD9-81ED-4DB2-BD59-A6C34878D82A}">
                    <a16:rowId xmlns:a16="http://schemas.microsoft.com/office/drawing/2014/main" val="1530744133"/>
                  </a:ext>
                </a:extLst>
              </a:tr>
              <a:tr h="748544">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600" b="1" kern="1200" dirty="0">
                          <a:solidFill>
                            <a:schemeClr val="dk1"/>
                          </a:solidFill>
                          <a:latin typeface="Arial" panose="020B0604020202020204" pitchFamily="34" charset="0"/>
                          <a:ea typeface="+mn-ea"/>
                          <a:cs typeface="Arial" panose="020B0604020202020204" pitchFamily="34" charset="0"/>
                        </a:rPr>
                        <a:t>1. Administration</a:t>
                      </a:r>
                    </a:p>
                  </a:txBody>
                  <a:tcPr>
                    <a:solidFill>
                      <a:schemeClr val="accent3">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17</a:t>
                      </a:r>
                    </a:p>
                  </a:txBody>
                  <a:tcPr anchor="ctr">
                    <a:solidFill>
                      <a:schemeClr val="accent3">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15</a:t>
                      </a:r>
                    </a:p>
                  </a:txBody>
                  <a:tcPr anchor="ctr">
                    <a:solidFill>
                      <a:schemeClr val="accent3">
                        <a:lumMod val="40000"/>
                        <a:lumOff val="60000"/>
                      </a:schemeClr>
                    </a:solidFill>
                  </a:tcPr>
                </a:tc>
                <a:tc>
                  <a:txBody>
                    <a:bodyPr/>
                    <a:lstStyle/>
                    <a:p>
                      <a:pPr marL="0" algn="ctr" defTabSz="914400" rtl="0" eaLnBrk="1" latinLnBrk="0" hangingPunct="1"/>
                      <a:r>
                        <a:rPr lang="en-US" sz="1600" b="1" kern="1200" dirty="0">
                          <a:solidFill>
                            <a:srgbClr val="00B050"/>
                          </a:solidFill>
                          <a:latin typeface="Arial" panose="020B0604020202020204" pitchFamily="34" charset="0"/>
                          <a:ea typeface="+mn-ea"/>
                          <a:cs typeface="Arial" panose="020B0604020202020204" pitchFamily="34" charset="0"/>
                        </a:rPr>
                        <a:t>88%</a:t>
                      </a:r>
                    </a:p>
                  </a:txBody>
                  <a:tcPr anchor="ctr">
                    <a:solidFill>
                      <a:schemeClr val="accent3">
                        <a:lumMod val="40000"/>
                        <a:lumOff val="6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2</a:t>
                      </a:r>
                    </a:p>
                  </a:txBody>
                  <a:tcPr anchor="ctr">
                    <a:solidFill>
                      <a:schemeClr val="accent3">
                        <a:lumMod val="40000"/>
                        <a:lumOff val="60000"/>
                      </a:schemeClr>
                    </a:solidFill>
                  </a:tcPr>
                </a:tc>
                <a:tc>
                  <a:txBody>
                    <a:bodyPr/>
                    <a:lstStyle/>
                    <a:p>
                      <a:pPr marL="0" algn="ctr" defTabSz="914400" rtl="0" eaLnBrk="1" fontAlgn="b" latinLnBrk="0" hangingPunct="1"/>
                      <a:r>
                        <a:rPr lang="en-ZA" sz="1600" b="1" kern="1200" dirty="0">
                          <a:solidFill>
                            <a:srgbClr val="FF0000"/>
                          </a:solidFill>
                          <a:latin typeface="Arial" panose="020B0604020202020204" pitchFamily="34" charset="0"/>
                          <a:ea typeface="+mn-ea"/>
                          <a:cs typeface="Arial" panose="020B0604020202020204" pitchFamily="34" charset="0"/>
                        </a:rPr>
                        <a:t>12%</a:t>
                      </a:r>
                    </a:p>
                  </a:txBody>
                  <a:tcPr marL="7093" marR="7093" marT="7092" marB="0" anchor="ctr">
                    <a:solidFill>
                      <a:schemeClr val="accent3">
                        <a:lumMod val="40000"/>
                        <a:lumOff val="60000"/>
                      </a:schemeClr>
                    </a:solidFill>
                  </a:tcPr>
                </a:tc>
                <a:extLst>
                  <a:ext uri="{0D108BD9-81ED-4DB2-BD59-A6C34878D82A}">
                    <a16:rowId xmlns:a16="http://schemas.microsoft.com/office/drawing/2014/main" val="3982505404"/>
                  </a:ext>
                </a:extLst>
              </a:tr>
              <a:tr h="74022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600" b="1" kern="1200" dirty="0">
                          <a:solidFill>
                            <a:schemeClr val="dk1"/>
                          </a:solidFill>
                          <a:latin typeface="Arial" panose="020B0604020202020204" pitchFamily="34" charset="0"/>
                          <a:ea typeface="+mn-ea"/>
                          <a:cs typeface="Arial" panose="020B0604020202020204" pitchFamily="34" charset="0"/>
                        </a:rPr>
                        <a:t>2. Citizen Affairs</a:t>
                      </a:r>
                    </a:p>
                  </a:txBody>
                  <a:tcPr>
                    <a:solidFill>
                      <a:schemeClr val="accent3">
                        <a:lumMod val="20000"/>
                        <a:lumOff val="8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5</a:t>
                      </a:r>
                    </a:p>
                  </a:txBody>
                  <a:tcPr anchor="ctr">
                    <a:solidFill>
                      <a:schemeClr val="accent3">
                        <a:lumMod val="20000"/>
                        <a:lumOff val="8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5</a:t>
                      </a:r>
                    </a:p>
                  </a:txBody>
                  <a:tcPr anchor="ctr">
                    <a:solidFill>
                      <a:schemeClr val="accent3">
                        <a:lumMod val="20000"/>
                        <a:lumOff val="80000"/>
                      </a:schemeClr>
                    </a:solidFill>
                  </a:tcPr>
                </a:tc>
                <a:tc>
                  <a:txBody>
                    <a:bodyPr/>
                    <a:lstStyle/>
                    <a:p>
                      <a:pPr marL="0" algn="ctr" defTabSz="914400" rtl="0" eaLnBrk="1" latinLnBrk="0" hangingPunct="1"/>
                      <a:r>
                        <a:rPr lang="en-US" sz="1600" b="1" kern="1200" dirty="0">
                          <a:solidFill>
                            <a:srgbClr val="00B050"/>
                          </a:solidFill>
                          <a:latin typeface="Arial" panose="020B0604020202020204" pitchFamily="34" charset="0"/>
                          <a:ea typeface="+mn-ea"/>
                          <a:cs typeface="Arial" panose="020B0604020202020204" pitchFamily="34" charset="0"/>
                        </a:rPr>
                        <a:t>100%</a:t>
                      </a:r>
                    </a:p>
                  </a:txBody>
                  <a:tcPr anchor="ctr">
                    <a:solidFill>
                      <a:schemeClr val="accent3">
                        <a:lumMod val="20000"/>
                        <a:lumOff val="8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0</a:t>
                      </a:r>
                    </a:p>
                  </a:txBody>
                  <a:tcPr anchor="ctr">
                    <a:solidFill>
                      <a:schemeClr val="accent3">
                        <a:lumMod val="20000"/>
                        <a:lumOff val="80000"/>
                      </a:schemeClr>
                    </a:solidFill>
                  </a:tcPr>
                </a:tc>
                <a:tc>
                  <a:txBody>
                    <a:bodyPr/>
                    <a:lstStyle/>
                    <a:p>
                      <a:pPr marL="0" algn="ctr" defTabSz="914400" rtl="0" eaLnBrk="1" fontAlgn="b" latinLnBrk="0" hangingPunct="1"/>
                      <a:r>
                        <a:rPr lang="en-ZA" sz="1600" b="1" kern="1200" dirty="0">
                          <a:solidFill>
                            <a:srgbClr val="FF0000"/>
                          </a:solidFill>
                          <a:latin typeface="Arial" panose="020B0604020202020204" pitchFamily="34" charset="0"/>
                          <a:ea typeface="+mn-ea"/>
                          <a:cs typeface="Arial" panose="020B0604020202020204" pitchFamily="34" charset="0"/>
                        </a:rPr>
                        <a:t>0%</a:t>
                      </a:r>
                    </a:p>
                  </a:txBody>
                  <a:tcPr marL="7093" marR="7093" marT="7092" marB="0" anchor="ctr">
                    <a:solidFill>
                      <a:schemeClr val="accent3">
                        <a:lumMod val="20000"/>
                        <a:lumOff val="80000"/>
                      </a:schemeClr>
                    </a:solidFill>
                  </a:tcPr>
                </a:tc>
                <a:extLst>
                  <a:ext uri="{0D108BD9-81ED-4DB2-BD59-A6C34878D82A}">
                    <a16:rowId xmlns:a16="http://schemas.microsoft.com/office/drawing/2014/main" val="2766381074"/>
                  </a:ext>
                </a:extLst>
              </a:tr>
              <a:tr h="69668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600" b="1" kern="1200" dirty="0">
                          <a:solidFill>
                            <a:schemeClr val="dk1"/>
                          </a:solidFill>
                          <a:latin typeface="Arial" panose="020B0604020202020204" pitchFamily="34" charset="0"/>
                          <a:ea typeface="+mn-ea"/>
                          <a:cs typeface="Arial" panose="020B0604020202020204" pitchFamily="34" charset="0"/>
                        </a:rPr>
                        <a:t>3. Immigration Affairs</a:t>
                      </a:r>
                    </a:p>
                  </a:txBody>
                  <a:tcPr>
                    <a:solidFill>
                      <a:schemeClr val="accent3">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3</a:t>
                      </a:r>
                    </a:p>
                  </a:txBody>
                  <a:tcPr anchor="ctr">
                    <a:solidFill>
                      <a:schemeClr val="accent3">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2</a:t>
                      </a:r>
                    </a:p>
                  </a:txBody>
                  <a:tcPr anchor="ctr">
                    <a:solidFill>
                      <a:schemeClr val="accent3">
                        <a:lumMod val="40000"/>
                        <a:lumOff val="60000"/>
                      </a:schemeClr>
                    </a:solidFill>
                  </a:tcPr>
                </a:tc>
                <a:tc>
                  <a:txBody>
                    <a:bodyPr/>
                    <a:lstStyle/>
                    <a:p>
                      <a:pPr marL="0" algn="ctr" defTabSz="914400" rtl="0" eaLnBrk="1" latinLnBrk="0" hangingPunct="1"/>
                      <a:r>
                        <a:rPr lang="en-US" sz="1600" b="1" kern="1200" dirty="0">
                          <a:solidFill>
                            <a:srgbClr val="00B050"/>
                          </a:solidFill>
                          <a:latin typeface="Arial" panose="020B0604020202020204" pitchFamily="34" charset="0"/>
                          <a:ea typeface="+mn-ea"/>
                          <a:cs typeface="Arial" panose="020B0604020202020204" pitchFamily="34" charset="0"/>
                        </a:rPr>
                        <a:t>67%</a:t>
                      </a:r>
                    </a:p>
                  </a:txBody>
                  <a:tcPr anchor="ctr">
                    <a:solidFill>
                      <a:schemeClr val="accent3">
                        <a:lumMod val="40000"/>
                        <a:lumOff val="6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1</a:t>
                      </a:r>
                    </a:p>
                  </a:txBody>
                  <a:tcPr anchor="ctr">
                    <a:solidFill>
                      <a:schemeClr val="accent3">
                        <a:lumMod val="40000"/>
                        <a:lumOff val="60000"/>
                      </a:schemeClr>
                    </a:solidFill>
                  </a:tcPr>
                </a:tc>
                <a:tc>
                  <a:txBody>
                    <a:bodyPr/>
                    <a:lstStyle/>
                    <a:p>
                      <a:pPr marL="0" algn="ctr" defTabSz="914400" rtl="0" eaLnBrk="1" fontAlgn="b" latinLnBrk="0" hangingPunct="1"/>
                      <a:r>
                        <a:rPr lang="en-US" sz="1600" b="1" kern="1200" dirty="0">
                          <a:solidFill>
                            <a:srgbClr val="FF0000"/>
                          </a:solidFill>
                          <a:latin typeface="Arial" panose="020B0604020202020204" pitchFamily="34" charset="0"/>
                          <a:ea typeface="+mn-ea"/>
                          <a:cs typeface="Arial" panose="020B0604020202020204" pitchFamily="34" charset="0"/>
                        </a:rPr>
                        <a:t>33%</a:t>
                      </a:r>
                      <a:endParaRPr lang="en-ZA" sz="1600" b="1" kern="1200" dirty="0">
                        <a:solidFill>
                          <a:srgbClr val="FF0000"/>
                        </a:solidFill>
                        <a:latin typeface="Arial" panose="020B0604020202020204" pitchFamily="34" charset="0"/>
                        <a:ea typeface="+mn-ea"/>
                        <a:cs typeface="Arial" panose="020B0604020202020204" pitchFamily="34" charset="0"/>
                      </a:endParaRPr>
                    </a:p>
                  </a:txBody>
                  <a:tcPr marL="7093" marR="7093" marT="7092" marB="0" anchor="ctr">
                    <a:solidFill>
                      <a:schemeClr val="accent3">
                        <a:lumMod val="40000"/>
                        <a:lumOff val="60000"/>
                      </a:schemeClr>
                    </a:solidFill>
                  </a:tcPr>
                </a:tc>
                <a:extLst>
                  <a:ext uri="{0D108BD9-81ED-4DB2-BD59-A6C34878D82A}">
                    <a16:rowId xmlns:a16="http://schemas.microsoft.com/office/drawing/2014/main" val="3041256680"/>
                  </a:ext>
                </a:extLst>
              </a:tr>
              <a:tr h="525592">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600" b="1" dirty="0">
                          <a:latin typeface="Arial" panose="020B0604020202020204" pitchFamily="34" charset="0"/>
                          <a:cs typeface="Arial" panose="020B0604020202020204" pitchFamily="34" charset="0"/>
                        </a:rPr>
                        <a:t>4 Institutional Support and Transfers (BMA)</a:t>
                      </a:r>
                    </a:p>
                  </a:txBody>
                  <a:tcP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5</a:t>
                      </a:r>
                    </a:p>
                  </a:txBody>
                  <a:tcPr anchor="c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2</a:t>
                      </a:r>
                    </a:p>
                  </a:txBody>
                  <a:tcPr anchor="ctr">
                    <a:solidFill>
                      <a:schemeClr val="accent3">
                        <a:lumMod val="20000"/>
                        <a:lumOff val="80000"/>
                      </a:schemeClr>
                    </a:solidFill>
                  </a:tcPr>
                </a:tc>
                <a:tc>
                  <a:txBody>
                    <a:bodyPr/>
                    <a:lstStyle/>
                    <a:p>
                      <a:pPr marL="0" algn="ctr" defTabSz="914400" rtl="0" eaLnBrk="1" latinLnBrk="0" hangingPunct="1"/>
                      <a:r>
                        <a:rPr lang="en-US" sz="1600" b="1" kern="1200" dirty="0">
                          <a:solidFill>
                            <a:srgbClr val="00B050"/>
                          </a:solidFill>
                          <a:latin typeface="Arial" panose="020B0604020202020204" pitchFamily="34" charset="0"/>
                          <a:ea typeface="+mn-ea"/>
                          <a:cs typeface="Arial" panose="020B0604020202020204" pitchFamily="34" charset="0"/>
                        </a:rPr>
                        <a:t>40%</a:t>
                      </a:r>
                    </a:p>
                  </a:txBody>
                  <a:tcPr anchor="ctr">
                    <a:solidFill>
                      <a:schemeClr val="accent3">
                        <a:lumMod val="20000"/>
                        <a:lumOff val="8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3</a:t>
                      </a:r>
                    </a:p>
                  </a:txBody>
                  <a:tcPr anchor="ctr">
                    <a:solidFill>
                      <a:schemeClr val="accent3">
                        <a:lumMod val="20000"/>
                        <a:lumOff val="80000"/>
                      </a:schemeClr>
                    </a:solidFill>
                  </a:tcPr>
                </a:tc>
                <a:tc>
                  <a:txBody>
                    <a:bodyPr/>
                    <a:lstStyle/>
                    <a:p>
                      <a:pPr marL="0" algn="ctr" defTabSz="914400" rtl="0" eaLnBrk="1" fontAlgn="b" latinLnBrk="0" hangingPunct="1"/>
                      <a:r>
                        <a:rPr lang="en-ZA" sz="1600" b="1" kern="1200" dirty="0">
                          <a:solidFill>
                            <a:srgbClr val="FF0000"/>
                          </a:solidFill>
                          <a:latin typeface="Arial" panose="020B0604020202020204" pitchFamily="34" charset="0"/>
                          <a:ea typeface="+mn-ea"/>
                          <a:cs typeface="Arial" panose="020B0604020202020204" pitchFamily="34" charset="0"/>
                        </a:rPr>
                        <a:t>60%</a:t>
                      </a:r>
                    </a:p>
                  </a:txBody>
                  <a:tcPr marL="7093" marR="7093" marT="7092" marB="0" anchor="ctr">
                    <a:solidFill>
                      <a:schemeClr val="accent3">
                        <a:lumMod val="20000"/>
                        <a:lumOff val="80000"/>
                      </a:schemeClr>
                    </a:solidFill>
                  </a:tcPr>
                </a:tc>
                <a:extLst>
                  <a:ext uri="{0D108BD9-81ED-4DB2-BD59-A6C34878D82A}">
                    <a16:rowId xmlns:a16="http://schemas.microsoft.com/office/drawing/2014/main" val="2116406766"/>
                  </a:ext>
                </a:extLst>
              </a:tr>
              <a:tr h="525592">
                <a:tc>
                  <a:txBody>
                    <a:bodyPr/>
                    <a:lstStyle/>
                    <a:p>
                      <a:r>
                        <a:rPr lang="en-US" sz="1600" b="1" dirty="0">
                          <a:latin typeface="Arial" panose="020B0604020202020204" pitchFamily="34" charset="0"/>
                          <a:cs typeface="Arial" panose="020B0604020202020204" pitchFamily="34" charset="0"/>
                        </a:rPr>
                        <a:t>TOTAL</a:t>
                      </a:r>
                    </a:p>
                  </a:txBody>
                  <a:tcPr>
                    <a:solidFill>
                      <a:schemeClr val="accent3">
                        <a:lumMod val="40000"/>
                        <a:lumOff val="6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30</a:t>
                      </a:r>
                    </a:p>
                  </a:txBody>
                  <a:tcPr anchor="ctr">
                    <a:solidFill>
                      <a:schemeClr val="accent3">
                        <a:lumMod val="40000"/>
                        <a:lumOff val="6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24</a:t>
                      </a:r>
                    </a:p>
                  </a:txBody>
                  <a:tcPr anchor="ctr">
                    <a:solidFill>
                      <a:schemeClr val="accent3">
                        <a:lumMod val="40000"/>
                        <a:lumOff val="60000"/>
                      </a:schemeClr>
                    </a:solidFill>
                  </a:tcPr>
                </a:tc>
                <a:tc>
                  <a:txBody>
                    <a:bodyPr/>
                    <a:lstStyle/>
                    <a:p>
                      <a:pPr marL="0" algn="ctr" defTabSz="914400" rtl="0" eaLnBrk="1" latinLnBrk="0" hangingPunct="1"/>
                      <a:r>
                        <a:rPr lang="en-US" sz="1600" b="1" kern="1200" dirty="0">
                          <a:solidFill>
                            <a:srgbClr val="00B050"/>
                          </a:solidFill>
                          <a:latin typeface="Arial" panose="020B0604020202020204" pitchFamily="34" charset="0"/>
                          <a:ea typeface="+mn-ea"/>
                          <a:cs typeface="Arial" panose="020B0604020202020204" pitchFamily="34" charset="0"/>
                        </a:rPr>
                        <a:t>80%</a:t>
                      </a:r>
                    </a:p>
                  </a:txBody>
                  <a:tcPr anchor="ctr">
                    <a:solidFill>
                      <a:schemeClr val="accent3">
                        <a:lumMod val="40000"/>
                        <a:lumOff val="6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6</a:t>
                      </a:r>
                    </a:p>
                  </a:txBody>
                  <a:tcPr anchor="ctr">
                    <a:solidFill>
                      <a:schemeClr val="accent3">
                        <a:lumMod val="40000"/>
                        <a:lumOff val="60000"/>
                      </a:schemeClr>
                    </a:solidFill>
                  </a:tcPr>
                </a:tc>
                <a:tc>
                  <a:txBody>
                    <a:bodyPr/>
                    <a:lstStyle/>
                    <a:p>
                      <a:pPr marL="0" algn="ctr" defTabSz="914400" rtl="0" eaLnBrk="1" fontAlgn="b" latinLnBrk="0" hangingPunct="1"/>
                      <a:r>
                        <a:rPr lang="en-ZA" sz="1600" b="1" kern="1200" dirty="0">
                          <a:solidFill>
                            <a:srgbClr val="FF0000"/>
                          </a:solidFill>
                          <a:latin typeface="Arial" panose="020B0604020202020204" pitchFamily="34" charset="0"/>
                          <a:ea typeface="+mn-ea"/>
                          <a:cs typeface="Arial" panose="020B0604020202020204" pitchFamily="34" charset="0"/>
                        </a:rPr>
                        <a:t>20%</a:t>
                      </a:r>
                    </a:p>
                  </a:txBody>
                  <a:tcPr marL="7093" marR="7093" marT="7092" marB="0" anchor="ctr">
                    <a:solidFill>
                      <a:schemeClr val="accent3">
                        <a:lumMod val="40000"/>
                        <a:lumOff val="60000"/>
                      </a:schemeClr>
                    </a:solidFill>
                  </a:tcPr>
                </a:tc>
                <a:extLst>
                  <a:ext uri="{0D108BD9-81ED-4DB2-BD59-A6C34878D82A}">
                    <a16:rowId xmlns:a16="http://schemas.microsoft.com/office/drawing/2014/main" val="1314988788"/>
                  </a:ext>
                </a:extLst>
              </a:tr>
            </a:tbl>
          </a:graphicData>
        </a:graphic>
      </p:graphicFrame>
    </p:spTree>
    <p:extLst>
      <p:ext uri="{BB962C8B-B14F-4D97-AF65-F5344CB8AC3E}">
        <p14:creationId xmlns:p14="http://schemas.microsoft.com/office/powerpoint/2010/main" val="2025779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3"/>
          <p:cNvSpPr>
            <a:spLocks noGrp="1"/>
          </p:cNvSpPr>
          <p:nvPr>
            <p:ph type="sldNum" sz="quarter" idx="12"/>
          </p:nvPr>
        </p:nvSpPr>
        <p:spPr bwMode="auto">
          <a:xfrm>
            <a:off x="4640978" y="6318866"/>
            <a:ext cx="669931" cy="359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12</a:t>
            </a:fld>
            <a:endParaRPr lang="en-ZA" altLang="en-US" sz="1800" b="1" dirty="0"/>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7" name="TextBox 7"/>
          <p:cNvSpPr txBox="1"/>
          <p:nvPr/>
        </p:nvSpPr>
        <p:spPr>
          <a:xfrm>
            <a:off x="33338" y="73890"/>
            <a:ext cx="9139677" cy="830997"/>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p:spPr>
        <p:txBody>
          <a:bodyPr wrap="square">
            <a:spAutoFit/>
          </a:bodyPr>
          <a:lstStyle/>
          <a:p>
            <a:pPr algn="ctr">
              <a:defRPr sz="1400" b="1" i="0" u="none" strike="noStrike" kern="1200" spc="0" baseline="0">
                <a:solidFill>
                  <a:prstClr val="black">
                    <a:lumMod val="65000"/>
                    <a:lumOff val="35000"/>
                  </a:prstClr>
                </a:solidFill>
                <a:latin typeface="+mn-lt"/>
                <a:ea typeface="+mn-ea"/>
                <a:cs typeface="+mn-cs"/>
              </a:defRPr>
            </a:pPr>
            <a:r>
              <a:rPr lang="en-ZA" sz="2400" b="1" dirty="0">
                <a:latin typeface="Arial" panose="020B0604020202020204" pitchFamily="34" charset="0"/>
                <a:cs typeface="Arial" panose="020B0604020202020204" pitchFamily="34" charset="0"/>
              </a:rPr>
              <a:t>APP </a:t>
            </a:r>
            <a:r>
              <a:rPr lang="en-ZA" sz="2400" b="1" dirty="0">
                <a:latin typeface="Arial" panose="020B0604020202020204" pitchFamily="34" charset="0"/>
                <a:ea typeface="Calibri" panose="020F0502020204030204" pitchFamily="34" charset="0"/>
                <a:cs typeface="Arial" panose="020B0604020202020204" pitchFamily="34" charset="0"/>
              </a:rPr>
              <a:t>PERFORMANCE </a:t>
            </a:r>
            <a:r>
              <a:rPr lang="en-ZA" sz="2400" b="1" dirty="0">
                <a:latin typeface="Arial" panose="020B0604020202020204" pitchFamily="34" charset="0"/>
                <a:cs typeface="Arial" panose="020B0604020202020204" pitchFamily="34" charset="0"/>
              </a:rPr>
              <a:t>COMPARISON FOR QUARTER 2 OF 2021-22 AND  QUARTER 2 OF 2020-21</a:t>
            </a:r>
          </a:p>
        </p:txBody>
      </p:sp>
      <p:sp>
        <p:nvSpPr>
          <p:cNvPr id="2" name="Rectangle 1"/>
          <p:cNvSpPr/>
          <p:nvPr/>
        </p:nvSpPr>
        <p:spPr>
          <a:xfrm>
            <a:off x="33338" y="5246904"/>
            <a:ext cx="9139677"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In the 2021/22 financial year the department improved its performance by 21% when compared with the same period in the 2020-21 financial year.</a:t>
            </a:r>
            <a:endParaRPr lang="en-ZA" dirty="0"/>
          </a:p>
        </p:txBody>
      </p:sp>
      <p:graphicFrame>
        <p:nvGraphicFramePr>
          <p:cNvPr id="8" name="Chart 7"/>
          <p:cNvGraphicFramePr>
            <a:graphicFrameLocks/>
          </p:cNvGraphicFramePr>
          <p:nvPr>
            <p:extLst>
              <p:ext uri="{D42A27DB-BD31-4B8C-83A1-F6EECF244321}">
                <p14:modId xmlns:p14="http://schemas.microsoft.com/office/powerpoint/2010/main" val="3006656158"/>
              </p:ext>
            </p:extLst>
          </p:nvPr>
        </p:nvGraphicFramePr>
        <p:xfrm>
          <a:off x="46181" y="685800"/>
          <a:ext cx="9060873" cy="4348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3351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3"/>
          <p:cNvSpPr>
            <a:spLocks noGrp="1"/>
          </p:cNvSpPr>
          <p:nvPr>
            <p:ph type="sldNum" sz="quarter" idx="12"/>
          </p:nvPr>
        </p:nvSpPr>
        <p:spPr bwMode="auto">
          <a:xfrm>
            <a:off x="4085476" y="6318866"/>
            <a:ext cx="669931" cy="359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13</a:t>
            </a:fld>
            <a:endParaRPr lang="en-ZA" altLang="en-US" sz="1800" b="1" dirty="0"/>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7" name="TextBox 7"/>
          <p:cNvSpPr txBox="1"/>
          <p:nvPr/>
        </p:nvSpPr>
        <p:spPr>
          <a:xfrm>
            <a:off x="33338" y="73890"/>
            <a:ext cx="9027535" cy="707886"/>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p:spPr>
        <p:txBody>
          <a:bodyPr wrap="square">
            <a:spAutoFit/>
          </a:bodyPr>
          <a:lstStyle/>
          <a:p>
            <a:pPr algn="ctr">
              <a:defRPr sz="1400" b="1" i="0" u="none" strike="noStrike" kern="1200" spc="0" baseline="0">
                <a:solidFill>
                  <a:prstClr val="black">
                    <a:lumMod val="65000"/>
                    <a:lumOff val="35000"/>
                  </a:prstClr>
                </a:solidFill>
                <a:latin typeface="+mn-lt"/>
                <a:ea typeface="+mn-ea"/>
                <a:cs typeface="+mn-cs"/>
              </a:defRPr>
            </a:pPr>
            <a:r>
              <a:rPr lang="en-ZA" sz="2000" b="1" dirty="0">
                <a:latin typeface="Arial" panose="020B0604020202020204" pitchFamily="34" charset="0"/>
                <a:cs typeface="Arial" panose="020B0604020202020204" pitchFamily="34" charset="0"/>
              </a:rPr>
              <a:t>PERFORMANCE COMPARISON FOR QUARTER 1 AND QUARTER 2  OF 2021-22 </a:t>
            </a:r>
          </a:p>
        </p:txBody>
      </p:sp>
      <p:graphicFrame>
        <p:nvGraphicFramePr>
          <p:cNvPr id="5" name="Table 4"/>
          <p:cNvGraphicFramePr>
            <a:graphicFrameLocks noGrp="1"/>
          </p:cNvGraphicFramePr>
          <p:nvPr>
            <p:extLst>
              <p:ext uri="{D42A27DB-BD31-4B8C-83A1-F6EECF244321}">
                <p14:modId xmlns:p14="http://schemas.microsoft.com/office/powerpoint/2010/main" val="3080309755"/>
              </p:ext>
            </p:extLst>
          </p:nvPr>
        </p:nvGraphicFramePr>
        <p:xfrm>
          <a:off x="-7405" y="675514"/>
          <a:ext cx="9143997" cy="3911030"/>
        </p:xfrm>
        <a:graphic>
          <a:graphicData uri="http://schemas.openxmlformats.org/drawingml/2006/table">
            <a:tbl>
              <a:tblPr>
                <a:tableStyleId>{0505E3EF-67EA-436B-97B2-0124C06EBD24}</a:tableStyleId>
              </a:tblPr>
              <a:tblGrid>
                <a:gridCol w="827087">
                  <a:extLst>
                    <a:ext uri="{9D8B030D-6E8A-4147-A177-3AD203B41FA5}">
                      <a16:colId xmlns:a16="http://schemas.microsoft.com/office/drawing/2014/main" val="1909807443"/>
                    </a:ext>
                  </a:extLst>
                </a:gridCol>
                <a:gridCol w="828675">
                  <a:extLst>
                    <a:ext uri="{9D8B030D-6E8A-4147-A177-3AD203B41FA5}">
                      <a16:colId xmlns:a16="http://schemas.microsoft.com/office/drawing/2014/main" val="736807155"/>
                    </a:ext>
                  </a:extLst>
                </a:gridCol>
                <a:gridCol w="827087">
                  <a:extLst>
                    <a:ext uri="{9D8B030D-6E8A-4147-A177-3AD203B41FA5}">
                      <a16:colId xmlns:a16="http://schemas.microsoft.com/office/drawing/2014/main" val="4130512403"/>
                    </a:ext>
                  </a:extLst>
                </a:gridCol>
                <a:gridCol w="828675">
                  <a:extLst>
                    <a:ext uri="{9D8B030D-6E8A-4147-A177-3AD203B41FA5}">
                      <a16:colId xmlns:a16="http://schemas.microsoft.com/office/drawing/2014/main" val="2939731520"/>
                    </a:ext>
                  </a:extLst>
                </a:gridCol>
                <a:gridCol w="827087">
                  <a:extLst>
                    <a:ext uri="{9D8B030D-6E8A-4147-A177-3AD203B41FA5}">
                      <a16:colId xmlns:a16="http://schemas.microsoft.com/office/drawing/2014/main" val="904887527"/>
                    </a:ext>
                  </a:extLst>
                </a:gridCol>
                <a:gridCol w="827087">
                  <a:extLst>
                    <a:ext uri="{9D8B030D-6E8A-4147-A177-3AD203B41FA5}">
                      <a16:colId xmlns:a16="http://schemas.microsoft.com/office/drawing/2014/main" val="3700186492"/>
                    </a:ext>
                  </a:extLst>
                </a:gridCol>
                <a:gridCol w="828675">
                  <a:extLst>
                    <a:ext uri="{9D8B030D-6E8A-4147-A177-3AD203B41FA5}">
                      <a16:colId xmlns:a16="http://schemas.microsoft.com/office/drawing/2014/main" val="1772117390"/>
                    </a:ext>
                  </a:extLst>
                </a:gridCol>
                <a:gridCol w="827087">
                  <a:extLst>
                    <a:ext uri="{9D8B030D-6E8A-4147-A177-3AD203B41FA5}">
                      <a16:colId xmlns:a16="http://schemas.microsoft.com/office/drawing/2014/main" val="1004197410"/>
                    </a:ext>
                  </a:extLst>
                </a:gridCol>
                <a:gridCol w="828675">
                  <a:extLst>
                    <a:ext uri="{9D8B030D-6E8A-4147-A177-3AD203B41FA5}">
                      <a16:colId xmlns:a16="http://schemas.microsoft.com/office/drawing/2014/main" val="1563418109"/>
                    </a:ext>
                  </a:extLst>
                </a:gridCol>
                <a:gridCol w="827087">
                  <a:extLst>
                    <a:ext uri="{9D8B030D-6E8A-4147-A177-3AD203B41FA5}">
                      <a16:colId xmlns:a16="http://schemas.microsoft.com/office/drawing/2014/main" val="2785879809"/>
                    </a:ext>
                  </a:extLst>
                </a:gridCol>
                <a:gridCol w="866775">
                  <a:extLst>
                    <a:ext uri="{9D8B030D-6E8A-4147-A177-3AD203B41FA5}">
                      <a16:colId xmlns:a16="http://schemas.microsoft.com/office/drawing/2014/main" val="3377056903"/>
                    </a:ext>
                  </a:extLst>
                </a:gridCol>
              </a:tblGrid>
              <a:tr h="288574">
                <a:tc rowSpan="2">
                  <a:txBody>
                    <a:bodyPr/>
                    <a:lstStyle/>
                    <a:p>
                      <a:pPr lvl="0" algn="ctr" eaLnBrk="1" fontAlgn="b" latinLnBrk="1" hangingPunct="1"/>
                      <a:r>
                        <a:rPr lang="en-ZA" altLang="en-US" sz="1200" b="1" dirty="0">
                          <a:latin typeface="Arial" panose="020B0604020202020204" pitchFamily="34" charset="0"/>
                          <a:cs typeface="Arial" panose="020B0604020202020204" pitchFamily="34" charset="0"/>
                        </a:rPr>
                        <a:t> </a:t>
                      </a:r>
                    </a:p>
                    <a:p>
                      <a:pPr lvl="0" algn="ctr" eaLnBrk="1" fontAlgn="b" latinLnBrk="1" hangingPunct="1"/>
                      <a:r>
                        <a:rPr lang="en-ZA" altLang="en-US" sz="1200" b="1" dirty="0">
                          <a:latin typeface="Arial" panose="020B0604020202020204" pitchFamily="34" charset="0"/>
                          <a:cs typeface="Arial" panose="020B0604020202020204" pitchFamily="34" charset="0"/>
                        </a:rPr>
                        <a:t>BRANCH</a:t>
                      </a:r>
                      <a:endParaRPr lang="en-ZA" altLang="en-US" sz="1200" b="1" dirty="0">
                        <a:solidFill>
                          <a:schemeClr val="dk1"/>
                        </a:solidFill>
                        <a:latin typeface="Arial" panose="020B0604020202020204" pitchFamily="34" charset="0"/>
                        <a:cs typeface="Arial" panose="020B0604020202020204" pitchFamily="34" charset="0"/>
                      </a:endParaRPr>
                    </a:p>
                  </a:txBody>
                  <a:tcPr marL="7093" marR="7093" marT="7092" marB="0" anchor="b"/>
                </a:tc>
                <a:tc gridSpan="5">
                  <a:txBody>
                    <a:bodyPr/>
                    <a:lstStyle/>
                    <a:p>
                      <a:pPr lvl="0" algn="ctr" eaLnBrk="1" fontAlgn="b" latinLnBrk="1" hangingPunct="1"/>
                      <a:r>
                        <a:rPr lang="en-ZA" altLang="en-US" sz="2000" b="1" dirty="0">
                          <a:latin typeface="Arial" panose="020B0604020202020204" pitchFamily="34" charset="0"/>
                          <a:cs typeface="Arial" panose="020B0604020202020204" pitchFamily="34" charset="0"/>
                        </a:rPr>
                        <a:t>Quarter 1</a:t>
                      </a:r>
                      <a:endParaRPr lang="en-ZA" altLang="en-US" sz="2000" b="1" dirty="0">
                        <a:solidFill>
                          <a:srgbClr val="000000"/>
                        </a:solidFill>
                        <a:latin typeface="Arial" panose="020B0604020202020204" pitchFamily="34" charset="0"/>
                        <a:cs typeface="Arial" panose="020B0604020202020204" pitchFamily="34" charset="0"/>
                      </a:endParaRPr>
                    </a:p>
                  </a:txBody>
                  <a:tcPr marL="7093" marR="7093" marT="7092" marB="0" anchor="b"/>
                </a:tc>
                <a:tc hMerge="1">
                  <a:txBody>
                    <a:bodyPr/>
                    <a:lstStyle/>
                    <a:p>
                      <a:endParaRPr sz="2800"/>
                    </a:p>
                  </a:txBody>
                  <a:tcPr/>
                </a:tc>
                <a:tc hMerge="1">
                  <a:txBody>
                    <a:bodyPr/>
                    <a:lstStyle/>
                    <a:p>
                      <a:endParaRPr sz="2800"/>
                    </a:p>
                  </a:txBody>
                  <a:tcPr/>
                </a:tc>
                <a:tc hMerge="1">
                  <a:txBody>
                    <a:bodyPr/>
                    <a:lstStyle/>
                    <a:p>
                      <a:endParaRPr sz="2800"/>
                    </a:p>
                  </a:txBody>
                  <a:tcPr/>
                </a:tc>
                <a:tc hMerge="1">
                  <a:txBody>
                    <a:bodyPr/>
                    <a:lstStyle/>
                    <a:p>
                      <a:endParaRPr sz="2800"/>
                    </a:p>
                  </a:txBody>
                  <a:tcPr/>
                </a:tc>
                <a:tc gridSpan="5">
                  <a:txBody>
                    <a:bodyPr/>
                    <a:lstStyle/>
                    <a:p>
                      <a:pPr lvl="0" algn="ctr" eaLnBrk="1" fontAlgn="b" latinLnBrk="1" hangingPunct="1"/>
                      <a:r>
                        <a:rPr lang="en-ZA" altLang="en-US" sz="2000" b="1" dirty="0">
                          <a:latin typeface="Arial" panose="020B0604020202020204" pitchFamily="34" charset="0"/>
                          <a:cs typeface="Arial" panose="020B0604020202020204" pitchFamily="34" charset="0"/>
                        </a:rPr>
                        <a:t>Quarter 2</a:t>
                      </a:r>
                      <a:endParaRPr lang="en-ZA" altLang="en-US" sz="2000" b="1" dirty="0">
                        <a:solidFill>
                          <a:srgbClr val="000000"/>
                        </a:solidFill>
                        <a:latin typeface="Arial" panose="020B0604020202020204" pitchFamily="34" charset="0"/>
                        <a:cs typeface="Arial" panose="020B0604020202020204" pitchFamily="34" charset="0"/>
                      </a:endParaRPr>
                    </a:p>
                  </a:txBody>
                  <a:tcPr marL="7093" marR="7093" marT="7092" marB="0" anchor="b"/>
                </a:tc>
                <a:tc hMerge="1">
                  <a:txBody>
                    <a:bodyPr/>
                    <a:lstStyle/>
                    <a:p>
                      <a:endParaRPr sz="2800"/>
                    </a:p>
                  </a:txBody>
                  <a:tcPr/>
                </a:tc>
                <a:tc hMerge="1">
                  <a:txBody>
                    <a:bodyPr/>
                    <a:lstStyle/>
                    <a:p>
                      <a:endParaRPr sz="2800"/>
                    </a:p>
                  </a:txBody>
                  <a:tcPr/>
                </a:tc>
                <a:tc hMerge="1">
                  <a:txBody>
                    <a:bodyPr/>
                    <a:lstStyle/>
                    <a:p>
                      <a:endParaRPr sz="2800"/>
                    </a:p>
                  </a:txBody>
                  <a:tcPr/>
                </a:tc>
                <a:tc hMerge="1">
                  <a:txBody>
                    <a:bodyPr/>
                    <a:lstStyle/>
                    <a:p>
                      <a:endParaRPr sz="2800"/>
                    </a:p>
                  </a:txBody>
                  <a:tcPr/>
                </a:tc>
                <a:extLst>
                  <a:ext uri="{0D108BD9-81ED-4DB2-BD59-A6C34878D82A}">
                    <a16:rowId xmlns:a16="http://schemas.microsoft.com/office/drawing/2014/main" val="3908005307"/>
                  </a:ext>
                </a:extLst>
              </a:tr>
              <a:tr h="344976">
                <a:tc vMerge="1">
                  <a:txBody>
                    <a:bodyPr/>
                    <a:lstStyle/>
                    <a:p>
                      <a:endParaRPr sz="2800"/>
                    </a:p>
                  </a:txBody>
                  <a:tcPr/>
                </a:tc>
                <a:tc>
                  <a:txBody>
                    <a:bodyPr/>
                    <a:lstStyle/>
                    <a:p>
                      <a:pPr lvl="0" algn="ctr" eaLnBrk="1" fontAlgn="b" latinLnBrk="1" hangingPunct="1"/>
                      <a:r>
                        <a:rPr lang="en-ZA" altLang="en-US" sz="1200" b="1" dirty="0">
                          <a:latin typeface="Arial" panose="020B0604020202020204" pitchFamily="34" charset="0"/>
                          <a:cs typeface="Arial" panose="020B0604020202020204" pitchFamily="34" charset="0"/>
                        </a:rPr>
                        <a:t>PLANNED </a:t>
                      </a:r>
                    </a:p>
                    <a:p>
                      <a:pPr lvl="0" algn="ctr" eaLnBrk="1" fontAlgn="b" latinLnBrk="1" hangingPunct="1"/>
                      <a:r>
                        <a:rPr lang="en-ZA" altLang="en-US" sz="1200" b="1" dirty="0">
                          <a:latin typeface="Arial" panose="020B0604020202020204" pitchFamily="34" charset="0"/>
                          <a:cs typeface="Arial" panose="020B0604020202020204" pitchFamily="34" charset="0"/>
                        </a:rPr>
                        <a:t>TARGETS</a:t>
                      </a:r>
                      <a:endParaRPr lang="en-ZA" altLang="en-US" sz="1200" b="1" dirty="0">
                        <a:solidFill>
                          <a:schemeClr val="dk1"/>
                        </a:solidFill>
                        <a:latin typeface="Arial" panose="020B0604020202020204" pitchFamily="34" charset="0"/>
                        <a:cs typeface="Arial" panose="020B0604020202020204" pitchFamily="34" charset="0"/>
                      </a:endParaRPr>
                    </a:p>
                  </a:txBody>
                  <a:tcPr marL="7093" marR="7093" marT="7092" marB="0" anchor="b"/>
                </a:tc>
                <a:tc>
                  <a:txBody>
                    <a:bodyPr/>
                    <a:lstStyle/>
                    <a:p>
                      <a:pPr lvl="0" algn="ctr" eaLnBrk="1" fontAlgn="b" latinLnBrk="1" hangingPunct="1"/>
                      <a:r>
                        <a:rPr lang="en-ZA" altLang="en-US" sz="1200" b="1" dirty="0">
                          <a:latin typeface="Arial" panose="020B0604020202020204" pitchFamily="34" charset="0"/>
                          <a:cs typeface="Arial" panose="020B0604020202020204" pitchFamily="34" charset="0"/>
                        </a:rPr>
                        <a:t>ACHIEVED </a:t>
                      </a:r>
                      <a:endParaRPr lang="en-ZA" altLang="en-US" sz="1200" b="1" dirty="0">
                        <a:solidFill>
                          <a:schemeClr val="dk1"/>
                        </a:solidFill>
                        <a:latin typeface="Arial" panose="020B0604020202020204" pitchFamily="34" charset="0"/>
                        <a:cs typeface="Arial" panose="020B0604020202020204" pitchFamily="34" charset="0"/>
                      </a:endParaRPr>
                    </a:p>
                  </a:txBody>
                  <a:tcPr marL="7093" marR="7093" marT="7092" marB="0" anchor="b"/>
                </a:tc>
                <a:tc>
                  <a:txBody>
                    <a:bodyPr/>
                    <a:lstStyle/>
                    <a:p>
                      <a:pPr lvl="0" algn="ctr" eaLnBrk="1" fontAlgn="b" latinLnBrk="1" hangingPunct="1"/>
                      <a:r>
                        <a:rPr lang="en-ZA" altLang="en-US" sz="1200" b="1" dirty="0">
                          <a:latin typeface="Arial" panose="020B0604020202020204" pitchFamily="34" charset="0"/>
                          <a:cs typeface="Arial" panose="020B0604020202020204" pitchFamily="34" charset="0"/>
                        </a:rPr>
                        <a:t>%</a:t>
                      </a:r>
                      <a:endParaRPr lang="en-ZA" altLang="en-US" sz="1200" b="1" dirty="0">
                        <a:solidFill>
                          <a:schemeClr val="dk1"/>
                        </a:solidFill>
                        <a:latin typeface="Arial" panose="020B0604020202020204" pitchFamily="34" charset="0"/>
                        <a:cs typeface="Arial" panose="020B0604020202020204" pitchFamily="34" charset="0"/>
                      </a:endParaRPr>
                    </a:p>
                  </a:txBody>
                  <a:tcPr marL="7093" marR="7093" marT="7092" marB="0" anchor="b"/>
                </a:tc>
                <a:tc>
                  <a:txBody>
                    <a:bodyPr/>
                    <a:lstStyle/>
                    <a:p>
                      <a:pPr lvl="0" algn="ctr" eaLnBrk="1" fontAlgn="b" latinLnBrk="1" hangingPunct="1"/>
                      <a:r>
                        <a:rPr lang="en-ZA" altLang="en-US" sz="1200" b="1" dirty="0">
                          <a:latin typeface="Arial" panose="020B0604020202020204" pitchFamily="34" charset="0"/>
                          <a:cs typeface="Arial" panose="020B0604020202020204" pitchFamily="34" charset="0"/>
                        </a:rPr>
                        <a:t>NOT </a:t>
                      </a:r>
                    </a:p>
                    <a:p>
                      <a:pPr lvl="0" algn="ctr" eaLnBrk="1" fontAlgn="b" latinLnBrk="1" hangingPunct="1"/>
                      <a:r>
                        <a:rPr lang="en-ZA" altLang="en-US" sz="1200" b="1" dirty="0">
                          <a:latin typeface="Arial" panose="020B0604020202020204" pitchFamily="34" charset="0"/>
                          <a:cs typeface="Arial" panose="020B0604020202020204" pitchFamily="34" charset="0"/>
                        </a:rPr>
                        <a:t>ACHIEVED </a:t>
                      </a:r>
                      <a:endParaRPr lang="en-ZA" altLang="en-US" sz="1200" b="1" dirty="0">
                        <a:solidFill>
                          <a:schemeClr val="dk1"/>
                        </a:solidFill>
                        <a:latin typeface="Arial" panose="020B0604020202020204" pitchFamily="34" charset="0"/>
                        <a:cs typeface="Arial" panose="020B0604020202020204" pitchFamily="34" charset="0"/>
                      </a:endParaRPr>
                    </a:p>
                  </a:txBody>
                  <a:tcPr marL="7093" marR="7093" marT="7092" marB="0" anchor="b"/>
                </a:tc>
                <a:tc>
                  <a:txBody>
                    <a:bodyPr/>
                    <a:lstStyle/>
                    <a:p>
                      <a:pPr lvl="0" algn="ctr" eaLnBrk="1" fontAlgn="b" latinLnBrk="1" hangingPunct="1"/>
                      <a:r>
                        <a:rPr lang="en-ZA" altLang="en-US" sz="1200" b="1" dirty="0">
                          <a:latin typeface="Arial" panose="020B0604020202020204" pitchFamily="34" charset="0"/>
                          <a:cs typeface="Arial" panose="020B0604020202020204" pitchFamily="34" charset="0"/>
                        </a:rPr>
                        <a:t>%</a:t>
                      </a:r>
                      <a:endParaRPr lang="en-ZA" altLang="en-US" sz="1200" b="1" dirty="0">
                        <a:solidFill>
                          <a:schemeClr val="dk1"/>
                        </a:solidFill>
                        <a:latin typeface="Arial" panose="020B0604020202020204" pitchFamily="34" charset="0"/>
                        <a:cs typeface="Arial" panose="020B0604020202020204" pitchFamily="34" charset="0"/>
                      </a:endParaRPr>
                    </a:p>
                  </a:txBody>
                  <a:tcPr marL="7093" marR="7093" marT="7092" marB="0" anchor="b"/>
                </a:tc>
                <a:tc>
                  <a:txBody>
                    <a:bodyPr/>
                    <a:lstStyle/>
                    <a:p>
                      <a:pPr lvl="0" algn="ctr" eaLnBrk="1" fontAlgn="b" latinLnBrk="1" hangingPunct="1"/>
                      <a:r>
                        <a:rPr lang="en-ZA" altLang="en-US" sz="1200" b="1" dirty="0">
                          <a:latin typeface="Arial" panose="020B0604020202020204" pitchFamily="34" charset="0"/>
                          <a:cs typeface="Arial" panose="020B0604020202020204" pitchFamily="34" charset="0"/>
                        </a:rPr>
                        <a:t>PLANNED </a:t>
                      </a:r>
                    </a:p>
                    <a:p>
                      <a:pPr lvl="0" algn="ctr" eaLnBrk="1" fontAlgn="b" latinLnBrk="1" hangingPunct="1"/>
                      <a:r>
                        <a:rPr lang="en-ZA" altLang="en-US" sz="1200" b="1" dirty="0">
                          <a:latin typeface="Arial" panose="020B0604020202020204" pitchFamily="34" charset="0"/>
                          <a:cs typeface="Arial" panose="020B0604020202020204" pitchFamily="34" charset="0"/>
                        </a:rPr>
                        <a:t>TARGETS</a:t>
                      </a:r>
                      <a:endParaRPr lang="en-ZA" altLang="en-US" sz="1200" b="1" dirty="0">
                        <a:solidFill>
                          <a:schemeClr val="dk1"/>
                        </a:solidFill>
                        <a:latin typeface="Arial" panose="020B0604020202020204" pitchFamily="34" charset="0"/>
                        <a:cs typeface="Arial" panose="020B0604020202020204" pitchFamily="34" charset="0"/>
                      </a:endParaRPr>
                    </a:p>
                  </a:txBody>
                  <a:tcPr marL="7093" marR="7093" marT="7092" marB="0" anchor="b"/>
                </a:tc>
                <a:tc>
                  <a:txBody>
                    <a:bodyPr/>
                    <a:lstStyle/>
                    <a:p>
                      <a:pPr lvl="0" algn="ctr" eaLnBrk="1" fontAlgn="b" latinLnBrk="1" hangingPunct="1"/>
                      <a:r>
                        <a:rPr lang="en-ZA" altLang="en-US" sz="1200" b="1" dirty="0">
                          <a:latin typeface="Arial" panose="020B0604020202020204" pitchFamily="34" charset="0"/>
                          <a:cs typeface="Arial" panose="020B0604020202020204" pitchFamily="34" charset="0"/>
                        </a:rPr>
                        <a:t>ACHIEVED </a:t>
                      </a:r>
                      <a:endParaRPr lang="en-ZA" altLang="en-US" sz="1200" b="1" dirty="0">
                        <a:solidFill>
                          <a:schemeClr val="dk1"/>
                        </a:solidFill>
                        <a:latin typeface="Arial" panose="020B0604020202020204" pitchFamily="34" charset="0"/>
                        <a:cs typeface="Arial" panose="020B0604020202020204" pitchFamily="34" charset="0"/>
                      </a:endParaRPr>
                    </a:p>
                  </a:txBody>
                  <a:tcPr marL="7093" marR="7093" marT="7092" marB="0" anchor="b"/>
                </a:tc>
                <a:tc>
                  <a:txBody>
                    <a:bodyPr/>
                    <a:lstStyle/>
                    <a:p>
                      <a:pPr lvl="0" algn="ctr" eaLnBrk="1" fontAlgn="b" latinLnBrk="1" hangingPunct="1"/>
                      <a:r>
                        <a:rPr lang="en-ZA" altLang="en-US" sz="1200" b="1" dirty="0">
                          <a:latin typeface="Arial" panose="020B0604020202020204" pitchFamily="34" charset="0"/>
                          <a:cs typeface="Arial" panose="020B0604020202020204" pitchFamily="34" charset="0"/>
                        </a:rPr>
                        <a:t>%</a:t>
                      </a:r>
                      <a:endParaRPr lang="en-ZA" altLang="en-US" sz="1200" b="1" dirty="0">
                        <a:solidFill>
                          <a:schemeClr val="dk1"/>
                        </a:solidFill>
                        <a:latin typeface="Arial" panose="020B0604020202020204" pitchFamily="34" charset="0"/>
                        <a:cs typeface="Arial" panose="020B0604020202020204" pitchFamily="34" charset="0"/>
                      </a:endParaRPr>
                    </a:p>
                  </a:txBody>
                  <a:tcPr marL="7093" marR="7093" marT="7092" marB="0" anchor="b"/>
                </a:tc>
                <a:tc>
                  <a:txBody>
                    <a:bodyPr/>
                    <a:lstStyle/>
                    <a:p>
                      <a:pPr lvl="0" algn="ctr" eaLnBrk="1" fontAlgn="b" latinLnBrk="1" hangingPunct="1"/>
                      <a:r>
                        <a:rPr lang="en-ZA" altLang="en-US" sz="1200" b="1" dirty="0">
                          <a:latin typeface="Arial" panose="020B0604020202020204" pitchFamily="34" charset="0"/>
                          <a:cs typeface="Arial" panose="020B0604020202020204" pitchFamily="34" charset="0"/>
                        </a:rPr>
                        <a:t>NOT </a:t>
                      </a:r>
                    </a:p>
                    <a:p>
                      <a:pPr lvl="0" algn="ctr" eaLnBrk="1" fontAlgn="b" latinLnBrk="1" hangingPunct="1"/>
                      <a:r>
                        <a:rPr lang="en-ZA" altLang="en-US" sz="1200" b="1" dirty="0">
                          <a:latin typeface="Arial" panose="020B0604020202020204" pitchFamily="34" charset="0"/>
                          <a:cs typeface="Arial" panose="020B0604020202020204" pitchFamily="34" charset="0"/>
                        </a:rPr>
                        <a:t>ACHIEVED </a:t>
                      </a:r>
                      <a:endParaRPr lang="en-ZA" altLang="en-US" sz="1200" b="1" dirty="0">
                        <a:solidFill>
                          <a:schemeClr val="dk1"/>
                        </a:solidFill>
                        <a:latin typeface="Arial" panose="020B0604020202020204" pitchFamily="34" charset="0"/>
                        <a:cs typeface="Arial" panose="020B0604020202020204" pitchFamily="34" charset="0"/>
                      </a:endParaRPr>
                    </a:p>
                  </a:txBody>
                  <a:tcPr marL="7093" marR="7093" marT="7092" marB="0" anchor="b"/>
                </a:tc>
                <a:tc>
                  <a:txBody>
                    <a:bodyPr/>
                    <a:lstStyle/>
                    <a:p>
                      <a:pPr lvl="0" algn="ctr" eaLnBrk="1" fontAlgn="b" latinLnBrk="1" hangingPunct="1"/>
                      <a:r>
                        <a:rPr lang="en-ZA" altLang="en-US" sz="1200" b="1" dirty="0">
                          <a:latin typeface="Arial" panose="020B0604020202020204" pitchFamily="34" charset="0"/>
                          <a:cs typeface="Arial" panose="020B0604020202020204" pitchFamily="34" charset="0"/>
                        </a:rPr>
                        <a:t>%</a:t>
                      </a:r>
                      <a:endParaRPr lang="en-ZA" altLang="en-US" sz="1200" b="1" dirty="0">
                        <a:solidFill>
                          <a:schemeClr val="dk1"/>
                        </a:solidFill>
                        <a:latin typeface="Arial" panose="020B0604020202020204" pitchFamily="34" charset="0"/>
                        <a:cs typeface="Arial" panose="020B0604020202020204" pitchFamily="34" charset="0"/>
                      </a:endParaRPr>
                    </a:p>
                  </a:txBody>
                  <a:tcPr marL="7093" marR="7093" marT="7092" marB="0" anchor="b"/>
                </a:tc>
                <a:extLst>
                  <a:ext uri="{0D108BD9-81ED-4DB2-BD59-A6C34878D82A}">
                    <a16:rowId xmlns:a16="http://schemas.microsoft.com/office/drawing/2014/main" val="3538033339"/>
                  </a:ext>
                </a:extLst>
              </a:tr>
              <a:tr h="285791">
                <a:tc>
                  <a:txBody>
                    <a:bodyPr/>
                    <a:lstStyle/>
                    <a:p>
                      <a:pPr algn="ctr" rtl="0" fontAlgn="b"/>
                      <a:r>
                        <a:rPr lang="en-ZA" sz="1400" b="1" u="none" strike="noStrike" dirty="0">
                          <a:effectLst/>
                          <a:latin typeface="Arial" panose="020B0604020202020204" pitchFamily="34" charset="0"/>
                          <a:cs typeface="Arial" panose="020B0604020202020204" pitchFamily="34" charset="0"/>
                        </a:rPr>
                        <a:t>CS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100%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100%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extLst>
                  <a:ext uri="{0D108BD9-81ED-4DB2-BD59-A6C34878D82A}">
                    <a16:rowId xmlns:a16="http://schemas.microsoft.com/office/drawing/2014/main" val="2502008017"/>
                  </a:ext>
                </a:extLst>
              </a:tr>
              <a:tr h="421551">
                <a:tc>
                  <a:txBody>
                    <a:bodyPr/>
                    <a:lstStyle/>
                    <a:p>
                      <a:pPr algn="ctr" rtl="0" fontAlgn="b"/>
                      <a:r>
                        <a:rPr lang="en-ZA" sz="1400" b="1" u="none" strike="noStrike" dirty="0">
                          <a:effectLst/>
                          <a:latin typeface="Arial" panose="020B0604020202020204" pitchFamily="34" charset="0"/>
                          <a:cs typeface="Arial" panose="020B0604020202020204" pitchFamily="34" charset="0"/>
                        </a:rPr>
                        <a:t>IMS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33%</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67%</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i="0" u="none" strike="noStrike" dirty="0">
                          <a:solidFill>
                            <a:srgbClr val="000000"/>
                          </a:solidFill>
                          <a:effectLst/>
                          <a:latin typeface="Arial" panose="020B0604020202020204" pitchFamily="34" charset="0"/>
                          <a:cs typeface="Arial" panose="020B0604020202020204" pitchFamily="34" charset="0"/>
                        </a:rPr>
                        <a:t>3</a:t>
                      </a: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67%</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33%</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extLst>
                  <a:ext uri="{0D108BD9-81ED-4DB2-BD59-A6C34878D82A}">
                    <a16:rowId xmlns:a16="http://schemas.microsoft.com/office/drawing/2014/main" val="2759946025"/>
                  </a:ext>
                </a:extLst>
              </a:tr>
              <a:tr h="335411">
                <a:tc>
                  <a:txBody>
                    <a:bodyPr/>
                    <a:lstStyle/>
                    <a:p>
                      <a:pPr algn="ctr" rtl="0" fontAlgn="b"/>
                      <a:r>
                        <a:rPr lang="en-ZA" sz="1400" b="1" u="none" strike="noStrike" dirty="0">
                          <a:effectLst/>
                          <a:latin typeface="Arial" panose="020B0604020202020204" pitchFamily="34" charset="0"/>
                          <a:cs typeface="Arial" panose="020B0604020202020204" pitchFamily="34" charset="0"/>
                        </a:rPr>
                        <a:t>BMA</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6</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CC00"/>
                          </a:solidFill>
                          <a:effectLst/>
                          <a:latin typeface="Arial" panose="020B0604020202020204" pitchFamily="34" charset="0"/>
                          <a:cs typeface="Arial" panose="020B0604020202020204" pitchFamily="34" charset="0"/>
                        </a:rPr>
                        <a:t>50%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50%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CC00"/>
                          </a:solidFill>
                          <a:effectLst/>
                          <a:latin typeface="Arial" panose="020B0604020202020204" pitchFamily="34" charset="0"/>
                          <a:cs typeface="Arial" panose="020B0604020202020204" pitchFamily="34" charset="0"/>
                        </a:rPr>
                        <a:t>40%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60%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extLst>
                  <a:ext uri="{0D108BD9-81ED-4DB2-BD59-A6C34878D82A}">
                    <a16:rowId xmlns:a16="http://schemas.microsoft.com/office/drawing/2014/main" val="2385246935"/>
                  </a:ext>
                </a:extLst>
              </a:tr>
              <a:tr h="321465">
                <a:tc>
                  <a:txBody>
                    <a:bodyPr/>
                    <a:lstStyle/>
                    <a:p>
                      <a:pPr algn="ctr" rtl="0" fontAlgn="b"/>
                      <a:r>
                        <a:rPr lang="en-ZA" sz="1400" b="1" u="none" strike="noStrike" dirty="0">
                          <a:effectLst/>
                          <a:latin typeface="Arial" panose="020B0604020202020204" pitchFamily="34" charset="0"/>
                          <a:cs typeface="Arial" panose="020B0604020202020204" pitchFamily="34" charset="0"/>
                        </a:rPr>
                        <a:t>IS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effectLst/>
                          <a:latin typeface="Arial" panose="020B0604020202020204" pitchFamily="34" charset="0"/>
                          <a:cs typeface="Arial" panose="020B0604020202020204" pitchFamily="34" charset="0"/>
                        </a:rPr>
                        <a:t>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100%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67%</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33%</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extLst>
                  <a:ext uri="{0D108BD9-81ED-4DB2-BD59-A6C34878D82A}">
                    <a16:rowId xmlns:a16="http://schemas.microsoft.com/office/drawing/2014/main" val="1026032930"/>
                  </a:ext>
                </a:extLst>
              </a:tr>
              <a:tr h="368350">
                <a:tc>
                  <a:txBody>
                    <a:bodyPr/>
                    <a:lstStyle/>
                    <a:p>
                      <a:pPr algn="ctr" rtl="0" fontAlgn="b"/>
                      <a:r>
                        <a:rPr lang="en-ZA" sz="1400" b="1" u="none" strike="noStrike" dirty="0">
                          <a:effectLst/>
                          <a:latin typeface="Arial" panose="020B0604020202020204" pitchFamily="34" charset="0"/>
                          <a:cs typeface="Arial" panose="020B0604020202020204" pitchFamily="34" charset="0"/>
                        </a:rPr>
                        <a:t>IPS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50%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50%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100%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20%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extLst>
                  <a:ext uri="{0D108BD9-81ED-4DB2-BD59-A6C34878D82A}">
                    <a16:rowId xmlns:a16="http://schemas.microsoft.com/office/drawing/2014/main" val="970853581"/>
                  </a:ext>
                </a:extLst>
              </a:tr>
              <a:tr h="425557">
                <a:tc>
                  <a:txBody>
                    <a:bodyPr/>
                    <a:lstStyle/>
                    <a:p>
                      <a:pPr algn="ctr" rtl="0" fontAlgn="b"/>
                      <a:r>
                        <a:rPr lang="en-ZA" sz="1400" b="1" u="none" strike="noStrike" dirty="0">
                          <a:effectLst/>
                          <a:latin typeface="Arial" panose="020B0604020202020204" pitchFamily="34" charset="0"/>
                          <a:cs typeface="Arial" panose="020B0604020202020204" pitchFamily="34" charset="0"/>
                        </a:rPr>
                        <a:t>HRM&amp;D</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100%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effectLst/>
                          <a:latin typeface="Arial" panose="020B0604020202020204" pitchFamily="34" charset="0"/>
                          <a:cs typeface="Arial" panose="020B0604020202020204" pitchFamily="34" charset="0"/>
                        </a:rPr>
                        <a:t>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100%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effectLst/>
                          <a:latin typeface="Arial" panose="020B0604020202020204" pitchFamily="34" charset="0"/>
                          <a:cs typeface="Arial" panose="020B0604020202020204" pitchFamily="34" charset="0"/>
                        </a:rPr>
                        <a:t>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extLst>
                  <a:ext uri="{0D108BD9-81ED-4DB2-BD59-A6C34878D82A}">
                    <a16:rowId xmlns:a16="http://schemas.microsoft.com/office/drawing/2014/main" val="955238933"/>
                  </a:ext>
                </a:extLst>
              </a:tr>
              <a:tr h="304014">
                <a:tc>
                  <a:txBody>
                    <a:bodyPr/>
                    <a:lstStyle/>
                    <a:p>
                      <a:pPr algn="ctr" rtl="0" fontAlgn="b"/>
                      <a:r>
                        <a:rPr lang="en-ZA" sz="1400" b="1" u="none" strike="noStrike" dirty="0">
                          <a:effectLst/>
                          <a:latin typeface="Arial" panose="020B0604020202020204" pitchFamily="34" charset="0"/>
                          <a:cs typeface="Arial" panose="020B0604020202020204" pitchFamily="34" charset="0"/>
                        </a:rPr>
                        <a:t>CC&amp;SS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100%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100%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extLst>
                  <a:ext uri="{0D108BD9-81ED-4DB2-BD59-A6C34878D82A}">
                    <a16:rowId xmlns:a16="http://schemas.microsoft.com/office/drawing/2014/main" val="2134533554"/>
                  </a:ext>
                </a:extLst>
              </a:tr>
              <a:tr h="272134">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DG’s</a:t>
                      </a:r>
                      <a:r>
                        <a:rPr lang="en-US" sz="1400" b="1" i="0" u="none" strike="noStrike" baseline="0" dirty="0">
                          <a:solidFill>
                            <a:srgbClr val="000000"/>
                          </a:solidFill>
                          <a:effectLst/>
                          <a:latin typeface="Arial" panose="020B0604020202020204" pitchFamily="34" charset="0"/>
                          <a:cs typeface="Arial" panose="020B0604020202020204" pitchFamily="34" charset="0"/>
                        </a:rPr>
                        <a:t> O</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CC00"/>
                          </a:solidFill>
                          <a:effectLst/>
                          <a:latin typeface="Arial" panose="020B0604020202020204" pitchFamily="34" charset="0"/>
                          <a:cs typeface="Arial" panose="020B0604020202020204" pitchFamily="34" charset="0"/>
                        </a:rPr>
                        <a:t>75%</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FF0000"/>
                          </a:solidFill>
                          <a:effectLst/>
                          <a:latin typeface="Arial" panose="020B0604020202020204" pitchFamily="34" charset="0"/>
                          <a:cs typeface="Arial" panose="020B0604020202020204" pitchFamily="34" charset="0"/>
                        </a:rPr>
                        <a:t>25%</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CC00"/>
                          </a:solidFill>
                          <a:effectLst/>
                          <a:latin typeface="Arial" panose="020B0604020202020204" pitchFamily="34" charset="0"/>
                          <a:cs typeface="Arial" panose="020B0604020202020204" pitchFamily="34" charset="0"/>
                        </a:rPr>
                        <a:t>75%</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FF0000"/>
                          </a:solidFill>
                          <a:effectLst/>
                          <a:latin typeface="Arial" panose="020B0604020202020204" pitchFamily="34" charset="0"/>
                          <a:cs typeface="Arial" panose="020B0604020202020204" pitchFamily="34" charset="0"/>
                        </a:rPr>
                        <a:t>25%</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extLst>
                  <a:ext uri="{0D108BD9-81ED-4DB2-BD59-A6C34878D82A}">
                    <a16:rowId xmlns:a16="http://schemas.microsoft.com/office/drawing/2014/main" val="1220595679"/>
                  </a:ext>
                </a:extLst>
              </a:tr>
              <a:tr h="492013">
                <a:tc>
                  <a:txBody>
                    <a:bodyPr/>
                    <a:lstStyle/>
                    <a:p>
                      <a:pPr algn="ctr" rtl="0" fontAlgn="b"/>
                      <a:r>
                        <a:rPr lang="en-ZA" sz="1400" b="1" u="none" strike="noStrike" dirty="0">
                          <a:effectLst/>
                          <a:latin typeface="Arial" panose="020B0604020202020204" pitchFamily="34" charset="0"/>
                          <a:cs typeface="Arial" panose="020B0604020202020204" pitchFamily="34" charset="0"/>
                        </a:rPr>
                        <a:t>TOTAL</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27</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19</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70%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8</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30%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30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solidFill>
                      <a:schemeClr val="accent3">
                        <a:lumMod val="20000"/>
                        <a:lumOff val="80000"/>
                      </a:schemeClr>
                    </a:solidFill>
                  </a:tcPr>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24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solidFill>
                      <a:schemeClr val="accent3">
                        <a:lumMod val="20000"/>
                        <a:lumOff val="80000"/>
                      </a:schemeClr>
                    </a:solidFill>
                  </a:tcPr>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80%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6</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20%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extLst>
                  <a:ext uri="{0D108BD9-81ED-4DB2-BD59-A6C34878D82A}">
                    <a16:rowId xmlns:a16="http://schemas.microsoft.com/office/drawing/2014/main" val="3321674178"/>
                  </a:ext>
                </a:extLst>
              </a:tr>
            </a:tbl>
          </a:graphicData>
        </a:graphic>
      </p:graphicFrame>
      <p:sp>
        <p:nvSpPr>
          <p:cNvPr id="6" name="Rectangle 5"/>
          <p:cNvSpPr/>
          <p:nvPr/>
        </p:nvSpPr>
        <p:spPr>
          <a:xfrm>
            <a:off x="33338" y="5041874"/>
            <a:ext cx="9110659" cy="923330"/>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department improved its performance by 10% in Q2 when compared with the Q1 performance of </a:t>
            </a:r>
            <a:r>
              <a:rPr lang="en-US" sz="1700" dirty="0">
                <a:latin typeface="Arial" panose="020B0604020202020204" pitchFamily="34" charset="0"/>
                <a:cs typeface="Arial" panose="020B0604020202020204" pitchFamily="34" charset="0"/>
              </a:rPr>
              <a:t>the</a:t>
            </a:r>
            <a:r>
              <a:rPr lang="en-US" dirty="0">
                <a:latin typeface="Arial" panose="020B0604020202020204" pitchFamily="34" charset="0"/>
                <a:cs typeface="Arial" panose="020B0604020202020204" pitchFamily="34" charset="0"/>
              </a:rPr>
              <a:t> 2021-22 financial year. </a:t>
            </a:r>
            <a:endParaRPr lang="en-ZA" dirty="0"/>
          </a:p>
        </p:txBody>
      </p:sp>
      <p:sp>
        <p:nvSpPr>
          <p:cNvPr id="8" name="Left-Right Arrow 21"/>
          <p:cNvSpPr/>
          <p:nvPr/>
        </p:nvSpPr>
        <p:spPr>
          <a:xfrm>
            <a:off x="7355574" y="1416682"/>
            <a:ext cx="323850" cy="231775"/>
          </a:xfrm>
          <a:prstGeom prst="leftRightArrow">
            <a:avLst>
              <a:gd name="adj1" fmla="val 50000"/>
              <a:gd name="adj2" fmla="val 49997"/>
            </a:avLst>
          </a:prstGeom>
          <a:solidFill>
            <a:srgbClr val="00B05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dirty="0">
              <a:solidFill>
                <a:srgbClr val="FFFFFF"/>
              </a:solidFill>
            </a:endParaRPr>
          </a:p>
        </p:txBody>
      </p:sp>
      <p:sp>
        <p:nvSpPr>
          <p:cNvPr id="9" name="Down Arrow 17"/>
          <p:cNvSpPr/>
          <p:nvPr/>
        </p:nvSpPr>
        <p:spPr>
          <a:xfrm rot="10800000">
            <a:off x="7378632" y="1761465"/>
            <a:ext cx="277734" cy="248398"/>
          </a:xfrm>
          <a:prstGeom prst="downArrow">
            <a:avLst>
              <a:gd name="adj1" fmla="val 50000"/>
              <a:gd name="adj2" fmla="val 56944"/>
            </a:avLst>
          </a:prstGeom>
          <a:solidFill>
            <a:srgbClr val="00CC0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sz="2000" b="1" dirty="0">
              <a:ea typeface="Arial" pitchFamily="34" charset="0"/>
            </a:endParaRPr>
          </a:p>
        </p:txBody>
      </p:sp>
      <p:sp>
        <p:nvSpPr>
          <p:cNvPr id="10" name="Down Arrow 12"/>
          <p:cNvSpPr/>
          <p:nvPr/>
        </p:nvSpPr>
        <p:spPr>
          <a:xfrm>
            <a:off x="7378632" y="2115127"/>
            <a:ext cx="306023" cy="249401"/>
          </a:xfrm>
          <a:prstGeom prst="downArrow">
            <a:avLst>
              <a:gd name="adj1" fmla="val 50000"/>
              <a:gd name="adj2" fmla="val 49606"/>
            </a:avLst>
          </a:prstGeom>
          <a:solidFill>
            <a:srgbClr val="FF000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sz="2000" b="1" dirty="0">
              <a:ea typeface="Arial" pitchFamily="34" charset="0"/>
            </a:endParaRPr>
          </a:p>
        </p:txBody>
      </p:sp>
      <p:sp>
        <p:nvSpPr>
          <p:cNvPr id="11" name="Down Arrow 12"/>
          <p:cNvSpPr/>
          <p:nvPr/>
        </p:nvSpPr>
        <p:spPr>
          <a:xfrm>
            <a:off x="7378632" y="2419547"/>
            <a:ext cx="327228" cy="272365"/>
          </a:xfrm>
          <a:prstGeom prst="downArrow">
            <a:avLst>
              <a:gd name="adj1" fmla="val 50000"/>
              <a:gd name="adj2" fmla="val 49606"/>
            </a:avLst>
          </a:prstGeom>
          <a:solidFill>
            <a:srgbClr val="FF000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sz="2000" b="1" dirty="0">
              <a:ea typeface="Arial" pitchFamily="34" charset="0"/>
            </a:endParaRPr>
          </a:p>
        </p:txBody>
      </p:sp>
      <p:sp>
        <p:nvSpPr>
          <p:cNvPr id="12" name="Down Arrow 17"/>
          <p:cNvSpPr/>
          <p:nvPr/>
        </p:nvSpPr>
        <p:spPr>
          <a:xfrm rot="10800000">
            <a:off x="7355573" y="2818151"/>
            <a:ext cx="300793" cy="255493"/>
          </a:xfrm>
          <a:prstGeom prst="downArrow">
            <a:avLst>
              <a:gd name="adj1" fmla="val 50000"/>
              <a:gd name="adj2" fmla="val 56944"/>
            </a:avLst>
          </a:prstGeom>
          <a:solidFill>
            <a:srgbClr val="00CC0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sz="2000" b="1" dirty="0">
              <a:ea typeface="Arial" pitchFamily="34" charset="0"/>
            </a:endParaRPr>
          </a:p>
        </p:txBody>
      </p:sp>
      <p:sp>
        <p:nvSpPr>
          <p:cNvPr id="14" name="Left-Right Arrow 21"/>
          <p:cNvSpPr/>
          <p:nvPr/>
        </p:nvSpPr>
        <p:spPr>
          <a:xfrm>
            <a:off x="7332516" y="3264986"/>
            <a:ext cx="323850" cy="231775"/>
          </a:xfrm>
          <a:prstGeom prst="leftRightArrow">
            <a:avLst>
              <a:gd name="adj1" fmla="val 50000"/>
              <a:gd name="adj2" fmla="val 49997"/>
            </a:avLst>
          </a:prstGeom>
          <a:solidFill>
            <a:srgbClr val="00B05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dirty="0">
              <a:solidFill>
                <a:srgbClr val="FFFFFF"/>
              </a:solidFill>
            </a:endParaRPr>
          </a:p>
        </p:txBody>
      </p:sp>
      <p:sp>
        <p:nvSpPr>
          <p:cNvPr id="15" name="Left-Right Arrow 21"/>
          <p:cNvSpPr/>
          <p:nvPr/>
        </p:nvSpPr>
        <p:spPr>
          <a:xfrm>
            <a:off x="7332516" y="3572366"/>
            <a:ext cx="323850" cy="231775"/>
          </a:xfrm>
          <a:prstGeom prst="leftRightArrow">
            <a:avLst>
              <a:gd name="adj1" fmla="val 50000"/>
              <a:gd name="adj2" fmla="val 49997"/>
            </a:avLst>
          </a:prstGeom>
          <a:solidFill>
            <a:srgbClr val="00B05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dirty="0">
              <a:solidFill>
                <a:srgbClr val="FFFFFF"/>
              </a:solidFill>
            </a:endParaRPr>
          </a:p>
        </p:txBody>
      </p:sp>
      <p:sp>
        <p:nvSpPr>
          <p:cNvPr id="16" name="Left-Right Arrow 21"/>
          <p:cNvSpPr/>
          <p:nvPr/>
        </p:nvSpPr>
        <p:spPr>
          <a:xfrm>
            <a:off x="7332516" y="3859081"/>
            <a:ext cx="323850" cy="231775"/>
          </a:xfrm>
          <a:prstGeom prst="leftRightArrow">
            <a:avLst>
              <a:gd name="adj1" fmla="val 50000"/>
              <a:gd name="adj2" fmla="val 49997"/>
            </a:avLst>
          </a:prstGeom>
          <a:solidFill>
            <a:srgbClr val="00B05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dirty="0">
              <a:solidFill>
                <a:srgbClr val="FFFFFF"/>
              </a:solidFill>
            </a:endParaRPr>
          </a:p>
        </p:txBody>
      </p:sp>
      <p:sp>
        <p:nvSpPr>
          <p:cNvPr id="17" name="Down Arrow 17"/>
          <p:cNvSpPr/>
          <p:nvPr/>
        </p:nvSpPr>
        <p:spPr>
          <a:xfrm rot="10800000">
            <a:off x="7367102" y="4286628"/>
            <a:ext cx="300793" cy="255493"/>
          </a:xfrm>
          <a:prstGeom prst="downArrow">
            <a:avLst>
              <a:gd name="adj1" fmla="val 50000"/>
              <a:gd name="adj2" fmla="val 56944"/>
            </a:avLst>
          </a:prstGeom>
          <a:solidFill>
            <a:srgbClr val="00CC0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sz="2000" b="1" dirty="0">
              <a:ea typeface="Arial" pitchFamily="34" charset="0"/>
            </a:endParaRPr>
          </a:p>
        </p:txBody>
      </p:sp>
      <p:sp>
        <p:nvSpPr>
          <p:cNvPr id="18" name="Rectangle 18"/>
          <p:cNvSpPr/>
          <p:nvPr/>
        </p:nvSpPr>
        <p:spPr>
          <a:xfrm>
            <a:off x="1459550" y="4811221"/>
            <a:ext cx="992187" cy="30638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r>
              <a:rPr lang="en-ZA" altLang="en-US" b="1" dirty="0">
                <a:solidFill>
                  <a:schemeClr val="tx1"/>
                </a:solidFill>
                <a:ea typeface="Arial" pitchFamily="34" charset="0"/>
              </a:rPr>
              <a:t>Improved</a:t>
            </a:r>
          </a:p>
        </p:txBody>
      </p:sp>
      <p:sp>
        <p:nvSpPr>
          <p:cNvPr id="19" name="Rectangle 22"/>
          <p:cNvSpPr/>
          <p:nvPr/>
        </p:nvSpPr>
        <p:spPr>
          <a:xfrm>
            <a:off x="4309109" y="4875754"/>
            <a:ext cx="1157287" cy="306387"/>
          </a:xfrm>
          <a:prstGeom prst="rect">
            <a:avLst/>
          </a:prstGeom>
          <a:solidFill>
            <a:schemeClr val="bg1"/>
          </a:solid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fontAlgn="ctr"/>
            <a:r>
              <a:rPr lang="en-ZA" altLang="en-US" b="1" dirty="0">
                <a:solidFill>
                  <a:schemeClr val="tx1"/>
                </a:solidFill>
                <a:ea typeface="Arial" pitchFamily="34" charset="0"/>
              </a:rPr>
              <a:t>Unchanged</a:t>
            </a:r>
          </a:p>
        </p:txBody>
      </p:sp>
      <p:sp>
        <p:nvSpPr>
          <p:cNvPr id="20" name="Rectangle 1"/>
          <p:cNvSpPr/>
          <p:nvPr/>
        </p:nvSpPr>
        <p:spPr>
          <a:xfrm>
            <a:off x="7715752" y="4874166"/>
            <a:ext cx="1100137" cy="3079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fontAlgn="ctr"/>
            <a:r>
              <a:rPr lang="en-ZA" altLang="en-US" b="1" dirty="0">
                <a:solidFill>
                  <a:schemeClr val="tx1"/>
                </a:solidFill>
                <a:ea typeface="Arial" pitchFamily="34" charset="0"/>
              </a:rPr>
              <a:t>Regressed</a:t>
            </a:r>
          </a:p>
        </p:txBody>
      </p:sp>
      <p:sp>
        <p:nvSpPr>
          <p:cNvPr id="21" name="Down Arrow 12"/>
          <p:cNvSpPr/>
          <p:nvPr/>
        </p:nvSpPr>
        <p:spPr>
          <a:xfrm>
            <a:off x="7409729" y="4908501"/>
            <a:ext cx="306023" cy="249401"/>
          </a:xfrm>
          <a:prstGeom prst="downArrow">
            <a:avLst>
              <a:gd name="adj1" fmla="val 50000"/>
              <a:gd name="adj2" fmla="val 49606"/>
            </a:avLst>
          </a:prstGeom>
          <a:solidFill>
            <a:srgbClr val="FF000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sz="2000" b="1" dirty="0">
              <a:ea typeface="Arial" pitchFamily="34" charset="0"/>
            </a:endParaRPr>
          </a:p>
        </p:txBody>
      </p:sp>
      <p:sp>
        <p:nvSpPr>
          <p:cNvPr id="22" name="Left-Right Arrow 21"/>
          <p:cNvSpPr/>
          <p:nvPr/>
        </p:nvSpPr>
        <p:spPr>
          <a:xfrm>
            <a:off x="3923551" y="4885833"/>
            <a:ext cx="323850" cy="231775"/>
          </a:xfrm>
          <a:prstGeom prst="leftRightArrow">
            <a:avLst>
              <a:gd name="adj1" fmla="val 50000"/>
              <a:gd name="adj2" fmla="val 49997"/>
            </a:avLst>
          </a:prstGeom>
          <a:solidFill>
            <a:srgbClr val="00B05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dirty="0">
              <a:solidFill>
                <a:srgbClr val="FFFFFF"/>
              </a:solidFill>
            </a:endParaRPr>
          </a:p>
        </p:txBody>
      </p:sp>
      <p:sp>
        <p:nvSpPr>
          <p:cNvPr id="23" name="Down Arrow 17"/>
          <p:cNvSpPr/>
          <p:nvPr/>
        </p:nvSpPr>
        <p:spPr>
          <a:xfrm rot="10800000">
            <a:off x="1120108" y="4840215"/>
            <a:ext cx="277734" cy="248398"/>
          </a:xfrm>
          <a:prstGeom prst="downArrow">
            <a:avLst>
              <a:gd name="adj1" fmla="val 50000"/>
              <a:gd name="adj2" fmla="val 56944"/>
            </a:avLst>
          </a:prstGeom>
          <a:solidFill>
            <a:srgbClr val="00CC0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sz="2000" b="1" dirty="0">
              <a:ea typeface="Arial" pitchFamily="34" charset="0"/>
            </a:endParaRPr>
          </a:p>
        </p:txBody>
      </p:sp>
    </p:spTree>
    <p:extLst>
      <p:ext uri="{BB962C8B-B14F-4D97-AF65-F5344CB8AC3E}">
        <p14:creationId xmlns:p14="http://schemas.microsoft.com/office/powerpoint/2010/main" val="4247317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a:p>
        </p:txBody>
      </p:sp>
      <p:sp>
        <p:nvSpPr>
          <p:cNvPr id="5125" name="Slide Number Placeholder 3"/>
          <p:cNvSpPr>
            <a:spLocks noGrp="1"/>
          </p:cNvSpPr>
          <p:nvPr>
            <p:ph type="sldNum" sz="quarter" idx="12"/>
          </p:nvPr>
        </p:nvSpPr>
        <p:spPr bwMode="auto">
          <a:xfrm>
            <a:off x="4091939" y="6305868"/>
            <a:ext cx="1574759" cy="1758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r>
              <a:rPr lang="en-US" altLang="en-US" sz="1800" b="1" dirty="0"/>
              <a:t>14</a:t>
            </a:r>
            <a:endParaRPr lang="en-ZA" altLang="en-US" sz="1800" b="1" dirty="0"/>
          </a:p>
        </p:txBody>
      </p:sp>
      <p:sp>
        <p:nvSpPr>
          <p:cNvPr id="5126" name="Rectangle 1"/>
          <p:cNvSpPr>
            <a:spLocks noChangeArrowheads="1"/>
          </p:cNvSpPr>
          <p:nvPr/>
        </p:nvSpPr>
        <p:spPr bwMode="auto">
          <a:xfrm>
            <a:off x="-337068" y="48058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333815270"/>
              </p:ext>
            </p:extLst>
          </p:nvPr>
        </p:nvGraphicFramePr>
        <p:xfrm>
          <a:off x="107950" y="86858"/>
          <a:ext cx="8927193" cy="598942"/>
        </p:xfrm>
        <a:graphic>
          <a:graphicData uri="http://schemas.openxmlformats.org/drawingml/2006/table">
            <a:tbl>
              <a:tblPr firstRow="1" firstCol="1" bandRow="1"/>
              <a:tblGrid>
                <a:gridCol w="8927193">
                  <a:extLst>
                    <a:ext uri="{9D8B030D-6E8A-4147-A177-3AD203B41FA5}">
                      <a16:colId xmlns:a16="http://schemas.microsoft.com/office/drawing/2014/main" val="20000"/>
                    </a:ext>
                  </a:extLst>
                </a:gridCol>
              </a:tblGrid>
              <a:tr h="598942">
                <a:tc>
                  <a:txBody>
                    <a:bodyPr/>
                    <a:lstStyle/>
                    <a:p>
                      <a:pPr algn="ctr">
                        <a:spcAft>
                          <a:spcPts val="1200"/>
                        </a:spcAft>
                        <a:buFont typeface="Wingdings" panose="05000000000000000000" pitchFamily="2" charset="2"/>
                        <a:buNone/>
                      </a:pPr>
                      <a:r>
                        <a:rPr lang="en-ZA" altLang="en-US" sz="2600" b="1" dirty="0">
                          <a:solidFill>
                            <a:schemeClr val="tx1"/>
                          </a:solidFill>
                          <a:latin typeface="Arial" panose="020B0604020202020204" pitchFamily="34" charset="0"/>
                          <a:cs typeface="Arial" panose="020B0604020202020204" pitchFamily="34" charset="0"/>
                        </a:rPr>
                        <a:t>DHA OVERALL</a:t>
                      </a:r>
                      <a:r>
                        <a:rPr lang="en-ZA" altLang="en-US" sz="2600" b="1" baseline="0" dirty="0">
                          <a:solidFill>
                            <a:schemeClr val="tx1"/>
                          </a:solidFill>
                          <a:latin typeface="Arial" panose="020B0604020202020204" pitchFamily="34" charset="0"/>
                          <a:cs typeface="Arial" panose="020B0604020202020204" pitchFamily="34" charset="0"/>
                        </a:rPr>
                        <a:t> PERFORMANCE FOR QUARTER 3</a:t>
                      </a:r>
                      <a:endParaRPr lang="en-US" altLang="en-US" sz="2600" b="1" dirty="0">
                        <a:solidFill>
                          <a:schemeClr val="tx1"/>
                        </a:solidFill>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nvex"/>
                      <a:lightRig rig="flood" dir="t"/>
                    </a:cell3D>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a:tcPr>
                </a:tc>
                <a:extLst>
                  <a:ext uri="{0D108BD9-81ED-4DB2-BD59-A6C34878D82A}">
                    <a16:rowId xmlns:a16="http://schemas.microsoft.com/office/drawing/2014/main" val="10000"/>
                  </a:ext>
                </a:extLst>
              </a:tr>
            </a:tbl>
          </a:graphicData>
        </a:graphic>
      </p:graphicFrame>
      <p:graphicFrame>
        <p:nvGraphicFramePr>
          <p:cNvPr id="12" name="Chart 11"/>
          <p:cNvGraphicFramePr>
            <a:graphicFrameLocks/>
          </p:cNvGraphicFramePr>
          <p:nvPr/>
        </p:nvGraphicFramePr>
        <p:xfrm>
          <a:off x="107950" y="1838323"/>
          <a:ext cx="8710789" cy="412877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253320" y="745608"/>
            <a:ext cx="8781823" cy="923330"/>
          </a:xfrm>
          <a:prstGeom prst="rect">
            <a:avLst/>
          </a:prstGeom>
        </p:spPr>
        <p:txBody>
          <a:bodyPr wrap="square">
            <a:spAutoFit/>
          </a:bodyPr>
          <a:lstStyle/>
          <a:p>
            <a:r>
              <a:rPr lang="en-GB" altLang="en-US" dirty="0">
                <a:latin typeface="Arial" panose="020B0604020202020204" pitchFamily="34" charset="0"/>
                <a:cs typeface="Arial" panose="020B0604020202020204" pitchFamily="34" charset="0"/>
              </a:rPr>
              <a:t>There were 28 targets planned for the 3</a:t>
            </a:r>
            <a:r>
              <a:rPr lang="en-GB" altLang="en-US" baseline="30000" dirty="0">
                <a:latin typeface="Arial" panose="020B0604020202020204" pitchFamily="34" charset="0"/>
                <a:cs typeface="Arial" panose="020B0604020202020204" pitchFamily="34" charset="0"/>
              </a:rPr>
              <a:t>rd</a:t>
            </a:r>
            <a:r>
              <a:rPr lang="en-GB" altLang="en-US" dirty="0">
                <a:latin typeface="Arial" panose="020B0604020202020204" pitchFamily="34" charset="0"/>
                <a:cs typeface="Arial" panose="020B0604020202020204" pitchFamily="34" charset="0"/>
              </a:rPr>
              <a:t>  quarter of the 2021/22 FY. </a:t>
            </a:r>
          </a:p>
          <a:p>
            <a:r>
              <a:rPr lang="en-GB" altLang="en-US" dirty="0">
                <a:latin typeface="Arial" panose="020B0604020202020204" pitchFamily="34" charset="0"/>
                <a:cs typeface="Arial" panose="020B0604020202020204" pitchFamily="34" charset="0"/>
              </a:rPr>
              <a:t>Of these 28 targets, 20 were achieved equating to a 71% achievement rate and 8 (29%) targets were not achieved</a:t>
            </a:r>
            <a:r>
              <a:rPr lang="en-ZA" altLang="en-US" dirty="0">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This is depicted in the graph below</a:t>
            </a:r>
            <a:endParaRPr lang="en-ZA" dirty="0"/>
          </a:p>
        </p:txBody>
      </p:sp>
      <p:graphicFrame>
        <p:nvGraphicFramePr>
          <p:cNvPr id="14" name="Chart 13"/>
          <p:cNvGraphicFramePr>
            <a:graphicFrameLocks/>
          </p:cNvGraphicFramePr>
          <p:nvPr/>
        </p:nvGraphicFramePr>
        <p:xfrm>
          <a:off x="-108453" y="1838323"/>
          <a:ext cx="9252453" cy="41287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nvGraphicFramePr>
        <p:xfrm>
          <a:off x="48071" y="1728747"/>
          <a:ext cx="8939404" cy="4238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09400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a:p>
        </p:txBody>
      </p:sp>
      <p:sp>
        <p:nvSpPr>
          <p:cNvPr id="5125" name="Slide Number Placeholder 3"/>
          <p:cNvSpPr>
            <a:spLocks noGrp="1"/>
          </p:cNvSpPr>
          <p:nvPr>
            <p:ph type="sldNum" sz="quarter" idx="12"/>
          </p:nvPr>
        </p:nvSpPr>
        <p:spPr bwMode="auto">
          <a:xfrm>
            <a:off x="4046219" y="6299200"/>
            <a:ext cx="151241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r>
              <a:rPr lang="en-US" altLang="en-US" sz="1800" b="1" dirty="0"/>
              <a:t>15</a:t>
            </a:r>
            <a:endParaRPr lang="en-ZA" altLang="en-US" sz="1800" b="1" dirty="0"/>
          </a:p>
        </p:txBody>
      </p:sp>
      <p:sp>
        <p:nvSpPr>
          <p:cNvPr id="5126" name="Rectangle 1"/>
          <p:cNvSpPr>
            <a:spLocks noChangeArrowheads="1"/>
          </p:cNvSpPr>
          <p:nvPr/>
        </p:nvSpPr>
        <p:spPr bwMode="auto">
          <a:xfrm>
            <a:off x="-141125" y="609171"/>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700192103"/>
              </p:ext>
            </p:extLst>
          </p:nvPr>
        </p:nvGraphicFramePr>
        <p:xfrm>
          <a:off x="107950" y="86858"/>
          <a:ext cx="8927193" cy="631599"/>
        </p:xfrm>
        <a:graphic>
          <a:graphicData uri="http://schemas.openxmlformats.org/drawingml/2006/table">
            <a:tbl>
              <a:tblPr firstRow="1" firstCol="1" bandRow="1"/>
              <a:tblGrid>
                <a:gridCol w="8927193">
                  <a:extLst>
                    <a:ext uri="{9D8B030D-6E8A-4147-A177-3AD203B41FA5}">
                      <a16:colId xmlns:a16="http://schemas.microsoft.com/office/drawing/2014/main" val="20000"/>
                    </a:ext>
                  </a:extLst>
                </a:gridCol>
              </a:tblGrid>
              <a:tr h="631599">
                <a:tc>
                  <a:txBody>
                    <a:bodyPr/>
                    <a:lstStyle/>
                    <a:p>
                      <a:pPr algn="ctr">
                        <a:lnSpc>
                          <a:spcPct val="107000"/>
                        </a:lnSpc>
                        <a:spcAft>
                          <a:spcPts val="0"/>
                        </a:spcAft>
                      </a:pPr>
                      <a:r>
                        <a:rPr lang="en-ZA"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PERFORMANCE</a:t>
                      </a:r>
                      <a:r>
                        <a:rPr lang="en-ZA" sz="28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PER </a:t>
                      </a:r>
                      <a:r>
                        <a:rPr lang="en-ZA"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PROGRAMME</a:t>
                      </a:r>
                      <a:r>
                        <a:rPr lang="en-ZA"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nvex"/>
                      <a:lightRig rig="flood" dir="t"/>
                    </a:cell3D>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a:tcPr>
                </a:tc>
                <a:extLst>
                  <a:ext uri="{0D108BD9-81ED-4DB2-BD59-A6C34878D82A}">
                    <a16:rowId xmlns:a16="http://schemas.microsoft.com/office/drawing/2014/main" val="10000"/>
                  </a:ext>
                </a:extLst>
              </a:tr>
            </a:tbl>
          </a:graphicData>
        </a:graphic>
      </p:graphicFrame>
      <p:graphicFrame>
        <p:nvGraphicFramePr>
          <p:cNvPr id="2" name="Table 1"/>
          <p:cNvGraphicFramePr>
            <a:graphicFrameLocks noGrp="1"/>
          </p:cNvGraphicFramePr>
          <p:nvPr/>
        </p:nvGraphicFramePr>
        <p:xfrm>
          <a:off x="107949" y="829324"/>
          <a:ext cx="8963538" cy="3930250"/>
        </p:xfrm>
        <a:graphic>
          <a:graphicData uri="http://schemas.openxmlformats.org/drawingml/2006/table">
            <a:tbl>
              <a:tblPr firstRow="1" bandRow="1">
                <a:tableStyleId>{5C22544A-7EE6-4342-B048-85BDC9FD1C3A}</a:tableStyleId>
              </a:tblPr>
              <a:tblGrid>
                <a:gridCol w="2898942">
                  <a:extLst>
                    <a:ext uri="{9D8B030D-6E8A-4147-A177-3AD203B41FA5}">
                      <a16:colId xmlns:a16="http://schemas.microsoft.com/office/drawing/2014/main" val="1581639107"/>
                    </a:ext>
                  </a:extLst>
                </a:gridCol>
                <a:gridCol w="1201153">
                  <a:extLst>
                    <a:ext uri="{9D8B030D-6E8A-4147-A177-3AD203B41FA5}">
                      <a16:colId xmlns:a16="http://schemas.microsoft.com/office/drawing/2014/main" val="2764638897"/>
                    </a:ext>
                  </a:extLst>
                </a:gridCol>
                <a:gridCol w="1278291">
                  <a:extLst>
                    <a:ext uri="{9D8B030D-6E8A-4147-A177-3AD203B41FA5}">
                      <a16:colId xmlns:a16="http://schemas.microsoft.com/office/drawing/2014/main" val="272506744"/>
                    </a:ext>
                  </a:extLst>
                </a:gridCol>
                <a:gridCol w="1487666">
                  <a:extLst>
                    <a:ext uri="{9D8B030D-6E8A-4147-A177-3AD203B41FA5}">
                      <a16:colId xmlns:a16="http://schemas.microsoft.com/office/drawing/2014/main" val="3121380101"/>
                    </a:ext>
                  </a:extLst>
                </a:gridCol>
                <a:gridCol w="1432568">
                  <a:extLst>
                    <a:ext uri="{9D8B030D-6E8A-4147-A177-3AD203B41FA5}">
                      <a16:colId xmlns:a16="http://schemas.microsoft.com/office/drawing/2014/main" val="1644382378"/>
                    </a:ext>
                  </a:extLst>
                </a:gridCol>
                <a:gridCol w="664918">
                  <a:extLst>
                    <a:ext uri="{9D8B030D-6E8A-4147-A177-3AD203B41FA5}">
                      <a16:colId xmlns:a16="http://schemas.microsoft.com/office/drawing/2014/main" val="4035877574"/>
                    </a:ext>
                  </a:extLst>
                </a:gridCol>
              </a:tblGrid>
              <a:tr h="248362">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1800" b="1" kern="1200" dirty="0">
                          <a:solidFill>
                            <a:schemeClr val="tx1"/>
                          </a:solidFill>
                          <a:latin typeface="Arial" panose="020B0604020202020204" pitchFamily="34" charset="0"/>
                          <a:ea typeface="+mn-ea"/>
                          <a:cs typeface="Arial" panose="020B0604020202020204" pitchFamily="34" charset="0"/>
                        </a:rPr>
                        <a:t>Programme</a:t>
                      </a:r>
                    </a:p>
                  </a:txBody>
                  <a:tcPr>
                    <a:solidFill>
                      <a:schemeClr val="accent3">
                        <a:lumMod val="75000"/>
                      </a:schemeClr>
                    </a:solidFill>
                  </a:tcPr>
                </a:tc>
                <a:tc>
                  <a:txBody>
                    <a:bodyPr/>
                    <a:lstStyle/>
                    <a:p>
                      <a:pPr algn="ctr" rtl="0" fontAlgn="b"/>
                      <a:r>
                        <a:rPr lang="en-ZA" sz="1800" b="1" kern="1200" dirty="0">
                          <a:solidFill>
                            <a:schemeClr val="tx1"/>
                          </a:solidFill>
                          <a:latin typeface="Arial" panose="020B0604020202020204" pitchFamily="34" charset="0"/>
                          <a:ea typeface="+mn-ea"/>
                          <a:cs typeface="Arial" panose="020B0604020202020204" pitchFamily="34" charset="0"/>
                        </a:rPr>
                        <a:t>Planned targets </a:t>
                      </a:r>
                    </a:p>
                  </a:txBody>
                  <a:tcPr marL="7093" marR="7093" marT="7092" marB="0" anchor="b">
                    <a:solidFill>
                      <a:schemeClr val="accent3">
                        <a:lumMod val="75000"/>
                      </a:schemeClr>
                    </a:solidFill>
                  </a:tcPr>
                </a:tc>
                <a:tc>
                  <a:txBody>
                    <a:bodyPr/>
                    <a:lstStyle/>
                    <a:p>
                      <a:pPr algn="ctr"/>
                      <a:r>
                        <a:rPr lang="en-US" sz="1800" b="1" kern="1200" dirty="0">
                          <a:solidFill>
                            <a:schemeClr val="tx1"/>
                          </a:solidFill>
                          <a:latin typeface="Arial" panose="020B0604020202020204" pitchFamily="34" charset="0"/>
                          <a:ea typeface="+mn-ea"/>
                          <a:cs typeface="Arial" panose="020B0604020202020204" pitchFamily="34" charset="0"/>
                        </a:rPr>
                        <a:t>Achieved </a:t>
                      </a:r>
                    </a:p>
                  </a:txBody>
                  <a:tcPr marL="7093" marR="7093" marT="7092" marB="0">
                    <a:solidFill>
                      <a:schemeClr val="accent3">
                        <a:lumMod val="75000"/>
                      </a:schemeClr>
                    </a:solidFill>
                  </a:tcPr>
                </a:tc>
                <a:tc>
                  <a:txBody>
                    <a:bodyPr/>
                    <a:lstStyle/>
                    <a:p>
                      <a:pPr algn="ctr" rtl="0" fontAlgn="b"/>
                      <a:r>
                        <a:rPr lang="en-US" sz="1800" b="1" kern="1200" dirty="0">
                          <a:solidFill>
                            <a:schemeClr val="tx1"/>
                          </a:solidFill>
                          <a:latin typeface="Arial" panose="020B0604020202020204" pitchFamily="34" charset="0"/>
                          <a:ea typeface="+mn-ea"/>
                          <a:cs typeface="Arial" panose="020B0604020202020204" pitchFamily="34" charset="0"/>
                        </a:rPr>
                        <a:t>%</a:t>
                      </a:r>
                      <a:endParaRPr lang="en-ZA" sz="1800" b="1" kern="1200" dirty="0">
                        <a:solidFill>
                          <a:schemeClr val="tx1"/>
                        </a:solidFill>
                        <a:latin typeface="Arial" panose="020B0604020202020204" pitchFamily="34" charset="0"/>
                        <a:ea typeface="+mn-ea"/>
                        <a:cs typeface="Arial" panose="020B0604020202020204" pitchFamily="34" charset="0"/>
                      </a:endParaRPr>
                    </a:p>
                  </a:txBody>
                  <a:tcPr marL="7093" marR="7093" marT="7092" marB="0">
                    <a:solidFill>
                      <a:schemeClr val="accent3">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Arial" panose="020B0604020202020204" pitchFamily="34" charset="0"/>
                          <a:ea typeface="+mn-ea"/>
                          <a:cs typeface="Arial" panose="020B0604020202020204" pitchFamily="34" charset="0"/>
                        </a:rPr>
                        <a:t>Not achieved </a:t>
                      </a:r>
                    </a:p>
                  </a:txBody>
                  <a:tcPr>
                    <a:solidFill>
                      <a:schemeClr val="accent3">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Arial" panose="020B0604020202020204" pitchFamily="34" charset="0"/>
                          <a:ea typeface="+mn-ea"/>
                          <a:cs typeface="Arial" panose="020B0604020202020204" pitchFamily="34" charset="0"/>
                        </a:rPr>
                        <a:t>%</a:t>
                      </a:r>
                    </a:p>
                  </a:txBody>
                  <a:tcPr>
                    <a:solidFill>
                      <a:schemeClr val="accent3">
                        <a:lumMod val="75000"/>
                      </a:schemeClr>
                    </a:solidFill>
                  </a:tcPr>
                </a:tc>
                <a:extLst>
                  <a:ext uri="{0D108BD9-81ED-4DB2-BD59-A6C34878D82A}">
                    <a16:rowId xmlns:a16="http://schemas.microsoft.com/office/drawing/2014/main" val="1530744133"/>
                  </a:ext>
                </a:extLst>
              </a:tr>
              <a:tr h="748544">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600" b="1" kern="1200" dirty="0">
                          <a:solidFill>
                            <a:schemeClr val="dk1"/>
                          </a:solidFill>
                          <a:latin typeface="Arial" panose="020B0604020202020204" pitchFamily="34" charset="0"/>
                          <a:ea typeface="+mn-ea"/>
                          <a:cs typeface="Arial" panose="020B0604020202020204" pitchFamily="34" charset="0"/>
                        </a:rPr>
                        <a:t>1. Administration</a:t>
                      </a:r>
                    </a:p>
                  </a:txBody>
                  <a:tcPr>
                    <a:solidFill>
                      <a:schemeClr val="accent3">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16</a:t>
                      </a:r>
                    </a:p>
                  </a:txBody>
                  <a:tcPr anchor="ctr">
                    <a:solidFill>
                      <a:schemeClr val="accent3">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12</a:t>
                      </a:r>
                    </a:p>
                  </a:txBody>
                  <a:tcPr anchor="ctr">
                    <a:solidFill>
                      <a:schemeClr val="accent3">
                        <a:lumMod val="40000"/>
                        <a:lumOff val="60000"/>
                      </a:schemeClr>
                    </a:solidFill>
                  </a:tcPr>
                </a:tc>
                <a:tc>
                  <a:txBody>
                    <a:bodyPr/>
                    <a:lstStyle/>
                    <a:p>
                      <a:pPr marL="0" algn="ctr" defTabSz="914400" rtl="0" eaLnBrk="1" latinLnBrk="0" hangingPunct="1"/>
                      <a:r>
                        <a:rPr lang="en-US" sz="1600" b="1" kern="1200" dirty="0">
                          <a:solidFill>
                            <a:srgbClr val="00B050"/>
                          </a:solidFill>
                          <a:latin typeface="Arial" panose="020B0604020202020204" pitchFamily="34" charset="0"/>
                          <a:ea typeface="+mn-ea"/>
                          <a:cs typeface="Arial" panose="020B0604020202020204" pitchFamily="34" charset="0"/>
                        </a:rPr>
                        <a:t>75%</a:t>
                      </a:r>
                    </a:p>
                  </a:txBody>
                  <a:tcPr anchor="ctr">
                    <a:solidFill>
                      <a:schemeClr val="accent3">
                        <a:lumMod val="40000"/>
                        <a:lumOff val="6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4</a:t>
                      </a:r>
                    </a:p>
                  </a:txBody>
                  <a:tcPr anchor="ctr">
                    <a:solidFill>
                      <a:schemeClr val="accent3">
                        <a:lumMod val="40000"/>
                        <a:lumOff val="60000"/>
                      </a:schemeClr>
                    </a:solidFill>
                  </a:tcPr>
                </a:tc>
                <a:tc>
                  <a:txBody>
                    <a:bodyPr/>
                    <a:lstStyle/>
                    <a:p>
                      <a:pPr marL="0" algn="ctr" defTabSz="914400" rtl="0" eaLnBrk="1" fontAlgn="b" latinLnBrk="0" hangingPunct="1"/>
                      <a:r>
                        <a:rPr lang="en-ZA" sz="1600" b="1" kern="1200" dirty="0">
                          <a:solidFill>
                            <a:srgbClr val="FF0000"/>
                          </a:solidFill>
                          <a:latin typeface="Arial" panose="020B0604020202020204" pitchFamily="34" charset="0"/>
                          <a:ea typeface="+mn-ea"/>
                          <a:cs typeface="Arial" panose="020B0604020202020204" pitchFamily="34" charset="0"/>
                        </a:rPr>
                        <a:t>25%</a:t>
                      </a:r>
                    </a:p>
                  </a:txBody>
                  <a:tcPr marL="7093" marR="7093" marT="7092" marB="0" anchor="ctr">
                    <a:solidFill>
                      <a:schemeClr val="accent3">
                        <a:lumMod val="40000"/>
                        <a:lumOff val="60000"/>
                      </a:schemeClr>
                    </a:solidFill>
                  </a:tcPr>
                </a:tc>
                <a:extLst>
                  <a:ext uri="{0D108BD9-81ED-4DB2-BD59-A6C34878D82A}">
                    <a16:rowId xmlns:a16="http://schemas.microsoft.com/office/drawing/2014/main" val="3982505404"/>
                  </a:ext>
                </a:extLst>
              </a:tr>
              <a:tr h="74022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600" b="1" kern="1200" dirty="0">
                          <a:solidFill>
                            <a:schemeClr val="dk1"/>
                          </a:solidFill>
                          <a:latin typeface="Arial" panose="020B0604020202020204" pitchFamily="34" charset="0"/>
                          <a:ea typeface="+mn-ea"/>
                          <a:cs typeface="Arial" panose="020B0604020202020204" pitchFamily="34" charset="0"/>
                        </a:rPr>
                        <a:t>2. Citizen Affairs</a:t>
                      </a:r>
                    </a:p>
                  </a:txBody>
                  <a:tcPr>
                    <a:solidFill>
                      <a:schemeClr val="accent3">
                        <a:lumMod val="20000"/>
                        <a:lumOff val="8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4</a:t>
                      </a:r>
                    </a:p>
                  </a:txBody>
                  <a:tcPr anchor="ctr">
                    <a:solidFill>
                      <a:schemeClr val="accent3">
                        <a:lumMod val="20000"/>
                        <a:lumOff val="8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3</a:t>
                      </a:r>
                    </a:p>
                  </a:txBody>
                  <a:tcPr anchor="ctr">
                    <a:solidFill>
                      <a:schemeClr val="accent3">
                        <a:lumMod val="20000"/>
                        <a:lumOff val="80000"/>
                      </a:schemeClr>
                    </a:solidFill>
                  </a:tcPr>
                </a:tc>
                <a:tc>
                  <a:txBody>
                    <a:bodyPr/>
                    <a:lstStyle/>
                    <a:p>
                      <a:pPr marL="0" algn="ctr" defTabSz="914400" rtl="0" eaLnBrk="1" latinLnBrk="0" hangingPunct="1"/>
                      <a:r>
                        <a:rPr lang="en-US" sz="1600" b="1" kern="1200" dirty="0">
                          <a:solidFill>
                            <a:srgbClr val="00B050"/>
                          </a:solidFill>
                          <a:latin typeface="Arial" panose="020B0604020202020204" pitchFamily="34" charset="0"/>
                          <a:ea typeface="+mn-ea"/>
                          <a:cs typeface="Arial" panose="020B0604020202020204" pitchFamily="34" charset="0"/>
                        </a:rPr>
                        <a:t>75%</a:t>
                      </a:r>
                    </a:p>
                  </a:txBody>
                  <a:tcPr anchor="ctr">
                    <a:solidFill>
                      <a:schemeClr val="accent3">
                        <a:lumMod val="20000"/>
                        <a:lumOff val="8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1</a:t>
                      </a:r>
                    </a:p>
                  </a:txBody>
                  <a:tcPr anchor="ctr">
                    <a:solidFill>
                      <a:schemeClr val="accent3">
                        <a:lumMod val="20000"/>
                        <a:lumOff val="80000"/>
                      </a:schemeClr>
                    </a:solidFill>
                  </a:tcPr>
                </a:tc>
                <a:tc>
                  <a:txBody>
                    <a:bodyPr/>
                    <a:lstStyle/>
                    <a:p>
                      <a:pPr marL="0" algn="ctr" defTabSz="914400" rtl="0" eaLnBrk="1" fontAlgn="b" latinLnBrk="0" hangingPunct="1"/>
                      <a:r>
                        <a:rPr lang="en-ZA" sz="1600" b="1" kern="1200" dirty="0">
                          <a:solidFill>
                            <a:srgbClr val="FF0000"/>
                          </a:solidFill>
                          <a:latin typeface="Arial" panose="020B0604020202020204" pitchFamily="34" charset="0"/>
                          <a:ea typeface="+mn-ea"/>
                          <a:cs typeface="Arial" panose="020B0604020202020204" pitchFamily="34" charset="0"/>
                        </a:rPr>
                        <a:t>25%</a:t>
                      </a:r>
                    </a:p>
                  </a:txBody>
                  <a:tcPr marL="7093" marR="7093" marT="7092" marB="0" anchor="ctr">
                    <a:solidFill>
                      <a:schemeClr val="accent3">
                        <a:lumMod val="20000"/>
                        <a:lumOff val="80000"/>
                      </a:schemeClr>
                    </a:solidFill>
                  </a:tcPr>
                </a:tc>
                <a:extLst>
                  <a:ext uri="{0D108BD9-81ED-4DB2-BD59-A6C34878D82A}">
                    <a16:rowId xmlns:a16="http://schemas.microsoft.com/office/drawing/2014/main" val="2766381074"/>
                  </a:ext>
                </a:extLst>
              </a:tr>
              <a:tr h="69668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600" b="1" kern="1200" dirty="0">
                          <a:solidFill>
                            <a:schemeClr val="dk1"/>
                          </a:solidFill>
                          <a:latin typeface="Arial" panose="020B0604020202020204" pitchFamily="34" charset="0"/>
                          <a:ea typeface="+mn-ea"/>
                          <a:cs typeface="Arial" panose="020B0604020202020204" pitchFamily="34" charset="0"/>
                        </a:rPr>
                        <a:t>3. Immigration Affairs</a:t>
                      </a:r>
                    </a:p>
                  </a:txBody>
                  <a:tcPr>
                    <a:solidFill>
                      <a:schemeClr val="accent3">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3</a:t>
                      </a:r>
                    </a:p>
                  </a:txBody>
                  <a:tcPr anchor="ctr">
                    <a:solidFill>
                      <a:schemeClr val="accent3">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3</a:t>
                      </a:r>
                    </a:p>
                  </a:txBody>
                  <a:tcPr anchor="ctr">
                    <a:solidFill>
                      <a:schemeClr val="accent3">
                        <a:lumMod val="40000"/>
                        <a:lumOff val="60000"/>
                      </a:schemeClr>
                    </a:solidFill>
                  </a:tcPr>
                </a:tc>
                <a:tc>
                  <a:txBody>
                    <a:bodyPr/>
                    <a:lstStyle/>
                    <a:p>
                      <a:pPr marL="0" algn="ctr" defTabSz="914400" rtl="0" eaLnBrk="1" latinLnBrk="0" hangingPunct="1"/>
                      <a:r>
                        <a:rPr lang="en-US" sz="1600" b="1" kern="1200" dirty="0">
                          <a:solidFill>
                            <a:srgbClr val="00B050"/>
                          </a:solidFill>
                          <a:latin typeface="Arial" panose="020B0604020202020204" pitchFamily="34" charset="0"/>
                          <a:ea typeface="+mn-ea"/>
                          <a:cs typeface="Arial" panose="020B0604020202020204" pitchFamily="34" charset="0"/>
                        </a:rPr>
                        <a:t>100%</a:t>
                      </a:r>
                    </a:p>
                  </a:txBody>
                  <a:tcPr anchor="ctr">
                    <a:solidFill>
                      <a:schemeClr val="accent3">
                        <a:lumMod val="40000"/>
                        <a:lumOff val="6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0</a:t>
                      </a:r>
                    </a:p>
                  </a:txBody>
                  <a:tcPr anchor="ctr">
                    <a:solidFill>
                      <a:schemeClr val="accent3">
                        <a:lumMod val="40000"/>
                        <a:lumOff val="60000"/>
                      </a:schemeClr>
                    </a:solidFill>
                  </a:tcPr>
                </a:tc>
                <a:tc>
                  <a:txBody>
                    <a:bodyPr/>
                    <a:lstStyle/>
                    <a:p>
                      <a:pPr marL="0" algn="ctr" defTabSz="914400" rtl="0" eaLnBrk="1" fontAlgn="b" latinLnBrk="0" hangingPunct="1"/>
                      <a:r>
                        <a:rPr lang="en-US" sz="1600" b="1" kern="1200" dirty="0">
                          <a:solidFill>
                            <a:srgbClr val="FF0000"/>
                          </a:solidFill>
                          <a:latin typeface="Arial" panose="020B0604020202020204" pitchFamily="34" charset="0"/>
                          <a:ea typeface="+mn-ea"/>
                          <a:cs typeface="Arial" panose="020B0604020202020204" pitchFamily="34" charset="0"/>
                        </a:rPr>
                        <a:t>0%</a:t>
                      </a:r>
                      <a:endParaRPr lang="en-ZA" sz="1600" b="1" kern="1200" dirty="0">
                        <a:solidFill>
                          <a:srgbClr val="FF0000"/>
                        </a:solidFill>
                        <a:latin typeface="Arial" panose="020B0604020202020204" pitchFamily="34" charset="0"/>
                        <a:ea typeface="+mn-ea"/>
                        <a:cs typeface="Arial" panose="020B0604020202020204" pitchFamily="34" charset="0"/>
                      </a:endParaRPr>
                    </a:p>
                  </a:txBody>
                  <a:tcPr marL="7093" marR="7093" marT="7092" marB="0" anchor="ctr">
                    <a:solidFill>
                      <a:schemeClr val="accent3">
                        <a:lumMod val="40000"/>
                        <a:lumOff val="60000"/>
                      </a:schemeClr>
                    </a:solidFill>
                  </a:tcPr>
                </a:tc>
                <a:extLst>
                  <a:ext uri="{0D108BD9-81ED-4DB2-BD59-A6C34878D82A}">
                    <a16:rowId xmlns:a16="http://schemas.microsoft.com/office/drawing/2014/main" val="3041256680"/>
                  </a:ext>
                </a:extLst>
              </a:tr>
              <a:tr h="525592">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182563" marR="0" indent="-182563" algn="l" defTabSz="457200" rtl="0" eaLnBrk="1" fontAlgn="auto" latinLnBrk="0" hangingPunct="1">
                        <a:lnSpc>
                          <a:spcPct val="100000"/>
                        </a:lnSpc>
                        <a:spcBef>
                          <a:spcPts val="0"/>
                        </a:spcBef>
                        <a:spcAft>
                          <a:spcPts val="0"/>
                        </a:spcAft>
                        <a:buClrTx/>
                        <a:buSzTx/>
                        <a:buFontTx/>
                        <a:buNone/>
                        <a:tabLst>
                          <a:tab pos="536575" algn="l"/>
                        </a:tabLst>
                        <a:defRPr/>
                      </a:pPr>
                      <a:r>
                        <a:rPr lang="en-US" sz="1600" b="1" dirty="0">
                          <a:latin typeface="Arial" panose="020B0604020202020204" pitchFamily="34" charset="0"/>
                          <a:cs typeface="Arial" panose="020B0604020202020204" pitchFamily="34" charset="0"/>
                        </a:rPr>
                        <a:t>4.</a:t>
                      </a:r>
                      <a:r>
                        <a:rPr lang="en-US" sz="1600" b="1" baseline="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Institutional Support and Transfers</a:t>
                      </a:r>
                    </a:p>
                  </a:txBody>
                  <a:tcP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5</a:t>
                      </a:r>
                    </a:p>
                  </a:txBody>
                  <a:tcPr anchor="c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2</a:t>
                      </a:r>
                    </a:p>
                  </a:txBody>
                  <a:tcPr anchor="ctr">
                    <a:solidFill>
                      <a:schemeClr val="accent3">
                        <a:lumMod val="20000"/>
                        <a:lumOff val="80000"/>
                      </a:schemeClr>
                    </a:solidFill>
                  </a:tcPr>
                </a:tc>
                <a:tc>
                  <a:txBody>
                    <a:bodyPr/>
                    <a:lstStyle/>
                    <a:p>
                      <a:pPr marL="0" algn="ctr" defTabSz="914400" rtl="0" eaLnBrk="1" latinLnBrk="0" hangingPunct="1"/>
                      <a:r>
                        <a:rPr lang="en-US" sz="1600" b="1" kern="1200" dirty="0">
                          <a:solidFill>
                            <a:srgbClr val="00B050"/>
                          </a:solidFill>
                          <a:latin typeface="Arial" panose="020B0604020202020204" pitchFamily="34" charset="0"/>
                          <a:ea typeface="+mn-ea"/>
                          <a:cs typeface="Arial" panose="020B0604020202020204" pitchFamily="34" charset="0"/>
                        </a:rPr>
                        <a:t>40%</a:t>
                      </a:r>
                    </a:p>
                  </a:txBody>
                  <a:tcPr anchor="ctr">
                    <a:solidFill>
                      <a:schemeClr val="accent3">
                        <a:lumMod val="20000"/>
                        <a:lumOff val="8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3</a:t>
                      </a:r>
                    </a:p>
                  </a:txBody>
                  <a:tcPr anchor="ctr">
                    <a:solidFill>
                      <a:schemeClr val="accent3">
                        <a:lumMod val="20000"/>
                        <a:lumOff val="80000"/>
                      </a:schemeClr>
                    </a:solidFill>
                  </a:tcPr>
                </a:tc>
                <a:tc>
                  <a:txBody>
                    <a:bodyPr/>
                    <a:lstStyle/>
                    <a:p>
                      <a:pPr marL="0" algn="ctr" defTabSz="914400" rtl="0" eaLnBrk="1" fontAlgn="b" latinLnBrk="0" hangingPunct="1"/>
                      <a:r>
                        <a:rPr lang="en-ZA" sz="1600" b="1" kern="1200" dirty="0">
                          <a:solidFill>
                            <a:srgbClr val="FF0000"/>
                          </a:solidFill>
                          <a:latin typeface="Arial" panose="020B0604020202020204" pitchFamily="34" charset="0"/>
                          <a:ea typeface="+mn-ea"/>
                          <a:cs typeface="Arial" panose="020B0604020202020204" pitchFamily="34" charset="0"/>
                        </a:rPr>
                        <a:t>60%</a:t>
                      </a:r>
                    </a:p>
                  </a:txBody>
                  <a:tcPr marL="7093" marR="7093" marT="7092" marB="0" anchor="ctr">
                    <a:solidFill>
                      <a:schemeClr val="accent3">
                        <a:lumMod val="20000"/>
                        <a:lumOff val="80000"/>
                      </a:schemeClr>
                    </a:solidFill>
                  </a:tcPr>
                </a:tc>
                <a:extLst>
                  <a:ext uri="{0D108BD9-81ED-4DB2-BD59-A6C34878D82A}">
                    <a16:rowId xmlns:a16="http://schemas.microsoft.com/office/drawing/2014/main" val="2116406766"/>
                  </a:ext>
                </a:extLst>
              </a:tr>
              <a:tr h="525592">
                <a:tc>
                  <a:txBody>
                    <a:bodyPr/>
                    <a:lstStyle/>
                    <a:p>
                      <a:r>
                        <a:rPr lang="en-US" sz="1600" b="1" dirty="0">
                          <a:latin typeface="Arial" panose="020B0604020202020204" pitchFamily="34" charset="0"/>
                          <a:cs typeface="Arial" panose="020B0604020202020204" pitchFamily="34" charset="0"/>
                        </a:rPr>
                        <a:t>TOTAL</a:t>
                      </a:r>
                    </a:p>
                  </a:txBody>
                  <a:tcPr>
                    <a:solidFill>
                      <a:schemeClr val="accent3">
                        <a:lumMod val="40000"/>
                        <a:lumOff val="6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28</a:t>
                      </a:r>
                    </a:p>
                  </a:txBody>
                  <a:tcPr anchor="ctr">
                    <a:solidFill>
                      <a:schemeClr val="accent3">
                        <a:lumMod val="40000"/>
                        <a:lumOff val="6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20</a:t>
                      </a:r>
                    </a:p>
                  </a:txBody>
                  <a:tcPr anchor="ctr">
                    <a:solidFill>
                      <a:schemeClr val="accent3">
                        <a:lumMod val="40000"/>
                        <a:lumOff val="60000"/>
                      </a:schemeClr>
                    </a:solidFill>
                  </a:tcPr>
                </a:tc>
                <a:tc>
                  <a:txBody>
                    <a:bodyPr/>
                    <a:lstStyle/>
                    <a:p>
                      <a:pPr marL="0" algn="ctr" defTabSz="914400" rtl="0" eaLnBrk="1" latinLnBrk="0" hangingPunct="1"/>
                      <a:r>
                        <a:rPr lang="en-US" sz="1600" b="1" kern="1200" dirty="0">
                          <a:solidFill>
                            <a:srgbClr val="00B050"/>
                          </a:solidFill>
                          <a:latin typeface="Arial" panose="020B0604020202020204" pitchFamily="34" charset="0"/>
                          <a:ea typeface="+mn-ea"/>
                          <a:cs typeface="Arial" panose="020B0604020202020204" pitchFamily="34" charset="0"/>
                        </a:rPr>
                        <a:t>71%</a:t>
                      </a:r>
                    </a:p>
                  </a:txBody>
                  <a:tcPr anchor="ctr">
                    <a:solidFill>
                      <a:schemeClr val="accent3">
                        <a:lumMod val="40000"/>
                        <a:lumOff val="6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8</a:t>
                      </a:r>
                    </a:p>
                  </a:txBody>
                  <a:tcPr anchor="ctr">
                    <a:solidFill>
                      <a:schemeClr val="accent3">
                        <a:lumMod val="40000"/>
                        <a:lumOff val="60000"/>
                      </a:schemeClr>
                    </a:solidFill>
                  </a:tcPr>
                </a:tc>
                <a:tc>
                  <a:txBody>
                    <a:bodyPr/>
                    <a:lstStyle/>
                    <a:p>
                      <a:pPr marL="0" algn="ctr" defTabSz="914400" rtl="0" eaLnBrk="1" fontAlgn="b" latinLnBrk="0" hangingPunct="1"/>
                      <a:r>
                        <a:rPr lang="en-ZA" sz="1600" b="1" kern="1200" dirty="0">
                          <a:solidFill>
                            <a:srgbClr val="FF0000"/>
                          </a:solidFill>
                          <a:latin typeface="Arial" panose="020B0604020202020204" pitchFamily="34" charset="0"/>
                          <a:ea typeface="+mn-ea"/>
                          <a:cs typeface="Arial" panose="020B0604020202020204" pitchFamily="34" charset="0"/>
                        </a:rPr>
                        <a:t>29%</a:t>
                      </a:r>
                    </a:p>
                  </a:txBody>
                  <a:tcPr marL="7093" marR="7093" marT="7092" marB="0" anchor="ctr">
                    <a:solidFill>
                      <a:schemeClr val="accent3">
                        <a:lumMod val="40000"/>
                        <a:lumOff val="60000"/>
                      </a:schemeClr>
                    </a:solidFill>
                  </a:tcPr>
                </a:tc>
                <a:extLst>
                  <a:ext uri="{0D108BD9-81ED-4DB2-BD59-A6C34878D82A}">
                    <a16:rowId xmlns:a16="http://schemas.microsoft.com/office/drawing/2014/main" val="1314988788"/>
                  </a:ext>
                </a:extLst>
              </a:tr>
            </a:tbl>
          </a:graphicData>
        </a:graphic>
      </p:graphicFrame>
    </p:spTree>
    <p:extLst>
      <p:ext uri="{BB962C8B-B14F-4D97-AF65-F5344CB8AC3E}">
        <p14:creationId xmlns:p14="http://schemas.microsoft.com/office/powerpoint/2010/main" val="4025284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a:p>
        </p:txBody>
      </p:sp>
      <p:sp>
        <p:nvSpPr>
          <p:cNvPr id="5125" name="Slide Number Placeholder 3"/>
          <p:cNvSpPr>
            <a:spLocks noGrp="1"/>
          </p:cNvSpPr>
          <p:nvPr>
            <p:ph type="sldNum" sz="quarter" idx="12"/>
          </p:nvPr>
        </p:nvSpPr>
        <p:spPr bwMode="auto">
          <a:xfrm>
            <a:off x="4309109" y="6299200"/>
            <a:ext cx="124952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r>
              <a:rPr lang="en-US" altLang="en-US" sz="1800" b="1" dirty="0"/>
              <a:t>16</a:t>
            </a:r>
            <a:endParaRPr lang="en-ZA" altLang="en-US" sz="1800" b="1" dirty="0"/>
          </a:p>
        </p:txBody>
      </p:sp>
      <p:sp>
        <p:nvSpPr>
          <p:cNvPr id="5126" name="Rectangle 1"/>
          <p:cNvSpPr>
            <a:spLocks noChangeArrowheads="1"/>
          </p:cNvSpPr>
          <p:nvPr/>
        </p:nvSpPr>
        <p:spPr bwMode="auto">
          <a:xfrm>
            <a:off x="-141125" y="609171"/>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559565785"/>
              </p:ext>
            </p:extLst>
          </p:nvPr>
        </p:nvGraphicFramePr>
        <p:xfrm>
          <a:off x="107950" y="86858"/>
          <a:ext cx="8927193" cy="903097"/>
        </p:xfrm>
        <a:graphic>
          <a:graphicData uri="http://schemas.openxmlformats.org/drawingml/2006/table">
            <a:tbl>
              <a:tblPr firstRow="1" firstCol="1" bandRow="1"/>
              <a:tblGrid>
                <a:gridCol w="8927193">
                  <a:extLst>
                    <a:ext uri="{9D8B030D-6E8A-4147-A177-3AD203B41FA5}">
                      <a16:colId xmlns:a16="http://schemas.microsoft.com/office/drawing/2014/main" val="20000"/>
                    </a:ext>
                  </a:extLst>
                </a:gridCol>
              </a:tblGrid>
              <a:tr h="631599">
                <a:tc>
                  <a:txBody>
                    <a:bodyPr/>
                    <a:lstStyle/>
                    <a:p>
                      <a:pPr algn="ctr" rtl="0">
                        <a:defRPr sz="1400" b="1" i="0" u="none" strike="noStrike" kern="1200" spc="0" baseline="0">
                          <a:solidFill>
                            <a:prstClr val="black">
                              <a:lumMod val="65000"/>
                              <a:lumOff val="35000"/>
                            </a:prstClr>
                          </a:solidFill>
                          <a:latin typeface="+mn-lt"/>
                          <a:ea typeface="+mn-ea"/>
                          <a:cs typeface="+mn-cs"/>
                        </a:defRPr>
                      </a:pPr>
                      <a:r>
                        <a:rPr lang="en-ZA" sz="2000" b="1" dirty="0">
                          <a:solidFill>
                            <a:schemeClr val="tx1"/>
                          </a:solidFill>
                          <a:latin typeface="Arial" panose="020B0604020202020204" pitchFamily="34" charset="0"/>
                          <a:cs typeface="Arial" panose="020B0604020202020204" pitchFamily="34" charset="0"/>
                        </a:rPr>
                        <a:t>APP</a:t>
                      </a:r>
                      <a:r>
                        <a:rPr lang="en-ZA" sz="2000" b="1" baseline="0" dirty="0">
                          <a:solidFill>
                            <a:schemeClr val="tx1"/>
                          </a:solidFill>
                          <a:latin typeface="Arial" panose="020B0604020202020204" pitchFamily="34" charset="0"/>
                          <a:cs typeface="Arial" panose="020B0604020202020204" pitchFamily="34" charset="0"/>
                        </a:rPr>
                        <a:t> PERFORMANCE </a:t>
                      </a:r>
                      <a:r>
                        <a:rPr lang="en-ZA" sz="2000" b="1" dirty="0">
                          <a:solidFill>
                            <a:schemeClr val="tx1"/>
                          </a:solidFill>
                          <a:latin typeface="Arial" panose="020B0604020202020204" pitchFamily="34" charset="0"/>
                          <a:cs typeface="Arial" panose="020B0604020202020204" pitchFamily="34" charset="0"/>
                        </a:rPr>
                        <a:t>COMPARISON FOR </a:t>
                      </a:r>
                      <a:r>
                        <a:rPr lang="en-ZA" sz="2000" b="1" baseline="0" dirty="0">
                          <a:solidFill>
                            <a:schemeClr val="tx1"/>
                          </a:solidFill>
                          <a:latin typeface="Arial" panose="020B0604020202020204" pitchFamily="34" charset="0"/>
                          <a:cs typeface="Arial" panose="020B0604020202020204" pitchFamily="34" charset="0"/>
                        </a:rPr>
                        <a:t>QUARTER 3 OF 2021-22 AND QUARTER 3 OF 2020-21</a:t>
                      </a:r>
                      <a:endParaRPr lang="en-ZA" sz="2000" b="1" dirty="0">
                        <a:solidFill>
                          <a:schemeClr val="tx1"/>
                        </a:solidFill>
                        <a:latin typeface="Arial" panose="020B0604020202020204" pitchFamily="34" charset="0"/>
                        <a:cs typeface="Arial" panose="020B0604020202020204" pitchFamily="34" charset="0"/>
                      </a:endParaRPr>
                    </a:p>
                    <a:p>
                      <a:pPr algn="ctr">
                        <a:lnSpc>
                          <a:spcPct val="107000"/>
                        </a:lnSpc>
                        <a:spcAft>
                          <a:spcPts val="0"/>
                        </a:spcAft>
                      </a:pPr>
                      <a:r>
                        <a:rPr lang="en-ZA"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nvex"/>
                      <a:lightRig rig="flood" dir="t"/>
                    </a:cell3D>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a:tcPr>
                </a:tc>
                <a:extLst>
                  <a:ext uri="{0D108BD9-81ED-4DB2-BD59-A6C34878D82A}">
                    <a16:rowId xmlns:a16="http://schemas.microsoft.com/office/drawing/2014/main" val="10000"/>
                  </a:ext>
                </a:extLst>
              </a:tr>
            </a:tbl>
          </a:graphicData>
        </a:graphic>
      </p:graphicFrame>
      <p:graphicFrame>
        <p:nvGraphicFramePr>
          <p:cNvPr id="8" name="Chart 7"/>
          <p:cNvGraphicFramePr>
            <a:graphicFrameLocks/>
          </p:cNvGraphicFramePr>
          <p:nvPr/>
        </p:nvGraphicFramePr>
        <p:xfrm>
          <a:off x="107950" y="746115"/>
          <a:ext cx="9470389" cy="51757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557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5126" name="Rectangle 1"/>
          <p:cNvSpPr>
            <a:spLocks noChangeArrowheads="1"/>
          </p:cNvSpPr>
          <p:nvPr/>
        </p:nvSpPr>
        <p:spPr bwMode="auto">
          <a:xfrm>
            <a:off x="-141125" y="609171"/>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253604282"/>
              </p:ext>
            </p:extLst>
          </p:nvPr>
        </p:nvGraphicFramePr>
        <p:xfrm>
          <a:off x="0" y="19952"/>
          <a:ext cx="9222059" cy="994537"/>
        </p:xfrm>
        <a:graphic>
          <a:graphicData uri="http://schemas.openxmlformats.org/drawingml/2006/table">
            <a:tbl>
              <a:tblPr firstRow="1" firstCol="1" bandRow="1"/>
              <a:tblGrid>
                <a:gridCol w="9222059">
                  <a:extLst>
                    <a:ext uri="{9D8B030D-6E8A-4147-A177-3AD203B41FA5}">
                      <a16:colId xmlns:a16="http://schemas.microsoft.com/office/drawing/2014/main" val="20000"/>
                    </a:ext>
                  </a:extLst>
                </a:gridCol>
              </a:tblGrid>
              <a:tr h="631599">
                <a:tc>
                  <a:txBody>
                    <a:bodyPr/>
                    <a:lstStyle/>
                    <a:p>
                      <a:pPr algn="ctr" rtl="0">
                        <a:defRPr sz="1400" b="1" i="0" u="none" strike="noStrike" kern="1200" spc="0" baseline="0">
                          <a:solidFill>
                            <a:prstClr val="black">
                              <a:lumMod val="65000"/>
                              <a:lumOff val="35000"/>
                            </a:prstClr>
                          </a:solidFill>
                          <a:latin typeface="+mn-lt"/>
                          <a:ea typeface="+mn-ea"/>
                          <a:cs typeface="+mn-cs"/>
                        </a:defRPr>
                      </a:pPr>
                      <a:r>
                        <a:rPr lang="en-ZA" sz="2300" b="1" dirty="0">
                          <a:solidFill>
                            <a:schemeClr val="tx1"/>
                          </a:solidFill>
                          <a:latin typeface="Arial" panose="020B0604020202020204" pitchFamily="34" charset="0"/>
                          <a:cs typeface="Arial" panose="020B0604020202020204" pitchFamily="34" charset="0"/>
                        </a:rPr>
                        <a:t>PERFOFORMANCE COMPARISON FOR </a:t>
                      </a:r>
                      <a:r>
                        <a:rPr lang="en-ZA" sz="2300" b="1" baseline="0" dirty="0">
                          <a:solidFill>
                            <a:schemeClr val="tx1"/>
                          </a:solidFill>
                          <a:latin typeface="Arial" panose="020B0604020202020204" pitchFamily="34" charset="0"/>
                          <a:cs typeface="Arial" panose="020B0604020202020204" pitchFamily="34" charset="0"/>
                        </a:rPr>
                        <a:t>QUARTER 2 AND QUARTER 3 OF 2021-22 </a:t>
                      </a:r>
                      <a:endParaRPr lang="en-ZA" sz="2300" b="1" dirty="0">
                        <a:solidFill>
                          <a:schemeClr val="tx1"/>
                        </a:solidFill>
                        <a:latin typeface="Arial" panose="020B0604020202020204" pitchFamily="34" charset="0"/>
                        <a:cs typeface="Arial" panose="020B0604020202020204" pitchFamily="34" charset="0"/>
                      </a:endParaRPr>
                    </a:p>
                    <a:p>
                      <a:pPr algn="ctr">
                        <a:lnSpc>
                          <a:spcPct val="107000"/>
                        </a:lnSpc>
                        <a:spcAft>
                          <a:spcPts val="0"/>
                        </a:spcAft>
                      </a:pPr>
                      <a:r>
                        <a:rPr lang="en-ZA" sz="18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nvex"/>
                      <a:lightRig rig="flood" dir="t"/>
                    </a:cell3D>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a:tcPr>
                </a:tc>
                <a:extLst>
                  <a:ext uri="{0D108BD9-81ED-4DB2-BD59-A6C34878D82A}">
                    <a16:rowId xmlns:a16="http://schemas.microsoft.com/office/drawing/2014/main" val="10000"/>
                  </a:ext>
                </a:extLst>
              </a:tr>
            </a:tbl>
          </a:graphicData>
        </a:graphic>
      </p:graphicFrame>
      <p:graphicFrame>
        <p:nvGraphicFramePr>
          <p:cNvPr id="12" name="Chart 11"/>
          <p:cNvGraphicFramePr>
            <a:graphicFrameLocks/>
          </p:cNvGraphicFramePr>
          <p:nvPr/>
        </p:nvGraphicFramePr>
        <p:xfrm>
          <a:off x="107949" y="778818"/>
          <a:ext cx="8927193" cy="326020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07950" y="5041874"/>
            <a:ext cx="8927193" cy="923330"/>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department performance have dropped by 9% in Q3 when compared to Q2 of the 2021-22 financial year. </a:t>
            </a:r>
            <a:endParaRPr lang="en-ZA" dirty="0"/>
          </a:p>
        </p:txBody>
      </p:sp>
      <p:graphicFrame>
        <p:nvGraphicFramePr>
          <p:cNvPr id="4" name="Table 3"/>
          <p:cNvGraphicFramePr>
            <a:graphicFrameLocks noGrp="1"/>
          </p:cNvGraphicFramePr>
          <p:nvPr/>
        </p:nvGraphicFramePr>
        <p:xfrm>
          <a:off x="72232" y="756428"/>
          <a:ext cx="9143997" cy="3911030"/>
        </p:xfrm>
        <a:graphic>
          <a:graphicData uri="http://schemas.openxmlformats.org/drawingml/2006/table">
            <a:tbl>
              <a:tblPr>
                <a:tableStyleId>{0505E3EF-67EA-436B-97B2-0124C06EBD24}</a:tableStyleId>
              </a:tblPr>
              <a:tblGrid>
                <a:gridCol w="827087">
                  <a:extLst>
                    <a:ext uri="{9D8B030D-6E8A-4147-A177-3AD203B41FA5}">
                      <a16:colId xmlns:a16="http://schemas.microsoft.com/office/drawing/2014/main" val="1909807443"/>
                    </a:ext>
                  </a:extLst>
                </a:gridCol>
                <a:gridCol w="828675">
                  <a:extLst>
                    <a:ext uri="{9D8B030D-6E8A-4147-A177-3AD203B41FA5}">
                      <a16:colId xmlns:a16="http://schemas.microsoft.com/office/drawing/2014/main" val="736807155"/>
                    </a:ext>
                  </a:extLst>
                </a:gridCol>
                <a:gridCol w="827087">
                  <a:extLst>
                    <a:ext uri="{9D8B030D-6E8A-4147-A177-3AD203B41FA5}">
                      <a16:colId xmlns:a16="http://schemas.microsoft.com/office/drawing/2014/main" val="4130512403"/>
                    </a:ext>
                  </a:extLst>
                </a:gridCol>
                <a:gridCol w="828675">
                  <a:extLst>
                    <a:ext uri="{9D8B030D-6E8A-4147-A177-3AD203B41FA5}">
                      <a16:colId xmlns:a16="http://schemas.microsoft.com/office/drawing/2014/main" val="2939731520"/>
                    </a:ext>
                  </a:extLst>
                </a:gridCol>
                <a:gridCol w="827087">
                  <a:extLst>
                    <a:ext uri="{9D8B030D-6E8A-4147-A177-3AD203B41FA5}">
                      <a16:colId xmlns:a16="http://schemas.microsoft.com/office/drawing/2014/main" val="904887527"/>
                    </a:ext>
                  </a:extLst>
                </a:gridCol>
                <a:gridCol w="827087">
                  <a:extLst>
                    <a:ext uri="{9D8B030D-6E8A-4147-A177-3AD203B41FA5}">
                      <a16:colId xmlns:a16="http://schemas.microsoft.com/office/drawing/2014/main" val="3700186492"/>
                    </a:ext>
                  </a:extLst>
                </a:gridCol>
                <a:gridCol w="828675">
                  <a:extLst>
                    <a:ext uri="{9D8B030D-6E8A-4147-A177-3AD203B41FA5}">
                      <a16:colId xmlns:a16="http://schemas.microsoft.com/office/drawing/2014/main" val="1772117390"/>
                    </a:ext>
                  </a:extLst>
                </a:gridCol>
                <a:gridCol w="827087">
                  <a:extLst>
                    <a:ext uri="{9D8B030D-6E8A-4147-A177-3AD203B41FA5}">
                      <a16:colId xmlns:a16="http://schemas.microsoft.com/office/drawing/2014/main" val="1004197410"/>
                    </a:ext>
                  </a:extLst>
                </a:gridCol>
                <a:gridCol w="828675">
                  <a:extLst>
                    <a:ext uri="{9D8B030D-6E8A-4147-A177-3AD203B41FA5}">
                      <a16:colId xmlns:a16="http://schemas.microsoft.com/office/drawing/2014/main" val="1563418109"/>
                    </a:ext>
                  </a:extLst>
                </a:gridCol>
                <a:gridCol w="827087">
                  <a:extLst>
                    <a:ext uri="{9D8B030D-6E8A-4147-A177-3AD203B41FA5}">
                      <a16:colId xmlns:a16="http://schemas.microsoft.com/office/drawing/2014/main" val="2785879809"/>
                    </a:ext>
                  </a:extLst>
                </a:gridCol>
                <a:gridCol w="866775">
                  <a:extLst>
                    <a:ext uri="{9D8B030D-6E8A-4147-A177-3AD203B41FA5}">
                      <a16:colId xmlns:a16="http://schemas.microsoft.com/office/drawing/2014/main" val="3377056903"/>
                    </a:ext>
                  </a:extLst>
                </a:gridCol>
              </a:tblGrid>
              <a:tr h="288574">
                <a:tc rowSpan="2">
                  <a:txBody>
                    <a:bodyPr/>
                    <a:lstStyle/>
                    <a:p>
                      <a:pPr lvl="0" algn="ctr" eaLnBrk="1" fontAlgn="b" latinLnBrk="1" hangingPunct="1"/>
                      <a:r>
                        <a:rPr lang="en-ZA" altLang="en-US" sz="1200" b="1" dirty="0">
                          <a:latin typeface="Arial" panose="020B0604020202020204" pitchFamily="34" charset="0"/>
                          <a:cs typeface="Arial" panose="020B0604020202020204" pitchFamily="34" charset="0"/>
                        </a:rPr>
                        <a:t> </a:t>
                      </a:r>
                    </a:p>
                    <a:p>
                      <a:pPr lvl="0" algn="ctr" eaLnBrk="1" fontAlgn="b" latinLnBrk="1" hangingPunct="1"/>
                      <a:r>
                        <a:rPr lang="en-ZA" altLang="en-US" sz="1200" b="1" dirty="0">
                          <a:latin typeface="Arial" panose="020B0604020202020204" pitchFamily="34" charset="0"/>
                          <a:cs typeface="Arial" panose="020B0604020202020204" pitchFamily="34" charset="0"/>
                        </a:rPr>
                        <a:t>BRANCH</a:t>
                      </a:r>
                      <a:endParaRPr lang="en-ZA" altLang="en-US" sz="1200" b="1" dirty="0">
                        <a:solidFill>
                          <a:schemeClr val="dk1"/>
                        </a:solidFill>
                        <a:latin typeface="Arial" panose="020B0604020202020204" pitchFamily="34" charset="0"/>
                        <a:cs typeface="Arial" panose="020B0604020202020204" pitchFamily="34" charset="0"/>
                      </a:endParaRPr>
                    </a:p>
                  </a:txBody>
                  <a:tcPr marL="7093" marR="7093" marT="7092" marB="0" anchor="b"/>
                </a:tc>
                <a:tc gridSpan="5">
                  <a:txBody>
                    <a:bodyPr/>
                    <a:lstStyle/>
                    <a:p>
                      <a:pPr lvl="0" algn="ctr" eaLnBrk="1" fontAlgn="b" latinLnBrk="1" hangingPunct="1"/>
                      <a:r>
                        <a:rPr lang="en-ZA" altLang="en-US" sz="2000" b="1" dirty="0">
                          <a:latin typeface="Arial" panose="020B0604020202020204" pitchFamily="34" charset="0"/>
                          <a:cs typeface="Arial" panose="020B0604020202020204" pitchFamily="34" charset="0"/>
                        </a:rPr>
                        <a:t>Quarter 2</a:t>
                      </a:r>
                      <a:endParaRPr lang="en-ZA" altLang="en-US" sz="2000" b="1" dirty="0">
                        <a:solidFill>
                          <a:srgbClr val="000000"/>
                        </a:solidFill>
                        <a:latin typeface="Arial" panose="020B0604020202020204" pitchFamily="34" charset="0"/>
                        <a:cs typeface="Arial" panose="020B0604020202020204" pitchFamily="34" charset="0"/>
                      </a:endParaRPr>
                    </a:p>
                  </a:txBody>
                  <a:tcPr marL="7093" marR="7093" marT="7092" marB="0" anchor="b"/>
                </a:tc>
                <a:tc hMerge="1">
                  <a:txBody>
                    <a:bodyPr/>
                    <a:lstStyle/>
                    <a:p>
                      <a:endParaRPr sz="2800"/>
                    </a:p>
                  </a:txBody>
                  <a:tcPr/>
                </a:tc>
                <a:tc hMerge="1">
                  <a:txBody>
                    <a:bodyPr/>
                    <a:lstStyle/>
                    <a:p>
                      <a:endParaRPr sz="2800"/>
                    </a:p>
                  </a:txBody>
                  <a:tcPr/>
                </a:tc>
                <a:tc hMerge="1">
                  <a:txBody>
                    <a:bodyPr/>
                    <a:lstStyle/>
                    <a:p>
                      <a:endParaRPr sz="2800"/>
                    </a:p>
                  </a:txBody>
                  <a:tcPr/>
                </a:tc>
                <a:tc hMerge="1">
                  <a:txBody>
                    <a:bodyPr/>
                    <a:lstStyle/>
                    <a:p>
                      <a:endParaRPr sz="2800"/>
                    </a:p>
                  </a:txBody>
                  <a:tcPr/>
                </a:tc>
                <a:tc gridSpan="5">
                  <a:txBody>
                    <a:bodyPr/>
                    <a:lstStyle/>
                    <a:p>
                      <a:pPr lvl="0" algn="ctr" eaLnBrk="1" fontAlgn="b" latinLnBrk="1" hangingPunct="1"/>
                      <a:r>
                        <a:rPr lang="en-ZA" altLang="en-US" sz="2000" b="1" dirty="0">
                          <a:latin typeface="Arial" panose="020B0604020202020204" pitchFamily="34" charset="0"/>
                          <a:cs typeface="Arial" panose="020B0604020202020204" pitchFamily="34" charset="0"/>
                        </a:rPr>
                        <a:t>Quarter 3</a:t>
                      </a:r>
                      <a:endParaRPr lang="en-ZA" altLang="en-US" sz="2000" b="1" dirty="0">
                        <a:solidFill>
                          <a:srgbClr val="000000"/>
                        </a:solidFill>
                        <a:latin typeface="Arial" panose="020B0604020202020204" pitchFamily="34" charset="0"/>
                        <a:cs typeface="Arial" panose="020B0604020202020204" pitchFamily="34" charset="0"/>
                      </a:endParaRPr>
                    </a:p>
                  </a:txBody>
                  <a:tcPr marL="7093" marR="7093" marT="7092" marB="0" anchor="b"/>
                </a:tc>
                <a:tc hMerge="1">
                  <a:txBody>
                    <a:bodyPr/>
                    <a:lstStyle/>
                    <a:p>
                      <a:endParaRPr sz="2800"/>
                    </a:p>
                  </a:txBody>
                  <a:tcPr/>
                </a:tc>
                <a:tc hMerge="1">
                  <a:txBody>
                    <a:bodyPr/>
                    <a:lstStyle/>
                    <a:p>
                      <a:endParaRPr sz="2800"/>
                    </a:p>
                  </a:txBody>
                  <a:tcPr/>
                </a:tc>
                <a:tc hMerge="1">
                  <a:txBody>
                    <a:bodyPr/>
                    <a:lstStyle/>
                    <a:p>
                      <a:endParaRPr sz="2800"/>
                    </a:p>
                  </a:txBody>
                  <a:tcPr/>
                </a:tc>
                <a:tc hMerge="1">
                  <a:txBody>
                    <a:bodyPr/>
                    <a:lstStyle/>
                    <a:p>
                      <a:endParaRPr sz="2800"/>
                    </a:p>
                  </a:txBody>
                  <a:tcPr/>
                </a:tc>
                <a:extLst>
                  <a:ext uri="{0D108BD9-81ED-4DB2-BD59-A6C34878D82A}">
                    <a16:rowId xmlns:a16="http://schemas.microsoft.com/office/drawing/2014/main" val="3908005307"/>
                  </a:ext>
                </a:extLst>
              </a:tr>
              <a:tr h="344976">
                <a:tc vMerge="1">
                  <a:txBody>
                    <a:bodyPr/>
                    <a:lstStyle/>
                    <a:p>
                      <a:endParaRPr sz="2800"/>
                    </a:p>
                  </a:txBody>
                  <a:tcPr/>
                </a:tc>
                <a:tc>
                  <a:txBody>
                    <a:bodyPr/>
                    <a:lstStyle/>
                    <a:p>
                      <a:pPr lvl="0" algn="ctr" eaLnBrk="1" fontAlgn="b" latinLnBrk="1" hangingPunct="1"/>
                      <a:r>
                        <a:rPr lang="en-ZA" altLang="en-US" sz="1200" b="1" dirty="0">
                          <a:latin typeface="Arial" panose="020B0604020202020204" pitchFamily="34" charset="0"/>
                          <a:cs typeface="Arial" panose="020B0604020202020204" pitchFamily="34" charset="0"/>
                        </a:rPr>
                        <a:t>PLANNED </a:t>
                      </a:r>
                    </a:p>
                    <a:p>
                      <a:pPr lvl="0" algn="ctr" eaLnBrk="1" fontAlgn="b" latinLnBrk="1" hangingPunct="1"/>
                      <a:r>
                        <a:rPr lang="en-ZA" altLang="en-US" sz="1200" b="1" dirty="0">
                          <a:latin typeface="Arial" panose="020B0604020202020204" pitchFamily="34" charset="0"/>
                          <a:cs typeface="Arial" panose="020B0604020202020204" pitchFamily="34" charset="0"/>
                        </a:rPr>
                        <a:t>TARGETS</a:t>
                      </a:r>
                      <a:endParaRPr lang="en-ZA" altLang="en-US" sz="1200" b="1" dirty="0">
                        <a:solidFill>
                          <a:schemeClr val="dk1"/>
                        </a:solidFill>
                        <a:latin typeface="Arial" panose="020B0604020202020204" pitchFamily="34" charset="0"/>
                        <a:cs typeface="Arial" panose="020B0604020202020204" pitchFamily="34" charset="0"/>
                      </a:endParaRPr>
                    </a:p>
                  </a:txBody>
                  <a:tcPr marL="7093" marR="7093" marT="7092" marB="0" anchor="b"/>
                </a:tc>
                <a:tc>
                  <a:txBody>
                    <a:bodyPr/>
                    <a:lstStyle/>
                    <a:p>
                      <a:pPr lvl="0" algn="ctr" eaLnBrk="1" fontAlgn="b" latinLnBrk="1" hangingPunct="1"/>
                      <a:r>
                        <a:rPr lang="en-ZA" altLang="en-US" sz="1200" b="1" dirty="0">
                          <a:latin typeface="Arial" panose="020B0604020202020204" pitchFamily="34" charset="0"/>
                          <a:cs typeface="Arial" panose="020B0604020202020204" pitchFamily="34" charset="0"/>
                        </a:rPr>
                        <a:t>ACHIEVED </a:t>
                      </a:r>
                      <a:endParaRPr lang="en-ZA" altLang="en-US" sz="1200" b="1" dirty="0">
                        <a:solidFill>
                          <a:schemeClr val="dk1"/>
                        </a:solidFill>
                        <a:latin typeface="Arial" panose="020B0604020202020204" pitchFamily="34" charset="0"/>
                        <a:cs typeface="Arial" panose="020B0604020202020204" pitchFamily="34" charset="0"/>
                      </a:endParaRPr>
                    </a:p>
                  </a:txBody>
                  <a:tcPr marL="7093" marR="7093" marT="7092" marB="0" anchor="b"/>
                </a:tc>
                <a:tc>
                  <a:txBody>
                    <a:bodyPr/>
                    <a:lstStyle/>
                    <a:p>
                      <a:pPr lvl="0" algn="ctr" eaLnBrk="1" fontAlgn="b" latinLnBrk="1" hangingPunct="1"/>
                      <a:r>
                        <a:rPr lang="en-ZA" altLang="en-US" sz="1200" b="1" dirty="0">
                          <a:latin typeface="Arial" panose="020B0604020202020204" pitchFamily="34" charset="0"/>
                          <a:cs typeface="Arial" panose="020B0604020202020204" pitchFamily="34" charset="0"/>
                        </a:rPr>
                        <a:t>%</a:t>
                      </a:r>
                      <a:endParaRPr lang="en-ZA" altLang="en-US" sz="1200" b="1" dirty="0">
                        <a:solidFill>
                          <a:schemeClr val="dk1"/>
                        </a:solidFill>
                        <a:latin typeface="Arial" panose="020B0604020202020204" pitchFamily="34" charset="0"/>
                        <a:cs typeface="Arial" panose="020B0604020202020204" pitchFamily="34" charset="0"/>
                      </a:endParaRPr>
                    </a:p>
                  </a:txBody>
                  <a:tcPr marL="7093" marR="7093" marT="7092" marB="0" anchor="b"/>
                </a:tc>
                <a:tc>
                  <a:txBody>
                    <a:bodyPr/>
                    <a:lstStyle/>
                    <a:p>
                      <a:pPr lvl="0" algn="ctr" eaLnBrk="1" fontAlgn="b" latinLnBrk="1" hangingPunct="1"/>
                      <a:r>
                        <a:rPr lang="en-ZA" altLang="en-US" sz="1200" b="1" dirty="0">
                          <a:latin typeface="Arial" panose="020B0604020202020204" pitchFamily="34" charset="0"/>
                          <a:cs typeface="Arial" panose="020B0604020202020204" pitchFamily="34" charset="0"/>
                        </a:rPr>
                        <a:t>NOT </a:t>
                      </a:r>
                    </a:p>
                    <a:p>
                      <a:pPr lvl="0" algn="ctr" eaLnBrk="1" fontAlgn="b" latinLnBrk="1" hangingPunct="1"/>
                      <a:r>
                        <a:rPr lang="en-ZA" altLang="en-US" sz="1200" b="1" dirty="0">
                          <a:latin typeface="Arial" panose="020B0604020202020204" pitchFamily="34" charset="0"/>
                          <a:cs typeface="Arial" panose="020B0604020202020204" pitchFamily="34" charset="0"/>
                        </a:rPr>
                        <a:t>ACHIEVED </a:t>
                      </a:r>
                      <a:endParaRPr lang="en-ZA" altLang="en-US" sz="1200" b="1" dirty="0">
                        <a:solidFill>
                          <a:schemeClr val="dk1"/>
                        </a:solidFill>
                        <a:latin typeface="Arial" panose="020B0604020202020204" pitchFamily="34" charset="0"/>
                        <a:cs typeface="Arial" panose="020B0604020202020204" pitchFamily="34" charset="0"/>
                      </a:endParaRPr>
                    </a:p>
                  </a:txBody>
                  <a:tcPr marL="7093" marR="7093" marT="7092" marB="0" anchor="b"/>
                </a:tc>
                <a:tc>
                  <a:txBody>
                    <a:bodyPr/>
                    <a:lstStyle/>
                    <a:p>
                      <a:pPr lvl="0" algn="ctr" eaLnBrk="1" fontAlgn="b" latinLnBrk="1" hangingPunct="1"/>
                      <a:r>
                        <a:rPr lang="en-ZA" altLang="en-US" sz="1200" b="1" dirty="0">
                          <a:latin typeface="Arial" panose="020B0604020202020204" pitchFamily="34" charset="0"/>
                          <a:cs typeface="Arial" panose="020B0604020202020204" pitchFamily="34" charset="0"/>
                        </a:rPr>
                        <a:t>%</a:t>
                      </a:r>
                      <a:endParaRPr lang="en-ZA" altLang="en-US" sz="1200" b="1" dirty="0">
                        <a:solidFill>
                          <a:schemeClr val="dk1"/>
                        </a:solidFill>
                        <a:latin typeface="Arial" panose="020B0604020202020204" pitchFamily="34" charset="0"/>
                        <a:cs typeface="Arial" panose="020B0604020202020204" pitchFamily="34" charset="0"/>
                      </a:endParaRPr>
                    </a:p>
                  </a:txBody>
                  <a:tcPr marL="7093" marR="7093" marT="7092" marB="0" anchor="b"/>
                </a:tc>
                <a:tc>
                  <a:txBody>
                    <a:bodyPr/>
                    <a:lstStyle/>
                    <a:p>
                      <a:pPr lvl="0" algn="ctr" eaLnBrk="1" fontAlgn="b" latinLnBrk="1" hangingPunct="1"/>
                      <a:r>
                        <a:rPr lang="en-ZA" altLang="en-US" sz="1200" b="1" dirty="0">
                          <a:latin typeface="Arial" panose="020B0604020202020204" pitchFamily="34" charset="0"/>
                          <a:cs typeface="Arial" panose="020B0604020202020204" pitchFamily="34" charset="0"/>
                        </a:rPr>
                        <a:t>PLANNED </a:t>
                      </a:r>
                    </a:p>
                    <a:p>
                      <a:pPr lvl="0" algn="ctr" eaLnBrk="1" fontAlgn="b" latinLnBrk="1" hangingPunct="1"/>
                      <a:r>
                        <a:rPr lang="en-ZA" altLang="en-US" sz="1200" b="1" dirty="0">
                          <a:latin typeface="Arial" panose="020B0604020202020204" pitchFamily="34" charset="0"/>
                          <a:cs typeface="Arial" panose="020B0604020202020204" pitchFamily="34" charset="0"/>
                        </a:rPr>
                        <a:t>TARGETS</a:t>
                      </a:r>
                      <a:endParaRPr lang="en-ZA" altLang="en-US" sz="1200" b="1" dirty="0">
                        <a:solidFill>
                          <a:schemeClr val="dk1"/>
                        </a:solidFill>
                        <a:latin typeface="Arial" panose="020B0604020202020204" pitchFamily="34" charset="0"/>
                        <a:cs typeface="Arial" panose="020B0604020202020204" pitchFamily="34" charset="0"/>
                      </a:endParaRPr>
                    </a:p>
                  </a:txBody>
                  <a:tcPr marL="7093" marR="7093" marT="7092" marB="0" anchor="b"/>
                </a:tc>
                <a:tc>
                  <a:txBody>
                    <a:bodyPr/>
                    <a:lstStyle/>
                    <a:p>
                      <a:pPr lvl="0" algn="ctr" eaLnBrk="1" fontAlgn="b" latinLnBrk="1" hangingPunct="1"/>
                      <a:r>
                        <a:rPr lang="en-ZA" altLang="en-US" sz="1200" b="1" dirty="0">
                          <a:latin typeface="Arial" panose="020B0604020202020204" pitchFamily="34" charset="0"/>
                          <a:cs typeface="Arial" panose="020B0604020202020204" pitchFamily="34" charset="0"/>
                        </a:rPr>
                        <a:t>ACHIEVED </a:t>
                      </a:r>
                      <a:endParaRPr lang="en-ZA" altLang="en-US" sz="1200" b="1" dirty="0">
                        <a:solidFill>
                          <a:schemeClr val="dk1"/>
                        </a:solidFill>
                        <a:latin typeface="Arial" panose="020B0604020202020204" pitchFamily="34" charset="0"/>
                        <a:cs typeface="Arial" panose="020B0604020202020204" pitchFamily="34" charset="0"/>
                      </a:endParaRPr>
                    </a:p>
                  </a:txBody>
                  <a:tcPr marL="7093" marR="7093" marT="7092" marB="0" anchor="b"/>
                </a:tc>
                <a:tc>
                  <a:txBody>
                    <a:bodyPr/>
                    <a:lstStyle/>
                    <a:p>
                      <a:pPr lvl="0" algn="ctr" eaLnBrk="1" fontAlgn="b" latinLnBrk="1" hangingPunct="1"/>
                      <a:r>
                        <a:rPr lang="en-ZA" altLang="en-US" sz="1200" b="1" dirty="0">
                          <a:latin typeface="Arial" panose="020B0604020202020204" pitchFamily="34" charset="0"/>
                          <a:cs typeface="Arial" panose="020B0604020202020204" pitchFamily="34" charset="0"/>
                        </a:rPr>
                        <a:t>%</a:t>
                      </a:r>
                      <a:endParaRPr lang="en-ZA" altLang="en-US" sz="1200" b="1" dirty="0">
                        <a:solidFill>
                          <a:schemeClr val="dk1"/>
                        </a:solidFill>
                        <a:latin typeface="Arial" panose="020B0604020202020204" pitchFamily="34" charset="0"/>
                        <a:cs typeface="Arial" panose="020B0604020202020204" pitchFamily="34" charset="0"/>
                      </a:endParaRPr>
                    </a:p>
                  </a:txBody>
                  <a:tcPr marL="7093" marR="7093" marT="7092" marB="0" anchor="b"/>
                </a:tc>
                <a:tc>
                  <a:txBody>
                    <a:bodyPr/>
                    <a:lstStyle/>
                    <a:p>
                      <a:pPr lvl="0" algn="ctr" eaLnBrk="1" fontAlgn="b" latinLnBrk="1" hangingPunct="1"/>
                      <a:r>
                        <a:rPr lang="en-ZA" altLang="en-US" sz="1200" b="1" dirty="0">
                          <a:latin typeface="Arial" panose="020B0604020202020204" pitchFamily="34" charset="0"/>
                          <a:cs typeface="Arial" panose="020B0604020202020204" pitchFamily="34" charset="0"/>
                        </a:rPr>
                        <a:t>NOT </a:t>
                      </a:r>
                    </a:p>
                    <a:p>
                      <a:pPr lvl="0" algn="ctr" eaLnBrk="1" fontAlgn="b" latinLnBrk="1" hangingPunct="1"/>
                      <a:r>
                        <a:rPr lang="en-ZA" altLang="en-US" sz="1200" b="1" dirty="0">
                          <a:latin typeface="Arial" panose="020B0604020202020204" pitchFamily="34" charset="0"/>
                          <a:cs typeface="Arial" panose="020B0604020202020204" pitchFamily="34" charset="0"/>
                        </a:rPr>
                        <a:t>ACHIEVED </a:t>
                      </a:r>
                      <a:endParaRPr lang="en-ZA" altLang="en-US" sz="1200" b="1" dirty="0">
                        <a:solidFill>
                          <a:schemeClr val="dk1"/>
                        </a:solidFill>
                        <a:latin typeface="Arial" panose="020B0604020202020204" pitchFamily="34" charset="0"/>
                        <a:cs typeface="Arial" panose="020B0604020202020204" pitchFamily="34" charset="0"/>
                      </a:endParaRPr>
                    </a:p>
                  </a:txBody>
                  <a:tcPr marL="7093" marR="7093" marT="7092" marB="0" anchor="b"/>
                </a:tc>
                <a:tc>
                  <a:txBody>
                    <a:bodyPr/>
                    <a:lstStyle/>
                    <a:p>
                      <a:pPr lvl="0" algn="ctr" eaLnBrk="1" fontAlgn="b" latinLnBrk="1" hangingPunct="1"/>
                      <a:r>
                        <a:rPr lang="en-ZA" altLang="en-US" sz="1200" b="1" dirty="0">
                          <a:latin typeface="Arial" panose="020B0604020202020204" pitchFamily="34" charset="0"/>
                          <a:cs typeface="Arial" panose="020B0604020202020204" pitchFamily="34" charset="0"/>
                        </a:rPr>
                        <a:t>%</a:t>
                      </a:r>
                      <a:endParaRPr lang="en-ZA" altLang="en-US" sz="1200" b="1" dirty="0">
                        <a:solidFill>
                          <a:schemeClr val="dk1"/>
                        </a:solidFill>
                        <a:latin typeface="Arial" panose="020B0604020202020204" pitchFamily="34" charset="0"/>
                        <a:cs typeface="Arial" panose="020B0604020202020204" pitchFamily="34" charset="0"/>
                      </a:endParaRPr>
                    </a:p>
                  </a:txBody>
                  <a:tcPr marL="7093" marR="7093" marT="7092" marB="0" anchor="b"/>
                </a:tc>
                <a:extLst>
                  <a:ext uri="{0D108BD9-81ED-4DB2-BD59-A6C34878D82A}">
                    <a16:rowId xmlns:a16="http://schemas.microsoft.com/office/drawing/2014/main" val="3538033339"/>
                  </a:ext>
                </a:extLst>
              </a:tr>
              <a:tr h="285791">
                <a:tc>
                  <a:txBody>
                    <a:bodyPr/>
                    <a:lstStyle/>
                    <a:p>
                      <a:pPr algn="ctr" rtl="0" fontAlgn="b"/>
                      <a:r>
                        <a:rPr lang="en-ZA" sz="1400" b="1" u="none" strike="noStrike" dirty="0">
                          <a:effectLst/>
                          <a:latin typeface="Arial" panose="020B0604020202020204" pitchFamily="34" charset="0"/>
                          <a:cs typeface="Arial" panose="020B0604020202020204" pitchFamily="34" charset="0"/>
                        </a:rPr>
                        <a:t>CS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100%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75%</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25%</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extLst>
                  <a:ext uri="{0D108BD9-81ED-4DB2-BD59-A6C34878D82A}">
                    <a16:rowId xmlns:a16="http://schemas.microsoft.com/office/drawing/2014/main" val="2502008017"/>
                  </a:ext>
                </a:extLst>
              </a:tr>
              <a:tr h="421551">
                <a:tc>
                  <a:txBody>
                    <a:bodyPr/>
                    <a:lstStyle/>
                    <a:p>
                      <a:pPr algn="ctr" rtl="0" fontAlgn="b"/>
                      <a:r>
                        <a:rPr lang="en-ZA" sz="1400" b="1" u="none" strike="noStrike" dirty="0">
                          <a:effectLst/>
                          <a:latin typeface="Arial" panose="020B0604020202020204" pitchFamily="34" charset="0"/>
                          <a:cs typeface="Arial" panose="020B0604020202020204" pitchFamily="34" charset="0"/>
                        </a:rPr>
                        <a:t>IMS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67%</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FF0000"/>
                          </a:solidFill>
                          <a:effectLst/>
                          <a:latin typeface="Arial" panose="020B0604020202020204" pitchFamily="34" charset="0"/>
                          <a:cs typeface="Arial" panose="020B0604020202020204" pitchFamily="34" charset="0"/>
                        </a:rPr>
                        <a:t>33%</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100%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extLst>
                  <a:ext uri="{0D108BD9-81ED-4DB2-BD59-A6C34878D82A}">
                    <a16:rowId xmlns:a16="http://schemas.microsoft.com/office/drawing/2014/main" val="2759946025"/>
                  </a:ext>
                </a:extLst>
              </a:tr>
              <a:tr h="335411">
                <a:tc>
                  <a:txBody>
                    <a:bodyPr/>
                    <a:lstStyle/>
                    <a:p>
                      <a:pPr algn="ctr" rtl="0" fontAlgn="b"/>
                      <a:r>
                        <a:rPr lang="en-ZA" sz="1400" b="1" u="none" strike="noStrike" dirty="0">
                          <a:effectLst/>
                          <a:latin typeface="Arial" panose="020B0604020202020204" pitchFamily="34" charset="0"/>
                          <a:cs typeface="Arial" panose="020B0604020202020204" pitchFamily="34" charset="0"/>
                        </a:rPr>
                        <a:t>BMA</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CC00"/>
                          </a:solidFill>
                          <a:effectLst/>
                          <a:latin typeface="Arial" panose="020B0604020202020204" pitchFamily="34" charset="0"/>
                          <a:cs typeface="Arial" panose="020B0604020202020204" pitchFamily="34" charset="0"/>
                        </a:rPr>
                        <a:t>40%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60%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CC00"/>
                          </a:solidFill>
                          <a:effectLst/>
                          <a:latin typeface="Arial" panose="020B0604020202020204" pitchFamily="34" charset="0"/>
                          <a:cs typeface="Arial" panose="020B0604020202020204" pitchFamily="34" charset="0"/>
                        </a:rPr>
                        <a:t>40%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60%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extLst>
                  <a:ext uri="{0D108BD9-81ED-4DB2-BD59-A6C34878D82A}">
                    <a16:rowId xmlns:a16="http://schemas.microsoft.com/office/drawing/2014/main" val="2385246935"/>
                  </a:ext>
                </a:extLst>
              </a:tr>
              <a:tr h="321465">
                <a:tc>
                  <a:txBody>
                    <a:bodyPr/>
                    <a:lstStyle/>
                    <a:p>
                      <a:pPr algn="ctr" rtl="0" fontAlgn="b"/>
                      <a:r>
                        <a:rPr lang="en-ZA" sz="1400" b="1" u="none" strike="noStrike" dirty="0">
                          <a:effectLst/>
                          <a:latin typeface="Arial" panose="020B0604020202020204" pitchFamily="34" charset="0"/>
                          <a:cs typeface="Arial" panose="020B0604020202020204" pitchFamily="34" charset="0"/>
                        </a:rPr>
                        <a:t>IS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67%</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33%</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33%</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67%</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extLst>
                  <a:ext uri="{0D108BD9-81ED-4DB2-BD59-A6C34878D82A}">
                    <a16:rowId xmlns:a16="http://schemas.microsoft.com/office/drawing/2014/main" val="1026032930"/>
                  </a:ext>
                </a:extLst>
              </a:tr>
              <a:tr h="368350">
                <a:tc>
                  <a:txBody>
                    <a:bodyPr/>
                    <a:lstStyle/>
                    <a:p>
                      <a:pPr algn="ctr" rtl="0" fontAlgn="b"/>
                      <a:r>
                        <a:rPr lang="en-ZA" sz="1400" b="1" u="none" strike="noStrike" dirty="0">
                          <a:effectLst/>
                          <a:latin typeface="Arial" panose="020B0604020202020204" pitchFamily="34" charset="0"/>
                          <a:cs typeface="Arial" panose="020B0604020202020204" pitchFamily="34" charset="0"/>
                        </a:rPr>
                        <a:t>IPS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100%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75%</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25%</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extLst>
                  <a:ext uri="{0D108BD9-81ED-4DB2-BD59-A6C34878D82A}">
                    <a16:rowId xmlns:a16="http://schemas.microsoft.com/office/drawing/2014/main" val="970853581"/>
                  </a:ext>
                </a:extLst>
              </a:tr>
              <a:tr h="425557">
                <a:tc>
                  <a:txBody>
                    <a:bodyPr/>
                    <a:lstStyle/>
                    <a:p>
                      <a:pPr algn="ctr" rtl="0" fontAlgn="b"/>
                      <a:r>
                        <a:rPr lang="en-ZA" sz="1400" b="1" u="none" strike="noStrike" dirty="0">
                          <a:effectLst/>
                          <a:latin typeface="Arial" panose="020B0604020202020204" pitchFamily="34" charset="0"/>
                          <a:cs typeface="Arial" panose="020B0604020202020204" pitchFamily="34" charset="0"/>
                        </a:rPr>
                        <a:t>HRM&amp;D</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100%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effectLst/>
                          <a:latin typeface="Arial" panose="020B0604020202020204" pitchFamily="34" charset="0"/>
                          <a:cs typeface="Arial" panose="020B0604020202020204" pitchFamily="34" charset="0"/>
                        </a:rPr>
                        <a:t>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100%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effectLst/>
                          <a:latin typeface="Arial" panose="020B0604020202020204" pitchFamily="34" charset="0"/>
                          <a:cs typeface="Arial" panose="020B0604020202020204" pitchFamily="34" charset="0"/>
                        </a:rPr>
                        <a:t>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extLst>
                  <a:ext uri="{0D108BD9-81ED-4DB2-BD59-A6C34878D82A}">
                    <a16:rowId xmlns:a16="http://schemas.microsoft.com/office/drawing/2014/main" val="955238933"/>
                  </a:ext>
                </a:extLst>
              </a:tr>
              <a:tr h="304014">
                <a:tc>
                  <a:txBody>
                    <a:bodyPr/>
                    <a:lstStyle/>
                    <a:p>
                      <a:pPr algn="ctr" rtl="0" fontAlgn="b"/>
                      <a:r>
                        <a:rPr lang="en-ZA" sz="1400" b="1" u="none" strike="noStrike" dirty="0">
                          <a:effectLst/>
                          <a:latin typeface="Arial" panose="020B0604020202020204" pitchFamily="34" charset="0"/>
                          <a:cs typeface="Arial" panose="020B0604020202020204" pitchFamily="34" charset="0"/>
                        </a:rPr>
                        <a:t>CC&amp;SS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100%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100%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extLst>
                  <a:ext uri="{0D108BD9-81ED-4DB2-BD59-A6C34878D82A}">
                    <a16:rowId xmlns:a16="http://schemas.microsoft.com/office/drawing/2014/main" val="2134533554"/>
                  </a:ext>
                </a:extLst>
              </a:tr>
              <a:tr h="272134">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DG’s</a:t>
                      </a:r>
                      <a:r>
                        <a:rPr lang="en-US" sz="1400" b="1" i="0" u="none" strike="noStrike" baseline="0" dirty="0">
                          <a:solidFill>
                            <a:srgbClr val="000000"/>
                          </a:solidFill>
                          <a:effectLst/>
                          <a:latin typeface="Arial" panose="020B0604020202020204" pitchFamily="34" charset="0"/>
                          <a:cs typeface="Arial" panose="020B0604020202020204" pitchFamily="34" charset="0"/>
                        </a:rPr>
                        <a:t> O</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CC00"/>
                          </a:solidFill>
                          <a:effectLst/>
                          <a:latin typeface="Arial" panose="020B0604020202020204" pitchFamily="34" charset="0"/>
                          <a:cs typeface="Arial" panose="020B0604020202020204" pitchFamily="34" charset="0"/>
                        </a:rPr>
                        <a:t>75%</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FF0000"/>
                          </a:solidFill>
                          <a:effectLst/>
                          <a:latin typeface="Arial" panose="020B0604020202020204" pitchFamily="34" charset="0"/>
                          <a:cs typeface="Arial" panose="020B0604020202020204" pitchFamily="34" charset="0"/>
                        </a:rPr>
                        <a:t>25%</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CC00"/>
                          </a:solidFill>
                          <a:effectLst/>
                          <a:latin typeface="Arial" panose="020B0604020202020204" pitchFamily="34" charset="0"/>
                          <a:cs typeface="Arial" panose="020B0604020202020204" pitchFamily="34" charset="0"/>
                        </a:rPr>
                        <a:t>75%</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FF0000"/>
                          </a:solidFill>
                          <a:effectLst/>
                          <a:latin typeface="Arial" panose="020B0604020202020204" pitchFamily="34" charset="0"/>
                          <a:cs typeface="Arial" panose="020B0604020202020204" pitchFamily="34" charset="0"/>
                        </a:rPr>
                        <a:t>25%</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extLst>
                  <a:ext uri="{0D108BD9-81ED-4DB2-BD59-A6C34878D82A}">
                    <a16:rowId xmlns:a16="http://schemas.microsoft.com/office/drawing/2014/main" val="1220595679"/>
                  </a:ext>
                </a:extLst>
              </a:tr>
              <a:tr h="492013">
                <a:tc>
                  <a:txBody>
                    <a:bodyPr/>
                    <a:lstStyle/>
                    <a:p>
                      <a:pPr algn="ctr" rtl="0" fontAlgn="b"/>
                      <a:r>
                        <a:rPr lang="en-ZA" sz="1400" b="1" u="none" strike="noStrike" dirty="0">
                          <a:effectLst/>
                          <a:latin typeface="Arial" panose="020B0604020202020204" pitchFamily="34" charset="0"/>
                          <a:cs typeface="Arial" panose="020B0604020202020204" pitchFamily="34" charset="0"/>
                        </a:rPr>
                        <a:t>TOTAL</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30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24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80%</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6</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20%</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28</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chemeClr val="dk1"/>
                          </a:solidFill>
                          <a:effectLst/>
                          <a:latin typeface="Arial" panose="020B0604020202020204" pitchFamily="34" charset="0"/>
                          <a:cs typeface="Arial" panose="020B0604020202020204" pitchFamily="34" charset="0"/>
                        </a:rPr>
                        <a:t>20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00CC00"/>
                          </a:solidFill>
                          <a:effectLst/>
                          <a:latin typeface="Arial" panose="020B0604020202020204" pitchFamily="34" charset="0"/>
                          <a:cs typeface="Arial" panose="020B0604020202020204" pitchFamily="34" charset="0"/>
                        </a:rPr>
                        <a:t>71%</a:t>
                      </a:r>
                      <a:endParaRPr lang="en-ZA" sz="1400" b="1" i="0" u="none" strike="noStrike" dirty="0">
                        <a:solidFill>
                          <a:srgbClr val="00CC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8</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093" marR="7093" marT="7092" marB="0" anchor="b"/>
                </a:tc>
                <a:tc>
                  <a:txBody>
                    <a:bodyPr/>
                    <a:lstStyle/>
                    <a:p>
                      <a:pPr algn="ctr" rtl="0" fontAlgn="b"/>
                      <a:r>
                        <a:rPr lang="en-ZA" sz="1400" b="1" u="none" strike="noStrike" dirty="0">
                          <a:solidFill>
                            <a:srgbClr val="FF0000"/>
                          </a:solidFill>
                          <a:effectLst/>
                          <a:latin typeface="Arial" panose="020B0604020202020204" pitchFamily="34" charset="0"/>
                          <a:cs typeface="Arial" panose="020B0604020202020204" pitchFamily="34" charset="0"/>
                        </a:rPr>
                        <a:t>29%</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7093" marR="7093" marT="7092" marB="0" anchor="b"/>
                </a:tc>
                <a:extLst>
                  <a:ext uri="{0D108BD9-81ED-4DB2-BD59-A6C34878D82A}">
                    <a16:rowId xmlns:a16="http://schemas.microsoft.com/office/drawing/2014/main" val="3321674178"/>
                  </a:ext>
                </a:extLst>
              </a:tr>
            </a:tbl>
          </a:graphicData>
        </a:graphic>
      </p:graphicFrame>
      <p:sp>
        <p:nvSpPr>
          <p:cNvPr id="13" name="Down Arrow 17"/>
          <p:cNvSpPr/>
          <p:nvPr/>
        </p:nvSpPr>
        <p:spPr>
          <a:xfrm rot="10800000">
            <a:off x="7418545" y="1883752"/>
            <a:ext cx="279400" cy="190500"/>
          </a:xfrm>
          <a:prstGeom prst="downArrow">
            <a:avLst>
              <a:gd name="adj1" fmla="val 50000"/>
              <a:gd name="adj2" fmla="val 56944"/>
            </a:avLst>
          </a:prstGeom>
          <a:solidFill>
            <a:srgbClr val="00CC0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sz="2000" b="1" dirty="0">
              <a:ea typeface="Arial" pitchFamily="34" charset="0"/>
            </a:endParaRPr>
          </a:p>
        </p:txBody>
      </p:sp>
      <p:sp>
        <p:nvSpPr>
          <p:cNvPr id="15" name="Rectangle 18"/>
          <p:cNvSpPr/>
          <p:nvPr/>
        </p:nvSpPr>
        <p:spPr>
          <a:xfrm>
            <a:off x="1459550" y="4811221"/>
            <a:ext cx="992187" cy="30638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r>
              <a:rPr lang="en-ZA" altLang="en-US" b="1" dirty="0">
                <a:ea typeface="Arial" pitchFamily="34" charset="0"/>
              </a:rPr>
              <a:t>Improved</a:t>
            </a:r>
          </a:p>
        </p:txBody>
      </p:sp>
      <p:sp>
        <p:nvSpPr>
          <p:cNvPr id="16" name="Rectangle 22"/>
          <p:cNvSpPr/>
          <p:nvPr/>
        </p:nvSpPr>
        <p:spPr>
          <a:xfrm>
            <a:off x="4309109" y="4875754"/>
            <a:ext cx="1157287" cy="30638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fontAlgn="ctr"/>
            <a:r>
              <a:rPr lang="en-ZA" altLang="en-US" b="1" dirty="0">
                <a:ea typeface="Arial" pitchFamily="34" charset="0"/>
              </a:rPr>
              <a:t>Unchanged</a:t>
            </a:r>
          </a:p>
        </p:txBody>
      </p:sp>
      <p:sp>
        <p:nvSpPr>
          <p:cNvPr id="17" name="Rectangle 1"/>
          <p:cNvSpPr/>
          <p:nvPr/>
        </p:nvSpPr>
        <p:spPr>
          <a:xfrm>
            <a:off x="7715752" y="4874166"/>
            <a:ext cx="1100137" cy="3079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fontAlgn="ctr"/>
            <a:r>
              <a:rPr lang="en-ZA" altLang="en-US" b="1" dirty="0">
                <a:ea typeface="Arial" pitchFamily="34" charset="0"/>
              </a:rPr>
              <a:t>Regressed</a:t>
            </a:r>
          </a:p>
        </p:txBody>
      </p:sp>
      <p:sp>
        <p:nvSpPr>
          <p:cNvPr id="18" name="Left-Right Arrow 21"/>
          <p:cNvSpPr/>
          <p:nvPr/>
        </p:nvSpPr>
        <p:spPr>
          <a:xfrm>
            <a:off x="3844629" y="4857958"/>
            <a:ext cx="323850" cy="231775"/>
          </a:xfrm>
          <a:prstGeom prst="leftRightArrow">
            <a:avLst>
              <a:gd name="adj1" fmla="val 50000"/>
              <a:gd name="adj2" fmla="val 49997"/>
            </a:avLst>
          </a:prstGeom>
          <a:solidFill>
            <a:srgbClr val="00B05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dirty="0">
              <a:solidFill>
                <a:srgbClr val="FFFFFF"/>
              </a:solidFill>
            </a:endParaRPr>
          </a:p>
        </p:txBody>
      </p:sp>
      <p:sp>
        <p:nvSpPr>
          <p:cNvPr id="19" name="Down Arrow 12"/>
          <p:cNvSpPr/>
          <p:nvPr/>
        </p:nvSpPr>
        <p:spPr>
          <a:xfrm>
            <a:off x="7144157" y="4857958"/>
            <a:ext cx="376723" cy="185028"/>
          </a:xfrm>
          <a:prstGeom prst="downArrow">
            <a:avLst>
              <a:gd name="adj1" fmla="val 50000"/>
              <a:gd name="adj2" fmla="val 49606"/>
            </a:avLst>
          </a:prstGeom>
          <a:solidFill>
            <a:srgbClr val="FF000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sz="2000" b="1" dirty="0">
              <a:ea typeface="Arial" pitchFamily="34" charset="0"/>
            </a:endParaRPr>
          </a:p>
        </p:txBody>
      </p:sp>
      <p:sp>
        <p:nvSpPr>
          <p:cNvPr id="20" name="Down Arrow 17"/>
          <p:cNvSpPr/>
          <p:nvPr/>
        </p:nvSpPr>
        <p:spPr>
          <a:xfrm rot="10800000">
            <a:off x="1115608" y="4851374"/>
            <a:ext cx="279400" cy="190500"/>
          </a:xfrm>
          <a:prstGeom prst="downArrow">
            <a:avLst>
              <a:gd name="adj1" fmla="val 50000"/>
              <a:gd name="adj2" fmla="val 56944"/>
            </a:avLst>
          </a:prstGeom>
          <a:solidFill>
            <a:srgbClr val="00CC0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sz="2000" b="1" dirty="0">
              <a:ea typeface="Arial" pitchFamily="34" charset="0"/>
            </a:endParaRPr>
          </a:p>
        </p:txBody>
      </p:sp>
      <p:sp>
        <p:nvSpPr>
          <p:cNvPr id="22" name="Left-Right Arrow 21"/>
          <p:cNvSpPr/>
          <p:nvPr/>
        </p:nvSpPr>
        <p:spPr>
          <a:xfrm>
            <a:off x="7330412" y="3627965"/>
            <a:ext cx="323850" cy="231775"/>
          </a:xfrm>
          <a:prstGeom prst="leftRightArrow">
            <a:avLst>
              <a:gd name="adj1" fmla="val 50000"/>
              <a:gd name="adj2" fmla="val 49997"/>
            </a:avLst>
          </a:prstGeom>
          <a:solidFill>
            <a:srgbClr val="00B05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dirty="0">
              <a:solidFill>
                <a:srgbClr val="FFFFFF"/>
              </a:solidFill>
            </a:endParaRPr>
          </a:p>
        </p:txBody>
      </p:sp>
      <p:sp>
        <p:nvSpPr>
          <p:cNvPr id="23" name="Left-Right Arrow 21"/>
          <p:cNvSpPr/>
          <p:nvPr/>
        </p:nvSpPr>
        <p:spPr>
          <a:xfrm>
            <a:off x="7355103" y="3226156"/>
            <a:ext cx="323850" cy="231775"/>
          </a:xfrm>
          <a:prstGeom prst="leftRightArrow">
            <a:avLst>
              <a:gd name="adj1" fmla="val 50000"/>
              <a:gd name="adj2" fmla="val 49997"/>
            </a:avLst>
          </a:prstGeom>
          <a:solidFill>
            <a:srgbClr val="00B05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dirty="0">
              <a:solidFill>
                <a:srgbClr val="FFFFFF"/>
              </a:solidFill>
            </a:endParaRPr>
          </a:p>
        </p:txBody>
      </p:sp>
      <p:sp>
        <p:nvSpPr>
          <p:cNvPr id="26" name="Down Arrow 12"/>
          <p:cNvSpPr/>
          <p:nvPr/>
        </p:nvSpPr>
        <p:spPr>
          <a:xfrm>
            <a:off x="7356573" y="2528240"/>
            <a:ext cx="328613" cy="221858"/>
          </a:xfrm>
          <a:prstGeom prst="downArrow">
            <a:avLst>
              <a:gd name="adj1" fmla="val 50000"/>
              <a:gd name="adj2" fmla="val 49606"/>
            </a:avLst>
          </a:prstGeom>
          <a:solidFill>
            <a:srgbClr val="FF000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sz="2000" b="1" dirty="0">
              <a:ea typeface="Arial" pitchFamily="34" charset="0"/>
            </a:endParaRPr>
          </a:p>
        </p:txBody>
      </p:sp>
      <p:sp>
        <p:nvSpPr>
          <p:cNvPr id="29" name="Slide Number Placeholder 3"/>
          <p:cNvSpPr>
            <a:spLocks noGrp="1"/>
          </p:cNvSpPr>
          <p:nvPr>
            <p:ph type="sldNum" sz="quarter" idx="12"/>
          </p:nvPr>
        </p:nvSpPr>
        <p:spPr bwMode="auto">
          <a:xfrm>
            <a:off x="3476170" y="6299200"/>
            <a:ext cx="2190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ctr" eaLnBrk="1" hangingPunct="1">
              <a:buNone/>
            </a:pPr>
            <a:r>
              <a:rPr lang="en-US" altLang="en-US" sz="1800" b="1" dirty="0"/>
              <a:t>17</a:t>
            </a:r>
            <a:endParaRPr lang="en-ZA" altLang="en-US" sz="1800" b="1" dirty="0"/>
          </a:p>
        </p:txBody>
      </p:sp>
      <p:sp>
        <p:nvSpPr>
          <p:cNvPr id="30" name="Down Arrow 12"/>
          <p:cNvSpPr/>
          <p:nvPr/>
        </p:nvSpPr>
        <p:spPr>
          <a:xfrm>
            <a:off x="7328667" y="1495258"/>
            <a:ext cx="376723" cy="185028"/>
          </a:xfrm>
          <a:prstGeom prst="downArrow">
            <a:avLst>
              <a:gd name="adj1" fmla="val 50000"/>
              <a:gd name="adj2" fmla="val 49606"/>
            </a:avLst>
          </a:prstGeom>
          <a:solidFill>
            <a:srgbClr val="FF000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sz="2000" b="1" dirty="0">
              <a:ea typeface="Arial" pitchFamily="34" charset="0"/>
            </a:endParaRPr>
          </a:p>
        </p:txBody>
      </p:sp>
      <p:sp>
        <p:nvSpPr>
          <p:cNvPr id="31" name="Left-Right Arrow 21"/>
          <p:cNvSpPr/>
          <p:nvPr/>
        </p:nvSpPr>
        <p:spPr>
          <a:xfrm>
            <a:off x="7384576" y="2212611"/>
            <a:ext cx="323850" cy="231775"/>
          </a:xfrm>
          <a:prstGeom prst="leftRightArrow">
            <a:avLst>
              <a:gd name="adj1" fmla="val 50000"/>
              <a:gd name="adj2" fmla="val 49997"/>
            </a:avLst>
          </a:prstGeom>
          <a:solidFill>
            <a:srgbClr val="00B05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dirty="0">
              <a:solidFill>
                <a:srgbClr val="FFFFFF"/>
              </a:solidFill>
            </a:endParaRPr>
          </a:p>
        </p:txBody>
      </p:sp>
      <p:sp>
        <p:nvSpPr>
          <p:cNvPr id="32" name="Down Arrow 12"/>
          <p:cNvSpPr/>
          <p:nvPr/>
        </p:nvSpPr>
        <p:spPr>
          <a:xfrm>
            <a:off x="7330412" y="2854975"/>
            <a:ext cx="328613" cy="221858"/>
          </a:xfrm>
          <a:prstGeom prst="downArrow">
            <a:avLst>
              <a:gd name="adj1" fmla="val 50000"/>
              <a:gd name="adj2" fmla="val 49606"/>
            </a:avLst>
          </a:prstGeom>
          <a:solidFill>
            <a:srgbClr val="FF000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sz="2000" b="1" dirty="0">
              <a:ea typeface="Arial" pitchFamily="34" charset="0"/>
            </a:endParaRPr>
          </a:p>
        </p:txBody>
      </p:sp>
      <p:sp>
        <p:nvSpPr>
          <p:cNvPr id="33" name="Down Arrow 12"/>
          <p:cNvSpPr/>
          <p:nvPr/>
        </p:nvSpPr>
        <p:spPr>
          <a:xfrm>
            <a:off x="7306602" y="3945143"/>
            <a:ext cx="378584" cy="264675"/>
          </a:xfrm>
          <a:prstGeom prst="downArrow">
            <a:avLst>
              <a:gd name="adj1" fmla="val 50000"/>
              <a:gd name="adj2" fmla="val 49606"/>
            </a:avLst>
          </a:prstGeom>
          <a:solidFill>
            <a:srgbClr val="FF000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sz="2000" b="1" dirty="0">
              <a:ea typeface="Arial" pitchFamily="34" charset="0"/>
            </a:endParaRPr>
          </a:p>
        </p:txBody>
      </p:sp>
      <p:sp>
        <p:nvSpPr>
          <p:cNvPr id="34" name="Down Arrow 12"/>
          <p:cNvSpPr/>
          <p:nvPr/>
        </p:nvSpPr>
        <p:spPr>
          <a:xfrm>
            <a:off x="7306602" y="4346952"/>
            <a:ext cx="378584" cy="264675"/>
          </a:xfrm>
          <a:prstGeom prst="downArrow">
            <a:avLst>
              <a:gd name="adj1" fmla="val 50000"/>
              <a:gd name="adj2" fmla="val 49606"/>
            </a:avLst>
          </a:prstGeom>
          <a:solidFill>
            <a:srgbClr val="FF0000"/>
          </a:solidFill>
          <a:ln w="9525" cap="flat" cmpd="sng">
            <a:solidFill>
              <a:srgbClr val="7D7D7D">
                <a:alpha val="100000"/>
              </a:srgbClr>
            </a:solidFill>
            <a:prstDash val="solid"/>
            <a:round/>
          </a:ln>
          <a:effectLst>
            <a:outerShdw dist="23000" dir="5400000">
              <a:srgbClr val="000000">
                <a:alpha val="34999"/>
              </a:srgbClr>
            </a:outerShdw>
          </a:effectLst>
        </p:spPr>
        <p:txBody>
          <a:bodyPr vert="horz" lIns="91440" tIns="45720" rIns="91440" bIns="45720" anchor="ctr"/>
          <a:lstStyle>
            <a:lvl1pPr marL="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1pPr>
            <a:lvl2pPr marL="4572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2pPr>
            <a:lvl3pPr marL="9144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3pPr>
            <a:lvl4pPr marL="13716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4pPr>
            <a:lvl5pPr marL="1828800" indent="0" algn="l" rtl="0" fontAlgn="base" latinLnBrk="1">
              <a:lnSpc>
                <a:spcPct val="100000"/>
              </a:lnSpc>
              <a:spcBef>
                <a:spcPct val="0"/>
              </a:spcBef>
              <a:spcAft>
                <a:spcPct val="0"/>
              </a:spcAft>
              <a:buFontTx/>
              <a:buNone/>
              <a:defRPr sz="1400" b="0" i="0" u="none" baseline="0">
                <a:solidFill>
                  <a:schemeClr val="dk1"/>
                </a:solidFill>
                <a:latin typeface="Arial" pitchFamily="34" charset="0"/>
                <a:ea typeface="ＭＳ Ｐゴシック" pitchFamily="34" charset="-128"/>
                <a:sym typeface="Arial" pitchFamily="34" charset="0"/>
              </a:defRPr>
            </a:lvl5pPr>
          </a:lstStyle>
          <a:p>
            <a:pPr lvl="0" algn="ctr"/>
            <a:endParaRPr lang="en-ZA" altLang="en-US" sz="2000" b="1" dirty="0">
              <a:ea typeface="Arial" pitchFamily="34" charset="0"/>
            </a:endParaRPr>
          </a:p>
        </p:txBody>
      </p:sp>
    </p:spTree>
    <p:extLst>
      <p:ext uri="{BB962C8B-B14F-4D97-AF65-F5344CB8AC3E}">
        <p14:creationId xmlns:p14="http://schemas.microsoft.com/office/powerpoint/2010/main" val="76703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5126" name="Rectangle 1"/>
          <p:cNvSpPr>
            <a:spLocks noChangeArrowheads="1"/>
          </p:cNvSpPr>
          <p:nvPr/>
        </p:nvSpPr>
        <p:spPr bwMode="auto">
          <a:xfrm>
            <a:off x="-141125" y="609171"/>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967774199"/>
              </p:ext>
            </p:extLst>
          </p:nvPr>
        </p:nvGraphicFramePr>
        <p:xfrm>
          <a:off x="0" y="19952"/>
          <a:ext cx="9222059" cy="644017"/>
        </p:xfrm>
        <a:graphic>
          <a:graphicData uri="http://schemas.openxmlformats.org/drawingml/2006/table">
            <a:tbl>
              <a:tblPr firstRow="1" firstCol="1" bandRow="1"/>
              <a:tblGrid>
                <a:gridCol w="9222059">
                  <a:extLst>
                    <a:ext uri="{9D8B030D-6E8A-4147-A177-3AD203B41FA5}">
                      <a16:colId xmlns:a16="http://schemas.microsoft.com/office/drawing/2014/main" val="20000"/>
                    </a:ext>
                  </a:extLst>
                </a:gridCol>
              </a:tblGrid>
              <a:tr h="631599">
                <a:tc>
                  <a:txBody>
                    <a:bodyPr/>
                    <a:lstStyle/>
                    <a:p>
                      <a:pPr algn="ctr" rtl="0">
                        <a:defRPr sz="1400" b="1" i="0" u="none" strike="noStrike" kern="1200" spc="0" baseline="0">
                          <a:solidFill>
                            <a:prstClr val="black">
                              <a:lumMod val="65000"/>
                              <a:lumOff val="35000"/>
                            </a:prstClr>
                          </a:solidFill>
                          <a:latin typeface="+mn-lt"/>
                          <a:ea typeface="+mn-ea"/>
                          <a:cs typeface="+mn-cs"/>
                        </a:defRPr>
                      </a:pPr>
                      <a:r>
                        <a:rPr lang="en-ZA" sz="2300" b="1" baseline="0" dirty="0">
                          <a:solidFill>
                            <a:schemeClr val="tx1"/>
                          </a:solidFill>
                          <a:latin typeface="Arial" panose="020B0604020202020204" pitchFamily="34" charset="0"/>
                          <a:cs typeface="Arial" panose="020B0604020202020204" pitchFamily="34" charset="0"/>
                        </a:rPr>
                        <a:t>PERFORMANCE OVER THE THREE QUARTERS OF 2021-22 </a:t>
                      </a:r>
                      <a:endParaRPr lang="en-ZA" sz="2300" b="1" dirty="0">
                        <a:solidFill>
                          <a:schemeClr val="tx1"/>
                        </a:solidFill>
                        <a:latin typeface="Arial" panose="020B0604020202020204" pitchFamily="34" charset="0"/>
                        <a:cs typeface="Arial" panose="020B0604020202020204" pitchFamily="34" charset="0"/>
                      </a:endParaRPr>
                    </a:p>
                    <a:p>
                      <a:pPr algn="ctr">
                        <a:lnSpc>
                          <a:spcPct val="107000"/>
                        </a:lnSpc>
                        <a:spcAft>
                          <a:spcPts val="0"/>
                        </a:spcAft>
                      </a:pPr>
                      <a:r>
                        <a:rPr lang="en-ZA" sz="18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nvex"/>
                      <a:lightRig rig="flood" dir="t"/>
                    </a:cell3D>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a:tcPr>
                </a:tc>
                <a:extLst>
                  <a:ext uri="{0D108BD9-81ED-4DB2-BD59-A6C34878D82A}">
                    <a16:rowId xmlns:a16="http://schemas.microsoft.com/office/drawing/2014/main" val="10000"/>
                  </a:ext>
                </a:extLst>
              </a:tr>
            </a:tbl>
          </a:graphicData>
        </a:graphic>
      </p:graphicFrame>
      <p:sp>
        <p:nvSpPr>
          <p:cNvPr id="29" name="Slide Number Placeholder 3"/>
          <p:cNvSpPr>
            <a:spLocks noGrp="1"/>
          </p:cNvSpPr>
          <p:nvPr>
            <p:ph type="sldNum" sz="quarter" idx="12"/>
          </p:nvPr>
        </p:nvSpPr>
        <p:spPr bwMode="auto">
          <a:xfrm>
            <a:off x="3476170" y="6299200"/>
            <a:ext cx="2190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ctr" eaLnBrk="1" hangingPunct="1">
              <a:buNone/>
            </a:pPr>
            <a:r>
              <a:rPr lang="en-US" altLang="en-US" sz="1800" b="1" dirty="0"/>
              <a:t>18</a:t>
            </a:r>
            <a:endParaRPr lang="en-ZA" altLang="en-US" sz="1800" b="1" dirty="0"/>
          </a:p>
        </p:txBody>
      </p:sp>
      <p:graphicFrame>
        <p:nvGraphicFramePr>
          <p:cNvPr id="24" name="Chart 23"/>
          <p:cNvGraphicFramePr>
            <a:graphicFrameLocks/>
          </p:cNvGraphicFramePr>
          <p:nvPr>
            <p:extLst>
              <p:ext uri="{D42A27DB-BD31-4B8C-83A1-F6EECF244321}">
                <p14:modId xmlns:p14="http://schemas.microsoft.com/office/powerpoint/2010/main" val="1103323862"/>
              </p:ext>
            </p:extLst>
          </p:nvPr>
        </p:nvGraphicFramePr>
        <p:xfrm>
          <a:off x="66403" y="723865"/>
          <a:ext cx="9012941" cy="52151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9576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nSpc>
                <a:spcPct val="110000"/>
              </a:lnSpc>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125" name="Slide Number Placeholder 3"/>
          <p:cNvSpPr>
            <a:spLocks noGrp="1"/>
          </p:cNvSpPr>
          <p:nvPr>
            <p:ph type="sldNum" sz="quarter" idx="12"/>
          </p:nvPr>
        </p:nvSpPr>
        <p:spPr bwMode="auto">
          <a:xfrm>
            <a:off x="4644231" y="6318866"/>
            <a:ext cx="629733" cy="289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19</a:t>
            </a:fld>
            <a:endParaRPr lang="en-ZA" altLang="en-US" sz="1800" b="1" dirty="0"/>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7" name="TextBox 7"/>
          <p:cNvSpPr txBox="1"/>
          <p:nvPr/>
        </p:nvSpPr>
        <p:spPr>
          <a:xfrm>
            <a:off x="152400" y="2752436"/>
            <a:ext cx="8785225" cy="523220"/>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p:spPr>
        <p:txBody>
          <a:bodyPr>
            <a:spAutoFit/>
          </a:bodyPr>
          <a:lstStyle/>
          <a:p>
            <a:pPr algn="ctr">
              <a:defRPr/>
            </a:pPr>
            <a:r>
              <a:rPr lang="en-US" sz="2800" b="1" cap="all" dirty="0">
                <a:effectLst>
                  <a:outerShdw blurRad="38100" dist="38100" dir="2700000" rotWithShape="0">
                    <a:srgbClr val="000000">
                      <a:alpha val="43137"/>
                    </a:srgbClr>
                  </a:outerShdw>
                </a:effectLst>
                <a:latin typeface="Arial"/>
                <a:ea typeface="Arial"/>
                <a:cs typeface="Arial"/>
                <a:sym typeface="Arial"/>
              </a:rPr>
              <a:t>Performance by programme (Q1 – Q3)</a:t>
            </a:r>
          </a:p>
        </p:txBody>
      </p:sp>
    </p:spTree>
    <p:extLst>
      <p:ext uri="{BB962C8B-B14F-4D97-AF65-F5344CB8AC3E}">
        <p14:creationId xmlns:p14="http://schemas.microsoft.com/office/powerpoint/2010/main" val="3320266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7950" y="126704"/>
            <a:ext cx="8893175" cy="674689"/>
          </a:xfr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p:spPr>
        <p:txBody>
          <a:bodyPr/>
          <a:lstStyle/>
          <a:p>
            <a:pPr marL="0" indent="0" algn="ctr">
              <a:buNone/>
              <a:defRPr/>
            </a:pPr>
            <a:r>
              <a:rPr lang="en-ZA" b="1" cap="all" dirty="0">
                <a:effectLst>
                  <a:outerShdw blurRad="38100" dist="38100" dir="2700000" rotWithShape="0">
                    <a:srgbClr val="000000">
                      <a:alpha val="43137"/>
                    </a:srgbClr>
                  </a:outerShdw>
                </a:effectLst>
                <a:latin typeface="Arial" panose="020B0604020202020204" pitchFamily="34" charset="0"/>
                <a:ea typeface="ＭＳ Ｐゴシック" panose="020B0600070205080204" pitchFamily="34" charset="-128"/>
                <a:cs typeface="Arial" panose="020B0604020202020204" pitchFamily="34" charset="0"/>
              </a:rPr>
              <a:t>PRESENTATION OUTLINE </a:t>
            </a:r>
            <a:endParaRPr lang="en-ZA"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5125" name="Slide Number Placeholder 3"/>
          <p:cNvSpPr>
            <a:spLocks noGrp="1"/>
          </p:cNvSpPr>
          <p:nvPr>
            <p:ph type="sldNum" sz="quarter" idx="12"/>
          </p:nvPr>
        </p:nvSpPr>
        <p:spPr bwMode="auto">
          <a:xfrm>
            <a:off x="4644231" y="6318866"/>
            <a:ext cx="293971" cy="289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2</a:t>
            </a:fld>
            <a:endParaRPr lang="en-ZA" altLang="en-US" sz="1800" b="1" dirty="0"/>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7" name="Table 1"/>
          <p:cNvGraphicFramePr>
            <a:graphicFrameLocks noGrp="1"/>
          </p:cNvGraphicFramePr>
          <p:nvPr>
            <p:extLst>
              <p:ext uri="{D42A27DB-BD31-4B8C-83A1-F6EECF244321}">
                <p14:modId xmlns:p14="http://schemas.microsoft.com/office/powerpoint/2010/main" val="1208025270"/>
              </p:ext>
            </p:extLst>
          </p:nvPr>
        </p:nvGraphicFramePr>
        <p:xfrm>
          <a:off x="107949" y="1053511"/>
          <a:ext cx="8893175" cy="4728163"/>
        </p:xfrm>
        <a:graphic>
          <a:graphicData uri="http://schemas.openxmlformats.org/drawingml/2006/table">
            <a:tbl>
              <a:tblPr/>
              <a:tblGrid>
                <a:gridCol w="8893175">
                  <a:extLst>
                    <a:ext uri="{9D8B030D-6E8A-4147-A177-3AD203B41FA5}">
                      <a16:colId xmlns:a16="http://schemas.microsoft.com/office/drawing/2014/main" val="20000"/>
                    </a:ext>
                  </a:extLst>
                </a:gridCol>
              </a:tblGrid>
              <a:tr h="578579">
                <a:tc>
                  <a:txBody>
                    <a:bodyPr/>
                    <a:lstStyle>
                      <a:lvl1pPr marL="342900" indent="-342900">
                        <a:lnSpc>
                          <a:spcPct val="90000"/>
                        </a:lnSpc>
                        <a:spcBef>
                          <a:spcPct val="90000"/>
                        </a:spcBef>
                        <a:buClr>
                          <a:schemeClr val="bg2"/>
                        </a:buClr>
                        <a:buFont typeface="Wingdings" charset="2"/>
                        <a:defRPr sz="1400">
                          <a:solidFill>
                            <a:schemeClr val="tx1"/>
                          </a:solidFill>
                          <a:latin typeface="Arial" charset="0"/>
                          <a:ea typeface="ＭＳ Ｐゴシック" charset="-128"/>
                        </a:defRPr>
                      </a:lvl1pPr>
                      <a:lvl2pPr marL="742950" indent="-285750">
                        <a:lnSpc>
                          <a:spcPct val="90000"/>
                        </a:lnSpc>
                        <a:spcBef>
                          <a:spcPct val="50000"/>
                        </a:spcBef>
                        <a:buClr>
                          <a:schemeClr val="bg2"/>
                        </a:buClr>
                        <a:buFont typeface="Arial" charset="0"/>
                        <a:defRPr sz="1400">
                          <a:solidFill>
                            <a:schemeClr val="tx1"/>
                          </a:solidFill>
                          <a:latin typeface="Arial" charset="0"/>
                          <a:ea typeface="ＭＳ Ｐゴシック" charset="-128"/>
                        </a:defRPr>
                      </a:lvl2pPr>
                      <a:lvl3pPr marL="1143000" indent="-228600">
                        <a:lnSpc>
                          <a:spcPct val="90000"/>
                        </a:lnSpc>
                        <a:spcBef>
                          <a:spcPct val="30000"/>
                        </a:spcBef>
                        <a:buClr>
                          <a:schemeClr val="bg2"/>
                        </a:buClr>
                        <a:buFont typeface="Arial" charset="0"/>
                        <a:defRPr sz="1400">
                          <a:solidFill>
                            <a:schemeClr val="tx1"/>
                          </a:solidFill>
                          <a:latin typeface="Arial" charset="0"/>
                          <a:ea typeface="ＭＳ Ｐゴシック" charset="-128"/>
                        </a:defRPr>
                      </a:lvl3pPr>
                      <a:lvl4pPr marL="1600200" indent="-228600">
                        <a:lnSpc>
                          <a:spcPct val="90000"/>
                        </a:lnSpc>
                        <a:spcBef>
                          <a:spcPct val="10000"/>
                        </a:spcBef>
                        <a:buClr>
                          <a:schemeClr val="bg2"/>
                        </a:buClr>
                        <a:buFont typeface="Arial" charset="0"/>
                        <a:defRPr sz="1400">
                          <a:solidFill>
                            <a:schemeClr val="tx1"/>
                          </a:solidFill>
                          <a:latin typeface="Arial" charset="0"/>
                          <a:ea typeface="ＭＳ Ｐゴシック" charset="-128"/>
                        </a:defRPr>
                      </a:lvl4pPr>
                      <a:lvl5pPr marL="2057400" indent="-228600">
                        <a:lnSpc>
                          <a:spcPct val="90000"/>
                        </a:lnSpc>
                        <a:buClr>
                          <a:schemeClr val="bg2"/>
                        </a:buClr>
                        <a:buFont typeface="Arial" charset="0"/>
                        <a:defRPr sz="1400">
                          <a:solidFill>
                            <a:schemeClr val="tx1"/>
                          </a:solidFill>
                          <a:latin typeface="Arial" charset="0"/>
                          <a:ea typeface="ＭＳ Ｐゴシック" charset="-128"/>
                        </a:defRPr>
                      </a:lvl5pPr>
                      <a:lvl6pPr marL="2514600" indent="-2286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6pPr>
                      <a:lvl7pPr marL="2971800" indent="-2286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7pPr>
                      <a:lvl8pPr marL="3429000" indent="-2286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8pPr>
                      <a:lvl9pPr marL="3886200" indent="-2286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9pPr>
                    </a:lstStyle>
                    <a:p>
                      <a:pPr marL="342900" marR="0" lvl="0" indent="-342900" algn="l" defTabSz="914400" rtl="0" eaLnBrk="1" fontAlgn="base" latinLnBrk="0" hangingPunct="1">
                        <a:lnSpc>
                          <a:spcPct val="100000"/>
                        </a:lnSpc>
                        <a:spcBef>
                          <a:spcPts val="600"/>
                        </a:spcBef>
                        <a:spcAft>
                          <a:spcPts val="1200"/>
                        </a:spcAft>
                        <a:buClrTx/>
                        <a:buSzTx/>
                        <a:buFontTx/>
                        <a:buAutoNum type="arabicPeriod"/>
                        <a:tabLst/>
                      </a:pPr>
                      <a:r>
                        <a:rPr kumimoji="0" lang="en-US" altLang="en-US" sz="2400" b="0" i="0" u="none" strike="noStrike" cap="none" normalizeH="0" baseline="0" dirty="0">
                          <a:ln>
                            <a:noFill/>
                          </a:ln>
                          <a:solidFill>
                            <a:schemeClr val="tx1"/>
                          </a:solidFill>
                          <a:effectLst/>
                          <a:latin typeface="Arial" charset="0"/>
                          <a:ea typeface="ＭＳ Ｐゴシック" charset="-128"/>
                        </a:rPr>
                        <a:t>Purpose</a:t>
                      </a:r>
                      <a:endParaRPr kumimoji="0" lang="en-ZA" altLang="en-US" sz="2400" b="0" i="0" u="none" strike="noStrike" cap="none" normalizeH="0" baseline="0" dirty="0">
                        <a:ln>
                          <a:noFill/>
                        </a:ln>
                        <a:solidFill>
                          <a:schemeClr val="tx1"/>
                        </a:solidFill>
                        <a:effectLst/>
                        <a:latin typeface="Arial" charset="0"/>
                        <a:ea typeface="ＭＳ Ｐゴシック" charset="-128"/>
                      </a:endParaRPr>
                    </a:p>
                  </a:txBody>
                  <a:tcPr marL="91439" marR="91439" marT="45730" marB="45730" horzOverflow="overflow">
                    <a:lnL w="12700" cap="flat" cmpd="sng" algn="ctr">
                      <a:solidFill>
                        <a:srgbClr val="919191"/>
                      </a:solidFill>
                      <a:prstDash val="solid"/>
                      <a:round/>
                      <a:headEnd type="none" w="med" len="med"/>
                      <a:tailEnd type="none" w="med" len="med"/>
                    </a:lnL>
                    <a:lnR w="12700" cap="flat" cmpd="sng" algn="ctr">
                      <a:solidFill>
                        <a:srgbClr val="919191"/>
                      </a:solidFill>
                      <a:prstDash val="solid"/>
                      <a:round/>
                      <a:headEnd type="none" w="med" len="med"/>
                      <a:tailEnd type="none" w="med" len="med"/>
                    </a:lnR>
                    <a:lnT w="12700" cap="flat" cmpd="sng" algn="ctr">
                      <a:solidFill>
                        <a:srgbClr val="919191"/>
                      </a:solidFill>
                      <a:prstDash val="solid"/>
                      <a:round/>
                      <a:headEnd type="none" w="med" len="med"/>
                      <a:tailEnd type="none" w="med" len="med"/>
                    </a:lnT>
                    <a:lnB w="25400" cap="flat" cmpd="sng" algn="ctr">
                      <a:solidFill>
                        <a:srgbClr val="91919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0"/>
                  </a:ext>
                </a:extLst>
              </a:tr>
              <a:tr h="616894">
                <a:tc>
                  <a:txBody>
                    <a:bodyPr/>
                    <a:lstStyle>
                      <a:lvl1pPr>
                        <a:lnSpc>
                          <a:spcPct val="90000"/>
                        </a:lnSpc>
                        <a:spcBef>
                          <a:spcPct val="90000"/>
                        </a:spcBef>
                        <a:buClr>
                          <a:schemeClr val="bg2"/>
                        </a:buClr>
                        <a:buFont typeface="Wingdings" charset="2"/>
                        <a:defRPr sz="1400">
                          <a:solidFill>
                            <a:schemeClr val="tx1"/>
                          </a:solidFill>
                          <a:latin typeface="Arial" charset="0"/>
                          <a:ea typeface="ＭＳ Ｐゴシック" charset="-128"/>
                        </a:defRPr>
                      </a:lvl1pPr>
                      <a:lvl2pPr marL="742950" indent="-285750">
                        <a:lnSpc>
                          <a:spcPct val="90000"/>
                        </a:lnSpc>
                        <a:spcBef>
                          <a:spcPct val="50000"/>
                        </a:spcBef>
                        <a:buClr>
                          <a:schemeClr val="bg2"/>
                        </a:buClr>
                        <a:buFont typeface="Arial" charset="0"/>
                        <a:defRPr sz="1400">
                          <a:solidFill>
                            <a:schemeClr val="tx1"/>
                          </a:solidFill>
                          <a:latin typeface="Arial" charset="0"/>
                          <a:ea typeface="ＭＳ Ｐゴシック" charset="-128"/>
                        </a:defRPr>
                      </a:lvl2pPr>
                      <a:lvl3pPr marL="1143000" indent="-228600">
                        <a:lnSpc>
                          <a:spcPct val="90000"/>
                        </a:lnSpc>
                        <a:spcBef>
                          <a:spcPct val="30000"/>
                        </a:spcBef>
                        <a:buClr>
                          <a:schemeClr val="bg2"/>
                        </a:buClr>
                        <a:buFont typeface="Arial" charset="0"/>
                        <a:defRPr sz="1400">
                          <a:solidFill>
                            <a:schemeClr val="tx1"/>
                          </a:solidFill>
                          <a:latin typeface="Arial" charset="0"/>
                          <a:ea typeface="ＭＳ Ｐゴシック" charset="-128"/>
                        </a:defRPr>
                      </a:lvl3pPr>
                      <a:lvl4pPr marL="1600200" indent="-228600">
                        <a:lnSpc>
                          <a:spcPct val="90000"/>
                        </a:lnSpc>
                        <a:spcBef>
                          <a:spcPct val="10000"/>
                        </a:spcBef>
                        <a:buClr>
                          <a:schemeClr val="bg2"/>
                        </a:buClr>
                        <a:buFont typeface="Arial" charset="0"/>
                        <a:defRPr sz="1400">
                          <a:solidFill>
                            <a:schemeClr val="tx1"/>
                          </a:solidFill>
                          <a:latin typeface="Arial" charset="0"/>
                          <a:ea typeface="ＭＳ Ｐゴシック" charset="-128"/>
                        </a:defRPr>
                      </a:lvl4pPr>
                      <a:lvl5pPr marL="2057400" indent="-228600">
                        <a:lnSpc>
                          <a:spcPct val="90000"/>
                        </a:lnSpc>
                        <a:buClr>
                          <a:schemeClr val="bg2"/>
                        </a:buClr>
                        <a:buFont typeface="Arial" charset="0"/>
                        <a:defRPr sz="1400">
                          <a:solidFill>
                            <a:schemeClr val="tx1"/>
                          </a:solidFill>
                          <a:latin typeface="Arial" charset="0"/>
                          <a:ea typeface="ＭＳ Ｐゴシック" charset="-128"/>
                        </a:defRPr>
                      </a:lvl5pPr>
                      <a:lvl6pPr marL="2514600" indent="-2286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6pPr>
                      <a:lvl7pPr marL="2971800" indent="-2286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7pPr>
                      <a:lvl8pPr marL="3429000" indent="-2286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8pPr>
                      <a:lvl9pPr marL="3886200" indent="-2286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ts val="600"/>
                        </a:spcBef>
                        <a:spcAft>
                          <a:spcPts val="1200"/>
                        </a:spcAft>
                        <a:buClrTx/>
                        <a:buSzTx/>
                        <a:buFont typeface="+mj-lt" charset="0"/>
                        <a:buNone/>
                        <a:tabLst/>
                      </a:pPr>
                      <a:r>
                        <a:rPr kumimoji="0" lang="en-ZA" altLang="en-US" sz="2400" b="0" i="0" u="none" strike="noStrike" cap="none" normalizeH="0" baseline="0" dirty="0">
                          <a:ln>
                            <a:noFill/>
                          </a:ln>
                          <a:solidFill>
                            <a:schemeClr val="tx1"/>
                          </a:solidFill>
                          <a:effectLst/>
                          <a:latin typeface="Arial" charset="0"/>
                          <a:ea typeface="ＭＳ Ｐゴシック" charset="-128"/>
                        </a:rPr>
                        <a:t>2. Vision, Mission and Value Statement</a:t>
                      </a:r>
                    </a:p>
                  </a:txBody>
                  <a:tcPr marL="91439" marR="91439" marT="45730" marB="45730" horzOverflow="overflow">
                    <a:lnL w="12700" cap="flat" cmpd="sng" algn="ctr">
                      <a:solidFill>
                        <a:srgbClr val="919191"/>
                      </a:solidFill>
                      <a:prstDash val="solid"/>
                      <a:round/>
                      <a:headEnd type="none" w="med" len="med"/>
                      <a:tailEnd type="none" w="med" len="med"/>
                    </a:lnL>
                    <a:lnR w="12700" cap="flat" cmpd="sng" algn="ctr">
                      <a:solidFill>
                        <a:srgbClr val="919191"/>
                      </a:solidFill>
                      <a:prstDash val="solid"/>
                      <a:round/>
                      <a:headEnd type="none" w="med" len="med"/>
                      <a:tailEnd type="none" w="med" len="med"/>
                    </a:lnR>
                    <a:lnT w="25400" cap="flat" cmpd="sng" algn="ctr">
                      <a:solidFill>
                        <a:srgbClr val="919191"/>
                      </a:solidFill>
                      <a:prstDash val="solid"/>
                      <a:round/>
                      <a:headEnd type="none" w="med" len="med"/>
                      <a:tailEnd type="none" w="med" len="med"/>
                    </a:lnT>
                    <a:lnB w="12700" cap="flat" cmpd="sng" algn="ctr">
                      <a:solidFill>
                        <a:srgbClr val="919191"/>
                      </a:solidFill>
                      <a:prstDash val="solid"/>
                      <a:round/>
                      <a:headEnd type="none" w="med" len="med"/>
                      <a:tailEnd type="none" w="med" len="med"/>
                    </a:lnB>
                    <a:lnTlToBr>
                      <a:noFill/>
                    </a:lnTlToBr>
                    <a:lnBlToTr>
                      <a:noFill/>
                    </a:lnBlToTr>
                    <a:solidFill>
                      <a:schemeClr val="accent3">
                        <a:lumMod val="20000"/>
                        <a:lumOff val="80000"/>
                        <a:alpha val="20000"/>
                      </a:schemeClr>
                    </a:solidFill>
                  </a:tcPr>
                </a:tc>
                <a:extLst>
                  <a:ext uri="{0D108BD9-81ED-4DB2-BD59-A6C34878D82A}">
                    <a16:rowId xmlns:a16="http://schemas.microsoft.com/office/drawing/2014/main" val="10001"/>
                  </a:ext>
                </a:extLst>
              </a:tr>
              <a:tr h="578579">
                <a:tc>
                  <a:txBody>
                    <a:bodyPr/>
                    <a:lstStyle>
                      <a:lvl1pPr defTabSz="457200">
                        <a:lnSpc>
                          <a:spcPct val="90000"/>
                        </a:lnSpc>
                        <a:spcBef>
                          <a:spcPct val="90000"/>
                        </a:spcBef>
                        <a:buClr>
                          <a:schemeClr val="bg2"/>
                        </a:buClr>
                        <a:buFont typeface="Wingdings" charset="2"/>
                        <a:defRPr sz="1400">
                          <a:solidFill>
                            <a:schemeClr val="tx1"/>
                          </a:solidFill>
                          <a:latin typeface="Arial" charset="0"/>
                          <a:ea typeface="ＭＳ Ｐゴシック" charset="-128"/>
                        </a:defRPr>
                      </a:lvl1pPr>
                      <a:lvl2pPr marL="742950" indent="-285750" defTabSz="457200">
                        <a:lnSpc>
                          <a:spcPct val="90000"/>
                        </a:lnSpc>
                        <a:spcBef>
                          <a:spcPct val="50000"/>
                        </a:spcBef>
                        <a:buClr>
                          <a:schemeClr val="bg2"/>
                        </a:buClr>
                        <a:buFont typeface="Arial" charset="0"/>
                        <a:defRPr sz="1400">
                          <a:solidFill>
                            <a:schemeClr val="tx1"/>
                          </a:solidFill>
                          <a:latin typeface="Arial" charset="0"/>
                          <a:ea typeface="ＭＳ Ｐゴシック" charset="-128"/>
                        </a:defRPr>
                      </a:lvl2pPr>
                      <a:lvl3pPr marL="1143000" indent="-228600" defTabSz="457200">
                        <a:lnSpc>
                          <a:spcPct val="90000"/>
                        </a:lnSpc>
                        <a:spcBef>
                          <a:spcPct val="30000"/>
                        </a:spcBef>
                        <a:buClr>
                          <a:schemeClr val="bg2"/>
                        </a:buClr>
                        <a:buFont typeface="Arial" charset="0"/>
                        <a:defRPr sz="1400">
                          <a:solidFill>
                            <a:schemeClr val="tx1"/>
                          </a:solidFill>
                          <a:latin typeface="Arial" charset="0"/>
                          <a:ea typeface="ＭＳ Ｐゴシック" charset="-128"/>
                        </a:defRPr>
                      </a:lvl3pPr>
                      <a:lvl4pPr marL="1600200" indent="-228600" defTabSz="457200">
                        <a:lnSpc>
                          <a:spcPct val="90000"/>
                        </a:lnSpc>
                        <a:spcBef>
                          <a:spcPct val="10000"/>
                        </a:spcBef>
                        <a:buClr>
                          <a:schemeClr val="bg2"/>
                        </a:buClr>
                        <a:buFont typeface="Arial" charset="0"/>
                        <a:defRPr sz="1400">
                          <a:solidFill>
                            <a:schemeClr val="tx1"/>
                          </a:solidFill>
                          <a:latin typeface="Arial" charset="0"/>
                          <a:ea typeface="ＭＳ Ｐゴシック" charset="-128"/>
                        </a:defRPr>
                      </a:lvl4pPr>
                      <a:lvl5pPr marL="2057400" indent="-228600" defTabSz="457200">
                        <a:lnSpc>
                          <a:spcPct val="90000"/>
                        </a:lnSpc>
                        <a:buClr>
                          <a:schemeClr val="bg2"/>
                        </a:buClr>
                        <a:buFont typeface="Arial" charset="0"/>
                        <a:defRPr sz="1400">
                          <a:solidFill>
                            <a:schemeClr val="tx1"/>
                          </a:solidFill>
                          <a:latin typeface="Arial" charset="0"/>
                          <a:ea typeface="ＭＳ Ｐゴシック" charset="-128"/>
                        </a:defRPr>
                      </a:lvl5pPr>
                      <a:lvl6pPr marL="25146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6pPr>
                      <a:lvl7pPr marL="29718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7pPr>
                      <a:lvl8pPr marL="34290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8pPr>
                      <a:lvl9pPr marL="38862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ts val="600"/>
                        </a:spcBef>
                        <a:spcAft>
                          <a:spcPts val="1200"/>
                        </a:spcAft>
                        <a:buClrTx/>
                        <a:buSzTx/>
                        <a:buFont typeface="+mj-lt" charset="0"/>
                        <a:buNone/>
                        <a:tabLst/>
                      </a:pPr>
                      <a:r>
                        <a:rPr kumimoji="0" lang="en-ZA" altLang="en-US" sz="2400" b="0" i="0" u="none" strike="noStrike" cap="none" normalizeH="0" baseline="0" dirty="0">
                          <a:ln>
                            <a:noFill/>
                          </a:ln>
                          <a:solidFill>
                            <a:schemeClr val="tx1"/>
                          </a:solidFill>
                          <a:effectLst/>
                          <a:latin typeface="Arial" charset="0"/>
                          <a:ea typeface="ＭＳ Ｐゴシック" charset="-128"/>
                          <a:sym typeface="Calibri" charset="0"/>
                        </a:rPr>
                        <a:t>3. DHA Mandate</a:t>
                      </a:r>
                    </a:p>
                  </a:txBody>
                  <a:tcPr marL="91439" marR="91439" marT="45730" marB="45730" horzOverflow="overflow">
                    <a:lnL w="12700" cap="flat" cmpd="sng" algn="ctr">
                      <a:solidFill>
                        <a:srgbClr val="919191"/>
                      </a:solidFill>
                      <a:prstDash val="solid"/>
                      <a:round/>
                      <a:headEnd type="none" w="med" len="med"/>
                      <a:tailEnd type="none" w="med" len="med"/>
                    </a:lnL>
                    <a:lnR w="12700" cap="flat" cmpd="sng" algn="ctr">
                      <a:solidFill>
                        <a:srgbClr val="919191"/>
                      </a:solidFill>
                      <a:prstDash val="solid"/>
                      <a:round/>
                      <a:headEnd type="none" w="med" len="med"/>
                      <a:tailEnd type="none" w="med" len="med"/>
                    </a:lnR>
                    <a:lnT w="12700" cap="flat" cmpd="sng" algn="ctr">
                      <a:solidFill>
                        <a:srgbClr val="919191"/>
                      </a:solidFill>
                      <a:prstDash val="solid"/>
                      <a:round/>
                      <a:headEnd type="none" w="med" len="med"/>
                      <a:tailEnd type="none" w="med" len="med"/>
                    </a:lnT>
                    <a:lnB w="12700" cap="flat" cmpd="sng" algn="ctr">
                      <a:solidFill>
                        <a:srgbClr val="91919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2"/>
                  </a:ext>
                </a:extLst>
              </a:tr>
              <a:tr h="587045">
                <a:tc>
                  <a:txBody>
                    <a:bodyPr/>
                    <a:lstStyle>
                      <a:lvl1pPr defTabSz="457200">
                        <a:lnSpc>
                          <a:spcPct val="90000"/>
                        </a:lnSpc>
                        <a:spcBef>
                          <a:spcPct val="90000"/>
                        </a:spcBef>
                        <a:buClr>
                          <a:schemeClr val="bg2"/>
                        </a:buClr>
                        <a:buFont typeface="Wingdings" charset="2"/>
                        <a:defRPr sz="1400">
                          <a:solidFill>
                            <a:schemeClr val="tx1"/>
                          </a:solidFill>
                          <a:latin typeface="Arial" charset="0"/>
                          <a:ea typeface="ＭＳ Ｐゴシック" charset="-128"/>
                        </a:defRPr>
                      </a:lvl1pPr>
                      <a:lvl2pPr marL="742950" indent="-285750" defTabSz="457200">
                        <a:lnSpc>
                          <a:spcPct val="90000"/>
                        </a:lnSpc>
                        <a:spcBef>
                          <a:spcPct val="50000"/>
                        </a:spcBef>
                        <a:buClr>
                          <a:schemeClr val="bg2"/>
                        </a:buClr>
                        <a:buFont typeface="Arial" charset="0"/>
                        <a:defRPr sz="1400">
                          <a:solidFill>
                            <a:schemeClr val="tx1"/>
                          </a:solidFill>
                          <a:latin typeface="Arial" charset="0"/>
                          <a:ea typeface="ＭＳ Ｐゴシック" charset="-128"/>
                        </a:defRPr>
                      </a:lvl2pPr>
                      <a:lvl3pPr marL="1143000" indent="-228600" defTabSz="457200">
                        <a:lnSpc>
                          <a:spcPct val="90000"/>
                        </a:lnSpc>
                        <a:spcBef>
                          <a:spcPct val="30000"/>
                        </a:spcBef>
                        <a:buClr>
                          <a:schemeClr val="bg2"/>
                        </a:buClr>
                        <a:buFont typeface="Arial" charset="0"/>
                        <a:defRPr sz="1400">
                          <a:solidFill>
                            <a:schemeClr val="tx1"/>
                          </a:solidFill>
                          <a:latin typeface="Arial" charset="0"/>
                          <a:ea typeface="ＭＳ Ｐゴシック" charset="-128"/>
                        </a:defRPr>
                      </a:lvl3pPr>
                      <a:lvl4pPr marL="1600200" indent="-228600" defTabSz="457200">
                        <a:lnSpc>
                          <a:spcPct val="90000"/>
                        </a:lnSpc>
                        <a:spcBef>
                          <a:spcPct val="10000"/>
                        </a:spcBef>
                        <a:buClr>
                          <a:schemeClr val="bg2"/>
                        </a:buClr>
                        <a:buFont typeface="Arial" charset="0"/>
                        <a:defRPr sz="1400">
                          <a:solidFill>
                            <a:schemeClr val="tx1"/>
                          </a:solidFill>
                          <a:latin typeface="Arial" charset="0"/>
                          <a:ea typeface="ＭＳ Ｐゴシック" charset="-128"/>
                        </a:defRPr>
                      </a:lvl4pPr>
                      <a:lvl5pPr marL="2057400" indent="-228600" defTabSz="457200">
                        <a:lnSpc>
                          <a:spcPct val="90000"/>
                        </a:lnSpc>
                        <a:buClr>
                          <a:schemeClr val="bg2"/>
                        </a:buClr>
                        <a:buFont typeface="Arial" charset="0"/>
                        <a:defRPr sz="1400">
                          <a:solidFill>
                            <a:schemeClr val="tx1"/>
                          </a:solidFill>
                          <a:latin typeface="Arial" charset="0"/>
                          <a:ea typeface="ＭＳ Ｐゴシック" charset="-128"/>
                        </a:defRPr>
                      </a:lvl5pPr>
                      <a:lvl6pPr marL="25146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6pPr>
                      <a:lvl7pPr marL="29718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7pPr>
                      <a:lvl8pPr marL="34290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8pPr>
                      <a:lvl9pPr marL="38862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ts val="600"/>
                        </a:spcBef>
                        <a:spcAft>
                          <a:spcPts val="1200"/>
                        </a:spcAft>
                        <a:buClrTx/>
                        <a:buSzTx/>
                        <a:buFont typeface="+mj-lt" charset="0"/>
                        <a:buNone/>
                        <a:tabLst/>
                      </a:pPr>
                      <a:r>
                        <a:rPr kumimoji="0" lang="en-ZA" altLang="en-US" sz="2400" b="0" i="0" u="none" strike="noStrike" cap="none" normalizeH="0" baseline="0" dirty="0">
                          <a:ln>
                            <a:noFill/>
                          </a:ln>
                          <a:solidFill>
                            <a:schemeClr val="tx1"/>
                          </a:solidFill>
                          <a:effectLst/>
                          <a:latin typeface="Arial" charset="0"/>
                          <a:ea typeface="ＭＳ Ｐゴシック" charset="-128"/>
                          <a:sym typeface="Calibri" charset="0"/>
                        </a:rPr>
                        <a:t>4. DHA Outcomes</a:t>
                      </a:r>
                    </a:p>
                  </a:txBody>
                  <a:tcPr marL="91439" marR="91439" marT="45730" marB="45730" horzOverflow="overflow">
                    <a:lnL w="12700" cap="flat" cmpd="sng" algn="ctr">
                      <a:solidFill>
                        <a:srgbClr val="919191"/>
                      </a:solidFill>
                      <a:prstDash val="solid"/>
                      <a:round/>
                      <a:headEnd type="none" w="med" len="med"/>
                      <a:tailEnd type="none" w="med" len="med"/>
                    </a:lnL>
                    <a:lnR w="12700" cap="flat" cmpd="sng" algn="ctr">
                      <a:solidFill>
                        <a:srgbClr val="919191"/>
                      </a:solidFill>
                      <a:prstDash val="solid"/>
                      <a:round/>
                      <a:headEnd type="none" w="med" len="med"/>
                      <a:tailEnd type="none" w="med" len="med"/>
                    </a:lnR>
                    <a:lnT w="12700" cap="flat" cmpd="sng" algn="ctr">
                      <a:solidFill>
                        <a:srgbClr val="919191"/>
                      </a:solidFill>
                      <a:prstDash val="solid"/>
                      <a:round/>
                      <a:headEnd type="none" w="med" len="med"/>
                      <a:tailEnd type="none" w="med" len="med"/>
                    </a:lnT>
                    <a:lnB w="12700" cap="flat" cmpd="sng" algn="ctr">
                      <a:solidFill>
                        <a:srgbClr val="919191"/>
                      </a:solidFill>
                      <a:prstDash val="solid"/>
                      <a:round/>
                      <a:headEnd type="none" w="med" len="med"/>
                      <a:tailEnd type="none" w="med" len="med"/>
                    </a:lnB>
                    <a:lnTlToBr>
                      <a:noFill/>
                    </a:lnTlToBr>
                    <a:lnBlToTr>
                      <a:noFill/>
                    </a:lnBlToTr>
                    <a:solidFill>
                      <a:schemeClr val="bg1">
                        <a:alpha val="20000"/>
                      </a:schemeClr>
                    </a:solidFill>
                  </a:tcPr>
                </a:tc>
                <a:extLst>
                  <a:ext uri="{0D108BD9-81ED-4DB2-BD59-A6C34878D82A}">
                    <a16:rowId xmlns:a16="http://schemas.microsoft.com/office/drawing/2014/main" val="10003"/>
                  </a:ext>
                </a:extLst>
              </a:tr>
              <a:tr h="630824">
                <a:tc>
                  <a:txBody>
                    <a:bodyPr/>
                    <a:lstStyle>
                      <a:lvl1pPr defTabSz="457200">
                        <a:lnSpc>
                          <a:spcPct val="90000"/>
                        </a:lnSpc>
                        <a:spcBef>
                          <a:spcPct val="90000"/>
                        </a:spcBef>
                        <a:buClr>
                          <a:schemeClr val="bg2"/>
                        </a:buClr>
                        <a:buFont typeface="Wingdings" charset="2"/>
                        <a:defRPr sz="1400">
                          <a:solidFill>
                            <a:schemeClr val="tx1"/>
                          </a:solidFill>
                          <a:latin typeface="Arial" charset="0"/>
                          <a:ea typeface="ＭＳ Ｐゴシック" charset="-128"/>
                        </a:defRPr>
                      </a:lvl1pPr>
                      <a:lvl2pPr marL="742950" indent="-285750" defTabSz="457200">
                        <a:lnSpc>
                          <a:spcPct val="90000"/>
                        </a:lnSpc>
                        <a:spcBef>
                          <a:spcPct val="50000"/>
                        </a:spcBef>
                        <a:buClr>
                          <a:schemeClr val="bg2"/>
                        </a:buClr>
                        <a:buFont typeface="Arial" charset="0"/>
                        <a:defRPr sz="1400">
                          <a:solidFill>
                            <a:schemeClr val="tx1"/>
                          </a:solidFill>
                          <a:latin typeface="Arial" charset="0"/>
                          <a:ea typeface="ＭＳ Ｐゴシック" charset="-128"/>
                        </a:defRPr>
                      </a:lvl2pPr>
                      <a:lvl3pPr marL="1143000" indent="-228600" defTabSz="457200">
                        <a:lnSpc>
                          <a:spcPct val="90000"/>
                        </a:lnSpc>
                        <a:spcBef>
                          <a:spcPct val="30000"/>
                        </a:spcBef>
                        <a:buClr>
                          <a:schemeClr val="bg2"/>
                        </a:buClr>
                        <a:buFont typeface="Arial" charset="0"/>
                        <a:defRPr sz="1400">
                          <a:solidFill>
                            <a:schemeClr val="tx1"/>
                          </a:solidFill>
                          <a:latin typeface="Arial" charset="0"/>
                          <a:ea typeface="ＭＳ Ｐゴシック" charset="-128"/>
                        </a:defRPr>
                      </a:lvl3pPr>
                      <a:lvl4pPr marL="1600200" indent="-228600" defTabSz="457200">
                        <a:lnSpc>
                          <a:spcPct val="90000"/>
                        </a:lnSpc>
                        <a:spcBef>
                          <a:spcPct val="10000"/>
                        </a:spcBef>
                        <a:buClr>
                          <a:schemeClr val="bg2"/>
                        </a:buClr>
                        <a:buFont typeface="Arial" charset="0"/>
                        <a:defRPr sz="1400">
                          <a:solidFill>
                            <a:schemeClr val="tx1"/>
                          </a:solidFill>
                          <a:latin typeface="Arial" charset="0"/>
                          <a:ea typeface="ＭＳ Ｐゴシック" charset="-128"/>
                        </a:defRPr>
                      </a:lvl4pPr>
                      <a:lvl5pPr marL="2057400" indent="-228600" defTabSz="457200">
                        <a:lnSpc>
                          <a:spcPct val="90000"/>
                        </a:lnSpc>
                        <a:buClr>
                          <a:schemeClr val="bg2"/>
                        </a:buClr>
                        <a:buFont typeface="Arial" charset="0"/>
                        <a:defRPr sz="1400">
                          <a:solidFill>
                            <a:schemeClr val="tx1"/>
                          </a:solidFill>
                          <a:latin typeface="Arial" charset="0"/>
                          <a:ea typeface="ＭＳ Ｐゴシック" charset="-128"/>
                        </a:defRPr>
                      </a:lvl5pPr>
                      <a:lvl6pPr marL="25146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6pPr>
                      <a:lvl7pPr marL="29718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7pPr>
                      <a:lvl8pPr marL="34290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8pPr>
                      <a:lvl9pPr marL="38862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ts val="600"/>
                        </a:spcBef>
                        <a:spcAft>
                          <a:spcPts val="1200"/>
                        </a:spcAft>
                        <a:buClrTx/>
                        <a:buSzTx/>
                        <a:buFont typeface="+mj-lt" charset="0"/>
                        <a:buNone/>
                        <a:tabLst/>
                      </a:pPr>
                      <a:r>
                        <a:rPr kumimoji="0" lang="en-ZA" altLang="en-US" sz="2400" b="0" i="0" u="none" strike="noStrike" cap="none" normalizeH="0" baseline="0" dirty="0">
                          <a:ln>
                            <a:noFill/>
                          </a:ln>
                          <a:solidFill>
                            <a:schemeClr val="tx1"/>
                          </a:solidFill>
                          <a:effectLst/>
                          <a:latin typeface="Arial" charset="0"/>
                          <a:ea typeface="ＭＳ Ｐゴシック" charset="-128"/>
                          <a:sym typeface="Calibri" charset="0"/>
                        </a:rPr>
                        <a:t>5. DHA Performance for Quarter 1, 2 &amp; 3 of 2021</a:t>
                      </a:r>
                    </a:p>
                  </a:txBody>
                  <a:tcPr marL="91439" marR="91439" marT="45730" marB="45730" horzOverflow="overflow">
                    <a:lnL w="12700" cap="flat" cmpd="sng" algn="ctr">
                      <a:solidFill>
                        <a:srgbClr val="919191"/>
                      </a:solidFill>
                      <a:prstDash val="solid"/>
                      <a:round/>
                      <a:headEnd type="none" w="med" len="med"/>
                      <a:tailEnd type="none" w="med" len="med"/>
                    </a:lnL>
                    <a:lnR w="12700" cap="flat" cmpd="sng" algn="ctr">
                      <a:solidFill>
                        <a:srgbClr val="919191"/>
                      </a:solidFill>
                      <a:prstDash val="solid"/>
                      <a:round/>
                      <a:headEnd type="none" w="med" len="med"/>
                      <a:tailEnd type="none" w="med" len="med"/>
                    </a:lnR>
                    <a:lnT w="12700" cap="flat" cmpd="sng" algn="ctr">
                      <a:solidFill>
                        <a:srgbClr val="919191"/>
                      </a:solidFill>
                      <a:prstDash val="solid"/>
                      <a:round/>
                      <a:headEnd type="none" w="med" len="med"/>
                      <a:tailEnd type="none" w="med" len="med"/>
                    </a:lnT>
                    <a:lnB w="12700" cap="flat" cmpd="sng" algn="ctr">
                      <a:solidFill>
                        <a:srgbClr val="91919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4"/>
                  </a:ext>
                </a:extLst>
              </a:tr>
              <a:tr h="579084">
                <a:tc>
                  <a:txBody>
                    <a:bodyPr/>
                    <a:lstStyle>
                      <a:lvl1pPr defTabSz="457200">
                        <a:lnSpc>
                          <a:spcPct val="90000"/>
                        </a:lnSpc>
                        <a:spcBef>
                          <a:spcPct val="90000"/>
                        </a:spcBef>
                        <a:buClr>
                          <a:schemeClr val="bg2"/>
                        </a:buClr>
                        <a:buFont typeface="Wingdings" charset="2"/>
                        <a:defRPr sz="1400">
                          <a:solidFill>
                            <a:schemeClr val="tx1"/>
                          </a:solidFill>
                          <a:latin typeface="Arial" charset="0"/>
                          <a:ea typeface="ＭＳ Ｐゴシック" charset="-128"/>
                        </a:defRPr>
                      </a:lvl1pPr>
                      <a:lvl2pPr marL="742950" indent="-285750" defTabSz="457200">
                        <a:lnSpc>
                          <a:spcPct val="90000"/>
                        </a:lnSpc>
                        <a:spcBef>
                          <a:spcPct val="50000"/>
                        </a:spcBef>
                        <a:buClr>
                          <a:schemeClr val="bg2"/>
                        </a:buClr>
                        <a:buFont typeface="Arial" charset="0"/>
                        <a:defRPr sz="1400">
                          <a:solidFill>
                            <a:schemeClr val="tx1"/>
                          </a:solidFill>
                          <a:latin typeface="Arial" charset="0"/>
                          <a:ea typeface="ＭＳ Ｐゴシック" charset="-128"/>
                        </a:defRPr>
                      </a:lvl2pPr>
                      <a:lvl3pPr marL="1143000" indent="-228600" defTabSz="457200">
                        <a:lnSpc>
                          <a:spcPct val="90000"/>
                        </a:lnSpc>
                        <a:spcBef>
                          <a:spcPct val="30000"/>
                        </a:spcBef>
                        <a:buClr>
                          <a:schemeClr val="bg2"/>
                        </a:buClr>
                        <a:buFont typeface="Arial" charset="0"/>
                        <a:defRPr sz="1400">
                          <a:solidFill>
                            <a:schemeClr val="tx1"/>
                          </a:solidFill>
                          <a:latin typeface="Arial" charset="0"/>
                          <a:ea typeface="ＭＳ Ｐゴシック" charset="-128"/>
                        </a:defRPr>
                      </a:lvl3pPr>
                      <a:lvl4pPr marL="1600200" indent="-228600" defTabSz="457200">
                        <a:lnSpc>
                          <a:spcPct val="90000"/>
                        </a:lnSpc>
                        <a:spcBef>
                          <a:spcPct val="10000"/>
                        </a:spcBef>
                        <a:buClr>
                          <a:schemeClr val="bg2"/>
                        </a:buClr>
                        <a:buFont typeface="Arial" charset="0"/>
                        <a:defRPr sz="1400">
                          <a:solidFill>
                            <a:schemeClr val="tx1"/>
                          </a:solidFill>
                          <a:latin typeface="Arial" charset="0"/>
                          <a:ea typeface="ＭＳ Ｐゴシック" charset="-128"/>
                        </a:defRPr>
                      </a:lvl4pPr>
                      <a:lvl5pPr marL="2057400" indent="-228600" defTabSz="457200">
                        <a:lnSpc>
                          <a:spcPct val="90000"/>
                        </a:lnSpc>
                        <a:buClr>
                          <a:schemeClr val="bg2"/>
                        </a:buClr>
                        <a:buFont typeface="Arial" charset="0"/>
                        <a:defRPr sz="1400">
                          <a:solidFill>
                            <a:schemeClr val="tx1"/>
                          </a:solidFill>
                          <a:latin typeface="Arial" charset="0"/>
                          <a:ea typeface="ＭＳ Ｐゴシック" charset="-128"/>
                        </a:defRPr>
                      </a:lvl5pPr>
                      <a:lvl6pPr marL="25146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6pPr>
                      <a:lvl7pPr marL="29718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7pPr>
                      <a:lvl8pPr marL="34290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8pPr>
                      <a:lvl9pPr marL="38862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ts val="600"/>
                        </a:spcBef>
                        <a:spcAft>
                          <a:spcPts val="1200"/>
                        </a:spcAft>
                        <a:buClrTx/>
                        <a:buSzTx/>
                        <a:buFont typeface="+mj-lt" charset="0"/>
                        <a:buNone/>
                        <a:tabLst/>
                      </a:pPr>
                      <a:r>
                        <a:rPr kumimoji="0" lang="en-ZA" altLang="en-US" sz="2400" b="0" i="0" u="none" strike="noStrike" cap="none" normalizeH="0" baseline="0" dirty="0">
                          <a:ln>
                            <a:noFill/>
                          </a:ln>
                          <a:solidFill>
                            <a:schemeClr val="tx1"/>
                          </a:solidFill>
                          <a:effectLst/>
                          <a:latin typeface="Arial" charset="0"/>
                          <a:ea typeface="ＭＳ Ｐゴシック" charset="-128"/>
                          <a:sym typeface="Calibri" charset="0"/>
                        </a:rPr>
                        <a:t>6. Financial Information</a:t>
                      </a:r>
                    </a:p>
                  </a:txBody>
                  <a:tcPr marL="91439" marR="91439" marT="45730" marB="45730" horzOverflow="overflow">
                    <a:lnL w="12700" cap="flat" cmpd="sng" algn="ctr">
                      <a:solidFill>
                        <a:srgbClr val="919191"/>
                      </a:solidFill>
                      <a:prstDash val="solid"/>
                      <a:round/>
                      <a:headEnd type="none" w="med" len="med"/>
                      <a:tailEnd type="none" w="med" len="med"/>
                    </a:lnL>
                    <a:lnR w="12700" cap="flat" cmpd="sng" algn="ctr">
                      <a:solidFill>
                        <a:srgbClr val="919191"/>
                      </a:solidFill>
                      <a:prstDash val="solid"/>
                      <a:round/>
                      <a:headEnd type="none" w="med" len="med"/>
                      <a:tailEnd type="none" w="med" len="med"/>
                    </a:lnR>
                    <a:lnT w="12700" cap="flat" cmpd="sng" algn="ctr">
                      <a:solidFill>
                        <a:srgbClr val="919191"/>
                      </a:solidFill>
                      <a:prstDash val="solid"/>
                      <a:round/>
                      <a:headEnd type="none" w="med" len="med"/>
                      <a:tailEnd type="none" w="med" len="med"/>
                    </a:lnT>
                    <a:lnB w="12700" cap="flat" cmpd="sng" algn="ctr">
                      <a:solidFill>
                        <a:srgbClr val="919191"/>
                      </a:solidFill>
                      <a:prstDash val="solid"/>
                      <a:round/>
                      <a:headEnd type="none" w="med" len="med"/>
                      <a:tailEnd type="none" w="med" len="med"/>
                    </a:lnB>
                    <a:lnTlToBr>
                      <a:noFill/>
                    </a:lnTlToBr>
                    <a:lnBlToTr>
                      <a:noFill/>
                    </a:lnBlToTr>
                    <a:solidFill>
                      <a:schemeClr val="bg1">
                        <a:alpha val="20000"/>
                      </a:schemeClr>
                    </a:solidFill>
                  </a:tcPr>
                </a:tc>
                <a:extLst>
                  <a:ext uri="{0D108BD9-81ED-4DB2-BD59-A6C34878D82A}">
                    <a16:rowId xmlns:a16="http://schemas.microsoft.com/office/drawing/2014/main" val="10005"/>
                  </a:ext>
                </a:extLst>
              </a:tr>
              <a:tr h="578579">
                <a:tc>
                  <a:txBody>
                    <a:bodyPr/>
                    <a:lstStyle>
                      <a:lvl1pPr defTabSz="457200">
                        <a:lnSpc>
                          <a:spcPct val="90000"/>
                        </a:lnSpc>
                        <a:spcBef>
                          <a:spcPct val="90000"/>
                        </a:spcBef>
                        <a:buClr>
                          <a:schemeClr val="bg2"/>
                        </a:buClr>
                        <a:buFont typeface="Wingdings" charset="2"/>
                        <a:defRPr sz="1400">
                          <a:solidFill>
                            <a:schemeClr val="tx1"/>
                          </a:solidFill>
                          <a:latin typeface="Arial" charset="0"/>
                          <a:ea typeface="ＭＳ Ｐゴシック" charset="-128"/>
                        </a:defRPr>
                      </a:lvl1pPr>
                      <a:lvl2pPr marL="742950" indent="-285750" defTabSz="457200">
                        <a:lnSpc>
                          <a:spcPct val="90000"/>
                        </a:lnSpc>
                        <a:spcBef>
                          <a:spcPct val="50000"/>
                        </a:spcBef>
                        <a:buClr>
                          <a:schemeClr val="bg2"/>
                        </a:buClr>
                        <a:buFont typeface="Arial" charset="0"/>
                        <a:defRPr sz="1400">
                          <a:solidFill>
                            <a:schemeClr val="tx1"/>
                          </a:solidFill>
                          <a:latin typeface="Arial" charset="0"/>
                          <a:ea typeface="ＭＳ Ｐゴシック" charset="-128"/>
                        </a:defRPr>
                      </a:lvl2pPr>
                      <a:lvl3pPr marL="1143000" indent="-228600" defTabSz="457200">
                        <a:lnSpc>
                          <a:spcPct val="90000"/>
                        </a:lnSpc>
                        <a:spcBef>
                          <a:spcPct val="30000"/>
                        </a:spcBef>
                        <a:buClr>
                          <a:schemeClr val="bg2"/>
                        </a:buClr>
                        <a:buFont typeface="Arial" charset="0"/>
                        <a:defRPr sz="1400">
                          <a:solidFill>
                            <a:schemeClr val="tx1"/>
                          </a:solidFill>
                          <a:latin typeface="Arial" charset="0"/>
                          <a:ea typeface="ＭＳ Ｐゴシック" charset="-128"/>
                        </a:defRPr>
                      </a:lvl3pPr>
                      <a:lvl4pPr marL="1600200" indent="-228600" defTabSz="457200">
                        <a:lnSpc>
                          <a:spcPct val="90000"/>
                        </a:lnSpc>
                        <a:spcBef>
                          <a:spcPct val="10000"/>
                        </a:spcBef>
                        <a:buClr>
                          <a:schemeClr val="bg2"/>
                        </a:buClr>
                        <a:buFont typeface="Arial" charset="0"/>
                        <a:defRPr sz="1400">
                          <a:solidFill>
                            <a:schemeClr val="tx1"/>
                          </a:solidFill>
                          <a:latin typeface="Arial" charset="0"/>
                          <a:ea typeface="ＭＳ Ｐゴシック" charset="-128"/>
                        </a:defRPr>
                      </a:lvl4pPr>
                      <a:lvl5pPr marL="2057400" indent="-228600" defTabSz="457200">
                        <a:lnSpc>
                          <a:spcPct val="90000"/>
                        </a:lnSpc>
                        <a:buClr>
                          <a:schemeClr val="bg2"/>
                        </a:buClr>
                        <a:buFont typeface="Arial" charset="0"/>
                        <a:defRPr sz="1400">
                          <a:solidFill>
                            <a:schemeClr val="tx1"/>
                          </a:solidFill>
                          <a:latin typeface="Arial" charset="0"/>
                          <a:ea typeface="ＭＳ Ｐゴシック" charset="-128"/>
                        </a:defRPr>
                      </a:lvl5pPr>
                      <a:lvl6pPr marL="25146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6pPr>
                      <a:lvl7pPr marL="29718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7pPr>
                      <a:lvl8pPr marL="34290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8pPr>
                      <a:lvl9pPr marL="38862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ts val="600"/>
                        </a:spcBef>
                        <a:spcAft>
                          <a:spcPts val="1200"/>
                        </a:spcAft>
                        <a:buClrTx/>
                        <a:buSzTx/>
                        <a:buFont typeface="+mj-lt" charset="0"/>
                        <a:buNone/>
                        <a:tabLst/>
                      </a:pPr>
                      <a:r>
                        <a:rPr kumimoji="0" lang="en-ZA" altLang="en-US" sz="2400" b="0" i="0" u="none" strike="noStrike" cap="none" normalizeH="0" baseline="0" dirty="0">
                          <a:ln>
                            <a:noFill/>
                          </a:ln>
                          <a:solidFill>
                            <a:schemeClr val="tx1"/>
                          </a:solidFill>
                          <a:effectLst/>
                          <a:latin typeface="Arial" charset="0"/>
                          <a:ea typeface="ＭＳ Ｐゴシック" charset="-128"/>
                          <a:sym typeface="Calibri" charset="0"/>
                        </a:rPr>
                        <a:t>7. Challenges</a:t>
                      </a:r>
                    </a:p>
                  </a:txBody>
                  <a:tcPr marL="91439" marR="91439" marT="45730" marB="45730" horzOverflow="overflow">
                    <a:lnL w="12700" cap="flat" cmpd="sng" algn="ctr">
                      <a:solidFill>
                        <a:srgbClr val="919191"/>
                      </a:solidFill>
                      <a:prstDash val="solid"/>
                      <a:round/>
                      <a:headEnd type="none" w="med" len="med"/>
                      <a:tailEnd type="none" w="med" len="med"/>
                    </a:lnL>
                    <a:lnR w="12700" cap="flat" cmpd="sng" algn="ctr">
                      <a:solidFill>
                        <a:srgbClr val="919191"/>
                      </a:solidFill>
                      <a:prstDash val="solid"/>
                      <a:round/>
                      <a:headEnd type="none" w="med" len="med"/>
                      <a:tailEnd type="none" w="med" len="med"/>
                    </a:lnR>
                    <a:lnT w="12700" cap="flat" cmpd="sng" algn="ctr">
                      <a:solidFill>
                        <a:srgbClr val="919191"/>
                      </a:solidFill>
                      <a:prstDash val="solid"/>
                      <a:round/>
                      <a:headEnd type="none" w="med" len="med"/>
                      <a:tailEnd type="none" w="med" len="med"/>
                    </a:lnT>
                    <a:lnB w="12700" cap="flat" cmpd="sng" algn="ctr">
                      <a:solidFill>
                        <a:srgbClr val="91919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6"/>
                  </a:ext>
                </a:extLst>
              </a:tr>
              <a:tr h="578579">
                <a:tc>
                  <a:txBody>
                    <a:bodyPr/>
                    <a:lstStyle>
                      <a:lvl1pPr defTabSz="457200">
                        <a:lnSpc>
                          <a:spcPct val="90000"/>
                        </a:lnSpc>
                        <a:spcBef>
                          <a:spcPct val="90000"/>
                        </a:spcBef>
                        <a:buClr>
                          <a:schemeClr val="bg2"/>
                        </a:buClr>
                        <a:buFont typeface="Wingdings" charset="2"/>
                        <a:defRPr sz="1400">
                          <a:solidFill>
                            <a:schemeClr val="tx1"/>
                          </a:solidFill>
                          <a:latin typeface="Arial" charset="0"/>
                          <a:ea typeface="ＭＳ Ｐゴシック" charset="-128"/>
                        </a:defRPr>
                      </a:lvl1pPr>
                      <a:lvl2pPr marL="742950" indent="-285750" defTabSz="457200">
                        <a:lnSpc>
                          <a:spcPct val="90000"/>
                        </a:lnSpc>
                        <a:spcBef>
                          <a:spcPct val="50000"/>
                        </a:spcBef>
                        <a:buClr>
                          <a:schemeClr val="bg2"/>
                        </a:buClr>
                        <a:buFont typeface="Arial" charset="0"/>
                        <a:defRPr sz="1400">
                          <a:solidFill>
                            <a:schemeClr val="tx1"/>
                          </a:solidFill>
                          <a:latin typeface="Arial" charset="0"/>
                          <a:ea typeface="ＭＳ Ｐゴシック" charset="-128"/>
                        </a:defRPr>
                      </a:lvl2pPr>
                      <a:lvl3pPr marL="1143000" indent="-228600" defTabSz="457200">
                        <a:lnSpc>
                          <a:spcPct val="90000"/>
                        </a:lnSpc>
                        <a:spcBef>
                          <a:spcPct val="30000"/>
                        </a:spcBef>
                        <a:buClr>
                          <a:schemeClr val="bg2"/>
                        </a:buClr>
                        <a:buFont typeface="Arial" charset="0"/>
                        <a:defRPr sz="1400">
                          <a:solidFill>
                            <a:schemeClr val="tx1"/>
                          </a:solidFill>
                          <a:latin typeface="Arial" charset="0"/>
                          <a:ea typeface="ＭＳ Ｐゴシック" charset="-128"/>
                        </a:defRPr>
                      </a:lvl3pPr>
                      <a:lvl4pPr marL="1600200" indent="-228600" defTabSz="457200">
                        <a:lnSpc>
                          <a:spcPct val="90000"/>
                        </a:lnSpc>
                        <a:spcBef>
                          <a:spcPct val="10000"/>
                        </a:spcBef>
                        <a:buClr>
                          <a:schemeClr val="bg2"/>
                        </a:buClr>
                        <a:buFont typeface="Arial" charset="0"/>
                        <a:defRPr sz="1400">
                          <a:solidFill>
                            <a:schemeClr val="tx1"/>
                          </a:solidFill>
                          <a:latin typeface="Arial" charset="0"/>
                          <a:ea typeface="ＭＳ Ｐゴシック" charset="-128"/>
                        </a:defRPr>
                      </a:lvl4pPr>
                      <a:lvl5pPr marL="2057400" indent="-228600" defTabSz="457200">
                        <a:lnSpc>
                          <a:spcPct val="90000"/>
                        </a:lnSpc>
                        <a:buClr>
                          <a:schemeClr val="bg2"/>
                        </a:buClr>
                        <a:buFont typeface="Arial" charset="0"/>
                        <a:defRPr sz="1400">
                          <a:solidFill>
                            <a:schemeClr val="tx1"/>
                          </a:solidFill>
                          <a:latin typeface="Arial" charset="0"/>
                          <a:ea typeface="ＭＳ Ｐゴシック" charset="-128"/>
                        </a:defRPr>
                      </a:lvl5pPr>
                      <a:lvl6pPr marL="25146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6pPr>
                      <a:lvl7pPr marL="29718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7pPr>
                      <a:lvl8pPr marL="34290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8pPr>
                      <a:lvl9pPr marL="3886200" indent="-228600" defTabSz="457200" eaLnBrk="0" fontAlgn="base" hangingPunct="0">
                        <a:lnSpc>
                          <a:spcPct val="90000"/>
                        </a:lnSpc>
                        <a:spcBef>
                          <a:spcPct val="0"/>
                        </a:spcBef>
                        <a:spcAft>
                          <a:spcPct val="0"/>
                        </a:spcAft>
                        <a:buClr>
                          <a:schemeClr val="bg2"/>
                        </a:buClr>
                        <a:buFont typeface="Arial" charset="0"/>
                        <a:defRPr sz="1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ts val="600"/>
                        </a:spcBef>
                        <a:spcAft>
                          <a:spcPts val="1200"/>
                        </a:spcAft>
                        <a:buClrTx/>
                        <a:buSzTx/>
                        <a:buFont typeface="+mj-lt" charset="0"/>
                        <a:buNone/>
                        <a:tabLst/>
                      </a:pPr>
                      <a:r>
                        <a:rPr kumimoji="0" lang="en-ZA" altLang="en-US" sz="2400" b="0" i="0" u="none" strike="noStrike" cap="none" normalizeH="0" baseline="0" dirty="0">
                          <a:ln>
                            <a:noFill/>
                          </a:ln>
                          <a:solidFill>
                            <a:schemeClr val="tx1"/>
                          </a:solidFill>
                          <a:effectLst/>
                          <a:latin typeface="Arial" charset="0"/>
                          <a:ea typeface="ＭＳ Ｐゴシック" charset="-128"/>
                          <a:sym typeface="Calibri" charset="0"/>
                        </a:rPr>
                        <a:t>8.  Way Forward</a:t>
                      </a:r>
                    </a:p>
                  </a:txBody>
                  <a:tcPr marL="91439" marR="91439" marT="45730" marB="45730" horzOverflow="overflow">
                    <a:lnL w="12700" cap="flat" cmpd="sng" algn="ctr">
                      <a:solidFill>
                        <a:srgbClr val="919191"/>
                      </a:solidFill>
                      <a:prstDash val="solid"/>
                      <a:round/>
                      <a:headEnd type="none" w="med" len="med"/>
                      <a:tailEnd type="none" w="med" len="med"/>
                    </a:lnL>
                    <a:lnR w="12700" cap="flat" cmpd="sng" algn="ctr">
                      <a:solidFill>
                        <a:srgbClr val="919191"/>
                      </a:solidFill>
                      <a:prstDash val="solid"/>
                      <a:round/>
                      <a:headEnd type="none" w="med" len="med"/>
                      <a:tailEnd type="none" w="med" len="med"/>
                    </a:lnR>
                    <a:lnT w="12700" cap="flat" cmpd="sng" algn="ctr">
                      <a:solidFill>
                        <a:srgbClr val="919191"/>
                      </a:solidFill>
                      <a:prstDash val="solid"/>
                      <a:round/>
                      <a:headEnd type="none" w="med" len="med"/>
                      <a:tailEnd type="none" w="med" len="med"/>
                    </a:lnT>
                    <a:lnB w="12700" cap="flat" cmpd="sng" algn="ctr">
                      <a:solidFill>
                        <a:srgbClr val="919191"/>
                      </a:solidFill>
                      <a:prstDash val="solid"/>
                      <a:round/>
                      <a:headEnd type="none" w="med" len="med"/>
                      <a:tailEnd type="none" w="med" len="med"/>
                    </a:lnB>
                    <a:lnTlToBr>
                      <a:noFill/>
                    </a:lnTlToBr>
                    <a:lnBlToTr>
                      <a:noFill/>
                    </a:lnBlToTr>
                    <a:solidFill>
                      <a:schemeClr val="accent3">
                        <a:lumMod val="40000"/>
                        <a:lumOff val="60000"/>
                        <a:alpha val="2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80293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366252" y="6245508"/>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20</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731489067"/>
              </p:ext>
            </p:extLst>
          </p:nvPr>
        </p:nvGraphicFramePr>
        <p:xfrm>
          <a:off x="0" y="1"/>
          <a:ext cx="9099030" cy="6003892"/>
        </p:xfrm>
        <a:graphic>
          <a:graphicData uri="http://schemas.openxmlformats.org/drawingml/2006/table">
            <a:tbl>
              <a:tblPr/>
              <a:tblGrid>
                <a:gridCol w="1995055">
                  <a:extLst>
                    <a:ext uri="{9D8B030D-6E8A-4147-A177-3AD203B41FA5}">
                      <a16:colId xmlns:a16="http://schemas.microsoft.com/office/drawing/2014/main" val="20000"/>
                    </a:ext>
                  </a:extLst>
                </a:gridCol>
                <a:gridCol w="3315854">
                  <a:extLst>
                    <a:ext uri="{9D8B030D-6E8A-4147-A177-3AD203B41FA5}">
                      <a16:colId xmlns:a16="http://schemas.microsoft.com/office/drawing/2014/main" val="20003"/>
                    </a:ext>
                  </a:extLst>
                </a:gridCol>
                <a:gridCol w="3788121">
                  <a:extLst>
                    <a:ext uri="{9D8B030D-6E8A-4147-A177-3AD203B41FA5}">
                      <a16:colId xmlns:a16="http://schemas.microsoft.com/office/drawing/2014/main" val="20002"/>
                    </a:ext>
                  </a:extLst>
                </a:gridCol>
              </a:tblGrid>
              <a:tr h="344561">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350" b="1" i="0" u="none" strike="noStrike" kern="1200" cap="none" normalizeH="0" baseline="0" dirty="0">
                          <a:ln>
                            <a:noFill/>
                          </a:ln>
                          <a:solidFill>
                            <a:schemeClr val="tx1"/>
                          </a:solidFill>
                          <a:effectLst/>
                          <a:latin typeface="Arial" charset="0"/>
                          <a:ea typeface="+mn-ea"/>
                          <a:cs typeface="Arial" charset="0"/>
                        </a:rPr>
                        <a:t>PROGRAMME 1:ADMINISTRATION</a:t>
                      </a:r>
                      <a:endParaRPr lang="en-US" sz="135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561734">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ZA" sz="1350" b="1" i="0" u="none" strike="noStrike" kern="1200" cap="none" normalizeH="0" baseline="0" dirty="0">
                          <a:ln>
                            <a:noFill/>
                          </a:ln>
                          <a:solidFill>
                            <a:schemeClr val="tx1"/>
                          </a:solidFill>
                          <a:effectLst/>
                          <a:latin typeface="Arial" charset="0"/>
                          <a:ea typeface="+mn-ea"/>
                          <a:cs typeface="Arial" charset="0"/>
                        </a:rPr>
                        <a:t>ANNUAL TARGET</a:t>
                      </a:r>
                      <a:r>
                        <a:rPr kumimoji="0" lang="en-US" sz="1350" b="1" i="0" u="none" strike="noStrike" kern="1200" cap="none" normalizeH="0" baseline="0" dirty="0">
                          <a:ln>
                            <a:noFill/>
                          </a:ln>
                          <a:solidFill>
                            <a:schemeClr val="tx1"/>
                          </a:solidFill>
                          <a:effectLst/>
                          <a:latin typeface="Arial" charset="0"/>
                          <a:ea typeface="+mn-ea"/>
                          <a:cs typeface="Arial" charset="0"/>
                        </a:rPr>
                        <a:t>: 23 selected ports of </a:t>
                      </a:r>
                      <a:r>
                        <a:rPr kumimoji="0" lang="en-ZA" sz="1350" b="1" i="0" u="none" strike="noStrike" kern="1200" cap="none" normalizeH="0" baseline="0" dirty="0">
                          <a:ln>
                            <a:noFill/>
                          </a:ln>
                          <a:solidFill>
                            <a:schemeClr val="tx1"/>
                          </a:solidFill>
                          <a:effectLst/>
                          <a:latin typeface="Arial" charset="0"/>
                          <a:ea typeface="+mn-ea"/>
                          <a:cs typeface="Arial" charset="0"/>
                        </a:rPr>
                        <a:t>entry with biometric movement control system (BMCS) implemented as per approved specifications</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722449653"/>
                  </a:ext>
                </a:extLst>
              </a:tr>
              <a:tr h="506706">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50" b="1" i="0" u="none" strike="noStrike" kern="1200" cap="none" normalizeH="0" baseline="0" dirty="0">
                          <a:ln>
                            <a:noFill/>
                          </a:ln>
                          <a:solidFill>
                            <a:schemeClr val="tx1"/>
                          </a:solidFill>
                          <a:effectLst/>
                          <a:latin typeface="Arial" charset="0"/>
                          <a:ea typeface="+mn-ea"/>
                          <a:cs typeface="Arial" charset="0"/>
                        </a:rPr>
                        <a:t>QUARTER 1 TARGET</a:t>
                      </a:r>
                      <a:endParaRPr kumimoji="0" lang="en-US" sz="135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50" b="1" i="0" u="none" strike="noStrike" kern="1200" cap="none" normalizeH="0" baseline="0" dirty="0">
                          <a:ln>
                            <a:noFill/>
                          </a:ln>
                          <a:solidFill>
                            <a:schemeClr val="tx1"/>
                          </a:solidFill>
                          <a:effectLst/>
                          <a:latin typeface="Arial" charset="0"/>
                          <a:ea typeface="+mn-ea"/>
                          <a:cs typeface="Arial" charset="0"/>
                        </a:rPr>
                        <a:t>QUARTER 2 TARGET</a:t>
                      </a:r>
                      <a:endParaRPr kumimoji="0" lang="en-US" sz="135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50" b="1" i="0" u="none" strike="noStrike" kern="1200" cap="none" normalizeH="0" baseline="0" dirty="0">
                          <a:ln>
                            <a:noFill/>
                          </a:ln>
                          <a:solidFill>
                            <a:schemeClr val="tx1"/>
                          </a:solidFill>
                          <a:effectLst/>
                          <a:latin typeface="Arial" charset="0"/>
                          <a:ea typeface="+mn-ea"/>
                          <a:cs typeface="Arial" charset="0"/>
                        </a:rPr>
                        <a:t>QUARTER 3 TARGET</a:t>
                      </a:r>
                      <a:endParaRPr kumimoji="0" lang="en-US" sz="135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698114">
                <a:tc>
                  <a:txBody>
                    <a:bodyPr/>
                    <a:lstStyle/>
                    <a:p>
                      <a:r>
                        <a:rPr lang="en-ZA" sz="1350" b="0" i="0" u="none" strike="noStrike" kern="1200" baseline="0" dirty="0">
                          <a:solidFill>
                            <a:schemeClr val="tx1"/>
                          </a:solidFill>
                          <a:latin typeface="Arial" panose="020B0604020202020204" pitchFamily="34" charset="0"/>
                          <a:ea typeface="+mn-ea"/>
                          <a:cs typeface="Arial" panose="020B0604020202020204" pitchFamily="34" charset="0"/>
                        </a:rPr>
                        <a:t>Service provider contracted</a:t>
                      </a:r>
                      <a:endParaRPr kumimoji="0" lang="en-ZA" sz="1350" b="0" i="0" u="none" strike="noStrike" kern="1200" cap="none" normalizeH="0" baseline="0" dirty="0">
                        <a:ln>
                          <a:noFill/>
                        </a:ln>
                        <a:solidFill>
                          <a:schemeClr val="tx1"/>
                        </a:solidFill>
                        <a:effectLst/>
                        <a:latin typeface="Arial" pitchFamily="34" charset="0"/>
                        <a:ea typeface="+mn-ea"/>
                        <a:cs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350" b="0" i="0" u="none" strike="noStrike" kern="1200" baseline="0" dirty="0">
                          <a:solidFill>
                            <a:schemeClr val="tx1"/>
                          </a:solidFill>
                          <a:latin typeface="Arial" panose="020B0604020202020204" pitchFamily="34" charset="0"/>
                          <a:ea typeface="+mn-ea"/>
                          <a:cs typeface="Arial" panose="020B0604020202020204" pitchFamily="34" charset="0"/>
                        </a:rPr>
                        <a:t>Procurement of IT</a:t>
                      </a:r>
                    </a:p>
                    <a:p>
                      <a:r>
                        <a:rPr lang="en-ZA" sz="1350" b="0" i="0" u="none" strike="noStrike" kern="1200" baseline="0" dirty="0">
                          <a:solidFill>
                            <a:schemeClr val="tx1"/>
                          </a:solidFill>
                          <a:latin typeface="Arial" panose="020B0604020202020204" pitchFamily="34" charset="0"/>
                          <a:ea typeface="+mn-ea"/>
                          <a:cs typeface="Arial" panose="020B0604020202020204" pitchFamily="34" charset="0"/>
                        </a:rPr>
                        <a:t>equipment finalised</a:t>
                      </a:r>
                      <a:endParaRPr lang="en-US" sz="135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tx1"/>
                          </a:solidFill>
                          <a:latin typeface="Arial" panose="020B0604020202020204" pitchFamily="34" charset="0"/>
                          <a:ea typeface="+mn-ea"/>
                          <a:cs typeface="Arial" panose="020B0604020202020204" pitchFamily="34" charset="0"/>
                        </a:rPr>
                        <a:t>13 selected ports of </a:t>
                      </a:r>
                      <a:r>
                        <a:rPr lang="en-ZA" sz="1350" b="0" i="0" u="none" strike="noStrike" kern="1200" baseline="0" dirty="0">
                          <a:solidFill>
                            <a:schemeClr val="tx1"/>
                          </a:solidFill>
                          <a:latin typeface="Arial" panose="020B0604020202020204" pitchFamily="34" charset="0"/>
                          <a:ea typeface="+mn-ea"/>
                          <a:cs typeface="Arial" panose="020B0604020202020204" pitchFamily="34" charset="0"/>
                        </a:rPr>
                        <a:t>entry with biometric movement control system (BMCS) implemented as per approved specifications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2786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50" b="1" i="0" u="none" strike="noStrike" cap="none" normalizeH="0" baseline="0" dirty="0">
                          <a:ln>
                            <a:noFill/>
                          </a:ln>
                          <a:solidFill>
                            <a:srgbClr val="00B050"/>
                          </a:solidFill>
                          <a:effectLst/>
                          <a:latin typeface="Arial" pitchFamily="34" charset="0"/>
                          <a:cs typeface="Arial" pitchFamily="34" charset="0"/>
                        </a:rPr>
                        <a:t>Achieved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50" b="0" i="0" u="none" strike="noStrike" cap="none" normalizeH="0" baseline="0" dirty="0">
                          <a:ln>
                            <a:noFill/>
                          </a:ln>
                          <a:solidFill>
                            <a:schemeClr val="tx1"/>
                          </a:solidFill>
                          <a:effectLst/>
                          <a:latin typeface="Arial" pitchFamily="34" charset="0"/>
                          <a:cs typeface="Arial" pitchFamily="34" charset="0"/>
                        </a:rPr>
                        <a:t>The Service provider was contracted.</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50" b="1" i="0" u="none" strike="noStrike" cap="none" normalizeH="0" baseline="0" dirty="0">
                          <a:ln>
                            <a:noFill/>
                          </a:ln>
                          <a:solidFill>
                            <a:srgbClr val="FF0000"/>
                          </a:solidFill>
                          <a:effectLst/>
                          <a:latin typeface="Arial" pitchFamily="34" charset="0"/>
                          <a:cs typeface="Arial" pitchFamily="34" charset="0"/>
                        </a:rPr>
                        <a:t>Not achieved</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1350" b="0" i="0" u="none" strike="noStrike" cap="none" normalizeH="0" baseline="0" dirty="0">
                          <a:ln>
                            <a:noFill/>
                          </a:ln>
                          <a:solidFill>
                            <a:schemeClr val="tx1"/>
                          </a:solidFill>
                          <a:effectLst/>
                          <a:latin typeface="Arial" pitchFamily="34" charset="0"/>
                          <a:cs typeface="Arial" pitchFamily="34" charset="0"/>
                        </a:rPr>
                        <a:t>Quotations were sourced from service provider; </a:t>
                      </a:r>
                      <a:r>
                        <a:rPr lang="en-US" sz="1350" kern="1200" dirty="0">
                          <a:solidFill>
                            <a:schemeClr val="tx1"/>
                          </a:solidFill>
                          <a:latin typeface="Arial" panose="020B0604020202020204" pitchFamily="34" charset="0"/>
                          <a:ea typeface="+mn-ea"/>
                          <a:cs typeface="Arial" panose="020B0604020202020204" pitchFamily="34" charset="0"/>
                        </a:rPr>
                        <a:t>however</a:t>
                      </a:r>
                      <a:r>
                        <a:rPr kumimoji="0" lang="en-US" sz="1350" b="0" i="0" u="none" strike="noStrike" cap="none" normalizeH="0" baseline="0" dirty="0">
                          <a:ln>
                            <a:noFill/>
                          </a:ln>
                          <a:solidFill>
                            <a:schemeClr val="tx1"/>
                          </a:solidFill>
                          <a:effectLst/>
                          <a:latin typeface="Arial" pitchFamily="34" charset="0"/>
                          <a:cs typeface="Arial" pitchFamily="34" charset="0"/>
                        </a:rPr>
                        <a:t>, the procurement was not finalized.</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sng" strike="noStrike" cap="none" normalizeH="0" baseline="0" dirty="0">
                          <a:ln>
                            <a:noFill/>
                          </a:ln>
                          <a:solidFill>
                            <a:schemeClr val="tx1"/>
                          </a:solidFill>
                          <a:effectLst/>
                          <a:latin typeface="Arial" charset="0"/>
                          <a:cs typeface="Arial" charset="0"/>
                        </a:rPr>
                        <a:t>Reasons for under achievement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sng" strike="noStrike" cap="none" normalizeH="0" baseline="0" dirty="0">
                        <a:ln>
                          <a:noFill/>
                        </a:ln>
                        <a:solidFill>
                          <a:schemeClr val="tx1"/>
                        </a:solidFill>
                        <a:effectLst/>
                        <a:latin typeface="Arial" charset="0"/>
                        <a:cs typeface="Arial" charset="0"/>
                      </a:endParaRPr>
                    </a:p>
                    <a:p>
                      <a:pPr marL="0" marR="0" lvl="0" indent="0" algn="just" defTabSz="457200" rtl="0" eaLnBrk="1" fontAlgn="base" latinLnBrk="0" hangingPunct="1">
                        <a:lnSpc>
                          <a:spcPct val="100000"/>
                        </a:lnSpc>
                        <a:spcBef>
                          <a:spcPct val="20000"/>
                        </a:spcBef>
                        <a:spcAft>
                          <a:spcPct val="0"/>
                        </a:spcAft>
                        <a:buClrTx/>
                        <a:buSzTx/>
                        <a:buFontTx/>
                        <a:buNone/>
                        <a:tabLst/>
                        <a:defRPr/>
                      </a:pPr>
                      <a:r>
                        <a:rPr lang="en-US" sz="1350" b="0" i="0" u="none" strike="noStrike" kern="1200" baseline="0" dirty="0">
                          <a:solidFill>
                            <a:schemeClr val="tx1"/>
                          </a:solidFill>
                          <a:latin typeface="Arial" panose="020B0604020202020204" pitchFamily="34" charset="0"/>
                          <a:ea typeface="+mn-ea"/>
                          <a:cs typeface="Arial" panose="020B0604020202020204" pitchFamily="34" charset="0"/>
                        </a:rPr>
                        <a:t>Procurement process through Work Orders took longer than anticipated due to the introduction of reasonableness testing for such procurements by National Treasury.</a:t>
                      </a:r>
                    </a:p>
                    <a:p>
                      <a:pPr marL="0" marR="0" lvl="0" indent="0" algn="just" defTabSz="457200" rtl="0" eaLnBrk="1" fontAlgn="base" latinLnBrk="0" hangingPunct="1">
                        <a:lnSpc>
                          <a:spcPct val="100000"/>
                        </a:lnSpc>
                        <a:spcBef>
                          <a:spcPct val="20000"/>
                        </a:spcBef>
                        <a:spcAft>
                          <a:spcPct val="0"/>
                        </a:spcAft>
                        <a:buClrTx/>
                        <a:buSzTx/>
                        <a:buFontTx/>
                        <a:buNone/>
                        <a:tabLst/>
                        <a:defRPr/>
                      </a:pPr>
                      <a:endParaRPr lang="en-US" sz="9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sng" strike="noStrike" cap="none" normalizeH="0" baseline="0" dirty="0">
                          <a:ln>
                            <a:noFill/>
                          </a:ln>
                          <a:solidFill>
                            <a:schemeClr val="tx1"/>
                          </a:solidFill>
                          <a:effectLst/>
                          <a:latin typeface="Arial" charset="0"/>
                          <a:cs typeface="Arial" charset="0"/>
                        </a:rPr>
                        <a:t>Way forward/Remedial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cap="none" normalizeH="0" baseline="0" dirty="0">
                        <a:ln>
                          <a:noFill/>
                        </a:ln>
                        <a:solidFill>
                          <a:schemeClr val="tx1"/>
                        </a:solidFill>
                        <a:effectLst/>
                        <a:latin typeface="Arial" charset="0"/>
                        <a:cs typeface="Arial" charset="0"/>
                      </a:endParaRPr>
                    </a:p>
                    <a:p>
                      <a:r>
                        <a:rPr lang="en-US" sz="1350" kern="1200" dirty="0">
                          <a:solidFill>
                            <a:schemeClr val="tx1"/>
                          </a:solidFill>
                          <a:effectLst/>
                          <a:latin typeface="Arial" panose="020B0604020202020204" pitchFamily="34" charset="0"/>
                          <a:ea typeface="+mn-ea"/>
                          <a:cs typeface="Arial" panose="020B0604020202020204" pitchFamily="34" charset="0"/>
                        </a:rPr>
                        <a:t>Procurement challenges</a:t>
                      </a:r>
                      <a:r>
                        <a:rPr lang="en-US" sz="1350" kern="1200" baseline="0" dirty="0">
                          <a:solidFill>
                            <a:schemeClr val="tx1"/>
                          </a:solidFill>
                          <a:effectLst/>
                          <a:latin typeface="Arial" panose="020B0604020202020204" pitchFamily="34" charset="0"/>
                          <a:ea typeface="+mn-ea"/>
                          <a:cs typeface="Arial" panose="020B0604020202020204" pitchFamily="34" charset="0"/>
                        </a:rPr>
                        <a:t> escalated to EXCO as there was less chance of the target being met.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50" b="1" i="0" u="none" strike="noStrike" cap="none" normalizeH="0" baseline="0" dirty="0">
                          <a:ln>
                            <a:noFill/>
                          </a:ln>
                          <a:solidFill>
                            <a:srgbClr val="FF0000"/>
                          </a:solidFill>
                          <a:effectLst/>
                          <a:latin typeface="Arial" pitchFamily="34" charset="0"/>
                          <a:cs typeface="Arial" pitchFamily="34" charset="0"/>
                        </a:rPr>
                        <a:t>Not achieved</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50" b="0" i="0" u="none" strike="noStrike" cap="none" normalizeH="0" baseline="0" dirty="0">
                          <a:ln>
                            <a:noFill/>
                          </a:ln>
                          <a:solidFill>
                            <a:schemeClr val="tx1"/>
                          </a:solidFill>
                          <a:effectLst/>
                          <a:latin typeface="Arial" pitchFamily="34" charset="0"/>
                          <a:cs typeface="Arial" pitchFamily="34" charset="0"/>
                        </a:rPr>
                        <a:t>Quotations were sourced from service provider; however, the procurement was not finalized.</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35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sng" strike="noStrike" cap="none" normalizeH="0" baseline="0" dirty="0">
                          <a:ln>
                            <a:noFill/>
                          </a:ln>
                          <a:solidFill>
                            <a:schemeClr val="tx1"/>
                          </a:solidFill>
                          <a:effectLst/>
                          <a:latin typeface="Arial" charset="0"/>
                          <a:cs typeface="Arial" charset="0"/>
                        </a:rPr>
                        <a:t>Reasons for under achievement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sng" strike="noStrike" cap="none" normalizeH="0" baseline="0" dirty="0">
                        <a:ln>
                          <a:noFill/>
                        </a:ln>
                        <a:solidFill>
                          <a:schemeClr val="tx1"/>
                        </a:solidFill>
                        <a:effectLst/>
                        <a:latin typeface="Arial" charset="0"/>
                        <a:cs typeface="Arial" charset="0"/>
                      </a:endParaRPr>
                    </a:p>
                    <a:p>
                      <a:r>
                        <a:rPr lang="en-US" sz="1350" b="0" i="0" u="none" strike="noStrike" kern="1200" baseline="0" dirty="0">
                          <a:solidFill>
                            <a:schemeClr val="tx1"/>
                          </a:solidFill>
                          <a:latin typeface="Arial" panose="020B0604020202020204" pitchFamily="34" charset="0"/>
                          <a:ea typeface="+mn-ea"/>
                          <a:cs typeface="Arial" panose="020B0604020202020204" pitchFamily="34" charset="0"/>
                        </a:rPr>
                        <a:t>The delay to procure IT equipment affected the roll out of BMCS at the ports. </a:t>
                      </a:r>
                    </a:p>
                    <a:p>
                      <a:endParaRPr lang="en-ZA" sz="135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sng" strike="noStrike" cap="none" normalizeH="0" baseline="0" dirty="0">
                          <a:ln>
                            <a:noFill/>
                          </a:ln>
                          <a:solidFill>
                            <a:schemeClr val="tx1"/>
                          </a:solidFill>
                          <a:effectLst/>
                          <a:latin typeface="Arial" charset="0"/>
                          <a:cs typeface="Arial" charset="0"/>
                        </a:rPr>
                        <a:t>Way forward/Remedial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sng" strike="noStrike" cap="none" normalizeH="0" baseline="0" dirty="0">
                        <a:ln>
                          <a:noFill/>
                        </a:ln>
                        <a:solidFill>
                          <a:schemeClr val="tx1"/>
                        </a:solidFill>
                        <a:effectLst/>
                        <a:latin typeface="Arial" charset="0"/>
                        <a:cs typeface="Arial"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normalizeH="0" baseline="0" dirty="0">
                          <a:ln>
                            <a:noFill/>
                          </a:ln>
                          <a:solidFill>
                            <a:schemeClr val="tx1"/>
                          </a:solidFill>
                          <a:effectLst/>
                          <a:latin typeface="Arial" pitchFamily="34" charset="0"/>
                          <a:ea typeface="+mn-ea"/>
                          <a:cs typeface="Arial" pitchFamily="34" charset="0"/>
                        </a:rPr>
                        <a:t>BMCS will be implemented to selected land ports (production testing) in the first quarter of the new financial year depending on the receipt of IT equipment. Once Port Control is satisfied with the system at the land ports, full rollout will proceed to all earmarked ports during the 2022/23 financial year.</a:t>
                      </a:r>
                      <a:endParaRPr kumimoji="0" lang="en-ZA" sz="1350" b="0" i="0" u="none" strike="noStrike" kern="1200" cap="none" normalizeH="0" baseline="0" dirty="0">
                        <a:ln>
                          <a:noFill/>
                        </a:ln>
                        <a:solidFill>
                          <a:schemeClr val="tx1"/>
                        </a:solidFill>
                        <a:effectLst/>
                        <a:latin typeface="Arial" pitchFamily="34" charset="0"/>
                        <a:ea typeface="+mn-ea"/>
                        <a:cs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14172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21</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08644596"/>
              </p:ext>
            </p:extLst>
          </p:nvPr>
        </p:nvGraphicFramePr>
        <p:xfrm>
          <a:off x="0" y="2"/>
          <a:ext cx="9099030" cy="5942299"/>
        </p:xfrm>
        <a:graphic>
          <a:graphicData uri="http://schemas.openxmlformats.org/drawingml/2006/table">
            <a:tbl>
              <a:tblPr/>
              <a:tblGrid>
                <a:gridCol w="2032000">
                  <a:extLst>
                    <a:ext uri="{9D8B030D-6E8A-4147-A177-3AD203B41FA5}">
                      <a16:colId xmlns:a16="http://schemas.microsoft.com/office/drawing/2014/main" val="20000"/>
                    </a:ext>
                  </a:extLst>
                </a:gridCol>
                <a:gridCol w="2687782">
                  <a:extLst>
                    <a:ext uri="{9D8B030D-6E8A-4147-A177-3AD203B41FA5}">
                      <a16:colId xmlns:a16="http://schemas.microsoft.com/office/drawing/2014/main" val="20003"/>
                    </a:ext>
                  </a:extLst>
                </a:gridCol>
                <a:gridCol w="4379248">
                  <a:extLst>
                    <a:ext uri="{9D8B030D-6E8A-4147-A177-3AD203B41FA5}">
                      <a16:colId xmlns:a16="http://schemas.microsoft.com/office/drawing/2014/main" val="20002"/>
                    </a:ext>
                  </a:extLst>
                </a:gridCol>
              </a:tblGrid>
              <a:tr h="345871">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chemeClr val="tx1"/>
                          </a:solidFill>
                          <a:effectLst/>
                          <a:latin typeface="Arial" charset="0"/>
                          <a:ea typeface="+mn-ea"/>
                          <a:cs typeface="Arial" charset="0"/>
                        </a:rPr>
                        <a:t>PROGRAMME 1:ADMINISTRATION</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1378316">
                <a:tc gridSpan="3">
                  <a:txBody>
                    <a:bodyPr/>
                    <a:lstStyle/>
                    <a:p>
                      <a:r>
                        <a:rPr kumimoji="0" lang="en-ZA" sz="1400" b="1" i="0" u="none" strike="noStrike" cap="none" normalizeH="0" baseline="0" dirty="0">
                          <a:ln>
                            <a:noFill/>
                          </a:ln>
                          <a:solidFill>
                            <a:schemeClr val="tx1"/>
                          </a:solidFill>
                          <a:effectLst/>
                          <a:latin typeface="Arial" charset="0"/>
                          <a:cs typeface="Arial" charset="0"/>
                        </a:rPr>
                        <a:t>ANNUAL </a:t>
                      </a:r>
                      <a:r>
                        <a:rPr kumimoji="0" lang="en-ZA" sz="1400" b="1" i="0" u="none" strike="noStrike" kern="1200" cap="none" normalizeH="0" baseline="0" dirty="0">
                          <a:ln>
                            <a:noFill/>
                          </a:ln>
                          <a:solidFill>
                            <a:schemeClr val="tx1"/>
                          </a:solidFill>
                          <a:effectLst/>
                          <a:latin typeface="Arial" charset="0"/>
                          <a:ea typeface="+mn-ea"/>
                          <a:cs typeface="Arial" charset="0"/>
                        </a:rPr>
                        <a:t>TARGET</a:t>
                      </a:r>
                      <a:r>
                        <a:rPr kumimoji="0" lang="en-US" sz="1400" b="1" i="0" u="none" strike="noStrike" kern="1200" cap="none" normalizeH="0" baseline="0" dirty="0">
                          <a:ln>
                            <a:noFill/>
                          </a:ln>
                          <a:solidFill>
                            <a:schemeClr val="tx1"/>
                          </a:solidFill>
                          <a:effectLst/>
                          <a:latin typeface="Arial" charset="0"/>
                          <a:ea typeface="+mn-ea"/>
                          <a:cs typeface="Arial" charset="0"/>
                        </a:rPr>
                        <a:t>: </a:t>
                      </a:r>
                      <a:r>
                        <a:rPr lang="en-ZA" sz="1400" b="1" i="0" u="none" strike="noStrike" kern="1200" baseline="0" dirty="0">
                          <a:solidFill>
                            <a:schemeClr val="tx1"/>
                          </a:solidFill>
                          <a:latin typeface="Arial" panose="020B0604020202020204" pitchFamily="34" charset="0"/>
                          <a:ea typeface="+mn-ea"/>
                          <a:cs typeface="Arial" panose="020B0604020202020204" pitchFamily="34" charset="0"/>
                        </a:rPr>
                        <a:t>e-Visa phase 2 module developed onto live capture and deployed in</a:t>
                      </a:r>
                    </a:p>
                    <a:p>
                      <a:r>
                        <a:rPr lang="en-ZA" sz="1400" b="1" i="0" u="none" strike="noStrike" kern="1200" baseline="0" dirty="0">
                          <a:solidFill>
                            <a:schemeClr val="tx1"/>
                          </a:solidFill>
                          <a:latin typeface="Arial" panose="020B0604020202020204" pitchFamily="34" charset="0"/>
                          <a:ea typeface="+mn-ea"/>
                          <a:cs typeface="Arial" panose="020B0604020202020204" pitchFamily="34" charset="0"/>
                        </a:rPr>
                        <a:t>quality assurance (QA) environment: </a:t>
                      </a:r>
                    </a:p>
                    <a:p>
                      <a:r>
                        <a:rPr lang="en-ZA" sz="1400" b="1" i="0" u="sng" strike="noStrike" kern="1200" baseline="0" dirty="0">
                          <a:solidFill>
                            <a:schemeClr val="tx1"/>
                          </a:solidFill>
                          <a:latin typeface="Arial" panose="020B0604020202020204" pitchFamily="34" charset="0"/>
                          <a:ea typeface="+mn-ea"/>
                          <a:cs typeface="Arial" panose="020B0604020202020204" pitchFamily="34" charset="0"/>
                        </a:rPr>
                        <a:t>Temporary Residence Visas</a:t>
                      </a:r>
                      <a:endParaRPr lang="en-ZA" sz="1400" b="1" i="0" u="none" strike="noStrike" kern="1200" baseline="0" dirty="0">
                        <a:solidFill>
                          <a:schemeClr val="tx1"/>
                        </a:solidFill>
                        <a:latin typeface="Arial" panose="020B0604020202020204" pitchFamily="34" charset="0"/>
                        <a:ea typeface="+mn-ea"/>
                        <a:cs typeface="Arial" panose="020B0604020202020204" pitchFamily="34" charset="0"/>
                      </a:endParaRPr>
                    </a:p>
                    <a:p>
                      <a:r>
                        <a:rPr lang="en-ZA" sz="1400" b="1" i="0" u="none" strike="noStrike" kern="1200" baseline="0" dirty="0">
                          <a:solidFill>
                            <a:schemeClr val="tx1"/>
                          </a:solidFill>
                          <a:latin typeface="Arial" panose="020B0604020202020204" pitchFamily="34" charset="0"/>
                          <a:ea typeface="+mn-ea"/>
                          <a:cs typeface="Arial" panose="020B0604020202020204" pitchFamily="34" charset="0"/>
                        </a:rPr>
                        <a:t>Critical skills visa and Business visa</a:t>
                      </a:r>
                    </a:p>
                    <a:p>
                      <a:r>
                        <a:rPr lang="en-ZA" sz="1400" b="1" i="0" u="sng" strike="noStrike" kern="1200" baseline="0" dirty="0">
                          <a:solidFill>
                            <a:schemeClr val="tx1"/>
                          </a:solidFill>
                          <a:latin typeface="Arial" panose="020B0604020202020204" pitchFamily="34" charset="0"/>
                          <a:ea typeface="+mn-ea"/>
                          <a:cs typeface="Arial" panose="020B0604020202020204" pitchFamily="34" charset="0"/>
                        </a:rPr>
                        <a:t>Permanent Residence Permits</a:t>
                      </a:r>
                    </a:p>
                    <a:p>
                      <a:r>
                        <a:rPr lang="en-ZA" sz="1400" b="1" i="0" u="none" strike="noStrike" kern="1200" baseline="0" dirty="0">
                          <a:solidFill>
                            <a:schemeClr val="tx1"/>
                          </a:solidFill>
                          <a:latin typeface="Arial" panose="020B0604020202020204" pitchFamily="34" charset="0"/>
                          <a:ea typeface="+mn-ea"/>
                          <a:cs typeface="Arial" panose="020B0604020202020204" pitchFamily="34" charset="0"/>
                        </a:rPr>
                        <a:t>General work, section 26(a); Critical skills, section 27(b); Business, section 27(c)</a:t>
                      </a:r>
                      <a:endParaRPr kumimoji="0" lang="en-ZA"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33813638"/>
                  </a:ext>
                </a:extLst>
              </a:tr>
              <a:tr h="318585">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50" b="1" i="0" u="none" strike="noStrike" kern="1200" cap="none" normalizeH="0" baseline="0" dirty="0">
                          <a:ln>
                            <a:noFill/>
                          </a:ln>
                          <a:solidFill>
                            <a:schemeClr val="tx1"/>
                          </a:solidFill>
                          <a:effectLst/>
                          <a:latin typeface="Arial" charset="0"/>
                          <a:ea typeface="+mn-ea"/>
                          <a:cs typeface="Arial" charset="0"/>
                        </a:rPr>
                        <a:t>QUARTER 1 TARGET</a:t>
                      </a:r>
                      <a:endParaRPr kumimoji="0" lang="en-US" sz="135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50" b="1" i="0" u="none" strike="noStrike" kern="1200" cap="none" normalizeH="0" baseline="0" dirty="0">
                          <a:ln>
                            <a:noFill/>
                          </a:ln>
                          <a:solidFill>
                            <a:schemeClr val="tx1"/>
                          </a:solidFill>
                          <a:effectLst/>
                          <a:latin typeface="Arial" charset="0"/>
                          <a:ea typeface="+mn-ea"/>
                          <a:cs typeface="Arial" charset="0"/>
                        </a:rPr>
                        <a:t>QUARTER 2 TARGET</a:t>
                      </a:r>
                      <a:endParaRPr kumimoji="0" lang="en-US" sz="135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50" b="1" i="0" u="none" strike="noStrike" kern="1200" cap="none" normalizeH="0" baseline="0" dirty="0">
                          <a:ln>
                            <a:noFill/>
                          </a:ln>
                          <a:solidFill>
                            <a:schemeClr val="tx1"/>
                          </a:solidFill>
                          <a:effectLst/>
                          <a:latin typeface="Arial" charset="0"/>
                          <a:ea typeface="+mn-ea"/>
                          <a:cs typeface="Arial" charset="0"/>
                        </a:rPr>
                        <a:t>QUARTER 3 TARGET</a:t>
                      </a:r>
                      <a:endParaRPr kumimoji="0" lang="en-US" sz="135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88494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ZA" sz="1400" b="0" i="0" u="none" strike="noStrike" kern="1200" cap="none" normalizeH="0" baseline="0" dirty="0">
                          <a:ln>
                            <a:noFill/>
                          </a:ln>
                          <a:solidFill>
                            <a:schemeClr val="tx1"/>
                          </a:solidFill>
                          <a:effectLst/>
                          <a:latin typeface="Arial" pitchFamily="34" charset="0"/>
                          <a:ea typeface="+mn-ea"/>
                          <a:cs typeface="Arial" pitchFamily="34" charset="0"/>
                        </a:rPr>
                        <a:t>Business requirement </a:t>
                      </a:r>
                      <a:r>
                        <a:rPr lang="en-ZA" sz="1400" kern="1200" dirty="0">
                          <a:solidFill>
                            <a:schemeClr val="tx1"/>
                          </a:solidFill>
                          <a:latin typeface="Arial" panose="020B0604020202020204" pitchFamily="34" charset="0"/>
                          <a:ea typeface="+mn-ea"/>
                          <a:cs typeface="Arial" panose="020B0604020202020204" pitchFamily="34" charset="0"/>
                        </a:rPr>
                        <a:t>specifications</a:t>
                      </a:r>
                      <a:r>
                        <a:rPr kumimoji="0" lang="en-ZA" sz="1400" b="0" i="0" u="none" strike="noStrike" kern="1200" cap="none" normalizeH="0" baseline="0" dirty="0">
                          <a:ln>
                            <a:noFill/>
                          </a:ln>
                          <a:solidFill>
                            <a:schemeClr val="tx1"/>
                          </a:solidFill>
                          <a:effectLst/>
                          <a:latin typeface="Arial" pitchFamily="34" charset="0"/>
                          <a:ea typeface="+mn-ea"/>
                          <a:cs typeface="Arial" pitchFamily="34" charset="0"/>
                        </a:rPr>
                        <a:t> for e-Visa phase 2 approved by DDG: IMS</a:t>
                      </a:r>
                      <a:endParaRPr kumimoji="0" lang="en-US" sz="1400" b="0" i="0" u="none" strike="noStrike" kern="1200" cap="none" normalizeH="0" baseline="0" dirty="0">
                        <a:ln>
                          <a:noFill/>
                        </a:ln>
                        <a:solidFill>
                          <a:schemeClr val="tx1"/>
                        </a:solidFill>
                        <a:effectLst/>
                        <a:latin typeface="Arial" pitchFamily="34" charset="0"/>
                        <a:ea typeface="+mn-ea"/>
                        <a:cs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457200" rtl="0" eaLnBrk="1" latinLnBrk="0" hangingPunct="1"/>
                      <a:r>
                        <a:rPr kumimoji="0" lang="en-ZA" sz="1400" b="0" i="0" u="none" strike="noStrike" kern="1200" cap="none" normalizeH="0" baseline="0" dirty="0">
                          <a:ln>
                            <a:noFill/>
                          </a:ln>
                          <a:solidFill>
                            <a:schemeClr val="tx1"/>
                          </a:solidFill>
                          <a:effectLst/>
                          <a:latin typeface="Arial" pitchFamily="34" charset="0"/>
                          <a:ea typeface="+mn-ea"/>
                          <a:cs typeface="Arial" pitchFamily="34" charset="0"/>
                        </a:rPr>
                        <a:t>Technical specifications</a:t>
                      </a:r>
                    </a:p>
                    <a:p>
                      <a:pPr marL="0" algn="l" defTabSz="457200" rtl="0" eaLnBrk="1" latinLnBrk="0" hangingPunct="1"/>
                      <a:r>
                        <a:rPr kumimoji="0" lang="en-ZA" sz="1400" b="0" i="0" u="none" strike="noStrike" kern="1200" cap="none" normalizeH="0" baseline="0" dirty="0">
                          <a:ln>
                            <a:noFill/>
                          </a:ln>
                          <a:solidFill>
                            <a:schemeClr val="tx1"/>
                          </a:solidFill>
                          <a:effectLst/>
                          <a:latin typeface="Arial" pitchFamily="34" charset="0"/>
                          <a:ea typeface="+mn-ea"/>
                          <a:cs typeface="Arial" pitchFamily="34" charset="0"/>
                        </a:rPr>
                        <a:t>for e-Visa phase 2 approved by DDG: IS</a:t>
                      </a:r>
                      <a:endParaRPr kumimoji="0" lang="en-US" sz="1400" b="0" i="0" u="none" strike="noStrike" kern="1200" cap="none" normalizeH="0" baseline="0" dirty="0">
                        <a:ln>
                          <a:noFill/>
                        </a:ln>
                        <a:solidFill>
                          <a:schemeClr val="tx1"/>
                        </a:solidFill>
                        <a:effectLst/>
                        <a:latin typeface="Arial" pitchFamily="34" charset="0"/>
                        <a:ea typeface="+mn-ea"/>
                        <a:cs typeface="Arial" pitchFamily="34" charset="0"/>
                      </a:endParaRPr>
                    </a:p>
                    <a:p>
                      <a:endParaRPr lang="en-ZA" sz="1400" dirty="0"/>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4661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a:ln>
                            <a:noFill/>
                          </a:ln>
                          <a:solidFill>
                            <a:srgbClr val="00B050"/>
                          </a:solidFill>
                          <a:effectLst/>
                          <a:latin typeface="Arial" pitchFamily="34" charset="0"/>
                          <a:cs typeface="Arial" pitchFamily="34" charset="0"/>
                        </a:rPr>
                        <a:t>Achieved</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pitchFamily="34" charset="0"/>
                          <a:cs typeface="Arial" pitchFamily="34" charset="0"/>
                        </a:rPr>
                        <a:t>Business requirements </a:t>
                      </a:r>
                      <a:r>
                        <a:rPr kumimoji="0" lang="en-ZA" sz="1400" b="0" i="0" u="none" strike="noStrike" kern="1200" cap="none" normalizeH="0" baseline="0" dirty="0">
                          <a:ln>
                            <a:noFill/>
                          </a:ln>
                          <a:solidFill>
                            <a:schemeClr val="tx1"/>
                          </a:solidFill>
                          <a:effectLst/>
                          <a:latin typeface="Arial" pitchFamily="34" charset="0"/>
                          <a:ea typeface="+mn-ea"/>
                          <a:cs typeface="Arial" pitchFamily="34" charset="0"/>
                        </a:rPr>
                        <a:t>specifications were approved by DDG: IMS.</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1400" b="1" i="0" u="none" strike="noStrike" kern="1200" cap="none" normalizeH="0" baseline="0" dirty="0">
                          <a:ln>
                            <a:noFill/>
                          </a:ln>
                          <a:solidFill>
                            <a:srgbClr val="00B050"/>
                          </a:solidFill>
                          <a:effectLst/>
                          <a:latin typeface="Arial" pitchFamily="34" charset="0"/>
                          <a:ea typeface="+mn-ea"/>
                          <a:cs typeface="Arial" pitchFamily="34" charset="0"/>
                        </a:rPr>
                        <a:t>Achieved</a:t>
                      </a:r>
                    </a:p>
                    <a:p>
                      <a:r>
                        <a:rPr kumimoji="0" lang="en-US" sz="1400" b="0" i="0" u="none" strike="noStrike" kern="1200" cap="none" normalizeH="0" baseline="0" dirty="0">
                          <a:ln>
                            <a:noFill/>
                          </a:ln>
                          <a:solidFill>
                            <a:schemeClr val="tx1"/>
                          </a:solidFill>
                          <a:effectLst/>
                          <a:latin typeface="Arial" pitchFamily="34" charset="0"/>
                          <a:ea typeface="+mn-ea"/>
                          <a:cs typeface="Arial" pitchFamily="34" charset="0"/>
                        </a:rPr>
                        <a:t>The following types of permit technical specifications were approved as part of TRP (tourist):-</a:t>
                      </a:r>
                      <a:endParaRPr kumimoji="0" lang="en-ZA" sz="1400" b="0" i="0" u="none" strike="noStrike" kern="1200" cap="none" normalizeH="0" baseline="0" dirty="0">
                        <a:ln>
                          <a:noFill/>
                        </a:ln>
                        <a:solidFill>
                          <a:schemeClr val="tx1"/>
                        </a:solidFill>
                        <a:effectLst/>
                        <a:latin typeface="Arial" pitchFamily="34" charset="0"/>
                        <a:ea typeface="+mn-ea"/>
                        <a:cs typeface="Arial" pitchFamily="34" charset="0"/>
                      </a:endParaRPr>
                    </a:p>
                    <a:p>
                      <a:pPr lvl="0"/>
                      <a:endParaRPr kumimoji="0" lang="en-US" sz="1400" b="0" i="0" u="none" strike="noStrike" kern="1200" cap="none" normalizeH="0" baseline="0" dirty="0">
                        <a:ln>
                          <a:noFill/>
                        </a:ln>
                        <a:solidFill>
                          <a:schemeClr val="tx1"/>
                        </a:solidFill>
                        <a:effectLst/>
                        <a:latin typeface="Arial" pitchFamily="34" charset="0"/>
                        <a:ea typeface="+mn-ea"/>
                        <a:cs typeface="Arial" pitchFamily="34" charset="0"/>
                      </a:endParaRPr>
                    </a:p>
                    <a:p>
                      <a:pPr lvl="0"/>
                      <a:r>
                        <a:rPr kumimoji="0" lang="en-US" sz="1400" b="0" i="0" u="none" strike="noStrike" kern="1200" cap="none" normalizeH="0" baseline="0" dirty="0">
                          <a:ln>
                            <a:noFill/>
                          </a:ln>
                          <a:solidFill>
                            <a:schemeClr val="tx1"/>
                          </a:solidFill>
                          <a:effectLst/>
                          <a:latin typeface="Arial" pitchFamily="34" charset="0"/>
                          <a:ea typeface="+mn-ea"/>
                          <a:cs typeface="Arial" pitchFamily="34" charset="0"/>
                        </a:rPr>
                        <a:t>Temporary Residence Visas </a:t>
                      </a:r>
                      <a:endParaRPr kumimoji="0" lang="en-ZA" sz="1400" b="0" i="0" u="none" strike="noStrike" kern="1200" cap="none" normalizeH="0" baseline="0" dirty="0">
                        <a:ln>
                          <a:noFill/>
                        </a:ln>
                        <a:solidFill>
                          <a:schemeClr val="tx1"/>
                        </a:solidFill>
                        <a:effectLst/>
                        <a:latin typeface="Arial" pitchFamily="34" charset="0"/>
                        <a:ea typeface="+mn-ea"/>
                        <a:cs typeface="Arial" pitchFamily="34" charset="0"/>
                      </a:endParaRPr>
                    </a:p>
                    <a:p>
                      <a:pPr lvl="0"/>
                      <a:r>
                        <a:rPr kumimoji="0" lang="en-US" sz="1400" b="0" i="0" u="none" strike="noStrike" kern="1200" cap="none" normalizeH="0" baseline="0" dirty="0">
                          <a:ln>
                            <a:noFill/>
                          </a:ln>
                          <a:solidFill>
                            <a:schemeClr val="tx1"/>
                          </a:solidFill>
                          <a:effectLst/>
                          <a:latin typeface="Arial" pitchFamily="34" charset="0"/>
                          <a:ea typeface="+mn-ea"/>
                          <a:cs typeface="Arial" pitchFamily="34" charset="0"/>
                        </a:rPr>
                        <a:t>Critical skills visa and Business visa </a:t>
                      </a:r>
                      <a:endParaRPr kumimoji="0" lang="en-ZA" sz="1400" b="0" i="0" u="none" strike="noStrike" kern="1200" cap="none" normalizeH="0" baseline="0" dirty="0">
                        <a:ln>
                          <a:noFill/>
                        </a:ln>
                        <a:solidFill>
                          <a:schemeClr val="tx1"/>
                        </a:solidFill>
                        <a:effectLst/>
                        <a:latin typeface="Arial" pitchFamily="34" charset="0"/>
                        <a:ea typeface="+mn-ea"/>
                        <a:cs typeface="Arial" pitchFamily="34" charset="0"/>
                      </a:endParaRPr>
                    </a:p>
                    <a:p>
                      <a:pPr lvl="0"/>
                      <a:r>
                        <a:rPr kumimoji="0" lang="en-US" sz="1400" b="0" i="0" u="none" strike="noStrike" kern="1200" cap="none" normalizeH="0" baseline="0" dirty="0">
                          <a:ln>
                            <a:noFill/>
                          </a:ln>
                          <a:solidFill>
                            <a:schemeClr val="tx1"/>
                          </a:solidFill>
                          <a:effectLst/>
                          <a:latin typeface="Arial" pitchFamily="34" charset="0"/>
                          <a:ea typeface="+mn-ea"/>
                          <a:cs typeface="Arial" pitchFamily="34" charset="0"/>
                        </a:rPr>
                        <a:t>General work, section 26(a); Critical skills, section 27(b); Business,  section 27(c</a:t>
                      </a:r>
                      <a:endParaRPr kumimoji="0" lang="en-ZA" sz="1400" b="0" i="0" u="none" strike="noStrike" kern="1200" cap="none" normalizeH="0" baseline="0" dirty="0">
                        <a:ln>
                          <a:noFill/>
                        </a:ln>
                        <a:solidFill>
                          <a:schemeClr val="tx1"/>
                        </a:solidFill>
                        <a:effectLst/>
                        <a:latin typeface="Arial" pitchFamily="34" charset="0"/>
                        <a:ea typeface="+mn-ea"/>
                        <a:cs typeface="Arial" pitchFamily="34" charset="0"/>
                      </a:endParaRPr>
                    </a:p>
                    <a:p>
                      <a:r>
                        <a:rPr kumimoji="0" lang="en-US" sz="1400" b="0" i="0" u="none" strike="noStrike" kern="1200" cap="none" normalizeH="0" baseline="0" dirty="0">
                          <a:ln>
                            <a:noFill/>
                          </a:ln>
                          <a:solidFill>
                            <a:schemeClr val="tx1"/>
                          </a:solidFill>
                          <a:effectLst/>
                          <a:latin typeface="Arial" pitchFamily="34" charset="0"/>
                          <a:ea typeface="+mn-ea"/>
                          <a:cs typeface="Arial" pitchFamily="34" charset="0"/>
                        </a:rPr>
                        <a:t> </a:t>
                      </a:r>
                      <a:endParaRPr kumimoji="0" lang="en-ZA" sz="1400" b="0" i="0" u="none" strike="noStrike" kern="1200" cap="none" normalizeH="0" baseline="0" dirty="0">
                        <a:ln>
                          <a:noFill/>
                        </a:ln>
                        <a:solidFill>
                          <a:schemeClr val="tx1"/>
                        </a:solidFill>
                        <a:effectLst/>
                        <a:latin typeface="Arial" pitchFamily="34" charset="0"/>
                        <a:ea typeface="+mn-ea"/>
                        <a:cs typeface="Arial" pitchFamily="34" charset="0"/>
                      </a:endParaRPr>
                    </a:p>
                    <a:p>
                      <a:r>
                        <a:rPr kumimoji="0" lang="en-US" sz="1400" b="0" i="0" u="none" strike="noStrike" kern="1200" cap="none" normalizeH="0" baseline="0" dirty="0">
                          <a:ln>
                            <a:noFill/>
                          </a:ln>
                          <a:solidFill>
                            <a:schemeClr val="tx1"/>
                          </a:solidFill>
                          <a:effectLst/>
                          <a:latin typeface="Arial" pitchFamily="34" charset="0"/>
                          <a:ea typeface="+mn-ea"/>
                          <a:cs typeface="Arial" pitchFamily="34" charset="0"/>
                        </a:rPr>
                        <a:t>Technical specification for Permanent Residence Permits (PRP)</a:t>
                      </a:r>
                      <a:endParaRPr kumimoji="0" lang="en-ZA" sz="1400" b="0" i="0" u="none" strike="sngStrike" kern="1200" cap="none" normalizeH="0" baseline="0" dirty="0">
                        <a:ln>
                          <a:noFill/>
                        </a:ln>
                        <a:solidFill>
                          <a:srgbClr val="FF0000"/>
                        </a:solidFill>
                        <a:effectLst/>
                        <a:latin typeface="Arial" pitchFamily="34" charset="0"/>
                        <a:ea typeface="+mn-ea"/>
                        <a:cs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36902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22</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31786267"/>
              </p:ext>
            </p:extLst>
          </p:nvPr>
        </p:nvGraphicFramePr>
        <p:xfrm>
          <a:off x="0" y="2"/>
          <a:ext cx="9099030" cy="6042845"/>
        </p:xfrm>
        <a:graphic>
          <a:graphicData uri="http://schemas.openxmlformats.org/drawingml/2006/table">
            <a:tbl>
              <a:tblPr/>
              <a:tblGrid>
                <a:gridCol w="1736436">
                  <a:extLst>
                    <a:ext uri="{9D8B030D-6E8A-4147-A177-3AD203B41FA5}">
                      <a16:colId xmlns:a16="http://schemas.microsoft.com/office/drawing/2014/main" val="20000"/>
                    </a:ext>
                  </a:extLst>
                </a:gridCol>
                <a:gridCol w="2503055">
                  <a:extLst>
                    <a:ext uri="{9D8B030D-6E8A-4147-A177-3AD203B41FA5}">
                      <a16:colId xmlns:a16="http://schemas.microsoft.com/office/drawing/2014/main" val="20003"/>
                    </a:ext>
                  </a:extLst>
                </a:gridCol>
                <a:gridCol w="4859539">
                  <a:extLst>
                    <a:ext uri="{9D8B030D-6E8A-4147-A177-3AD203B41FA5}">
                      <a16:colId xmlns:a16="http://schemas.microsoft.com/office/drawing/2014/main" val="20002"/>
                    </a:ext>
                  </a:extLst>
                </a:gridCol>
              </a:tblGrid>
              <a:tr h="401284">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chemeClr val="tx1"/>
                          </a:solidFill>
                          <a:effectLst/>
                          <a:latin typeface="Arial" charset="0"/>
                          <a:ea typeface="+mn-ea"/>
                          <a:cs typeface="Arial" charset="0"/>
                        </a:rPr>
                        <a:t>PROGRAMME 1: ADMINISTRATION</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435508">
                <a:tc gridSpan="3">
                  <a:txBody>
                    <a:bodyPr/>
                    <a:lstStyle/>
                    <a:p>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Annual Target</a:t>
                      </a:r>
                      <a:r>
                        <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Asylum Seeker and Refugee system development onto live capture - Prototype</a:t>
                      </a:r>
                      <a:endParaRPr kumimoji="0" lang="en-ZA" sz="1400" b="0" i="0" u="none" strike="noStrike" kern="1200" cap="none" normalizeH="0" baseline="0" dirty="0">
                        <a:ln>
                          <a:noFill/>
                        </a:ln>
                        <a:solidFill>
                          <a:schemeClr val="tx1"/>
                        </a:solidFill>
                        <a:effectLst/>
                        <a:latin typeface="Arial" pitchFamily="34" charset="0"/>
                        <a:ea typeface="+mn-ea"/>
                        <a:cs typeface="Arial"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601269493"/>
                  </a:ext>
                </a:extLst>
              </a:tr>
              <a:tr h="577539">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50" b="1" i="0" u="none" strike="noStrike" kern="1200" cap="none" normalizeH="0" baseline="0" dirty="0">
                          <a:ln>
                            <a:noFill/>
                          </a:ln>
                          <a:solidFill>
                            <a:schemeClr val="tx1"/>
                          </a:solidFill>
                          <a:effectLst/>
                          <a:latin typeface="Arial" charset="0"/>
                          <a:ea typeface="+mn-ea"/>
                          <a:cs typeface="Arial" charset="0"/>
                        </a:rPr>
                        <a:t>QUARTER 1 TARGET</a:t>
                      </a:r>
                      <a:endParaRPr kumimoji="0" lang="en-US" sz="135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50" b="1" i="0" u="none" strike="noStrike" kern="1200" cap="none" normalizeH="0" baseline="0" dirty="0">
                          <a:ln>
                            <a:noFill/>
                          </a:ln>
                          <a:solidFill>
                            <a:schemeClr val="tx1"/>
                          </a:solidFill>
                          <a:effectLst/>
                          <a:latin typeface="Arial" charset="0"/>
                          <a:ea typeface="+mn-ea"/>
                          <a:cs typeface="Arial" charset="0"/>
                        </a:rPr>
                        <a:t>QUARTER 2 TARGET</a:t>
                      </a:r>
                      <a:endParaRPr kumimoji="0" lang="en-US" sz="135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50" b="1" i="0" u="none" strike="noStrike" kern="1200" cap="none" normalizeH="0" baseline="0" dirty="0">
                          <a:ln>
                            <a:noFill/>
                          </a:ln>
                          <a:solidFill>
                            <a:schemeClr val="tx1"/>
                          </a:solidFill>
                          <a:effectLst/>
                          <a:latin typeface="Arial" charset="0"/>
                          <a:ea typeface="+mn-ea"/>
                          <a:cs typeface="Arial" charset="0"/>
                        </a:rPr>
                        <a:t>QUARTER 3 TARGET</a:t>
                      </a:r>
                      <a:endParaRPr kumimoji="0" lang="en-US" sz="135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86729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User requirements approved by DDG: IMS</a:t>
                      </a:r>
                      <a:endParaRPr lang="en-US" sz="14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Technical specifications approved by DDG: IS</a:t>
                      </a:r>
                      <a:endParaRPr lang="en-US" sz="14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277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a:ln>
                            <a:noFill/>
                          </a:ln>
                          <a:solidFill>
                            <a:srgbClr val="00B050"/>
                          </a:solidFill>
                          <a:effectLst/>
                          <a:latin typeface="Arial" pitchFamily="34" charset="0"/>
                          <a:cs typeface="Arial" pitchFamily="34" charset="0"/>
                        </a:rPr>
                        <a:t>Achieved</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1200" cap="none" normalizeH="0" baseline="0" dirty="0">
                          <a:ln>
                            <a:noFill/>
                          </a:ln>
                          <a:solidFill>
                            <a:schemeClr val="tx1"/>
                          </a:solidFill>
                          <a:effectLst/>
                          <a:latin typeface="Arial" pitchFamily="34" charset="0"/>
                          <a:ea typeface="+mn-ea"/>
                          <a:cs typeface="Arial" pitchFamily="34" charset="0"/>
                        </a:rPr>
                        <a:t>U</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ser requirements were approved by DDG: IMS</a:t>
                      </a:r>
                      <a:endParaRPr lang="en-US" sz="14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sz="1400" b="1" i="0" u="none" strike="noStrike" kern="1200" cap="none" normalizeH="0" baseline="0" dirty="0">
                          <a:ln>
                            <a:noFill/>
                          </a:ln>
                          <a:solidFill>
                            <a:srgbClr val="FF0000"/>
                          </a:solidFill>
                          <a:effectLst/>
                          <a:latin typeface="Arial" pitchFamily="34" charset="0"/>
                          <a:ea typeface="+mn-ea"/>
                          <a:cs typeface="Arial" pitchFamily="34" charset="0"/>
                        </a:rPr>
                        <a:t>Not Achieved</a:t>
                      </a:r>
                    </a:p>
                    <a:p>
                      <a:pPr marL="0" marR="0" lvl="0" indent="0" algn="l" defTabSz="914400" rtl="0" eaLnBrk="1" fontAlgn="base" latinLnBrk="0" hangingPunct="1">
                        <a:lnSpc>
                          <a:spcPct val="100000"/>
                        </a:lnSpc>
                        <a:spcBef>
                          <a:spcPct val="20000"/>
                        </a:spcBef>
                        <a:spcAft>
                          <a:spcPct val="0"/>
                        </a:spcAft>
                        <a:buClrTx/>
                        <a:buSzTx/>
                        <a:buFontTx/>
                        <a:buNone/>
                        <a:tabLst/>
                      </a:pPr>
                      <a:r>
                        <a:rPr lang="en-ZA" sz="1400" kern="1200" dirty="0">
                          <a:solidFill>
                            <a:schemeClr val="tx1"/>
                          </a:solidFill>
                          <a:effectLst/>
                          <a:latin typeface="Arial" panose="020B0604020202020204" pitchFamily="34" charset="0"/>
                          <a:ea typeface="+mn-ea"/>
                          <a:cs typeface="Arial" panose="020B0604020202020204" pitchFamily="34" charset="0"/>
                        </a:rPr>
                        <a:t>Awaiting the appointment of a Service Provider after the initial tender cancellation.</a:t>
                      </a:r>
                    </a:p>
                    <a:p>
                      <a:pPr marL="0" marR="0" lvl="0" indent="0" algn="l" defTabSz="914400" rtl="0" eaLnBrk="1" fontAlgn="base" latinLnBrk="0" hangingPunct="1">
                        <a:lnSpc>
                          <a:spcPct val="100000"/>
                        </a:lnSpc>
                        <a:spcBef>
                          <a:spcPct val="20000"/>
                        </a:spcBef>
                        <a:spcAft>
                          <a:spcPct val="0"/>
                        </a:spcAft>
                        <a:buClrTx/>
                        <a:buSzTx/>
                        <a:buFontTx/>
                        <a:buNone/>
                        <a:tabLst/>
                      </a:pPr>
                      <a:endParaRPr lang="en-ZA" sz="14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cap="none" normalizeH="0" baseline="0" dirty="0">
                          <a:ln>
                            <a:noFill/>
                          </a:ln>
                          <a:solidFill>
                            <a:schemeClr val="tx1"/>
                          </a:solidFill>
                          <a:effectLst/>
                          <a:latin typeface="Arial" panose="020B0604020202020204" pitchFamily="34" charset="0"/>
                          <a:cs typeface="Arial" panose="020B0604020202020204" pitchFamily="34" charset="0"/>
                        </a:rPr>
                        <a:t>Reasons for under achievement</a:t>
                      </a:r>
                    </a:p>
                    <a:p>
                      <a:pPr marL="0" marR="0" lvl="0" indent="0" algn="just" defTabSz="457200" rtl="0" eaLnBrk="1" fontAlgn="base" latinLnBrk="0" hangingPunct="1">
                        <a:lnSpc>
                          <a:spcPct val="100000"/>
                        </a:lnSpc>
                        <a:spcBef>
                          <a:spcPct val="20000"/>
                        </a:spcBef>
                        <a:spcAft>
                          <a:spcPct val="0"/>
                        </a:spcAft>
                        <a:buClrTx/>
                        <a:buSzTx/>
                        <a:buFontTx/>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The technical specifications were not developed because the service provider was not appointed as the tender was cancelled.</a:t>
                      </a:r>
                    </a:p>
                    <a:p>
                      <a:pPr marL="0" marR="0" lvl="0" indent="0" algn="just" defTabSz="457200" rtl="0" eaLnBrk="1" fontAlgn="base" latinLnBrk="0" hangingPunct="1">
                        <a:lnSpc>
                          <a:spcPct val="100000"/>
                        </a:lnSpc>
                        <a:spcBef>
                          <a:spcPct val="20000"/>
                        </a:spcBef>
                        <a:spcAft>
                          <a:spcPct val="0"/>
                        </a:spcAft>
                        <a:buClrTx/>
                        <a:buSzTx/>
                        <a:buFontTx/>
                        <a:buNone/>
                        <a:tabLst/>
                        <a:defRPr/>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cap="none" normalizeH="0" baseline="0" dirty="0">
                          <a:ln>
                            <a:noFill/>
                          </a:ln>
                          <a:solidFill>
                            <a:schemeClr val="tx1"/>
                          </a:solidFill>
                          <a:effectLst/>
                          <a:latin typeface="Arial" panose="020B0604020202020204" pitchFamily="34" charset="0"/>
                          <a:cs typeface="Arial" panose="020B0604020202020204" pitchFamily="34" charset="0"/>
                        </a:rPr>
                        <a:t>Way forward/Remedial action</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Re-advertisement of the Tender through SITA - The process of appointing the service provider through SITA is in progress. SITA </a:t>
                      </a:r>
                      <a:r>
                        <a:rPr lang="en-US" sz="1400" kern="1200" baseline="0" dirty="0">
                          <a:solidFill>
                            <a:schemeClr val="tx1"/>
                          </a:solidFill>
                          <a:effectLst/>
                          <a:latin typeface="Arial" panose="020B0604020202020204" pitchFamily="34" charset="0"/>
                          <a:ea typeface="+mn-ea"/>
                          <a:cs typeface="Arial" panose="020B0604020202020204" pitchFamily="34" charset="0"/>
                        </a:rPr>
                        <a:t> indicated that the appointment of a service provider will be done  before the end of the current financial year 2021/22.</a:t>
                      </a:r>
                      <a:endParaRPr lang="en-ZA" sz="14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56207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23</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469171929"/>
              </p:ext>
            </p:extLst>
          </p:nvPr>
        </p:nvGraphicFramePr>
        <p:xfrm>
          <a:off x="0" y="2"/>
          <a:ext cx="9099030" cy="5959256"/>
        </p:xfrm>
        <a:graphic>
          <a:graphicData uri="http://schemas.openxmlformats.org/drawingml/2006/table">
            <a:tbl>
              <a:tblPr/>
              <a:tblGrid>
                <a:gridCol w="3251200">
                  <a:extLst>
                    <a:ext uri="{9D8B030D-6E8A-4147-A177-3AD203B41FA5}">
                      <a16:colId xmlns:a16="http://schemas.microsoft.com/office/drawing/2014/main" val="20000"/>
                    </a:ext>
                  </a:extLst>
                </a:gridCol>
                <a:gridCol w="2641600">
                  <a:extLst>
                    <a:ext uri="{9D8B030D-6E8A-4147-A177-3AD203B41FA5}">
                      <a16:colId xmlns:a16="http://schemas.microsoft.com/office/drawing/2014/main" val="20003"/>
                    </a:ext>
                  </a:extLst>
                </a:gridCol>
                <a:gridCol w="3206230">
                  <a:extLst>
                    <a:ext uri="{9D8B030D-6E8A-4147-A177-3AD203B41FA5}">
                      <a16:colId xmlns:a16="http://schemas.microsoft.com/office/drawing/2014/main" val="20002"/>
                    </a:ext>
                  </a:extLst>
                </a:gridCol>
              </a:tblGrid>
              <a:tr h="346062">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PROGRAMME 1:ADMINISTRATION</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46062">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cap="none" normalizeH="0" baseline="0" dirty="0">
                          <a:ln>
                            <a:noFill/>
                          </a:ln>
                          <a:solidFill>
                            <a:schemeClr val="tx1"/>
                          </a:solidFill>
                          <a:effectLst/>
                          <a:latin typeface="Arial" charset="0"/>
                          <a:cs typeface="Arial" charset="0"/>
                        </a:rPr>
                        <a:t>ANNUAL </a:t>
                      </a:r>
                      <a:r>
                        <a:rPr kumimoji="0" lang="en-ZA" sz="1400" b="1" i="0" u="none" strike="noStrike" kern="1200" cap="none" normalizeH="0" baseline="0" dirty="0">
                          <a:ln>
                            <a:noFill/>
                          </a:ln>
                          <a:solidFill>
                            <a:schemeClr val="tx1"/>
                          </a:solidFill>
                          <a:effectLst/>
                          <a:latin typeface="Arial" charset="0"/>
                          <a:ea typeface="+mn-ea"/>
                          <a:cs typeface="Arial" charset="0"/>
                        </a:rPr>
                        <a:t>TARGET</a:t>
                      </a:r>
                      <a:r>
                        <a:rPr kumimoji="0" lang="en-US" sz="1400" b="1" i="0" u="none" strike="noStrike" kern="1200" cap="none" normalizeH="0" baseline="0" dirty="0">
                          <a:ln>
                            <a:noFill/>
                          </a:ln>
                          <a:solidFill>
                            <a:schemeClr val="tx1"/>
                          </a:solidFill>
                          <a:effectLst/>
                          <a:latin typeface="Arial" charset="0"/>
                          <a:ea typeface="+mn-ea"/>
                          <a:cs typeface="Arial" charset="0"/>
                        </a:rPr>
                        <a:t> : </a:t>
                      </a:r>
                      <a:r>
                        <a:rPr lang="en-ZA" sz="1400" b="1" kern="1200" dirty="0">
                          <a:solidFill>
                            <a:schemeClr val="tx1"/>
                          </a:solidFill>
                          <a:effectLst/>
                          <a:latin typeface="Arial" panose="020B0604020202020204" pitchFamily="34" charset="0"/>
                          <a:ea typeface="+mn-ea"/>
                          <a:cs typeface="Arial" panose="020B0604020202020204" pitchFamily="34" charset="0"/>
                        </a:rPr>
                        <a:t>DHA Bill submitted to Cabinet for approval</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638631843"/>
                  </a:ext>
                </a:extLst>
              </a:tr>
              <a:tr h="346062">
                <a:tc>
                  <a:txBody>
                    <a:bodyPr/>
                    <a:lstStyle/>
                    <a:p>
                      <a:pPr marL="0" marR="0" lvl="0" indent="0" algn="ctr" defTabSz="914400" rtl="0" eaLnBrk="0" fontAlgn="base" latinLnBrk="0" hangingPunct="0">
                        <a:lnSpc>
                          <a:spcPct val="90000"/>
                        </a:lnSpc>
                        <a:spcBef>
                          <a:spcPct val="90000"/>
                        </a:spcBef>
                        <a:spcAft>
                          <a:spcPct val="0"/>
                        </a:spcAft>
                        <a:buClr>
                          <a:srgbClr val="EEECE1"/>
                        </a:buClr>
                        <a:buSzTx/>
                        <a:buFont typeface="Wingdings" pitchFamily="2" charset="2"/>
                        <a:buNone/>
                        <a:tabLst/>
                        <a:defRPr/>
                      </a:pPr>
                      <a:r>
                        <a:rPr kumimoji="0" lang="en-Z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QUARTER 1 TARGET</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rgbClr val="EEECE1"/>
                        </a:buClr>
                        <a:buSzTx/>
                        <a:buFont typeface="Wingdings" pitchFamily="2" charset="2"/>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QUARTER 2 TARGET</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QUARTER 3 TARGET</a:t>
                      </a:r>
                      <a:endPar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591873">
                <a:tc>
                  <a:txBody>
                    <a:bodyPr/>
                    <a:lstStyle/>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US" sz="135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Final draft of DHA Bill </a:t>
                      </a:r>
                      <a:r>
                        <a:rPr kumimoji="0" lang="en-ZA" sz="135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submitted to Cabinet to request approval for public consultation</a:t>
                      </a:r>
                      <a:r>
                        <a:rPr kumimoji="0" lang="en-US" sz="135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ZA" sz="135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DHA Bill gazetted for public consultation</a:t>
                      </a:r>
                      <a:endParaRPr kumimoji="0" lang="en-ZA"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ZA" sz="135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Consultation with Clusters on revised Bill (JCPS and GSCID)</a:t>
                      </a:r>
                      <a:endParaRPr kumimoji="0" lang="en-ZA" sz="1350" b="0" i="0"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81214">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350" b="1" i="0" u="none" strike="noStrike" kern="1200" baseline="0" dirty="0">
                          <a:solidFill>
                            <a:srgbClr val="FF0000"/>
                          </a:solidFill>
                          <a:latin typeface="Arial" panose="020B0604020202020204" pitchFamily="34" charset="0"/>
                          <a:ea typeface="+mn-ea"/>
                          <a:cs typeface="Arial" panose="020B0604020202020204" pitchFamily="34" charset="0"/>
                        </a:rPr>
                        <a:t>Not Achieved</a:t>
                      </a:r>
                    </a:p>
                    <a:p>
                      <a:pPr marL="0" marR="0" indent="0" algn="just" defTabSz="457200" rtl="0" eaLnBrk="1" fontAlgn="auto" latinLnBrk="0" hangingPunct="1">
                        <a:lnSpc>
                          <a:spcPct val="100000"/>
                        </a:lnSpc>
                        <a:spcBef>
                          <a:spcPts val="0"/>
                        </a:spcBef>
                        <a:spcAft>
                          <a:spcPts val="0"/>
                        </a:spcAft>
                        <a:buClrTx/>
                        <a:buSzTx/>
                        <a:buFont typeface="+mj-lt"/>
                        <a:buNone/>
                        <a:tabLst/>
                        <a:defRPr/>
                      </a:pPr>
                      <a:r>
                        <a:rPr kumimoji="0" lang="en-US" sz="135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The draft Legal Opinion was received from Office of the Chief State Law Advisor (OCSLA); however, the department needed to provide further information to the OCSLA prior to the finalisation of the Legal Opinion. The Bill was revised in line with the draft  Legal Opinion.</a:t>
                      </a:r>
                    </a:p>
                    <a:p>
                      <a:pPr marL="0" marR="0" indent="0" algn="just" defTabSz="457200" rtl="0" eaLnBrk="1" fontAlgn="auto" latinLnBrk="0" hangingPunct="1">
                        <a:lnSpc>
                          <a:spcPct val="100000"/>
                        </a:lnSpc>
                        <a:spcBef>
                          <a:spcPts val="0"/>
                        </a:spcBef>
                        <a:spcAft>
                          <a:spcPts val="0"/>
                        </a:spcAft>
                        <a:buClrTx/>
                        <a:buSzTx/>
                        <a:buFont typeface="+mj-lt"/>
                        <a:buNone/>
                        <a:tabLst/>
                        <a:defRPr/>
                      </a:pPr>
                      <a:endParaRPr kumimoji="0" lang="en-US" sz="135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mj-lt"/>
                        <a:buNone/>
                        <a:tabLst/>
                        <a:defRPr/>
                      </a:pPr>
                      <a:r>
                        <a:rPr kumimoji="0" lang="en-US" sz="1350" b="1" i="0" u="sng" strike="noStrike" cap="none" normalizeH="0" baseline="0" dirty="0">
                          <a:ln>
                            <a:noFill/>
                          </a:ln>
                          <a:solidFill>
                            <a:schemeClr val="tx1"/>
                          </a:solidFill>
                          <a:effectLst/>
                          <a:latin typeface="Arial" panose="020B0604020202020204" pitchFamily="34" charset="0"/>
                          <a:cs typeface="Arial" panose="020B0604020202020204" pitchFamily="34" charset="0"/>
                        </a:rPr>
                        <a:t>Reasons for under achievement</a:t>
                      </a:r>
                    </a:p>
                    <a:p>
                      <a:pPr marL="0" marR="0" lvl="0" indent="0" algn="just" defTabSz="457200" rtl="0" eaLnBrk="1" fontAlgn="auto" latinLnBrk="0" hangingPunct="1">
                        <a:lnSpc>
                          <a:spcPct val="100000"/>
                        </a:lnSpc>
                        <a:spcBef>
                          <a:spcPts val="0"/>
                        </a:spcBef>
                        <a:spcAft>
                          <a:spcPts val="0"/>
                        </a:spcAft>
                        <a:buClrTx/>
                        <a:buSzTx/>
                        <a:buFont typeface="+mj-lt"/>
                        <a:buNone/>
                        <a:tabLst/>
                        <a:defRPr/>
                      </a:pPr>
                      <a:r>
                        <a:rPr kumimoji="0" lang="en-US" sz="135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Delays in the revision of the Bill necessitated by the need for further engagement with the OCSLA on the draft Legal Opinion.</a:t>
                      </a:r>
                      <a:endParaRPr kumimoji="0" lang="en-US" sz="1350" b="1"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 typeface="+mj-lt"/>
                        <a:buNone/>
                        <a:tabLst/>
                        <a:defRPr/>
                      </a:pPr>
                      <a:endParaRPr kumimoji="0" lang="en-US" sz="135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sng" strike="noStrike" cap="none" normalizeH="0" baseline="0" dirty="0">
                          <a:ln>
                            <a:noFill/>
                          </a:ln>
                          <a:solidFill>
                            <a:schemeClr val="tx1"/>
                          </a:solidFill>
                          <a:effectLst/>
                          <a:latin typeface="Arial" panose="020B0604020202020204" pitchFamily="34" charset="0"/>
                          <a:cs typeface="Arial" panose="020B0604020202020204" pitchFamily="34" charset="0"/>
                        </a:rPr>
                        <a:t>Way forward/Remedial action</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350" b="0" u="none" kern="1200" dirty="0">
                          <a:solidFill>
                            <a:schemeClr val="tx1"/>
                          </a:solidFill>
                          <a:effectLst/>
                          <a:latin typeface="Arial" panose="020B0604020202020204" pitchFamily="34" charset="0"/>
                          <a:ea typeface="+mn-ea"/>
                          <a:cs typeface="Arial" panose="020B0604020202020204" pitchFamily="34" charset="0"/>
                        </a:rPr>
                        <a:t>A revised Bill,</a:t>
                      </a:r>
                      <a:r>
                        <a:rPr lang="en-US" sz="1350" b="0" u="none" kern="1200" baseline="0" dirty="0">
                          <a:solidFill>
                            <a:schemeClr val="tx1"/>
                          </a:solidFill>
                          <a:effectLst/>
                          <a:latin typeface="Arial" panose="020B0604020202020204" pitchFamily="34" charset="0"/>
                          <a:ea typeface="+mn-ea"/>
                          <a:cs typeface="Arial" panose="020B0604020202020204" pitchFamily="34" charset="0"/>
                        </a:rPr>
                        <a:t> incorporating the </a:t>
                      </a:r>
                      <a:r>
                        <a:rPr lang="en-US" sz="1350" b="0" u="none" kern="1200" dirty="0">
                          <a:solidFill>
                            <a:schemeClr val="tx1"/>
                          </a:solidFill>
                          <a:effectLst/>
                          <a:latin typeface="Arial" panose="020B0604020202020204" pitchFamily="34" charset="0"/>
                          <a:ea typeface="+mn-ea"/>
                          <a:cs typeface="Arial" panose="020B0604020202020204" pitchFamily="34" charset="0"/>
                        </a:rPr>
                        <a:t>legal opinion, will be submitted to the Minister for approval</a:t>
                      </a:r>
                      <a:r>
                        <a:rPr lang="en-US" sz="1350" b="0" u="none" kern="1200" baseline="0" dirty="0">
                          <a:solidFill>
                            <a:schemeClr val="tx1"/>
                          </a:solidFill>
                          <a:effectLst/>
                          <a:latin typeface="Arial" panose="020B0604020202020204" pitchFamily="34" charset="0"/>
                          <a:ea typeface="+mn-ea"/>
                          <a:cs typeface="Arial" panose="020B0604020202020204" pitchFamily="34" charset="0"/>
                        </a:rPr>
                        <a:t> during the second quarter.</a:t>
                      </a:r>
                      <a:endParaRPr lang="en-US" sz="1350" b="0" u="none"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350" b="1" i="0" u="none" strike="noStrike" kern="1200" baseline="0" dirty="0">
                          <a:solidFill>
                            <a:srgbClr val="FF0000"/>
                          </a:solidFill>
                          <a:latin typeface="Arial" panose="020B0604020202020204" pitchFamily="34" charset="0"/>
                          <a:ea typeface="+mn-ea"/>
                          <a:cs typeface="Arial" panose="020B0604020202020204" pitchFamily="34" charset="0"/>
                        </a:rPr>
                        <a:t>Not Achieved</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350" b="0" u="none" kern="1200" dirty="0">
                          <a:solidFill>
                            <a:schemeClr val="tx1"/>
                          </a:solidFill>
                          <a:effectLst/>
                          <a:latin typeface="Arial" panose="020B0604020202020204" pitchFamily="34" charset="0"/>
                          <a:ea typeface="+mn-ea"/>
                          <a:cs typeface="Arial" panose="020B0604020202020204" pitchFamily="34" charset="0"/>
                        </a:rPr>
                        <a:t>A revised Bill,</a:t>
                      </a:r>
                      <a:r>
                        <a:rPr lang="en-US" sz="1350" b="0" u="none" kern="1200" baseline="0" dirty="0">
                          <a:solidFill>
                            <a:schemeClr val="tx1"/>
                          </a:solidFill>
                          <a:effectLst/>
                          <a:latin typeface="Arial" panose="020B0604020202020204" pitchFamily="34" charset="0"/>
                          <a:ea typeface="+mn-ea"/>
                          <a:cs typeface="Arial" panose="020B0604020202020204" pitchFamily="34" charset="0"/>
                        </a:rPr>
                        <a:t> incorporating the </a:t>
                      </a:r>
                      <a:r>
                        <a:rPr lang="en-US" sz="1350" b="0" u="none" kern="1200" dirty="0">
                          <a:solidFill>
                            <a:schemeClr val="tx1"/>
                          </a:solidFill>
                          <a:effectLst/>
                          <a:latin typeface="Arial" panose="020B0604020202020204" pitchFamily="34" charset="0"/>
                          <a:ea typeface="+mn-ea"/>
                          <a:cs typeface="Arial" panose="020B0604020202020204" pitchFamily="34" charset="0"/>
                        </a:rPr>
                        <a:t>legal opinion received from Office of the Chief State Law Advisor, was presented to EXCO on 28 September 2021.</a:t>
                      </a:r>
                    </a:p>
                    <a:p>
                      <a:pPr marL="0" marR="0" indent="0" algn="just" defTabSz="457200" rtl="0" eaLnBrk="1" fontAlgn="auto" latinLnBrk="0" hangingPunct="1">
                        <a:lnSpc>
                          <a:spcPct val="100000"/>
                        </a:lnSpc>
                        <a:spcBef>
                          <a:spcPts val="0"/>
                        </a:spcBef>
                        <a:spcAft>
                          <a:spcPts val="0"/>
                        </a:spcAft>
                        <a:buClrTx/>
                        <a:buSzTx/>
                        <a:buFontTx/>
                        <a:buNone/>
                        <a:tabLst/>
                        <a:defRPr/>
                      </a:pPr>
                      <a:endParaRPr lang="en-US" sz="1350" b="0" u="none"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350" b="1" i="0" u="sng" strike="noStrike" cap="none" normalizeH="0" baseline="0" dirty="0">
                          <a:ln>
                            <a:noFill/>
                          </a:ln>
                          <a:solidFill>
                            <a:schemeClr val="tx1"/>
                          </a:solidFill>
                          <a:effectLst/>
                          <a:latin typeface="Arial" panose="020B0604020202020204" pitchFamily="34" charset="0"/>
                          <a:cs typeface="Arial" panose="020B0604020202020204" pitchFamily="34" charset="0"/>
                        </a:rPr>
                        <a:t>Reasons for under achievement</a:t>
                      </a:r>
                    </a:p>
                    <a:p>
                      <a:pPr marL="0" marR="0" indent="0" algn="just" defTabSz="457200" rtl="0" eaLnBrk="1" fontAlgn="auto" latinLnBrk="0" hangingPunct="1">
                        <a:lnSpc>
                          <a:spcPct val="100000"/>
                        </a:lnSpc>
                        <a:spcBef>
                          <a:spcPts val="0"/>
                        </a:spcBef>
                        <a:spcAft>
                          <a:spcPts val="0"/>
                        </a:spcAft>
                        <a:buClrTx/>
                        <a:buSzTx/>
                        <a:buFontTx/>
                        <a:buNone/>
                        <a:tabLst/>
                        <a:defRPr/>
                      </a:pPr>
                      <a:endParaRPr lang="en-US" sz="1350" b="0" u="none"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350" b="0" u="none" kern="1200" dirty="0">
                          <a:solidFill>
                            <a:schemeClr val="tx1"/>
                          </a:solidFill>
                          <a:effectLst/>
                          <a:latin typeface="Arial" panose="020B0604020202020204" pitchFamily="34" charset="0"/>
                          <a:ea typeface="+mn-ea"/>
                          <a:cs typeface="Arial" panose="020B0604020202020204" pitchFamily="34" charset="0"/>
                        </a:rPr>
                        <a:t>Delay in the finalisation of the legal opinion.</a:t>
                      </a:r>
                    </a:p>
                    <a:p>
                      <a:pPr marL="0" marR="0" indent="0" algn="just" defTabSz="457200" rtl="0" eaLnBrk="1" fontAlgn="auto" latinLnBrk="0" hangingPunct="1">
                        <a:lnSpc>
                          <a:spcPct val="100000"/>
                        </a:lnSpc>
                        <a:spcBef>
                          <a:spcPts val="0"/>
                        </a:spcBef>
                        <a:spcAft>
                          <a:spcPts val="0"/>
                        </a:spcAft>
                        <a:buClrTx/>
                        <a:buSzTx/>
                        <a:buFontTx/>
                        <a:buNone/>
                        <a:tabLst/>
                        <a:defRPr/>
                      </a:pPr>
                      <a:endParaRPr lang="en-US" sz="1350" b="0" u="none"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350" b="0" u="none"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50" b="1" u="none" strike="noStrike" kern="1200" dirty="0">
                          <a:solidFill>
                            <a:schemeClr val="tx1"/>
                          </a:solidFill>
                          <a:effectLst/>
                          <a:latin typeface="Arial" panose="020B0604020202020204" pitchFamily="34" charset="0"/>
                          <a:ea typeface="+mn-ea"/>
                          <a:cs typeface="Arial" panose="020B0604020202020204" pitchFamily="34" charset="0"/>
                        </a:rPr>
                        <a:t> </a:t>
                      </a:r>
                      <a:r>
                        <a:rPr kumimoji="0" lang="en-US" sz="1350" b="1" i="0" u="sng" strike="noStrike" cap="none" normalizeH="0" baseline="0" dirty="0">
                          <a:ln>
                            <a:noFill/>
                          </a:ln>
                          <a:solidFill>
                            <a:schemeClr val="tx1"/>
                          </a:solidFill>
                          <a:effectLst/>
                          <a:latin typeface="Arial" panose="020B0604020202020204" pitchFamily="34" charset="0"/>
                          <a:cs typeface="Arial" panose="020B0604020202020204" pitchFamily="34" charset="0"/>
                        </a:rPr>
                        <a:t>Way forward/Remedial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50" b="0" u="none" kern="1200" dirty="0">
                          <a:solidFill>
                            <a:schemeClr val="tx1"/>
                          </a:solidFill>
                          <a:effectLst/>
                          <a:latin typeface="Arial" panose="020B0604020202020204" pitchFamily="34" charset="0"/>
                          <a:ea typeface="+mn-ea"/>
                          <a:cs typeface="Arial" panose="020B0604020202020204" pitchFamily="34" charset="0"/>
                        </a:rPr>
                        <a:t>The Bill will</a:t>
                      </a:r>
                      <a:r>
                        <a:rPr lang="en-US" sz="1350" b="0" u="none" kern="1200" baseline="0" dirty="0">
                          <a:solidFill>
                            <a:schemeClr val="tx1"/>
                          </a:solidFill>
                          <a:effectLst/>
                          <a:latin typeface="Arial" panose="020B0604020202020204" pitchFamily="34" charset="0"/>
                          <a:ea typeface="+mn-ea"/>
                          <a:cs typeface="Arial" panose="020B0604020202020204" pitchFamily="34" charset="0"/>
                        </a:rPr>
                        <a:t> </a:t>
                      </a:r>
                      <a:r>
                        <a:rPr lang="en-US" sz="1350" b="0" u="none" kern="1200" dirty="0">
                          <a:solidFill>
                            <a:schemeClr val="tx1"/>
                          </a:solidFill>
                          <a:effectLst/>
                          <a:latin typeface="Arial" panose="020B0604020202020204" pitchFamily="34" charset="0"/>
                          <a:ea typeface="+mn-ea"/>
                          <a:cs typeface="Arial" panose="020B0604020202020204" pitchFamily="34" charset="0"/>
                        </a:rPr>
                        <a:t>be submitted to the Minister for</a:t>
                      </a:r>
                      <a:r>
                        <a:rPr lang="en-US" sz="1350" b="0" u="none" kern="1200" baseline="0" dirty="0">
                          <a:solidFill>
                            <a:schemeClr val="tx1"/>
                          </a:solidFill>
                          <a:effectLst/>
                          <a:latin typeface="Arial" panose="020B0604020202020204" pitchFamily="34" charset="0"/>
                          <a:ea typeface="+mn-ea"/>
                          <a:cs typeface="Arial" panose="020B0604020202020204" pitchFamily="34" charset="0"/>
                        </a:rPr>
                        <a:t> approval and submission to </a:t>
                      </a:r>
                      <a:r>
                        <a:rPr lang="en-US" sz="1350" b="0" u="none" kern="1200" dirty="0">
                          <a:solidFill>
                            <a:schemeClr val="tx1"/>
                          </a:solidFill>
                          <a:effectLst/>
                          <a:latin typeface="Arial" panose="020B0604020202020204" pitchFamily="34" charset="0"/>
                          <a:ea typeface="+mn-ea"/>
                          <a:cs typeface="Arial" panose="020B0604020202020204" pitchFamily="34" charset="0"/>
                        </a:rPr>
                        <a:t>Cabinet.</a:t>
                      </a:r>
                      <a:endParaRPr kumimoji="0" lang="en-US" sz="13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350" b="1" i="0" u="none" strike="noStrike" kern="1200" baseline="0" dirty="0">
                          <a:solidFill>
                            <a:srgbClr val="FF0000"/>
                          </a:solidFill>
                          <a:latin typeface="Arial" panose="020B0604020202020204" pitchFamily="34" charset="0"/>
                          <a:ea typeface="+mn-ea"/>
                          <a:cs typeface="Arial" panose="020B0604020202020204" pitchFamily="34" charset="0"/>
                        </a:rPr>
                        <a:t>Not Achieved</a:t>
                      </a:r>
                    </a:p>
                    <a:p>
                      <a:pPr algn="just"/>
                      <a:r>
                        <a:rPr kumimoji="0" lang="en-US" sz="135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Bill was submitted to Minister on  22 October 2021 to consider and approve the Bill, as well as the and Cabinet Memo.</a:t>
                      </a:r>
                      <a:endParaRPr kumimoji="0" lang="en-ZA" sz="135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p>
                      <a:pPr algn="just"/>
                      <a:r>
                        <a:rPr kumimoji="0" lang="en-US" sz="135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Minister directed that the Bill be presented during Ministerial Management Meeting (MMM) of 15 December 2021. The Bill was removed from the Agenda of MMM (on 15 December 2021) due to time constraints. </a:t>
                      </a:r>
                    </a:p>
                    <a:p>
                      <a:endParaRPr kumimoji="0" lang="en-ZA" sz="9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350" b="1" i="0" u="sng" strike="noStrike" cap="none" normalizeH="0" baseline="0" dirty="0">
                          <a:ln>
                            <a:noFill/>
                          </a:ln>
                          <a:solidFill>
                            <a:schemeClr val="tx1"/>
                          </a:solidFill>
                          <a:effectLst/>
                          <a:latin typeface="Arial" panose="020B0604020202020204" pitchFamily="34" charset="0"/>
                          <a:cs typeface="Arial" panose="020B0604020202020204" pitchFamily="34" charset="0"/>
                        </a:rPr>
                        <a:t>Reasons for under achievement</a:t>
                      </a:r>
                      <a:endParaRPr lang="en-US" sz="1350" b="0" u="none"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350" b="0" u="none" kern="1200" dirty="0">
                          <a:solidFill>
                            <a:schemeClr val="tx1"/>
                          </a:solidFill>
                          <a:effectLst/>
                          <a:latin typeface="Arial" panose="020B0604020202020204" pitchFamily="34" charset="0"/>
                          <a:ea typeface="+mn-ea"/>
                          <a:cs typeface="Arial" panose="020B0604020202020204" pitchFamily="34" charset="0"/>
                        </a:rPr>
                        <a:t>Delay in the </a:t>
                      </a:r>
                      <a:r>
                        <a:rPr lang="en-US" sz="1350" b="0" u="none" kern="1200" dirty="0" err="1">
                          <a:solidFill>
                            <a:schemeClr val="tx1"/>
                          </a:solidFill>
                          <a:effectLst/>
                          <a:latin typeface="Arial" panose="020B0604020202020204" pitchFamily="34" charset="0"/>
                          <a:ea typeface="+mn-ea"/>
                          <a:cs typeface="Arial" panose="020B0604020202020204" pitchFamily="34" charset="0"/>
                        </a:rPr>
                        <a:t>finalisation</a:t>
                      </a:r>
                      <a:r>
                        <a:rPr lang="en-US" sz="1350" b="0" u="none" kern="1200" dirty="0">
                          <a:solidFill>
                            <a:schemeClr val="tx1"/>
                          </a:solidFill>
                          <a:effectLst/>
                          <a:latin typeface="Arial" panose="020B0604020202020204" pitchFamily="34" charset="0"/>
                          <a:ea typeface="+mn-ea"/>
                          <a:cs typeface="Arial" panose="020B0604020202020204" pitchFamily="34" charset="0"/>
                        </a:rPr>
                        <a:t> of the legal opinion.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900" b="0" u="none"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350" b="1" i="0" u="sng" strike="noStrike" cap="none" normalizeH="0" baseline="0" dirty="0">
                          <a:ln>
                            <a:noFill/>
                          </a:ln>
                          <a:solidFill>
                            <a:schemeClr val="tx1"/>
                          </a:solidFill>
                          <a:effectLst/>
                          <a:latin typeface="Arial" panose="020B0604020202020204" pitchFamily="34" charset="0"/>
                          <a:cs typeface="Arial" panose="020B0604020202020204" pitchFamily="34" charset="0"/>
                        </a:rPr>
                        <a:t>Way forward/Remedial action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900" b="0" u="none"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The Bill will be re-submitted to the next MMM for presentation and approval.</a:t>
                      </a: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10095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24</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843492356"/>
              </p:ext>
            </p:extLst>
          </p:nvPr>
        </p:nvGraphicFramePr>
        <p:xfrm>
          <a:off x="0" y="4"/>
          <a:ext cx="9099030" cy="5929331"/>
        </p:xfrm>
        <a:graphic>
          <a:graphicData uri="http://schemas.openxmlformats.org/drawingml/2006/table">
            <a:tbl>
              <a:tblPr/>
              <a:tblGrid>
                <a:gridCol w="2687782">
                  <a:extLst>
                    <a:ext uri="{9D8B030D-6E8A-4147-A177-3AD203B41FA5}">
                      <a16:colId xmlns:a16="http://schemas.microsoft.com/office/drawing/2014/main" val="20000"/>
                    </a:ext>
                  </a:extLst>
                </a:gridCol>
                <a:gridCol w="3066473">
                  <a:extLst>
                    <a:ext uri="{9D8B030D-6E8A-4147-A177-3AD203B41FA5}">
                      <a16:colId xmlns:a16="http://schemas.microsoft.com/office/drawing/2014/main" val="20003"/>
                    </a:ext>
                  </a:extLst>
                </a:gridCol>
                <a:gridCol w="3344775">
                  <a:extLst>
                    <a:ext uri="{9D8B030D-6E8A-4147-A177-3AD203B41FA5}">
                      <a16:colId xmlns:a16="http://schemas.microsoft.com/office/drawing/2014/main" val="20002"/>
                    </a:ext>
                  </a:extLst>
                </a:gridCol>
              </a:tblGrid>
              <a:tr h="340434">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chemeClr val="tx1"/>
                          </a:solidFill>
                          <a:effectLst/>
                          <a:latin typeface="Arial" charset="0"/>
                          <a:ea typeface="+mn-ea"/>
                          <a:cs typeface="Arial" charset="0"/>
                        </a:rPr>
                        <a:t>PROGRAMME 1:ADMINISTRATION</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950162">
                <a:tc gridSpan="3">
                  <a:txBody>
                    <a:bodyPr/>
                    <a:lstStyle/>
                    <a:p>
                      <a:pPr algn="just"/>
                      <a:r>
                        <a:rPr kumimoji="0" lang="en-ZA"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ANNUAL </a:t>
                      </a: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TARGET</a:t>
                      </a: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 </a:t>
                      </a:r>
                      <a:r>
                        <a:rPr lang="en-ZA" sz="1400" b="1" i="0" u="none" strike="noStrike" kern="1200" baseline="0" dirty="0">
                          <a:solidFill>
                            <a:schemeClr val="tx1"/>
                          </a:solidFill>
                          <a:latin typeface="Arial" panose="020B0604020202020204" pitchFamily="34" charset="0"/>
                          <a:ea typeface="+mn-ea"/>
                          <a:cs typeface="Arial" panose="020B0604020202020204" pitchFamily="34" charset="0"/>
                        </a:rPr>
                        <a:t>DHA Communication Strategy and Plan implemented through:</a:t>
                      </a:r>
                    </a:p>
                    <a:p>
                      <a:pPr marL="1701800" indent="0" algn="just">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 20 Media engagements </a:t>
                      </a:r>
                    </a:p>
                    <a:p>
                      <a:pPr marL="1701800" indent="0" algn="just">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 6 Outreach engagements</a:t>
                      </a:r>
                    </a:p>
                    <a:p>
                      <a:pPr marL="1701800" indent="0" algn="just">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 3 Campaigns</a:t>
                      </a:r>
                      <a:endParaRPr lang="en-ZA" sz="14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3200063212"/>
                  </a:ext>
                </a:extLst>
              </a:tr>
              <a:tr h="340434">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1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2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3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1580376">
                <a:tc>
                  <a:txBody>
                    <a:bodyPr/>
                    <a:lstStyle/>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5 Media engagements</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1 Campaign</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2 Outreach Engagements</a:t>
                      </a:r>
                    </a:p>
                    <a:p>
                      <a:pPr marL="285750" indent="-285750">
                        <a:buFont typeface="Arial" panose="020B0604020202020204" pitchFamily="34" charset="0"/>
                        <a:buChar char="•"/>
                      </a:pPr>
                      <a:endParaRPr lang="en-ZA" sz="1400" b="0" kern="1200" dirty="0">
                        <a:solidFill>
                          <a:schemeClr val="tx1"/>
                        </a:solidFill>
                        <a:effectLst/>
                        <a:latin typeface="Arial" pitchFamily="34" charset="0"/>
                        <a:ea typeface="+mn-ea"/>
                        <a:cs typeface="Arial" pitchFamily="34" charset="0"/>
                      </a:endParaRPr>
                    </a:p>
                    <a:p>
                      <a:pPr marL="87313" marR="0" lvl="0" indent="0" algn="l"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5 Media engagements </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1 Campaign</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2 Outreach Engagements</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5 Media engagements</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1 Outreach Engagement</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1 Campaign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53681">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b="1" i="0" u="none" strike="noStrike" kern="1200" baseline="0" dirty="0">
                          <a:solidFill>
                            <a:srgbClr val="00B050"/>
                          </a:solidFill>
                          <a:latin typeface="Arial" panose="020B0604020202020204" pitchFamily="34" charset="0"/>
                          <a:ea typeface="+mn-ea"/>
                          <a:cs typeface="Arial" panose="020B0604020202020204" pitchFamily="34" charset="0"/>
                        </a:rPr>
                        <a:t>Achieved</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15 Media engagements conducted.</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4 Outreach engagements conducted.</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1 Campaign conducted on Green Paper on Marriages in SA</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lang="en-ZA" sz="14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kumimoji="0" lang="en-US" sz="1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Achieved</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400" b="0" i="0" u="none" strike="noStrike" kern="1200" baseline="0" noProof="0" dirty="0">
                          <a:solidFill>
                            <a:schemeClr val="tx1"/>
                          </a:solidFill>
                          <a:latin typeface="Arial" panose="020B0604020202020204" pitchFamily="34" charset="0"/>
                          <a:ea typeface="+mn-ea"/>
                          <a:cs typeface="Arial" panose="020B0604020202020204" pitchFamily="34" charset="0"/>
                        </a:rPr>
                        <a:t>11 Media engagements /Advisories were conducted.</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400" b="0" i="0" u="none" strike="noStrike" kern="1200" baseline="0" noProof="0" dirty="0">
                          <a:solidFill>
                            <a:schemeClr val="tx1"/>
                          </a:solidFill>
                          <a:latin typeface="Arial" panose="020B0604020202020204" pitchFamily="34" charset="0"/>
                          <a:ea typeface="+mn-ea"/>
                          <a:cs typeface="Arial" panose="020B0604020202020204" pitchFamily="34" charset="0"/>
                        </a:rPr>
                        <a:t>5 Outreach engagements were conducted.</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400" b="0" i="0" u="none" strike="noStrike" kern="1200" baseline="0" noProof="0" dirty="0">
                          <a:solidFill>
                            <a:schemeClr val="tx1"/>
                          </a:solidFill>
                          <a:latin typeface="Arial" panose="020B0604020202020204" pitchFamily="34" charset="0"/>
                          <a:ea typeface="+mn-ea"/>
                          <a:cs typeface="Arial" panose="020B0604020202020204" pitchFamily="34" charset="0"/>
                        </a:rPr>
                        <a:t>2 Campaigns were conducted on ID Collection and  Community TV infomercial.</a:t>
                      </a:r>
                      <a:endParaRPr lang="en-US" sz="14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kumimoji="0" lang="en-US" sz="1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Achieved</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400" b="0" i="0" u="none" strike="noStrike" kern="1200" baseline="0" noProof="0" dirty="0">
                          <a:solidFill>
                            <a:schemeClr val="tx1"/>
                          </a:solidFill>
                          <a:latin typeface="Arial" panose="020B0604020202020204" pitchFamily="34" charset="0"/>
                          <a:ea typeface="+mn-ea"/>
                          <a:cs typeface="Arial" panose="020B0604020202020204" pitchFamily="34" charset="0"/>
                        </a:rPr>
                        <a:t>13 Media engagements conducted.</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400" b="0" i="0" u="none" strike="noStrike" kern="1200" baseline="0" noProof="0" dirty="0">
                          <a:solidFill>
                            <a:schemeClr val="tx1"/>
                          </a:solidFill>
                          <a:latin typeface="Arial" panose="020B0604020202020204" pitchFamily="34" charset="0"/>
                          <a:ea typeface="+mn-ea"/>
                          <a:cs typeface="Arial" panose="020B0604020202020204" pitchFamily="34" charset="0"/>
                        </a:rPr>
                        <a:t>7 Outreach engagements conducted on Green Paper on Marriages in South Africa in provinces.</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400" b="0" i="0" u="none" strike="noStrike" kern="1200" baseline="0" noProof="0" dirty="0">
                          <a:solidFill>
                            <a:schemeClr val="tx1"/>
                          </a:solidFill>
                          <a:latin typeface="Arial" panose="020B0604020202020204" pitchFamily="34" charset="0"/>
                          <a:ea typeface="+mn-ea"/>
                          <a:cs typeface="Arial" panose="020B0604020202020204" pitchFamily="34" charset="0"/>
                        </a:rPr>
                        <a:t>3 Campaigns conducted on second phase  ID Collection, Community TV infomercials and DHA Operational Plan during festive season.</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36044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25</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81002314"/>
              </p:ext>
            </p:extLst>
          </p:nvPr>
        </p:nvGraphicFramePr>
        <p:xfrm>
          <a:off x="0" y="73891"/>
          <a:ext cx="9099030" cy="5933382"/>
        </p:xfrm>
        <a:graphic>
          <a:graphicData uri="http://schemas.openxmlformats.org/drawingml/2006/table">
            <a:tbl>
              <a:tblPr/>
              <a:tblGrid>
                <a:gridCol w="2687782">
                  <a:extLst>
                    <a:ext uri="{9D8B030D-6E8A-4147-A177-3AD203B41FA5}">
                      <a16:colId xmlns:a16="http://schemas.microsoft.com/office/drawing/2014/main" val="20000"/>
                    </a:ext>
                  </a:extLst>
                </a:gridCol>
                <a:gridCol w="3066473">
                  <a:extLst>
                    <a:ext uri="{9D8B030D-6E8A-4147-A177-3AD203B41FA5}">
                      <a16:colId xmlns:a16="http://schemas.microsoft.com/office/drawing/2014/main" val="20003"/>
                    </a:ext>
                  </a:extLst>
                </a:gridCol>
                <a:gridCol w="3344775">
                  <a:extLst>
                    <a:ext uri="{9D8B030D-6E8A-4147-A177-3AD203B41FA5}">
                      <a16:colId xmlns:a16="http://schemas.microsoft.com/office/drawing/2014/main" val="20002"/>
                    </a:ext>
                  </a:extLst>
                </a:gridCol>
              </a:tblGrid>
              <a:tr h="337695">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chemeClr val="tx1"/>
                          </a:solidFill>
                          <a:effectLst/>
                          <a:latin typeface="Arial" charset="0"/>
                          <a:ea typeface="+mn-ea"/>
                          <a:cs typeface="Arial" charset="0"/>
                        </a:rPr>
                        <a:t>PROGRAMME 1:ADMINISTRATION</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37695">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cap="none" normalizeH="0" baseline="0" dirty="0">
                          <a:ln>
                            <a:noFill/>
                          </a:ln>
                          <a:solidFill>
                            <a:schemeClr val="tx1"/>
                          </a:solidFill>
                          <a:effectLst/>
                          <a:latin typeface="Arial" charset="0"/>
                          <a:cs typeface="Arial" charset="0"/>
                        </a:rPr>
                        <a:t>ANNUAL </a:t>
                      </a:r>
                      <a:r>
                        <a:rPr kumimoji="0" lang="en-ZA" sz="1400" b="1" i="0" u="none" strike="noStrike" kern="1200" cap="none" normalizeH="0" baseline="0" dirty="0">
                          <a:ln>
                            <a:noFill/>
                          </a:ln>
                          <a:solidFill>
                            <a:schemeClr val="tx1"/>
                          </a:solidFill>
                          <a:effectLst/>
                          <a:latin typeface="Arial" charset="0"/>
                          <a:ea typeface="+mn-ea"/>
                          <a:cs typeface="Arial" charset="0"/>
                        </a:rPr>
                        <a:t>TARGET</a:t>
                      </a:r>
                      <a:r>
                        <a:rPr kumimoji="0" lang="en-US" sz="1400" b="1" i="0" u="none" strike="noStrike" kern="1200" cap="none" normalizeH="0" baseline="0" dirty="0">
                          <a:ln>
                            <a:noFill/>
                          </a:ln>
                          <a:solidFill>
                            <a:schemeClr val="tx1"/>
                          </a:solidFill>
                          <a:effectLst/>
                          <a:latin typeface="Arial" charset="0"/>
                          <a:ea typeface="+mn-ea"/>
                          <a:cs typeface="Arial" charset="0"/>
                        </a:rPr>
                        <a:t>:	</a:t>
                      </a:r>
                      <a:r>
                        <a:rPr lang="en-ZA" sz="1400" b="1" kern="1200" dirty="0">
                          <a:solidFill>
                            <a:schemeClr val="tx1"/>
                          </a:solidFill>
                          <a:latin typeface="Arial" panose="020B0604020202020204" pitchFamily="34" charset="0"/>
                          <a:ea typeface="+mn-ea"/>
                          <a:cs typeface="Arial" panose="020B0604020202020204" pitchFamily="34" charset="0"/>
                        </a:rPr>
                        <a:t>Official Identity Management</a:t>
                      </a:r>
                      <a:r>
                        <a:rPr lang="en-ZA" sz="1400" b="1" kern="1200" baseline="0" dirty="0">
                          <a:solidFill>
                            <a:schemeClr val="tx1"/>
                          </a:solidFill>
                          <a:latin typeface="Arial" panose="020B0604020202020204" pitchFamily="34" charset="0"/>
                          <a:ea typeface="+mn-ea"/>
                          <a:cs typeface="Arial" panose="020B0604020202020204" pitchFamily="34" charset="0"/>
                        </a:rPr>
                        <a:t> </a:t>
                      </a:r>
                      <a:r>
                        <a:rPr lang="en-ZA" sz="1400" b="1" kern="1200" dirty="0">
                          <a:solidFill>
                            <a:schemeClr val="tx1"/>
                          </a:solidFill>
                          <a:latin typeface="Arial" panose="020B0604020202020204" pitchFamily="34" charset="0"/>
                          <a:ea typeface="+mn-ea"/>
                          <a:cs typeface="Arial" panose="020B0604020202020204" pitchFamily="34" charset="0"/>
                        </a:rPr>
                        <a:t>Policy (OIDM) submitted to Cabinet for</a:t>
                      </a:r>
                      <a:r>
                        <a:rPr lang="en-ZA" sz="1400" b="1" kern="1200" baseline="0" dirty="0">
                          <a:solidFill>
                            <a:schemeClr val="tx1"/>
                          </a:solidFill>
                          <a:latin typeface="Arial" panose="020B0604020202020204" pitchFamily="34" charset="0"/>
                          <a:ea typeface="+mn-ea"/>
                          <a:cs typeface="Arial" panose="020B0604020202020204" pitchFamily="34" charset="0"/>
                        </a:rPr>
                        <a:t> </a:t>
                      </a:r>
                      <a:r>
                        <a:rPr lang="en-ZA" sz="1400" b="1" kern="1200" dirty="0">
                          <a:solidFill>
                            <a:schemeClr val="tx1"/>
                          </a:solidFill>
                          <a:latin typeface="Arial" panose="020B0604020202020204" pitchFamily="34" charset="0"/>
                          <a:ea typeface="+mn-ea"/>
                          <a:cs typeface="Arial" panose="020B0604020202020204" pitchFamily="34" charset="0"/>
                        </a:rPr>
                        <a:t>approval</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380007934"/>
                  </a:ext>
                </a:extLst>
              </a:tr>
              <a:tr h="337695">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1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2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3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1814475">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kern="1200" dirty="0">
                          <a:solidFill>
                            <a:schemeClr val="tx1"/>
                          </a:solidFill>
                          <a:latin typeface="Arial" panose="020B0604020202020204" pitchFamily="34" charset="0"/>
                          <a:ea typeface="+mn-ea"/>
                          <a:cs typeface="Arial" panose="020B0604020202020204" pitchFamily="34" charset="0"/>
                        </a:rPr>
                        <a:t>Final SEIAS Report submitted to DPME for approval</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400" kern="1200" dirty="0">
                          <a:solidFill>
                            <a:schemeClr val="tx1"/>
                          </a:solidFill>
                          <a:latin typeface="Arial" panose="020B0604020202020204" pitchFamily="34" charset="0"/>
                          <a:ea typeface="+mn-ea"/>
                          <a:cs typeface="Arial" panose="020B0604020202020204" pitchFamily="34" charset="0"/>
                        </a:rPr>
                        <a:t>Official Identity</a:t>
                      </a:r>
                      <a:r>
                        <a:rPr lang="en-ZA" sz="1400" kern="1200" baseline="0" dirty="0">
                          <a:solidFill>
                            <a:schemeClr val="tx1"/>
                          </a:solidFill>
                          <a:latin typeface="Arial" panose="020B0604020202020204" pitchFamily="34" charset="0"/>
                          <a:ea typeface="+mn-ea"/>
                          <a:cs typeface="Arial" panose="020B0604020202020204" pitchFamily="34" charset="0"/>
                        </a:rPr>
                        <a:t> </a:t>
                      </a:r>
                      <a:r>
                        <a:rPr lang="en-ZA" sz="1400" kern="1200" dirty="0">
                          <a:solidFill>
                            <a:schemeClr val="tx1"/>
                          </a:solidFill>
                          <a:latin typeface="Arial" panose="020B0604020202020204" pitchFamily="34" charset="0"/>
                          <a:ea typeface="+mn-ea"/>
                          <a:cs typeface="Arial" panose="020B0604020202020204" pitchFamily="34" charset="0"/>
                        </a:rPr>
                        <a:t>Management Policy submitted to the GSCID</a:t>
                      </a:r>
                      <a:r>
                        <a:rPr lang="en-ZA" sz="1400" kern="1200" baseline="0" dirty="0">
                          <a:solidFill>
                            <a:schemeClr val="tx1"/>
                          </a:solidFill>
                          <a:latin typeface="Arial" panose="020B0604020202020204" pitchFamily="34" charset="0"/>
                          <a:ea typeface="+mn-ea"/>
                          <a:cs typeface="Arial" panose="020B0604020202020204" pitchFamily="34" charset="0"/>
                        </a:rPr>
                        <a:t> </a:t>
                      </a:r>
                      <a:r>
                        <a:rPr lang="en-ZA" sz="1400" kern="1200" dirty="0">
                          <a:solidFill>
                            <a:schemeClr val="tx1"/>
                          </a:solidFill>
                          <a:latin typeface="Arial" panose="020B0604020202020204" pitchFamily="34" charset="0"/>
                          <a:ea typeface="+mn-ea"/>
                          <a:cs typeface="Arial" panose="020B0604020202020204" pitchFamily="34" charset="0"/>
                        </a:rPr>
                        <a:t>and ESEID</a:t>
                      </a:r>
                      <a:r>
                        <a:rPr lang="en-ZA" sz="1400" kern="1200" baseline="0" dirty="0">
                          <a:solidFill>
                            <a:schemeClr val="tx1"/>
                          </a:solidFill>
                          <a:latin typeface="Arial" panose="020B0604020202020204" pitchFamily="34" charset="0"/>
                          <a:ea typeface="+mn-ea"/>
                          <a:cs typeface="Arial" panose="020B0604020202020204" pitchFamily="34" charset="0"/>
                        </a:rPr>
                        <a:t> </a:t>
                      </a:r>
                      <a:r>
                        <a:rPr lang="en-ZA" sz="1400" kern="1200" dirty="0">
                          <a:solidFill>
                            <a:schemeClr val="tx1"/>
                          </a:solidFill>
                          <a:latin typeface="Arial" panose="020B0604020202020204" pitchFamily="34" charset="0"/>
                          <a:ea typeface="+mn-ea"/>
                          <a:cs typeface="Arial" panose="020B0604020202020204" pitchFamily="34" charset="0"/>
                        </a:rPr>
                        <a:t>Clusters for</a:t>
                      </a:r>
                      <a:r>
                        <a:rPr lang="en-ZA" sz="1400" kern="1200" baseline="0" dirty="0">
                          <a:solidFill>
                            <a:schemeClr val="tx1"/>
                          </a:solidFill>
                          <a:latin typeface="Arial" panose="020B0604020202020204" pitchFamily="34" charset="0"/>
                          <a:ea typeface="+mn-ea"/>
                          <a:cs typeface="Arial" panose="020B0604020202020204" pitchFamily="34" charset="0"/>
                        </a:rPr>
                        <a:t> </a:t>
                      </a:r>
                      <a:r>
                        <a:rPr lang="en-ZA" sz="1400" kern="1200" dirty="0">
                          <a:solidFill>
                            <a:schemeClr val="tx1"/>
                          </a:solidFill>
                          <a:latin typeface="Arial" panose="020B0604020202020204" pitchFamily="34" charset="0"/>
                          <a:ea typeface="+mn-ea"/>
                          <a:cs typeface="Arial" panose="020B0604020202020204" pitchFamily="34" charset="0"/>
                        </a:rPr>
                        <a:t>recommendation to Cabinet.</a:t>
                      </a:r>
                      <a:endParaRPr lang="en-ZA" sz="1400" kern="1200" noProof="0" dirty="0">
                        <a:solidFill>
                          <a:schemeClr val="tx1"/>
                        </a:solidFill>
                        <a:latin typeface="Arial" panose="020B0604020202020204" pitchFamily="34" charset="0"/>
                        <a:ea typeface="+mn-ea"/>
                        <a:cs typeface="Arial" panose="020B0604020202020204"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400" kern="1200" dirty="0">
                          <a:solidFill>
                            <a:schemeClr val="tx1"/>
                          </a:solidFill>
                          <a:latin typeface="Arial" panose="020B0604020202020204" pitchFamily="34" charset="0"/>
                          <a:ea typeface="+mn-ea"/>
                          <a:cs typeface="Arial" panose="020B0604020202020204" pitchFamily="34" charset="0"/>
                        </a:rPr>
                        <a:t>Official Identity</a:t>
                      </a:r>
                      <a:r>
                        <a:rPr lang="en-ZA" sz="1400" kern="1200" baseline="0" dirty="0">
                          <a:solidFill>
                            <a:schemeClr val="tx1"/>
                          </a:solidFill>
                          <a:latin typeface="Arial" panose="020B0604020202020204" pitchFamily="34" charset="0"/>
                          <a:ea typeface="+mn-ea"/>
                          <a:cs typeface="Arial" panose="020B0604020202020204" pitchFamily="34" charset="0"/>
                        </a:rPr>
                        <a:t> </a:t>
                      </a:r>
                      <a:r>
                        <a:rPr lang="en-ZA" sz="1400" kern="1200" dirty="0">
                          <a:solidFill>
                            <a:schemeClr val="tx1"/>
                          </a:solidFill>
                          <a:latin typeface="Arial" panose="020B0604020202020204" pitchFamily="34" charset="0"/>
                          <a:ea typeface="+mn-ea"/>
                          <a:cs typeface="Arial" panose="020B0604020202020204" pitchFamily="34" charset="0"/>
                        </a:rPr>
                        <a:t>Management Policy</a:t>
                      </a:r>
                      <a:r>
                        <a:rPr lang="en-ZA" sz="1400" kern="1200" baseline="0" dirty="0">
                          <a:solidFill>
                            <a:schemeClr val="tx1"/>
                          </a:solidFill>
                          <a:latin typeface="Arial" panose="020B0604020202020204" pitchFamily="34" charset="0"/>
                          <a:ea typeface="+mn-ea"/>
                          <a:cs typeface="Arial" panose="020B0604020202020204" pitchFamily="34" charset="0"/>
                        </a:rPr>
                        <a:t> </a:t>
                      </a:r>
                      <a:r>
                        <a:rPr lang="en-ZA" sz="1400" kern="1200" dirty="0">
                          <a:solidFill>
                            <a:schemeClr val="tx1"/>
                          </a:solidFill>
                          <a:latin typeface="Arial" panose="020B0604020202020204" pitchFamily="34" charset="0"/>
                          <a:ea typeface="+mn-ea"/>
                          <a:cs typeface="Arial" panose="020B0604020202020204" pitchFamily="34" charset="0"/>
                        </a:rPr>
                        <a:t>submitted to the</a:t>
                      </a:r>
                      <a:r>
                        <a:rPr lang="en-ZA" sz="1400" kern="1200" baseline="0" dirty="0">
                          <a:solidFill>
                            <a:schemeClr val="tx1"/>
                          </a:solidFill>
                          <a:latin typeface="Arial" panose="020B0604020202020204" pitchFamily="34" charset="0"/>
                          <a:ea typeface="+mn-ea"/>
                          <a:cs typeface="Arial" panose="020B0604020202020204" pitchFamily="34" charset="0"/>
                        </a:rPr>
                        <a:t> </a:t>
                      </a:r>
                      <a:r>
                        <a:rPr lang="en-ZA" sz="1400" kern="1200" dirty="0">
                          <a:solidFill>
                            <a:schemeClr val="tx1"/>
                          </a:solidFill>
                          <a:latin typeface="Arial" panose="020B0604020202020204" pitchFamily="34" charset="0"/>
                          <a:ea typeface="+mn-ea"/>
                          <a:cs typeface="Arial" panose="020B0604020202020204" pitchFamily="34" charset="0"/>
                        </a:rPr>
                        <a:t>JCPS Cluster for</a:t>
                      </a:r>
                      <a:r>
                        <a:rPr lang="en-ZA" sz="1400" kern="1200" baseline="0" dirty="0">
                          <a:solidFill>
                            <a:schemeClr val="tx1"/>
                          </a:solidFill>
                          <a:latin typeface="Arial" panose="020B0604020202020204" pitchFamily="34" charset="0"/>
                          <a:ea typeface="+mn-ea"/>
                          <a:cs typeface="Arial" panose="020B0604020202020204" pitchFamily="34" charset="0"/>
                        </a:rPr>
                        <a:t> </a:t>
                      </a:r>
                      <a:r>
                        <a:rPr lang="en-ZA" sz="1400" kern="1200" dirty="0">
                          <a:solidFill>
                            <a:schemeClr val="tx1"/>
                          </a:solidFill>
                          <a:latin typeface="Arial" panose="020B0604020202020204" pitchFamily="34" charset="0"/>
                          <a:ea typeface="+mn-ea"/>
                          <a:cs typeface="Arial" panose="020B0604020202020204" pitchFamily="34" charset="0"/>
                        </a:rPr>
                        <a:t>recommendation to</a:t>
                      </a:r>
                      <a:r>
                        <a:rPr lang="en-ZA" sz="1400" kern="1200" baseline="0" dirty="0">
                          <a:solidFill>
                            <a:schemeClr val="tx1"/>
                          </a:solidFill>
                          <a:latin typeface="Arial" panose="020B0604020202020204" pitchFamily="34" charset="0"/>
                          <a:ea typeface="+mn-ea"/>
                          <a:cs typeface="Arial" panose="020B0604020202020204" pitchFamily="34" charset="0"/>
                        </a:rPr>
                        <a:t> </a:t>
                      </a:r>
                      <a:r>
                        <a:rPr lang="en-ZA" sz="1400" kern="1200" dirty="0">
                          <a:solidFill>
                            <a:schemeClr val="tx1"/>
                          </a:solidFill>
                          <a:latin typeface="Arial" panose="020B0604020202020204" pitchFamily="34" charset="0"/>
                          <a:ea typeface="+mn-ea"/>
                          <a:cs typeface="Arial" panose="020B0604020202020204" pitchFamily="34" charset="0"/>
                        </a:rPr>
                        <a:t>Cabinet</a:t>
                      </a:r>
                      <a:endParaRPr lang="en-ZA" sz="1400" kern="1200" noProof="0" dirty="0">
                        <a:solidFill>
                          <a:schemeClr val="tx1"/>
                        </a:solidFill>
                        <a:latin typeface="Arial" panose="020B0604020202020204" pitchFamily="34" charset="0"/>
                        <a:ea typeface="+mn-ea"/>
                        <a:cs typeface="Arial" panose="020B0604020202020204"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6767">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defRPr/>
                      </a:pPr>
                      <a:r>
                        <a:rPr lang="en-US" sz="1400" b="1" i="0" u="none" strike="noStrike" kern="1200" baseline="0" dirty="0">
                          <a:solidFill>
                            <a:srgbClr val="00B050"/>
                          </a:solidFill>
                          <a:latin typeface="Arial" panose="020B0604020202020204" pitchFamily="34" charset="0"/>
                          <a:ea typeface="+mn-ea"/>
                          <a:cs typeface="Arial" panose="020B0604020202020204" pitchFamily="34" charset="0"/>
                        </a:rPr>
                        <a:t>Achieved</a:t>
                      </a:r>
                      <a:endPar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final SEIAS for the Official Identity Management Policy was submitted to the DMPE. </a:t>
                      </a:r>
                      <a:endParaRPr kumimoji="0" lang="en-ZA"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defRPr/>
                      </a:pPr>
                      <a:r>
                        <a:rPr lang="en-US" sz="1400" b="1" i="0" u="none" strike="noStrike" kern="1200" baseline="0" dirty="0">
                          <a:solidFill>
                            <a:srgbClr val="00B050"/>
                          </a:solidFill>
                          <a:latin typeface="Arial" panose="020B0604020202020204" pitchFamily="34" charset="0"/>
                          <a:ea typeface="+mn-ea"/>
                          <a:cs typeface="Arial" panose="020B0604020202020204" pitchFamily="34" charset="0"/>
                        </a:rPr>
                        <a:t>Achieved</a:t>
                      </a:r>
                    </a:p>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Official Identity Management Policy was tabled at the GSCID, ESEID and SPCHD Clusters and recommended to Cabinet for approval.</a:t>
                      </a: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 typeface="Wingdings" pitchFamily="2" charset="2"/>
                        <a:buNone/>
                        <a:tabLst/>
                        <a:defRPr/>
                      </a:pPr>
                      <a:r>
                        <a:rPr lang="en-US" sz="1400" b="1" i="0" u="none" strike="noStrike" kern="1200" baseline="0" dirty="0">
                          <a:solidFill>
                            <a:srgbClr val="00B050"/>
                          </a:solidFill>
                          <a:latin typeface="Arial" panose="020B0604020202020204" pitchFamily="34" charset="0"/>
                          <a:ea typeface="+mn-ea"/>
                          <a:cs typeface="Arial" panose="020B0604020202020204" pitchFamily="34" charset="0"/>
                        </a:rPr>
                        <a:t>Achieved</a:t>
                      </a:r>
                    </a:p>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Official Identity Management Policy was submitted to the JCPS Cluster for approval and submission to Cabinet. </a:t>
                      </a:r>
                    </a:p>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While the Policy was submitted to t</a:t>
                      </a:r>
                      <a:r>
                        <a:rPr kumimoji="0" lang="en-US" sz="135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he JCPS Cluster in December 2021 as per the target, the meeting was postponed to January / February 2022.</a:t>
                      </a: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73334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26</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84563191"/>
              </p:ext>
            </p:extLst>
          </p:nvPr>
        </p:nvGraphicFramePr>
        <p:xfrm>
          <a:off x="0" y="73891"/>
          <a:ext cx="9099030" cy="5897831"/>
        </p:xfrm>
        <a:graphic>
          <a:graphicData uri="http://schemas.openxmlformats.org/drawingml/2006/table">
            <a:tbl>
              <a:tblPr/>
              <a:tblGrid>
                <a:gridCol w="2281382">
                  <a:extLst>
                    <a:ext uri="{9D8B030D-6E8A-4147-A177-3AD203B41FA5}">
                      <a16:colId xmlns:a16="http://schemas.microsoft.com/office/drawing/2014/main" val="20000"/>
                    </a:ext>
                  </a:extLst>
                </a:gridCol>
                <a:gridCol w="3583709">
                  <a:extLst>
                    <a:ext uri="{9D8B030D-6E8A-4147-A177-3AD203B41FA5}">
                      <a16:colId xmlns:a16="http://schemas.microsoft.com/office/drawing/2014/main" val="20003"/>
                    </a:ext>
                  </a:extLst>
                </a:gridCol>
                <a:gridCol w="3233939">
                  <a:extLst>
                    <a:ext uri="{9D8B030D-6E8A-4147-A177-3AD203B41FA5}">
                      <a16:colId xmlns:a16="http://schemas.microsoft.com/office/drawing/2014/main" val="20002"/>
                    </a:ext>
                  </a:extLst>
                </a:gridCol>
              </a:tblGrid>
              <a:tr h="338006">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chemeClr val="tx1"/>
                          </a:solidFill>
                          <a:effectLst/>
                          <a:latin typeface="Arial" charset="0"/>
                          <a:ea typeface="+mn-ea"/>
                          <a:cs typeface="Arial" charset="0"/>
                        </a:rPr>
                        <a:t>PROGRAMME 1:ADMINISTRATION</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539800">
                <a:tc gridSpan="3">
                  <a:txBody>
                    <a:bodyPr/>
                    <a:lstStyle/>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ZA" sz="1400" b="1" i="0" u="none" strike="noStrike" cap="none" normalizeH="0" baseline="0" dirty="0">
                          <a:ln>
                            <a:noFill/>
                          </a:ln>
                          <a:solidFill>
                            <a:schemeClr val="tx1"/>
                          </a:solidFill>
                          <a:effectLst/>
                          <a:latin typeface="Arial" charset="0"/>
                          <a:cs typeface="Arial" charset="0"/>
                        </a:rPr>
                        <a:t>ANNUAL </a:t>
                      </a:r>
                      <a:r>
                        <a:rPr kumimoji="0" lang="en-ZA" sz="1400" b="1" i="0" u="none" strike="noStrike" kern="1200" cap="none" normalizeH="0" baseline="0" dirty="0">
                          <a:ln>
                            <a:noFill/>
                          </a:ln>
                          <a:solidFill>
                            <a:schemeClr val="tx1"/>
                          </a:solidFill>
                          <a:effectLst/>
                          <a:latin typeface="Arial" charset="0"/>
                          <a:ea typeface="+mn-ea"/>
                          <a:cs typeface="Arial" charset="0"/>
                        </a:rPr>
                        <a:t>TARGET</a:t>
                      </a:r>
                      <a:r>
                        <a:rPr kumimoji="0" lang="en-US" sz="1400" b="1" i="0" u="none" strike="noStrike" kern="1200" cap="none" normalizeH="0" baseline="0" dirty="0">
                          <a:ln>
                            <a:noFill/>
                          </a:ln>
                          <a:solidFill>
                            <a:schemeClr val="tx1"/>
                          </a:solidFill>
                          <a:effectLst/>
                          <a:latin typeface="Arial" charset="0"/>
                          <a:ea typeface="+mn-ea"/>
                          <a:cs typeface="Arial" charset="0"/>
                        </a:rPr>
                        <a:t> </a:t>
                      </a:r>
                      <a:r>
                        <a:rPr kumimoji="0" lang="en-ZA" sz="1400" b="1" i="0" u="none" strike="noStrike" kern="1200" cap="none" normalizeH="0" baseline="0" dirty="0">
                          <a:ln>
                            <a:noFill/>
                          </a:ln>
                          <a:solidFill>
                            <a:schemeClr val="tx1"/>
                          </a:solidFill>
                          <a:effectLst/>
                          <a:latin typeface="+mn-lt"/>
                          <a:ea typeface="+mn-ea"/>
                          <a:cs typeface="+mn-cs"/>
                        </a:rPr>
                        <a:t>: </a:t>
                      </a:r>
                      <a:r>
                        <a:rPr lang="en-ZA" sz="1400" b="1" kern="1200" dirty="0">
                          <a:solidFill>
                            <a:schemeClr val="tx1"/>
                          </a:solidFill>
                          <a:latin typeface="Arial" panose="020B0604020202020204" pitchFamily="34" charset="0"/>
                          <a:ea typeface="+mn-ea"/>
                          <a:cs typeface="Arial" panose="020B0604020202020204" pitchFamily="34" charset="0"/>
                        </a:rPr>
                        <a:t>Green Paper on the management of Citizenship, International Migration and Refugee Protection submitted to Cabinet to request approval for public consultation</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4207407018"/>
                  </a:ext>
                </a:extLst>
              </a:tr>
              <a:tr h="39566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00" b="1" i="0" u="none" strike="noStrike" kern="1200" cap="none" normalizeH="0" baseline="0" dirty="0">
                          <a:ln>
                            <a:noFill/>
                          </a:ln>
                          <a:solidFill>
                            <a:schemeClr val="tx1"/>
                          </a:solidFill>
                          <a:effectLst/>
                          <a:latin typeface="Arial" charset="0"/>
                          <a:ea typeface="+mn-ea"/>
                          <a:cs typeface="Arial" charset="0"/>
                        </a:rPr>
                        <a:t>QUARTER 1 TARGET</a:t>
                      </a:r>
                      <a:endParaRPr kumimoji="0" lang="en-US" sz="13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00" b="1" i="0" u="none" strike="noStrike" kern="1200" cap="none" normalizeH="0" baseline="0" dirty="0">
                          <a:ln>
                            <a:noFill/>
                          </a:ln>
                          <a:solidFill>
                            <a:schemeClr val="tx1"/>
                          </a:solidFill>
                          <a:effectLst/>
                          <a:latin typeface="Arial" charset="0"/>
                          <a:ea typeface="+mn-ea"/>
                          <a:cs typeface="Arial" charset="0"/>
                        </a:rPr>
                        <a:t>QUARTER 2 TARGET</a:t>
                      </a:r>
                      <a:endParaRPr kumimoji="0" lang="en-US" sz="13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normalizeH="0" baseline="0" dirty="0">
                          <a:ln>
                            <a:noFill/>
                          </a:ln>
                          <a:solidFill>
                            <a:schemeClr val="tx1"/>
                          </a:solidFill>
                          <a:effectLst/>
                          <a:latin typeface="Arial" charset="0"/>
                          <a:ea typeface="+mn-ea"/>
                          <a:cs typeface="Arial" charset="0"/>
                        </a:rPr>
                        <a:t>QUARTER 3 TARGET</a:t>
                      </a:r>
                      <a:endParaRPr kumimoji="0" lang="en-US" sz="13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1822613">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defRPr/>
                      </a:pPr>
                      <a:r>
                        <a:rPr kumimoji="0" lang="en-ZA" sz="1350" b="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Draft Green Paper on the Management of Citizenship, International Migration and Refugee Protection submitted to Minister for approval</a:t>
                      </a: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2563" marR="0" lvl="0" indent="-182563" algn="just" defTabSz="914400" rtl="0" eaLnBrk="1" fontAlgn="base" latinLnBrk="0" hangingPunct="1">
                        <a:lnSpc>
                          <a:spcPct val="100000"/>
                        </a:lnSpc>
                        <a:spcBef>
                          <a:spcPts val="0"/>
                        </a:spcBef>
                        <a:spcAft>
                          <a:spcPct val="0"/>
                        </a:spcAft>
                        <a:buClrTx/>
                        <a:buSzTx/>
                        <a:buFont typeface="+mj-lt"/>
                        <a:buAutoNum type="arabicPeriod"/>
                        <a:tabLst/>
                        <a:defRPr/>
                      </a:pPr>
                      <a:r>
                        <a:rPr lang="en-ZA" sz="1350" kern="1200" dirty="0">
                          <a:solidFill>
                            <a:schemeClr val="tx1"/>
                          </a:solidFill>
                          <a:latin typeface="Arial" panose="020B0604020202020204" pitchFamily="34" charset="0"/>
                          <a:ea typeface="+mn-ea"/>
                          <a:cs typeface="Arial" panose="020B0604020202020204" pitchFamily="34" charset="0"/>
                        </a:rPr>
                        <a:t>SEIAS Report submitted</a:t>
                      </a:r>
                      <a:r>
                        <a:rPr lang="en-ZA" sz="1350" kern="1200" baseline="0" dirty="0">
                          <a:solidFill>
                            <a:schemeClr val="tx1"/>
                          </a:solidFill>
                          <a:latin typeface="Arial" panose="020B0604020202020204" pitchFamily="34" charset="0"/>
                          <a:ea typeface="+mn-ea"/>
                          <a:cs typeface="Arial" panose="020B0604020202020204" pitchFamily="34" charset="0"/>
                        </a:rPr>
                        <a:t> </a:t>
                      </a:r>
                      <a:r>
                        <a:rPr lang="en-ZA" sz="1350" kern="1200" dirty="0">
                          <a:solidFill>
                            <a:schemeClr val="tx1"/>
                          </a:solidFill>
                          <a:latin typeface="Arial" panose="020B0604020202020204" pitchFamily="34" charset="0"/>
                          <a:ea typeface="+mn-ea"/>
                          <a:cs typeface="Arial" panose="020B0604020202020204" pitchFamily="34" charset="0"/>
                        </a:rPr>
                        <a:t>to DPME for approval</a:t>
                      </a:r>
                    </a:p>
                    <a:p>
                      <a:pPr marL="342900" marR="0" lvl="0" indent="-342900" algn="just" defTabSz="914400" rtl="0" eaLnBrk="1" fontAlgn="base" latinLnBrk="0" hangingPunct="1">
                        <a:lnSpc>
                          <a:spcPct val="100000"/>
                        </a:lnSpc>
                        <a:spcBef>
                          <a:spcPts val="0"/>
                        </a:spcBef>
                        <a:spcAft>
                          <a:spcPct val="0"/>
                        </a:spcAft>
                        <a:buClrTx/>
                        <a:buSzTx/>
                        <a:buFont typeface="+mj-lt"/>
                        <a:buAutoNum type="arabicPeriod"/>
                        <a:tabLst/>
                        <a:defRPr/>
                      </a:pPr>
                      <a:endParaRPr lang="en-ZA" sz="1350" kern="1200" dirty="0">
                        <a:solidFill>
                          <a:schemeClr val="tx1"/>
                        </a:solidFill>
                        <a:latin typeface="Arial" panose="020B0604020202020204" pitchFamily="34" charset="0"/>
                        <a:ea typeface="+mn-ea"/>
                        <a:cs typeface="Arial" panose="020B0604020202020204" pitchFamily="34" charset="0"/>
                      </a:endParaRPr>
                    </a:p>
                    <a:p>
                      <a:pPr marL="182563" marR="0" lvl="0" indent="-182563" algn="just" defTabSz="914400" rtl="0" eaLnBrk="1" fontAlgn="base" latinLnBrk="0" hangingPunct="1">
                        <a:lnSpc>
                          <a:spcPct val="100000"/>
                        </a:lnSpc>
                        <a:spcBef>
                          <a:spcPts val="0"/>
                        </a:spcBef>
                        <a:spcAft>
                          <a:spcPct val="0"/>
                        </a:spcAft>
                        <a:buClrTx/>
                        <a:buSzTx/>
                        <a:buFont typeface="+mj-lt"/>
                        <a:buAutoNum type="arabicPeriod"/>
                        <a:tabLst/>
                        <a:defRPr/>
                      </a:pPr>
                      <a:r>
                        <a:rPr lang="en-ZA" sz="1350" kern="1200" dirty="0">
                          <a:solidFill>
                            <a:schemeClr val="tx1"/>
                          </a:solidFill>
                          <a:latin typeface="Arial" panose="020B0604020202020204" pitchFamily="34" charset="0"/>
                          <a:ea typeface="+mn-ea"/>
                          <a:cs typeface="Arial" panose="020B0604020202020204" pitchFamily="34" charset="0"/>
                        </a:rPr>
                        <a:t>Interdepartmental</a:t>
                      </a:r>
                      <a:r>
                        <a:rPr lang="en-ZA" sz="1350" kern="1200" baseline="0" dirty="0">
                          <a:solidFill>
                            <a:schemeClr val="tx1"/>
                          </a:solidFill>
                          <a:latin typeface="Arial" panose="020B0604020202020204" pitchFamily="34" charset="0"/>
                          <a:ea typeface="+mn-ea"/>
                          <a:cs typeface="Arial" panose="020B0604020202020204" pitchFamily="34" charset="0"/>
                        </a:rPr>
                        <a:t> W</a:t>
                      </a:r>
                      <a:r>
                        <a:rPr lang="en-ZA" sz="1350" kern="1200" dirty="0">
                          <a:solidFill>
                            <a:schemeClr val="tx1"/>
                          </a:solidFill>
                          <a:latin typeface="Arial" panose="020B0604020202020204" pitchFamily="34" charset="0"/>
                          <a:ea typeface="+mn-ea"/>
                          <a:cs typeface="Arial" panose="020B0604020202020204" pitchFamily="34" charset="0"/>
                        </a:rPr>
                        <a:t>orkshop with JCPS</a:t>
                      </a:r>
                      <a:r>
                        <a:rPr lang="en-ZA" sz="1350" kern="1200" baseline="0" dirty="0">
                          <a:solidFill>
                            <a:schemeClr val="tx1"/>
                          </a:solidFill>
                          <a:latin typeface="Arial" panose="020B0604020202020204" pitchFamily="34" charset="0"/>
                          <a:ea typeface="+mn-ea"/>
                          <a:cs typeface="Arial" panose="020B0604020202020204" pitchFamily="34" charset="0"/>
                        </a:rPr>
                        <a:t> </a:t>
                      </a:r>
                      <a:r>
                        <a:rPr lang="en-ZA" sz="1350" kern="1200" dirty="0">
                          <a:solidFill>
                            <a:schemeClr val="tx1"/>
                          </a:solidFill>
                          <a:latin typeface="Arial" panose="020B0604020202020204" pitchFamily="34" charset="0"/>
                          <a:ea typeface="+mn-ea"/>
                          <a:cs typeface="Arial" panose="020B0604020202020204" pitchFamily="34" charset="0"/>
                        </a:rPr>
                        <a:t>and GSCID departments</a:t>
                      </a:r>
                      <a:r>
                        <a:rPr lang="en-ZA" sz="1350" kern="1200" baseline="0" dirty="0">
                          <a:solidFill>
                            <a:schemeClr val="tx1"/>
                          </a:solidFill>
                          <a:latin typeface="Arial" panose="020B0604020202020204" pitchFamily="34" charset="0"/>
                          <a:ea typeface="+mn-ea"/>
                          <a:cs typeface="Arial" panose="020B0604020202020204" pitchFamily="34" charset="0"/>
                        </a:rPr>
                        <a:t> </a:t>
                      </a:r>
                      <a:r>
                        <a:rPr lang="en-ZA" sz="1350" kern="1200" dirty="0">
                          <a:solidFill>
                            <a:schemeClr val="tx1"/>
                          </a:solidFill>
                          <a:latin typeface="Arial" panose="020B0604020202020204" pitchFamily="34" charset="0"/>
                          <a:ea typeface="+mn-ea"/>
                          <a:cs typeface="Arial" panose="020B0604020202020204" pitchFamily="34" charset="0"/>
                        </a:rPr>
                        <a:t>convened to consider</a:t>
                      </a:r>
                      <a:r>
                        <a:rPr lang="en-ZA" sz="1350" kern="1200" baseline="0" dirty="0">
                          <a:solidFill>
                            <a:schemeClr val="tx1"/>
                          </a:solidFill>
                          <a:latin typeface="Arial" panose="020B0604020202020204" pitchFamily="34" charset="0"/>
                          <a:ea typeface="+mn-ea"/>
                          <a:cs typeface="Arial" panose="020B0604020202020204" pitchFamily="34" charset="0"/>
                        </a:rPr>
                        <a:t> </a:t>
                      </a:r>
                      <a:r>
                        <a:rPr lang="en-ZA" sz="1350" kern="1200" dirty="0">
                          <a:solidFill>
                            <a:schemeClr val="tx1"/>
                          </a:solidFill>
                          <a:latin typeface="Arial" panose="020B0604020202020204" pitchFamily="34" charset="0"/>
                          <a:ea typeface="+mn-ea"/>
                          <a:cs typeface="Arial" panose="020B0604020202020204" pitchFamily="34" charset="0"/>
                        </a:rPr>
                        <a:t>the Draft Green Paper</a:t>
                      </a:r>
                      <a:r>
                        <a:rPr lang="en-ZA" sz="1350" kern="1200" baseline="0" dirty="0">
                          <a:solidFill>
                            <a:schemeClr val="tx1"/>
                          </a:solidFill>
                          <a:latin typeface="Arial" panose="020B0604020202020204" pitchFamily="34" charset="0"/>
                          <a:ea typeface="+mn-ea"/>
                          <a:cs typeface="Arial" panose="020B0604020202020204" pitchFamily="34" charset="0"/>
                        </a:rPr>
                        <a:t> </a:t>
                      </a:r>
                      <a:r>
                        <a:rPr lang="en-ZA" sz="1350" kern="1200" dirty="0">
                          <a:solidFill>
                            <a:schemeClr val="tx1"/>
                          </a:solidFill>
                          <a:latin typeface="Arial" panose="020B0604020202020204" pitchFamily="34" charset="0"/>
                          <a:ea typeface="+mn-ea"/>
                          <a:cs typeface="Arial" panose="020B0604020202020204" pitchFamily="34" charset="0"/>
                        </a:rPr>
                        <a:t>on the management of</a:t>
                      </a:r>
                      <a:r>
                        <a:rPr lang="en-ZA" sz="1350" kern="1200" baseline="0" dirty="0">
                          <a:solidFill>
                            <a:schemeClr val="tx1"/>
                          </a:solidFill>
                          <a:latin typeface="Arial" panose="020B0604020202020204" pitchFamily="34" charset="0"/>
                          <a:ea typeface="+mn-ea"/>
                          <a:cs typeface="Arial" panose="020B0604020202020204" pitchFamily="34" charset="0"/>
                        </a:rPr>
                        <a:t> </a:t>
                      </a:r>
                      <a:r>
                        <a:rPr lang="en-ZA" sz="1350" kern="1200" dirty="0">
                          <a:solidFill>
                            <a:schemeClr val="tx1"/>
                          </a:solidFill>
                          <a:latin typeface="Arial" panose="020B0604020202020204" pitchFamily="34" charset="0"/>
                          <a:ea typeface="+mn-ea"/>
                          <a:cs typeface="Arial" panose="020B0604020202020204" pitchFamily="34" charset="0"/>
                        </a:rPr>
                        <a:t>Citizenship, International</a:t>
                      </a:r>
                      <a:r>
                        <a:rPr lang="en-ZA" sz="1350" kern="1200" baseline="0" dirty="0">
                          <a:solidFill>
                            <a:schemeClr val="tx1"/>
                          </a:solidFill>
                          <a:latin typeface="Arial" panose="020B0604020202020204" pitchFamily="34" charset="0"/>
                          <a:ea typeface="+mn-ea"/>
                          <a:cs typeface="Arial" panose="020B0604020202020204" pitchFamily="34" charset="0"/>
                        </a:rPr>
                        <a:t> </a:t>
                      </a:r>
                      <a:r>
                        <a:rPr lang="en-ZA" sz="1350" kern="1200" dirty="0">
                          <a:solidFill>
                            <a:schemeClr val="tx1"/>
                          </a:solidFill>
                          <a:latin typeface="Arial" panose="020B0604020202020204" pitchFamily="34" charset="0"/>
                          <a:ea typeface="+mn-ea"/>
                          <a:cs typeface="Arial" panose="020B0604020202020204" pitchFamily="34" charset="0"/>
                        </a:rPr>
                        <a:t>Migration and Refugee</a:t>
                      </a:r>
                      <a:r>
                        <a:rPr lang="en-ZA" sz="1350" kern="1200" baseline="0" dirty="0">
                          <a:solidFill>
                            <a:schemeClr val="tx1"/>
                          </a:solidFill>
                          <a:latin typeface="Arial" panose="020B0604020202020204" pitchFamily="34" charset="0"/>
                          <a:ea typeface="+mn-ea"/>
                          <a:cs typeface="Arial" panose="020B0604020202020204" pitchFamily="34" charset="0"/>
                        </a:rPr>
                        <a:t> </a:t>
                      </a:r>
                      <a:r>
                        <a:rPr lang="en-ZA" sz="1350" kern="1200" dirty="0">
                          <a:solidFill>
                            <a:schemeClr val="tx1"/>
                          </a:solidFill>
                          <a:latin typeface="Arial" panose="020B0604020202020204" pitchFamily="34" charset="0"/>
                          <a:ea typeface="+mn-ea"/>
                          <a:cs typeface="Arial" panose="020B0604020202020204" pitchFamily="34" charset="0"/>
                        </a:rPr>
                        <a:t>Protection</a:t>
                      </a:r>
                      <a:endParaRPr lang="en-ZA" sz="1350" kern="1200" noProof="0" dirty="0">
                        <a:solidFill>
                          <a:schemeClr val="tx1"/>
                        </a:solidFill>
                        <a:latin typeface="Arial" panose="020B0604020202020204" pitchFamily="34" charset="0"/>
                        <a:ea typeface="+mn-ea"/>
                        <a:cs typeface="Arial" panose="020B0604020202020204" pitchFamily="34"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350" kern="1200" dirty="0">
                          <a:solidFill>
                            <a:schemeClr val="tx1"/>
                          </a:solidFill>
                          <a:latin typeface="Arial" panose="020B0604020202020204" pitchFamily="34" charset="0"/>
                          <a:ea typeface="+mn-ea"/>
                          <a:cs typeface="Arial" panose="020B0604020202020204" pitchFamily="34" charset="0"/>
                        </a:rPr>
                        <a:t>Second Draft of the Green Paper on the Management of Citizenship, International</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350" kern="1200" dirty="0">
                          <a:solidFill>
                            <a:schemeClr val="tx1"/>
                          </a:solidFill>
                          <a:latin typeface="Arial" panose="020B0604020202020204" pitchFamily="34" charset="0"/>
                          <a:ea typeface="+mn-ea"/>
                          <a:cs typeface="Arial" panose="020B0604020202020204" pitchFamily="34" charset="0"/>
                        </a:rPr>
                        <a:t>Migration and Refugee Protection submitted to the JCPS and GSCID clusters for recommendation to Cabinet</a:t>
                      </a:r>
                      <a:endParaRPr lang="en-ZA" sz="1350" kern="1200" noProof="0" dirty="0">
                        <a:solidFill>
                          <a:schemeClr val="tx1"/>
                        </a:solidFill>
                        <a:latin typeface="Arial" panose="020B0604020202020204" pitchFamily="34" charset="0"/>
                        <a:ea typeface="+mn-ea"/>
                        <a:cs typeface="Arial" panose="020B0604020202020204"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51436">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defRPr/>
                      </a:pPr>
                      <a:r>
                        <a:rPr lang="en-US" sz="1350" b="1" i="0" u="none" strike="noStrike" kern="1200" baseline="0" dirty="0">
                          <a:solidFill>
                            <a:srgbClr val="00B050"/>
                          </a:solidFill>
                          <a:latin typeface="Arial" panose="020B0604020202020204" pitchFamily="34" charset="0"/>
                          <a:ea typeface="+mn-ea"/>
                          <a:cs typeface="Arial" panose="020B0604020202020204" pitchFamily="34" charset="0"/>
                        </a:rPr>
                        <a:t>Achieved</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Green Paper on the Management of Citizenship, International Migration &amp; Refugee Protection was submitted to Minister for approval.</a:t>
                      </a:r>
                      <a:endParaRPr kumimoji="0" lang="en-ZA" altLang="en-US" sz="135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defRPr/>
                      </a:pPr>
                      <a:r>
                        <a:rPr lang="en-US" sz="1350" b="1" i="0" u="none" strike="noStrike" kern="1200" baseline="0" dirty="0">
                          <a:solidFill>
                            <a:srgbClr val="00B050"/>
                          </a:solidFill>
                          <a:latin typeface="Arial" panose="020B0604020202020204" pitchFamily="34" charset="0"/>
                          <a:ea typeface="+mn-ea"/>
                          <a:cs typeface="Arial" panose="020B0604020202020204" pitchFamily="34" charset="0"/>
                        </a:rPr>
                        <a:t>Achieved</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SEIAS Report for the  Green Paper on the Management of Citizenship, International Migration &amp; Refugee Protection was submitted to DPME for approval.</a:t>
                      </a: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defRPr/>
                      </a:pP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ZA"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Interdepartmental Workshop with government departments (including JCPS and GSCID departments) was  convened on the 02</a:t>
                      </a:r>
                      <a:r>
                        <a:rPr kumimoji="0" lang="en-ZA" sz="135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nd</a:t>
                      </a:r>
                      <a:r>
                        <a:rPr kumimoji="0" lang="en-ZA"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September 2021.</a:t>
                      </a:r>
                      <a:endParaRPr lang="en-US" sz="1350" kern="1200" dirty="0">
                        <a:solidFill>
                          <a:schemeClr val="tx1"/>
                        </a:solidFill>
                        <a:latin typeface="Arial" panose="020B0604020202020204" pitchFamily="34" charset="0"/>
                        <a:ea typeface="+mn-ea"/>
                        <a:cs typeface="Arial" panose="020B0604020202020204" pitchFamily="34" charset="0"/>
                      </a:endParaRP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50" b="1" i="0" u="none" strike="noStrike" kern="1200" baseline="0" dirty="0">
                          <a:solidFill>
                            <a:srgbClr val="00B050"/>
                          </a:solidFill>
                          <a:latin typeface="Arial" panose="020B0604020202020204" pitchFamily="34" charset="0"/>
                          <a:ea typeface="+mn-ea"/>
                          <a:cs typeface="Arial" panose="020B0604020202020204" pitchFamily="34" charset="0"/>
                        </a:rPr>
                        <a:t>Achieved</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50" kern="1200" dirty="0">
                          <a:solidFill>
                            <a:schemeClr val="tx1"/>
                          </a:solidFill>
                          <a:latin typeface="Arial" panose="020B0604020202020204" pitchFamily="34" charset="0"/>
                          <a:ea typeface="+mn-ea"/>
                          <a:cs typeface="Arial" panose="020B0604020202020204" pitchFamily="34" charset="0"/>
                        </a:rPr>
                        <a:t>The Green Paper on Citizenship, International Migration &amp; Refugee Protection was tabled at the GSCID Cluster Meeting.  The meeting recommended that it be tabled at Cabinet.</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350" kern="1200" dirty="0">
                        <a:solidFill>
                          <a:schemeClr val="tx1"/>
                        </a:solidFill>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altLang="en-US" sz="1350" kern="1200" noProof="0" dirty="0">
                          <a:solidFill>
                            <a:schemeClr val="tx1"/>
                          </a:solidFill>
                          <a:latin typeface="Arial" panose="020B0604020202020204" pitchFamily="34" charset="0"/>
                          <a:ea typeface="+mn-ea"/>
                          <a:cs typeface="Arial" panose="020B0604020202020204" pitchFamily="34" charset="0"/>
                        </a:rPr>
                        <a:t>While the Green Paper was submitted to t</a:t>
                      </a:r>
                      <a:r>
                        <a:rPr lang="en-US" sz="1350" kern="1200" dirty="0">
                          <a:solidFill>
                            <a:schemeClr val="tx1"/>
                          </a:solidFill>
                          <a:latin typeface="Arial" panose="020B0604020202020204" pitchFamily="34" charset="0"/>
                          <a:ea typeface="+mn-ea"/>
                          <a:cs typeface="Arial" panose="020B0604020202020204" pitchFamily="34" charset="0"/>
                        </a:rPr>
                        <a:t>he JCPS Cluster in December 2021 as per the target, the meeting was postponed to January / February 2022.</a:t>
                      </a: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27263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27</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13051333"/>
              </p:ext>
            </p:extLst>
          </p:nvPr>
        </p:nvGraphicFramePr>
        <p:xfrm>
          <a:off x="44970" y="-52678"/>
          <a:ext cx="9006667" cy="6019369"/>
        </p:xfrm>
        <a:graphic>
          <a:graphicData uri="http://schemas.openxmlformats.org/drawingml/2006/table">
            <a:tbl>
              <a:tblPr/>
              <a:tblGrid>
                <a:gridCol w="2716703">
                  <a:extLst>
                    <a:ext uri="{9D8B030D-6E8A-4147-A177-3AD203B41FA5}">
                      <a16:colId xmlns:a16="http://schemas.microsoft.com/office/drawing/2014/main" val="20000"/>
                    </a:ext>
                  </a:extLst>
                </a:gridCol>
                <a:gridCol w="2148363">
                  <a:extLst>
                    <a:ext uri="{9D8B030D-6E8A-4147-A177-3AD203B41FA5}">
                      <a16:colId xmlns:a16="http://schemas.microsoft.com/office/drawing/2014/main" val="20003"/>
                    </a:ext>
                  </a:extLst>
                </a:gridCol>
                <a:gridCol w="4141601">
                  <a:extLst>
                    <a:ext uri="{9D8B030D-6E8A-4147-A177-3AD203B41FA5}">
                      <a16:colId xmlns:a16="http://schemas.microsoft.com/office/drawing/2014/main" val="20002"/>
                    </a:ext>
                  </a:extLst>
                </a:gridCol>
              </a:tblGrid>
              <a:tr h="363290">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chemeClr val="tx1"/>
                          </a:solidFill>
                          <a:effectLst/>
                          <a:latin typeface="Arial" charset="0"/>
                          <a:ea typeface="+mn-ea"/>
                          <a:cs typeface="Arial" charset="0"/>
                        </a:rPr>
                        <a:t>PROGRAMME 1:ADMINISTRATION</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63290">
                <a:tc gridSpan="3">
                  <a:txBody>
                    <a:bodyPr/>
                    <a:lstStyle/>
                    <a:p>
                      <a:pPr marL="0"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ZA" sz="1400" b="1" i="0" u="none" strike="noStrike" cap="none" normalizeH="0" baseline="0" dirty="0">
                          <a:ln>
                            <a:noFill/>
                          </a:ln>
                          <a:solidFill>
                            <a:schemeClr val="tx1"/>
                          </a:solidFill>
                          <a:effectLst/>
                          <a:latin typeface="Arial" charset="0"/>
                          <a:cs typeface="Arial" charset="0"/>
                        </a:rPr>
                        <a:t>ANNUAL </a:t>
                      </a:r>
                      <a:r>
                        <a:rPr kumimoji="0" lang="en-ZA" sz="1400" b="1" i="0" u="none" strike="noStrike" kern="1200" cap="none" normalizeH="0" baseline="0" dirty="0">
                          <a:ln>
                            <a:noFill/>
                          </a:ln>
                          <a:solidFill>
                            <a:schemeClr val="tx1"/>
                          </a:solidFill>
                          <a:effectLst/>
                          <a:latin typeface="Arial" charset="0"/>
                          <a:ea typeface="+mn-ea"/>
                          <a:cs typeface="Arial" charset="0"/>
                        </a:rPr>
                        <a:t>Target</a:t>
                      </a:r>
                      <a:r>
                        <a:rPr kumimoji="0" lang="en-US" sz="1400" b="1" i="0" u="none" strike="noStrike" kern="1200" cap="none" normalizeH="0" baseline="0" dirty="0">
                          <a:ln>
                            <a:noFill/>
                          </a:ln>
                          <a:solidFill>
                            <a:schemeClr val="tx1"/>
                          </a:solidFill>
                          <a:effectLst/>
                          <a:latin typeface="Arial" charset="0"/>
                          <a:ea typeface="+mn-ea"/>
                          <a:cs typeface="Arial" charset="0"/>
                        </a:rPr>
                        <a:t>: </a:t>
                      </a:r>
                      <a:r>
                        <a:rPr lang="en-ZA" sz="1400" b="1" kern="1200" dirty="0">
                          <a:solidFill>
                            <a:schemeClr val="tx1"/>
                          </a:solidFill>
                          <a:latin typeface="Arial" panose="020B0604020202020204" pitchFamily="34" charset="0"/>
                          <a:ea typeface="+mn-ea"/>
                          <a:cs typeface="Arial" panose="020B0604020202020204" pitchFamily="34" charset="0"/>
                        </a:rPr>
                        <a:t>Revised Service Delivery Model</a:t>
                      </a:r>
                      <a:r>
                        <a:rPr lang="en-ZA" sz="1400" b="1" kern="1200" baseline="0" dirty="0">
                          <a:solidFill>
                            <a:schemeClr val="tx1"/>
                          </a:solidFill>
                          <a:latin typeface="Arial" panose="020B0604020202020204" pitchFamily="34" charset="0"/>
                          <a:ea typeface="+mn-ea"/>
                          <a:cs typeface="Arial" panose="020B0604020202020204" pitchFamily="34" charset="0"/>
                        </a:rPr>
                        <a:t> </a:t>
                      </a:r>
                      <a:r>
                        <a:rPr lang="en-ZA" sz="1400" b="1" kern="1200" dirty="0">
                          <a:solidFill>
                            <a:schemeClr val="tx1"/>
                          </a:solidFill>
                          <a:latin typeface="Arial" panose="020B0604020202020204" pitchFamily="34" charset="0"/>
                          <a:ea typeface="+mn-ea"/>
                          <a:cs typeface="Arial" panose="020B0604020202020204" pitchFamily="34" charset="0"/>
                        </a:rPr>
                        <a:t>approved by Minister</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45991694"/>
                  </a:ext>
                </a:extLst>
              </a:tr>
              <a:tr h="363290">
                <a:tc>
                  <a:txBody>
                    <a:bodyPr/>
                    <a:lstStyle/>
                    <a:p>
                      <a:pPr marL="0" marR="0" lvl="0" indent="0" algn="ctr" defTabSz="914400" rtl="0" eaLnBrk="0" fontAlgn="base" latinLnBrk="0" hangingPunct="0">
                        <a:lnSpc>
                          <a:spcPct val="90000"/>
                        </a:lnSpc>
                        <a:spcBef>
                          <a:spcPct val="90000"/>
                        </a:spcBef>
                        <a:spcAft>
                          <a:spcPct val="0"/>
                        </a:spcAft>
                        <a:buClr>
                          <a:srgbClr val="EEECE1"/>
                        </a:buClr>
                        <a:buSzTx/>
                        <a:buFont typeface="Wingdings" pitchFamily="2" charset="2"/>
                        <a:buNone/>
                        <a:tabLst/>
                        <a:defRPr/>
                      </a:pPr>
                      <a:r>
                        <a:rPr kumimoji="0" lang="en-ZA" sz="1400" b="1" i="0" u="none" strike="noStrike" kern="1200" cap="none" spc="0" normalizeH="0" baseline="0" noProof="0">
                          <a:ln>
                            <a:noFill/>
                          </a:ln>
                          <a:solidFill>
                            <a:prstClr val="black"/>
                          </a:solidFill>
                          <a:effectLst/>
                          <a:uLnTx/>
                          <a:uFillTx/>
                          <a:latin typeface="Arial" charset="0"/>
                          <a:ea typeface="+mn-ea"/>
                          <a:cs typeface="Arial" charset="0"/>
                        </a:rPr>
                        <a:t>QUARTER 1 TARGET</a:t>
                      </a:r>
                      <a:endParaRPr kumimoji="0" lang="en-US" sz="1400" b="1" i="0" u="none" strike="noStrike" kern="1200" cap="none" spc="0" normalizeH="0" baseline="0" noProof="0" dirty="0">
                        <a:ln>
                          <a:noFill/>
                        </a:ln>
                        <a:solidFill>
                          <a:prstClr val="black"/>
                        </a:solidFill>
                        <a:effectLst/>
                        <a:uLnTx/>
                        <a:uFillTx/>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rgbClr val="EEECE1"/>
                        </a:buClr>
                        <a:buSzTx/>
                        <a:buFont typeface="Wingdings" pitchFamily="2" charset="2"/>
                        <a:buNone/>
                        <a:tabLst/>
                        <a:defRPr/>
                      </a:pPr>
                      <a:r>
                        <a:rPr kumimoji="0" lang="en-ZA" sz="1400" b="1" i="0" u="none" strike="noStrike" kern="1200" cap="none" spc="0" normalizeH="0" baseline="0" noProof="0" dirty="0">
                          <a:ln>
                            <a:noFill/>
                          </a:ln>
                          <a:solidFill>
                            <a:prstClr val="black"/>
                          </a:solidFill>
                          <a:effectLst/>
                          <a:uLnTx/>
                          <a:uFillTx/>
                          <a:latin typeface="Arial" charset="0"/>
                          <a:ea typeface="+mn-ea"/>
                          <a:cs typeface="Arial" charset="0"/>
                        </a:rPr>
                        <a:t>QUARTER 2 TARGET</a:t>
                      </a:r>
                      <a:endParaRPr kumimoji="0" lang="en-US" sz="1400" b="1" i="0" u="none" strike="noStrike" kern="1200" cap="none" spc="0" normalizeH="0" baseline="0" noProof="0" dirty="0">
                        <a:ln>
                          <a:noFill/>
                        </a:ln>
                        <a:solidFill>
                          <a:prstClr val="black"/>
                        </a:solidFill>
                        <a:effectLst/>
                        <a:uLnTx/>
                        <a:uFillTx/>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3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836569">
                <a:tc>
                  <a:txBody>
                    <a:bodyPr/>
                    <a:lstStyle/>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lang="en-ZA" sz="1200" kern="1200" dirty="0">
                          <a:solidFill>
                            <a:schemeClr val="tx1"/>
                          </a:solidFill>
                          <a:latin typeface="Arial" panose="020B0604020202020204" pitchFamily="34" charset="0"/>
                          <a:ea typeface="+mn-ea"/>
                          <a:cs typeface="Arial" panose="020B0604020202020204" pitchFamily="34" charset="0"/>
                        </a:rPr>
                        <a:t>Service provider for development of Service Delivery Model appointed</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lang="en-ZA" sz="1200" kern="1200" dirty="0">
                          <a:solidFill>
                            <a:schemeClr val="tx1"/>
                          </a:solidFill>
                          <a:latin typeface="Arial" panose="020B0604020202020204" pitchFamily="34" charset="0"/>
                          <a:ea typeface="+mn-ea"/>
                          <a:cs typeface="Arial" panose="020B0604020202020204" pitchFamily="34" charset="0"/>
                        </a:rPr>
                        <a:t>4 Dimensions of Service Delivery Model (SDM) reviewed and approved by DDG: IPS</a:t>
                      </a:r>
                      <a:endParaRPr lang="en-ZA" sz="1200" kern="1200" noProof="0" dirty="0">
                        <a:solidFill>
                          <a:schemeClr val="tx1"/>
                        </a:solidFill>
                        <a:latin typeface="Arial" panose="020B0604020202020204" pitchFamily="34" charset="0"/>
                        <a:ea typeface="+mn-ea"/>
                        <a:cs typeface="Arial" panose="020B0604020202020204"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lang="en-ZA" sz="1200" kern="1200" dirty="0">
                          <a:solidFill>
                            <a:schemeClr val="tx1"/>
                          </a:solidFill>
                          <a:latin typeface="Arial" panose="020B0604020202020204" pitchFamily="34" charset="0"/>
                          <a:ea typeface="+mn-ea"/>
                          <a:cs typeface="Arial" panose="020B0604020202020204" pitchFamily="34" charset="0"/>
                        </a:rPr>
                        <a:t>5 Dimensions of Service</a:t>
                      </a:r>
                      <a:r>
                        <a:rPr lang="en-ZA" sz="1200" kern="1200" baseline="0" dirty="0">
                          <a:solidFill>
                            <a:schemeClr val="tx1"/>
                          </a:solidFill>
                          <a:latin typeface="Arial" panose="020B0604020202020204" pitchFamily="34" charset="0"/>
                          <a:ea typeface="+mn-ea"/>
                          <a:cs typeface="Arial" panose="020B0604020202020204" pitchFamily="34" charset="0"/>
                        </a:rPr>
                        <a:t> </a:t>
                      </a:r>
                      <a:r>
                        <a:rPr lang="en-ZA" sz="1200" kern="1200" dirty="0">
                          <a:solidFill>
                            <a:schemeClr val="tx1"/>
                          </a:solidFill>
                          <a:latin typeface="Arial" panose="020B0604020202020204" pitchFamily="34" charset="0"/>
                          <a:ea typeface="+mn-ea"/>
                          <a:cs typeface="Arial" panose="020B0604020202020204" pitchFamily="34" charset="0"/>
                        </a:rPr>
                        <a:t>Delivery Model reviewed and approved by DDG: IPS</a:t>
                      </a:r>
                      <a:endParaRPr lang="en-ZA" sz="1200" kern="1200" noProof="0" dirty="0">
                        <a:solidFill>
                          <a:schemeClr val="tx1"/>
                        </a:solidFill>
                        <a:latin typeface="Arial" panose="020B0604020202020204" pitchFamily="34" charset="0"/>
                        <a:ea typeface="+mn-ea"/>
                        <a:cs typeface="Arial" panose="020B0604020202020204"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9293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rgbClr val="FF0000"/>
                          </a:solidFill>
                          <a:latin typeface="Arial" panose="020B0604020202020204" pitchFamily="34" charset="0"/>
                          <a:ea typeface="+mn-ea"/>
                          <a:cs typeface="Arial" panose="020B0604020202020204" pitchFamily="34" charset="0"/>
                        </a:rPr>
                        <a:t>Not achieved</a:t>
                      </a:r>
                      <a:endParaRPr kumimoji="0" lang="en-US" altLang="en-US" sz="1200" b="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defRPr/>
                      </a:pPr>
                      <a:r>
                        <a:rPr kumimoji="0" lang="en-ZA" altLang="en-US"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Bid Adjudication Committee (BAC) approved the terms of reference (TOR) for the appointment of the service provider. The TOR were subsequently published, inviting service providers to submit bids.</a:t>
                      </a:r>
                    </a:p>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ZA" altLang="en-US"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200" b="1" i="0" u="sng" strike="noStrike" cap="none" normalizeH="0" baseline="0" dirty="0">
                          <a:ln>
                            <a:noFill/>
                          </a:ln>
                          <a:solidFill>
                            <a:schemeClr val="tx1"/>
                          </a:solidFill>
                          <a:effectLst/>
                          <a:latin typeface="Arial" charset="0"/>
                          <a:cs typeface="Arial" charset="0"/>
                        </a:rPr>
                        <a:t>Reasons for under achievement</a:t>
                      </a:r>
                    </a:p>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defRPr/>
                      </a:pPr>
                      <a:r>
                        <a:rPr lang="en-ZA" sz="1200" kern="1200" dirty="0">
                          <a:solidFill>
                            <a:schemeClr val="tx1"/>
                          </a:solidFill>
                          <a:latin typeface="Arial" panose="020B0604020202020204" pitchFamily="34" charset="0"/>
                          <a:ea typeface="+mn-ea"/>
                          <a:cs typeface="Arial" panose="020B0604020202020204" pitchFamily="34" charset="0"/>
                        </a:rPr>
                        <a:t>Non-availability of the Bid Evaluation Committee (BEC) members due to competing SCM priorities.</a:t>
                      </a:r>
                    </a:p>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ZA" sz="1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cap="none" normalizeH="0" baseline="0" dirty="0">
                          <a:ln>
                            <a:noFill/>
                          </a:ln>
                          <a:solidFill>
                            <a:schemeClr val="tx1"/>
                          </a:solidFill>
                          <a:effectLst/>
                          <a:latin typeface="Arial" panose="020B0604020202020204" pitchFamily="34" charset="0"/>
                          <a:cs typeface="Arial" panose="020B0604020202020204" pitchFamily="34" charset="0"/>
                        </a:rPr>
                        <a:t>Way forward/Remedial action</a:t>
                      </a:r>
                      <a:endParaRPr kumimoji="0" lang="en-ZA" sz="1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p>
                      <a:pPr algn="just"/>
                      <a:r>
                        <a:rPr kumimoji="0" lang="en-ZA" sz="1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Evaluation of bids and appointment of the service provider.</a:t>
                      </a: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
                          <a:schemeClr val="bg2"/>
                        </a:buClr>
                        <a:buSzTx/>
                        <a:buFont typeface="+mj-lt"/>
                        <a:buNone/>
                        <a:tabLst/>
                        <a:defRPr/>
                      </a:pPr>
                      <a:r>
                        <a:rPr lang="en-US" sz="1200" b="1" i="0" u="none" strike="noStrike" kern="1200" baseline="0" dirty="0">
                          <a:solidFill>
                            <a:srgbClr val="00B050"/>
                          </a:solidFill>
                          <a:latin typeface="Arial" panose="020B0604020202020204" pitchFamily="34" charset="0"/>
                          <a:ea typeface="+mn-ea"/>
                          <a:cs typeface="Arial" panose="020B0604020202020204" pitchFamily="34" charset="0"/>
                        </a:rPr>
                        <a:t>Achieved</a:t>
                      </a: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ts val="0"/>
                        </a:spcBef>
                        <a:spcAft>
                          <a:spcPct val="0"/>
                        </a:spcAft>
                        <a:buClr>
                          <a:schemeClr val="bg2"/>
                        </a:buClr>
                        <a:buSzTx/>
                        <a:buFont typeface="+mj-lt"/>
                        <a:buNone/>
                        <a:tabLst/>
                        <a:defRPr/>
                      </a:pPr>
                      <a:r>
                        <a:rPr lang="en-US" sz="1200" kern="1200" dirty="0">
                          <a:solidFill>
                            <a:schemeClr val="tx1"/>
                          </a:solidFill>
                          <a:latin typeface="Arial" panose="020B0604020202020204" pitchFamily="34" charset="0"/>
                          <a:ea typeface="+mn-ea"/>
                          <a:cs typeface="Arial" panose="020B0604020202020204" pitchFamily="34" charset="0"/>
                        </a:rPr>
                        <a:t>Analysis and background research on the 4 dimensions of the SDM</a:t>
                      </a:r>
                      <a:r>
                        <a:rPr lang="en-US" sz="1200" kern="1200" baseline="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were conducted and</a:t>
                      </a:r>
                      <a:r>
                        <a:rPr lang="en-US" sz="1200" kern="1200" baseline="0" dirty="0">
                          <a:solidFill>
                            <a:schemeClr val="tx1"/>
                          </a:solidFill>
                          <a:latin typeface="Arial" panose="020B0604020202020204" pitchFamily="34" charset="0"/>
                          <a:ea typeface="+mn-ea"/>
                          <a:cs typeface="Arial" panose="020B0604020202020204" pitchFamily="34" charset="0"/>
                        </a:rPr>
                        <a:t> 4</a:t>
                      </a:r>
                      <a:r>
                        <a:rPr lang="en-US" sz="1200" kern="1200" dirty="0">
                          <a:solidFill>
                            <a:schemeClr val="tx1"/>
                          </a:solidFill>
                          <a:latin typeface="Arial" panose="020B0604020202020204" pitchFamily="34" charset="0"/>
                          <a:ea typeface="+mn-ea"/>
                          <a:cs typeface="Arial" panose="020B0604020202020204" pitchFamily="34" charset="0"/>
                        </a:rPr>
                        <a:t> dimensions of the SDM</a:t>
                      </a:r>
                      <a:r>
                        <a:rPr lang="en-US" sz="1200" kern="1200" baseline="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reviewed and approved by the DDG: IPS. </a:t>
                      </a: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50000"/>
                        </a:lnSpc>
                        <a:spcBef>
                          <a:spcPts val="0"/>
                        </a:spcBef>
                        <a:spcAft>
                          <a:spcPct val="0"/>
                        </a:spcAft>
                        <a:buClr>
                          <a:schemeClr val="bg2"/>
                        </a:buClr>
                        <a:buSzTx/>
                        <a:buFont typeface="Wingdings" pitchFamily="2" charset="2"/>
                        <a:buNone/>
                        <a:tabLst/>
                        <a:defRPr/>
                      </a:pPr>
                      <a:r>
                        <a:rPr lang="en-US" sz="1200" b="1" i="0" u="none" strike="noStrike" kern="1200" baseline="0" dirty="0">
                          <a:solidFill>
                            <a:srgbClr val="FF0000"/>
                          </a:solidFill>
                          <a:latin typeface="Arial" panose="020B0604020202020204" pitchFamily="34" charset="0"/>
                          <a:ea typeface="+mn-ea"/>
                          <a:cs typeface="Arial" panose="020B0604020202020204" pitchFamily="34" charset="0"/>
                        </a:rPr>
                        <a:t>Not achieved</a:t>
                      </a:r>
                      <a:endParaRPr kumimoji="0" lang="en-US" altLang="en-US" sz="1200" b="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200" kern="1200" dirty="0">
                          <a:solidFill>
                            <a:schemeClr val="tx1"/>
                          </a:solidFill>
                          <a:latin typeface="Arial" panose="020B0604020202020204" pitchFamily="34" charset="0"/>
                          <a:ea typeface="+mn-ea"/>
                          <a:cs typeface="Arial" panose="020B0604020202020204" pitchFamily="34" charset="0"/>
                        </a:rPr>
                        <a:t>Service provider appointed in September 2021 and the draft SLA was finalized on the 15</a:t>
                      </a:r>
                      <a:r>
                        <a:rPr lang="en-US" sz="1200" kern="1200" baseline="30000" dirty="0">
                          <a:solidFill>
                            <a:schemeClr val="tx1"/>
                          </a:solidFill>
                          <a:latin typeface="Arial" panose="020B0604020202020204" pitchFamily="34" charset="0"/>
                          <a:ea typeface="+mn-ea"/>
                          <a:cs typeface="Arial" panose="020B0604020202020204" pitchFamily="34" charset="0"/>
                        </a:rPr>
                        <a:t>th</a:t>
                      </a:r>
                      <a:r>
                        <a:rPr lang="en-US" sz="1200" kern="1200" dirty="0">
                          <a:solidFill>
                            <a:schemeClr val="tx1"/>
                          </a:solidFill>
                          <a:latin typeface="Arial" panose="020B0604020202020204" pitchFamily="34" charset="0"/>
                          <a:ea typeface="+mn-ea"/>
                          <a:cs typeface="Arial" panose="020B0604020202020204" pitchFamily="34" charset="0"/>
                        </a:rPr>
                        <a:t> November 2021 which was shared with the service provider. The meeting was held with service provider in November 2021 in which the pricing schedule was discussed and the service provider to make inputs on the SLA for finalization and signing of the SLA. The service provider cannot commence with the work until the SLA has been signed by both parties.</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kumimoji="0" lang="en-US" sz="1200" b="1" i="0" u="sng" strike="noStrike" cap="none" normalizeH="0" baseline="0" dirty="0">
                        <a:ln>
                          <a:noFill/>
                        </a:ln>
                        <a:solidFill>
                          <a:schemeClr val="tx1"/>
                        </a:solidFill>
                        <a:effectLst/>
                        <a:latin typeface="Arial" charset="0"/>
                        <a:cs typeface="Arial"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200" b="1" i="0" u="sng" strike="noStrike" cap="none" normalizeH="0" baseline="0" dirty="0">
                          <a:ln>
                            <a:noFill/>
                          </a:ln>
                          <a:solidFill>
                            <a:schemeClr val="tx1"/>
                          </a:solidFill>
                          <a:effectLst/>
                          <a:latin typeface="Arial" charset="0"/>
                          <a:cs typeface="Arial" charset="0"/>
                        </a:rPr>
                        <a:t>Reasons for under achievement</a:t>
                      </a:r>
                    </a:p>
                    <a:p>
                      <a:pPr marL="171450" marR="0" lvl="0" indent="-171450" algn="just"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Delays in evaluation of the tender which led to the delay in the appointment of the service provider.</a:t>
                      </a:r>
                    </a:p>
                    <a:p>
                      <a:pPr marL="171450" marR="0" lvl="0" indent="-171450" algn="just"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lang="en-US" sz="1200" kern="1200" dirty="0">
                        <a:solidFill>
                          <a:schemeClr val="tx1"/>
                        </a:solidFill>
                        <a:latin typeface="Arial" panose="020B0604020202020204" pitchFamily="34" charset="0"/>
                        <a:ea typeface="+mn-ea"/>
                        <a:cs typeface="Arial" panose="020B0604020202020204" pitchFamily="34" charset="0"/>
                      </a:endParaRPr>
                    </a:p>
                    <a:p>
                      <a:pPr marL="171450" marR="0" lvl="0" indent="-171450" algn="just"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Delays in finalization of the SLA which resulted in the delay in commencement of the project by the service provider. </a:t>
                      </a:r>
                    </a:p>
                    <a:p>
                      <a:pPr marL="171450" marR="0" lvl="0" indent="-171450" algn="just"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lang="en-US"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cap="none" normalizeH="0" baseline="0" dirty="0">
                          <a:ln>
                            <a:noFill/>
                          </a:ln>
                          <a:solidFill>
                            <a:schemeClr val="tx1"/>
                          </a:solidFill>
                          <a:effectLst/>
                          <a:latin typeface="Arial" charset="0"/>
                          <a:cs typeface="Arial" charset="0"/>
                        </a:rPr>
                        <a:t>Way forward/Remedial action</a:t>
                      </a:r>
                      <a:endParaRPr kumimoji="0" lang="en-US" sz="12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Finalization and signing of the SLA by both parties.</a:t>
                      </a: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10737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28</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884271187"/>
              </p:ext>
            </p:extLst>
          </p:nvPr>
        </p:nvGraphicFramePr>
        <p:xfrm>
          <a:off x="0" y="6072"/>
          <a:ext cx="9099030" cy="5987251"/>
        </p:xfrm>
        <a:graphic>
          <a:graphicData uri="http://schemas.openxmlformats.org/drawingml/2006/table">
            <a:tbl>
              <a:tblPr/>
              <a:tblGrid>
                <a:gridCol w="3602182">
                  <a:extLst>
                    <a:ext uri="{9D8B030D-6E8A-4147-A177-3AD203B41FA5}">
                      <a16:colId xmlns:a16="http://schemas.microsoft.com/office/drawing/2014/main" val="20000"/>
                    </a:ext>
                  </a:extLst>
                </a:gridCol>
                <a:gridCol w="2890982">
                  <a:extLst>
                    <a:ext uri="{9D8B030D-6E8A-4147-A177-3AD203B41FA5}">
                      <a16:colId xmlns:a16="http://schemas.microsoft.com/office/drawing/2014/main" val="20003"/>
                    </a:ext>
                  </a:extLst>
                </a:gridCol>
                <a:gridCol w="2605866">
                  <a:extLst>
                    <a:ext uri="{9D8B030D-6E8A-4147-A177-3AD203B41FA5}">
                      <a16:colId xmlns:a16="http://schemas.microsoft.com/office/drawing/2014/main" val="20002"/>
                    </a:ext>
                  </a:extLst>
                </a:gridCol>
              </a:tblGrid>
              <a:tr h="347378">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35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PROGRAMME 1:ADMINISTRATION</a:t>
                      </a:r>
                      <a:endParaRPr lang="en-US" sz="135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47378">
                <a:tc gridSpan="3">
                  <a:txBody>
                    <a:bodyPr/>
                    <a:lstStyle/>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ZA" sz="13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ANNUAL </a:t>
                      </a:r>
                      <a:r>
                        <a:rPr kumimoji="0" lang="en-ZA" sz="135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TARGET: DHA Access Model implemented through revised Footprint Optimisation Plan / User Asset Management Plan (U-AMP) submitted to DPW&amp;I for submission to National Treasury</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2080385679"/>
                  </a:ext>
                </a:extLst>
              </a:tr>
              <a:tr h="347378">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5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QUARTER 1 TARGET</a:t>
                      </a:r>
                      <a:endParaRPr kumimoji="0" lang="en-US" sz="135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rgbClr val="EEECE1"/>
                        </a:buClr>
                        <a:buSzTx/>
                        <a:buFont typeface="Wingdings" pitchFamily="2" charset="2"/>
                        <a:buNone/>
                        <a:tabLst/>
                        <a:defRPr/>
                      </a:pPr>
                      <a:r>
                        <a:rPr kumimoji="0" lang="en-ZA" sz="13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QUARTER 2 TARGET</a:t>
                      </a:r>
                      <a:endParaRPr kumimoji="0" 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rgbClr val="EEECE1"/>
                        </a:buClr>
                        <a:buSzTx/>
                        <a:buFont typeface="Wingdings" pitchFamily="2" charset="2"/>
                        <a:buNone/>
                        <a:tabLst/>
                        <a:defRPr/>
                      </a:pPr>
                      <a:r>
                        <a:rPr kumimoji="0" lang="en-ZA"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QUARTER 3 TARGET</a:t>
                      </a:r>
                      <a:endParaRPr kumimoji="0" 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1335250">
                <a:tc>
                  <a:txBody>
                    <a:bodyPr/>
                    <a:lstStyle/>
                    <a:p>
                      <a:pPr marL="0"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350" kern="1200" dirty="0">
                          <a:solidFill>
                            <a:schemeClr val="tx1"/>
                          </a:solidFill>
                          <a:effectLst/>
                          <a:latin typeface="Arial" panose="020B0604020202020204" pitchFamily="34" charset="0"/>
                          <a:ea typeface="+mn-ea"/>
                          <a:cs typeface="Arial" panose="020B0604020202020204" pitchFamily="34" charset="0"/>
                        </a:rPr>
                        <a:t>DHA Footprint Development Strategy (Infrastructure Plan) </a:t>
                      </a:r>
                      <a:r>
                        <a:rPr lang="en-US" sz="1350" kern="1200" dirty="0">
                          <a:solidFill>
                            <a:schemeClr val="tx1"/>
                          </a:solidFill>
                          <a:effectLst/>
                          <a:latin typeface="Arial" panose="020B0604020202020204" pitchFamily="34" charset="0"/>
                          <a:ea typeface="+mn-ea"/>
                          <a:cs typeface="Arial" panose="020B0604020202020204" pitchFamily="34" charset="0"/>
                        </a:rPr>
                        <a:t>approved by the DG in </a:t>
                      </a:r>
                      <a:r>
                        <a:rPr lang="en-ZA" sz="1350" kern="1200" dirty="0">
                          <a:solidFill>
                            <a:schemeClr val="tx1"/>
                          </a:solidFill>
                          <a:effectLst/>
                          <a:latin typeface="Arial" panose="020B0604020202020204" pitchFamily="34" charset="0"/>
                          <a:ea typeface="+mn-ea"/>
                          <a:cs typeface="Arial" panose="020B0604020202020204" pitchFamily="34" charset="0"/>
                        </a:rPr>
                        <a:t>line with the approved Access Model</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350" kern="1200" dirty="0">
                          <a:solidFill>
                            <a:schemeClr val="tx1"/>
                          </a:solidFill>
                          <a:effectLst/>
                          <a:latin typeface="Arial" panose="020B0604020202020204" pitchFamily="34" charset="0"/>
                          <a:ea typeface="+mn-ea"/>
                          <a:cs typeface="Arial" panose="020B0604020202020204" pitchFamily="34" charset="0"/>
                        </a:rPr>
                        <a:t>User Asset Management Plan (U-AMP) revised in line with the Footprint</a:t>
                      </a:r>
                    </a:p>
                    <a:p>
                      <a:pPr marL="0"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350" kern="1200" dirty="0">
                          <a:solidFill>
                            <a:schemeClr val="tx1"/>
                          </a:solidFill>
                          <a:effectLst/>
                          <a:latin typeface="Arial" panose="020B0604020202020204" pitchFamily="34" charset="0"/>
                          <a:ea typeface="+mn-ea"/>
                          <a:cs typeface="Arial" panose="020B0604020202020204" pitchFamily="34" charset="0"/>
                        </a:rPr>
                        <a:t>Development Strategy (submitted to DDG: IPS for consideration)</a:t>
                      </a:r>
                      <a:endParaRPr lang="en-ZA" sz="1350" kern="1200" noProof="0" dirty="0">
                        <a:solidFill>
                          <a:schemeClr val="tx1"/>
                        </a:solidFill>
                        <a:effectLst/>
                        <a:latin typeface="Arial" panose="020B0604020202020204" pitchFamily="34" charset="0"/>
                        <a:ea typeface="+mn-ea"/>
                        <a:cs typeface="Arial" panose="020B0604020202020204"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400" kern="1200" dirty="0">
                          <a:solidFill>
                            <a:schemeClr val="tx1"/>
                          </a:solidFill>
                          <a:effectLst/>
                          <a:latin typeface="Arial" panose="020B0604020202020204" pitchFamily="34" charset="0"/>
                          <a:ea typeface="+mn-ea"/>
                          <a:cs typeface="Arial" panose="020B0604020202020204" pitchFamily="34" charset="0"/>
                        </a:rPr>
                        <a:t>User Asset Management</a:t>
                      </a:r>
                      <a:r>
                        <a:rPr lang="en-ZA" sz="1400" kern="1200" baseline="0" dirty="0">
                          <a:solidFill>
                            <a:schemeClr val="tx1"/>
                          </a:solidFill>
                          <a:effectLst/>
                          <a:latin typeface="Arial" panose="020B0604020202020204" pitchFamily="34" charset="0"/>
                          <a:ea typeface="+mn-ea"/>
                          <a:cs typeface="Arial" panose="020B0604020202020204" pitchFamily="34" charset="0"/>
                        </a:rPr>
                        <a:t> </a:t>
                      </a:r>
                      <a:r>
                        <a:rPr lang="en-ZA" sz="1400" kern="1200" dirty="0">
                          <a:solidFill>
                            <a:schemeClr val="tx1"/>
                          </a:solidFill>
                          <a:effectLst/>
                          <a:latin typeface="Arial" panose="020B0604020202020204" pitchFamily="34" charset="0"/>
                          <a:ea typeface="+mn-ea"/>
                          <a:cs typeface="Arial" panose="020B0604020202020204" pitchFamily="34" charset="0"/>
                        </a:rPr>
                        <a:t>Plan (U-AMP), developed</a:t>
                      </a:r>
                      <a:r>
                        <a:rPr lang="en-ZA" sz="1400" kern="1200" baseline="0" dirty="0">
                          <a:solidFill>
                            <a:schemeClr val="tx1"/>
                          </a:solidFill>
                          <a:effectLst/>
                          <a:latin typeface="Arial" panose="020B0604020202020204" pitchFamily="34" charset="0"/>
                          <a:ea typeface="+mn-ea"/>
                          <a:cs typeface="Arial" panose="020B0604020202020204" pitchFamily="34" charset="0"/>
                        </a:rPr>
                        <a:t> </a:t>
                      </a:r>
                      <a:r>
                        <a:rPr lang="en-ZA" sz="1400" kern="1200" dirty="0">
                          <a:solidFill>
                            <a:schemeClr val="tx1"/>
                          </a:solidFill>
                          <a:effectLst/>
                          <a:latin typeface="Arial" panose="020B0604020202020204" pitchFamily="34" charset="0"/>
                          <a:ea typeface="+mn-ea"/>
                          <a:cs typeface="Arial" panose="020B0604020202020204" pitchFamily="34" charset="0"/>
                        </a:rPr>
                        <a:t>in line with DHA</a:t>
                      </a:r>
                    </a:p>
                    <a:p>
                      <a:pPr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400" kern="1200" dirty="0">
                          <a:solidFill>
                            <a:schemeClr val="tx1"/>
                          </a:solidFill>
                          <a:effectLst/>
                          <a:latin typeface="Arial" panose="020B0604020202020204" pitchFamily="34" charset="0"/>
                          <a:ea typeface="+mn-ea"/>
                          <a:cs typeface="Arial" panose="020B0604020202020204" pitchFamily="34" charset="0"/>
                        </a:rPr>
                        <a:t>Footprint Development</a:t>
                      </a:r>
                      <a:r>
                        <a:rPr lang="en-ZA" sz="1400" kern="1200" baseline="0" dirty="0">
                          <a:solidFill>
                            <a:schemeClr val="tx1"/>
                          </a:solidFill>
                          <a:effectLst/>
                          <a:latin typeface="Arial" panose="020B0604020202020204" pitchFamily="34" charset="0"/>
                          <a:ea typeface="+mn-ea"/>
                          <a:cs typeface="Arial" panose="020B0604020202020204" pitchFamily="34" charset="0"/>
                        </a:rPr>
                        <a:t> </a:t>
                      </a:r>
                      <a:r>
                        <a:rPr lang="en-ZA" sz="1400" kern="1200" dirty="0">
                          <a:solidFill>
                            <a:schemeClr val="tx1"/>
                          </a:solidFill>
                          <a:effectLst/>
                          <a:latin typeface="Arial" panose="020B0604020202020204" pitchFamily="34" charset="0"/>
                          <a:ea typeface="+mn-ea"/>
                          <a:cs typeface="Arial" panose="020B0604020202020204" pitchFamily="34" charset="0"/>
                        </a:rPr>
                        <a:t>Strategy, costed and</a:t>
                      </a:r>
                      <a:r>
                        <a:rPr lang="en-ZA" sz="1400" kern="1200" baseline="0" dirty="0">
                          <a:solidFill>
                            <a:schemeClr val="tx1"/>
                          </a:solidFill>
                          <a:effectLst/>
                          <a:latin typeface="Arial" panose="020B0604020202020204" pitchFamily="34" charset="0"/>
                          <a:ea typeface="+mn-ea"/>
                          <a:cs typeface="Arial" panose="020B0604020202020204" pitchFamily="34" charset="0"/>
                        </a:rPr>
                        <a:t> </a:t>
                      </a:r>
                      <a:r>
                        <a:rPr lang="en-ZA" sz="1400" kern="1200" dirty="0">
                          <a:solidFill>
                            <a:schemeClr val="tx1"/>
                          </a:solidFill>
                          <a:effectLst/>
                          <a:latin typeface="Arial" panose="020B0604020202020204" pitchFamily="34" charset="0"/>
                          <a:ea typeface="+mn-ea"/>
                          <a:cs typeface="Arial" panose="020B0604020202020204" pitchFamily="34" charset="0"/>
                        </a:rPr>
                        <a:t>approved by DDG: IPS</a:t>
                      </a:r>
                      <a:endParaRPr lang="en-ZA" sz="1400" kern="1200" noProof="0" dirty="0">
                        <a:solidFill>
                          <a:schemeClr val="tx1"/>
                        </a:solidFill>
                        <a:effectLst/>
                        <a:latin typeface="Arial" panose="020B0604020202020204" pitchFamily="34" charset="0"/>
                        <a:ea typeface="+mn-ea"/>
                        <a:cs typeface="Arial" panose="020B0604020202020204"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9936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350" b="1" i="0" u="none" strike="noStrike" kern="1200" baseline="0" dirty="0">
                          <a:solidFill>
                            <a:srgbClr val="FF0000"/>
                          </a:solidFill>
                          <a:latin typeface="Arial" panose="020B0604020202020204" pitchFamily="34" charset="0"/>
                          <a:ea typeface="+mn-ea"/>
                          <a:cs typeface="Arial" panose="020B0604020202020204" pitchFamily="34" charset="0"/>
                        </a:rPr>
                        <a:t>Not achieved</a:t>
                      </a:r>
                      <a:endParaRPr kumimoji="0" lang="en-US" altLang="en-US" sz="1350" b="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350" kern="1200" dirty="0">
                          <a:solidFill>
                            <a:schemeClr val="tx1"/>
                          </a:solidFill>
                          <a:effectLst/>
                          <a:latin typeface="Arial" panose="020B0604020202020204" pitchFamily="34" charset="0"/>
                          <a:ea typeface="+mn-ea"/>
                          <a:cs typeface="Arial" panose="020B0604020202020204" pitchFamily="34" charset="0"/>
                        </a:rPr>
                        <a:t>DHA Footprint Strategy in line with the approved DHA Hybrid Access Model was drafted but not submitted to the DG for approval</a:t>
                      </a:r>
                      <a:r>
                        <a:rPr lang="en-US" sz="1350" kern="1200" baseline="0" dirty="0">
                          <a:solidFill>
                            <a:schemeClr val="tx1"/>
                          </a:solidFill>
                          <a:effectLst/>
                          <a:latin typeface="Arial" panose="020B0604020202020204" pitchFamily="34" charset="0"/>
                          <a:ea typeface="+mn-ea"/>
                          <a:cs typeface="Arial" panose="020B0604020202020204" pitchFamily="34" charset="0"/>
                        </a:rPr>
                        <a:t> as consultations with relevant stakeholders were not finalized.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35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350" b="1" i="0" u="sng" strike="noStrike" cap="none" normalizeH="0" baseline="0" dirty="0">
                          <a:ln>
                            <a:noFill/>
                          </a:ln>
                          <a:solidFill>
                            <a:schemeClr val="tx1"/>
                          </a:solidFill>
                          <a:effectLst/>
                          <a:latin typeface="Arial" panose="020B0604020202020204" pitchFamily="34" charset="0"/>
                          <a:cs typeface="Arial" panose="020B0604020202020204" pitchFamily="34" charset="0"/>
                        </a:rPr>
                        <a:t>Reasons for under achievement</a:t>
                      </a:r>
                    </a:p>
                    <a:p>
                      <a:pPr algn="just"/>
                      <a:r>
                        <a:rPr kumimoji="0" lang="en-ZA" sz="135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Delays in the finalisation of consultations due to  inadequate human capacity and non-availability of some stakeholders.</a:t>
                      </a:r>
                    </a:p>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ZA" sz="9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sng" strike="noStrike" cap="none" normalizeH="0" baseline="0" dirty="0">
                          <a:ln>
                            <a:noFill/>
                          </a:ln>
                          <a:solidFill>
                            <a:schemeClr val="tx1"/>
                          </a:solidFill>
                          <a:effectLst/>
                          <a:latin typeface="Arial" panose="020B0604020202020204" pitchFamily="34" charset="0"/>
                          <a:cs typeface="Arial" panose="020B0604020202020204" pitchFamily="34" charset="0"/>
                        </a:rPr>
                        <a:t>Way forward/Remedial action</a:t>
                      </a:r>
                      <a:endParaRPr kumimoji="0" lang="en-ZA" sz="135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p>
                      <a:pPr algn="just"/>
                      <a:r>
                        <a:rPr kumimoji="0" lang="en-ZA" sz="135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Conduct consultative workshops with all relevant stakeholders and submit the footprint strategy to the DG for approval.</a:t>
                      </a: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
                          <a:schemeClr val="bg2"/>
                        </a:buClr>
                        <a:buSzTx/>
                        <a:buFont typeface="+mj-lt"/>
                        <a:buNone/>
                        <a:tabLst/>
                        <a:defRPr/>
                      </a:pPr>
                      <a:r>
                        <a:rPr lang="en-US" sz="1350" b="1" i="0" u="none" strike="noStrike" kern="1200" baseline="0" dirty="0">
                          <a:solidFill>
                            <a:srgbClr val="00B050"/>
                          </a:solidFill>
                          <a:latin typeface="Arial" panose="020B0604020202020204" pitchFamily="34" charset="0"/>
                          <a:ea typeface="+mn-ea"/>
                          <a:cs typeface="Arial" panose="020B0604020202020204" pitchFamily="34" charset="0"/>
                        </a:rPr>
                        <a:t>Achieved</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50" kern="1200" dirty="0">
                          <a:solidFill>
                            <a:schemeClr val="tx1"/>
                          </a:solidFill>
                          <a:latin typeface="Arial" panose="020B0604020202020204" pitchFamily="34" charset="0"/>
                          <a:ea typeface="+mn-ea"/>
                          <a:cs typeface="Arial" panose="020B0604020202020204" pitchFamily="34" charset="0"/>
                        </a:rPr>
                        <a:t>The revised User Asset Management Plan (U-AMP) was revised and submitted to DDG: IPS.</a:t>
                      </a: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50000"/>
                        </a:lnSpc>
                        <a:spcBef>
                          <a:spcPts val="0"/>
                        </a:spcBef>
                        <a:spcAft>
                          <a:spcPct val="0"/>
                        </a:spcAft>
                        <a:buClr>
                          <a:schemeClr val="bg2"/>
                        </a:buClr>
                        <a:buSzTx/>
                        <a:buFont typeface="Wingdings" pitchFamily="2" charset="2"/>
                        <a:buNone/>
                        <a:tabLst/>
                        <a:defRPr/>
                      </a:pPr>
                      <a:r>
                        <a:rPr lang="en-US" sz="1400" b="1" i="0" u="none" strike="noStrike" kern="1200" baseline="0" dirty="0">
                          <a:solidFill>
                            <a:srgbClr val="00B050"/>
                          </a:solidFill>
                          <a:latin typeface="Arial" panose="020B0604020202020204" pitchFamily="34" charset="0"/>
                          <a:ea typeface="+mn-ea"/>
                          <a:cs typeface="Arial" panose="020B0604020202020204" pitchFamily="34" charset="0"/>
                        </a:rPr>
                        <a:t>Achieved</a:t>
                      </a:r>
                      <a:endPar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50" kern="1200" dirty="0">
                          <a:solidFill>
                            <a:schemeClr val="tx1"/>
                          </a:solidFill>
                          <a:latin typeface="Arial" panose="020B0604020202020204" pitchFamily="34" charset="0"/>
                          <a:ea typeface="+mn-ea"/>
                          <a:cs typeface="Arial" panose="020B0604020202020204" pitchFamily="34" charset="0"/>
                        </a:rPr>
                        <a:t>The target was achieved during Q2 in which DDG:IP&amp;S considered and approved the U-AMP. </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350" kern="1200" dirty="0">
                        <a:solidFill>
                          <a:schemeClr val="tx1"/>
                        </a:solidFill>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50" kern="1200" dirty="0">
                          <a:solidFill>
                            <a:schemeClr val="tx1"/>
                          </a:solidFill>
                          <a:latin typeface="Arial" panose="020B0604020202020204" pitchFamily="34" charset="0"/>
                          <a:ea typeface="+mn-ea"/>
                          <a:cs typeface="Arial" panose="020B0604020202020204" pitchFamily="34" charset="0"/>
                        </a:rPr>
                        <a:t>The approved U-AMP will be updated once consultative workshops with provinces are completed for submission to DPW&amp;I and National Treasury during Q4.</a:t>
                      </a: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60033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29</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84311917"/>
              </p:ext>
            </p:extLst>
          </p:nvPr>
        </p:nvGraphicFramePr>
        <p:xfrm>
          <a:off x="0" y="6074"/>
          <a:ext cx="9099030" cy="6012405"/>
        </p:xfrm>
        <a:graphic>
          <a:graphicData uri="http://schemas.openxmlformats.org/drawingml/2006/table">
            <a:tbl>
              <a:tblPr/>
              <a:tblGrid>
                <a:gridCol w="3805382">
                  <a:extLst>
                    <a:ext uri="{9D8B030D-6E8A-4147-A177-3AD203B41FA5}">
                      <a16:colId xmlns:a16="http://schemas.microsoft.com/office/drawing/2014/main" val="20000"/>
                    </a:ext>
                  </a:extLst>
                </a:gridCol>
                <a:gridCol w="2761673">
                  <a:extLst>
                    <a:ext uri="{9D8B030D-6E8A-4147-A177-3AD203B41FA5}">
                      <a16:colId xmlns:a16="http://schemas.microsoft.com/office/drawing/2014/main" val="20003"/>
                    </a:ext>
                  </a:extLst>
                </a:gridCol>
                <a:gridCol w="2531975">
                  <a:extLst>
                    <a:ext uri="{9D8B030D-6E8A-4147-A177-3AD203B41FA5}">
                      <a16:colId xmlns:a16="http://schemas.microsoft.com/office/drawing/2014/main" val="20002"/>
                    </a:ext>
                  </a:extLst>
                </a:gridCol>
              </a:tblGrid>
              <a:tr h="352935">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chemeClr val="tx1"/>
                          </a:solidFill>
                          <a:effectLst/>
                          <a:latin typeface="Arial" charset="0"/>
                          <a:ea typeface="+mn-ea"/>
                          <a:cs typeface="Arial" charset="0"/>
                        </a:rPr>
                        <a:t>PROGRAMME 1:ADMINISTRATION</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563641">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cap="none" normalizeH="0" baseline="0" dirty="0">
                          <a:ln>
                            <a:noFill/>
                          </a:ln>
                          <a:solidFill>
                            <a:schemeClr val="tx1"/>
                          </a:solidFill>
                          <a:effectLst/>
                          <a:latin typeface="Arial" charset="0"/>
                          <a:cs typeface="Arial" charset="0"/>
                        </a:rPr>
                        <a:t>ANNUAL </a:t>
                      </a:r>
                      <a:r>
                        <a:rPr kumimoji="0" lang="en-ZA" sz="1400" b="1" i="0" u="none" strike="noStrike" kern="1200" cap="none" normalizeH="0" baseline="0" dirty="0">
                          <a:ln>
                            <a:noFill/>
                          </a:ln>
                          <a:solidFill>
                            <a:schemeClr val="tx1"/>
                          </a:solidFill>
                          <a:effectLst/>
                          <a:latin typeface="Arial" charset="0"/>
                          <a:ea typeface="+mn-ea"/>
                          <a:cs typeface="Arial" charset="0"/>
                        </a:rPr>
                        <a:t>TARGET</a:t>
                      </a:r>
                      <a:r>
                        <a:rPr kumimoji="0" lang="en-US" sz="1400" b="1" i="0" u="none" strike="noStrike" kern="1200" cap="none" normalizeH="0" baseline="0" dirty="0">
                          <a:ln>
                            <a:noFill/>
                          </a:ln>
                          <a:solidFill>
                            <a:schemeClr val="tx1"/>
                          </a:solidFill>
                          <a:effectLst/>
                          <a:latin typeface="Arial" charset="0"/>
                          <a:ea typeface="+mn-ea"/>
                          <a:cs typeface="Arial" charset="0"/>
                        </a:rPr>
                        <a:t>: </a:t>
                      </a:r>
                      <a:r>
                        <a:rPr lang="en-ZA" sz="1400" b="1" kern="1200" dirty="0">
                          <a:solidFill>
                            <a:schemeClr val="tx1"/>
                          </a:solidFill>
                          <a:effectLst/>
                          <a:latin typeface="Arial" panose="020B0604020202020204" pitchFamily="34" charset="0"/>
                          <a:ea typeface="+mn-ea"/>
                          <a:cs typeface="Arial" panose="020B0604020202020204" pitchFamily="34" charset="0"/>
                        </a:rPr>
                        <a:t>13 Awareness sessions on gender-based violence and </a:t>
                      </a:r>
                      <a:r>
                        <a:rPr lang="en-ZA" sz="1400" b="1" kern="1200" dirty="0" err="1">
                          <a:solidFill>
                            <a:schemeClr val="tx1"/>
                          </a:solidFill>
                          <a:effectLst/>
                          <a:latin typeface="Arial" panose="020B0604020202020204" pitchFamily="34" charset="0"/>
                          <a:ea typeface="+mn-ea"/>
                          <a:cs typeface="Arial" panose="020B0604020202020204" pitchFamily="34" charset="0"/>
                        </a:rPr>
                        <a:t>femicide</a:t>
                      </a:r>
                      <a:r>
                        <a:rPr lang="en-ZA" sz="1400" b="1" kern="1200" dirty="0">
                          <a:solidFill>
                            <a:schemeClr val="tx1"/>
                          </a:solidFill>
                          <a:effectLst/>
                          <a:latin typeface="Arial" panose="020B0604020202020204" pitchFamily="34" charset="0"/>
                          <a:ea typeface="+mn-ea"/>
                          <a:cs typeface="Arial" panose="020B0604020202020204" pitchFamily="34" charset="0"/>
                        </a:rPr>
                        <a:t>, gender and disability mainstreaming conducted</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4065998694"/>
                  </a:ext>
                </a:extLst>
              </a:tr>
              <a:tr h="328569">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5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QUARTER 1 TARGET</a:t>
                      </a:r>
                      <a:endParaRPr kumimoji="0" lang="en-US" sz="135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rgbClr val="EEECE1"/>
                        </a:buClr>
                        <a:buSzTx/>
                        <a:buFont typeface="Wingdings" pitchFamily="2" charset="2"/>
                        <a:buNone/>
                        <a:tabLst/>
                        <a:defRPr/>
                      </a:pPr>
                      <a:r>
                        <a:rPr kumimoji="0" lang="en-ZA" sz="13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QUARTER 2 TARGET</a:t>
                      </a:r>
                      <a:endParaRPr kumimoji="0" 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rgbClr val="EEECE1"/>
                        </a:buClr>
                        <a:buSzTx/>
                        <a:buFont typeface="Wingdings" pitchFamily="2" charset="2"/>
                        <a:buNone/>
                        <a:tabLst/>
                        <a:defRPr/>
                      </a:pPr>
                      <a:r>
                        <a:rPr kumimoji="0" lang="en-ZA"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QUARTER 3 TARGET</a:t>
                      </a:r>
                      <a:endParaRPr kumimoji="0" 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846799">
                <a:tc>
                  <a:txBody>
                    <a:bodyPr/>
                    <a:lstStyle/>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lang="en-ZA" sz="1300" kern="1200" noProof="0" dirty="0">
                          <a:solidFill>
                            <a:schemeClr val="tx1"/>
                          </a:solidFill>
                          <a:effectLst/>
                          <a:latin typeface="Arial" panose="020B0604020202020204" pitchFamily="34" charset="0"/>
                          <a:ea typeface="+mn-ea"/>
                          <a:cs typeface="Arial" panose="020B0604020202020204" pitchFamily="34" charset="0"/>
                        </a:rPr>
                        <a:t>3 awareness sessions on gender-based violence and </a:t>
                      </a:r>
                      <a:r>
                        <a:rPr lang="en-ZA" sz="1300" kern="1200" noProof="0" dirty="0" err="1">
                          <a:solidFill>
                            <a:schemeClr val="tx1"/>
                          </a:solidFill>
                          <a:effectLst/>
                          <a:latin typeface="Arial" panose="020B0604020202020204" pitchFamily="34" charset="0"/>
                          <a:ea typeface="+mn-ea"/>
                          <a:cs typeface="Arial" panose="020B0604020202020204" pitchFamily="34" charset="0"/>
                        </a:rPr>
                        <a:t>femicide</a:t>
                      </a:r>
                      <a:r>
                        <a:rPr lang="en-ZA" sz="1300" kern="1200" noProof="0" dirty="0">
                          <a:solidFill>
                            <a:schemeClr val="tx1"/>
                          </a:solidFill>
                          <a:effectLst/>
                          <a:latin typeface="Arial" panose="020B0604020202020204" pitchFamily="34" charset="0"/>
                          <a:ea typeface="+mn-ea"/>
                          <a:cs typeface="Arial" panose="020B0604020202020204" pitchFamily="34" charset="0"/>
                        </a:rPr>
                        <a:t>, gender and disability mainstreaming conducted.</a:t>
                      </a: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lang="en-ZA" sz="1300" kern="1200" noProof="0" dirty="0">
                          <a:solidFill>
                            <a:schemeClr val="tx1"/>
                          </a:solidFill>
                          <a:latin typeface="Arial" panose="020B0604020202020204" pitchFamily="34" charset="0"/>
                          <a:ea typeface="+mn-ea"/>
                          <a:cs typeface="Arial" panose="020B0604020202020204" pitchFamily="34" charset="0"/>
                        </a:rPr>
                        <a:t>3 awareness sessions on gender-based violence and </a:t>
                      </a:r>
                      <a:r>
                        <a:rPr lang="en-ZA" sz="1300" kern="1200" noProof="0" dirty="0" err="1">
                          <a:solidFill>
                            <a:schemeClr val="tx1"/>
                          </a:solidFill>
                          <a:latin typeface="Arial" panose="020B0604020202020204" pitchFamily="34" charset="0"/>
                          <a:ea typeface="+mn-ea"/>
                          <a:cs typeface="Arial" panose="020B0604020202020204" pitchFamily="34" charset="0"/>
                        </a:rPr>
                        <a:t>femicide</a:t>
                      </a:r>
                      <a:r>
                        <a:rPr lang="en-ZA" sz="1300" kern="1200" noProof="0" dirty="0">
                          <a:solidFill>
                            <a:schemeClr val="tx1"/>
                          </a:solidFill>
                          <a:latin typeface="Arial" panose="020B0604020202020204" pitchFamily="34" charset="0"/>
                          <a:ea typeface="+mn-ea"/>
                          <a:cs typeface="Arial" panose="020B0604020202020204" pitchFamily="34" charset="0"/>
                        </a:rPr>
                        <a:t>, gender and disability mainstreaming conducted.</a:t>
                      </a: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lang="en-ZA" sz="1300" kern="1200" noProof="0" dirty="0">
                          <a:solidFill>
                            <a:schemeClr val="tx1"/>
                          </a:solidFill>
                          <a:latin typeface="Arial" panose="020B0604020202020204" pitchFamily="34" charset="0"/>
                          <a:ea typeface="+mn-ea"/>
                          <a:cs typeface="Arial" panose="020B0604020202020204" pitchFamily="34" charset="0"/>
                        </a:rPr>
                        <a:t>4 awareness sessions on gender-based violence and </a:t>
                      </a:r>
                      <a:r>
                        <a:rPr lang="en-ZA" sz="1300" kern="1200" noProof="0" dirty="0" err="1">
                          <a:solidFill>
                            <a:schemeClr val="tx1"/>
                          </a:solidFill>
                          <a:latin typeface="Arial" panose="020B0604020202020204" pitchFamily="34" charset="0"/>
                          <a:ea typeface="+mn-ea"/>
                          <a:cs typeface="Arial" panose="020B0604020202020204" pitchFamily="34" charset="0"/>
                        </a:rPr>
                        <a:t>femicide</a:t>
                      </a:r>
                      <a:r>
                        <a:rPr lang="en-ZA" sz="1300" kern="1200" noProof="0" dirty="0">
                          <a:solidFill>
                            <a:schemeClr val="tx1"/>
                          </a:solidFill>
                          <a:latin typeface="Arial" panose="020B0604020202020204" pitchFamily="34" charset="0"/>
                          <a:ea typeface="+mn-ea"/>
                          <a:cs typeface="Arial" panose="020B0604020202020204" pitchFamily="34" charset="0"/>
                        </a:rPr>
                        <a:t>, gender and disability mainstreaming conducted.</a:t>
                      </a: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59438">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300" b="1" i="0" u="none" strike="noStrike" kern="1200" baseline="0" dirty="0">
                          <a:solidFill>
                            <a:srgbClr val="00B050"/>
                          </a:solidFill>
                          <a:latin typeface="Arial" panose="020B0604020202020204" pitchFamily="34" charset="0"/>
                          <a:ea typeface="+mn-ea"/>
                          <a:cs typeface="Arial" panose="020B0604020202020204" pitchFamily="34" charset="0"/>
                        </a:rPr>
                        <a:t>Achieved</a:t>
                      </a:r>
                      <a:endParaRPr kumimoji="0" lang="en-US" altLang="en-US" sz="13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lvl="0" algn="just"/>
                      <a:r>
                        <a:rPr lang="en-ZA" sz="1300" kern="1200" dirty="0">
                          <a:solidFill>
                            <a:schemeClr val="tx1"/>
                          </a:solidFill>
                          <a:effectLst/>
                          <a:latin typeface="Arial" panose="020B0604020202020204" pitchFamily="34" charset="0"/>
                          <a:ea typeface="+mn-ea"/>
                          <a:cs typeface="Arial" panose="020B0604020202020204" pitchFamily="34" charset="0"/>
                        </a:rPr>
                        <a:t>The Department held 4 awareness sessions focusing</a:t>
                      </a:r>
                      <a:r>
                        <a:rPr lang="en-ZA" sz="1300" kern="1200" baseline="0" dirty="0">
                          <a:solidFill>
                            <a:schemeClr val="tx1"/>
                          </a:solidFill>
                          <a:effectLst/>
                          <a:latin typeface="Arial" panose="020B0604020202020204" pitchFamily="34" charset="0"/>
                          <a:ea typeface="+mn-ea"/>
                          <a:cs typeface="Arial" panose="020B0604020202020204" pitchFamily="34" charset="0"/>
                        </a:rPr>
                        <a:t> on the following:</a:t>
                      </a:r>
                    </a:p>
                    <a:p>
                      <a:pPr lvl="0" algn="just"/>
                      <a:endParaRPr lang="en-ZA" sz="1300" kern="1200" baseline="0" dirty="0">
                        <a:solidFill>
                          <a:schemeClr val="tx1"/>
                        </a:solidFill>
                        <a:effectLst/>
                        <a:latin typeface="Arial" panose="020B0604020202020204" pitchFamily="34" charset="0"/>
                        <a:ea typeface="+mn-ea"/>
                        <a:cs typeface="Arial" panose="020B0604020202020204" pitchFamily="34" charset="0"/>
                      </a:endParaRPr>
                    </a:p>
                    <a:p>
                      <a:pPr marL="95250" lvl="0" indent="-95250" algn="just">
                        <a:buFont typeface="Arial" panose="020B0604020202020204" pitchFamily="34" charset="0"/>
                        <a:buChar char="•"/>
                      </a:pPr>
                      <a:r>
                        <a:rPr lang="en-ZA" sz="1300" kern="1200" dirty="0">
                          <a:solidFill>
                            <a:schemeClr val="tx1"/>
                          </a:solidFill>
                          <a:effectLst/>
                          <a:latin typeface="Arial" panose="020B0604020202020204" pitchFamily="34" charset="0"/>
                          <a:ea typeface="+mn-ea"/>
                          <a:cs typeface="Arial" panose="020B0604020202020204" pitchFamily="34" charset="0"/>
                        </a:rPr>
                        <a:t>7 April 2021 -  to socialise key functionaries from different units within the Department, on the content of the National Strategic Plan on Gender Based Violence and </a:t>
                      </a:r>
                      <a:r>
                        <a:rPr lang="en-ZA" sz="1300" kern="1200" dirty="0" err="1">
                          <a:solidFill>
                            <a:schemeClr val="tx1"/>
                          </a:solidFill>
                          <a:effectLst/>
                          <a:latin typeface="Arial" panose="020B0604020202020204" pitchFamily="34" charset="0"/>
                          <a:ea typeface="+mn-ea"/>
                          <a:cs typeface="Arial" panose="020B0604020202020204" pitchFamily="34" charset="0"/>
                        </a:rPr>
                        <a:t>Femicide</a:t>
                      </a:r>
                      <a:r>
                        <a:rPr lang="en-ZA" sz="1300" kern="1200" dirty="0">
                          <a:solidFill>
                            <a:schemeClr val="tx1"/>
                          </a:solidFill>
                          <a:effectLst/>
                          <a:latin typeface="Arial" panose="020B0604020202020204" pitchFamily="34" charset="0"/>
                          <a:ea typeface="+mn-ea"/>
                          <a:cs typeface="Arial" panose="020B0604020202020204" pitchFamily="34" charset="0"/>
                        </a:rPr>
                        <a:t> (NSP on GBVF), its ramifications on DHA Mandate as well as to discuss reporting requirements. </a:t>
                      </a:r>
                    </a:p>
                    <a:p>
                      <a:pPr marL="95250" lvl="0" indent="-95250" algn="just">
                        <a:buFont typeface="Arial" panose="020B0604020202020204" pitchFamily="34" charset="0"/>
                        <a:buChar char="•"/>
                      </a:pPr>
                      <a:r>
                        <a:rPr lang="en-ZA" sz="1300" kern="1200" dirty="0">
                          <a:solidFill>
                            <a:schemeClr val="tx1"/>
                          </a:solidFill>
                          <a:effectLst/>
                          <a:latin typeface="Arial" panose="020B0604020202020204" pitchFamily="34" charset="0"/>
                          <a:ea typeface="+mn-ea"/>
                          <a:cs typeface="Arial" panose="020B0604020202020204" pitchFamily="34" charset="0"/>
                        </a:rPr>
                        <a:t>20 May 2021 -  to sensitise the Gauteng Province officials on the rights of LGBTIQIA+ persons in the delivery of DHA services.</a:t>
                      </a:r>
                    </a:p>
                    <a:p>
                      <a:pPr marL="95250" lvl="0" indent="-95250" algn="just">
                        <a:buFont typeface="Arial" panose="020B0604020202020204" pitchFamily="34" charset="0"/>
                        <a:buChar char="•"/>
                      </a:pPr>
                      <a:r>
                        <a:rPr lang="en-ZA" sz="1300" kern="1200" dirty="0">
                          <a:solidFill>
                            <a:schemeClr val="tx1"/>
                          </a:solidFill>
                          <a:effectLst/>
                          <a:latin typeface="Arial" panose="020B0604020202020204" pitchFamily="34" charset="0"/>
                          <a:ea typeface="+mn-ea"/>
                          <a:cs typeface="Arial" panose="020B0604020202020204" pitchFamily="34" charset="0"/>
                        </a:rPr>
                        <a:t>28 May 2021 -  to sensitise Northern Cape Officials on DHA Sexual Harassment Policy and the content of the NSP</a:t>
                      </a:r>
                      <a:r>
                        <a:rPr lang="en-ZA" sz="1300" kern="1200" baseline="0" dirty="0">
                          <a:solidFill>
                            <a:schemeClr val="tx1"/>
                          </a:solidFill>
                          <a:effectLst/>
                          <a:latin typeface="Arial" panose="020B0604020202020204" pitchFamily="34" charset="0"/>
                          <a:ea typeface="+mn-ea"/>
                          <a:cs typeface="Arial" panose="020B0604020202020204" pitchFamily="34" charset="0"/>
                        </a:rPr>
                        <a:t> on GBVF</a:t>
                      </a:r>
                      <a:r>
                        <a:rPr lang="en-ZA" sz="1300" kern="1200" dirty="0">
                          <a:solidFill>
                            <a:schemeClr val="tx1"/>
                          </a:solidFill>
                          <a:effectLst/>
                          <a:latin typeface="Arial" panose="020B0604020202020204" pitchFamily="34" charset="0"/>
                          <a:ea typeface="+mn-ea"/>
                          <a:cs typeface="Arial" panose="020B0604020202020204" pitchFamily="34" charset="0"/>
                        </a:rPr>
                        <a:t>.</a:t>
                      </a:r>
                    </a:p>
                    <a:p>
                      <a:pPr marL="95250" lvl="0" indent="-95250" algn="just">
                        <a:buFont typeface="Arial" panose="020B0604020202020204" pitchFamily="34" charset="0"/>
                        <a:buChar char="•"/>
                      </a:pPr>
                      <a:r>
                        <a:rPr lang="en-ZA" sz="1300" kern="1200" dirty="0">
                          <a:solidFill>
                            <a:schemeClr val="tx1"/>
                          </a:solidFill>
                          <a:effectLst/>
                          <a:latin typeface="Arial" panose="020B0604020202020204" pitchFamily="34" charset="0"/>
                          <a:ea typeface="+mn-ea"/>
                          <a:cs typeface="Arial" panose="020B0604020202020204" pitchFamily="34" charset="0"/>
                        </a:rPr>
                        <a:t>7 June 2021 -  with Western Cape Officials to discuss the rights of LGBTIQA+ persons and how such rights interface with DHA services.</a:t>
                      </a:r>
                      <a:endParaRPr kumimoji="0" lang="en-US"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36000" marR="36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300" b="1" i="0" u="none" strike="noStrike" kern="1200" baseline="0" dirty="0">
                          <a:solidFill>
                            <a:srgbClr val="00B050"/>
                          </a:solidFill>
                          <a:latin typeface="Arial" panose="020B0604020202020204" pitchFamily="34" charset="0"/>
                          <a:ea typeface="+mn-ea"/>
                          <a:cs typeface="Arial" panose="020B0604020202020204" pitchFamily="34" charset="0"/>
                        </a:rPr>
                        <a:t>Achieved</a:t>
                      </a:r>
                      <a:endParaRPr kumimoji="0" lang="en-US" altLang="en-US" sz="13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lvl="0" algn="just"/>
                      <a:r>
                        <a:rPr lang="en-ZA" sz="1300" kern="1200" dirty="0">
                          <a:solidFill>
                            <a:schemeClr val="tx1"/>
                          </a:solidFill>
                          <a:effectLst/>
                          <a:latin typeface="Arial" panose="020B0604020202020204" pitchFamily="34" charset="0"/>
                          <a:ea typeface="+mn-ea"/>
                          <a:cs typeface="Arial" panose="020B0604020202020204" pitchFamily="34" charset="0"/>
                        </a:rPr>
                        <a:t>The Department held 3 awareness sessions focusing</a:t>
                      </a:r>
                      <a:r>
                        <a:rPr lang="en-ZA" sz="1300" kern="1200" baseline="0" dirty="0">
                          <a:solidFill>
                            <a:schemeClr val="tx1"/>
                          </a:solidFill>
                          <a:effectLst/>
                          <a:latin typeface="Arial" panose="020B0604020202020204" pitchFamily="34" charset="0"/>
                          <a:ea typeface="+mn-ea"/>
                          <a:cs typeface="Arial" panose="020B0604020202020204" pitchFamily="34" charset="0"/>
                        </a:rPr>
                        <a:t> on the following:</a:t>
                      </a:r>
                    </a:p>
                    <a:p>
                      <a:pPr lvl="0" algn="just"/>
                      <a:endParaRPr lang="en-ZA" sz="1300" kern="1200" baseline="0" dirty="0">
                        <a:solidFill>
                          <a:schemeClr val="tx1"/>
                        </a:solidFill>
                        <a:effectLst/>
                        <a:latin typeface="Arial" panose="020B0604020202020204" pitchFamily="34" charset="0"/>
                        <a:ea typeface="+mn-ea"/>
                        <a:cs typeface="Arial" panose="020B0604020202020204" pitchFamily="34" charset="0"/>
                      </a:endParaRPr>
                    </a:p>
                    <a:p>
                      <a:pPr marL="95250" marR="0" lvl="0" indent="-952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kern="1200" dirty="0">
                          <a:solidFill>
                            <a:schemeClr val="tx1"/>
                          </a:solidFill>
                          <a:effectLst/>
                          <a:latin typeface="Arial" panose="020B0604020202020204" pitchFamily="34" charset="0"/>
                          <a:ea typeface="+mn-ea"/>
                          <a:cs typeface="Arial" panose="020B0604020202020204" pitchFamily="34" charset="0"/>
                        </a:rPr>
                        <a:t>11 August 2021 -  focusing on the following topic: </a:t>
                      </a:r>
                      <a:r>
                        <a:rPr lang="en-ZA" sz="1300" dirty="0">
                          <a:latin typeface="Arial" panose="020B0604020202020204" pitchFamily="34" charset="0"/>
                          <a:cs typeface="Arial" panose="020B0604020202020204" pitchFamily="34" charset="0"/>
                        </a:rPr>
                        <a:t>Positioning yourself for the next big opportunity </a:t>
                      </a:r>
                      <a:r>
                        <a:rPr lang="en-ZA" sz="1300" kern="1200" dirty="0">
                          <a:solidFill>
                            <a:schemeClr val="tx1"/>
                          </a:solidFill>
                          <a:effectLst/>
                          <a:latin typeface="Arial" panose="020B0604020202020204" pitchFamily="34" charset="0"/>
                          <a:ea typeface="+mn-ea"/>
                          <a:cs typeface="Arial" panose="020B0604020202020204" pitchFamily="34" charset="0"/>
                        </a:rPr>
                        <a:t> </a:t>
                      </a:r>
                    </a:p>
                    <a:p>
                      <a:pPr marL="95250" lvl="0" indent="-95250" algn="just">
                        <a:buFont typeface="Arial" panose="020B0604020202020204" pitchFamily="34" charset="0"/>
                        <a:buChar char="•"/>
                      </a:pPr>
                      <a:r>
                        <a:rPr lang="en-ZA" sz="1300" kern="1200" dirty="0">
                          <a:solidFill>
                            <a:schemeClr val="tx1"/>
                          </a:solidFill>
                          <a:effectLst/>
                          <a:latin typeface="Arial" panose="020B0604020202020204" pitchFamily="34" charset="0"/>
                          <a:ea typeface="+mn-ea"/>
                          <a:cs typeface="Arial" panose="020B0604020202020204" pitchFamily="34" charset="0"/>
                        </a:rPr>
                        <a:t>19 August 2021 -  focusing on Gender Based Violence and </a:t>
                      </a:r>
                      <a:r>
                        <a:rPr lang="en-ZA" sz="1300" kern="1200" dirty="0" err="1">
                          <a:solidFill>
                            <a:schemeClr val="tx1"/>
                          </a:solidFill>
                          <a:effectLst/>
                          <a:latin typeface="Arial" panose="020B0604020202020204" pitchFamily="34" charset="0"/>
                          <a:ea typeface="+mn-ea"/>
                          <a:cs typeface="Arial" panose="020B0604020202020204" pitchFamily="34" charset="0"/>
                        </a:rPr>
                        <a:t>Femicide</a:t>
                      </a:r>
                      <a:r>
                        <a:rPr lang="en-ZA" sz="1300" kern="1200" dirty="0">
                          <a:solidFill>
                            <a:schemeClr val="tx1"/>
                          </a:solidFill>
                          <a:effectLst/>
                          <a:latin typeface="Arial" panose="020B0604020202020204" pitchFamily="34" charset="0"/>
                          <a:ea typeface="+mn-ea"/>
                          <a:cs typeface="Arial" panose="020B0604020202020204" pitchFamily="34" charset="0"/>
                        </a:rPr>
                        <a:t> challenges faced by the LGBTIQA+ Community.</a:t>
                      </a:r>
                    </a:p>
                    <a:p>
                      <a:pPr marL="95250" lvl="0" indent="-95250" algn="just">
                        <a:buFont typeface="Arial" panose="020B0604020202020204" pitchFamily="34" charset="0"/>
                        <a:buChar char="•"/>
                      </a:pPr>
                      <a:r>
                        <a:rPr lang="en-ZA" sz="1300" kern="1200" dirty="0">
                          <a:solidFill>
                            <a:schemeClr val="tx1"/>
                          </a:solidFill>
                          <a:effectLst/>
                          <a:latin typeface="Arial" panose="020B0604020202020204" pitchFamily="34" charset="0"/>
                          <a:ea typeface="+mn-ea"/>
                          <a:cs typeface="Arial" panose="020B0604020202020204" pitchFamily="34" charset="0"/>
                        </a:rPr>
                        <a:t>31 August 2021 -  focusing on the following topic: “#</a:t>
                      </a:r>
                      <a:r>
                        <a:rPr lang="en-ZA" sz="1300" kern="1200" dirty="0" err="1">
                          <a:solidFill>
                            <a:schemeClr val="tx1"/>
                          </a:solidFill>
                          <a:effectLst/>
                          <a:latin typeface="Arial" panose="020B0604020202020204" pitchFamily="34" charset="0"/>
                          <a:ea typeface="+mn-ea"/>
                          <a:cs typeface="Arial" panose="020B0604020202020204" pitchFamily="34" charset="0"/>
                        </a:rPr>
                        <a:t>Womandla</a:t>
                      </a:r>
                      <a:r>
                        <a:rPr lang="en-ZA" sz="1300" kern="1200" dirty="0">
                          <a:solidFill>
                            <a:schemeClr val="tx1"/>
                          </a:solidFill>
                          <a:effectLst/>
                          <a:latin typeface="Arial" panose="020B0604020202020204" pitchFamily="34" charset="0"/>
                          <a:ea typeface="+mn-ea"/>
                          <a:cs typeface="Arial" panose="020B0604020202020204" pitchFamily="34" charset="0"/>
                        </a:rPr>
                        <a:t>: DHA Women Forging ahead”.</a:t>
                      </a:r>
                      <a:r>
                        <a:rPr lang="en-ZA" sz="1300" kern="1200" baseline="0" dirty="0">
                          <a:solidFill>
                            <a:schemeClr val="tx1"/>
                          </a:solidFill>
                          <a:effectLst/>
                          <a:latin typeface="Arial" panose="020B0604020202020204" pitchFamily="34" charset="0"/>
                          <a:ea typeface="+mn-ea"/>
                          <a:cs typeface="Arial" panose="020B0604020202020204" pitchFamily="34" charset="0"/>
                        </a:rPr>
                        <a:t> </a:t>
                      </a:r>
                      <a:endParaRPr lang="en-ZA" sz="1300" kern="1200" dirty="0">
                        <a:solidFill>
                          <a:schemeClr val="tx1"/>
                        </a:solidFill>
                        <a:effectLst/>
                        <a:latin typeface="Arial" panose="020B0604020202020204" pitchFamily="34" charset="0"/>
                        <a:ea typeface="+mn-ea"/>
                        <a:cs typeface="Arial" panose="020B0604020202020204" pitchFamily="34" charset="0"/>
                      </a:endParaRPr>
                    </a:p>
                    <a:p>
                      <a:pPr marL="95250" lvl="0" indent="-95250" algn="just">
                        <a:buFont typeface="Arial" panose="020B0604020202020204" pitchFamily="34" charset="0"/>
                        <a:buChar cha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36000" marR="36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i="0" u="none" strike="noStrike" kern="1200" baseline="0" dirty="0">
                          <a:solidFill>
                            <a:srgbClr val="00B050"/>
                          </a:solidFill>
                          <a:latin typeface="Arial" panose="020B0604020202020204" pitchFamily="34" charset="0"/>
                          <a:ea typeface="+mn-ea"/>
                          <a:cs typeface="Arial" panose="020B0604020202020204" pitchFamily="34" charset="0"/>
                        </a:rPr>
                        <a:t>Achieved</a:t>
                      </a:r>
                      <a:endParaRPr kumimoji="0" lang="en-US" altLang="en-US" sz="13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lvl="0" algn="l"/>
                      <a:r>
                        <a:rPr lang="en-US" sz="1300" kern="1200" dirty="0">
                          <a:solidFill>
                            <a:schemeClr val="tx1"/>
                          </a:solidFill>
                          <a:latin typeface="Arial" panose="020B0604020202020204" pitchFamily="34" charset="0"/>
                          <a:ea typeface="+mn-ea"/>
                          <a:cs typeface="Arial" panose="020B0604020202020204" pitchFamily="34" charset="0"/>
                        </a:rPr>
                        <a:t>The Department held</a:t>
                      </a:r>
                      <a:r>
                        <a:rPr lang="en-US" sz="1300" kern="1200" baseline="0" dirty="0">
                          <a:solidFill>
                            <a:schemeClr val="tx1"/>
                          </a:solidFill>
                          <a:latin typeface="Arial" panose="020B0604020202020204" pitchFamily="34" charset="0"/>
                          <a:ea typeface="+mn-ea"/>
                          <a:cs typeface="Arial" panose="020B0604020202020204" pitchFamily="34" charset="0"/>
                        </a:rPr>
                        <a:t> the following awareness sessions:</a:t>
                      </a:r>
                    </a:p>
                    <a:p>
                      <a:pPr lvl="0" algn="l"/>
                      <a:endParaRPr lang="en-US" sz="1300" kern="1200" baseline="0" dirty="0">
                        <a:solidFill>
                          <a:schemeClr val="tx1"/>
                        </a:solidFill>
                        <a:latin typeface="Arial" panose="020B0604020202020204" pitchFamily="34" charset="0"/>
                        <a:ea typeface="+mn-ea"/>
                        <a:cs typeface="Arial" panose="020B0604020202020204" pitchFamily="34" charset="0"/>
                      </a:endParaRPr>
                    </a:p>
                    <a:p>
                      <a:pPr marL="171450" lvl="0" indent="-171450" algn="just">
                        <a:buFont typeface="Arial" panose="020B0604020202020204" pitchFamily="34" charset="0"/>
                        <a:buChar char="•"/>
                      </a:pPr>
                      <a:r>
                        <a:rPr lang="en-US" sz="1300" kern="1200" baseline="0" dirty="0">
                          <a:solidFill>
                            <a:schemeClr val="tx1"/>
                          </a:solidFill>
                          <a:latin typeface="Arial" panose="020B0604020202020204" pitchFamily="34" charset="0"/>
                          <a:ea typeface="+mn-ea"/>
                          <a:cs typeface="Arial" panose="020B0604020202020204" pitchFamily="34" charset="0"/>
                        </a:rPr>
                        <a:t>DHA Disability Forum  held on 4 – 5 October 2021. </a:t>
                      </a:r>
                    </a:p>
                    <a:p>
                      <a:pPr marL="171450" lvl="0" indent="-171450" algn="just">
                        <a:buFont typeface="Arial" panose="020B0604020202020204" pitchFamily="34" charset="0"/>
                        <a:buChar char="•"/>
                      </a:pPr>
                      <a:r>
                        <a:rPr lang="en-US" sz="1300" kern="1200" baseline="0" dirty="0">
                          <a:solidFill>
                            <a:schemeClr val="tx1"/>
                          </a:solidFill>
                          <a:latin typeface="Arial" panose="020B0604020202020204" pitchFamily="34" charset="0"/>
                          <a:ea typeface="+mn-ea"/>
                          <a:cs typeface="Arial" panose="020B0604020202020204" pitchFamily="34" charset="0"/>
                        </a:rPr>
                        <a:t>North West Men’s Forum held on 29 October 2021 focusing on the role of men as partners in the fight against GBV.</a:t>
                      </a:r>
                    </a:p>
                    <a:p>
                      <a:pPr marL="95250" lvl="0" indent="-95250" algn="just" defTabSz="457200" rtl="0" eaLnBrk="1" latinLnBrk="0" hangingPunct="1">
                        <a:buFont typeface="Arial" panose="020B0604020202020204" pitchFamily="34" charset="0"/>
                        <a:buChar char="•"/>
                      </a:pPr>
                      <a:r>
                        <a:rPr lang="en-US" sz="1300" kern="1200" baseline="0" dirty="0">
                          <a:solidFill>
                            <a:schemeClr val="tx1"/>
                          </a:solidFill>
                          <a:latin typeface="Arial" panose="020B0604020202020204" pitchFamily="34" charset="0"/>
                          <a:ea typeface="+mn-ea"/>
                          <a:cs typeface="Arial" panose="020B0604020202020204" pitchFamily="34" charset="0"/>
                        </a:rPr>
                        <a:t>KZN Men’s Forum held on 12 November 2021 focusing on the role of men as partners in the fight </a:t>
                      </a:r>
                      <a:r>
                        <a:rPr lang="en-US" sz="1300" kern="1200" dirty="0">
                          <a:solidFill>
                            <a:schemeClr val="tx1"/>
                          </a:solidFill>
                          <a:effectLst/>
                          <a:latin typeface="Arial" panose="020B0604020202020204" pitchFamily="34" charset="0"/>
                          <a:ea typeface="+mn-ea"/>
                          <a:cs typeface="Arial" panose="020B0604020202020204" pitchFamily="34" charset="0"/>
                        </a:rPr>
                        <a:t>against GBV.</a:t>
                      </a:r>
                    </a:p>
                    <a:p>
                      <a:pPr marL="95250" lvl="0" indent="-95250" algn="just" defTabSz="457200" rtl="0" eaLnBrk="1" latinLnBrk="0" hangingPunct="1">
                        <a:buFont typeface="Arial" panose="020B0604020202020204" pitchFamily="34" charset="0"/>
                        <a:buChar char="•"/>
                      </a:pPr>
                      <a:r>
                        <a:rPr lang="en-US" sz="1300" kern="1200" dirty="0">
                          <a:solidFill>
                            <a:schemeClr val="tx1"/>
                          </a:solidFill>
                          <a:effectLst/>
                          <a:latin typeface="Arial" panose="020B0604020202020204" pitchFamily="34" charset="0"/>
                          <a:ea typeface="+mn-ea"/>
                          <a:cs typeface="Arial" panose="020B0604020202020204" pitchFamily="34" charset="0"/>
                        </a:rPr>
                        <a:t>Free State Men’s Forum held </a:t>
                      </a:r>
                      <a:r>
                        <a:rPr lang="en-US" sz="1300" kern="1200" baseline="0" dirty="0">
                          <a:solidFill>
                            <a:schemeClr val="tx1"/>
                          </a:solidFill>
                          <a:latin typeface="Arial" panose="020B0604020202020204" pitchFamily="34" charset="0"/>
                          <a:ea typeface="+mn-ea"/>
                          <a:cs typeface="Arial" panose="020B0604020202020204" pitchFamily="34" charset="0"/>
                        </a:rPr>
                        <a:t>on 18 November 2021 focusing on the role of men as partners in the fight against GBV.</a:t>
                      </a:r>
                    </a:p>
                  </a:txBody>
                  <a:tcPr marL="36000" marR="36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96610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97643" y="89986"/>
            <a:ext cx="8893175" cy="674689"/>
          </a:xfr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p:spPr>
        <p:txBody>
          <a:bodyPr/>
          <a:lstStyle/>
          <a:p>
            <a:pPr marL="0" indent="0" algn="ctr">
              <a:buNone/>
              <a:defRPr/>
            </a:pPr>
            <a:r>
              <a:rPr lang="en-ZA" b="1" cap="all" dirty="0">
                <a:effectLst>
                  <a:outerShdw blurRad="38100" dist="38100" dir="2700000" rotWithShape="0">
                    <a:srgbClr val="000000">
                      <a:alpha val="43137"/>
                    </a:srgbClr>
                  </a:outerShdw>
                </a:effectLst>
                <a:latin typeface="Arial" panose="020B0604020202020204" pitchFamily="34" charset="0"/>
                <a:ea typeface="ＭＳ Ｐゴシック" panose="020B0600070205080204" pitchFamily="34" charset="-128"/>
                <a:cs typeface="Arial" panose="020B0604020202020204" pitchFamily="34" charset="0"/>
              </a:rPr>
              <a:t>PURPOSE OF THE PRESENTATION</a:t>
            </a:r>
            <a:endParaRPr lang="en-ZA"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5125" name="Slide Number Placeholder 3"/>
          <p:cNvSpPr>
            <a:spLocks noGrp="1"/>
          </p:cNvSpPr>
          <p:nvPr>
            <p:ph type="sldNum" sz="quarter" idx="12"/>
          </p:nvPr>
        </p:nvSpPr>
        <p:spPr bwMode="auto">
          <a:xfrm>
            <a:off x="4644231" y="6318866"/>
            <a:ext cx="293971" cy="289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3</a:t>
            </a:fld>
            <a:endParaRPr lang="en-ZA" altLang="en-US" sz="1800" b="1" dirty="0"/>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2" name="Rectangle 1"/>
          <p:cNvSpPr/>
          <p:nvPr/>
        </p:nvSpPr>
        <p:spPr>
          <a:xfrm>
            <a:off x="197643" y="1072061"/>
            <a:ext cx="8872467" cy="1200329"/>
          </a:xfrm>
          <a:prstGeom prst="rect">
            <a:avLst/>
          </a:prstGeom>
        </p:spPr>
        <p:txBody>
          <a:bodyPr wrap="square">
            <a:spAutoFit/>
          </a:bodyPr>
          <a:lstStyle/>
          <a:p>
            <a:pPr latinLnBrk="1">
              <a:lnSpc>
                <a:spcPct val="120000"/>
              </a:lnSpc>
            </a:pPr>
            <a:r>
              <a:rPr lang="en-US" altLang="en-US" sz="2000" dirty="0">
                <a:latin typeface="Arial" panose="020B0604020202020204" pitchFamily="34" charset="0"/>
                <a:cs typeface="Arial" panose="020B0604020202020204" pitchFamily="34" charset="0"/>
                <a:sym typeface="Arial" panose="020B0604020202020204" pitchFamily="34" charset="0"/>
              </a:rPr>
              <a:t>To present the 2021/2022 1st, 2nd and 3rd quarterly performance reports and  budget versus expenditure reports of the Department of Home Affairs to the Portfolio Committee on Home Affairs </a:t>
            </a:r>
          </a:p>
        </p:txBody>
      </p:sp>
    </p:spTree>
    <p:extLst>
      <p:ext uri="{BB962C8B-B14F-4D97-AF65-F5344CB8AC3E}">
        <p14:creationId xmlns:p14="http://schemas.microsoft.com/office/powerpoint/2010/main" val="4199520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30</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221504439"/>
              </p:ext>
            </p:extLst>
          </p:nvPr>
        </p:nvGraphicFramePr>
        <p:xfrm>
          <a:off x="0" y="6075"/>
          <a:ext cx="9099030" cy="5908629"/>
        </p:xfrm>
        <a:graphic>
          <a:graphicData uri="http://schemas.openxmlformats.org/drawingml/2006/table">
            <a:tbl>
              <a:tblPr/>
              <a:tblGrid>
                <a:gridCol w="3094182">
                  <a:extLst>
                    <a:ext uri="{9D8B030D-6E8A-4147-A177-3AD203B41FA5}">
                      <a16:colId xmlns:a16="http://schemas.microsoft.com/office/drawing/2014/main" val="20000"/>
                    </a:ext>
                  </a:extLst>
                </a:gridCol>
                <a:gridCol w="2715491">
                  <a:extLst>
                    <a:ext uri="{9D8B030D-6E8A-4147-A177-3AD203B41FA5}">
                      <a16:colId xmlns:a16="http://schemas.microsoft.com/office/drawing/2014/main" val="20003"/>
                    </a:ext>
                  </a:extLst>
                </a:gridCol>
                <a:gridCol w="3289357">
                  <a:extLst>
                    <a:ext uri="{9D8B030D-6E8A-4147-A177-3AD203B41FA5}">
                      <a16:colId xmlns:a16="http://schemas.microsoft.com/office/drawing/2014/main" val="20002"/>
                    </a:ext>
                  </a:extLst>
                </a:gridCol>
              </a:tblGrid>
              <a:tr h="351046">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chemeClr val="tx1"/>
                          </a:solidFill>
                          <a:effectLst/>
                          <a:latin typeface="Arial" charset="0"/>
                          <a:ea typeface="+mn-ea"/>
                          <a:cs typeface="Arial" charset="0"/>
                        </a:rPr>
                        <a:t>PROGRAMME 1:ADMINISTRATION</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51046">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cap="none" normalizeH="0" baseline="0" dirty="0">
                          <a:ln>
                            <a:noFill/>
                          </a:ln>
                          <a:solidFill>
                            <a:schemeClr val="tx1"/>
                          </a:solidFill>
                          <a:effectLst/>
                          <a:latin typeface="Arial" charset="0"/>
                          <a:cs typeface="Arial" charset="0"/>
                        </a:rPr>
                        <a:t>ANNUAL </a:t>
                      </a:r>
                      <a:r>
                        <a:rPr kumimoji="0" lang="en-ZA" sz="1400" b="1" i="0" u="none" strike="noStrike" kern="1200" cap="none" normalizeH="0" baseline="0" dirty="0">
                          <a:ln>
                            <a:noFill/>
                          </a:ln>
                          <a:solidFill>
                            <a:schemeClr val="tx1"/>
                          </a:solidFill>
                          <a:effectLst/>
                          <a:latin typeface="Arial" charset="0"/>
                          <a:ea typeface="+mn-ea"/>
                          <a:cs typeface="Arial" charset="0"/>
                        </a:rPr>
                        <a:t>TARGET</a:t>
                      </a:r>
                      <a:r>
                        <a:rPr kumimoji="0" lang="en-US" sz="1400" b="1" i="0" u="none" strike="noStrike" kern="1200" cap="none" normalizeH="0" baseline="0" dirty="0">
                          <a:ln>
                            <a:noFill/>
                          </a:ln>
                          <a:solidFill>
                            <a:schemeClr val="tx1"/>
                          </a:solidFill>
                          <a:effectLst/>
                          <a:latin typeface="Arial" charset="0"/>
                          <a:ea typeface="+mn-ea"/>
                          <a:cs typeface="Arial" charset="0"/>
                        </a:rPr>
                        <a:t>: 1 (</a:t>
                      </a:r>
                      <a:r>
                        <a:rPr kumimoji="0" lang="en-ZA" sz="1400" b="1" i="0" u="none" strike="noStrike" kern="1200" cap="none" normalizeH="0" baseline="0" dirty="0">
                          <a:ln>
                            <a:noFill/>
                          </a:ln>
                          <a:solidFill>
                            <a:schemeClr val="tx1"/>
                          </a:solidFill>
                          <a:effectLst/>
                          <a:latin typeface="Arial" charset="0"/>
                          <a:ea typeface="+mn-ea"/>
                          <a:cs typeface="Arial" charset="0"/>
                        </a:rPr>
                        <a:t>One consolidated report on process evaluation to focus on the 6 identified areas)</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3424313405"/>
                  </a:ext>
                </a:extLst>
              </a:tr>
              <a:tr h="680383">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1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2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3TARGET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p>
                      <a:endParaRPr lang="en-ZA" dirty="0"/>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17753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Arial" panose="020B0604020202020204" pitchFamily="34" charset="0"/>
                          <a:ea typeface="+mn-ea"/>
                          <a:cs typeface="Arial" panose="020B0604020202020204" pitchFamily="34" charset="0"/>
                        </a:rPr>
                        <a:t>Information gathering conducted on BMA in identified ports of entry (ORTIA, King Shaka, Lebombo, Maseru, Cape Town International Airport and Beitbridge </a:t>
                      </a:r>
                      <a:r>
                        <a:rPr lang="en-US" sz="1400" kern="1200" dirty="0">
                          <a:solidFill>
                            <a:schemeClr val="tx1"/>
                          </a:solidFill>
                          <a:effectLst/>
                          <a:latin typeface="Arial" panose="020B0604020202020204" pitchFamily="34" charset="0"/>
                          <a:ea typeface="+mn-ea"/>
                          <a:cs typeface="Arial" panose="020B0604020202020204" pitchFamily="34" charset="0"/>
                        </a:rPr>
                        <a:t>- Report on part 1 of </a:t>
                      </a:r>
                      <a:r>
                        <a:rPr lang="en-ZA" sz="1400" kern="1200" dirty="0">
                          <a:solidFill>
                            <a:schemeClr val="tx1"/>
                          </a:solidFill>
                          <a:effectLst/>
                          <a:latin typeface="Arial" panose="020B0604020202020204" pitchFamily="34" charset="0"/>
                          <a:ea typeface="+mn-ea"/>
                          <a:cs typeface="Arial" panose="020B0604020202020204" pitchFamily="34" charset="0"/>
                        </a:rPr>
                        <a:t>process evaluation signed off by DDG: CCSS).</a:t>
                      </a:r>
                      <a:endParaRPr lang="en-US" sz="1400" kern="1200" dirty="0">
                        <a:solidFill>
                          <a:schemeClr val="tx1"/>
                        </a:solidFill>
                        <a:effectLst/>
                        <a:latin typeface="Arial" panose="020B0604020202020204" pitchFamily="34" charset="0"/>
                        <a:ea typeface="+mn-ea"/>
                        <a:cs typeface="Arial" panose="020B0604020202020204"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400" kern="1200" dirty="0">
                          <a:solidFill>
                            <a:schemeClr val="tx1"/>
                          </a:solidFill>
                          <a:latin typeface="Arial" panose="020B0604020202020204" pitchFamily="34" charset="0"/>
                          <a:ea typeface="+mn-ea"/>
                          <a:cs typeface="Arial" panose="020B0604020202020204" pitchFamily="34" charset="0"/>
                        </a:rPr>
                        <a:t>Report signed off by</a:t>
                      </a:r>
                      <a:r>
                        <a:rPr lang="en-ZA" sz="1400" kern="1200" baseline="0" dirty="0">
                          <a:solidFill>
                            <a:schemeClr val="tx1"/>
                          </a:solidFill>
                          <a:latin typeface="Arial" panose="020B0604020202020204" pitchFamily="34" charset="0"/>
                          <a:ea typeface="+mn-ea"/>
                          <a:cs typeface="Arial" panose="020B0604020202020204" pitchFamily="34" charset="0"/>
                        </a:rPr>
                        <a:t> </a:t>
                      </a:r>
                      <a:r>
                        <a:rPr lang="en-ZA" sz="1400" kern="1200" dirty="0">
                          <a:solidFill>
                            <a:schemeClr val="tx1"/>
                          </a:solidFill>
                          <a:latin typeface="Arial" panose="020B0604020202020204" pitchFamily="34" charset="0"/>
                          <a:ea typeface="+mn-ea"/>
                          <a:cs typeface="Arial" panose="020B0604020202020204" pitchFamily="34" charset="0"/>
                        </a:rPr>
                        <a:t>DDG: CCSS on process</a:t>
                      </a:r>
                      <a:r>
                        <a:rPr lang="en-ZA" sz="1400" kern="1200" baseline="0" dirty="0">
                          <a:solidFill>
                            <a:schemeClr val="tx1"/>
                          </a:solidFill>
                          <a:latin typeface="Arial" panose="020B0604020202020204" pitchFamily="34" charset="0"/>
                          <a:ea typeface="+mn-ea"/>
                          <a:cs typeface="Arial" panose="020B0604020202020204" pitchFamily="34" charset="0"/>
                        </a:rPr>
                        <a:t> </a:t>
                      </a:r>
                      <a:r>
                        <a:rPr lang="en-ZA" sz="1400" kern="1200" dirty="0">
                          <a:solidFill>
                            <a:schemeClr val="tx1"/>
                          </a:solidFill>
                          <a:latin typeface="Arial" panose="020B0604020202020204" pitchFamily="34" charset="0"/>
                          <a:ea typeface="+mn-ea"/>
                          <a:cs typeface="Arial" panose="020B0604020202020204" pitchFamily="34" charset="0"/>
                        </a:rPr>
                        <a:t>evaluation conducted</a:t>
                      </a:r>
                      <a:r>
                        <a:rPr lang="en-ZA" sz="1400" kern="1200" baseline="0" dirty="0">
                          <a:solidFill>
                            <a:schemeClr val="tx1"/>
                          </a:solidFill>
                          <a:latin typeface="Arial" panose="020B0604020202020204" pitchFamily="34" charset="0"/>
                          <a:ea typeface="+mn-ea"/>
                          <a:cs typeface="Arial" panose="020B0604020202020204" pitchFamily="34" charset="0"/>
                        </a:rPr>
                        <a:t> </a:t>
                      </a:r>
                      <a:r>
                        <a:rPr lang="en-US" sz="1400" kern="1200" dirty="0">
                          <a:solidFill>
                            <a:schemeClr val="tx1"/>
                          </a:solidFill>
                          <a:latin typeface="Arial" panose="020B0604020202020204" pitchFamily="34" charset="0"/>
                          <a:ea typeface="+mn-ea"/>
                          <a:cs typeface="Arial" panose="020B0604020202020204" pitchFamily="34" charset="0"/>
                        </a:rPr>
                        <a:t>on BMA at ORTIA and King Shaka (Part 2 of</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ZA" sz="1400" kern="1200" dirty="0">
                          <a:solidFill>
                            <a:schemeClr val="tx1"/>
                          </a:solidFill>
                          <a:latin typeface="Arial" panose="020B0604020202020204" pitchFamily="34" charset="0"/>
                          <a:ea typeface="+mn-ea"/>
                          <a:cs typeface="Arial" panose="020B0604020202020204" pitchFamily="34" charset="0"/>
                        </a:rPr>
                        <a:t>process evaluation).</a:t>
                      </a:r>
                      <a:endParaRPr lang="en-US" sz="1400" kern="1200" dirty="0">
                        <a:solidFill>
                          <a:schemeClr val="tx1"/>
                        </a:solidFill>
                        <a:latin typeface="Arial" panose="020B0604020202020204" pitchFamily="34" charset="0"/>
                        <a:ea typeface="+mn-ea"/>
                        <a:cs typeface="Arial" panose="020B0604020202020204"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400" kern="1200" dirty="0">
                          <a:solidFill>
                            <a:schemeClr val="tx1"/>
                          </a:solidFill>
                          <a:latin typeface="Arial" panose="020B0604020202020204" pitchFamily="34" charset="0"/>
                          <a:ea typeface="+mn-ea"/>
                          <a:cs typeface="Arial" panose="020B0604020202020204" pitchFamily="34" charset="0"/>
                        </a:rPr>
                        <a:t>Report signed off by</a:t>
                      </a:r>
                      <a:r>
                        <a:rPr lang="en-ZA" sz="1400" kern="1200" baseline="0" dirty="0">
                          <a:solidFill>
                            <a:schemeClr val="tx1"/>
                          </a:solidFill>
                          <a:latin typeface="Arial" panose="020B0604020202020204" pitchFamily="34" charset="0"/>
                          <a:ea typeface="+mn-ea"/>
                          <a:cs typeface="Arial" panose="020B0604020202020204" pitchFamily="34" charset="0"/>
                        </a:rPr>
                        <a:t> </a:t>
                      </a:r>
                      <a:r>
                        <a:rPr lang="en-ZA" sz="1400" kern="1200" dirty="0">
                          <a:solidFill>
                            <a:schemeClr val="tx1"/>
                          </a:solidFill>
                          <a:latin typeface="Arial" panose="020B0604020202020204" pitchFamily="34" charset="0"/>
                          <a:ea typeface="+mn-ea"/>
                          <a:cs typeface="Arial" panose="020B0604020202020204" pitchFamily="34" charset="0"/>
                        </a:rPr>
                        <a:t>DDG: CCSS on process</a:t>
                      </a:r>
                      <a:r>
                        <a:rPr lang="en-ZA" sz="1400" kern="1200" baseline="0" dirty="0">
                          <a:solidFill>
                            <a:schemeClr val="tx1"/>
                          </a:solidFill>
                          <a:latin typeface="Arial" panose="020B0604020202020204" pitchFamily="34" charset="0"/>
                          <a:ea typeface="+mn-ea"/>
                          <a:cs typeface="Arial" panose="020B0604020202020204" pitchFamily="34" charset="0"/>
                        </a:rPr>
                        <a:t> </a:t>
                      </a:r>
                      <a:r>
                        <a:rPr lang="en-ZA" sz="1400" kern="1200" dirty="0">
                          <a:solidFill>
                            <a:schemeClr val="tx1"/>
                          </a:solidFill>
                          <a:latin typeface="Arial" panose="020B0604020202020204" pitchFamily="34" charset="0"/>
                          <a:ea typeface="+mn-ea"/>
                          <a:cs typeface="Arial" panose="020B0604020202020204" pitchFamily="34" charset="0"/>
                        </a:rPr>
                        <a:t>evaluation conducted at POEs for </a:t>
                      </a:r>
                      <a:r>
                        <a:rPr lang="en-US" sz="1400" kern="1200" dirty="0">
                          <a:solidFill>
                            <a:schemeClr val="tx1"/>
                          </a:solidFill>
                          <a:latin typeface="Arial" panose="020B0604020202020204" pitchFamily="34" charset="0"/>
                          <a:ea typeface="+mn-ea"/>
                          <a:cs typeface="Arial" panose="020B0604020202020204" pitchFamily="34" charset="0"/>
                        </a:rPr>
                        <a:t>BMA at King </a:t>
                      </a:r>
                      <a:r>
                        <a:rPr lang="en-US" sz="1400" kern="1200" dirty="0" err="1">
                          <a:solidFill>
                            <a:schemeClr val="tx1"/>
                          </a:solidFill>
                          <a:latin typeface="Arial" panose="020B0604020202020204" pitchFamily="34" charset="0"/>
                          <a:ea typeface="+mn-ea"/>
                          <a:cs typeface="Arial" panose="020B0604020202020204" pitchFamily="34" charset="0"/>
                        </a:rPr>
                        <a:t>Shaka</a:t>
                      </a:r>
                      <a:r>
                        <a:rPr lang="en-US" sz="1400" kern="1200" dirty="0">
                          <a:solidFill>
                            <a:schemeClr val="tx1"/>
                          </a:solidFill>
                          <a:latin typeface="Arial" panose="020B0604020202020204" pitchFamily="34" charset="0"/>
                          <a:ea typeface="+mn-ea"/>
                          <a:cs typeface="Arial" panose="020B0604020202020204" pitchFamily="34" charset="0"/>
                        </a:rPr>
                        <a:t> International Airport and Maseru Border Post during Q3 (Part 3 of process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ZA" sz="1400" kern="1200" dirty="0">
                          <a:solidFill>
                            <a:schemeClr val="tx1"/>
                          </a:solidFill>
                          <a:latin typeface="Arial" panose="020B0604020202020204" pitchFamily="34" charset="0"/>
                          <a:ea typeface="+mn-ea"/>
                          <a:cs typeface="Arial" panose="020B0604020202020204" pitchFamily="34" charset="0"/>
                        </a:rPr>
                        <a:t>evaluation)</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38114">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rgbClr val="00B050"/>
                          </a:solidFill>
                          <a:latin typeface="Arial" panose="020B0604020202020204" pitchFamily="34" charset="0"/>
                          <a:ea typeface="+mn-ea"/>
                          <a:cs typeface="Arial" panose="020B0604020202020204" pitchFamily="34" charset="0"/>
                        </a:rPr>
                        <a:t>Achieved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Arial" panose="020B0604020202020204" pitchFamily="34" charset="0"/>
                          <a:ea typeface="+mn-ea"/>
                          <a:cs typeface="Arial" panose="020B0604020202020204" pitchFamily="34" charset="0"/>
                        </a:rPr>
                        <a:t>Information gathering was conducted on BMA process in identified ports of entry (ORTIA, King Shaka, Lebombo, Maseru, Cape Town International Airport and </a:t>
                      </a:r>
                      <a:r>
                        <a:rPr lang="en-ZA" sz="1400" kern="1200" dirty="0" err="1">
                          <a:solidFill>
                            <a:schemeClr val="tx1"/>
                          </a:solidFill>
                          <a:effectLst/>
                          <a:latin typeface="Arial" panose="020B0604020202020204" pitchFamily="34" charset="0"/>
                          <a:ea typeface="+mn-ea"/>
                          <a:cs typeface="Arial" panose="020B0604020202020204" pitchFamily="34" charset="0"/>
                        </a:rPr>
                        <a:t>Beitbridge</a:t>
                      </a:r>
                      <a:r>
                        <a:rPr lang="en-ZA" sz="1400" kern="1200" dirty="0">
                          <a:solidFill>
                            <a:schemeClr val="tx1"/>
                          </a:solidFill>
                          <a:effectLst/>
                          <a:latin typeface="Arial" panose="020B0604020202020204" pitchFamily="34" charset="0"/>
                          <a:ea typeface="+mn-ea"/>
                          <a:cs typeface="Arial" panose="020B0604020202020204" pitchFamily="34" charset="0"/>
                        </a:rPr>
                        <a:t>).</a:t>
                      </a:r>
                      <a:r>
                        <a:rPr lang="en-ZA" sz="1400" kern="1200" baseline="0" dirty="0">
                          <a:solidFill>
                            <a:schemeClr val="tx1"/>
                          </a:solidFill>
                          <a:effectLst/>
                          <a:latin typeface="Arial" panose="020B0604020202020204" pitchFamily="34" charset="0"/>
                          <a:ea typeface="+mn-ea"/>
                          <a:cs typeface="Arial" panose="020B060402020202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40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Arial" panose="020B0604020202020204" pitchFamily="34" charset="0"/>
                          <a:ea typeface="+mn-ea"/>
                          <a:cs typeface="Arial" panose="020B0604020202020204" pitchFamily="34" charset="0"/>
                        </a:rPr>
                        <a:t>Report on part 1 of process evaluation signed off by DDG: CCSS).</a:t>
                      </a: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rgbClr val="00B050"/>
                          </a:solidFill>
                          <a:latin typeface="Arial" panose="020B0604020202020204" pitchFamily="34" charset="0"/>
                          <a:ea typeface="+mn-ea"/>
                          <a:cs typeface="Arial" panose="020B0604020202020204" pitchFamily="34" charset="0"/>
                        </a:rPr>
                        <a:t>Achieved </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Arial" panose="020B0604020202020204" pitchFamily="34" charset="0"/>
                          <a:ea typeface="+mn-ea"/>
                          <a:cs typeface="Arial" panose="020B0604020202020204" pitchFamily="34" charset="0"/>
                        </a:rPr>
                        <a:t>Additional information was gathered through</a:t>
                      </a:r>
                      <a:r>
                        <a:rPr lang="en-ZA" sz="1400" kern="1200" baseline="0" dirty="0">
                          <a:solidFill>
                            <a:schemeClr val="tx1"/>
                          </a:solidFill>
                          <a:effectLst/>
                          <a:latin typeface="Arial" panose="020B0604020202020204" pitchFamily="34" charset="0"/>
                          <a:ea typeface="+mn-ea"/>
                          <a:cs typeface="Arial" panose="020B0604020202020204" pitchFamily="34" charset="0"/>
                        </a:rPr>
                        <a:t> engagements with </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SSA and SAPS and report</a:t>
                      </a:r>
                      <a:r>
                        <a:rPr lang="en-ZA" sz="1400" kern="1200" dirty="0">
                          <a:solidFill>
                            <a:schemeClr val="tx1"/>
                          </a:solidFill>
                          <a:effectLst/>
                          <a:latin typeface="Arial" panose="020B0604020202020204" pitchFamily="34" charset="0"/>
                          <a:ea typeface="+mn-ea"/>
                          <a:cs typeface="Arial" panose="020B0604020202020204" pitchFamily="34" charset="0"/>
                        </a:rPr>
                        <a:t> on part 2 of process evaluation was signed off by DDG: CCSS.</a:t>
                      </a: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lang="en-US" sz="1400" b="1" i="0" u="none" strike="noStrike" kern="1200" baseline="0" dirty="0">
                          <a:solidFill>
                            <a:srgbClr val="00B050"/>
                          </a:solidFill>
                          <a:latin typeface="Arial" panose="020B0604020202020204" pitchFamily="34" charset="0"/>
                          <a:ea typeface="+mn-ea"/>
                          <a:cs typeface="Arial" panose="020B0604020202020204" pitchFamily="34" charset="0"/>
                        </a:rPr>
                        <a:t>Achieved </a:t>
                      </a:r>
                    </a:p>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Process review conducted at two ports of entry (Maseru Border Post and King </a:t>
                      </a:r>
                      <a:r>
                        <a:rPr kumimoji="0" lang="en-US" sz="14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Shaka</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International Airport) and report signed of by DDG: CC &amp; SS</a:t>
                      </a: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34111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31</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593380600"/>
              </p:ext>
            </p:extLst>
          </p:nvPr>
        </p:nvGraphicFramePr>
        <p:xfrm>
          <a:off x="0" y="6073"/>
          <a:ext cx="9099030" cy="5929207"/>
        </p:xfrm>
        <a:graphic>
          <a:graphicData uri="http://schemas.openxmlformats.org/drawingml/2006/table">
            <a:tbl>
              <a:tblPr/>
              <a:tblGrid>
                <a:gridCol w="2854036">
                  <a:extLst>
                    <a:ext uri="{9D8B030D-6E8A-4147-A177-3AD203B41FA5}">
                      <a16:colId xmlns:a16="http://schemas.microsoft.com/office/drawing/2014/main" val="20000"/>
                    </a:ext>
                  </a:extLst>
                </a:gridCol>
                <a:gridCol w="3066473">
                  <a:extLst>
                    <a:ext uri="{9D8B030D-6E8A-4147-A177-3AD203B41FA5}">
                      <a16:colId xmlns:a16="http://schemas.microsoft.com/office/drawing/2014/main" val="20003"/>
                    </a:ext>
                  </a:extLst>
                </a:gridCol>
                <a:gridCol w="3178521">
                  <a:extLst>
                    <a:ext uri="{9D8B030D-6E8A-4147-A177-3AD203B41FA5}">
                      <a16:colId xmlns:a16="http://schemas.microsoft.com/office/drawing/2014/main" val="20002"/>
                    </a:ext>
                  </a:extLst>
                </a:gridCol>
              </a:tblGrid>
              <a:tr h="331522">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chemeClr val="tx1"/>
                          </a:solidFill>
                          <a:effectLst/>
                          <a:latin typeface="Arial" charset="0"/>
                          <a:ea typeface="+mn-ea"/>
                          <a:cs typeface="Arial" charset="0"/>
                        </a:rPr>
                        <a:t>PROGRAMME 1:ADMINISTRATION</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65427">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cap="none" normalizeH="0" baseline="0" dirty="0">
                          <a:ln>
                            <a:noFill/>
                          </a:ln>
                          <a:solidFill>
                            <a:schemeClr val="tx1"/>
                          </a:solidFill>
                          <a:effectLst/>
                          <a:latin typeface="Arial" charset="0"/>
                          <a:cs typeface="Arial" charset="0"/>
                        </a:rPr>
                        <a:t>ANNUAL </a:t>
                      </a:r>
                      <a:r>
                        <a:rPr kumimoji="0" lang="en-ZA" sz="1400" b="1" i="0" u="none" strike="noStrike" kern="1200" cap="none" normalizeH="0" baseline="0" dirty="0">
                          <a:ln>
                            <a:noFill/>
                          </a:ln>
                          <a:solidFill>
                            <a:schemeClr val="tx1"/>
                          </a:solidFill>
                          <a:effectLst/>
                          <a:latin typeface="Arial" charset="0"/>
                          <a:ea typeface="+mn-ea"/>
                          <a:cs typeface="Arial" charset="0"/>
                        </a:rPr>
                        <a:t>TARGET</a:t>
                      </a:r>
                      <a:r>
                        <a:rPr kumimoji="0" lang="en-US" sz="1400" b="1" i="0" u="none" strike="noStrike" kern="1200" cap="none" normalizeH="0" baseline="0" dirty="0">
                          <a:ln>
                            <a:noFill/>
                          </a:ln>
                          <a:solidFill>
                            <a:schemeClr val="tx1"/>
                          </a:solidFill>
                          <a:effectLst/>
                          <a:latin typeface="Arial" charset="0"/>
                          <a:ea typeface="+mn-ea"/>
                          <a:cs typeface="Arial" charset="0"/>
                        </a:rPr>
                        <a:t>: 50% </a:t>
                      </a:r>
                      <a:r>
                        <a:rPr kumimoji="0" lang="en-ZA" sz="1400" b="1" i="0" u="none" strike="noStrike" kern="1200" cap="none" normalizeH="0" baseline="0" dirty="0">
                          <a:ln>
                            <a:noFill/>
                          </a:ln>
                          <a:solidFill>
                            <a:schemeClr val="tx1"/>
                          </a:solidFill>
                          <a:effectLst/>
                          <a:latin typeface="Arial" charset="0"/>
                          <a:ea typeface="+mn-ea"/>
                          <a:cs typeface="Arial" charset="0"/>
                        </a:rPr>
                        <a:t>of reported cases on fraud and corruption finalised within 90 working days</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2830203710"/>
                  </a:ext>
                </a:extLst>
              </a:tr>
              <a:tr h="33152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1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2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3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13499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50% </a:t>
                      </a:r>
                      <a:r>
                        <a:rPr lang="en-ZA" sz="1400" kern="1200" dirty="0">
                          <a:solidFill>
                            <a:schemeClr val="tx1"/>
                          </a:solidFill>
                          <a:effectLst/>
                          <a:latin typeface="Arial" panose="020B0604020202020204" pitchFamily="34" charset="0"/>
                          <a:ea typeface="+mn-ea"/>
                          <a:cs typeface="Arial" panose="020B0604020202020204" pitchFamily="34" charset="0"/>
                        </a:rPr>
                        <a:t>of reported cases on fraud and corruption finalised within 90 working days</a:t>
                      </a: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400" kern="1200" dirty="0">
                        <a:solidFill>
                          <a:schemeClr val="tx1"/>
                        </a:solidFill>
                        <a:latin typeface="Arial" panose="020B0604020202020204" pitchFamily="34" charset="0"/>
                        <a:ea typeface="+mn-ea"/>
                        <a:cs typeface="Arial" panose="020B0604020202020204"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50% </a:t>
                      </a:r>
                      <a:r>
                        <a:rPr lang="en-ZA" sz="1400" kern="1200" dirty="0">
                          <a:solidFill>
                            <a:schemeClr val="tx1"/>
                          </a:solidFill>
                          <a:effectLst/>
                          <a:latin typeface="Arial" panose="020B0604020202020204" pitchFamily="34" charset="0"/>
                          <a:ea typeface="+mn-ea"/>
                          <a:cs typeface="Arial" panose="020B0604020202020204" pitchFamily="34" charset="0"/>
                        </a:rPr>
                        <a:t>of reported cases on fraud and corruption finalised within 90 working days</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50% </a:t>
                      </a:r>
                      <a:r>
                        <a:rPr lang="en-ZA" sz="1400" kern="1200" dirty="0">
                          <a:solidFill>
                            <a:schemeClr val="tx1"/>
                          </a:solidFill>
                          <a:effectLst/>
                          <a:latin typeface="Arial" panose="020B0604020202020204" pitchFamily="34" charset="0"/>
                          <a:ea typeface="+mn-ea"/>
                          <a:cs typeface="Arial" panose="020B0604020202020204" pitchFamily="34" charset="0"/>
                        </a:rPr>
                        <a:t>of reported cases on fraud and corruption finalised within 90 working days</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99063">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50" b="1" i="0" u="none" strike="noStrike" kern="1200" baseline="0" dirty="0">
                          <a:solidFill>
                            <a:srgbClr val="00B050"/>
                          </a:solidFill>
                          <a:latin typeface="Arial" panose="020B0604020202020204" pitchFamily="34" charset="0"/>
                          <a:ea typeface="+mn-ea"/>
                          <a:cs typeface="Arial" panose="020B0604020202020204" pitchFamily="34" charset="0"/>
                        </a:rPr>
                        <a:t>Achieved </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Achieved 60%</a:t>
                      </a:r>
                      <a:endParaRPr lang="en-ZA" sz="1400" kern="1200" dirty="0">
                        <a:solidFill>
                          <a:schemeClr val="tx1"/>
                        </a:solidFill>
                        <a:effectLst/>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Received 45</a:t>
                      </a:r>
                      <a:endParaRPr lang="en-ZA" sz="1400" kern="1200" dirty="0">
                        <a:solidFill>
                          <a:schemeClr val="tx1"/>
                        </a:solidFill>
                        <a:effectLst/>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Finalised 27</a:t>
                      </a: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50" b="1" i="0" u="none" strike="noStrike" kern="1200" baseline="0" dirty="0">
                          <a:solidFill>
                            <a:srgbClr val="00B050"/>
                          </a:solidFill>
                          <a:latin typeface="Arial" panose="020B0604020202020204" pitchFamily="34" charset="0"/>
                          <a:ea typeface="+mn-ea"/>
                          <a:cs typeface="Arial" panose="020B0604020202020204" pitchFamily="34" charset="0"/>
                        </a:rPr>
                        <a:t>Achieved </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Achieved 69%</a:t>
                      </a:r>
                      <a:endParaRPr lang="en-ZA" sz="1400" kern="1200" dirty="0">
                        <a:solidFill>
                          <a:schemeClr val="tx1"/>
                        </a:solidFill>
                        <a:effectLst/>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Received  55</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400" kern="1200" noProof="0" dirty="0">
                          <a:solidFill>
                            <a:schemeClr val="tx1"/>
                          </a:solidFill>
                          <a:effectLst/>
                          <a:latin typeface="Arial" panose="020B0604020202020204" pitchFamily="34" charset="0"/>
                          <a:ea typeface="+mn-ea"/>
                          <a:cs typeface="Arial" panose="020B0604020202020204" pitchFamily="34" charset="0"/>
                        </a:rPr>
                        <a:t>Finalised</a:t>
                      </a:r>
                      <a:r>
                        <a:rPr lang="en-US" sz="1400" kern="1200" dirty="0">
                          <a:solidFill>
                            <a:schemeClr val="tx1"/>
                          </a:solidFill>
                          <a:effectLst/>
                          <a:latin typeface="Arial" panose="020B0604020202020204" pitchFamily="34" charset="0"/>
                          <a:ea typeface="+mn-ea"/>
                          <a:cs typeface="Arial" panose="020B0604020202020204" pitchFamily="34" charset="0"/>
                        </a:rPr>
                        <a:t> 38</a:t>
                      </a:r>
                      <a:endParaRPr lang="en-ZA" sz="1400" kern="1200" dirty="0">
                        <a:solidFill>
                          <a:schemeClr val="tx1"/>
                        </a:solidFill>
                        <a:effectLst/>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ZA" sz="1400" kern="1200" dirty="0">
                        <a:solidFill>
                          <a:schemeClr val="tx1"/>
                        </a:solidFill>
                        <a:effectLst/>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400" kern="1200" dirty="0">
                        <a:solidFill>
                          <a:schemeClr val="tx1"/>
                        </a:solidFill>
                        <a:effectLst/>
                        <a:latin typeface="Arial" panose="020B0604020202020204" pitchFamily="34" charset="0"/>
                        <a:ea typeface="+mn-ea"/>
                        <a:cs typeface="Arial" panose="020B0604020202020204" pitchFamily="34" charset="0"/>
                      </a:endParaRP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50" b="1" i="0" u="none" strike="noStrike" kern="1200" baseline="0" dirty="0">
                          <a:solidFill>
                            <a:srgbClr val="00B050"/>
                          </a:solidFill>
                          <a:latin typeface="Arial" panose="020B0604020202020204" pitchFamily="34" charset="0"/>
                          <a:ea typeface="+mn-ea"/>
                          <a:cs typeface="Arial" panose="020B0604020202020204" pitchFamily="34" charset="0"/>
                        </a:rPr>
                        <a:t>Achieved </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Achieved  </a:t>
                      </a:r>
                      <a:r>
                        <a:rPr lang="en-GB" sz="1400" kern="1200" dirty="0">
                          <a:solidFill>
                            <a:schemeClr val="tx1"/>
                          </a:solidFill>
                          <a:effectLst/>
                          <a:latin typeface="Arial" panose="020B0604020202020204" pitchFamily="34" charset="0"/>
                          <a:ea typeface="+mn-ea"/>
                          <a:cs typeface="Arial" panose="020B0604020202020204" pitchFamily="34" charset="0"/>
                        </a:rPr>
                        <a:t>66%</a:t>
                      </a:r>
                      <a:endParaRPr lang="en-ZA" sz="1400" kern="1200" dirty="0">
                        <a:solidFill>
                          <a:schemeClr val="tx1"/>
                        </a:solidFill>
                        <a:effectLst/>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Received  89</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400" kern="1200" noProof="0" dirty="0">
                          <a:solidFill>
                            <a:schemeClr val="tx1"/>
                          </a:solidFill>
                          <a:effectLst/>
                          <a:latin typeface="Arial" panose="020B0604020202020204" pitchFamily="34" charset="0"/>
                          <a:ea typeface="+mn-ea"/>
                          <a:cs typeface="Arial" panose="020B0604020202020204" pitchFamily="34" charset="0"/>
                        </a:rPr>
                        <a:t>Finalised   59</a:t>
                      </a:r>
                      <a:endParaRPr lang="en-US" sz="1400" kern="1200" dirty="0">
                        <a:solidFill>
                          <a:schemeClr val="tx1"/>
                        </a:solidFill>
                        <a:effectLst/>
                        <a:latin typeface="Arial" panose="020B0604020202020204" pitchFamily="34" charset="0"/>
                        <a:ea typeface="+mn-ea"/>
                        <a:cs typeface="Arial" panose="020B0604020202020204" pitchFamily="34" charset="0"/>
                      </a:endParaRP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70445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32</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90864935"/>
              </p:ext>
            </p:extLst>
          </p:nvPr>
        </p:nvGraphicFramePr>
        <p:xfrm>
          <a:off x="0" y="6074"/>
          <a:ext cx="9099030" cy="5969853"/>
        </p:xfrm>
        <a:graphic>
          <a:graphicData uri="http://schemas.openxmlformats.org/drawingml/2006/table">
            <a:tbl>
              <a:tblPr/>
              <a:tblGrid>
                <a:gridCol w="2955636">
                  <a:extLst>
                    <a:ext uri="{9D8B030D-6E8A-4147-A177-3AD203B41FA5}">
                      <a16:colId xmlns:a16="http://schemas.microsoft.com/office/drawing/2014/main" val="20000"/>
                    </a:ext>
                  </a:extLst>
                </a:gridCol>
                <a:gridCol w="3075709">
                  <a:extLst>
                    <a:ext uri="{9D8B030D-6E8A-4147-A177-3AD203B41FA5}">
                      <a16:colId xmlns:a16="http://schemas.microsoft.com/office/drawing/2014/main" val="20003"/>
                    </a:ext>
                  </a:extLst>
                </a:gridCol>
                <a:gridCol w="3067685">
                  <a:extLst>
                    <a:ext uri="{9D8B030D-6E8A-4147-A177-3AD203B41FA5}">
                      <a16:colId xmlns:a16="http://schemas.microsoft.com/office/drawing/2014/main" val="20002"/>
                    </a:ext>
                  </a:extLst>
                </a:gridCol>
              </a:tblGrid>
              <a:tr h="363232">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PROGRAMME 1:ADMINISTRATION</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796939">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ANNUAL TARGET</a:t>
                      </a: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40 </a:t>
                      </a: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Threat and Risk Assessments (TRAs) conducted in accordance with the requirements of Minimum Information Security Standards (MISS) and / or Minimum Physical Security Standards (MPSS</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endParaRPr lang="en-ZA" dirty="0"/>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421243969"/>
                  </a:ext>
                </a:extLst>
              </a:tr>
              <a:tr h="405968">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QUARTER 1 TARGET</a:t>
                      </a:r>
                      <a:endPar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QUARTER 2 TARGET</a:t>
                      </a:r>
                      <a:endPar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QUARTER 3 TARGET</a:t>
                      </a:r>
                      <a:endPar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16564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10 </a:t>
                      </a:r>
                      <a:r>
                        <a:rPr lang="en-ZA" sz="1400" kern="1200" dirty="0">
                          <a:solidFill>
                            <a:schemeClr val="tx1"/>
                          </a:solidFill>
                          <a:effectLst/>
                          <a:latin typeface="Arial" panose="020B0604020202020204" pitchFamily="34" charset="0"/>
                          <a:ea typeface="+mn-ea"/>
                          <a:cs typeface="Arial" panose="020B0604020202020204" pitchFamily="34" charset="0"/>
                        </a:rPr>
                        <a:t>Threat and Risk Assessments (TRAs) conducted in accordance with the requirements of Minimum Information Security Standards (MISS) and / or Minimum Physical Security Standards (MPSS).</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noProof="0" dirty="0">
                          <a:solidFill>
                            <a:schemeClr val="tx1"/>
                          </a:solidFill>
                          <a:effectLst/>
                          <a:latin typeface="Arial" panose="020B0604020202020204" pitchFamily="34" charset="0"/>
                          <a:ea typeface="+mn-ea"/>
                          <a:cs typeface="Arial" panose="020B0604020202020204" pitchFamily="34" charset="0"/>
                        </a:rPr>
                        <a:t>10 </a:t>
                      </a:r>
                      <a:r>
                        <a:rPr lang="en-ZA" sz="1400" kern="1200" noProof="0" dirty="0">
                          <a:solidFill>
                            <a:schemeClr val="tx1"/>
                          </a:solidFill>
                          <a:effectLst/>
                          <a:latin typeface="Arial" panose="020B0604020202020204" pitchFamily="34" charset="0"/>
                          <a:ea typeface="+mn-ea"/>
                          <a:cs typeface="Arial" panose="020B0604020202020204" pitchFamily="34" charset="0"/>
                        </a:rPr>
                        <a:t>Threat and Risk Assessments (TRAs) conducted in accordance with the requirements of Minimum Information Security Standards (MISS) and / or Minimum Physical Security Standards (MPSS).</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noProof="0" dirty="0">
                          <a:solidFill>
                            <a:schemeClr val="tx1"/>
                          </a:solidFill>
                          <a:effectLst/>
                          <a:latin typeface="Arial" panose="020B0604020202020204" pitchFamily="34" charset="0"/>
                          <a:ea typeface="+mn-ea"/>
                          <a:cs typeface="Arial" panose="020B0604020202020204" pitchFamily="34" charset="0"/>
                        </a:rPr>
                        <a:t>10 </a:t>
                      </a:r>
                      <a:r>
                        <a:rPr lang="en-ZA" sz="1400" kern="1200" noProof="0" dirty="0">
                          <a:solidFill>
                            <a:schemeClr val="tx1"/>
                          </a:solidFill>
                          <a:effectLst/>
                          <a:latin typeface="Arial" panose="020B0604020202020204" pitchFamily="34" charset="0"/>
                          <a:ea typeface="+mn-ea"/>
                          <a:cs typeface="Arial" panose="020B0604020202020204" pitchFamily="34" charset="0"/>
                        </a:rPr>
                        <a:t>Threat and Risk Assessments (TRAs) conducted in accordance with the requirements of Minimum Information Security Standards (MISS) and / or Minimum Physical Security Standards (MPSS).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73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rgbClr val="00B050"/>
                          </a:solidFill>
                          <a:latin typeface="Arial" panose="020B0604020202020204" pitchFamily="34" charset="0"/>
                          <a:ea typeface="+mn-ea"/>
                          <a:cs typeface="Arial" panose="020B0604020202020204" pitchFamily="34" charset="0"/>
                        </a:rPr>
                        <a:t>Achieved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Arial" pitchFamily="34" charset="0"/>
                          <a:ea typeface="+mn-ea"/>
                          <a:cs typeface="Arial" pitchFamily="34" charset="0"/>
                        </a:rPr>
                        <a:t>10 </a:t>
                      </a:r>
                      <a:r>
                        <a:rPr lang="en-ZA" sz="1400" b="0" kern="1200" dirty="0">
                          <a:solidFill>
                            <a:schemeClr val="tx1"/>
                          </a:solidFill>
                          <a:effectLst/>
                          <a:latin typeface="Arial" pitchFamily="34" charset="0"/>
                          <a:ea typeface="+mn-ea"/>
                          <a:cs typeface="Arial" pitchFamily="34" charset="0"/>
                        </a:rPr>
                        <a:t>Threat and Risk Assessments (TRAs) were conducted in accordance with the requirements of Minimum Information Security Standards (MISS) and / or Minimum Physical Security Standards (MPSS).</a:t>
                      </a: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b="1" kern="1200" dirty="0">
                          <a:solidFill>
                            <a:srgbClr val="00B050"/>
                          </a:solidFill>
                          <a:latin typeface="Arial" panose="020B0604020202020204" pitchFamily="34" charset="0"/>
                          <a:ea typeface="+mn-ea"/>
                          <a:cs typeface="Arial" panose="020B0604020202020204" pitchFamily="34" charset="0"/>
                        </a:rPr>
                        <a:t>Achieved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kern="1200" dirty="0">
                          <a:solidFill>
                            <a:schemeClr val="tx1"/>
                          </a:solidFill>
                          <a:latin typeface="Arial" panose="020B0604020202020204" pitchFamily="34" charset="0"/>
                          <a:ea typeface="+mn-ea"/>
                          <a:cs typeface="Arial" panose="020B0604020202020204" pitchFamily="34" charset="0"/>
                        </a:rPr>
                        <a:t>14</a:t>
                      </a:r>
                      <a:r>
                        <a:rPr lang="en-US" sz="1400" kern="1200" baseline="0" dirty="0">
                          <a:solidFill>
                            <a:schemeClr val="tx1"/>
                          </a:solidFill>
                          <a:latin typeface="Arial" panose="020B0604020202020204" pitchFamily="34" charset="0"/>
                          <a:ea typeface="+mn-ea"/>
                          <a:cs typeface="Arial" panose="020B0604020202020204" pitchFamily="34" charset="0"/>
                        </a:rPr>
                        <a:t> Threat and Risk Assessments (TRAs) were conducted in accordance with the requirements of Minimum Information Security Standards (MISS) and/ or Minimum Physical Security Standards( MPSS).</a:t>
                      </a:r>
                      <a:endParaRPr lang="en-US" sz="1400" kern="1200" dirty="0">
                        <a:solidFill>
                          <a:schemeClr val="tx1"/>
                        </a:solidFill>
                        <a:latin typeface="Arial" panose="020B0604020202020204" pitchFamily="34" charset="0"/>
                        <a:ea typeface="+mn-ea"/>
                        <a:cs typeface="Arial" panose="020B0604020202020204" pitchFamily="34" charset="0"/>
                      </a:endParaRP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lang="en-US" sz="1400" b="1" kern="1200" noProof="0" dirty="0">
                          <a:solidFill>
                            <a:srgbClr val="00B050"/>
                          </a:solidFill>
                          <a:latin typeface="Arial" panose="020B0604020202020204" pitchFamily="34" charset="0"/>
                          <a:ea typeface="+mn-ea"/>
                          <a:cs typeface="Arial" panose="020B0604020202020204" pitchFamily="34" charset="0"/>
                        </a:rPr>
                        <a:t>Achieved</a:t>
                      </a:r>
                    </a:p>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 Threat and Risk Assessments (TRAs) conducted in accordance with the requirements of Minimum Information Security Standards (MISS) and/ or Minimum Physical Security Standards( MPSS).</a:t>
                      </a:r>
                    </a:p>
                    <a:p>
                      <a:endParaRPr lang="en-ZA" sz="1400" dirty="0">
                        <a:latin typeface="Arial" panose="020B0604020202020204" pitchFamily="34" charset="0"/>
                        <a:cs typeface="Arial" panose="020B0604020202020204" pitchFamily="34" charset="0"/>
                      </a:endParaRP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032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33</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063294463"/>
              </p:ext>
            </p:extLst>
          </p:nvPr>
        </p:nvGraphicFramePr>
        <p:xfrm>
          <a:off x="0" y="6074"/>
          <a:ext cx="9099030" cy="5960616"/>
        </p:xfrm>
        <a:graphic>
          <a:graphicData uri="http://schemas.openxmlformats.org/drawingml/2006/table">
            <a:tbl>
              <a:tblPr/>
              <a:tblGrid>
                <a:gridCol w="2789382">
                  <a:extLst>
                    <a:ext uri="{9D8B030D-6E8A-4147-A177-3AD203B41FA5}">
                      <a16:colId xmlns:a16="http://schemas.microsoft.com/office/drawing/2014/main" val="20000"/>
                    </a:ext>
                  </a:extLst>
                </a:gridCol>
                <a:gridCol w="2900218">
                  <a:extLst>
                    <a:ext uri="{9D8B030D-6E8A-4147-A177-3AD203B41FA5}">
                      <a16:colId xmlns:a16="http://schemas.microsoft.com/office/drawing/2014/main" val="20003"/>
                    </a:ext>
                  </a:extLst>
                </a:gridCol>
                <a:gridCol w="3409430">
                  <a:extLst>
                    <a:ext uri="{9D8B030D-6E8A-4147-A177-3AD203B41FA5}">
                      <a16:colId xmlns:a16="http://schemas.microsoft.com/office/drawing/2014/main" val="20002"/>
                    </a:ext>
                  </a:extLst>
                </a:gridCol>
              </a:tblGrid>
              <a:tr h="362813">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chemeClr val="tx1"/>
                          </a:solidFill>
                          <a:effectLst/>
                          <a:latin typeface="Arial" charset="0"/>
                          <a:ea typeface="+mn-ea"/>
                          <a:cs typeface="Arial" charset="0"/>
                        </a:rPr>
                        <a:t>PROGRAMME 1:ADMINISTRATION</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62813">
                <a:tc gridSpan="3">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ANNUAL TARGET</a:t>
                      </a:r>
                      <a:r>
                        <a:rPr kumimoji="0" lang="en-US" sz="1400" b="1" i="0" u="none" strike="noStrike" kern="1200" cap="none" normalizeH="0" baseline="0" dirty="0">
                          <a:ln>
                            <a:noFill/>
                          </a:ln>
                          <a:solidFill>
                            <a:schemeClr val="tx1"/>
                          </a:solidFill>
                          <a:effectLst/>
                          <a:latin typeface="Arial" charset="0"/>
                          <a:ea typeface="+mn-ea"/>
                          <a:cs typeface="Arial" charset="0"/>
                        </a:rPr>
                        <a:t>: </a:t>
                      </a: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300</a:t>
                      </a:r>
                      <a:r>
                        <a:rPr kumimoji="0" lang="en-US" sz="1400" b="1" i="0" u="none" strike="noStrike" kern="1200" cap="none" normalizeH="0" baseline="0" dirty="0">
                          <a:ln>
                            <a:noFill/>
                          </a:ln>
                          <a:solidFill>
                            <a:schemeClr val="tx1"/>
                          </a:solidFill>
                          <a:effectLst/>
                          <a:latin typeface="Arial" charset="0"/>
                          <a:ea typeface="+mn-ea"/>
                          <a:cs typeface="Arial" charset="0"/>
                        </a:rPr>
                        <a:t> </a:t>
                      </a:r>
                      <a:r>
                        <a:rPr kumimoji="0" lang="en-ZA" sz="1400" b="1" i="0" u="none" strike="noStrike" kern="1200" cap="none" normalizeH="0" baseline="0" dirty="0">
                          <a:ln>
                            <a:noFill/>
                          </a:ln>
                          <a:solidFill>
                            <a:schemeClr val="tx1"/>
                          </a:solidFill>
                          <a:effectLst/>
                          <a:latin typeface="Arial" charset="0"/>
                          <a:ea typeface="+mn-ea"/>
                          <a:cs typeface="Arial" charset="0"/>
                        </a:rPr>
                        <a:t>vetting files referred to State Security Agency (SSA) for evaluation</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209963663"/>
                  </a:ext>
                </a:extLst>
              </a:tr>
              <a:tr h="41188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1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2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3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13427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noProof="0" dirty="0">
                          <a:solidFill>
                            <a:schemeClr val="tx1"/>
                          </a:solidFill>
                          <a:effectLst/>
                          <a:latin typeface="Arial" panose="020B0604020202020204" pitchFamily="34" charset="0"/>
                          <a:ea typeface="+mn-ea"/>
                          <a:cs typeface="Arial" panose="020B0604020202020204" pitchFamily="34" charset="0"/>
                        </a:rPr>
                        <a:t>75 </a:t>
                      </a:r>
                      <a:r>
                        <a:rPr lang="en-ZA" sz="1400" kern="1200" noProof="0" dirty="0">
                          <a:solidFill>
                            <a:schemeClr val="tx1"/>
                          </a:solidFill>
                          <a:effectLst/>
                          <a:latin typeface="Arial" panose="020B0604020202020204" pitchFamily="34" charset="0"/>
                          <a:ea typeface="+mn-ea"/>
                          <a:cs typeface="Arial" panose="020B0604020202020204" pitchFamily="34" charset="0"/>
                        </a:rPr>
                        <a:t>vetting files referred to State Security Agency (SSA) for evaluation).</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noProof="0">
                          <a:solidFill>
                            <a:schemeClr val="tx1"/>
                          </a:solidFill>
                          <a:effectLst/>
                          <a:latin typeface="Arial" panose="020B0604020202020204" pitchFamily="34" charset="0"/>
                          <a:ea typeface="+mn-ea"/>
                          <a:cs typeface="Arial" panose="020B0604020202020204" pitchFamily="34" charset="0"/>
                        </a:rPr>
                        <a:t>75 </a:t>
                      </a:r>
                      <a:r>
                        <a:rPr lang="en-ZA" sz="1400" kern="1200" noProof="0">
                          <a:solidFill>
                            <a:schemeClr val="tx1"/>
                          </a:solidFill>
                          <a:effectLst/>
                          <a:latin typeface="Arial" panose="020B0604020202020204" pitchFamily="34" charset="0"/>
                          <a:ea typeface="+mn-ea"/>
                          <a:cs typeface="Arial" panose="020B0604020202020204" pitchFamily="34" charset="0"/>
                        </a:rPr>
                        <a:t>vetting files referred to State Security Agency (SSA) for evaluation).</a:t>
                      </a:r>
                      <a:endParaRPr lang="en-ZA" sz="1400" kern="1200" noProof="0" dirty="0">
                        <a:solidFill>
                          <a:schemeClr val="tx1"/>
                        </a:solidFill>
                        <a:effectLst/>
                        <a:latin typeface="Arial" panose="020B0604020202020204" pitchFamily="34" charset="0"/>
                        <a:ea typeface="+mn-ea"/>
                        <a:cs typeface="Arial" panose="020B0604020202020204"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noProof="0" dirty="0">
                          <a:solidFill>
                            <a:schemeClr val="tx1"/>
                          </a:solidFill>
                          <a:effectLst/>
                          <a:latin typeface="Arial" panose="020B0604020202020204" pitchFamily="34" charset="0"/>
                          <a:ea typeface="+mn-ea"/>
                          <a:cs typeface="Arial" panose="020B0604020202020204" pitchFamily="34" charset="0"/>
                        </a:rPr>
                        <a:t>75 </a:t>
                      </a:r>
                      <a:r>
                        <a:rPr lang="en-ZA" sz="1400" kern="1200" noProof="0" dirty="0">
                          <a:solidFill>
                            <a:schemeClr val="tx1"/>
                          </a:solidFill>
                          <a:effectLst/>
                          <a:latin typeface="Arial" panose="020B0604020202020204" pitchFamily="34" charset="0"/>
                          <a:ea typeface="+mn-ea"/>
                          <a:cs typeface="Arial" panose="020B0604020202020204" pitchFamily="34" charset="0"/>
                        </a:rPr>
                        <a:t>vetting files referred to State Security Agency (SSA) for evaluation).</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803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rgbClr val="00B050"/>
                          </a:solidFill>
                          <a:latin typeface="Arial" panose="020B0604020202020204" pitchFamily="34" charset="0"/>
                          <a:ea typeface="+mn-ea"/>
                          <a:cs typeface="Arial" panose="020B0604020202020204" pitchFamily="34" charset="0"/>
                        </a:rPr>
                        <a:t>Achieved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dirty="0">
                          <a:ln>
                            <a:noFill/>
                          </a:ln>
                          <a:solidFill>
                            <a:schemeClr val="tx1"/>
                          </a:solidFill>
                          <a:effectLst/>
                          <a:latin typeface="Arial" pitchFamily="34" charset="0"/>
                          <a:ea typeface="+mn-ea"/>
                          <a:cs typeface="Arial" pitchFamily="34" charset="0"/>
                        </a:rPr>
                        <a:t>99 </a:t>
                      </a:r>
                      <a:r>
                        <a:rPr lang="en-ZA" sz="1400" b="0" kern="1200" dirty="0">
                          <a:solidFill>
                            <a:schemeClr val="tx1"/>
                          </a:solidFill>
                          <a:effectLst/>
                          <a:latin typeface="Arial" pitchFamily="34" charset="0"/>
                          <a:ea typeface="+mn-ea"/>
                          <a:cs typeface="Arial" pitchFamily="34" charset="0"/>
                        </a:rPr>
                        <a:t>vetting files were referred to State Security Agency (SSA) for evaluation.</a:t>
                      </a:r>
                      <a:endParaRPr kumimoji="0" lang="en-ZA" sz="1400" b="0" i="0" u="none" strike="noStrike" kern="1200" cap="none" normalizeH="0" baseline="0" dirty="0">
                        <a:ln>
                          <a:noFill/>
                        </a:ln>
                        <a:solidFill>
                          <a:schemeClr val="tx1"/>
                        </a:solidFill>
                        <a:effectLst/>
                        <a:latin typeface="Arial" pitchFamily="34" charset="0"/>
                        <a:ea typeface="+mn-ea"/>
                        <a:cs typeface="Arial" pitchFamily="34" charset="0"/>
                      </a:endParaRP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b="1" kern="1200" dirty="0">
                          <a:solidFill>
                            <a:srgbClr val="00B050"/>
                          </a:solidFill>
                          <a:latin typeface="Arial" panose="020B0604020202020204" pitchFamily="34" charset="0"/>
                          <a:ea typeface="+mn-ea"/>
                          <a:cs typeface="Arial" panose="020B0604020202020204" pitchFamily="34" charset="0"/>
                        </a:rPr>
                        <a:t>Achieved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0" i="0" u="none" strike="noStrike" kern="1200" cap="none" normalizeH="0" baseline="0" dirty="0">
                          <a:ln>
                            <a:noFill/>
                          </a:ln>
                          <a:solidFill>
                            <a:schemeClr val="tx1"/>
                          </a:solidFill>
                          <a:effectLst/>
                          <a:latin typeface="Arial" pitchFamily="34" charset="0"/>
                          <a:ea typeface="+mn-ea"/>
                          <a:cs typeface="Arial" pitchFamily="34" charset="0"/>
                        </a:rPr>
                        <a:t>86 </a:t>
                      </a:r>
                      <a:r>
                        <a:rPr lang="en-ZA" sz="1400" b="0" kern="1200" dirty="0">
                          <a:solidFill>
                            <a:schemeClr val="tx1"/>
                          </a:solidFill>
                          <a:effectLst/>
                          <a:latin typeface="Arial" pitchFamily="34" charset="0"/>
                          <a:ea typeface="+mn-ea"/>
                          <a:cs typeface="Arial" pitchFamily="34" charset="0"/>
                        </a:rPr>
                        <a:t>vetting files were referred to State Security Agency (SSA) for evaluation.</a:t>
                      </a:r>
                      <a:endParaRPr kumimoji="0" lang="en-ZA" sz="1400" b="0" i="0" u="none" strike="noStrike" kern="1200" cap="none" normalizeH="0" baseline="0" dirty="0">
                        <a:ln>
                          <a:noFill/>
                        </a:ln>
                        <a:solidFill>
                          <a:schemeClr val="tx1"/>
                        </a:solidFill>
                        <a:effectLst/>
                        <a:latin typeface="Arial" pitchFamily="34" charset="0"/>
                        <a:ea typeface="+mn-ea"/>
                        <a:cs typeface="Arial" pitchFamily="34" charset="0"/>
                      </a:endParaRP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rgbClr val="00B050"/>
                          </a:solidFill>
                          <a:effectLst/>
                          <a:latin typeface="Arial" pitchFamily="34" charset="0"/>
                          <a:ea typeface="+mn-ea"/>
                          <a:cs typeface="Arial" pitchFamily="34" charset="0"/>
                        </a:rPr>
                        <a:t>Achieved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b="0" kern="1200" dirty="0">
                          <a:solidFill>
                            <a:schemeClr val="tx1"/>
                          </a:solidFill>
                          <a:effectLst/>
                          <a:latin typeface="Arial" pitchFamily="34" charset="0"/>
                          <a:ea typeface="+mn-ea"/>
                          <a:cs typeface="Arial" pitchFamily="34" charset="0"/>
                        </a:rPr>
                        <a:t>94 </a:t>
                      </a:r>
                      <a:r>
                        <a:rPr lang="en-ZA" sz="1400" b="0" kern="1200" dirty="0">
                          <a:solidFill>
                            <a:schemeClr val="tx1"/>
                          </a:solidFill>
                          <a:effectLst/>
                          <a:latin typeface="Arial" pitchFamily="34" charset="0"/>
                          <a:ea typeface="+mn-ea"/>
                          <a:cs typeface="Arial" pitchFamily="34" charset="0"/>
                        </a:rPr>
                        <a:t>vetting files referred to State Security Agency (SSA) for evaluation.</a:t>
                      </a:r>
                    </a:p>
                    <a:p>
                      <a:endParaRPr lang="en-ZA" dirty="0"/>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28712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nSpc>
                <a:spcPct val="110000"/>
              </a:lnSpc>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125" name="Slide Number Placeholder 3"/>
          <p:cNvSpPr>
            <a:spLocks noGrp="1"/>
          </p:cNvSpPr>
          <p:nvPr>
            <p:ph type="sldNum" sz="quarter" idx="12"/>
          </p:nvPr>
        </p:nvSpPr>
        <p:spPr bwMode="auto">
          <a:xfrm>
            <a:off x="4644231" y="6318866"/>
            <a:ext cx="481951" cy="289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34</a:t>
            </a:fld>
            <a:endParaRPr lang="en-ZA" altLang="en-US" sz="1800" b="1" dirty="0"/>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7" name="TextBox 7"/>
          <p:cNvSpPr txBox="1"/>
          <p:nvPr/>
        </p:nvSpPr>
        <p:spPr>
          <a:xfrm>
            <a:off x="152400" y="2752436"/>
            <a:ext cx="8785225" cy="584200"/>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p:spPr>
        <p:txBody>
          <a:bodyPr>
            <a:spAutoFit/>
          </a:bodyPr>
          <a:lstStyle/>
          <a:p>
            <a:pPr algn="ctr">
              <a:defRPr/>
            </a:pPr>
            <a:r>
              <a:rPr lang="en-US" sz="3200" b="1" cap="all" dirty="0">
                <a:solidFill>
                  <a:schemeClr val="bg1"/>
                </a:solidFill>
                <a:effectLst>
                  <a:outerShdw blurRad="38100" dist="38100" dir="2700000" rotWithShape="0">
                    <a:srgbClr val="000000">
                      <a:alpha val="43137"/>
                    </a:srgbClr>
                  </a:outerShdw>
                </a:effectLst>
                <a:latin typeface="Arial"/>
                <a:ea typeface="Arial"/>
                <a:cs typeface="Arial"/>
                <a:sym typeface="Arial"/>
              </a:rPr>
              <a:t> </a:t>
            </a:r>
            <a:r>
              <a:rPr lang="en-US" sz="3200" b="1" cap="all" dirty="0">
                <a:effectLst>
                  <a:outerShdw blurRad="38100" dist="38100" dir="2700000" rotWithShape="0">
                    <a:srgbClr val="000000">
                      <a:alpha val="43137"/>
                    </a:srgbClr>
                  </a:outerShdw>
                </a:effectLst>
                <a:latin typeface="Arial"/>
                <a:ea typeface="Arial"/>
                <a:cs typeface="Arial"/>
                <a:sym typeface="Arial"/>
              </a:rPr>
              <a:t>programme 2: civic affairs</a:t>
            </a:r>
          </a:p>
        </p:txBody>
      </p:sp>
    </p:spTree>
    <p:extLst>
      <p:ext uri="{BB962C8B-B14F-4D97-AF65-F5344CB8AC3E}">
        <p14:creationId xmlns:p14="http://schemas.microsoft.com/office/powerpoint/2010/main" val="4120122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35</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086988566"/>
              </p:ext>
            </p:extLst>
          </p:nvPr>
        </p:nvGraphicFramePr>
        <p:xfrm>
          <a:off x="44969" y="65134"/>
          <a:ext cx="9099030" cy="5929267"/>
        </p:xfrm>
        <a:graphic>
          <a:graphicData uri="http://schemas.openxmlformats.org/drawingml/2006/table">
            <a:tbl>
              <a:tblPr/>
              <a:tblGrid>
                <a:gridCol w="3067686">
                  <a:extLst>
                    <a:ext uri="{9D8B030D-6E8A-4147-A177-3AD203B41FA5}">
                      <a16:colId xmlns:a16="http://schemas.microsoft.com/office/drawing/2014/main" val="20000"/>
                    </a:ext>
                  </a:extLst>
                </a:gridCol>
                <a:gridCol w="2741987">
                  <a:extLst>
                    <a:ext uri="{9D8B030D-6E8A-4147-A177-3AD203B41FA5}">
                      <a16:colId xmlns:a16="http://schemas.microsoft.com/office/drawing/2014/main" val="20003"/>
                    </a:ext>
                  </a:extLst>
                </a:gridCol>
                <a:gridCol w="3289357">
                  <a:extLst>
                    <a:ext uri="{9D8B030D-6E8A-4147-A177-3AD203B41FA5}">
                      <a16:colId xmlns:a16="http://schemas.microsoft.com/office/drawing/2014/main" val="20002"/>
                    </a:ext>
                  </a:extLst>
                </a:gridCol>
              </a:tblGrid>
              <a:tr h="364063">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chemeClr val="tx1"/>
                          </a:solidFill>
                          <a:effectLst/>
                          <a:latin typeface="Arial" charset="0"/>
                          <a:ea typeface="+mn-ea"/>
                          <a:cs typeface="Arial" charset="0"/>
                        </a:rPr>
                        <a:t>PROGRAMME 2: CITIZEN AFFAIRS</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64063">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ZA" sz="1400" b="1" i="0" u="none" strike="noStrike" cap="none" normalizeH="0" baseline="0" dirty="0">
                          <a:ln>
                            <a:noFill/>
                          </a:ln>
                          <a:solidFill>
                            <a:schemeClr val="tx1"/>
                          </a:solidFill>
                          <a:effectLst/>
                          <a:latin typeface="Arial" charset="0"/>
                          <a:cs typeface="Arial" charset="0"/>
                        </a:rPr>
                        <a:t>ANNUAL </a:t>
                      </a:r>
                      <a:r>
                        <a:rPr kumimoji="0" lang="en-ZA" sz="1400" b="1" i="0" u="none" strike="noStrike" kern="1200" cap="none" normalizeH="0" baseline="0" dirty="0">
                          <a:ln>
                            <a:noFill/>
                          </a:ln>
                          <a:solidFill>
                            <a:schemeClr val="tx1"/>
                          </a:solidFill>
                          <a:effectLst/>
                          <a:latin typeface="Arial" charset="0"/>
                          <a:ea typeface="+mn-ea"/>
                          <a:cs typeface="Arial" charset="0"/>
                        </a:rPr>
                        <a:t>TARGET</a:t>
                      </a:r>
                      <a:r>
                        <a:rPr kumimoji="0" lang="en-US" sz="1400" b="1" i="0" u="none" strike="noStrike" kern="1200" cap="none" normalizeH="0" baseline="0" dirty="0">
                          <a:ln>
                            <a:noFill/>
                          </a:ln>
                          <a:solidFill>
                            <a:schemeClr val="tx1"/>
                          </a:solidFill>
                          <a:effectLst/>
                          <a:latin typeface="Arial" charset="0"/>
                          <a:ea typeface="+mn-ea"/>
                          <a:cs typeface="Arial" charset="0"/>
                        </a:rPr>
                        <a:t>: </a:t>
                      </a:r>
                      <a:r>
                        <a:rPr lang="en-ZA" sz="1400" b="1" kern="1200" dirty="0">
                          <a:solidFill>
                            <a:schemeClr val="tx1"/>
                          </a:solidFill>
                          <a:effectLst/>
                          <a:latin typeface="Arial" panose="020B0604020202020204" pitchFamily="34" charset="0"/>
                          <a:ea typeface="+mn-ea"/>
                          <a:cs typeface="Arial" panose="020B0604020202020204" pitchFamily="34" charset="0"/>
                        </a:rPr>
                        <a:t>700 000 births registered within 30 calendar days</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851721887"/>
                  </a:ext>
                </a:extLst>
              </a:tr>
              <a:tr h="41376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1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2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3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3819557">
                <a:tc>
                  <a:txBody>
                    <a:bodyPr/>
                    <a:lstStyle/>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ZA" sz="1300" b="0" i="0" u="none" strike="noStrike" kern="1200" baseline="0" dirty="0">
                          <a:solidFill>
                            <a:schemeClr val="tx1"/>
                          </a:solidFill>
                          <a:latin typeface="Arial" panose="020B0604020202020204" pitchFamily="34" charset="0"/>
                          <a:ea typeface="+mn-ea"/>
                          <a:cs typeface="Arial" panose="020B0604020202020204" pitchFamily="34" charset="0"/>
                        </a:rPr>
                        <a:t>100% fully functional front offices – 177 980</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ZA" sz="1300" b="0" i="0" u="none" strike="noStrike" kern="1200" baseline="0" dirty="0">
                          <a:solidFill>
                            <a:schemeClr val="tx1"/>
                          </a:solidFill>
                          <a:latin typeface="Arial" panose="020B0604020202020204" pitchFamily="34" charset="0"/>
                          <a:ea typeface="+mn-ea"/>
                          <a:cs typeface="Arial" panose="020B0604020202020204" pitchFamily="34" charset="0"/>
                        </a:rPr>
                        <a:t>75%  functional front offices – 133 485</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ZA" sz="1300" b="0" i="0" u="none" strike="noStrike" kern="1200" baseline="0" dirty="0">
                          <a:solidFill>
                            <a:schemeClr val="tx1"/>
                          </a:solidFill>
                          <a:latin typeface="Arial" panose="020B0604020202020204" pitchFamily="34" charset="0"/>
                          <a:ea typeface="+mn-ea"/>
                          <a:cs typeface="Arial" panose="020B0604020202020204" pitchFamily="34" charset="0"/>
                        </a:rPr>
                        <a:t>50% fully functional front offices – 88 990</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ZA" sz="1300" b="0" i="0" u="none" strike="noStrike" kern="1200" baseline="0" dirty="0">
                          <a:solidFill>
                            <a:schemeClr val="tx1"/>
                          </a:solidFill>
                          <a:latin typeface="Arial" panose="020B0604020202020204" pitchFamily="34" charset="0"/>
                          <a:ea typeface="+mn-ea"/>
                          <a:cs typeface="Arial" panose="020B0604020202020204" pitchFamily="34" charset="0"/>
                        </a:rPr>
                        <a:t>33.3 % functional front offices – 59 267</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Level  5 No service to be rendered</a:t>
                      </a:r>
                    </a:p>
                    <a:p>
                      <a:pPr marL="0" marR="0" indent="0" algn="l" defTabSz="457200" rtl="0" eaLnBrk="1" fontAlgn="auto" latinLnBrk="0" hangingPunct="1">
                        <a:lnSpc>
                          <a:spcPct val="105000"/>
                        </a:lnSpc>
                        <a:spcBef>
                          <a:spcPts val="0"/>
                        </a:spcBef>
                        <a:spcAft>
                          <a:spcPts val="0"/>
                        </a:spcAft>
                        <a:buClrTx/>
                        <a:buSzTx/>
                        <a:buFont typeface="Arial" panose="020B0604020202020204" pitchFamily="34" charset="0"/>
                        <a:buNone/>
                        <a:tabLst/>
                        <a:defRPr/>
                      </a:pPr>
                      <a:endParaRPr lang="en-US" sz="1300" b="1" kern="1200" dirty="0">
                        <a:solidFill>
                          <a:schemeClr val="tx1"/>
                        </a:solidFill>
                        <a:effectLst/>
                        <a:latin typeface="Arial" pitchFamily="34" charset="0"/>
                        <a:ea typeface="+mn-ea"/>
                        <a:cs typeface="Arial" pitchFamily="34" charset="0"/>
                      </a:endParaRPr>
                    </a:p>
                    <a:p>
                      <a:pPr marL="0" marR="0" indent="0" algn="l"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US" sz="1300" b="1" kern="1200" dirty="0">
                          <a:solidFill>
                            <a:schemeClr val="tx1"/>
                          </a:solidFill>
                          <a:effectLst/>
                          <a:latin typeface="Arial" pitchFamily="34" charset="0"/>
                          <a:ea typeface="+mn-ea"/>
                          <a:cs typeface="Arial" pitchFamily="34" charset="0"/>
                        </a:rPr>
                        <a:t>Revised Quarter</a:t>
                      </a:r>
                      <a:r>
                        <a:rPr lang="en-US" sz="1300" b="1" kern="1200" baseline="0" dirty="0">
                          <a:solidFill>
                            <a:schemeClr val="tx1"/>
                          </a:solidFill>
                          <a:effectLst/>
                          <a:latin typeface="Arial" pitchFamily="34" charset="0"/>
                          <a:ea typeface="+mn-ea"/>
                          <a:cs typeface="Arial" pitchFamily="34" charset="0"/>
                        </a:rPr>
                        <a:t> 1</a:t>
                      </a:r>
                      <a:r>
                        <a:rPr lang="en-US" sz="1300" b="1" kern="1200" dirty="0">
                          <a:solidFill>
                            <a:schemeClr val="tx1"/>
                          </a:solidFill>
                          <a:effectLst/>
                          <a:latin typeface="Arial" pitchFamily="34" charset="0"/>
                          <a:ea typeface="+mn-ea"/>
                          <a:cs typeface="Arial" pitchFamily="34" charset="0"/>
                        </a:rPr>
                        <a:t> Target 166 680:</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100% capacity from 1 April to 15 June. Reduced capacity to 50%  from 16 to 30 June 2021 due to implementation of lockdown levels 3 &amp; 4.</a:t>
                      </a:r>
                      <a:endParaRPr lang="en-ZA" sz="13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ZA" sz="1300" b="0" i="0" u="none" strike="noStrike" kern="1200" baseline="0" dirty="0">
                          <a:solidFill>
                            <a:schemeClr val="tx1"/>
                          </a:solidFill>
                          <a:latin typeface="Arial" panose="020B0604020202020204" pitchFamily="34" charset="0"/>
                          <a:ea typeface="+mn-ea"/>
                          <a:cs typeface="Arial" panose="020B0604020202020204" pitchFamily="34" charset="0"/>
                        </a:rPr>
                        <a:t>100% fully functional front offices – 178 596</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ZA" sz="1300" b="0" i="0" u="none" strike="noStrike" kern="1200" baseline="0" dirty="0">
                          <a:solidFill>
                            <a:schemeClr val="tx1"/>
                          </a:solidFill>
                          <a:latin typeface="Arial" panose="020B0604020202020204" pitchFamily="34" charset="0"/>
                          <a:ea typeface="+mn-ea"/>
                          <a:cs typeface="Arial" panose="020B0604020202020204" pitchFamily="34" charset="0"/>
                        </a:rPr>
                        <a:t>75%  functional front offices – 133 947</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ZA" sz="1300" b="0" i="0" u="none" strike="noStrike" kern="1200" baseline="0" dirty="0">
                          <a:solidFill>
                            <a:schemeClr val="tx1"/>
                          </a:solidFill>
                          <a:latin typeface="Arial" panose="020B0604020202020204" pitchFamily="34" charset="0"/>
                          <a:ea typeface="+mn-ea"/>
                          <a:cs typeface="Arial" panose="020B0604020202020204" pitchFamily="34" charset="0"/>
                        </a:rPr>
                        <a:t>50% fully functional front offices – 89 298</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ZA" sz="1300" b="0" i="0" u="none" strike="noStrike" kern="1200" baseline="0" dirty="0">
                          <a:solidFill>
                            <a:schemeClr val="tx1"/>
                          </a:solidFill>
                          <a:latin typeface="Arial" panose="020B0604020202020204" pitchFamily="34" charset="0"/>
                          <a:ea typeface="+mn-ea"/>
                          <a:cs typeface="Arial" panose="020B0604020202020204" pitchFamily="34" charset="0"/>
                        </a:rPr>
                        <a:t>33.3 % functional front offices – 59 473</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Level  5 No service to be rendered</a:t>
                      </a:r>
                    </a:p>
                    <a:p>
                      <a:pPr marL="0" marR="0" indent="0" algn="l" defTabSz="457200" rtl="0" eaLnBrk="1" fontAlgn="auto" latinLnBrk="0" hangingPunct="1">
                        <a:lnSpc>
                          <a:spcPct val="105000"/>
                        </a:lnSpc>
                        <a:spcBef>
                          <a:spcPts val="0"/>
                        </a:spcBef>
                        <a:spcAft>
                          <a:spcPts val="0"/>
                        </a:spcAft>
                        <a:buClrTx/>
                        <a:buSzTx/>
                        <a:buFont typeface="Arial" panose="020B0604020202020204" pitchFamily="34" charset="0"/>
                        <a:buNone/>
                        <a:tabLst/>
                        <a:defRPr/>
                      </a:pPr>
                      <a:endParaRPr lang="en-US" sz="1300" b="1" kern="1200" dirty="0">
                        <a:solidFill>
                          <a:schemeClr val="tx1"/>
                        </a:solidFill>
                        <a:effectLst/>
                        <a:latin typeface="Arial" pitchFamily="34" charset="0"/>
                        <a:ea typeface="+mn-ea"/>
                        <a:cs typeface="Arial" pitchFamily="34" charset="0"/>
                      </a:endParaRPr>
                    </a:p>
                    <a:p>
                      <a:pPr marL="0" marR="0" indent="0" algn="l"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US" sz="1300" b="1" kern="1200" dirty="0">
                          <a:solidFill>
                            <a:schemeClr val="tx1"/>
                          </a:solidFill>
                          <a:effectLst/>
                          <a:latin typeface="Arial" pitchFamily="34" charset="0"/>
                          <a:ea typeface="+mn-ea"/>
                          <a:cs typeface="Arial" pitchFamily="34" charset="0"/>
                        </a:rPr>
                        <a:t>Revised Quarter</a:t>
                      </a:r>
                      <a:r>
                        <a:rPr lang="en-US" sz="1300" b="1" kern="1200" baseline="0" dirty="0">
                          <a:solidFill>
                            <a:schemeClr val="tx1"/>
                          </a:solidFill>
                          <a:effectLst/>
                          <a:latin typeface="Arial" pitchFamily="34" charset="0"/>
                          <a:ea typeface="+mn-ea"/>
                          <a:cs typeface="Arial" pitchFamily="34" charset="0"/>
                        </a:rPr>
                        <a:t> 2</a:t>
                      </a:r>
                      <a:r>
                        <a:rPr lang="en-US" sz="1300" b="1" kern="1200" dirty="0">
                          <a:solidFill>
                            <a:schemeClr val="tx1"/>
                          </a:solidFill>
                          <a:effectLst/>
                          <a:latin typeface="Arial" pitchFamily="34" charset="0"/>
                          <a:ea typeface="+mn-ea"/>
                          <a:cs typeface="Arial" pitchFamily="34" charset="0"/>
                        </a:rPr>
                        <a:t> Target 95 676:</a:t>
                      </a:r>
                    </a:p>
                    <a:p>
                      <a:pPr marL="430213"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50% capacity from 1 July to 16 September. Increased capacity to 75% from 17 September 2021.</a:t>
                      </a:r>
                      <a:endParaRPr lang="en-ZA" sz="13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2563" indent="-182563" algn="l" defTabSz="457200" rtl="0" eaLnBrk="1" latinLnBrk="0" hangingPunct="1">
                        <a:lnSpc>
                          <a:spcPct val="105000"/>
                        </a:lnSpc>
                        <a:spcAft>
                          <a:spcPts val="0"/>
                        </a:spcAft>
                        <a:buFont typeface="Arial" panose="020B0604020202020204" pitchFamily="34" charset="0"/>
                        <a:buChar char="•"/>
                      </a:pPr>
                      <a:r>
                        <a:rPr lang="en-ZA" sz="1300" b="0" i="0" u="none" strike="noStrike" kern="1200" baseline="0" dirty="0">
                          <a:solidFill>
                            <a:schemeClr val="tx1"/>
                          </a:solidFill>
                          <a:latin typeface="Arial" panose="020B0604020202020204" pitchFamily="34" charset="0"/>
                          <a:ea typeface="+mn-ea"/>
                          <a:cs typeface="Arial" panose="020B0604020202020204" pitchFamily="34" charset="0"/>
                        </a:rPr>
                        <a:t>100% fully functional front offices – 168 424</a:t>
                      </a:r>
                    </a:p>
                    <a:p>
                      <a:pPr marL="182563" indent="-182563" algn="l" defTabSz="457200" rtl="0" eaLnBrk="1" latinLnBrk="0" hangingPunct="1">
                        <a:lnSpc>
                          <a:spcPct val="105000"/>
                        </a:lnSpc>
                        <a:spcAft>
                          <a:spcPts val="0"/>
                        </a:spcAft>
                        <a:buFont typeface="Arial" panose="020B0604020202020204" pitchFamily="34" charset="0"/>
                        <a:buChar char="•"/>
                      </a:pPr>
                      <a:r>
                        <a:rPr lang="en-ZA" sz="1300" b="0" i="0" u="none" strike="noStrike" kern="1200" baseline="0" dirty="0">
                          <a:solidFill>
                            <a:schemeClr val="tx1"/>
                          </a:solidFill>
                          <a:latin typeface="Arial" panose="020B0604020202020204" pitchFamily="34" charset="0"/>
                          <a:ea typeface="+mn-ea"/>
                          <a:cs typeface="Arial" panose="020B0604020202020204" pitchFamily="34" charset="0"/>
                        </a:rPr>
                        <a:t>75%  functional front offices – 126 318</a:t>
                      </a:r>
                    </a:p>
                    <a:p>
                      <a:pPr marL="182563" indent="-182563" algn="l" defTabSz="457200" rtl="0" eaLnBrk="1" latinLnBrk="0" hangingPunct="1">
                        <a:lnSpc>
                          <a:spcPct val="105000"/>
                        </a:lnSpc>
                        <a:spcAft>
                          <a:spcPts val="0"/>
                        </a:spcAft>
                        <a:buFont typeface="Arial" panose="020B0604020202020204" pitchFamily="34" charset="0"/>
                        <a:buChar char="•"/>
                      </a:pPr>
                      <a:r>
                        <a:rPr lang="en-ZA" sz="1300" b="0" i="0" u="none" strike="noStrike" kern="1200" baseline="0" dirty="0">
                          <a:solidFill>
                            <a:schemeClr val="tx1"/>
                          </a:solidFill>
                          <a:latin typeface="Arial" panose="020B0604020202020204" pitchFamily="34" charset="0"/>
                          <a:ea typeface="+mn-ea"/>
                          <a:cs typeface="Arial" panose="020B0604020202020204" pitchFamily="34" charset="0"/>
                        </a:rPr>
                        <a:t>50% fully functional front offices – 84 212</a:t>
                      </a:r>
                    </a:p>
                    <a:p>
                      <a:pPr marL="182563" marR="0" indent="-182563" algn="l" defTabSz="4572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en-ZA" sz="1300" b="0" i="0" u="none" strike="noStrike" kern="1200" baseline="0" dirty="0">
                          <a:solidFill>
                            <a:schemeClr val="tx1"/>
                          </a:solidFill>
                          <a:latin typeface="Arial" panose="020B0604020202020204" pitchFamily="34" charset="0"/>
                          <a:ea typeface="+mn-ea"/>
                          <a:cs typeface="Arial" panose="020B0604020202020204" pitchFamily="34" charset="0"/>
                        </a:rPr>
                        <a:t>33.3 % functional front offices – 56 085</a:t>
                      </a:r>
                    </a:p>
                    <a:p>
                      <a:pPr marL="182563" marR="0" indent="-182563" algn="l" defTabSz="4572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Level  5 No service to be rendered</a:t>
                      </a:r>
                    </a:p>
                    <a:p>
                      <a:pPr marL="0" marR="0" indent="0" algn="l" defTabSz="457200" rtl="0" eaLnBrk="1" fontAlgn="auto" latinLnBrk="0" hangingPunct="1">
                        <a:lnSpc>
                          <a:spcPct val="105000"/>
                        </a:lnSpc>
                        <a:spcBef>
                          <a:spcPts val="0"/>
                        </a:spcBef>
                        <a:spcAft>
                          <a:spcPts val="0"/>
                        </a:spcAft>
                        <a:buClrTx/>
                        <a:buSzTx/>
                        <a:buFont typeface="Arial" panose="020B0604020202020204" pitchFamily="34" charset="0"/>
                        <a:buNone/>
                        <a:tabLst/>
                        <a:defRPr/>
                      </a:pPr>
                      <a:endParaRPr lang="en-US" sz="1300" b="1" kern="1200" dirty="0">
                        <a:solidFill>
                          <a:schemeClr val="tx1"/>
                        </a:solidFill>
                        <a:effectLst/>
                        <a:latin typeface="Arial" pitchFamily="34" charset="0"/>
                        <a:ea typeface="+mn-ea"/>
                        <a:cs typeface="Arial" pitchFamily="34" charset="0"/>
                      </a:endParaRPr>
                    </a:p>
                    <a:p>
                      <a:pPr marL="0" marR="0" indent="0" algn="l"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US" sz="1300" b="1" kern="1200" dirty="0">
                          <a:solidFill>
                            <a:schemeClr val="tx1"/>
                          </a:solidFill>
                          <a:effectLst/>
                          <a:latin typeface="Arial" pitchFamily="34" charset="0"/>
                          <a:ea typeface="+mn-ea"/>
                          <a:cs typeface="Arial" pitchFamily="34" charset="0"/>
                        </a:rPr>
                        <a:t>Revised Quarter</a:t>
                      </a:r>
                      <a:r>
                        <a:rPr lang="en-US" sz="1300" b="1" kern="1200" baseline="0" dirty="0">
                          <a:solidFill>
                            <a:schemeClr val="tx1"/>
                          </a:solidFill>
                          <a:effectLst/>
                          <a:latin typeface="Arial" pitchFamily="34" charset="0"/>
                          <a:ea typeface="+mn-ea"/>
                          <a:cs typeface="Arial" pitchFamily="34" charset="0"/>
                        </a:rPr>
                        <a:t> 3</a:t>
                      </a:r>
                      <a:r>
                        <a:rPr lang="en-US" sz="1300" b="1" kern="1200" dirty="0">
                          <a:solidFill>
                            <a:schemeClr val="tx1"/>
                          </a:solidFill>
                          <a:effectLst/>
                          <a:latin typeface="Arial" pitchFamily="34" charset="0"/>
                          <a:ea typeface="+mn-ea"/>
                          <a:cs typeface="Arial" pitchFamily="34" charset="0"/>
                        </a:rPr>
                        <a:t> Target 165 751:</a:t>
                      </a:r>
                    </a:p>
                    <a:p>
                      <a:pPr marL="285750" marR="0" indent="-285750" algn="l" defTabSz="4572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en-US" sz="1300" b="0" i="1" kern="1200" dirty="0">
                          <a:solidFill>
                            <a:schemeClr val="tx1"/>
                          </a:solidFill>
                          <a:effectLst/>
                          <a:latin typeface="Arial" pitchFamily="34" charset="0"/>
                          <a:ea typeface="+mn-ea"/>
                          <a:cs typeface="Arial" pitchFamily="34" charset="0"/>
                        </a:rPr>
                        <a:t>75</a:t>
                      </a: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 capacity from 01 – 06 October 2021. (Target = 8 020)</a:t>
                      </a:r>
                    </a:p>
                    <a:p>
                      <a:pPr marL="285750" marR="0" indent="-285750" algn="l" defTabSz="4572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100% capacity from 07 October to 31 December 2021. (Target = 157 731)</a:t>
                      </a:r>
                      <a:endParaRPr lang="en-ZA" sz="13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78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i="0" u="none" strike="noStrike" kern="1200" baseline="0" dirty="0">
                          <a:solidFill>
                            <a:srgbClr val="00B050"/>
                          </a:solidFill>
                          <a:latin typeface="Arial" panose="020B0604020202020204" pitchFamily="34" charset="0"/>
                          <a:ea typeface="+mn-ea"/>
                          <a:cs typeface="Arial" panose="020B0604020202020204" pitchFamily="34" charset="0"/>
                        </a:rPr>
                        <a:t>Achieved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normalizeH="0" baseline="0" dirty="0">
                          <a:ln>
                            <a:noFill/>
                          </a:ln>
                          <a:solidFill>
                            <a:schemeClr val="tx1"/>
                          </a:solidFill>
                          <a:effectLst/>
                          <a:latin typeface="Arial" charset="0"/>
                          <a:ea typeface="+mn-ea"/>
                          <a:cs typeface="+mn-cs"/>
                        </a:rPr>
                        <a:t>207 935 Births were registered within 30 days.</a:t>
                      </a: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i="0" u="none" strike="noStrike" kern="1200" baseline="0" dirty="0">
                          <a:solidFill>
                            <a:srgbClr val="00B050"/>
                          </a:solidFill>
                          <a:latin typeface="Arial" panose="020B0604020202020204" pitchFamily="34" charset="0"/>
                          <a:ea typeface="+mn-ea"/>
                          <a:cs typeface="Arial" panose="020B0604020202020204" pitchFamily="34" charset="0"/>
                        </a:rPr>
                        <a:t>Achieved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normalizeH="0" baseline="0" dirty="0">
                          <a:ln>
                            <a:noFill/>
                          </a:ln>
                          <a:solidFill>
                            <a:schemeClr val="tx1"/>
                          </a:solidFill>
                          <a:effectLst/>
                          <a:latin typeface="Arial" charset="0"/>
                          <a:ea typeface="+mn-ea"/>
                          <a:cs typeface="+mn-cs"/>
                        </a:rPr>
                        <a:t>199 708 Births were registered within 30 days.</a:t>
                      </a: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b="1" i="0" u="none" strike="noStrike" kern="1200" baseline="0" dirty="0">
                          <a:solidFill>
                            <a:srgbClr val="00B050"/>
                          </a:solidFill>
                          <a:latin typeface="Arial" panose="020B0604020202020204" pitchFamily="34" charset="0"/>
                          <a:ea typeface="+mn-ea"/>
                          <a:cs typeface="Arial" panose="020B0604020202020204" pitchFamily="34" charset="0"/>
                        </a:rPr>
                        <a:t>Achieved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normalizeH="0" baseline="0" dirty="0">
                          <a:ln>
                            <a:noFill/>
                          </a:ln>
                          <a:solidFill>
                            <a:schemeClr val="tx1"/>
                          </a:solidFill>
                          <a:effectLst/>
                          <a:latin typeface="Arial" charset="0"/>
                          <a:ea typeface="+mn-ea"/>
                          <a:cs typeface="+mn-cs"/>
                        </a:rPr>
                        <a:t>188 306 Births registered within 30 days.</a:t>
                      </a: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5826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36</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09378368"/>
              </p:ext>
            </p:extLst>
          </p:nvPr>
        </p:nvGraphicFramePr>
        <p:xfrm>
          <a:off x="44969" y="65136"/>
          <a:ext cx="9089795" cy="5916551"/>
        </p:xfrm>
        <a:graphic>
          <a:graphicData uri="http://schemas.openxmlformats.org/drawingml/2006/table">
            <a:tbl>
              <a:tblPr/>
              <a:tblGrid>
                <a:gridCol w="2855249">
                  <a:extLst>
                    <a:ext uri="{9D8B030D-6E8A-4147-A177-3AD203B41FA5}">
                      <a16:colId xmlns:a16="http://schemas.microsoft.com/office/drawing/2014/main" val="20000"/>
                    </a:ext>
                  </a:extLst>
                </a:gridCol>
                <a:gridCol w="2761673">
                  <a:extLst>
                    <a:ext uri="{9D8B030D-6E8A-4147-A177-3AD203B41FA5}">
                      <a16:colId xmlns:a16="http://schemas.microsoft.com/office/drawing/2014/main" val="20003"/>
                    </a:ext>
                  </a:extLst>
                </a:gridCol>
                <a:gridCol w="3472873">
                  <a:extLst>
                    <a:ext uri="{9D8B030D-6E8A-4147-A177-3AD203B41FA5}">
                      <a16:colId xmlns:a16="http://schemas.microsoft.com/office/drawing/2014/main" val="20002"/>
                    </a:ext>
                  </a:extLst>
                </a:gridCol>
              </a:tblGrid>
              <a:tr h="345947">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chemeClr val="tx1"/>
                          </a:solidFill>
                          <a:effectLst/>
                          <a:latin typeface="Arial" charset="0"/>
                          <a:ea typeface="+mn-ea"/>
                          <a:cs typeface="Arial" charset="0"/>
                        </a:rPr>
                        <a:t>PROGRAMME 2: CITIZEN AFFAIRS</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965550">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Annual Target: </a:t>
                      </a: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1 600  000 smart ID cards issued to citizens (including naturalised and holders of permanent residence permits) 16 years of age and above</a:t>
                      </a:r>
                    </a:p>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Scenario Planning – 1 566 985 smart ID cards issued to citizens (including naturalised and holders of permanent residence permits) 16 years of age and above</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2848257625"/>
                  </a:ext>
                </a:extLst>
              </a:tr>
              <a:tr h="404957">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1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2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3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2025193">
                <a:tc>
                  <a:txBody>
                    <a:bodyPr/>
                    <a:lstStyle/>
                    <a:p>
                      <a:pPr marL="0" marR="0" indent="0" algn="l"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US" sz="1400" b="1" kern="1200" dirty="0">
                          <a:solidFill>
                            <a:schemeClr val="tx1"/>
                          </a:solidFill>
                          <a:effectLst/>
                          <a:latin typeface="Arial" pitchFamily="34" charset="0"/>
                          <a:ea typeface="+mn-ea"/>
                          <a:cs typeface="Arial" pitchFamily="34" charset="0"/>
                        </a:rPr>
                        <a:t>Revised Quarter</a:t>
                      </a:r>
                      <a:r>
                        <a:rPr lang="en-US" sz="1400" b="1" kern="1200" baseline="0" dirty="0">
                          <a:solidFill>
                            <a:schemeClr val="tx1"/>
                          </a:solidFill>
                          <a:effectLst/>
                          <a:latin typeface="Arial" pitchFamily="34" charset="0"/>
                          <a:ea typeface="+mn-ea"/>
                          <a:cs typeface="Arial" pitchFamily="34" charset="0"/>
                        </a:rPr>
                        <a:t> 1</a:t>
                      </a:r>
                      <a:r>
                        <a:rPr lang="en-US" sz="1400" b="1" kern="1200" dirty="0">
                          <a:solidFill>
                            <a:schemeClr val="tx1"/>
                          </a:solidFill>
                          <a:effectLst/>
                          <a:latin typeface="Arial" pitchFamily="34" charset="0"/>
                          <a:ea typeface="+mn-ea"/>
                          <a:cs typeface="Arial" pitchFamily="34" charset="0"/>
                        </a:rPr>
                        <a:t> Target</a:t>
                      </a:r>
                    </a:p>
                    <a:p>
                      <a:pPr marL="0" marR="0" indent="0" algn="l"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US" sz="1400" b="1" kern="1200" dirty="0">
                          <a:solidFill>
                            <a:schemeClr val="tx1"/>
                          </a:solidFill>
                          <a:effectLst/>
                          <a:latin typeface="Arial" pitchFamily="34" charset="0"/>
                          <a:ea typeface="+mn-ea"/>
                          <a:cs typeface="Arial" pitchFamily="34" charset="0"/>
                        </a:rPr>
                        <a:t>381 920:</a:t>
                      </a:r>
                    </a:p>
                    <a:p>
                      <a:pPr marL="0" marR="0" indent="0" algn="l" defTabSz="457200" rtl="0" eaLnBrk="1" fontAlgn="auto" latinLnBrk="0" hangingPunct="1">
                        <a:lnSpc>
                          <a:spcPct val="105000"/>
                        </a:lnSpc>
                        <a:spcBef>
                          <a:spcPts val="0"/>
                        </a:spcBef>
                        <a:spcAft>
                          <a:spcPts val="0"/>
                        </a:spcAft>
                        <a:buClrTx/>
                        <a:buSzTx/>
                        <a:buFont typeface="Arial" panose="020B0604020202020204" pitchFamily="34" charset="0"/>
                        <a:buNone/>
                        <a:tabLst/>
                        <a:defRPr/>
                      </a:pPr>
                      <a:endParaRPr lang="en-US" sz="1400" b="1" kern="1200" dirty="0">
                        <a:solidFill>
                          <a:schemeClr val="tx1"/>
                        </a:solidFill>
                        <a:effectLst/>
                        <a:latin typeface="Arial" pitchFamily="34" charset="0"/>
                        <a:ea typeface="+mn-ea"/>
                        <a:cs typeface="Arial" pitchFamily="34" charset="0"/>
                      </a:endParaRPr>
                    </a:p>
                    <a:p>
                      <a:pPr marL="87313" marR="0" lvl="0" indent="-87313" algn="l" defTabSz="4572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100% capacity from 1 April to 15 June. </a:t>
                      </a:r>
                    </a:p>
                    <a:p>
                      <a:pPr marL="87313" marR="0" lvl="0" indent="-87313" algn="l" defTabSz="4572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Capacity reduced to 50% from 16 to 30 June 2021 due to implementation of lockdown level 3 &amp; 4.</a:t>
                      </a:r>
                    </a:p>
                  </a:txBody>
                  <a:tcPr marL="72000" marR="7200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US" sz="1400" b="1" kern="1200" dirty="0">
                          <a:solidFill>
                            <a:schemeClr val="tx1"/>
                          </a:solidFill>
                          <a:effectLst/>
                          <a:latin typeface="Arial" pitchFamily="34" charset="0"/>
                          <a:ea typeface="+mn-ea"/>
                          <a:cs typeface="Arial" pitchFamily="34" charset="0"/>
                        </a:rPr>
                        <a:t>Revised Quarter</a:t>
                      </a:r>
                      <a:r>
                        <a:rPr lang="en-US" sz="1400" b="1" kern="1200" baseline="0" dirty="0">
                          <a:solidFill>
                            <a:schemeClr val="tx1"/>
                          </a:solidFill>
                          <a:effectLst/>
                          <a:latin typeface="Arial" pitchFamily="34" charset="0"/>
                          <a:ea typeface="+mn-ea"/>
                          <a:cs typeface="Arial" pitchFamily="34" charset="0"/>
                        </a:rPr>
                        <a:t> 2</a:t>
                      </a:r>
                      <a:r>
                        <a:rPr lang="en-US" sz="1400" b="1" kern="1200" dirty="0">
                          <a:solidFill>
                            <a:schemeClr val="tx1"/>
                          </a:solidFill>
                          <a:effectLst/>
                          <a:latin typeface="Arial" pitchFamily="34" charset="0"/>
                          <a:ea typeface="+mn-ea"/>
                          <a:cs typeface="Arial" pitchFamily="34" charset="0"/>
                        </a:rPr>
                        <a:t> Target</a:t>
                      </a:r>
                    </a:p>
                    <a:p>
                      <a:pPr marL="0" marR="0" indent="0" algn="l"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US" sz="1400" b="1" kern="1200" dirty="0">
                          <a:solidFill>
                            <a:schemeClr val="tx1"/>
                          </a:solidFill>
                          <a:effectLst/>
                          <a:latin typeface="Arial" pitchFamily="34" charset="0"/>
                          <a:ea typeface="+mn-ea"/>
                          <a:cs typeface="Arial" pitchFamily="34" charset="0"/>
                        </a:rPr>
                        <a:t>214</a:t>
                      </a:r>
                      <a:r>
                        <a:rPr lang="en-US" sz="1400" b="1" kern="1200" baseline="0" dirty="0">
                          <a:solidFill>
                            <a:schemeClr val="tx1"/>
                          </a:solidFill>
                          <a:effectLst/>
                          <a:latin typeface="Arial" pitchFamily="34" charset="0"/>
                          <a:ea typeface="+mn-ea"/>
                          <a:cs typeface="Arial" pitchFamily="34" charset="0"/>
                        </a:rPr>
                        <a:t> 063</a:t>
                      </a:r>
                      <a:r>
                        <a:rPr lang="en-US" sz="1400" b="1" kern="1200" dirty="0">
                          <a:solidFill>
                            <a:schemeClr val="tx1"/>
                          </a:solidFill>
                          <a:effectLst/>
                          <a:latin typeface="Arial" pitchFamily="34" charset="0"/>
                          <a:ea typeface="+mn-ea"/>
                          <a:cs typeface="Arial" pitchFamily="34" charset="0"/>
                        </a:rPr>
                        <a:t>:</a:t>
                      </a:r>
                    </a:p>
                    <a:p>
                      <a:pPr marL="0" marR="0" indent="0" algn="l" defTabSz="457200" rtl="0" eaLnBrk="1" fontAlgn="auto" latinLnBrk="0" hangingPunct="1">
                        <a:lnSpc>
                          <a:spcPct val="105000"/>
                        </a:lnSpc>
                        <a:spcBef>
                          <a:spcPts val="0"/>
                        </a:spcBef>
                        <a:spcAft>
                          <a:spcPts val="0"/>
                        </a:spcAft>
                        <a:buClrTx/>
                        <a:buSzTx/>
                        <a:buFont typeface="Arial" panose="020B0604020202020204" pitchFamily="34" charset="0"/>
                        <a:buNone/>
                        <a:tabLst/>
                        <a:defRPr/>
                      </a:pPr>
                      <a:endParaRPr lang="en-US" sz="1400" b="1" kern="1200" dirty="0">
                        <a:solidFill>
                          <a:schemeClr val="tx1"/>
                        </a:solidFill>
                        <a:effectLst/>
                        <a:latin typeface="Arial" pitchFamily="34" charset="0"/>
                        <a:ea typeface="+mn-ea"/>
                        <a:cs typeface="Arial" pitchFamily="34" charset="0"/>
                      </a:endParaRPr>
                    </a:p>
                    <a:p>
                      <a:pPr marL="87313" marR="0" lvl="0" indent="-87313" algn="l" defTabSz="4572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50% capacity from 1 July to 16 September.</a:t>
                      </a:r>
                    </a:p>
                    <a:p>
                      <a:pPr marL="87313" marR="0" lvl="0" indent="-87313" algn="l" defTabSz="4572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 Increased capacity to 75% from 17 September 2021.</a:t>
                      </a:r>
                      <a:endParaRPr lang="en-ZA" sz="14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72000" marR="7200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US" sz="1400" b="1" kern="1200" dirty="0">
                          <a:solidFill>
                            <a:schemeClr val="tx1"/>
                          </a:solidFill>
                          <a:effectLst/>
                          <a:latin typeface="Arial" pitchFamily="34" charset="0"/>
                          <a:ea typeface="+mn-ea"/>
                          <a:cs typeface="Arial" pitchFamily="34" charset="0"/>
                        </a:rPr>
                        <a:t>Revised Quarter</a:t>
                      </a:r>
                      <a:r>
                        <a:rPr lang="en-US" sz="1400" b="1" kern="1200" baseline="0" dirty="0">
                          <a:solidFill>
                            <a:schemeClr val="tx1"/>
                          </a:solidFill>
                          <a:effectLst/>
                          <a:latin typeface="Arial" pitchFamily="34" charset="0"/>
                          <a:ea typeface="+mn-ea"/>
                          <a:cs typeface="Arial" pitchFamily="34" charset="0"/>
                        </a:rPr>
                        <a:t> 3</a:t>
                      </a:r>
                      <a:r>
                        <a:rPr lang="en-US" sz="1400" b="1" kern="1200" dirty="0">
                          <a:solidFill>
                            <a:schemeClr val="tx1"/>
                          </a:solidFill>
                          <a:effectLst/>
                          <a:latin typeface="Arial" pitchFamily="34" charset="0"/>
                          <a:ea typeface="+mn-ea"/>
                          <a:cs typeface="Arial" pitchFamily="34" charset="0"/>
                        </a:rPr>
                        <a:t> Target</a:t>
                      </a:r>
                    </a:p>
                    <a:p>
                      <a:pPr marL="0" marR="0" indent="0" algn="l"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ZA" sz="1400" b="1" kern="1200" dirty="0">
                          <a:solidFill>
                            <a:schemeClr val="tx1"/>
                          </a:solidFill>
                          <a:effectLst/>
                          <a:latin typeface="Arial" pitchFamily="34" charset="0"/>
                          <a:ea typeface="+mn-ea"/>
                          <a:cs typeface="Arial" pitchFamily="34" charset="0"/>
                        </a:rPr>
                        <a:t>362 159:</a:t>
                      </a:r>
                    </a:p>
                    <a:p>
                      <a:pPr marL="0" marR="0" indent="0" algn="l" defTabSz="457200" rtl="0" eaLnBrk="1" fontAlgn="auto" latinLnBrk="0" hangingPunct="1">
                        <a:lnSpc>
                          <a:spcPct val="105000"/>
                        </a:lnSpc>
                        <a:spcBef>
                          <a:spcPts val="0"/>
                        </a:spcBef>
                        <a:spcAft>
                          <a:spcPts val="0"/>
                        </a:spcAft>
                        <a:buClrTx/>
                        <a:buSzTx/>
                        <a:buFont typeface="Arial" panose="020B0604020202020204" pitchFamily="34" charset="0"/>
                        <a:buNone/>
                        <a:tabLst/>
                        <a:defRPr/>
                      </a:pPr>
                      <a:endParaRPr lang="en-US" sz="1400" b="1" kern="1200" dirty="0">
                        <a:solidFill>
                          <a:schemeClr val="tx1"/>
                        </a:solidFill>
                        <a:effectLst/>
                        <a:latin typeface="Arial" pitchFamily="34" charset="0"/>
                        <a:ea typeface="+mn-ea"/>
                        <a:cs typeface="Arial" pitchFamily="34" charset="0"/>
                      </a:endParaRPr>
                    </a:p>
                    <a:p>
                      <a:pPr marL="87313" marR="0" indent="-87313" algn="l" defTabSz="4572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75% capacity from 01 – 06 October 2021;</a:t>
                      </a:r>
                    </a:p>
                    <a:p>
                      <a:pPr marL="87313" marR="0" indent="-87313" algn="l" defTabSz="4572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 100% capacity from 07 October to 31 December 2021)</a:t>
                      </a:r>
                      <a:endParaRPr lang="en-ZA" sz="14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ZA" dirty="0"/>
                    </a:p>
                  </a:txBody>
                  <a:tcPr marL="72000" marR="7200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4907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ZA" sz="1400" b="1" i="0" u="none" strike="noStrike" kern="1200" baseline="0" noProof="0" dirty="0">
                          <a:solidFill>
                            <a:srgbClr val="00B050"/>
                          </a:solidFill>
                          <a:latin typeface="Arial" panose="020B0604020202020204" pitchFamily="34" charset="0"/>
                          <a:ea typeface="+mn-ea"/>
                          <a:cs typeface="Arial" panose="020B0604020202020204" pitchFamily="34" charset="0"/>
                        </a:rPr>
                        <a:t>Achieved</a:t>
                      </a:r>
                      <a:endParaRPr lang="en-ZA" sz="1400" b="0" i="0" u="none" strike="noStrike" kern="1200" baseline="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b="0" i="0" u="none" strike="noStrike" kern="1200" baseline="0" noProof="0" dirty="0">
                          <a:solidFill>
                            <a:schemeClr val="tx1"/>
                          </a:solidFill>
                          <a:latin typeface="Arial" panose="020B0604020202020204" pitchFamily="34" charset="0"/>
                          <a:ea typeface="+mn-ea"/>
                          <a:cs typeface="Arial" panose="020B0604020202020204" pitchFamily="34" charset="0"/>
                        </a:rPr>
                        <a:t>The target for Quarter 1 was 381 920. The Department issued a total of 518 312 Smart ID cards which was an overachievement of 136 392 (35,71%).</a:t>
                      </a:r>
                    </a:p>
                  </a:txBody>
                  <a:tcPr marL="72000" marR="7200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ZA" sz="1400" b="1" i="0" u="none" strike="noStrike" kern="1200" baseline="0" noProof="0" dirty="0">
                          <a:solidFill>
                            <a:srgbClr val="00B050"/>
                          </a:solidFill>
                          <a:latin typeface="Arial" panose="020B0604020202020204" pitchFamily="34" charset="0"/>
                          <a:ea typeface="+mn-ea"/>
                          <a:cs typeface="Arial" panose="020B0604020202020204" pitchFamily="34" charset="0"/>
                        </a:rPr>
                        <a:t>Achieved</a:t>
                      </a:r>
                      <a:endParaRPr lang="en-ZA" sz="1400" b="0" i="0" u="none" strike="noStrike" kern="1200" baseline="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b="0" i="0" u="none" strike="noStrike" kern="1200" baseline="0" noProof="0" dirty="0">
                          <a:solidFill>
                            <a:schemeClr val="tx1"/>
                          </a:solidFill>
                          <a:latin typeface="Arial" panose="020B0604020202020204" pitchFamily="34" charset="0"/>
                          <a:ea typeface="+mn-ea"/>
                          <a:cs typeface="Arial" panose="020B0604020202020204" pitchFamily="34" charset="0"/>
                        </a:rPr>
                        <a:t>The target for Quarter 2 was 214 063. The Department issued a total of 400 284 Smart ID cards which was an overachievement of 186 221 (86,99%).</a:t>
                      </a:r>
                    </a:p>
                  </a:txBody>
                  <a:tcPr marL="72000" marR="7200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ZA" sz="1400" b="1" i="0" u="none" strike="noStrike" kern="1200" baseline="0" noProof="0" dirty="0">
                          <a:solidFill>
                            <a:srgbClr val="00B050"/>
                          </a:solidFill>
                          <a:latin typeface="Arial" panose="020B0604020202020204" pitchFamily="34" charset="0"/>
                          <a:ea typeface="+mn-ea"/>
                          <a:cs typeface="Arial" panose="020B0604020202020204" pitchFamily="34" charset="0"/>
                        </a:rPr>
                        <a:t>Achieved</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b="0" i="0" u="none" strike="noStrike" kern="1200" baseline="0" noProof="0" dirty="0">
                          <a:solidFill>
                            <a:schemeClr val="tx1"/>
                          </a:solidFill>
                          <a:latin typeface="Arial" panose="020B0604020202020204" pitchFamily="34" charset="0"/>
                          <a:ea typeface="+mn-ea"/>
                          <a:cs typeface="Arial" panose="020B0604020202020204" pitchFamily="34" charset="0"/>
                        </a:rPr>
                        <a:t>The target for Quarter 3 was 362 159. The branch issued a total of 548 562 Smart ID cards which was an overachievement of 186 403 (51,5%).</a:t>
                      </a:r>
                    </a:p>
                    <a:p>
                      <a:pPr marL="0" marR="0" indent="0" algn="l"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(75% capacity from 01 – 06 October 2021; 100% capacity from 07 October to 31 December 2021)</a:t>
                      </a:r>
                      <a:endParaRPr lang="en-US" sz="1400" b="0" i="0" u="none" strike="noStrike" kern="1200" baseline="0" noProof="0" dirty="0">
                        <a:solidFill>
                          <a:schemeClr val="tx1"/>
                        </a:solidFill>
                        <a:latin typeface="Arial" panose="020B0604020202020204" pitchFamily="34" charset="0"/>
                        <a:ea typeface="+mn-ea"/>
                        <a:cs typeface="Arial" panose="020B0604020202020204" pitchFamily="34" charset="0"/>
                      </a:endParaRPr>
                    </a:p>
                  </a:txBody>
                  <a:tcPr marL="72000" marR="7200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14863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37</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654653985"/>
              </p:ext>
            </p:extLst>
          </p:nvPr>
        </p:nvGraphicFramePr>
        <p:xfrm>
          <a:off x="44969" y="65132"/>
          <a:ext cx="9099030" cy="5883085"/>
        </p:xfrm>
        <a:graphic>
          <a:graphicData uri="http://schemas.openxmlformats.org/drawingml/2006/table">
            <a:tbl>
              <a:tblPr/>
              <a:tblGrid>
                <a:gridCol w="2624340">
                  <a:extLst>
                    <a:ext uri="{9D8B030D-6E8A-4147-A177-3AD203B41FA5}">
                      <a16:colId xmlns:a16="http://schemas.microsoft.com/office/drawing/2014/main" val="20000"/>
                    </a:ext>
                  </a:extLst>
                </a:gridCol>
                <a:gridCol w="2687782">
                  <a:extLst>
                    <a:ext uri="{9D8B030D-6E8A-4147-A177-3AD203B41FA5}">
                      <a16:colId xmlns:a16="http://schemas.microsoft.com/office/drawing/2014/main" val="20003"/>
                    </a:ext>
                  </a:extLst>
                </a:gridCol>
                <a:gridCol w="3786908">
                  <a:extLst>
                    <a:ext uri="{9D8B030D-6E8A-4147-A177-3AD203B41FA5}">
                      <a16:colId xmlns:a16="http://schemas.microsoft.com/office/drawing/2014/main" val="20002"/>
                    </a:ext>
                  </a:extLst>
                </a:gridCol>
              </a:tblGrid>
              <a:tr h="494301">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chemeClr val="tx1"/>
                          </a:solidFill>
                          <a:effectLst/>
                          <a:latin typeface="Arial" charset="0"/>
                          <a:ea typeface="+mn-ea"/>
                          <a:cs typeface="Arial" charset="0"/>
                        </a:rPr>
                        <a:t>PROGRAMME 2: CITIZEN AFFAIRS</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494301">
                <a:tc>
                  <a:txBody>
                    <a:bodyPr/>
                    <a:lstStyle/>
                    <a:p>
                      <a:r>
                        <a:rPr kumimoji="0" lang="en-ZA" sz="1400" b="1" i="0" u="none" strike="noStrike" cap="none" normalizeH="0" baseline="0" dirty="0">
                          <a:ln>
                            <a:noFill/>
                          </a:ln>
                          <a:solidFill>
                            <a:schemeClr val="tx1"/>
                          </a:solidFill>
                          <a:effectLst/>
                          <a:latin typeface="Arial" charset="0"/>
                          <a:cs typeface="Arial" charset="0"/>
                        </a:rPr>
                        <a:t>ANNUAL </a:t>
                      </a:r>
                      <a:r>
                        <a:rPr kumimoji="0" lang="en-ZA" sz="1400" b="1" i="0" u="none" strike="noStrike" kern="1200" cap="none" normalizeH="0" baseline="0" dirty="0">
                          <a:ln>
                            <a:noFill/>
                          </a:ln>
                          <a:solidFill>
                            <a:schemeClr val="tx1"/>
                          </a:solidFill>
                          <a:effectLst/>
                          <a:latin typeface="Arial" charset="0"/>
                          <a:ea typeface="+mn-ea"/>
                          <a:cs typeface="Arial" charset="0"/>
                        </a:rPr>
                        <a:t>TARGET</a:t>
                      </a:r>
                      <a:r>
                        <a:rPr kumimoji="0" lang="en-US" sz="1400" b="1" i="0" u="none" strike="noStrike" kern="1200" cap="none" normalizeH="0" baseline="0" dirty="0">
                          <a:ln>
                            <a:noFill/>
                          </a:ln>
                          <a:solidFill>
                            <a:schemeClr val="tx1"/>
                          </a:solidFill>
                          <a:effectLst/>
                          <a:latin typeface="Arial" charset="0"/>
                          <a:ea typeface="+mn-ea"/>
                          <a:cs typeface="Arial" charset="0"/>
                        </a:rPr>
                        <a:t> </a:t>
                      </a:r>
                      <a:endParaRPr lang="en-ZA" sz="1400" dirty="0"/>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1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Progress for Quarter 1</a:t>
                      </a:r>
                      <a:endParaRPr kumimoji="0" lang="en-US" sz="1400" b="0" i="0" u="sng"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4894483">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ZA" sz="1400" b="0" i="0" u="none" strike="noStrike" kern="1200" cap="none" normalizeH="0" baseline="0" dirty="0">
                          <a:ln>
                            <a:noFill/>
                          </a:ln>
                          <a:solidFill>
                            <a:schemeClr val="tx1"/>
                          </a:solidFill>
                          <a:effectLst/>
                          <a:latin typeface="Arial" pitchFamily="34" charset="0"/>
                          <a:ea typeface="+mn-ea"/>
                          <a:cs typeface="Arial" pitchFamily="34" charset="0"/>
                        </a:rPr>
                        <a:t>90% of machine readable adult passports (new live capture system) issued within 13 working days for applications collected and processed within the RSA (from date of receipt of application until passport is scanned at office of application).</a:t>
                      </a:r>
                    </a:p>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endParaRPr lang="en-ZA" sz="1400" kern="1200" dirty="0">
                        <a:solidFill>
                          <a:schemeClr val="tx1"/>
                        </a:solidFill>
                        <a:latin typeface="Arial" panose="020B0604020202020204" pitchFamily="34" charset="0"/>
                        <a:ea typeface="+mn-ea"/>
                        <a:cs typeface="Arial" panose="020B0604020202020204"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effectLst/>
                          <a:latin typeface="Arial" pitchFamily="34" charset="0"/>
                          <a:ea typeface="+mn-ea"/>
                          <a:cs typeface="Arial" pitchFamily="34" charset="0"/>
                        </a:rPr>
                        <a:t>Level 4 &amp; 5 No service</a:t>
                      </a:r>
                      <a:endParaRPr lang="en-ZA" sz="1400" b="0" kern="1200" dirty="0">
                        <a:solidFill>
                          <a:schemeClr val="tx1"/>
                        </a:solidFill>
                        <a:effectLst/>
                        <a:latin typeface="Arial" pitchFamily="34" charset="0"/>
                        <a:ea typeface="+mn-ea"/>
                        <a:cs typeface="Arial" pitchFamily="34" charset="0"/>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solidFill>
                            <a:schemeClr val="tx1"/>
                          </a:solidFill>
                          <a:effectLst/>
                          <a:latin typeface="Arial" pitchFamily="34" charset="0"/>
                          <a:ea typeface="+mn-ea"/>
                          <a:cs typeface="Arial" pitchFamily="34" charset="0"/>
                        </a:rPr>
                        <a:t>During level 3 the passport target will be 90% of adult passports issued within 42 working days.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solidFill>
                            <a:schemeClr val="tx1"/>
                          </a:solidFill>
                          <a:effectLst/>
                          <a:latin typeface="Arial" pitchFamily="34" charset="0"/>
                          <a:ea typeface="+mn-ea"/>
                          <a:cs typeface="Arial" pitchFamily="34" charset="0"/>
                        </a:rPr>
                        <a:t>During level 2 the passport target will be 90% of adult passports issued within 32 working days.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solidFill>
                            <a:schemeClr val="tx1"/>
                          </a:solidFill>
                          <a:effectLst/>
                          <a:latin typeface="Arial" pitchFamily="34" charset="0"/>
                          <a:ea typeface="+mn-ea"/>
                          <a:cs typeface="Arial" pitchFamily="34" charset="0"/>
                        </a:rPr>
                        <a:t>During level 1 the passport target will be 90% of adult passports issued within 13 working days.</a:t>
                      </a:r>
                    </a:p>
                  </a:txBody>
                  <a:tcPr marL="72000" marR="7200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b="1" i="0" u="none" strike="noStrike" kern="1200" baseline="0" noProof="0" dirty="0">
                          <a:solidFill>
                            <a:schemeClr val="tx1"/>
                          </a:solidFill>
                          <a:latin typeface="Arial" panose="020B0604020202020204" pitchFamily="34" charset="0"/>
                          <a:ea typeface="+mn-ea"/>
                          <a:cs typeface="Arial" panose="020B0604020202020204" pitchFamily="34" charset="0"/>
                        </a:rPr>
                        <a:t>Level 4: No Target</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b="0" i="0" u="none" strike="noStrike" kern="1200" baseline="0" noProof="0" dirty="0">
                          <a:solidFill>
                            <a:schemeClr val="tx1"/>
                          </a:solidFill>
                          <a:latin typeface="Arial" panose="020B0604020202020204" pitchFamily="34" charset="0"/>
                          <a:ea typeface="+mn-ea"/>
                          <a:cs typeface="Arial" panose="020B0604020202020204" pitchFamily="34" charset="0"/>
                        </a:rPr>
                        <a:t>2 540 passports issued. (These passports were received at the offices and clients were allowed to collect documents though no new applications were allowed during Lockdown Level 4).</a:t>
                      </a:r>
                      <a:endParaRPr lang="en-US" sz="1400" b="1" i="0" u="none" strike="noStrike" kern="1200" baseline="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b="1" i="0" u="none" strike="noStrike" kern="1200" baseline="0" noProof="0" dirty="0">
                          <a:solidFill>
                            <a:schemeClr val="tx1"/>
                          </a:solidFill>
                          <a:latin typeface="Arial" panose="020B0604020202020204" pitchFamily="34" charset="0"/>
                          <a:ea typeface="+mn-ea"/>
                          <a:cs typeface="Arial" panose="020B0604020202020204" pitchFamily="34" charset="0"/>
                        </a:rPr>
                        <a:t>Level 3: </a:t>
                      </a:r>
                      <a:r>
                        <a:rPr lang="en-US" sz="1400" b="1" i="0" u="none" strike="noStrike" kern="1200" baseline="0" noProof="0" dirty="0">
                          <a:solidFill>
                            <a:srgbClr val="00B050"/>
                          </a:solidFill>
                          <a:latin typeface="Arial" panose="020B0604020202020204" pitchFamily="34" charset="0"/>
                          <a:ea typeface="+mn-ea"/>
                          <a:cs typeface="Arial" panose="020B0604020202020204" pitchFamily="34" charset="0"/>
                        </a:rPr>
                        <a:t>Achieved</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b="0" i="0" u="none" strike="noStrike" kern="1200" baseline="0" noProof="0" dirty="0">
                          <a:solidFill>
                            <a:schemeClr val="tx1"/>
                          </a:solidFill>
                          <a:latin typeface="Arial" panose="020B0604020202020204" pitchFamily="34" charset="0"/>
                          <a:ea typeface="+mn-ea"/>
                          <a:cs typeface="Arial" panose="020B0604020202020204" pitchFamily="34" charset="0"/>
                        </a:rPr>
                        <a:t>99,52% of </a:t>
                      </a:r>
                      <a:r>
                        <a:rPr kumimoji="0" lang="en-ZA" sz="1400" b="0" i="0" u="none" strike="noStrike" kern="1200" cap="none" normalizeH="0" baseline="0" dirty="0">
                          <a:ln>
                            <a:noFill/>
                          </a:ln>
                          <a:solidFill>
                            <a:schemeClr val="tx1"/>
                          </a:solidFill>
                          <a:effectLst/>
                          <a:latin typeface="Arial" pitchFamily="34" charset="0"/>
                          <a:ea typeface="+mn-ea"/>
                          <a:cs typeface="Arial" pitchFamily="34" charset="0"/>
                        </a:rPr>
                        <a:t>machine readable adult passports were</a:t>
                      </a:r>
                      <a:r>
                        <a:rPr lang="en-US" sz="1400" b="0" i="0" u="none" strike="noStrike" kern="1200" baseline="0" noProof="0" dirty="0">
                          <a:solidFill>
                            <a:schemeClr val="tx1"/>
                          </a:solidFill>
                          <a:latin typeface="Arial" panose="020B0604020202020204" pitchFamily="34" charset="0"/>
                          <a:ea typeface="+mn-ea"/>
                          <a:cs typeface="Arial" panose="020B0604020202020204" pitchFamily="34" charset="0"/>
                        </a:rPr>
                        <a:t> issued within 42 working days.</a:t>
                      </a:r>
                      <a:endParaRPr lang="en-US" sz="1400" b="1" i="0" u="none" strike="noStrike" kern="1200" baseline="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b="1" i="0" u="none" strike="noStrike" kern="1200" baseline="0" noProof="0" dirty="0">
                          <a:solidFill>
                            <a:schemeClr val="tx1"/>
                          </a:solidFill>
                          <a:latin typeface="Arial" panose="020B0604020202020204" pitchFamily="34" charset="0"/>
                          <a:ea typeface="+mn-ea"/>
                          <a:cs typeface="Arial" panose="020B0604020202020204" pitchFamily="34" charset="0"/>
                        </a:rPr>
                        <a:t>Level 2: </a:t>
                      </a:r>
                      <a:r>
                        <a:rPr lang="en-US" sz="1400" b="1" i="0" u="none" strike="noStrike" kern="1200" baseline="0" noProof="0" dirty="0">
                          <a:solidFill>
                            <a:srgbClr val="00B050"/>
                          </a:solidFill>
                          <a:latin typeface="Arial" panose="020B0604020202020204" pitchFamily="34" charset="0"/>
                          <a:ea typeface="+mn-ea"/>
                          <a:cs typeface="Arial" panose="020B0604020202020204" pitchFamily="34" charset="0"/>
                        </a:rPr>
                        <a:t>Achieved</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b="0" i="0" u="none" strike="noStrike" kern="1200" baseline="0" noProof="0" dirty="0">
                          <a:solidFill>
                            <a:schemeClr val="tx1"/>
                          </a:solidFill>
                          <a:latin typeface="Arial" panose="020B0604020202020204" pitchFamily="34" charset="0"/>
                          <a:ea typeface="+mn-ea"/>
                          <a:cs typeface="Arial" panose="020B0604020202020204" pitchFamily="34" charset="0"/>
                        </a:rPr>
                        <a:t>97,99% of </a:t>
                      </a:r>
                      <a:r>
                        <a:rPr kumimoji="0" lang="en-ZA" sz="1400" b="0" i="0" u="none" strike="noStrike" kern="1200" cap="none" normalizeH="0" baseline="0" dirty="0">
                          <a:ln>
                            <a:noFill/>
                          </a:ln>
                          <a:solidFill>
                            <a:schemeClr val="tx1"/>
                          </a:solidFill>
                          <a:effectLst/>
                          <a:latin typeface="Arial" pitchFamily="34" charset="0"/>
                          <a:ea typeface="+mn-ea"/>
                          <a:cs typeface="Arial" pitchFamily="34" charset="0"/>
                        </a:rPr>
                        <a:t>machine readable adult passports were</a:t>
                      </a:r>
                      <a:r>
                        <a:rPr lang="en-US" sz="1400" b="0" i="0" u="none" strike="noStrike" kern="1200" baseline="0" noProof="0" dirty="0">
                          <a:solidFill>
                            <a:schemeClr val="tx1"/>
                          </a:solidFill>
                          <a:latin typeface="Arial" panose="020B0604020202020204" pitchFamily="34" charset="0"/>
                          <a:ea typeface="+mn-ea"/>
                          <a:cs typeface="Arial" panose="020B0604020202020204" pitchFamily="34" charset="0"/>
                        </a:rPr>
                        <a:t> issued within 32 working days.</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b="1" i="0" u="none" strike="noStrike" kern="1200" baseline="0" noProof="0" dirty="0">
                          <a:solidFill>
                            <a:schemeClr val="tx1"/>
                          </a:solidFill>
                          <a:latin typeface="Arial" panose="020B0604020202020204" pitchFamily="34" charset="0"/>
                          <a:ea typeface="+mn-ea"/>
                          <a:cs typeface="Arial" panose="020B0604020202020204" pitchFamily="34" charset="0"/>
                        </a:rPr>
                        <a:t>Level 1: </a:t>
                      </a:r>
                      <a:r>
                        <a:rPr lang="en-US" sz="1400" b="1" i="0" u="none" strike="noStrike" kern="1200" baseline="0" noProof="0" dirty="0">
                          <a:solidFill>
                            <a:srgbClr val="00B050"/>
                          </a:solidFill>
                          <a:latin typeface="Arial" panose="020B0604020202020204" pitchFamily="34" charset="0"/>
                          <a:ea typeface="+mn-ea"/>
                          <a:cs typeface="Arial" panose="020B0604020202020204" pitchFamily="34" charset="0"/>
                        </a:rPr>
                        <a:t>Achieved</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b="0" i="0" u="none" strike="noStrike" kern="1200" baseline="0" noProof="0" dirty="0">
                          <a:solidFill>
                            <a:schemeClr val="tx1"/>
                          </a:solidFill>
                          <a:latin typeface="Arial" panose="020B0604020202020204" pitchFamily="34" charset="0"/>
                          <a:ea typeface="+mn-ea"/>
                          <a:cs typeface="Arial" panose="020B0604020202020204" pitchFamily="34" charset="0"/>
                        </a:rPr>
                        <a:t>91,95% of </a:t>
                      </a:r>
                      <a:r>
                        <a:rPr kumimoji="0" lang="en-ZA" sz="1400" b="0" i="0" u="none" strike="noStrike" kern="1200" cap="none" normalizeH="0" baseline="0" dirty="0">
                          <a:ln>
                            <a:noFill/>
                          </a:ln>
                          <a:solidFill>
                            <a:schemeClr val="tx1"/>
                          </a:solidFill>
                          <a:effectLst/>
                          <a:latin typeface="Arial" pitchFamily="34" charset="0"/>
                          <a:ea typeface="+mn-ea"/>
                          <a:cs typeface="Arial" pitchFamily="34" charset="0"/>
                        </a:rPr>
                        <a:t>machine readable adult passports were </a:t>
                      </a:r>
                      <a:r>
                        <a:rPr lang="en-US" sz="1400" b="0" i="0" u="none" strike="noStrike" kern="1200" baseline="0" noProof="0" dirty="0">
                          <a:solidFill>
                            <a:schemeClr val="tx1"/>
                          </a:solidFill>
                          <a:latin typeface="Arial" panose="020B0604020202020204" pitchFamily="34" charset="0"/>
                          <a:ea typeface="+mn-ea"/>
                          <a:cs typeface="Arial" panose="020B0604020202020204" pitchFamily="34" charset="0"/>
                        </a:rPr>
                        <a:t>issued within 13 working days.</a:t>
                      </a:r>
                      <a:endParaRPr lang="en-ZA" sz="1400" b="0" i="0" u="none" strike="noStrike" kern="1200" baseline="0" noProof="0" dirty="0">
                        <a:solidFill>
                          <a:schemeClr val="tx1"/>
                        </a:solidFill>
                        <a:latin typeface="Arial" panose="020B0604020202020204" pitchFamily="34" charset="0"/>
                        <a:ea typeface="+mn-ea"/>
                        <a:cs typeface="Arial" panose="020B0604020202020204" pitchFamily="34" charset="0"/>
                      </a:endParaRPr>
                    </a:p>
                  </a:txBody>
                  <a:tcPr marL="72000" marR="7200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50788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38</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929767783"/>
              </p:ext>
            </p:extLst>
          </p:nvPr>
        </p:nvGraphicFramePr>
        <p:xfrm>
          <a:off x="44969" y="65132"/>
          <a:ext cx="9099030" cy="5883085"/>
        </p:xfrm>
        <a:graphic>
          <a:graphicData uri="http://schemas.openxmlformats.org/drawingml/2006/table">
            <a:tbl>
              <a:tblPr/>
              <a:tblGrid>
                <a:gridCol w="2412481">
                  <a:extLst>
                    <a:ext uri="{9D8B030D-6E8A-4147-A177-3AD203B41FA5}">
                      <a16:colId xmlns:a16="http://schemas.microsoft.com/office/drawing/2014/main" val="20000"/>
                    </a:ext>
                  </a:extLst>
                </a:gridCol>
                <a:gridCol w="2899641">
                  <a:extLst>
                    <a:ext uri="{9D8B030D-6E8A-4147-A177-3AD203B41FA5}">
                      <a16:colId xmlns:a16="http://schemas.microsoft.com/office/drawing/2014/main" val="20003"/>
                    </a:ext>
                  </a:extLst>
                </a:gridCol>
                <a:gridCol w="3786908">
                  <a:extLst>
                    <a:ext uri="{9D8B030D-6E8A-4147-A177-3AD203B41FA5}">
                      <a16:colId xmlns:a16="http://schemas.microsoft.com/office/drawing/2014/main" val="20002"/>
                    </a:ext>
                  </a:extLst>
                </a:gridCol>
              </a:tblGrid>
              <a:tr h="494301">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chemeClr val="tx1"/>
                          </a:solidFill>
                          <a:effectLst/>
                          <a:latin typeface="Arial" charset="0"/>
                          <a:ea typeface="+mn-ea"/>
                          <a:cs typeface="Arial" charset="0"/>
                        </a:rPr>
                        <a:t>PROGRAMME 2: CITIZEN AFFAIRS</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494301">
                <a:tc>
                  <a:txBody>
                    <a:bodyPr/>
                    <a:lstStyle/>
                    <a:p>
                      <a:r>
                        <a:rPr kumimoji="0" lang="en-ZA" sz="1400" b="1" i="0" u="none" strike="noStrike" cap="none" normalizeH="0" baseline="0" dirty="0">
                          <a:ln>
                            <a:noFill/>
                          </a:ln>
                          <a:solidFill>
                            <a:schemeClr val="tx1"/>
                          </a:solidFill>
                          <a:effectLst/>
                          <a:latin typeface="Arial" charset="0"/>
                          <a:cs typeface="Arial" charset="0"/>
                        </a:rPr>
                        <a:t>ANNUAL </a:t>
                      </a:r>
                      <a:r>
                        <a:rPr kumimoji="0" lang="en-ZA" sz="1400" b="1" i="0" u="none" strike="noStrike" kern="1200" cap="none" normalizeH="0" baseline="0" dirty="0">
                          <a:ln>
                            <a:noFill/>
                          </a:ln>
                          <a:solidFill>
                            <a:schemeClr val="tx1"/>
                          </a:solidFill>
                          <a:effectLst/>
                          <a:latin typeface="Arial" charset="0"/>
                          <a:ea typeface="+mn-ea"/>
                          <a:cs typeface="Arial" charset="0"/>
                        </a:rPr>
                        <a:t>TARGET</a:t>
                      </a:r>
                      <a:r>
                        <a:rPr kumimoji="0" lang="en-US" sz="1400" b="1" i="0" u="none" strike="noStrike" kern="1200" cap="none" normalizeH="0" baseline="0" dirty="0">
                          <a:ln>
                            <a:noFill/>
                          </a:ln>
                          <a:solidFill>
                            <a:schemeClr val="tx1"/>
                          </a:solidFill>
                          <a:effectLst/>
                          <a:latin typeface="Arial" charset="0"/>
                          <a:ea typeface="+mn-ea"/>
                          <a:cs typeface="Arial" charset="0"/>
                        </a:rPr>
                        <a:t> </a:t>
                      </a:r>
                      <a:endParaRPr lang="en-ZA" sz="1400" dirty="0"/>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2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Progress for Quarter  2</a:t>
                      </a:r>
                      <a:endParaRPr kumimoji="0" lang="en-US" sz="1400" b="0" i="0" u="sng"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48944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Arial" panose="020B0604020202020204" pitchFamily="34" charset="0"/>
                          <a:ea typeface="+mn-ea"/>
                          <a:cs typeface="Arial" panose="020B0604020202020204" pitchFamily="34" charset="0"/>
                        </a:rPr>
                        <a:t>90% of machine readable adult passports (new live capture system) issued within 13 working days for applications collected and processed within the RSA (from date of receipt of application until passport is scanned at office of application).</a:t>
                      </a:r>
                    </a:p>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endParaRPr lang="en-ZA" sz="1400" kern="1200" dirty="0">
                        <a:solidFill>
                          <a:schemeClr val="tx1"/>
                        </a:solidFill>
                        <a:latin typeface="Arial" panose="020B0604020202020204" pitchFamily="34" charset="0"/>
                        <a:ea typeface="+mn-ea"/>
                        <a:cs typeface="Arial" panose="020B0604020202020204"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solidFill>
                            <a:schemeClr val="tx1"/>
                          </a:solidFill>
                          <a:effectLst/>
                          <a:latin typeface="Arial" pitchFamily="34" charset="0"/>
                          <a:ea typeface="+mn-ea"/>
                          <a:cs typeface="Arial" pitchFamily="34" charset="0"/>
                        </a:rPr>
                        <a:t>During level 3 the passport target will be 90% of adult passports issued within 42 working</a:t>
                      </a:r>
                      <a:r>
                        <a:rPr lang="en-ZA" sz="1400" b="0" kern="1200" baseline="0" dirty="0">
                          <a:solidFill>
                            <a:schemeClr val="tx1"/>
                          </a:solidFill>
                          <a:effectLst/>
                          <a:latin typeface="Arial" pitchFamily="34" charset="0"/>
                          <a:ea typeface="+mn-ea"/>
                          <a:cs typeface="Arial" pitchFamily="34" charset="0"/>
                        </a:rPr>
                        <a:t> </a:t>
                      </a:r>
                      <a:r>
                        <a:rPr lang="en-ZA" sz="1400" b="0" kern="1200" dirty="0">
                          <a:solidFill>
                            <a:schemeClr val="tx1"/>
                          </a:solidFill>
                          <a:effectLst/>
                          <a:latin typeface="Arial" pitchFamily="34" charset="0"/>
                          <a:ea typeface="+mn-ea"/>
                          <a:cs typeface="Arial" pitchFamily="34" charset="0"/>
                        </a:rPr>
                        <a:t>Days.</a:t>
                      </a:r>
                    </a:p>
                    <a:p>
                      <a:pPr marL="285750" indent="-285750">
                        <a:lnSpc>
                          <a:spcPct val="100000"/>
                        </a:lnSpc>
                        <a:buFont typeface="Arial" panose="020B0604020202020204" pitchFamily="34" charset="0"/>
                        <a:buChar char="•"/>
                      </a:pPr>
                      <a:endParaRPr lang="en-US" sz="1400" b="0" kern="1200" dirty="0">
                        <a:solidFill>
                          <a:schemeClr val="tx1"/>
                        </a:solidFill>
                        <a:effectLst/>
                        <a:latin typeface="Arial" pitchFamily="34" charset="0"/>
                        <a:ea typeface="+mn-ea"/>
                        <a:cs typeface="Arial" pitchFamily="34" charset="0"/>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solidFill>
                            <a:schemeClr val="tx1"/>
                          </a:solidFill>
                          <a:effectLst/>
                          <a:latin typeface="Arial" pitchFamily="34" charset="0"/>
                          <a:ea typeface="+mn-ea"/>
                          <a:cs typeface="Arial" pitchFamily="34" charset="0"/>
                        </a:rPr>
                        <a:t>During level 2 the passport target will be 90% of adult passports issued within 32 working</a:t>
                      </a:r>
                      <a:r>
                        <a:rPr lang="en-ZA" sz="1400" b="0" kern="1200" baseline="0" dirty="0">
                          <a:solidFill>
                            <a:schemeClr val="tx1"/>
                          </a:solidFill>
                          <a:effectLst/>
                          <a:latin typeface="Arial" pitchFamily="34" charset="0"/>
                          <a:ea typeface="+mn-ea"/>
                          <a:cs typeface="Arial" pitchFamily="34" charset="0"/>
                        </a:rPr>
                        <a:t> </a:t>
                      </a:r>
                      <a:r>
                        <a:rPr lang="en-ZA" sz="1400" b="0" kern="1200" dirty="0">
                          <a:solidFill>
                            <a:schemeClr val="tx1"/>
                          </a:solidFill>
                          <a:effectLst/>
                          <a:latin typeface="Arial" pitchFamily="34" charset="0"/>
                          <a:ea typeface="+mn-ea"/>
                          <a:cs typeface="Arial" pitchFamily="34" charset="0"/>
                        </a:rPr>
                        <a:t>days.</a:t>
                      </a:r>
                      <a:endParaRPr lang="en-ZA" sz="1400" b="0" kern="1200" noProof="0" dirty="0">
                        <a:solidFill>
                          <a:schemeClr val="tx1"/>
                        </a:solidFill>
                        <a:effectLst/>
                        <a:latin typeface="Arial" pitchFamily="34" charset="0"/>
                        <a:ea typeface="+mn-ea"/>
                        <a:cs typeface="Arial" pitchFamily="34" charset="0"/>
                      </a:endParaRPr>
                    </a:p>
                    <a:p>
                      <a:pPr marL="285750" indent="-285750">
                        <a:lnSpc>
                          <a:spcPct val="100000"/>
                        </a:lnSpc>
                        <a:buFont typeface="Arial" panose="020B0604020202020204" pitchFamily="34" charset="0"/>
                        <a:buChar char="•"/>
                      </a:pPr>
                      <a:endParaRPr lang="en-US" sz="1400" b="0" kern="1200" dirty="0">
                        <a:solidFill>
                          <a:schemeClr val="tx1"/>
                        </a:solidFill>
                        <a:effectLst/>
                        <a:latin typeface="Arial" pitchFamily="34" charset="0"/>
                        <a:ea typeface="+mn-ea"/>
                        <a:cs typeface="Arial" pitchFamily="34" charset="0"/>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solidFill>
                            <a:schemeClr val="tx1"/>
                          </a:solidFill>
                          <a:effectLst/>
                          <a:latin typeface="Arial" pitchFamily="34" charset="0"/>
                          <a:ea typeface="+mn-ea"/>
                          <a:cs typeface="Arial" pitchFamily="34" charset="0"/>
                        </a:rPr>
                        <a:t>During level 1 the passport target will be 90% of adult passports issued within 13 working</a:t>
                      </a:r>
                      <a:r>
                        <a:rPr lang="en-ZA" sz="1400" b="0" kern="1200" baseline="0" dirty="0">
                          <a:solidFill>
                            <a:schemeClr val="tx1"/>
                          </a:solidFill>
                          <a:effectLst/>
                          <a:latin typeface="Arial" pitchFamily="34" charset="0"/>
                          <a:ea typeface="+mn-ea"/>
                          <a:cs typeface="Arial" pitchFamily="34" charset="0"/>
                        </a:rPr>
                        <a:t> </a:t>
                      </a:r>
                      <a:r>
                        <a:rPr lang="en-ZA" sz="1400" b="0" kern="1200" dirty="0">
                          <a:solidFill>
                            <a:schemeClr val="tx1"/>
                          </a:solidFill>
                          <a:effectLst/>
                          <a:latin typeface="Arial" pitchFamily="34" charset="0"/>
                          <a:ea typeface="+mn-ea"/>
                          <a:cs typeface="Arial" pitchFamily="34" charset="0"/>
                        </a:rPr>
                        <a:t>days.</a:t>
                      </a:r>
                      <a:endParaRPr lang="en-ZA" sz="1400" b="0" kern="1200" noProof="0" dirty="0">
                        <a:solidFill>
                          <a:schemeClr val="tx1"/>
                        </a:solidFill>
                        <a:effectLst/>
                        <a:latin typeface="Arial" pitchFamily="34" charset="0"/>
                        <a:ea typeface="+mn-ea"/>
                        <a:cs typeface="Arial" pitchFamily="34" charset="0"/>
                      </a:endParaRPr>
                    </a:p>
                  </a:txBody>
                  <a:tcPr marL="72000" marR="7200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0000"/>
                        </a:lnSpc>
                      </a:pPr>
                      <a:r>
                        <a:rPr lang="en-US" sz="1400" b="1" kern="1200" noProof="0" dirty="0">
                          <a:solidFill>
                            <a:srgbClr val="00B050"/>
                          </a:solidFill>
                          <a:effectLst/>
                          <a:latin typeface="Arial" pitchFamily="34" charset="0"/>
                          <a:ea typeface="+mn-ea"/>
                          <a:cs typeface="Arial" pitchFamily="34" charset="0"/>
                        </a:rPr>
                        <a:t>Achieved </a:t>
                      </a:r>
                    </a:p>
                    <a:p>
                      <a:pPr>
                        <a:lnSpc>
                          <a:spcPct val="100000"/>
                        </a:lnSpc>
                      </a:pPr>
                      <a:endParaRPr lang="en-US" sz="1400" b="1" kern="1200" baseline="0" noProof="0" dirty="0">
                        <a:solidFill>
                          <a:srgbClr val="00B050"/>
                        </a:solidFill>
                        <a:effectLst/>
                        <a:latin typeface="Arial" pitchFamily="34" charset="0"/>
                        <a:ea typeface="+mn-ea"/>
                        <a:cs typeface="Arial" pitchFamily="34" charset="0"/>
                      </a:endParaRPr>
                    </a:p>
                    <a:p>
                      <a:pPr>
                        <a:lnSpc>
                          <a:spcPct val="100000"/>
                        </a:lnSpc>
                      </a:pPr>
                      <a:r>
                        <a:rPr lang="en-US" sz="1400" b="1" kern="1200" baseline="0" noProof="0" dirty="0">
                          <a:solidFill>
                            <a:schemeClr val="tx1"/>
                          </a:solidFill>
                          <a:effectLst/>
                          <a:latin typeface="Arial" pitchFamily="34" charset="0"/>
                          <a:ea typeface="+mn-ea"/>
                          <a:cs typeface="Arial" pitchFamily="34" charset="0"/>
                        </a:rPr>
                        <a:t>Level 3:</a:t>
                      </a:r>
                    </a:p>
                    <a:p>
                      <a:pPr>
                        <a:lnSpc>
                          <a:spcPct val="100000"/>
                        </a:lnSpc>
                      </a:pPr>
                      <a:r>
                        <a:rPr lang="en-US" sz="1400" b="0" i="0" u="none" strike="noStrike" kern="1200" baseline="0" noProof="0" dirty="0">
                          <a:solidFill>
                            <a:schemeClr val="tx1"/>
                          </a:solidFill>
                          <a:latin typeface="Arial" panose="020B0604020202020204" pitchFamily="34" charset="0"/>
                          <a:ea typeface="+mn-ea"/>
                          <a:cs typeface="Arial" panose="020B0604020202020204" pitchFamily="34" charset="0"/>
                        </a:rPr>
                        <a:t>99,52% </a:t>
                      </a:r>
                      <a:r>
                        <a:rPr lang="en-US" sz="1400" b="0" kern="1200" baseline="0" noProof="0" dirty="0">
                          <a:solidFill>
                            <a:schemeClr val="tx1"/>
                          </a:solidFill>
                          <a:effectLst/>
                          <a:latin typeface="Arial" pitchFamily="34" charset="0"/>
                          <a:ea typeface="+mn-ea"/>
                          <a:cs typeface="Arial" pitchFamily="34" charset="0"/>
                        </a:rPr>
                        <a:t>of </a:t>
                      </a:r>
                      <a:r>
                        <a:rPr kumimoji="0" lang="en-ZA" sz="1400" b="0" i="0" u="none" strike="noStrike" kern="1200" cap="none" normalizeH="0" baseline="0" dirty="0">
                          <a:ln>
                            <a:noFill/>
                          </a:ln>
                          <a:solidFill>
                            <a:schemeClr val="tx1"/>
                          </a:solidFill>
                          <a:effectLst/>
                          <a:latin typeface="Arial" pitchFamily="34" charset="0"/>
                          <a:ea typeface="+mn-ea"/>
                          <a:cs typeface="Arial" pitchFamily="34" charset="0"/>
                        </a:rPr>
                        <a:t>machine readable adult passports </a:t>
                      </a:r>
                      <a:r>
                        <a:rPr lang="en-US" sz="1400" b="0" kern="1200" baseline="0" noProof="0" dirty="0">
                          <a:solidFill>
                            <a:schemeClr val="tx1"/>
                          </a:solidFill>
                          <a:effectLst/>
                          <a:latin typeface="Arial" pitchFamily="34" charset="0"/>
                          <a:ea typeface="+mn-ea"/>
                          <a:cs typeface="Arial" pitchFamily="34" charset="0"/>
                        </a:rPr>
                        <a:t>passports were issued. </a:t>
                      </a:r>
                    </a:p>
                    <a:p>
                      <a:pPr>
                        <a:lnSpc>
                          <a:spcPct val="100000"/>
                        </a:lnSpc>
                      </a:pPr>
                      <a:endParaRPr lang="en-US" sz="1400" b="0" kern="1200" baseline="0" noProof="0" dirty="0">
                        <a:solidFill>
                          <a:schemeClr val="tx1"/>
                        </a:solidFill>
                        <a:effectLst/>
                        <a:latin typeface="Arial" pitchFamily="34" charset="0"/>
                        <a:ea typeface="+mn-ea"/>
                        <a:cs typeface="Arial" pitchFamily="34" charset="0"/>
                      </a:endParaRPr>
                    </a:p>
                    <a:p>
                      <a:pPr>
                        <a:lnSpc>
                          <a:spcPct val="100000"/>
                        </a:lnSpc>
                      </a:pPr>
                      <a:r>
                        <a:rPr lang="en-US" sz="1400" b="1" kern="1200" baseline="0" noProof="0" dirty="0">
                          <a:solidFill>
                            <a:schemeClr val="tx1"/>
                          </a:solidFill>
                          <a:effectLst/>
                          <a:latin typeface="Arial" pitchFamily="34" charset="0"/>
                          <a:ea typeface="+mn-ea"/>
                          <a:cs typeface="Arial" pitchFamily="34" charset="0"/>
                        </a:rPr>
                        <a:t>Level 2:</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b="0" i="0" u="none" strike="noStrike" kern="1200" baseline="0" noProof="0" dirty="0">
                          <a:solidFill>
                            <a:schemeClr val="tx1"/>
                          </a:solidFill>
                          <a:latin typeface="Arial" panose="020B0604020202020204" pitchFamily="34" charset="0"/>
                          <a:ea typeface="+mn-ea"/>
                          <a:cs typeface="Arial" panose="020B0604020202020204" pitchFamily="34" charset="0"/>
                        </a:rPr>
                        <a:t>99,26% of </a:t>
                      </a:r>
                      <a:r>
                        <a:rPr kumimoji="0" lang="en-ZA" sz="1400" b="0" i="0" u="none" strike="noStrike" kern="1200" cap="none" normalizeH="0" baseline="0" dirty="0">
                          <a:ln>
                            <a:noFill/>
                          </a:ln>
                          <a:solidFill>
                            <a:schemeClr val="tx1"/>
                          </a:solidFill>
                          <a:effectLst/>
                          <a:latin typeface="Arial" pitchFamily="34" charset="0"/>
                          <a:ea typeface="+mn-ea"/>
                          <a:cs typeface="Arial" pitchFamily="34" charset="0"/>
                        </a:rPr>
                        <a:t>machine readable adult passports were </a:t>
                      </a:r>
                      <a:r>
                        <a:rPr lang="en-US" sz="1400" b="0" i="0" u="none" strike="noStrike" kern="1200" baseline="0" noProof="0" dirty="0">
                          <a:solidFill>
                            <a:schemeClr val="tx1"/>
                          </a:solidFill>
                          <a:latin typeface="Arial" panose="020B0604020202020204" pitchFamily="34" charset="0"/>
                          <a:ea typeface="+mn-ea"/>
                          <a:cs typeface="Arial" panose="020B0604020202020204" pitchFamily="34" charset="0"/>
                        </a:rPr>
                        <a:t>issued within 42 working days.</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b="1" i="0" u="none" strike="noStrike" kern="1200" baseline="0" noProof="0" dirty="0">
                          <a:solidFill>
                            <a:schemeClr val="tx1"/>
                          </a:solidFill>
                          <a:latin typeface="Arial" panose="020B0604020202020204" pitchFamily="34" charset="0"/>
                          <a:ea typeface="+mn-ea"/>
                          <a:cs typeface="Arial" panose="020B0604020202020204" pitchFamily="34" charset="0"/>
                        </a:rPr>
                        <a:t>Level 1:</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b="0" i="0" u="none" strike="noStrike" kern="1200" baseline="0" noProof="0" dirty="0">
                          <a:solidFill>
                            <a:schemeClr val="tx1"/>
                          </a:solidFill>
                          <a:latin typeface="Arial" panose="020B0604020202020204" pitchFamily="34" charset="0"/>
                          <a:ea typeface="+mn-ea"/>
                          <a:cs typeface="Arial" panose="020B0604020202020204" pitchFamily="34" charset="0"/>
                        </a:rPr>
                        <a:t>99,28% of </a:t>
                      </a:r>
                      <a:r>
                        <a:rPr kumimoji="0" lang="en-ZA" sz="1400" b="0" i="0" u="none" strike="noStrike" kern="1200" cap="none" normalizeH="0" baseline="0" dirty="0">
                          <a:ln>
                            <a:noFill/>
                          </a:ln>
                          <a:solidFill>
                            <a:schemeClr val="tx1"/>
                          </a:solidFill>
                          <a:effectLst/>
                          <a:latin typeface="Arial" pitchFamily="34" charset="0"/>
                          <a:ea typeface="+mn-ea"/>
                          <a:cs typeface="Arial" pitchFamily="34" charset="0"/>
                        </a:rPr>
                        <a:t>machine readable adult passports were </a:t>
                      </a:r>
                      <a:r>
                        <a:rPr lang="en-US" sz="1400" b="0" i="0" u="none" strike="noStrike" kern="1200" baseline="0" noProof="0" dirty="0">
                          <a:solidFill>
                            <a:schemeClr val="tx1"/>
                          </a:solidFill>
                          <a:latin typeface="Arial" panose="020B0604020202020204" pitchFamily="34" charset="0"/>
                          <a:ea typeface="+mn-ea"/>
                          <a:cs typeface="Arial" panose="020B0604020202020204" pitchFamily="34" charset="0"/>
                        </a:rPr>
                        <a:t>issued within 32 working days.</a:t>
                      </a:r>
                    </a:p>
                  </a:txBody>
                  <a:tcPr marL="72000" marR="7200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48630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39</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62970792"/>
              </p:ext>
            </p:extLst>
          </p:nvPr>
        </p:nvGraphicFramePr>
        <p:xfrm>
          <a:off x="44969" y="65136"/>
          <a:ext cx="9025140" cy="5910565"/>
        </p:xfrm>
        <a:graphic>
          <a:graphicData uri="http://schemas.openxmlformats.org/drawingml/2006/table">
            <a:tbl>
              <a:tblPr/>
              <a:tblGrid>
                <a:gridCol w="2882958">
                  <a:extLst>
                    <a:ext uri="{9D8B030D-6E8A-4147-A177-3AD203B41FA5}">
                      <a16:colId xmlns:a16="http://schemas.microsoft.com/office/drawing/2014/main" val="20000"/>
                    </a:ext>
                  </a:extLst>
                </a:gridCol>
                <a:gridCol w="4054764">
                  <a:extLst>
                    <a:ext uri="{9D8B030D-6E8A-4147-A177-3AD203B41FA5}">
                      <a16:colId xmlns:a16="http://schemas.microsoft.com/office/drawing/2014/main" val="20003"/>
                    </a:ext>
                  </a:extLst>
                </a:gridCol>
                <a:gridCol w="2087418">
                  <a:extLst>
                    <a:ext uri="{9D8B030D-6E8A-4147-A177-3AD203B41FA5}">
                      <a16:colId xmlns:a16="http://schemas.microsoft.com/office/drawing/2014/main" val="20002"/>
                    </a:ext>
                  </a:extLst>
                </a:gridCol>
              </a:tblGrid>
              <a:tr h="352980">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chemeClr val="tx1"/>
                          </a:solidFill>
                          <a:effectLst/>
                          <a:latin typeface="Arial" charset="0"/>
                          <a:ea typeface="+mn-ea"/>
                          <a:cs typeface="Arial" charset="0"/>
                        </a:rPr>
                        <a:t>PROGRAMME 2: CITIZEN AFFAIRS</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774447">
                <a:tc gridSpan="3">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ZA"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ANNUAL </a:t>
                      </a: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TARGET: 90% of machine readable adult passports (new live capture system) issued within 13 working days for applications collected and processed within the RSA (from date of receipt of application until passport is scanned at office of application</a:t>
                      </a:r>
                      <a:r>
                        <a:rPr kumimoji="0" lang="en-ZA" sz="1400" b="0" i="0" u="none" strike="noStrike" kern="1200" cap="none" normalizeH="0" baseline="0" dirty="0">
                          <a:ln>
                            <a:noFill/>
                          </a:ln>
                          <a:solidFill>
                            <a:schemeClr val="tx1"/>
                          </a:solidFill>
                          <a:effectLst/>
                          <a:latin typeface="Arial" pitchFamily="34" charset="0"/>
                          <a:ea typeface="+mn-ea"/>
                          <a:cs typeface="Arial" pitchFamily="34" charset="0"/>
                        </a:rPr>
                        <a:t>).</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sng"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652466241"/>
                  </a:ext>
                </a:extLst>
              </a:tr>
              <a:tr h="5637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3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p>
                      <a:endParaRPr lang="en-ZA" sz="1400" b="1" dirty="0"/>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Reasons for under achievement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Lockdown Level 1 (07 Oct – 31 Dec 2021</a:t>
                      </a:r>
                      <a:r>
                        <a:rPr kumimoji="0" lang="en-US"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t>
                      </a:r>
                      <a:endPar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Way forward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1995947">
                <a:tc>
                  <a:txBody>
                    <a:bodyPr/>
                    <a:lstStyle/>
                    <a:p>
                      <a:r>
                        <a:rPr lang="en-ZA" sz="1300" b="0" kern="1200" dirty="0">
                          <a:solidFill>
                            <a:schemeClr val="tx1"/>
                          </a:solidFill>
                          <a:effectLst/>
                          <a:latin typeface="Arial" pitchFamily="34" charset="0"/>
                          <a:ea typeface="+mn-ea"/>
                          <a:cs typeface="Arial" pitchFamily="34" charset="0"/>
                        </a:rPr>
                        <a:t>From 01-06 October 2021; Level 2 the</a:t>
                      </a:r>
                      <a:r>
                        <a:rPr lang="en-ZA" sz="1300" b="0" kern="1200" baseline="0" dirty="0">
                          <a:solidFill>
                            <a:schemeClr val="tx1"/>
                          </a:solidFill>
                          <a:effectLst/>
                          <a:latin typeface="Arial" pitchFamily="34" charset="0"/>
                          <a:ea typeface="+mn-ea"/>
                          <a:cs typeface="Arial" pitchFamily="34" charset="0"/>
                        </a:rPr>
                        <a:t> </a:t>
                      </a:r>
                      <a:r>
                        <a:rPr lang="en-ZA" sz="1300" b="0" kern="1200" dirty="0">
                          <a:solidFill>
                            <a:schemeClr val="tx1"/>
                          </a:solidFill>
                          <a:effectLst/>
                          <a:latin typeface="Arial" pitchFamily="34" charset="0"/>
                          <a:ea typeface="+mn-ea"/>
                          <a:cs typeface="Arial" pitchFamily="34" charset="0"/>
                        </a:rPr>
                        <a:t>passport target was; 90% of adult passports</a:t>
                      </a:r>
                      <a:r>
                        <a:rPr lang="en-ZA" sz="1300" b="0" kern="1200" baseline="0" dirty="0">
                          <a:solidFill>
                            <a:schemeClr val="tx1"/>
                          </a:solidFill>
                          <a:effectLst/>
                          <a:latin typeface="Arial" pitchFamily="34" charset="0"/>
                          <a:ea typeface="+mn-ea"/>
                          <a:cs typeface="Arial" pitchFamily="34" charset="0"/>
                        </a:rPr>
                        <a:t> </a:t>
                      </a:r>
                      <a:r>
                        <a:rPr lang="en-ZA" sz="1300" b="0" kern="1200" dirty="0">
                          <a:solidFill>
                            <a:schemeClr val="tx1"/>
                          </a:solidFill>
                          <a:effectLst/>
                          <a:latin typeface="Arial" pitchFamily="34" charset="0"/>
                          <a:ea typeface="+mn-ea"/>
                          <a:cs typeface="Arial" pitchFamily="34" charset="0"/>
                        </a:rPr>
                        <a:t>issued within 32 working</a:t>
                      </a:r>
                    </a:p>
                    <a:p>
                      <a:r>
                        <a:rPr lang="en-ZA" sz="1300" b="0" kern="1200" dirty="0">
                          <a:solidFill>
                            <a:schemeClr val="tx1"/>
                          </a:solidFill>
                          <a:effectLst/>
                          <a:latin typeface="Arial" pitchFamily="34" charset="0"/>
                          <a:ea typeface="+mn-ea"/>
                          <a:cs typeface="Arial" pitchFamily="34" charset="0"/>
                        </a:rPr>
                        <a:t>Days</a:t>
                      </a:r>
                      <a:endParaRPr lang="en-US" sz="1300" b="0" kern="1200" dirty="0">
                        <a:solidFill>
                          <a:schemeClr val="tx1"/>
                        </a:solidFill>
                        <a:effectLst/>
                        <a:latin typeface="Arial" pitchFamily="34" charset="0"/>
                        <a:ea typeface="+mn-ea"/>
                        <a:cs typeface="Arial" pitchFamily="34" charset="0"/>
                      </a:endParaRPr>
                    </a:p>
                    <a:p>
                      <a:r>
                        <a:rPr lang="en-US" sz="1300" b="1" kern="1200" noProof="0" dirty="0">
                          <a:solidFill>
                            <a:srgbClr val="00B050"/>
                          </a:solidFill>
                          <a:effectLst/>
                          <a:latin typeface="Arial" pitchFamily="34" charset="0"/>
                          <a:ea typeface="+mn-ea"/>
                          <a:cs typeface="Arial" pitchFamily="34" charset="0"/>
                        </a:rPr>
                        <a:t>Achieved </a:t>
                      </a:r>
                      <a:endParaRPr lang="en-US" sz="1300" b="1" kern="1200" baseline="0" noProof="0" dirty="0">
                        <a:solidFill>
                          <a:srgbClr val="00B050"/>
                        </a:solidFill>
                        <a:effectLst/>
                        <a:latin typeface="Arial" pitchFamily="34" charset="0"/>
                        <a:ea typeface="+mn-ea"/>
                        <a:cs typeface="Arial" pitchFamily="34" charset="0"/>
                      </a:endParaRPr>
                    </a:p>
                    <a:p>
                      <a:r>
                        <a:rPr lang="en-US" sz="1300" b="1" kern="1200" baseline="0" noProof="0" dirty="0">
                          <a:solidFill>
                            <a:schemeClr val="tx1"/>
                          </a:solidFill>
                          <a:effectLst/>
                          <a:latin typeface="Arial" pitchFamily="34" charset="0"/>
                          <a:ea typeface="+mn-ea"/>
                          <a:cs typeface="Arial" pitchFamily="34" charset="0"/>
                        </a:rPr>
                        <a:t>Level 2:</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300" b="0" i="0" u="none" strike="noStrike" kern="1200" baseline="0" noProof="0" dirty="0">
                          <a:solidFill>
                            <a:schemeClr val="tx1"/>
                          </a:solidFill>
                          <a:latin typeface="Arial" panose="020B0604020202020204" pitchFamily="34" charset="0"/>
                          <a:ea typeface="+mn-ea"/>
                          <a:cs typeface="Arial" panose="020B0604020202020204" pitchFamily="34" charset="0"/>
                        </a:rPr>
                        <a:t>99,28% issued within 32 working days (5649 issued within 32 working days and 41 above. The total issued was 5690).</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rPr>
                        <a:t>During quarter 2, the Branch observed and reported an increased </a:t>
                      </a:r>
                      <a:r>
                        <a:rPr kumimoji="0" lang="en-US"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number of cases where hand over messages were not received by GPW. This resulted in lost batches wherein application data had to be re-submitted. The impact manifested in quarter three wherein batch errors occurred affecting the turnaround time resulting in applications processed outside the specified turnaround time.</a:t>
                      </a:r>
                      <a:r>
                        <a:rPr kumimoji="0" lang="en-US" sz="1300" b="0" i="0"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kumimoji="0" lang="en-US"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Passport applications stuck on ACP for more than 3 days resulting in passports being issued outside the specified turn-around time.</a:t>
                      </a:r>
                      <a:endPar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kumimoji="0" lang="en-US"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Inability of GPW to handover passports on the system to Passport Dispatch Centre for quality assurance and dispatch as a result of duplicated print requests that were sent.</a:t>
                      </a:r>
                    </a:p>
                    <a:p>
                      <a:pPr marL="171450" indent="-171450">
                        <a:buFont typeface="Arial" panose="020B0604020202020204" pitchFamily="34" charset="0"/>
                        <a:buChar char="•"/>
                      </a:pPr>
                      <a:r>
                        <a:rPr kumimoji="0" lang="en-US"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Covid-19 infections at GPW resulting in closure.</a:t>
                      </a:r>
                      <a:endPar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kumimoji="0" lang="en-US"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Water outages at GPW resulting in office closure.</a:t>
                      </a:r>
                      <a:endPar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kumimoji="0" lang="en-US"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Non-availability of bins at SKYNET resulting in delayed dispatching.</a:t>
                      </a:r>
                      <a:endPar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0" marR="7200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285750" indent="-285750">
                        <a:buFont typeface="Arial" panose="020B0604020202020204" pitchFamily="34" charset="0"/>
                        <a:buChar char="•"/>
                      </a:pPr>
                      <a:r>
                        <a:rPr kumimoji="0" lang="en-US"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Use of DHA drivers to deliver passports to local offices around Johannesburg and Tshwane metros to reduce the turn-around time.</a:t>
                      </a:r>
                      <a:endPar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kumimoji="0" lang="en-US"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Engagement of stakeholders to deal with stuck passport applications.</a:t>
                      </a:r>
                      <a:endPar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kumimoji="0" lang="en-US"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Daily monitoring of performance at Image enhancement.</a:t>
                      </a:r>
                    </a:p>
                    <a:p>
                      <a:pPr marL="285750" indent="-285750">
                        <a:buFont typeface="Arial" panose="020B0604020202020204" pitchFamily="34" charset="0"/>
                        <a:buChar char="•"/>
                      </a:pPr>
                      <a:r>
                        <a:rPr kumimoji="0" lang="en-US"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Issuance of exception reports to indicate volumes stuck on ACP as well as Image Enhancement</a:t>
                      </a:r>
                    </a:p>
                  </a:txBody>
                  <a:tcPr marL="72000" marR="7200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775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300" b="0" kern="1200" dirty="0">
                          <a:solidFill>
                            <a:schemeClr val="tx1"/>
                          </a:solidFill>
                          <a:effectLst/>
                          <a:latin typeface="Arial" pitchFamily="34" charset="0"/>
                          <a:ea typeface="+mn-ea"/>
                          <a:cs typeface="Arial" pitchFamily="34" charset="0"/>
                        </a:rPr>
                        <a:t>From 07 October – 31 December 2021; Level 1 the</a:t>
                      </a:r>
                      <a:r>
                        <a:rPr lang="en-ZA" sz="1300" b="0" kern="1200" baseline="0" dirty="0">
                          <a:solidFill>
                            <a:schemeClr val="tx1"/>
                          </a:solidFill>
                          <a:effectLst/>
                          <a:latin typeface="Arial" pitchFamily="34" charset="0"/>
                          <a:ea typeface="+mn-ea"/>
                          <a:cs typeface="Arial" pitchFamily="34" charset="0"/>
                        </a:rPr>
                        <a:t> </a:t>
                      </a:r>
                      <a:r>
                        <a:rPr lang="en-ZA" sz="1300" b="0" kern="1200" dirty="0">
                          <a:solidFill>
                            <a:schemeClr val="tx1"/>
                          </a:solidFill>
                          <a:effectLst/>
                          <a:latin typeface="Arial" pitchFamily="34" charset="0"/>
                          <a:ea typeface="+mn-ea"/>
                          <a:cs typeface="Arial" pitchFamily="34" charset="0"/>
                        </a:rPr>
                        <a:t>passport target was; 90% of adult passports</a:t>
                      </a:r>
                      <a:r>
                        <a:rPr lang="en-ZA" sz="1300" b="0" kern="1200" baseline="0" dirty="0">
                          <a:solidFill>
                            <a:schemeClr val="tx1"/>
                          </a:solidFill>
                          <a:effectLst/>
                          <a:latin typeface="Arial" pitchFamily="34" charset="0"/>
                          <a:ea typeface="+mn-ea"/>
                          <a:cs typeface="Arial" pitchFamily="34" charset="0"/>
                        </a:rPr>
                        <a:t> </a:t>
                      </a:r>
                      <a:r>
                        <a:rPr lang="en-ZA" sz="1300" b="0" kern="1200" dirty="0">
                          <a:solidFill>
                            <a:schemeClr val="tx1"/>
                          </a:solidFill>
                          <a:effectLst/>
                          <a:latin typeface="Arial" pitchFamily="34" charset="0"/>
                          <a:ea typeface="+mn-ea"/>
                          <a:cs typeface="Arial" pitchFamily="34" charset="0"/>
                        </a:rPr>
                        <a:t>issued within 13 working</a:t>
                      </a:r>
                      <a:r>
                        <a:rPr lang="en-ZA" sz="1300" b="0" kern="1200" baseline="0" dirty="0">
                          <a:solidFill>
                            <a:schemeClr val="tx1"/>
                          </a:solidFill>
                          <a:effectLst/>
                          <a:latin typeface="Arial" pitchFamily="34" charset="0"/>
                          <a:ea typeface="+mn-ea"/>
                          <a:cs typeface="Arial" pitchFamily="34" charset="0"/>
                        </a:rPr>
                        <a:t> </a:t>
                      </a:r>
                      <a:r>
                        <a:rPr lang="en-ZA" sz="1300" b="0" kern="1200" dirty="0">
                          <a:solidFill>
                            <a:schemeClr val="tx1"/>
                          </a:solidFill>
                          <a:effectLst/>
                          <a:latin typeface="Arial" pitchFamily="34" charset="0"/>
                          <a:ea typeface="+mn-ea"/>
                          <a:cs typeface="Arial" pitchFamily="34" charset="0"/>
                        </a:rPr>
                        <a:t>Days</a:t>
                      </a:r>
                      <a:endParaRPr lang="en-US" sz="1300" b="1" kern="1200" noProof="0" dirty="0">
                        <a:solidFill>
                          <a:srgbClr val="FF0000"/>
                        </a:solidFill>
                        <a:effectLst/>
                        <a:latin typeface="Arial" pitchFamily="34" charset="0"/>
                        <a:ea typeface="+mn-ea"/>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300" b="1" kern="1200" noProof="0" dirty="0">
                          <a:solidFill>
                            <a:srgbClr val="FF0000"/>
                          </a:solidFill>
                          <a:effectLst/>
                          <a:latin typeface="Arial" pitchFamily="34" charset="0"/>
                          <a:ea typeface="+mn-ea"/>
                          <a:cs typeface="Arial" pitchFamily="34" charset="0"/>
                        </a:rPr>
                        <a:t>Not Achieved </a:t>
                      </a:r>
                      <a:endParaRPr lang="en-US" sz="1300" b="0" i="0" u="none" strike="noStrike" kern="1200" baseline="0" noProof="0" dirty="0">
                        <a:solidFill>
                          <a:srgbClr val="FF0000"/>
                        </a:solidFill>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300" b="1" i="0" u="none" strike="noStrike" kern="1200" baseline="0" noProof="0" dirty="0">
                          <a:solidFill>
                            <a:schemeClr val="tx1"/>
                          </a:solidFill>
                          <a:latin typeface="Arial" panose="020B0604020202020204" pitchFamily="34" charset="0"/>
                          <a:ea typeface="+mn-ea"/>
                          <a:cs typeface="Arial" panose="020B0604020202020204" pitchFamily="34" charset="0"/>
                        </a:rPr>
                        <a:t>Level 1</a:t>
                      </a:r>
                      <a:r>
                        <a:rPr lang="en-US" sz="1300" b="1" i="0" u="none" strike="noStrike" kern="1200" baseline="0" noProof="0" dirty="0">
                          <a:solidFill>
                            <a:srgbClr val="3333FF"/>
                          </a:solidFill>
                          <a:latin typeface="Arial" panose="020B0604020202020204" pitchFamily="34" charset="0"/>
                          <a:ea typeface="+mn-ea"/>
                          <a:cs typeface="Arial" panose="020B0604020202020204" pitchFamily="34" charset="0"/>
                        </a:rPr>
                        <a:t>: </a:t>
                      </a:r>
                      <a:r>
                        <a:rPr kumimoji="0" lang="en-US" sz="1300" b="0" i="0"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rPr>
                        <a:t>77,41% issued within 13 working days (98 218 issued within 13 working days and 28 665 issued above. The total issued was 126 883)</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624544195"/>
                  </a:ext>
                </a:extLst>
              </a:tr>
            </a:tbl>
          </a:graphicData>
        </a:graphic>
      </p:graphicFrame>
    </p:spTree>
    <p:extLst>
      <p:ext uri="{BB962C8B-B14F-4D97-AF65-F5344CB8AC3E}">
        <p14:creationId xmlns:p14="http://schemas.microsoft.com/office/powerpoint/2010/main" val="1294753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5125" name="Slide Number Placeholder 3"/>
          <p:cNvSpPr>
            <a:spLocks noGrp="1"/>
          </p:cNvSpPr>
          <p:nvPr>
            <p:ph type="sldNum" sz="quarter" idx="12"/>
          </p:nvPr>
        </p:nvSpPr>
        <p:spPr bwMode="auto">
          <a:xfrm>
            <a:off x="4644231" y="6318866"/>
            <a:ext cx="293971" cy="289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4</a:t>
            </a:fld>
            <a:endParaRPr lang="en-ZA" altLang="en-US" sz="1800" b="1" dirty="0"/>
          </a:p>
        </p:txBody>
      </p:sp>
      <p:sp>
        <p:nvSpPr>
          <p:cNvPr id="5126" name="Rectangle 1"/>
          <p:cNvSpPr>
            <a:spLocks noChangeArrowheads="1"/>
          </p:cNvSpPr>
          <p:nvPr/>
        </p:nvSpPr>
        <p:spPr bwMode="auto">
          <a:xfrm>
            <a:off x="-1922318" y="637098"/>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2" name="Rectangle 1"/>
          <p:cNvSpPr/>
          <p:nvPr/>
        </p:nvSpPr>
        <p:spPr>
          <a:xfrm>
            <a:off x="121022" y="79568"/>
            <a:ext cx="9022978" cy="5909310"/>
          </a:xfrm>
          <a:prstGeom prst="rect">
            <a:avLst/>
          </a:prstGeom>
          <a:solidFill>
            <a:schemeClr val="accent3">
              <a:lumMod val="20000"/>
              <a:lumOff val="80000"/>
            </a:schemeClr>
          </a:solidFill>
        </p:spPr>
        <p:txBody>
          <a:bodyPr wrap="square">
            <a:spAutoFit/>
          </a:bodyPr>
          <a:lstStyle/>
          <a:p>
            <a:pPr algn="just">
              <a:defRPr/>
            </a:pPr>
            <a:r>
              <a:rPr lang="en-ZA" altLang="en-US" b="1" dirty="0">
                <a:latin typeface="Arial" panose="020B0604020202020204" pitchFamily="34" charset="0"/>
                <a:ea typeface="ＭＳ Ｐゴシック" panose="020B0600070205080204" pitchFamily="34" charset="-128"/>
                <a:cs typeface="Arial" panose="020B0604020202020204" pitchFamily="34" charset="0"/>
              </a:rPr>
              <a:t>Vision</a:t>
            </a:r>
          </a:p>
          <a:p>
            <a:pPr algn="just">
              <a:defRPr/>
            </a:pPr>
            <a:r>
              <a:rPr lang="en-US" dirty="0">
                <a:latin typeface="Arial" panose="020B0604020202020204" pitchFamily="34" charset="0"/>
                <a:ea typeface="ＭＳ Ｐゴシック" panose="020B0600070205080204" pitchFamily="34" charset="-128"/>
                <a:cs typeface="Arial" panose="020B0604020202020204" pitchFamily="34" charset="0"/>
              </a:rPr>
              <a:t>A South Africa where identity, status and citizenship are key enablers of citizen empowerment and inclusivity, economic development and national security</a:t>
            </a:r>
          </a:p>
          <a:p>
            <a:pPr algn="just">
              <a:defRPr/>
            </a:pPr>
            <a:r>
              <a:rPr lang="en-US" dirty="0">
                <a:latin typeface="Arial" panose="020B0604020202020204" pitchFamily="34" charset="0"/>
                <a:ea typeface="ＭＳ Ｐゴシック" panose="020B0600070205080204" pitchFamily="34" charset="-128"/>
                <a:cs typeface="Arial" panose="020B0604020202020204" pitchFamily="34" charset="0"/>
              </a:rPr>
              <a:t>    </a:t>
            </a:r>
          </a:p>
          <a:p>
            <a:pPr algn="just">
              <a:defRPr/>
            </a:pPr>
            <a:r>
              <a:rPr lang="en-US" b="1" dirty="0">
                <a:latin typeface="Arial" panose="020B0604020202020204" pitchFamily="34" charset="0"/>
                <a:ea typeface="ＭＳ Ｐゴシック" panose="020B0600070205080204" pitchFamily="34" charset="-128"/>
                <a:cs typeface="Arial" panose="020B0604020202020204" pitchFamily="34" charset="0"/>
              </a:rPr>
              <a:t>Mission </a:t>
            </a:r>
            <a:endParaRPr lang="en-US" dirty="0">
              <a:latin typeface="Arial" panose="020B0604020202020204" pitchFamily="34" charset="0"/>
              <a:ea typeface="ＭＳ Ｐゴシック" panose="020B0600070205080204" pitchFamily="34" charset="-128"/>
              <a:cs typeface="Arial" panose="020B0604020202020204" pitchFamily="34" charset="0"/>
            </a:endParaRPr>
          </a:p>
          <a:p>
            <a:pPr algn="just">
              <a:defRPr/>
            </a:pPr>
            <a:r>
              <a:rPr lang="en-US" dirty="0">
                <a:latin typeface="Arial" panose="020B0604020202020204" pitchFamily="34" charset="0"/>
                <a:ea typeface="ＭＳ Ｐゴシック" panose="020B0600070205080204" pitchFamily="34" charset="-128"/>
                <a:cs typeface="Arial" panose="020B0604020202020204" pitchFamily="34" charset="0"/>
              </a:rPr>
              <a:t>The DHA carries out its mission in line with its commitment to citizen empowerment and inclusivity, economic development and national security, by: </a:t>
            </a:r>
          </a:p>
          <a:p>
            <a:pPr marL="285750" indent="-285750" algn="just">
              <a:buFont typeface="Wingdings" panose="05000000000000000000" pitchFamily="2" charset="2"/>
              <a:buChar char="q"/>
              <a:defRPr/>
            </a:pPr>
            <a:r>
              <a:rPr lang="en-US" dirty="0">
                <a:latin typeface="Arial" panose="020B0604020202020204" pitchFamily="34" charset="0"/>
                <a:ea typeface="ＭＳ Ｐゴシック" panose="020B0600070205080204" pitchFamily="34" charset="-128"/>
                <a:cs typeface="Arial" panose="020B0604020202020204" pitchFamily="34" charset="0"/>
              </a:rPr>
              <a:t>Being an efficient and secure custodian of citizenship and civil registration </a:t>
            </a:r>
          </a:p>
          <a:p>
            <a:pPr marL="285750" indent="-285750" algn="just">
              <a:buFont typeface="Wingdings" panose="05000000000000000000" pitchFamily="2" charset="2"/>
              <a:buChar char="q"/>
              <a:defRPr/>
            </a:pPr>
            <a:r>
              <a:rPr lang="en-US" dirty="0">
                <a:latin typeface="Arial" panose="020B0604020202020204" pitchFamily="34" charset="0"/>
                <a:ea typeface="ＭＳ Ｐゴシック" panose="020B0600070205080204" pitchFamily="34" charset="-128"/>
                <a:cs typeface="Arial" panose="020B0604020202020204" pitchFamily="34" charset="0"/>
              </a:rPr>
              <a:t>Securely and strategically managing international migration </a:t>
            </a:r>
          </a:p>
          <a:p>
            <a:pPr marL="285750" indent="-285750" algn="just">
              <a:buFont typeface="Wingdings" panose="05000000000000000000" pitchFamily="2" charset="2"/>
              <a:buChar char="q"/>
              <a:defRPr/>
            </a:pPr>
            <a:r>
              <a:rPr lang="en-US" dirty="0">
                <a:latin typeface="Arial" panose="020B0604020202020204" pitchFamily="34" charset="0"/>
                <a:ea typeface="ＭＳ Ｐゴシック" panose="020B0600070205080204" pitchFamily="34" charset="-128"/>
                <a:cs typeface="Arial" panose="020B0604020202020204" pitchFamily="34" charset="0"/>
              </a:rPr>
              <a:t>Efficiently managing asylum seekers and refugees </a:t>
            </a:r>
          </a:p>
          <a:p>
            <a:pPr marL="285750" indent="-285750" algn="just">
              <a:buFont typeface="Wingdings" panose="05000000000000000000" pitchFamily="2" charset="2"/>
              <a:buChar char="q"/>
              <a:defRPr/>
            </a:pPr>
            <a:r>
              <a:rPr lang="en-US" dirty="0">
                <a:latin typeface="Arial" panose="020B0604020202020204" pitchFamily="34" charset="0"/>
                <a:ea typeface="ＭＳ Ｐゴシック" panose="020B0600070205080204" pitchFamily="34" charset="-128"/>
                <a:cs typeface="Arial" panose="020B0604020202020204" pitchFamily="34" charset="0"/>
              </a:rPr>
              <a:t>Efficiently determining and safeguarding the official identity and status of persons</a:t>
            </a:r>
          </a:p>
          <a:p>
            <a:pPr algn="just">
              <a:defRPr/>
            </a:pPr>
            <a:r>
              <a:rPr lang="en-US" dirty="0">
                <a:latin typeface="Arial" panose="020B0604020202020204" pitchFamily="34" charset="0"/>
                <a:ea typeface="ＭＳ Ｐゴシック" panose="020B0600070205080204" pitchFamily="34" charset="-128"/>
                <a:cs typeface="Arial" panose="020B0604020202020204" pitchFamily="34" charset="0"/>
              </a:rPr>
              <a:t> </a:t>
            </a:r>
          </a:p>
          <a:p>
            <a:pPr algn="just">
              <a:defRPr/>
            </a:pPr>
            <a:r>
              <a:rPr lang="en-US" b="1" dirty="0">
                <a:latin typeface="Arial" panose="020B0604020202020204" pitchFamily="34" charset="0"/>
                <a:ea typeface="ＭＳ Ｐゴシック" panose="020B0600070205080204" pitchFamily="34" charset="-128"/>
                <a:cs typeface="Arial" panose="020B0604020202020204" pitchFamily="34" charset="0"/>
              </a:rPr>
              <a:t>Value Statement </a:t>
            </a:r>
          </a:p>
          <a:p>
            <a:pPr algn="just">
              <a:defRPr/>
            </a:pPr>
            <a:r>
              <a:rPr lang="en-US" dirty="0">
                <a:latin typeface="Arial" panose="020B0604020202020204" pitchFamily="34" charset="0"/>
                <a:ea typeface="ＭＳ Ｐゴシック" panose="020B0600070205080204" pitchFamily="34" charset="-128"/>
                <a:cs typeface="Arial" panose="020B0604020202020204" pitchFamily="34" charset="0"/>
              </a:rPr>
              <a:t>The Department of Home Affairs is committed to being: </a:t>
            </a:r>
          </a:p>
          <a:p>
            <a:pPr marL="285750" indent="-285750" algn="just">
              <a:buFont typeface="Wingdings" panose="05000000000000000000" pitchFamily="2" charset="2"/>
              <a:buChar char="q"/>
              <a:defRPr/>
            </a:pPr>
            <a:r>
              <a:rPr lang="en-US" dirty="0">
                <a:latin typeface="Arial" panose="020B0604020202020204" pitchFamily="34" charset="0"/>
                <a:ea typeface="ＭＳ Ｐゴシック" panose="020B0600070205080204" pitchFamily="34" charset="-128"/>
                <a:cs typeface="Arial" panose="020B0604020202020204" pitchFamily="34" charset="0"/>
              </a:rPr>
              <a:t> People-centered and caring </a:t>
            </a:r>
          </a:p>
          <a:p>
            <a:pPr marL="285750" indent="-285750" algn="just">
              <a:buFont typeface="Wingdings" panose="05000000000000000000" pitchFamily="2" charset="2"/>
              <a:buChar char="q"/>
              <a:defRPr/>
            </a:pPr>
            <a:r>
              <a:rPr lang="en-US" dirty="0">
                <a:latin typeface="Arial" panose="020B0604020202020204" pitchFamily="34" charset="0"/>
                <a:ea typeface="ＭＳ Ｐゴシック" panose="020B0600070205080204" pitchFamily="34" charset="-128"/>
                <a:cs typeface="Arial" panose="020B0604020202020204" pitchFamily="34" charset="0"/>
              </a:rPr>
              <a:t>Patriotic </a:t>
            </a:r>
          </a:p>
          <a:p>
            <a:pPr marL="285750" indent="-285750" algn="just">
              <a:buFont typeface="Wingdings" panose="05000000000000000000" pitchFamily="2" charset="2"/>
              <a:buChar char="q"/>
              <a:defRPr/>
            </a:pPr>
            <a:r>
              <a:rPr lang="en-US" dirty="0">
                <a:latin typeface="Arial" panose="020B0604020202020204" pitchFamily="34" charset="0"/>
                <a:ea typeface="ＭＳ Ｐゴシック" panose="020B0600070205080204" pitchFamily="34" charset="-128"/>
                <a:cs typeface="Arial" panose="020B0604020202020204" pitchFamily="34" charset="0"/>
              </a:rPr>
              <a:t>Professional and showing leadership </a:t>
            </a:r>
          </a:p>
          <a:p>
            <a:pPr marL="285750" indent="-285750" algn="just">
              <a:buFont typeface="Wingdings" panose="05000000000000000000" pitchFamily="2" charset="2"/>
              <a:buChar char="q"/>
              <a:defRPr/>
            </a:pPr>
            <a:r>
              <a:rPr lang="en-US" dirty="0">
                <a:latin typeface="Arial" panose="020B0604020202020204" pitchFamily="34" charset="0"/>
                <a:ea typeface="ＭＳ Ｐゴシック" panose="020B0600070205080204" pitchFamily="34" charset="-128"/>
                <a:cs typeface="Arial" panose="020B0604020202020204" pitchFamily="34" charset="0"/>
              </a:rPr>
              <a:t>Effective, efficient and innovative </a:t>
            </a:r>
          </a:p>
          <a:p>
            <a:pPr marL="285750" indent="-285750" algn="just">
              <a:buFont typeface="Wingdings" panose="05000000000000000000" pitchFamily="2" charset="2"/>
              <a:buChar char="q"/>
              <a:defRPr/>
            </a:pPr>
            <a:r>
              <a:rPr lang="en-US" dirty="0">
                <a:latin typeface="Arial" panose="020B0604020202020204" pitchFamily="34" charset="0"/>
                <a:ea typeface="ＭＳ Ｐゴシック" panose="020B0600070205080204" pitchFamily="34" charset="-128"/>
                <a:cs typeface="Arial" panose="020B0604020202020204" pitchFamily="34" charset="0"/>
              </a:rPr>
              <a:t>Ethical and having integrity </a:t>
            </a:r>
          </a:p>
          <a:p>
            <a:pPr marL="285750" indent="-285750" algn="just">
              <a:buFont typeface="Wingdings" panose="05000000000000000000" pitchFamily="2" charset="2"/>
              <a:buChar char="q"/>
              <a:defRPr/>
            </a:pPr>
            <a:r>
              <a:rPr lang="en-US" dirty="0">
                <a:latin typeface="Arial" panose="020B0604020202020204" pitchFamily="34" charset="0"/>
                <a:ea typeface="ＭＳ Ｐゴシック" panose="020B0600070205080204" pitchFamily="34" charset="-128"/>
                <a:cs typeface="Arial" panose="020B0604020202020204" pitchFamily="34" charset="0"/>
              </a:rPr>
              <a:t>Security conscious </a:t>
            </a:r>
          </a:p>
          <a:p>
            <a:pPr marL="285750" indent="-285750" algn="just">
              <a:buFont typeface="Wingdings" panose="05000000000000000000" pitchFamily="2" charset="2"/>
              <a:buChar char="q"/>
              <a:defRPr/>
            </a:pPr>
            <a:r>
              <a:rPr lang="en-US" dirty="0">
                <a:latin typeface="Arial" panose="020B0604020202020204" pitchFamily="34" charset="0"/>
                <a:ea typeface="ＭＳ Ｐゴシック" panose="020B0600070205080204" pitchFamily="34" charset="-128"/>
                <a:cs typeface="Arial" panose="020B0604020202020204" pitchFamily="34" charset="0"/>
              </a:rPr>
              <a:t>Development oriented</a:t>
            </a:r>
            <a:endParaRPr lang="en-ZA"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Rectangle 7"/>
          <p:cNvSpPr/>
          <p:nvPr/>
        </p:nvSpPr>
        <p:spPr>
          <a:xfrm>
            <a:off x="-127764" y="122114"/>
            <a:ext cx="248786" cy="369332"/>
          </a:xfrm>
          <a:prstGeom prst="rect">
            <a:avLst/>
          </a:prstGeom>
        </p:spPr>
        <p:txBody>
          <a:bodyPr wrap="none">
            <a:spAutoFit/>
          </a:bodyPr>
          <a:lstStyle/>
          <a:p>
            <a:r>
              <a:rPr lang="en-ZA" altLang="en-US" dirty="0">
                <a:solidFill>
                  <a:schemeClr val="accent6"/>
                </a:solidFill>
                <a:latin typeface="Arial" charset="0"/>
                <a:ea typeface="ＭＳ Ｐゴシック" charset="-128"/>
              </a:rPr>
              <a:t> </a:t>
            </a:r>
            <a:endParaRPr lang="en-ZA" b="1" dirty="0">
              <a:solidFill>
                <a:srgbClr val="006600"/>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84383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40</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727097739"/>
              </p:ext>
            </p:extLst>
          </p:nvPr>
        </p:nvGraphicFramePr>
        <p:xfrm>
          <a:off x="44969" y="65133"/>
          <a:ext cx="9099030" cy="5864612"/>
        </p:xfrm>
        <a:graphic>
          <a:graphicData uri="http://schemas.openxmlformats.org/drawingml/2006/table">
            <a:tbl>
              <a:tblPr/>
              <a:tblGrid>
                <a:gridCol w="2855249">
                  <a:extLst>
                    <a:ext uri="{9D8B030D-6E8A-4147-A177-3AD203B41FA5}">
                      <a16:colId xmlns:a16="http://schemas.microsoft.com/office/drawing/2014/main" val="20000"/>
                    </a:ext>
                  </a:extLst>
                </a:gridCol>
                <a:gridCol w="3278909">
                  <a:extLst>
                    <a:ext uri="{9D8B030D-6E8A-4147-A177-3AD203B41FA5}">
                      <a16:colId xmlns:a16="http://schemas.microsoft.com/office/drawing/2014/main" val="20003"/>
                    </a:ext>
                  </a:extLst>
                </a:gridCol>
                <a:gridCol w="2964872">
                  <a:extLst>
                    <a:ext uri="{9D8B030D-6E8A-4147-A177-3AD203B41FA5}">
                      <a16:colId xmlns:a16="http://schemas.microsoft.com/office/drawing/2014/main" val="20002"/>
                    </a:ext>
                  </a:extLst>
                </a:gridCol>
              </a:tblGrid>
              <a:tr h="453819">
                <a:tc gridSpan="3">
                  <a:txBody>
                    <a:bodyPr/>
                    <a:lstStyle/>
                    <a:p>
                      <a:pPr marL="87313" marR="0" lvl="0" indent="0" algn="l" defTabSz="914400" rtl="0" eaLnBrk="1" fontAlgn="base" latinLnBrk="0" hangingPunct="1">
                        <a:lnSpc>
                          <a:spcPts val="23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chemeClr val="tx1"/>
                          </a:solidFill>
                          <a:effectLst/>
                          <a:latin typeface="Arial" charset="0"/>
                          <a:ea typeface="+mn-ea"/>
                          <a:cs typeface="Arial" charset="0"/>
                        </a:rPr>
                        <a:t>PROGRAMME 2: CITIZEN AFFAIRS</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94224">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ZA" sz="1400" b="1" i="0" u="none" strike="noStrike" cap="none" normalizeH="0" baseline="0" dirty="0">
                          <a:ln>
                            <a:noFill/>
                          </a:ln>
                          <a:solidFill>
                            <a:schemeClr val="tx1"/>
                          </a:solidFill>
                          <a:effectLst/>
                          <a:latin typeface="Arial" charset="0"/>
                          <a:cs typeface="Arial" charset="0"/>
                        </a:rPr>
                        <a:t>ANNUAL </a:t>
                      </a:r>
                      <a:r>
                        <a:rPr kumimoji="0" lang="en-ZA" sz="1400" b="1" i="0" u="none" strike="noStrike" kern="1200" cap="none" normalizeH="0" baseline="0" dirty="0">
                          <a:ln>
                            <a:noFill/>
                          </a:ln>
                          <a:solidFill>
                            <a:schemeClr val="tx1"/>
                          </a:solidFill>
                          <a:effectLst/>
                          <a:latin typeface="Arial" charset="0"/>
                          <a:ea typeface="+mn-ea"/>
                          <a:cs typeface="Arial" charset="0"/>
                        </a:rPr>
                        <a:t>TARGET</a:t>
                      </a:r>
                      <a:r>
                        <a:rPr kumimoji="0" lang="en-US" sz="1400" b="1" i="0" u="none" strike="noStrike" kern="1200" cap="none" normalizeH="0" baseline="0" dirty="0">
                          <a:ln>
                            <a:noFill/>
                          </a:ln>
                          <a:solidFill>
                            <a:schemeClr val="tx1"/>
                          </a:solidFill>
                          <a:effectLst/>
                          <a:latin typeface="Arial" charset="0"/>
                          <a:ea typeface="+mn-ea"/>
                          <a:cs typeface="Arial" charset="0"/>
                        </a:rPr>
                        <a:t>: </a:t>
                      </a:r>
                      <a:r>
                        <a:rPr lang="en-ZA" sz="1400" b="1" kern="1200" dirty="0">
                          <a:solidFill>
                            <a:schemeClr val="tx1"/>
                          </a:solidFill>
                          <a:effectLst/>
                          <a:latin typeface="Arial" panose="020B0604020202020204" pitchFamily="34" charset="0"/>
                          <a:ea typeface="+mn-ea"/>
                          <a:cs typeface="Arial" panose="020B0604020202020204" pitchFamily="34" charset="0"/>
                        </a:rPr>
                        <a:t>Marriage Policy submitted to Cabinet for approval</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ts val="23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ts val="23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3313982523"/>
                  </a:ext>
                </a:extLst>
              </a:tr>
              <a:tr h="453819">
                <a:tc>
                  <a:txBody>
                    <a:bodyPr/>
                    <a:lstStyle/>
                    <a:p>
                      <a:pPr marL="0" marR="0" lvl="0" indent="0" algn="ctr" defTabSz="914400" rtl="0" eaLnBrk="0" fontAlgn="base" latinLnBrk="0" hangingPunct="0">
                        <a:lnSpc>
                          <a:spcPts val="23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1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ts val="23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2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ts val="23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3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1569108">
                <a:tc>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Marriage Policy Colloquium convened with key representative of all sectors (Religious, Cultural and Gender interest groups)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73063"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ZA" sz="1300" kern="1200" dirty="0">
                          <a:solidFill>
                            <a:schemeClr val="tx1"/>
                          </a:solidFill>
                          <a:effectLst/>
                          <a:latin typeface="Arial" panose="020B0604020202020204" pitchFamily="34" charset="0"/>
                          <a:ea typeface="+mn-ea"/>
                          <a:cs typeface="Arial" panose="020B0604020202020204" pitchFamily="34" charset="0"/>
                        </a:rPr>
                        <a:t>Draft Marriage Policy,</a:t>
                      </a:r>
                      <a:r>
                        <a:rPr lang="en-ZA" sz="1300" kern="1200" baseline="0" dirty="0">
                          <a:solidFill>
                            <a:schemeClr val="tx1"/>
                          </a:solidFill>
                          <a:effectLst/>
                          <a:latin typeface="Arial" panose="020B0604020202020204" pitchFamily="34" charset="0"/>
                          <a:ea typeface="+mn-ea"/>
                          <a:cs typeface="Arial" panose="020B0604020202020204" pitchFamily="34" charset="0"/>
                        </a:rPr>
                        <a:t> </a:t>
                      </a:r>
                      <a:r>
                        <a:rPr lang="en-ZA" sz="1300" kern="1200" dirty="0">
                          <a:solidFill>
                            <a:schemeClr val="tx1"/>
                          </a:solidFill>
                          <a:effectLst/>
                          <a:latin typeface="Arial" panose="020B0604020202020204" pitchFamily="34" charset="0"/>
                          <a:ea typeface="+mn-ea"/>
                          <a:cs typeface="Arial" panose="020B0604020202020204" pitchFamily="34" charset="0"/>
                        </a:rPr>
                        <a:t>incorporating public</a:t>
                      </a:r>
                      <a:r>
                        <a:rPr lang="en-ZA" sz="1300" kern="1200" baseline="0" dirty="0">
                          <a:solidFill>
                            <a:schemeClr val="tx1"/>
                          </a:solidFill>
                          <a:effectLst/>
                          <a:latin typeface="Arial" panose="020B0604020202020204" pitchFamily="34" charset="0"/>
                          <a:ea typeface="+mn-ea"/>
                          <a:cs typeface="Arial" panose="020B0604020202020204" pitchFamily="34" charset="0"/>
                        </a:rPr>
                        <a:t> </a:t>
                      </a:r>
                      <a:r>
                        <a:rPr lang="en-ZA" sz="1300" kern="1200" dirty="0">
                          <a:solidFill>
                            <a:schemeClr val="tx1"/>
                          </a:solidFill>
                          <a:effectLst/>
                          <a:latin typeface="Arial" panose="020B0604020202020204" pitchFamily="34" charset="0"/>
                          <a:ea typeface="+mn-ea"/>
                          <a:cs typeface="Arial" panose="020B0604020202020204" pitchFamily="34" charset="0"/>
                        </a:rPr>
                        <a:t>comments, submitted to</a:t>
                      </a:r>
                      <a:r>
                        <a:rPr lang="en-ZA" sz="1300" kern="1200" baseline="0" dirty="0">
                          <a:solidFill>
                            <a:schemeClr val="tx1"/>
                          </a:solidFill>
                          <a:effectLst/>
                          <a:latin typeface="Arial" panose="020B0604020202020204" pitchFamily="34" charset="0"/>
                          <a:ea typeface="+mn-ea"/>
                          <a:cs typeface="Arial" panose="020B0604020202020204" pitchFamily="34" charset="0"/>
                        </a:rPr>
                        <a:t> </a:t>
                      </a:r>
                      <a:r>
                        <a:rPr lang="en-ZA" sz="1300" kern="1200" dirty="0">
                          <a:solidFill>
                            <a:schemeClr val="tx1"/>
                          </a:solidFill>
                          <a:effectLst/>
                          <a:latin typeface="Arial" panose="020B0604020202020204" pitchFamily="34" charset="0"/>
                          <a:ea typeface="+mn-ea"/>
                          <a:cs typeface="Arial" panose="020B0604020202020204" pitchFamily="34" charset="0"/>
                        </a:rPr>
                        <a:t>Minister for approval</a:t>
                      </a:r>
                    </a:p>
                    <a:p>
                      <a:pPr marL="373063"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p>
                      <a:pPr marL="373063"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300" kern="1200" dirty="0">
                          <a:solidFill>
                            <a:schemeClr val="tx1"/>
                          </a:solidFill>
                          <a:latin typeface="Arial" panose="020B0604020202020204" pitchFamily="34" charset="0"/>
                          <a:ea typeface="+mn-ea"/>
                          <a:cs typeface="Arial" panose="020B0604020202020204" pitchFamily="34" charset="0"/>
                        </a:rPr>
                        <a:t>Marriage Policy Colloquium convened and final SEIAS report submitted to DPME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Draft Marriage Policy submitted to JCPS</a:t>
                      </a:r>
                      <a:r>
                        <a:rPr lang="en-ZA" sz="1300" kern="1200" baseline="0" dirty="0">
                          <a:solidFill>
                            <a:schemeClr val="tx1"/>
                          </a:solidFill>
                          <a:effectLst/>
                          <a:latin typeface="Arial" panose="020B0604020202020204" pitchFamily="34" charset="0"/>
                          <a:ea typeface="+mn-ea"/>
                          <a:cs typeface="Arial" panose="020B0604020202020204" pitchFamily="34" charset="0"/>
                        </a:rPr>
                        <a:t> </a:t>
                      </a:r>
                      <a:r>
                        <a:rPr lang="en-ZA" sz="1300" kern="1200" dirty="0">
                          <a:solidFill>
                            <a:schemeClr val="tx1"/>
                          </a:solidFill>
                          <a:effectLst/>
                          <a:latin typeface="Arial" panose="020B0604020202020204" pitchFamily="34" charset="0"/>
                          <a:ea typeface="+mn-ea"/>
                          <a:cs typeface="Arial" panose="020B0604020202020204" pitchFamily="34" charset="0"/>
                        </a:rPr>
                        <a:t>and Social Clusters for</a:t>
                      </a:r>
                      <a:r>
                        <a:rPr lang="en-ZA" sz="1300" kern="1200" baseline="0" dirty="0">
                          <a:solidFill>
                            <a:schemeClr val="tx1"/>
                          </a:solidFill>
                          <a:effectLst/>
                          <a:latin typeface="Arial" panose="020B0604020202020204" pitchFamily="34" charset="0"/>
                          <a:ea typeface="+mn-ea"/>
                          <a:cs typeface="Arial" panose="020B0604020202020204" pitchFamily="34" charset="0"/>
                        </a:rPr>
                        <a:t> </a:t>
                      </a:r>
                      <a:r>
                        <a:rPr lang="en-ZA" sz="1300" kern="1200" dirty="0">
                          <a:solidFill>
                            <a:schemeClr val="tx1"/>
                          </a:solidFill>
                          <a:effectLst/>
                          <a:latin typeface="Arial" panose="020B0604020202020204" pitchFamily="34" charset="0"/>
                          <a:ea typeface="+mn-ea"/>
                          <a:cs typeface="Arial" panose="020B0604020202020204" pitchFamily="34" charset="0"/>
                        </a:rPr>
                        <a:t>recommendation to</a:t>
                      </a:r>
                      <a:r>
                        <a:rPr lang="en-ZA" sz="1300" kern="1200" baseline="0" dirty="0">
                          <a:solidFill>
                            <a:schemeClr val="tx1"/>
                          </a:solidFill>
                          <a:effectLst/>
                          <a:latin typeface="Arial" panose="020B0604020202020204" pitchFamily="34" charset="0"/>
                          <a:ea typeface="+mn-ea"/>
                          <a:cs typeface="Arial" panose="020B0604020202020204" pitchFamily="34" charset="0"/>
                        </a:rPr>
                        <a:t> </a:t>
                      </a:r>
                      <a:r>
                        <a:rPr lang="en-ZA" sz="1300" kern="1200" dirty="0">
                          <a:solidFill>
                            <a:schemeClr val="tx1"/>
                          </a:solidFill>
                          <a:effectLst/>
                          <a:latin typeface="Arial" panose="020B0604020202020204" pitchFamily="34" charset="0"/>
                          <a:ea typeface="+mn-ea"/>
                          <a:cs typeface="Arial" panose="020B0604020202020204" pitchFamily="34" charset="0"/>
                        </a:rPr>
                        <a:t>Cabinet</a:t>
                      </a:r>
                      <a:endParaRPr lang="en-US" sz="1300" kern="1200" dirty="0">
                        <a:solidFill>
                          <a:schemeClr val="tx1"/>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936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i="0" u="none" strike="noStrike" kern="1200" baseline="0" dirty="0">
                          <a:solidFill>
                            <a:srgbClr val="00B050"/>
                          </a:solidFill>
                          <a:latin typeface="Arial" panose="020B0604020202020204" pitchFamily="34" charset="0"/>
                          <a:ea typeface="+mn-ea"/>
                          <a:cs typeface="Arial" panose="020B0604020202020204" pitchFamily="34" charset="0"/>
                        </a:rPr>
                        <a:t>Achieved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Minister hosted a National Colloquium on the </a:t>
                      </a:r>
                      <a:r>
                        <a:rPr kumimoji="0" lang="en-US" altLang="en-US" sz="13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28</a:t>
                      </a:r>
                      <a:r>
                        <a:rPr kumimoji="0" lang="en-US" altLang="en-US" sz="1300" b="0" i="0" u="none" strike="noStrike" kern="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th </a:t>
                      </a:r>
                      <a:r>
                        <a:rPr kumimoji="0" lang="en-US" altLang="en-US" sz="13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of June </a:t>
                      </a:r>
                      <a:r>
                        <a:rPr kumimoji="0" lang="en-US" altLang="en-US" sz="13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with various stakeholders. Leading up to that the Department held various consultative engagements with traditional and religious leaders, government departments, civil society groups, chapter 9 institutions and various lobby groups.</a:t>
                      </a:r>
                      <a:endParaRPr kumimoji="0" lang="en-ZA" altLang="en-US" sz="13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Achieved</a:t>
                      </a:r>
                    </a:p>
                    <a:p>
                      <a:pPr marL="373063"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1300" kern="1200" noProof="0" dirty="0">
                          <a:solidFill>
                            <a:schemeClr val="tx1"/>
                          </a:solidFill>
                          <a:latin typeface="Arial" panose="020B0604020202020204" pitchFamily="34" charset="0"/>
                          <a:ea typeface="+mn-ea"/>
                          <a:cs typeface="Arial" panose="020B0604020202020204" pitchFamily="34" charset="0"/>
                        </a:rPr>
                        <a:t>The draft Marriage Policy (White Paper) was submitted to DDG: CS for approval and subsequently to Minister for consideration and approval.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b="1" kern="1200" dirty="0">
                          <a:solidFill>
                            <a:srgbClr val="00B050"/>
                          </a:solidFill>
                          <a:latin typeface="Arial" panose="020B0604020202020204" pitchFamily="34" charset="0"/>
                          <a:ea typeface="+mn-ea"/>
                          <a:cs typeface="Arial" panose="020B0604020202020204" pitchFamily="34" charset="0"/>
                        </a:rPr>
                        <a:t>Achieved</a:t>
                      </a:r>
                    </a:p>
                    <a:p>
                      <a:pPr marL="373063"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300" kern="1200" dirty="0">
                          <a:solidFill>
                            <a:schemeClr val="tx1"/>
                          </a:solidFill>
                          <a:latin typeface="Arial" panose="020B0604020202020204" pitchFamily="34" charset="0"/>
                          <a:ea typeface="+mn-ea"/>
                          <a:cs typeface="Arial" panose="020B0604020202020204" pitchFamily="34" charset="0"/>
                        </a:rPr>
                        <a:t>The Minister hosted a National Colloquium on 28 June 2021. The SEIAS report was issued during September 2021 and was submitted to DPME.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3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b="1" kern="1200" dirty="0">
                          <a:solidFill>
                            <a:srgbClr val="00B050"/>
                          </a:solidFill>
                          <a:latin typeface="Arial" panose="020B0604020202020204" pitchFamily="34" charset="0"/>
                          <a:ea typeface="+mn-ea"/>
                          <a:cs typeface="Arial" panose="020B0604020202020204" pitchFamily="34" charset="0"/>
                        </a:rPr>
                        <a:t>Achieved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kern="1200" dirty="0">
                          <a:solidFill>
                            <a:schemeClr val="tx1"/>
                          </a:solidFill>
                          <a:latin typeface="Arial" panose="020B0604020202020204" pitchFamily="34" charset="0"/>
                          <a:ea typeface="+mn-ea"/>
                          <a:cs typeface="Arial" panose="020B0604020202020204" pitchFamily="34" charset="0"/>
                        </a:rPr>
                        <a:t>The Draft Marriage Policy and presentation was submitted to JCPS and Social Cluster for recommendation to Cabinet.</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57080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nSpc>
                <a:spcPct val="110000"/>
              </a:lnSpc>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125" name="Slide Number Placeholder 3"/>
          <p:cNvSpPr>
            <a:spLocks noGrp="1"/>
          </p:cNvSpPr>
          <p:nvPr>
            <p:ph type="sldNum" sz="quarter" idx="12"/>
          </p:nvPr>
        </p:nvSpPr>
        <p:spPr bwMode="auto">
          <a:xfrm>
            <a:off x="4759734" y="6318866"/>
            <a:ext cx="481951" cy="289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41</a:t>
            </a:fld>
            <a:endParaRPr lang="en-ZA" altLang="en-US" sz="1800" b="1" dirty="0"/>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7" name="TextBox 7"/>
          <p:cNvSpPr txBox="1"/>
          <p:nvPr/>
        </p:nvSpPr>
        <p:spPr>
          <a:xfrm>
            <a:off x="152400" y="2752436"/>
            <a:ext cx="8785225" cy="584200"/>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p:spPr>
        <p:txBody>
          <a:bodyPr>
            <a:spAutoFit/>
          </a:bodyPr>
          <a:lstStyle/>
          <a:p>
            <a:pPr algn="ctr">
              <a:defRPr/>
            </a:pPr>
            <a:r>
              <a:rPr lang="en-US" sz="3200" b="1" cap="all" dirty="0">
                <a:effectLst>
                  <a:outerShdw blurRad="38100" dist="38100" dir="2700000" rotWithShape="0">
                    <a:srgbClr val="000000">
                      <a:alpha val="43137"/>
                    </a:srgbClr>
                  </a:outerShdw>
                </a:effectLst>
                <a:latin typeface="Arial"/>
                <a:ea typeface="Arial"/>
                <a:cs typeface="Arial"/>
                <a:sym typeface="Arial"/>
              </a:rPr>
              <a:t> programme 3: IMMIGRATION affairs</a:t>
            </a:r>
          </a:p>
        </p:txBody>
      </p:sp>
    </p:spTree>
    <p:extLst>
      <p:ext uri="{BB962C8B-B14F-4D97-AF65-F5344CB8AC3E}">
        <p14:creationId xmlns:p14="http://schemas.microsoft.com/office/powerpoint/2010/main" val="419578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42</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291996682"/>
              </p:ext>
            </p:extLst>
          </p:nvPr>
        </p:nvGraphicFramePr>
        <p:xfrm>
          <a:off x="44969" y="65133"/>
          <a:ext cx="9099030" cy="5883084"/>
        </p:xfrm>
        <a:graphic>
          <a:graphicData uri="http://schemas.openxmlformats.org/drawingml/2006/table">
            <a:tbl>
              <a:tblPr/>
              <a:tblGrid>
                <a:gridCol w="2504266">
                  <a:extLst>
                    <a:ext uri="{9D8B030D-6E8A-4147-A177-3AD203B41FA5}">
                      <a16:colId xmlns:a16="http://schemas.microsoft.com/office/drawing/2014/main" val="20000"/>
                    </a:ext>
                  </a:extLst>
                </a:gridCol>
                <a:gridCol w="3305407">
                  <a:extLst>
                    <a:ext uri="{9D8B030D-6E8A-4147-A177-3AD203B41FA5}">
                      <a16:colId xmlns:a16="http://schemas.microsoft.com/office/drawing/2014/main" val="20003"/>
                    </a:ext>
                  </a:extLst>
                </a:gridCol>
                <a:gridCol w="3289357">
                  <a:extLst>
                    <a:ext uri="{9D8B030D-6E8A-4147-A177-3AD203B41FA5}">
                      <a16:colId xmlns:a16="http://schemas.microsoft.com/office/drawing/2014/main" val="20002"/>
                    </a:ext>
                  </a:extLst>
                </a:gridCol>
              </a:tblGrid>
              <a:tr h="445561">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chemeClr val="tx1"/>
                          </a:solidFill>
                          <a:effectLst/>
                          <a:latin typeface="Arial" charset="0"/>
                          <a:ea typeface="+mn-ea"/>
                          <a:cs typeface="Arial" charset="0"/>
                        </a:rPr>
                        <a:t>PROGRAMME 3: IMMIGRATION AFFAIRS</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604784">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ANNUAL TARGET</a:t>
                      </a: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a:t>
                      </a: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220  law enforcement operations/ inspections conducted to ensure compliance with immigration legislation</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386531133"/>
                  </a:ext>
                </a:extLst>
              </a:tr>
              <a:tr h="492007">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1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2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3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1486653">
                <a:tc>
                  <a:txBody>
                    <a:bodyPr/>
                    <a:lstStyle/>
                    <a:p>
                      <a:pPr marL="87313" marR="0" lvl="0" indent="0" algn="l"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55 law enforcement operations/ inspections conducted to ensure compliance with immigration legislation.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l"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55 law enforcement operations/ inspections conducted to ensure compliance with immigration legislation.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55 </a:t>
                      </a: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law enforcement operations/ inspections conducted to ensure compliance with immigration legislation</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540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a:ln>
                            <a:noFill/>
                          </a:ln>
                          <a:solidFill>
                            <a:srgbClr val="00B050"/>
                          </a:solidFill>
                          <a:effectLst/>
                          <a:uLnTx/>
                          <a:uFillTx/>
                          <a:latin typeface="Arial" panose="020B0604020202020204" pitchFamily="34" charset="0"/>
                          <a:ea typeface="+mn-ea"/>
                          <a:cs typeface="Arial" panose="020B0604020202020204" pitchFamily="34" charset="0"/>
                        </a:rPr>
                        <a:t>Achieved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75  law enforcement operations/ inspections conducted.</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Achieved</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81  law enforcement operations/ inspections were conducted.</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Achieved</a:t>
                      </a:r>
                      <a:endPar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74 law enforcement operations/ inspections conducted to ensure compliance with immigration and departmental legislation </a:t>
                      </a: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35217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43</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02125345"/>
              </p:ext>
            </p:extLst>
          </p:nvPr>
        </p:nvGraphicFramePr>
        <p:xfrm>
          <a:off x="81468" y="43014"/>
          <a:ext cx="8977743" cy="6103628"/>
        </p:xfrm>
        <a:graphic>
          <a:graphicData uri="http://schemas.openxmlformats.org/drawingml/2006/table">
            <a:tbl>
              <a:tblPr/>
              <a:tblGrid>
                <a:gridCol w="3622314">
                  <a:extLst>
                    <a:ext uri="{9D8B030D-6E8A-4147-A177-3AD203B41FA5}">
                      <a16:colId xmlns:a16="http://schemas.microsoft.com/office/drawing/2014/main" val="20000"/>
                    </a:ext>
                  </a:extLst>
                </a:gridCol>
                <a:gridCol w="2854036">
                  <a:extLst>
                    <a:ext uri="{9D8B030D-6E8A-4147-A177-3AD203B41FA5}">
                      <a16:colId xmlns:a16="http://schemas.microsoft.com/office/drawing/2014/main" val="20003"/>
                    </a:ext>
                  </a:extLst>
                </a:gridCol>
                <a:gridCol w="2501393">
                  <a:extLst>
                    <a:ext uri="{9D8B030D-6E8A-4147-A177-3AD203B41FA5}">
                      <a16:colId xmlns:a16="http://schemas.microsoft.com/office/drawing/2014/main" val="20002"/>
                    </a:ext>
                  </a:extLst>
                </a:gridCol>
              </a:tblGrid>
              <a:tr h="336828">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300" b="1" i="0" u="none" strike="noStrike" kern="1200" cap="none" normalizeH="0" baseline="0" dirty="0">
                          <a:ln>
                            <a:noFill/>
                          </a:ln>
                          <a:solidFill>
                            <a:schemeClr val="tx1"/>
                          </a:solidFill>
                          <a:effectLst/>
                          <a:latin typeface="Arial" charset="0"/>
                          <a:ea typeface="+mn-ea"/>
                          <a:cs typeface="Arial" charset="0"/>
                        </a:rPr>
                        <a:t>PROGRAMME 3: IMMIGRATION AFFAIRS</a:t>
                      </a:r>
                      <a:endParaRPr lang="en-US" sz="13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531871">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ZA"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ANNUAL </a:t>
                      </a:r>
                      <a:r>
                        <a:rPr kumimoji="0" lang="en-ZA" sz="13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TARGET</a:t>
                      </a:r>
                      <a:r>
                        <a:rPr kumimoji="0" lang="en-US" sz="13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t>
                      </a:r>
                      <a:r>
                        <a:rPr lang="en-US" sz="1300" b="1" i="0" u="none" strike="noStrike" kern="1200" baseline="0" dirty="0">
                          <a:solidFill>
                            <a:srgbClr val="000000"/>
                          </a:solidFill>
                          <a:latin typeface="Arial" panose="020B0604020202020204" pitchFamily="34" charset="0"/>
                          <a:ea typeface="+mn-ea"/>
                          <a:cs typeface="+mn-cs"/>
                        </a:rPr>
                        <a:t>85% of  critical skills visas adjudicated within 4 weeks for applications processed within the RSA  (from date of receipt of application until outcome is in scan at VFS Centre -office of application)</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56398306"/>
                  </a:ext>
                </a:extLst>
              </a:tr>
              <a:tr h="317323">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00" b="1" i="0" u="none" strike="noStrike" kern="1200" cap="none" normalizeH="0" baseline="0" dirty="0">
                          <a:ln>
                            <a:noFill/>
                          </a:ln>
                          <a:solidFill>
                            <a:schemeClr val="tx1"/>
                          </a:solidFill>
                          <a:effectLst/>
                          <a:latin typeface="Arial" charset="0"/>
                          <a:ea typeface="+mn-ea"/>
                          <a:cs typeface="Arial" charset="0"/>
                        </a:rPr>
                        <a:t>QUARTER 1 TARGET</a:t>
                      </a:r>
                      <a:endParaRPr kumimoji="0" lang="en-US" sz="13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00" b="1" i="0" u="none" strike="noStrike" kern="1200" cap="none" normalizeH="0" baseline="0" dirty="0">
                          <a:ln>
                            <a:noFill/>
                          </a:ln>
                          <a:solidFill>
                            <a:schemeClr val="tx1"/>
                          </a:solidFill>
                          <a:effectLst/>
                          <a:latin typeface="Arial" charset="0"/>
                          <a:ea typeface="+mn-ea"/>
                          <a:cs typeface="Arial" charset="0"/>
                        </a:rPr>
                        <a:t>QUARTER 2 TARGET</a:t>
                      </a:r>
                      <a:endParaRPr kumimoji="0" lang="en-US" sz="13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00" b="1" i="0" u="none" strike="noStrike" kern="1200" cap="none" normalizeH="0" baseline="0" dirty="0">
                          <a:ln>
                            <a:noFill/>
                          </a:ln>
                          <a:solidFill>
                            <a:schemeClr val="tx1"/>
                          </a:solidFill>
                          <a:effectLst/>
                          <a:latin typeface="Arial" charset="0"/>
                          <a:ea typeface="+mn-ea"/>
                          <a:cs typeface="Arial" charset="0"/>
                        </a:rPr>
                        <a:t>QUARTER 3 TARGET</a:t>
                      </a:r>
                      <a:endParaRPr kumimoji="0" lang="en-US" sz="13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1365306">
                <a:tc>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3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85% of  critical skills visas adjudicated within 4 weeks for applications processed within the RSA  </a:t>
                      </a:r>
                      <a:r>
                        <a:rPr lang="en-US" sz="1300" b="0" i="0" u="none" strike="noStrike" baseline="0" dirty="0">
                          <a:solidFill>
                            <a:srgbClr val="000000"/>
                          </a:solidFill>
                          <a:latin typeface="Arial" panose="020B0604020202020204" pitchFamily="34" charset="0"/>
                          <a:cs typeface="Arial" panose="020B0604020202020204" pitchFamily="34" charset="0"/>
                        </a:rPr>
                        <a:t>(from date of receipt of application until outcome is in scan at VFS Centre - office of application)</a:t>
                      </a:r>
                      <a:endParaRPr kumimoji="0" lang="en-ZA" sz="13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0" i="0" u="none" strike="noStrike" baseline="0" dirty="0">
                          <a:solidFill>
                            <a:srgbClr val="000000"/>
                          </a:solidFill>
                          <a:latin typeface="Arial" panose="020B0604020202020204" pitchFamily="34" charset="0"/>
                          <a:cs typeface="Arial" panose="020B0604020202020204" pitchFamily="34" charset="0"/>
                        </a:rPr>
                        <a:t>85% of  critical skills visas adjudicated within 4 weeks for applications processed within the RSA (from date of receipt of application until outcome is in scan at VFS Centre - office of application)</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300" b="0" i="0" u="none" strike="noStrike" baseline="0" dirty="0">
                          <a:solidFill>
                            <a:srgbClr val="000000"/>
                          </a:solidFill>
                          <a:latin typeface="Arial" panose="020B0604020202020204" pitchFamily="34" charset="0"/>
                          <a:cs typeface="Arial" panose="020B0604020202020204" pitchFamily="34" charset="0"/>
                        </a:rPr>
                        <a:t>85% of  critical skills visas adjudicated within 4 weeks for applications processed within the RSA  (from date of receipt of application until outcome is in scan at VFS Centre - office of application</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4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i="0" u="none" strike="noStrike" kern="1200" baseline="0" dirty="0">
                          <a:solidFill>
                            <a:srgbClr val="FF0000"/>
                          </a:solidFill>
                          <a:latin typeface="Arial" panose="020B0604020202020204" pitchFamily="34" charset="0"/>
                          <a:ea typeface="+mn-ea"/>
                          <a:cs typeface="Arial" panose="020B0604020202020204" pitchFamily="34" charset="0"/>
                        </a:rPr>
                        <a:t>Not achieved</a:t>
                      </a:r>
                    </a:p>
                    <a:p>
                      <a:r>
                        <a:rPr kumimoji="0" lang="en-US" sz="13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68.5% (855 out of 1 248) </a:t>
                      </a:r>
                      <a:r>
                        <a:rPr kumimoji="0" lang="en-US" sz="13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of  critical skills visas were adjudicated within 4 weeks for applications processed within the RSA. </a:t>
                      </a:r>
                    </a:p>
                    <a:p>
                      <a:r>
                        <a:rPr kumimoji="0" lang="en-US" sz="1300" b="1" i="0" u="sng" strike="noStrike" cap="none" normalizeH="0" baseline="0" dirty="0">
                          <a:ln>
                            <a:noFill/>
                          </a:ln>
                          <a:solidFill>
                            <a:schemeClr val="tx1"/>
                          </a:solidFill>
                          <a:effectLst/>
                          <a:latin typeface="Arial" panose="020B0604020202020204" pitchFamily="34" charset="0"/>
                          <a:cs typeface="Arial" panose="020B0604020202020204" pitchFamily="34" charset="0"/>
                        </a:rPr>
                        <a:t>Reasons for under achievement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Target not achieved due to the</a:t>
                      </a:r>
                      <a:r>
                        <a:rPr kumimoji="0" lang="en-ZA" sz="1300" b="0" i="0" u="none" strike="noStrike" kern="1200" cap="none" spc="0" normalizeH="0" baseline="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ZA" sz="13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delays with verification of visas issued abroad especially where some of those missions were under lockdown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sng" strike="noStrike" cap="none" normalizeH="0" baseline="0" dirty="0">
                          <a:ln>
                            <a:noFill/>
                          </a:ln>
                          <a:solidFill>
                            <a:schemeClr val="tx1"/>
                          </a:solidFill>
                          <a:effectLst/>
                          <a:latin typeface="Arial" panose="020B0604020202020204" pitchFamily="34" charset="0"/>
                          <a:cs typeface="Arial" panose="020B0604020202020204" pitchFamily="34" charset="0"/>
                        </a:rPr>
                        <a:t>Way forward/Remedial action</a:t>
                      </a:r>
                      <a:endParaRPr kumimoji="0" lang="en-ZA" sz="13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300" b="0" i="0" u="none" strike="noStrike" kern="1200" baseline="0" dirty="0">
                          <a:solidFill>
                            <a:srgbClr val="000000"/>
                          </a:solidFill>
                          <a:latin typeface="Arial" panose="020B0604020202020204" pitchFamily="34" charset="0"/>
                          <a:ea typeface="+mn-ea"/>
                          <a:cs typeface="Arial" panose="020B0604020202020204" pitchFamily="34" charset="0"/>
                        </a:rPr>
                        <a:t>Requested DG to authorise the revised “verification process” which will assist in reducing the delays experienced when verifying visas issued abroad. If approved by DG the process will significantly reduce the delays caused by verification of visas issued abroad.	</a:t>
                      </a: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b="1" i="0" u="none" strike="noStrike" kern="1200" baseline="0" dirty="0">
                          <a:solidFill>
                            <a:srgbClr val="FF0000"/>
                          </a:solidFill>
                          <a:latin typeface="Arial" panose="020B0604020202020204" pitchFamily="34" charset="0"/>
                          <a:ea typeface="+mn-ea"/>
                          <a:cs typeface="Arial" panose="020B0604020202020204" pitchFamily="34" charset="0"/>
                        </a:rPr>
                        <a:t>Not achieved</a:t>
                      </a:r>
                      <a:endParaRPr lang="en-US" sz="1300" kern="1200" dirty="0">
                        <a:solidFill>
                          <a:schemeClr val="tx1"/>
                        </a:solidFill>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3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35.4% (377 out of 1 066) </a:t>
                      </a:r>
                      <a:r>
                        <a:rPr kumimoji="0" lang="en-US" sz="13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of  critical skills visas were adjudicated within 4 weeks for applications processed within the RSA.</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kumimoji="0" lang="en-US" sz="1300" b="1"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300" b="1" i="0" u="sng" strike="noStrike" cap="none" normalizeH="0" baseline="0" dirty="0">
                          <a:ln>
                            <a:noFill/>
                          </a:ln>
                          <a:solidFill>
                            <a:schemeClr val="tx1"/>
                          </a:solidFill>
                          <a:effectLst/>
                          <a:latin typeface="Arial" panose="020B0604020202020204" pitchFamily="34" charset="0"/>
                          <a:cs typeface="Arial" panose="020B0604020202020204" pitchFamily="34" charset="0"/>
                        </a:rPr>
                        <a:t>Reasons for under achievement</a:t>
                      </a:r>
                    </a:p>
                    <a:p>
                      <a:pPr marL="0" marR="0" lvl="0" indent="0" algn="just" defTabSz="457200" rtl="0" eaLnBrk="1" fontAlgn="base" latinLnBrk="0" hangingPunct="1">
                        <a:lnSpc>
                          <a:spcPct val="100000"/>
                        </a:lnSpc>
                        <a:spcBef>
                          <a:spcPct val="20000"/>
                        </a:spcBef>
                        <a:spcAft>
                          <a:spcPct val="0"/>
                        </a:spcAft>
                        <a:buClrTx/>
                        <a:buSzTx/>
                        <a:buFontTx/>
                        <a:buNone/>
                        <a:tabLst/>
                        <a:defRPr/>
                      </a:pPr>
                      <a:r>
                        <a:rPr lang="en-US" sz="1300" b="0" i="0" u="none" strike="noStrike" kern="1200" baseline="0" dirty="0">
                          <a:solidFill>
                            <a:srgbClr val="000000"/>
                          </a:solidFill>
                          <a:latin typeface="Arial" panose="020B0604020202020204" pitchFamily="34" charset="0"/>
                          <a:ea typeface="+mn-ea"/>
                          <a:cs typeface="Arial" panose="020B0604020202020204" pitchFamily="34" charset="0"/>
                        </a:rPr>
                        <a:t>Staff were working on rotation thereby making the 4 week turnaround time too short to work within the rotation schedule</a:t>
                      </a:r>
                    </a:p>
                    <a:p>
                      <a:pPr marL="0" marR="0" lvl="0" indent="0" algn="just" defTabSz="457200" rtl="0" eaLnBrk="1" fontAlgn="base" latinLnBrk="0" hangingPunct="1">
                        <a:lnSpc>
                          <a:spcPct val="100000"/>
                        </a:lnSpc>
                        <a:spcBef>
                          <a:spcPct val="20000"/>
                        </a:spcBef>
                        <a:spcAft>
                          <a:spcPct val="0"/>
                        </a:spcAft>
                        <a:buClrTx/>
                        <a:buSzTx/>
                        <a:buFontTx/>
                        <a:buNone/>
                        <a:tabLst/>
                        <a:defRPr/>
                      </a:pPr>
                      <a:endParaRPr lang="en-US" sz="1300" b="0" i="0" u="none" strike="noStrike" kern="1200" baseline="0" dirty="0">
                        <a:solidFill>
                          <a:srgbClr val="00000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sng" strike="noStrike" cap="none" normalizeH="0" baseline="0" dirty="0">
                          <a:ln>
                            <a:noFill/>
                          </a:ln>
                          <a:solidFill>
                            <a:schemeClr val="tx1"/>
                          </a:solidFill>
                          <a:effectLst/>
                          <a:latin typeface="Arial" panose="020B0604020202020204" pitchFamily="34" charset="0"/>
                          <a:cs typeface="Arial" panose="020B0604020202020204" pitchFamily="34" charset="0"/>
                        </a:rPr>
                        <a:t>Way forward/Remedial action</a:t>
                      </a:r>
                      <a:endParaRPr kumimoji="0" 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a:solidFill>
                            <a:srgbClr val="000000"/>
                          </a:solidFill>
                          <a:latin typeface="Arial" panose="020B0604020202020204" pitchFamily="34" charset="0"/>
                          <a:ea typeface="+mn-ea"/>
                          <a:cs typeface="Arial" panose="020B0604020202020204" pitchFamily="34" charset="0"/>
                        </a:rPr>
                        <a:t>The return of all officials to work.</a:t>
                      </a: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b="1" i="0" u="none" strike="noStrike" kern="1200" baseline="0" noProof="0" dirty="0">
                          <a:solidFill>
                            <a:srgbClr val="00B050"/>
                          </a:solidFill>
                          <a:latin typeface="Arial" panose="020B0604020202020204" pitchFamily="34" charset="0"/>
                          <a:ea typeface="+mn-ea"/>
                          <a:cs typeface="Arial" panose="020B0604020202020204" pitchFamily="34" charset="0"/>
                        </a:rPr>
                        <a:t>Achieved</a:t>
                      </a:r>
                      <a:endParaRPr lang="en-US" sz="1300" b="1" i="0" u="none" strike="noStrike" kern="1200" baseline="0" dirty="0">
                        <a:solidFill>
                          <a:srgbClr val="00B050"/>
                        </a:solidFill>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3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85.3% (1 160 out of 1 360) </a:t>
                      </a:r>
                      <a:r>
                        <a:rPr kumimoji="0" lang="en-US" sz="13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of  critical skills visas adjudicated within 4 weeks for applications processed within the RSA  (from date of receipt of application until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outcome is in scan at VFS Centre – office of application)	</a:t>
                      </a: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	</a:t>
                      </a: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68584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44</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826938317"/>
              </p:ext>
            </p:extLst>
          </p:nvPr>
        </p:nvGraphicFramePr>
        <p:xfrm>
          <a:off x="81468" y="83130"/>
          <a:ext cx="8977743" cy="6016760"/>
        </p:xfrm>
        <a:graphic>
          <a:graphicData uri="http://schemas.openxmlformats.org/drawingml/2006/table">
            <a:tbl>
              <a:tblPr/>
              <a:tblGrid>
                <a:gridCol w="4084132">
                  <a:extLst>
                    <a:ext uri="{9D8B030D-6E8A-4147-A177-3AD203B41FA5}">
                      <a16:colId xmlns:a16="http://schemas.microsoft.com/office/drawing/2014/main" val="20000"/>
                    </a:ext>
                  </a:extLst>
                </a:gridCol>
                <a:gridCol w="2567709">
                  <a:extLst>
                    <a:ext uri="{9D8B030D-6E8A-4147-A177-3AD203B41FA5}">
                      <a16:colId xmlns:a16="http://schemas.microsoft.com/office/drawing/2014/main" val="20003"/>
                    </a:ext>
                  </a:extLst>
                </a:gridCol>
                <a:gridCol w="2325902">
                  <a:extLst>
                    <a:ext uri="{9D8B030D-6E8A-4147-A177-3AD203B41FA5}">
                      <a16:colId xmlns:a16="http://schemas.microsoft.com/office/drawing/2014/main" val="20002"/>
                    </a:ext>
                  </a:extLst>
                </a:gridCol>
              </a:tblGrid>
              <a:tr h="331304">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300" b="1" i="0" u="none" strike="noStrike" kern="1200" cap="none" normalizeH="0" baseline="0" dirty="0">
                          <a:ln>
                            <a:noFill/>
                          </a:ln>
                          <a:solidFill>
                            <a:schemeClr val="tx1"/>
                          </a:solidFill>
                          <a:effectLst/>
                          <a:latin typeface="Arial" charset="0"/>
                          <a:ea typeface="+mn-ea"/>
                          <a:cs typeface="Arial" charset="0"/>
                        </a:rPr>
                        <a:t>PROGRAMME 3: IMMIGRATION AFFAIRS</a:t>
                      </a:r>
                      <a:endParaRPr lang="en-US" sz="13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710440">
                <a:tc gridSpan="3">
                  <a:txBody>
                    <a:bodyPr/>
                    <a:lstStyle/>
                    <a:p>
                      <a:pPr marL="87313" marR="0" lvl="0" indent="0" algn="l"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ZA" sz="1300" b="1" i="0" u="none" strike="noStrike" cap="none" normalizeH="0" baseline="0" dirty="0">
                          <a:ln>
                            <a:noFill/>
                          </a:ln>
                          <a:solidFill>
                            <a:schemeClr val="tx1"/>
                          </a:solidFill>
                          <a:effectLst/>
                          <a:latin typeface="Arial" charset="0"/>
                          <a:cs typeface="Arial" charset="0"/>
                        </a:rPr>
                        <a:t>ANNUAL </a:t>
                      </a:r>
                      <a:r>
                        <a:rPr kumimoji="0" lang="en-ZA" sz="1300" b="1" i="0" u="none" strike="noStrike" kern="1200" cap="none" normalizeH="0" baseline="0" dirty="0">
                          <a:ln>
                            <a:noFill/>
                          </a:ln>
                          <a:solidFill>
                            <a:schemeClr val="tx1"/>
                          </a:solidFill>
                          <a:effectLst/>
                          <a:latin typeface="Arial" charset="0"/>
                          <a:ea typeface="+mn-ea"/>
                          <a:cs typeface="Arial" charset="0"/>
                        </a:rPr>
                        <a:t>TARGET</a:t>
                      </a:r>
                      <a:r>
                        <a:rPr kumimoji="0" lang="en-US" sz="1300" b="1" i="0" u="none" strike="noStrike" kern="1200" cap="none" normalizeH="0" baseline="0" dirty="0">
                          <a:ln>
                            <a:noFill/>
                          </a:ln>
                          <a:solidFill>
                            <a:schemeClr val="tx1"/>
                          </a:solidFill>
                          <a:effectLst/>
                          <a:latin typeface="Arial" charset="0"/>
                          <a:ea typeface="+mn-ea"/>
                          <a:cs typeface="Arial" charset="0"/>
                        </a:rPr>
                        <a:t>: </a:t>
                      </a:r>
                      <a:r>
                        <a:rPr kumimoji="0" lang="en-ZA"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 of  business and general work visas adjudicated within 8 weeks for applications processed within the RSA (from date of receipt of application until outcome is in scan at VFS Centre -  office of application)</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2370770187"/>
                  </a:ext>
                </a:extLst>
              </a:tr>
              <a:tr h="343857">
                <a:tc>
                  <a:txBody>
                    <a:bodyPr/>
                    <a:lstStyle/>
                    <a:p>
                      <a:r>
                        <a:rPr kumimoji="0" lang="en-ZA" sz="1400" b="1" i="0" u="none" strike="noStrike" cap="none" normalizeH="0" baseline="0" dirty="0">
                          <a:ln>
                            <a:noFill/>
                          </a:ln>
                          <a:solidFill>
                            <a:schemeClr val="tx1"/>
                          </a:solidFill>
                          <a:effectLst/>
                          <a:latin typeface="Arial" charset="0"/>
                          <a:cs typeface="Arial" charset="0"/>
                        </a:rPr>
                        <a:t>ANNUAL </a:t>
                      </a:r>
                      <a:r>
                        <a:rPr kumimoji="0" lang="en-ZA" sz="1400" b="1" i="0" u="none" strike="noStrike" kern="1200" cap="none" normalizeH="0" baseline="0" dirty="0">
                          <a:ln>
                            <a:noFill/>
                          </a:ln>
                          <a:solidFill>
                            <a:schemeClr val="tx1"/>
                          </a:solidFill>
                          <a:effectLst/>
                          <a:latin typeface="Arial" charset="0"/>
                          <a:ea typeface="+mn-ea"/>
                          <a:cs typeface="Arial" charset="0"/>
                        </a:rPr>
                        <a:t>TARGET</a:t>
                      </a:r>
                      <a:r>
                        <a:rPr kumimoji="0" lang="en-US" sz="1400" b="1" i="0" u="none" strike="noStrike" kern="1200" cap="none" normalizeH="0" baseline="0" dirty="0">
                          <a:ln>
                            <a:noFill/>
                          </a:ln>
                          <a:solidFill>
                            <a:schemeClr val="tx1"/>
                          </a:solidFill>
                          <a:effectLst/>
                          <a:latin typeface="Arial" charset="0"/>
                          <a:ea typeface="+mn-ea"/>
                          <a:cs typeface="Arial" charset="0"/>
                        </a:rPr>
                        <a:t> </a:t>
                      </a:r>
                      <a:endParaRPr lang="en-ZA" sz="1400" dirty="0"/>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1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2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1026433">
                <a:tc>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 of  business and general work visas adjudicated within 8 weeks for applications processed within the RSA</a:t>
                      </a: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l"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 of  business and general work visas adjudicated within 8 weeks for applications processed within the RSA</a:t>
                      </a:r>
                      <a:endPar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l"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 of  business and general work visas adjudicated within 8 weeks for applications processed within the RSA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791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i="0" u="none" strike="noStrike" kern="1200" baseline="0" dirty="0">
                          <a:solidFill>
                            <a:srgbClr val="FF0000"/>
                          </a:solidFill>
                          <a:latin typeface="Arial" panose="020B0604020202020204" pitchFamily="34" charset="0"/>
                          <a:ea typeface="+mn-ea"/>
                          <a:cs typeface="Arial" panose="020B0604020202020204" pitchFamily="34" charset="0"/>
                        </a:rPr>
                        <a:t>Not Achieved</a:t>
                      </a:r>
                      <a:endParaRPr kumimoji="0" lang="en-US" sz="13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86.2% (237 out of 275) </a:t>
                      </a:r>
                      <a:r>
                        <a:rPr kumimoji="0" lang="en-US" sz="13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of  business and general work visas were adjudicated within 8 weeks for applications processed within the RSA.</a:t>
                      </a:r>
                    </a:p>
                    <a:p>
                      <a:pPr marL="0" marR="0" indent="0" algn="l" defTabSz="457200" rtl="0" eaLnBrk="1" fontAlgn="auto" latinLnBrk="0" hangingPunct="1">
                        <a:lnSpc>
                          <a:spcPct val="100000"/>
                        </a:lnSpc>
                        <a:spcBef>
                          <a:spcPts val="0"/>
                        </a:spcBef>
                        <a:spcAft>
                          <a:spcPts val="0"/>
                        </a:spcAft>
                        <a:buClrTx/>
                        <a:buSzTx/>
                        <a:buFontTx/>
                        <a:buNone/>
                        <a:tabLst/>
                        <a:defRPr/>
                      </a:pPr>
                      <a:r>
                        <a:rPr kumimoji="0" lang="en-US" sz="1300" b="1" i="0" u="sng" strike="noStrike" cap="none" normalizeH="0" baseline="0" dirty="0">
                          <a:ln>
                            <a:noFill/>
                          </a:ln>
                          <a:solidFill>
                            <a:schemeClr val="tx1"/>
                          </a:solidFill>
                          <a:effectLst/>
                          <a:latin typeface="Arial" panose="020B0604020202020204" pitchFamily="34" charset="0"/>
                          <a:cs typeface="Arial" panose="020B0604020202020204" pitchFamily="34" charset="0"/>
                        </a:rPr>
                        <a:t>Reasons for under achievement</a:t>
                      </a:r>
                    </a:p>
                    <a:p>
                      <a:pPr marL="0" marR="0" indent="0" algn="l" defTabSz="457200" rtl="0" eaLnBrk="1" fontAlgn="auto" latinLnBrk="0" hangingPunct="1">
                        <a:lnSpc>
                          <a:spcPct val="100000"/>
                        </a:lnSpc>
                        <a:spcBef>
                          <a:spcPts val="0"/>
                        </a:spcBef>
                        <a:spcAft>
                          <a:spcPts val="0"/>
                        </a:spcAft>
                        <a:buClrTx/>
                        <a:buSzTx/>
                        <a:buFontTx/>
                        <a:buNone/>
                        <a:tabLst/>
                        <a:defRPr/>
                      </a:pPr>
                      <a:r>
                        <a:rPr lang="en-ZA" sz="1300" b="0" i="0" u="none" strike="noStrike" kern="1200" baseline="0" dirty="0">
                          <a:solidFill>
                            <a:schemeClr val="tx1"/>
                          </a:solidFill>
                          <a:latin typeface="Arial" panose="020B0604020202020204" pitchFamily="34" charset="0"/>
                          <a:ea typeface="+mn-ea"/>
                          <a:cs typeface="Arial" panose="020B0604020202020204" pitchFamily="34" charset="0"/>
                        </a:rPr>
                        <a:t>Target not achieved due to the delays with verification of visas issued abroad especially where some of those missions were under lockdown and could not respond on time	</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300" b="0" i="0" u="sng" strike="noStrike" kern="1200" baseline="0" dirty="0">
                        <a:solidFill>
                          <a:schemeClr val="tx1"/>
                        </a:solidFill>
                        <a:latin typeface="Arial" panose="020B0604020202020204" pitchFamily="34" charset="0"/>
                        <a:ea typeface="+mn-ea"/>
                        <a:cs typeface="Arial" panose="020B0604020202020204" pitchFamily="34" charset="0"/>
                      </a:endParaRPr>
                    </a:p>
                    <a:p>
                      <a:r>
                        <a:rPr lang="en-ZA" sz="1300" b="1" i="0" u="sng" strike="noStrike" kern="1200" baseline="0" dirty="0">
                          <a:solidFill>
                            <a:schemeClr val="tx1"/>
                          </a:solidFill>
                          <a:latin typeface="Arial" panose="020B0604020202020204" pitchFamily="34" charset="0"/>
                          <a:ea typeface="+mn-ea"/>
                          <a:cs typeface="Arial" panose="020B0604020202020204" pitchFamily="34" charset="0"/>
                        </a:rPr>
                        <a:t>Way forward/Remedial action</a:t>
                      </a:r>
                    </a:p>
                    <a:p>
                      <a:r>
                        <a:rPr kumimoji="0" lang="en-US" sz="13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Requested DG to </a:t>
                      </a:r>
                      <a:r>
                        <a:rPr kumimoji="0" lang="en-US" sz="1300" b="0" i="0"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authorise</a:t>
                      </a:r>
                      <a:r>
                        <a:rPr kumimoji="0" lang="en-US" sz="13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the revised “verification process” which will assist in reducing the delays experienced when verifying visas issued abroad. If approved by DG the process will significantly reduce the delays caused by verification of visas issued abroad.	</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b="1" i="0" u="none" strike="noStrike" kern="1200" baseline="0" dirty="0">
                          <a:solidFill>
                            <a:srgbClr val="00B050"/>
                          </a:solidFill>
                          <a:latin typeface="Arial" panose="020B0604020202020204" pitchFamily="34" charset="0"/>
                          <a:ea typeface="+mn-ea"/>
                          <a:cs typeface="Arial" panose="020B0604020202020204" pitchFamily="34" charset="0"/>
                        </a:rPr>
                        <a:t>Achieved</a:t>
                      </a:r>
                      <a:endParaRPr lang="en-US" sz="1300" kern="1200" dirty="0">
                        <a:solidFill>
                          <a:schemeClr val="tx1"/>
                        </a:solidFill>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3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94.1% (158 out of 168) </a:t>
                      </a:r>
                      <a:r>
                        <a:rPr kumimoji="0" lang="en-US" sz="13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of  business and general work visas were adjudicated within 8 weeks for applications processed within the RSA  (from date of receipt of application until outcome is in scan at VFS Centre </a:t>
                      </a:r>
                      <a:endParaRPr lang="en-US" sz="1300" kern="1200" dirty="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b="1" i="0" u="none" strike="noStrike" kern="1200" baseline="0" dirty="0">
                          <a:solidFill>
                            <a:srgbClr val="00B050"/>
                          </a:solidFill>
                          <a:latin typeface="Arial" panose="020B0604020202020204" pitchFamily="34" charset="0"/>
                          <a:ea typeface="+mn-ea"/>
                          <a:cs typeface="Arial" panose="020B0604020202020204" pitchFamily="34" charset="0"/>
                        </a:rPr>
                        <a:t>Achieved</a:t>
                      </a:r>
                      <a:endParaRPr lang="en-US" sz="1300" kern="1200" dirty="0">
                        <a:solidFill>
                          <a:schemeClr val="tx1"/>
                        </a:solidFill>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3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98% (243 out of 249) </a:t>
                      </a:r>
                      <a:r>
                        <a:rPr kumimoji="0" lang="en-US" sz="13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of  business and general work visas adjudicated within 8 weeks for applications processed within the RSA  (from date of receipt of application until outcome is in scan at VFS Centre) </a:t>
                      </a:r>
                      <a:endParaRPr lang="en-US" sz="1300" kern="1200" dirty="0">
                        <a:solidFill>
                          <a:schemeClr val="tx1"/>
                        </a:solidFill>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300" kern="1200" dirty="0">
                        <a:solidFill>
                          <a:schemeClr val="tx1"/>
                        </a:solidFill>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82086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nSpc>
                <a:spcPct val="110000"/>
              </a:lnSpc>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125" name="Slide Number Placeholder 3"/>
          <p:cNvSpPr>
            <a:spLocks noGrp="1"/>
          </p:cNvSpPr>
          <p:nvPr>
            <p:ph type="sldNum" sz="quarter" idx="12"/>
          </p:nvPr>
        </p:nvSpPr>
        <p:spPr bwMode="auto">
          <a:xfrm>
            <a:off x="4644231" y="6318866"/>
            <a:ext cx="481951" cy="289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45</a:t>
            </a:fld>
            <a:endParaRPr lang="en-ZA" altLang="en-US" sz="1800" b="1" dirty="0"/>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7" name="TextBox 7"/>
          <p:cNvSpPr txBox="1"/>
          <p:nvPr/>
        </p:nvSpPr>
        <p:spPr>
          <a:xfrm>
            <a:off x="152400" y="2752436"/>
            <a:ext cx="8785225" cy="1077218"/>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p:spPr>
        <p:txBody>
          <a:bodyPr>
            <a:spAutoFit/>
          </a:bodyPr>
          <a:lstStyle/>
          <a:p>
            <a:pPr algn="ctr">
              <a:defRPr/>
            </a:pPr>
            <a:r>
              <a:rPr lang="en-US" sz="3200" b="1" cap="all" dirty="0">
                <a:solidFill>
                  <a:schemeClr val="bg1"/>
                </a:solidFill>
                <a:effectLst>
                  <a:outerShdw blurRad="38100" dist="38100" dir="2700000" rotWithShape="0">
                    <a:srgbClr val="000000">
                      <a:alpha val="43137"/>
                    </a:srgbClr>
                  </a:outerShdw>
                </a:effectLst>
                <a:latin typeface="Arial"/>
                <a:ea typeface="Arial"/>
                <a:cs typeface="Arial"/>
                <a:sym typeface="Arial"/>
              </a:rPr>
              <a:t> </a:t>
            </a:r>
            <a:r>
              <a:rPr lang="en-US" sz="3200" b="1" cap="all" dirty="0">
                <a:effectLst>
                  <a:outerShdw blurRad="38100" dist="38100" dir="2700000" rotWithShape="0">
                    <a:srgbClr val="000000">
                      <a:alpha val="43137"/>
                    </a:srgbClr>
                  </a:outerShdw>
                </a:effectLst>
                <a:latin typeface="Arial"/>
                <a:ea typeface="Arial"/>
                <a:cs typeface="Arial"/>
                <a:sym typeface="Arial"/>
              </a:rPr>
              <a:t>programme 4: institutional support and transfers (BMA)</a:t>
            </a:r>
          </a:p>
        </p:txBody>
      </p:sp>
    </p:spTree>
    <p:extLst>
      <p:ext uri="{BB962C8B-B14F-4D97-AF65-F5344CB8AC3E}">
        <p14:creationId xmlns:p14="http://schemas.microsoft.com/office/powerpoint/2010/main" val="4292157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46</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015273020"/>
              </p:ext>
            </p:extLst>
          </p:nvPr>
        </p:nvGraphicFramePr>
        <p:xfrm>
          <a:off x="81468" y="120077"/>
          <a:ext cx="9081005" cy="5987533"/>
        </p:xfrm>
        <a:graphic>
          <a:graphicData uri="http://schemas.openxmlformats.org/drawingml/2006/table">
            <a:tbl>
              <a:tblPr/>
              <a:tblGrid>
                <a:gridCol w="3493005">
                  <a:extLst>
                    <a:ext uri="{9D8B030D-6E8A-4147-A177-3AD203B41FA5}">
                      <a16:colId xmlns:a16="http://schemas.microsoft.com/office/drawing/2014/main" val="20000"/>
                    </a:ext>
                  </a:extLst>
                </a:gridCol>
                <a:gridCol w="5588000">
                  <a:extLst>
                    <a:ext uri="{9D8B030D-6E8A-4147-A177-3AD203B41FA5}">
                      <a16:colId xmlns:a16="http://schemas.microsoft.com/office/drawing/2014/main" val="20002"/>
                    </a:ext>
                  </a:extLst>
                </a:gridCol>
              </a:tblGrid>
              <a:tr h="377582">
                <a:tc gridSpan="2">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chemeClr val="tx1"/>
                          </a:solidFill>
                          <a:effectLst/>
                          <a:latin typeface="Arial" charset="0"/>
                          <a:ea typeface="+mn-ea"/>
                          <a:cs typeface="Arial" charset="0"/>
                        </a:rPr>
                        <a:t>PROGRAMME 4: INSTITUTIONAL SUPPORT AND TRANSFER</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77582">
                <a:tc gridSpan="2">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ANNUAL TARGET</a:t>
                      </a:r>
                      <a:r>
                        <a:rPr kumimoji="0" lang="en-US" sz="1400" b="1" i="0" u="none" strike="noStrike" kern="1200" cap="none" normalizeH="0" baseline="0" dirty="0">
                          <a:ln>
                            <a:noFill/>
                          </a:ln>
                          <a:solidFill>
                            <a:schemeClr val="tx1"/>
                          </a:solidFill>
                          <a:effectLst/>
                          <a:latin typeface="Arial" charset="0"/>
                          <a:ea typeface="+mn-ea"/>
                          <a:cs typeface="Arial" charset="0"/>
                        </a:rPr>
                        <a:t>: </a:t>
                      </a:r>
                      <a:r>
                        <a:rPr kumimoji="0" lang="en-ZA" sz="1400" b="1" i="0" u="none" strike="noStrike" kern="1200" cap="none" normalizeH="0" baseline="0" dirty="0">
                          <a:ln>
                            <a:noFill/>
                          </a:ln>
                          <a:solidFill>
                            <a:schemeClr val="tx1"/>
                          </a:solidFill>
                          <a:effectLst/>
                          <a:latin typeface="Arial" charset="0"/>
                          <a:ea typeface="+mn-ea"/>
                          <a:cs typeface="Arial" charset="0"/>
                        </a:rPr>
                        <a:t>BMA incrementally established</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507908773"/>
                  </a:ext>
                </a:extLst>
              </a:tr>
              <a:tr h="35557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1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2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842397">
                <a:tc>
                  <a:txBody>
                    <a:bodyPr/>
                    <a:lstStyle/>
                    <a:p>
                      <a:pPr marL="430213" marR="0" lvl="0" indent="-342900" algn="l" defTabSz="914400" rtl="0" eaLnBrk="1" fontAlgn="base" latinLnBrk="0" hangingPunct="1">
                        <a:lnSpc>
                          <a:spcPct val="100000"/>
                        </a:lnSpc>
                        <a:spcBef>
                          <a:spcPts val="0"/>
                        </a:spcBef>
                        <a:spcAft>
                          <a:spcPct val="0"/>
                        </a:spcAft>
                        <a:buClrTx/>
                        <a:buSzTx/>
                        <a:buFont typeface="+mj-lt"/>
                        <a:buAutoNum type="arabicPeriod"/>
                        <a:tabLst/>
                        <a:defRPr/>
                      </a:pPr>
                      <a:r>
                        <a:rPr kumimoji="0" lang="en-ZA"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Implementation Protocol with SARS concluded </a:t>
                      </a:r>
                    </a:p>
                    <a:p>
                      <a:pPr marL="430213" marR="0" lvl="0" indent="-342900" algn="l" defTabSz="914400" rtl="0" eaLnBrk="1" fontAlgn="base" latinLnBrk="0" hangingPunct="1">
                        <a:lnSpc>
                          <a:spcPct val="100000"/>
                        </a:lnSpc>
                        <a:spcBef>
                          <a:spcPts val="0"/>
                        </a:spcBef>
                        <a:spcAft>
                          <a:spcPct val="0"/>
                        </a:spcAft>
                        <a:buClrTx/>
                        <a:buSzTx/>
                        <a:buFont typeface="+mj-lt"/>
                        <a:buAutoNum type="arabicPeriod"/>
                        <a:tabLst/>
                        <a:defRPr/>
                      </a:pPr>
                      <a:r>
                        <a:rPr kumimoji="0" lang="en-ZA"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10 Port Coordinators appointed to coordinate border operations in the BMA</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30213" marR="0" lvl="0" indent="-342900" algn="l" defTabSz="914400" rtl="0" eaLnBrk="1" fontAlgn="base" latinLnBrk="0" hangingPunct="1">
                        <a:lnSpc>
                          <a:spcPct val="100000"/>
                        </a:lnSpc>
                        <a:spcBef>
                          <a:spcPts val="0"/>
                        </a:spcBef>
                        <a:spcAft>
                          <a:spcPct val="0"/>
                        </a:spcAft>
                        <a:buClrTx/>
                        <a:buSzTx/>
                        <a:buFont typeface="+mj-lt"/>
                        <a:buAutoNum type="arabicPeriod"/>
                        <a:tabLst/>
                        <a:defRPr/>
                      </a:pPr>
                      <a:r>
                        <a:rPr kumimoji="0" lang="en-ZA"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Implementation Protocol with SAPS concluded </a:t>
                      </a:r>
                    </a:p>
                    <a:p>
                      <a:pPr marL="430213" marR="0" lvl="0" indent="-342900" algn="l" defTabSz="914400" rtl="0" eaLnBrk="1" fontAlgn="base" latinLnBrk="0" hangingPunct="1">
                        <a:lnSpc>
                          <a:spcPct val="100000"/>
                        </a:lnSpc>
                        <a:spcBef>
                          <a:spcPts val="0"/>
                        </a:spcBef>
                        <a:spcAft>
                          <a:spcPct val="0"/>
                        </a:spcAft>
                        <a:buClrTx/>
                        <a:buSzTx/>
                        <a:buFont typeface="+mj-lt"/>
                        <a:buAutoNum type="arabicPeriod"/>
                        <a:tabLst/>
                        <a:defRPr/>
                      </a:pPr>
                      <a:r>
                        <a:rPr kumimoji="0" lang="en-ZA"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Transfer of functions according to Section 97 of the Constitution (Department of Agriculture, Land Reform and Rural Development; Port Health and Border Facility Management)</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21189">
                <a:tc>
                  <a:txBody>
                    <a:bodyPr/>
                    <a:lstStyle/>
                    <a:p>
                      <a:pPr marL="0" indent="0">
                        <a:buFont typeface="+mj-lt"/>
                        <a:buNone/>
                      </a:pPr>
                      <a:r>
                        <a:rPr kumimoji="0" lang="en-US" sz="1300" b="1" i="0" u="none" strike="noStrike" kern="1200" cap="none" normalizeH="0" baseline="0" dirty="0">
                          <a:ln>
                            <a:noFill/>
                          </a:ln>
                          <a:solidFill>
                            <a:srgbClr val="00B050"/>
                          </a:solidFill>
                          <a:effectLst/>
                          <a:latin typeface="Arial" charset="0"/>
                          <a:ea typeface="+mn-ea"/>
                          <a:cs typeface="+mn-cs"/>
                        </a:rPr>
                        <a:t>1.  Achieved</a:t>
                      </a: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The Implementation Protocol with SARS was  concluded.</a:t>
                      </a:r>
                    </a:p>
                    <a:p>
                      <a:pPr marL="0" indent="0">
                        <a:buFont typeface="+mj-lt"/>
                        <a:buNone/>
                      </a:pPr>
                      <a:r>
                        <a:rPr kumimoji="0" lang="en-US" sz="1300" b="1" i="0" u="none" strike="noStrike" kern="1200" cap="none" normalizeH="0" baseline="0" dirty="0">
                          <a:ln>
                            <a:noFill/>
                          </a:ln>
                          <a:solidFill>
                            <a:srgbClr val="FF0000"/>
                          </a:solidFill>
                          <a:effectLst/>
                          <a:latin typeface="Arial" charset="0"/>
                          <a:ea typeface="+mn-ea"/>
                          <a:cs typeface="+mn-cs"/>
                        </a:rPr>
                        <a:t>2. Not achieved</a:t>
                      </a:r>
                      <a:endParaRPr kumimoji="0" lang="en-US" sz="1300" b="0" i="0" u="none" strike="noStrike" kern="1200" cap="none" normalizeH="0" baseline="0" dirty="0">
                        <a:ln>
                          <a:noFill/>
                        </a:ln>
                        <a:solidFill>
                          <a:schemeClr val="tx1"/>
                        </a:solidFill>
                        <a:effectLst/>
                        <a:latin typeface="Arial"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The BMA Implementation Plan, containing proposals for the BMA’s transitional arrangements, was approved by MMM in July 2021 for implementation. </a:t>
                      </a:r>
                      <a:r>
                        <a:rPr lang="en-US" sz="1200" kern="1200" dirty="0">
                          <a:solidFill>
                            <a:schemeClr val="tx1"/>
                          </a:solidFill>
                          <a:effectLst/>
                          <a:latin typeface="Arial" panose="020B0604020202020204" pitchFamily="34" charset="0"/>
                          <a:ea typeface="+mn-ea"/>
                          <a:cs typeface="Arial" panose="020B0604020202020204" pitchFamily="34" charset="0"/>
                        </a:rPr>
                        <a:t>A motivation for the appointment of 10 port coordinators was prepared.</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kumimoji="0" lang="en-US" sz="1200" b="0" i="0" u="none" strike="noStrike" kern="1200" cap="none" normalizeH="0" baseline="0" dirty="0">
                        <a:ln>
                          <a:noFill/>
                        </a:ln>
                        <a:solidFill>
                          <a:schemeClr val="tx1"/>
                        </a:solidFill>
                        <a:effectLst/>
                        <a:latin typeface="Arial" charset="0"/>
                        <a:ea typeface="+mn-ea"/>
                        <a:cs typeface="+mn-cs"/>
                      </a:endParaRPr>
                    </a:p>
                    <a:p>
                      <a:pPr marL="0" indent="0">
                        <a:buFont typeface="+mj-lt"/>
                        <a:buNone/>
                      </a:pPr>
                      <a:r>
                        <a:rPr kumimoji="0" lang="en-US" sz="1200" b="1" i="0" u="sng" strike="noStrike" cap="none" normalizeH="0" baseline="0" dirty="0">
                          <a:ln>
                            <a:noFill/>
                          </a:ln>
                          <a:solidFill>
                            <a:schemeClr val="tx1"/>
                          </a:solidFill>
                          <a:effectLst/>
                          <a:latin typeface="Arial" charset="0"/>
                          <a:cs typeface="Arial" charset="0"/>
                        </a:rPr>
                        <a:t>Reasons for under achievement</a:t>
                      </a:r>
                      <a:endParaRPr kumimoji="0" lang="en-ZA" sz="1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Delays in the finalisation of the other posts that will </a:t>
                      </a:r>
                      <a:r>
                        <a:rPr lang="en-US" sz="1300" kern="1200" dirty="0">
                          <a:solidFill>
                            <a:schemeClr val="tx1"/>
                          </a:solidFill>
                          <a:effectLst/>
                          <a:latin typeface="Arial" panose="020B0604020202020204" pitchFamily="34" charset="0"/>
                          <a:ea typeface="+mn-ea"/>
                          <a:cs typeface="Arial" panose="020B0604020202020204" pitchFamily="34" charset="0"/>
                        </a:rPr>
                        <a:t>be filled under the BMA’s transitional arrangements</a:t>
                      </a:r>
                      <a:r>
                        <a:rPr lang="en-ZA" sz="1200" kern="1200" dirty="0">
                          <a:solidFill>
                            <a:schemeClr val="tx1"/>
                          </a:solidFill>
                          <a:effectLst/>
                          <a:latin typeface="Arial" panose="020B0604020202020204" pitchFamily="34" charset="0"/>
                          <a:ea typeface="+mn-ea"/>
                          <a:cs typeface="Arial" panose="020B0604020202020204" pitchFamily="34" charset="0"/>
                        </a:rPr>
                        <a:t>.</a:t>
                      </a: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cap="none" normalizeH="0" baseline="0" dirty="0">
                          <a:ln>
                            <a:noFill/>
                          </a:ln>
                          <a:solidFill>
                            <a:schemeClr val="tx1"/>
                          </a:solidFill>
                          <a:effectLst/>
                          <a:latin typeface="Arial" panose="020B0604020202020204" pitchFamily="34" charset="0"/>
                          <a:cs typeface="Arial" panose="020B0604020202020204" pitchFamily="34" charset="0"/>
                        </a:rPr>
                        <a:t>Way forward/Remedial action</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The </a:t>
                      </a:r>
                      <a:r>
                        <a:rPr lang="en-US" sz="1300" kern="1200" dirty="0">
                          <a:solidFill>
                            <a:schemeClr val="tx1"/>
                          </a:solidFill>
                          <a:effectLst/>
                          <a:latin typeface="Arial" panose="020B0604020202020204" pitchFamily="34" charset="0"/>
                          <a:ea typeface="+mn-ea"/>
                          <a:cs typeface="Arial" panose="020B0604020202020204" pitchFamily="34" charset="0"/>
                        </a:rPr>
                        <a:t>appointment of the 10 Port coordinators will be made as part of the posts to be filled under the BMA’s transitional arrangements.</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b="1" kern="1200" dirty="0">
                          <a:solidFill>
                            <a:srgbClr val="FF0000"/>
                          </a:solidFill>
                          <a:latin typeface="Arial" panose="020B0604020202020204" pitchFamily="34" charset="0"/>
                          <a:ea typeface="+mn-ea"/>
                          <a:cs typeface="Arial" panose="020B0604020202020204" pitchFamily="34" charset="0"/>
                        </a:rPr>
                        <a:t>Not</a:t>
                      </a:r>
                      <a:r>
                        <a:rPr lang="en-US" sz="1300" b="1" kern="1200" baseline="0" dirty="0">
                          <a:solidFill>
                            <a:srgbClr val="FF0000"/>
                          </a:solidFill>
                          <a:latin typeface="Arial" panose="020B0604020202020204" pitchFamily="34" charset="0"/>
                          <a:ea typeface="+mn-ea"/>
                          <a:cs typeface="Arial" panose="020B0604020202020204" pitchFamily="34" charset="0"/>
                        </a:rPr>
                        <a:t> achieved </a:t>
                      </a:r>
                      <a:endParaRPr lang="en-US" sz="1300" kern="1200" baseline="0" dirty="0">
                        <a:solidFill>
                          <a:schemeClr val="tx1"/>
                        </a:solidFill>
                        <a:latin typeface="Arial" panose="020B0604020202020204" pitchFamily="34" charset="0"/>
                        <a:ea typeface="+mn-ea"/>
                        <a:cs typeface="Arial" panose="020B0604020202020204" pitchFamily="34" charset="0"/>
                      </a:endParaRPr>
                    </a:p>
                    <a:p>
                      <a:pPr marL="430213" marR="0" lvl="0" indent="-342900" algn="just" defTabSz="914400" rtl="0" eaLnBrk="1" fontAlgn="base" latinLnBrk="0" hangingPunct="1">
                        <a:lnSpc>
                          <a:spcPct val="100000"/>
                        </a:lnSpc>
                        <a:spcBef>
                          <a:spcPts val="0"/>
                        </a:spcBef>
                        <a:spcAft>
                          <a:spcPct val="0"/>
                        </a:spcAft>
                        <a:buClrTx/>
                        <a:buSzTx/>
                        <a:buFont typeface="+mj-lt"/>
                        <a:buAutoNum type="arabicPeriod"/>
                        <a:tabLst/>
                        <a:defRPr/>
                      </a:pPr>
                      <a:r>
                        <a:rPr kumimoji="0" lang="en-US" sz="13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The Implementation Protocol with SAPS has not been concluded.</a:t>
                      </a:r>
                    </a:p>
                    <a:p>
                      <a:pPr marL="430213" marR="0" lvl="0" indent="-342900" algn="just" defTabSz="914400" rtl="0" eaLnBrk="1" fontAlgn="base" latinLnBrk="0" hangingPunct="1">
                        <a:lnSpc>
                          <a:spcPct val="100000"/>
                        </a:lnSpc>
                        <a:spcBef>
                          <a:spcPts val="0"/>
                        </a:spcBef>
                        <a:spcAft>
                          <a:spcPct val="0"/>
                        </a:spcAft>
                        <a:buClrTx/>
                        <a:buSzTx/>
                        <a:buFont typeface="+mj-lt"/>
                        <a:buAutoNum type="arabicPeriod"/>
                        <a:tabLst/>
                        <a:defRPr/>
                      </a:pPr>
                      <a:r>
                        <a:rPr kumimoji="0" lang="en-US" sz="13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The Transfer of Functions through a  Section 97 Presidential Proclamation has not been finalized.</a:t>
                      </a: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b="1" u="sng" kern="1200" dirty="0">
                          <a:solidFill>
                            <a:schemeClr val="tx1"/>
                          </a:solidFill>
                          <a:effectLst/>
                          <a:latin typeface="Arial" panose="020B0604020202020204" pitchFamily="34" charset="0"/>
                          <a:ea typeface="+mn-ea"/>
                          <a:cs typeface="Arial" panose="020B0604020202020204" pitchFamily="34" charset="0"/>
                        </a:rPr>
                        <a:t>Reasons for under achievement</a:t>
                      </a:r>
                    </a:p>
                    <a:p>
                      <a:pPr marL="87313" marR="0" lvl="0" indent="0" algn="l" defTabSz="914400" rtl="0" eaLnBrk="1" fontAlgn="base" latinLnBrk="0" hangingPunct="1">
                        <a:lnSpc>
                          <a:spcPct val="100000"/>
                        </a:lnSpc>
                        <a:spcBef>
                          <a:spcPts val="0"/>
                        </a:spcBef>
                        <a:spcAft>
                          <a:spcPct val="0"/>
                        </a:spcAft>
                        <a:buClr>
                          <a:schemeClr val="bg2"/>
                        </a:buClr>
                        <a:buSzTx/>
                        <a:buFont typeface="+mj-lt"/>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1. Political intervention was required in respect of the finalization of the BMA-SAPS Implementation Protocol. To this end, a letter addressed to the Minister of Police was prepared for Minister’s consideration wherein the latter is requested to designate senior officials with whom the BMA PMO can liaise regarding outstanding matters with SAPS including the Implementation Protocol and Section 97 Presidential Proclamation.</a:t>
                      </a:r>
                    </a:p>
                    <a:p>
                      <a:pPr marL="87313" marR="0" lvl="0" indent="0" algn="l" defTabSz="914400" rtl="0" eaLnBrk="1" fontAlgn="base" latinLnBrk="0" hangingPunct="1">
                        <a:lnSpc>
                          <a:spcPct val="100000"/>
                        </a:lnSpc>
                        <a:spcBef>
                          <a:spcPts val="0"/>
                        </a:spcBef>
                        <a:spcAft>
                          <a:spcPct val="0"/>
                        </a:spcAft>
                        <a:buClr>
                          <a:schemeClr val="bg2"/>
                        </a:buClr>
                        <a:buSzTx/>
                        <a:buFont typeface="+mj-lt"/>
                        <a:buNone/>
                        <a:tabLst/>
                        <a:defRPr/>
                      </a:pPr>
                      <a:endParaRPr lang="en-US" sz="1300" kern="1200" dirty="0">
                        <a:solidFill>
                          <a:schemeClr val="tx1"/>
                        </a:solidFill>
                        <a:effectLst/>
                        <a:latin typeface="Arial" panose="020B0604020202020204" pitchFamily="34" charset="0"/>
                        <a:ea typeface="+mn-ea"/>
                        <a:cs typeface="Arial" panose="020B0604020202020204" pitchFamily="34" charset="0"/>
                      </a:endParaRPr>
                    </a:p>
                    <a:p>
                      <a:pPr marL="87313" marR="0" lvl="0" indent="0" algn="l" defTabSz="914400" rtl="0" eaLnBrk="1" fontAlgn="base" latinLnBrk="0" hangingPunct="1">
                        <a:lnSpc>
                          <a:spcPct val="100000"/>
                        </a:lnSpc>
                        <a:spcBef>
                          <a:spcPts val="0"/>
                        </a:spcBef>
                        <a:spcAft>
                          <a:spcPct val="0"/>
                        </a:spcAft>
                        <a:buClr>
                          <a:schemeClr val="bg2"/>
                        </a:buClr>
                        <a:buSzTx/>
                        <a:buFont typeface="+mj-lt"/>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2. The Department is required to </a:t>
                      </a:r>
                      <a:r>
                        <a:rPr lang="en-US" sz="1300" kern="1200" dirty="0" err="1">
                          <a:solidFill>
                            <a:schemeClr val="tx1"/>
                          </a:solidFill>
                          <a:effectLst/>
                          <a:latin typeface="Arial" panose="020B0604020202020204" pitchFamily="34" charset="0"/>
                          <a:ea typeface="+mn-ea"/>
                          <a:cs typeface="Arial" panose="020B0604020202020204" pitchFamily="34" charset="0"/>
                        </a:rPr>
                        <a:t>finalise</a:t>
                      </a:r>
                      <a:r>
                        <a:rPr lang="en-US" sz="1300" kern="1200" dirty="0">
                          <a:solidFill>
                            <a:schemeClr val="tx1"/>
                          </a:solidFill>
                          <a:effectLst/>
                          <a:latin typeface="Arial" panose="020B0604020202020204" pitchFamily="34" charset="0"/>
                          <a:ea typeface="+mn-ea"/>
                          <a:cs typeface="Arial" panose="020B0604020202020204" pitchFamily="34" charset="0"/>
                        </a:rPr>
                        <a:t> the Section 97 Proclamation with SAPS and the Departments of Agriculture, Land Reform and Rural Development; Health; and Public Works and Infrastructure. </a:t>
                      </a:r>
                      <a:endParaRPr lang="en-US" sz="1300" b="1" kern="1200" dirty="0">
                        <a:solidFill>
                          <a:schemeClr val="tx1"/>
                        </a:solidFill>
                        <a:effectLst/>
                        <a:latin typeface="Arial" panose="020B0604020202020204" pitchFamily="34" charset="0"/>
                        <a:ea typeface="+mn-ea"/>
                        <a:cs typeface="Arial" panose="020B0604020202020204" pitchFamily="34" charset="0"/>
                      </a:endParaRP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300" b="1" u="sng" kern="1200" dirty="0">
                        <a:solidFill>
                          <a:schemeClr val="tx1"/>
                        </a:solidFill>
                        <a:effectLst/>
                        <a:latin typeface="Arial" panose="020B0604020202020204" pitchFamily="34" charset="0"/>
                        <a:ea typeface="+mn-ea"/>
                        <a:cs typeface="Arial" panose="020B0604020202020204" pitchFamily="34" charset="0"/>
                      </a:endParaRP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b="1" u="sng" kern="1200" dirty="0">
                          <a:solidFill>
                            <a:schemeClr val="tx1"/>
                          </a:solidFill>
                          <a:effectLst/>
                          <a:latin typeface="Arial" panose="020B0604020202020204" pitchFamily="34" charset="0"/>
                          <a:ea typeface="+mn-ea"/>
                          <a:cs typeface="Arial" panose="020B0604020202020204" pitchFamily="34" charset="0"/>
                        </a:rPr>
                        <a:t>Way forward/Remedial action</a:t>
                      </a: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The BMA-SAPS Implementation Protocol and Section 97 Presidential Proclamation will be </a:t>
                      </a:r>
                      <a:r>
                        <a:rPr lang="en-US" sz="1300" kern="1200" dirty="0" err="1">
                          <a:solidFill>
                            <a:schemeClr val="tx1"/>
                          </a:solidFill>
                          <a:effectLst/>
                          <a:latin typeface="Arial" panose="020B0604020202020204" pitchFamily="34" charset="0"/>
                          <a:ea typeface="+mn-ea"/>
                          <a:cs typeface="Arial" panose="020B0604020202020204" pitchFamily="34" charset="0"/>
                        </a:rPr>
                        <a:t>finalised</a:t>
                      </a:r>
                      <a:r>
                        <a:rPr lang="en-US" sz="1300" kern="1200" dirty="0">
                          <a:solidFill>
                            <a:schemeClr val="tx1"/>
                          </a:solidFill>
                          <a:effectLst/>
                          <a:latin typeface="Arial" panose="020B0604020202020204" pitchFamily="34" charset="0"/>
                          <a:ea typeface="+mn-ea"/>
                          <a:cs typeface="Arial" panose="020B0604020202020204" pitchFamily="34" charset="0"/>
                        </a:rPr>
                        <a:t> once feedback has been received from the affected stakeholders.</a:t>
                      </a:r>
                      <a:endParaRPr kumimoji="0" lang="en-US" sz="1300" b="0" i="0" u="none" strike="noStrike" cap="none" normalizeH="0" baseline="0" dirty="0">
                        <a:ln>
                          <a:noFill/>
                        </a:ln>
                        <a:solidFill>
                          <a:schemeClr val="tx1"/>
                        </a:solidFill>
                        <a:effectLst/>
                        <a:latin typeface="Arial" charset="0"/>
                        <a:cs typeface="Arial" charset="0"/>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4869911"/>
                  </a:ext>
                </a:extLst>
              </a:tr>
            </a:tbl>
          </a:graphicData>
        </a:graphic>
      </p:graphicFrame>
    </p:spTree>
    <p:extLst>
      <p:ext uri="{BB962C8B-B14F-4D97-AF65-F5344CB8AC3E}">
        <p14:creationId xmlns:p14="http://schemas.microsoft.com/office/powerpoint/2010/main" val="941531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47</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8265764"/>
              </p:ext>
            </p:extLst>
          </p:nvPr>
        </p:nvGraphicFramePr>
        <p:xfrm>
          <a:off x="81468" y="28699"/>
          <a:ext cx="8977743" cy="5937991"/>
        </p:xfrm>
        <a:graphic>
          <a:graphicData uri="http://schemas.openxmlformats.org/drawingml/2006/table">
            <a:tbl>
              <a:tblPr/>
              <a:tblGrid>
                <a:gridCol w="3160496">
                  <a:extLst>
                    <a:ext uri="{9D8B030D-6E8A-4147-A177-3AD203B41FA5}">
                      <a16:colId xmlns:a16="http://schemas.microsoft.com/office/drawing/2014/main" val="20000"/>
                    </a:ext>
                  </a:extLst>
                </a:gridCol>
                <a:gridCol w="5817247">
                  <a:extLst>
                    <a:ext uri="{9D8B030D-6E8A-4147-A177-3AD203B41FA5}">
                      <a16:colId xmlns:a16="http://schemas.microsoft.com/office/drawing/2014/main" val="20002"/>
                    </a:ext>
                  </a:extLst>
                </a:gridCol>
              </a:tblGrid>
              <a:tr h="371429">
                <a:tc gridSpan="2">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chemeClr val="tx1"/>
                          </a:solidFill>
                          <a:effectLst/>
                          <a:latin typeface="Arial" charset="0"/>
                          <a:ea typeface="+mn-ea"/>
                          <a:cs typeface="Arial" charset="0"/>
                        </a:rPr>
                        <a:t>PROGRAMME 4: INSTITUTIONAL SUPPORT AND TRANSFER</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71429">
                <a:tc gridSpan="2">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ANNUAL TARGET</a:t>
                      </a:r>
                      <a:r>
                        <a:rPr kumimoji="0" lang="en-US" sz="1400" b="1" i="0" u="none" strike="noStrike" kern="1200" cap="none" normalizeH="0" baseline="0" dirty="0">
                          <a:ln>
                            <a:noFill/>
                          </a:ln>
                          <a:solidFill>
                            <a:schemeClr val="tx1"/>
                          </a:solidFill>
                          <a:effectLst/>
                          <a:latin typeface="Arial" charset="0"/>
                          <a:ea typeface="+mn-ea"/>
                          <a:cs typeface="Arial" charset="0"/>
                        </a:rPr>
                        <a:t>: </a:t>
                      </a:r>
                      <a:r>
                        <a:rPr kumimoji="0" lang="en-ZA" sz="1400" b="1" i="0" u="none" strike="noStrike" kern="1200" cap="none" normalizeH="0" baseline="0" dirty="0">
                          <a:ln>
                            <a:noFill/>
                          </a:ln>
                          <a:solidFill>
                            <a:schemeClr val="tx1"/>
                          </a:solidFill>
                          <a:effectLst/>
                          <a:latin typeface="Arial" charset="0"/>
                          <a:ea typeface="+mn-ea"/>
                          <a:cs typeface="Arial" charset="0"/>
                        </a:rPr>
                        <a:t>BMA incrementally established</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0" i="0" u="sng"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2763130085"/>
                  </a:ext>
                </a:extLst>
              </a:tr>
              <a:tr h="541266">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3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Progress for  Quarter 3</a:t>
                      </a:r>
                      <a:endParaRPr kumimoji="0" lang="en-US" sz="1400" b="0" i="0" u="sng"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4653867">
                <a:tc>
                  <a:txBody>
                    <a:bodyPr/>
                    <a:lstStyle/>
                    <a:p>
                      <a:pPr marL="87313" marR="0" lvl="0" indent="0" algn="l" defTabSz="914400" rtl="0" eaLnBrk="1" fontAlgn="base" latinLnBrk="0" hangingPunct="1">
                        <a:lnSpc>
                          <a:spcPct val="100000"/>
                        </a:lnSpc>
                        <a:spcBef>
                          <a:spcPts val="0"/>
                        </a:spcBef>
                        <a:spcAft>
                          <a:spcPct val="0"/>
                        </a:spcAft>
                        <a:buClrTx/>
                        <a:buSzTx/>
                        <a:buFont typeface="+mj-lt"/>
                        <a:buNone/>
                        <a:tabLst/>
                        <a:defRPr/>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Implementation Protocol with Defence concluded</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7313" marR="0" lvl="0" indent="0" algn="l" defTabSz="914400" rtl="0" eaLnBrk="1" fontAlgn="base" latinLnBrk="0" hangingPunct="1">
                        <a:lnSpc>
                          <a:spcPct val="100000"/>
                        </a:lnSpc>
                        <a:spcBef>
                          <a:spcPts val="0"/>
                        </a:spcBef>
                        <a:spcAft>
                          <a:spcPct val="0"/>
                        </a:spcAft>
                        <a:buClrTx/>
                        <a:buSzTx/>
                        <a:buFont typeface="+mj-lt"/>
                        <a:buNone/>
                        <a:tabLst/>
                        <a:defRPr/>
                      </a:pPr>
                      <a:endParaRPr kumimoji="0" lang="en-ZA"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430213" marR="0" lvl="0" indent="-342900" algn="l" defTabSz="914400" rtl="0" eaLnBrk="1" fontAlgn="base" latinLnBrk="0" hangingPunct="1">
                        <a:lnSpc>
                          <a:spcPct val="100000"/>
                        </a:lnSpc>
                        <a:spcBef>
                          <a:spcPts val="0"/>
                        </a:spcBef>
                        <a:spcAft>
                          <a:spcPct val="0"/>
                        </a:spcAft>
                        <a:buClrTx/>
                        <a:buSzTx/>
                        <a:buFont typeface="+mj-lt"/>
                        <a:buAutoNum type="arabicPeriod"/>
                        <a:tabLst/>
                        <a:defRPr/>
                      </a:pPr>
                      <a:endParaRPr kumimoji="0" lang="en-ZA"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87313" marR="0" lvl="0" indent="0" algn="l" defTabSz="914400" rtl="0" eaLnBrk="1" fontAlgn="base" latinLnBrk="0" hangingPunct="1">
                        <a:lnSpc>
                          <a:spcPct val="100000"/>
                        </a:lnSpc>
                        <a:spcBef>
                          <a:spcPts val="0"/>
                        </a:spcBef>
                        <a:spcAft>
                          <a:spcPct val="0"/>
                        </a:spcAft>
                        <a:buClrTx/>
                        <a:buSzTx/>
                        <a:buFont typeface="+mj-lt"/>
                        <a:buNone/>
                        <a:tabLst/>
                        <a:defRPr/>
                      </a:pP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b="1" kern="1200" dirty="0">
                          <a:solidFill>
                            <a:srgbClr val="FF0000"/>
                          </a:solidFill>
                          <a:latin typeface="Arial" panose="020B0604020202020204" pitchFamily="34" charset="0"/>
                          <a:ea typeface="+mn-ea"/>
                          <a:cs typeface="Arial" panose="020B0604020202020204" pitchFamily="34" charset="0"/>
                        </a:rPr>
                        <a:t>Not achieved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400" b="1" kern="1200" dirty="0">
                        <a:solidFill>
                          <a:srgbClr val="FF0000"/>
                        </a:solidFill>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The Implementation Protocol with </a:t>
                      </a:r>
                      <a:r>
                        <a:rPr kumimoji="0" lang="en-US" sz="1400" b="0" i="0"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Defence</a:t>
                      </a: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has not been concluded. Instead, discussions are underway on the Memorandum of Understanding (</a:t>
                      </a:r>
                      <a:r>
                        <a:rPr kumimoji="0" lang="en-US" sz="1400" b="0" i="0"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MoU</a:t>
                      </a: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to pave way for the conclusion of the protocol.</a:t>
                      </a:r>
                    </a:p>
                    <a:p>
                      <a:pPr marL="87313" marR="0" lvl="0" indent="0" algn="just" defTabSz="914400" rtl="0" eaLnBrk="1" fontAlgn="base" latinLnBrk="0" hangingPunct="1">
                        <a:lnSpc>
                          <a:spcPct val="100000"/>
                        </a:lnSpc>
                        <a:spcBef>
                          <a:spcPts val="0"/>
                        </a:spcBef>
                        <a:spcAft>
                          <a:spcPct val="0"/>
                        </a:spcAft>
                        <a:buClrTx/>
                        <a:buSzTx/>
                        <a:buFont typeface="+mj-lt"/>
                        <a:buNone/>
                        <a:tabLst/>
                        <a:defRPr/>
                      </a:pPr>
                      <a:endParaRPr lang="en-US" sz="1400" kern="1200" dirty="0">
                        <a:solidFill>
                          <a:schemeClr val="tx1"/>
                        </a:solidFill>
                        <a:latin typeface="Arial" panose="020B0604020202020204" pitchFamily="34" charset="0"/>
                        <a:ea typeface="+mn-ea"/>
                        <a:cs typeface="Arial" panose="020B0604020202020204" pitchFamily="34" charset="0"/>
                      </a:endParaRP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b="1" u="sng" kern="1200" dirty="0">
                          <a:solidFill>
                            <a:schemeClr val="tx1"/>
                          </a:solidFill>
                          <a:effectLst/>
                          <a:latin typeface="Arial" panose="020B0604020202020204" pitchFamily="34" charset="0"/>
                          <a:ea typeface="+mn-ea"/>
                          <a:cs typeface="Arial" panose="020B0604020202020204" pitchFamily="34" charset="0"/>
                        </a:rPr>
                        <a:t>Reasons for under achievement</a:t>
                      </a: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400" b="1" u="sng" kern="1200" dirty="0">
                        <a:solidFill>
                          <a:schemeClr val="tx1"/>
                        </a:solidFill>
                        <a:effectLst/>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Engagements are still ongoing with </a:t>
                      </a:r>
                      <a:r>
                        <a:rPr kumimoji="0" lang="en-US" sz="1400" b="0" i="0"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Defence</a:t>
                      </a: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to clarify matters pertaining to the Implementation Protocol, i.e. operational mandates in the border environment and this is done through the </a:t>
                      </a:r>
                      <a:r>
                        <a:rPr kumimoji="0" lang="en-US" sz="1400" b="0" i="0"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MoU</a:t>
                      </a: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concept.  </a:t>
                      </a: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400" b="1" kern="1200" dirty="0">
                        <a:solidFill>
                          <a:schemeClr val="tx1"/>
                        </a:solidFill>
                        <a:effectLst/>
                        <a:latin typeface="Arial" panose="020B0604020202020204" pitchFamily="34" charset="0"/>
                        <a:ea typeface="+mn-ea"/>
                        <a:cs typeface="Arial" panose="020B0604020202020204" pitchFamily="34" charset="0"/>
                      </a:endParaRP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b="1" u="sng" kern="1200" dirty="0">
                          <a:solidFill>
                            <a:schemeClr val="tx1"/>
                          </a:solidFill>
                          <a:effectLst/>
                          <a:latin typeface="Arial" panose="020B0604020202020204" pitchFamily="34" charset="0"/>
                          <a:ea typeface="+mn-ea"/>
                          <a:cs typeface="Arial" panose="020B0604020202020204" pitchFamily="34" charset="0"/>
                        </a:rPr>
                        <a:t>Way forward/Remedial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The SANDF has expressed its support for the establishment of the BMA and to this end, a Joint Task Team has been established to </a:t>
                      </a:r>
                      <a:r>
                        <a:rPr kumimoji="0" lang="en-US" sz="1400" b="0" i="0"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finalise</a:t>
                      </a: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and/or clarify areas of concern; where-after, a Memorandum of Understanding will be concluded as well as the Implementation Protocol.</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8884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48</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237406012"/>
              </p:ext>
            </p:extLst>
          </p:nvPr>
        </p:nvGraphicFramePr>
        <p:xfrm>
          <a:off x="92364" y="14623"/>
          <a:ext cx="8977745" cy="6040929"/>
        </p:xfrm>
        <a:graphic>
          <a:graphicData uri="http://schemas.openxmlformats.org/drawingml/2006/table">
            <a:tbl>
              <a:tblPr/>
              <a:tblGrid>
                <a:gridCol w="4333453">
                  <a:extLst>
                    <a:ext uri="{9D8B030D-6E8A-4147-A177-3AD203B41FA5}">
                      <a16:colId xmlns:a16="http://schemas.microsoft.com/office/drawing/2014/main" val="20000"/>
                    </a:ext>
                  </a:extLst>
                </a:gridCol>
                <a:gridCol w="4644292">
                  <a:extLst>
                    <a:ext uri="{9D8B030D-6E8A-4147-A177-3AD203B41FA5}">
                      <a16:colId xmlns:a16="http://schemas.microsoft.com/office/drawing/2014/main" val="20002"/>
                    </a:ext>
                  </a:extLst>
                </a:gridCol>
              </a:tblGrid>
              <a:tr h="334656">
                <a:tc gridSpan="2">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300" b="1" i="0" u="none" strike="noStrike" kern="1200" cap="none" normalizeH="0" baseline="0" dirty="0">
                          <a:ln>
                            <a:noFill/>
                          </a:ln>
                          <a:solidFill>
                            <a:schemeClr val="tx1"/>
                          </a:solidFill>
                          <a:effectLst/>
                          <a:latin typeface="Arial" charset="0"/>
                          <a:ea typeface="+mn-ea"/>
                          <a:cs typeface="Arial" charset="0"/>
                        </a:rPr>
                        <a:t>PROGRAMME 4: INSTITUTIONAL SUPPORT AND TRANSFER</a:t>
                      </a:r>
                      <a:endParaRPr lang="en-US" sz="13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516634">
                <a:tc gridSpan="2">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ZA" sz="1300" b="1" i="0" u="none" strike="noStrike" kern="1200" cap="none" normalizeH="0" baseline="0" dirty="0">
                          <a:ln>
                            <a:noFill/>
                          </a:ln>
                          <a:solidFill>
                            <a:schemeClr val="tx1"/>
                          </a:solidFill>
                          <a:effectLst/>
                          <a:latin typeface="Arial" charset="0"/>
                          <a:ea typeface="+mn-ea"/>
                          <a:cs typeface="Arial" charset="0"/>
                        </a:rPr>
                        <a:t>ANNUAL TARGET</a:t>
                      </a:r>
                      <a:r>
                        <a:rPr kumimoji="0" lang="en-US" sz="1300" b="1" i="0" u="none" strike="noStrike" kern="1200" cap="none" normalizeH="0" baseline="0" dirty="0">
                          <a:ln>
                            <a:noFill/>
                          </a:ln>
                          <a:solidFill>
                            <a:schemeClr val="tx1"/>
                          </a:solidFill>
                          <a:effectLst/>
                          <a:latin typeface="Arial" charset="0"/>
                          <a:ea typeface="+mn-ea"/>
                          <a:cs typeface="Arial" charset="0"/>
                        </a:rPr>
                        <a:t>: </a:t>
                      </a:r>
                      <a:r>
                        <a:rPr kumimoji="0" lang="en-ZA" sz="1300" b="1" i="0" u="none" strike="noStrike" kern="1200" cap="none" normalizeH="0" baseline="0" dirty="0">
                          <a:ln>
                            <a:noFill/>
                          </a:ln>
                          <a:solidFill>
                            <a:schemeClr val="tx1"/>
                          </a:solidFill>
                          <a:effectLst/>
                          <a:latin typeface="Arial" charset="0"/>
                          <a:ea typeface="+mn-ea"/>
                          <a:cs typeface="Arial" charset="0"/>
                        </a:rPr>
                        <a:t>BMA incrementally rolled out at 11 ports of entry by  incorporating frontline immigration, port health, border facility management and agriculture functions into the BMA</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378491635"/>
                  </a:ext>
                </a:extLst>
              </a:tr>
              <a:tr h="319151">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00" b="1" i="0" u="none" strike="noStrike" kern="1200" cap="none" normalizeH="0" baseline="0" dirty="0">
                          <a:ln>
                            <a:noFill/>
                          </a:ln>
                          <a:solidFill>
                            <a:schemeClr val="tx1"/>
                          </a:solidFill>
                          <a:effectLst/>
                          <a:latin typeface="Arial" charset="0"/>
                          <a:ea typeface="+mn-ea"/>
                          <a:cs typeface="Arial" charset="0"/>
                        </a:rPr>
                        <a:t>QUARTER 1 TARGET</a:t>
                      </a:r>
                      <a:endParaRPr kumimoji="0" lang="en-US" sz="13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00" b="1" i="0" u="none" strike="noStrike" kern="1200" cap="none" normalizeH="0" baseline="0" dirty="0">
                          <a:ln>
                            <a:noFill/>
                          </a:ln>
                          <a:solidFill>
                            <a:schemeClr val="tx1"/>
                          </a:solidFill>
                          <a:effectLst/>
                          <a:latin typeface="Arial" charset="0"/>
                          <a:ea typeface="+mn-ea"/>
                          <a:cs typeface="Arial" charset="0"/>
                        </a:rPr>
                        <a:t>QUARTER 2 TARGET</a:t>
                      </a:r>
                      <a:endParaRPr kumimoji="0" lang="en-US" sz="13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756379">
                <a:tc>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300" b="0" kern="1200" dirty="0">
                          <a:solidFill>
                            <a:schemeClr val="tx1"/>
                          </a:solidFill>
                          <a:effectLst/>
                          <a:latin typeface="Arial" pitchFamily="34" charset="0"/>
                          <a:ea typeface="+mn-ea"/>
                          <a:cs typeface="Arial" pitchFamily="34" charset="0"/>
                        </a:rPr>
                        <a:t>Draft plan for the incremental rollout of the BMA Border Guard to ports of entry, segments of the land border law enforcement area and community crossing point submitted to the Minister for consideration</a:t>
                      </a:r>
                      <a:r>
                        <a:rPr lang="en-US" sz="1300" b="0" kern="1200" dirty="0">
                          <a:solidFill>
                            <a:schemeClr val="tx1"/>
                          </a:solidFill>
                          <a:effectLst/>
                          <a:latin typeface="Arial" pitchFamily="34" charset="0"/>
                          <a:ea typeface="+mn-ea"/>
                          <a:cs typeface="Arial" pitchFamily="34" charset="0"/>
                        </a:rPr>
                        <a:t>	</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200" b="0" kern="1200" dirty="0">
                          <a:solidFill>
                            <a:schemeClr val="tx1"/>
                          </a:solidFill>
                          <a:effectLst/>
                          <a:latin typeface="Arial" pitchFamily="34" charset="0"/>
                          <a:ea typeface="+mn-ea"/>
                          <a:cs typeface="Arial" pitchFamily="34" charset="0"/>
                        </a:rPr>
                        <a:t>Plan for the incremental rollout of the BMA Border Guard to ports of entry, segments of the land border law</a:t>
                      </a:r>
                      <a:r>
                        <a:rPr lang="en-ZA" sz="1200" b="0" kern="1200" baseline="0" dirty="0">
                          <a:solidFill>
                            <a:schemeClr val="tx1"/>
                          </a:solidFill>
                          <a:effectLst/>
                          <a:latin typeface="Arial" pitchFamily="34" charset="0"/>
                          <a:ea typeface="+mn-ea"/>
                          <a:cs typeface="Arial" pitchFamily="34" charset="0"/>
                        </a:rPr>
                        <a:t> </a:t>
                      </a:r>
                      <a:r>
                        <a:rPr lang="en-ZA" sz="1200" b="0" kern="1200" dirty="0">
                          <a:solidFill>
                            <a:schemeClr val="tx1"/>
                          </a:solidFill>
                          <a:effectLst/>
                          <a:latin typeface="Arial" pitchFamily="34" charset="0"/>
                          <a:ea typeface="+mn-ea"/>
                          <a:cs typeface="Arial" pitchFamily="34" charset="0"/>
                        </a:rPr>
                        <a:t>enforcement area and community crossing point approved by the Minister.</a:t>
                      </a: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400" kern="1200" dirty="0">
                        <a:solidFill>
                          <a:schemeClr val="tx1"/>
                        </a:solidFill>
                        <a:effectLst/>
                        <a:latin typeface="Arial" panose="020B0604020202020204" pitchFamily="34" charset="0"/>
                        <a:ea typeface="+mn-ea"/>
                        <a:cs typeface="Arial" panose="020B0604020202020204"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43721">
                <a:tc>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b="1" i="0" u="none" strike="noStrike" kern="1200" baseline="0" dirty="0">
                          <a:solidFill>
                            <a:srgbClr val="FF0000"/>
                          </a:solidFill>
                          <a:latin typeface="Arial" panose="020B0604020202020204" pitchFamily="34" charset="0"/>
                          <a:ea typeface="+mn-ea"/>
                          <a:cs typeface="Arial" panose="020B0604020202020204" pitchFamily="34" charset="0"/>
                        </a:rPr>
                        <a:t>Not achieved</a:t>
                      </a:r>
                      <a:endParaRPr lang="en-US" sz="1300" b="1" kern="1200" dirty="0">
                        <a:solidFill>
                          <a:schemeClr val="bg2">
                            <a:lumMod val="60000"/>
                            <a:lumOff val="40000"/>
                          </a:schemeClr>
                        </a:solidFill>
                        <a:effectLst/>
                        <a:latin typeface="Arial" panose="020B0604020202020204" pitchFamily="34" charset="0"/>
                        <a:ea typeface="+mn-ea"/>
                        <a:cs typeface="Arial" panose="020B0604020202020204" pitchFamily="34" charset="0"/>
                      </a:endParaRP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The BMA Implementation Plan was approved by MMM on 1 July 2021. The Plan outlines key dates and activities for the roll-out of the BMA to Ports of Entry</a:t>
                      </a:r>
                      <a:r>
                        <a:rPr lang="en-US" sz="1300" kern="1200" dirty="0">
                          <a:solidFill>
                            <a:schemeClr val="tx1"/>
                          </a:solidFill>
                          <a:effectLst/>
                          <a:latin typeface="Arial" panose="020B0604020202020204" pitchFamily="34" charset="0"/>
                          <a:ea typeface="+mn-ea"/>
                          <a:cs typeface="Arial" panose="020B0604020202020204" pitchFamily="34" charset="0"/>
                        </a:rPr>
                        <a:t>	</a:t>
                      </a: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A draft Border Guard roll-out plan to the borderline is currently being finalised for submission to Minister. The draft will be presented to EXCO on 19 July 2021 for discussion and endorsement; and thereafter be submitted to MMM for consideration.</a:t>
                      </a: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300" b="1" i="0" u="sng" strike="noStrike" cap="none" normalizeH="0" baseline="0" dirty="0">
                          <a:ln>
                            <a:noFill/>
                          </a:ln>
                          <a:solidFill>
                            <a:schemeClr val="tx1"/>
                          </a:solidFill>
                          <a:effectLst/>
                          <a:latin typeface="Arial" charset="0"/>
                          <a:cs typeface="Arial" charset="0"/>
                        </a:rPr>
                        <a:t>Reasons for under achievement</a:t>
                      </a:r>
                      <a:endPar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300" b="0" kern="1200" dirty="0">
                          <a:solidFill>
                            <a:schemeClr val="tx1"/>
                          </a:solidFill>
                          <a:effectLst/>
                          <a:latin typeface="Arial" pitchFamily="34" charset="0"/>
                          <a:ea typeface="+mn-ea"/>
                          <a:cs typeface="Arial" pitchFamily="34" charset="0"/>
                        </a:rPr>
                        <a:t>The successful roll-out of the BMA Border Guard to the borderline is dependent on support from the SANDF. Discussions are ongoing in this regard.</a:t>
                      </a: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3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sng" strike="noStrike" cap="none" normalizeH="0" baseline="0" dirty="0">
                          <a:ln>
                            <a:noFill/>
                          </a:ln>
                          <a:solidFill>
                            <a:schemeClr val="tx1"/>
                          </a:solidFill>
                          <a:effectLst/>
                          <a:latin typeface="Arial" panose="020B0604020202020204" pitchFamily="34" charset="0"/>
                          <a:cs typeface="Arial" panose="020B0604020202020204" pitchFamily="34" charset="0"/>
                        </a:rPr>
                        <a:t>Way forward/Remedial action</a:t>
                      </a:r>
                      <a:endParaRPr lang="en-ZA" sz="1300" b="0" kern="1200" dirty="0">
                        <a:solidFill>
                          <a:schemeClr val="tx1"/>
                        </a:solidFill>
                        <a:effectLst/>
                        <a:latin typeface="Arial" pitchFamily="34" charset="0"/>
                        <a:ea typeface="+mn-ea"/>
                        <a:cs typeface="Arial" pitchFamily="34" charset="0"/>
                      </a:endParaRP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300" b="0" kern="1200" dirty="0">
                          <a:solidFill>
                            <a:schemeClr val="tx1"/>
                          </a:solidFill>
                          <a:effectLst/>
                          <a:latin typeface="Arial" pitchFamily="34" charset="0"/>
                          <a:ea typeface="+mn-ea"/>
                          <a:cs typeface="Arial" pitchFamily="34" charset="0"/>
                        </a:rPr>
                        <a:t>The BMA Border Guard roll-out plan to the borderline will be submitted to Minister once finalised.</a:t>
                      </a: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300" b="0" kern="1200" dirty="0">
                        <a:solidFill>
                          <a:schemeClr val="tx1"/>
                        </a:solidFill>
                        <a:effectLst/>
                        <a:latin typeface="Arial" pitchFamily="34" charset="0"/>
                        <a:ea typeface="+mn-ea"/>
                        <a:cs typeface="Arial"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b="1" kern="1200" dirty="0">
                          <a:solidFill>
                            <a:srgbClr val="FF0000"/>
                          </a:solidFill>
                          <a:latin typeface="Arial" panose="020B0604020202020204" pitchFamily="34" charset="0"/>
                          <a:ea typeface="+mn-ea"/>
                          <a:cs typeface="Arial" panose="020B0604020202020204" pitchFamily="34" charset="0"/>
                        </a:rPr>
                        <a:t>Not achieved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b="0" kern="1200" dirty="0">
                          <a:solidFill>
                            <a:schemeClr val="tx1"/>
                          </a:solidFill>
                          <a:effectLst/>
                          <a:latin typeface="Arial" pitchFamily="34" charset="0"/>
                          <a:ea typeface="+mn-ea"/>
                          <a:cs typeface="Arial" pitchFamily="34" charset="0"/>
                        </a:rPr>
                        <a:t>A draft BMA Border Guard roll-out plan was presented to EXCO on 19 July 2021. The finalization of the plan is subject to the conclusion of engagements and Memorandum of Agreement with the SANDF.</a:t>
                      </a:r>
                      <a:endParaRPr lang="en-US" sz="1800" kern="1200" baseline="0" dirty="0">
                        <a:solidFill>
                          <a:schemeClr val="tx1"/>
                        </a:solidFill>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300" b="1" i="0" u="sng" strike="noStrike" cap="none" normalizeH="0" baseline="0" dirty="0">
                          <a:ln>
                            <a:noFill/>
                          </a:ln>
                          <a:solidFill>
                            <a:schemeClr val="tx1"/>
                          </a:solidFill>
                          <a:effectLst/>
                          <a:latin typeface="Arial" charset="0"/>
                          <a:cs typeface="Arial" charset="0"/>
                        </a:rPr>
                        <a:t>Reasons for under achievement</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kern="1200" baseline="0" dirty="0">
                          <a:solidFill>
                            <a:schemeClr val="tx1"/>
                          </a:solidFill>
                          <a:latin typeface="Arial" panose="020B0604020202020204" pitchFamily="34" charset="0"/>
                          <a:ea typeface="+mn-ea"/>
                          <a:cs typeface="Arial" panose="020B0604020202020204" pitchFamily="34" charset="0"/>
                        </a:rPr>
                        <a:t>The transitional arrangements for the establishment of the BMA entail the incubation of the BMA as a Branch within the Department of Home Affairs. Such incubation will enable the </a:t>
                      </a:r>
                      <a:r>
                        <a:rPr lang="en-US" sz="1300" kern="1200" baseline="0" dirty="0" err="1">
                          <a:solidFill>
                            <a:schemeClr val="tx1"/>
                          </a:solidFill>
                          <a:latin typeface="Arial" panose="020B0604020202020204" pitchFamily="34" charset="0"/>
                          <a:ea typeface="+mn-ea"/>
                          <a:cs typeface="Arial" panose="020B0604020202020204" pitchFamily="34" charset="0"/>
                        </a:rPr>
                        <a:t>secondment</a:t>
                      </a:r>
                      <a:r>
                        <a:rPr lang="en-US" sz="1300" kern="1200" baseline="0" dirty="0">
                          <a:solidFill>
                            <a:schemeClr val="tx1"/>
                          </a:solidFill>
                          <a:latin typeface="Arial" panose="020B0604020202020204" pitchFamily="34" charset="0"/>
                          <a:ea typeface="+mn-ea"/>
                          <a:cs typeface="Arial" panose="020B0604020202020204" pitchFamily="34" charset="0"/>
                        </a:rPr>
                        <a:t> of personnel from relevant organs of state to the BMA to perform border law enforcement functions. Processes are underway to seek approval for the creation of the BMA Branch.</a:t>
                      </a:r>
                      <a:endParaRPr kumimoji="0" lang="en-US" sz="1300" b="1" i="0" u="sng" strike="noStrike" cap="none" normalizeH="0" baseline="0" dirty="0">
                        <a:ln>
                          <a:noFill/>
                        </a:ln>
                        <a:solidFill>
                          <a:schemeClr val="tx1"/>
                        </a:solidFill>
                        <a:effectLst/>
                        <a:latin typeface="Arial" charset="0"/>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1" i="0" u="sng" strike="noStrike" cap="none" normalizeH="0" baseline="0" dirty="0">
                          <a:ln>
                            <a:noFill/>
                          </a:ln>
                          <a:solidFill>
                            <a:schemeClr val="tx1"/>
                          </a:solidFill>
                          <a:effectLst/>
                          <a:latin typeface="Arial" charset="0"/>
                          <a:cs typeface="Arial" charset="0"/>
                        </a:rPr>
                        <a:t>Way forward/Remedial action</a:t>
                      </a:r>
                      <a:endParaRPr kumimoji="0" lang="en-US" sz="1300" b="0" i="0" u="none" strike="noStrike" cap="none" normalizeH="0" baseline="0" dirty="0">
                        <a:ln>
                          <a:noFill/>
                        </a:ln>
                        <a:solidFill>
                          <a:schemeClr val="tx1"/>
                        </a:solidFill>
                        <a:effectLst/>
                        <a:latin typeface="Arial" charset="0"/>
                        <a:cs typeface="Arial"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kern="1200" baseline="0" dirty="0">
                          <a:solidFill>
                            <a:schemeClr val="tx1"/>
                          </a:solidFill>
                          <a:latin typeface="Arial" panose="020B0604020202020204" pitchFamily="34" charset="0"/>
                          <a:ea typeface="+mn-ea"/>
                          <a:cs typeface="Arial" panose="020B0604020202020204" pitchFamily="34" charset="0"/>
                        </a:rPr>
                        <a:t>Incubation of the BMA as branch within DHA to enable the </a:t>
                      </a:r>
                      <a:r>
                        <a:rPr lang="en-US" sz="1300" kern="1200" baseline="0" dirty="0" err="1">
                          <a:solidFill>
                            <a:schemeClr val="tx1"/>
                          </a:solidFill>
                          <a:latin typeface="Arial" panose="020B0604020202020204" pitchFamily="34" charset="0"/>
                          <a:ea typeface="+mn-ea"/>
                          <a:cs typeface="Arial" panose="020B0604020202020204" pitchFamily="34" charset="0"/>
                        </a:rPr>
                        <a:t>secondment</a:t>
                      </a:r>
                      <a:r>
                        <a:rPr lang="en-US" sz="1300" kern="1200" baseline="0" dirty="0">
                          <a:solidFill>
                            <a:schemeClr val="tx1"/>
                          </a:solidFill>
                          <a:latin typeface="Arial" panose="020B0604020202020204" pitchFamily="34" charset="0"/>
                          <a:ea typeface="+mn-ea"/>
                          <a:cs typeface="Arial" panose="020B0604020202020204" pitchFamily="34" charset="0"/>
                        </a:rPr>
                        <a:t> of personnel from relevant organs of state to the BMA to perform border law enforcement functions.  Memorandum of Agreement to be concluded with the SANDF for the </a:t>
                      </a:r>
                      <a:r>
                        <a:rPr lang="en-US" sz="1300" kern="1200" baseline="0" dirty="0" err="1">
                          <a:solidFill>
                            <a:schemeClr val="tx1"/>
                          </a:solidFill>
                          <a:latin typeface="Arial" panose="020B0604020202020204" pitchFamily="34" charset="0"/>
                          <a:ea typeface="+mn-ea"/>
                          <a:cs typeface="Arial" panose="020B0604020202020204" pitchFamily="34" charset="0"/>
                        </a:rPr>
                        <a:t>secondment</a:t>
                      </a:r>
                      <a:r>
                        <a:rPr lang="en-US" sz="1300" kern="1200" baseline="0" dirty="0">
                          <a:solidFill>
                            <a:schemeClr val="tx1"/>
                          </a:solidFill>
                          <a:latin typeface="Arial" panose="020B0604020202020204" pitchFamily="34" charset="0"/>
                          <a:ea typeface="+mn-ea"/>
                          <a:cs typeface="Arial" panose="020B0604020202020204" pitchFamily="34" charset="0"/>
                        </a:rPr>
                        <a:t> and deployment of personnel as BMA Border Guards.</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13210623"/>
                  </a:ext>
                </a:extLst>
              </a:tr>
            </a:tbl>
          </a:graphicData>
        </a:graphic>
      </p:graphicFrame>
    </p:spTree>
    <p:extLst>
      <p:ext uri="{BB962C8B-B14F-4D97-AF65-F5344CB8AC3E}">
        <p14:creationId xmlns:p14="http://schemas.microsoft.com/office/powerpoint/2010/main" val="3928478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49</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470843178"/>
              </p:ext>
            </p:extLst>
          </p:nvPr>
        </p:nvGraphicFramePr>
        <p:xfrm>
          <a:off x="92364" y="14623"/>
          <a:ext cx="8977745" cy="6066288"/>
        </p:xfrm>
        <a:graphic>
          <a:graphicData uri="http://schemas.openxmlformats.org/drawingml/2006/table">
            <a:tbl>
              <a:tblPr/>
              <a:tblGrid>
                <a:gridCol w="3823854">
                  <a:extLst>
                    <a:ext uri="{9D8B030D-6E8A-4147-A177-3AD203B41FA5}">
                      <a16:colId xmlns:a16="http://schemas.microsoft.com/office/drawing/2014/main" val="20000"/>
                    </a:ext>
                  </a:extLst>
                </a:gridCol>
                <a:gridCol w="5153891">
                  <a:extLst>
                    <a:ext uri="{9D8B030D-6E8A-4147-A177-3AD203B41FA5}">
                      <a16:colId xmlns:a16="http://schemas.microsoft.com/office/drawing/2014/main" val="20002"/>
                    </a:ext>
                  </a:extLst>
                </a:gridCol>
              </a:tblGrid>
              <a:tr h="334656">
                <a:tc gridSpan="2">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300" b="1" i="0" u="none" strike="noStrike" kern="1200" cap="none" normalizeH="0" baseline="0" dirty="0">
                          <a:ln>
                            <a:noFill/>
                          </a:ln>
                          <a:solidFill>
                            <a:schemeClr val="tx1"/>
                          </a:solidFill>
                          <a:effectLst/>
                          <a:latin typeface="Arial" charset="0"/>
                          <a:ea typeface="+mn-ea"/>
                          <a:cs typeface="Arial" charset="0"/>
                        </a:rPr>
                        <a:t>PROGRAMME 4: INSTITUTIONAL SUPPORT AND TRANSFER</a:t>
                      </a:r>
                      <a:endParaRPr lang="en-US" sz="13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516634">
                <a:tc gridSpan="2">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ZA" sz="1300" b="1" i="0" u="none" strike="noStrike" kern="1200" cap="none" normalizeH="0" baseline="0" dirty="0">
                          <a:ln>
                            <a:noFill/>
                          </a:ln>
                          <a:solidFill>
                            <a:schemeClr val="tx1"/>
                          </a:solidFill>
                          <a:effectLst/>
                          <a:latin typeface="Arial" charset="0"/>
                          <a:ea typeface="+mn-ea"/>
                          <a:cs typeface="Arial" charset="0"/>
                        </a:rPr>
                        <a:t>ANNUAL TARGET</a:t>
                      </a:r>
                      <a:r>
                        <a:rPr kumimoji="0" lang="en-US" sz="1300" b="1" i="0" u="none" strike="noStrike" kern="1200" cap="none" normalizeH="0" baseline="0" dirty="0">
                          <a:ln>
                            <a:noFill/>
                          </a:ln>
                          <a:solidFill>
                            <a:schemeClr val="tx1"/>
                          </a:solidFill>
                          <a:effectLst/>
                          <a:latin typeface="Arial" charset="0"/>
                          <a:ea typeface="+mn-ea"/>
                          <a:cs typeface="Arial" charset="0"/>
                        </a:rPr>
                        <a:t>: </a:t>
                      </a:r>
                      <a:r>
                        <a:rPr kumimoji="0" lang="en-ZA" sz="1300" b="1" i="0" u="none" strike="noStrike" kern="1200" cap="none" normalizeH="0" baseline="0" dirty="0">
                          <a:ln>
                            <a:noFill/>
                          </a:ln>
                          <a:solidFill>
                            <a:schemeClr val="tx1"/>
                          </a:solidFill>
                          <a:effectLst/>
                          <a:latin typeface="Arial" charset="0"/>
                          <a:ea typeface="+mn-ea"/>
                          <a:cs typeface="Arial" charset="0"/>
                        </a:rPr>
                        <a:t>BMA incrementally rolled out at 11 ports of entry by  incorporating frontline immigration, port health, border facility management and agriculture functions into the BMA</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378491635"/>
                  </a:ext>
                </a:extLst>
              </a:tr>
              <a:tr h="319151">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00" b="1" i="0" u="none" strike="noStrike" kern="1200" cap="none" normalizeH="0" baseline="0" dirty="0">
                          <a:ln>
                            <a:noFill/>
                          </a:ln>
                          <a:solidFill>
                            <a:schemeClr val="tx1"/>
                          </a:solidFill>
                          <a:effectLst/>
                          <a:latin typeface="Arial" charset="0"/>
                          <a:ea typeface="+mn-ea"/>
                          <a:cs typeface="Arial" charset="0"/>
                        </a:rPr>
                        <a:t>QUARTER 3 TARGET</a:t>
                      </a:r>
                      <a:endParaRPr kumimoji="0" lang="en-US" sz="13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200" b="1" i="0" u="none" strike="noStrike" kern="1200" cap="none" normalizeH="0" baseline="0" dirty="0">
                          <a:ln>
                            <a:noFill/>
                          </a:ln>
                          <a:solidFill>
                            <a:schemeClr val="tx1"/>
                          </a:solidFill>
                          <a:effectLst/>
                          <a:latin typeface="Arial" charset="0"/>
                          <a:ea typeface="+mn-ea"/>
                          <a:cs typeface="Arial" charset="0"/>
                        </a:rPr>
                        <a:t>PROGRESS FOR QUARTER 3</a:t>
                      </a:r>
                      <a:endParaRPr kumimoji="0" lang="en-US" sz="12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4800100">
                <a:tc>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400" b="0" kern="1200" dirty="0">
                          <a:solidFill>
                            <a:schemeClr val="tx1"/>
                          </a:solidFill>
                          <a:effectLst/>
                          <a:latin typeface="Arial" pitchFamily="34" charset="0"/>
                          <a:ea typeface="+mn-ea"/>
                          <a:cs typeface="Arial" pitchFamily="34" charset="0"/>
                        </a:rPr>
                        <a:t>BMA incrementally</a:t>
                      </a:r>
                      <a:r>
                        <a:rPr lang="en-ZA" sz="1400" b="0" kern="1200" baseline="0" dirty="0">
                          <a:solidFill>
                            <a:schemeClr val="tx1"/>
                          </a:solidFill>
                          <a:effectLst/>
                          <a:latin typeface="Arial" pitchFamily="34" charset="0"/>
                          <a:ea typeface="+mn-ea"/>
                          <a:cs typeface="Arial" pitchFamily="34" charset="0"/>
                        </a:rPr>
                        <a:t> </a:t>
                      </a:r>
                      <a:r>
                        <a:rPr lang="en-US" sz="1400" b="0" kern="1200" dirty="0">
                          <a:solidFill>
                            <a:schemeClr val="tx1"/>
                          </a:solidFill>
                          <a:effectLst/>
                          <a:latin typeface="Arial" pitchFamily="34" charset="0"/>
                          <a:ea typeface="+mn-ea"/>
                          <a:cs typeface="Arial" pitchFamily="34" charset="0"/>
                        </a:rPr>
                        <a:t>rolled out at 11 ports of</a:t>
                      </a:r>
                      <a:r>
                        <a:rPr lang="en-US" sz="1400" b="0" kern="1200" baseline="0" dirty="0">
                          <a:solidFill>
                            <a:schemeClr val="tx1"/>
                          </a:solidFill>
                          <a:effectLst/>
                          <a:latin typeface="Arial" pitchFamily="34" charset="0"/>
                          <a:ea typeface="+mn-ea"/>
                          <a:cs typeface="Arial" pitchFamily="34" charset="0"/>
                        </a:rPr>
                        <a:t> </a:t>
                      </a:r>
                      <a:r>
                        <a:rPr lang="en-ZA" sz="1400" b="0" kern="1200" dirty="0">
                          <a:solidFill>
                            <a:schemeClr val="tx1"/>
                          </a:solidFill>
                          <a:effectLst/>
                          <a:latin typeface="Arial" pitchFamily="34" charset="0"/>
                          <a:ea typeface="+mn-ea"/>
                          <a:cs typeface="Arial" pitchFamily="34" charset="0"/>
                        </a:rPr>
                        <a:t>entry by incorporating</a:t>
                      </a:r>
                      <a:r>
                        <a:rPr lang="en-ZA" sz="1400" b="0" kern="1200" baseline="0" dirty="0">
                          <a:solidFill>
                            <a:schemeClr val="tx1"/>
                          </a:solidFill>
                          <a:effectLst/>
                          <a:latin typeface="Arial" pitchFamily="34" charset="0"/>
                          <a:ea typeface="+mn-ea"/>
                          <a:cs typeface="Arial" pitchFamily="34" charset="0"/>
                        </a:rPr>
                        <a:t> </a:t>
                      </a:r>
                      <a:r>
                        <a:rPr lang="en-ZA" sz="1400" b="0" kern="1200" dirty="0">
                          <a:solidFill>
                            <a:schemeClr val="tx1"/>
                          </a:solidFill>
                          <a:effectLst/>
                          <a:latin typeface="Arial" pitchFamily="34" charset="0"/>
                          <a:ea typeface="+mn-ea"/>
                          <a:cs typeface="Arial" pitchFamily="34" charset="0"/>
                        </a:rPr>
                        <a:t>frontline immigration,</a:t>
                      </a:r>
                      <a:r>
                        <a:rPr lang="en-ZA" sz="1400" b="0" kern="1200" baseline="0" dirty="0">
                          <a:solidFill>
                            <a:schemeClr val="tx1"/>
                          </a:solidFill>
                          <a:effectLst/>
                          <a:latin typeface="Arial" pitchFamily="34" charset="0"/>
                          <a:ea typeface="+mn-ea"/>
                          <a:cs typeface="Arial" pitchFamily="34" charset="0"/>
                        </a:rPr>
                        <a:t> </a:t>
                      </a:r>
                      <a:r>
                        <a:rPr lang="en-ZA" sz="1400" b="0" kern="1200" dirty="0">
                          <a:solidFill>
                            <a:schemeClr val="tx1"/>
                          </a:solidFill>
                          <a:effectLst/>
                          <a:latin typeface="Arial" pitchFamily="34" charset="0"/>
                          <a:ea typeface="+mn-ea"/>
                          <a:cs typeface="Arial" pitchFamily="34" charset="0"/>
                        </a:rPr>
                        <a:t>port health, border</a:t>
                      </a:r>
                      <a:r>
                        <a:rPr lang="en-ZA" sz="1400" b="0" kern="1200" baseline="0" dirty="0">
                          <a:solidFill>
                            <a:schemeClr val="tx1"/>
                          </a:solidFill>
                          <a:effectLst/>
                          <a:latin typeface="Arial" pitchFamily="34" charset="0"/>
                          <a:ea typeface="+mn-ea"/>
                          <a:cs typeface="Arial" pitchFamily="34" charset="0"/>
                        </a:rPr>
                        <a:t> </a:t>
                      </a:r>
                      <a:r>
                        <a:rPr lang="en-ZA" sz="1400" b="0" kern="1200" dirty="0">
                          <a:solidFill>
                            <a:schemeClr val="tx1"/>
                          </a:solidFill>
                          <a:effectLst/>
                          <a:latin typeface="Arial" pitchFamily="34" charset="0"/>
                          <a:ea typeface="+mn-ea"/>
                          <a:cs typeface="Arial" pitchFamily="34" charset="0"/>
                        </a:rPr>
                        <a:t>facility management and</a:t>
                      </a:r>
                      <a:r>
                        <a:rPr lang="en-ZA" sz="1400" b="0" kern="1200" baseline="0" dirty="0">
                          <a:solidFill>
                            <a:schemeClr val="tx1"/>
                          </a:solidFill>
                          <a:effectLst/>
                          <a:latin typeface="Arial" pitchFamily="34" charset="0"/>
                          <a:ea typeface="+mn-ea"/>
                          <a:cs typeface="Arial" pitchFamily="34" charset="0"/>
                        </a:rPr>
                        <a:t> </a:t>
                      </a:r>
                      <a:r>
                        <a:rPr lang="en-ZA" sz="1400" b="0" kern="1200" dirty="0">
                          <a:solidFill>
                            <a:schemeClr val="tx1"/>
                          </a:solidFill>
                          <a:effectLst/>
                          <a:latin typeface="Arial" pitchFamily="34" charset="0"/>
                          <a:ea typeface="+mn-ea"/>
                          <a:cs typeface="Arial" pitchFamily="34" charset="0"/>
                        </a:rPr>
                        <a:t>agriculture functions into</a:t>
                      </a:r>
                      <a:r>
                        <a:rPr lang="en-ZA" sz="1400" b="0" kern="1200" baseline="0" dirty="0">
                          <a:solidFill>
                            <a:schemeClr val="tx1"/>
                          </a:solidFill>
                          <a:effectLst/>
                          <a:latin typeface="Arial" pitchFamily="34" charset="0"/>
                          <a:ea typeface="+mn-ea"/>
                          <a:cs typeface="Arial" pitchFamily="34" charset="0"/>
                        </a:rPr>
                        <a:t> </a:t>
                      </a:r>
                      <a:r>
                        <a:rPr lang="en-ZA" sz="1400" b="0" kern="1200" dirty="0">
                          <a:solidFill>
                            <a:schemeClr val="tx1"/>
                          </a:solidFill>
                          <a:effectLst/>
                          <a:latin typeface="Arial" pitchFamily="34" charset="0"/>
                          <a:ea typeface="+mn-ea"/>
                          <a:cs typeface="Arial" pitchFamily="34" charset="0"/>
                        </a:rPr>
                        <a:t>the BMA</a:t>
                      </a:r>
                      <a:endParaRPr lang="en-ZA" sz="1400" b="0" kern="1200" noProof="0" dirty="0">
                        <a:solidFill>
                          <a:schemeClr val="tx1"/>
                        </a:solidFill>
                        <a:effectLst/>
                        <a:latin typeface="Arial" pitchFamily="34" charset="0"/>
                        <a:ea typeface="+mn-ea"/>
                        <a:cs typeface="Arial" pitchFamily="34" charset="0"/>
                      </a:endParaRP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300" b="0" kern="1200" dirty="0">
                        <a:solidFill>
                          <a:schemeClr val="tx1"/>
                        </a:solidFill>
                        <a:effectLst/>
                        <a:latin typeface="Arial" pitchFamily="34" charset="0"/>
                        <a:ea typeface="+mn-ea"/>
                        <a:cs typeface="Arial"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200" b="1" kern="1200" dirty="0">
                          <a:solidFill>
                            <a:srgbClr val="FF0000"/>
                          </a:solidFill>
                          <a:latin typeface="Arial" panose="020B0604020202020204" pitchFamily="34" charset="0"/>
                          <a:ea typeface="+mn-ea"/>
                          <a:cs typeface="Arial" panose="020B0604020202020204" pitchFamily="34" charset="0"/>
                        </a:rPr>
                        <a:t>Not achieved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kern="1200" baseline="0" dirty="0">
                          <a:solidFill>
                            <a:schemeClr val="tx1"/>
                          </a:solidFill>
                          <a:latin typeface="Arial" panose="020B0604020202020204" pitchFamily="34" charset="0"/>
                          <a:ea typeface="+mn-ea"/>
                          <a:cs typeface="Arial" panose="020B0604020202020204" pitchFamily="34" charset="0"/>
                        </a:rPr>
                        <a:t>The BMA has not been rolled-out to 11 ports of entry.</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b="0" kern="1200" dirty="0">
                          <a:solidFill>
                            <a:schemeClr val="tx1"/>
                          </a:solidFill>
                          <a:effectLst/>
                          <a:latin typeface="Arial" pitchFamily="34" charset="0"/>
                          <a:ea typeface="+mn-ea"/>
                          <a:cs typeface="Arial" pitchFamily="34" charset="0"/>
                        </a:rPr>
                        <a:t>.</a:t>
                      </a:r>
                      <a:endParaRPr lang="en-US" sz="1800" kern="1200" baseline="0" dirty="0">
                        <a:solidFill>
                          <a:schemeClr val="tx1"/>
                        </a:solidFill>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300" b="1" i="0" u="sng" strike="noStrike" cap="none" normalizeH="0" baseline="0" dirty="0">
                          <a:ln>
                            <a:noFill/>
                          </a:ln>
                          <a:solidFill>
                            <a:schemeClr val="tx1"/>
                          </a:solidFill>
                          <a:effectLst/>
                          <a:latin typeface="Arial" charset="0"/>
                          <a:cs typeface="Arial" charset="0"/>
                        </a:rPr>
                        <a:t>Reasons for under achievement</a:t>
                      </a:r>
                    </a:p>
                    <a:p>
                      <a:pPr marL="0" marR="0" lvl="0" indent="0" algn="just" defTabSz="457200" rtl="0" eaLnBrk="1" fontAlgn="base" latinLnBrk="0" hangingPunct="1">
                        <a:lnSpc>
                          <a:spcPct val="100000"/>
                        </a:lnSpc>
                        <a:spcBef>
                          <a:spcPct val="20000"/>
                        </a:spcBef>
                        <a:spcAft>
                          <a:spcPct val="0"/>
                        </a:spcAft>
                        <a:buClrTx/>
                        <a:buSzTx/>
                        <a:buFontTx/>
                        <a:buNone/>
                        <a:tabLst/>
                        <a:defRPr/>
                      </a:pPr>
                      <a:r>
                        <a:rPr lang="en-US" sz="1300" kern="1200" baseline="0" dirty="0">
                          <a:solidFill>
                            <a:schemeClr val="tx1"/>
                          </a:solidFill>
                          <a:latin typeface="Arial" panose="020B0604020202020204" pitchFamily="34" charset="0"/>
                          <a:ea typeface="+mn-ea"/>
                          <a:cs typeface="Arial" panose="020B0604020202020204" pitchFamily="34" charset="0"/>
                        </a:rPr>
                        <a:t>The roll-out of the BMA is dependent on the incubation of the Authority as a Branch within the Department as it has not been listed as an autonomous entity. Such incubation will enable the </a:t>
                      </a:r>
                      <a:r>
                        <a:rPr lang="en-US" sz="1300" kern="1200" baseline="0" dirty="0" err="1">
                          <a:solidFill>
                            <a:schemeClr val="tx1"/>
                          </a:solidFill>
                          <a:latin typeface="Arial" panose="020B0604020202020204" pitchFamily="34" charset="0"/>
                          <a:ea typeface="+mn-ea"/>
                          <a:cs typeface="Arial" panose="020B0604020202020204" pitchFamily="34" charset="0"/>
                        </a:rPr>
                        <a:t>secondment</a:t>
                      </a:r>
                      <a:r>
                        <a:rPr lang="en-US" sz="1300" kern="1200" baseline="0" dirty="0">
                          <a:solidFill>
                            <a:schemeClr val="tx1"/>
                          </a:solidFill>
                          <a:latin typeface="Arial" panose="020B0604020202020204" pitchFamily="34" charset="0"/>
                          <a:ea typeface="+mn-ea"/>
                          <a:cs typeface="Arial" panose="020B0604020202020204" pitchFamily="34" charset="0"/>
                        </a:rPr>
                        <a:t> of border law enforcement officials from relevant departments to the BMA Branch to perform border law enforcement functions in the border environment</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p>
                    <a:p>
                      <a:pPr marL="0" marR="0" lvl="0" indent="0" algn="just" defTabSz="457200" rtl="0" eaLnBrk="1" fontAlgn="base" latinLnBrk="0" hangingPunct="1">
                        <a:lnSpc>
                          <a:spcPct val="100000"/>
                        </a:lnSpc>
                        <a:spcBef>
                          <a:spcPct val="20000"/>
                        </a:spcBef>
                        <a:spcAft>
                          <a:spcPct val="0"/>
                        </a:spcAft>
                        <a:buClrTx/>
                        <a:buSzTx/>
                        <a:buFontTx/>
                        <a:buNone/>
                        <a:tabLst/>
                        <a:defRPr/>
                      </a:pP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just" defTabSz="457200" rtl="0" eaLnBrk="1" fontAlgn="base" latinLnBrk="0" hangingPunct="1">
                        <a:lnSpc>
                          <a:spcPct val="100000"/>
                        </a:lnSpc>
                        <a:spcBef>
                          <a:spcPct val="20000"/>
                        </a:spcBef>
                        <a:spcAft>
                          <a:spcPct val="0"/>
                        </a:spcAft>
                        <a:buClrTx/>
                        <a:buSzTx/>
                        <a:buFontTx/>
                        <a:buNone/>
                        <a:tabLst/>
                        <a:defRPr/>
                      </a:pPr>
                      <a:r>
                        <a:rPr lang="en-US" sz="1300" kern="1200" baseline="0" dirty="0">
                          <a:solidFill>
                            <a:schemeClr val="tx1"/>
                          </a:solidFill>
                          <a:latin typeface="Arial" panose="020B0604020202020204" pitchFamily="34" charset="0"/>
                          <a:ea typeface="+mn-ea"/>
                          <a:cs typeface="Arial" panose="020B0604020202020204" pitchFamily="34" charset="0"/>
                        </a:rPr>
                        <a:t>In addition, the Section 97 Proclamation pertaining to the transfer of functions from relevant organs of state to the Minister of Home Affairs has not been finalised however, engagements are ongoing with the relevant outstanding departments, i.e. SAPS, Health and DPWI. </a:t>
                      </a:r>
                    </a:p>
                    <a:p>
                      <a:pPr marL="0" marR="0" lvl="0" indent="0" algn="just" defTabSz="457200" rtl="0" eaLnBrk="1" fontAlgn="base" latinLnBrk="0" hangingPunct="1">
                        <a:lnSpc>
                          <a:spcPct val="100000"/>
                        </a:lnSpc>
                        <a:spcBef>
                          <a:spcPct val="20000"/>
                        </a:spcBef>
                        <a:spcAft>
                          <a:spcPct val="0"/>
                        </a:spcAft>
                        <a:buClrTx/>
                        <a:buSzTx/>
                        <a:buFontTx/>
                        <a:buNone/>
                        <a:tabLst/>
                        <a:defRPr/>
                      </a:pP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1" i="0" u="sng" strike="noStrike" cap="none" normalizeH="0" baseline="0" dirty="0">
                          <a:ln>
                            <a:noFill/>
                          </a:ln>
                          <a:solidFill>
                            <a:schemeClr val="tx1"/>
                          </a:solidFill>
                          <a:effectLst/>
                          <a:latin typeface="Arial" charset="0"/>
                          <a:cs typeface="Arial" charset="0"/>
                        </a:rPr>
                        <a:t>Way forward/Remedial action</a:t>
                      </a:r>
                      <a:endParaRPr kumimoji="0" lang="en-US" sz="13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baseline="0" dirty="0">
                          <a:solidFill>
                            <a:schemeClr val="tx1"/>
                          </a:solidFill>
                          <a:latin typeface="Arial" panose="020B0604020202020204" pitchFamily="34" charset="0"/>
                          <a:ea typeface="+mn-ea"/>
                          <a:cs typeface="Arial" panose="020B0604020202020204" pitchFamily="34" charset="0"/>
                        </a:rPr>
                        <a:t>The BMA to be incubated as a branch within DHA following approval by Minister and the DPSA.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baseline="0" dirty="0">
                          <a:solidFill>
                            <a:schemeClr val="tx1"/>
                          </a:solidFill>
                          <a:latin typeface="Arial" panose="020B0604020202020204" pitchFamily="34" charset="0"/>
                          <a:ea typeface="+mn-ea"/>
                          <a:cs typeface="Arial" panose="020B0604020202020204" pitchFamily="34" charset="0"/>
                        </a:rPr>
                        <a:t>Discussions on the Section 97 Proclamation to be concluded with the relevant departments.</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kern="1200" baseline="0" dirty="0">
                          <a:solidFill>
                            <a:schemeClr val="tx1"/>
                          </a:solidFill>
                          <a:latin typeface="Arial" panose="020B0604020202020204" pitchFamily="34" charset="0"/>
                          <a:ea typeface="+mn-ea"/>
                          <a:cs typeface="Arial" panose="020B0604020202020204" pitchFamily="34" charset="0"/>
                        </a:rPr>
                        <a:t>.</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302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5125" name="Slide Number Placeholder 3"/>
          <p:cNvSpPr>
            <a:spLocks noGrp="1"/>
          </p:cNvSpPr>
          <p:nvPr>
            <p:ph type="sldNum" sz="quarter" idx="12"/>
          </p:nvPr>
        </p:nvSpPr>
        <p:spPr bwMode="auto">
          <a:xfrm>
            <a:off x="4644231" y="6318866"/>
            <a:ext cx="293971" cy="289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5</a:t>
            </a:fld>
            <a:endParaRPr lang="en-ZA" altLang="en-US" sz="1800" b="1" dirty="0"/>
          </a:p>
        </p:txBody>
      </p:sp>
      <p:sp>
        <p:nvSpPr>
          <p:cNvPr id="5126" name="Rectangle 1"/>
          <p:cNvSpPr>
            <a:spLocks noChangeArrowheads="1"/>
          </p:cNvSpPr>
          <p:nvPr/>
        </p:nvSpPr>
        <p:spPr bwMode="auto">
          <a:xfrm>
            <a:off x="-1922318" y="637098"/>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8" name="Rectangle 7"/>
          <p:cNvSpPr/>
          <p:nvPr/>
        </p:nvSpPr>
        <p:spPr>
          <a:xfrm>
            <a:off x="4120088" y="122115"/>
            <a:ext cx="248786" cy="369332"/>
          </a:xfrm>
          <a:prstGeom prst="rect">
            <a:avLst/>
          </a:prstGeom>
        </p:spPr>
        <p:txBody>
          <a:bodyPr wrap="none">
            <a:spAutoFit/>
          </a:bodyPr>
          <a:lstStyle/>
          <a:p>
            <a:r>
              <a:rPr lang="en-ZA" altLang="en-US" dirty="0">
                <a:latin typeface="Arial" charset="0"/>
                <a:ea typeface="ＭＳ Ｐゴシック" charset="-128"/>
              </a:rPr>
              <a:t> </a:t>
            </a:r>
            <a:endParaRPr lang="en-ZA" b="1" dirty="0">
              <a:solidFill>
                <a:srgbClr val="0066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Oval 2"/>
          <p:cNvSpPr/>
          <p:nvPr/>
        </p:nvSpPr>
        <p:spPr>
          <a:xfrm>
            <a:off x="679593" y="706315"/>
            <a:ext cx="7730837" cy="1142279"/>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DHA ‘s services are divided into two broad categories: Civic Services and Immigration Services</a:t>
            </a:r>
            <a:endParaRPr lang="en-ZA" dirty="0">
              <a:solidFill>
                <a:schemeClr val="tx1"/>
              </a:solidFill>
              <a:latin typeface="Arial" panose="020B0604020202020204" pitchFamily="34" charset="0"/>
              <a:cs typeface="Arial" panose="020B0604020202020204" pitchFamily="34" charset="0"/>
            </a:endParaRPr>
          </a:p>
        </p:txBody>
      </p:sp>
      <p:sp>
        <p:nvSpPr>
          <p:cNvPr id="9" name="TextBox 7"/>
          <p:cNvSpPr txBox="1"/>
          <p:nvPr/>
        </p:nvSpPr>
        <p:spPr>
          <a:xfrm>
            <a:off x="152400" y="0"/>
            <a:ext cx="8785225" cy="584200"/>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p:spPr>
        <p:txBody>
          <a:bodyPr>
            <a:spAutoFit/>
          </a:bodyPr>
          <a:lstStyle/>
          <a:p>
            <a:pPr algn="ctr">
              <a:defRPr/>
            </a:pPr>
            <a:r>
              <a:rPr lang="en-US" sz="3200" b="1" cap="all" dirty="0">
                <a:effectLst>
                  <a:outerShdw blurRad="38100" dist="38100" dir="2700000" rotWithShape="0">
                    <a:srgbClr val="000000">
                      <a:alpha val="43137"/>
                    </a:srgbClr>
                  </a:outerShdw>
                </a:effectLst>
                <a:latin typeface="Arial"/>
                <a:ea typeface="Arial"/>
                <a:cs typeface="Arial"/>
                <a:sym typeface="Arial"/>
              </a:rPr>
              <a:t>dHA MANDATE</a:t>
            </a:r>
          </a:p>
        </p:txBody>
      </p:sp>
      <p:sp>
        <p:nvSpPr>
          <p:cNvPr id="10" name="Oval 9"/>
          <p:cNvSpPr/>
          <p:nvPr/>
        </p:nvSpPr>
        <p:spPr>
          <a:xfrm>
            <a:off x="717208" y="1961161"/>
            <a:ext cx="7730837" cy="1142279"/>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Mandate 1</a:t>
            </a:r>
          </a:p>
          <a:p>
            <a:pPr algn="ctr"/>
            <a:r>
              <a:rPr lang="en-US" dirty="0">
                <a:solidFill>
                  <a:schemeClr val="tx1"/>
                </a:solidFill>
                <a:latin typeface="Arial" panose="020B0604020202020204" pitchFamily="34" charset="0"/>
                <a:cs typeface="Arial" panose="020B0604020202020204" pitchFamily="34" charset="0"/>
              </a:rPr>
              <a:t>Management of citizenship and civil registration </a:t>
            </a:r>
            <a:endParaRPr lang="en-ZA" dirty="0">
              <a:solidFill>
                <a:schemeClr val="tx1"/>
              </a:solidFill>
              <a:latin typeface="Arial" panose="020B0604020202020204" pitchFamily="34" charset="0"/>
              <a:cs typeface="Arial" panose="020B0604020202020204" pitchFamily="34" charset="0"/>
            </a:endParaRPr>
          </a:p>
        </p:txBody>
      </p:sp>
      <p:sp>
        <p:nvSpPr>
          <p:cNvPr id="11" name="Oval 10"/>
          <p:cNvSpPr/>
          <p:nvPr/>
        </p:nvSpPr>
        <p:spPr>
          <a:xfrm>
            <a:off x="925797" y="3261629"/>
            <a:ext cx="7730837" cy="1142279"/>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Mandate 2 </a:t>
            </a:r>
          </a:p>
          <a:p>
            <a:pPr algn="ctr"/>
            <a:r>
              <a:rPr lang="en-US" dirty="0">
                <a:solidFill>
                  <a:schemeClr val="tx1"/>
                </a:solidFill>
                <a:latin typeface="Arial" panose="020B0604020202020204" pitchFamily="34" charset="0"/>
                <a:cs typeface="Arial" panose="020B0604020202020204" pitchFamily="34" charset="0"/>
              </a:rPr>
              <a:t>Management of international migration </a:t>
            </a:r>
            <a:endParaRPr lang="en-ZA" dirty="0">
              <a:solidFill>
                <a:schemeClr val="tx1"/>
              </a:solidFill>
              <a:latin typeface="Arial" panose="020B0604020202020204" pitchFamily="34" charset="0"/>
              <a:cs typeface="Arial" panose="020B0604020202020204" pitchFamily="34" charset="0"/>
            </a:endParaRPr>
          </a:p>
        </p:txBody>
      </p:sp>
      <p:sp>
        <p:nvSpPr>
          <p:cNvPr id="12" name="Oval 11"/>
          <p:cNvSpPr/>
          <p:nvPr/>
        </p:nvSpPr>
        <p:spPr>
          <a:xfrm>
            <a:off x="925797" y="4562097"/>
            <a:ext cx="7730837" cy="1142279"/>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Mandate 3</a:t>
            </a:r>
          </a:p>
          <a:p>
            <a:pPr algn="ctr"/>
            <a:r>
              <a:rPr lang="en-US" dirty="0">
                <a:solidFill>
                  <a:schemeClr val="tx1"/>
                </a:solidFill>
                <a:latin typeface="Arial" panose="020B0604020202020204" pitchFamily="34" charset="0"/>
                <a:cs typeface="Arial" panose="020B0604020202020204" pitchFamily="34" charset="0"/>
              </a:rPr>
              <a:t>Management of refugee protection</a:t>
            </a:r>
          </a:p>
        </p:txBody>
      </p:sp>
    </p:spTree>
    <p:extLst>
      <p:ext uri="{BB962C8B-B14F-4D97-AF65-F5344CB8AC3E}">
        <p14:creationId xmlns:p14="http://schemas.microsoft.com/office/powerpoint/2010/main" val="19516724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50</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05215969"/>
              </p:ext>
            </p:extLst>
          </p:nvPr>
        </p:nvGraphicFramePr>
        <p:xfrm>
          <a:off x="92364" y="36945"/>
          <a:ext cx="8977745" cy="5910840"/>
        </p:xfrm>
        <a:graphic>
          <a:graphicData uri="http://schemas.openxmlformats.org/drawingml/2006/table">
            <a:tbl>
              <a:tblPr/>
              <a:tblGrid>
                <a:gridCol w="1570181">
                  <a:extLst>
                    <a:ext uri="{9D8B030D-6E8A-4147-A177-3AD203B41FA5}">
                      <a16:colId xmlns:a16="http://schemas.microsoft.com/office/drawing/2014/main" val="20000"/>
                    </a:ext>
                  </a:extLst>
                </a:gridCol>
                <a:gridCol w="2735284">
                  <a:extLst>
                    <a:ext uri="{9D8B030D-6E8A-4147-A177-3AD203B41FA5}">
                      <a16:colId xmlns:a16="http://schemas.microsoft.com/office/drawing/2014/main" val="3054660069"/>
                    </a:ext>
                  </a:extLst>
                </a:gridCol>
                <a:gridCol w="4672280">
                  <a:extLst>
                    <a:ext uri="{9D8B030D-6E8A-4147-A177-3AD203B41FA5}">
                      <a16:colId xmlns:a16="http://schemas.microsoft.com/office/drawing/2014/main" val="20002"/>
                    </a:ext>
                  </a:extLst>
                </a:gridCol>
              </a:tblGrid>
              <a:tr h="336027">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300" b="1" i="0" u="none" strike="noStrike" kern="1200" cap="none" normalizeH="0" baseline="0" dirty="0">
                          <a:ln>
                            <a:noFill/>
                          </a:ln>
                          <a:solidFill>
                            <a:schemeClr val="tx1"/>
                          </a:solidFill>
                          <a:effectLst/>
                          <a:latin typeface="Arial" charset="0"/>
                          <a:ea typeface="+mn-ea"/>
                          <a:cs typeface="Arial" charset="0"/>
                        </a:rPr>
                        <a:t>PROGRAMME 4: INSTITUTIONAL SUPPORT AND TRANSFER</a:t>
                      </a:r>
                      <a:endParaRPr lang="en-US" sz="13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endParaRPr lang="en-ZA"/>
                    </a:p>
                  </a:txBody>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507403">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ZA" sz="1200" b="1" i="0" u="none" strike="noStrike" kern="1200" cap="none" normalizeH="0" baseline="0" dirty="0">
                          <a:ln>
                            <a:noFill/>
                          </a:ln>
                          <a:solidFill>
                            <a:schemeClr val="tx1"/>
                          </a:solidFill>
                          <a:effectLst/>
                          <a:latin typeface="Arial" charset="0"/>
                          <a:ea typeface="+mn-ea"/>
                          <a:cs typeface="Arial" charset="0"/>
                        </a:rPr>
                        <a:t>ANNUAL TARGET</a:t>
                      </a:r>
                      <a:r>
                        <a:rPr kumimoji="0" lang="en-US" sz="1200" b="1" i="0" u="none" strike="noStrike" kern="1200" cap="none" normalizeH="0" baseline="0" dirty="0">
                          <a:ln>
                            <a:noFill/>
                          </a:ln>
                          <a:solidFill>
                            <a:schemeClr val="tx1"/>
                          </a:solidFill>
                          <a:effectLst/>
                          <a:latin typeface="Arial" charset="0"/>
                          <a:ea typeface="+mn-ea"/>
                          <a:cs typeface="Arial" charset="0"/>
                        </a:rPr>
                        <a:t>: </a:t>
                      </a:r>
                      <a:r>
                        <a:rPr kumimoji="0" lang="en-ZA" sz="1200" b="1" i="0" u="none" strike="noStrike" kern="1200" cap="none" normalizeH="0" baseline="0" dirty="0">
                          <a:ln>
                            <a:noFill/>
                          </a:ln>
                          <a:solidFill>
                            <a:schemeClr val="tx1"/>
                          </a:solidFill>
                          <a:effectLst/>
                          <a:latin typeface="Arial" charset="0"/>
                          <a:ea typeface="+mn-ea"/>
                          <a:cs typeface="Arial" charset="0"/>
                        </a:rPr>
                        <a:t>BMA incrementally rolled </a:t>
                      </a:r>
                      <a:r>
                        <a:rPr kumimoji="0" lang="en-US" sz="1200" b="1" i="0" u="none" strike="noStrike" kern="1200" cap="none" normalizeH="0" baseline="0" dirty="0">
                          <a:ln>
                            <a:noFill/>
                          </a:ln>
                          <a:solidFill>
                            <a:schemeClr val="tx1"/>
                          </a:solidFill>
                          <a:effectLst/>
                          <a:latin typeface="Arial" charset="0"/>
                          <a:ea typeface="+mn-ea"/>
                          <a:cs typeface="Arial" charset="0"/>
                        </a:rPr>
                        <a:t>out in phases along 5 </a:t>
                      </a:r>
                      <a:r>
                        <a:rPr kumimoji="0" lang="en-ZA" sz="1200" b="1" i="0" u="none" strike="noStrike" kern="1200" cap="none" normalizeH="0" baseline="0" dirty="0">
                          <a:ln>
                            <a:noFill/>
                          </a:ln>
                          <a:solidFill>
                            <a:schemeClr val="tx1"/>
                          </a:solidFill>
                          <a:effectLst/>
                          <a:latin typeface="Arial" charset="0"/>
                          <a:ea typeface="+mn-ea"/>
                          <a:cs typeface="Arial" charset="0"/>
                        </a:rPr>
                        <a:t>segments of the land border law enforcement area (RSA/Zimbabwe; </a:t>
                      </a:r>
                      <a:r>
                        <a:rPr kumimoji="0" lang="en-ZA" sz="1200" b="1" i="0" u="none" strike="noStrike" kern="1200" cap="none" normalizeH="0" baseline="0" dirty="0" err="1">
                          <a:ln>
                            <a:noFill/>
                          </a:ln>
                          <a:solidFill>
                            <a:schemeClr val="tx1"/>
                          </a:solidFill>
                          <a:effectLst/>
                          <a:latin typeface="Arial" charset="0"/>
                          <a:ea typeface="+mn-ea"/>
                          <a:cs typeface="Arial" charset="0"/>
                        </a:rPr>
                        <a:t>eManguzi</a:t>
                      </a:r>
                      <a:r>
                        <a:rPr kumimoji="0" lang="en-ZA" sz="1200" b="1" i="0" u="none" strike="noStrike" kern="1200" cap="none" normalizeH="0" baseline="0" dirty="0">
                          <a:ln>
                            <a:noFill/>
                          </a:ln>
                          <a:solidFill>
                            <a:schemeClr val="tx1"/>
                          </a:solidFill>
                          <a:effectLst/>
                          <a:latin typeface="Arial" charset="0"/>
                          <a:ea typeface="+mn-ea"/>
                          <a:cs typeface="Arial" charset="0"/>
                        </a:rPr>
                        <a:t>; </a:t>
                      </a:r>
                      <a:r>
                        <a:rPr kumimoji="0" lang="en-ZA" sz="1200" b="1" i="0" u="none" strike="noStrike" kern="1200" cap="none" normalizeH="0" baseline="0" dirty="0" err="1">
                          <a:ln>
                            <a:noFill/>
                          </a:ln>
                          <a:solidFill>
                            <a:schemeClr val="tx1"/>
                          </a:solidFill>
                          <a:effectLst/>
                          <a:latin typeface="Arial" charset="0"/>
                          <a:ea typeface="+mn-ea"/>
                          <a:cs typeface="Arial" charset="0"/>
                        </a:rPr>
                        <a:t>Skukuza</a:t>
                      </a:r>
                      <a:r>
                        <a:rPr kumimoji="0" lang="en-ZA" sz="1200" b="1" i="0" u="none" strike="noStrike" kern="1200" cap="none" normalizeH="0" baseline="0" dirty="0">
                          <a:ln>
                            <a:noFill/>
                          </a:ln>
                          <a:solidFill>
                            <a:schemeClr val="tx1"/>
                          </a:solidFill>
                          <a:effectLst/>
                          <a:latin typeface="Arial" charset="0"/>
                          <a:ea typeface="+mn-ea"/>
                          <a:cs typeface="Arial" charset="0"/>
                        </a:rPr>
                        <a:t>; KZN/</a:t>
                      </a:r>
                      <a:r>
                        <a:rPr kumimoji="0" lang="en-ZA" sz="1200" b="1" i="0" u="none" strike="noStrike" kern="1200" cap="none" normalizeH="0" baseline="0" dirty="0" err="1">
                          <a:ln>
                            <a:noFill/>
                          </a:ln>
                          <a:solidFill>
                            <a:schemeClr val="tx1"/>
                          </a:solidFill>
                          <a:effectLst/>
                          <a:latin typeface="Arial" charset="0"/>
                          <a:ea typeface="+mn-ea"/>
                          <a:cs typeface="Arial" charset="0"/>
                        </a:rPr>
                        <a:t>eSwatini</a:t>
                      </a:r>
                      <a:r>
                        <a:rPr kumimoji="0" lang="en-ZA" sz="1200" b="1" i="0" u="none" strike="noStrike" kern="1200" cap="none" normalizeH="0" baseline="0" dirty="0">
                          <a:ln>
                            <a:noFill/>
                          </a:ln>
                          <a:solidFill>
                            <a:schemeClr val="tx1"/>
                          </a:solidFill>
                          <a:effectLst/>
                          <a:latin typeface="Arial" charset="0"/>
                          <a:ea typeface="+mn-ea"/>
                          <a:cs typeface="Arial" charset="0"/>
                        </a:rPr>
                        <a:t>; and Mpumalanga/</a:t>
                      </a:r>
                      <a:r>
                        <a:rPr kumimoji="0" lang="en-ZA" sz="1200" b="1" i="0" u="none" strike="noStrike" kern="1200" cap="none" normalizeH="0" baseline="0" dirty="0" err="1">
                          <a:ln>
                            <a:noFill/>
                          </a:ln>
                          <a:solidFill>
                            <a:schemeClr val="tx1"/>
                          </a:solidFill>
                          <a:effectLst/>
                          <a:latin typeface="Arial" charset="0"/>
                          <a:ea typeface="+mn-ea"/>
                          <a:cs typeface="Arial" charset="0"/>
                        </a:rPr>
                        <a:t>eSwatini</a:t>
                      </a:r>
                      <a:r>
                        <a:rPr kumimoji="0" lang="en-ZA" sz="1200" b="1" i="0" u="none" strike="noStrike" kern="1200" cap="none" normalizeH="0" baseline="0" dirty="0">
                          <a:ln>
                            <a:noFill/>
                          </a:ln>
                          <a:solidFill>
                            <a:schemeClr val="tx1"/>
                          </a:solidFill>
                          <a:effectLst/>
                          <a:latin typeface="Arial" charset="0"/>
                          <a:ea typeface="+mn-ea"/>
                          <a:cs typeface="Arial" charset="0"/>
                        </a:rPr>
                        <a:t>)</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endParaRPr lang="en-ZA"/>
                    </a:p>
                  </a:txBody>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378491635"/>
                  </a:ext>
                </a:extLst>
              </a:tr>
              <a:tr h="316569">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300" b="1" i="0" u="none" strike="noStrike" kern="1200" cap="none" normalizeH="0" baseline="0" dirty="0">
                          <a:ln>
                            <a:noFill/>
                          </a:ln>
                          <a:solidFill>
                            <a:schemeClr val="tx1"/>
                          </a:solidFill>
                          <a:effectLst/>
                          <a:latin typeface="Arial" charset="0"/>
                          <a:ea typeface="+mn-ea"/>
                          <a:cs typeface="Arial" charset="0"/>
                        </a:rPr>
                        <a:t>QUARTER 1&amp;2</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00" b="1" i="0" u="none" strike="noStrike" kern="1200" cap="none" normalizeH="0" baseline="0" dirty="0">
                          <a:ln>
                            <a:noFill/>
                          </a:ln>
                          <a:solidFill>
                            <a:schemeClr val="tx1"/>
                          </a:solidFill>
                          <a:effectLst/>
                          <a:latin typeface="Arial" charset="0"/>
                          <a:ea typeface="+mn-ea"/>
                          <a:cs typeface="Arial" charset="0"/>
                        </a:rPr>
                        <a:t>QUARTER 3 TARGET</a:t>
                      </a:r>
                      <a:endParaRPr kumimoji="0" lang="en-US" sz="13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200" b="1" i="0" u="none" strike="noStrike" kern="1200" cap="none" normalizeH="0" baseline="0" dirty="0">
                          <a:ln>
                            <a:noFill/>
                          </a:ln>
                          <a:solidFill>
                            <a:schemeClr val="tx1"/>
                          </a:solidFill>
                          <a:effectLst/>
                          <a:latin typeface="Arial" charset="0"/>
                          <a:ea typeface="+mn-ea"/>
                          <a:cs typeface="Arial" charset="0"/>
                        </a:rPr>
                        <a:t>PROGRESS FOR QUARTER 3</a:t>
                      </a:r>
                      <a:endParaRPr kumimoji="0" lang="en-US" sz="12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4714330">
                <a:tc>
                  <a:txBody>
                    <a:bodyPr/>
                    <a:lstStyle/>
                    <a:p>
                      <a:pPr marL="87313" marR="0" lvl="0" indent="0" algn="ctr"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b="1" kern="1200" dirty="0">
                          <a:solidFill>
                            <a:schemeClr val="bg1"/>
                          </a:solidFill>
                          <a:effectLst/>
                          <a:latin typeface="Arial" pitchFamily="34" charset="0"/>
                          <a:ea typeface="+mn-ea"/>
                          <a:cs typeface="Arial" pitchFamily="34" charset="0"/>
                        </a:rPr>
                        <a:t>N/A</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400" b="0" kern="1200" dirty="0">
                          <a:solidFill>
                            <a:schemeClr val="tx1"/>
                          </a:solidFill>
                          <a:effectLst/>
                          <a:latin typeface="Arial" pitchFamily="34" charset="0"/>
                          <a:ea typeface="+mn-ea"/>
                          <a:cs typeface="Arial" pitchFamily="34" charset="0"/>
                        </a:rPr>
                        <a:t>BMA incrementally rolled out along 2  segments </a:t>
                      </a:r>
                      <a:r>
                        <a:rPr lang="en-US" sz="1400" b="0" kern="1200" dirty="0">
                          <a:solidFill>
                            <a:schemeClr val="tx1"/>
                          </a:solidFill>
                          <a:effectLst/>
                          <a:latin typeface="Arial" pitchFamily="34" charset="0"/>
                          <a:ea typeface="+mn-ea"/>
                          <a:cs typeface="Arial" pitchFamily="34" charset="0"/>
                        </a:rPr>
                        <a:t>of the</a:t>
                      </a:r>
                      <a:r>
                        <a:rPr lang="en-US" sz="1400" b="0" kern="1200" baseline="0" dirty="0">
                          <a:solidFill>
                            <a:schemeClr val="tx1"/>
                          </a:solidFill>
                          <a:effectLst/>
                          <a:latin typeface="Arial" pitchFamily="34" charset="0"/>
                          <a:ea typeface="+mn-ea"/>
                          <a:cs typeface="Arial" pitchFamily="34" charset="0"/>
                        </a:rPr>
                        <a:t> </a:t>
                      </a:r>
                      <a:r>
                        <a:rPr lang="en-US" sz="1400" b="0" kern="1200" dirty="0">
                          <a:solidFill>
                            <a:schemeClr val="tx1"/>
                          </a:solidFill>
                          <a:effectLst/>
                          <a:latin typeface="Arial" pitchFamily="34" charset="0"/>
                          <a:ea typeface="+mn-ea"/>
                          <a:cs typeface="Arial" pitchFamily="34" charset="0"/>
                        </a:rPr>
                        <a:t>land </a:t>
                      </a:r>
                      <a:r>
                        <a:rPr lang="en-ZA" sz="1400" b="0" kern="1200" dirty="0">
                          <a:solidFill>
                            <a:schemeClr val="tx1"/>
                          </a:solidFill>
                          <a:effectLst/>
                          <a:latin typeface="Arial" pitchFamily="34" charset="0"/>
                          <a:ea typeface="+mn-ea"/>
                          <a:cs typeface="Arial" pitchFamily="34" charset="0"/>
                        </a:rPr>
                        <a:t>border law enforcement area</a:t>
                      </a:r>
                      <a:endParaRPr lang="en-ZA" sz="1400" b="0" kern="1200" noProof="0" dirty="0">
                        <a:solidFill>
                          <a:schemeClr val="tx1"/>
                        </a:solidFill>
                        <a:effectLst/>
                        <a:latin typeface="Arial" pitchFamily="34" charset="0"/>
                        <a:ea typeface="+mn-ea"/>
                        <a:cs typeface="Arial" pitchFamily="34" charset="0"/>
                      </a:endParaRP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400" b="0" kern="1200" dirty="0">
                        <a:solidFill>
                          <a:schemeClr val="tx1"/>
                        </a:solidFill>
                        <a:effectLst/>
                        <a:latin typeface="Arial" pitchFamily="34" charset="0"/>
                        <a:ea typeface="+mn-ea"/>
                        <a:cs typeface="Arial"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b="1" kern="1200" dirty="0">
                          <a:solidFill>
                            <a:srgbClr val="FF0000"/>
                          </a:solidFill>
                          <a:latin typeface="Arial" panose="020B0604020202020204" pitchFamily="34" charset="0"/>
                          <a:ea typeface="+mn-ea"/>
                          <a:cs typeface="Arial" panose="020B0604020202020204" pitchFamily="34" charset="0"/>
                        </a:rPr>
                        <a:t>Not achieved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kern="1200" dirty="0">
                          <a:solidFill>
                            <a:schemeClr val="tx1"/>
                          </a:solidFill>
                          <a:latin typeface="Arial" panose="020B0604020202020204" pitchFamily="34" charset="0"/>
                          <a:ea typeface="+mn-ea"/>
                          <a:cs typeface="Arial" panose="020B0604020202020204" pitchFamily="34" charset="0"/>
                        </a:rPr>
                        <a:t>The BMA has not been rolled-out</a:t>
                      </a:r>
                      <a:r>
                        <a:rPr lang="en-US" sz="1400" kern="1200" baseline="0" dirty="0">
                          <a:solidFill>
                            <a:schemeClr val="tx1"/>
                          </a:solidFill>
                          <a:latin typeface="Arial" panose="020B0604020202020204" pitchFamily="34" charset="0"/>
                          <a:ea typeface="+mn-ea"/>
                          <a:cs typeface="Arial" panose="020B0604020202020204" pitchFamily="34" charset="0"/>
                        </a:rPr>
                        <a:t> along the land border law enforcement area.</a:t>
                      </a:r>
                      <a:endParaRPr lang="en-US" sz="1400" kern="1200" dirty="0">
                        <a:solidFill>
                          <a:schemeClr val="tx1"/>
                        </a:solidFill>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400" b="1" i="0" u="sng" strike="noStrike" cap="none" normalizeH="0" baseline="0" dirty="0">
                        <a:ln>
                          <a:noFill/>
                        </a:ln>
                        <a:solidFill>
                          <a:schemeClr val="tx1"/>
                        </a:solidFill>
                        <a:effectLst/>
                        <a:latin typeface="Arial" charset="0"/>
                        <a:cs typeface="Arial"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i="0" u="sng" strike="noStrike" cap="none" normalizeH="0" baseline="0" dirty="0">
                          <a:ln>
                            <a:noFill/>
                          </a:ln>
                          <a:solidFill>
                            <a:schemeClr val="tx1"/>
                          </a:solidFill>
                          <a:effectLst/>
                          <a:latin typeface="Arial" charset="0"/>
                          <a:cs typeface="Arial" charset="0"/>
                        </a:rPr>
                        <a:t>Reasons for under achievement</a:t>
                      </a:r>
                    </a:p>
                    <a:p>
                      <a:pPr marL="0" marR="0" lvl="0" indent="0" algn="just" defTabSz="457200" rtl="0" eaLnBrk="1" fontAlgn="base" latinLnBrk="0" hangingPunct="1">
                        <a:lnSpc>
                          <a:spcPct val="100000"/>
                        </a:lnSpc>
                        <a:spcBef>
                          <a:spcPct val="20000"/>
                        </a:spcBef>
                        <a:spcAft>
                          <a:spcPct val="0"/>
                        </a:spcAft>
                        <a:buClrTx/>
                        <a:buSzTx/>
                        <a:buFontTx/>
                        <a:buNone/>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The roll-out of the BMA Border Guard along the land border law enforcement area requires support from the SANDF in the following areas:</a:t>
                      </a:r>
                    </a:p>
                    <a:p>
                      <a:pPr marL="449263" marR="0" lvl="0" indent="-269875" algn="just" defTabSz="457200" rtl="0" eaLnBrk="1" fontAlgn="base" latinLnBrk="0" hangingPunct="1">
                        <a:lnSpc>
                          <a:spcPct val="100000"/>
                        </a:lnSpc>
                        <a:spcBef>
                          <a:spcPct val="20000"/>
                        </a:spcBef>
                        <a:spcAft>
                          <a:spcPct val="0"/>
                        </a:spcAft>
                        <a:buClrTx/>
                        <a:buSzTx/>
                        <a:buFont typeface="+mj-lt"/>
                        <a:buAutoNum type="romanLcPeriod"/>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Assistance on human resource capacitation;</a:t>
                      </a:r>
                    </a:p>
                    <a:p>
                      <a:pPr marL="449263" marR="0" lvl="0" indent="-269875" algn="just" defTabSz="457200" rtl="0" eaLnBrk="1" fontAlgn="base" latinLnBrk="0" hangingPunct="1">
                        <a:lnSpc>
                          <a:spcPct val="100000"/>
                        </a:lnSpc>
                        <a:spcBef>
                          <a:spcPct val="20000"/>
                        </a:spcBef>
                        <a:spcAft>
                          <a:spcPct val="0"/>
                        </a:spcAft>
                        <a:buClrTx/>
                        <a:buSzTx/>
                        <a:buFont typeface="+mj-lt"/>
                        <a:buAutoNum type="romanLcPeriod"/>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Assistance on existing operational guidance notes; </a:t>
                      </a:r>
                    </a:p>
                    <a:p>
                      <a:pPr marL="449263" marR="0" lvl="0" indent="-269875" algn="just" defTabSz="457200" rtl="0" eaLnBrk="1" fontAlgn="base" latinLnBrk="0" hangingPunct="1">
                        <a:lnSpc>
                          <a:spcPct val="100000"/>
                        </a:lnSpc>
                        <a:spcBef>
                          <a:spcPct val="20000"/>
                        </a:spcBef>
                        <a:spcAft>
                          <a:spcPct val="0"/>
                        </a:spcAft>
                        <a:buClrTx/>
                        <a:buSzTx/>
                        <a:buFont typeface="+mj-lt"/>
                        <a:buAutoNum type="romanLcPeriod"/>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Assistance through the sharing of key infrastructure; and</a:t>
                      </a:r>
                    </a:p>
                    <a:p>
                      <a:pPr marL="449263" marR="0" lvl="0" indent="-269875" algn="just" defTabSz="457200" rtl="0" eaLnBrk="1" fontAlgn="base" latinLnBrk="0" hangingPunct="1">
                        <a:lnSpc>
                          <a:spcPct val="100000"/>
                        </a:lnSpc>
                        <a:spcBef>
                          <a:spcPct val="20000"/>
                        </a:spcBef>
                        <a:spcAft>
                          <a:spcPct val="0"/>
                        </a:spcAft>
                        <a:buClrTx/>
                        <a:buSzTx/>
                        <a:buFont typeface="+mj-lt"/>
                        <a:buAutoNum type="romanLcPeriod"/>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Assistance through conducting joint operations.</a:t>
                      </a:r>
                    </a:p>
                    <a:p>
                      <a:pPr marL="0" marR="0" lvl="0" indent="0" algn="just" defTabSz="457200" rtl="0" eaLnBrk="1" fontAlgn="base" latinLnBrk="0" hangingPunct="1">
                        <a:lnSpc>
                          <a:spcPct val="100000"/>
                        </a:lnSpc>
                        <a:spcBef>
                          <a:spcPct val="20000"/>
                        </a:spcBef>
                        <a:spcAft>
                          <a:spcPct val="0"/>
                        </a:spcAft>
                        <a:buClrTx/>
                        <a:buSzTx/>
                        <a:buFontTx/>
                        <a:buNone/>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In December 2021, the SANDF agreed to the establishment of a Joint Task Team to develop a Memorandum of Understanding addressing the above areas and other issues of concern.</a:t>
                      </a:r>
                      <a:endParaRPr kumimoji="0" lang="en-US" sz="1400" b="1" i="0" u="sng" strike="noStrike" cap="none" normalizeH="0" baseline="0" dirty="0">
                        <a:ln>
                          <a:noFill/>
                        </a:ln>
                        <a:solidFill>
                          <a:schemeClr val="tx1"/>
                        </a:solidFill>
                        <a:effectLst/>
                        <a:latin typeface="Arial" charset="0"/>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sng" strike="noStrike" cap="none" normalizeH="0" baseline="0" dirty="0">
                        <a:ln>
                          <a:noFill/>
                        </a:ln>
                        <a:solidFill>
                          <a:schemeClr val="tx1"/>
                        </a:solidFill>
                        <a:effectLst/>
                        <a:latin typeface="Arial" charset="0"/>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sng" strike="noStrike" cap="none" normalizeH="0" baseline="0" dirty="0">
                          <a:ln>
                            <a:noFill/>
                          </a:ln>
                          <a:solidFill>
                            <a:schemeClr val="tx1"/>
                          </a:solidFill>
                          <a:effectLst/>
                          <a:latin typeface="Arial" charset="0"/>
                          <a:cs typeface="Arial" charset="0"/>
                        </a:rPr>
                        <a:t>Way forward/Remedial 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chemeClr val="tx1"/>
                          </a:solidFill>
                          <a:effectLst/>
                          <a:latin typeface="Arial" charset="0"/>
                          <a:cs typeface="Arial" charset="0"/>
                        </a:rPr>
                        <a:t>The Joint Task Team to </a:t>
                      </a:r>
                      <a:r>
                        <a:rPr kumimoji="0" lang="en-US" sz="1400" b="0" i="0" u="none" strike="noStrike" cap="none" normalizeH="0" baseline="0" dirty="0" err="1">
                          <a:ln>
                            <a:noFill/>
                          </a:ln>
                          <a:solidFill>
                            <a:schemeClr val="tx1"/>
                          </a:solidFill>
                          <a:effectLst/>
                          <a:latin typeface="Arial" charset="0"/>
                          <a:cs typeface="Arial" charset="0"/>
                        </a:rPr>
                        <a:t>finalise</a:t>
                      </a:r>
                      <a:r>
                        <a:rPr kumimoji="0" lang="en-US" sz="1400" b="0" i="0" u="none" strike="noStrike" cap="none" normalizeH="0" baseline="0" dirty="0">
                          <a:ln>
                            <a:noFill/>
                          </a:ln>
                          <a:solidFill>
                            <a:schemeClr val="tx1"/>
                          </a:solidFill>
                          <a:effectLst/>
                          <a:latin typeface="Arial" charset="0"/>
                          <a:cs typeface="Arial" charset="0"/>
                        </a:rPr>
                        <a:t> the draft Memorandum of Understanding in support of the BMA.</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0752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51</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059120160"/>
              </p:ext>
            </p:extLst>
          </p:nvPr>
        </p:nvGraphicFramePr>
        <p:xfrm>
          <a:off x="81469" y="73891"/>
          <a:ext cx="8970167" cy="5892665"/>
        </p:xfrm>
        <a:graphic>
          <a:graphicData uri="http://schemas.openxmlformats.org/drawingml/2006/table">
            <a:tbl>
              <a:tblPr/>
              <a:tblGrid>
                <a:gridCol w="4986920">
                  <a:extLst>
                    <a:ext uri="{9D8B030D-6E8A-4147-A177-3AD203B41FA5}">
                      <a16:colId xmlns:a16="http://schemas.microsoft.com/office/drawing/2014/main" val="20000"/>
                    </a:ext>
                  </a:extLst>
                </a:gridCol>
                <a:gridCol w="2008525">
                  <a:extLst>
                    <a:ext uri="{9D8B030D-6E8A-4147-A177-3AD203B41FA5}">
                      <a16:colId xmlns:a16="http://schemas.microsoft.com/office/drawing/2014/main" val="20003"/>
                    </a:ext>
                  </a:extLst>
                </a:gridCol>
                <a:gridCol w="1974722">
                  <a:extLst>
                    <a:ext uri="{9D8B030D-6E8A-4147-A177-3AD203B41FA5}">
                      <a16:colId xmlns:a16="http://schemas.microsoft.com/office/drawing/2014/main" val="20002"/>
                    </a:ext>
                  </a:extLst>
                </a:gridCol>
              </a:tblGrid>
              <a:tr h="345084">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chemeClr val="tx1"/>
                          </a:solidFill>
                          <a:effectLst/>
                          <a:latin typeface="Arial" charset="0"/>
                          <a:ea typeface="+mn-ea"/>
                          <a:cs typeface="Arial" charset="0"/>
                        </a:rPr>
                        <a:t>PROGRAMME 4: INSTITUTIONAL SUPPORT AND TRANSFER</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30369">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normalizeH="0" baseline="0" dirty="0">
                          <a:ln>
                            <a:noFill/>
                          </a:ln>
                          <a:solidFill>
                            <a:schemeClr val="tx1"/>
                          </a:solidFill>
                          <a:effectLst/>
                          <a:latin typeface="Arial" charset="0"/>
                          <a:ea typeface="+mn-ea"/>
                          <a:cs typeface="Arial" charset="0"/>
                        </a:rPr>
                        <a:t>ANNUAL TARGET</a:t>
                      </a:r>
                      <a:r>
                        <a:rPr kumimoji="0" lang="en-US" sz="1300" b="1" i="0" u="none" strike="noStrike" kern="1200" cap="none" normalizeH="0" baseline="0" dirty="0">
                          <a:ln>
                            <a:noFill/>
                          </a:ln>
                          <a:solidFill>
                            <a:schemeClr val="tx1"/>
                          </a:solidFill>
                          <a:effectLst/>
                          <a:latin typeface="Arial" charset="0"/>
                          <a:ea typeface="+mn-ea"/>
                          <a:cs typeface="Arial" charset="0"/>
                        </a:rPr>
                        <a:t>: </a:t>
                      </a:r>
                      <a:r>
                        <a:rPr kumimoji="0" lang="en-ZA" sz="1300" b="1" i="0" u="none" strike="noStrike" kern="1200" cap="none" normalizeH="0" baseline="0" dirty="0">
                          <a:ln>
                            <a:noFill/>
                          </a:ln>
                          <a:solidFill>
                            <a:schemeClr val="tx1"/>
                          </a:solidFill>
                          <a:effectLst/>
                          <a:latin typeface="Arial" charset="0"/>
                          <a:ea typeface="+mn-ea"/>
                          <a:cs typeface="Arial" charset="0"/>
                        </a:rPr>
                        <a:t>NTC incrementally established  commencing with the establishment of an interim NTC</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4081692064"/>
                  </a:ext>
                </a:extLst>
              </a:tr>
              <a:tr h="311238">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00" b="1" i="0" u="none" strike="noStrike" kern="1200" cap="none" normalizeH="0" baseline="0" dirty="0">
                          <a:ln>
                            <a:noFill/>
                          </a:ln>
                          <a:solidFill>
                            <a:schemeClr val="tx1"/>
                          </a:solidFill>
                          <a:effectLst/>
                          <a:latin typeface="Arial" charset="0"/>
                          <a:ea typeface="+mn-ea"/>
                          <a:cs typeface="Arial" charset="0"/>
                        </a:rPr>
                        <a:t>QUARTER 1 TARGET</a:t>
                      </a:r>
                      <a:endParaRPr kumimoji="0" lang="en-US" sz="13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00" b="1" i="0" u="none" strike="noStrike" kern="1200" cap="none" normalizeH="0" baseline="0" dirty="0">
                          <a:ln>
                            <a:noFill/>
                          </a:ln>
                          <a:solidFill>
                            <a:schemeClr val="tx1"/>
                          </a:solidFill>
                          <a:effectLst/>
                          <a:latin typeface="Arial" charset="0"/>
                          <a:ea typeface="+mn-ea"/>
                          <a:cs typeface="Arial" charset="0"/>
                        </a:rPr>
                        <a:t>QUARTER 2 TARGET</a:t>
                      </a:r>
                      <a:endParaRPr kumimoji="0" lang="en-US" sz="13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300" b="1" i="0" u="none" strike="noStrike" kern="1200" cap="none" normalizeH="0" baseline="0" dirty="0">
                          <a:ln>
                            <a:noFill/>
                          </a:ln>
                          <a:solidFill>
                            <a:schemeClr val="tx1"/>
                          </a:solidFill>
                          <a:effectLst/>
                          <a:latin typeface="Arial" charset="0"/>
                          <a:ea typeface="+mn-ea"/>
                          <a:cs typeface="Arial" charset="0"/>
                        </a:rPr>
                        <a:t>QUARTER 3 TARGET</a:t>
                      </a:r>
                      <a:endParaRPr kumimoji="0" lang="en-US" sz="13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824077">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1.Implementation protocols with relevant organs of state negotiated (SARS, SANDF and SAPS)</a:t>
                      </a:r>
                      <a:endParaRPr lang="en-US" sz="1300" kern="1200" dirty="0">
                        <a:solidFill>
                          <a:schemeClr val="tx1"/>
                        </a:solidFill>
                        <a:effectLst/>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2,Proposed Interim NTC management structure submitted to EXCO for approval</a:t>
                      </a: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l"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ZA" sz="13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Proposed Interim NTC operating model submitted to EXCO for approval</a:t>
                      </a: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l"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Proposed Interim NTC targeting priorities submitted to EXCO for approval</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17377">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b="1" kern="1200" dirty="0">
                          <a:solidFill>
                            <a:srgbClr val="FF0000"/>
                          </a:solidFill>
                          <a:effectLst/>
                          <a:latin typeface="Arial" panose="020B0604020202020204" pitchFamily="34" charset="0"/>
                          <a:ea typeface="+mn-ea"/>
                          <a:cs typeface="Arial" panose="020B0604020202020204" pitchFamily="34" charset="0"/>
                        </a:rPr>
                        <a:t>1. Not achieved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NTC Implementation Protocols were not concluded with relevant organs of state. </a:t>
                      </a:r>
                      <a:r>
                        <a:rPr lang="en-US" sz="1300" kern="1200" baseline="0" dirty="0">
                          <a:solidFill>
                            <a:schemeClr val="tx1"/>
                          </a:solidFill>
                          <a:effectLst/>
                          <a:latin typeface="Arial" panose="020B0604020202020204" pitchFamily="34" charset="0"/>
                          <a:ea typeface="+mn-ea"/>
                          <a:cs typeface="Arial" panose="020B0604020202020204" pitchFamily="34" charset="0"/>
                        </a:rPr>
                        <a:t> </a:t>
                      </a:r>
                      <a:r>
                        <a:rPr lang="en-US" sz="1300" kern="1200" dirty="0">
                          <a:solidFill>
                            <a:schemeClr val="tx1"/>
                          </a:solidFill>
                          <a:effectLst/>
                          <a:latin typeface="Arial" panose="020B0604020202020204" pitchFamily="34" charset="0"/>
                          <a:ea typeface="+mn-ea"/>
                          <a:cs typeface="Arial" panose="020B0604020202020204" pitchFamily="34" charset="0"/>
                        </a:rPr>
                        <a:t>Nominations for the NTC Steering Committee have been received from DHA, Dept. of Environmental Affairs, SARS and </a:t>
                      </a:r>
                      <a:r>
                        <a:rPr lang="en-US" sz="1300" kern="1200" dirty="0" err="1">
                          <a:solidFill>
                            <a:schemeClr val="tx1"/>
                          </a:solidFill>
                          <a:effectLst/>
                          <a:latin typeface="Arial" panose="020B0604020202020204" pitchFamily="34" charset="0"/>
                          <a:ea typeface="+mn-ea"/>
                          <a:cs typeface="Arial" panose="020B0604020202020204" pitchFamily="34" charset="0"/>
                        </a:rPr>
                        <a:t>Defence</a:t>
                      </a:r>
                      <a:r>
                        <a:rPr lang="en-US" sz="1300" kern="1200" dirty="0">
                          <a:solidFill>
                            <a:schemeClr val="tx1"/>
                          </a:solidFill>
                          <a:effectLst/>
                          <a:latin typeface="Arial" panose="020B0604020202020204" pitchFamily="34" charset="0"/>
                          <a:ea typeface="+mn-ea"/>
                          <a:cs typeface="Arial" panose="020B0604020202020204" pitchFamily="34" charset="0"/>
                        </a:rPr>
                        <a:t>. Nominations are outstanding from Health, Dept. of Agriculture, SAPS and SSA. </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b="1" kern="1200" dirty="0">
                          <a:solidFill>
                            <a:srgbClr val="00B050"/>
                          </a:solidFill>
                          <a:effectLst/>
                          <a:latin typeface="Arial" panose="020B0604020202020204" pitchFamily="34" charset="0"/>
                          <a:ea typeface="+mn-ea"/>
                          <a:cs typeface="Arial" panose="020B0604020202020204" pitchFamily="34" charset="0"/>
                        </a:rPr>
                        <a:t> 2. Achieved. </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The NTC management structure was submitted to EXCO for approval.</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300" b="1" i="0" u="sng" strike="noStrike" cap="none" normalizeH="0" baseline="0" dirty="0">
                          <a:ln>
                            <a:noFill/>
                          </a:ln>
                          <a:solidFill>
                            <a:schemeClr val="tx1"/>
                          </a:solidFill>
                          <a:effectLst/>
                          <a:latin typeface="Arial" charset="0"/>
                          <a:cs typeface="Arial" charset="0"/>
                        </a:rPr>
                        <a:t>Reasons for under achievement</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The BMA PMO had envisaged that the NTC Steering Committee would drive the preparation and finalization of the NTC’s Implementation Protocols with relevant organs of state however, this could not be done as the Committee could not be established due to outstanding nominations for representatives.</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3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1" i="0" u="sng" strike="noStrike" cap="none" normalizeH="0" baseline="0" dirty="0">
                          <a:ln>
                            <a:noFill/>
                          </a:ln>
                          <a:solidFill>
                            <a:schemeClr val="tx1"/>
                          </a:solidFill>
                          <a:effectLst/>
                          <a:latin typeface="Arial" panose="020B0604020202020204" pitchFamily="34" charset="0"/>
                          <a:cs typeface="Arial" panose="020B0604020202020204" pitchFamily="34" charset="0"/>
                        </a:rPr>
                        <a:t>Way forward/Remedial action</a:t>
                      </a:r>
                      <a:endPar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The BMA PMO will continue to follow-up on the outstanding nominations for the Steering</a:t>
                      </a:r>
                      <a:r>
                        <a:rPr lang="en-US" sz="1300" kern="1200" baseline="0" dirty="0">
                          <a:solidFill>
                            <a:schemeClr val="tx1"/>
                          </a:solidFill>
                          <a:effectLst/>
                          <a:latin typeface="Arial" panose="020B0604020202020204" pitchFamily="34" charset="0"/>
                          <a:ea typeface="+mn-ea"/>
                          <a:cs typeface="Arial" panose="020B0604020202020204" pitchFamily="34" charset="0"/>
                        </a:rPr>
                        <a:t> Committee</a:t>
                      </a:r>
                      <a:r>
                        <a:rPr lang="en-US" sz="1300" kern="1200" dirty="0">
                          <a:solidFill>
                            <a:schemeClr val="tx1"/>
                          </a:solidFill>
                          <a:effectLst/>
                          <a:latin typeface="Arial" panose="020B0604020202020204" pitchFamily="34" charset="0"/>
                          <a:ea typeface="+mn-ea"/>
                          <a:cs typeface="Arial" panose="020B0604020202020204" pitchFamily="34" charset="0"/>
                        </a:rPr>
                        <a:t>. </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b="1" kern="1200" dirty="0">
                          <a:solidFill>
                            <a:srgbClr val="00B050"/>
                          </a:solidFill>
                          <a:latin typeface="Arial" panose="020B0604020202020204" pitchFamily="34" charset="0"/>
                          <a:ea typeface="+mn-ea"/>
                          <a:cs typeface="Arial" panose="020B0604020202020204" pitchFamily="34" charset="0"/>
                        </a:rPr>
                        <a:t>Achieved.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300" kern="1200" dirty="0">
                        <a:solidFill>
                          <a:schemeClr val="tx1"/>
                        </a:solidFill>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kern="1200" dirty="0">
                          <a:solidFill>
                            <a:schemeClr val="tx1"/>
                          </a:solidFill>
                          <a:latin typeface="Arial" panose="020B0604020202020204" pitchFamily="34" charset="0"/>
                          <a:ea typeface="+mn-ea"/>
                          <a:cs typeface="Arial" panose="020B0604020202020204" pitchFamily="34" charset="0"/>
                        </a:rPr>
                        <a:t>The</a:t>
                      </a:r>
                      <a:r>
                        <a:rPr lang="en-US" sz="1300" kern="1200" baseline="0" dirty="0">
                          <a:solidFill>
                            <a:schemeClr val="tx1"/>
                          </a:solidFill>
                          <a:latin typeface="Arial" panose="020B0604020202020204" pitchFamily="34" charset="0"/>
                          <a:ea typeface="+mn-ea"/>
                          <a:cs typeface="Arial" panose="020B0604020202020204" pitchFamily="34" charset="0"/>
                        </a:rPr>
                        <a:t> interim NTC Operating Model has been submitted to EXCO Secretariat for presentation in the latter part of October 2021.</a:t>
                      </a:r>
                      <a:endParaRPr lang="en-US" sz="1300" kern="1200" dirty="0">
                        <a:solidFill>
                          <a:schemeClr val="tx1"/>
                        </a:solidFill>
                        <a:latin typeface="Arial" panose="020B0604020202020204" pitchFamily="34" charset="0"/>
                        <a:ea typeface="+mn-ea"/>
                        <a:cs typeface="Arial" panose="020B0604020202020204" pitchFamily="34" charset="0"/>
                      </a:endParaRPr>
                    </a:p>
                  </a:txBody>
                  <a:tcPr marL="36000" marR="36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b="1" kern="1200" dirty="0">
                          <a:solidFill>
                            <a:srgbClr val="00B050"/>
                          </a:solidFill>
                          <a:latin typeface="Arial" panose="020B0604020202020204" pitchFamily="34" charset="0"/>
                          <a:ea typeface="+mn-ea"/>
                          <a:cs typeface="Arial" panose="020B0604020202020204" pitchFamily="34" charset="0"/>
                        </a:rPr>
                        <a:t>Achieved.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400" kern="1200" dirty="0">
                        <a:solidFill>
                          <a:schemeClr val="tx1"/>
                        </a:solidFill>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kern="1200" dirty="0">
                          <a:solidFill>
                            <a:schemeClr val="tx1"/>
                          </a:solidFill>
                          <a:latin typeface="Arial" panose="020B0604020202020204" pitchFamily="34" charset="0"/>
                          <a:ea typeface="+mn-ea"/>
                          <a:cs typeface="Arial" panose="020B0604020202020204" pitchFamily="34" charset="0"/>
                        </a:rPr>
                        <a:t>The interim NTC targeting priorities</a:t>
                      </a:r>
                      <a:r>
                        <a:rPr lang="en-US" sz="1400" kern="1200" baseline="0" dirty="0">
                          <a:solidFill>
                            <a:schemeClr val="tx1"/>
                          </a:solidFill>
                          <a:latin typeface="Arial" panose="020B0604020202020204" pitchFamily="34" charset="0"/>
                          <a:ea typeface="+mn-ea"/>
                          <a:cs typeface="Arial" panose="020B0604020202020204" pitchFamily="34" charset="0"/>
                        </a:rPr>
                        <a:t> have been submitted to EXCO Secretariat for presentation.</a:t>
                      </a:r>
                      <a:endParaRPr lang="en-US" sz="1400" kern="1200" dirty="0">
                        <a:solidFill>
                          <a:schemeClr val="tx1"/>
                        </a:solidFill>
                        <a:latin typeface="Arial" panose="020B0604020202020204" pitchFamily="34" charset="0"/>
                        <a:ea typeface="+mn-ea"/>
                        <a:cs typeface="Arial" panose="020B0604020202020204" pitchFamily="34"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48375636"/>
                  </a:ext>
                </a:extLst>
              </a:tr>
            </a:tbl>
          </a:graphicData>
        </a:graphic>
      </p:graphicFrame>
    </p:spTree>
    <p:extLst>
      <p:ext uri="{BB962C8B-B14F-4D97-AF65-F5344CB8AC3E}">
        <p14:creationId xmlns:p14="http://schemas.microsoft.com/office/powerpoint/2010/main" val="3203413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3628617" y="6146418"/>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52</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024318771"/>
              </p:ext>
            </p:extLst>
          </p:nvPr>
        </p:nvGraphicFramePr>
        <p:xfrm>
          <a:off x="81468" y="18473"/>
          <a:ext cx="8977743" cy="6037662"/>
        </p:xfrm>
        <a:graphic>
          <a:graphicData uri="http://schemas.openxmlformats.org/drawingml/2006/table">
            <a:tbl>
              <a:tblPr/>
              <a:tblGrid>
                <a:gridCol w="2015187">
                  <a:extLst>
                    <a:ext uri="{9D8B030D-6E8A-4147-A177-3AD203B41FA5}">
                      <a16:colId xmlns:a16="http://schemas.microsoft.com/office/drawing/2014/main" val="20000"/>
                    </a:ext>
                  </a:extLst>
                </a:gridCol>
                <a:gridCol w="4322618">
                  <a:extLst>
                    <a:ext uri="{9D8B030D-6E8A-4147-A177-3AD203B41FA5}">
                      <a16:colId xmlns:a16="http://schemas.microsoft.com/office/drawing/2014/main" val="20003"/>
                    </a:ext>
                  </a:extLst>
                </a:gridCol>
                <a:gridCol w="2639938">
                  <a:extLst>
                    <a:ext uri="{9D8B030D-6E8A-4147-A177-3AD203B41FA5}">
                      <a16:colId xmlns:a16="http://schemas.microsoft.com/office/drawing/2014/main" val="20002"/>
                    </a:ext>
                  </a:extLst>
                </a:gridCol>
              </a:tblGrid>
              <a:tr h="368095">
                <a:tc gridSpan="3">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b="1" i="0" u="none" strike="noStrike" kern="1200" cap="none" normalizeH="0" baseline="0" dirty="0">
                          <a:ln>
                            <a:noFill/>
                          </a:ln>
                          <a:solidFill>
                            <a:schemeClr val="tx1"/>
                          </a:solidFill>
                          <a:effectLst/>
                          <a:latin typeface="Arial" charset="0"/>
                          <a:ea typeface="+mn-ea"/>
                          <a:cs typeface="Arial" charset="0"/>
                        </a:rPr>
                        <a:t>PROGRAMME 4: INSTITUTIONAL SUPPORT AND TRANSFER</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433115">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cap="none" normalizeH="0" baseline="0" dirty="0">
                          <a:ln>
                            <a:noFill/>
                          </a:ln>
                          <a:solidFill>
                            <a:schemeClr val="tx1"/>
                          </a:solidFill>
                          <a:effectLst/>
                          <a:latin typeface="Arial" charset="0"/>
                          <a:cs typeface="Arial" charset="0"/>
                        </a:rPr>
                        <a:t>ANNUAL </a:t>
                      </a:r>
                      <a:r>
                        <a:rPr kumimoji="0" lang="en-ZA" sz="1400" b="1" i="0" u="none" strike="noStrike" kern="1200" cap="none" normalizeH="0" baseline="0" dirty="0">
                          <a:ln>
                            <a:noFill/>
                          </a:ln>
                          <a:solidFill>
                            <a:schemeClr val="tx1"/>
                          </a:solidFill>
                          <a:effectLst/>
                          <a:latin typeface="Arial" charset="0"/>
                          <a:ea typeface="+mn-ea"/>
                          <a:cs typeface="Arial" charset="0"/>
                        </a:rPr>
                        <a:t>TARGET</a:t>
                      </a:r>
                      <a:r>
                        <a:rPr kumimoji="0" lang="en-US" sz="1400" b="1" i="0" u="none" strike="noStrike" kern="1200" cap="none" normalizeH="0" baseline="0" dirty="0">
                          <a:ln>
                            <a:noFill/>
                          </a:ln>
                          <a:solidFill>
                            <a:schemeClr val="tx1"/>
                          </a:solidFill>
                          <a:effectLst/>
                          <a:latin typeface="Arial" charset="0"/>
                          <a:ea typeface="+mn-ea"/>
                          <a:cs typeface="Arial" charset="0"/>
                        </a:rPr>
                        <a:t>: </a:t>
                      </a:r>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OSBP Policy submitted to Cabinet for approval</a:t>
                      </a: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3338661011"/>
                  </a:ext>
                </a:extLst>
              </a:tr>
              <a:tr h="587850">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1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2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charset="0"/>
                          <a:ea typeface="+mn-ea"/>
                          <a:cs typeface="Arial" charset="0"/>
                        </a:rPr>
                        <a:t>QUARTER 3 TARGET</a:t>
                      </a:r>
                      <a:endParaRPr kumimoji="0" lang="en-US" sz="1400" b="1" i="0" u="none" strike="noStrike" kern="1200" cap="none" normalizeH="0" baseline="0" dirty="0">
                        <a:ln>
                          <a:noFill/>
                        </a:ln>
                        <a:solidFill>
                          <a:schemeClr val="tx1"/>
                        </a:solidFill>
                        <a:effectLst/>
                        <a:latin typeface="Arial" charset="0"/>
                        <a:ea typeface="+mn-ea"/>
                        <a:cs typeface="Arial" charset="0"/>
                      </a:endParaRPr>
                    </a:p>
                    <a:p>
                      <a:endParaRPr kumimoji="0" lang="en-ZA" sz="1400" b="1" i="0" u="none" strike="noStrike" kern="1200" cap="none" normalizeH="0" baseline="0" dirty="0">
                        <a:ln>
                          <a:noFill/>
                        </a:ln>
                        <a:solidFill>
                          <a:schemeClr val="tx1"/>
                        </a:solidFill>
                        <a:effectLst/>
                        <a:latin typeface="Arial" charset="0"/>
                        <a:ea typeface="+mn-ea"/>
                        <a:cs typeface="Arial" charset="0"/>
                      </a:endParaRPr>
                    </a:p>
                  </a:txBody>
                  <a:tcPr marL="72014" marR="72014"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1367058">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Consultation with NEDLAC on the draft OSBP Policy undertaken</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30213" marR="0" lvl="0" indent="-342900" algn="just" defTabSz="914400" rtl="0" eaLnBrk="1" fontAlgn="base" latinLnBrk="0" hangingPunct="1">
                        <a:lnSpc>
                          <a:spcPct val="100000"/>
                        </a:lnSpc>
                        <a:spcBef>
                          <a:spcPts val="0"/>
                        </a:spcBef>
                        <a:spcAft>
                          <a:spcPct val="0"/>
                        </a:spcAft>
                        <a:buClrTx/>
                        <a:buSzTx/>
                        <a:buFont typeface="+mj-lt"/>
                        <a:buAutoNum type="arabicPeriod"/>
                        <a:tabLst/>
                        <a:defRPr/>
                      </a:pP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Draft OSBP Policy, incorporating public and NEDLAC comments, submitted to the Minister for approval </a:t>
                      </a:r>
                    </a:p>
                    <a:p>
                      <a:pPr marL="430213" marR="0" lvl="0" indent="-342900" algn="just" defTabSz="914400" rtl="0" eaLnBrk="1" fontAlgn="base" latinLnBrk="0" hangingPunct="1">
                        <a:lnSpc>
                          <a:spcPct val="100000"/>
                        </a:lnSpc>
                        <a:spcBef>
                          <a:spcPts val="0"/>
                        </a:spcBef>
                        <a:spcAft>
                          <a:spcPct val="0"/>
                        </a:spcAft>
                        <a:buClrTx/>
                        <a:buSzTx/>
                        <a:buFont typeface="+mj-lt"/>
                        <a:buAutoNum type="arabicPeriod"/>
                        <a:tabLst/>
                        <a:defRPr/>
                      </a:pPr>
                      <a:endParaRPr lang="en-US" sz="1300" b="0" i="0" u="none" strike="noStrike" kern="1200" baseline="0" dirty="0">
                        <a:solidFill>
                          <a:schemeClr val="tx1"/>
                        </a:solidFill>
                        <a:latin typeface="Arial" panose="020B0604020202020204" pitchFamily="34" charset="0"/>
                        <a:ea typeface="+mn-ea"/>
                        <a:cs typeface="Arial" panose="020B0604020202020204" pitchFamily="34" charset="0"/>
                      </a:endParaRPr>
                    </a:p>
                    <a:p>
                      <a:pPr marL="315913" marR="0" lvl="0" indent="-228600" algn="just" defTabSz="914400" rtl="0" eaLnBrk="1" fontAlgn="base" latinLnBrk="0" hangingPunct="1">
                        <a:lnSpc>
                          <a:spcPct val="100000"/>
                        </a:lnSpc>
                        <a:spcBef>
                          <a:spcPts val="0"/>
                        </a:spcBef>
                        <a:spcAft>
                          <a:spcPct val="0"/>
                        </a:spcAft>
                        <a:buClrTx/>
                        <a:buSzTx/>
                        <a:buFont typeface="+mj-lt"/>
                        <a:buAutoNum type="arabicPeriod"/>
                        <a:tabLst/>
                        <a:defRPr/>
                      </a:pP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Final SEIAS report submitted to the DPME for approval. </a:t>
                      </a:r>
                      <a:endParaRPr lang="en-ZA" sz="13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300" b="0" i="0" u="none" strike="noStrike" kern="1200" baseline="0" dirty="0">
                          <a:solidFill>
                            <a:schemeClr val="tx1"/>
                          </a:solidFill>
                          <a:latin typeface="Arial" panose="020B0604020202020204" pitchFamily="34" charset="0"/>
                          <a:ea typeface="+mn-ea"/>
                          <a:cs typeface="Arial" panose="020B0604020202020204" pitchFamily="34" charset="0"/>
                        </a:rPr>
                        <a:t>OSBP Policy submitted to JCPS, ICTS and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300" b="0" i="0" u="none" strike="noStrike" kern="1200" baseline="0" dirty="0">
                          <a:solidFill>
                            <a:schemeClr val="tx1"/>
                          </a:solidFill>
                          <a:latin typeface="Arial" panose="020B0604020202020204" pitchFamily="34" charset="0"/>
                          <a:ea typeface="+mn-ea"/>
                          <a:cs typeface="Arial" panose="020B0604020202020204" pitchFamily="34" charset="0"/>
                        </a:rPr>
                        <a:t>ESEID Clusters for recommendation to</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300" b="0" i="0" u="none" strike="noStrike" kern="1200" baseline="0" dirty="0">
                          <a:solidFill>
                            <a:schemeClr val="tx1"/>
                          </a:solidFill>
                          <a:latin typeface="Arial" panose="020B0604020202020204" pitchFamily="34" charset="0"/>
                          <a:ea typeface="+mn-ea"/>
                          <a:cs typeface="Arial" panose="020B0604020202020204" pitchFamily="34" charset="0"/>
                        </a:rPr>
                        <a:t>Cabinet</a:t>
                      </a:r>
                      <a:endParaRPr lang="en-ZA" sz="1300" b="0" i="0" u="none" strike="noStrike" kern="1200" baseline="0" noProof="0" dirty="0">
                        <a:solidFill>
                          <a:schemeClr val="tx1"/>
                        </a:solidFill>
                        <a:latin typeface="Arial" panose="020B0604020202020204" pitchFamily="34" charset="0"/>
                        <a:ea typeface="+mn-ea"/>
                        <a:cs typeface="Arial" panose="020B0604020202020204" pitchFamily="34" charset="0"/>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013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i="0" u="none" strike="noStrike" kern="1200" baseline="0" dirty="0">
                          <a:solidFill>
                            <a:srgbClr val="00B050"/>
                          </a:solidFill>
                          <a:latin typeface="Arial" panose="020B0604020202020204" pitchFamily="34" charset="0"/>
                          <a:ea typeface="+mn-ea"/>
                          <a:cs typeface="Arial" panose="020B0604020202020204" pitchFamily="34" charset="0"/>
                        </a:rPr>
                        <a:t>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3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OSBP Policy was submitted to Nedlac for consultation. The DHA task team was appointed and the initial meeting was held. </a:t>
                      </a:r>
                      <a:endParaRPr kumimoji="0" lang="en-ZA" altLang="en-US" sz="13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2000" marR="72000" marT="72010" marB="720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3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Not Achieved</a:t>
                      </a:r>
                    </a:p>
                    <a:p>
                      <a:pPr marL="0" marR="0" lvl="0" indent="0" algn="just" defTabSz="457200" rtl="0" eaLnBrk="1" fontAlgn="auto" latinLnBrk="0" hangingPunct="1">
                        <a:lnSpc>
                          <a:spcPct val="100000"/>
                        </a:lnSpc>
                        <a:spcBef>
                          <a:spcPts val="0"/>
                        </a:spcBef>
                        <a:spcAft>
                          <a:spcPts val="0"/>
                        </a:spcAft>
                        <a:buClrTx/>
                        <a:buSzTx/>
                        <a:buFont typeface="+mj-lt"/>
                        <a:buNone/>
                        <a:tabLst/>
                        <a:defRPr/>
                      </a:pPr>
                      <a:r>
                        <a:rPr kumimoji="0" lang="en-US" altLang="en-US" sz="13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OSBP Policy was submitted to Nedlac for consultation; however, most meetings were cancelled due to the non-availability of other social partners.</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kumimoji="0" lang="en-US" sz="13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r>
                        <a:rPr kumimoji="0" lang="en-US" sz="13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   </a:t>
                      </a:r>
                      <a:r>
                        <a:rPr kumimoji="0" lang="en-US" sz="13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Achieved</a:t>
                      </a:r>
                      <a:endParaRPr kumimoji="0" lang="en-US" altLang="en-US" sz="13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r>
                        <a:rPr kumimoji="0" lang="en-US" altLang="en-US" sz="13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OSBP Policy SEAIS report was submitted to the DPME for approval.</a:t>
                      </a:r>
                      <a:endParaRPr kumimoji="0" lang="en-US" sz="1300" b="1" i="0" u="sng" strike="noStrike" cap="none" normalizeH="0" baseline="0" dirty="0">
                        <a:ln>
                          <a:noFill/>
                        </a:ln>
                        <a:solidFill>
                          <a:schemeClr val="tx1"/>
                        </a:solidFill>
                        <a:effectLst/>
                        <a:latin typeface="Arial" charset="0"/>
                        <a:cs typeface="Arial"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300" b="1" i="0" u="sng" strike="noStrike" cap="none" normalizeH="0" baseline="0" dirty="0">
                        <a:ln>
                          <a:noFill/>
                        </a:ln>
                        <a:solidFill>
                          <a:schemeClr val="tx1"/>
                        </a:solidFill>
                        <a:effectLst/>
                        <a:latin typeface="Arial" charset="0"/>
                        <a:cs typeface="Arial"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300" b="1" i="0" u="sng" strike="noStrike" cap="none" normalizeH="0" baseline="0" dirty="0">
                          <a:ln>
                            <a:noFill/>
                          </a:ln>
                          <a:solidFill>
                            <a:schemeClr val="tx1"/>
                          </a:solidFill>
                          <a:effectLst/>
                          <a:latin typeface="Arial" charset="0"/>
                          <a:cs typeface="Arial" charset="0"/>
                        </a:rPr>
                        <a:t>Reasons for under achievement</a:t>
                      </a:r>
                    </a:p>
                    <a:p>
                      <a:pPr marL="0" marR="0" lvl="0" indent="0" algn="just" defTabSz="457200" rtl="0" eaLnBrk="1" fontAlgn="base" latinLnBrk="0" hangingPunct="1">
                        <a:lnSpc>
                          <a:spcPct val="100000"/>
                        </a:lnSpc>
                        <a:spcBef>
                          <a:spcPct val="20000"/>
                        </a:spcBef>
                        <a:spcAft>
                          <a:spcPct val="0"/>
                        </a:spcAft>
                        <a:buClrTx/>
                        <a:buSzTx/>
                        <a:buFontTx/>
                        <a:buNone/>
                        <a:tabLst/>
                        <a:defRPr/>
                      </a:pPr>
                      <a:r>
                        <a:rPr lang="en-US" sz="1300" b="0" i="0" u="none" strike="noStrike" kern="1200" baseline="0" dirty="0">
                          <a:solidFill>
                            <a:schemeClr val="tx1"/>
                          </a:solidFill>
                          <a:latin typeface="Arial" panose="020B0604020202020204" pitchFamily="34" charset="0"/>
                          <a:ea typeface="+mn-ea"/>
                          <a:cs typeface="Arial" panose="020B0604020202020204" pitchFamily="34" charset="0"/>
                        </a:rPr>
                        <a:t>Cancellation of NEDLAC meetings due to non-availability of other social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sng" strike="noStrike" cap="none" normalizeH="0" baseline="0" dirty="0">
                        <a:ln>
                          <a:noFill/>
                        </a:ln>
                        <a:solidFill>
                          <a:schemeClr val="tx1"/>
                        </a:solidFill>
                        <a:effectLst/>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sng" strike="noStrike" cap="none" normalizeH="0" baseline="0" dirty="0">
                          <a:ln>
                            <a:noFill/>
                          </a:ln>
                          <a:solidFill>
                            <a:schemeClr val="tx1"/>
                          </a:solidFill>
                          <a:effectLst/>
                          <a:latin typeface="Arial" charset="0"/>
                          <a:cs typeface="Arial" charset="0"/>
                        </a:rPr>
                        <a:t>Way forward/Remedial 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cap="none" normalizeH="0" baseline="0" dirty="0">
                          <a:ln>
                            <a:noFill/>
                          </a:ln>
                          <a:solidFill>
                            <a:schemeClr val="tx1"/>
                          </a:solidFill>
                          <a:effectLst/>
                          <a:latin typeface="Arial" charset="0"/>
                          <a:cs typeface="Arial" charset="0"/>
                        </a:rPr>
                        <a:t>Conclusion of NEDLAC consultations and finalisation of the OSBP Policy.</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300" b="1" kern="1200" dirty="0">
                          <a:solidFill>
                            <a:srgbClr val="00B050"/>
                          </a:solidFill>
                          <a:latin typeface="Arial" panose="020B0604020202020204" pitchFamily="34" charset="0"/>
                          <a:ea typeface="+mn-ea"/>
                          <a:cs typeface="Arial" panose="020B0604020202020204" pitchFamily="34" charset="0"/>
                        </a:rPr>
                        <a:t>Achieved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300" b="1" kern="1200" dirty="0">
                        <a:solidFill>
                          <a:srgbClr val="00B050"/>
                        </a:solidFill>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300" b="0" kern="1200" dirty="0">
                          <a:solidFill>
                            <a:schemeClr val="tx1"/>
                          </a:solidFill>
                          <a:latin typeface="Arial" panose="020B0604020202020204" pitchFamily="34" charset="0"/>
                          <a:ea typeface="+mn-ea"/>
                          <a:cs typeface="Arial" panose="020B0604020202020204" pitchFamily="34" charset="0"/>
                        </a:rPr>
                        <a:t>The NEDLAC consultations on the OSBP Policy were finalized.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ZA" sz="1300" b="0" kern="1200" dirty="0">
                        <a:solidFill>
                          <a:schemeClr val="tx1"/>
                        </a:solidFill>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300" b="0" kern="1200" dirty="0">
                          <a:solidFill>
                            <a:schemeClr val="tx1"/>
                          </a:solidFill>
                          <a:latin typeface="Arial" panose="020B0604020202020204" pitchFamily="34" charset="0"/>
                          <a:ea typeface="+mn-ea"/>
                          <a:cs typeface="Arial" panose="020B0604020202020204" pitchFamily="34" charset="0"/>
                        </a:rPr>
                        <a:t>The OSBP Policy was approved by the ESEID Cluster and ICTS Cluster for recommendation to Cabinet.</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ZA" sz="1300" b="0" kern="1200" dirty="0">
                        <a:solidFill>
                          <a:schemeClr val="tx1"/>
                        </a:solidFill>
                        <a:latin typeface="Arial" panose="020B0604020202020204" pitchFamily="34" charset="0"/>
                        <a:ea typeface="+mn-ea"/>
                        <a:cs typeface="Arial" panose="020B0604020202020204" pitchFamily="34" charset="0"/>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300" b="0" kern="1200" dirty="0">
                          <a:solidFill>
                            <a:schemeClr val="tx1"/>
                          </a:solidFill>
                          <a:latin typeface="Arial" panose="020B0604020202020204" pitchFamily="34" charset="0"/>
                          <a:ea typeface="+mn-ea"/>
                          <a:cs typeface="Arial" panose="020B0604020202020204" pitchFamily="34" charset="0"/>
                        </a:rPr>
                        <a:t>The OSBP Policy was approved by JCPS </a:t>
                      </a:r>
                      <a:r>
                        <a:rPr lang="en-ZA" sz="1300" b="0" kern="1200" dirty="0" err="1">
                          <a:solidFill>
                            <a:schemeClr val="tx1"/>
                          </a:solidFill>
                          <a:latin typeface="Arial" panose="020B0604020202020204" pitchFamily="34" charset="0"/>
                          <a:ea typeface="+mn-ea"/>
                          <a:cs typeface="Arial" panose="020B0604020202020204" pitchFamily="34" charset="0"/>
                        </a:rPr>
                        <a:t>DevCom</a:t>
                      </a:r>
                      <a:r>
                        <a:rPr lang="en-ZA" sz="1300" b="0" kern="1200" dirty="0">
                          <a:solidFill>
                            <a:schemeClr val="tx1"/>
                          </a:solidFill>
                          <a:latin typeface="Arial" panose="020B0604020202020204" pitchFamily="34" charset="0"/>
                          <a:ea typeface="+mn-ea"/>
                          <a:cs typeface="Arial" panose="020B0604020202020204" pitchFamily="34" charset="0"/>
                        </a:rPr>
                        <a:t> and tabled at the December JCPS Meeting that is postponed till January 2022.</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33635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53</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52854107"/>
              </p:ext>
            </p:extLst>
          </p:nvPr>
        </p:nvGraphicFramePr>
        <p:xfrm>
          <a:off x="0" y="0"/>
          <a:ext cx="9144000" cy="477672"/>
        </p:xfrm>
        <a:graphic>
          <a:graphicData uri="http://schemas.openxmlformats.org/drawingml/2006/table">
            <a:tbl>
              <a:tblPr firstRow="1" firstCol="1" bandRow="1"/>
              <a:tblGrid>
                <a:gridCol w="9144000">
                  <a:extLst>
                    <a:ext uri="{9D8B030D-6E8A-4147-A177-3AD203B41FA5}">
                      <a16:colId xmlns:a16="http://schemas.microsoft.com/office/drawing/2014/main" val="20000"/>
                    </a:ext>
                  </a:extLst>
                </a:gridCol>
              </a:tblGrid>
              <a:tr h="477672">
                <a:tc>
                  <a:txBody>
                    <a:bodyPr/>
                    <a:lstStyle/>
                    <a:p>
                      <a:pPr algn="ctr">
                        <a:lnSpc>
                          <a:spcPct val="107000"/>
                        </a:lnSpc>
                        <a:spcAft>
                          <a:spcPts val="0"/>
                        </a:spcAft>
                      </a:pPr>
                      <a:r>
                        <a:rPr lang="en-ZA" sz="19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ANALYSIS</a:t>
                      </a:r>
                      <a:r>
                        <a:rPr lang="en-ZA" sz="19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OF </a:t>
                      </a:r>
                      <a:r>
                        <a:rPr lang="en-ZA" sz="19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REASONS FOR NOT ACHIEVING TARGETS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nvex"/>
                      <a:lightRig rig="flood" dir="t"/>
                    </a:cell3D>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extLst>
                  <a:ext uri="{0D108BD9-81ED-4DB2-BD59-A6C34878D82A}">
                    <a16:rowId xmlns:a16="http://schemas.microsoft.com/office/drawing/2014/main" val="10000"/>
                  </a:ext>
                </a:extLst>
              </a:tr>
            </a:tbl>
          </a:graphicData>
        </a:graphic>
      </p:graphicFrame>
      <p:sp>
        <p:nvSpPr>
          <p:cNvPr id="7" name="TextBox 2"/>
          <p:cNvSpPr txBox="1">
            <a:spLocks noChangeArrowheads="1"/>
          </p:cNvSpPr>
          <p:nvPr/>
        </p:nvSpPr>
        <p:spPr bwMode="auto">
          <a:xfrm>
            <a:off x="0" y="477838"/>
            <a:ext cx="9144000" cy="509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9pPr>
          </a:lstStyle>
          <a:p>
            <a:pPr marR="0" lvl="0" algn="just" defTabSz="914400" rtl="0" eaLnBrk="0" fontAlgn="base" latinLnBrk="0" hangingPunct="0">
              <a:lnSpc>
                <a:spcPct val="90000"/>
              </a:lnSpc>
              <a:spcBef>
                <a:spcPts val="600"/>
              </a:spcBef>
              <a:spcAft>
                <a:spcPts val="60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The </a:t>
            </a:r>
            <a:r>
              <a:rPr kumimoji="0" lang="en-US" altLang="en-US" sz="1600" b="0" i="0" u="none" strike="noStrike" kern="1200" cap="none" spc="0" normalizeH="0" baseline="0" noProof="0" dirty="0">
                <a:ln>
                  <a:noFill/>
                </a:ln>
                <a:effectLst/>
                <a:uLnTx/>
                <a:uFillTx/>
                <a:latin typeface="Arial" panose="020B0604020202020204" pitchFamily="34" charset="0"/>
                <a:ea typeface="MS PGothic" panose="020B0600070205080204" pitchFamily="34" charset="-128"/>
                <a:cs typeface="+mn-cs"/>
              </a:rPr>
              <a:t>department had to observe the COVID-19 health and safety protocols whereby social distancing necessitated for officials </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to work on a rotation basis.</a:t>
            </a:r>
          </a:p>
          <a:p>
            <a:pPr algn="just" defTabSz="914400" fontAlgn="base">
              <a:spcBef>
                <a:spcPts val="600"/>
              </a:spcBef>
              <a:spcAft>
                <a:spcPts val="600"/>
              </a:spcAft>
              <a:buClrTx/>
              <a:buFont typeface="Arial" panose="020B0604020202020204" pitchFamily="34" charset="0"/>
              <a:buChar char="•"/>
              <a:defRPr/>
            </a:pPr>
            <a:r>
              <a:rPr lang="en-US" dirty="0">
                <a:cs typeface="Arial" panose="020B0604020202020204" pitchFamily="34" charset="0"/>
              </a:rPr>
              <a:t>COVID- 19 continued to negatively impact on performance of the department for the period under review, i.e.</a:t>
            </a:r>
          </a:p>
          <a:p>
            <a:pPr marL="887413" lvl="1" indent="-342900" algn="just" defTabSz="914400" fontAlgn="base">
              <a:spcBef>
                <a:spcPts val="600"/>
              </a:spcBef>
              <a:spcAft>
                <a:spcPts val="600"/>
              </a:spcAft>
              <a:buClrTx/>
              <a:buFont typeface="Wingdings" panose="05000000000000000000" pitchFamily="2" charset="2"/>
              <a:buChar char="ü"/>
              <a:defRPr/>
            </a:pPr>
            <a:r>
              <a:rPr lang="en-US" dirty="0">
                <a:cs typeface="Arial" panose="020B0604020202020204" pitchFamily="34" charset="0"/>
              </a:rPr>
              <a:t>Loss of productivity as a result of closure of offices owing to COVID-19 positive cases remains one of the biggest challenges.</a:t>
            </a:r>
          </a:p>
          <a:p>
            <a:pPr marL="887413" lvl="1" indent="-342900" algn="just" defTabSz="914400" fontAlgn="base">
              <a:spcBef>
                <a:spcPts val="600"/>
              </a:spcBef>
              <a:spcAft>
                <a:spcPts val="600"/>
              </a:spcAft>
              <a:buClrTx/>
              <a:buFont typeface="Wingdings" panose="05000000000000000000" pitchFamily="2" charset="2"/>
              <a:buChar char="ü"/>
              <a:defRPr/>
            </a:pPr>
            <a:r>
              <a:rPr lang="en-US" dirty="0">
                <a:cs typeface="Arial" panose="020B0604020202020204" pitchFamily="34" charset="0"/>
              </a:rPr>
              <a:t>Temporary closure of missions abroad due to lockdown restrictions contributed to the non-achievement of some permitting targets.</a:t>
            </a:r>
          </a:p>
          <a:p>
            <a:pPr marR="0" lvl="0" algn="just" defTabSz="914400" rtl="0" eaLnBrk="0" fontAlgn="base" latinLnBrk="0" hangingPunct="0">
              <a:lnSpc>
                <a:spcPct val="90000"/>
              </a:lnSpc>
              <a:spcBef>
                <a:spcPts val="600"/>
              </a:spcBef>
              <a:spcAft>
                <a:spcPts val="60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Front and back offices did not function with 100% staff compliment and staff members could not be substituted due to capacity challenges.</a:t>
            </a:r>
          </a:p>
          <a:p>
            <a:pPr marR="0" lvl="0" algn="just" defTabSz="914400" rtl="0" eaLnBrk="0" fontAlgn="base" latinLnBrk="0" hangingPunct="0">
              <a:lnSpc>
                <a:spcPct val="90000"/>
              </a:lnSpc>
              <a:spcBef>
                <a:spcPts val="600"/>
              </a:spcBef>
              <a:spcAft>
                <a:spcPts val="600"/>
              </a:spcAft>
              <a:buClrTx/>
              <a:buSzTx/>
              <a:buFont typeface="Arial" panose="020B0604020202020204" pitchFamily="34" charset="0"/>
              <a:buChar char="•"/>
              <a:tabLst/>
              <a:defRPr/>
            </a:pPr>
            <a:r>
              <a:rPr lang="en-US" altLang="en-US" dirty="0">
                <a:solidFill>
                  <a:srgbClr val="000000"/>
                </a:solidFill>
              </a:rPr>
              <a:t>Lack of cooperation from external stakeholders such as SANDF, SAPS in finalising required processes negatively impacted achievement of BMA targets.</a:t>
            </a:r>
            <a:endPar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R="0" lvl="0" algn="just" defTabSz="914400" rtl="0" eaLnBrk="0" fontAlgn="base" latinLnBrk="0" hangingPunct="0">
              <a:lnSpc>
                <a:spcPct val="90000"/>
              </a:lnSpc>
              <a:spcBef>
                <a:spcPts val="600"/>
              </a:spcBef>
              <a:spcAft>
                <a:spcPts val="60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Delays in the finalisation of the procurement processes by relevant business units.</a:t>
            </a:r>
          </a:p>
          <a:p>
            <a:pPr marR="0" lvl="0" algn="just" defTabSz="914400" rtl="0" eaLnBrk="0" fontAlgn="base" latinLnBrk="0" hangingPunct="0">
              <a:lnSpc>
                <a:spcPct val="90000"/>
              </a:lnSpc>
              <a:spcBef>
                <a:spcPts val="600"/>
              </a:spcBef>
              <a:spcAft>
                <a:spcPts val="60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Huge dependency on other organs of state to deliver services, i.e. SITA delayed the finalisation of the procurement processes.</a:t>
            </a:r>
            <a:endParaRPr lang="en-US" altLang="en-US" dirty="0">
              <a:solidFill>
                <a:srgbClr val="000000"/>
              </a:solidFill>
              <a:cs typeface="Arial" panose="020B0604020202020204" pitchFamily="34" charset="0"/>
            </a:endParaRPr>
          </a:p>
          <a:p>
            <a:pPr marR="0" lvl="0" algn="just" defTabSz="914400" rtl="0" eaLnBrk="0" fontAlgn="base" latinLnBrk="0" hangingPunct="0">
              <a:lnSpc>
                <a:spcPct val="90000"/>
              </a:lnSpc>
              <a:spcBef>
                <a:spcPts val="600"/>
              </a:spcBef>
              <a:spcAft>
                <a:spcPts val="600"/>
              </a:spcAft>
              <a:buClrTx/>
              <a:buSzTx/>
              <a:buFont typeface="Arial" panose="020B0604020202020204" pitchFamily="34" charset="0"/>
              <a:buChar char="•"/>
              <a:tabLst/>
              <a:defRPr/>
            </a:pPr>
            <a:r>
              <a:rPr lang="en-US" altLang="en-US" dirty="0">
                <a:solidFill>
                  <a:srgbClr val="000000"/>
                </a:solidFill>
                <a:cs typeface="Arial" panose="020B0604020202020204" pitchFamily="34" charset="0"/>
              </a:rPr>
              <a:t>Continued loss of staff and inability to fill vacancy due to insufficient compensation of employees (COE) budget.</a:t>
            </a:r>
          </a:p>
        </p:txBody>
      </p:sp>
    </p:spTree>
    <p:extLst>
      <p:ext uri="{BB962C8B-B14F-4D97-AF65-F5344CB8AC3E}">
        <p14:creationId xmlns:p14="http://schemas.microsoft.com/office/powerpoint/2010/main" val="210121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fld id="{AAE8FC4C-AB94-41F9-9349-D7DB44A670EC}" type="slidenum">
              <a:rPr lang="en-ZA" altLang="en-US" sz="1800" b="1"/>
              <a:pPr marL="0" indent="0" algn="l">
                <a:buNone/>
              </a:pPr>
              <a:t>54</a:t>
            </a:fld>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pic>
        <p:nvPicPr>
          <p:cNvPr id="7" name="Picture 6"/>
          <p:cNvPicPr>
            <a:picLocks noChangeAspect="1"/>
          </p:cNvPicPr>
          <p:nvPr/>
        </p:nvPicPr>
        <p:blipFill>
          <a:blip r:embed="rId3"/>
          <a:stretch>
            <a:fillRect/>
          </a:stretch>
        </p:blipFill>
        <p:spPr>
          <a:xfrm>
            <a:off x="-3175" y="0"/>
            <a:ext cx="9147175" cy="5959929"/>
          </a:xfrm>
          <a:prstGeom prst="rect">
            <a:avLst/>
          </a:prstGeom>
        </p:spPr>
      </p:pic>
    </p:spTree>
    <p:extLst>
      <p:ext uri="{BB962C8B-B14F-4D97-AF65-F5344CB8AC3E}">
        <p14:creationId xmlns:p14="http://schemas.microsoft.com/office/powerpoint/2010/main" val="3381456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DHA_APP_2021_web_small-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5" name="PERFORMANCE…"/>
          <p:cNvSpPr txBox="1"/>
          <p:nvPr/>
        </p:nvSpPr>
        <p:spPr>
          <a:xfrm>
            <a:off x="-2" y="0"/>
            <a:ext cx="9144001" cy="646327"/>
          </a:xfrm>
          <a:prstGeom prst="rect">
            <a:avLst/>
          </a:prstGeom>
          <a:solidFill>
            <a:schemeClr val="accent3">
              <a:lumMod val="60000"/>
              <a:lumOff val="40000"/>
            </a:schemeClr>
          </a:solidFill>
          <a:ln w="12700">
            <a:miter lim="400000"/>
          </a:ln>
        </p:spPr>
        <p:txBody>
          <a:bodyPr wrap="square" lIns="45718" tIns="45718" rIns="45718" bIns="45718">
            <a:spAutoFit/>
          </a:bodyPr>
          <a:lstStyle/>
          <a:p>
            <a:pPr lvl="0" algn="ctr">
              <a:defRPr/>
            </a:pPr>
            <a:r>
              <a:rPr lang="en-US" altLang="en-US" b="1" cap="all" dirty="0">
                <a:solidFill>
                  <a:prstClr val="black"/>
                </a:solidFill>
                <a:effectLst>
                  <a:outerShdw blurRad="38100" dist="38100" dir="2700000" rotWithShape="0">
                    <a:srgbClr val="000000">
                      <a:alpha val="43137"/>
                    </a:srgbClr>
                  </a:outerShdw>
                </a:effectLst>
                <a:latin typeface="Arial"/>
                <a:ea typeface="Arial"/>
                <a:cs typeface="Arial"/>
              </a:rPr>
              <a:t>BUDGET VERSUS EXPENDITURE AS AT </a:t>
            </a:r>
          </a:p>
          <a:p>
            <a:pPr lvl="0" algn="ctr">
              <a:defRPr/>
            </a:pPr>
            <a:r>
              <a:rPr lang="en-US" altLang="en-US" b="1" cap="all" dirty="0">
                <a:solidFill>
                  <a:prstClr val="black"/>
                </a:solidFill>
                <a:effectLst>
                  <a:outerShdw blurRad="38100" dist="38100" dir="2700000" rotWithShape="0">
                    <a:srgbClr val="000000">
                      <a:alpha val="43137"/>
                    </a:srgbClr>
                  </a:outerShdw>
                </a:effectLst>
                <a:latin typeface="Arial"/>
                <a:ea typeface="Arial"/>
                <a:cs typeface="Arial"/>
              </a:rPr>
              <a:t>30 JUNE 2021</a:t>
            </a:r>
          </a:p>
        </p:txBody>
      </p:sp>
    </p:spTree>
    <p:extLst>
      <p:ext uri="{BB962C8B-B14F-4D97-AF65-F5344CB8AC3E}">
        <p14:creationId xmlns:p14="http://schemas.microsoft.com/office/powerpoint/2010/main" val="84623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382800"/>
            <a:ext cx="8832716" cy="342723"/>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alt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383059" y="-117426"/>
            <a:ext cx="8411806" cy="175432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C0504D">
                    <a:lumMod val="50000"/>
                  </a:srgbClr>
                </a:solidFill>
                <a:effectLst/>
                <a:uLnTx/>
                <a:uFillTx/>
                <a:latin typeface="Calibri"/>
                <a:ea typeface="+mn-ea"/>
                <a:cs typeface="+mn-cs"/>
              </a:rPr>
              <a:t/>
            </a:r>
            <a:br>
              <a:rPr kumimoji="0" lang="en-ZA" sz="2400" b="1" i="0" u="none" strike="noStrike" kern="1200" cap="none" spc="0" normalizeH="0" baseline="0" noProof="0" dirty="0">
                <a:ln>
                  <a:noFill/>
                </a:ln>
                <a:solidFill>
                  <a:srgbClr val="C0504D">
                    <a:lumMod val="50000"/>
                  </a:srgbClr>
                </a:solidFill>
                <a:effectLst/>
                <a:uLnTx/>
                <a:uFillTx/>
                <a:latin typeface="Calibri"/>
                <a:ea typeface="+mn-ea"/>
                <a:cs typeface="+mn-cs"/>
              </a:rPr>
            </a:br>
            <a:r>
              <a:rPr kumimoji="0" lang="en-US"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BUDGET VS EXPENDITURE AS AT 30 JUNE 2021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ct val="50000"/>
              </a:spcBef>
              <a:spcAft>
                <a:spcPts val="1800"/>
              </a:spcAft>
              <a:buClrTx/>
              <a:buSzTx/>
              <a:buFontTx/>
              <a:buNone/>
              <a:tabLst/>
              <a:defRPr/>
            </a:pPr>
            <a:endParaRPr kumimoji="0" lang="en-US" alt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14DCD9-1F6B-0E4A-9846-41EAF1CD698E}" type="slidenum">
              <a:rPr kumimoji="0" lang="en-US" sz="1800" b="1"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Rectangle 1"/>
          <p:cNvSpPr/>
          <p:nvPr/>
        </p:nvSpPr>
        <p:spPr>
          <a:xfrm>
            <a:off x="311284" y="1098292"/>
            <a:ext cx="8527917"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8000"/>
              </a:solidFill>
              <a:effectLst/>
              <a:uLnTx/>
              <a:uFillTx/>
              <a:latin typeface="Arial" pitchFamily="34" charset="0"/>
              <a:ea typeface="+mn-ea"/>
              <a:cs typeface="Arial" pitchFamily="34" charset="0"/>
            </a:endParaRPr>
          </a:p>
        </p:txBody>
      </p:sp>
      <p:pic>
        <p:nvPicPr>
          <p:cNvPr id="10" name="Picture 9"/>
          <p:cNvPicPr>
            <a:picLocks noChangeAspect="1"/>
          </p:cNvPicPr>
          <p:nvPr/>
        </p:nvPicPr>
        <p:blipFill>
          <a:blip r:embed="rId3"/>
          <a:stretch>
            <a:fillRect/>
          </a:stretch>
        </p:blipFill>
        <p:spPr>
          <a:xfrm>
            <a:off x="383059" y="4261608"/>
            <a:ext cx="8284855" cy="1771577"/>
          </a:xfrm>
          <a:prstGeom prst="rect">
            <a:avLst/>
          </a:prstGeom>
        </p:spPr>
      </p:pic>
      <p:pic>
        <p:nvPicPr>
          <p:cNvPr id="3" name="Picture 2"/>
          <p:cNvPicPr>
            <a:picLocks noChangeAspect="1"/>
          </p:cNvPicPr>
          <p:nvPr/>
        </p:nvPicPr>
        <p:blipFill>
          <a:blip r:embed="rId4"/>
          <a:stretch>
            <a:fillRect/>
          </a:stretch>
        </p:blipFill>
        <p:spPr>
          <a:xfrm>
            <a:off x="383058" y="1023457"/>
            <a:ext cx="8284855" cy="3171039"/>
          </a:xfrm>
          <a:prstGeom prst="rect">
            <a:avLst/>
          </a:prstGeom>
        </p:spPr>
      </p:pic>
    </p:spTree>
    <p:extLst>
      <p:ext uri="{BB962C8B-B14F-4D97-AF65-F5344CB8AC3E}">
        <p14:creationId xmlns:p14="http://schemas.microsoft.com/office/powerpoint/2010/main" val="19139166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 y="278200"/>
            <a:ext cx="881634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a:ea typeface="+mn-ea"/>
                <a:cs typeface="Arial"/>
              </a:rPr>
              <a:t>EXPENDITURE AS AT 30/06/2021 – PER ECONOMIC CLASSIFICATION</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Slide Number Placeholder 2"/>
          <p:cNvSpPr>
            <a:spLocks noGrp="1"/>
          </p:cNvSpPr>
          <p:nvPr>
            <p:ph type="sldNum" sz="quarter" idx="12"/>
          </p:nvPr>
        </p:nvSpPr>
        <p:spPr>
          <a:xfrm>
            <a:off x="6550973" y="626041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2000" b="1" i="0" u="none" strike="noStrike" kern="1200" cap="none" spc="0" normalizeH="0" baseline="0" noProof="0" smtClean="0">
                <a:ln>
                  <a:noFill/>
                </a:ln>
                <a:solidFill>
                  <a:schemeClr val="tx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2000" b="1" i="0" u="none" strike="noStrike" kern="1200" cap="none" spc="0" normalizeH="0" baseline="0" noProof="0" dirty="0">
              <a:ln>
                <a:noFill/>
              </a:ln>
              <a:solidFill>
                <a:schemeClr val="tx1"/>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327660" y="1367405"/>
            <a:ext cx="8455613" cy="3909270"/>
          </a:xfrm>
          <a:prstGeom prst="rect">
            <a:avLst/>
          </a:prstGeom>
        </p:spPr>
      </p:pic>
    </p:spTree>
    <p:extLst>
      <p:ext uri="{BB962C8B-B14F-4D97-AF65-F5344CB8AC3E}">
        <p14:creationId xmlns:p14="http://schemas.microsoft.com/office/powerpoint/2010/main" val="512743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828" y="273444"/>
            <a:ext cx="8549954" cy="461665"/>
          </a:xfrm>
          <a:prstGeom prst="rect">
            <a:avLst/>
          </a:prstGeom>
        </p:spPr>
        <p:txBody>
          <a:bodyPr wrap="square">
            <a:spAutoFit/>
          </a:bodyPr>
          <a:lstStyle/>
          <a:p>
            <a:pPr marL="0" marR="0" lvl="0" indent="0" algn="ctr" defTabSz="457200" rtl="0" eaLnBrk="1" fontAlgn="auto" latinLnBrk="0" hangingPunct="1">
              <a:lnSpc>
                <a:spcPct val="100000"/>
              </a:lnSpc>
              <a:spcBef>
                <a:spcPct val="50000"/>
              </a:spcBef>
              <a:spcAft>
                <a:spcPts val="18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mn-cs"/>
              </a:rPr>
              <a:t>EXPENDITURE AS AT 30/06/2021  - PROVINCES</a:t>
            </a:r>
            <a:endParaRPr kumimoji="0" lang="en-US" alt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14DCD9-1F6B-0E4A-9846-41EAF1CD698E}" type="slidenum">
              <a:rPr kumimoji="0" lang="en-US" sz="1800" b="1"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Rectangle 1"/>
          <p:cNvSpPr/>
          <p:nvPr/>
        </p:nvSpPr>
        <p:spPr>
          <a:xfrm>
            <a:off x="333828" y="5482015"/>
            <a:ext cx="8702607"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Note: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Spending for Provinces is within the linear projection of 25.0%.</a:t>
            </a:r>
          </a:p>
        </p:txBody>
      </p:sp>
      <p:pic>
        <p:nvPicPr>
          <p:cNvPr id="3" name="Picture 2"/>
          <p:cNvPicPr>
            <a:picLocks noChangeAspect="1"/>
          </p:cNvPicPr>
          <p:nvPr/>
        </p:nvPicPr>
        <p:blipFill>
          <a:blip r:embed="rId3"/>
          <a:stretch>
            <a:fillRect/>
          </a:stretch>
        </p:blipFill>
        <p:spPr>
          <a:xfrm>
            <a:off x="396507" y="1103317"/>
            <a:ext cx="8350981" cy="786452"/>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396507" y="1889769"/>
            <a:ext cx="8350981" cy="3491528"/>
          </a:xfrm>
          <a:prstGeom prst="rect">
            <a:avLst/>
          </a:prstGeom>
        </p:spPr>
      </p:pic>
    </p:spTree>
    <p:extLst>
      <p:ext uri="{BB962C8B-B14F-4D97-AF65-F5344CB8AC3E}">
        <p14:creationId xmlns:p14="http://schemas.microsoft.com/office/powerpoint/2010/main" val="42192830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8FE3-EC57-4634-ADFE-D592432060A8}"/>
              </a:ext>
            </a:extLst>
          </p:cNvPr>
          <p:cNvSpPr>
            <a:spLocks noGrp="1"/>
          </p:cNvSpPr>
          <p:nvPr>
            <p:ph type="title"/>
          </p:nvPr>
        </p:nvSpPr>
        <p:spPr>
          <a:xfrm>
            <a:off x="304222" y="235027"/>
            <a:ext cx="8505825" cy="647700"/>
          </a:xfrm>
        </p:spPr>
        <p:txBody>
          <a:bodyPr>
            <a:normAutofit/>
          </a:bodyPr>
          <a:lstStyle/>
          <a:p>
            <a:r>
              <a:rPr lang="en-GB" sz="2400" b="1" dirty="0">
                <a:solidFill>
                  <a:schemeClr val="bg1"/>
                </a:solidFill>
                <a:latin typeface="Arial" panose="020B0604020202020204" pitchFamily="34" charset="0"/>
                <a:cs typeface="Arial" panose="020B0604020202020204" pitchFamily="34" charset="0"/>
              </a:rPr>
              <a:t>COVID -19 SPENDING AS AT 30 JUNE 2021</a:t>
            </a:r>
          </a:p>
        </p:txBody>
      </p:sp>
      <p:sp>
        <p:nvSpPr>
          <p:cNvPr id="4" name="Slide Number Placeholder 3">
            <a:extLst>
              <a:ext uri="{FF2B5EF4-FFF2-40B4-BE49-F238E27FC236}">
                <a16:creationId xmlns:a16="http://schemas.microsoft.com/office/drawing/2014/main" id="{2221FCB6-0BAA-4AFC-90E1-A8D205A2F8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14DCD9-1F6B-0E4A-9846-41EAF1CD698E}" type="slidenum">
              <a:rPr kumimoji="0" lang="en-US" sz="1800" b="1" i="0" u="none" strike="noStrike" kern="1200" cap="none" spc="0" normalizeH="0" baseline="0" noProof="0" smtClean="0">
                <a:ln>
                  <a:noFill/>
                </a:ln>
                <a:solidFill>
                  <a:schemeClr val="tx1"/>
                </a:solidFill>
                <a:effectLst/>
                <a:uLnTx/>
                <a:uFillTx/>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8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550258" y="1176342"/>
            <a:ext cx="8136542" cy="4648223"/>
          </a:xfrm>
          <a:prstGeom prst="rect">
            <a:avLst/>
          </a:prstGeom>
        </p:spPr>
      </p:pic>
    </p:spTree>
    <p:extLst>
      <p:ext uri="{BB962C8B-B14F-4D97-AF65-F5344CB8AC3E}">
        <p14:creationId xmlns:p14="http://schemas.microsoft.com/office/powerpoint/2010/main" val="379589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152400" y="549275"/>
            <a:ext cx="8348663"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nSpc>
                <a:spcPct val="110000"/>
              </a:lnSpc>
              <a:defRPr/>
            </a:pPr>
            <a:r>
              <a:rPr lang="en-US" sz="2000" dirty="0">
                <a:latin typeface="Arial" panose="020B0604020202020204" pitchFamily="34" charset="0"/>
                <a:ea typeface="ＭＳ Ｐゴシック" panose="020B0600070205080204" pitchFamily="34" charset="-128"/>
                <a:cs typeface="Arial" panose="020B0604020202020204" pitchFamily="34" charset="0"/>
              </a:rPr>
              <a:t>The Department of Home Affairs has identified the following outcomes for the 2020 to 2025 period: </a:t>
            </a:r>
          </a:p>
          <a:p>
            <a:pPr marL="342900" indent="-342900">
              <a:lnSpc>
                <a:spcPct val="110000"/>
              </a:lnSpc>
              <a:buFont typeface="Arial" panose="020B0604020202020204" pitchFamily="34" charset="0"/>
              <a:buChar char="•"/>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a:lnSpc>
                <a:spcPct val="120000"/>
              </a:lnSpc>
              <a:spcBef>
                <a:spcPct val="50000"/>
              </a:spcBef>
              <a:buClr>
                <a:schemeClr val="tx1"/>
              </a:buClr>
              <a:buFont typeface="Arial" panose="020B0604020202020204" pitchFamily="34" charset="0"/>
              <a:buChar char="•"/>
              <a:defRPr/>
            </a:pPr>
            <a:r>
              <a:rPr lang="en-US" sz="2000" dirty="0">
                <a:latin typeface="Arial" panose="020B0604020202020204" pitchFamily="34" charset="0"/>
                <a:ea typeface="ＭＳ Ｐゴシック" panose="020B0600070205080204" pitchFamily="34" charset="-128"/>
                <a:cs typeface="Arial" panose="020B0604020202020204" pitchFamily="34" charset="0"/>
              </a:rPr>
              <a:t>Secure management of international migration resulting in South Africa’s interests being served and fulfilling international commitments </a:t>
            </a:r>
          </a:p>
          <a:p>
            <a:pPr marL="342900" indent="-342900">
              <a:lnSpc>
                <a:spcPct val="120000"/>
              </a:lnSpc>
              <a:spcBef>
                <a:spcPct val="50000"/>
              </a:spcBef>
              <a:buClr>
                <a:schemeClr val="tx1"/>
              </a:buClr>
              <a:buFont typeface="Arial" panose="020B0604020202020204" pitchFamily="34" charset="0"/>
              <a:buChar char="•"/>
              <a:defRPr/>
            </a:pPr>
            <a:r>
              <a:rPr lang="en-US" sz="2000" dirty="0">
                <a:latin typeface="Arial" panose="020B0604020202020204" pitchFamily="34" charset="0"/>
                <a:ea typeface="ＭＳ Ｐゴシック" panose="020B0600070205080204" pitchFamily="34" charset="-128"/>
                <a:cs typeface="Arial" panose="020B0604020202020204" pitchFamily="34" charset="0"/>
              </a:rPr>
              <a:t>Secure and efficient management of citizenship and civil registration to fulfil constitutional and international obligations </a:t>
            </a:r>
          </a:p>
          <a:p>
            <a:pPr marL="342900" indent="-342900">
              <a:lnSpc>
                <a:spcPct val="120000"/>
              </a:lnSpc>
              <a:spcBef>
                <a:spcPct val="50000"/>
              </a:spcBef>
              <a:buClr>
                <a:schemeClr val="tx1"/>
              </a:buClr>
              <a:buFont typeface="Arial" panose="020B0604020202020204" pitchFamily="34" charset="0"/>
              <a:buChar char="•"/>
              <a:defRPr/>
            </a:pPr>
            <a:r>
              <a:rPr lang="en-US" sz="2000" dirty="0">
                <a:latin typeface="Arial" panose="020B0604020202020204" pitchFamily="34" charset="0"/>
                <a:ea typeface="ＭＳ Ｐゴシック" panose="020B0600070205080204" pitchFamily="34" charset="-128"/>
                <a:cs typeface="Arial" panose="020B0604020202020204" pitchFamily="34" charset="0"/>
              </a:rPr>
              <a:t>Efficient asylum seeker and refugee system in compliance with domestic and international obligations </a:t>
            </a:r>
          </a:p>
          <a:p>
            <a:pPr marL="342900" indent="-342900">
              <a:lnSpc>
                <a:spcPct val="120000"/>
              </a:lnSpc>
              <a:spcBef>
                <a:spcPct val="50000"/>
              </a:spcBef>
              <a:buClr>
                <a:schemeClr val="tx1"/>
              </a:buClr>
              <a:buFont typeface="Arial" panose="020B0604020202020204" pitchFamily="34" charset="0"/>
              <a:buChar char="•"/>
              <a:defRPr/>
            </a:pPr>
            <a:r>
              <a:rPr lang="en-US" sz="2000" dirty="0">
                <a:latin typeface="Arial" panose="020B0604020202020204" pitchFamily="34" charset="0"/>
                <a:ea typeface="ＭＳ Ｐゴシック" panose="020B0600070205080204" pitchFamily="34" charset="-128"/>
                <a:cs typeface="Arial" panose="020B0604020202020204" pitchFamily="34" charset="0"/>
              </a:rPr>
              <a:t>Secure population register to empower citizens, enable inclusivity, economic development and national security </a:t>
            </a:r>
          </a:p>
          <a:p>
            <a:pPr marL="342900" indent="-342900">
              <a:lnSpc>
                <a:spcPct val="120000"/>
              </a:lnSpc>
              <a:spcBef>
                <a:spcPct val="50000"/>
              </a:spcBef>
              <a:buClr>
                <a:schemeClr val="tx1"/>
              </a:buClr>
              <a:buFont typeface="Arial" panose="020B0604020202020204" pitchFamily="34" charset="0"/>
              <a:buChar char="•"/>
              <a:defRPr/>
            </a:pPr>
            <a:r>
              <a:rPr lang="en-US" sz="2000" dirty="0">
                <a:latin typeface="Arial" panose="020B0604020202020204" pitchFamily="34" charset="0"/>
                <a:ea typeface="ＭＳ Ｐゴシック" panose="020B0600070205080204" pitchFamily="34" charset="-128"/>
                <a:cs typeface="Arial" panose="020B0604020202020204" pitchFamily="34" charset="0"/>
              </a:rPr>
              <a:t>DHA positioned to contribute positively to a capable and developmental state</a:t>
            </a:r>
          </a:p>
        </p:txBody>
      </p:sp>
      <p:sp>
        <p:nvSpPr>
          <p:cNvPr id="5125" name="Slide Number Placeholder 3"/>
          <p:cNvSpPr>
            <a:spLocks noGrp="1"/>
          </p:cNvSpPr>
          <p:nvPr>
            <p:ph type="sldNum" sz="quarter" idx="12"/>
          </p:nvPr>
        </p:nvSpPr>
        <p:spPr bwMode="auto">
          <a:xfrm>
            <a:off x="4383953" y="6347927"/>
            <a:ext cx="293971" cy="289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6</a:t>
            </a:fld>
            <a:endParaRPr lang="en-ZA" altLang="en-US" sz="1800" b="1" dirty="0"/>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7" name="TextBox 7"/>
          <p:cNvSpPr txBox="1"/>
          <p:nvPr/>
        </p:nvSpPr>
        <p:spPr>
          <a:xfrm>
            <a:off x="152400" y="0"/>
            <a:ext cx="8785225" cy="584200"/>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p:spPr>
        <p:txBody>
          <a:bodyPr>
            <a:spAutoFit/>
          </a:bodyPr>
          <a:lstStyle/>
          <a:p>
            <a:pPr algn="ctr">
              <a:defRPr/>
            </a:pPr>
            <a:r>
              <a:rPr lang="en-US" sz="3200" b="1" cap="all" dirty="0">
                <a:effectLst>
                  <a:outerShdw blurRad="38100" dist="38100" dir="2700000" rotWithShape="0">
                    <a:srgbClr val="000000">
                      <a:alpha val="43137"/>
                    </a:srgbClr>
                  </a:outerShdw>
                </a:effectLst>
                <a:latin typeface="Arial"/>
                <a:ea typeface="Arial"/>
                <a:cs typeface="Arial"/>
                <a:sym typeface="Arial"/>
              </a:rPr>
              <a:t>dHA Outcomes</a:t>
            </a:r>
          </a:p>
        </p:txBody>
      </p:sp>
    </p:spTree>
    <p:extLst>
      <p:ext uri="{BB962C8B-B14F-4D97-AF65-F5344CB8AC3E}">
        <p14:creationId xmlns:p14="http://schemas.microsoft.com/office/powerpoint/2010/main" val="37263612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8761"/>
            <a:ext cx="8901113"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charset="0"/>
                <a:ea typeface="+mn-ea"/>
                <a:cs typeface="Arial" charset="0"/>
              </a:rPr>
              <a:t>REVENUE COLLECTED AS AT 30/06/2021</a:t>
            </a:r>
            <a:r>
              <a:rPr kumimoji="0" lang="en-US" sz="2800" b="0" i="0" u="none" strike="noStrike" kern="1200" cap="none" spc="0" normalizeH="0" baseline="0" noProof="0" dirty="0">
                <a:ln>
                  <a:noFill/>
                </a:ln>
                <a:solidFill>
                  <a:prstClr val="white"/>
                </a:solidFill>
                <a:effectLst/>
                <a:uLnTx/>
                <a:uFillTx/>
                <a:latin typeface="Arial" charset="0"/>
                <a:ea typeface="+mn-ea"/>
                <a:cs typeface="Arial" charset="0"/>
              </a:rPr>
              <a:t/>
            </a:r>
            <a:br>
              <a:rPr kumimoji="0" lang="en-US" sz="2800" b="0" i="0" u="none" strike="noStrike" kern="1200" cap="none" spc="0" normalizeH="0" baseline="0" noProof="0" dirty="0">
                <a:ln>
                  <a:noFill/>
                </a:ln>
                <a:solidFill>
                  <a:prstClr val="white"/>
                </a:solidFill>
                <a:effectLst/>
                <a:uLnTx/>
                <a:uFillTx/>
                <a:latin typeface="Arial" charset="0"/>
                <a:ea typeface="+mn-ea"/>
                <a:cs typeface="Arial" charset="0"/>
              </a:rPr>
            </a:b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Slide Number Placeholder 2"/>
          <p:cNvSpPr>
            <a:spLocks noGrp="1"/>
          </p:cNvSpPr>
          <p:nvPr>
            <p:ph type="sldNum" sz="quarter" idx="12"/>
          </p:nvPr>
        </p:nvSpPr>
        <p:spPr>
          <a:xfrm>
            <a:off x="6503699" y="6173787"/>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800" b="1" i="0" u="none" strike="noStrike" kern="1200" cap="none" spc="0" normalizeH="0" baseline="0" noProof="0" smtClean="0">
                <a:ln>
                  <a:noFill/>
                </a:ln>
                <a:solidFill>
                  <a:schemeClr val="tx1"/>
                </a:solidFill>
                <a:effectLst/>
                <a:uLnTx/>
                <a:uFillTx/>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8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TextBox 5"/>
          <p:cNvSpPr txBox="1"/>
          <p:nvPr/>
        </p:nvSpPr>
        <p:spPr>
          <a:xfrm>
            <a:off x="496191" y="5135083"/>
            <a:ext cx="8141108" cy="83099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The Department has collected R31 million for the month of June 2021 and R97 million to date. Given that expenditure for self financing is R177 million this results in under collection of revenue by R80 million.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area needs to be closely monitored to ensure that we only expense against revenue generated.</a:t>
            </a:r>
          </a:p>
        </p:txBody>
      </p:sp>
      <p:pic>
        <p:nvPicPr>
          <p:cNvPr id="5" name="Picture 4"/>
          <p:cNvPicPr>
            <a:picLocks noChangeAspect="1"/>
          </p:cNvPicPr>
          <p:nvPr/>
        </p:nvPicPr>
        <p:blipFill>
          <a:blip r:embed="rId2"/>
          <a:stretch>
            <a:fillRect/>
          </a:stretch>
        </p:blipFill>
        <p:spPr>
          <a:xfrm>
            <a:off x="620111" y="1175554"/>
            <a:ext cx="7893268" cy="3800353"/>
          </a:xfrm>
          <a:prstGeom prst="rect">
            <a:avLst/>
          </a:prstGeom>
        </p:spPr>
      </p:pic>
    </p:spTree>
    <p:extLst>
      <p:ext uri="{BB962C8B-B14F-4D97-AF65-F5344CB8AC3E}">
        <p14:creationId xmlns:p14="http://schemas.microsoft.com/office/powerpoint/2010/main" val="1326195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DHA_APP_2021_web_small-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5" name="PERFORMANCE…"/>
          <p:cNvSpPr txBox="1"/>
          <p:nvPr/>
        </p:nvSpPr>
        <p:spPr>
          <a:xfrm>
            <a:off x="-2" y="0"/>
            <a:ext cx="9144001" cy="646327"/>
          </a:xfrm>
          <a:prstGeom prst="rect">
            <a:avLst/>
          </a:prstGeom>
          <a:solidFill>
            <a:schemeClr val="accent3">
              <a:lumMod val="60000"/>
              <a:lumOff val="40000"/>
            </a:schemeClr>
          </a:solidFill>
          <a:ln w="12700">
            <a:miter lim="400000"/>
          </a:ln>
        </p:spPr>
        <p:txBody>
          <a:bodyPr wrap="square" lIns="45718" tIns="45718" rIns="45718" bIns="45718">
            <a:spAutoFit/>
          </a:bodyPr>
          <a:lstStyle/>
          <a:p>
            <a:pPr lvl="0" algn="ctr">
              <a:defRPr/>
            </a:pPr>
            <a:r>
              <a:rPr lang="en-US" altLang="en-US" b="1" cap="all" dirty="0">
                <a:solidFill>
                  <a:prstClr val="black"/>
                </a:solidFill>
                <a:effectLst>
                  <a:outerShdw blurRad="38100" dist="38100" dir="2700000" rotWithShape="0">
                    <a:srgbClr val="000000">
                      <a:alpha val="43137"/>
                    </a:srgbClr>
                  </a:outerShdw>
                </a:effectLst>
                <a:latin typeface="Arial"/>
                <a:ea typeface="Arial"/>
                <a:cs typeface="Arial"/>
              </a:rPr>
              <a:t>BUDGET VERSUS EXPENDITURE AS AT </a:t>
            </a:r>
          </a:p>
          <a:p>
            <a:pPr lvl="0" algn="ctr">
              <a:defRPr/>
            </a:pPr>
            <a:r>
              <a:rPr lang="en-US" altLang="en-US" b="1" cap="all" dirty="0">
                <a:solidFill>
                  <a:prstClr val="black"/>
                </a:solidFill>
                <a:effectLst>
                  <a:outerShdw blurRad="38100" dist="38100" dir="2700000" rotWithShape="0">
                    <a:srgbClr val="000000">
                      <a:alpha val="43137"/>
                    </a:srgbClr>
                  </a:outerShdw>
                </a:effectLst>
                <a:latin typeface="Arial"/>
                <a:ea typeface="Arial"/>
                <a:cs typeface="Arial"/>
              </a:rPr>
              <a:t>30 SEPTEMBER 2021</a:t>
            </a:r>
          </a:p>
        </p:txBody>
      </p:sp>
    </p:spTree>
    <p:extLst>
      <p:ext uri="{BB962C8B-B14F-4D97-AF65-F5344CB8AC3E}">
        <p14:creationId xmlns:p14="http://schemas.microsoft.com/office/powerpoint/2010/main" val="237233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382800"/>
            <a:ext cx="8832716" cy="342723"/>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alt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383059" y="-151914"/>
            <a:ext cx="8411806" cy="175432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C0504D">
                    <a:lumMod val="50000"/>
                  </a:srgbClr>
                </a:solidFill>
                <a:effectLst/>
                <a:uLnTx/>
                <a:uFillTx/>
                <a:latin typeface="Calibri"/>
                <a:ea typeface="+mn-ea"/>
                <a:cs typeface="+mn-cs"/>
              </a:rPr>
              <a:t/>
            </a:r>
            <a:br>
              <a:rPr kumimoji="0" lang="en-ZA" sz="2400" b="1" i="0" u="none" strike="noStrike" kern="1200" cap="none" spc="0" normalizeH="0" baseline="0" noProof="0" dirty="0">
                <a:ln>
                  <a:noFill/>
                </a:ln>
                <a:solidFill>
                  <a:srgbClr val="C0504D">
                    <a:lumMod val="50000"/>
                  </a:srgbClr>
                </a:solidFill>
                <a:effectLst/>
                <a:uLnTx/>
                <a:uFillTx/>
                <a:latin typeface="Calibri"/>
                <a:ea typeface="+mn-ea"/>
                <a:cs typeface="+mn-cs"/>
              </a:rPr>
            </a:br>
            <a:r>
              <a:rPr kumimoji="0" lang="en-US"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BUDGET VS EXPENDITURE AS AT 30 SEPTEMBER 2021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ct val="50000"/>
              </a:spcBef>
              <a:spcAft>
                <a:spcPts val="1800"/>
              </a:spcAft>
              <a:buClrTx/>
              <a:buSzTx/>
              <a:buFontTx/>
              <a:buNone/>
              <a:tabLst/>
              <a:defRPr/>
            </a:pPr>
            <a:endParaRPr kumimoji="0" lang="en-US" alt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14DCD9-1F6B-0E4A-9846-41EAF1CD698E}" type="slidenum">
              <a:rPr kumimoji="0" lang="en-US" sz="1800" b="1"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Rectangle 1"/>
          <p:cNvSpPr/>
          <p:nvPr/>
        </p:nvSpPr>
        <p:spPr>
          <a:xfrm>
            <a:off x="311284" y="1098292"/>
            <a:ext cx="8527917"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8000"/>
              </a:solidFill>
              <a:effectLst/>
              <a:uLnTx/>
              <a:uFillTx/>
              <a:latin typeface="Arial" pitchFamily="34" charset="0"/>
              <a:ea typeface="+mn-ea"/>
              <a:cs typeface="Arial" pitchFamily="34" charset="0"/>
            </a:endParaRPr>
          </a:p>
        </p:txBody>
      </p:sp>
      <p:sp>
        <p:nvSpPr>
          <p:cNvPr id="11" name="Footer Placeholder 10"/>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3"/>
          <a:stretch>
            <a:fillRect/>
          </a:stretch>
        </p:blipFill>
        <p:spPr>
          <a:xfrm>
            <a:off x="383059" y="991930"/>
            <a:ext cx="8284854" cy="3384126"/>
          </a:xfrm>
          <a:prstGeom prst="rect">
            <a:avLst/>
          </a:prstGeom>
        </p:spPr>
      </p:pic>
      <p:pic>
        <p:nvPicPr>
          <p:cNvPr id="8" name="Picture 7"/>
          <p:cNvPicPr>
            <a:picLocks noChangeAspect="1"/>
          </p:cNvPicPr>
          <p:nvPr/>
        </p:nvPicPr>
        <p:blipFill>
          <a:blip r:embed="rId4"/>
          <a:stretch>
            <a:fillRect/>
          </a:stretch>
        </p:blipFill>
        <p:spPr>
          <a:xfrm>
            <a:off x="383059" y="4368967"/>
            <a:ext cx="8303741" cy="1698706"/>
          </a:xfrm>
          <a:prstGeom prst="rect">
            <a:avLst/>
          </a:prstGeom>
        </p:spPr>
      </p:pic>
    </p:spTree>
    <p:extLst>
      <p:ext uri="{BB962C8B-B14F-4D97-AF65-F5344CB8AC3E}">
        <p14:creationId xmlns:p14="http://schemas.microsoft.com/office/powerpoint/2010/main" val="10556883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 y="278200"/>
            <a:ext cx="881634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a:ea typeface="+mn-ea"/>
                <a:cs typeface="Arial"/>
              </a:rPr>
              <a:t>EXPENDITURE AS AT 30/09/2021 – PER ECONOMIC CLASSIFICATION</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Slide Number Placeholder 2"/>
          <p:cNvSpPr>
            <a:spLocks noGrp="1"/>
          </p:cNvSpPr>
          <p:nvPr>
            <p:ph type="sldNum" sz="quarter" idx="12"/>
          </p:nvPr>
        </p:nvSpPr>
        <p:spPr>
          <a:xfrm>
            <a:off x="6632027" y="6173787"/>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800" b="1"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Footer Placeholder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3"/>
          <a:stretch>
            <a:fillRect/>
          </a:stretch>
        </p:blipFill>
        <p:spPr>
          <a:xfrm>
            <a:off x="420414" y="1145628"/>
            <a:ext cx="8345213" cy="4656082"/>
          </a:xfrm>
          <a:prstGeom prst="rect">
            <a:avLst/>
          </a:prstGeom>
        </p:spPr>
      </p:pic>
    </p:spTree>
    <p:extLst>
      <p:ext uri="{BB962C8B-B14F-4D97-AF65-F5344CB8AC3E}">
        <p14:creationId xmlns:p14="http://schemas.microsoft.com/office/powerpoint/2010/main" val="16101411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828" y="273444"/>
            <a:ext cx="8549954" cy="461665"/>
          </a:xfrm>
          <a:prstGeom prst="rect">
            <a:avLst/>
          </a:prstGeom>
        </p:spPr>
        <p:txBody>
          <a:bodyPr wrap="square">
            <a:spAutoFit/>
          </a:bodyPr>
          <a:lstStyle/>
          <a:p>
            <a:pPr marL="0" marR="0" lvl="0" indent="0" algn="ctr" defTabSz="457200" rtl="0" eaLnBrk="1" fontAlgn="auto" latinLnBrk="0" hangingPunct="1">
              <a:lnSpc>
                <a:spcPct val="100000"/>
              </a:lnSpc>
              <a:spcBef>
                <a:spcPct val="50000"/>
              </a:spcBef>
              <a:spcAft>
                <a:spcPts val="18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mn-cs"/>
              </a:rPr>
              <a:t>EXPENDITURE AS AT 30/09/2021  - PROVINCES</a:t>
            </a:r>
            <a:endParaRPr kumimoji="0" lang="en-US" alt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14DCD9-1F6B-0E4A-9846-41EAF1CD698E}" type="slidenum">
              <a:rPr kumimoji="0" lang="en-US" sz="1800" b="1"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Rectangle 1"/>
          <p:cNvSpPr/>
          <p:nvPr/>
        </p:nvSpPr>
        <p:spPr>
          <a:xfrm>
            <a:off x="333828" y="5482015"/>
            <a:ext cx="8702607"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Note: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Spending for Provinces is within the linear projection of 50.0%.</a:t>
            </a:r>
          </a:p>
        </p:txBody>
      </p:sp>
      <p:pic>
        <p:nvPicPr>
          <p:cNvPr id="3" name="Picture 2"/>
          <p:cNvPicPr>
            <a:picLocks noChangeAspect="1"/>
          </p:cNvPicPr>
          <p:nvPr/>
        </p:nvPicPr>
        <p:blipFill>
          <a:blip r:embed="rId3"/>
          <a:stretch>
            <a:fillRect/>
          </a:stretch>
        </p:blipFill>
        <p:spPr>
          <a:xfrm>
            <a:off x="396507" y="1103317"/>
            <a:ext cx="8350981" cy="786452"/>
          </a:xfrm>
          <a:prstGeom prst="rect">
            <a:avLst/>
          </a:prstGeom>
          <a:ln>
            <a:solidFill>
              <a:schemeClr val="tx1"/>
            </a:solidFill>
          </a:ln>
        </p:spPr>
      </p:pic>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p:nvPicPr>
        <p:blipFill>
          <a:blip r:embed="rId4"/>
          <a:stretch>
            <a:fillRect/>
          </a:stretch>
        </p:blipFill>
        <p:spPr>
          <a:xfrm>
            <a:off x="396507" y="1889769"/>
            <a:ext cx="8350981" cy="3491528"/>
          </a:xfrm>
          <a:prstGeom prst="rect">
            <a:avLst/>
          </a:prstGeom>
        </p:spPr>
      </p:pic>
    </p:spTree>
    <p:extLst>
      <p:ext uri="{BB962C8B-B14F-4D97-AF65-F5344CB8AC3E}">
        <p14:creationId xmlns:p14="http://schemas.microsoft.com/office/powerpoint/2010/main" val="17745933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8FE3-EC57-4634-ADFE-D592432060A8}"/>
              </a:ext>
            </a:extLst>
          </p:cNvPr>
          <p:cNvSpPr>
            <a:spLocks noGrp="1"/>
          </p:cNvSpPr>
          <p:nvPr>
            <p:ph type="title"/>
          </p:nvPr>
        </p:nvSpPr>
        <p:spPr>
          <a:xfrm>
            <a:off x="304222" y="235027"/>
            <a:ext cx="8505825" cy="647700"/>
          </a:xfrm>
        </p:spPr>
        <p:txBody>
          <a:bodyPr>
            <a:normAutofit fontScale="90000"/>
          </a:bodyPr>
          <a:lstStyle/>
          <a:p>
            <a:r>
              <a:rPr lang="en-GB" sz="2800" b="1" dirty="0">
                <a:solidFill>
                  <a:schemeClr val="bg1"/>
                </a:solidFill>
                <a:latin typeface="Arial" panose="020B0604020202020204" pitchFamily="34" charset="0"/>
                <a:cs typeface="Arial" panose="020B0604020202020204" pitchFamily="34" charset="0"/>
              </a:rPr>
              <a:t>COVID -19 SPENDING AS AT 30 SEPTEMBER 2021</a:t>
            </a:r>
          </a:p>
        </p:txBody>
      </p:sp>
      <p:sp>
        <p:nvSpPr>
          <p:cNvPr id="4" name="Slide Number Placeholder 3">
            <a:extLst>
              <a:ext uri="{FF2B5EF4-FFF2-40B4-BE49-F238E27FC236}">
                <a16:creationId xmlns:a16="http://schemas.microsoft.com/office/drawing/2014/main" id="{2221FCB6-0BAA-4AFC-90E1-A8D205A2F8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14DCD9-1F6B-0E4A-9846-41EAF1CD698E}" type="slidenum">
              <a:rPr kumimoji="0" lang="en-US" sz="1800" b="1"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420414" y="1061545"/>
            <a:ext cx="8266386" cy="4813738"/>
          </a:xfrm>
          <a:prstGeom prst="rect">
            <a:avLst/>
          </a:prstGeom>
        </p:spPr>
      </p:pic>
    </p:spTree>
    <p:extLst>
      <p:ext uri="{BB962C8B-B14F-4D97-AF65-F5344CB8AC3E}">
        <p14:creationId xmlns:p14="http://schemas.microsoft.com/office/powerpoint/2010/main" val="16257255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8761"/>
            <a:ext cx="8901113"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charset="0"/>
                <a:ea typeface="+mn-ea"/>
                <a:cs typeface="Arial" charset="0"/>
              </a:rPr>
              <a:t>REVENUE COLLECTED AS AT 30/09/2021</a:t>
            </a:r>
            <a:r>
              <a:rPr kumimoji="0" lang="en-US" sz="2800" b="0" i="0" u="none" strike="noStrike" kern="1200" cap="none" spc="0" normalizeH="0" baseline="0" noProof="0" dirty="0">
                <a:ln>
                  <a:noFill/>
                </a:ln>
                <a:solidFill>
                  <a:prstClr val="white"/>
                </a:solidFill>
                <a:effectLst/>
                <a:uLnTx/>
                <a:uFillTx/>
                <a:latin typeface="Arial" charset="0"/>
                <a:ea typeface="+mn-ea"/>
                <a:cs typeface="Arial" charset="0"/>
              </a:rPr>
              <a:t/>
            </a:r>
            <a:br>
              <a:rPr kumimoji="0" lang="en-US" sz="2800" b="0" i="0" u="none" strike="noStrike" kern="1200" cap="none" spc="0" normalizeH="0" baseline="0" noProof="0" dirty="0">
                <a:ln>
                  <a:noFill/>
                </a:ln>
                <a:solidFill>
                  <a:prstClr val="white"/>
                </a:solidFill>
                <a:effectLst/>
                <a:uLnTx/>
                <a:uFillTx/>
                <a:latin typeface="Arial" charset="0"/>
                <a:ea typeface="+mn-ea"/>
                <a:cs typeface="Arial" charset="0"/>
              </a:rPr>
            </a:b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Slide Number Placeholder 2"/>
          <p:cNvSpPr>
            <a:spLocks noGrp="1"/>
          </p:cNvSpPr>
          <p:nvPr>
            <p:ph type="sldNum" sz="quarter" idx="12"/>
          </p:nvPr>
        </p:nvSpPr>
        <p:spPr>
          <a:xfrm>
            <a:off x="6767513" y="6331468"/>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800" b="1"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Footer Placeholder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2"/>
          <a:stretch>
            <a:fillRect/>
          </a:stretch>
        </p:blipFill>
        <p:spPr>
          <a:xfrm>
            <a:off x="496191" y="1145628"/>
            <a:ext cx="8038209" cy="3781747"/>
          </a:xfrm>
          <a:prstGeom prst="rect">
            <a:avLst/>
          </a:prstGeom>
        </p:spPr>
      </p:pic>
    </p:spTree>
    <p:extLst>
      <p:ext uri="{BB962C8B-B14F-4D97-AF65-F5344CB8AC3E}">
        <p14:creationId xmlns:p14="http://schemas.microsoft.com/office/powerpoint/2010/main" val="37201765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DHA_APP_2021_web_small-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5" name="PERFORMANCE…"/>
          <p:cNvSpPr txBox="1"/>
          <p:nvPr/>
        </p:nvSpPr>
        <p:spPr>
          <a:xfrm>
            <a:off x="-2" y="0"/>
            <a:ext cx="9144001" cy="646327"/>
          </a:xfrm>
          <a:prstGeom prst="rect">
            <a:avLst/>
          </a:prstGeom>
          <a:solidFill>
            <a:schemeClr val="accent3">
              <a:lumMod val="60000"/>
              <a:lumOff val="40000"/>
            </a:schemeClr>
          </a:solidFill>
          <a:ln w="12700">
            <a:miter lim="400000"/>
          </a:ln>
        </p:spPr>
        <p:txBody>
          <a:bodyPr wrap="square" lIns="45718" tIns="45718" rIns="45718" bIns="45718">
            <a:spAutoFit/>
          </a:bodyPr>
          <a:lstStyle/>
          <a:p>
            <a:pPr lvl="0" algn="ctr">
              <a:defRPr/>
            </a:pPr>
            <a:r>
              <a:rPr lang="en-US" altLang="en-US" b="1" cap="all" dirty="0">
                <a:solidFill>
                  <a:prstClr val="black"/>
                </a:solidFill>
                <a:effectLst>
                  <a:outerShdw blurRad="38100" dist="38100" dir="2700000" rotWithShape="0">
                    <a:srgbClr val="000000">
                      <a:alpha val="43137"/>
                    </a:srgbClr>
                  </a:outerShdw>
                </a:effectLst>
                <a:latin typeface="Arial"/>
                <a:ea typeface="Arial"/>
                <a:cs typeface="Arial"/>
              </a:rPr>
              <a:t>BUDGET VERSUS EXPENDITURE AS AT </a:t>
            </a:r>
          </a:p>
          <a:p>
            <a:pPr lvl="0" algn="ctr">
              <a:defRPr/>
            </a:pPr>
            <a:r>
              <a:rPr lang="en-US" altLang="en-US" b="1" cap="all" dirty="0">
                <a:solidFill>
                  <a:prstClr val="black"/>
                </a:solidFill>
                <a:effectLst>
                  <a:outerShdw blurRad="38100" dist="38100" dir="2700000" rotWithShape="0">
                    <a:srgbClr val="000000">
                      <a:alpha val="43137"/>
                    </a:srgbClr>
                  </a:outerShdw>
                </a:effectLst>
                <a:latin typeface="Arial"/>
                <a:ea typeface="Arial"/>
                <a:cs typeface="Arial"/>
              </a:rPr>
              <a:t>31 DECEMBER 2021</a:t>
            </a:r>
          </a:p>
        </p:txBody>
      </p:sp>
    </p:spTree>
    <p:extLst>
      <p:ext uri="{BB962C8B-B14F-4D97-AF65-F5344CB8AC3E}">
        <p14:creationId xmlns:p14="http://schemas.microsoft.com/office/powerpoint/2010/main" val="2531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382800"/>
            <a:ext cx="8832716" cy="342723"/>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alt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383059" y="-151914"/>
            <a:ext cx="8411806" cy="175432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C0504D">
                    <a:lumMod val="50000"/>
                  </a:srgbClr>
                </a:solidFill>
                <a:effectLst/>
                <a:uLnTx/>
                <a:uFillTx/>
                <a:latin typeface="Calibri"/>
                <a:ea typeface="+mn-ea"/>
                <a:cs typeface="+mn-cs"/>
              </a:rPr>
              <a:t/>
            </a:r>
            <a:br>
              <a:rPr kumimoji="0" lang="en-ZA" sz="2400" b="1" i="0" u="none" strike="noStrike" kern="1200" cap="none" spc="0" normalizeH="0" baseline="0" noProof="0" dirty="0">
                <a:ln>
                  <a:noFill/>
                </a:ln>
                <a:solidFill>
                  <a:srgbClr val="C0504D">
                    <a:lumMod val="50000"/>
                  </a:srgbClr>
                </a:solidFill>
                <a:effectLst/>
                <a:uLnTx/>
                <a:uFillTx/>
                <a:latin typeface="Calibri"/>
                <a:ea typeface="+mn-ea"/>
                <a:cs typeface="+mn-cs"/>
              </a:rPr>
            </a:br>
            <a:r>
              <a:rPr kumimoji="0" lang="en-US"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BUDGET VS EXPENDITURE AS AT 31 DECEMBER 2021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ct val="50000"/>
              </a:spcBef>
              <a:spcAft>
                <a:spcPts val="1800"/>
              </a:spcAft>
              <a:buClrTx/>
              <a:buSzTx/>
              <a:buFontTx/>
              <a:buNone/>
              <a:tabLst/>
              <a:defRPr/>
            </a:pPr>
            <a:endParaRPr kumimoji="0" lang="en-US" alt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14DCD9-1F6B-0E4A-9846-41EAF1CD698E}" type="slidenum">
              <a:rPr kumimoji="0" lang="en-US" sz="1800" b="1"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Rectangle 1"/>
          <p:cNvSpPr/>
          <p:nvPr/>
        </p:nvSpPr>
        <p:spPr>
          <a:xfrm>
            <a:off x="311284" y="1098292"/>
            <a:ext cx="8527917"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8000"/>
              </a:solidFill>
              <a:effectLst/>
              <a:uLnTx/>
              <a:uFillTx/>
              <a:latin typeface="Arial" pitchFamily="34" charset="0"/>
              <a:ea typeface="+mn-ea"/>
              <a:cs typeface="Arial" pitchFamily="34" charset="0"/>
            </a:endParaRPr>
          </a:p>
        </p:txBody>
      </p:sp>
      <p:sp>
        <p:nvSpPr>
          <p:cNvPr id="11" name="Footer Placeholder 10"/>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a:off x="383060" y="998484"/>
            <a:ext cx="8303740" cy="3375684"/>
          </a:xfrm>
          <a:prstGeom prst="rect">
            <a:avLst/>
          </a:prstGeom>
        </p:spPr>
      </p:pic>
      <p:pic>
        <p:nvPicPr>
          <p:cNvPr id="9" name="Picture 8"/>
          <p:cNvPicPr>
            <a:picLocks noChangeAspect="1"/>
          </p:cNvPicPr>
          <p:nvPr/>
        </p:nvPicPr>
        <p:blipFill>
          <a:blip r:embed="rId4"/>
          <a:stretch>
            <a:fillRect/>
          </a:stretch>
        </p:blipFill>
        <p:spPr>
          <a:xfrm>
            <a:off x="311285" y="4374167"/>
            <a:ext cx="8375516" cy="1637749"/>
          </a:xfrm>
          <a:prstGeom prst="rect">
            <a:avLst/>
          </a:prstGeom>
        </p:spPr>
      </p:pic>
    </p:spTree>
    <p:extLst>
      <p:ext uri="{BB962C8B-B14F-4D97-AF65-F5344CB8AC3E}">
        <p14:creationId xmlns:p14="http://schemas.microsoft.com/office/powerpoint/2010/main" val="38086249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 y="278200"/>
            <a:ext cx="881634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a:ea typeface="+mn-ea"/>
                <a:cs typeface="Arial"/>
              </a:rPr>
              <a:t>EXPENDITURE AS AT 31/12/2021 – PER ECONOMIC CLASSIFICATION</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Slide Number Placeholder 2"/>
          <p:cNvSpPr>
            <a:spLocks noGrp="1"/>
          </p:cNvSpPr>
          <p:nvPr>
            <p:ph type="sldNum" sz="quarter" idx="12"/>
          </p:nvPr>
        </p:nvSpPr>
        <p:spPr>
          <a:xfrm>
            <a:off x="6600497" y="6356350"/>
            <a:ext cx="2133600" cy="18256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800" b="1"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Footer Placeholder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3"/>
          <a:stretch>
            <a:fillRect/>
          </a:stretch>
        </p:blipFill>
        <p:spPr>
          <a:xfrm>
            <a:off x="420414" y="1061545"/>
            <a:ext cx="8313683" cy="4813737"/>
          </a:xfrm>
          <a:prstGeom prst="rect">
            <a:avLst/>
          </a:prstGeom>
        </p:spPr>
      </p:pic>
    </p:spTree>
    <p:extLst>
      <p:ext uri="{BB962C8B-B14F-4D97-AF65-F5344CB8AC3E}">
        <p14:creationId xmlns:p14="http://schemas.microsoft.com/office/powerpoint/2010/main" val="4132023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nSpc>
                <a:spcPct val="110000"/>
              </a:lnSpc>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125" name="Slide Number Placeholder 3"/>
          <p:cNvSpPr>
            <a:spLocks noGrp="1"/>
          </p:cNvSpPr>
          <p:nvPr>
            <p:ph type="sldNum" sz="quarter" idx="12"/>
          </p:nvPr>
        </p:nvSpPr>
        <p:spPr bwMode="auto">
          <a:xfrm>
            <a:off x="4350260" y="6301587"/>
            <a:ext cx="293971" cy="289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7</a:t>
            </a:fld>
            <a:endParaRPr lang="en-ZA" altLang="en-US" sz="1800" b="1" dirty="0"/>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7" name="TextBox 7"/>
          <p:cNvSpPr txBox="1"/>
          <p:nvPr/>
        </p:nvSpPr>
        <p:spPr>
          <a:xfrm>
            <a:off x="33338" y="35790"/>
            <a:ext cx="9027535" cy="461665"/>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p:spPr>
        <p:txBody>
          <a:bodyPr wrap="square">
            <a:spAutoFit/>
          </a:bodyPr>
          <a:lstStyle/>
          <a:p>
            <a:pPr algn="ctr">
              <a:spcAft>
                <a:spcPts val="1200"/>
              </a:spcAft>
              <a:buFont typeface="Wingdings" panose="05000000000000000000" pitchFamily="2" charset="2"/>
              <a:buNone/>
            </a:pPr>
            <a:r>
              <a:rPr lang="en-ZA" altLang="en-US" sz="2400" b="1" dirty="0">
                <a:latin typeface="Arial" panose="020B0604020202020204" pitchFamily="34" charset="0"/>
                <a:cs typeface="Arial" panose="020B0604020202020204" pitchFamily="34" charset="0"/>
              </a:rPr>
              <a:t>DHA OVERALL APP PERFORMANCE FOR QUARTER 1</a:t>
            </a:r>
            <a:endParaRPr lang="en-US" altLang="en-US" sz="2400" b="1" dirty="0">
              <a:latin typeface="Arial" panose="020B0604020202020204" pitchFamily="34" charset="0"/>
              <a:cs typeface="Arial" panose="020B0604020202020204" pitchFamily="34" charset="0"/>
            </a:endParaRPr>
          </a:p>
        </p:txBody>
      </p:sp>
      <p:sp>
        <p:nvSpPr>
          <p:cNvPr id="3" name="Rectangle 2"/>
          <p:cNvSpPr/>
          <p:nvPr/>
        </p:nvSpPr>
        <p:spPr>
          <a:xfrm>
            <a:off x="0" y="535555"/>
            <a:ext cx="9144000" cy="923330"/>
          </a:xfrm>
          <a:prstGeom prst="rect">
            <a:avLst/>
          </a:prstGeom>
        </p:spPr>
        <p:txBody>
          <a:bodyPr wrap="square">
            <a:spAutoFit/>
          </a:bodyPr>
          <a:lstStyle/>
          <a:p>
            <a:r>
              <a:rPr lang="en-GB" altLang="en-US" dirty="0">
                <a:latin typeface="Arial" panose="020B0604020202020204" pitchFamily="34" charset="0"/>
                <a:cs typeface="Arial" panose="020B0604020202020204" pitchFamily="34" charset="0"/>
              </a:rPr>
              <a:t>The Department of Home Affairs (DHA) had 27 targets planned for the 1</a:t>
            </a:r>
            <a:r>
              <a:rPr lang="en-GB" altLang="en-US" baseline="30000" dirty="0">
                <a:latin typeface="Arial" panose="020B0604020202020204" pitchFamily="34" charset="0"/>
                <a:cs typeface="Arial" panose="020B0604020202020204" pitchFamily="34" charset="0"/>
              </a:rPr>
              <a:t>st</a:t>
            </a:r>
            <a:r>
              <a:rPr lang="en-GB" altLang="en-US" dirty="0">
                <a:latin typeface="Arial" panose="020B0604020202020204" pitchFamily="34" charset="0"/>
                <a:cs typeface="Arial" panose="020B0604020202020204" pitchFamily="34" charset="0"/>
              </a:rPr>
              <a:t> quarter of 2021/22 financial year of which 19 (</a:t>
            </a:r>
            <a:r>
              <a:rPr lang="en-GB" altLang="en-US" b="1" dirty="0">
                <a:latin typeface="Arial" panose="020B0604020202020204" pitchFamily="34" charset="0"/>
                <a:cs typeface="Arial" panose="020B0604020202020204" pitchFamily="34" charset="0"/>
              </a:rPr>
              <a:t>70%</a:t>
            </a:r>
            <a:r>
              <a:rPr lang="en-GB" altLang="en-US" dirty="0">
                <a:latin typeface="Arial" panose="020B0604020202020204" pitchFamily="34" charset="0"/>
                <a:cs typeface="Arial" panose="020B0604020202020204" pitchFamily="34" charset="0"/>
              </a:rPr>
              <a:t>) were achieved and 8 (</a:t>
            </a:r>
            <a:r>
              <a:rPr lang="en-GB" altLang="en-US" b="1" dirty="0">
                <a:latin typeface="Arial" panose="020B0604020202020204" pitchFamily="34" charset="0"/>
                <a:cs typeface="Arial" panose="020B0604020202020204" pitchFamily="34" charset="0"/>
              </a:rPr>
              <a:t>30%</a:t>
            </a:r>
            <a:r>
              <a:rPr lang="en-GB" altLang="en-US" dirty="0">
                <a:latin typeface="Arial" panose="020B0604020202020204" pitchFamily="34" charset="0"/>
                <a:cs typeface="Arial" panose="020B0604020202020204" pitchFamily="34" charset="0"/>
              </a:rPr>
              <a:t>) targets were not achieved</a:t>
            </a:r>
            <a:r>
              <a:rPr lang="en-ZA" altLang="en-US" dirty="0">
                <a:latin typeface="Arial" panose="020B0604020202020204" pitchFamily="34" charset="0"/>
                <a:cs typeface="Arial" panose="020B0604020202020204" pitchFamily="34" charset="0"/>
              </a:rPr>
              <a:t>.</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461843123"/>
              </p:ext>
            </p:extLst>
          </p:nvPr>
        </p:nvGraphicFramePr>
        <p:xfrm>
          <a:off x="107950" y="1838323"/>
          <a:ext cx="8952923" cy="4128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68770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828" y="273444"/>
            <a:ext cx="8549954" cy="461665"/>
          </a:xfrm>
          <a:prstGeom prst="rect">
            <a:avLst/>
          </a:prstGeom>
        </p:spPr>
        <p:txBody>
          <a:bodyPr wrap="square">
            <a:spAutoFit/>
          </a:bodyPr>
          <a:lstStyle/>
          <a:p>
            <a:pPr marL="0" marR="0" lvl="0" indent="0" algn="ctr" defTabSz="457200" rtl="0" eaLnBrk="1" fontAlgn="auto" latinLnBrk="0" hangingPunct="1">
              <a:lnSpc>
                <a:spcPct val="100000"/>
              </a:lnSpc>
              <a:spcBef>
                <a:spcPct val="50000"/>
              </a:spcBef>
              <a:spcAft>
                <a:spcPts val="18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mn-cs"/>
              </a:rPr>
              <a:t>EXPENDITURE AS AT 31/12/2021  - PROVINCES</a:t>
            </a:r>
            <a:endParaRPr kumimoji="0" lang="en-US" alt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14DCD9-1F6B-0E4A-9846-41EAF1CD698E}" type="slidenum">
              <a:rPr kumimoji="0" lang="en-US" sz="1800" b="1"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Rectangle 1"/>
          <p:cNvSpPr/>
          <p:nvPr/>
        </p:nvSpPr>
        <p:spPr>
          <a:xfrm>
            <a:off x="333828" y="5482015"/>
            <a:ext cx="8702607"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Note: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Spending for Provinces is within the 2% variance of linear projection.</a:t>
            </a:r>
          </a:p>
        </p:txBody>
      </p:sp>
      <p:pic>
        <p:nvPicPr>
          <p:cNvPr id="3" name="Picture 2"/>
          <p:cNvPicPr>
            <a:picLocks noChangeAspect="1"/>
          </p:cNvPicPr>
          <p:nvPr/>
        </p:nvPicPr>
        <p:blipFill>
          <a:blip r:embed="rId3"/>
          <a:stretch>
            <a:fillRect/>
          </a:stretch>
        </p:blipFill>
        <p:spPr>
          <a:xfrm>
            <a:off x="396507" y="1103317"/>
            <a:ext cx="8350981" cy="786452"/>
          </a:xfrm>
          <a:prstGeom prst="rect">
            <a:avLst/>
          </a:prstGeom>
          <a:ln>
            <a:solidFill>
              <a:schemeClr val="tx1"/>
            </a:solidFill>
          </a:ln>
        </p:spPr>
      </p:pic>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p:nvPicPr>
        <p:blipFill>
          <a:blip r:embed="rId4"/>
          <a:stretch>
            <a:fillRect/>
          </a:stretch>
        </p:blipFill>
        <p:spPr>
          <a:xfrm>
            <a:off x="396507" y="1889769"/>
            <a:ext cx="8350981" cy="3375914"/>
          </a:xfrm>
          <a:prstGeom prst="rect">
            <a:avLst/>
          </a:prstGeom>
        </p:spPr>
      </p:pic>
    </p:spTree>
    <p:extLst>
      <p:ext uri="{BB962C8B-B14F-4D97-AF65-F5344CB8AC3E}">
        <p14:creationId xmlns:p14="http://schemas.microsoft.com/office/powerpoint/2010/main" val="40824911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8FE3-EC57-4634-ADFE-D592432060A8}"/>
              </a:ext>
            </a:extLst>
          </p:cNvPr>
          <p:cNvSpPr>
            <a:spLocks noGrp="1"/>
          </p:cNvSpPr>
          <p:nvPr>
            <p:ph type="title"/>
          </p:nvPr>
        </p:nvSpPr>
        <p:spPr>
          <a:xfrm>
            <a:off x="304222" y="235027"/>
            <a:ext cx="8505825" cy="647700"/>
          </a:xfrm>
        </p:spPr>
        <p:txBody>
          <a:bodyPr>
            <a:normAutofit/>
          </a:bodyPr>
          <a:lstStyle/>
          <a:p>
            <a:r>
              <a:rPr lang="en-GB" sz="2400" b="1" dirty="0">
                <a:solidFill>
                  <a:schemeClr val="bg1"/>
                </a:solidFill>
                <a:latin typeface="Arial" panose="020B0604020202020204" pitchFamily="34" charset="0"/>
                <a:cs typeface="Arial" panose="020B0604020202020204" pitchFamily="34" charset="0"/>
              </a:rPr>
              <a:t>COVID -19 SPENDING AS AT 31 DECEMBER 2021</a:t>
            </a:r>
          </a:p>
        </p:txBody>
      </p:sp>
      <p:sp>
        <p:nvSpPr>
          <p:cNvPr id="4" name="Slide Number Placeholder 3">
            <a:extLst>
              <a:ext uri="{FF2B5EF4-FFF2-40B4-BE49-F238E27FC236}">
                <a16:creationId xmlns:a16="http://schemas.microsoft.com/office/drawing/2014/main" id="{2221FCB6-0BAA-4AFC-90E1-A8D205A2F807}"/>
              </a:ext>
            </a:extLst>
          </p:cNvPr>
          <p:cNvSpPr>
            <a:spLocks noGrp="1"/>
          </p:cNvSpPr>
          <p:nvPr>
            <p:ph type="sldNum" sz="quarter" idx="12"/>
          </p:nvPr>
        </p:nvSpPr>
        <p:spPr>
          <a:xfrm>
            <a:off x="6755330" y="6356349"/>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14DCD9-1F6B-0E4A-9846-41EAF1CD698E}" type="slidenum">
              <a:rPr kumimoji="0" lang="en-US" sz="1800" b="1"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a:off x="504496" y="1040524"/>
            <a:ext cx="8182303" cy="4876799"/>
          </a:xfrm>
          <a:prstGeom prst="rect">
            <a:avLst/>
          </a:prstGeom>
        </p:spPr>
      </p:pic>
    </p:spTree>
    <p:extLst>
      <p:ext uri="{BB962C8B-B14F-4D97-AF65-F5344CB8AC3E}">
        <p14:creationId xmlns:p14="http://schemas.microsoft.com/office/powerpoint/2010/main" val="31360302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8761"/>
            <a:ext cx="8901113"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charset="0"/>
                <a:ea typeface="+mn-ea"/>
                <a:cs typeface="Arial" charset="0"/>
              </a:rPr>
              <a:t>REVENUE COLLECTED AS AT 31/12/2021</a:t>
            </a:r>
            <a:r>
              <a:rPr kumimoji="0" lang="en-US" sz="2400" b="0" i="0" u="none" strike="noStrike" kern="1200" cap="none" spc="0" normalizeH="0" baseline="0" noProof="0" dirty="0">
                <a:ln>
                  <a:noFill/>
                </a:ln>
                <a:solidFill>
                  <a:prstClr val="white"/>
                </a:solidFill>
                <a:effectLst/>
                <a:uLnTx/>
                <a:uFillTx/>
                <a:latin typeface="Arial" charset="0"/>
                <a:ea typeface="+mn-ea"/>
                <a:cs typeface="Arial" charset="0"/>
              </a:rPr>
              <a:t/>
            </a:r>
            <a:br>
              <a:rPr kumimoji="0" lang="en-US" sz="2400" b="0" i="0" u="none" strike="noStrike" kern="1200" cap="none" spc="0" normalizeH="0" baseline="0" noProof="0" dirty="0">
                <a:ln>
                  <a:noFill/>
                </a:ln>
                <a:solidFill>
                  <a:prstClr val="white"/>
                </a:solidFill>
                <a:effectLst/>
                <a:uLnTx/>
                <a:uFillTx/>
                <a:latin typeface="Arial" charset="0"/>
                <a:ea typeface="+mn-ea"/>
                <a:cs typeface="Arial" charset="0"/>
              </a:rPr>
            </a:b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Slide Number Placeholder 2"/>
          <p:cNvSpPr>
            <a:spLocks noGrp="1"/>
          </p:cNvSpPr>
          <p:nvPr>
            <p:ph type="sldNum" sz="quarter" idx="12"/>
          </p:nvPr>
        </p:nvSpPr>
        <p:spPr>
          <a:xfrm>
            <a:off x="6637600" y="6356349"/>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800" b="1"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496191" y="5135083"/>
            <a:ext cx="8141108" cy="83099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The Department has collected R38 million for the month of December 2021 and R322 million to date. Given that expenditure for self financing is R434 million this results in under collection of revenue by R112 million.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area needs to be closely monitored to ensure that we only expense against revenue generated.</a:t>
            </a:r>
          </a:p>
        </p:txBody>
      </p:sp>
      <p:sp>
        <p:nvSpPr>
          <p:cNvPr id="2" name="Footer Placeholder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p:nvPicPr>
        <p:blipFill>
          <a:blip r:embed="rId2"/>
          <a:stretch>
            <a:fillRect/>
          </a:stretch>
        </p:blipFill>
        <p:spPr>
          <a:xfrm>
            <a:off x="496191" y="1273378"/>
            <a:ext cx="8141108" cy="3664507"/>
          </a:xfrm>
          <a:prstGeom prst="rect">
            <a:avLst/>
          </a:prstGeom>
        </p:spPr>
      </p:pic>
    </p:spTree>
    <p:extLst>
      <p:ext uri="{BB962C8B-B14F-4D97-AF65-F5344CB8AC3E}">
        <p14:creationId xmlns:p14="http://schemas.microsoft.com/office/powerpoint/2010/main" val="15160666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 typeface="+mj-lt"/>
              <a:buNone/>
              <a:tabLst/>
              <a:defRPr/>
            </a:pPr>
            <a:fld id="{AAE8FC4C-AB94-41F9-9349-D7DB44A670EC}" type="slidenum">
              <a:rPr kumimoji="0" lang="en-ZA"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 typeface="+mj-lt"/>
                <a:buNone/>
                <a:tabLst/>
                <a:defRPr/>
              </a:pPr>
              <a:t>73</a:t>
            </a:fld>
            <a:endParaRPr kumimoji="0" lang="en-ZA"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graphicFrame>
        <p:nvGraphicFramePr>
          <p:cNvPr id="6" name="Table 3"/>
          <p:cNvGraphicFramePr>
            <a:graphicFrameLocks noGrp="1"/>
          </p:cNvGraphicFramePr>
          <p:nvPr/>
        </p:nvGraphicFramePr>
        <p:xfrm>
          <a:off x="96591" y="1394690"/>
          <a:ext cx="8950817" cy="1527620"/>
        </p:xfrm>
        <a:graphic>
          <a:graphicData uri="http://schemas.openxmlformats.org/drawingml/2006/table">
            <a:tbl>
              <a:tblPr firstRow="1" firstCol="1" bandRow="1"/>
              <a:tblGrid>
                <a:gridCol w="8950817">
                  <a:extLst>
                    <a:ext uri="{9D8B030D-6E8A-4147-A177-3AD203B41FA5}">
                      <a16:colId xmlns:a16="http://schemas.microsoft.com/office/drawing/2014/main" val="20000"/>
                    </a:ext>
                  </a:extLst>
                </a:gridCol>
              </a:tblGrid>
              <a:tr h="1448086">
                <a:tc>
                  <a:txBody>
                    <a:bodyPr/>
                    <a:lstStyle/>
                    <a:p>
                      <a:pPr algn="ctr">
                        <a:lnSpc>
                          <a:spcPct val="107000"/>
                        </a:lnSpc>
                        <a:spcAft>
                          <a:spcPts val="0"/>
                        </a:spcAft>
                      </a:pPr>
                      <a:endParaRPr lang="en-ZA" sz="32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ZA" sz="3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CHALLENGES AND PRIORITIES MOVING FOWARD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nvex"/>
                      <a:lightRig rig="flood" dir="t"/>
                    </a:cell3D>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516705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96" name="Slide Number Placeholder 3"/>
          <p:cNvSpPr>
            <a:spLocks noGrp="1"/>
          </p:cNvSpPr>
          <p:nvPr>
            <p:ph type="sldNum" sz="quarter" idx="12"/>
          </p:nvPr>
        </p:nvSpPr>
        <p:spPr bwMode="auto">
          <a:xfrm>
            <a:off x="4135245" y="6236905"/>
            <a:ext cx="158591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 typeface="+mj-lt"/>
              <a:buNone/>
              <a:tabLst/>
              <a:defRPr/>
            </a:pPr>
            <a:fld id="{AAE8FC4C-AB94-41F9-9349-D7DB44A670EC}" type="slidenum">
              <a:rPr kumimoji="0" lang="en-ZA"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 typeface="+mj-lt"/>
                <a:buNone/>
                <a:tabLst/>
                <a:defRPr/>
              </a:pPr>
              <a:t>74</a:t>
            </a:fld>
            <a:endParaRPr kumimoji="0" lang="en-ZA"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graphicFrame>
        <p:nvGraphicFramePr>
          <p:cNvPr id="7" name="Table 3"/>
          <p:cNvGraphicFramePr>
            <a:graphicFrameLocks noGrp="1"/>
          </p:cNvGraphicFramePr>
          <p:nvPr/>
        </p:nvGraphicFramePr>
        <p:xfrm>
          <a:off x="1" y="0"/>
          <a:ext cx="9143999" cy="450376"/>
        </p:xfrm>
        <a:graphic>
          <a:graphicData uri="http://schemas.openxmlformats.org/drawingml/2006/table">
            <a:tbl>
              <a:tblPr firstRow="1" firstCol="1" bandRow="1"/>
              <a:tblGrid>
                <a:gridCol w="9143999">
                  <a:extLst>
                    <a:ext uri="{9D8B030D-6E8A-4147-A177-3AD203B41FA5}">
                      <a16:colId xmlns:a16="http://schemas.microsoft.com/office/drawing/2014/main" val="20000"/>
                    </a:ext>
                  </a:extLst>
                </a:gridCol>
              </a:tblGrid>
              <a:tr h="450376">
                <a:tc>
                  <a:txBody>
                    <a:bodyPr/>
                    <a:lstStyle/>
                    <a:p>
                      <a:pPr algn="ctr">
                        <a:lnSpc>
                          <a:spcPct val="107000"/>
                        </a:lnSpc>
                        <a:spcAft>
                          <a:spcPts val="0"/>
                        </a:spcAft>
                      </a:pPr>
                      <a:r>
                        <a:rPr lang="en-ZA" sz="24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CHALLENGES</a:t>
                      </a:r>
                      <a:endParaRPr lang="en-ZA"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nvex"/>
                      <a:lightRig rig="flood" dir="t"/>
                    </a:cell3D>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extLst>
                  <a:ext uri="{0D108BD9-81ED-4DB2-BD59-A6C34878D82A}">
                    <a16:rowId xmlns:a16="http://schemas.microsoft.com/office/drawing/2014/main" val="10000"/>
                  </a:ext>
                </a:extLst>
              </a:tr>
            </a:tbl>
          </a:graphicData>
        </a:graphic>
      </p:graphicFrame>
      <p:sp>
        <p:nvSpPr>
          <p:cNvPr id="8" name="Rectangle 1"/>
          <p:cNvSpPr>
            <a:spLocks noChangeArrowheads="1"/>
          </p:cNvSpPr>
          <p:nvPr/>
        </p:nvSpPr>
        <p:spPr bwMode="auto">
          <a:xfrm>
            <a:off x="134938" y="620981"/>
            <a:ext cx="8859837" cy="4969950"/>
          </a:xfrm>
          <a:prstGeom prst="rect">
            <a:avLst/>
          </a:prstGeom>
          <a:noFill/>
          <a:ln>
            <a:noFill/>
          </a:ln>
        </p:spPr>
        <p:txBody>
          <a:bodyPr>
            <a:spAutoFit/>
          </a:bodyPr>
          <a:lstStyle>
            <a:lvl1pPr>
              <a:defRPr sz="1400">
                <a:solidFill>
                  <a:schemeClr val="tx1"/>
                </a:solidFill>
                <a:latin typeface="Arial" panose="020B0604020202020204" pitchFamily="34" charset="0"/>
                <a:ea typeface="ＭＳ Ｐゴシック" panose="020B0600070205080204" pitchFamily="34" charset="-128"/>
              </a:defRPr>
            </a:lvl1pPr>
            <a:lvl2pPr>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marL="0" marR="0" lvl="0" indent="0" algn="just" defTabSz="457200" rtl="0" eaLnBrk="0" fontAlgn="base" latinLnBrk="0" hangingPunct="1">
              <a:lnSpc>
                <a:spcPts val="2300"/>
              </a:lnSpc>
              <a:spcBef>
                <a:spcPts val="1200"/>
              </a:spcBef>
              <a:spcAft>
                <a:spcPts val="600"/>
              </a:spcAft>
              <a:buClr>
                <a:srgbClr val="7D0900"/>
              </a:buClr>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The following challenges continue to constrain the optimal performance of the DHA:</a:t>
            </a:r>
          </a:p>
          <a:p>
            <a:pPr marL="342900" marR="0" lvl="0" indent="-342900" algn="just" defTabSz="457200" rtl="0" eaLnBrk="0" fontAlgn="base" latinLnBrk="0" hangingPunct="1">
              <a:lnSpc>
                <a:spcPts val="2300"/>
              </a:lnSpc>
              <a:spcBef>
                <a:spcPts val="600"/>
              </a:spcBef>
              <a:spcAft>
                <a:spcPts val="600"/>
              </a:spcAft>
              <a:buClr>
                <a:srgbClr val="7D0900"/>
              </a:buClr>
              <a:buSzTx/>
              <a:buFont typeface="Wingdings" panose="05000000000000000000" pitchFamily="2" charset="2"/>
              <a:buChar char="ü"/>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The department is experiencing unprecedented long queues in its offices. This is due to high client volumes caused by, </a:t>
            </a:r>
            <a:r>
              <a:rPr kumimoji="0" lang="en-US" altLang="en-US" sz="18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inter alia,</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unpredictable walk-ins, discontinuation of Saturday working hours, high vacancy rate, unstable systems (networks and applications), accumulation of application for services which were not rendered under lockdown level 4 &amp; 5  such as Smart ID card applications.</a:t>
            </a:r>
          </a:p>
          <a:p>
            <a:pPr marL="342900" marR="0" lvl="0" indent="-342900" algn="just" defTabSz="457200" rtl="0" eaLnBrk="0" fontAlgn="base" latinLnBrk="0" hangingPunct="1">
              <a:lnSpc>
                <a:spcPts val="2300"/>
              </a:lnSpc>
              <a:spcBef>
                <a:spcPts val="600"/>
              </a:spcBef>
              <a:spcAft>
                <a:spcPts val="600"/>
              </a:spcAft>
              <a:buClr>
                <a:srgbClr val="7D0900"/>
              </a:buClr>
              <a:buSzTx/>
              <a:buFont typeface="Wingdings" panose="05000000000000000000" pitchFamily="2" charset="2"/>
              <a:buChar char="ü"/>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Non-integration of IT systems across the DHA and running of dual systems (digital and manual) in the same environment;</a:t>
            </a:r>
          </a:p>
          <a:p>
            <a:pPr marL="342900" marR="0" lvl="0" indent="-342900" algn="just" defTabSz="457200" rtl="0" eaLnBrk="0" fontAlgn="base" latinLnBrk="0" hangingPunct="1">
              <a:lnSpc>
                <a:spcPts val="2300"/>
              </a:lnSpc>
              <a:spcBef>
                <a:spcPts val="600"/>
              </a:spcBef>
              <a:spcAft>
                <a:spcPts val="600"/>
              </a:spcAft>
              <a:buClr>
                <a:srgbClr val="7D0900"/>
              </a:buClr>
              <a:buSzTx/>
              <a:buFont typeface="Wingdings" panose="05000000000000000000" pitchFamily="2" charset="2"/>
              <a:buChar char="ü"/>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High vacancy rate (vacant unfunded posts) in frontline offices and in certain critical posts at a management level;</a:t>
            </a:r>
          </a:p>
          <a:p>
            <a:pPr marL="342900" marR="0" lvl="0" indent="-342900" algn="just" defTabSz="457200" rtl="0" eaLnBrk="0" fontAlgn="base" latinLnBrk="0" hangingPunct="1">
              <a:lnSpc>
                <a:spcPts val="2300"/>
              </a:lnSpc>
              <a:spcBef>
                <a:spcPts val="600"/>
              </a:spcBef>
              <a:spcAft>
                <a:spcPts val="600"/>
              </a:spcAft>
              <a:buClr>
                <a:srgbClr val="7D0900"/>
              </a:buClr>
              <a:buSzTx/>
              <a:buFont typeface="Wingdings" panose="05000000000000000000" pitchFamily="2" charset="2"/>
              <a:buChar char="ü"/>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Huge dependency on other organs of state to deliver services (SITA, DPWI and SARS); and</a:t>
            </a:r>
          </a:p>
          <a:p>
            <a:pPr marL="342900" marR="0" lvl="0" indent="-342900" algn="just" defTabSz="457200" rtl="0" eaLnBrk="0" fontAlgn="base" latinLnBrk="0" hangingPunct="1">
              <a:lnSpc>
                <a:spcPts val="2300"/>
              </a:lnSpc>
              <a:spcBef>
                <a:spcPts val="600"/>
              </a:spcBef>
              <a:spcAft>
                <a:spcPts val="600"/>
              </a:spcAft>
              <a:buClr>
                <a:srgbClr val="7D0900"/>
              </a:buClr>
              <a:buSzTx/>
              <a:buFont typeface="Wingdings" panose="05000000000000000000" pitchFamily="2" charset="2"/>
              <a:buChar char="ü"/>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The DHA service delivery model is labour intensive; thus, its services were affected by the COVID-19 pandemic.</a:t>
            </a:r>
          </a:p>
        </p:txBody>
      </p:sp>
    </p:spTree>
    <p:extLst>
      <p:ext uri="{BB962C8B-B14F-4D97-AF65-F5344CB8AC3E}">
        <p14:creationId xmlns:p14="http://schemas.microsoft.com/office/powerpoint/2010/main" val="36728309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126" name="Rectangle 1"/>
          <p:cNvSpPr>
            <a:spLocks noChangeArrowheads="1"/>
          </p:cNvSpPr>
          <p:nvPr/>
        </p:nvSpPr>
        <p:spPr bwMode="auto">
          <a:xfrm>
            <a:off x="-752326" y="207963"/>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dirty="0">
              <a:ln>
                <a:noFill/>
              </a:ln>
              <a:solidFill>
                <a:srgbClr val="1F497D"/>
              </a:solidFill>
              <a:effectLst/>
              <a:uLnTx/>
              <a:uFillTx/>
              <a:latin typeface="Calibri"/>
              <a:ea typeface="+mn-ea"/>
              <a:cs typeface="+mn-cs"/>
            </a:endParaRPr>
          </a:p>
        </p:txBody>
      </p:sp>
      <p:sp>
        <p:nvSpPr>
          <p:cNvPr id="5127" name="Rectangle 2"/>
          <p:cNvSpPr>
            <a:spLocks noChangeArrowheads="1"/>
          </p:cNvSpPr>
          <p:nvPr/>
        </p:nvSpPr>
        <p:spPr bwMode="auto">
          <a:xfrm>
            <a:off x="107950" y="1433513"/>
            <a:ext cx="8710613" cy="45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marR="0" lvl="0" indent="-457200" algn="l" defTabSz="457200" rtl="0" eaLnBrk="1" fontAlgn="auto" latinLnBrk="0" hangingPunct="1">
              <a:lnSpc>
                <a:spcPct val="105000"/>
              </a:lnSpc>
              <a:spcBef>
                <a:spcPct val="0"/>
              </a:spcBef>
              <a:spcAft>
                <a:spcPts val="1800"/>
              </a:spcAft>
              <a:buClrTx/>
              <a:buSzTx/>
              <a:buFont typeface="Wingdings" pitchFamily="2" charset="2"/>
              <a:buChar char="q"/>
              <a:tabLst>
                <a:tab pos="1943100" algn="l"/>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1" name="Table 10"/>
          <p:cNvGraphicFramePr>
            <a:graphicFrameLocks noGrp="1"/>
          </p:cNvGraphicFramePr>
          <p:nvPr/>
        </p:nvGraphicFramePr>
        <p:xfrm>
          <a:off x="107950" y="86858"/>
          <a:ext cx="8927193" cy="631599"/>
        </p:xfrm>
        <a:graphic>
          <a:graphicData uri="http://schemas.openxmlformats.org/drawingml/2006/table">
            <a:tbl>
              <a:tblPr firstRow="1" firstCol="1" bandRow="1"/>
              <a:tblGrid>
                <a:gridCol w="8927193">
                  <a:extLst>
                    <a:ext uri="{9D8B030D-6E8A-4147-A177-3AD203B41FA5}">
                      <a16:colId xmlns:a16="http://schemas.microsoft.com/office/drawing/2014/main" val="20000"/>
                    </a:ext>
                  </a:extLst>
                </a:gridCol>
              </a:tblGrid>
              <a:tr h="631599">
                <a:tc>
                  <a:txBody>
                    <a:bodyPr/>
                    <a:lstStyle/>
                    <a:p>
                      <a:pPr algn="ctr">
                        <a:lnSpc>
                          <a:spcPct val="107000"/>
                        </a:lnSpc>
                        <a:spcAft>
                          <a:spcPts val="0"/>
                        </a:spcAft>
                      </a:pPr>
                      <a:r>
                        <a:rPr lang="en-ZA" sz="28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ZA"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WAY FORWARD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nvex"/>
                      <a:lightRig rig="flood" dir="t"/>
                    </a:cell3D>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tcPr>
                </a:tc>
                <a:extLst>
                  <a:ext uri="{0D108BD9-81ED-4DB2-BD59-A6C34878D82A}">
                    <a16:rowId xmlns:a16="http://schemas.microsoft.com/office/drawing/2014/main" val="10000"/>
                  </a:ext>
                </a:extLst>
              </a:tr>
            </a:tbl>
          </a:graphicData>
        </a:graphic>
      </p:graphicFrame>
      <p:sp>
        <p:nvSpPr>
          <p:cNvPr id="2" name="Rectangle 1"/>
          <p:cNvSpPr/>
          <p:nvPr/>
        </p:nvSpPr>
        <p:spPr>
          <a:xfrm>
            <a:off x="21730" y="718457"/>
            <a:ext cx="9122270" cy="5139869"/>
          </a:xfrm>
          <a:prstGeom prst="rect">
            <a:avLst/>
          </a:prstGeom>
        </p:spPr>
        <p:txBody>
          <a:bodyPr wrap="square">
            <a:spAutoFit/>
          </a:bodyPr>
          <a:lstStyle/>
          <a:p>
            <a:pPr marL="87313" marR="0" lvl="0" indent="0" algn="just" defTabSz="914400" rtl="0" eaLnBrk="1" fontAlgn="base" latinLnBrk="0" hangingPunct="1">
              <a:lnSpc>
                <a:spcPts val="26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DHA key priorities include, amongst others, the following</a:t>
            </a:r>
            <a:r>
              <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430213" marR="0" lvl="0" indent="-342900" algn="just" defTabSz="914400" rtl="0" eaLnBrk="1" fontAlgn="base" latinLnBrk="0" hangingPunct="1">
              <a:lnSpc>
                <a:spcPts val="2600"/>
              </a:lnSpc>
              <a:spcBef>
                <a:spcPts val="600"/>
              </a:spcBef>
              <a:spcAft>
                <a:spcPts val="600"/>
              </a:spcAft>
              <a:buClrTx/>
              <a:buSzTx/>
              <a:buFont typeface="Wingdings" panose="05000000000000000000" pitchFamily="2" charset="2"/>
              <a:buChar char="ü"/>
              <a:tabLst/>
              <a:defRPr/>
            </a:pPr>
            <a:r>
              <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Proactively manage external dependencies to ensure achievement of set targets.</a:t>
            </a:r>
          </a:p>
          <a:p>
            <a:pPr marL="430213" marR="0" lvl="0" indent="-342900" algn="just" defTabSz="914400" rtl="0" eaLnBrk="1" fontAlgn="base" latinLnBrk="0" hangingPunct="1">
              <a:lnSpc>
                <a:spcPts val="2600"/>
              </a:lnSpc>
              <a:spcBef>
                <a:spcPts val="600"/>
              </a:spcBef>
              <a:spcAft>
                <a:spcPts val="600"/>
              </a:spcAft>
              <a:buClrTx/>
              <a:buSzTx/>
              <a:buFont typeface="Wingdings" panose="05000000000000000000" pitchFamily="2" charset="2"/>
              <a:buChar char="ü"/>
              <a:tabLst/>
              <a:defRPr/>
            </a:pPr>
            <a:r>
              <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Development of recovery plans for targets that are at risk of not being achieved by end of financial year. </a:t>
            </a:r>
          </a:p>
          <a:p>
            <a:pPr marL="430213" marR="0" lvl="0" indent="-342900" algn="just" defTabSz="914400" rtl="0" eaLnBrk="1" fontAlgn="base" latinLnBrk="0" hangingPunct="1">
              <a:lnSpc>
                <a:spcPts val="2600"/>
              </a:lnSpc>
              <a:spcBef>
                <a:spcPts val="600"/>
              </a:spcBef>
              <a:spcAft>
                <a:spcPts val="600"/>
              </a:spcAft>
              <a:buClrTx/>
              <a:buSzTx/>
              <a:buFont typeface="Wingdings" panose="05000000000000000000" pitchFamily="2" charset="2"/>
              <a:buChar char="ü"/>
              <a:tabLst/>
              <a:defRPr/>
            </a:pPr>
            <a:r>
              <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Enforcement of 100% return-to-work policy.</a:t>
            </a:r>
          </a:p>
          <a:p>
            <a:pPr marL="430213" marR="0" lvl="0" indent="-342900" algn="just" defTabSz="914400" rtl="0" eaLnBrk="1" fontAlgn="base" latinLnBrk="0" hangingPunct="1">
              <a:lnSpc>
                <a:spcPts val="2600"/>
              </a:lnSpc>
              <a:spcBef>
                <a:spcPts val="600"/>
              </a:spcBef>
              <a:spcAft>
                <a:spcPts val="600"/>
              </a:spcAft>
              <a:buClrTx/>
              <a:buSzTx/>
              <a:buFont typeface="Wingdings" panose="05000000000000000000" pitchFamily="2" charset="2"/>
              <a:buChar char="ü"/>
              <a:tabLst/>
              <a:defRPr/>
            </a:pPr>
            <a:r>
              <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Encouragement of all employees to vaccinate – conduct awareness campaigns on the benefits of vaccination to ward off misinformation.</a:t>
            </a:r>
          </a:p>
          <a:p>
            <a:pPr marL="430213" marR="0" lvl="0" indent="-342900" algn="just" defTabSz="914400" rtl="0" eaLnBrk="1" fontAlgn="base" latinLnBrk="0" hangingPunct="1">
              <a:lnSpc>
                <a:spcPts val="2600"/>
              </a:lnSpc>
              <a:spcBef>
                <a:spcPts val="60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Strategies for dealing with back-office services, long queues and system downtime will be intensified and regarded as APEX priorities for the department.</a:t>
            </a:r>
          </a:p>
          <a:p>
            <a:pPr marL="430213" marR="0" lvl="0" indent="-342900" algn="just" defTabSz="457200" rtl="0" eaLnBrk="0" fontAlgn="base" latinLnBrk="0" hangingPunct="1">
              <a:lnSpc>
                <a:spcPts val="2600"/>
              </a:lnSpc>
              <a:spcBef>
                <a:spcPts val="600"/>
              </a:spcBef>
              <a:spcAft>
                <a:spcPts val="600"/>
              </a:spcAft>
              <a:buClrTx/>
              <a:buSzTx/>
              <a:buFont typeface="Wingdings" panose="05000000000000000000" pitchFamily="2" charset="2"/>
              <a:buChar char="ü"/>
              <a:tabLst/>
              <a:defRPr/>
            </a:pPr>
            <a:r>
              <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Continuation of the modernisation programme.</a:t>
            </a:r>
          </a:p>
          <a:p>
            <a:pPr marL="430213" marR="0" lvl="0" indent="-342900" algn="just" defTabSz="457200" rtl="0" eaLnBrk="0" fontAlgn="base" latinLnBrk="0" hangingPunct="1">
              <a:lnSpc>
                <a:spcPts val="2600"/>
              </a:lnSpc>
              <a:spcBef>
                <a:spcPts val="600"/>
              </a:spcBef>
              <a:spcAft>
                <a:spcPts val="600"/>
              </a:spcAft>
              <a:buClrTx/>
              <a:buSzTx/>
              <a:buFont typeface="Wingdings" panose="05000000000000000000" pitchFamily="2" charset="2"/>
              <a:buChar char="ü"/>
              <a:tabLst/>
              <a:defRPr/>
            </a:pPr>
            <a:r>
              <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Continue with implementation of “War on Queues” strategies to deal with long queues in offices.</a:t>
            </a: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8" name="Slide Number Placeholder 3"/>
          <p:cNvSpPr>
            <a:spLocks noGrp="1"/>
          </p:cNvSpPr>
          <p:nvPr>
            <p:ph type="sldNum" sz="quarter" idx="12"/>
          </p:nvPr>
        </p:nvSpPr>
        <p:spPr bwMode="auto">
          <a:xfrm>
            <a:off x="3367881" y="6299200"/>
            <a:ext cx="2190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r>
              <a:rPr kumimoji="0" lang="en-US" altLang="en-US" sz="1800" b="1" i="0" u="none" strike="noStrike" kern="1200" cap="none" spc="0" normalizeH="0" baseline="0" noProof="0" dirty="0">
                <a:ln>
                  <a:noFill/>
                </a:ln>
                <a:solidFill>
                  <a:prstClr val="black"/>
                </a:solidFill>
                <a:effectLst/>
                <a:uLnTx/>
                <a:uFillTx/>
                <a:latin typeface="Arial" charset="0"/>
                <a:ea typeface="+mn-ea"/>
                <a:cs typeface="Arial" charset="0"/>
              </a:rPr>
              <a:t>76</a:t>
            </a:r>
            <a:endParaRPr kumimoji="0" lang="en-ZA" altLang="en-US" sz="1800" b="1"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9328632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7033" y="1006730"/>
            <a:ext cx="259091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Ndiyabulela</a:t>
            </a:r>
            <a:endParaRPr kumimoji="0" lang="en-ZA"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a:xfrm>
            <a:off x="3447033" y="6310312"/>
            <a:ext cx="2190750" cy="365125"/>
          </a:xfrm>
        </p:spPr>
        <p:txBody>
          <a:body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fld id="{2014DCD9-1F6B-0E4A-9846-41EAF1CD698E}" type="slidenum">
              <a:rPr kumimoji="0" lang="en-US" sz="1800" b="1"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ctr" defTabSz="457200" rtl="0" eaLnBrk="1" fontAlgn="auto" latinLnBrk="0" hangingPunct="1">
                <a:lnSpc>
                  <a:spcPct val="100000"/>
                </a:lnSpc>
                <a:spcBef>
                  <a:spcPts val="0"/>
                </a:spcBef>
                <a:spcAft>
                  <a:spcPts val="0"/>
                </a:spcAft>
                <a:buClrTx/>
                <a:buSzTx/>
                <a:buFont typeface="+mj-lt"/>
                <a:buNone/>
                <a:tabLst/>
                <a:defRPr/>
              </a:pPr>
              <a:t>76</a:t>
            </a:fld>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6" name="Picture 4"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844" y="1529950"/>
            <a:ext cx="4928224" cy="37344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0279" y="3771616"/>
            <a:ext cx="2242922"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4BACC6">
                    <a:lumMod val="60000"/>
                    <a:lumOff val="40000"/>
                  </a:srgbClr>
                </a:solidFill>
                <a:effectLst/>
                <a:uLnTx/>
                <a:uFillTx/>
                <a:latin typeface="Arial" panose="020B0604020202020204" pitchFamily="34" charset="0"/>
                <a:ea typeface="+mn-ea"/>
                <a:cs typeface="Arial" panose="020B0604020202020204" pitchFamily="34" charset="0"/>
              </a:rPr>
              <a:t>Ngiyabonga</a:t>
            </a:r>
            <a:endParaRPr kumimoji="0" lang="en-ZA"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6906023" y="2104784"/>
            <a:ext cx="1892265"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F79646">
                    <a:lumMod val="60000"/>
                    <a:lumOff val="40000"/>
                  </a:srgbClr>
                </a:solidFill>
                <a:effectLst/>
                <a:uLnTx/>
                <a:uFillTx/>
                <a:latin typeface="Arial" panose="020B0604020202020204" pitchFamily="34" charset="0"/>
                <a:ea typeface="+mn-ea"/>
                <a:cs typeface="Arial" panose="020B0604020202020204" pitchFamily="34" charset="0"/>
              </a:rPr>
              <a:t>Thank</a:t>
            </a:r>
            <a:r>
              <a:rPr kumimoji="0" lang="en-ZA" sz="2800" b="1" i="0" u="none" strike="noStrike" kern="1200" cap="none" spc="0" normalizeH="0" baseline="0" noProof="0" dirty="0">
                <a:ln>
                  <a:noFill/>
                </a:ln>
                <a:solidFill>
                  <a:srgbClr val="F79646">
                    <a:lumMod val="60000"/>
                    <a:lumOff val="40000"/>
                  </a:srgbClr>
                </a:solidFill>
                <a:effectLst/>
                <a:uLnTx/>
                <a:uFillTx/>
                <a:latin typeface="Calibri"/>
                <a:ea typeface="+mn-ea"/>
                <a:cs typeface="+mn-cs"/>
              </a:rPr>
              <a:t> you </a:t>
            </a:r>
            <a:endParaRPr kumimoji="0" lang="en-ZA" sz="2800" b="0" i="0" u="none" strike="noStrike" kern="1200" cap="none" spc="0" normalizeH="0" baseline="0" noProof="0" dirty="0">
              <a:ln>
                <a:noFill/>
              </a:ln>
              <a:solidFill>
                <a:srgbClr val="F79646">
                  <a:lumMod val="60000"/>
                  <a:lumOff val="40000"/>
                </a:srgbClr>
              </a:solidFill>
              <a:effectLst/>
              <a:uLnTx/>
              <a:uFillTx/>
              <a:latin typeface="Calibri"/>
              <a:ea typeface="+mn-ea"/>
              <a:cs typeface="+mn-cs"/>
            </a:endParaRPr>
          </a:p>
        </p:txBody>
      </p:sp>
      <p:sp>
        <p:nvSpPr>
          <p:cNvPr id="8" name="Rectangle 7"/>
          <p:cNvSpPr/>
          <p:nvPr/>
        </p:nvSpPr>
        <p:spPr>
          <a:xfrm>
            <a:off x="7330901" y="3432117"/>
            <a:ext cx="1462260"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Inkomu</a:t>
            </a:r>
            <a:endParaRPr kumimoji="0" lang="en-ZA"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p:cNvSpPr/>
          <p:nvPr/>
        </p:nvSpPr>
        <p:spPr>
          <a:xfrm>
            <a:off x="612775" y="5029017"/>
            <a:ext cx="1849373"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Dankie</a:t>
            </a:r>
            <a:endParaRPr kumimoji="0" lang="en-ZA"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6701038" y="5143238"/>
            <a:ext cx="2302233"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7030A0"/>
                </a:solidFill>
                <a:effectLst/>
                <a:uLnTx/>
                <a:uFillTx/>
                <a:latin typeface="Arial" pitchFamily="34" charset="0"/>
                <a:ea typeface="+mn-ea"/>
                <a:cs typeface="Arial" pitchFamily="34" charset="0"/>
              </a:rPr>
              <a:t>Ke a leboga </a:t>
            </a:r>
            <a:endParaRPr kumimoji="0" lang="en-ZA" sz="2800" b="0" i="0" u="none" strike="noStrike" kern="1200" cap="none" spc="0" normalizeH="0" baseline="0" noProof="0" dirty="0">
              <a:ln>
                <a:noFill/>
              </a:ln>
              <a:solidFill>
                <a:srgbClr val="7030A0"/>
              </a:solidFill>
              <a:effectLst/>
              <a:uLnTx/>
              <a:uFillTx/>
              <a:latin typeface="Arial" pitchFamily="34" charset="0"/>
              <a:ea typeface="+mn-ea"/>
              <a:cs typeface="Arial" pitchFamily="34" charset="0"/>
            </a:endParaRPr>
          </a:p>
        </p:txBody>
      </p:sp>
      <p:sp>
        <p:nvSpPr>
          <p:cNvPr id="12" name="Rectangle 11"/>
          <p:cNvSpPr/>
          <p:nvPr/>
        </p:nvSpPr>
        <p:spPr>
          <a:xfrm>
            <a:off x="3564464" y="5212984"/>
            <a:ext cx="2300630"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EEECE1">
                    <a:lumMod val="50000"/>
                  </a:srgbClr>
                </a:solidFill>
                <a:effectLst/>
                <a:uLnTx/>
                <a:uFillTx/>
                <a:latin typeface="Arial" panose="020B0604020202020204" pitchFamily="34" charset="0"/>
                <a:ea typeface="+mn-ea"/>
                <a:cs typeface="Arial" panose="020B0604020202020204" pitchFamily="34" charset="0"/>
              </a:rPr>
              <a:t>Ndo livhuwa</a:t>
            </a:r>
            <a:endParaRPr kumimoji="0" lang="en-ZA" sz="2800" b="0" i="0" u="none" strike="noStrike" kern="1200" cap="none" spc="0" normalizeH="0" baseline="0" noProof="0" dirty="0">
              <a:ln>
                <a:noFill/>
              </a:ln>
              <a:solidFill>
                <a:srgbClr val="EEECE1">
                  <a:lumMod val="50000"/>
                </a:srgbClr>
              </a:solidFill>
              <a:effectLst/>
              <a:uLnTx/>
              <a:uFillTx/>
              <a:latin typeface="Arial" panose="020B0604020202020204" pitchFamily="34" charset="0"/>
              <a:ea typeface="+mn-ea"/>
              <a:cs typeface="Arial" panose="020B0604020202020204" pitchFamily="34" charset="0"/>
            </a:endParaRPr>
          </a:p>
        </p:txBody>
      </p:sp>
      <p:sp>
        <p:nvSpPr>
          <p:cNvPr id="13" name="AutoShape 2" descr="Image result for dg of home affai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AutoShape 4" descr="Image result for dg of home affai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AutoShape 6" descr="Image result for dg of home affai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15"/>
          <p:cNvSpPr/>
          <p:nvPr/>
        </p:nvSpPr>
        <p:spPr>
          <a:xfrm>
            <a:off x="430623" y="2220931"/>
            <a:ext cx="2302233"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F79646">
                    <a:lumMod val="50000"/>
                  </a:srgbClr>
                </a:solidFill>
                <a:effectLst/>
                <a:uLnTx/>
                <a:uFillTx/>
                <a:latin typeface="Arial" pitchFamily="34" charset="0"/>
                <a:ea typeface="+mn-ea"/>
                <a:cs typeface="Arial" pitchFamily="34" charset="0"/>
              </a:rPr>
              <a:t>Ke a leboha </a:t>
            </a:r>
            <a:endParaRPr kumimoji="0" lang="en-ZA" sz="2800" b="0" i="0" u="none" strike="noStrike" kern="1200" cap="none" spc="0" normalizeH="0" baseline="0" noProof="0" dirty="0">
              <a:ln>
                <a:noFill/>
              </a:ln>
              <a:solidFill>
                <a:srgbClr val="F79646">
                  <a:lumMod val="50000"/>
                </a:srgb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449829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3"/>
          <p:cNvSpPr>
            <a:spLocks noGrp="1"/>
          </p:cNvSpPr>
          <p:nvPr>
            <p:ph type="sldNum" sz="quarter" idx="12"/>
          </p:nvPr>
        </p:nvSpPr>
        <p:spPr bwMode="auto">
          <a:xfrm>
            <a:off x="4644231" y="6318866"/>
            <a:ext cx="293971" cy="289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8</a:t>
            </a:fld>
            <a:endParaRPr lang="en-ZA" altLang="en-US" sz="1800" b="1" dirty="0"/>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7" name="TextBox 7"/>
          <p:cNvSpPr txBox="1"/>
          <p:nvPr/>
        </p:nvSpPr>
        <p:spPr>
          <a:xfrm>
            <a:off x="33338" y="73890"/>
            <a:ext cx="9027535" cy="580993"/>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p:spPr>
        <p:txBody>
          <a:bodyPr wrap="square">
            <a:spAutoFit/>
          </a:bodyPr>
          <a:lstStyle/>
          <a:p>
            <a:pPr algn="ctr">
              <a:lnSpc>
                <a:spcPct val="107000"/>
              </a:lnSpc>
              <a:spcAft>
                <a:spcPts val="0"/>
              </a:spcAft>
            </a:pPr>
            <a:r>
              <a:rPr lang="en-ZA" sz="3200" b="1" dirty="0">
                <a:latin typeface="Arial" panose="020B0604020202020204" pitchFamily="34" charset="0"/>
                <a:ea typeface="Calibri" panose="020F0502020204030204" pitchFamily="34" charset="0"/>
                <a:cs typeface="Arial" panose="020B0604020202020204" pitchFamily="34" charset="0"/>
              </a:rPr>
              <a:t>PERFORMANCE PER PROGRAMME FOR Q1 </a:t>
            </a:r>
          </a:p>
        </p:txBody>
      </p:sp>
      <p:graphicFrame>
        <p:nvGraphicFramePr>
          <p:cNvPr id="9" name="Table 8"/>
          <p:cNvGraphicFramePr>
            <a:graphicFrameLocks noGrp="1"/>
          </p:cNvGraphicFramePr>
          <p:nvPr>
            <p:extLst>
              <p:ext uri="{D42A27DB-BD31-4B8C-83A1-F6EECF244321}">
                <p14:modId xmlns:p14="http://schemas.microsoft.com/office/powerpoint/2010/main" val="3237797628"/>
              </p:ext>
            </p:extLst>
          </p:nvPr>
        </p:nvGraphicFramePr>
        <p:xfrm>
          <a:off x="33337" y="663070"/>
          <a:ext cx="9027535" cy="3930250"/>
        </p:xfrm>
        <a:graphic>
          <a:graphicData uri="http://schemas.openxmlformats.org/drawingml/2006/table">
            <a:tbl>
              <a:tblPr firstRow="1" bandRow="1">
                <a:tableStyleId>{5C22544A-7EE6-4342-B048-85BDC9FD1C3A}</a:tableStyleId>
              </a:tblPr>
              <a:tblGrid>
                <a:gridCol w="2919640">
                  <a:extLst>
                    <a:ext uri="{9D8B030D-6E8A-4147-A177-3AD203B41FA5}">
                      <a16:colId xmlns:a16="http://schemas.microsoft.com/office/drawing/2014/main" val="1581639107"/>
                    </a:ext>
                  </a:extLst>
                </a:gridCol>
                <a:gridCol w="1209729">
                  <a:extLst>
                    <a:ext uri="{9D8B030D-6E8A-4147-A177-3AD203B41FA5}">
                      <a16:colId xmlns:a16="http://schemas.microsoft.com/office/drawing/2014/main" val="2764638897"/>
                    </a:ext>
                  </a:extLst>
                </a:gridCol>
                <a:gridCol w="1287418">
                  <a:extLst>
                    <a:ext uri="{9D8B030D-6E8A-4147-A177-3AD203B41FA5}">
                      <a16:colId xmlns:a16="http://schemas.microsoft.com/office/drawing/2014/main" val="272506744"/>
                    </a:ext>
                  </a:extLst>
                </a:gridCol>
                <a:gridCol w="1210090">
                  <a:extLst>
                    <a:ext uri="{9D8B030D-6E8A-4147-A177-3AD203B41FA5}">
                      <a16:colId xmlns:a16="http://schemas.microsoft.com/office/drawing/2014/main" val="3121380101"/>
                    </a:ext>
                  </a:extLst>
                </a:gridCol>
                <a:gridCol w="1488370">
                  <a:extLst>
                    <a:ext uri="{9D8B030D-6E8A-4147-A177-3AD203B41FA5}">
                      <a16:colId xmlns:a16="http://schemas.microsoft.com/office/drawing/2014/main" val="1644382378"/>
                    </a:ext>
                  </a:extLst>
                </a:gridCol>
                <a:gridCol w="912288">
                  <a:extLst>
                    <a:ext uri="{9D8B030D-6E8A-4147-A177-3AD203B41FA5}">
                      <a16:colId xmlns:a16="http://schemas.microsoft.com/office/drawing/2014/main" val="4035877574"/>
                    </a:ext>
                  </a:extLst>
                </a:gridCol>
              </a:tblGrid>
              <a:tr h="248362">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1800" b="1" kern="1200" dirty="0">
                          <a:solidFill>
                            <a:schemeClr val="tx1"/>
                          </a:solidFill>
                          <a:latin typeface="Arial" panose="020B0604020202020204" pitchFamily="34" charset="0"/>
                          <a:ea typeface="+mn-ea"/>
                          <a:cs typeface="Arial" panose="020B0604020202020204" pitchFamily="34" charset="0"/>
                        </a:rPr>
                        <a:t>Programme</a:t>
                      </a:r>
                    </a:p>
                  </a:txBody>
                  <a:tcPr>
                    <a:solidFill>
                      <a:schemeClr val="accent3">
                        <a:lumMod val="75000"/>
                      </a:schemeClr>
                    </a:solidFill>
                  </a:tcPr>
                </a:tc>
                <a:tc>
                  <a:txBody>
                    <a:bodyPr/>
                    <a:lstStyle/>
                    <a:p>
                      <a:pPr algn="ctr" rtl="0" fontAlgn="b"/>
                      <a:r>
                        <a:rPr lang="en-ZA" sz="1800" b="1" kern="1200" dirty="0">
                          <a:solidFill>
                            <a:schemeClr val="tx1"/>
                          </a:solidFill>
                          <a:latin typeface="Arial" panose="020B0604020202020204" pitchFamily="34" charset="0"/>
                          <a:ea typeface="+mn-ea"/>
                          <a:cs typeface="Arial" panose="020B0604020202020204" pitchFamily="34" charset="0"/>
                        </a:rPr>
                        <a:t>Planned targets </a:t>
                      </a:r>
                    </a:p>
                  </a:txBody>
                  <a:tcPr marL="7093" marR="7093" marT="7092" marB="0" anchor="b">
                    <a:solidFill>
                      <a:schemeClr val="accent3">
                        <a:lumMod val="75000"/>
                      </a:schemeClr>
                    </a:solidFill>
                  </a:tcPr>
                </a:tc>
                <a:tc>
                  <a:txBody>
                    <a:bodyPr/>
                    <a:lstStyle/>
                    <a:p>
                      <a:pPr algn="ctr"/>
                      <a:r>
                        <a:rPr lang="en-US" sz="1800" b="1" kern="1200" dirty="0">
                          <a:solidFill>
                            <a:schemeClr val="tx1"/>
                          </a:solidFill>
                          <a:latin typeface="Arial" panose="020B0604020202020204" pitchFamily="34" charset="0"/>
                          <a:ea typeface="+mn-ea"/>
                          <a:cs typeface="Arial" panose="020B0604020202020204" pitchFamily="34" charset="0"/>
                        </a:rPr>
                        <a:t>Achieved </a:t>
                      </a:r>
                    </a:p>
                  </a:txBody>
                  <a:tcPr marL="7093" marR="7093" marT="7092" marB="0">
                    <a:solidFill>
                      <a:schemeClr val="accent3">
                        <a:lumMod val="75000"/>
                      </a:schemeClr>
                    </a:solidFill>
                  </a:tcPr>
                </a:tc>
                <a:tc>
                  <a:txBody>
                    <a:bodyPr/>
                    <a:lstStyle/>
                    <a:p>
                      <a:pPr algn="ctr" rtl="0" fontAlgn="b"/>
                      <a:r>
                        <a:rPr lang="en-US" sz="1800" b="1" kern="1200" dirty="0">
                          <a:solidFill>
                            <a:schemeClr val="tx1"/>
                          </a:solidFill>
                          <a:latin typeface="Arial" panose="020B0604020202020204" pitchFamily="34" charset="0"/>
                          <a:ea typeface="+mn-ea"/>
                          <a:cs typeface="Arial" panose="020B0604020202020204" pitchFamily="34" charset="0"/>
                        </a:rPr>
                        <a:t>%</a:t>
                      </a:r>
                      <a:endParaRPr lang="en-ZA" sz="1800" b="1" kern="1200" dirty="0">
                        <a:solidFill>
                          <a:schemeClr val="tx1"/>
                        </a:solidFill>
                        <a:latin typeface="Arial" panose="020B0604020202020204" pitchFamily="34" charset="0"/>
                        <a:ea typeface="+mn-ea"/>
                        <a:cs typeface="Arial" panose="020B0604020202020204" pitchFamily="34" charset="0"/>
                      </a:endParaRPr>
                    </a:p>
                  </a:txBody>
                  <a:tcPr marL="7093" marR="7093" marT="7092" marB="0">
                    <a:solidFill>
                      <a:schemeClr val="accent3">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Arial" panose="020B0604020202020204" pitchFamily="34" charset="0"/>
                          <a:ea typeface="+mn-ea"/>
                          <a:cs typeface="Arial" panose="020B0604020202020204" pitchFamily="34" charset="0"/>
                        </a:rPr>
                        <a:t>Not achieved </a:t>
                      </a:r>
                    </a:p>
                  </a:txBody>
                  <a:tcPr>
                    <a:solidFill>
                      <a:schemeClr val="accent3">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Arial" panose="020B0604020202020204" pitchFamily="34" charset="0"/>
                          <a:ea typeface="+mn-ea"/>
                          <a:cs typeface="Arial" panose="020B0604020202020204" pitchFamily="34" charset="0"/>
                        </a:rPr>
                        <a:t>%</a:t>
                      </a:r>
                    </a:p>
                  </a:txBody>
                  <a:tcPr>
                    <a:solidFill>
                      <a:schemeClr val="accent3">
                        <a:lumMod val="75000"/>
                      </a:schemeClr>
                    </a:solidFill>
                  </a:tcPr>
                </a:tc>
                <a:extLst>
                  <a:ext uri="{0D108BD9-81ED-4DB2-BD59-A6C34878D82A}">
                    <a16:rowId xmlns:a16="http://schemas.microsoft.com/office/drawing/2014/main" val="1530744133"/>
                  </a:ext>
                </a:extLst>
              </a:tr>
              <a:tr h="748544">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600" b="1" kern="1200" dirty="0">
                          <a:solidFill>
                            <a:schemeClr val="dk1"/>
                          </a:solidFill>
                          <a:latin typeface="Arial" panose="020B0604020202020204" pitchFamily="34" charset="0"/>
                          <a:ea typeface="+mn-ea"/>
                          <a:cs typeface="Arial" panose="020B0604020202020204" pitchFamily="34" charset="0"/>
                        </a:rPr>
                        <a:t>1. Administration</a:t>
                      </a:r>
                    </a:p>
                  </a:txBody>
                  <a:tcPr>
                    <a:solidFill>
                      <a:schemeClr val="accent3">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14</a:t>
                      </a:r>
                    </a:p>
                  </a:txBody>
                  <a:tcPr anchor="ctr">
                    <a:solidFill>
                      <a:schemeClr val="accent3">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11</a:t>
                      </a:r>
                    </a:p>
                  </a:txBody>
                  <a:tcPr anchor="ctr">
                    <a:solidFill>
                      <a:schemeClr val="accent3">
                        <a:lumMod val="40000"/>
                        <a:lumOff val="60000"/>
                      </a:schemeClr>
                    </a:solidFill>
                  </a:tcPr>
                </a:tc>
                <a:tc>
                  <a:txBody>
                    <a:bodyPr/>
                    <a:lstStyle/>
                    <a:p>
                      <a:pPr marL="0" algn="ctr" defTabSz="914400" rtl="0" eaLnBrk="1" latinLnBrk="0" hangingPunct="1"/>
                      <a:r>
                        <a:rPr lang="en-US" sz="1600" b="1" kern="1200" dirty="0">
                          <a:solidFill>
                            <a:srgbClr val="00B050"/>
                          </a:solidFill>
                          <a:latin typeface="Arial" panose="020B0604020202020204" pitchFamily="34" charset="0"/>
                          <a:ea typeface="+mn-ea"/>
                          <a:cs typeface="Arial" panose="020B0604020202020204" pitchFamily="34" charset="0"/>
                        </a:rPr>
                        <a:t>79%</a:t>
                      </a:r>
                    </a:p>
                  </a:txBody>
                  <a:tcPr anchor="ctr">
                    <a:solidFill>
                      <a:schemeClr val="accent3">
                        <a:lumMod val="40000"/>
                        <a:lumOff val="6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3</a:t>
                      </a:r>
                    </a:p>
                  </a:txBody>
                  <a:tcPr anchor="ctr">
                    <a:solidFill>
                      <a:schemeClr val="accent3">
                        <a:lumMod val="40000"/>
                        <a:lumOff val="60000"/>
                      </a:schemeClr>
                    </a:solidFill>
                  </a:tcPr>
                </a:tc>
                <a:tc>
                  <a:txBody>
                    <a:bodyPr/>
                    <a:lstStyle/>
                    <a:p>
                      <a:pPr marL="0" algn="ctr" defTabSz="914400" rtl="0" eaLnBrk="1" fontAlgn="b" latinLnBrk="0" hangingPunct="1"/>
                      <a:r>
                        <a:rPr lang="en-ZA" sz="1600" b="1" kern="1200" dirty="0">
                          <a:solidFill>
                            <a:srgbClr val="FF0000"/>
                          </a:solidFill>
                          <a:latin typeface="Arial" panose="020B0604020202020204" pitchFamily="34" charset="0"/>
                          <a:ea typeface="+mn-ea"/>
                          <a:cs typeface="Arial" panose="020B0604020202020204" pitchFamily="34" charset="0"/>
                        </a:rPr>
                        <a:t>21%</a:t>
                      </a:r>
                    </a:p>
                  </a:txBody>
                  <a:tcPr marL="7093" marR="7093" marT="7092" marB="0" anchor="ctr">
                    <a:solidFill>
                      <a:schemeClr val="accent3">
                        <a:lumMod val="40000"/>
                        <a:lumOff val="60000"/>
                      </a:schemeClr>
                    </a:solidFill>
                  </a:tcPr>
                </a:tc>
                <a:extLst>
                  <a:ext uri="{0D108BD9-81ED-4DB2-BD59-A6C34878D82A}">
                    <a16:rowId xmlns:a16="http://schemas.microsoft.com/office/drawing/2014/main" val="3982505404"/>
                  </a:ext>
                </a:extLst>
              </a:tr>
              <a:tr h="74022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600" b="1" kern="1200" dirty="0">
                          <a:solidFill>
                            <a:schemeClr val="dk1"/>
                          </a:solidFill>
                          <a:latin typeface="Arial" panose="020B0604020202020204" pitchFamily="34" charset="0"/>
                          <a:ea typeface="+mn-ea"/>
                          <a:cs typeface="Arial" panose="020B0604020202020204" pitchFamily="34" charset="0"/>
                        </a:rPr>
                        <a:t>2. Citizen Affairs</a:t>
                      </a:r>
                    </a:p>
                  </a:txBody>
                  <a:tcPr>
                    <a:solidFill>
                      <a:schemeClr val="accent3">
                        <a:lumMod val="20000"/>
                        <a:lumOff val="8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4</a:t>
                      </a:r>
                    </a:p>
                  </a:txBody>
                  <a:tcPr anchor="ctr">
                    <a:solidFill>
                      <a:schemeClr val="accent3">
                        <a:lumMod val="20000"/>
                        <a:lumOff val="8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4</a:t>
                      </a:r>
                    </a:p>
                  </a:txBody>
                  <a:tcPr anchor="ctr">
                    <a:solidFill>
                      <a:schemeClr val="accent3">
                        <a:lumMod val="20000"/>
                        <a:lumOff val="80000"/>
                      </a:schemeClr>
                    </a:solidFill>
                  </a:tcPr>
                </a:tc>
                <a:tc>
                  <a:txBody>
                    <a:bodyPr/>
                    <a:lstStyle/>
                    <a:p>
                      <a:pPr marL="0" algn="ctr" defTabSz="914400" rtl="0" eaLnBrk="1" latinLnBrk="0" hangingPunct="1"/>
                      <a:r>
                        <a:rPr lang="en-US" sz="1600" b="1" kern="1200" dirty="0">
                          <a:solidFill>
                            <a:srgbClr val="00B050"/>
                          </a:solidFill>
                          <a:latin typeface="Arial" panose="020B0604020202020204" pitchFamily="34" charset="0"/>
                          <a:ea typeface="+mn-ea"/>
                          <a:cs typeface="Arial" panose="020B0604020202020204" pitchFamily="34" charset="0"/>
                        </a:rPr>
                        <a:t>100%</a:t>
                      </a:r>
                    </a:p>
                  </a:txBody>
                  <a:tcPr anchor="ctr">
                    <a:solidFill>
                      <a:schemeClr val="accent3">
                        <a:lumMod val="20000"/>
                        <a:lumOff val="8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0</a:t>
                      </a:r>
                    </a:p>
                  </a:txBody>
                  <a:tcPr anchor="ctr">
                    <a:solidFill>
                      <a:schemeClr val="accent3">
                        <a:lumMod val="20000"/>
                        <a:lumOff val="80000"/>
                      </a:schemeClr>
                    </a:solidFill>
                  </a:tcPr>
                </a:tc>
                <a:tc>
                  <a:txBody>
                    <a:bodyPr/>
                    <a:lstStyle/>
                    <a:p>
                      <a:pPr marL="0" algn="ctr" defTabSz="914400" rtl="0" eaLnBrk="1" fontAlgn="b" latinLnBrk="0" hangingPunct="1"/>
                      <a:r>
                        <a:rPr lang="en-ZA" sz="1600" b="1" kern="1200" dirty="0">
                          <a:solidFill>
                            <a:srgbClr val="FF0000"/>
                          </a:solidFill>
                          <a:latin typeface="Arial" panose="020B0604020202020204" pitchFamily="34" charset="0"/>
                          <a:ea typeface="+mn-ea"/>
                          <a:cs typeface="Arial" panose="020B0604020202020204" pitchFamily="34" charset="0"/>
                        </a:rPr>
                        <a:t>0%</a:t>
                      </a:r>
                    </a:p>
                  </a:txBody>
                  <a:tcPr marL="7093" marR="7093" marT="7092" marB="0" anchor="ctr">
                    <a:solidFill>
                      <a:schemeClr val="accent3">
                        <a:lumMod val="20000"/>
                        <a:lumOff val="80000"/>
                      </a:schemeClr>
                    </a:solidFill>
                  </a:tcPr>
                </a:tc>
                <a:extLst>
                  <a:ext uri="{0D108BD9-81ED-4DB2-BD59-A6C34878D82A}">
                    <a16:rowId xmlns:a16="http://schemas.microsoft.com/office/drawing/2014/main" val="2766381074"/>
                  </a:ext>
                </a:extLst>
              </a:tr>
              <a:tr h="69668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600" b="1" kern="1200" dirty="0">
                          <a:solidFill>
                            <a:schemeClr val="dk1"/>
                          </a:solidFill>
                          <a:latin typeface="Arial" panose="020B0604020202020204" pitchFamily="34" charset="0"/>
                          <a:ea typeface="+mn-ea"/>
                          <a:cs typeface="Arial" panose="020B0604020202020204" pitchFamily="34" charset="0"/>
                        </a:rPr>
                        <a:t>3. Immigration Affairs</a:t>
                      </a:r>
                    </a:p>
                  </a:txBody>
                  <a:tcPr>
                    <a:solidFill>
                      <a:schemeClr val="accent3">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3</a:t>
                      </a:r>
                    </a:p>
                  </a:txBody>
                  <a:tcPr anchor="ctr">
                    <a:solidFill>
                      <a:schemeClr val="accent3">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1</a:t>
                      </a:r>
                    </a:p>
                  </a:txBody>
                  <a:tcPr anchor="ctr">
                    <a:solidFill>
                      <a:schemeClr val="accent3">
                        <a:lumMod val="40000"/>
                        <a:lumOff val="60000"/>
                      </a:schemeClr>
                    </a:solidFill>
                  </a:tcPr>
                </a:tc>
                <a:tc>
                  <a:txBody>
                    <a:bodyPr/>
                    <a:lstStyle/>
                    <a:p>
                      <a:pPr marL="0" algn="ctr" defTabSz="914400" rtl="0" eaLnBrk="1" latinLnBrk="0" hangingPunct="1"/>
                      <a:r>
                        <a:rPr lang="en-US" sz="1600" b="1" kern="1200" dirty="0">
                          <a:solidFill>
                            <a:srgbClr val="00B050"/>
                          </a:solidFill>
                          <a:latin typeface="Arial" panose="020B0604020202020204" pitchFamily="34" charset="0"/>
                          <a:ea typeface="+mn-ea"/>
                          <a:cs typeface="Arial" panose="020B0604020202020204" pitchFamily="34" charset="0"/>
                        </a:rPr>
                        <a:t>33%</a:t>
                      </a:r>
                    </a:p>
                  </a:txBody>
                  <a:tcPr anchor="ctr">
                    <a:solidFill>
                      <a:schemeClr val="accent3">
                        <a:lumMod val="40000"/>
                        <a:lumOff val="6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2</a:t>
                      </a:r>
                    </a:p>
                  </a:txBody>
                  <a:tcPr anchor="ctr">
                    <a:solidFill>
                      <a:schemeClr val="accent3">
                        <a:lumMod val="40000"/>
                        <a:lumOff val="60000"/>
                      </a:schemeClr>
                    </a:solidFill>
                  </a:tcPr>
                </a:tc>
                <a:tc>
                  <a:txBody>
                    <a:bodyPr/>
                    <a:lstStyle/>
                    <a:p>
                      <a:pPr marL="0" algn="ctr" defTabSz="914400" rtl="0" eaLnBrk="1" fontAlgn="b" latinLnBrk="0" hangingPunct="1"/>
                      <a:r>
                        <a:rPr lang="en-US" sz="1600" b="1" kern="1200" dirty="0">
                          <a:solidFill>
                            <a:srgbClr val="FF0000"/>
                          </a:solidFill>
                          <a:latin typeface="Arial" panose="020B0604020202020204" pitchFamily="34" charset="0"/>
                          <a:ea typeface="+mn-ea"/>
                          <a:cs typeface="Arial" panose="020B0604020202020204" pitchFamily="34" charset="0"/>
                        </a:rPr>
                        <a:t>67%</a:t>
                      </a:r>
                      <a:endParaRPr lang="en-ZA" sz="1600" b="1" kern="1200" dirty="0">
                        <a:solidFill>
                          <a:srgbClr val="FF0000"/>
                        </a:solidFill>
                        <a:latin typeface="Arial" panose="020B0604020202020204" pitchFamily="34" charset="0"/>
                        <a:ea typeface="+mn-ea"/>
                        <a:cs typeface="Arial" panose="020B0604020202020204" pitchFamily="34" charset="0"/>
                      </a:endParaRPr>
                    </a:p>
                  </a:txBody>
                  <a:tcPr marL="7093" marR="7093" marT="7092" marB="0" anchor="ctr">
                    <a:solidFill>
                      <a:schemeClr val="accent3">
                        <a:lumMod val="40000"/>
                        <a:lumOff val="60000"/>
                      </a:schemeClr>
                    </a:solidFill>
                  </a:tcPr>
                </a:tc>
                <a:extLst>
                  <a:ext uri="{0D108BD9-81ED-4DB2-BD59-A6C34878D82A}">
                    <a16:rowId xmlns:a16="http://schemas.microsoft.com/office/drawing/2014/main" val="3041256680"/>
                  </a:ext>
                </a:extLst>
              </a:tr>
              <a:tr h="525592">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600" b="1" dirty="0">
                          <a:latin typeface="Arial" panose="020B0604020202020204" pitchFamily="34" charset="0"/>
                          <a:cs typeface="Arial" panose="020B0604020202020204" pitchFamily="34" charset="0"/>
                        </a:rPr>
                        <a:t>4 Institutional support and Transfer</a:t>
                      </a:r>
                      <a:r>
                        <a:rPr lang="en-US" sz="1600" b="1" baseline="0" dirty="0">
                          <a:latin typeface="Arial" panose="020B0604020202020204" pitchFamily="34" charset="0"/>
                          <a:cs typeface="Arial" panose="020B0604020202020204" pitchFamily="34" charset="0"/>
                        </a:rPr>
                        <a:t>s (BMA)</a:t>
                      </a:r>
                      <a:endParaRPr lang="en-US" sz="1600" b="1"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600" b="1" kern="1200">
                          <a:solidFill>
                            <a:schemeClr val="tx1"/>
                          </a:solidFill>
                          <a:latin typeface="Arial" panose="020B0604020202020204" pitchFamily="34" charset="0"/>
                          <a:ea typeface="+mn-ea"/>
                          <a:cs typeface="Arial" panose="020B0604020202020204" pitchFamily="34" charset="0"/>
                        </a:rPr>
                        <a:t>6</a:t>
                      </a:r>
                      <a:endParaRPr lang="en-US" sz="1600" b="1" kern="1200" dirty="0">
                        <a:solidFill>
                          <a:schemeClr val="tx1"/>
                        </a:solidFill>
                        <a:latin typeface="Arial" panose="020B0604020202020204" pitchFamily="34" charset="0"/>
                        <a:ea typeface="+mn-ea"/>
                        <a:cs typeface="Arial" panose="020B0604020202020204" pitchFamily="34" charset="0"/>
                      </a:endParaRPr>
                    </a:p>
                  </a:txBody>
                  <a:tcPr anchor="c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3</a:t>
                      </a:r>
                    </a:p>
                  </a:txBody>
                  <a:tcPr anchor="ctr">
                    <a:solidFill>
                      <a:schemeClr val="accent3">
                        <a:lumMod val="20000"/>
                        <a:lumOff val="80000"/>
                      </a:schemeClr>
                    </a:solidFill>
                  </a:tcPr>
                </a:tc>
                <a:tc>
                  <a:txBody>
                    <a:bodyPr/>
                    <a:lstStyle/>
                    <a:p>
                      <a:pPr marL="0" algn="ctr" defTabSz="914400" rtl="0" eaLnBrk="1" latinLnBrk="0" hangingPunct="1"/>
                      <a:r>
                        <a:rPr lang="en-US" sz="1600" b="1" kern="1200" dirty="0">
                          <a:solidFill>
                            <a:srgbClr val="00B050"/>
                          </a:solidFill>
                          <a:latin typeface="Arial" panose="020B0604020202020204" pitchFamily="34" charset="0"/>
                          <a:ea typeface="+mn-ea"/>
                          <a:cs typeface="Arial" panose="020B0604020202020204" pitchFamily="34" charset="0"/>
                        </a:rPr>
                        <a:t>50%</a:t>
                      </a:r>
                    </a:p>
                  </a:txBody>
                  <a:tcPr anchor="ctr">
                    <a:solidFill>
                      <a:schemeClr val="accent3">
                        <a:lumMod val="20000"/>
                        <a:lumOff val="8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3</a:t>
                      </a:r>
                    </a:p>
                  </a:txBody>
                  <a:tcPr anchor="ctr">
                    <a:solidFill>
                      <a:schemeClr val="accent3">
                        <a:lumMod val="20000"/>
                        <a:lumOff val="80000"/>
                      </a:schemeClr>
                    </a:solidFill>
                  </a:tcPr>
                </a:tc>
                <a:tc>
                  <a:txBody>
                    <a:bodyPr/>
                    <a:lstStyle/>
                    <a:p>
                      <a:pPr marL="0" algn="ctr" defTabSz="914400" rtl="0" eaLnBrk="1" fontAlgn="b" latinLnBrk="0" hangingPunct="1"/>
                      <a:r>
                        <a:rPr lang="en-ZA" sz="1600" b="1" kern="1200" dirty="0">
                          <a:solidFill>
                            <a:srgbClr val="FF0000"/>
                          </a:solidFill>
                          <a:latin typeface="Arial" panose="020B0604020202020204" pitchFamily="34" charset="0"/>
                          <a:ea typeface="+mn-ea"/>
                          <a:cs typeface="Arial" panose="020B0604020202020204" pitchFamily="34" charset="0"/>
                        </a:rPr>
                        <a:t>50%</a:t>
                      </a:r>
                    </a:p>
                  </a:txBody>
                  <a:tcPr marL="7093" marR="7093" marT="7092" marB="0" anchor="ctr">
                    <a:solidFill>
                      <a:schemeClr val="accent3">
                        <a:lumMod val="20000"/>
                        <a:lumOff val="80000"/>
                      </a:schemeClr>
                    </a:solidFill>
                  </a:tcPr>
                </a:tc>
                <a:extLst>
                  <a:ext uri="{0D108BD9-81ED-4DB2-BD59-A6C34878D82A}">
                    <a16:rowId xmlns:a16="http://schemas.microsoft.com/office/drawing/2014/main" val="2116406766"/>
                  </a:ext>
                </a:extLst>
              </a:tr>
              <a:tr h="525592">
                <a:tc>
                  <a:txBody>
                    <a:bodyPr/>
                    <a:lstStyle/>
                    <a:p>
                      <a:r>
                        <a:rPr lang="en-US" sz="1600" b="1" dirty="0">
                          <a:latin typeface="Arial" panose="020B0604020202020204" pitchFamily="34" charset="0"/>
                          <a:cs typeface="Arial" panose="020B0604020202020204" pitchFamily="34" charset="0"/>
                        </a:rPr>
                        <a:t>TOTAL</a:t>
                      </a:r>
                    </a:p>
                  </a:txBody>
                  <a:tcPr>
                    <a:solidFill>
                      <a:schemeClr val="accent3">
                        <a:lumMod val="40000"/>
                        <a:lumOff val="6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27</a:t>
                      </a:r>
                    </a:p>
                  </a:txBody>
                  <a:tcPr anchor="ctr">
                    <a:solidFill>
                      <a:schemeClr val="accent3">
                        <a:lumMod val="40000"/>
                        <a:lumOff val="6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19</a:t>
                      </a:r>
                    </a:p>
                  </a:txBody>
                  <a:tcPr anchor="ctr">
                    <a:solidFill>
                      <a:schemeClr val="accent3">
                        <a:lumMod val="40000"/>
                        <a:lumOff val="60000"/>
                      </a:schemeClr>
                    </a:solidFill>
                  </a:tcPr>
                </a:tc>
                <a:tc>
                  <a:txBody>
                    <a:bodyPr/>
                    <a:lstStyle/>
                    <a:p>
                      <a:pPr marL="0" algn="ctr" defTabSz="914400" rtl="0" eaLnBrk="1" latinLnBrk="0" hangingPunct="1"/>
                      <a:r>
                        <a:rPr lang="en-US" sz="1600" b="1" kern="1200" dirty="0">
                          <a:solidFill>
                            <a:srgbClr val="00B050"/>
                          </a:solidFill>
                          <a:latin typeface="Arial" panose="020B0604020202020204" pitchFamily="34" charset="0"/>
                          <a:ea typeface="+mn-ea"/>
                          <a:cs typeface="Arial" panose="020B0604020202020204" pitchFamily="34" charset="0"/>
                        </a:rPr>
                        <a:t>70%</a:t>
                      </a:r>
                    </a:p>
                  </a:txBody>
                  <a:tcPr anchor="ctr">
                    <a:solidFill>
                      <a:schemeClr val="accent3">
                        <a:lumMod val="40000"/>
                        <a:lumOff val="60000"/>
                      </a:schemeClr>
                    </a:solidFill>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8</a:t>
                      </a:r>
                    </a:p>
                  </a:txBody>
                  <a:tcPr anchor="ctr">
                    <a:solidFill>
                      <a:schemeClr val="accent3">
                        <a:lumMod val="40000"/>
                        <a:lumOff val="60000"/>
                      </a:schemeClr>
                    </a:solidFill>
                  </a:tcPr>
                </a:tc>
                <a:tc>
                  <a:txBody>
                    <a:bodyPr/>
                    <a:lstStyle/>
                    <a:p>
                      <a:pPr marL="0" algn="ctr" defTabSz="914400" rtl="0" eaLnBrk="1" fontAlgn="b" latinLnBrk="0" hangingPunct="1"/>
                      <a:r>
                        <a:rPr lang="en-ZA" sz="1600" b="1" kern="1200" dirty="0">
                          <a:solidFill>
                            <a:srgbClr val="FF0000"/>
                          </a:solidFill>
                          <a:latin typeface="Arial" panose="020B0604020202020204" pitchFamily="34" charset="0"/>
                          <a:ea typeface="+mn-ea"/>
                          <a:cs typeface="Arial" panose="020B0604020202020204" pitchFamily="34" charset="0"/>
                        </a:rPr>
                        <a:t>30%</a:t>
                      </a:r>
                    </a:p>
                  </a:txBody>
                  <a:tcPr marL="7093" marR="7093" marT="7092" marB="0" anchor="ctr">
                    <a:solidFill>
                      <a:schemeClr val="accent3">
                        <a:lumMod val="40000"/>
                        <a:lumOff val="60000"/>
                      </a:schemeClr>
                    </a:solidFill>
                  </a:tcPr>
                </a:tc>
                <a:extLst>
                  <a:ext uri="{0D108BD9-81ED-4DB2-BD59-A6C34878D82A}">
                    <a16:rowId xmlns:a16="http://schemas.microsoft.com/office/drawing/2014/main" val="1314988788"/>
                  </a:ext>
                </a:extLst>
              </a:tr>
            </a:tbl>
          </a:graphicData>
        </a:graphic>
      </p:graphicFrame>
    </p:spTree>
    <p:extLst>
      <p:ext uri="{BB962C8B-B14F-4D97-AF65-F5344CB8AC3E}">
        <p14:creationId xmlns:p14="http://schemas.microsoft.com/office/powerpoint/2010/main" val="2081326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3"/>
          <p:cNvSpPr>
            <a:spLocks noGrp="1"/>
          </p:cNvSpPr>
          <p:nvPr>
            <p:ph type="sldNum" sz="quarter" idx="12"/>
          </p:nvPr>
        </p:nvSpPr>
        <p:spPr bwMode="auto">
          <a:xfrm>
            <a:off x="4640978" y="6318866"/>
            <a:ext cx="669931" cy="359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9</a:t>
            </a:fld>
            <a:endParaRPr lang="en-ZA" altLang="en-US" sz="1800" b="1" dirty="0"/>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7" name="TextBox 7"/>
          <p:cNvSpPr txBox="1"/>
          <p:nvPr/>
        </p:nvSpPr>
        <p:spPr>
          <a:xfrm>
            <a:off x="33338" y="73890"/>
            <a:ext cx="9027535" cy="882678"/>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p:spPr>
        <p:txBody>
          <a:bodyPr wrap="square">
            <a:spAutoFit/>
          </a:bodyPr>
          <a:lstStyle/>
          <a:p>
            <a:pPr algn="ctr">
              <a:lnSpc>
                <a:spcPct val="107000"/>
              </a:lnSpc>
              <a:spcAft>
                <a:spcPts val="0"/>
              </a:spcAft>
            </a:pPr>
            <a:r>
              <a:rPr lang="en-ZA" sz="2400" b="1" dirty="0">
                <a:latin typeface="Arial" panose="020B0604020202020204" pitchFamily="34" charset="0"/>
                <a:ea typeface="Calibri" panose="020F0502020204030204" pitchFamily="34" charset="0"/>
                <a:cs typeface="Arial" panose="020B0604020202020204" pitchFamily="34" charset="0"/>
              </a:rPr>
              <a:t>APP PERFORMANCE COMPARISON FOR QUARTER1 OF 2021-22 AND QUARTER1 OF 2020-21</a:t>
            </a:r>
          </a:p>
        </p:txBody>
      </p:sp>
      <p:graphicFrame>
        <p:nvGraphicFramePr>
          <p:cNvPr id="6" name="Chart 5"/>
          <p:cNvGraphicFramePr>
            <a:graphicFrameLocks/>
          </p:cNvGraphicFramePr>
          <p:nvPr>
            <p:extLst>
              <p:ext uri="{D42A27DB-BD31-4B8C-83A1-F6EECF244321}">
                <p14:modId xmlns:p14="http://schemas.microsoft.com/office/powerpoint/2010/main" val="1532923416"/>
              </p:ext>
            </p:extLst>
          </p:nvPr>
        </p:nvGraphicFramePr>
        <p:xfrm>
          <a:off x="111397" y="717993"/>
          <a:ext cx="8807450" cy="415203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68977" y="4870026"/>
            <a:ext cx="8991895"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department achieved an increase of 41% in comparison to the same period in 2020-21 financial year</a:t>
            </a:r>
            <a:endParaRPr lang="en-ZA" dirty="0"/>
          </a:p>
        </p:txBody>
      </p:sp>
    </p:spTree>
    <p:extLst>
      <p:ext uri="{BB962C8B-B14F-4D97-AF65-F5344CB8AC3E}">
        <p14:creationId xmlns:p14="http://schemas.microsoft.com/office/powerpoint/2010/main" val="11670419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16150</TotalTime>
  <Words>8885</Words>
  <Application>Microsoft Office PowerPoint</Application>
  <PresentationFormat>On-screen Show (4:3)</PresentationFormat>
  <Paragraphs>1672</Paragraphs>
  <Slides>76</Slides>
  <Notes>64</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0</vt:i4>
      </vt:variant>
      <vt:variant>
        <vt:lpstr>Slide Titles</vt:lpstr>
      </vt:variant>
      <vt:variant>
        <vt:i4>76</vt:i4>
      </vt:variant>
    </vt:vector>
  </HeadingPairs>
  <TitlesOfParts>
    <vt:vector size="85" baseType="lpstr">
      <vt:lpstr>MS PGothic</vt:lpstr>
      <vt:lpstr>MS PGothic</vt:lpstr>
      <vt:lpstr>Arial</vt:lpstr>
      <vt:lpstr>Calibri</vt:lpstr>
      <vt:lpstr>Wingdings</vt:lpstr>
      <vt:lpstr>Office Theme</vt:lpstr>
      <vt:lpstr>2_Office Theme</vt:lpstr>
      <vt:lpstr>1_Office Theme</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COVID -19 SPENDING AS AT 30 JUNE 2021</vt:lpstr>
      <vt:lpstr>PowerPoint Presentation</vt:lpstr>
      <vt:lpstr>PowerPoint Presentation</vt:lpstr>
      <vt:lpstr>PowerPoint Presentation</vt:lpstr>
      <vt:lpstr>PowerPoint Presentation</vt:lpstr>
      <vt:lpstr>PowerPoint Presentation</vt:lpstr>
      <vt:lpstr>COVID -19 SPENDING AS AT 30 SEPTEMBER 2021</vt:lpstr>
      <vt:lpstr>PowerPoint Presentation</vt:lpstr>
      <vt:lpstr>PowerPoint Presentation</vt:lpstr>
      <vt:lpstr>PowerPoint Presentation</vt:lpstr>
      <vt:lpstr>PowerPoint Presentation</vt:lpstr>
      <vt:lpstr>PowerPoint Presentation</vt:lpstr>
      <vt:lpstr>COVID -19 SPENDING AS AT 31 DECEMBER 2021</vt:lpstr>
      <vt:lpstr>PowerPoint Presentation</vt:lpstr>
      <vt:lpstr>PowerPoint Presentation</vt:lpstr>
      <vt:lpstr>PowerPoint Presentation</vt:lpstr>
      <vt:lpstr>PowerPoint Presentation</vt:lpstr>
      <vt:lpstr>PowerPoint Presentation</vt:lpstr>
    </vt:vector>
  </TitlesOfParts>
  <Company>Home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Zimele Ngxongo</dc:creator>
  <cp:lastModifiedBy>All Users</cp:lastModifiedBy>
  <cp:revision>830</cp:revision>
  <cp:lastPrinted>2022-02-08T10:47:56Z</cp:lastPrinted>
  <dcterms:created xsi:type="dcterms:W3CDTF">2017-04-09T15:34:02Z</dcterms:created>
  <dcterms:modified xsi:type="dcterms:W3CDTF">2022-02-08T10:57:25Z</dcterms:modified>
</cp:coreProperties>
</file>