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95"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336" r:id="rId17"/>
    <p:sldId id="335" r:id="rId18"/>
    <p:sldId id="337" r:id="rId19"/>
    <p:sldId id="338" r:id="rId20"/>
    <p:sldId id="339" r:id="rId21"/>
    <p:sldId id="340" r:id="rId22"/>
    <p:sldId id="341" r:id="rId23"/>
    <p:sldId id="342" r:id="rId24"/>
    <p:sldId id="343" r:id="rId25"/>
    <p:sldId id="344" r:id="rId26"/>
    <p:sldId id="345" r:id="rId27"/>
    <p:sldId id="346" r:id="rId28"/>
    <p:sldId id="352" r:id="rId29"/>
    <p:sldId id="347" r:id="rId30"/>
    <p:sldId id="349" r:id="rId31"/>
    <p:sldId id="350" r:id="rId32"/>
    <p:sldId id="351"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 id="373" r:id="rId54"/>
    <p:sldId id="374" r:id="rId55"/>
    <p:sldId id="375" r:id="rId56"/>
    <p:sldId id="376" r:id="rId57"/>
    <p:sldId id="377" r:id="rId58"/>
    <p:sldId id="378" r:id="rId59"/>
    <p:sldId id="379" r:id="rId60"/>
    <p:sldId id="380" r:id="rId61"/>
    <p:sldId id="381" r:id="rId62"/>
    <p:sldId id="382" r:id="rId63"/>
    <p:sldId id="383" r:id="rId64"/>
    <p:sldId id="384" r:id="rId65"/>
    <p:sldId id="385" r:id="rId66"/>
    <p:sldId id="386" r:id="rId67"/>
    <p:sldId id="387" r:id="rId68"/>
    <p:sldId id="388" r:id="rId69"/>
    <p:sldId id="389" r:id="rId70"/>
    <p:sldId id="390" r:id="rId71"/>
    <p:sldId id="391" r:id="rId72"/>
    <p:sldId id="392" r:id="rId73"/>
    <p:sldId id="393" r:id="rId74"/>
    <p:sldId id="394" r:id="rId75"/>
    <p:sldId id="395" r:id="rId76"/>
    <p:sldId id="396" r:id="rId77"/>
    <p:sldId id="397" r:id="rId78"/>
    <p:sldId id="398" r:id="rId79"/>
    <p:sldId id="399" r:id="rId80"/>
    <p:sldId id="400" r:id="rId81"/>
    <p:sldId id="401" r:id="rId82"/>
    <p:sldId id="402" r:id="rId83"/>
    <p:sldId id="403" r:id="rId84"/>
    <p:sldId id="404" r:id="rId85"/>
    <p:sldId id="405" r:id="rId86"/>
    <p:sldId id="406" r:id="rId87"/>
    <p:sldId id="407" r:id="rId88"/>
    <p:sldId id="408" r:id="rId89"/>
    <p:sldId id="409" r:id="rId90"/>
    <p:sldId id="410" r:id="rId91"/>
    <p:sldId id="333" r:id="rId92"/>
    <p:sldId id="411" r:id="rId93"/>
    <p:sldId id="289"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9" d="100"/>
          <a:sy n="69" d="100"/>
        </p:scale>
        <p:origin x="1356" y="72"/>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t>2022/02/15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t>‹#›</a:t>
            </a:fld>
            <a:endParaRPr lang="en-ZA"/>
          </a:p>
        </p:txBody>
      </p:sp>
    </p:spTree>
    <p:extLst>
      <p:ext uri="{BB962C8B-B14F-4D97-AF65-F5344CB8AC3E}">
        <p14:creationId xmlns:p14="http://schemas.microsoft.com/office/powerpoint/2010/main"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27</a:t>
            </a:fld>
            <a:endParaRPr lang="en-ZA"/>
          </a:p>
        </p:txBody>
      </p:sp>
    </p:spTree>
    <p:extLst>
      <p:ext uri="{BB962C8B-B14F-4D97-AF65-F5344CB8AC3E}">
        <p14:creationId xmlns:p14="http://schemas.microsoft.com/office/powerpoint/2010/main" val="2890879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28</a:t>
            </a:fld>
            <a:endParaRPr lang="en-ZA"/>
          </a:p>
        </p:txBody>
      </p:sp>
    </p:spTree>
    <p:extLst>
      <p:ext uri="{BB962C8B-B14F-4D97-AF65-F5344CB8AC3E}">
        <p14:creationId xmlns:p14="http://schemas.microsoft.com/office/powerpoint/2010/main" val="106126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29</a:t>
            </a:fld>
            <a:endParaRPr lang="en-ZA"/>
          </a:p>
        </p:txBody>
      </p:sp>
    </p:spTree>
    <p:extLst>
      <p:ext uri="{BB962C8B-B14F-4D97-AF65-F5344CB8AC3E}">
        <p14:creationId xmlns:p14="http://schemas.microsoft.com/office/powerpoint/2010/main" val="1039768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30</a:t>
            </a:fld>
            <a:endParaRPr lang="en-ZA"/>
          </a:p>
        </p:txBody>
      </p:sp>
    </p:spTree>
    <p:extLst>
      <p:ext uri="{BB962C8B-B14F-4D97-AF65-F5344CB8AC3E}">
        <p14:creationId xmlns:p14="http://schemas.microsoft.com/office/powerpoint/2010/main" val="1392925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31</a:t>
            </a:fld>
            <a:endParaRPr lang="en-ZA"/>
          </a:p>
        </p:txBody>
      </p:sp>
    </p:spTree>
    <p:extLst>
      <p:ext uri="{BB962C8B-B14F-4D97-AF65-F5344CB8AC3E}">
        <p14:creationId xmlns:p14="http://schemas.microsoft.com/office/powerpoint/2010/main" val="823460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32</a:t>
            </a:fld>
            <a:endParaRPr lang="en-ZA"/>
          </a:p>
        </p:txBody>
      </p:sp>
    </p:spTree>
    <p:extLst>
      <p:ext uri="{BB962C8B-B14F-4D97-AF65-F5344CB8AC3E}">
        <p14:creationId xmlns:p14="http://schemas.microsoft.com/office/powerpoint/2010/main" val="987036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33</a:t>
            </a:fld>
            <a:endParaRPr lang="en-ZA"/>
          </a:p>
        </p:txBody>
      </p:sp>
    </p:spTree>
    <p:extLst>
      <p:ext uri="{BB962C8B-B14F-4D97-AF65-F5344CB8AC3E}">
        <p14:creationId xmlns:p14="http://schemas.microsoft.com/office/powerpoint/2010/main" val="2202344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34</a:t>
            </a:fld>
            <a:endParaRPr lang="en-ZA"/>
          </a:p>
        </p:txBody>
      </p:sp>
    </p:spTree>
    <p:extLst>
      <p:ext uri="{BB962C8B-B14F-4D97-AF65-F5344CB8AC3E}">
        <p14:creationId xmlns:p14="http://schemas.microsoft.com/office/powerpoint/2010/main" val="2768810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35</a:t>
            </a:fld>
            <a:endParaRPr lang="en-ZA"/>
          </a:p>
        </p:txBody>
      </p:sp>
    </p:spTree>
    <p:extLst>
      <p:ext uri="{BB962C8B-B14F-4D97-AF65-F5344CB8AC3E}">
        <p14:creationId xmlns:p14="http://schemas.microsoft.com/office/powerpoint/2010/main" val="992088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36</a:t>
            </a:fld>
            <a:endParaRPr lang="en-ZA"/>
          </a:p>
        </p:txBody>
      </p:sp>
    </p:spTree>
    <p:extLst>
      <p:ext uri="{BB962C8B-B14F-4D97-AF65-F5344CB8AC3E}">
        <p14:creationId xmlns:p14="http://schemas.microsoft.com/office/powerpoint/2010/main" val="1196203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19</a:t>
            </a:fld>
            <a:endParaRPr lang="en-ZA"/>
          </a:p>
        </p:txBody>
      </p:sp>
    </p:spTree>
    <p:extLst>
      <p:ext uri="{BB962C8B-B14F-4D97-AF65-F5344CB8AC3E}">
        <p14:creationId xmlns:p14="http://schemas.microsoft.com/office/powerpoint/2010/main" val="3641477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37</a:t>
            </a:fld>
            <a:endParaRPr lang="en-ZA"/>
          </a:p>
        </p:txBody>
      </p:sp>
    </p:spTree>
    <p:extLst>
      <p:ext uri="{BB962C8B-B14F-4D97-AF65-F5344CB8AC3E}">
        <p14:creationId xmlns:p14="http://schemas.microsoft.com/office/powerpoint/2010/main" val="3076956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38</a:t>
            </a:fld>
            <a:endParaRPr lang="en-ZA"/>
          </a:p>
        </p:txBody>
      </p:sp>
    </p:spTree>
    <p:extLst>
      <p:ext uri="{BB962C8B-B14F-4D97-AF65-F5344CB8AC3E}">
        <p14:creationId xmlns:p14="http://schemas.microsoft.com/office/powerpoint/2010/main" val="1840620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39</a:t>
            </a:fld>
            <a:endParaRPr lang="en-ZA"/>
          </a:p>
        </p:txBody>
      </p:sp>
    </p:spTree>
    <p:extLst>
      <p:ext uri="{BB962C8B-B14F-4D97-AF65-F5344CB8AC3E}">
        <p14:creationId xmlns:p14="http://schemas.microsoft.com/office/powerpoint/2010/main" val="2166713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40</a:t>
            </a:fld>
            <a:endParaRPr lang="en-ZA"/>
          </a:p>
        </p:txBody>
      </p:sp>
    </p:spTree>
    <p:extLst>
      <p:ext uri="{BB962C8B-B14F-4D97-AF65-F5344CB8AC3E}">
        <p14:creationId xmlns:p14="http://schemas.microsoft.com/office/powerpoint/2010/main" val="3266110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41</a:t>
            </a:fld>
            <a:endParaRPr lang="en-ZA"/>
          </a:p>
        </p:txBody>
      </p:sp>
    </p:spTree>
    <p:extLst>
      <p:ext uri="{BB962C8B-B14F-4D97-AF65-F5344CB8AC3E}">
        <p14:creationId xmlns:p14="http://schemas.microsoft.com/office/powerpoint/2010/main" val="3455473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42</a:t>
            </a:fld>
            <a:endParaRPr lang="en-ZA"/>
          </a:p>
        </p:txBody>
      </p:sp>
    </p:spTree>
    <p:extLst>
      <p:ext uri="{BB962C8B-B14F-4D97-AF65-F5344CB8AC3E}">
        <p14:creationId xmlns:p14="http://schemas.microsoft.com/office/powerpoint/2010/main" val="774316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43</a:t>
            </a:fld>
            <a:endParaRPr lang="en-ZA"/>
          </a:p>
        </p:txBody>
      </p:sp>
    </p:spTree>
    <p:extLst>
      <p:ext uri="{BB962C8B-B14F-4D97-AF65-F5344CB8AC3E}">
        <p14:creationId xmlns:p14="http://schemas.microsoft.com/office/powerpoint/2010/main" val="15824635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44</a:t>
            </a:fld>
            <a:endParaRPr lang="en-ZA"/>
          </a:p>
        </p:txBody>
      </p:sp>
    </p:spTree>
    <p:extLst>
      <p:ext uri="{BB962C8B-B14F-4D97-AF65-F5344CB8AC3E}">
        <p14:creationId xmlns:p14="http://schemas.microsoft.com/office/powerpoint/2010/main" val="2329925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45</a:t>
            </a:fld>
            <a:endParaRPr lang="en-ZA"/>
          </a:p>
        </p:txBody>
      </p:sp>
    </p:spTree>
    <p:extLst>
      <p:ext uri="{BB962C8B-B14F-4D97-AF65-F5344CB8AC3E}">
        <p14:creationId xmlns:p14="http://schemas.microsoft.com/office/powerpoint/2010/main" val="17227887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46</a:t>
            </a:fld>
            <a:endParaRPr lang="en-ZA"/>
          </a:p>
        </p:txBody>
      </p:sp>
    </p:spTree>
    <p:extLst>
      <p:ext uri="{BB962C8B-B14F-4D97-AF65-F5344CB8AC3E}">
        <p14:creationId xmlns:p14="http://schemas.microsoft.com/office/powerpoint/2010/main" val="2904443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20</a:t>
            </a:fld>
            <a:endParaRPr lang="en-ZA"/>
          </a:p>
        </p:txBody>
      </p:sp>
    </p:spTree>
    <p:extLst>
      <p:ext uri="{BB962C8B-B14F-4D97-AF65-F5344CB8AC3E}">
        <p14:creationId xmlns:p14="http://schemas.microsoft.com/office/powerpoint/2010/main" val="3620901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47</a:t>
            </a:fld>
            <a:endParaRPr lang="en-ZA"/>
          </a:p>
        </p:txBody>
      </p:sp>
    </p:spTree>
    <p:extLst>
      <p:ext uri="{BB962C8B-B14F-4D97-AF65-F5344CB8AC3E}">
        <p14:creationId xmlns:p14="http://schemas.microsoft.com/office/powerpoint/2010/main" val="33614638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48</a:t>
            </a:fld>
            <a:endParaRPr lang="en-ZA"/>
          </a:p>
        </p:txBody>
      </p:sp>
    </p:spTree>
    <p:extLst>
      <p:ext uri="{BB962C8B-B14F-4D97-AF65-F5344CB8AC3E}">
        <p14:creationId xmlns:p14="http://schemas.microsoft.com/office/powerpoint/2010/main" val="510095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49</a:t>
            </a:fld>
            <a:endParaRPr lang="en-ZA"/>
          </a:p>
        </p:txBody>
      </p:sp>
    </p:spTree>
    <p:extLst>
      <p:ext uri="{BB962C8B-B14F-4D97-AF65-F5344CB8AC3E}">
        <p14:creationId xmlns:p14="http://schemas.microsoft.com/office/powerpoint/2010/main" val="8585743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50</a:t>
            </a:fld>
            <a:endParaRPr lang="en-ZA"/>
          </a:p>
        </p:txBody>
      </p:sp>
    </p:spTree>
    <p:extLst>
      <p:ext uri="{BB962C8B-B14F-4D97-AF65-F5344CB8AC3E}">
        <p14:creationId xmlns:p14="http://schemas.microsoft.com/office/powerpoint/2010/main" val="2307367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51</a:t>
            </a:fld>
            <a:endParaRPr lang="en-ZA"/>
          </a:p>
        </p:txBody>
      </p:sp>
    </p:spTree>
    <p:extLst>
      <p:ext uri="{BB962C8B-B14F-4D97-AF65-F5344CB8AC3E}">
        <p14:creationId xmlns:p14="http://schemas.microsoft.com/office/powerpoint/2010/main" val="8273813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52</a:t>
            </a:fld>
            <a:endParaRPr lang="en-ZA"/>
          </a:p>
        </p:txBody>
      </p:sp>
    </p:spTree>
    <p:extLst>
      <p:ext uri="{BB962C8B-B14F-4D97-AF65-F5344CB8AC3E}">
        <p14:creationId xmlns:p14="http://schemas.microsoft.com/office/powerpoint/2010/main" val="24717052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53</a:t>
            </a:fld>
            <a:endParaRPr lang="en-ZA"/>
          </a:p>
        </p:txBody>
      </p:sp>
    </p:spTree>
    <p:extLst>
      <p:ext uri="{BB962C8B-B14F-4D97-AF65-F5344CB8AC3E}">
        <p14:creationId xmlns:p14="http://schemas.microsoft.com/office/powerpoint/2010/main" val="3014947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54</a:t>
            </a:fld>
            <a:endParaRPr lang="en-ZA"/>
          </a:p>
        </p:txBody>
      </p:sp>
    </p:spTree>
    <p:extLst>
      <p:ext uri="{BB962C8B-B14F-4D97-AF65-F5344CB8AC3E}">
        <p14:creationId xmlns:p14="http://schemas.microsoft.com/office/powerpoint/2010/main" val="9373588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55</a:t>
            </a:fld>
            <a:endParaRPr lang="en-ZA"/>
          </a:p>
        </p:txBody>
      </p:sp>
    </p:spTree>
    <p:extLst>
      <p:ext uri="{BB962C8B-B14F-4D97-AF65-F5344CB8AC3E}">
        <p14:creationId xmlns:p14="http://schemas.microsoft.com/office/powerpoint/2010/main" val="3123673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56</a:t>
            </a:fld>
            <a:endParaRPr lang="en-ZA"/>
          </a:p>
        </p:txBody>
      </p:sp>
    </p:spTree>
    <p:extLst>
      <p:ext uri="{BB962C8B-B14F-4D97-AF65-F5344CB8AC3E}">
        <p14:creationId xmlns:p14="http://schemas.microsoft.com/office/powerpoint/2010/main" val="3893875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21</a:t>
            </a:fld>
            <a:endParaRPr lang="en-ZA"/>
          </a:p>
        </p:txBody>
      </p:sp>
    </p:spTree>
    <p:extLst>
      <p:ext uri="{BB962C8B-B14F-4D97-AF65-F5344CB8AC3E}">
        <p14:creationId xmlns:p14="http://schemas.microsoft.com/office/powerpoint/2010/main" val="31189788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57</a:t>
            </a:fld>
            <a:endParaRPr lang="en-ZA"/>
          </a:p>
        </p:txBody>
      </p:sp>
    </p:spTree>
    <p:extLst>
      <p:ext uri="{BB962C8B-B14F-4D97-AF65-F5344CB8AC3E}">
        <p14:creationId xmlns:p14="http://schemas.microsoft.com/office/powerpoint/2010/main" val="7892885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58</a:t>
            </a:fld>
            <a:endParaRPr lang="en-ZA"/>
          </a:p>
        </p:txBody>
      </p:sp>
    </p:spTree>
    <p:extLst>
      <p:ext uri="{BB962C8B-B14F-4D97-AF65-F5344CB8AC3E}">
        <p14:creationId xmlns:p14="http://schemas.microsoft.com/office/powerpoint/2010/main" val="28401428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59</a:t>
            </a:fld>
            <a:endParaRPr lang="en-ZA"/>
          </a:p>
        </p:txBody>
      </p:sp>
    </p:spTree>
    <p:extLst>
      <p:ext uri="{BB962C8B-B14F-4D97-AF65-F5344CB8AC3E}">
        <p14:creationId xmlns:p14="http://schemas.microsoft.com/office/powerpoint/2010/main" val="29781889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60</a:t>
            </a:fld>
            <a:endParaRPr lang="en-ZA"/>
          </a:p>
        </p:txBody>
      </p:sp>
    </p:spTree>
    <p:extLst>
      <p:ext uri="{BB962C8B-B14F-4D97-AF65-F5344CB8AC3E}">
        <p14:creationId xmlns:p14="http://schemas.microsoft.com/office/powerpoint/2010/main" val="20063201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61</a:t>
            </a:fld>
            <a:endParaRPr lang="en-ZA"/>
          </a:p>
        </p:txBody>
      </p:sp>
    </p:spTree>
    <p:extLst>
      <p:ext uri="{BB962C8B-B14F-4D97-AF65-F5344CB8AC3E}">
        <p14:creationId xmlns:p14="http://schemas.microsoft.com/office/powerpoint/2010/main" val="10557848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62</a:t>
            </a:fld>
            <a:endParaRPr lang="en-ZA"/>
          </a:p>
        </p:txBody>
      </p:sp>
    </p:spTree>
    <p:extLst>
      <p:ext uri="{BB962C8B-B14F-4D97-AF65-F5344CB8AC3E}">
        <p14:creationId xmlns:p14="http://schemas.microsoft.com/office/powerpoint/2010/main" val="25970779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63</a:t>
            </a:fld>
            <a:endParaRPr lang="en-ZA"/>
          </a:p>
        </p:txBody>
      </p:sp>
    </p:spTree>
    <p:extLst>
      <p:ext uri="{BB962C8B-B14F-4D97-AF65-F5344CB8AC3E}">
        <p14:creationId xmlns:p14="http://schemas.microsoft.com/office/powerpoint/2010/main" val="22097740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64</a:t>
            </a:fld>
            <a:endParaRPr lang="en-ZA"/>
          </a:p>
        </p:txBody>
      </p:sp>
    </p:spTree>
    <p:extLst>
      <p:ext uri="{BB962C8B-B14F-4D97-AF65-F5344CB8AC3E}">
        <p14:creationId xmlns:p14="http://schemas.microsoft.com/office/powerpoint/2010/main" val="36020832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65</a:t>
            </a:fld>
            <a:endParaRPr lang="en-ZA"/>
          </a:p>
        </p:txBody>
      </p:sp>
    </p:spTree>
    <p:extLst>
      <p:ext uri="{BB962C8B-B14F-4D97-AF65-F5344CB8AC3E}">
        <p14:creationId xmlns:p14="http://schemas.microsoft.com/office/powerpoint/2010/main" val="21783340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66</a:t>
            </a:fld>
            <a:endParaRPr lang="en-ZA"/>
          </a:p>
        </p:txBody>
      </p:sp>
    </p:spTree>
    <p:extLst>
      <p:ext uri="{BB962C8B-B14F-4D97-AF65-F5344CB8AC3E}">
        <p14:creationId xmlns:p14="http://schemas.microsoft.com/office/powerpoint/2010/main" val="776765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22</a:t>
            </a:fld>
            <a:endParaRPr lang="en-ZA"/>
          </a:p>
        </p:txBody>
      </p:sp>
    </p:spTree>
    <p:extLst>
      <p:ext uri="{BB962C8B-B14F-4D97-AF65-F5344CB8AC3E}">
        <p14:creationId xmlns:p14="http://schemas.microsoft.com/office/powerpoint/2010/main" val="41500728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67</a:t>
            </a:fld>
            <a:endParaRPr lang="en-ZA"/>
          </a:p>
        </p:txBody>
      </p:sp>
    </p:spTree>
    <p:extLst>
      <p:ext uri="{BB962C8B-B14F-4D97-AF65-F5344CB8AC3E}">
        <p14:creationId xmlns:p14="http://schemas.microsoft.com/office/powerpoint/2010/main" val="2334751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68</a:t>
            </a:fld>
            <a:endParaRPr lang="en-ZA"/>
          </a:p>
        </p:txBody>
      </p:sp>
    </p:spTree>
    <p:extLst>
      <p:ext uri="{BB962C8B-B14F-4D97-AF65-F5344CB8AC3E}">
        <p14:creationId xmlns:p14="http://schemas.microsoft.com/office/powerpoint/2010/main" val="12894292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69</a:t>
            </a:fld>
            <a:endParaRPr lang="en-ZA"/>
          </a:p>
        </p:txBody>
      </p:sp>
    </p:spTree>
    <p:extLst>
      <p:ext uri="{BB962C8B-B14F-4D97-AF65-F5344CB8AC3E}">
        <p14:creationId xmlns:p14="http://schemas.microsoft.com/office/powerpoint/2010/main" val="33362425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70</a:t>
            </a:fld>
            <a:endParaRPr lang="en-ZA"/>
          </a:p>
        </p:txBody>
      </p:sp>
    </p:spTree>
    <p:extLst>
      <p:ext uri="{BB962C8B-B14F-4D97-AF65-F5344CB8AC3E}">
        <p14:creationId xmlns:p14="http://schemas.microsoft.com/office/powerpoint/2010/main" val="375904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71</a:t>
            </a:fld>
            <a:endParaRPr lang="en-ZA"/>
          </a:p>
        </p:txBody>
      </p:sp>
    </p:spTree>
    <p:extLst>
      <p:ext uri="{BB962C8B-B14F-4D97-AF65-F5344CB8AC3E}">
        <p14:creationId xmlns:p14="http://schemas.microsoft.com/office/powerpoint/2010/main" val="6749470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72</a:t>
            </a:fld>
            <a:endParaRPr lang="en-ZA"/>
          </a:p>
        </p:txBody>
      </p:sp>
    </p:spTree>
    <p:extLst>
      <p:ext uri="{BB962C8B-B14F-4D97-AF65-F5344CB8AC3E}">
        <p14:creationId xmlns:p14="http://schemas.microsoft.com/office/powerpoint/2010/main" val="35052036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73</a:t>
            </a:fld>
            <a:endParaRPr lang="en-ZA"/>
          </a:p>
        </p:txBody>
      </p:sp>
    </p:spTree>
    <p:extLst>
      <p:ext uri="{BB962C8B-B14F-4D97-AF65-F5344CB8AC3E}">
        <p14:creationId xmlns:p14="http://schemas.microsoft.com/office/powerpoint/2010/main" val="27956573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74</a:t>
            </a:fld>
            <a:endParaRPr lang="en-ZA"/>
          </a:p>
        </p:txBody>
      </p:sp>
    </p:spTree>
    <p:extLst>
      <p:ext uri="{BB962C8B-B14F-4D97-AF65-F5344CB8AC3E}">
        <p14:creationId xmlns:p14="http://schemas.microsoft.com/office/powerpoint/2010/main" val="3431065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75</a:t>
            </a:fld>
            <a:endParaRPr lang="en-ZA"/>
          </a:p>
        </p:txBody>
      </p:sp>
    </p:spTree>
    <p:extLst>
      <p:ext uri="{BB962C8B-B14F-4D97-AF65-F5344CB8AC3E}">
        <p14:creationId xmlns:p14="http://schemas.microsoft.com/office/powerpoint/2010/main" val="3538756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76</a:t>
            </a:fld>
            <a:endParaRPr lang="en-ZA"/>
          </a:p>
        </p:txBody>
      </p:sp>
    </p:spTree>
    <p:extLst>
      <p:ext uri="{BB962C8B-B14F-4D97-AF65-F5344CB8AC3E}">
        <p14:creationId xmlns:p14="http://schemas.microsoft.com/office/powerpoint/2010/main" val="3048436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23</a:t>
            </a:fld>
            <a:endParaRPr lang="en-ZA"/>
          </a:p>
        </p:txBody>
      </p:sp>
    </p:spTree>
    <p:extLst>
      <p:ext uri="{BB962C8B-B14F-4D97-AF65-F5344CB8AC3E}">
        <p14:creationId xmlns:p14="http://schemas.microsoft.com/office/powerpoint/2010/main" val="11463815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77</a:t>
            </a:fld>
            <a:endParaRPr lang="en-ZA"/>
          </a:p>
        </p:txBody>
      </p:sp>
    </p:spTree>
    <p:extLst>
      <p:ext uri="{BB962C8B-B14F-4D97-AF65-F5344CB8AC3E}">
        <p14:creationId xmlns:p14="http://schemas.microsoft.com/office/powerpoint/2010/main" val="137074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78</a:t>
            </a:fld>
            <a:endParaRPr lang="en-ZA"/>
          </a:p>
        </p:txBody>
      </p:sp>
    </p:spTree>
    <p:extLst>
      <p:ext uri="{BB962C8B-B14F-4D97-AF65-F5344CB8AC3E}">
        <p14:creationId xmlns:p14="http://schemas.microsoft.com/office/powerpoint/2010/main" val="15115976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79</a:t>
            </a:fld>
            <a:endParaRPr lang="en-ZA"/>
          </a:p>
        </p:txBody>
      </p:sp>
    </p:spTree>
    <p:extLst>
      <p:ext uri="{BB962C8B-B14F-4D97-AF65-F5344CB8AC3E}">
        <p14:creationId xmlns:p14="http://schemas.microsoft.com/office/powerpoint/2010/main" val="16317209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80</a:t>
            </a:fld>
            <a:endParaRPr lang="en-ZA"/>
          </a:p>
        </p:txBody>
      </p:sp>
    </p:spTree>
    <p:extLst>
      <p:ext uri="{BB962C8B-B14F-4D97-AF65-F5344CB8AC3E}">
        <p14:creationId xmlns:p14="http://schemas.microsoft.com/office/powerpoint/2010/main" val="84485834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81</a:t>
            </a:fld>
            <a:endParaRPr lang="en-ZA"/>
          </a:p>
        </p:txBody>
      </p:sp>
    </p:spTree>
    <p:extLst>
      <p:ext uri="{BB962C8B-B14F-4D97-AF65-F5344CB8AC3E}">
        <p14:creationId xmlns:p14="http://schemas.microsoft.com/office/powerpoint/2010/main" val="34546782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82</a:t>
            </a:fld>
            <a:endParaRPr lang="en-ZA"/>
          </a:p>
        </p:txBody>
      </p:sp>
    </p:spTree>
    <p:extLst>
      <p:ext uri="{BB962C8B-B14F-4D97-AF65-F5344CB8AC3E}">
        <p14:creationId xmlns:p14="http://schemas.microsoft.com/office/powerpoint/2010/main" val="9115505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83</a:t>
            </a:fld>
            <a:endParaRPr lang="en-ZA"/>
          </a:p>
        </p:txBody>
      </p:sp>
    </p:spTree>
    <p:extLst>
      <p:ext uri="{BB962C8B-B14F-4D97-AF65-F5344CB8AC3E}">
        <p14:creationId xmlns:p14="http://schemas.microsoft.com/office/powerpoint/2010/main" val="27494096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84</a:t>
            </a:fld>
            <a:endParaRPr lang="en-ZA"/>
          </a:p>
        </p:txBody>
      </p:sp>
    </p:spTree>
    <p:extLst>
      <p:ext uri="{BB962C8B-B14F-4D97-AF65-F5344CB8AC3E}">
        <p14:creationId xmlns:p14="http://schemas.microsoft.com/office/powerpoint/2010/main" val="221864216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85</a:t>
            </a:fld>
            <a:endParaRPr lang="en-ZA"/>
          </a:p>
        </p:txBody>
      </p:sp>
    </p:spTree>
    <p:extLst>
      <p:ext uri="{BB962C8B-B14F-4D97-AF65-F5344CB8AC3E}">
        <p14:creationId xmlns:p14="http://schemas.microsoft.com/office/powerpoint/2010/main" val="125163081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86</a:t>
            </a:fld>
            <a:endParaRPr lang="en-ZA"/>
          </a:p>
        </p:txBody>
      </p:sp>
    </p:spTree>
    <p:extLst>
      <p:ext uri="{BB962C8B-B14F-4D97-AF65-F5344CB8AC3E}">
        <p14:creationId xmlns:p14="http://schemas.microsoft.com/office/powerpoint/2010/main" val="3982168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24</a:t>
            </a:fld>
            <a:endParaRPr lang="en-ZA"/>
          </a:p>
        </p:txBody>
      </p:sp>
    </p:spTree>
    <p:extLst>
      <p:ext uri="{BB962C8B-B14F-4D97-AF65-F5344CB8AC3E}">
        <p14:creationId xmlns:p14="http://schemas.microsoft.com/office/powerpoint/2010/main" val="68085890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87</a:t>
            </a:fld>
            <a:endParaRPr lang="en-ZA"/>
          </a:p>
        </p:txBody>
      </p:sp>
    </p:spTree>
    <p:extLst>
      <p:ext uri="{BB962C8B-B14F-4D97-AF65-F5344CB8AC3E}">
        <p14:creationId xmlns:p14="http://schemas.microsoft.com/office/powerpoint/2010/main" val="351548844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88</a:t>
            </a:fld>
            <a:endParaRPr lang="en-ZA"/>
          </a:p>
        </p:txBody>
      </p:sp>
    </p:spTree>
    <p:extLst>
      <p:ext uri="{BB962C8B-B14F-4D97-AF65-F5344CB8AC3E}">
        <p14:creationId xmlns:p14="http://schemas.microsoft.com/office/powerpoint/2010/main" val="211665165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89</a:t>
            </a:fld>
            <a:endParaRPr lang="en-ZA"/>
          </a:p>
        </p:txBody>
      </p:sp>
    </p:spTree>
    <p:extLst>
      <p:ext uri="{BB962C8B-B14F-4D97-AF65-F5344CB8AC3E}">
        <p14:creationId xmlns:p14="http://schemas.microsoft.com/office/powerpoint/2010/main" val="13899481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90</a:t>
            </a:fld>
            <a:endParaRPr lang="en-ZA"/>
          </a:p>
        </p:txBody>
      </p:sp>
    </p:spTree>
    <p:extLst>
      <p:ext uri="{BB962C8B-B14F-4D97-AF65-F5344CB8AC3E}">
        <p14:creationId xmlns:p14="http://schemas.microsoft.com/office/powerpoint/2010/main" val="220048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25</a:t>
            </a:fld>
            <a:endParaRPr lang="en-ZA"/>
          </a:p>
        </p:txBody>
      </p:sp>
    </p:spTree>
    <p:extLst>
      <p:ext uri="{BB962C8B-B14F-4D97-AF65-F5344CB8AC3E}">
        <p14:creationId xmlns:p14="http://schemas.microsoft.com/office/powerpoint/2010/main" val="499004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t>26</a:t>
            </a:fld>
            <a:endParaRPr lang="en-ZA"/>
          </a:p>
        </p:txBody>
      </p:sp>
    </p:spTree>
    <p:extLst>
      <p:ext uri="{BB962C8B-B14F-4D97-AF65-F5344CB8AC3E}">
        <p14:creationId xmlns:p14="http://schemas.microsoft.com/office/powerpoint/2010/main" val="125454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t>2022/02/15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t>2022/02/15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t>2022/02/15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t>2022/02/15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2022/02/15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2022/02/15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t>2022/02/15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t>‹#›</a:t>
            </a:fld>
            <a:endParaRPr lang="en-ZA"/>
          </a:p>
        </p:txBody>
      </p:sp>
    </p:spTree>
    <p:extLst>
      <p:ext uri="{BB962C8B-B14F-4D97-AF65-F5344CB8AC3E}">
        <p14:creationId xmlns:p14="http://schemas.microsoft.com/office/powerpoint/2010/main"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1" name="Rectangle 2"/>
          <p:cNvSpPr>
            <a:spLocks noGrp="1" noChangeArrowheads="1"/>
          </p:cNvSpPr>
          <p:nvPr>
            <p:ph type="ctrTitle"/>
          </p:nvPr>
        </p:nvSpPr>
        <p:spPr>
          <a:xfrm>
            <a:off x="684213" y="2349500"/>
            <a:ext cx="7772400" cy="1470025"/>
          </a:xfrm>
        </p:spPr>
        <p:txBody>
          <a:bodyPr>
            <a:normAutofit fontScale="90000"/>
          </a:bodyPr>
          <a:lstStyle/>
          <a:p>
            <a:pPr eaLnBrk="1" hangingPunct="1"/>
            <a:r>
              <a:rPr lang="en-GB" sz="2400" b="1" dirty="0">
                <a:solidFill>
                  <a:schemeClr val="tx1"/>
                </a:solidFill>
                <a:latin typeface="Century Gothic" panose="020B0502020202020204" pitchFamily="34" charset="0"/>
                <a:sym typeface="Century Gothic" pitchFamily="34" charset="0"/>
              </a:rPr>
              <a:t>Progress report on the state of Shelters in South Africa</a:t>
            </a:r>
            <a:br>
              <a:rPr lang="en-GB" sz="2400" b="1" dirty="0">
                <a:solidFill>
                  <a:schemeClr val="tx1"/>
                </a:solidFill>
                <a:latin typeface="Century Gothic" panose="020B0502020202020204" pitchFamily="34" charset="0"/>
                <a:sym typeface="Century Gothic" pitchFamily="34" charset="0"/>
              </a:rPr>
            </a:br>
            <a:r>
              <a:rPr lang="en-GB" sz="2400" b="1" dirty="0">
                <a:solidFill>
                  <a:schemeClr val="tx1"/>
                </a:solidFill>
                <a:latin typeface="Century Gothic" panose="020B0502020202020204" pitchFamily="34" charset="0"/>
                <a:sym typeface="Century Gothic" pitchFamily="34" charset="0"/>
              </a:rPr>
              <a:t/>
            </a:r>
            <a:br>
              <a:rPr lang="en-GB" sz="2400" b="1" dirty="0">
                <a:solidFill>
                  <a:schemeClr val="tx1"/>
                </a:solidFill>
                <a:latin typeface="Century Gothic" panose="020B0502020202020204" pitchFamily="34" charset="0"/>
                <a:sym typeface="Century Gothic" pitchFamily="34" charset="0"/>
              </a:rPr>
            </a:br>
            <a:r>
              <a:rPr lang="en-GB" sz="2400" b="1" dirty="0">
                <a:solidFill>
                  <a:schemeClr val="tx1"/>
                </a:solidFill>
                <a:latin typeface="Century Gothic" panose="020B0502020202020204" pitchFamily="34" charset="0"/>
                <a:sym typeface="Century Gothic" pitchFamily="34" charset="0"/>
              </a:rPr>
              <a:t>2021</a:t>
            </a:r>
            <a:br>
              <a:rPr lang="en-GB" sz="2400" b="1" dirty="0">
                <a:solidFill>
                  <a:schemeClr val="tx1"/>
                </a:solidFill>
                <a:latin typeface="Century Gothic" panose="020B0502020202020204" pitchFamily="34" charset="0"/>
                <a:sym typeface="Century Gothic" pitchFamily="34" charset="0"/>
              </a:rPr>
            </a:br>
            <a:endParaRPr lang="en-GB" sz="2400" b="1" dirty="0">
              <a:solidFill>
                <a:schemeClr val="tx1"/>
              </a:solidFill>
              <a:latin typeface="Century Gothic" panose="020B0502020202020204" pitchFamily="34" charset="0"/>
              <a:sym typeface="Century Gothic" pitchFamily="34" charset="0"/>
            </a:endParaRPr>
          </a:p>
        </p:txBody>
      </p:sp>
      <p:sp>
        <p:nvSpPr>
          <p:cNvPr id="2052" name="Rectangle 3"/>
          <p:cNvSpPr>
            <a:spLocks noGrp="1" noChangeArrowheads="1"/>
          </p:cNvSpPr>
          <p:nvPr>
            <p:ph type="subTitle" idx="1"/>
          </p:nvPr>
        </p:nvSpPr>
        <p:spPr>
          <a:xfrm>
            <a:off x="1331913" y="4292600"/>
            <a:ext cx="6400800" cy="1752600"/>
          </a:xfrm>
        </p:spPr>
        <p:txBody>
          <a:bodyPr/>
          <a:lstStyle/>
          <a:p>
            <a:pPr eaLnBrk="1" hangingPunct="1"/>
            <a:endParaRPr lang="en-US" sz="2400" b="1" dirty="0">
              <a:latin typeface="Century Gothic" panose="020B0502020202020204" pitchFamily="34" charset="0"/>
            </a:endParaRPr>
          </a:p>
          <a:p>
            <a:pPr eaLnBrk="1" hangingPunct="1"/>
            <a:endParaRPr lang="en-US" sz="2400" b="1" dirty="0">
              <a:latin typeface="Century Gothic" panose="020B0502020202020204" pitchFamily="34" charset="0"/>
            </a:endParaRPr>
          </a:p>
          <a:p>
            <a:pPr eaLnBrk="1" hangingPunct="1"/>
            <a:r>
              <a:rPr lang="en-US" sz="2400" b="1" dirty="0">
                <a:latin typeface="Century Gothic" panose="020B0502020202020204" pitchFamily="34" charset="0"/>
              </a:rPr>
              <a:t>Commission for Gender Equality </a:t>
            </a:r>
          </a:p>
          <a:p>
            <a:pPr eaLnBrk="1" hangingPunct="1"/>
            <a:endParaRPr lang="en-US" dirty="0"/>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en-GB" dirty="0"/>
              <a:t>			</a:t>
            </a:r>
            <a:r>
              <a:rPr lang="en-GB" sz="6800" dirty="0">
                <a:latin typeface="Century Gothic" panose="020B0502020202020204" pitchFamily="34" charset="0"/>
              </a:rPr>
              <a:t>           Legal Framework</a:t>
            </a:r>
          </a:p>
          <a:p>
            <a:pPr marL="0" indent="0" algn="just">
              <a:lnSpc>
                <a:spcPct val="170000"/>
              </a:lnSpc>
              <a:buNone/>
            </a:pPr>
            <a:r>
              <a:rPr lang="en-GB" sz="6800" b="1" dirty="0">
                <a:latin typeface="Century Gothic" panose="020B0502020202020204" pitchFamily="34" charset="0"/>
              </a:rPr>
              <a:t>South African Constitution,1996</a:t>
            </a:r>
          </a:p>
          <a:p>
            <a:pPr marL="0" indent="0" algn="just">
              <a:lnSpc>
                <a:spcPct val="170000"/>
              </a:lnSpc>
              <a:buNone/>
            </a:pPr>
            <a:r>
              <a:rPr lang="en-GB" sz="6800" b="1" dirty="0">
                <a:latin typeface="Century Gothic" panose="020B0502020202020204" pitchFamily="34" charset="0"/>
              </a:rPr>
              <a:t>The right to equality (Section 9)</a:t>
            </a:r>
          </a:p>
          <a:p>
            <a:pPr marL="0" indent="0" algn="just">
              <a:lnSpc>
                <a:spcPct val="170000"/>
              </a:lnSpc>
              <a:buNone/>
            </a:pPr>
            <a:r>
              <a:rPr lang="en-GB" sz="6800" dirty="0">
                <a:latin typeface="Century Gothic" panose="020B0502020202020204" pitchFamily="34" charset="0"/>
              </a:rPr>
              <a:t>Section 9(1) states that everyone is equal before the law and has the right to equal protection and benefit of the law. Section 9(3) further states that the State may not unfairly discriminate directly or indirectly against anyone on one or more grounds, including race, gender, sex, pregnancy, marital status, ethnic or social origin, colour, sexual orientation, age, disability, religion, conscience, belief, culture, language and birth.</a:t>
            </a:r>
          </a:p>
          <a:p>
            <a:pPr marL="0" indent="0" algn="just">
              <a:lnSpc>
                <a:spcPct val="170000"/>
              </a:lnSpc>
              <a:buNone/>
            </a:pPr>
            <a:r>
              <a:rPr lang="en-GB" sz="6800" b="1" dirty="0">
                <a:latin typeface="Century Gothic" panose="020B0502020202020204" pitchFamily="34" charset="0"/>
              </a:rPr>
              <a:t>The right to dignity (Section 10)</a:t>
            </a:r>
          </a:p>
          <a:p>
            <a:pPr marL="0" indent="0" algn="just">
              <a:lnSpc>
                <a:spcPct val="170000"/>
              </a:lnSpc>
              <a:buNone/>
            </a:pPr>
            <a:r>
              <a:rPr lang="en-GB" sz="6800" dirty="0">
                <a:latin typeface="Century Gothic" panose="020B0502020202020204" pitchFamily="34" charset="0"/>
              </a:rPr>
              <a:t>Section 10 of the Constitution guarantees everyone a right to dignity.	</a:t>
            </a:r>
            <a:r>
              <a:rPr lang="en-GB" sz="4900" dirty="0"/>
              <a:t>		</a:t>
            </a:r>
            <a:endParaRPr lang="en-ZA" sz="49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99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Freedom and security of the person (Section 12)</a:t>
            </a:r>
          </a:p>
          <a:p>
            <a:pPr marL="0" indent="0" algn="just">
              <a:lnSpc>
                <a:spcPct val="150000"/>
              </a:lnSpc>
              <a:buNone/>
            </a:pPr>
            <a:r>
              <a:rPr lang="en-GB" sz="1800" dirty="0">
                <a:latin typeface="Century Gothic" panose="020B0502020202020204" pitchFamily="34" charset="0"/>
              </a:rPr>
              <a:t>Everyone has the  right to freedom and security of the person which includes the right-</a:t>
            </a:r>
          </a:p>
          <a:p>
            <a:pPr marL="0" indent="0" algn="just">
              <a:lnSpc>
                <a:spcPct val="150000"/>
              </a:lnSpc>
              <a:buNone/>
            </a:pPr>
            <a:r>
              <a:rPr lang="en-GB" sz="1800" dirty="0">
                <a:latin typeface="Century Gothic" panose="020B0502020202020204" pitchFamily="34" charset="0"/>
              </a:rPr>
              <a:t>To be free from all forms of violence from public or private sources</a:t>
            </a:r>
          </a:p>
          <a:p>
            <a:pPr marL="0" indent="0" algn="just">
              <a:lnSpc>
                <a:spcPct val="150000"/>
              </a:lnSpc>
              <a:buNone/>
            </a:pPr>
            <a:r>
              <a:rPr lang="en-GB" sz="1800" b="1" dirty="0">
                <a:latin typeface="Century Gothic" panose="020B0502020202020204" pitchFamily="34" charset="0"/>
              </a:rPr>
              <a:t>Freedom of movement (Section 21)</a:t>
            </a:r>
          </a:p>
          <a:p>
            <a:pPr marL="0" indent="0" algn="just">
              <a:lnSpc>
                <a:spcPct val="150000"/>
              </a:lnSpc>
              <a:buNone/>
            </a:pPr>
            <a:r>
              <a:rPr lang="en-GB" sz="1800" dirty="0">
                <a:latin typeface="Century Gothic" panose="020B0502020202020204" pitchFamily="34" charset="0"/>
              </a:rPr>
              <a:t>Everyone has the right to freedom of movement </a:t>
            </a:r>
          </a:p>
          <a:p>
            <a:pPr marL="0" indent="0" algn="just">
              <a:lnSpc>
                <a:spcPct val="150000"/>
              </a:lnSpc>
              <a:buNone/>
            </a:pPr>
            <a:r>
              <a:rPr lang="en-GB" sz="1800" b="1" dirty="0">
                <a:latin typeface="Century Gothic" panose="020B0502020202020204" pitchFamily="34" charset="0"/>
              </a:rPr>
              <a:t>Access to Health Care (Section 27)</a:t>
            </a:r>
          </a:p>
          <a:p>
            <a:pPr marL="0" indent="0" algn="just">
              <a:lnSpc>
                <a:spcPct val="150000"/>
              </a:lnSpc>
              <a:buNone/>
            </a:pPr>
            <a:r>
              <a:rPr lang="en-GB" sz="1800" dirty="0">
                <a:latin typeface="Century Gothic" panose="020B0502020202020204" pitchFamily="34" charset="0"/>
              </a:rPr>
              <a:t>Everyone has the right to have access to health care services, including reproductive health care services and no one may be refused emergency medical treatment.</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4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marL="0" indent="0" algn="just">
              <a:lnSpc>
                <a:spcPct val="150000"/>
              </a:lnSpc>
              <a:buNone/>
            </a:pPr>
            <a:r>
              <a:rPr lang="en-GB" dirty="0"/>
              <a:t>		</a:t>
            </a:r>
            <a:r>
              <a:rPr lang="en-GB" sz="2200" dirty="0">
                <a:latin typeface="Century Gothic" panose="020B0502020202020204" pitchFamily="34" charset="0"/>
              </a:rPr>
              <a:t>Hearings</a:t>
            </a:r>
          </a:p>
          <a:p>
            <a:pPr algn="just">
              <a:lnSpc>
                <a:spcPct val="150000"/>
              </a:lnSpc>
            </a:pPr>
            <a:r>
              <a:rPr lang="en-GB" sz="2200" dirty="0">
                <a:latin typeface="Century Gothic" panose="020B0502020202020204" pitchFamily="34" charset="0"/>
              </a:rPr>
              <a:t>Several entities were subpoenaed to appear before the Commission and account on the state of shelters in SA. A questionnaire was dispatched to the entities then later the responses analysed and interrogated by the Commission. Both qualitative and quantitative research methodologies were applied during the assessment of information.</a:t>
            </a:r>
          </a:p>
          <a:p>
            <a:pPr algn="just">
              <a:lnSpc>
                <a:spcPct val="150000"/>
              </a:lnSpc>
            </a:pPr>
            <a:endParaRPr lang="en-GB" sz="2400" dirty="0">
              <a:latin typeface="Century Gothic" panose="020B0502020202020204" pitchFamily="34" charset="0"/>
            </a:endParaRPr>
          </a:p>
          <a:p>
            <a:pPr algn="just">
              <a:lnSpc>
                <a:spcPct val="150000"/>
              </a:lnSpc>
            </a:pPr>
            <a:r>
              <a:rPr lang="en-GB" sz="2200" dirty="0">
                <a:latin typeface="Century Gothic" panose="020B0502020202020204" pitchFamily="34" charset="0"/>
              </a:rPr>
              <a:t>During the financial year 2020/2021, the commission embarked on a process to monitor the implementation of the recommendations following a consultative engagement with key stakeholders during 2019. The monitoring of these recommendations is significant to track the implementation progress, challenges and issues raised in the quest of implementing the recommendations of the CGE emanating from the commission’s 2019 shelter report. </a:t>
            </a:r>
          </a:p>
          <a:p>
            <a:pPr marL="0" indent="0" algn="just">
              <a:lnSpc>
                <a:spcPct val="150000"/>
              </a:lnSpc>
              <a:buNone/>
            </a:pPr>
            <a:endParaRPr lang="en-GB" sz="2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93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600200"/>
            <a:ext cx="8686800" cy="4983162"/>
          </a:xfrm>
        </p:spPr>
        <p:txBody>
          <a:bodyPr>
            <a:normAutofit fontScale="77500" lnSpcReduction="20000"/>
          </a:bodyPr>
          <a:lstStyle/>
          <a:p>
            <a:pPr marL="0" indent="0" algn="just">
              <a:lnSpc>
                <a:spcPct val="160000"/>
              </a:lnSpc>
              <a:buNone/>
            </a:pPr>
            <a:r>
              <a:rPr lang="en-GB" dirty="0"/>
              <a:t>		  </a:t>
            </a:r>
            <a:r>
              <a:rPr lang="en-GB" dirty="0">
                <a:latin typeface="Century Gothic" panose="020B0502020202020204" pitchFamily="34" charset="0"/>
              </a:rPr>
              <a:t> </a:t>
            </a:r>
            <a:r>
              <a:rPr lang="en-GB" sz="2400" b="1" dirty="0">
                <a:latin typeface="Century Gothic" panose="020B0502020202020204" pitchFamily="34" charset="0"/>
              </a:rPr>
              <a:t>Hearings</a:t>
            </a:r>
          </a:p>
          <a:p>
            <a:pPr algn="just">
              <a:lnSpc>
                <a:spcPct val="150000"/>
              </a:lnSpc>
            </a:pPr>
            <a:r>
              <a:rPr lang="en-GB" sz="2200" dirty="0">
                <a:effectLst/>
                <a:latin typeface="Century Gothic" panose="020B0502020202020204" pitchFamily="34" charset="0"/>
                <a:ea typeface="Times New Roman" panose="02020603050405020304" pitchFamily="18" charset="0"/>
              </a:rPr>
              <a:t>In 2013, the Commission submitted a proposal for law reform, titled ‘Combatting Domestic Violence Against Women and Children in the Western Cape by increasing Access to Shelters and improving the Quality of Services’, to the National Department of Social Development, Department of Social Development Western </a:t>
            </a:r>
            <a:r>
              <a:rPr lang="en-GB" sz="2200" dirty="0">
                <a:effectLst/>
                <a:latin typeface="Century Gothic" panose="020B0502020202020204" pitchFamily="34" charset="0"/>
                <a:ea typeface="Calibri" panose="020F0502020204030204" pitchFamily="34" charset="0"/>
                <a:cs typeface="Arial" panose="020B0604020202020204" pitchFamily="34" charset="0"/>
              </a:rPr>
              <a:t>Cape (WC) and the Department of National Treasury.</a:t>
            </a:r>
            <a:endParaRPr lang="en-ZA" sz="2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60000"/>
              </a:lnSpc>
            </a:pPr>
            <a:endParaRPr lang="en-GB" sz="2200" dirty="0">
              <a:latin typeface="Century Gothic" panose="020B0502020202020204" pitchFamily="34" charset="0"/>
            </a:endParaRPr>
          </a:p>
          <a:p>
            <a:pPr algn="just">
              <a:lnSpc>
                <a:spcPct val="160000"/>
              </a:lnSpc>
            </a:pPr>
            <a:r>
              <a:rPr lang="en-GB" sz="2200" dirty="0">
                <a:effectLst/>
                <a:latin typeface="Century Gothic" panose="020B0502020202020204" pitchFamily="34" charset="0"/>
                <a:ea typeface="Times New Roman" panose="02020603050405020304" pitchFamily="18" charset="0"/>
                <a:cs typeface="Times New Roman" panose="02020603050405020304" pitchFamily="18" charset="0"/>
              </a:rPr>
              <a:t>Encapsulated in the proposal and resultant policy brief, the Commission identified the benefits of shelters to the state in that the structures reduce the impact of gender-based violence and femicide (GBVF) on the survivor from an economic and social perspective. Moreover, it affords survivors mechanisms to escape the cycle of abuse and to avoid self-destructive harm. </a:t>
            </a:r>
            <a:endParaRPr lang="en-ZA" sz="2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18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77500" lnSpcReduction="20000"/>
          </a:bodyPr>
          <a:lstStyle/>
          <a:p>
            <a:pPr marL="0" indent="0" algn="just">
              <a:lnSpc>
                <a:spcPct val="150000"/>
              </a:lnSpc>
              <a:buNone/>
            </a:pPr>
            <a:r>
              <a:rPr lang="en-GB" dirty="0"/>
              <a:t>		</a:t>
            </a:r>
            <a:r>
              <a:rPr lang="en-GB" sz="2200" b="1" dirty="0">
                <a:latin typeface="Century Gothic" panose="020B0502020202020204" pitchFamily="34" charset="0"/>
              </a:rPr>
              <a:t>Purpose of the Hearings</a:t>
            </a:r>
          </a:p>
          <a:p>
            <a:pPr algn="just">
              <a:lnSpc>
                <a:spcPct val="150000"/>
              </a:lnSpc>
            </a:pPr>
            <a:r>
              <a:rPr lang="en-GB" sz="2200" dirty="0">
                <a:latin typeface="Century Gothic" panose="020B0502020202020204" pitchFamily="34" charset="0"/>
              </a:rPr>
              <a:t>The </a:t>
            </a:r>
            <a:r>
              <a:rPr lang="en-GB" sz="2200" dirty="0">
                <a:effectLst/>
                <a:latin typeface="Century Gothic" panose="020B0502020202020204" pitchFamily="34" charset="0"/>
                <a:ea typeface="Times New Roman" panose="02020603050405020304" pitchFamily="18" charset="0"/>
              </a:rPr>
              <a:t>Commission was prompted to undertake this systemic investigation into the state of shelters in South Africa, given specific complaints lodged against shelters.</a:t>
            </a:r>
          </a:p>
          <a:p>
            <a:pPr marL="0" indent="0" algn="just">
              <a:lnSpc>
                <a:spcPct val="150000"/>
              </a:lnSpc>
              <a:buNone/>
            </a:pPr>
            <a:r>
              <a:rPr lang="en-GB" sz="2200" dirty="0">
                <a:latin typeface="Century Gothic" panose="020B0502020202020204" pitchFamily="34" charset="0"/>
              </a:rPr>
              <a:t> </a:t>
            </a:r>
          </a:p>
          <a:p>
            <a:pPr algn="just">
              <a:lnSpc>
                <a:spcPct val="150000"/>
              </a:lnSpc>
            </a:pPr>
            <a:r>
              <a:rPr lang="en-GB" sz="2200" dirty="0">
                <a:latin typeface="Century Gothic" panose="020B0502020202020204" pitchFamily="34" charset="0"/>
              </a:rPr>
              <a:t>To probe current internal policies, systems, and</a:t>
            </a:r>
            <a:r>
              <a:rPr lang="en-GB" sz="2200" dirty="0">
                <a:effectLst/>
                <a:latin typeface="Century Gothic" panose="020B0502020202020204" pitchFamily="34" charset="0"/>
                <a:ea typeface="Times New Roman" panose="02020603050405020304" pitchFamily="18" charset="0"/>
              </a:rPr>
              <a:t> highlights deep-rooted systemic challenges, including inadequate funding that needs to be addressed at the highest level of institutions expected to offer services to survivors of violence.</a:t>
            </a:r>
            <a:endParaRPr lang="en-ZA" sz="2200" dirty="0">
              <a:effectLst/>
              <a:latin typeface="Century Gothic" panose="020B0502020202020204" pitchFamily="34" charset="0"/>
              <a:ea typeface="Times New Roman" panose="02020603050405020304" pitchFamily="18" charset="0"/>
            </a:endParaRPr>
          </a:p>
          <a:p>
            <a:pPr marL="0" indent="0" algn="just">
              <a:lnSpc>
                <a:spcPct val="150000"/>
              </a:lnSpc>
              <a:buNone/>
            </a:pPr>
            <a:endParaRPr lang="en-GB" sz="2200" dirty="0">
              <a:latin typeface="Century Gothic" panose="020B0502020202020204" pitchFamily="34" charset="0"/>
            </a:endParaRPr>
          </a:p>
          <a:p>
            <a:pPr algn="just"/>
            <a:r>
              <a:rPr lang="en-GB" sz="2200" dirty="0">
                <a:effectLst/>
                <a:latin typeface="Century Gothic" panose="020B0502020202020204" pitchFamily="34" charset="0"/>
                <a:ea typeface="Times New Roman" panose="02020603050405020304" pitchFamily="18" charset="0"/>
                <a:cs typeface="Times New Roman" panose="02020603050405020304" pitchFamily="18" charset="0"/>
              </a:rPr>
              <a:t>The Commission’s identification of grossly inadequate and misaligned funding of shelters is echoed by numerous research studies, media articles and its interaction with the National Shelter Movement (NSM)</a:t>
            </a:r>
            <a:r>
              <a:rPr lang="en-ZA" sz="2200" dirty="0">
                <a:latin typeface="Century Gothic" panose="020B0502020202020204" pitchFamily="34" charset="0"/>
                <a:ea typeface="Times New Roman" panose="02020603050405020304" pitchFamily="18" charset="0"/>
                <a:cs typeface="Times New Roman" panose="02020603050405020304" pitchFamily="18" charset="0"/>
              </a:rPr>
              <a:t>.</a:t>
            </a:r>
            <a:endParaRPr lang="en-ZA" sz="2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50000"/>
              </a:lnSpc>
            </a:pPr>
            <a:endParaRPr lang="en-GB" sz="2200" dirty="0">
              <a:latin typeface="Century Gothic" panose="020B0502020202020204" pitchFamily="34" charset="0"/>
            </a:endParaRP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556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Free State: Department of Social Development: Recommendations</a:t>
            </a: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commission observed that the shelters within the Free State are not functioning optimally and the number of available shelters within the province is insufficient.</a:t>
            </a:r>
          </a:p>
          <a:p>
            <a:pPr algn="just">
              <a:lnSpc>
                <a:spcPct val="160000"/>
              </a:lnSpc>
            </a:pPr>
            <a:r>
              <a:rPr lang="en-GB" sz="1700" dirty="0">
                <a:latin typeface="Century Gothic" panose="020B0502020202020204" pitchFamily="34" charset="0"/>
              </a:rPr>
              <a:t>Information provided suggests that the FSDSD had thus far failed to implement the National Association of Welfare Organisations and Non-Governmental Organisations (NAWONGO) judgment1 , resulting in a costing model not being implemented for 11 years since the judgement and that the current costing model does not show progressive realisation</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124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Free State: Department of Social Development: Recommendations</a:t>
            </a: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commission noted the untruthful response from the DSD in terms of reasons for not funding shelters, with specific reference to the Goldfields Shelter.</a:t>
            </a:r>
          </a:p>
          <a:p>
            <a:pPr marL="0" indent="0" algn="just">
              <a:lnSpc>
                <a:spcPct val="160000"/>
              </a:lnSpc>
              <a:buNone/>
            </a:pP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It further observed that the DSD deliberately attempted to obscure the amount of funding allocated to shelters in its report to the commission.</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231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Free State: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submitted In its progress report,  that it agrees that the number of available shelters within the province is insufficient. To address this, the Department has set aside R500 000.00 for the establishment of a shelter in Xhariep for the 2020/2021 financial year.</a:t>
            </a:r>
          </a:p>
          <a:p>
            <a:pPr algn="just">
              <a:lnSpc>
                <a:spcPct val="160000"/>
              </a:lnSpc>
            </a:pPr>
            <a:r>
              <a:rPr lang="en-GB" sz="1700" dirty="0">
                <a:latin typeface="Century Gothic" panose="020B0502020202020204" pitchFamily="34" charset="0"/>
              </a:rPr>
              <a:t>In its progress report, FSDSD submitted that it agrees with the finding. It was further submitted that the department has since received additional funding within equitable and earmarked funding. As a result, shelters received increased allocations to address the progressive realisation as contemplated by the NAWONGO judgement</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917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Free State: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submitted that it had a challenge with the non-submission of reports from the Goldfields Shelter which led to a concern that there was mismanagement of funds. It was further submitted that the Goldfields Shelter refused to be funded, indicating that the funding from DSD was not sufficient including the delays in transferring funds. However, funding to Goldfields Shelter has since been reinstated and the relationship with DSD is restored.</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0494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Free State: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indicated that on the day of the investigative hearing it did have additional information to support its presentation. The additional information was not requested as part of the package sent prior the session; however, the department used the information to elaborate on what it presented. It was further stated that there was no intention on the part of the FSDSD to be untruthful in providing information on how shelters are funded and that it did clarify that there are no costing criteria for funding of shelters.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51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buNone/>
            </a:pPr>
            <a:endParaRPr lang="en-GB" sz="1700" dirty="0"/>
          </a:p>
          <a:p>
            <a:pPr marL="0" indent="0" algn="just">
              <a:lnSpc>
                <a:spcPct val="150000"/>
              </a:lnSpc>
              <a:buNone/>
            </a:pPr>
            <a:r>
              <a:rPr lang="en-GB" sz="1700" dirty="0"/>
              <a:t>			</a:t>
            </a:r>
            <a:r>
              <a:rPr lang="en-GB" sz="1700" dirty="0">
                <a:latin typeface="Century Gothic" panose="020B0502020202020204" pitchFamily="34" charset="0"/>
              </a:rPr>
              <a:t>Overview</a:t>
            </a:r>
          </a:p>
          <a:p>
            <a:pPr algn="just">
              <a:lnSpc>
                <a:spcPct val="150000"/>
              </a:lnSpc>
            </a:pPr>
            <a:r>
              <a:rPr lang="en-GB" sz="1700" dirty="0">
                <a:latin typeface="Century Gothic" panose="020B0502020202020204" pitchFamily="34" charset="0"/>
              </a:rPr>
              <a:t>The CGE’s Constitutional Mandate</a:t>
            </a:r>
          </a:p>
          <a:p>
            <a:pPr algn="just">
              <a:lnSpc>
                <a:spcPct val="150000"/>
              </a:lnSpc>
            </a:pPr>
            <a:r>
              <a:rPr lang="en-GB" sz="1700" dirty="0">
                <a:latin typeface="Century Gothic" panose="020B0502020202020204" pitchFamily="34" charset="0"/>
              </a:rPr>
              <a:t>Legal framework</a:t>
            </a:r>
          </a:p>
          <a:p>
            <a:pPr algn="just">
              <a:lnSpc>
                <a:spcPct val="150000"/>
              </a:lnSpc>
            </a:pPr>
            <a:r>
              <a:rPr lang="en-GB" sz="1700" dirty="0">
                <a:latin typeface="Century Gothic" panose="020B0502020202020204" pitchFamily="34" charset="0"/>
              </a:rPr>
              <a:t>Hearings</a:t>
            </a:r>
          </a:p>
          <a:p>
            <a:pPr algn="just">
              <a:lnSpc>
                <a:spcPct val="150000"/>
              </a:lnSpc>
            </a:pPr>
            <a:r>
              <a:rPr lang="en-GB" sz="1700" dirty="0">
                <a:latin typeface="Century Gothic" panose="020B0502020202020204" pitchFamily="34" charset="0"/>
              </a:rPr>
              <a:t>Purpose of the Hearings</a:t>
            </a:r>
          </a:p>
          <a:p>
            <a:pPr algn="just">
              <a:lnSpc>
                <a:spcPct val="150000"/>
              </a:lnSpc>
            </a:pPr>
            <a:r>
              <a:rPr lang="en-GB" sz="1700" dirty="0">
                <a:latin typeface="Century Gothic" panose="020B0502020202020204" pitchFamily="34" charset="0"/>
              </a:rPr>
              <a:t>Findings  and recommendations</a:t>
            </a:r>
          </a:p>
          <a:p>
            <a:pPr algn="just">
              <a:lnSpc>
                <a:spcPct val="150000"/>
              </a:lnSpc>
            </a:pPr>
            <a:r>
              <a:rPr lang="en-GB" sz="1700" dirty="0">
                <a:latin typeface="Century Gothic" panose="020B0502020202020204" pitchFamily="34" charset="0"/>
              </a:rPr>
              <a:t>Progress report on the findings and recommendations</a:t>
            </a:r>
          </a:p>
          <a:p>
            <a:pPr algn="just">
              <a:lnSpc>
                <a:spcPct val="150000"/>
              </a:lnSpc>
            </a:pPr>
            <a:r>
              <a:rPr lang="en-GB" sz="1700" dirty="0">
                <a:latin typeface="Century Gothic" panose="020B0502020202020204" pitchFamily="34" charset="0"/>
              </a:rPr>
              <a:t>Conclusion</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6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NCDSD should establish shelters in the Namakwa District </a:t>
            </a:r>
          </a:p>
          <a:p>
            <a:pPr marL="0" indent="0" algn="just">
              <a:lnSpc>
                <a:spcPct val="160000"/>
              </a:lnSpc>
              <a:buNone/>
            </a:pPr>
            <a:r>
              <a:rPr lang="en-GB" sz="1700" dirty="0">
                <a:latin typeface="Century Gothic" panose="020B0502020202020204" pitchFamily="34" charset="0"/>
              </a:rPr>
              <a:t>• The NCDSD must ensure that the </a:t>
            </a:r>
            <a:r>
              <a:rPr lang="en-GB" sz="1700" dirty="0" err="1">
                <a:latin typeface="Century Gothic" panose="020B0502020202020204" pitchFamily="34" charset="0"/>
              </a:rPr>
              <a:t>Postmasburg</a:t>
            </a:r>
            <a:r>
              <a:rPr lang="en-GB" sz="1700" dirty="0">
                <a:latin typeface="Century Gothic" panose="020B0502020202020204" pitchFamily="34" charset="0"/>
              </a:rPr>
              <a:t> shelter becomes operational. This should be achieved by June 2020 </a:t>
            </a:r>
          </a:p>
          <a:p>
            <a:pPr marL="0" indent="0" algn="just">
              <a:lnSpc>
                <a:spcPct val="160000"/>
              </a:lnSpc>
              <a:buNone/>
            </a:pPr>
            <a:r>
              <a:rPr lang="en-GB" sz="1700" dirty="0">
                <a:latin typeface="Century Gothic" panose="020B0502020202020204" pitchFamily="34" charset="0"/>
              </a:rPr>
              <a:t>• The commission will engage the Auditor-General of South Africa, the Minister of Social Development and other relevant authorities regarding the major discrepancies on the allocation of funding between the National Department of Social Development (NDSD) and NCDSD, as well as possible auditing or investigation of the discrepancies.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476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department must develop, within six months, effective and efficient mechanisms to accurately record funding allocation to shelters.</a:t>
            </a:r>
          </a:p>
          <a:p>
            <a:pPr marL="0" indent="0" algn="just">
              <a:lnSpc>
                <a:spcPct val="160000"/>
              </a:lnSpc>
              <a:buNone/>
            </a:pP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department should adequately and uniformly resource shelters. As such, a uniform policy for shelter funding must be in place and implemented. </a:t>
            </a:r>
          </a:p>
          <a:p>
            <a:pPr marL="0" indent="0" algn="just">
              <a:lnSpc>
                <a:spcPct val="160000"/>
              </a:lnSpc>
              <a:buNone/>
            </a:pP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NCDSD should at least offer the minimum wage to house mothers.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997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Minister of Public Works initiated a process whereby her department is handing over buildings/ structures to the NCDSD, which can be utilised as shelters. In the Northern Cape, two structures were identified in Kimberley and Ritchie. Due to a shelter in Kimberley and Ritchie, which is 30 km outside Kimberley, a request was made through the NDSD to Department of Public Works (DPW) to identify a structure in Springbok where there is a need for a shelter. </a:t>
            </a:r>
          </a:p>
          <a:p>
            <a:pPr algn="just">
              <a:lnSpc>
                <a:spcPct val="160000"/>
              </a:lnSpc>
            </a:pPr>
            <a:r>
              <a:rPr lang="en-GB" sz="1700" dirty="0">
                <a:latin typeface="Century Gothic" panose="020B0502020202020204" pitchFamily="34" charset="0"/>
              </a:rPr>
              <a:t>The department had a meeting with an (NGO) called YEDWA Safety Home situated in Springbok (Namakwa District), which wishes to establish a shelter in the area.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8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progress report is as follows:-</a:t>
            </a:r>
          </a:p>
          <a:p>
            <a:pPr algn="just">
              <a:lnSpc>
                <a:spcPct val="160000"/>
              </a:lnSpc>
            </a:pPr>
            <a:r>
              <a:rPr lang="en-GB" sz="1700" dirty="0">
                <a:latin typeface="Century Gothic" panose="020B0502020202020204" pitchFamily="34" charset="0"/>
              </a:rPr>
              <a:t>On 15 August 2020, the NCDSD had a meeting with the mayor’s office in the Nama-Khoi Municipality. As much as the Nama-Khoi Municipality identified a property that NC DSD can utilise as a shelter, it was discovered that the property belongs to the Department of Public Works. As such, the NCDSD engaged the DPW which identified two structures. According to the DPW, one of the structures identified belongs to the province and the second structure belongs to it. According to DPW, its structure was presented to SAPS in 2019, but it was never utilised. DPW indicated that a letter will be written to SAPS to confirm if it is still going to utilise the building.</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3600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indicated that, in realizing the delay from DPW it approached the provincial department regarding the two properties. It turned out that both properties belong to the province, and the one NCDSD saw as the potential property was  going to auction. As such, NCDSD sent a letter to the head of department (HOD) at Public Works on 21 October 2020. A follow up was made sent to Public Works in February 2021 and its response is expected by 30 March 2021. The department has budgeted R700 000.00 for the establishment of the centre which includes purchasing of furniture and operational costs.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727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In its progress report, NCDSD stated that it is still in process of fast tracking the operationalisation of </a:t>
            </a:r>
            <a:r>
              <a:rPr lang="en-GB" sz="1700" dirty="0" err="1">
                <a:latin typeface="Century Gothic" panose="020B0502020202020204" pitchFamily="34" charset="0"/>
              </a:rPr>
              <a:t>Postmasburg</a:t>
            </a:r>
            <a:r>
              <a:rPr lang="en-GB" sz="1700" dirty="0">
                <a:latin typeface="Century Gothic" panose="020B0502020202020204" pitchFamily="34" charset="0"/>
              </a:rPr>
              <a:t> shelter. The NC DSD submitted that its Donor (</a:t>
            </a:r>
            <a:r>
              <a:rPr lang="en-GB" sz="1700" dirty="0" err="1">
                <a:latin typeface="Century Gothic" panose="020B0502020202020204" pitchFamily="34" charset="0"/>
              </a:rPr>
              <a:t>Kolomela</a:t>
            </a:r>
            <a:r>
              <a:rPr lang="en-GB" sz="1700" dirty="0">
                <a:latin typeface="Century Gothic" panose="020B0502020202020204" pitchFamily="34" charset="0"/>
              </a:rPr>
              <a:t> Mine) drafted a memorandum of understanding (MOU) to be signed by the DPW as custodians of public infrastructure and </a:t>
            </a:r>
            <a:r>
              <a:rPr lang="en-GB" sz="1700" dirty="0" err="1">
                <a:latin typeface="Century Gothic" panose="020B0502020202020204" pitchFamily="34" charset="0"/>
              </a:rPr>
              <a:t>Kolomela</a:t>
            </a:r>
            <a:r>
              <a:rPr lang="en-GB" sz="1700" dirty="0">
                <a:latin typeface="Century Gothic" panose="020B0502020202020204" pitchFamily="34" charset="0"/>
              </a:rPr>
              <a:t> Mine. </a:t>
            </a:r>
            <a:r>
              <a:rPr lang="en-GB" sz="1700" dirty="0" err="1">
                <a:latin typeface="Century Gothic" panose="020B0502020202020204" pitchFamily="34" charset="0"/>
              </a:rPr>
              <a:t>Kolomela</a:t>
            </a:r>
            <a:r>
              <a:rPr lang="en-GB" sz="1700" dirty="0">
                <a:latin typeface="Century Gothic" panose="020B0502020202020204" pitchFamily="34" charset="0"/>
              </a:rPr>
              <a:t> submitted an MOU, but the process was delayed by the rezoning of the building that needed to be in place before the MOU is signed. </a:t>
            </a:r>
            <a:r>
              <a:rPr lang="en-GB" sz="1700" dirty="0" err="1">
                <a:latin typeface="Century Gothic" panose="020B0502020202020204" pitchFamily="34" charset="0"/>
              </a:rPr>
              <a:t>Kolomela</a:t>
            </a:r>
            <a:r>
              <a:rPr lang="en-GB" sz="1700" dirty="0">
                <a:latin typeface="Century Gothic" panose="020B0502020202020204" pitchFamily="34" charset="0"/>
              </a:rPr>
              <a:t> appointed a service provider to facilitate the rezoning.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3293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submitted that it developed the following mechanisms to record funding accurately: The one NGO-managed shelter is based on its needs as indicated in the annual business plan and the available departmental budget. Operational costs are allocated in (2) branches and the posts are subsidized monthly based on claims submitted. Quarterly narrative and expenditure reports are submitted.  The shelters managed by the NCDSD are funded through the District Goods and Service Budget based on the prioritised needs and available budget.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4671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In its progress report, the department cites that it is challenged with the fact that there is lack of strong NGOs in the victim empowerment programme (VEP) sector. Because of this challenge, the NCDSD took over the responsibility and ensured that shelter services are provided to victims of gender based violence (GBV). The Northern Cape has six shelters that are operational. Five of the six are managed by the department. The province does not have a separate funding policy for shelters. However, the national funding policy (process) applies to all funded NGOs.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173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department indicated that it has been offering house mothers in all the shelters R3 500.00 per month as per its Minimum Wage Report. However, the recommendation made by the commission to increase the salary of house mothers was considered. As of 1 April 2020, house mothers earn R5 000 per month.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2297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Western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 :-</a:t>
            </a:r>
          </a:p>
          <a:p>
            <a:pPr algn="just">
              <a:lnSpc>
                <a:spcPct val="160000"/>
              </a:lnSpc>
            </a:pPr>
            <a:r>
              <a:rPr lang="en-GB" sz="1700" dirty="0">
                <a:latin typeface="Century Gothic" panose="020B0502020202020204" pitchFamily="34" charset="0"/>
              </a:rPr>
              <a:t>The department further conceded that access to shelters for PWDs were not initially a considered standard; however, its response indicated that it had commenced with a process of funding allocations based on the outcome report by the Commission on the State of Shelters. </a:t>
            </a:r>
          </a:p>
          <a:p>
            <a:pPr algn="just">
              <a:lnSpc>
                <a:spcPct val="160000"/>
              </a:lnSpc>
            </a:pPr>
            <a:r>
              <a:rPr lang="en-GB" sz="1700" dirty="0">
                <a:latin typeface="Century Gothic" panose="020B0502020202020204" pitchFamily="34" charset="0"/>
              </a:rPr>
              <a:t> The commission recommended that training for staff, focusing on members of the lesbian, gay, bisexual, transgender, queer, intersex, asexual, plus (LGBTQIA+) community and their respective needs, be implemented within six months following the hearing.</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815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77500" lnSpcReduction="20000"/>
          </a:bodyPr>
          <a:lstStyle/>
          <a:p>
            <a:pPr marL="0" indent="0" algn="just">
              <a:lnSpc>
                <a:spcPct val="150000"/>
              </a:lnSpc>
              <a:buNone/>
            </a:pPr>
            <a:r>
              <a:rPr lang="en-GB" dirty="0"/>
              <a:t>		</a:t>
            </a:r>
            <a:r>
              <a:rPr lang="en-GB" sz="2200" dirty="0"/>
              <a:t>     </a:t>
            </a:r>
            <a:r>
              <a:rPr lang="en-GB" sz="2200" dirty="0">
                <a:latin typeface="Century Gothic" panose="020B0502020202020204" pitchFamily="34" charset="0"/>
              </a:rPr>
              <a:t>Mandate of the CGE</a:t>
            </a:r>
          </a:p>
          <a:p>
            <a:pPr algn="just">
              <a:lnSpc>
                <a:spcPct val="150000"/>
              </a:lnSpc>
            </a:pPr>
            <a:r>
              <a:rPr lang="en-GB" sz="22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22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22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22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84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Western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 :-</a:t>
            </a:r>
          </a:p>
          <a:p>
            <a:pPr algn="just">
              <a:lnSpc>
                <a:spcPct val="160000"/>
              </a:lnSpc>
            </a:pPr>
            <a:r>
              <a:rPr lang="en-GB" sz="1700" dirty="0">
                <a:latin typeface="Century Gothic" panose="020B0502020202020204" pitchFamily="34" charset="0"/>
              </a:rPr>
              <a:t>The department submitted that it has funded the St. Anne’s Home Shelter in 2018/2019 financial year to build a ramp for wheelchairs and further renovated two bathrooms to make it more accessible for persons with disabilities (PWD). The amount involved for the said renovation project was R141 588. It was further indicated that the victim empowerment programme (VEP) monitoring team also highlighted the need for a ramp at the </a:t>
            </a:r>
            <a:r>
              <a:rPr lang="en-GB" sz="1700" dirty="0" err="1">
                <a:latin typeface="Century Gothic" panose="020B0502020202020204" pitchFamily="34" charset="0"/>
              </a:rPr>
              <a:t>Saartjie</a:t>
            </a:r>
            <a:r>
              <a:rPr lang="en-GB" sz="1700" dirty="0">
                <a:latin typeface="Century Gothic" panose="020B0502020202020204" pitchFamily="34" charset="0"/>
              </a:rPr>
              <a:t> </a:t>
            </a:r>
            <a:r>
              <a:rPr lang="en-GB" sz="1700" dirty="0" err="1">
                <a:latin typeface="Century Gothic" panose="020B0502020202020204" pitchFamily="34" charset="0"/>
              </a:rPr>
              <a:t>Baartman</a:t>
            </a:r>
            <a:r>
              <a:rPr lang="en-GB" sz="1700" dirty="0">
                <a:latin typeface="Century Gothic" panose="020B0502020202020204" pitchFamily="34" charset="0"/>
              </a:rPr>
              <a:t> Centre for Women and Children, which was subsequently completed by the shelter.</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759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Western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 :-</a:t>
            </a:r>
          </a:p>
          <a:p>
            <a:pPr algn="just">
              <a:lnSpc>
                <a:spcPct val="160000"/>
              </a:lnSpc>
            </a:pPr>
            <a:r>
              <a:rPr lang="en-GB" sz="1700" dirty="0">
                <a:latin typeface="Century Gothic" panose="020B0502020202020204" pitchFamily="34" charset="0"/>
              </a:rPr>
              <a:t>The Programme on 26 November 2019, in partnership with disability sector was to sensitise the sector on gender-based violence and services available for victims. It was stated that these sessions were also supported by various stakeholders such as: The National Prosecuting Authority (NPA) presenting on relevant legislation, Western Cape Shelter Movement presenting on available shelter services; representative of Mosaic who presented on services available at the </a:t>
            </a:r>
            <a:r>
              <a:rPr lang="en-GB" sz="1700" dirty="0" err="1">
                <a:latin typeface="Century Gothic" panose="020B0502020202020204" pitchFamily="34" charset="0"/>
              </a:rPr>
              <a:t>Thuthuzela</a:t>
            </a:r>
            <a:r>
              <a:rPr lang="en-GB" sz="1700" dirty="0">
                <a:latin typeface="Century Gothic" panose="020B0502020202020204" pitchFamily="34" charset="0"/>
              </a:rPr>
              <a:t> Care Centres as well as how to access court support services. </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0714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Western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 :-</a:t>
            </a:r>
          </a:p>
          <a:p>
            <a:pPr algn="just">
              <a:lnSpc>
                <a:spcPct val="160000"/>
              </a:lnSpc>
            </a:pPr>
            <a:r>
              <a:rPr lang="en-GB" sz="1700" dirty="0">
                <a:latin typeface="Century Gothic" panose="020B0502020202020204" pitchFamily="34" charset="0"/>
              </a:rPr>
              <a:t>The Programme on 26 November 2019, in partnership with disability sector was to sensitise the sector on gender-based violence and services available for victims. It was stated that these sessions were also supported by various stakeholders such as: The National Prosecuting Authority (NPA) presenting on relevant legislation, Western Cape Shelter Movement presenting on available shelter services; representative of Mosaic who presented on services available at the </a:t>
            </a:r>
            <a:r>
              <a:rPr lang="en-GB" sz="1700" dirty="0" err="1">
                <a:latin typeface="Century Gothic" panose="020B0502020202020204" pitchFamily="34" charset="0"/>
              </a:rPr>
              <a:t>Thuthuzela</a:t>
            </a:r>
            <a:r>
              <a:rPr lang="en-GB" sz="1700" dirty="0">
                <a:latin typeface="Century Gothic" panose="020B0502020202020204" pitchFamily="34" charset="0"/>
              </a:rPr>
              <a:t> Care Centres as well as how to access court support services. </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8368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Eastern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 :-</a:t>
            </a:r>
          </a:p>
          <a:p>
            <a:pPr algn="just">
              <a:lnSpc>
                <a:spcPct val="160000"/>
              </a:lnSpc>
            </a:pPr>
            <a:r>
              <a:rPr lang="en-GB" sz="1700" dirty="0">
                <a:latin typeface="Century Gothic" panose="020B0502020202020204" pitchFamily="34" charset="0"/>
              </a:rPr>
              <a:t>The department should develop a funding criterion for shelters that are aligned with the decision of the National Association of Welfare Organisations and Non-Governmental Organisations (NAWONGO) judgement. To this end, the criteria must be able to determine whether a shelter is properly funded without relying on the shelter’s business plan.</a:t>
            </a:r>
          </a:p>
          <a:p>
            <a:pPr algn="just">
              <a:lnSpc>
                <a:spcPct val="160000"/>
              </a:lnSpc>
            </a:pPr>
            <a:r>
              <a:rPr lang="en-GB" sz="1700" dirty="0">
                <a:latin typeface="Century Gothic" panose="020B0502020202020204" pitchFamily="34" charset="0"/>
              </a:rPr>
              <a:t>The department must share its action plan with the commission once it is finalised. The ECDSD must provide the commission with feedback by June 2020. </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85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Eastern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submitted the following criteria for funding of shelters: In terms of the policy on financial awards applied by the department in funding non-profit organisations (NPOs) including shelters, the following eligibility criteria form the basis on which the service providers/ non - profit organisations will be eligible for financing:</a:t>
            </a:r>
          </a:p>
          <a:p>
            <a:pPr algn="just">
              <a:lnSpc>
                <a:spcPct val="160000"/>
              </a:lnSpc>
            </a:pPr>
            <a:r>
              <a:rPr lang="en-GB" sz="1700" dirty="0">
                <a:latin typeface="Century Gothic" panose="020B0502020202020204" pitchFamily="34" charset="0"/>
              </a:rPr>
              <a:t> Be a legal persona and registered in terms of the Non-profit Organisations Act, 1997. Proof that the applicant organisation has taken reasonable steps to apply for such registration and has proof of such application; or </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332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Eastern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Registration in terms of any other prescribed service-specific legislation such as the Children’s Act, 2005, or the Prevention and Treatment of Substance Abuse Act, 2008. In terms of both sets of legislation, service providers will in addition be required to be accredited for the rendering of statutory services. Provide services or intend to provide services for the people and specific communities in line with the department’s priorities and objectives; Have a constitution that embraces the provision of social development services; etc.</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98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Eastern Cape: Department of Social Development  </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advised that it was not able to comply with the recommendation from the commission in light of the approval of the National Strategic Plan on Gender Based Violence. Provincial legislatures are expected to comply and implement the national strategic plan. In turn, the Eastern Cape government has developed its integrated provincial plan for the implementation of the national strategic plan. This requires buy-in from all stakeholders including government, civil society and Chapter 9 institutions.</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0631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Community Safety( GDCS)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GDCS must review its sexual harassment policy to ensure that it follows the standards of the Code of Good Practice on the Handling of Sexual Harassment Cases in the Workplace, 2005; </a:t>
            </a:r>
          </a:p>
          <a:p>
            <a:pPr algn="just">
              <a:lnSpc>
                <a:spcPct val="160000"/>
              </a:lnSpc>
            </a:pPr>
            <a:r>
              <a:rPr lang="en-GB" sz="1700" dirty="0">
                <a:latin typeface="Century Gothic" panose="020B0502020202020204" pitchFamily="34" charset="0"/>
              </a:rPr>
              <a:t>Ikhaya Lethemba( IKL )must review its policies to ensure that it does not discriminate against those living with disabilities and members of the Lesbian, Gay, Bisexual, Transgender, Queer, Intersex, Asexual (LGBTQIA+) community;  provide proper breakdown of the various NGOs it works with and their staff compositions. Proper qualifications and/or skills must be properly set out in this breakdown;</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680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Community Safety( GDCS)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IKL must conduct sensitisation workshops with the clients on issues of the LGBTQIA+ community within six months of issuing this report, and further furnish the commission with the training content and registers within two months of completing the workshops; and </a:t>
            </a:r>
          </a:p>
          <a:p>
            <a:pPr algn="just">
              <a:lnSpc>
                <a:spcPct val="160000"/>
              </a:lnSpc>
            </a:pPr>
            <a:r>
              <a:rPr lang="en-GB" sz="1700" dirty="0">
                <a:latin typeface="Century Gothic" panose="020B0502020202020204" pitchFamily="34" charset="0"/>
              </a:rPr>
              <a:t>IKL should develop a standard operating procedure (SOP in relation to the intake and accommodation of the LGBTQIA+ and those victims with disabilities.</a:t>
            </a: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36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Community Safety( GDCS)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In relation to the Sexual Harassment (SH) policy, the GDCS, has indicated that it has reviewed its policy in line with the standards of the Code of Good Practice 2005, and has attached same to its submission. The CGE has received the copy of the policy.</a:t>
            </a:r>
          </a:p>
          <a:p>
            <a:pPr algn="just">
              <a:lnSpc>
                <a:spcPct val="160000"/>
              </a:lnSpc>
            </a:pPr>
            <a:r>
              <a:rPr lang="en-GB" sz="1700" dirty="0">
                <a:latin typeface="Century Gothic" panose="020B0502020202020204" pitchFamily="34" charset="0"/>
              </a:rPr>
              <a:t>IKL, has indicated that in relation to the (SOP), the shelter provides services for all victims of gender based violence (GBV), and this is inclusive of people with disabilities and those of the LGBTQIA+ community. IKL further made an undertaking that it will review its policies to ensure that it does not discriminate based on gender.</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356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sz="1800"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Convention on the Elimination of All Forms of Discrimination Against Woman (CEDAW)</a:t>
            </a:r>
          </a:p>
          <a:p>
            <a:pPr marL="0" indent="0" algn="just">
              <a:lnSpc>
                <a:spcPct val="150000"/>
              </a:lnSpc>
              <a:buNone/>
            </a:pPr>
            <a:r>
              <a:rPr lang="en-GB" sz="1800" dirty="0">
                <a:latin typeface="Century Gothic" panose="020B0502020202020204" pitchFamily="34" charset="0"/>
              </a:rPr>
              <a:t>Article 1 of CEDAW states that:</a:t>
            </a:r>
          </a:p>
          <a:p>
            <a:pPr marL="0" indent="0" algn="just">
              <a:lnSpc>
                <a:spcPct val="150000"/>
              </a:lnSpc>
              <a:buNone/>
            </a:pPr>
            <a:r>
              <a:rPr lang="en-GB" sz="1800" dirty="0">
                <a:latin typeface="Century Gothic" panose="020B0502020202020204" pitchFamily="34" charset="0"/>
              </a:rPr>
              <a:t>“For the purposes of the present Convention, the term "discrimination against women"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757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Community Safety( GDCS)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marL="0" indent="0" algn="just">
              <a:lnSpc>
                <a:spcPct val="160000"/>
              </a:lnSpc>
              <a:buNone/>
            </a:pPr>
            <a:r>
              <a:rPr lang="en-GB" sz="1700" dirty="0">
                <a:latin typeface="Century Gothic" panose="020B0502020202020204" pitchFamily="34" charset="0"/>
              </a:rPr>
              <a:t>List of centres which works with Ikhaya Lethemba</a:t>
            </a:r>
          </a:p>
          <a:p>
            <a:pPr algn="just">
              <a:lnSpc>
                <a:spcPct val="160000"/>
              </a:lnSpc>
            </a:pPr>
            <a:r>
              <a:rPr lang="en-GB" sz="1700" dirty="0">
                <a:latin typeface="Century Gothic" panose="020B0502020202020204" pitchFamily="34" charset="0"/>
              </a:rPr>
              <a:t>Ithemba Rape and Crises Centre</a:t>
            </a:r>
          </a:p>
          <a:p>
            <a:pPr algn="just">
              <a:lnSpc>
                <a:spcPct val="160000"/>
              </a:lnSpc>
            </a:pPr>
            <a:r>
              <a:rPr lang="en-GB" sz="1700" dirty="0">
                <a:latin typeface="Century Gothic" panose="020B0502020202020204" pitchFamily="34" charset="0"/>
              </a:rPr>
              <a:t>Teddy Bear Clinic </a:t>
            </a:r>
          </a:p>
          <a:p>
            <a:pPr algn="just">
              <a:lnSpc>
                <a:spcPct val="160000"/>
              </a:lnSpc>
            </a:pPr>
            <a:r>
              <a:rPr lang="en-GB" sz="1700" dirty="0">
                <a:latin typeface="Century Gothic" panose="020B0502020202020204" pitchFamily="34" charset="0"/>
              </a:rPr>
              <a:t>Lifeline Benoni</a:t>
            </a:r>
          </a:p>
          <a:p>
            <a:pPr algn="just">
              <a:lnSpc>
                <a:spcPct val="160000"/>
              </a:lnSpc>
            </a:pPr>
            <a:r>
              <a:rPr lang="en-GB" sz="1700" dirty="0">
                <a:latin typeface="Century Gothic" panose="020B0502020202020204" pitchFamily="34" charset="0"/>
              </a:rPr>
              <a:t>Ithemba Volunteers </a:t>
            </a:r>
          </a:p>
          <a:p>
            <a:pPr algn="just">
              <a:lnSpc>
                <a:spcPct val="160000"/>
              </a:lnSpc>
            </a:pPr>
            <a:r>
              <a:rPr lang="en-GB" sz="1700" dirty="0">
                <a:latin typeface="Century Gothic" panose="020B0502020202020204" pitchFamily="34" charset="0"/>
              </a:rPr>
              <a:t>Lifeline Volunteers</a:t>
            </a:r>
          </a:p>
          <a:p>
            <a:pPr marL="0" indent="0" algn="just">
              <a:lnSpc>
                <a:spcPct val="160000"/>
              </a:lnSpc>
              <a:buNone/>
            </a:pPr>
            <a:r>
              <a:rPr lang="en-GB" sz="1700" dirty="0">
                <a:latin typeface="Century Gothic" panose="020B0502020202020204" pitchFamily="34" charset="0"/>
              </a:rPr>
              <a:t>In terms of trainings, IKL indicated same will be conducted in due course.</a:t>
            </a: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018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SOPs and policies for admissions in Mpumalanga shelters. </a:t>
            </a:r>
          </a:p>
          <a:p>
            <a:pPr algn="just">
              <a:lnSpc>
                <a:spcPct val="160000"/>
              </a:lnSpc>
            </a:pPr>
            <a:r>
              <a:rPr lang="en-GB" sz="1700" dirty="0">
                <a:latin typeface="Century Gothic" panose="020B0502020202020204" pitchFamily="34" charset="0"/>
              </a:rPr>
              <a:t>Information of the past three financial years in terms of bed capacity in every shelter per month, number of family rooms per shelter per SAPS station, accessibility for persons with disabilities, and number of female and male children admitted in shelters. </a:t>
            </a:r>
          </a:p>
          <a:p>
            <a:pPr algn="just">
              <a:lnSpc>
                <a:spcPct val="160000"/>
              </a:lnSpc>
            </a:pPr>
            <a:r>
              <a:rPr lang="en-GB" sz="1700" dirty="0">
                <a:latin typeface="Century Gothic" panose="020B0502020202020204" pitchFamily="34" charset="0"/>
              </a:rPr>
              <a:t>MPDSD’s code of conduct in shelters. </a:t>
            </a:r>
          </a:p>
          <a:p>
            <a:pPr algn="just">
              <a:lnSpc>
                <a:spcPct val="160000"/>
              </a:lnSpc>
            </a:pPr>
            <a:r>
              <a:rPr lang="en-GB" sz="1700" dirty="0">
                <a:latin typeface="Century Gothic" panose="020B0502020202020204" pitchFamily="34" charset="0"/>
              </a:rPr>
              <a:t>MPDSD’s sexual harassment policy.</a:t>
            </a: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6717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MPDSD’s skills programmes offered in the shelters and proof that they are accredited.</a:t>
            </a:r>
          </a:p>
          <a:p>
            <a:pPr algn="just">
              <a:lnSpc>
                <a:spcPct val="160000"/>
              </a:lnSpc>
            </a:pPr>
            <a:r>
              <a:rPr lang="en-GB" sz="1700" dirty="0">
                <a:latin typeface="Century Gothic" panose="020B0502020202020204" pitchFamily="34" charset="0"/>
              </a:rPr>
              <a:t>Processes followed in allocation of funds to GRIP </a:t>
            </a:r>
            <a:r>
              <a:rPr lang="en-GB" sz="1700" dirty="0" err="1">
                <a:latin typeface="Century Gothic" panose="020B0502020202020204" pitchFamily="34" charset="0"/>
              </a:rPr>
              <a:t>Mkhonto</a:t>
            </a:r>
            <a:r>
              <a:rPr lang="en-GB" sz="1700" dirty="0">
                <a:latin typeface="Century Gothic" panose="020B0502020202020204" pitchFamily="34" charset="0"/>
              </a:rPr>
              <a:t> shelter that is unregistered. </a:t>
            </a:r>
          </a:p>
          <a:p>
            <a:pPr algn="just">
              <a:lnSpc>
                <a:spcPct val="160000"/>
              </a:lnSpc>
            </a:pPr>
            <a:r>
              <a:rPr lang="en-GB" sz="1700" dirty="0">
                <a:latin typeface="Century Gothic" panose="020B0502020202020204" pitchFamily="34" charset="0"/>
              </a:rPr>
              <a:t>How the MPDSD measures, or tools used to assess, impact of services in shelters to ensure that it offers objective criteria.</a:t>
            </a:r>
          </a:p>
          <a:p>
            <a:pPr algn="just">
              <a:lnSpc>
                <a:spcPct val="160000"/>
              </a:lnSpc>
            </a:pPr>
            <a:r>
              <a:rPr lang="en-GB" sz="1700" dirty="0">
                <a:latin typeface="Century Gothic" panose="020B0502020202020204" pitchFamily="34" charset="0"/>
              </a:rPr>
              <a:t> A detailed report on why the National Shelter Movement received the second largest funding in its first financial year</a:t>
            </a: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7725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ZA" sz="1700" dirty="0">
                <a:latin typeface="Century Gothic" panose="020B0502020202020204" pitchFamily="34" charset="0"/>
              </a:rPr>
              <a:t>Why there is no consumer price index (CPI) related increase from 2018/2019 to 2019/2020 for the following shelters: </a:t>
            </a:r>
          </a:p>
          <a:p>
            <a:pPr algn="just">
              <a:lnSpc>
                <a:spcPct val="160000"/>
              </a:lnSpc>
            </a:pPr>
            <a:r>
              <a:rPr lang="en-ZA" sz="1700" dirty="0">
                <a:latin typeface="Century Gothic" panose="020B0502020202020204" pitchFamily="34" charset="0"/>
              </a:rPr>
              <a:t>GRIP </a:t>
            </a:r>
          </a:p>
          <a:p>
            <a:pPr algn="just">
              <a:lnSpc>
                <a:spcPct val="160000"/>
              </a:lnSpc>
            </a:pPr>
            <a:r>
              <a:rPr lang="en-ZA" sz="1700" dirty="0">
                <a:latin typeface="Century Gothic" panose="020B0502020202020204" pitchFamily="34" charset="0"/>
              </a:rPr>
              <a:t> Grace Shelter  </a:t>
            </a:r>
          </a:p>
          <a:p>
            <a:pPr algn="just">
              <a:lnSpc>
                <a:spcPct val="160000"/>
              </a:lnSpc>
            </a:pPr>
            <a:r>
              <a:rPr lang="en-ZA" sz="1700" dirty="0">
                <a:latin typeface="Century Gothic" panose="020B0502020202020204" pitchFamily="34" charset="0"/>
              </a:rPr>
              <a:t>Calcutta Shelter </a:t>
            </a:r>
          </a:p>
          <a:p>
            <a:pPr algn="just">
              <a:lnSpc>
                <a:spcPct val="160000"/>
              </a:lnSpc>
            </a:pPr>
            <a:r>
              <a:rPr lang="en-ZA" sz="1700" dirty="0">
                <a:latin typeface="Century Gothic" panose="020B0502020202020204" pitchFamily="34" charset="0"/>
              </a:rPr>
              <a:t> </a:t>
            </a:r>
            <a:r>
              <a:rPr lang="en-ZA" sz="1700" dirty="0" err="1">
                <a:latin typeface="Century Gothic" panose="020B0502020202020204" pitchFamily="34" charset="0"/>
              </a:rPr>
              <a:t>Mhala</a:t>
            </a:r>
            <a:r>
              <a:rPr lang="en-ZA" sz="1700" dirty="0">
                <a:latin typeface="Century Gothic" panose="020B0502020202020204" pitchFamily="34" charset="0"/>
              </a:rPr>
              <a:t> VEP </a:t>
            </a:r>
            <a:r>
              <a:rPr lang="en-ZA" sz="1700" dirty="0" err="1">
                <a:latin typeface="Century Gothic" panose="020B0502020202020204" pitchFamily="34" charset="0"/>
              </a:rPr>
              <a:t>Center</a:t>
            </a:r>
            <a:r>
              <a:rPr lang="en-ZA" sz="1700" dirty="0">
                <a:latin typeface="Century Gothic" panose="020B0502020202020204" pitchFamily="34" charset="0"/>
              </a:rPr>
              <a:t>, </a:t>
            </a:r>
            <a:r>
              <a:rPr lang="en-ZA" sz="1700" dirty="0" err="1">
                <a:latin typeface="Century Gothic" panose="020B0502020202020204" pitchFamily="34" charset="0"/>
              </a:rPr>
              <a:t>Vuwiselo</a:t>
            </a:r>
            <a:r>
              <a:rPr lang="en-ZA" sz="1700" dirty="0">
                <a:latin typeface="Century Gothic" panose="020B0502020202020204" pitchFamily="34" charset="0"/>
              </a:rPr>
              <a:t> VEP , </a:t>
            </a:r>
            <a:r>
              <a:rPr lang="en-ZA" sz="1700" dirty="0" err="1">
                <a:latin typeface="Century Gothic" panose="020B0502020202020204" pitchFamily="34" charset="0"/>
              </a:rPr>
              <a:t>Khayalokuthula</a:t>
            </a:r>
            <a:r>
              <a:rPr lang="en-ZA" sz="1700" dirty="0">
                <a:latin typeface="Century Gothic" panose="020B0502020202020204" pitchFamily="34" charset="0"/>
              </a:rPr>
              <a:t> , </a:t>
            </a:r>
            <a:r>
              <a:rPr lang="en-ZA" sz="1700" dirty="0" err="1">
                <a:latin typeface="Century Gothic" panose="020B0502020202020204" pitchFamily="34" charset="0"/>
              </a:rPr>
              <a:t>Tirhisano</a:t>
            </a:r>
            <a:r>
              <a:rPr lang="en-ZA" sz="1700" dirty="0">
                <a:latin typeface="Century Gothic" panose="020B0502020202020204" pitchFamily="34" charset="0"/>
              </a:rPr>
              <a:t>  Middelburg VSC</a:t>
            </a:r>
            <a:endParaRPr lang="en-GB" sz="1700"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4876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There is an operating procedure followed in every shelter. Before a person can be admitted there is screening by completing form CW2. Once done, form CW5 is completed in case the client is accepted. Whilst the client is at the shelter, they are assessed and a care plan drafted according to their needs.</a:t>
            </a:r>
          </a:p>
          <a:p>
            <a:pPr algn="just">
              <a:lnSpc>
                <a:spcPct val="160000"/>
              </a:lnSpc>
            </a:pPr>
            <a:r>
              <a:rPr lang="en-GB" sz="1700" dirty="0">
                <a:latin typeface="Century Gothic" panose="020B0502020202020204" pitchFamily="34" charset="0"/>
              </a:rPr>
              <a:t>On planning and contracting, the social worker plays a role. The intervention phase is where psychological services are rendered to compile a report. </a:t>
            </a: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9039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This is followed by evaluation on progress on all services rendered. A report must be compiled. Once the client is ready then services are terminated, and they released back to the society.</a:t>
            </a:r>
          </a:p>
          <a:p>
            <a:pPr algn="just">
              <a:lnSpc>
                <a:spcPct val="160000"/>
              </a:lnSpc>
            </a:pPr>
            <a:r>
              <a:rPr lang="en-GB" sz="1700" dirty="0">
                <a:latin typeface="Century Gothic" panose="020B0502020202020204" pitchFamily="34" charset="0"/>
              </a:rPr>
              <a:t>There is a Policy on Admission of Victims of Crime and Violence in Victim Empowerment Programme (VEP) Facilities that is utilised by all shelters in Mpumalanga. The purpose of the policy is to promote the protection of victims of crime and their rights, to ensure that therapeutic, psychological, group sessions, health services, and other services are rendered to empower victims with economic skills.</a:t>
            </a: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7953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developed standard code of conduct requires that shelters adhere to accessibility, confidentiality, and safety and security. There is strict monitoring of adherence by the department on shelters.</a:t>
            </a:r>
          </a:p>
          <a:p>
            <a:pPr algn="just">
              <a:lnSpc>
                <a:spcPct val="160000"/>
              </a:lnSpc>
            </a:pPr>
            <a:r>
              <a:rPr lang="en-GB" sz="1700" dirty="0">
                <a:latin typeface="Century Gothic" panose="020B0502020202020204" pitchFamily="34" charset="0"/>
              </a:rPr>
              <a:t>The department submitted its sexual harassment policy. The policy was approved in 2009 by the HOD. The policy clearly sets out types of behaviour that constitute sexual harassment and is accommodative to victims of gender-based violence in the shelters. However, It is silent on victims of gender-based violence in the shelters.</a:t>
            </a:r>
          </a:p>
          <a:p>
            <a:pPr algn="just">
              <a:lnSpc>
                <a:spcPct val="160000"/>
              </a:lnSpc>
            </a:pP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b="1"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0775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DSD’s skills programmes offered and proof that they are accredited The skills programmes offered at the shelters are not accredited. Only certificates of completion are provided by the department after completion. The programmes are baking, hairdressing, food security and gardening, sewing, bead work, quilting, computer literacy, and security guard training.</a:t>
            </a:r>
          </a:p>
          <a:p>
            <a:pPr algn="just">
              <a:lnSpc>
                <a:spcPct val="160000"/>
              </a:lnSpc>
            </a:pPr>
            <a:r>
              <a:rPr lang="en-GB" sz="1700" dirty="0">
                <a:latin typeface="Century Gothic" panose="020B0502020202020204" pitchFamily="34" charset="0"/>
              </a:rPr>
              <a:t>Process followed on allocation of funds to GRIP </a:t>
            </a:r>
            <a:r>
              <a:rPr lang="en-GB" sz="1700" dirty="0" err="1">
                <a:latin typeface="Century Gothic" panose="020B0502020202020204" pitchFamily="34" charset="0"/>
              </a:rPr>
              <a:t>Mkhonto</a:t>
            </a:r>
            <a:r>
              <a:rPr lang="en-GB" sz="1700" dirty="0">
                <a:latin typeface="Century Gothic" panose="020B0502020202020204" pitchFamily="34" charset="0"/>
              </a:rPr>
              <a:t> shelter that is unregistered GRIP </a:t>
            </a:r>
            <a:r>
              <a:rPr lang="en-GB" sz="1700" dirty="0" err="1">
                <a:latin typeface="Century Gothic" panose="020B0502020202020204" pitchFamily="34" charset="0"/>
              </a:rPr>
              <a:t>Mkhonto</a:t>
            </a:r>
            <a:r>
              <a:rPr lang="en-GB" sz="1700" dirty="0">
                <a:latin typeface="Century Gothic" panose="020B0502020202020204" pitchFamily="34" charset="0"/>
              </a:rPr>
              <a:t> is an extension of GRIP Nelspruit and operates under NPO registration as GRIP Nelspruit.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740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Mpumalanga: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has developed  a monitoring tool, to monitor objectives of shelters as per service level agreement signed with the department. This is usually done quarterly and six-monthly progress reports are submitted by shelters to the department.</a:t>
            </a:r>
          </a:p>
          <a:p>
            <a:pPr algn="just">
              <a:lnSpc>
                <a:spcPct val="160000"/>
              </a:lnSpc>
            </a:pPr>
            <a:r>
              <a:rPr lang="en-GB" sz="1700" dirty="0">
                <a:latin typeface="Century Gothic" panose="020B0502020202020204" pitchFamily="34" charset="0"/>
              </a:rPr>
              <a:t>In terms of funding, the Mpumalanga Shelter Movement of SA received  R1 800 000 because it has offices in three districts, namely: Nkangala, Gert </a:t>
            </a:r>
            <a:r>
              <a:rPr lang="en-GB" sz="1700" dirty="0" err="1">
                <a:latin typeface="Century Gothic" panose="020B0502020202020204" pitchFamily="34" charset="0"/>
              </a:rPr>
              <a:t>Sibande</a:t>
            </a:r>
            <a:r>
              <a:rPr lang="en-GB" sz="1700" dirty="0">
                <a:latin typeface="Century Gothic" panose="020B0502020202020204" pitchFamily="34" charset="0"/>
              </a:rPr>
              <a:t> and, Ehlanzeni. It purchased tools of trade and pays rent and salaries to social work managers. Other expense includes travelling</a:t>
            </a:r>
            <a:r>
              <a:rPr lang="en-GB" sz="1100" dirty="0"/>
              <a:t>.</a:t>
            </a: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6363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 West: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cost-centre model and the equitable share should be studied in detail to ascertain whether it works out fairly for all shelters. In addition, the NWDSD must provide a plan with proper timelines on how the late payment of funding will be addressed so that shelters and, in turn, survivors, are not adversely affected by late payment of funds.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800" dirty="0"/>
              <a:t>			</a:t>
            </a:r>
            <a:r>
              <a:rPr lang="en-GB" sz="1700" dirty="0">
                <a:latin typeface="Century Gothic" panose="020B0502020202020204" pitchFamily="34" charset="0"/>
              </a:rPr>
              <a:t>Legal Framework</a:t>
            </a:r>
          </a:p>
          <a:p>
            <a:pPr marL="0" indent="0" algn="just">
              <a:lnSpc>
                <a:spcPct val="150000"/>
              </a:lnSpc>
              <a:buNone/>
            </a:pPr>
            <a:r>
              <a:rPr lang="en-GB" sz="1700" dirty="0">
                <a:latin typeface="Century Gothic" panose="020B0502020202020204" pitchFamily="34" charset="0"/>
              </a:rPr>
              <a:t>The Convention in Article 1 therefore provides a definition of discrimination against women. The definition of discrimination includes gender-based violence, that is, violence that is directed against a woman because she is a woman or that affects women disproportionately. It includes acts that inflict physical, mental or sexual harm or suffering, threats of such acts, coercion and other deprivations of liberty. Gender-based violence may breach specific provisions of the Convention, regardless of whether those provisions expressly mention violence.</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047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 West: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indicated that it facilitated the development of a draft integrated North West Provincial Gender Based Violence and Femicide Response Plan in consultation with stakeholders. </a:t>
            </a:r>
          </a:p>
          <a:p>
            <a:pPr algn="just">
              <a:lnSpc>
                <a:spcPct val="160000"/>
              </a:lnSpc>
            </a:pPr>
            <a:r>
              <a:rPr lang="en-GB" sz="1700" dirty="0">
                <a:latin typeface="Century Gothic" panose="020B0502020202020204" pitchFamily="34" charset="0"/>
              </a:rPr>
              <a:t>The response plan is derived from the National Strategic Plan on Gender Based Violence and Femicide (2020 – 2030). This plan guides stakeholders on the provision of services. NWDSD also advised that NGOs providing victim empowerment services applied for funding in line with the Public Finance Management Act 1 of 1999 and other relevant prescripts that regulates payments to entities.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97038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department should review its funding model and budget allocation to ensure consistency with the funding and/or costing model.</a:t>
            </a:r>
          </a:p>
          <a:p>
            <a:pPr algn="just">
              <a:lnSpc>
                <a:spcPct val="160000"/>
              </a:lnSpc>
            </a:pPr>
            <a:r>
              <a:rPr lang="en-GB" sz="1700" dirty="0">
                <a:latin typeface="Century Gothic" panose="020B0502020202020204" pitchFamily="34" charset="0"/>
              </a:rPr>
              <a:t>The department must review its guidelines to properly set out criteria employed for admission of children who do not meet standard criteria.  It must further review its guidelines to ensure that these are gender sensitive.</a:t>
            </a:r>
          </a:p>
          <a:p>
            <a:pPr algn="just">
              <a:lnSpc>
                <a:spcPct val="160000"/>
              </a:lnSpc>
            </a:pPr>
            <a:r>
              <a:rPr lang="en-GB" sz="1700" dirty="0">
                <a:latin typeface="Century Gothic" panose="020B0502020202020204" pitchFamily="34" charset="0"/>
              </a:rPr>
              <a:t>The department must schedule sensitisation training for staff, to adequately sensitise staff on issues of the LGBTQIA+ communities.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6244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department must also review its costing budget in relation to the subsidy of women and children accommodated at shelters.</a:t>
            </a:r>
          </a:p>
          <a:p>
            <a:pPr algn="just">
              <a:lnSpc>
                <a:spcPct val="160000"/>
              </a:lnSpc>
            </a:pPr>
            <a:r>
              <a:rPr lang="en-GB" sz="1700" dirty="0">
                <a:latin typeface="Century Gothic" panose="020B0502020202020204" pitchFamily="34" charset="0"/>
              </a:rPr>
              <a:t> Provide the reviewed costing within 30 days upon issuing of this report.</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0302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has indicated that it has a funding model, but the budget allocation has been inconsistent, and shelters are not funded equally. It has developed a model which will be effective from April 2021 for the allocation of budget. </a:t>
            </a:r>
          </a:p>
          <a:p>
            <a:pPr algn="just">
              <a:lnSpc>
                <a:spcPct val="160000"/>
              </a:lnSpc>
            </a:pPr>
            <a:r>
              <a:rPr lang="en-GB" sz="1700" dirty="0">
                <a:latin typeface="Century Gothic" panose="020B0502020202020204" pitchFamily="34" charset="0"/>
              </a:rPr>
              <a:t>It is submitted that shelters in Gauteng have their own accommodation criteria for children and boys that are over 12 years. It is submitted that in Gauteng, there are 22 shelters, and only two have a family unit which can accommodate children. </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1447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schedule sensitisation training for staff, to adequately sensitise staff on issues of the Lesbian, Gay, Bisexual, Transgender, Queer, Intersex, Asexual (LGBTQIA+) communities The GDSD has indicated that it has embarked on a capacity building of staff and non-profit organisation (NPO) staff. The capacity-building was based on awareness and training on issues of the LGBTQIA+ community. </a:t>
            </a:r>
          </a:p>
          <a:p>
            <a:pPr algn="just">
              <a:lnSpc>
                <a:spcPct val="160000"/>
              </a:lnSpc>
            </a:pPr>
            <a:r>
              <a:rPr lang="en-GB" sz="1700" dirty="0">
                <a:latin typeface="Century Gothic" panose="020B0502020202020204" pitchFamily="34" charset="0"/>
              </a:rPr>
              <a:t>The department further indicated that some beneficiaries are not comfortable sharing rooms with transgender and asexual persons.</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3350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Gauteng: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costing model, which has been reviewed, adequately provides equal apportionments in relation to the various shelters, and this addresses the inconsistencies</a:t>
            </a:r>
            <a:r>
              <a:rPr lang="en-GB" sz="1100" dirty="0"/>
              <a:t>.</a:t>
            </a:r>
          </a:p>
          <a:p>
            <a:pPr algn="just">
              <a:lnSpc>
                <a:spcPct val="160000"/>
              </a:lnSpc>
            </a:pPr>
            <a:r>
              <a:rPr lang="en-GB" sz="1700" dirty="0">
                <a:latin typeface="Century Gothic" panose="020B0502020202020204" pitchFamily="34" charset="0"/>
              </a:rPr>
              <a:t>The department has further mentioned, that in terms of its guidelines, it does not accommodate someone at face value. The provisions of the guidelines do, however, speak directly to a person’s sex, and not necessarily gender, which may have to be reviewed to ensure that they gender sensitive.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0241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NDOH must develop norms and standards for the provision of services to domestic and gender based violence (GBV) survivors, including:</a:t>
            </a:r>
          </a:p>
          <a:p>
            <a:pPr marL="0" indent="0" algn="just">
              <a:lnSpc>
                <a:spcPct val="160000"/>
              </a:lnSpc>
              <a:buNone/>
            </a:pPr>
            <a:r>
              <a:rPr lang="en-GB" sz="1700" dirty="0">
                <a:latin typeface="Century Gothic" panose="020B0502020202020204" pitchFamily="34" charset="0"/>
              </a:rPr>
              <a:t> </a:t>
            </a:r>
            <a:r>
              <a:rPr lang="en-GB" sz="1700" dirty="0" err="1">
                <a:latin typeface="Century Gothic" panose="020B0502020202020204" pitchFamily="34" charset="0"/>
              </a:rPr>
              <a:t>i</a:t>
            </a:r>
            <a:r>
              <a:rPr lang="en-GB" sz="1700" dirty="0">
                <a:latin typeface="Century Gothic" panose="020B0502020202020204" pitchFamily="34" charset="0"/>
              </a:rPr>
              <a:t>. The creation of an area-relevant shelter referral list</a:t>
            </a:r>
          </a:p>
          <a:p>
            <a:pPr marL="0" indent="0" algn="just">
              <a:lnSpc>
                <a:spcPct val="160000"/>
              </a:lnSpc>
              <a:buNone/>
            </a:pPr>
            <a:r>
              <a:rPr lang="en-GB" sz="1700" dirty="0">
                <a:latin typeface="Century Gothic" panose="020B0502020202020204" pitchFamily="34" charset="0"/>
              </a:rPr>
              <a:t> ii. The sensitive treatment of survivors of GBV </a:t>
            </a:r>
          </a:p>
          <a:p>
            <a:pPr marL="0" indent="0" algn="just">
              <a:lnSpc>
                <a:spcPct val="160000"/>
              </a:lnSpc>
              <a:buNone/>
            </a:pPr>
            <a:r>
              <a:rPr lang="en-GB" sz="1700" dirty="0">
                <a:latin typeface="Century Gothic" panose="020B0502020202020204" pitchFamily="34" charset="0"/>
              </a:rPr>
              <a:t>iii. The required services for survivors and their children at shelters and duties of care</a:t>
            </a:r>
          </a:p>
          <a:p>
            <a:pPr marL="0" indent="0" algn="just">
              <a:lnSpc>
                <a:spcPct val="160000"/>
              </a:lnSpc>
              <a:buNone/>
            </a:pPr>
            <a:r>
              <a:rPr lang="en-GB" sz="1700" dirty="0">
                <a:latin typeface="Century Gothic" panose="020B0502020202020204" pitchFamily="34" charset="0"/>
              </a:rPr>
              <a:t> iv. The prioritisation of survivors of GBV at clinics and hospitals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3242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marL="0" indent="0" algn="just">
              <a:lnSpc>
                <a:spcPct val="160000"/>
              </a:lnSpc>
              <a:buNone/>
            </a:pPr>
            <a:r>
              <a:rPr lang="en-GB" sz="1100" dirty="0">
                <a:latin typeface="Century Gothic" panose="020B0502020202020204" pitchFamily="34" charset="0"/>
              </a:rPr>
              <a:t>V </a:t>
            </a:r>
            <a:r>
              <a:rPr lang="en-GB" sz="1700" dirty="0">
                <a:latin typeface="Century Gothic" panose="020B0502020202020204" pitchFamily="34" charset="0"/>
              </a:rPr>
              <a:t>Transport for survivors to health facilities and the provision of primary healthcare at shelters</a:t>
            </a:r>
          </a:p>
          <a:p>
            <a:pPr marL="0" indent="0" algn="just">
              <a:lnSpc>
                <a:spcPct val="160000"/>
              </a:lnSpc>
              <a:buNone/>
            </a:pPr>
            <a:r>
              <a:rPr lang="en-GB" sz="1700" dirty="0">
                <a:latin typeface="Century Gothic" panose="020B0502020202020204" pitchFamily="34" charset="0"/>
              </a:rPr>
              <a:t> vi. Clear, sensitive norms for the provision of services to the Lesbian, Gay, Bisexual, Transgender, Queer, Intersex, Asexual(LGBTQIA+) community, persons with disabilities (PWD) and other vulnerable survivors.</a:t>
            </a:r>
          </a:p>
          <a:p>
            <a:pPr algn="just">
              <a:lnSpc>
                <a:spcPct val="160000"/>
              </a:lnSpc>
            </a:pPr>
            <a:r>
              <a:rPr lang="en-GB" sz="1700" dirty="0">
                <a:latin typeface="Century Gothic" panose="020B0502020202020204" pitchFamily="34" charset="0"/>
              </a:rPr>
              <a:t>The NDOH is to issue a circular by the end of December 2019 on the prioritisation of GBV survivors at health facilities at all levels. A copy of the circular is to be provided to the commission. </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5597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NDOH is to develop a programme on harmful social norms and myths that facilitate the spread of GBV, rather than to focus only on a legislative approach. </a:t>
            </a:r>
          </a:p>
          <a:p>
            <a:pPr algn="just">
              <a:lnSpc>
                <a:spcPct val="160000"/>
              </a:lnSpc>
            </a:pPr>
            <a:r>
              <a:rPr lang="en-GB" sz="1700" dirty="0">
                <a:latin typeface="Century Gothic" panose="020B0502020202020204" pitchFamily="34" charset="0"/>
              </a:rPr>
              <a:t>The NDOH is to make mental health services as well as detoxification facilities more accessible to shelter residents. </a:t>
            </a:r>
          </a:p>
          <a:p>
            <a:pPr algn="just">
              <a:lnSpc>
                <a:spcPct val="160000"/>
              </a:lnSpc>
            </a:pPr>
            <a:r>
              <a:rPr lang="en-GB" sz="1700" dirty="0">
                <a:latin typeface="Century Gothic" panose="020B0502020202020204" pitchFamily="34" charset="0"/>
              </a:rPr>
              <a:t>The NDOH must revert with the proposed roll-out plan. </a:t>
            </a:r>
          </a:p>
          <a:p>
            <a:pPr algn="just">
              <a:lnSpc>
                <a:spcPct val="160000"/>
              </a:lnSpc>
            </a:pPr>
            <a:r>
              <a:rPr lang="en-GB" sz="1700" dirty="0">
                <a:latin typeface="Century Gothic" panose="020B0502020202020204" pitchFamily="34" charset="0"/>
              </a:rPr>
              <a:t>The NDOH must provide a report on the training that frontline staff, managers, and senior managers have received on GBV.</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4113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NDOH has a duty to educate communities around issues of health and it must engage the community around the stigma surrounding survivors, and where to seek help. </a:t>
            </a:r>
          </a:p>
          <a:p>
            <a:pPr algn="just">
              <a:lnSpc>
                <a:spcPct val="160000"/>
              </a:lnSpc>
            </a:pPr>
            <a:r>
              <a:rPr lang="en-GB" sz="1700" dirty="0">
                <a:latin typeface="Century Gothic" panose="020B0502020202020204" pitchFamily="34" charset="0"/>
              </a:rPr>
              <a:t>The NDOH is to partner with the SAPS to develop a shelter referral list at health centres and ensure that these are kept in a safe space.</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43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50000"/>
              </a:lnSpc>
              <a:buNone/>
            </a:pPr>
            <a:r>
              <a:rPr lang="en-GB" dirty="0"/>
              <a:t>	</a:t>
            </a:r>
            <a:r>
              <a:rPr lang="en-GB" sz="2600" dirty="0"/>
              <a:t>	</a:t>
            </a:r>
            <a:r>
              <a:rPr lang="en-GB" sz="2700" dirty="0"/>
              <a:t>	</a:t>
            </a:r>
            <a:r>
              <a:rPr lang="en-GB" sz="6800" dirty="0">
                <a:latin typeface="Century Gothic" panose="020B0502020202020204" pitchFamily="34" charset="0"/>
              </a:rPr>
              <a:t>Legal Framework</a:t>
            </a:r>
          </a:p>
          <a:p>
            <a:pPr marL="0" indent="0" algn="just">
              <a:lnSpc>
                <a:spcPct val="150000"/>
              </a:lnSpc>
              <a:buNone/>
            </a:pPr>
            <a:endParaRPr lang="en-GB" sz="6800" dirty="0">
              <a:latin typeface="Century Gothic" panose="020B0502020202020204" pitchFamily="34" charset="0"/>
            </a:endParaRPr>
          </a:p>
          <a:p>
            <a:pPr marL="0" indent="0" algn="just">
              <a:lnSpc>
                <a:spcPct val="150000"/>
              </a:lnSpc>
              <a:buNone/>
            </a:pPr>
            <a:r>
              <a:rPr lang="en-GB" sz="6800" b="1" dirty="0">
                <a:latin typeface="Century Gothic" panose="020B0502020202020204" pitchFamily="34" charset="0"/>
              </a:rPr>
              <a:t>Universal Declaration of Human Rights (1948)</a:t>
            </a:r>
          </a:p>
          <a:p>
            <a:pPr marL="0" indent="0" algn="just">
              <a:lnSpc>
                <a:spcPct val="150000"/>
              </a:lnSpc>
              <a:buNone/>
            </a:pPr>
            <a:r>
              <a:rPr lang="en-GB" sz="6800" dirty="0">
                <a:latin typeface="Century Gothic" panose="020B0502020202020204" pitchFamily="34" charset="0"/>
              </a:rPr>
              <a:t>Article 2 of the UDHRC states that: “Everyone is entitled to all the rights and freedoms set forth in this Declaration, without distinction of any kind, such as race, colour, sex, language, religion, political or other opinion, national or social origin, property, birth or other status.”</a:t>
            </a:r>
          </a:p>
          <a:p>
            <a:pPr marL="0" indent="0" algn="just">
              <a:lnSpc>
                <a:spcPct val="150000"/>
              </a:lnSpc>
              <a:buNone/>
            </a:pPr>
            <a:r>
              <a:rPr lang="en-GB" sz="6800" b="1" dirty="0">
                <a:latin typeface="Century Gothic" panose="020B0502020202020204" pitchFamily="34" charset="0"/>
              </a:rPr>
              <a:t>Sustainable Development Goal 4</a:t>
            </a:r>
          </a:p>
          <a:p>
            <a:pPr marL="0" indent="0" algn="just">
              <a:lnSpc>
                <a:spcPct val="150000"/>
              </a:lnSpc>
              <a:buNone/>
            </a:pPr>
            <a:r>
              <a:rPr lang="en-GB" sz="6800" dirty="0">
                <a:latin typeface="Century Gothic" panose="020B0502020202020204" pitchFamily="34" charset="0"/>
              </a:rPr>
              <a:t>Education aims to ensure inclusive and equitable quality education and promote lifelong learning opportunities for all. This includes enrolment and provision of equal access to affordable vocational training, to eliminate gender and wealth disparities; and achieve universal access to a quality education.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3849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NDOH advised that it received a National Shelter List. It also advised that this is receiving attention from it, the department of social development (DSD) and the South African Police Service (SAPS). They also advised that they held meeting in October 2020 to plot health facilities against the national list, using the referral system of the SAPS.</a:t>
            </a:r>
          </a:p>
          <a:p>
            <a:pPr algn="just">
              <a:lnSpc>
                <a:spcPct val="160000"/>
              </a:lnSpc>
            </a:pPr>
            <a:r>
              <a:rPr lang="en-GB" sz="1700" dirty="0">
                <a:latin typeface="Century Gothic" panose="020B0502020202020204" pitchFamily="34" charset="0"/>
              </a:rPr>
              <a:t>Required services for survivors and their children at shelters and duties of care The NDOH advised that it has developed guidelines on the management of post exposure prophylaxis (PEP) in occupational and non-occupational exposures.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710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prioritisation of survivors of GBV at clinics and hospitals The NDOH advised that it is still discussing a circular which will alert heads of health departments in provinces that survivors of GBV should be prioritised when they attend clinics and hospitals. The commission is yet to receive a finalised circular. </a:t>
            </a:r>
          </a:p>
          <a:p>
            <a:pPr algn="just">
              <a:lnSpc>
                <a:spcPct val="160000"/>
              </a:lnSpc>
            </a:pPr>
            <a:r>
              <a:rPr lang="en-GB" sz="1700" dirty="0">
                <a:latin typeface="Century Gothic" panose="020B0502020202020204" pitchFamily="34" charset="0"/>
              </a:rPr>
              <a:t>Transport for survivors to health facilities and the provision of primary healthcare at shelters The NDOH advised that it had convened a meeting between the National Director of Emergency Medical Services (EMS) on transport for survivors of GBV in shelters.</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43948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At the meeting, it was agreed that the director of EMS would table GBV to the National Committee of Emergency Medical Services on amongst other things, prioritising GBV survivors at health care facilities at all levels, planned patient transportation system for GBV survivors and developing standard operating procedures (SOPs) for call taking and dispatch for victims of GBV, and which SOP would be developed in consultation with relevant stakeholders. The NDOH noted, however, that there has been a delay due to the Covid 19 pandemic.</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32462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NDOH is to make mental health services as well as detoxification facilities more accessible to shelter residents. The NDOH must revert with the proposed roll-out plan. The National Mental Health Policy Framework and Strategic Plan 2014-2020 identifies and refers to violence and crime as one of the key determinants of mental health and mental illness. It states that the ongoing realities of violence and crime are exacting their toll on the mental health of South Africans, chiefly through the trauma experienced by victims.</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03165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NDOH must provide a report on the training that frontline staff, managers and senior managers have received on GBV.</a:t>
            </a:r>
          </a:p>
          <a:p>
            <a:pPr algn="just">
              <a:lnSpc>
                <a:spcPct val="160000"/>
              </a:lnSpc>
            </a:pPr>
            <a:r>
              <a:rPr lang="en-GB" sz="1700" dirty="0">
                <a:latin typeface="Century Gothic" panose="020B0502020202020204" pitchFamily="34" charset="0"/>
              </a:rPr>
              <a:t>Criminal Law (Sexual Offences and Related Matters) Amendment Act No. 32, 2007 envisions a criminal justice system that is managed by skilled and competent health professionals who adhere to the Batho Pele Principles and the Victims’ Rights Charter. Chapter 7 of the act mandates the NDOH to develop training courses to equip health professionals with appropriate skills and competencies to adequately manage sexual offences matters. The NDOH developed a training manual for nurses and doctors on the management of survivors of rape and sexual violence.</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0429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Health</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All community engagements, education and information are paired with comprehensive health services. IEC material, public announcements and various radio slots and platforms are made available for information sharing and education. The department, through the Health Calendar, engages on various community activations and healthy lifestyles campaigns. </a:t>
            </a:r>
          </a:p>
          <a:p>
            <a:pPr algn="just">
              <a:lnSpc>
                <a:spcPct val="160000"/>
              </a:lnSpc>
            </a:pPr>
            <a:r>
              <a:rPr lang="en-GB" sz="1700" dirty="0">
                <a:latin typeface="Century Gothic" panose="020B0502020202020204" pitchFamily="34" charset="0"/>
              </a:rPr>
              <a:t>The work of the department is also extended through funded partners such as </a:t>
            </a:r>
            <a:r>
              <a:rPr lang="en-GB" sz="1700" dirty="0" err="1">
                <a:latin typeface="Century Gothic" panose="020B0502020202020204" pitchFamily="34" charset="0"/>
              </a:rPr>
              <a:t>Lovelife</a:t>
            </a:r>
            <a:r>
              <a:rPr lang="en-GB" sz="1700" dirty="0">
                <a:latin typeface="Century Gothic" panose="020B0502020202020204" pitchFamily="34" charset="0"/>
              </a:rPr>
              <a:t>, Soul-City HEAIDS, MRC, WHO, CHAI, and many more across provinces.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9672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South African Police Service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SAPS must submit to the commission by July 2020, the new National Instruction on Domestic Violence that will have a requirement for commanders to ensure that members dealing with domestic violence are not perpetrators themselves.</a:t>
            </a:r>
          </a:p>
          <a:p>
            <a:pPr algn="just">
              <a:lnSpc>
                <a:spcPct val="160000"/>
              </a:lnSpc>
            </a:pPr>
            <a:r>
              <a:rPr lang="en-GB" sz="1700" dirty="0">
                <a:latin typeface="Century Gothic" panose="020B0502020202020204" pitchFamily="34" charset="0"/>
              </a:rPr>
              <a:t>SAPS must submit to the commission the audit report by the United Nations Women delegation on the SAPS’ gender-based violence (GBV) training manuals. This is to be submitted by July 2020.</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17171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South African Police Service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commission recommends that all members who assist with victims of sexual offences and GBV undergo specialised training on GBV. This must be done by August 2020.</a:t>
            </a:r>
          </a:p>
          <a:p>
            <a:pPr algn="just">
              <a:lnSpc>
                <a:spcPct val="160000"/>
              </a:lnSpc>
            </a:pPr>
            <a:r>
              <a:rPr lang="en-GB" sz="1700" dirty="0">
                <a:latin typeface="Century Gothic" panose="020B0502020202020204" pitchFamily="34" charset="0"/>
              </a:rPr>
              <a:t>The commission recommends that the specialised training be offered at the SAPS basic training as a stand-alone course for all new recruits. This must be done by August 2020.</a:t>
            </a:r>
          </a:p>
          <a:p>
            <a:pPr algn="just">
              <a:lnSpc>
                <a:spcPct val="160000"/>
              </a:lnSpc>
            </a:pPr>
            <a:r>
              <a:rPr lang="en-GB" sz="1700" dirty="0">
                <a:latin typeface="Century Gothic" panose="020B0502020202020204" pitchFamily="34" charset="0"/>
              </a:rPr>
              <a:t>If SAPS does not have a specialised course available, it must develop such and start with the rollout of the specialised training before the end of the financial year 2020/2021.</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31655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South African Police Service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is as follows:-</a:t>
            </a:r>
          </a:p>
          <a:p>
            <a:pPr algn="just">
              <a:lnSpc>
                <a:spcPct val="160000"/>
              </a:lnSpc>
            </a:pPr>
            <a:r>
              <a:rPr lang="en-GB" sz="1700" dirty="0">
                <a:latin typeface="Century Gothic" panose="020B0502020202020204" pitchFamily="34" charset="0"/>
              </a:rPr>
              <a:t>The South African National Instruction 7 of 1999 on Domestic Violence has been amended by consolidation Notice 15 of 2020 and a copy of the amended national instruction was submitted to the CGE. S6(9) of the amended national instruction mandates commanders to ensure members must undergo regular training on the manner in which complaints of domestic violence must be dealt with. </a:t>
            </a:r>
          </a:p>
          <a:p>
            <a:pPr algn="just">
              <a:lnSpc>
                <a:spcPct val="160000"/>
              </a:lnSpc>
            </a:pPr>
            <a:r>
              <a:rPr lang="en-GB" sz="1700" dirty="0">
                <a:latin typeface="Century Gothic" panose="020B0502020202020204" pitchFamily="34" charset="0"/>
              </a:rPr>
              <a:t>SAPS submitted that it is yet to receive the audit report despite submitting and allowing the United Nations access to evaluate the material. Since the United Nations team was granted access to evaluate the materials, SAPS has not received any communication from the United Nations. </a:t>
            </a:r>
            <a:endParaRPr lang="en-GB" sz="1700" b="1"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46212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South African Police Service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is as follows:-</a:t>
            </a:r>
          </a:p>
          <a:p>
            <a:pPr algn="just">
              <a:lnSpc>
                <a:spcPct val="160000"/>
              </a:lnSpc>
            </a:pPr>
            <a:r>
              <a:rPr lang="en-GB" sz="1700" dirty="0">
                <a:latin typeface="Century Gothic" panose="020B0502020202020204" pitchFamily="34" charset="0"/>
              </a:rPr>
              <a:t>SAPS submitted that due to the Covid-19 pandemic, it could not commence with providing the specialised training on gender-based violence. In the same light, however, SAPS made a firm commitment to provide the training as soon as the Covid-19 national regulations allow for trainings and mass gathering.</a:t>
            </a:r>
            <a:endParaRPr lang="en-GB" sz="1700" b="1"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439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Vienna Declaration 1993 and South African National Action Plan for the Promotion and Protection of Human Rights.</a:t>
            </a:r>
          </a:p>
          <a:p>
            <a:pPr marL="0" indent="0" algn="just">
              <a:lnSpc>
                <a:spcPct val="150000"/>
              </a:lnSpc>
              <a:buNone/>
            </a:pPr>
            <a:r>
              <a:rPr lang="en-GB" sz="1700" dirty="0">
                <a:latin typeface="Century Gothic" panose="020B0502020202020204" pitchFamily="34" charset="0"/>
              </a:rPr>
              <a:t>Article 8 highlights the importance of working towards the elimination of violence against women in public and private life, the elimination of all forms of sexual harassment, exploitation and trafficking in women, the elimination of gender bias in the administration of justice and the eradication of any conflicts which may arise between the rights of women and the harmful effects of certain traditional or customary practices, cultural prejudices and religious extremism.</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7430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National Treasury</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Treasury and the Department of Social Development (DSD) must develop a standardised shelter funding procedure.</a:t>
            </a:r>
          </a:p>
          <a:p>
            <a:pPr algn="just">
              <a:lnSpc>
                <a:spcPct val="160000"/>
              </a:lnSpc>
            </a:pPr>
            <a:r>
              <a:rPr lang="en-GB" sz="1700" dirty="0">
                <a:latin typeface="Century Gothic" panose="020B0502020202020204" pitchFamily="34" charset="0"/>
              </a:rPr>
              <a:t>Treasury and the DSD must develop a consistent budget allocation, administration, and minimum standard requirements for shelters.  Treasury and the DSD must provide for the standardised and adequate resourcing of shelters nationally.</a:t>
            </a:r>
          </a:p>
          <a:p>
            <a:pPr algn="just">
              <a:lnSpc>
                <a:spcPct val="160000"/>
              </a:lnSpc>
            </a:pPr>
            <a:r>
              <a:rPr lang="en-GB" sz="1700" dirty="0">
                <a:latin typeface="Century Gothic" panose="020B0502020202020204" pitchFamily="34" charset="0"/>
              </a:rPr>
              <a:t> The DSD and Treasury must consult with relevant departments and elevate shelters as a subprogramme to monitor compliance</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28573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National Treasury</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Treasury must conduct training for its employees on the engendering of the budget.</a:t>
            </a:r>
          </a:p>
          <a:p>
            <a:pPr algn="just">
              <a:lnSpc>
                <a:spcPct val="160000"/>
              </a:lnSpc>
            </a:pPr>
            <a:r>
              <a:rPr lang="en-GB" sz="1700" dirty="0">
                <a:latin typeface="Century Gothic" panose="020B0502020202020204" pitchFamily="34" charset="0"/>
              </a:rPr>
              <a:t>Treasury should hold the departments accountable for failure to adhere to regulated governance practices and failure to account for where misspending is known. </a:t>
            </a:r>
          </a:p>
          <a:p>
            <a:pPr algn="just">
              <a:lnSpc>
                <a:spcPct val="160000"/>
              </a:lnSpc>
            </a:pPr>
            <a:r>
              <a:rPr lang="en-GB" sz="1700" dirty="0">
                <a:latin typeface="Century Gothic" panose="020B0502020202020204" pitchFamily="34" charset="0"/>
              </a:rPr>
              <a:t>Treasury and the DSD should keep data to track the number of persons or shelters that benefited from the annual allocations.</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ns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4999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National Treasury</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Treasury and the DSD must develop the minimum standard policy at nationally level providing for the needs of persons with disability, the Lesbian, Gay, Bisexual, Transgender, Queer, Intersex, Asexual LGBTQIA+ community and accredited skills development programmes to survivors at shelters.</a:t>
            </a:r>
            <a:endParaRPr lang="en-GB" sz="1700" b="1" dirty="0">
              <a:latin typeface="Century Gothic" panose="020B0502020202020204" pitchFamily="34" charset="0"/>
            </a:endParaRPr>
          </a:p>
          <a:p>
            <a:pPr algn="just">
              <a:lnSpc>
                <a:spcPct val="160000"/>
              </a:lnSpc>
            </a:pPr>
            <a:endParaRPr lang="en-GB" sz="1700" b="1"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9644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National Treasury</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is as follows:-</a:t>
            </a:r>
          </a:p>
          <a:p>
            <a:pPr algn="just">
              <a:lnSpc>
                <a:spcPct val="160000"/>
              </a:lnSpc>
            </a:pPr>
            <a:r>
              <a:rPr lang="en-GB" sz="1700" dirty="0">
                <a:latin typeface="Century Gothic" panose="020B0502020202020204" pitchFamily="34" charset="0"/>
              </a:rPr>
              <a:t>As per response from Treasury addressed to the CGE, it was advised that the DSD is responsible for oversight and support of shelter programmes. Therefore, budget and allocations to department and programmes is, and has always been, informed by departmental plans and resources available. It was asserted that the DSD is responsible for policy and implementation of victim empowerment programmes. The recommendation to the CGE was that it is the DSD which is placed at a best position to provide progress report.</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21962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Limpopo: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department must speed up the process of accrediting its skills development programmes within six months of publication of this report.</a:t>
            </a:r>
          </a:p>
          <a:p>
            <a:pPr algn="just">
              <a:lnSpc>
                <a:spcPct val="160000"/>
              </a:lnSpc>
            </a:pPr>
            <a:r>
              <a:rPr lang="en-GB" sz="1700" dirty="0">
                <a:latin typeface="Century Gothic" panose="020B0502020202020204" pitchFamily="34" charset="0"/>
              </a:rPr>
              <a:t> The department must urgently finalise its sexual harassment policy within three months of publication of this report.</a:t>
            </a:r>
          </a:p>
          <a:p>
            <a:pPr algn="just">
              <a:lnSpc>
                <a:spcPct val="160000"/>
              </a:lnSpc>
            </a:pPr>
            <a:r>
              <a:rPr lang="en-GB" sz="1700" dirty="0">
                <a:latin typeface="Century Gothic" panose="020B0502020202020204" pitchFamily="34" charset="0"/>
              </a:rPr>
              <a:t>The department must submit to the commission clear plans to establish new shelters in the province. A plan should be submitted by 31 July 2020.</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9261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Limpopo: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It is submitted that the department is in consultation with the National Department of Social Development (NDSD) to have the skills development programmes offered in </a:t>
            </a:r>
            <a:r>
              <a:rPr lang="en-GB" sz="1700" dirty="0" err="1">
                <a:latin typeface="Century Gothic" panose="020B0502020202020204" pitchFamily="34" charset="0"/>
              </a:rPr>
              <a:t>Khuseleka</a:t>
            </a:r>
            <a:r>
              <a:rPr lang="en-GB" sz="1700" dirty="0">
                <a:latin typeface="Century Gothic" panose="020B0502020202020204" pitchFamily="34" charset="0"/>
              </a:rPr>
              <a:t> One Stop Centre accredited. The process of accreditation is lengthy and involves accrediting both the programmes and the institution offering the programme.</a:t>
            </a:r>
            <a:r>
              <a:rPr lang="en-GB" sz="1700" dirty="0"/>
              <a:t> </a:t>
            </a:r>
            <a:r>
              <a:rPr lang="en-GB" sz="1700" dirty="0">
                <a:latin typeface="Century Gothic" panose="020B0502020202020204" pitchFamily="34" charset="0"/>
              </a:rPr>
              <a:t>The Department has engaged the two SITAs for computer and sewing programmes and the advice offered was that the department should utilise further education and training (FET) colleges to provide the accredited programmes.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5875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Limpopo: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submits that it is in the process of engaging local FET colleges to enter into a service level agreement for them to offer the programmes on its behalf. Due to lockdown, the process of engagement with FET colleges was put on hold. </a:t>
            </a:r>
          </a:p>
          <a:p>
            <a:pPr algn="just">
              <a:lnSpc>
                <a:spcPct val="160000"/>
              </a:lnSpc>
            </a:pPr>
            <a:r>
              <a:rPr lang="en-GB" sz="1700" dirty="0">
                <a:latin typeface="Century Gothic" panose="020B0502020202020204" pitchFamily="34" charset="0"/>
              </a:rPr>
              <a:t>As things stand, the department has no capacity to offer the programmes on its own, hence the effort to use a specialised institution (FET) to offer the programmes on its behalf. The department must  finalise its sexual harassment policy within three months of publication of this report.</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7432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Limpopo: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is yet to develop the sexual harassment policy. LPDSD states that the Draft Departmental Sexual Harassment Policy was supposed to be consulted with the Limpopo Chamber: Public Health and Social Development Sectoral Bargaining Council (PHSDSBC) for adoption prior to approval. According to the LPDSD, “unfortunately, due to Covid--19 the draft policy could not be presented to the chamber. However, the department is still in consultation with the Limpopo Chamber: PHSDSBC to secure an opportunity to present the Policy in their sitting so that the Policy could be adopted and finalised”.</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4935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Limpopo: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In terms of establishing new shelters,</a:t>
            </a:r>
            <a:r>
              <a:rPr lang="en-GB" sz="1100" dirty="0"/>
              <a:t> </a:t>
            </a:r>
            <a:r>
              <a:rPr lang="en-GB" sz="1700" dirty="0">
                <a:latin typeface="Century Gothic" panose="020B0502020202020204" pitchFamily="34" charset="0"/>
              </a:rPr>
              <a:t>the department states that due to inadequate budget to build new shelters, it approached Limpopo Department of Public Works, Roads, and Infrastructure to assist with identification of unused government buildings that can be utilised as permanent shelters by the department. Thus far, it is affirmed that the identified buildings are in </a:t>
            </a:r>
            <a:r>
              <a:rPr lang="en-GB" sz="1700" dirty="0" err="1">
                <a:latin typeface="Century Gothic" panose="020B0502020202020204" pitchFamily="34" charset="0"/>
              </a:rPr>
              <a:t>Lulekani</a:t>
            </a:r>
            <a:r>
              <a:rPr lang="en-GB" sz="1700" dirty="0">
                <a:latin typeface="Century Gothic" panose="020B0502020202020204" pitchFamily="34" charset="0"/>
              </a:rPr>
              <a:t> (Mopani District), </a:t>
            </a:r>
            <a:r>
              <a:rPr lang="en-GB" sz="1700" dirty="0" err="1">
                <a:latin typeface="Century Gothic" panose="020B0502020202020204" pitchFamily="34" charset="0"/>
              </a:rPr>
              <a:t>Phiphidi</a:t>
            </a:r>
            <a:r>
              <a:rPr lang="en-GB" sz="1700" dirty="0">
                <a:latin typeface="Century Gothic" panose="020B0502020202020204" pitchFamily="34" charset="0"/>
              </a:rPr>
              <a:t> (Vhembe District) and Thabazimbi (Waterberg District). LPDSD has provided the following as identified buildings: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6653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Limpopo: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marL="0" indent="0" algn="just">
              <a:lnSpc>
                <a:spcPct val="160000"/>
              </a:lnSpc>
              <a:buNone/>
            </a:pPr>
            <a:r>
              <a:rPr lang="en-ZA" sz="1700" dirty="0">
                <a:latin typeface="Century Gothic" panose="020B0502020202020204" pitchFamily="34" charset="0"/>
              </a:rPr>
              <a:t>Vhembe VEP Identified Vhembe Construction of 30 beds 01-Mar-2022 31-Mar-24 R 27 533 000, 00 Shelter Victim Empowerment Shelter </a:t>
            </a:r>
          </a:p>
          <a:p>
            <a:pPr marL="0" indent="0" algn="just">
              <a:lnSpc>
                <a:spcPct val="160000"/>
              </a:lnSpc>
              <a:buNone/>
            </a:pPr>
            <a:r>
              <a:rPr lang="en-ZA" sz="1700" dirty="0">
                <a:latin typeface="Century Gothic" panose="020B0502020202020204" pitchFamily="34" charset="0"/>
              </a:rPr>
              <a:t>Sekhukhune Identified Sekhukhune Construction of 30 beds 01-Mar-22 31-Mar-24 R 27 533 000, 00 VEP Shelter Victim Empowerment Shelter</a:t>
            </a:r>
          </a:p>
          <a:p>
            <a:pPr marL="0" indent="0" algn="just">
              <a:lnSpc>
                <a:spcPct val="160000"/>
              </a:lnSpc>
              <a:buNone/>
            </a:pPr>
            <a:r>
              <a:rPr lang="en-GB" sz="1700" dirty="0">
                <a:latin typeface="Century Gothic" panose="020B0502020202020204" pitchFamily="34" charset="0"/>
              </a:rPr>
              <a:t>Capricorn VEP Identified Capricorn Construction of 30 beds 01-Mar-23 31-Mar-25 R 27 533 000,00 Shelter Victim Empowerment Shelter etc.</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30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The Beijing Platform for Action (BPA)</a:t>
            </a:r>
            <a:r>
              <a:rPr lang="en-GB" sz="1700" dirty="0">
                <a:latin typeface="Century Gothic" panose="020B0502020202020204" pitchFamily="34" charset="0"/>
              </a:rPr>
              <a:t> </a:t>
            </a:r>
          </a:p>
          <a:p>
            <a:pPr marL="0" indent="0" algn="just">
              <a:lnSpc>
                <a:spcPct val="150000"/>
              </a:lnSpc>
              <a:buNone/>
            </a:pPr>
            <a:r>
              <a:rPr lang="en-GB" sz="1700" dirty="0">
                <a:latin typeface="Century Gothic" panose="020B0502020202020204" pitchFamily="34" charset="0"/>
              </a:rPr>
              <a:t>The BPA requires governments, international communities and civil society, including non-governmental organizations and the private sector to take strategic action to address twelve critical areas of concern. These areas include but are not limited to violence against women; the burden of poverty on women; and inequality between men and women in the sharing of power and decision making at all levels.</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7356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Public Works and Infrastructure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marL="0" indent="0" algn="just">
              <a:lnSpc>
                <a:spcPct val="160000"/>
              </a:lnSpc>
              <a:buNone/>
            </a:pPr>
            <a:r>
              <a:rPr lang="en-GB" sz="1700" dirty="0">
                <a:latin typeface="Century Gothic" panose="020B0502020202020204" pitchFamily="34" charset="0"/>
              </a:rPr>
              <a:t>The project of allocating buildings to shelters has commenced:</a:t>
            </a:r>
          </a:p>
          <a:p>
            <a:pPr algn="just">
              <a:lnSpc>
                <a:spcPct val="160000"/>
              </a:lnSpc>
            </a:pPr>
            <a:r>
              <a:rPr lang="en-GB" sz="1700" dirty="0">
                <a:latin typeface="Century Gothic" panose="020B0502020202020204" pitchFamily="34" charset="0"/>
              </a:rPr>
              <a:t>The comprehensive and final report be submitted at end of March 2020 to the commission.</a:t>
            </a:r>
          </a:p>
          <a:p>
            <a:pPr algn="just">
              <a:lnSpc>
                <a:spcPct val="160000"/>
              </a:lnSpc>
            </a:pPr>
            <a:r>
              <a:rPr lang="en-GB" sz="1700" dirty="0">
                <a:latin typeface="Century Gothic" panose="020B0502020202020204" pitchFamily="34" charset="0"/>
              </a:rPr>
              <a:t>The DG of the DPWI writes to provincial heads of departments to make properties available for the programme.</a:t>
            </a:r>
          </a:p>
          <a:p>
            <a:pPr algn="just">
              <a:lnSpc>
                <a:spcPct val="160000"/>
              </a:lnSpc>
            </a:pPr>
            <a:r>
              <a:rPr lang="en-GB" sz="1700" dirty="0">
                <a:latin typeface="Century Gothic" panose="020B0502020202020204" pitchFamily="34" charset="0"/>
              </a:rPr>
              <a:t>The DPWI provides a list of the type of buildings to be allocated for shelter purposes.</a:t>
            </a:r>
            <a:endParaRPr lang="en-GB" sz="1700" b="1" dirty="0">
              <a:latin typeface="Century Gothic" panose="020B0502020202020204" pitchFamily="34" charset="0"/>
            </a:endParaRPr>
          </a:p>
          <a:p>
            <a:pPr marL="0" indent="0" algn="just">
              <a:lnSpc>
                <a:spcPct val="160000"/>
              </a:lnSpc>
              <a:buNone/>
            </a:pP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85117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Public Works and Infrastructure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DG of the department wrote to provincial heads to make properties available for the programme Letters to provincial heads of departments were not done. The Minister of the Department of Public Works and Infrastructure did, however, hold a virtual meeting with provincial MECs and HODs of Social Development and Public Works to make properties available for the programme on 01 June 2020. The minutes of the meeting were shared with the commission.</a:t>
            </a:r>
            <a:endParaRPr lang="en-GB" sz="1700" b="1" dirty="0">
              <a:latin typeface="Century Gothic" panose="020B0502020202020204" pitchFamily="34" charset="0"/>
            </a:endParaRPr>
          </a:p>
          <a:p>
            <a:pPr marL="0" indent="0" algn="just">
              <a:lnSpc>
                <a:spcPct val="160000"/>
              </a:lnSpc>
              <a:buNone/>
            </a:pP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2668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Public Works and Infrastructure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submitted that 54 buildings have being identified in all provinces. It is stated that to date the following buildings were renovated: six properties in Gauteng and six in the Western Cape. It is affirmed that the lease agreements of the said properties are being finalised. The DPWI states that the properties in the following provinces were inspected and awaiting recommendations by the departments for social development: Mpumalanga, Northern Cape, and Free state. According to the DPWI, due to the financial constraints, the minister has proposed that for the financial year (2020/21) two properties per province be identified and renovated </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2713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Human Settlements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The department to finalise its special needs housing policy by June 2020, including the guidelines for the implementation thereof.</a:t>
            </a:r>
          </a:p>
          <a:p>
            <a:pPr algn="just">
              <a:lnSpc>
                <a:spcPct val="160000"/>
              </a:lnSpc>
            </a:pPr>
            <a:r>
              <a:rPr lang="en-GB" sz="1700" dirty="0">
                <a:latin typeface="Century Gothic" panose="020B0502020202020204" pitchFamily="34" charset="0"/>
              </a:rPr>
              <a:t>The department should consider liaising with the National Shelter Movement and the CGE on the issues of shelters.</a:t>
            </a:r>
          </a:p>
          <a:p>
            <a:pPr algn="just">
              <a:lnSpc>
                <a:spcPct val="160000"/>
              </a:lnSpc>
            </a:pPr>
            <a:r>
              <a:rPr lang="en-GB" sz="1700" dirty="0">
                <a:latin typeface="Century Gothic" panose="020B0502020202020204" pitchFamily="34" charset="0"/>
              </a:rPr>
              <a:t>The department to submit its draft special needs housing policy to the commission. </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78675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Human Settlements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special needs policy programme has been drafted and was supported by executive management of the department. The commission awaits conformation of the approval by cabinet to enable commitment. A draft policy was provided.</a:t>
            </a:r>
          </a:p>
          <a:p>
            <a:pPr algn="just">
              <a:lnSpc>
                <a:spcPct val="160000"/>
              </a:lnSpc>
            </a:pPr>
            <a:r>
              <a:rPr lang="en-GB" sz="1700" dirty="0">
                <a:latin typeface="Century Gothic" panose="020B0502020202020204" pitchFamily="34" charset="0"/>
              </a:rPr>
              <a:t>The department has complied because, after the hearings, a workshop was held on 15 January 2020 and presentations made on special needs housing (which has GBV as one of its categories).</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1782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Human Settlements</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engagement held by the department was to prepare a memo for the minister for the submission and adoption of the special needs policy to the Ministers and Members of Executive Councils (MINMEC) and a possible presentation at cabinet.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20042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Department to provide a draft sector funding policy on or before 20 December 2019.</a:t>
            </a:r>
          </a:p>
          <a:p>
            <a:pPr algn="just">
              <a:lnSpc>
                <a:spcPct val="160000"/>
              </a:lnSpc>
            </a:pPr>
            <a:r>
              <a:rPr lang="en-GB" sz="1700" dirty="0">
                <a:latin typeface="Century Gothic" panose="020B0502020202020204" pitchFamily="34" charset="0"/>
              </a:rPr>
              <a:t>Finalised or approved policy to be furnished to the CGE on or before 31 March 2020.</a:t>
            </a:r>
          </a:p>
          <a:p>
            <a:pPr algn="just">
              <a:lnSpc>
                <a:spcPct val="160000"/>
              </a:lnSpc>
            </a:pPr>
            <a:r>
              <a:rPr lang="en-GB" sz="1700" dirty="0">
                <a:latin typeface="Century Gothic" panose="020B0502020202020204" pitchFamily="34" charset="0"/>
              </a:rPr>
              <a:t>Identification of three existing shelters to pilot the Lesbian, Gay, Bisexual, Transgender, Queer, Intersex, Asexual (LGBTQIA+) friendly model. The wording must be refined to be inclusive and not discriminatory.</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00323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Department to provide the commission with intersectoral policy once it is finalised.</a:t>
            </a:r>
          </a:p>
          <a:p>
            <a:pPr algn="just">
              <a:lnSpc>
                <a:spcPct val="160000"/>
              </a:lnSpc>
            </a:pPr>
            <a:r>
              <a:rPr lang="en-GB" sz="1700" dirty="0">
                <a:latin typeface="Century Gothic" panose="020B0502020202020204" pitchFamily="34" charset="0"/>
              </a:rPr>
              <a:t>Department to provide information on </a:t>
            </a:r>
            <a:r>
              <a:rPr lang="en-GB" sz="1700" dirty="0" err="1">
                <a:latin typeface="Century Gothic" panose="020B0502020202020204" pitchFamily="34" charset="0"/>
              </a:rPr>
              <a:t>Reaphela</a:t>
            </a:r>
            <a:r>
              <a:rPr lang="en-GB" sz="1700" dirty="0">
                <a:latin typeface="Century Gothic" panose="020B0502020202020204" pitchFamily="34" charset="0"/>
              </a:rPr>
              <a:t> Safe House, which is in the Free State province and, particulars of applicant organisation. Furthermore, information relating to funding allocation, whether it’s funded by the NDSD or through a special funding. </a:t>
            </a:r>
          </a:p>
          <a:p>
            <a:pPr algn="just">
              <a:lnSpc>
                <a:spcPct val="160000"/>
              </a:lnSpc>
            </a:pPr>
            <a:r>
              <a:rPr lang="en-GB" sz="1700" dirty="0">
                <a:latin typeface="Century Gothic" panose="020B0502020202020204" pitchFamily="34" charset="0"/>
              </a:rPr>
              <a:t>The department must provide disaggregated data in terms of race and gender of 200 social workers.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76847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The Commission recommended the following:-</a:t>
            </a:r>
          </a:p>
          <a:p>
            <a:pPr algn="just">
              <a:lnSpc>
                <a:spcPct val="160000"/>
              </a:lnSpc>
            </a:pPr>
            <a:r>
              <a:rPr lang="en-GB" sz="1700" dirty="0">
                <a:latin typeface="Century Gothic" panose="020B0502020202020204" pitchFamily="34" charset="0"/>
              </a:rPr>
              <a:t>Various funding models for victim empowerment programme (VEP) and the percentage of the budget to implement the NAWANGO judgment.</a:t>
            </a:r>
          </a:p>
          <a:p>
            <a:pPr algn="just">
              <a:lnSpc>
                <a:spcPct val="160000"/>
              </a:lnSpc>
            </a:pPr>
            <a:r>
              <a:rPr lang="en-GB" sz="1700" dirty="0">
                <a:latin typeface="Century Gothic" panose="020B0502020202020204" pitchFamily="34" charset="0"/>
              </a:rPr>
              <a:t>Implementation plan for NAWANGO judgment.</a:t>
            </a:r>
          </a:p>
          <a:p>
            <a:pPr algn="just">
              <a:lnSpc>
                <a:spcPct val="160000"/>
              </a:lnSpc>
            </a:pPr>
            <a:r>
              <a:rPr lang="en-GB" sz="1700" dirty="0">
                <a:latin typeface="Century Gothic" panose="020B0502020202020204" pitchFamily="34" charset="0"/>
              </a:rPr>
              <a:t> Information relating to the standardisation of the minimum wage across the shelters.</a:t>
            </a:r>
          </a:p>
          <a:p>
            <a:pPr algn="just">
              <a:lnSpc>
                <a:spcPct val="160000"/>
              </a:lnSpc>
            </a:pPr>
            <a:r>
              <a:rPr lang="en-GB" sz="1700" dirty="0">
                <a:latin typeface="Century Gothic" panose="020B0502020202020204" pitchFamily="34" charset="0"/>
              </a:rPr>
              <a:t> Department to request more funds to implement the </a:t>
            </a:r>
            <a:r>
              <a:rPr lang="en-GB" sz="1700" dirty="0" err="1">
                <a:latin typeface="Century Gothic" panose="020B0502020202020204" pitchFamily="34" charset="0"/>
              </a:rPr>
              <a:t>Nawango</a:t>
            </a:r>
            <a:r>
              <a:rPr lang="en-GB" sz="1700" dirty="0">
                <a:latin typeface="Century Gothic" panose="020B0502020202020204" pitchFamily="34" charset="0"/>
              </a:rPr>
              <a:t> judgment from provincial treasury level </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06206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department has provided the sector funding policy as recommended by the commission. </a:t>
            </a:r>
          </a:p>
          <a:p>
            <a:pPr algn="just">
              <a:lnSpc>
                <a:spcPct val="160000"/>
              </a:lnSpc>
            </a:pPr>
            <a:r>
              <a:rPr lang="en-GB" sz="1700" dirty="0">
                <a:latin typeface="Century Gothic" panose="020B0502020202020204" pitchFamily="34" charset="0"/>
              </a:rPr>
              <a:t>In terms of monitoring the implementation of this policy, it is submitted by the department that in the past, transfers to non-profit organisations (NPOs) and other entities have not been managed transparently. This has changed in order to ensure accountability for the allocation and use of the public funds. The publication of information relating to transfer is an essential mechanism to improving transparency and accountability.</a:t>
            </a: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79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Addendum to 1997 Declaration on Gender and Development by SADC Heads of State or Government</a:t>
            </a:r>
          </a:p>
          <a:p>
            <a:pPr marL="0" indent="0" algn="just">
              <a:lnSpc>
                <a:spcPct val="150000"/>
              </a:lnSpc>
              <a:buNone/>
            </a:pPr>
            <a:r>
              <a:rPr lang="en-GB" sz="1700" dirty="0">
                <a:latin typeface="Century Gothic" panose="020B0502020202020204" pitchFamily="34" charset="0"/>
              </a:rPr>
              <a:t>The Addendum expresses concern at physical and sexual violence occurring in the family, including traditional practices harmful to women.  It commits States to eradicate traditional norms and practices which legitimise and exacerbate the persistence and tolerance of violence against women and children.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6086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National: Department of Social Development</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Progress report is as follows:-</a:t>
            </a:r>
          </a:p>
          <a:p>
            <a:pPr algn="just">
              <a:lnSpc>
                <a:spcPct val="160000"/>
              </a:lnSpc>
            </a:pPr>
            <a:r>
              <a:rPr lang="en-GB" sz="1700" dirty="0">
                <a:latin typeface="Century Gothic" panose="020B0502020202020204" pitchFamily="34" charset="0"/>
              </a:rPr>
              <a:t>The statistics submitted by the department reflect the number of social workers recruited and different provinces deployed. The department indicated in its submission that it has secured funding for the appointment of all the 200 social workers. The funding will, however, reflect in 2020/2021 allocation.</a:t>
            </a:r>
          </a:p>
          <a:p>
            <a:pPr algn="just">
              <a:lnSpc>
                <a:spcPct val="160000"/>
              </a:lnSpc>
            </a:pPr>
            <a:r>
              <a:rPr lang="en-GB" sz="1700" dirty="0">
                <a:latin typeface="Century Gothic" panose="020B0502020202020204" pitchFamily="34" charset="0"/>
              </a:rPr>
              <a:t>In terms of the department hosting national and provincial consultative processes, the commission is aware that the NDSD has embarked on various consultative process in provinces to develop an intersectoral shelter policy for victims of crime and violence. </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8163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85000" lnSpcReduction="20000"/>
          </a:bodyPr>
          <a:lstStyle/>
          <a:p>
            <a:pPr marL="0" indent="0" algn="ctr">
              <a:lnSpc>
                <a:spcPct val="160000"/>
              </a:lnSpc>
              <a:buNone/>
            </a:pPr>
            <a:r>
              <a:rPr lang="en-GB" sz="2000" b="1" dirty="0">
                <a:latin typeface="Century Gothic" panose="020B0502020202020204" pitchFamily="34" charset="0"/>
              </a:rPr>
              <a:t>Conclusion</a:t>
            </a:r>
          </a:p>
          <a:p>
            <a:pPr algn="just">
              <a:lnSpc>
                <a:spcPct val="160000"/>
              </a:lnSpc>
            </a:pPr>
            <a:r>
              <a:rPr lang="en-GB" sz="2000" dirty="0">
                <a:latin typeface="Century Gothic" panose="020B0502020202020204" pitchFamily="34" charset="0"/>
              </a:rPr>
              <a:t>The Commission for Gender Equality (CGE) is encouraged by the public sector willingness and commitment to serve victims of violence with utmost respect and ensure that we have sufficient shelters to accommodate victims and particularly those with different types of disabilities.</a:t>
            </a:r>
          </a:p>
          <a:p>
            <a:pPr algn="just">
              <a:lnSpc>
                <a:spcPct val="160000"/>
              </a:lnSpc>
            </a:pPr>
            <a:r>
              <a:rPr lang="en-GB" sz="2000" dirty="0">
                <a:latin typeface="Century Gothic" panose="020B0502020202020204" pitchFamily="34" charset="0"/>
              </a:rPr>
              <a:t> There are provinces that established additional measures to establish shelters post the engagements with the commission and this includes Free State DSD (additional shelter in Xhariep) and Northern Cape DSD budgeted R 700 000 and established a new shelter in the Namakwa district.</a:t>
            </a:r>
          </a:p>
          <a:p>
            <a:pPr marL="0" indent="0" algn="just">
              <a:lnSpc>
                <a:spcPct val="160000"/>
              </a:lnSpc>
              <a:buNone/>
            </a:pPr>
            <a:endParaRPr lang="en-GB" sz="18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9841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60000"/>
              </a:lnSpc>
              <a:buNone/>
            </a:pPr>
            <a:r>
              <a:rPr lang="en-GB" sz="1700" b="1" dirty="0">
                <a:latin typeface="Century Gothic" panose="020B0502020202020204" pitchFamily="34" charset="0"/>
              </a:rPr>
              <a:t>Conclusion</a:t>
            </a:r>
          </a:p>
          <a:p>
            <a:pPr algn="just">
              <a:lnSpc>
                <a:spcPct val="160000"/>
              </a:lnSpc>
            </a:pPr>
            <a:r>
              <a:rPr lang="en-GB" sz="1700" dirty="0">
                <a:latin typeface="Century Gothic" panose="020B0502020202020204" pitchFamily="34" charset="0"/>
              </a:rPr>
              <a:t>There is a continuous exclusion of admitting boy children over the age of 12 years in various shelters. Their exclusion is not justified.</a:t>
            </a:r>
          </a:p>
          <a:p>
            <a:pPr algn="just">
              <a:lnSpc>
                <a:spcPct val="160000"/>
              </a:lnSpc>
            </a:pPr>
            <a:r>
              <a:rPr lang="en-GB" sz="1700" dirty="0">
                <a:latin typeface="Century Gothic" panose="020B0502020202020204" pitchFamily="34" charset="0"/>
              </a:rPr>
              <a:t>Provincial departments could not submit their GBV action plans pending approval of the National Strategic Plan on Gender Based Violence. The provincial legislatures are expected to comply and implement the National Strategic Plan. In turn, the Eastern Cape government has developed its integrated provincial plan for the implementation of the national strategic plan. Covid 19-had impacted negatively on the implementations of various recommendations of the commission.</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99760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buNone/>
            </a:pPr>
            <a:r>
              <a:rPr lang="en-GB" dirty="0">
                <a:latin typeface="Century Gothic" panose="020B0502020202020204" pitchFamily="34" charset="0"/>
              </a:rPr>
              <a:t>			    Thank You</a:t>
            </a:r>
          </a:p>
          <a:p>
            <a:pPr marL="0" indent="0">
              <a:buNone/>
            </a:pPr>
            <a:endParaRPr lang="en-GB" sz="2400" dirty="0">
              <a:latin typeface="Century Gothic" panose="020B0502020202020204" pitchFamily="34" charset="0"/>
            </a:endParaRPr>
          </a:p>
          <a:p>
            <a:pPr marL="0" indent="0">
              <a:buNone/>
            </a:pPr>
            <a:r>
              <a:rPr lang="en-GB" sz="2400" dirty="0">
                <a:latin typeface="Century Gothic" panose="020B0502020202020204" pitchFamily="34" charset="0"/>
              </a:rPr>
              <a:t>	HAVE A GENDER RELATED COMPLAINT ????</a:t>
            </a:r>
          </a:p>
          <a:p>
            <a:pPr marL="0" indent="0">
              <a:buNone/>
            </a:pPr>
            <a:r>
              <a:rPr lang="en-GB" sz="2400" dirty="0">
                <a:latin typeface="Century Gothic" panose="020B0502020202020204" pitchFamily="34" charset="0"/>
              </a:rPr>
              <a:t>			       REPORT IT TO </a:t>
            </a:r>
            <a:endParaRPr lang="en-GB" sz="2400" dirty="0">
              <a:solidFill>
                <a:srgbClr val="FF0000"/>
              </a:solidFill>
              <a:latin typeface="Century Gothic" panose="020B0502020202020204" pitchFamily="34" charset="0"/>
            </a:endParaRPr>
          </a:p>
          <a:p>
            <a:pPr marL="0" indent="0">
              <a:buNone/>
            </a:pPr>
            <a:r>
              <a:rPr lang="en-GB" sz="2400" dirty="0">
                <a:solidFill>
                  <a:srgbClr val="FF0000"/>
                </a:solidFill>
                <a:latin typeface="Century Gothic" panose="020B0502020202020204" pitchFamily="34" charset="0"/>
              </a:rPr>
              <a:t>		      </a:t>
            </a:r>
            <a:r>
              <a:rPr lang="en-GB" sz="4800" dirty="0">
                <a:solidFill>
                  <a:srgbClr val="FF0000"/>
                </a:solidFill>
                <a:latin typeface="Century Gothic" panose="020B0502020202020204" pitchFamily="34" charset="0"/>
              </a:rPr>
              <a:t>0800 007 709</a:t>
            </a:r>
            <a:r>
              <a:rPr lang="en-GB" sz="2400" dirty="0">
                <a:solidFill>
                  <a:srgbClr val="FF0000"/>
                </a:solidFill>
                <a:latin typeface="Century Gothic" panose="020B0502020202020204" pitchFamily="34" charset="0"/>
              </a:rPr>
              <a:t> </a:t>
            </a:r>
          </a:p>
          <a:p>
            <a:pPr marL="0" indent="0">
              <a:buNone/>
            </a:pPr>
            <a:endParaRPr lang="en-GB" sz="2400" dirty="0">
              <a:solidFill>
                <a:srgbClr val="FF0000"/>
              </a:solidFill>
              <a:latin typeface="Century Gothic" panose="020B0502020202020204" pitchFamily="34" charset="0"/>
            </a:endParaRPr>
          </a:p>
          <a:p>
            <a:pPr marL="0" indent="0">
              <a:buNone/>
            </a:pPr>
            <a:r>
              <a:rPr lang="en-GB" sz="2400" dirty="0">
                <a:solidFill>
                  <a:srgbClr val="FF0000"/>
                </a:solidFill>
                <a:latin typeface="Century Gothic" panose="020B0502020202020204" pitchFamily="34" charset="0"/>
              </a:rPr>
              <a:t>		        Twitter Handle</a:t>
            </a:r>
            <a:r>
              <a:rPr lang="en-GB" sz="2400" dirty="0">
                <a:latin typeface="Century Gothic" panose="020B0502020202020204" pitchFamily="34" charset="0"/>
              </a:rPr>
              <a:t> CGE_ZA</a:t>
            </a:r>
            <a:br>
              <a:rPr lang="en-GB" sz="2400" dirty="0">
                <a:latin typeface="Century Gothic" panose="020B0502020202020204" pitchFamily="34" charset="0"/>
              </a:rPr>
            </a:br>
            <a:r>
              <a:rPr lang="en-GB" sz="2400" dirty="0">
                <a:latin typeface="Century Gothic" panose="020B0502020202020204" pitchFamily="34" charset="0"/>
              </a:rPr>
              <a:t>        Facebook: Gender Commission of South Africa</a:t>
            </a:r>
          </a:p>
          <a:p>
            <a:pPr marL="0" indent="0">
              <a:buNone/>
            </a:pPr>
            <a:endParaRPr lang="en-ZA" sz="24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8408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2676</TotalTime>
  <Words>7531</Words>
  <Application>Microsoft Office PowerPoint</Application>
  <PresentationFormat>On-screen Show (4:3)</PresentationFormat>
  <Paragraphs>525</Paragraphs>
  <Slides>93</Slides>
  <Notes>73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93</vt:i4>
      </vt:variant>
    </vt:vector>
  </HeadingPairs>
  <TitlesOfParts>
    <vt:vector size="98" baseType="lpstr">
      <vt:lpstr>Arial</vt:lpstr>
      <vt:lpstr>Calibri</vt:lpstr>
      <vt:lpstr>Century Gothic</vt:lpstr>
      <vt:lpstr>Times New Roman</vt:lpstr>
      <vt:lpstr>Office Theme</vt:lpstr>
      <vt:lpstr>Progress report on the state of Shelters in South Africa  2021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Nikiwe Ncetezo</cp:lastModifiedBy>
  <cp:revision>100</cp:revision>
  <dcterms:created xsi:type="dcterms:W3CDTF">2021-11-29T07:30:09Z</dcterms:created>
  <dcterms:modified xsi:type="dcterms:W3CDTF">2022-02-15T16:19:38Z</dcterms:modified>
</cp:coreProperties>
</file>