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olors1.xml" ContentType="application/vnd.ms-office.chartcolorstyle+xml"/>
  <Override PartName="/ppt/slideLayouts/slideLayout10.xml" ContentType="application/vnd.openxmlformats-officedocument.presentationml.slideLayout+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6"/>
  </p:notesMasterIdLst>
  <p:sldIdLst>
    <p:sldId id="256" r:id="rId2"/>
    <p:sldId id="451" r:id="rId3"/>
    <p:sldId id="1373" r:id="rId4"/>
    <p:sldId id="1372" r:id="rId5"/>
    <p:sldId id="319" r:id="rId6"/>
    <p:sldId id="313" r:id="rId7"/>
    <p:sldId id="314" r:id="rId8"/>
    <p:sldId id="321" r:id="rId9"/>
    <p:sldId id="320" r:id="rId10"/>
    <p:sldId id="316" r:id="rId11"/>
    <p:sldId id="318" r:id="rId12"/>
    <p:sldId id="312" r:id="rId13"/>
    <p:sldId id="1374" r:id="rId14"/>
    <p:sldId id="257" r:id="rId15"/>
    <p:sldId id="259" r:id="rId16"/>
    <p:sldId id="455" r:id="rId17"/>
    <p:sldId id="260" r:id="rId18"/>
    <p:sldId id="261" r:id="rId19"/>
    <p:sldId id="263" r:id="rId20"/>
    <p:sldId id="264" r:id="rId21"/>
    <p:sldId id="265" r:id="rId22"/>
    <p:sldId id="266" r:id="rId23"/>
    <p:sldId id="453" r:id="rId24"/>
    <p:sldId id="456" r:id="rId25"/>
    <p:sldId id="1375" r:id="rId26"/>
    <p:sldId id="460" r:id="rId27"/>
    <p:sldId id="1370" r:id="rId28"/>
    <p:sldId id="1314" r:id="rId29"/>
    <p:sldId id="1356" r:id="rId30"/>
    <p:sldId id="1316" r:id="rId31"/>
    <p:sldId id="1376" r:id="rId32"/>
    <p:sldId id="1355" r:id="rId33"/>
    <p:sldId id="1357" r:id="rId34"/>
    <p:sldId id="1358" r:id="rId35"/>
    <p:sldId id="1332" r:id="rId36"/>
    <p:sldId id="1359" r:id="rId37"/>
    <p:sldId id="1360" r:id="rId38"/>
    <p:sldId id="1361" r:id="rId39"/>
    <p:sldId id="1338" r:id="rId40"/>
    <p:sldId id="1339" r:id="rId41"/>
    <p:sldId id="1362" r:id="rId42"/>
    <p:sldId id="1363" r:id="rId43"/>
    <p:sldId id="1364" r:id="rId44"/>
    <p:sldId id="1352" r:id="rId45"/>
    <p:sldId id="1365" r:id="rId46"/>
    <p:sldId id="1310" r:id="rId47"/>
    <p:sldId id="1304" r:id="rId48"/>
    <p:sldId id="1366" r:id="rId49"/>
    <p:sldId id="1311" r:id="rId50"/>
    <p:sldId id="1303" r:id="rId51"/>
    <p:sldId id="1377" r:id="rId52"/>
    <p:sldId id="1255" r:id="rId53"/>
    <p:sldId id="1353" r:id="rId54"/>
    <p:sldId id="1341" r:id="rId55"/>
    <p:sldId id="1367" r:id="rId56"/>
    <p:sldId id="1351" r:id="rId57"/>
    <p:sldId id="1342" r:id="rId58"/>
    <p:sldId id="1368" r:id="rId59"/>
    <p:sldId id="1345" r:id="rId60"/>
    <p:sldId id="1369" r:id="rId61"/>
    <p:sldId id="1343" r:id="rId62"/>
    <p:sldId id="1340" r:id="rId63"/>
    <p:sldId id="1379" r:id="rId64"/>
    <p:sldId id="1378" r:id="rId65"/>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molokiemang Legodu" initials="ML" lastIdx="7" clrIdx="0">
    <p:extLst>
      <p:ext uri="{19B8F6BF-5375-455C-9EA6-DF929625EA0E}">
        <p15:presenceInfo xmlns:p15="http://schemas.microsoft.com/office/powerpoint/2012/main" xmlns="" userId="S::MmolokiemangL@rtmc.co.za::189a07e5-cdba-4550-adf8-05b8c342ea1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3300"/>
    <a:srgbClr val="00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34"/>
    <p:restoredTop sz="93792" autoAdjust="0"/>
  </p:normalViewPr>
  <p:slideViewPr>
    <p:cSldViewPr snapToGrid="0" snapToObjects="1">
      <p:cViewPr varScale="1">
        <p:scale>
          <a:sx n="116" d="100"/>
          <a:sy n="116" d="100"/>
        </p:scale>
        <p:origin x="-546"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4" d="100"/>
          <a:sy n="94" d="100"/>
        </p:scale>
        <p:origin x="2544" y="184"/>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Office_Excel_Worksheet3.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Office_Excel_Worksheet4.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view3D>
      <c:rAngAx val="1"/>
    </c:view3D>
    <c:plotArea>
      <c:layout/>
      <c:bar3DChart>
        <c:barDir val="col"/>
        <c:grouping val="clustered"/>
        <c:ser>
          <c:idx val="0"/>
          <c:order val="0"/>
          <c:tx>
            <c:strRef>
              <c:f>'Festive season Ministerial'!$A$7</c:f>
              <c:strCache>
                <c:ptCount val="1"/>
                <c:pt idx="0">
                  <c:v>2020</c:v>
                </c:pt>
              </c:strCache>
            </c:strRef>
          </c:tx>
          <c:dLbls>
            <c:spPr>
              <a:noFill/>
              <a:ln>
                <a:noFill/>
              </a:ln>
              <a:effectLst/>
            </c:spPr>
            <c:txPr>
              <a:bodyPr rot="-5400000" vert="horz"/>
              <a:lstStyle/>
              <a:p>
                <a:pPr>
                  <a:defRPr sz="1400" b="1"/>
                </a:pPr>
                <a:endParaRPr lang="en-US"/>
              </a:p>
            </c:txPr>
            <c:showVal val="1"/>
            <c:extLst xmlns:c16r2="http://schemas.microsoft.com/office/drawing/2015/06/chart">
              <c:ext xmlns:c15="http://schemas.microsoft.com/office/drawing/2012/chart" uri="{CE6537A1-D6FC-4f65-9D91-7224C49458BB}">
                <c15:showLeaderLines val="0"/>
              </c:ext>
            </c:extLst>
          </c:dLbls>
          <c:cat>
            <c:strRef>
              <c:f>'Festive season Ministerial'!$B$1:$K$1</c:f>
              <c:strCache>
                <c:ptCount val="10"/>
                <c:pt idx="0">
                  <c:v>EC</c:v>
                </c:pt>
                <c:pt idx="1">
                  <c:v>FS</c:v>
                </c:pt>
                <c:pt idx="2">
                  <c:v>GP</c:v>
                </c:pt>
                <c:pt idx="3">
                  <c:v>LIM</c:v>
                </c:pt>
                <c:pt idx="4">
                  <c:v>KZN</c:v>
                </c:pt>
                <c:pt idx="5">
                  <c:v>MP</c:v>
                </c:pt>
                <c:pt idx="6">
                  <c:v>NC</c:v>
                </c:pt>
                <c:pt idx="7">
                  <c:v>NTP</c:v>
                </c:pt>
                <c:pt idx="8">
                  <c:v>NW</c:v>
                </c:pt>
                <c:pt idx="9">
                  <c:v>WC </c:v>
                </c:pt>
              </c:strCache>
            </c:strRef>
          </c:cat>
          <c:val>
            <c:numRef>
              <c:f>'Festive season Ministerial'!$B$2:$K$2</c:f>
              <c:numCache>
                <c:formatCode>0</c:formatCode>
                <c:ptCount val="10"/>
                <c:pt idx="0">
                  <c:v>123598</c:v>
                </c:pt>
                <c:pt idx="1">
                  <c:v>121078</c:v>
                </c:pt>
                <c:pt idx="2">
                  <c:v>240033</c:v>
                </c:pt>
                <c:pt idx="3">
                  <c:v>331425</c:v>
                </c:pt>
                <c:pt idx="4">
                  <c:v>94387</c:v>
                </c:pt>
                <c:pt idx="5">
                  <c:v>181066</c:v>
                </c:pt>
                <c:pt idx="6">
                  <c:v>21901</c:v>
                </c:pt>
                <c:pt idx="7">
                  <c:v>42865</c:v>
                </c:pt>
                <c:pt idx="8">
                  <c:v>97100</c:v>
                </c:pt>
                <c:pt idx="9">
                  <c:v>125738</c:v>
                </c:pt>
              </c:numCache>
            </c:numRef>
          </c:val>
          <c:extLst xmlns:c16r2="http://schemas.microsoft.com/office/drawing/2015/06/chart">
            <c:ext xmlns:c16="http://schemas.microsoft.com/office/drawing/2014/chart" uri="{C3380CC4-5D6E-409C-BE32-E72D297353CC}">
              <c16:uniqueId val="{00000000-71E7-4E45-A1D3-93838CE0044F}"/>
            </c:ext>
          </c:extLst>
        </c:ser>
        <c:ser>
          <c:idx val="1"/>
          <c:order val="1"/>
          <c:tx>
            <c:strRef>
              <c:f>'Festive season Ministerial'!$A$8</c:f>
              <c:strCache>
                <c:ptCount val="1"/>
                <c:pt idx="0">
                  <c:v>2021</c:v>
                </c:pt>
              </c:strCache>
            </c:strRef>
          </c:tx>
          <c:dLbls>
            <c:spPr>
              <a:noFill/>
              <a:ln>
                <a:noFill/>
              </a:ln>
              <a:effectLst/>
            </c:spPr>
            <c:txPr>
              <a:bodyPr rot="-5400000" vert="horz"/>
              <a:lstStyle/>
              <a:p>
                <a:pPr>
                  <a:defRPr sz="1400" b="1"/>
                </a:pPr>
                <a:endParaRPr lang="en-US"/>
              </a:p>
            </c:txPr>
            <c:showVal val="1"/>
            <c:extLst xmlns:c16r2="http://schemas.microsoft.com/office/drawing/2015/06/chart">
              <c:ext xmlns:c15="http://schemas.microsoft.com/office/drawing/2012/chart" uri="{CE6537A1-D6FC-4f65-9D91-7224C49458BB}">
                <c15:showLeaderLines val="0"/>
              </c:ext>
            </c:extLst>
          </c:dLbls>
          <c:cat>
            <c:strRef>
              <c:f>'Festive season Ministerial'!$B$1:$K$1</c:f>
              <c:strCache>
                <c:ptCount val="10"/>
                <c:pt idx="0">
                  <c:v>EC</c:v>
                </c:pt>
                <c:pt idx="1">
                  <c:v>FS</c:v>
                </c:pt>
                <c:pt idx="2">
                  <c:v>GP</c:v>
                </c:pt>
                <c:pt idx="3">
                  <c:v>LIM</c:v>
                </c:pt>
                <c:pt idx="4">
                  <c:v>KZN</c:v>
                </c:pt>
                <c:pt idx="5">
                  <c:v>MP</c:v>
                </c:pt>
                <c:pt idx="6">
                  <c:v>NC</c:v>
                </c:pt>
                <c:pt idx="7">
                  <c:v>NTP</c:v>
                </c:pt>
                <c:pt idx="8">
                  <c:v>NW</c:v>
                </c:pt>
                <c:pt idx="9">
                  <c:v>WC </c:v>
                </c:pt>
              </c:strCache>
            </c:strRef>
          </c:cat>
          <c:val>
            <c:numRef>
              <c:f>'Festive season Ministerial'!$B$3:$K$3</c:f>
              <c:numCache>
                <c:formatCode>General</c:formatCode>
                <c:ptCount val="10"/>
                <c:pt idx="0">
                  <c:v>137220</c:v>
                </c:pt>
                <c:pt idx="1">
                  <c:v>106220</c:v>
                </c:pt>
                <c:pt idx="2" formatCode="0">
                  <c:v>173880</c:v>
                </c:pt>
                <c:pt idx="3">
                  <c:v>385288</c:v>
                </c:pt>
                <c:pt idx="4">
                  <c:v>100275</c:v>
                </c:pt>
                <c:pt idx="5">
                  <c:v>173626</c:v>
                </c:pt>
                <c:pt idx="6">
                  <c:v>28509</c:v>
                </c:pt>
                <c:pt idx="7">
                  <c:v>72502</c:v>
                </c:pt>
                <c:pt idx="8">
                  <c:v>109291</c:v>
                </c:pt>
                <c:pt idx="9">
                  <c:v>185352</c:v>
                </c:pt>
              </c:numCache>
            </c:numRef>
          </c:val>
          <c:extLst xmlns:c16r2="http://schemas.microsoft.com/office/drawing/2015/06/chart">
            <c:ext xmlns:c16="http://schemas.microsoft.com/office/drawing/2014/chart" uri="{C3380CC4-5D6E-409C-BE32-E72D297353CC}">
              <c16:uniqueId val="{00000001-71E7-4E45-A1D3-93838CE0044F}"/>
            </c:ext>
          </c:extLst>
        </c:ser>
        <c:dLbls/>
        <c:shape val="cylinder"/>
        <c:axId val="118429184"/>
        <c:axId val="118430720"/>
        <c:axId val="0"/>
      </c:bar3DChart>
      <c:catAx>
        <c:axId val="118429184"/>
        <c:scaling>
          <c:orientation val="minMax"/>
        </c:scaling>
        <c:axPos val="b"/>
        <c:numFmt formatCode="General" sourceLinked="0"/>
        <c:tickLblPos val="nextTo"/>
        <c:txPr>
          <a:bodyPr/>
          <a:lstStyle/>
          <a:p>
            <a:pPr>
              <a:defRPr sz="1400"/>
            </a:pPr>
            <a:endParaRPr lang="en-US"/>
          </a:p>
        </c:txPr>
        <c:crossAx val="118430720"/>
        <c:crosses val="autoZero"/>
        <c:auto val="1"/>
        <c:lblAlgn val="ctr"/>
        <c:lblOffset val="100"/>
      </c:catAx>
      <c:valAx>
        <c:axId val="118430720"/>
        <c:scaling>
          <c:orientation val="minMax"/>
        </c:scaling>
        <c:axPos val="l"/>
        <c:majorGridlines/>
        <c:numFmt formatCode="0" sourceLinked="1"/>
        <c:tickLblPos val="nextTo"/>
        <c:txPr>
          <a:bodyPr/>
          <a:lstStyle/>
          <a:p>
            <a:pPr>
              <a:defRPr sz="1400"/>
            </a:pPr>
            <a:endParaRPr lang="en-US"/>
          </a:p>
        </c:txPr>
        <c:crossAx val="118429184"/>
        <c:crosses val="autoZero"/>
        <c:crossBetween val="between"/>
      </c:valAx>
    </c:plotArea>
    <c:legend>
      <c:legendPos val="b"/>
      <c:txPr>
        <a:bodyPr/>
        <a:lstStyle/>
        <a:p>
          <a:pPr>
            <a:defRPr sz="1400"/>
          </a:pPr>
          <a:endParaRPr lang="en-US"/>
        </a:p>
      </c:txPr>
    </c:legend>
    <c:plotVisOnly val="1"/>
    <c:dispBlanksAs val="gap"/>
  </c:chart>
  <c:spPr>
    <a:pattFill prst="pct5">
      <a:fgClr>
        <a:srgbClr val="FF0000"/>
      </a:fgClr>
      <a:bgClr>
        <a:sysClr val="window" lastClr="FFFFFF"/>
      </a:bgClr>
    </a:pattFill>
  </c:sp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col"/>
        <c:grouping val="clustered"/>
        <c:ser>
          <c:idx val="0"/>
          <c:order val="0"/>
          <c:tx>
            <c:strRef>
              <c:f>'Festive season Ministerial'!$A$64</c:f>
              <c:strCache>
                <c:ptCount val="1"/>
                <c:pt idx="0">
                  <c:v>2020</c:v>
                </c:pt>
              </c:strCache>
            </c:strRef>
          </c:tx>
          <c:spPr>
            <a:solidFill>
              <a:schemeClr val="tx2">
                <a:lumMod val="60000"/>
                <a:lumOff val="40000"/>
              </a:schemeClr>
            </a:solidFill>
            <a:ln>
              <a:noFill/>
            </a:ln>
            <a:effectLst/>
          </c:spPr>
          <c:dLbls>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'Festive season Ministerial'!$B$63:$K$63</c:f>
              <c:strCache>
                <c:ptCount val="10"/>
                <c:pt idx="0">
                  <c:v>EC</c:v>
                </c:pt>
                <c:pt idx="1">
                  <c:v>FS</c:v>
                </c:pt>
                <c:pt idx="2">
                  <c:v>GP</c:v>
                </c:pt>
                <c:pt idx="3">
                  <c:v>LIM</c:v>
                </c:pt>
                <c:pt idx="4">
                  <c:v>KZN</c:v>
                </c:pt>
                <c:pt idx="5">
                  <c:v>MP</c:v>
                </c:pt>
                <c:pt idx="6">
                  <c:v>NC</c:v>
                </c:pt>
                <c:pt idx="7">
                  <c:v>NTP</c:v>
                </c:pt>
                <c:pt idx="8">
                  <c:v>NW</c:v>
                </c:pt>
                <c:pt idx="9">
                  <c:v>WC </c:v>
                </c:pt>
              </c:strCache>
            </c:strRef>
          </c:cat>
          <c:val>
            <c:numRef>
              <c:f>'Festive season Ministerial'!$B$64:$K$64</c:f>
              <c:numCache>
                <c:formatCode>General</c:formatCode>
                <c:ptCount val="10"/>
                <c:pt idx="0">
                  <c:v>9820</c:v>
                </c:pt>
                <c:pt idx="1">
                  <c:v>11336</c:v>
                </c:pt>
                <c:pt idx="2">
                  <c:v>109698</c:v>
                </c:pt>
                <c:pt idx="3">
                  <c:v>22624</c:v>
                </c:pt>
                <c:pt idx="4">
                  <c:v>6688</c:v>
                </c:pt>
                <c:pt idx="5">
                  <c:v>30759</c:v>
                </c:pt>
                <c:pt idx="6">
                  <c:v>1126</c:v>
                </c:pt>
                <c:pt idx="7">
                  <c:v>12457</c:v>
                </c:pt>
                <c:pt idx="8">
                  <c:v>12394</c:v>
                </c:pt>
                <c:pt idx="9">
                  <c:v>28861</c:v>
                </c:pt>
              </c:numCache>
            </c:numRef>
          </c:val>
          <c:extLst xmlns:c16r2="http://schemas.microsoft.com/office/drawing/2015/06/chart">
            <c:ext xmlns:c16="http://schemas.microsoft.com/office/drawing/2014/chart" uri="{C3380CC4-5D6E-409C-BE32-E72D297353CC}">
              <c16:uniqueId val="{00000000-1E3D-425A-8EFF-3B6FD18AAE80}"/>
            </c:ext>
          </c:extLst>
        </c:ser>
        <c:ser>
          <c:idx val="1"/>
          <c:order val="1"/>
          <c:tx>
            <c:strRef>
              <c:f>'Festive season Ministerial'!$A$65</c:f>
              <c:strCache>
                <c:ptCount val="1"/>
                <c:pt idx="0">
                  <c:v>2021</c:v>
                </c:pt>
              </c:strCache>
            </c:strRef>
          </c:tx>
          <c:spPr>
            <a:solidFill>
              <a:srgbClr val="92D050"/>
            </a:solidFill>
            <a:ln>
              <a:noFill/>
            </a:ln>
            <a:effectLst/>
          </c:spPr>
          <c:dLbls>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'Festive season Ministerial'!$B$63:$K$63</c:f>
              <c:strCache>
                <c:ptCount val="10"/>
                <c:pt idx="0">
                  <c:v>EC</c:v>
                </c:pt>
                <c:pt idx="1">
                  <c:v>FS</c:v>
                </c:pt>
                <c:pt idx="2">
                  <c:v>GP</c:v>
                </c:pt>
                <c:pt idx="3">
                  <c:v>LIM</c:v>
                </c:pt>
                <c:pt idx="4">
                  <c:v>KZN</c:v>
                </c:pt>
                <c:pt idx="5">
                  <c:v>MP</c:v>
                </c:pt>
                <c:pt idx="6">
                  <c:v>NC</c:v>
                </c:pt>
                <c:pt idx="7">
                  <c:v>NTP</c:v>
                </c:pt>
                <c:pt idx="8">
                  <c:v>NW</c:v>
                </c:pt>
                <c:pt idx="9">
                  <c:v>WC </c:v>
                </c:pt>
              </c:strCache>
            </c:strRef>
          </c:cat>
          <c:val>
            <c:numRef>
              <c:f>'Festive season Ministerial'!$B$65:$K$65</c:f>
              <c:numCache>
                <c:formatCode>General</c:formatCode>
                <c:ptCount val="10"/>
                <c:pt idx="0">
                  <c:v>17868</c:v>
                </c:pt>
                <c:pt idx="1">
                  <c:v>8364</c:v>
                </c:pt>
                <c:pt idx="2">
                  <c:v>98116</c:v>
                </c:pt>
                <c:pt idx="3">
                  <c:v>23811</c:v>
                </c:pt>
                <c:pt idx="4">
                  <c:v>11327</c:v>
                </c:pt>
                <c:pt idx="5">
                  <c:v>31763</c:v>
                </c:pt>
                <c:pt idx="6">
                  <c:v>1816</c:v>
                </c:pt>
                <c:pt idx="7">
                  <c:v>9705</c:v>
                </c:pt>
                <c:pt idx="8">
                  <c:v>13413</c:v>
                </c:pt>
                <c:pt idx="9">
                  <c:v>48507</c:v>
                </c:pt>
              </c:numCache>
            </c:numRef>
          </c:val>
          <c:extLst xmlns:c16r2="http://schemas.microsoft.com/office/drawing/2015/06/chart">
            <c:ext xmlns:c16="http://schemas.microsoft.com/office/drawing/2014/chart" uri="{C3380CC4-5D6E-409C-BE32-E72D297353CC}">
              <c16:uniqueId val="{00000001-1E3D-425A-8EFF-3B6FD18AAE80}"/>
            </c:ext>
          </c:extLst>
        </c:ser>
        <c:dLbls/>
        <c:gapWidth val="219"/>
        <c:axId val="83968768"/>
        <c:axId val="83973248"/>
      </c:barChart>
      <c:catAx>
        <c:axId val="8396876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3973248"/>
        <c:crosses val="autoZero"/>
        <c:auto val="1"/>
        <c:lblAlgn val="ctr"/>
        <c:lblOffset val="100"/>
      </c:catAx>
      <c:valAx>
        <c:axId val="83973248"/>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3968768"/>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view3D>
      <c:rAngAx val="1"/>
    </c:view3D>
    <c:plotArea>
      <c:layout>
        <c:manualLayout>
          <c:layoutTarget val="inner"/>
          <c:xMode val="edge"/>
          <c:yMode val="edge"/>
          <c:x val="0.10706036745406823"/>
          <c:y val="0.11676090047333097"/>
          <c:w val="0.85666229457998655"/>
          <c:h val="0.71250999697094497"/>
        </c:manualLayout>
      </c:layout>
      <c:bar3DChart>
        <c:barDir val="col"/>
        <c:grouping val="clustered"/>
        <c:ser>
          <c:idx val="0"/>
          <c:order val="0"/>
          <c:tx>
            <c:strRef>
              <c:f>'Festive season Ministerial'!$A$12</c:f>
              <c:strCache>
                <c:ptCount val="1"/>
                <c:pt idx="0">
                  <c:v>2020</c:v>
                </c:pt>
              </c:strCache>
            </c:strRef>
          </c:tx>
          <c:spPr>
            <a:solidFill>
              <a:srgbClr val="FFC000"/>
            </a:solidFill>
          </c:spPr>
          <c:dLbls>
            <c:spPr>
              <a:noFill/>
              <a:ln>
                <a:noFill/>
              </a:ln>
              <a:effectLst/>
            </c:spPr>
            <c:txPr>
              <a:bodyPr rot="-5400000" vert="horz"/>
              <a:lstStyle/>
              <a:p>
                <a:pPr>
                  <a:defRPr sz="1400" b="1"/>
                </a:pPr>
                <a:endParaRPr lang="en-US"/>
              </a:p>
            </c:txPr>
            <c:showVal val="1"/>
            <c:extLst xmlns:c16r2="http://schemas.microsoft.com/office/drawing/2015/06/chart">
              <c:ext xmlns:c15="http://schemas.microsoft.com/office/drawing/2012/chart" uri="{CE6537A1-D6FC-4f65-9D91-7224C49458BB}">
                <c15:showLeaderLines val="0"/>
              </c:ext>
            </c:extLst>
          </c:dLbls>
          <c:cat>
            <c:strRef>
              <c:f>'Festive season Ministerial'!$B$6:$K$6</c:f>
              <c:strCache>
                <c:ptCount val="10"/>
                <c:pt idx="0">
                  <c:v>EC</c:v>
                </c:pt>
                <c:pt idx="1">
                  <c:v>FS</c:v>
                </c:pt>
                <c:pt idx="2">
                  <c:v>GP</c:v>
                </c:pt>
                <c:pt idx="3">
                  <c:v>LIM</c:v>
                </c:pt>
                <c:pt idx="4">
                  <c:v>KZN</c:v>
                </c:pt>
                <c:pt idx="5">
                  <c:v>MP</c:v>
                </c:pt>
                <c:pt idx="6">
                  <c:v>NC</c:v>
                </c:pt>
                <c:pt idx="7">
                  <c:v>NTP</c:v>
                </c:pt>
                <c:pt idx="8">
                  <c:v>NW</c:v>
                </c:pt>
                <c:pt idx="9">
                  <c:v>WC </c:v>
                </c:pt>
              </c:strCache>
            </c:strRef>
          </c:cat>
          <c:val>
            <c:numRef>
              <c:f>'Festive season Ministerial'!$B$7:$K$7</c:f>
              <c:numCache>
                <c:formatCode>General</c:formatCode>
                <c:ptCount val="10"/>
                <c:pt idx="0">
                  <c:v>135</c:v>
                </c:pt>
                <c:pt idx="1">
                  <c:v>71</c:v>
                </c:pt>
                <c:pt idx="2">
                  <c:v>430</c:v>
                </c:pt>
                <c:pt idx="3">
                  <c:v>169</c:v>
                </c:pt>
                <c:pt idx="4">
                  <c:v>343</c:v>
                </c:pt>
                <c:pt idx="5">
                  <c:v>552</c:v>
                </c:pt>
                <c:pt idx="6">
                  <c:v>18</c:v>
                </c:pt>
                <c:pt idx="7">
                  <c:v>4881</c:v>
                </c:pt>
                <c:pt idx="8">
                  <c:v>145</c:v>
                </c:pt>
                <c:pt idx="9">
                  <c:v>565</c:v>
                </c:pt>
              </c:numCache>
            </c:numRef>
          </c:val>
          <c:extLst xmlns:c16r2="http://schemas.microsoft.com/office/drawing/2015/06/chart">
            <c:ext xmlns:c16="http://schemas.microsoft.com/office/drawing/2014/chart" uri="{C3380CC4-5D6E-409C-BE32-E72D297353CC}">
              <c16:uniqueId val="{00000000-C48C-4A33-AD42-4B42695B649B}"/>
            </c:ext>
          </c:extLst>
        </c:ser>
        <c:ser>
          <c:idx val="1"/>
          <c:order val="1"/>
          <c:tx>
            <c:strRef>
              <c:f>'Festive season Ministerial'!$A$13</c:f>
              <c:strCache>
                <c:ptCount val="1"/>
                <c:pt idx="0">
                  <c:v>2021</c:v>
                </c:pt>
              </c:strCache>
            </c:strRef>
          </c:tx>
          <c:spPr>
            <a:solidFill>
              <a:srgbClr val="6FF5AC"/>
            </a:solidFill>
          </c:spPr>
          <c:dLbls>
            <c:spPr>
              <a:noFill/>
              <a:ln>
                <a:noFill/>
              </a:ln>
              <a:effectLst/>
            </c:spPr>
            <c:txPr>
              <a:bodyPr rot="-5400000" vert="horz"/>
              <a:lstStyle/>
              <a:p>
                <a:pPr>
                  <a:defRPr sz="1400" b="1"/>
                </a:pPr>
                <a:endParaRPr lang="en-US"/>
              </a:p>
            </c:txPr>
            <c:showVal val="1"/>
            <c:extLst xmlns:c16r2="http://schemas.microsoft.com/office/drawing/2015/06/chart">
              <c:ext xmlns:c15="http://schemas.microsoft.com/office/drawing/2012/chart" uri="{CE6537A1-D6FC-4f65-9D91-7224C49458BB}">
                <c15:showLeaderLines val="0"/>
              </c:ext>
            </c:extLst>
          </c:dLbls>
          <c:cat>
            <c:strRef>
              <c:f>'Festive season Ministerial'!$B$6:$K$6</c:f>
              <c:strCache>
                <c:ptCount val="10"/>
                <c:pt idx="0">
                  <c:v>EC</c:v>
                </c:pt>
                <c:pt idx="1">
                  <c:v>FS</c:v>
                </c:pt>
                <c:pt idx="2">
                  <c:v>GP</c:v>
                </c:pt>
                <c:pt idx="3">
                  <c:v>LIM</c:v>
                </c:pt>
                <c:pt idx="4">
                  <c:v>KZN</c:v>
                </c:pt>
                <c:pt idx="5">
                  <c:v>MP</c:v>
                </c:pt>
                <c:pt idx="6">
                  <c:v>NC</c:v>
                </c:pt>
                <c:pt idx="7">
                  <c:v>NTP</c:v>
                </c:pt>
                <c:pt idx="8">
                  <c:v>NW</c:v>
                </c:pt>
                <c:pt idx="9">
                  <c:v>WC </c:v>
                </c:pt>
              </c:strCache>
            </c:strRef>
          </c:cat>
          <c:val>
            <c:numRef>
              <c:f>'Festive season Ministerial'!$B$8:$K$8</c:f>
              <c:numCache>
                <c:formatCode>General</c:formatCode>
                <c:ptCount val="10"/>
                <c:pt idx="0">
                  <c:v>181</c:v>
                </c:pt>
                <c:pt idx="1">
                  <c:v>25</c:v>
                </c:pt>
                <c:pt idx="2">
                  <c:v>550</c:v>
                </c:pt>
                <c:pt idx="3">
                  <c:v>165</c:v>
                </c:pt>
                <c:pt idx="4">
                  <c:v>510</c:v>
                </c:pt>
                <c:pt idx="5">
                  <c:v>663</c:v>
                </c:pt>
                <c:pt idx="6">
                  <c:v>21</c:v>
                </c:pt>
                <c:pt idx="7">
                  <c:v>1486</c:v>
                </c:pt>
                <c:pt idx="8">
                  <c:v>37</c:v>
                </c:pt>
                <c:pt idx="9">
                  <c:v>613</c:v>
                </c:pt>
              </c:numCache>
            </c:numRef>
          </c:val>
          <c:extLst xmlns:c16r2="http://schemas.microsoft.com/office/drawing/2015/06/chart">
            <c:ext xmlns:c16="http://schemas.microsoft.com/office/drawing/2014/chart" uri="{C3380CC4-5D6E-409C-BE32-E72D297353CC}">
              <c16:uniqueId val="{00000001-C48C-4A33-AD42-4B42695B649B}"/>
            </c:ext>
          </c:extLst>
        </c:ser>
        <c:dLbls/>
        <c:shape val="box"/>
        <c:axId val="100051968"/>
        <c:axId val="100053760"/>
        <c:axId val="0"/>
      </c:bar3DChart>
      <c:catAx>
        <c:axId val="100051968"/>
        <c:scaling>
          <c:orientation val="minMax"/>
        </c:scaling>
        <c:axPos val="b"/>
        <c:numFmt formatCode="General" sourceLinked="0"/>
        <c:tickLblPos val="nextTo"/>
        <c:txPr>
          <a:bodyPr/>
          <a:lstStyle/>
          <a:p>
            <a:pPr>
              <a:defRPr sz="1400"/>
            </a:pPr>
            <a:endParaRPr lang="en-US"/>
          </a:p>
        </c:txPr>
        <c:crossAx val="100053760"/>
        <c:crosses val="autoZero"/>
        <c:auto val="1"/>
        <c:lblAlgn val="ctr"/>
        <c:lblOffset val="100"/>
      </c:catAx>
      <c:valAx>
        <c:axId val="100053760"/>
        <c:scaling>
          <c:orientation val="minMax"/>
        </c:scaling>
        <c:axPos val="l"/>
        <c:majorGridlines/>
        <c:numFmt formatCode="General" sourceLinked="1"/>
        <c:tickLblPos val="nextTo"/>
        <c:txPr>
          <a:bodyPr/>
          <a:lstStyle/>
          <a:p>
            <a:pPr>
              <a:defRPr sz="1400"/>
            </a:pPr>
            <a:endParaRPr lang="en-US"/>
          </a:p>
        </c:txPr>
        <c:crossAx val="100051968"/>
        <c:crosses val="autoZero"/>
        <c:crossBetween val="between"/>
      </c:valAx>
    </c:plotArea>
    <c:legend>
      <c:legendPos val="b"/>
      <c:txPr>
        <a:bodyPr/>
        <a:lstStyle/>
        <a:p>
          <a:pPr>
            <a:defRPr sz="1400"/>
          </a:pPr>
          <a:endParaRPr lang="en-US"/>
        </a:p>
      </c:txPr>
    </c:legend>
    <c:plotVisOnly val="1"/>
    <c:dispBlanksAs val="gap"/>
  </c:chart>
  <c:spPr>
    <a:noFill/>
  </c:sp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view3D>
      <c:rAngAx val="1"/>
    </c:view3D>
    <c:backWall>
      <c:spPr>
        <a:noFill/>
      </c:spPr>
    </c:backWall>
    <c:plotArea>
      <c:layout/>
      <c:bar3DChart>
        <c:barDir val="col"/>
        <c:grouping val="clustered"/>
        <c:ser>
          <c:idx val="0"/>
          <c:order val="0"/>
          <c:tx>
            <c:strRef>
              <c:f>'Festive season Ministerial'!$A$12</c:f>
              <c:strCache>
                <c:ptCount val="1"/>
                <c:pt idx="0">
                  <c:v>2020</c:v>
                </c:pt>
              </c:strCache>
            </c:strRef>
          </c:tx>
          <c:spPr>
            <a:solidFill>
              <a:srgbClr val="BA90D4"/>
            </a:solidFill>
          </c:spPr>
          <c:dLbls>
            <c:spPr>
              <a:noFill/>
              <a:ln>
                <a:noFill/>
              </a:ln>
              <a:effectLst/>
            </c:spPr>
            <c:txPr>
              <a:bodyPr rot="-5400000" vert="horz"/>
              <a:lstStyle/>
              <a:p>
                <a:pPr>
                  <a:defRPr sz="1400" b="1"/>
                </a:pPr>
                <a:endParaRPr lang="en-US"/>
              </a:p>
            </c:txPr>
            <c:showVal val="1"/>
            <c:extLst xmlns:c16r2="http://schemas.microsoft.com/office/drawing/2015/06/chart">
              <c:ext xmlns:c15="http://schemas.microsoft.com/office/drawing/2012/chart" uri="{CE6537A1-D6FC-4f65-9D91-7224C49458BB}">
                <c15:showLeaderLines val="0"/>
              </c:ext>
            </c:extLst>
          </c:dLbls>
          <c:cat>
            <c:strRef>
              <c:f>'Festive season Ministerial'!$B$11:$K$11</c:f>
              <c:strCache>
                <c:ptCount val="10"/>
                <c:pt idx="0">
                  <c:v>EC</c:v>
                </c:pt>
                <c:pt idx="1">
                  <c:v>FS</c:v>
                </c:pt>
                <c:pt idx="2">
                  <c:v>GP</c:v>
                </c:pt>
                <c:pt idx="3">
                  <c:v>LIM</c:v>
                </c:pt>
                <c:pt idx="4">
                  <c:v>KZN</c:v>
                </c:pt>
                <c:pt idx="5">
                  <c:v>MP</c:v>
                </c:pt>
                <c:pt idx="6">
                  <c:v>NC</c:v>
                </c:pt>
                <c:pt idx="7">
                  <c:v>NTP</c:v>
                </c:pt>
                <c:pt idx="8">
                  <c:v>NW</c:v>
                </c:pt>
                <c:pt idx="9">
                  <c:v>WC </c:v>
                </c:pt>
              </c:strCache>
            </c:strRef>
          </c:cat>
          <c:val>
            <c:numRef>
              <c:f>'Festive season Ministerial'!$B$12:$K$12</c:f>
              <c:numCache>
                <c:formatCode>General</c:formatCode>
                <c:ptCount val="10"/>
                <c:pt idx="0">
                  <c:v>38</c:v>
                </c:pt>
                <c:pt idx="1">
                  <c:v>379</c:v>
                </c:pt>
                <c:pt idx="2">
                  <c:v>151</c:v>
                </c:pt>
                <c:pt idx="3">
                  <c:v>203</c:v>
                </c:pt>
                <c:pt idx="4">
                  <c:v>90</c:v>
                </c:pt>
                <c:pt idx="5">
                  <c:v>2451</c:v>
                </c:pt>
                <c:pt idx="6">
                  <c:v>0</c:v>
                </c:pt>
                <c:pt idx="7">
                  <c:v>0</c:v>
                </c:pt>
                <c:pt idx="8">
                  <c:v>0</c:v>
                </c:pt>
                <c:pt idx="9">
                  <c:v>74</c:v>
                </c:pt>
              </c:numCache>
            </c:numRef>
          </c:val>
          <c:extLst xmlns:c16r2="http://schemas.microsoft.com/office/drawing/2015/06/chart">
            <c:ext xmlns:c16="http://schemas.microsoft.com/office/drawing/2014/chart" uri="{C3380CC4-5D6E-409C-BE32-E72D297353CC}">
              <c16:uniqueId val="{00000000-7BB9-45FF-A75E-63378FDA0B71}"/>
            </c:ext>
          </c:extLst>
        </c:ser>
        <c:ser>
          <c:idx val="1"/>
          <c:order val="1"/>
          <c:tx>
            <c:strRef>
              <c:f>'Festive season Ministerial'!$A$13</c:f>
              <c:strCache>
                <c:ptCount val="1"/>
                <c:pt idx="0">
                  <c:v>2021</c:v>
                </c:pt>
              </c:strCache>
            </c:strRef>
          </c:tx>
          <c:spPr>
            <a:solidFill>
              <a:srgbClr val="FF99CC"/>
            </a:solidFill>
          </c:spPr>
          <c:dLbls>
            <c:spPr>
              <a:noFill/>
              <a:ln>
                <a:noFill/>
              </a:ln>
              <a:effectLst/>
            </c:spPr>
            <c:txPr>
              <a:bodyPr rot="-5400000" vert="horz"/>
              <a:lstStyle/>
              <a:p>
                <a:pPr>
                  <a:defRPr sz="1400" b="1"/>
                </a:pPr>
                <a:endParaRPr lang="en-US"/>
              </a:p>
            </c:txPr>
            <c:showVal val="1"/>
            <c:extLst xmlns:c16r2="http://schemas.microsoft.com/office/drawing/2015/06/chart">
              <c:ext xmlns:c15="http://schemas.microsoft.com/office/drawing/2012/chart" uri="{CE6537A1-D6FC-4f65-9D91-7224C49458BB}">
                <c15:showLeaderLines val="0"/>
              </c:ext>
            </c:extLst>
          </c:dLbls>
          <c:cat>
            <c:strRef>
              <c:f>'Festive season Ministerial'!$B$11:$K$11</c:f>
              <c:strCache>
                <c:ptCount val="10"/>
                <c:pt idx="0">
                  <c:v>EC</c:v>
                </c:pt>
                <c:pt idx="1">
                  <c:v>FS</c:v>
                </c:pt>
                <c:pt idx="2">
                  <c:v>GP</c:v>
                </c:pt>
                <c:pt idx="3">
                  <c:v>LIM</c:v>
                </c:pt>
                <c:pt idx="4">
                  <c:v>KZN</c:v>
                </c:pt>
                <c:pt idx="5">
                  <c:v>MP</c:v>
                </c:pt>
                <c:pt idx="6">
                  <c:v>NC</c:v>
                </c:pt>
                <c:pt idx="7">
                  <c:v>NTP</c:v>
                </c:pt>
                <c:pt idx="8">
                  <c:v>NW</c:v>
                </c:pt>
                <c:pt idx="9">
                  <c:v>WC </c:v>
                </c:pt>
              </c:strCache>
            </c:strRef>
          </c:cat>
          <c:val>
            <c:numRef>
              <c:f>'Festive season Ministerial'!$B$13:$K$13</c:f>
              <c:numCache>
                <c:formatCode>General</c:formatCode>
                <c:ptCount val="10"/>
                <c:pt idx="0">
                  <c:v>86</c:v>
                </c:pt>
                <c:pt idx="1">
                  <c:v>8</c:v>
                </c:pt>
                <c:pt idx="2">
                  <c:v>307</c:v>
                </c:pt>
                <c:pt idx="3">
                  <c:v>346</c:v>
                </c:pt>
                <c:pt idx="4">
                  <c:v>687</c:v>
                </c:pt>
                <c:pt idx="5">
                  <c:v>2352</c:v>
                </c:pt>
                <c:pt idx="6">
                  <c:v>6</c:v>
                </c:pt>
                <c:pt idx="7">
                  <c:v>13</c:v>
                </c:pt>
                <c:pt idx="8">
                  <c:v>32</c:v>
                </c:pt>
                <c:pt idx="9">
                  <c:v>236</c:v>
                </c:pt>
              </c:numCache>
            </c:numRef>
          </c:val>
          <c:extLst xmlns:c16r2="http://schemas.microsoft.com/office/drawing/2015/06/chart">
            <c:ext xmlns:c16="http://schemas.microsoft.com/office/drawing/2014/chart" uri="{C3380CC4-5D6E-409C-BE32-E72D297353CC}">
              <c16:uniqueId val="{00000001-7BB9-45FF-A75E-63378FDA0B71}"/>
            </c:ext>
          </c:extLst>
        </c:ser>
        <c:dLbls/>
        <c:shape val="cylinder"/>
        <c:axId val="122232192"/>
        <c:axId val="122279040"/>
        <c:axId val="0"/>
      </c:bar3DChart>
      <c:catAx>
        <c:axId val="122232192"/>
        <c:scaling>
          <c:orientation val="minMax"/>
        </c:scaling>
        <c:axPos val="b"/>
        <c:numFmt formatCode="General" sourceLinked="0"/>
        <c:tickLblPos val="nextTo"/>
        <c:txPr>
          <a:bodyPr/>
          <a:lstStyle/>
          <a:p>
            <a:pPr>
              <a:defRPr sz="1400"/>
            </a:pPr>
            <a:endParaRPr lang="en-US"/>
          </a:p>
        </c:txPr>
        <c:crossAx val="122279040"/>
        <c:crosses val="autoZero"/>
        <c:auto val="1"/>
        <c:lblAlgn val="ctr"/>
        <c:lblOffset val="100"/>
      </c:catAx>
      <c:valAx>
        <c:axId val="122279040"/>
        <c:scaling>
          <c:orientation val="minMax"/>
        </c:scaling>
        <c:axPos val="l"/>
        <c:majorGridlines/>
        <c:numFmt formatCode="General" sourceLinked="1"/>
        <c:tickLblPos val="nextTo"/>
        <c:txPr>
          <a:bodyPr/>
          <a:lstStyle/>
          <a:p>
            <a:pPr>
              <a:defRPr sz="1400"/>
            </a:pPr>
            <a:endParaRPr lang="en-US"/>
          </a:p>
        </c:txPr>
        <c:crossAx val="122232192"/>
        <c:crosses val="autoZero"/>
        <c:crossBetween val="between"/>
      </c:valAx>
      <c:spPr>
        <a:solidFill>
          <a:sysClr val="window" lastClr="FFFFFF"/>
        </a:solidFill>
      </c:spPr>
    </c:plotArea>
    <c:legend>
      <c:legendPos val="b"/>
      <c:txPr>
        <a:bodyPr/>
        <a:lstStyle/>
        <a:p>
          <a:pPr>
            <a:defRPr sz="1400"/>
          </a:pPr>
          <a:endParaRPr lang="en-US"/>
        </a:p>
      </c:txPr>
    </c:legend>
    <c:plotVisOnly val="1"/>
    <c:dispBlanksAs val="gap"/>
  </c:chart>
  <c:spPr>
    <a:solidFill>
      <a:sysClr val="window" lastClr="FFFFFF"/>
    </a:solidFill>
  </c:spPr>
  <c:externalData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F292812E-CF06-0E47-8C1A-F61AB875DDCF}" type="datetimeFigureOut">
              <a:rPr lang="en-US" smtClean="0"/>
              <a:pPr/>
              <a:t>2/16/2022</a:t>
            </a:fld>
            <a:endParaRPr lang="en-US"/>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C6597395-C2BD-4D46-8DB7-05BA3E635783}" type="slidenum">
              <a:rPr lang="en-US" smtClean="0"/>
              <a:pPr/>
              <a:t>‹#›</a:t>
            </a:fld>
            <a:endParaRPr lang="en-US"/>
          </a:p>
        </p:txBody>
      </p:sp>
    </p:spTree>
    <p:extLst>
      <p:ext uri="{BB962C8B-B14F-4D97-AF65-F5344CB8AC3E}">
        <p14:creationId xmlns:p14="http://schemas.microsoft.com/office/powerpoint/2010/main" xmlns="" val="3506294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597395-C2BD-4D46-8DB7-05BA3E635783}" type="slidenum">
              <a:rPr lang="en-US" smtClean="0"/>
              <a:pPr/>
              <a:t>1</a:t>
            </a:fld>
            <a:endParaRPr lang="en-US"/>
          </a:p>
        </p:txBody>
      </p:sp>
    </p:spTree>
    <p:extLst>
      <p:ext uri="{BB962C8B-B14F-4D97-AF65-F5344CB8AC3E}">
        <p14:creationId xmlns:p14="http://schemas.microsoft.com/office/powerpoint/2010/main" xmlns="" val="3415122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597395-C2BD-4D46-8DB7-05BA3E635783}" type="slidenum">
              <a:rPr lang="en-US" smtClean="0"/>
              <a:pPr/>
              <a:t>15</a:t>
            </a:fld>
            <a:endParaRPr lang="en-US"/>
          </a:p>
        </p:txBody>
      </p:sp>
    </p:spTree>
    <p:extLst>
      <p:ext uri="{BB962C8B-B14F-4D97-AF65-F5344CB8AC3E}">
        <p14:creationId xmlns:p14="http://schemas.microsoft.com/office/powerpoint/2010/main" xmlns="" val="2943502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C6597395-C2BD-4D46-8DB7-05BA3E635783}" type="slidenum">
              <a:rPr lang="en-US" smtClean="0"/>
              <a:pPr/>
              <a:t>47</a:t>
            </a:fld>
            <a:endParaRPr lang="en-US"/>
          </a:p>
        </p:txBody>
      </p:sp>
    </p:spTree>
    <p:extLst>
      <p:ext uri="{BB962C8B-B14F-4D97-AF65-F5344CB8AC3E}">
        <p14:creationId xmlns:p14="http://schemas.microsoft.com/office/powerpoint/2010/main" xmlns="" val="106377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www.rtmc.co.za/" TargetMode="External"/><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hyperlink" Target="http://www.rtmc.co.za/index.php/aboutus/key-objectives" TargetMode="Externa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91E9C1-8721-5B44-9509-C08095EAAC44}"/>
              </a:ext>
            </a:extLst>
          </p:cNvPr>
          <p:cNvSpPr>
            <a:spLocks noGrp="1"/>
          </p:cNvSpPr>
          <p:nvPr>
            <p:ph type="ctrTitle"/>
          </p:nvPr>
        </p:nvSpPr>
        <p:spPr>
          <a:xfrm>
            <a:off x="1524000" y="4848591"/>
            <a:ext cx="9144000" cy="474662"/>
          </a:xfrm>
        </p:spPr>
        <p:txBody>
          <a:bodyPr anchor="b">
            <a:normAutofit/>
          </a:bodyPr>
          <a:lstStyle>
            <a:lvl1pPr algn="ctr">
              <a:defRPr sz="2800" baseline="0">
                <a:solidFill>
                  <a:schemeClr val="tx1">
                    <a:lumMod val="85000"/>
                    <a:lumOff val="15000"/>
                  </a:schemeClr>
                </a:solidFill>
                <a:latin typeface="Helvetica"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xmlns="" id="{891F2F28-226F-B642-B17E-6DA479738DD3}"/>
              </a:ext>
            </a:extLst>
          </p:cNvPr>
          <p:cNvSpPr>
            <a:spLocks noGrp="1"/>
          </p:cNvSpPr>
          <p:nvPr>
            <p:ph type="subTitle" idx="1"/>
          </p:nvPr>
        </p:nvSpPr>
        <p:spPr>
          <a:xfrm>
            <a:off x="1524000" y="5313729"/>
            <a:ext cx="9144000" cy="309562"/>
          </a:xfrm>
        </p:spPr>
        <p:txBody>
          <a:bodyPr>
            <a:normAutofit/>
          </a:bodyPr>
          <a:lstStyle>
            <a:lvl1pPr marL="0" indent="0" algn="ctr">
              <a:buNone/>
              <a:defRPr sz="1700" baseline="0">
                <a:latin typeface="Helvetica Neue Light"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a:extLst>
              <a:ext uri="{FF2B5EF4-FFF2-40B4-BE49-F238E27FC236}">
                <a16:creationId xmlns:a16="http://schemas.microsoft.com/office/drawing/2014/main" xmlns="" id="{C4D7A31E-13FA-704C-A82C-8A180472A70C}"/>
              </a:ext>
            </a:extLst>
          </p:cNvPr>
          <p:cNvSpPr txBox="1"/>
          <p:nvPr userDrawn="1"/>
        </p:nvSpPr>
        <p:spPr>
          <a:xfrm>
            <a:off x="1524000" y="4110676"/>
            <a:ext cx="9144000" cy="224677"/>
          </a:xfrm>
          <a:prstGeom prst="rect">
            <a:avLst/>
          </a:prstGeom>
          <a:noFill/>
        </p:spPr>
        <p:txBody>
          <a:bodyPr wrap="square" rtlCol="0">
            <a:spAutoFit/>
          </a:bodyPr>
          <a:lstStyle/>
          <a:p>
            <a:pPr algn="ctr"/>
            <a:r>
              <a:rPr lang="en-ZA" sz="870" b="0" i="1" baseline="0" dirty="0">
                <a:solidFill>
                  <a:schemeClr val="tx1">
                    <a:lumMod val="85000"/>
                    <a:lumOff val="15000"/>
                  </a:schemeClr>
                </a:solidFill>
                <a:latin typeface="+mj-lt"/>
              </a:rPr>
              <a:t>Ensuring safe, secure and responsible use of roads in South Africa.</a:t>
            </a:r>
            <a:endParaRPr lang="en-US" sz="870" b="0" i="1" baseline="0" dirty="0">
              <a:solidFill>
                <a:schemeClr val="tx1">
                  <a:lumMod val="85000"/>
                  <a:lumOff val="15000"/>
                </a:schemeClr>
              </a:solidFill>
              <a:latin typeface="+mj-lt"/>
            </a:endParaRPr>
          </a:p>
        </p:txBody>
      </p:sp>
    </p:spTree>
    <p:extLst>
      <p:ext uri="{BB962C8B-B14F-4D97-AF65-F5344CB8AC3E}">
        <p14:creationId xmlns:p14="http://schemas.microsoft.com/office/powerpoint/2010/main" xmlns="" val="2712003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AF45F5-3ECC-C34C-B654-A5CCFB0C7F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C2B620F-3767-B64F-97A5-F843C46DF7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DB3489A-5A7E-0A4D-91C0-EFE57FA4351C}"/>
              </a:ext>
            </a:extLst>
          </p:cNvPr>
          <p:cNvSpPr>
            <a:spLocks noGrp="1"/>
          </p:cNvSpPr>
          <p:nvPr>
            <p:ph type="dt" sz="half" idx="10"/>
          </p:nvPr>
        </p:nvSpPr>
        <p:spPr>
          <a:xfrm>
            <a:off x="838200" y="6356350"/>
            <a:ext cx="2743200" cy="365125"/>
          </a:xfrm>
          <a:prstGeom prst="rect">
            <a:avLst/>
          </a:prstGeom>
        </p:spPr>
        <p:txBody>
          <a:bodyPr/>
          <a:lstStyle/>
          <a:p>
            <a:fld id="{D519EFD8-13DE-8D47-8FE4-F273983ECE68}" type="datetimeFigureOut">
              <a:rPr lang="en-US" smtClean="0"/>
              <a:pPr/>
              <a:t>2/16/2022</a:t>
            </a:fld>
            <a:endParaRPr lang="en-US"/>
          </a:p>
        </p:txBody>
      </p:sp>
      <p:sp>
        <p:nvSpPr>
          <p:cNvPr id="5" name="Footer Placeholder 4">
            <a:extLst>
              <a:ext uri="{FF2B5EF4-FFF2-40B4-BE49-F238E27FC236}">
                <a16:creationId xmlns:a16="http://schemas.microsoft.com/office/drawing/2014/main" xmlns="" id="{A190E739-F833-A346-9FEF-7D35CB08E9A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7E5C30B7-7242-714F-9A92-10B489EB5AC0}"/>
              </a:ext>
            </a:extLst>
          </p:cNvPr>
          <p:cNvSpPr>
            <a:spLocks noGrp="1"/>
          </p:cNvSpPr>
          <p:nvPr>
            <p:ph type="sldNum" sz="quarter" idx="12"/>
          </p:nvPr>
        </p:nvSpPr>
        <p:spPr>
          <a:xfrm>
            <a:off x="8610600" y="6356350"/>
            <a:ext cx="2743200" cy="365125"/>
          </a:xfrm>
          <a:prstGeom prst="rect">
            <a:avLst/>
          </a:prstGeom>
        </p:spPr>
        <p:txBody>
          <a:bodyPr/>
          <a:lstStyle/>
          <a:p>
            <a:fld id="{AACFAD96-DA2C-E942-9BCF-B3AA3DB48EA0}" type="slidenum">
              <a:rPr lang="en-US" smtClean="0"/>
              <a:pPr/>
              <a:t>‹#›</a:t>
            </a:fld>
            <a:endParaRPr lang="en-US"/>
          </a:p>
        </p:txBody>
      </p:sp>
    </p:spTree>
    <p:extLst>
      <p:ext uri="{BB962C8B-B14F-4D97-AF65-F5344CB8AC3E}">
        <p14:creationId xmlns:p14="http://schemas.microsoft.com/office/powerpoint/2010/main" xmlns="" val="1129274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E482ABC-BA60-7046-B7BC-ECDD65E7C6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7103584D-A298-0C49-8622-3D1F991895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94C4D3E-9E85-3447-B076-D8DD0E492C50}"/>
              </a:ext>
            </a:extLst>
          </p:cNvPr>
          <p:cNvSpPr>
            <a:spLocks noGrp="1"/>
          </p:cNvSpPr>
          <p:nvPr>
            <p:ph type="dt" sz="half" idx="10"/>
          </p:nvPr>
        </p:nvSpPr>
        <p:spPr>
          <a:xfrm>
            <a:off x="838200" y="6356350"/>
            <a:ext cx="2743200" cy="365125"/>
          </a:xfrm>
          <a:prstGeom prst="rect">
            <a:avLst/>
          </a:prstGeom>
        </p:spPr>
        <p:txBody>
          <a:bodyPr/>
          <a:lstStyle/>
          <a:p>
            <a:fld id="{D519EFD8-13DE-8D47-8FE4-F273983ECE68}" type="datetimeFigureOut">
              <a:rPr lang="en-US" smtClean="0"/>
              <a:pPr/>
              <a:t>2/16/2022</a:t>
            </a:fld>
            <a:endParaRPr lang="en-US"/>
          </a:p>
        </p:txBody>
      </p:sp>
      <p:sp>
        <p:nvSpPr>
          <p:cNvPr id="5" name="Footer Placeholder 4">
            <a:extLst>
              <a:ext uri="{FF2B5EF4-FFF2-40B4-BE49-F238E27FC236}">
                <a16:creationId xmlns:a16="http://schemas.microsoft.com/office/drawing/2014/main" xmlns="" id="{09C557EB-16FA-7D49-A912-C7A8EC000F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1783BE20-85F1-E949-BF05-4A9B8BA0F766}"/>
              </a:ext>
            </a:extLst>
          </p:cNvPr>
          <p:cNvSpPr>
            <a:spLocks noGrp="1"/>
          </p:cNvSpPr>
          <p:nvPr>
            <p:ph type="sldNum" sz="quarter" idx="12"/>
          </p:nvPr>
        </p:nvSpPr>
        <p:spPr>
          <a:xfrm>
            <a:off x="8610600" y="6356350"/>
            <a:ext cx="2743200" cy="365125"/>
          </a:xfrm>
          <a:prstGeom prst="rect">
            <a:avLst/>
          </a:prstGeom>
        </p:spPr>
        <p:txBody>
          <a:bodyPr/>
          <a:lstStyle/>
          <a:p>
            <a:fld id="{AACFAD96-DA2C-E942-9BCF-B3AA3DB48EA0}" type="slidenum">
              <a:rPr lang="en-US" smtClean="0"/>
              <a:pPr/>
              <a:t>‹#›</a:t>
            </a:fld>
            <a:endParaRPr lang="en-US"/>
          </a:p>
        </p:txBody>
      </p:sp>
    </p:spTree>
    <p:extLst>
      <p:ext uri="{BB962C8B-B14F-4D97-AF65-F5344CB8AC3E}">
        <p14:creationId xmlns:p14="http://schemas.microsoft.com/office/powerpoint/2010/main" xmlns="" val="3573719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18" name="Rounded Rectangle 17">
            <a:extLst>
              <a:ext uri="{FF2B5EF4-FFF2-40B4-BE49-F238E27FC236}">
                <a16:creationId xmlns:a16="http://schemas.microsoft.com/office/drawing/2014/main" xmlns="" id="{49F2245B-6248-E347-8492-4ABDCEAD3F4A}"/>
              </a:ext>
            </a:extLst>
          </p:cNvPr>
          <p:cNvSpPr/>
          <p:nvPr userDrawn="1"/>
        </p:nvSpPr>
        <p:spPr>
          <a:xfrm>
            <a:off x="5978232" y="6427751"/>
            <a:ext cx="191386" cy="191386"/>
          </a:xfrm>
          <a:prstGeom prst="roundRect">
            <a:avLst/>
          </a:prstGeom>
          <a:solidFill>
            <a:srgbClr val="0070C0"/>
          </a:solidFill>
          <a:ln>
            <a:solidFill>
              <a:srgbClr val="0070C0"/>
            </a:solidFill>
          </a:ln>
          <a:effectLst>
            <a:reflection blurRad="6350" stA="30000" endPos="35000" dir="5400000" sy="-100000" algn="bl" rotWithShape="0"/>
          </a:effectLst>
          <a:scene3d>
            <a:camera prst="orthographicFront"/>
            <a:lightRig rig="threePt" dir="t"/>
          </a:scene3d>
          <a:sp3d contourW="12700">
            <a:bevelT w="44450" h="254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2" name="Title 1">
            <a:extLst>
              <a:ext uri="{FF2B5EF4-FFF2-40B4-BE49-F238E27FC236}">
                <a16:creationId xmlns:a16="http://schemas.microsoft.com/office/drawing/2014/main" xmlns="" id="{E42AB481-A010-F046-BAC6-D00AC4CAE7B4}"/>
              </a:ext>
            </a:extLst>
          </p:cNvPr>
          <p:cNvSpPr>
            <a:spLocks noGrp="1"/>
          </p:cNvSpPr>
          <p:nvPr>
            <p:ph type="title"/>
          </p:nvPr>
        </p:nvSpPr>
        <p:spPr>
          <a:xfrm>
            <a:off x="284979" y="264288"/>
            <a:ext cx="10047741" cy="762000"/>
          </a:xfrm>
        </p:spPr>
        <p:txBody>
          <a:bodyPr>
            <a:normAutofit/>
          </a:bodyPr>
          <a:lstStyle>
            <a:lvl1pPr>
              <a:defRPr sz="3200" b="1" baseline="0">
                <a:solidFill>
                  <a:srgbClr val="0070C0"/>
                </a:solidFill>
                <a:effectLst>
                  <a:reflection blurRad="25400" stA="27000" endPos="64000" dir="5400000" sy="-100000" algn="bl" rotWithShape="0"/>
                </a:effectLst>
                <a:latin typeface="Helvetica Neue Light"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B2552038-D215-4D48-9003-5C92633F6566}"/>
              </a:ext>
            </a:extLst>
          </p:cNvPr>
          <p:cNvSpPr>
            <a:spLocks noGrp="1"/>
          </p:cNvSpPr>
          <p:nvPr>
            <p:ph idx="1"/>
          </p:nvPr>
        </p:nvSpPr>
        <p:spPr>
          <a:xfrm>
            <a:off x="294968" y="1476375"/>
            <a:ext cx="11579353" cy="4772026"/>
          </a:xfrm>
        </p:spPr>
        <p:txBody>
          <a:bodyPr wrap="square">
            <a:normAutofit/>
          </a:bodyPr>
          <a:lstStyle>
            <a:lvl1pPr marL="0" indent="0">
              <a:buNone/>
              <a:defRPr sz="2800" baseline="0">
                <a:solidFill>
                  <a:schemeClr val="tx1">
                    <a:lumMod val="85000"/>
                    <a:lumOff val="15000"/>
                  </a:schemeClr>
                </a:solidFill>
                <a:latin typeface="Calibri" panose="020F0502020204030204" pitchFamily="34" charset="0"/>
              </a:defRPr>
            </a:lvl1pPr>
            <a:lvl2pPr>
              <a:defRPr sz="2800" baseline="0">
                <a:solidFill>
                  <a:schemeClr val="tx1">
                    <a:lumMod val="85000"/>
                    <a:lumOff val="15000"/>
                  </a:schemeClr>
                </a:solidFill>
                <a:latin typeface="Calibri" panose="020F0502020204030204" pitchFamily="34" charset="0"/>
              </a:defRPr>
            </a:lvl2pPr>
            <a:lvl3pPr>
              <a:defRPr sz="2800" baseline="0">
                <a:solidFill>
                  <a:schemeClr val="tx1">
                    <a:lumMod val="85000"/>
                    <a:lumOff val="15000"/>
                  </a:schemeClr>
                </a:solidFill>
                <a:latin typeface="Calibri" panose="020F0502020204030204" pitchFamily="34" charset="0"/>
              </a:defRPr>
            </a:lvl3pPr>
            <a:lvl4pPr>
              <a:defRPr sz="2800" baseline="0">
                <a:solidFill>
                  <a:schemeClr val="tx1">
                    <a:lumMod val="85000"/>
                    <a:lumOff val="15000"/>
                  </a:schemeClr>
                </a:solidFill>
                <a:latin typeface="Calibri" panose="020F0502020204030204" pitchFamily="34" charset="0"/>
              </a:defRPr>
            </a:lvl4pPr>
            <a:lvl5pPr>
              <a:defRPr sz="2800" baseline="0">
                <a:solidFill>
                  <a:schemeClr val="tx1">
                    <a:lumMod val="85000"/>
                    <a:lumOff val="15000"/>
                  </a:schemeClr>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hlinkClick r:id="rId3"/>
            <a:extLst>
              <a:ext uri="{FF2B5EF4-FFF2-40B4-BE49-F238E27FC236}">
                <a16:creationId xmlns:a16="http://schemas.microsoft.com/office/drawing/2014/main" xmlns="" id="{E0896511-29B5-7E40-A0DA-8A518F2E3D8B}"/>
              </a:ext>
            </a:extLst>
          </p:cNvPr>
          <p:cNvSpPr txBox="1"/>
          <p:nvPr userDrawn="1"/>
        </p:nvSpPr>
        <p:spPr>
          <a:xfrm>
            <a:off x="257059" y="6416676"/>
            <a:ext cx="3925081" cy="246221"/>
          </a:xfrm>
          <a:prstGeom prst="rect">
            <a:avLst/>
          </a:prstGeom>
          <a:noFill/>
        </p:spPr>
        <p:txBody>
          <a:bodyPr wrap="square" rtlCol="0">
            <a:spAutoFit/>
          </a:bodyPr>
          <a:lstStyle/>
          <a:p>
            <a:r>
              <a:rPr lang="en-ZA" sz="1000" baseline="0" dirty="0">
                <a:solidFill>
                  <a:srgbClr val="0070C0"/>
                </a:solidFill>
                <a:latin typeface="Helvetica Neue Light" pitchFamily="2" charset="0"/>
              </a:rPr>
              <a:t>Ensuring safe, secure and responsible use of roads in South Africa.</a:t>
            </a:r>
            <a:endParaRPr lang="en-US" sz="1000" baseline="0" dirty="0">
              <a:solidFill>
                <a:srgbClr val="0070C0"/>
              </a:solidFill>
              <a:latin typeface="Helvetica Neue Light" pitchFamily="2" charset="0"/>
            </a:endParaRPr>
          </a:p>
        </p:txBody>
      </p:sp>
      <p:sp>
        <p:nvSpPr>
          <p:cNvPr id="16" name="Rectangle 15">
            <a:extLst>
              <a:ext uri="{FF2B5EF4-FFF2-40B4-BE49-F238E27FC236}">
                <a16:creationId xmlns:a16="http://schemas.microsoft.com/office/drawing/2014/main" xmlns="" id="{D7752B3D-36E3-A04E-9CE5-6317306BB665}"/>
              </a:ext>
            </a:extLst>
          </p:cNvPr>
          <p:cNvSpPr/>
          <p:nvPr userDrawn="1"/>
        </p:nvSpPr>
        <p:spPr>
          <a:xfrm>
            <a:off x="5883442" y="6377766"/>
            <a:ext cx="380232" cy="292388"/>
          </a:xfrm>
          <a:prstGeom prst="rect">
            <a:avLst/>
          </a:prstGeom>
          <a:effectLst>
            <a:outerShdw blurRad="50800" dist="38100" dir="5400000" algn="t" rotWithShape="0">
              <a:prstClr val="black">
                <a:alpha val="40000"/>
              </a:prstClr>
            </a:outerShdw>
          </a:effectLst>
        </p:spPr>
        <p:txBody>
          <a:bodyPr wrap="none">
            <a:spAutoFit/>
          </a:bodyPr>
          <a:lstStyle/>
          <a:p>
            <a:pPr algn="ctr"/>
            <a:fld id="{12662C64-029E-48C8-879E-093024997BCE}" type="slidenum">
              <a:rPr lang="en-ZA" sz="1300" baseline="0" smtClean="0">
                <a:solidFill>
                  <a:schemeClr val="bg2"/>
                </a:solidFill>
                <a:latin typeface="Avenir Light" panose="020B0402020203020204" pitchFamily="34" charset="77"/>
              </a:rPr>
              <a:pPr algn="ctr"/>
              <a:t>‹#›</a:t>
            </a:fld>
            <a:endParaRPr lang="en-US" sz="1300" baseline="0" dirty="0">
              <a:solidFill>
                <a:schemeClr val="bg2"/>
              </a:solidFill>
              <a:latin typeface="Avenir Light" panose="020B0402020203020204" pitchFamily="34" charset="77"/>
            </a:endParaRPr>
          </a:p>
        </p:txBody>
      </p:sp>
      <p:sp>
        <p:nvSpPr>
          <p:cNvPr id="4" name="Round Same Side Corner Rectangle 3">
            <a:hlinkClick r:id="rId3"/>
            <a:extLst>
              <a:ext uri="{FF2B5EF4-FFF2-40B4-BE49-F238E27FC236}">
                <a16:creationId xmlns:a16="http://schemas.microsoft.com/office/drawing/2014/main" xmlns="" id="{0ACC0EE4-BA86-754C-A78F-7A0BF3B6A956}"/>
              </a:ext>
            </a:extLst>
          </p:cNvPr>
          <p:cNvSpPr/>
          <p:nvPr userDrawn="1"/>
        </p:nvSpPr>
        <p:spPr>
          <a:xfrm>
            <a:off x="10332720" y="447040"/>
            <a:ext cx="965200" cy="1056640"/>
          </a:xfrm>
          <a:prstGeom prst="round2Same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Same Side Corner Rectangle 8">
            <a:hlinkClick r:id="rId4"/>
            <a:extLst>
              <a:ext uri="{FF2B5EF4-FFF2-40B4-BE49-F238E27FC236}">
                <a16:creationId xmlns:a16="http://schemas.microsoft.com/office/drawing/2014/main" xmlns="" id="{85BA72C7-D340-B34A-B9EF-E749D4B7AF4B}"/>
              </a:ext>
            </a:extLst>
          </p:cNvPr>
          <p:cNvSpPr/>
          <p:nvPr userDrawn="1"/>
        </p:nvSpPr>
        <p:spPr>
          <a:xfrm>
            <a:off x="294968" y="6416675"/>
            <a:ext cx="3758872" cy="246221"/>
          </a:xfrm>
          <a:prstGeom prst="round2SameRect">
            <a:avLst>
              <a:gd name="adj1" fmla="val 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374934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5AC67B-2D0A-8F40-A602-CF952DF702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F08DB79-6995-FE4C-A8E1-59A57F5FA5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9C423B6-30C2-6245-A904-497E97456FA6}"/>
              </a:ext>
            </a:extLst>
          </p:cNvPr>
          <p:cNvSpPr>
            <a:spLocks noGrp="1"/>
          </p:cNvSpPr>
          <p:nvPr>
            <p:ph type="dt" sz="half" idx="10"/>
          </p:nvPr>
        </p:nvSpPr>
        <p:spPr>
          <a:xfrm>
            <a:off x="838200" y="6356350"/>
            <a:ext cx="2743200" cy="365125"/>
          </a:xfrm>
          <a:prstGeom prst="rect">
            <a:avLst/>
          </a:prstGeom>
        </p:spPr>
        <p:txBody>
          <a:bodyPr/>
          <a:lstStyle/>
          <a:p>
            <a:fld id="{D519EFD8-13DE-8D47-8FE4-F273983ECE68}" type="datetimeFigureOut">
              <a:rPr lang="en-US" smtClean="0"/>
              <a:pPr/>
              <a:t>2/16/2022</a:t>
            </a:fld>
            <a:endParaRPr lang="en-US"/>
          </a:p>
        </p:txBody>
      </p:sp>
      <p:sp>
        <p:nvSpPr>
          <p:cNvPr id="5" name="Footer Placeholder 4">
            <a:extLst>
              <a:ext uri="{FF2B5EF4-FFF2-40B4-BE49-F238E27FC236}">
                <a16:creationId xmlns:a16="http://schemas.microsoft.com/office/drawing/2014/main" xmlns="" id="{13759BEA-E00C-A241-996B-9E57393AE1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EE6727B8-430C-E340-B2C6-15C60C226EB6}"/>
              </a:ext>
            </a:extLst>
          </p:cNvPr>
          <p:cNvSpPr>
            <a:spLocks noGrp="1"/>
          </p:cNvSpPr>
          <p:nvPr>
            <p:ph type="sldNum" sz="quarter" idx="12"/>
          </p:nvPr>
        </p:nvSpPr>
        <p:spPr>
          <a:xfrm>
            <a:off x="8610600" y="6356350"/>
            <a:ext cx="2743200" cy="365125"/>
          </a:xfrm>
          <a:prstGeom prst="rect">
            <a:avLst/>
          </a:prstGeom>
        </p:spPr>
        <p:txBody>
          <a:bodyPr/>
          <a:lstStyle/>
          <a:p>
            <a:fld id="{AACFAD96-DA2C-E942-9BCF-B3AA3DB48EA0}" type="slidenum">
              <a:rPr lang="en-US" smtClean="0"/>
              <a:pPr/>
              <a:t>‹#›</a:t>
            </a:fld>
            <a:endParaRPr lang="en-US"/>
          </a:p>
        </p:txBody>
      </p:sp>
    </p:spTree>
    <p:extLst>
      <p:ext uri="{BB962C8B-B14F-4D97-AF65-F5344CB8AC3E}">
        <p14:creationId xmlns:p14="http://schemas.microsoft.com/office/powerpoint/2010/main" xmlns="" val="640683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361A91-BF98-264B-8374-676E9E383E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CBB1BC3-EED6-5E4A-8510-F4DF508FA7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BFFCBE0-088D-E044-8D76-0098A36248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9A3FC0E-47BB-184F-BF9A-9F6A4CC5941E}"/>
              </a:ext>
            </a:extLst>
          </p:cNvPr>
          <p:cNvSpPr>
            <a:spLocks noGrp="1"/>
          </p:cNvSpPr>
          <p:nvPr>
            <p:ph type="dt" sz="half" idx="10"/>
          </p:nvPr>
        </p:nvSpPr>
        <p:spPr>
          <a:xfrm>
            <a:off x="838200" y="6356350"/>
            <a:ext cx="2743200" cy="365125"/>
          </a:xfrm>
          <a:prstGeom prst="rect">
            <a:avLst/>
          </a:prstGeom>
        </p:spPr>
        <p:txBody>
          <a:bodyPr/>
          <a:lstStyle/>
          <a:p>
            <a:fld id="{D519EFD8-13DE-8D47-8FE4-F273983ECE68}" type="datetimeFigureOut">
              <a:rPr lang="en-US" smtClean="0"/>
              <a:pPr/>
              <a:t>2/16/2022</a:t>
            </a:fld>
            <a:endParaRPr lang="en-US"/>
          </a:p>
        </p:txBody>
      </p:sp>
      <p:sp>
        <p:nvSpPr>
          <p:cNvPr id="6" name="Footer Placeholder 5">
            <a:extLst>
              <a:ext uri="{FF2B5EF4-FFF2-40B4-BE49-F238E27FC236}">
                <a16:creationId xmlns:a16="http://schemas.microsoft.com/office/drawing/2014/main" xmlns="" id="{4AFE3AAC-37DF-DB4D-909C-AE4CF10DA3F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56C46D77-33BF-7D41-B0F2-AA338082BDDB}"/>
              </a:ext>
            </a:extLst>
          </p:cNvPr>
          <p:cNvSpPr>
            <a:spLocks noGrp="1"/>
          </p:cNvSpPr>
          <p:nvPr>
            <p:ph type="sldNum" sz="quarter" idx="12"/>
          </p:nvPr>
        </p:nvSpPr>
        <p:spPr>
          <a:xfrm>
            <a:off x="8610600" y="6356350"/>
            <a:ext cx="2743200" cy="365125"/>
          </a:xfrm>
          <a:prstGeom prst="rect">
            <a:avLst/>
          </a:prstGeom>
        </p:spPr>
        <p:txBody>
          <a:bodyPr/>
          <a:lstStyle/>
          <a:p>
            <a:fld id="{AACFAD96-DA2C-E942-9BCF-B3AA3DB48EA0}" type="slidenum">
              <a:rPr lang="en-US" smtClean="0"/>
              <a:pPr/>
              <a:t>‹#›</a:t>
            </a:fld>
            <a:endParaRPr lang="en-US"/>
          </a:p>
        </p:txBody>
      </p:sp>
    </p:spTree>
    <p:extLst>
      <p:ext uri="{BB962C8B-B14F-4D97-AF65-F5344CB8AC3E}">
        <p14:creationId xmlns:p14="http://schemas.microsoft.com/office/powerpoint/2010/main" xmlns="" val="2775260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380494-979E-8F4B-ABD9-3669D346ED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CB97F53-995D-EC4B-B39B-80A0901217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54AA4E3-C3FC-0F46-9122-C6DD719135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80DEEAE4-32E0-594B-96A1-4D5F4B8D4D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43BA4A5-7A39-5444-A1E7-E08F1A7001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E3A8C09-5EEB-D949-80F8-83ECF3BC769C}"/>
              </a:ext>
            </a:extLst>
          </p:cNvPr>
          <p:cNvSpPr>
            <a:spLocks noGrp="1"/>
          </p:cNvSpPr>
          <p:nvPr>
            <p:ph type="dt" sz="half" idx="10"/>
          </p:nvPr>
        </p:nvSpPr>
        <p:spPr>
          <a:xfrm>
            <a:off x="838200" y="6356350"/>
            <a:ext cx="2743200" cy="365125"/>
          </a:xfrm>
          <a:prstGeom prst="rect">
            <a:avLst/>
          </a:prstGeom>
        </p:spPr>
        <p:txBody>
          <a:bodyPr/>
          <a:lstStyle/>
          <a:p>
            <a:fld id="{D519EFD8-13DE-8D47-8FE4-F273983ECE68}" type="datetimeFigureOut">
              <a:rPr lang="en-US" smtClean="0"/>
              <a:pPr/>
              <a:t>2/16/2022</a:t>
            </a:fld>
            <a:endParaRPr lang="en-US"/>
          </a:p>
        </p:txBody>
      </p:sp>
      <p:sp>
        <p:nvSpPr>
          <p:cNvPr id="8" name="Footer Placeholder 7">
            <a:extLst>
              <a:ext uri="{FF2B5EF4-FFF2-40B4-BE49-F238E27FC236}">
                <a16:creationId xmlns:a16="http://schemas.microsoft.com/office/drawing/2014/main" xmlns="" id="{9ECC8A02-EA1E-4A47-BBD2-6B0DAA9613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7C823412-2B94-2944-905C-14E2EB61134D}"/>
              </a:ext>
            </a:extLst>
          </p:cNvPr>
          <p:cNvSpPr>
            <a:spLocks noGrp="1"/>
          </p:cNvSpPr>
          <p:nvPr>
            <p:ph type="sldNum" sz="quarter" idx="12"/>
          </p:nvPr>
        </p:nvSpPr>
        <p:spPr>
          <a:xfrm>
            <a:off x="8610600" y="6356350"/>
            <a:ext cx="2743200" cy="365125"/>
          </a:xfrm>
          <a:prstGeom prst="rect">
            <a:avLst/>
          </a:prstGeom>
        </p:spPr>
        <p:txBody>
          <a:bodyPr/>
          <a:lstStyle/>
          <a:p>
            <a:fld id="{AACFAD96-DA2C-E942-9BCF-B3AA3DB48EA0}" type="slidenum">
              <a:rPr lang="en-US" smtClean="0"/>
              <a:pPr/>
              <a:t>‹#›</a:t>
            </a:fld>
            <a:endParaRPr lang="en-US"/>
          </a:p>
        </p:txBody>
      </p:sp>
    </p:spTree>
    <p:extLst>
      <p:ext uri="{BB962C8B-B14F-4D97-AF65-F5344CB8AC3E}">
        <p14:creationId xmlns:p14="http://schemas.microsoft.com/office/powerpoint/2010/main" xmlns="" val="3817606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CD27BA-D15F-1345-8953-3A8A081A0F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A1D3AA2-E18C-6C4D-8CF4-AF0DF6D69BA8}"/>
              </a:ext>
            </a:extLst>
          </p:cNvPr>
          <p:cNvSpPr>
            <a:spLocks noGrp="1"/>
          </p:cNvSpPr>
          <p:nvPr>
            <p:ph type="dt" sz="half" idx="10"/>
          </p:nvPr>
        </p:nvSpPr>
        <p:spPr>
          <a:xfrm>
            <a:off x="838200" y="6356350"/>
            <a:ext cx="2743200" cy="365125"/>
          </a:xfrm>
          <a:prstGeom prst="rect">
            <a:avLst/>
          </a:prstGeom>
        </p:spPr>
        <p:txBody>
          <a:bodyPr/>
          <a:lstStyle/>
          <a:p>
            <a:fld id="{D519EFD8-13DE-8D47-8FE4-F273983ECE68}" type="datetimeFigureOut">
              <a:rPr lang="en-US" smtClean="0"/>
              <a:pPr/>
              <a:t>2/16/2022</a:t>
            </a:fld>
            <a:endParaRPr lang="en-US"/>
          </a:p>
        </p:txBody>
      </p:sp>
      <p:sp>
        <p:nvSpPr>
          <p:cNvPr id="4" name="Footer Placeholder 3">
            <a:extLst>
              <a:ext uri="{FF2B5EF4-FFF2-40B4-BE49-F238E27FC236}">
                <a16:creationId xmlns:a16="http://schemas.microsoft.com/office/drawing/2014/main" xmlns="" id="{27F21F91-91B8-D84D-97C9-3A94F5C1C5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772C5DB8-A0E6-484C-BAC4-05C6584DA2D3}"/>
              </a:ext>
            </a:extLst>
          </p:cNvPr>
          <p:cNvSpPr>
            <a:spLocks noGrp="1"/>
          </p:cNvSpPr>
          <p:nvPr>
            <p:ph type="sldNum" sz="quarter" idx="12"/>
          </p:nvPr>
        </p:nvSpPr>
        <p:spPr>
          <a:xfrm>
            <a:off x="8610600" y="6356350"/>
            <a:ext cx="2743200" cy="365125"/>
          </a:xfrm>
          <a:prstGeom prst="rect">
            <a:avLst/>
          </a:prstGeom>
        </p:spPr>
        <p:txBody>
          <a:bodyPr/>
          <a:lstStyle/>
          <a:p>
            <a:fld id="{AACFAD96-DA2C-E942-9BCF-B3AA3DB48EA0}" type="slidenum">
              <a:rPr lang="en-US" smtClean="0"/>
              <a:pPr/>
              <a:t>‹#›</a:t>
            </a:fld>
            <a:endParaRPr lang="en-US"/>
          </a:p>
        </p:txBody>
      </p:sp>
    </p:spTree>
    <p:extLst>
      <p:ext uri="{BB962C8B-B14F-4D97-AF65-F5344CB8AC3E}">
        <p14:creationId xmlns:p14="http://schemas.microsoft.com/office/powerpoint/2010/main" xmlns="" val="2458060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6B8590D-5BC7-4549-A179-8E018A13B73F}"/>
              </a:ext>
            </a:extLst>
          </p:cNvPr>
          <p:cNvSpPr>
            <a:spLocks noGrp="1"/>
          </p:cNvSpPr>
          <p:nvPr>
            <p:ph type="dt" sz="half" idx="10"/>
          </p:nvPr>
        </p:nvSpPr>
        <p:spPr>
          <a:xfrm>
            <a:off x="838200" y="6356350"/>
            <a:ext cx="2743200" cy="365125"/>
          </a:xfrm>
          <a:prstGeom prst="rect">
            <a:avLst/>
          </a:prstGeom>
        </p:spPr>
        <p:txBody>
          <a:bodyPr/>
          <a:lstStyle/>
          <a:p>
            <a:fld id="{D519EFD8-13DE-8D47-8FE4-F273983ECE68}" type="datetimeFigureOut">
              <a:rPr lang="en-US" smtClean="0"/>
              <a:pPr/>
              <a:t>2/16/2022</a:t>
            </a:fld>
            <a:endParaRPr lang="en-US"/>
          </a:p>
        </p:txBody>
      </p:sp>
      <p:sp>
        <p:nvSpPr>
          <p:cNvPr id="3" name="Footer Placeholder 2">
            <a:extLst>
              <a:ext uri="{FF2B5EF4-FFF2-40B4-BE49-F238E27FC236}">
                <a16:creationId xmlns:a16="http://schemas.microsoft.com/office/drawing/2014/main" xmlns="" id="{0FFB9682-5512-8B45-A487-F18BCFB74B3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50A1C872-D1AC-BD4E-95BD-1D98F8D2054A}"/>
              </a:ext>
            </a:extLst>
          </p:cNvPr>
          <p:cNvSpPr>
            <a:spLocks noGrp="1"/>
          </p:cNvSpPr>
          <p:nvPr>
            <p:ph type="sldNum" sz="quarter" idx="12"/>
          </p:nvPr>
        </p:nvSpPr>
        <p:spPr>
          <a:xfrm>
            <a:off x="8610600" y="6356350"/>
            <a:ext cx="2743200" cy="365125"/>
          </a:xfrm>
          <a:prstGeom prst="rect">
            <a:avLst/>
          </a:prstGeom>
        </p:spPr>
        <p:txBody>
          <a:bodyPr/>
          <a:lstStyle/>
          <a:p>
            <a:fld id="{AACFAD96-DA2C-E942-9BCF-B3AA3DB48EA0}" type="slidenum">
              <a:rPr lang="en-US" smtClean="0"/>
              <a:pPr/>
              <a:t>‹#›</a:t>
            </a:fld>
            <a:endParaRPr lang="en-US"/>
          </a:p>
        </p:txBody>
      </p:sp>
    </p:spTree>
    <p:extLst>
      <p:ext uri="{BB962C8B-B14F-4D97-AF65-F5344CB8AC3E}">
        <p14:creationId xmlns:p14="http://schemas.microsoft.com/office/powerpoint/2010/main" xmlns="" val="3603745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AA5071-E83B-2D46-A524-8598F721C0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9DC4999-C05B-2746-A27F-884B7FE2B73F}"/>
              </a:ext>
            </a:extLst>
          </p:cNvPr>
          <p:cNvSpPr>
            <a:spLocks noGrp="1"/>
          </p:cNvSpPr>
          <p:nvPr>
            <p:ph idx="1"/>
          </p:nvPr>
        </p:nvSpPr>
        <p:spPr>
          <a:xfrm>
            <a:off x="5183188" y="1559859"/>
            <a:ext cx="6172200" cy="43011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69A277D-6437-7747-B15D-FBB93BD047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F5EE309-7811-A943-9527-6BEFFDF20C43}"/>
              </a:ext>
            </a:extLst>
          </p:cNvPr>
          <p:cNvSpPr>
            <a:spLocks noGrp="1"/>
          </p:cNvSpPr>
          <p:nvPr>
            <p:ph type="dt" sz="half" idx="10"/>
          </p:nvPr>
        </p:nvSpPr>
        <p:spPr>
          <a:xfrm>
            <a:off x="838200" y="6356350"/>
            <a:ext cx="2743200" cy="365125"/>
          </a:xfrm>
          <a:prstGeom prst="rect">
            <a:avLst/>
          </a:prstGeom>
        </p:spPr>
        <p:txBody>
          <a:bodyPr/>
          <a:lstStyle/>
          <a:p>
            <a:fld id="{D519EFD8-13DE-8D47-8FE4-F273983ECE68}" type="datetimeFigureOut">
              <a:rPr lang="en-US" smtClean="0"/>
              <a:pPr/>
              <a:t>2/16/2022</a:t>
            </a:fld>
            <a:endParaRPr lang="en-US"/>
          </a:p>
        </p:txBody>
      </p:sp>
      <p:sp>
        <p:nvSpPr>
          <p:cNvPr id="6" name="Footer Placeholder 5">
            <a:extLst>
              <a:ext uri="{FF2B5EF4-FFF2-40B4-BE49-F238E27FC236}">
                <a16:creationId xmlns:a16="http://schemas.microsoft.com/office/drawing/2014/main" xmlns="" id="{B6272305-A392-9446-8A02-5B0FE2DF51A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89D6F317-307F-014D-8FC8-3929D0CB2B33}"/>
              </a:ext>
            </a:extLst>
          </p:cNvPr>
          <p:cNvSpPr>
            <a:spLocks noGrp="1"/>
          </p:cNvSpPr>
          <p:nvPr>
            <p:ph type="sldNum" sz="quarter" idx="12"/>
          </p:nvPr>
        </p:nvSpPr>
        <p:spPr>
          <a:xfrm>
            <a:off x="8610600" y="6356350"/>
            <a:ext cx="2743200" cy="365125"/>
          </a:xfrm>
          <a:prstGeom prst="rect">
            <a:avLst/>
          </a:prstGeom>
        </p:spPr>
        <p:txBody>
          <a:bodyPr/>
          <a:lstStyle/>
          <a:p>
            <a:fld id="{AACFAD96-DA2C-E942-9BCF-B3AA3DB48EA0}" type="slidenum">
              <a:rPr lang="en-US" smtClean="0"/>
              <a:pPr/>
              <a:t>‹#›</a:t>
            </a:fld>
            <a:endParaRPr lang="en-US"/>
          </a:p>
        </p:txBody>
      </p:sp>
    </p:spTree>
    <p:extLst>
      <p:ext uri="{BB962C8B-B14F-4D97-AF65-F5344CB8AC3E}">
        <p14:creationId xmlns:p14="http://schemas.microsoft.com/office/powerpoint/2010/main" xmlns="" val="2802194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6C491D-A9A3-4D47-9FB4-EE22902C21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BC4D3C9-4CF2-3743-9028-5AF5BB5861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A8C1C3EF-3F18-7A4C-8417-A019374465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06A3649-DC32-F949-A7C5-9063E32FCD88}"/>
              </a:ext>
            </a:extLst>
          </p:cNvPr>
          <p:cNvSpPr>
            <a:spLocks noGrp="1"/>
          </p:cNvSpPr>
          <p:nvPr>
            <p:ph type="dt" sz="half" idx="10"/>
          </p:nvPr>
        </p:nvSpPr>
        <p:spPr>
          <a:xfrm>
            <a:off x="838200" y="6356350"/>
            <a:ext cx="2743200" cy="365125"/>
          </a:xfrm>
          <a:prstGeom prst="rect">
            <a:avLst/>
          </a:prstGeom>
        </p:spPr>
        <p:txBody>
          <a:bodyPr/>
          <a:lstStyle/>
          <a:p>
            <a:fld id="{D519EFD8-13DE-8D47-8FE4-F273983ECE68}" type="datetimeFigureOut">
              <a:rPr lang="en-US" smtClean="0"/>
              <a:pPr/>
              <a:t>2/16/2022</a:t>
            </a:fld>
            <a:endParaRPr lang="en-US"/>
          </a:p>
        </p:txBody>
      </p:sp>
      <p:sp>
        <p:nvSpPr>
          <p:cNvPr id="6" name="Footer Placeholder 5">
            <a:extLst>
              <a:ext uri="{FF2B5EF4-FFF2-40B4-BE49-F238E27FC236}">
                <a16:creationId xmlns:a16="http://schemas.microsoft.com/office/drawing/2014/main" xmlns="" id="{A3EB0FC9-BF05-B84E-9072-9E484196A39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8E6061D0-30C2-E143-8362-4320E2C45D85}"/>
              </a:ext>
            </a:extLst>
          </p:cNvPr>
          <p:cNvSpPr>
            <a:spLocks noGrp="1"/>
          </p:cNvSpPr>
          <p:nvPr>
            <p:ph type="sldNum" sz="quarter" idx="12"/>
          </p:nvPr>
        </p:nvSpPr>
        <p:spPr>
          <a:xfrm>
            <a:off x="8610600" y="6356350"/>
            <a:ext cx="2743200" cy="365125"/>
          </a:xfrm>
          <a:prstGeom prst="rect">
            <a:avLst/>
          </a:prstGeom>
        </p:spPr>
        <p:txBody>
          <a:bodyPr/>
          <a:lstStyle/>
          <a:p>
            <a:fld id="{AACFAD96-DA2C-E942-9BCF-B3AA3DB48EA0}" type="slidenum">
              <a:rPr lang="en-US" smtClean="0"/>
              <a:pPr/>
              <a:t>‹#›</a:t>
            </a:fld>
            <a:endParaRPr lang="en-US"/>
          </a:p>
        </p:txBody>
      </p:sp>
    </p:spTree>
    <p:extLst>
      <p:ext uri="{BB962C8B-B14F-4D97-AF65-F5344CB8AC3E}">
        <p14:creationId xmlns:p14="http://schemas.microsoft.com/office/powerpoint/2010/main" xmlns="" val="3148255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1054493-63C9-1B4A-A122-B3C86E5939C1}"/>
              </a:ext>
            </a:extLst>
          </p:cNvPr>
          <p:cNvSpPr>
            <a:spLocks noGrp="1"/>
          </p:cNvSpPr>
          <p:nvPr>
            <p:ph type="title"/>
          </p:nvPr>
        </p:nvSpPr>
        <p:spPr>
          <a:xfrm>
            <a:off x="342899" y="1381123"/>
            <a:ext cx="9272589" cy="762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77FF4B21-2400-F548-8F6D-61FC6FAA7C00}"/>
              </a:ext>
            </a:extLst>
          </p:cNvPr>
          <p:cNvSpPr>
            <a:spLocks noGrp="1"/>
          </p:cNvSpPr>
          <p:nvPr>
            <p:ph type="body" idx="1"/>
          </p:nvPr>
        </p:nvSpPr>
        <p:spPr>
          <a:xfrm>
            <a:off x="342899" y="2260599"/>
            <a:ext cx="11472863" cy="40052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34620549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6.emf"/></Relationships>
</file>

<file path=ppt/slides/_rels/slide4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6346F1-B1E7-8F47-B8E1-6F5536246BBA}"/>
              </a:ext>
            </a:extLst>
          </p:cNvPr>
          <p:cNvSpPr>
            <a:spLocks noGrp="1"/>
          </p:cNvSpPr>
          <p:nvPr>
            <p:ph type="ctrTitle"/>
          </p:nvPr>
        </p:nvSpPr>
        <p:spPr>
          <a:xfrm>
            <a:off x="1809750" y="4439016"/>
            <a:ext cx="8372475" cy="555314"/>
          </a:xfrm>
        </p:spPr>
        <p:txBody>
          <a:bodyPr>
            <a:normAutofit/>
          </a:bodyPr>
          <a:lstStyle/>
          <a:p>
            <a:r>
              <a:rPr lang="en-US" sz="3200" b="1" dirty="0">
                <a:solidFill>
                  <a:srgbClr val="000000"/>
                </a:solidFill>
                <a:latin typeface="Arial" panose="020B0604020202020204" pitchFamily="34" charset="0"/>
                <a:cs typeface="Arial" panose="020B0604020202020204" pitchFamily="34" charset="0"/>
              </a:rPr>
              <a:t>Festive </a:t>
            </a:r>
            <a:r>
              <a:rPr lang="en-GB" sz="3200" b="1" i="0" u="none" strike="noStrike" baseline="0" dirty="0">
                <a:solidFill>
                  <a:srgbClr val="000000"/>
                </a:solidFill>
                <a:latin typeface="Arial" panose="020B0604020202020204" pitchFamily="34" charset="0"/>
              </a:rPr>
              <a:t>Season 2021/22 Preliminary</a:t>
            </a:r>
            <a:endParaRPr lang="en-US" sz="3200" b="1"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xmlns="" id="{B0764A40-708B-4524-A208-3FA80FA5246B}"/>
              </a:ext>
            </a:extLst>
          </p:cNvPr>
          <p:cNvSpPr>
            <a:spLocks noGrp="1"/>
          </p:cNvSpPr>
          <p:nvPr>
            <p:ph type="subTitle" idx="1"/>
          </p:nvPr>
        </p:nvSpPr>
        <p:spPr>
          <a:xfrm>
            <a:off x="3040976" y="5312135"/>
            <a:ext cx="5384273" cy="537319"/>
          </a:xfrm>
        </p:spPr>
        <p:txBody>
          <a:bodyPr>
            <a:noAutofit/>
          </a:bodyPr>
          <a:lstStyle/>
          <a:p>
            <a:r>
              <a:rPr lang="en-US" sz="2000" dirty="0"/>
              <a:t> </a:t>
            </a:r>
            <a:r>
              <a:rPr lang="en-US" sz="2000" b="1" dirty="0"/>
              <a:t>Presentation by: RTMC</a:t>
            </a:r>
            <a:r>
              <a:rPr lang="en-US" sz="2000" dirty="0"/>
              <a:t/>
            </a:r>
            <a:br>
              <a:rPr lang="en-US" sz="2000" dirty="0"/>
            </a:br>
            <a:endParaRPr lang="en-US" sz="2000" dirty="0"/>
          </a:p>
        </p:txBody>
      </p:sp>
    </p:spTree>
    <p:extLst>
      <p:ext uri="{BB962C8B-B14F-4D97-AF65-F5344CB8AC3E}">
        <p14:creationId xmlns:p14="http://schemas.microsoft.com/office/powerpoint/2010/main" xmlns="" val="1479916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263C9E-34EE-4D6E-9268-38261EA3E909}"/>
              </a:ext>
            </a:extLst>
          </p:cNvPr>
          <p:cNvSpPr>
            <a:spLocks noGrp="1"/>
          </p:cNvSpPr>
          <p:nvPr>
            <p:ph type="title"/>
          </p:nvPr>
        </p:nvSpPr>
        <p:spPr>
          <a:xfrm>
            <a:off x="284979" y="542925"/>
            <a:ext cx="10047741" cy="762000"/>
          </a:xfrm>
        </p:spPr>
        <p:txBody>
          <a:bodyPr>
            <a:normAutofit fontScale="90000"/>
          </a:bodyPr>
          <a:lstStyle/>
          <a:p>
            <a:r>
              <a:rPr lang="en-GB" sz="2400" dirty="0">
                <a:ln w="0"/>
                <a:solidFill>
                  <a:schemeClr val="tx1"/>
                </a:solidFill>
                <a:effectLst/>
                <a:latin typeface="Arial" panose="020B0604020202020204" pitchFamily="34" charset="0"/>
                <a:cs typeface="Arial" panose="020B0604020202020204" pitchFamily="34" charset="0"/>
              </a:rPr>
              <a:t>Summary of Road Safety activities</a:t>
            </a:r>
            <a:br>
              <a:rPr lang="en-GB" sz="2400" dirty="0">
                <a:ln w="0"/>
                <a:solidFill>
                  <a:schemeClr val="tx1"/>
                </a:solidFill>
                <a:effectLst/>
                <a:latin typeface="Arial" panose="020B0604020202020204" pitchFamily="34" charset="0"/>
                <a:cs typeface="Arial" panose="020B0604020202020204" pitchFamily="34" charset="0"/>
              </a:rPr>
            </a:br>
            <a:r>
              <a:rPr lang="en-ZA" sz="2700" dirty="0">
                <a:ln w="0"/>
                <a:solidFill>
                  <a:schemeClr val="tx1"/>
                </a:solidFill>
                <a:effectLst/>
                <a:latin typeface="Arial" panose="020B0604020202020204" pitchFamily="34" charset="0"/>
                <a:cs typeface="Arial" panose="020B0604020202020204" pitchFamily="34" charset="0"/>
              </a:rPr>
              <a:t>Below is a summary on the number of Road Safety activities conducted per Province</a:t>
            </a:r>
            <a:r>
              <a:rPr lang="en-ZA" dirty="0"/>
              <a:t/>
            </a:r>
            <a:br>
              <a:rPr lang="en-ZA" dirty="0"/>
            </a:br>
            <a:endParaRPr lang="en-ZA" dirty="0"/>
          </a:p>
        </p:txBody>
      </p:sp>
      <p:graphicFrame>
        <p:nvGraphicFramePr>
          <p:cNvPr id="4" name="Table 4">
            <a:extLst>
              <a:ext uri="{FF2B5EF4-FFF2-40B4-BE49-F238E27FC236}">
                <a16:creationId xmlns:a16="http://schemas.microsoft.com/office/drawing/2014/main" xmlns="" id="{5D247CD1-84B1-4178-B687-2AD83D790CC3}"/>
              </a:ext>
            </a:extLst>
          </p:cNvPr>
          <p:cNvGraphicFramePr>
            <a:graphicFrameLocks noGrp="1"/>
          </p:cNvGraphicFramePr>
          <p:nvPr>
            <p:ph idx="1"/>
          </p:nvPr>
        </p:nvGraphicFramePr>
        <p:xfrm>
          <a:off x="320326" y="1552031"/>
          <a:ext cx="8004550" cy="4572000"/>
        </p:xfrm>
        <a:graphic>
          <a:graphicData uri="http://schemas.openxmlformats.org/drawingml/2006/table">
            <a:tbl>
              <a:tblPr firstRow="1" bandRow="1">
                <a:tableStyleId>{5C22544A-7EE6-4342-B048-85BDC9FD1C3A}</a:tableStyleId>
              </a:tblPr>
              <a:tblGrid>
                <a:gridCol w="2213324">
                  <a:extLst>
                    <a:ext uri="{9D8B030D-6E8A-4147-A177-3AD203B41FA5}">
                      <a16:colId xmlns:a16="http://schemas.microsoft.com/office/drawing/2014/main" xmlns="" val="3642842434"/>
                    </a:ext>
                  </a:extLst>
                </a:gridCol>
                <a:gridCol w="5791226">
                  <a:extLst>
                    <a:ext uri="{9D8B030D-6E8A-4147-A177-3AD203B41FA5}">
                      <a16:colId xmlns:a16="http://schemas.microsoft.com/office/drawing/2014/main" xmlns="" val="609420367"/>
                    </a:ext>
                  </a:extLst>
                </a:gridCol>
              </a:tblGrid>
              <a:tr h="370840">
                <a:tc>
                  <a:txBody>
                    <a:bodyPr/>
                    <a:lstStyle/>
                    <a:p>
                      <a:r>
                        <a:rPr lang="en-GB" sz="2400" dirty="0"/>
                        <a:t>Province</a:t>
                      </a:r>
                      <a:endParaRPr lang="en-ZA" sz="2400" dirty="0"/>
                    </a:p>
                  </a:txBody>
                  <a:tcPr/>
                </a:tc>
                <a:tc>
                  <a:txBody>
                    <a:bodyPr/>
                    <a:lstStyle/>
                    <a:p>
                      <a:r>
                        <a:rPr lang="en-GB" sz="2400" dirty="0"/>
                        <a:t>Number of Road Safety activities conducted</a:t>
                      </a:r>
                      <a:endParaRPr lang="en-ZA" sz="2400" dirty="0"/>
                    </a:p>
                  </a:txBody>
                  <a:tcPr/>
                </a:tc>
                <a:extLst>
                  <a:ext uri="{0D108BD9-81ED-4DB2-BD59-A6C34878D82A}">
                    <a16:rowId xmlns:a16="http://schemas.microsoft.com/office/drawing/2014/main" xmlns="" val="2543749513"/>
                  </a:ext>
                </a:extLst>
              </a:tr>
              <a:tr h="370840">
                <a:tc>
                  <a:txBody>
                    <a:bodyPr/>
                    <a:lstStyle/>
                    <a:p>
                      <a:r>
                        <a:rPr lang="en-GB" sz="2400" dirty="0"/>
                        <a:t>Mpumalanga</a:t>
                      </a:r>
                      <a:endParaRPr lang="en-ZA" sz="2400" dirty="0"/>
                    </a:p>
                  </a:txBody>
                  <a:tcPr/>
                </a:tc>
                <a:tc>
                  <a:txBody>
                    <a:bodyPr/>
                    <a:lstStyle/>
                    <a:p>
                      <a:r>
                        <a:rPr lang="en-GB" sz="2400" dirty="0"/>
                        <a:t>20</a:t>
                      </a:r>
                      <a:endParaRPr lang="en-ZA" sz="2400" dirty="0"/>
                    </a:p>
                  </a:txBody>
                  <a:tcPr/>
                </a:tc>
                <a:extLst>
                  <a:ext uri="{0D108BD9-81ED-4DB2-BD59-A6C34878D82A}">
                    <a16:rowId xmlns:a16="http://schemas.microsoft.com/office/drawing/2014/main" xmlns="" val="2343375807"/>
                  </a:ext>
                </a:extLst>
              </a:tr>
              <a:tr h="370840">
                <a:tc>
                  <a:txBody>
                    <a:bodyPr/>
                    <a:lstStyle/>
                    <a:p>
                      <a:r>
                        <a:rPr lang="en-GB" sz="2400" dirty="0"/>
                        <a:t>Eastern Cape</a:t>
                      </a:r>
                      <a:endParaRPr lang="en-ZA" sz="2400" dirty="0"/>
                    </a:p>
                  </a:txBody>
                  <a:tcPr/>
                </a:tc>
                <a:tc>
                  <a:txBody>
                    <a:bodyPr/>
                    <a:lstStyle/>
                    <a:p>
                      <a:r>
                        <a:rPr lang="en-GB" sz="2400" dirty="0"/>
                        <a:t>106</a:t>
                      </a:r>
                      <a:endParaRPr lang="en-ZA" sz="2400" dirty="0"/>
                    </a:p>
                  </a:txBody>
                  <a:tcPr/>
                </a:tc>
                <a:extLst>
                  <a:ext uri="{0D108BD9-81ED-4DB2-BD59-A6C34878D82A}">
                    <a16:rowId xmlns:a16="http://schemas.microsoft.com/office/drawing/2014/main" xmlns="" val="45974869"/>
                  </a:ext>
                </a:extLst>
              </a:tr>
              <a:tr h="370840">
                <a:tc>
                  <a:txBody>
                    <a:bodyPr/>
                    <a:lstStyle/>
                    <a:p>
                      <a:r>
                        <a:rPr lang="en-GB" sz="2400" dirty="0"/>
                        <a:t>KwaZulu Natal</a:t>
                      </a:r>
                      <a:endParaRPr lang="en-ZA" sz="2400" dirty="0"/>
                    </a:p>
                  </a:txBody>
                  <a:tcPr/>
                </a:tc>
                <a:tc>
                  <a:txBody>
                    <a:bodyPr/>
                    <a:lstStyle/>
                    <a:p>
                      <a:r>
                        <a:rPr lang="en-GB" sz="2400" dirty="0"/>
                        <a:t>64</a:t>
                      </a:r>
                      <a:endParaRPr lang="en-ZA" sz="2400" dirty="0"/>
                    </a:p>
                  </a:txBody>
                  <a:tcPr/>
                </a:tc>
                <a:extLst>
                  <a:ext uri="{0D108BD9-81ED-4DB2-BD59-A6C34878D82A}">
                    <a16:rowId xmlns:a16="http://schemas.microsoft.com/office/drawing/2014/main" xmlns="" val="2330789071"/>
                  </a:ext>
                </a:extLst>
              </a:tr>
              <a:tr h="370840">
                <a:tc>
                  <a:txBody>
                    <a:bodyPr/>
                    <a:lstStyle/>
                    <a:p>
                      <a:r>
                        <a:rPr lang="en-GB" sz="2400" dirty="0"/>
                        <a:t>Free State</a:t>
                      </a:r>
                      <a:endParaRPr lang="en-ZA" sz="2400" dirty="0"/>
                    </a:p>
                  </a:txBody>
                  <a:tcPr/>
                </a:tc>
                <a:tc>
                  <a:txBody>
                    <a:bodyPr/>
                    <a:lstStyle/>
                    <a:p>
                      <a:r>
                        <a:rPr lang="en-GB" sz="2400" dirty="0"/>
                        <a:t>17</a:t>
                      </a:r>
                      <a:endParaRPr lang="en-ZA" sz="2400" dirty="0"/>
                    </a:p>
                  </a:txBody>
                  <a:tcPr/>
                </a:tc>
                <a:extLst>
                  <a:ext uri="{0D108BD9-81ED-4DB2-BD59-A6C34878D82A}">
                    <a16:rowId xmlns:a16="http://schemas.microsoft.com/office/drawing/2014/main" xmlns="" val="4111460709"/>
                  </a:ext>
                </a:extLst>
              </a:tr>
              <a:tr h="370840">
                <a:tc>
                  <a:txBody>
                    <a:bodyPr/>
                    <a:lstStyle/>
                    <a:p>
                      <a:r>
                        <a:rPr lang="en-GB" sz="2400" dirty="0"/>
                        <a:t>Western Cape</a:t>
                      </a:r>
                      <a:endParaRPr lang="en-ZA" sz="2400" dirty="0"/>
                    </a:p>
                  </a:txBody>
                  <a:tcPr/>
                </a:tc>
                <a:tc>
                  <a:txBody>
                    <a:bodyPr/>
                    <a:lstStyle/>
                    <a:p>
                      <a:r>
                        <a:rPr lang="en-GB" sz="2400" dirty="0"/>
                        <a:t>31</a:t>
                      </a:r>
                      <a:endParaRPr lang="en-ZA" sz="2400" dirty="0"/>
                    </a:p>
                  </a:txBody>
                  <a:tcPr/>
                </a:tc>
                <a:extLst>
                  <a:ext uri="{0D108BD9-81ED-4DB2-BD59-A6C34878D82A}">
                    <a16:rowId xmlns:a16="http://schemas.microsoft.com/office/drawing/2014/main" xmlns="" val="1296009020"/>
                  </a:ext>
                </a:extLst>
              </a:tr>
              <a:tr h="370840">
                <a:tc>
                  <a:txBody>
                    <a:bodyPr/>
                    <a:lstStyle/>
                    <a:p>
                      <a:r>
                        <a:rPr lang="en-GB" sz="2400" dirty="0"/>
                        <a:t>North West</a:t>
                      </a:r>
                      <a:endParaRPr lang="en-ZA" sz="2400" dirty="0"/>
                    </a:p>
                  </a:txBody>
                  <a:tcPr/>
                </a:tc>
                <a:tc>
                  <a:txBody>
                    <a:bodyPr/>
                    <a:lstStyle/>
                    <a:p>
                      <a:r>
                        <a:rPr lang="en-GB" sz="2400" dirty="0"/>
                        <a:t>28</a:t>
                      </a:r>
                      <a:endParaRPr lang="en-ZA" sz="2400" dirty="0"/>
                    </a:p>
                  </a:txBody>
                  <a:tcPr/>
                </a:tc>
                <a:extLst>
                  <a:ext uri="{0D108BD9-81ED-4DB2-BD59-A6C34878D82A}">
                    <a16:rowId xmlns:a16="http://schemas.microsoft.com/office/drawing/2014/main" xmlns="" val="3581381534"/>
                  </a:ext>
                </a:extLst>
              </a:tr>
              <a:tr h="370840">
                <a:tc>
                  <a:txBody>
                    <a:bodyPr/>
                    <a:lstStyle/>
                    <a:p>
                      <a:r>
                        <a:rPr lang="en-GB" sz="2400" dirty="0"/>
                        <a:t>Gauteng</a:t>
                      </a:r>
                      <a:endParaRPr lang="en-ZA" sz="2400" dirty="0"/>
                    </a:p>
                  </a:txBody>
                  <a:tcPr/>
                </a:tc>
                <a:tc>
                  <a:txBody>
                    <a:bodyPr/>
                    <a:lstStyle/>
                    <a:p>
                      <a:r>
                        <a:rPr lang="en-GB" sz="2400" dirty="0"/>
                        <a:t>25</a:t>
                      </a:r>
                      <a:endParaRPr lang="en-ZA" sz="2400" dirty="0"/>
                    </a:p>
                  </a:txBody>
                  <a:tcPr/>
                </a:tc>
                <a:extLst>
                  <a:ext uri="{0D108BD9-81ED-4DB2-BD59-A6C34878D82A}">
                    <a16:rowId xmlns:a16="http://schemas.microsoft.com/office/drawing/2014/main" xmlns="" val="1381040371"/>
                  </a:ext>
                </a:extLst>
              </a:tr>
              <a:tr h="370840">
                <a:tc>
                  <a:txBody>
                    <a:bodyPr/>
                    <a:lstStyle/>
                    <a:p>
                      <a:r>
                        <a:rPr lang="en-GB" sz="2400" dirty="0"/>
                        <a:t>Limpopo</a:t>
                      </a:r>
                      <a:endParaRPr lang="en-ZA" sz="2400" dirty="0"/>
                    </a:p>
                  </a:txBody>
                  <a:tcPr/>
                </a:tc>
                <a:tc>
                  <a:txBody>
                    <a:bodyPr/>
                    <a:lstStyle/>
                    <a:p>
                      <a:r>
                        <a:rPr lang="en-GB" sz="2400" dirty="0"/>
                        <a:t>29</a:t>
                      </a:r>
                      <a:endParaRPr lang="en-ZA" sz="2400" dirty="0"/>
                    </a:p>
                  </a:txBody>
                  <a:tcPr/>
                </a:tc>
                <a:extLst>
                  <a:ext uri="{0D108BD9-81ED-4DB2-BD59-A6C34878D82A}">
                    <a16:rowId xmlns:a16="http://schemas.microsoft.com/office/drawing/2014/main" xmlns="" val="275290192"/>
                  </a:ext>
                </a:extLst>
              </a:tr>
              <a:tr h="370840">
                <a:tc>
                  <a:txBody>
                    <a:bodyPr/>
                    <a:lstStyle/>
                    <a:p>
                      <a:r>
                        <a:rPr lang="en-GB" sz="2400" b="1" dirty="0"/>
                        <a:t>Total</a:t>
                      </a:r>
                      <a:endParaRPr lang="en-ZA" sz="2400" b="1" dirty="0"/>
                    </a:p>
                  </a:txBody>
                  <a:tcPr/>
                </a:tc>
                <a:tc>
                  <a:txBody>
                    <a:bodyPr/>
                    <a:lstStyle/>
                    <a:p>
                      <a:r>
                        <a:rPr lang="en-GB" sz="2400" b="1" dirty="0"/>
                        <a:t>320</a:t>
                      </a:r>
                      <a:endParaRPr lang="en-ZA" sz="2400" b="1" dirty="0"/>
                    </a:p>
                  </a:txBody>
                  <a:tcPr/>
                </a:tc>
                <a:extLst>
                  <a:ext uri="{0D108BD9-81ED-4DB2-BD59-A6C34878D82A}">
                    <a16:rowId xmlns:a16="http://schemas.microsoft.com/office/drawing/2014/main" xmlns="" val="1002687950"/>
                  </a:ext>
                </a:extLst>
              </a:tr>
            </a:tbl>
          </a:graphicData>
        </a:graphic>
      </p:graphicFrame>
      <p:sp>
        <p:nvSpPr>
          <p:cNvPr id="5" name="Oval 4">
            <a:extLst>
              <a:ext uri="{FF2B5EF4-FFF2-40B4-BE49-F238E27FC236}">
                <a16:creationId xmlns:a16="http://schemas.microsoft.com/office/drawing/2014/main" xmlns="" id="{EE4F5DED-8997-44D1-BAFF-13AB208FF8E3}"/>
              </a:ext>
            </a:extLst>
          </p:cNvPr>
          <p:cNvSpPr/>
          <p:nvPr/>
        </p:nvSpPr>
        <p:spPr>
          <a:xfrm>
            <a:off x="7077101" y="2994543"/>
            <a:ext cx="4495774" cy="2501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A total of 320 Road Safety activities were conducted from 1 December – 31 December 2021</a:t>
            </a:r>
            <a:endParaRPr lang="en-ZA" sz="2800" dirty="0"/>
          </a:p>
        </p:txBody>
      </p:sp>
    </p:spTree>
    <p:extLst>
      <p:ext uri="{BB962C8B-B14F-4D97-AF65-F5344CB8AC3E}">
        <p14:creationId xmlns:p14="http://schemas.microsoft.com/office/powerpoint/2010/main" xmlns="" val="60603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76B83A-A6A8-4D3D-BBCD-BF1AA4D35B55}"/>
              </a:ext>
            </a:extLst>
          </p:cNvPr>
          <p:cNvSpPr>
            <a:spLocks noGrp="1"/>
          </p:cNvSpPr>
          <p:nvPr>
            <p:ph type="title"/>
          </p:nvPr>
        </p:nvSpPr>
        <p:spPr>
          <a:xfrm>
            <a:off x="208779" y="266700"/>
            <a:ext cx="10047741" cy="762000"/>
          </a:xfrm>
        </p:spPr>
        <p:txBody>
          <a:bodyPr/>
          <a:lstStyle/>
          <a:p>
            <a:r>
              <a:rPr lang="en-GB" sz="2400" dirty="0">
                <a:ln w="0"/>
                <a:solidFill>
                  <a:schemeClr val="tx1"/>
                </a:solidFill>
                <a:effectLst/>
                <a:latin typeface="Arial" panose="020B0604020202020204" pitchFamily="34" charset="0"/>
                <a:cs typeface="Arial" panose="020B0604020202020204" pitchFamily="34" charset="0"/>
              </a:rPr>
              <a:t>Types of interventions</a:t>
            </a:r>
            <a:endParaRPr lang="en-ZA" dirty="0">
              <a:ln w="0"/>
              <a:solidFill>
                <a:schemeClr val="tx1"/>
              </a:solidFill>
              <a:effectLs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EB4C2B00-94FC-4C93-95C0-4C6E1A2FAFA6}"/>
              </a:ext>
            </a:extLst>
          </p:cNvPr>
          <p:cNvSpPr>
            <a:spLocks noGrp="1"/>
          </p:cNvSpPr>
          <p:nvPr>
            <p:ph idx="1"/>
          </p:nvPr>
        </p:nvSpPr>
        <p:spPr>
          <a:xfrm>
            <a:off x="294968" y="1417319"/>
            <a:ext cx="11579353" cy="4564381"/>
          </a:xfrm>
        </p:spPr>
        <p:txBody>
          <a:bodyPr>
            <a:normAutofit fontScale="77500" lnSpcReduction="20000"/>
          </a:bodyPr>
          <a:lstStyle/>
          <a:p>
            <a:r>
              <a:rPr lang="en-GB" b="1" dirty="0"/>
              <a:t>The types of interventions conducted included:</a:t>
            </a:r>
            <a:r>
              <a:rPr lang="en-GB" dirty="0"/>
              <a:t/>
            </a:r>
            <a:br>
              <a:rPr lang="en-GB" dirty="0"/>
            </a:br>
            <a:endParaRPr lang="en-GB" dirty="0"/>
          </a:p>
          <a:p>
            <a:pPr marL="342900" indent="-342900">
              <a:buFont typeface="Wingdings" panose="05000000000000000000" pitchFamily="2" charset="2"/>
              <a:buChar char="ü"/>
            </a:pPr>
            <a:r>
              <a:rPr lang="en-GB" dirty="0"/>
              <a:t>Taxi rank interventions, with specific attention to long distance taxis</a:t>
            </a:r>
          </a:p>
          <a:p>
            <a:pPr marL="342900" indent="-342900">
              <a:buFont typeface="Wingdings" panose="05000000000000000000" pitchFamily="2" charset="2"/>
              <a:buChar char="ü"/>
            </a:pPr>
            <a:r>
              <a:rPr lang="en-GB" dirty="0"/>
              <a:t>Awareness interventions at malls, Engen garages, Total Energies, bus depots. Petro Ports, Ultra Cities along National routes</a:t>
            </a:r>
          </a:p>
          <a:p>
            <a:pPr marL="342900" indent="-342900">
              <a:buFont typeface="Wingdings" panose="05000000000000000000" pitchFamily="2" charset="2"/>
              <a:buChar char="ü"/>
            </a:pPr>
            <a:r>
              <a:rPr lang="en-GB" dirty="0"/>
              <a:t>Fatigue management at Road blocks</a:t>
            </a:r>
          </a:p>
          <a:p>
            <a:pPr marL="342900" indent="-342900">
              <a:buFont typeface="Wingdings" panose="05000000000000000000" pitchFamily="2" charset="2"/>
              <a:buChar char="ü"/>
            </a:pPr>
            <a:r>
              <a:rPr lang="en-GB" dirty="0"/>
              <a:t>Weighbridge interventions directed at freight</a:t>
            </a:r>
          </a:p>
          <a:p>
            <a:pPr marL="342900" indent="-342900">
              <a:buFont typeface="Wingdings" panose="05000000000000000000" pitchFamily="2" charset="2"/>
              <a:buChar char="ü"/>
            </a:pPr>
            <a:r>
              <a:rPr lang="en-GB" dirty="0" err="1"/>
              <a:t>Hazloc</a:t>
            </a:r>
            <a:r>
              <a:rPr lang="en-GB" dirty="0"/>
              <a:t> Roadside interventions</a:t>
            </a:r>
          </a:p>
          <a:p>
            <a:pPr marL="342900" indent="-342900">
              <a:buFont typeface="Wingdings" panose="05000000000000000000" pitchFamily="2" charset="2"/>
              <a:buChar char="ü"/>
            </a:pPr>
            <a:r>
              <a:rPr lang="en-GB" dirty="0"/>
              <a:t>Exhibitions</a:t>
            </a:r>
          </a:p>
          <a:p>
            <a:pPr marL="342900" indent="-342900">
              <a:buFont typeface="Wingdings" panose="05000000000000000000" pitchFamily="2" charset="2"/>
              <a:buChar char="ü"/>
            </a:pPr>
            <a:r>
              <a:rPr lang="en-GB" dirty="0"/>
              <a:t>Road blocks</a:t>
            </a:r>
          </a:p>
          <a:p>
            <a:pPr marL="342900" indent="-342900">
              <a:buFont typeface="Wingdings" panose="05000000000000000000" pitchFamily="2" charset="2"/>
              <a:buChar char="ü"/>
            </a:pPr>
            <a:r>
              <a:rPr lang="en-GB" dirty="0"/>
              <a:t>Faith based gatherings</a:t>
            </a:r>
          </a:p>
          <a:p>
            <a:pPr marL="342900" indent="-342900">
              <a:buFont typeface="Wingdings" panose="05000000000000000000" pitchFamily="2" charset="2"/>
              <a:buChar char="ü"/>
            </a:pPr>
            <a:r>
              <a:rPr lang="en-GB" dirty="0"/>
              <a:t>Clinics</a:t>
            </a:r>
          </a:p>
          <a:p>
            <a:pPr marL="342900" indent="-342900">
              <a:buFont typeface="Wingdings" panose="05000000000000000000" pitchFamily="2" charset="2"/>
              <a:buChar char="ü"/>
            </a:pPr>
            <a:r>
              <a:rPr lang="en-GB" dirty="0"/>
              <a:t>Radio and TV Commercials promoting Road Safety</a:t>
            </a:r>
            <a:endParaRPr lang="en-ZA" dirty="0"/>
          </a:p>
        </p:txBody>
      </p:sp>
    </p:spTree>
    <p:extLst>
      <p:ext uri="{BB962C8B-B14F-4D97-AF65-F5344CB8AC3E}">
        <p14:creationId xmlns:p14="http://schemas.microsoft.com/office/powerpoint/2010/main" xmlns="" val="2878043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AD15FC-2789-447D-B3EC-421778119980}"/>
              </a:ext>
            </a:extLst>
          </p:cNvPr>
          <p:cNvSpPr>
            <a:spLocks noGrp="1"/>
          </p:cNvSpPr>
          <p:nvPr>
            <p:ph type="title"/>
          </p:nvPr>
        </p:nvSpPr>
        <p:spPr>
          <a:xfrm>
            <a:off x="294968" y="276225"/>
            <a:ext cx="10047741" cy="762000"/>
          </a:xfrm>
        </p:spPr>
        <p:txBody>
          <a:bodyPr>
            <a:normAutofit/>
          </a:bodyPr>
          <a:lstStyle/>
          <a:p>
            <a:r>
              <a:rPr lang="en-GB" sz="3200" dirty="0">
                <a:ln w="0"/>
                <a:solidFill>
                  <a:schemeClr val="tx1"/>
                </a:solidFill>
                <a:effectLst/>
                <a:latin typeface="Arial" panose="020B0604020202020204" pitchFamily="34" charset="0"/>
                <a:cs typeface="Arial" panose="020B0604020202020204" pitchFamily="34" charset="0"/>
              </a:rPr>
              <a:t>Impact of Covid-19 on Road Safety </a:t>
            </a:r>
            <a:endParaRPr lang="en-ZA" sz="3200" dirty="0">
              <a:ln w="0"/>
              <a:solidFill>
                <a:schemeClr val="tx1"/>
              </a:solidFill>
              <a:effectLs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614782D9-EAD0-4C07-9BC5-3FB75D6A268D}"/>
              </a:ext>
            </a:extLst>
          </p:cNvPr>
          <p:cNvSpPr>
            <a:spLocks noGrp="1"/>
          </p:cNvSpPr>
          <p:nvPr>
            <p:ph idx="1"/>
          </p:nvPr>
        </p:nvSpPr>
        <p:spPr>
          <a:xfrm>
            <a:off x="294968" y="3009900"/>
            <a:ext cx="11725582" cy="3162300"/>
          </a:xfrm>
        </p:spPr>
        <p:txBody>
          <a:bodyPr>
            <a:normAutofit/>
          </a:bodyPr>
          <a:lstStyle/>
          <a:p>
            <a:endParaRPr lang="en-GB" sz="2400" dirty="0"/>
          </a:p>
          <a:p>
            <a:r>
              <a:rPr lang="en-GB" sz="2400" dirty="0"/>
              <a:t>COVID-19 had a positive impact of road crash fatalities in 2020, resulting in 9 961 deaths during the calendar year. Furthermore, its impact in 2021 was largely influenced by the imposed lockdown regulations, which reduced road traffic volumes</a:t>
            </a:r>
          </a:p>
          <a:p>
            <a:r>
              <a:rPr lang="en-GB" sz="2400" dirty="0"/>
              <a:t>With the alert level been on 1 and the curfew restrictions been lifted, increased traffic volumes were observed which resulted in an increase in road crashes and fatalities.</a:t>
            </a:r>
          </a:p>
          <a:p>
            <a:r>
              <a:rPr lang="en-GB" sz="2400" b="1" dirty="0"/>
              <a:t>In comparison the 2021/22 Festive Season had more fatalities per crash vs the previous year (120 fatalities per 100 crashes vs. 130 fatalities per 100 crashes)</a:t>
            </a:r>
          </a:p>
        </p:txBody>
      </p:sp>
      <p:graphicFrame>
        <p:nvGraphicFramePr>
          <p:cNvPr id="4" name="Table 4">
            <a:extLst>
              <a:ext uri="{FF2B5EF4-FFF2-40B4-BE49-F238E27FC236}">
                <a16:creationId xmlns:a16="http://schemas.microsoft.com/office/drawing/2014/main" xmlns="" id="{B7EFA94F-86C7-46D2-97D9-6447379B9053}"/>
              </a:ext>
            </a:extLst>
          </p:cNvPr>
          <p:cNvGraphicFramePr>
            <a:graphicFrameLocks noGrp="1"/>
          </p:cNvGraphicFramePr>
          <p:nvPr/>
        </p:nvGraphicFramePr>
        <p:xfrm>
          <a:off x="294968" y="1038225"/>
          <a:ext cx="11725582" cy="2286000"/>
        </p:xfrm>
        <a:graphic>
          <a:graphicData uri="http://schemas.openxmlformats.org/drawingml/2006/table">
            <a:tbl>
              <a:tblPr firstRow="1" bandRow="1">
                <a:tableStyleId>{5C22544A-7EE6-4342-B048-85BDC9FD1C3A}</a:tableStyleId>
              </a:tblPr>
              <a:tblGrid>
                <a:gridCol w="6567173">
                  <a:extLst>
                    <a:ext uri="{9D8B030D-6E8A-4147-A177-3AD203B41FA5}">
                      <a16:colId xmlns:a16="http://schemas.microsoft.com/office/drawing/2014/main" xmlns="" val="2693847416"/>
                    </a:ext>
                  </a:extLst>
                </a:gridCol>
                <a:gridCol w="5158409">
                  <a:extLst>
                    <a:ext uri="{9D8B030D-6E8A-4147-A177-3AD203B41FA5}">
                      <a16:colId xmlns:a16="http://schemas.microsoft.com/office/drawing/2014/main" xmlns="" val="3190485245"/>
                    </a:ext>
                  </a:extLst>
                </a:gridCol>
              </a:tblGrid>
              <a:tr h="370840">
                <a:tc>
                  <a:txBody>
                    <a:bodyPr/>
                    <a:lstStyle/>
                    <a:p>
                      <a:r>
                        <a:rPr lang="en-GB" sz="2400" dirty="0"/>
                        <a:t>Timeframe</a:t>
                      </a:r>
                      <a:endParaRPr lang="en-ZA" sz="2400" dirty="0"/>
                    </a:p>
                  </a:txBody>
                  <a:tcPr/>
                </a:tc>
                <a:tc>
                  <a:txBody>
                    <a:bodyPr/>
                    <a:lstStyle/>
                    <a:p>
                      <a:r>
                        <a:rPr lang="en-GB" sz="2400" dirty="0"/>
                        <a:t>Alert Level</a:t>
                      </a:r>
                      <a:endParaRPr lang="en-ZA" sz="2400" dirty="0"/>
                    </a:p>
                  </a:txBody>
                  <a:tcPr/>
                </a:tc>
                <a:extLst>
                  <a:ext uri="{0D108BD9-81ED-4DB2-BD59-A6C34878D82A}">
                    <a16:rowId xmlns:a16="http://schemas.microsoft.com/office/drawing/2014/main" xmlns="" val="79622044"/>
                  </a:ext>
                </a:extLst>
              </a:tr>
              <a:tr h="370840">
                <a:tc>
                  <a:txBody>
                    <a:bodyPr/>
                    <a:lstStyle/>
                    <a:p>
                      <a:r>
                        <a:rPr lang="en-GB" sz="2400" dirty="0"/>
                        <a:t>21 September 2020 – 28 December 2020</a:t>
                      </a:r>
                      <a:endParaRPr lang="en-ZA" sz="2400" dirty="0"/>
                    </a:p>
                  </a:txBody>
                  <a:tcPr/>
                </a:tc>
                <a:tc>
                  <a:txBody>
                    <a:bodyPr/>
                    <a:lstStyle/>
                    <a:p>
                      <a:r>
                        <a:rPr lang="en-GB" sz="2400" dirty="0"/>
                        <a:t>1</a:t>
                      </a:r>
                      <a:endParaRPr lang="en-ZA" sz="2400" dirty="0"/>
                    </a:p>
                  </a:txBody>
                  <a:tcPr/>
                </a:tc>
                <a:extLst>
                  <a:ext uri="{0D108BD9-81ED-4DB2-BD59-A6C34878D82A}">
                    <a16:rowId xmlns:a16="http://schemas.microsoft.com/office/drawing/2014/main" xmlns="" val="842385266"/>
                  </a:ext>
                </a:extLst>
              </a:tr>
              <a:tr h="370840">
                <a:tc>
                  <a:txBody>
                    <a:bodyPr/>
                    <a:lstStyle/>
                    <a:p>
                      <a:r>
                        <a:rPr lang="en-GB" sz="2400" dirty="0"/>
                        <a:t>29 December 2020– 28 February 2021</a:t>
                      </a:r>
                      <a:endParaRPr lang="en-ZA" sz="2400" dirty="0"/>
                    </a:p>
                  </a:txBody>
                  <a:tcPr/>
                </a:tc>
                <a:tc>
                  <a:txBody>
                    <a:bodyPr/>
                    <a:lstStyle/>
                    <a:p>
                      <a:r>
                        <a:rPr lang="en-GB" sz="2400" dirty="0"/>
                        <a:t>3</a:t>
                      </a:r>
                      <a:endParaRPr lang="en-ZA" sz="2400" dirty="0"/>
                    </a:p>
                  </a:txBody>
                  <a:tcPr/>
                </a:tc>
                <a:extLst>
                  <a:ext uri="{0D108BD9-81ED-4DB2-BD59-A6C34878D82A}">
                    <a16:rowId xmlns:a16="http://schemas.microsoft.com/office/drawing/2014/main" xmlns="" val="1856327877"/>
                  </a:ext>
                </a:extLst>
              </a:tr>
              <a:tr h="370840">
                <a:tc>
                  <a:txBody>
                    <a:bodyPr/>
                    <a:lstStyle/>
                    <a:p>
                      <a:r>
                        <a:rPr lang="en-ZA" sz="2400" dirty="0"/>
                        <a:t>1 October 2021 – 29 December 2021</a:t>
                      </a:r>
                    </a:p>
                  </a:txBody>
                  <a:tcPr/>
                </a:tc>
                <a:tc>
                  <a:txBody>
                    <a:bodyPr/>
                    <a:lstStyle/>
                    <a:p>
                      <a:r>
                        <a:rPr lang="en-GB" sz="2400" dirty="0"/>
                        <a:t>1</a:t>
                      </a:r>
                      <a:endParaRPr lang="en-ZA" sz="2400" dirty="0"/>
                    </a:p>
                  </a:txBody>
                  <a:tcPr/>
                </a:tc>
                <a:extLst>
                  <a:ext uri="{0D108BD9-81ED-4DB2-BD59-A6C34878D82A}">
                    <a16:rowId xmlns:a16="http://schemas.microsoft.com/office/drawing/2014/main" xmlns="" val="2266837961"/>
                  </a:ext>
                </a:extLst>
              </a:tr>
              <a:tr h="370840">
                <a:tc>
                  <a:txBody>
                    <a:bodyPr/>
                    <a:lstStyle/>
                    <a:p>
                      <a:r>
                        <a:rPr lang="en-GB" sz="2400" dirty="0"/>
                        <a:t>30 December 2021 – To date</a:t>
                      </a:r>
                      <a:endParaRPr lang="en-ZA" sz="2400" dirty="0"/>
                    </a:p>
                  </a:txBody>
                  <a:tcPr/>
                </a:tc>
                <a:tc>
                  <a:txBody>
                    <a:bodyPr/>
                    <a:lstStyle/>
                    <a:p>
                      <a:r>
                        <a:rPr lang="en-GB" sz="2400" dirty="0"/>
                        <a:t>1 (without the midnight curfew)</a:t>
                      </a:r>
                      <a:endParaRPr lang="en-ZA" sz="2400" dirty="0"/>
                    </a:p>
                  </a:txBody>
                  <a:tcPr/>
                </a:tc>
                <a:extLst>
                  <a:ext uri="{0D108BD9-81ED-4DB2-BD59-A6C34878D82A}">
                    <a16:rowId xmlns:a16="http://schemas.microsoft.com/office/drawing/2014/main" xmlns="" val="2669625526"/>
                  </a:ext>
                </a:extLst>
              </a:tr>
            </a:tbl>
          </a:graphicData>
        </a:graphic>
      </p:graphicFrame>
    </p:spTree>
    <p:extLst>
      <p:ext uri="{BB962C8B-B14F-4D97-AF65-F5344CB8AC3E}">
        <p14:creationId xmlns:p14="http://schemas.microsoft.com/office/powerpoint/2010/main" xmlns="" val="2989925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082967-2CD0-4810-AF7C-36EB96491F60}"/>
              </a:ext>
            </a:extLst>
          </p:cNvPr>
          <p:cNvSpPr>
            <a:spLocks noGrp="1"/>
          </p:cNvSpPr>
          <p:nvPr>
            <p:ph type="title"/>
          </p:nvPr>
        </p:nvSpPr>
        <p:spPr>
          <a:xfrm>
            <a:off x="242883" y="353559"/>
            <a:ext cx="9419108" cy="762000"/>
          </a:xfrm>
        </p:spPr>
        <p:txBody>
          <a:bodyPr>
            <a:normAutofit/>
          </a:bodyPr>
          <a:lstStyle/>
          <a:p>
            <a:r>
              <a:rPr lang="en-ZA" sz="3600" b="1" dirty="0"/>
              <a:t>Presentation Content</a:t>
            </a:r>
          </a:p>
        </p:txBody>
      </p:sp>
      <p:sp>
        <p:nvSpPr>
          <p:cNvPr id="3" name="Content Placeholder 2">
            <a:extLst>
              <a:ext uri="{FF2B5EF4-FFF2-40B4-BE49-F238E27FC236}">
                <a16:creationId xmlns:a16="http://schemas.microsoft.com/office/drawing/2014/main" xmlns="" id="{AC75B91B-63F1-4EF4-A0F4-84AEE326C0DB}"/>
              </a:ext>
            </a:extLst>
          </p:cNvPr>
          <p:cNvSpPr>
            <a:spLocks noGrp="1"/>
          </p:cNvSpPr>
          <p:nvPr>
            <p:ph idx="1"/>
          </p:nvPr>
        </p:nvSpPr>
        <p:spPr>
          <a:xfrm>
            <a:off x="306323" y="1533524"/>
            <a:ext cx="11579353" cy="4772026"/>
          </a:xfrm>
        </p:spPr>
        <p:txBody>
          <a:bodyPr>
            <a:normAutofit/>
          </a:bodyPr>
          <a:lstStyle/>
          <a:p>
            <a:pPr marL="571500" indent="-571500">
              <a:lnSpc>
                <a:spcPct val="150000"/>
              </a:lnSpc>
              <a:buFont typeface="Arial" panose="020B0604020202020204" pitchFamily="34" charset="0"/>
              <a:buChar char="•"/>
            </a:pPr>
            <a:r>
              <a:rPr lang="en-ZA" i="1" dirty="0"/>
              <a:t>Road Safety Interventions</a:t>
            </a:r>
          </a:p>
          <a:p>
            <a:pPr marL="571500" indent="-571500">
              <a:lnSpc>
                <a:spcPct val="150000"/>
              </a:lnSpc>
              <a:buFont typeface="Arial" panose="020B0604020202020204" pitchFamily="34" charset="0"/>
              <a:buChar char="•"/>
            </a:pPr>
            <a:r>
              <a:rPr lang="en-ZA" i="1" dirty="0"/>
              <a:t>Law Enforcement Interventions</a:t>
            </a:r>
          </a:p>
          <a:p>
            <a:pPr marL="571500" indent="-571500">
              <a:lnSpc>
                <a:spcPct val="150000"/>
              </a:lnSpc>
              <a:buFont typeface="Arial" panose="020B0604020202020204" pitchFamily="34" charset="0"/>
              <a:buChar char="•"/>
            </a:pPr>
            <a:r>
              <a:rPr lang="en-ZA" i="1" dirty="0"/>
              <a:t>Vehicle and Driver population</a:t>
            </a:r>
          </a:p>
          <a:p>
            <a:pPr marL="571500" indent="-571500">
              <a:lnSpc>
                <a:spcPct val="150000"/>
              </a:lnSpc>
              <a:buFont typeface="Arial" panose="020B0604020202020204" pitchFamily="34" charset="0"/>
              <a:buChar char="•"/>
            </a:pPr>
            <a:r>
              <a:rPr lang="en-ZA" i="1" dirty="0"/>
              <a:t>Overall Festive Season Statistics</a:t>
            </a:r>
          </a:p>
          <a:p>
            <a:pPr marL="571500" indent="-571500">
              <a:lnSpc>
                <a:spcPct val="150000"/>
              </a:lnSpc>
              <a:buFont typeface="Arial" panose="020B0604020202020204" pitchFamily="34" charset="0"/>
              <a:buChar char="•"/>
            </a:pPr>
            <a:r>
              <a:rPr lang="en-ZA" i="1" dirty="0"/>
              <a:t>Major Crashes </a:t>
            </a:r>
          </a:p>
          <a:p>
            <a:pPr marL="571500" indent="-571500">
              <a:lnSpc>
                <a:spcPct val="150000"/>
              </a:lnSpc>
              <a:buFont typeface="Arial" panose="020B0604020202020204" pitchFamily="34" charset="0"/>
              <a:buChar char="•"/>
            </a:pPr>
            <a:r>
              <a:rPr lang="en-ZA" i="1" dirty="0"/>
              <a:t>Discussion</a:t>
            </a:r>
          </a:p>
        </p:txBody>
      </p:sp>
      <p:sp>
        <p:nvSpPr>
          <p:cNvPr id="4" name="Rectangle 3">
            <a:extLst>
              <a:ext uri="{FF2B5EF4-FFF2-40B4-BE49-F238E27FC236}">
                <a16:creationId xmlns:a16="http://schemas.microsoft.com/office/drawing/2014/main" xmlns="" id="{12B74445-07EF-46CF-A5F9-DE93147E9E63}"/>
              </a:ext>
            </a:extLst>
          </p:cNvPr>
          <p:cNvSpPr/>
          <p:nvPr/>
        </p:nvSpPr>
        <p:spPr>
          <a:xfrm>
            <a:off x="142875" y="2352675"/>
            <a:ext cx="11906250" cy="69532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205196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83" y="304800"/>
            <a:ext cx="9419108" cy="979055"/>
          </a:xfrm>
        </p:spPr>
        <p:txBody>
          <a:bodyPr>
            <a:normAutofit/>
          </a:bodyPr>
          <a:lstStyle/>
          <a:p>
            <a:r>
              <a:rPr lang="en-ZA" b="1" i="0" u="none" strike="noStrike" baseline="0" dirty="0">
                <a:solidFill>
                  <a:srgbClr val="000000"/>
                </a:solidFill>
                <a:latin typeface="Arial" panose="020B0604020202020204" pitchFamily="34" charset="0"/>
                <a:cs typeface="Arial" panose="020B0604020202020204" pitchFamily="34" charset="0"/>
              </a:rPr>
              <a:t>Law Enforcement Performance as at 20 Dec 21</a:t>
            </a:r>
            <a:endParaRPr lang="en-US" b="1" dirty="0">
              <a:solidFill>
                <a:schemeClr val="tx1"/>
              </a:solidFill>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xmlns="" id="{1BE09C20-E278-46FE-BEDF-8662AABE4C8A}"/>
              </a:ext>
            </a:extLst>
          </p:cNvPr>
          <p:cNvGraphicFramePr>
            <a:graphicFrameLocks noGrp="1"/>
          </p:cNvGraphicFramePr>
          <p:nvPr/>
        </p:nvGraphicFramePr>
        <p:xfrm>
          <a:off x="369455" y="1283852"/>
          <a:ext cx="7878617" cy="4553529"/>
        </p:xfrm>
        <a:graphic>
          <a:graphicData uri="http://schemas.openxmlformats.org/drawingml/2006/table">
            <a:tbl>
              <a:tblPr>
                <a:tableStyleId>{5C22544A-7EE6-4342-B048-85BDC9FD1C3A}</a:tableStyleId>
              </a:tblPr>
              <a:tblGrid>
                <a:gridCol w="4744580">
                  <a:extLst>
                    <a:ext uri="{9D8B030D-6E8A-4147-A177-3AD203B41FA5}">
                      <a16:colId xmlns:a16="http://schemas.microsoft.com/office/drawing/2014/main" xmlns="" val="1282284455"/>
                    </a:ext>
                  </a:extLst>
                </a:gridCol>
                <a:gridCol w="1044679">
                  <a:extLst>
                    <a:ext uri="{9D8B030D-6E8A-4147-A177-3AD203B41FA5}">
                      <a16:colId xmlns:a16="http://schemas.microsoft.com/office/drawing/2014/main" xmlns="" val="3127550304"/>
                    </a:ext>
                  </a:extLst>
                </a:gridCol>
                <a:gridCol w="1082595">
                  <a:extLst>
                    <a:ext uri="{9D8B030D-6E8A-4147-A177-3AD203B41FA5}">
                      <a16:colId xmlns:a16="http://schemas.microsoft.com/office/drawing/2014/main" xmlns="" val="2512206315"/>
                    </a:ext>
                  </a:extLst>
                </a:gridCol>
                <a:gridCol w="1006763">
                  <a:extLst>
                    <a:ext uri="{9D8B030D-6E8A-4147-A177-3AD203B41FA5}">
                      <a16:colId xmlns:a16="http://schemas.microsoft.com/office/drawing/2014/main" xmlns="" val="3578937135"/>
                    </a:ext>
                  </a:extLst>
                </a:gridCol>
              </a:tblGrid>
              <a:tr h="717087">
                <a:tc>
                  <a:txBody>
                    <a:bodyPr/>
                    <a:lstStyle/>
                    <a:p>
                      <a:pPr algn="ctr" fontAlgn="b"/>
                      <a:r>
                        <a:rPr lang="en-ZA" sz="1600" b="1" i="0" u="none" strike="noStrike" dirty="0">
                          <a:solidFill>
                            <a:srgbClr val="000000"/>
                          </a:solidFill>
                          <a:effectLst/>
                          <a:latin typeface="Calibri" panose="020F0502020204030204" pitchFamily="34" charset="0"/>
                        </a:rPr>
                        <a:t>Law</a:t>
                      </a:r>
                      <a:r>
                        <a:rPr lang="en-ZA" sz="1600" b="1" i="0" u="none" strike="noStrike" baseline="0" dirty="0">
                          <a:solidFill>
                            <a:srgbClr val="000000"/>
                          </a:solidFill>
                          <a:effectLst/>
                          <a:latin typeface="Calibri" panose="020F0502020204030204" pitchFamily="34" charset="0"/>
                        </a:rPr>
                        <a:t> Enforcement Performance</a:t>
                      </a:r>
                      <a:endParaRPr lang="en-ZA" sz="1600" b="1" i="0" u="none" strike="noStrike" dirty="0">
                        <a:solidFill>
                          <a:srgbClr val="000000"/>
                        </a:solidFill>
                        <a:effectLst/>
                        <a:latin typeface="Calibri" panose="020F0502020204030204" pitchFamily="34" charset="0"/>
                      </a:endParaRPr>
                    </a:p>
                  </a:txBody>
                  <a:tcPr marL="7620" marR="7620" marT="7620" marB="0" anchor="b">
                    <a:gradFill flip="none" rotWithShape="1">
                      <a:gsLst>
                        <a:gs pos="0">
                          <a:schemeClr val="accent1">
                            <a:tint val="20000"/>
                            <a:shade val="30000"/>
                            <a:satMod val="115000"/>
                          </a:schemeClr>
                        </a:gs>
                        <a:gs pos="50000">
                          <a:schemeClr val="accent1">
                            <a:tint val="20000"/>
                            <a:shade val="67500"/>
                            <a:satMod val="115000"/>
                          </a:schemeClr>
                        </a:gs>
                        <a:gs pos="100000">
                          <a:schemeClr val="accent1">
                            <a:tint val="20000"/>
                            <a:shade val="100000"/>
                            <a:satMod val="115000"/>
                          </a:schemeClr>
                        </a:gs>
                      </a:gsLst>
                      <a:lin ang="8100000" scaled="1"/>
                      <a:tileRect/>
                    </a:gradFill>
                  </a:tcPr>
                </a:tc>
                <a:tc>
                  <a:txBody>
                    <a:bodyPr/>
                    <a:lstStyle/>
                    <a:p>
                      <a:pPr algn="ctr" fontAlgn="b"/>
                      <a:r>
                        <a:rPr lang="en-ZA" sz="1600" b="1" i="0" u="none" strike="noStrike" dirty="0">
                          <a:solidFill>
                            <a:srgbClr val="000000"/>
                          </a:solidFill>
                          <a:effectLst/>
                          <a:latin typeface="Calibri" panose="020F0502020204030204" pitchFamily="34" charset="0"/>
                        </a:rPr>
                        <a:t>2020</a:t>
                      </a:r>
                    </a:p>
                  </a:txBody>
                  <a:tcPr marL="7620" marR="7620" marT="7620" marB="0" anchor="b">
                    <a:gradFill flip="none" rotWithShape="1">
                      <a:gsLst>
                        <a:gs pos="0">
                          <a:schemeClr val="accent1">
                            <a:tint val="20000"/>
                            <a:shade val="30000"/>
                            <a:satMod val="115000"/>
                          </a:schemeClr>
                        </a:gs>
                        <a:gs pos="50000">
                          <a:schemeClr val="accent1">
                            <a:tint val="20000"/>
                            <a:shade val="67500"/>
                            <a:satMod val="115000"/>
                          </a:schemeClr>
                        </a:gs>
                        <a:gs pos="100000">
                          <a:schemeClr val="accent1">
                            <a:tint val="20000"/>
                            <a:shade val="100000"/>
                            <a:satMod val="115000"/>
                          </a:schemeClr>
                        </a:gs>
                      </a:gsLst>
                      <a:lin ang="8100000" scaled="1"/>
                      <a:tileRect/>
                    </a:gradFill>
                  </a:tcPr>
                </a:tc>
                <a:tc>
                  <a:txBody>
                    <a:bodyPr/>
                    <a:lstStyle/>
                    <a:p>
                      <a:pPr algn="ctr" fontAlgn="b"/>
                      <a:r>
                        <a:rPr lang="en-ZA" sz="1600" b="1" i="0" u="none" strike="noStrike" dirty="0">
                          <a:solidFill>
                            <a:srgbClr val="000000"/>
                          </a:solidFill>
                          <a:effectLst/>
                          <a:latin typeface="Calibri" panose="020F0502020204030204" pitchFamily="34" charset="0"/>
                        </a:rPr>
                        <a:t>2021</a:t>
                      </a:r>
                    </a:p>
                  </a:txBody>
                  <a:tcPr marL="7620" marR="7620" marT="7620" marB="0" anchor="b">
                    <a:lnB w="12700" cmpd="sng">
                      <a:noFill/>
                    </a:lnB>
                    <a:gradFill flip="none" rotWithShape="1">
                      <a:gsLst>
                        <a:gs pos="0">
                          <a:schemeClr val="accent1">
                            <a:tint val="20000"/>
                            <a:shade val="30000"/>
                            <a:satMod val="115000"/>
                          </a:schemeClr>
                        </a:gs>
                        <a:gs pos="50000">
                          <a:schemeClr val="accent1">
                            <a:tint val="20000"/>
                            <a:shade val="67500"/>
                            <a:satMod val="115000"/>
                          </a:schemeClr>
                        </a:gs>
                        <a:gs pos="100000">
                          <a:schemeClr val="accent1">
                            <a:tint val="20000"/>
                            <a:shade val="100000"/>
                            <a:satMod val="115000"/>
                          </a:schemeClr>
                        </a:gs>
                      </a:gsLst>
                      <a:lin ang="8100000" scaled="1"/>
                      <a:tileRect/>
                    </a:gradFill>
                  </a:tcPr>
                </a:tc>
                <a:tc>
                  <a:txBody>
                    <a:bodyPr/>
                    <a:lstStyle/>
                    <a:p>
                      <a:pPr algn="ctr" fontAlgn="b"/>
                      <a:r>
                        <a:rPr lang="en-ZA" sz="1600" b="1" u="none" strike="noStrike" dirty="0">
                          <a:effectLst/>
                        </a:rPr>
                        <a:t>Variance</a:t>
                      </a:r>
                      <a:endParaRPr lang="en-ZA" sz="1600" b="1" i="0" u="none" strike="noStrike" dirty="0">
                        <a:solidFill>
                          <a:srgbClr val="000000"/>
                        </a:solidFill>
                        <a:effectLst/>
                        <a:latin typeface="Calibri" panose="020F0502020204030204" pitchFamily="34" charset="0"/>
                      </a:endParaRPr>
                    </a:p>
                  </a:txBody>
                  <a:tcPr marL="7620" marR="7620" marT="7620" marB="0" anchor="b">
                    <a:gradFill flip="none" rotWithShape="1">
                      <a:gsLst>
                        <a:gs pos="0">
                          <a:schemeClr val="accent1">
                            <a:tint val="20000"/>
                            <a:shade val="30000"/>
                            <a:satMod val="115000"/>
                          </a:schemeClr>
                        </a:gs>
                        <a:gs pos="50000">
                          <a:schemeClr val="accent1">
                            <a:tint val="20000"/>
                            <a:shade val="67500"/>
                            <a:satMod val="115000"/>
                          </a:schemeClr>
                        </a:gs>
                        <a:gs pos="100000">
                          <a:schemeClr val="accent1">
                            <a:tint val="20000"/>
                            <a:shade val="100000"/>
                            <a:satMod val="115000"/>
                          </a:schemeClr>
                        </a:gs>
                      </a:gsLst>
                      <a:lin ang="8100000" scaled="1"/>
                      <a:tileRect/>
                    </a:gradFill>
                  </a:tcPr>
                </a:tc>
                <a:extLst>
                  <a:ext uri="{0D108BD9-81ED-4DB2-BD59-A6C34878D82A}">
                    <a16:rowId xmlns:a16="http://schemas.microsoft.com/office/drawing/2014/main" xmlns="" val="415464456"/>
                  </a:ext>
                </a:extLst>
              </a:tr>
              <a:tr h="639407">
                <a:tc>
                  <a:txBody>
                    <a:bodyPr/>
                    <a:lstStyle/>
                    <a:p>
                      <a:pPr algn="ctr" fontAlgn="b"/>
                      <a:r>
                        <a:rPr lang="en-ZA" sz="1600" b="1" u="none" strike="noStrike" dirty="0">
                          <a:effectLst/>
                        </a:rPr>
                        <a:t>K78 Roadblocks</a:t>
                      </a:r>
                      <a:endParaRPr lang="en-ZA" sz="1600" b="1" i="0" u="none" strike="noStrike" dirty="0">
                        <a:solidFill>
                          <a:srgbClr val="000000"/>
                        </a:solidFill>
                        <a:effectLst/>
                        <a:latin typeface="Calibri" panose="020F0502020204030204" pitchFamily="34" charset="0"/>
                      </a:endParaRPr>
                    </a:p>
                  </a:txBody>
                  <a:tcPr marL="7620" marR="7620" marT="7620" marB="0" anchor="b">
                    <a:gradFill flip="none" rotWithShape="1">
                      <a:gsLst>
                        <a:gs pos="0">
                          <a:schemeClr val="accent1">
                            <a:tint val="20000"/>
                            <a:shade val="30000"/>
                            <a:satMod val="115000"/>
                          </a:schemeClr>
                        </a:gs>
                        <a:gs pos="50000">
                          <a:schemeClr val="accent1">
                            <a:tint val="20000"/>
                            <a:shade val="67500"/>
                            <a:satMod val="115000"/>
                          </a:schemeClr>
                        </a:gs>
                        <a:gs pos="100000">
                          <a:schemeClr val="accent1">
                            <a:tint val="20000"/>
                            <a:shade val="100000"/>
                            <a:satMod val="115000"/>
                          </a:schemeClr>
                        </a:gs>
                      </a:gsLst>
                      <a:lin ang="8100000" scaled="1"/>
                      <a:tileRect/>
                    </a:gradFill>
                  </a:tcPr>
                </a:tc>
                <a:tc>
                  <a:txBody>
                    <a:bodyPr/>
                    <a:lstStyle/>
                    <a:p>
                      <a:pPr algn="ctr" fontAlgn="b"/>
                      <a:r>
                        <a:rPr lang="en-US" sz="1600" b="0" i="0" u="none" strike="noStrike" dirty="0">
                          <a:solidFill>
                            <a:srgbClr val="000000"/>
                          </a:solidFill>
                          <a:effectLst/>
                          <a:latin typeface="Calibri" panose="020F0502020204030204" pitchFamily="34" charset="0"/>
                        </a:rPr>
                        <a:t>      2 937</a:t>
                      </a:r>
                    </a:p>
                  </a:txBody>
                  <a:tcPr marL="7620" marR="7620" marT="7620" marB="0" anchor="b">
                    <a:lnR w="12700" cmpd="sng">
                      <a:noFill/>
                    </a:lnR>
                    <a:gradFill flip="none" rotWithShape="1">
                      <a:gsLst>
                        <a:gs pos="0">
                          <a:schemeClr val="accent1">
                            <a:tint val="20000"/>
                            <a:shade val="30000"/>
                            <a:satMod val="115000"/>
                          </a:schemeClr>
                        </a:gs>
                        <a:gs pos="50000">
                          <a:schemeClr val="accent1">
                            <a:tint val="20000"/>
                            <a:shade val="67500"/>
                            <a:satMod val="115000"/>
                          </a:schemeClr>
                        </a:gs>
                        <a:gs pos="100000">
                          <a:schemeClr val="accent1">
                            <a:tint val="20000"/>
                            <a:shade val="100000"/>
                            <a:satMod val="115000"/>
                          </a:schemeClr>
                        </a:gs>
                      </a:gsLst>
                      <a:lin ang="8100000" scaled="1"/>
                      <a:tileRect/>
                    </a:gradFill>
                  </a:tcPr>
                </a:tc>
                <a:tc>
                  <a:txBody>
                    <a:bodyPr/>
                    <a:lstStyle/>
                    <a:p>
                      <a:pPr algn="ctr" fontAlgn="b"/>
                      <a:r>
                        <a:rPr lang="en-US" sz="1600" b="0" i="0" u="none" strike="noStrike" dirty="0">
                          <a:solidFill>
                            <a:srgbClr val="000000"/>
                          </a:solidFill>
                          <a:effectLst/>
                          <a:latin typeface="Calibri" panose="020F0502020204030204" pitchFamily="34" charset="0"/>
                        </a:rPr>
                        <a:t>         651</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 -2 286</a:t>
                      </a:r>
                    </a:p>
                  </a:txBody>
                  <a:tcPr marL="7620" marR="7620" marT="7620" marB="0" anchor="b">
                    <a:lnL w="12700" cmpd="sng">
                      <a:noFill/>
                    </a:lnL>
                    <a:solidFill>
                      <a:schemeClr val="bg2">
                        <a:lumMod val="75000"/>
                      </a:schemeClr>
                    </a:solidFill>
                  </a:tcPr>
                </a:tc>
                <a:extLst>
                  <a:ext uri="{0D108BD9-81ED-4DB2-BD59-A6C34878D82A}">
                    <a16:rowId xmlns:a16="http://schemas.microsoft.com/office/drawing/2014/main" xmlns="" val="3035775832"/>
                  </a:ext>
                </a:extLst>
              </a:tr>
              <a:tr h="639407">
                <a:tc>
                  <a:txBody>
                    <a:bodyPr/>
                    <a:lstStyle/>
                    <a:p>
                      <a:pPr algn="ctr" fontAlgn="b"/>
                      <a:r>
                        <a:rPr lang="en-ZA" sz="1600" b="1" u="none" strike="noStrike" dirty="0">
                          <a:effectLst/>
                        </a:rPr>
                        <a:t>No. of Vehicles Stopped</a:t>
                      </a:r>
                      <a:endParaRPr lang="en-ZA" sz="1600" b="1" i="0" u="none" strike="noStrike" dirty="0">
                        <a:solidFill>
                          <a:srgbClr val="000000"/>
                        </a:solidFill>
                        <a:effectLst/>
                        <a:latin typeface="Calibri" panose="020F0502020204030204" pitchFamily="34" charset="0"/>
                      </a:endParaRPr>
                    </a:p>
                  </a:txBody>
                  <a:tcPr marL="7620" marR="7620" marT="7620" marB="0" anchor="b">
                    <a:gradFill flip="none" rotWithShape="1">
                      <a:gsLst>
                        <a:gs pos="0">
                          <a:schemeClr val="accent1">
                            <a:tint val="20000"/>
                            <a:shade val="30000"/>
                            <a:satMod val="115000"/>
                          </a:schemeClr>
                        </a:gs>
                        <a:gs pos="50000">
                          <a:schemeClr val="accent1">
                            <a:tint val="20000"/>
                            <a:shade val="67500"/>
                            <a:satMod val="115000"/>
                          </a:schemeClr>
                        </a:gs>
                        <a:gs pos="100000">
                          <a:schemeClr val="accent1">
                            <a:tint val="20000"/>
                            <a:shade val="100000"/>
                            <a:satMod val="115000"/>
                          </a:schemeClr>
                        </a:gs>
                      </a:gsLst>
                      <a:lin ang="8100000" scaled="1"/>
                      <a:tileRect/>
                    </a:gradFill>
                  </a:tcPr>
                </a:tc>
                <a:tc>
                  <a:txBody>
                    <a:bodyPr/>
                    <a:lstStyle/>
                    <a:p>
                      <a:pPr algn="ctr" fontAlgn="b"/>
                      <a:r>
                        <a:rPr lang="en-US" sz="1600" b="0" i="0" u="none" strike="noStrike" dirty="0">
                          <a:solidFill>
                            <a:srgbClr val="000000"/>
                          </a:solidFill>
                          <a:effectLst/>
                          <a:latin typeface="Calibri" panose="020F0502020204030204" pitchFamily="34" charset="0"/>
                        </a:rPr>
                        <a:t>1 379 191</a:t>
                      </a:r>
                    </a:p>
                  </a:txBody>
                  <a:tcPr marL="7620" marR="7620" marT="7620" marB="0" anchor="b">
                    <a:gradFill flip="none" rotWithShape="1">
                      <a:gsLst>
                        <a:gs pos="0">
                          <a:schemeClr val="accent1">
                            <a:tint val="20000"/>
                            <a:shade val="30000"/>
                            <a:satMod val="115000"/>
                          </a:schemeClr>
                        </a:gs>
                        <a:gs pos="50000">
                          <a:schemeClr val="accent1">
                            <a:tint val="20000"/>
                            <a:shade val="67500"/>
                            <a:satMod val="115000"/>
                          </a:schemeClr>
                        </a:gs>
                        <a:gs pos="100000">
                          <a:schemeClr val="accent1">
                            <a:tint val="20000"/>
                            <a:shade val="100000"/>
                            <a:satMod val="115000"/>
                          </a:schemeClr>
                        </a:gs>
                      </a:gsLst>
                      <a:lin ang="8100000" scaled="1"/>
                      <a:tileRect/>
                    </a:gradFill>
                  </a:tcPr>
                </a:tc>
                <a:tc>
                  <a:txBody>
                    <a:bodyPr/>
                    <a:lstStyle/>
                    <a:p>
                      <a:pPr algn="ctr" fontAlgn="b"/>
                      <a:r>
                        <a:rPr lang="en-US" sz="1600" b="0" i="0" u="none" strike="noStrike" dirty="0">
                          <a:solidFill>
                            <a:srgbClr val="000000"/>
                          </a:solidFill>
                          <a:effectLst/>
                          <a:latin typeface="Calibri" panose="020F0502020204030204" pitchFamily="34" charset="0"/>
                        </a:rPr>
                        <a:t>1 472 163</a:t>
                      </a:r>
                    </a:p>
                  </a:txBody>
                  <a:tcPr marL="7620" marR="7620" marT="7620" marB="0" anchor="b">
                    <a:lnT w="12700" cmpd="sng">
                      <a:noFill/>
                    </a:lnT>
                    <a:gradFill flip="none" rotWithShape="1">
                      <a:gsLst>
                        <a:gs pos="0">
                          <a:schemeClr val="accent1">
                            <a:tint val="20000"/>
                            <a:shade val="30000"/>
                            <a:satMod val="115000"/>
                          </a:schemeClr>
                        </a:gs>
                        <a:gs pos="50000">
                          <a:schemeClr val="accent1">
                            <a:tint val="20000"/>
                            <a:shade val="67500"/>
                            <a:satMod val="115000"/>
                          </a:schemeClr>
                        </a:gs>
                        <a:gs pos="100000">
                          <a:schemeClr val="accent1">
                            <a:tint val="20000"/>
                            <a:shade val="100000"/>
                            <a:satMod val="115000"/>
                          </a:schemeClr>
                        </a:gs>
                      </a:gsLst>
                      <a:lin ang="8100000" scaled="1"/>
                      <a:tileRect/>
                    </a:gradFill>
                  </a:tcPr>
                </a:tc>
                <a:tc>
                  <a:txBody>
                    <a:bodyPr/>
                    <a:lstStyle/>
                    <a:p>
                      <a:pPr algn="ctr" fontAlgn="b"/>
                      <a:r>
                        <a:rPr lang="en-US" sz="1600" b="0" i="0" u="none" strike="noStrike" dirty="0">
                          <a:solidFill>
                            <a:srgbClr val="000000"/>
                          </a:solidFill>
                          <a:effectLst/>
                          <a:latin typeface="Calibri" panose="020F0502020204030204" pitchFamily="34" charset="0"/>
                        </a:rPr>
                        <a:t> 92 972</a:t>
                      </a:r>
                    </a:p>
                  </a:txBody>
                  <a:tcPr marL="7620" marR="7620" marT="7620" marB="0" anchor="b">
                    <a:gradFill flip="none" rotWithShape="1">
                      <a:gsLst>
                        <a:gs pos="0">
                          <a:schemeClr val="accent1">
                            <a:tint val="20000"/>
                            <a:shade val="30000"/>
                            <a:satMod val="115000"/>
                          </a:schemeClr>
                        </a:gs>
                        <a:gs pos="50000">
                          <a:schemeClr val="accent1">
                            <a:tint val="20000"/>
                            <a:shade val="67500"/>
                            <a:satMod val="115000"/>
                          </a:schemeClr>
                        </a:gs>
                        <a:gs pos="100000">
                          <a:schemeClr val="accent1">
                            <a:tint val="20000"/>
                            <a:shade val="100000"/>
                            <a:satMod val="115000"/>
                          </a:schemeClr>
                        </a:gs>
                      </a:gsLst>
                      <a:lin ang="8100000" scaled="1"/>
                      <a:tileRect/>
                    </a:gradFill>
                  </a:tcPr>
                </a:tc>
                <a:extLst>
                  <a:ext uri="{0D108BD9-81ED-4DB2-BD59-A6C34878D82A}">
                    <a16:rowId xmlns:a16="http://schemas.microsoft.com/office/drawing/2014/main" xmlns="" val="3789960252"/>
                  </a:ext>
                </a:extLst>
              </a:tr>
              <a:tr h="639407">
                <a:tc>
                  <a:txBody>
                    <a:bodyPr/>
                    <a:lstStyle/>
                    <a:p>
                      <a:pPr algn="ctr" fontAlgn="b"/>
                      <a:r>
                        <a:rPr lang="en-ZA" sz="1600" b="1" u="none" strike="noStrike" dirty="0">
                          <a:effectLst/>
                        </a:rPr>
                        <a:t>Notices issued</a:t>
                      </a:r>
                      <a:endParaRPr lang="en-ZA" sz="1600" b="1" i="0" u="none" strike="noStrike" dirty="0">
                        <a:solidFill>
                          <a:srgbClr val="000000"/>
                        </a:solidFill>
                        <a:effectLst/>
                        <a:latin typeface="Calibri" panose="020F0502020204030204" pitchFamily="34" charset="0"/>
                      </a:endParaRPr>
                    </a:p>
                  </a:txBody>
                  <a:tcPr marL="7620" marR="7620" marT="7620" marB="0" anchor="b">
                    <a:gradFill flip="none" rotWithShape="1">
                      <a:gsLst>
                        <a:gs pos="0">
                          <a:schemeClr val="accent1">
                            <a:tint val="20000"/>
                            <a:shade val="30000"/>
                            <a:satMod val="115000"/>
                          </a:schemeClr>
                        </a:gs>
                        <a:gs pos="50000">
                          <a:schemeClr val="accent1">
                            <a:tint val="20000"/>
                            <a:shade val="67500"/>
                            <a:satMod val="115000"/>
                          </a:schemeClr>
                        </a:gs>
                        <a:gs pos="100000">
                          <a:schemeClr val="accent1">
                            <a:tint val="20000"/>
                            <a:shade val="100000"/>
                            <a:satMod val="115000"/>
                          </a:schemeClr>
                        </a:gs>
                      </a:gsLst>
                      <a:lin ang="8100000" scaled="1"/>
                      <a:tileRect/>
                    </a:gradFill>
                  </a:tcPr>
                </a:tc>
                <a:tc>
                  <a:txBody>
                    <a:bodyPr/>
                    <a:lstStyle/>
                    <a:p>
                      <a:pPr algn="ctr" fontAlgn="b"/>
                      <a:r>
                        <a:rPr lang="en-US" sz="1600" b="0" i="0" u="none" strike="noStrike" dirty="0">
                          <a:solidFill>
                            <a:srgbClr val="000000"/>
                          </a:solidFill>
                          <a:effectLst/>
                          <a:latin typeface="Calibri" panose="020F0502020204030204" pitchFamily="34" charset="0"/>
                        </a:rPr>
                        <a:t>  245 763</a:t>
                      </a:r>
                    </a:p>
                  </a:txBody>
                  <a:tcPr marL="7620" marR="7620" marT="7620" marB="0" anchor="b">
                    <a:solidFill>
                      <a:schemeClr val="bg1">
                        <a:lumMod val="7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264 690</a:t>
                      </a:r>
                    </a:p>
                  </a:txBody>
                  <a:tcPr marL="7620" marR="7620" marT="7620" marB="0" anchor="b">
                    <a:gradFill flip="none" rotWithShape="1">
                      <a:gsLst>
                        <a:gs pos="0">
                          <a:schemeClr val="accent1">
                            <a:tint val="20000"/>
                            <a:shade val="30000"/>
                            <a:satMod val="115000"/>
                          </a:schemeClr>
                        </a:gs>
                        <a:gs pos="50000">
                          <a:schemeClr val="accent1">
                            <a:tint val="20000"/>
                            <a:shade val="67500"/>
                            <a:satMod val="115000"/>
                          </a:schemeClr>
                        </a:gs>
                        <a:gs pos="100000">
                          <a:schemeClr val="accent1">
                            <a:tint val="20000"/>
                            <a:shade val="100000"/>
                            <a:satMod val="115000"/>
                          </a:schemeClr>
                        </a:gs>
                      </a:gsLst>
                      <a:lin ang="8100000" scaled="1"/>
                      <a:tileRect/>
                    </a:gradFill>
                  </a:tcPr>
                </a:tc>
                <a:tc>
                  <a:txBody>
                    <a:bodyPr/>
                    <a:lstStyle/>
                    <a:p>
                      <a:pPr algn="ctr" fontAlgn="b"/>
                      <a:r>
                        <a:rPr lang="en-US" sz="1600" b="0" i="0" u="none" strike="noStrike" dirty="0">
                          <a:solidFill>
                            <a:srgbClr val="000000"/>
                          </a:solidFill>
                          <a:effectLst/>
                          <a:latin typeface="Calibri" panose="020F0502020204030204" pitchFamily="34" charset="0"/>
                        </a:rPr>
                        <a:t>18 927</a:t>
                      </a:r>
                    </a:p>
                  </a:txBody>
                  <a:tcPr marL="7620" marR="7620" marT="7620" marB="0" anchor="b">
                    <a:gradFill flip="none" rotWithShape="1">
                      <a:gsLst>
                        <a:gs pos="0">
                          <a:schemeClr val="accent1">
                            <a:tint val="20000"/>
                            <a:shade val="30000"/>
                            <a:satMod val="115000"/>
                          </a:schemeClr>
                        </a:gs>
                        <a:gs pos="50000">
                          <a:schemeClr val="accent1">
                            <a:tint val="20000"/>
                            <a:shade val="67500"/>
                            <a:satMod val="115000"/>
                          </a:schemeClr>
                        </a:gs>
                        <a:gs pos="100000">
                          <a:schemeClr val="accent1">
                            <a:tint val="20000"/>
                            <a:shade val="100000"/>
                            <a:satMod val="115000"/>
                          </a:schemeClr>
                        </a:gs>
                      </a:gsLst>
                      <a:lin ang="8100000" scaled="1"/>
                      <a:tileRect/>
                    </a:gradFill>
                  </a:tcPr>
                </a:tc>
                <a:extLst>
                  <a:ext uri="{0D108BD9-81ED-4DB2-BD59-A6C34878D82A}">
                    <a16:rowId xmlns:a16="http://schemas.microsoft.com/office/drawing/2014/main" xmlns="" val="1729928869"/>
                  </a:ext>
                </a:extLst>
              </a:tr>
              <a:tr h="639407">
                <a:tc>
                  <a:txBody>
                    <a:bodyPr/>
                    <a:lstStyle/>
                    <a:p>
                      <a:pPr algn="ctr" fontAlgn="b"/>
                      <a:r>
                        <a:rPr lang="en-ZA" sz="1600" b="1" u="none" strike="noStrike" dirty="0">
                          <a:effectLst/>
                        </a:rPr>
                        <a:t>Vehicles Discontinued</a:t>
                      </a:r>
                      <a:endParaRPr lang="en-ZA" sz="1600" b="1" i="0" u="none" strike="noStrike" dirty="0">
                        <a:solidFill>
                          <a:srgbClr val="000000"/>
                        </a:solidFill>
                        <a:effectLst/>
                        <a:latin typeface="Calibri" panose="020F0502020204030204" pitchFamily="34" charset="0"/>
                      </a:endParaRPr>
                    </a:p>
                  </a:txBody>
                  <a:tcPr marL="7620" marR="7620" marT="7620" marB="0" anchor="b">
                    <a:gradFill flip="none" rotWithShape="1">
                      <a:gsLst>
                        <a:gs pos="0">
                          <a:schemeClr val="accent1">
                            <a:tint val="20000"/>
                            <a:shade val="30000"/>
                            <a:satMod val="115000"/>
                          </a:schemeClr>
                        </a:gs>
                        <a:gs pos="50000">
                          <a:schemeClr val="accent1">
                            <a:tint val="20000"/>
                            <a:shade val="67500"/>
                            <a:satMod val="115000"/>
                          </a:schemeClr>
                        </a:gs>
                        <a:gs pos="100000">
                          <a:schemeClr val="accent1">
                            <a:tint val="20000"/>
                            <a:shade val="100000"/>
                            <a:satMod val="115000"/>
                          </a:schemeClr>
                        </a:gs>
                      </a:gsLst>
                      <a:lin ang="8100000" scaled="1"/>
                      <a:tileRect/>
                    </a:gradFill>
                  </a:tcPr>
                </a:tc>
                <a:tc>
                  <a:txBody>
                    <a:bodyPr/>
                    <a:lstStyle/>
                    <a:p>
                      <a:pPr algn="ctr" fontAlgn="b"/>
                      <a:r>
                        <a:rPr lang="en-US" sz="1600" b="0" i="0" u="none" strike="noStrike" dirty="0">
                          <a:solidFill>
                            <a:srgbClr val="000000"/>
                          </a:solidFill>
                          <a:effectLst/>
                          <a:latin typeface="Calibri" panose="020F0502020204030204" pitchFamily="34" charset="0"/>
                        </a:rPr>
                        <a:t>      7 309</a:t>
                      </a:r>
                    </a:p>
                  </a:txBody>
                  <a:tcPr marL="7620" marR="7620" marT="7620" marB="0" anchor="b">
                    <a:gradFill flip="none" rotWithShape="1">
                      <a:gsLst>
                        <a:gs pos="0">
                          <a:schemeClr val="accent1">
                            <a:tint val="20000"/>
                            <a:shade val="30000"/>
                            <a:satMod val="115000"/>
                          </a:schemeClr>
                        </a:gs>
                        <a:gs pos="50000">
                          <a:schemeClr val="accent1">
                            <a:tint val="20000"/>
                            <a:shade val="67500"/>
                            <a:satMod val="115000"/>
                          </a:schemeClr>
                        </a:gs>
                        <a:gs pos="100000">
                          <a:schemeClr val="accent1">
                            <a:tint val="20000"/>
                            <a:shade val="100000"/>
                            <a:satMod val="115000"/>
                          </a:schemeClr>
                        </a:gs>
                      </a:gsLst>
                      <a:lin ang="8100000" scaled="1"/>
                      <a:tileRect/>
                    </a:gradFill>
                  </a:tcPr>
                </a:tc>
                <a:tc>
                  <a:txBody>
                    <a:bodyPr/>
                    <a:lstStyle/>
                    <a:p>
                      <a:pPr algn="ctr" fontAlgn="b"/>
                      <a:r>
                        <a:rPr lang="en-US" sz="1600" b="0" i="0" u="none" strike="noStrike" dirty="0">
                          <a:solidFill>
                            <a:srgbClr val="000000"/>
                          </a:solidFill>
                          <a:effectLst/>
                          <a:latin typeface="Calibri" panose="020F0502020204030204" pitchFamily="34" charset="0"/>
                        </a:rPr>
                        <a:t>      4 251</a:t>
                      </a:r>
                    </a:p>
                  </a:txBody>
                  <a:tcPr marL="7620" marR="7620" marT="7620" marB="0" anchor="b">
                    <a:gradFill flip="none" rotWithShape="1">
                      <a:gsLst>
                        <a:gs pos="0">
                          <a:schemeClr val="accent1">
                            <a:tint val="20000"/>
                            <a:shade val="30000"/>
                            <a:satMod val="115000"/>
                          </a:schemeClr>
                        </a:gs>
                        <a:gs pos="50000">
                          <a:schemeClr val="accent1">
                            <a:tint val="20000"/>
                            <a:shade val="67500"/>
                            <a:satMod val="115000"/>
                          </a:schemeClr>
                        </a:gs>
                        <a:gs pos="100000">
                          <a:schemeClr val="accent1">
                            <a:tint val="20000"/>
                            <a:shade val="100000"/>
                            <a:satMod val="115000"/>
                          </a:schemeClr>
                        </a:gs>
                      </a:gsLst>
                      <a:lin ang="8100000" scaled="1"/>
                      <a:tileRect/>
                    </a:gradFill>
                  </a:tcPr>
                </a:tc>
                <a:tc>
                  <a:txBody>
                    <a:bodyPr/>
                    <a:lstStyle/>
                    <a:p>
                      <a:pPr algn="ctr" fontAlgn="b"/>
                      <a:r>
                        <a:rPr lang="en-US" sz="1600" b="0" i="0" u="none" strike="noStrike" dirty="0">
                          <a:solidFill>
                            <a:srgbClr val="000000"/>
                          </a:solidFill>
                          <a:effectLst/>
                          <a:latin typeface="Calibri" panose="020F0502020204030204" pitchFamily="34" charset="0"/>
                        </a:rPr>
                        <a:t> -3 058</a:t>
                      </a:r>
                    </a:p>
                  </a:txBody>
                  <a:tcPr marL="7620" marR="7620" marT="7620" marB="0" anchor="b">
                    <a:gradFill flip="none" rotWithShape="1">
                      <a:gsLst>
                        <a:gs pos="0">
                          <a:schemeClr val="accent1">
                            <a:tint val="20000"/>
                            <a:shade val="30000"/>
                            <a:satMod val="115000"/>
                          </a:schemeClr>
                        </a:gs>
                        <a:gs pos="50000">
                          <a:schemeClr val="accent1">
                            <a:tint val="20000"/>
                            <a:shade val="67500"/>
                            <a:satMod val="115000"/>
                          </a:schemeClr>
                        </a:gs>
                        <a:gs pos="100000">
                          <a:schemeClr val="accent1">
                            <a:tint val="20000"/>
                            <a:shade val="100000"/>
                            <a:satMod val="115000"/>
                          </a:schemeClr>
                        </a:gs>
                      </a:gsLst>
                      <a:lin ang="8100000" scaled="1"/>
                      <a:tileRect/>
                    </a:gradFill>
                  </a:tcPr>
                </a:tc>
                <a:extLst>
                  <a:ext uri="{0D108BD9-81ED-4DB2-BD59-A6C34878D82A}">
                    <a16:rowId xmlns:a16="http://schemas.microsoft.com/office/drawing/2014/main" xmlns="" val="3649755924"/>
                  </a:ext>
                </a:extLst>
              </a:tr>
              <a:tr h="639407">
                <a:tc>
                  <a:txBody>
                    <a:bodyPr/>
                    <a:lstStyle/>
                    <a:p>
                      <a:pPr algn="ctr" fontAlgn="b"/>
                      <a:r>
                        <a:rPr lang="en-ZA" sz="1600" b="1" u="none" strike="noStrike" dirty="0">
                          <a:effectLst/>
                        </a:rPr>
                        <a:t>Vehicles impounded</a:t>
                      </a:r>
                      <a:endParaRPr lang="en-ZA" sz="1600" b="1" i="0" u="none" strike="noStrike" dirty="0">
                        <a:solidFill>
                          <a:srgbClr val="000000"/>
                        </a:solidFill>
                        <a:effectLst/>
                        <a:latin typeface="Calibri" panose="020F0502020204030204" pitchFamily="34" charset="0"/>
                      </a:endParaRPr>
                    </a:p>
                  </a:txBody>
                  <a:tcPr marL="7620" marR="7620" marT="7620" marB="0" anchor="b">
                    <a:gradFill flip="none" rotWithShape="1">
                      <a:gsLst>
                        <a:gs pos="0">
                          <a:schemeClr val="accent1">
                            <a:tint val="20000"/>
                            <a:shade val="30000"/>
                            <a:satMod val="115000"/>
                          </a:schemeClr>
                        </a:gs>
                        <a:gs pos="50000">
                          <a:schemeClr val="accent1">
                            <a:tint val="20000"/>
                            <a:shade val="67500"/>
                            <a:satMod val="115000"/>
                          </a:schemeClr>
                        </a:gs>
                        <a:gs pos="100000">
                          <a:schemeClr val="accent1">
                            <a:tint val="20000"/>
                            <a:shade val="100000"/>
                            <a:satMod val="115000"/>
                          </a:schemeClr>
                        </a:gs>
                      </a:gsLst>
                      <a:lin ang="8100000" scaled="1"/>
                      <a:tileRect/>
                    </a:gradFill>
                  </a:tcPr>
                </a:tc>
                <a:tc>
                  <a:txBody>
                    <a:bodyPr/>
                    <a:lstStyle/>
                    <a:p>
                      <a:pPr algn="ctr" fontAlgn="b"/>
                      <a:r>
                        <a:rPr lang="en-US" sz="1600" b="0" i="0" u="none" strike="noStrike" dirty="0">
                          <a:solidFill>
                            <a:srgbClr val="000000"/>
                          </a:solidFill>
                          <a:effectLst/>
                          <a:latin typeface="Calibri" panose="020F0502020204030204" pitchFamily="34" charset="0"/>
                        </a:rPr>
                        <a:t>      3 386</a:t>
                      </a:r>
                    </a:p>
                  </a:txBody>
                  <a:tcPr marL="7620" marR="7620" marT="7620" marB="0" anchor="b">
                    <a:gradFill flip="none" rotWithShape="1">
                      <a:gsLst>
                        <a:gs pos="0">
                          <a:schemeClr val="accent1">
                            <a:tint val="20000"/>
                            <a:shade val="30000"/>
                            <a:satMod val="115000"/>
                          </a:schemeClr>
                        </a:gs>
                        <a:gs pos="50000">
                          <a:schemeClr val="accent1">
                            <a:tint val="20000"/>
                            <a:shade val="67500"/>
                            <a:satMod val="115000"/>
                          </a:schemeClr>
                        </a:gs>
                        <a:gs pos="100000">
                          <a:schemeClr val="accent1">
                            <a:tint val="20000"/>
                            <a:shade val="100000"/>
                            <a:satMod val="115000"/>
                          </a:schemeClr>
                        </a:gs>
                      </a:gsLst>
                      <a:lin ang="8100000" scaled="1"/>
                      <a:tileRect/>
                    </a:gradFill>
                  </a:tcPr>
                </a:tc>
                <a:tc>
                  <a:txBody>
                    <a:bodyPr/>
                    <a:lstStyle/>
                    <a:p>
                      <a:pPr algn="ctr" fontAlgn="b"/>
                      <a:r>
                        <a:rPr lang="en-US" sz="1600" b="0" i="0" u="none" strike="noStrike" dirty="0">
                          <a:solidFill>
                            <a:srgbClr val="000000"/>
                          </a:solidFill>
                          <a:effectLst/>
                          <a:latin typeface="Calibri" panose="020F0502020204030204" pitchFamily="34" charset="0"/>
                        </a:rPr>
                        <a:t>      4 073</a:t>
                      </a:r>
                    </a:p>
                  </a:txBody>
                  <a:tcPr marL="7620" marR="7620" marT="7620" marB="0" anchor="b">
                    <a:gradFill flip="none" rotWithShape="1">
                      <a:gsLst>
                        <a:gs pos="0">
                          <a:schemeClr val="accent1">
                            <a:tint val="20000"/>
                            <a:shade val="30000"/>
                            <a:satMod val="115000"/>
                          </a:schemeClr>
                        </a:gs>
                        <a:gs pos="50000">
                          <a:schemeClr val="accent1">
                            <a:tint val="20000"/>
                            <a:shade val="67500"/>
                            <a:satMod val="115000"/>
                          </a:schemeClr>
                        </a:gs>
                        <a:gs pos="100000">
                          <a:schemeClr val="accent1">
                            <a:tint val="20000"/>
                            <a:shade val="100000"/>
                            <a:satMod val="115000"/>
                          </a:schemeClr>
                        </a:gs>
                      </a:gsLst>
                      <a:lin ang="8100000" scaled="1"/>
                      <a:tileRect/>
                    </a:gradFill>
                  </a:tcPr>
                </a:tc>
                <a:tc>
                  <a:txBody>
                    <a:bodyPr/>
                    <a:lstStyle/>
                    <a:p>
                      <a:pPr algn="ctr" fontAlgn="b"/>
                      <a:r>
                        <a:rPr lang="en-US" sz="1600" b="0" i="0" u="none" strike="noStrike" dirty="0">
                          <a:solidFill>
                            <a:srgbClr val="000000"/>
                          </a:solidFill>
                          <a:effectLst/>
                          <a:latin typeface="Calibri" panose="020F0502020204030204" pitchFamily="34" charset="0"/>
                        </a:rPr>
                        <a:t>      687</a:t>
                      </a:r>
                    </a:p>
                  </a:txBody>
                  <a:tcPr marL="7620" marR="7620" marT="7620" marB="0" anchor="b">
                    <a:gradFill flip="none" rotWithShape="1">
                      <a:gsLst>
                        <a:gs pos="0">
                          <a:schemeClr val="accent1">
                            <a:tint val="20000"/>
                            <a:shade val="30000"/>
                            <a:satMod val="115000"/>
                          </a:schemeClr>
                        </a:gs>
                        <a:gs pos="50000">
                          <a:schemeClr val="accent1">
                            <a:tint val="20000"/>
                            <a:shade val="67500"/>
                            <a:satMod val="115000"/>
                          </a:schemeClr>
                        </a:gs>
                        <a:gs pos="100000">
                          <a:schemeClr val="accent1">
                            <a:tint val="20000"/>
                            <a:shade val="100000"/>
                            <a:satMod val="115000"/>
                          </a:schemeClr>
                        </a:gs>
                      </a:gsLst>
                      <a:lin ang="8100000" scaled="1"/>
                      <a:tileRect/>
                    </a:gradFill>
                  </a:tcPr>
                </a:tc>
                <a:extLst>
                  <a:ext uri="{0D108BD9-81ED-4DB2-BD59-A6C34878D82A}">
                    <a16:rowId xmlns:a16="http://schemas.microsoft.com/office/drawing/2014/main" xmlns="" val="3346102203"/>
                  </a:ext>
                </a:extLst>
              </a:tr>
              <a:tr h="639407">
                <a:tc>
                  <a:txBody>
                    <a:bodyPr/>
                    <a:lstStyle/>
                    <a:p>
                      <a:pPr algn="ctr" fontAlgn="b"/>
                      <a:r>
                        <a:rPr lang="en-ZA" sz="1600" b="1" u="none" strike="noStrike" dirty="0">
                          <a:effectLst/>
                        </a:rPr>
                        <a:t> Arrests</a:t>
                      </a:r>
                      <a:endParaRPr lang="en-ZA" sz="1600" b="1" i="0" u="none" strike="noStrike" dirty="0">
                        <a:solidFill>
                          <a:srgbClr val="000000"/>
                        </a:solidFill>
                        <a:effectLst/>
                        <a:latin typeface="Calibri" panose="020F0502020204030204" pitchFamily="34" charset="0"/>
                      </a:endParaRPr>
                    </a:p>
                  </a:txBody>
                  <a:tcPr marL="7620" marR="7620" marT="7620" marB="0" anchor="b">
                    <a:gradFill flip="none" rotWithShape="1">
                      <a:gsLst>
                        <a:gs pos="0">
                          <a:schemeClr val="accent1">
                            <a:tint val="20000"/>
                            <a:shade val="30000"/>
                            <a:satMod val="115000"/>
                          </a:schemeClr>
                        </a:gs>
                        <a:gs pos="50000">
                          <a:schemeClr val="accent1">
                            <a:tint val="20000"/>
                            <a:shade val="67500"/>
                            <a:satMod val="115000"/>
                          </a:schemeClr>
                        </a:gs>
                        <a:gs pos="100000">
                          <a:schemeClr val="accent1">
                            <a:tint val="20000"/>
                            <a:shade val="100000"/>
                            <a:satMod val="115000"/>
                          </a:schemeClr>
                        </a:gs>
                      </a:gsLst>
                      <a:lin ang="8100000" scaled="1"/>
                      <a:tileRect/>
                    </a:gradFill>
                  </a:tcPr>
                </a:tc>
                <a:tc>
                  <a:txBody>
                    <a:bodyPr/>
                    <a:lstStyle/>
                    <a:p>
                      <a:pPr algn="ctr" fontAlgn="b"/>
                      <a:r>
                        <a:rPr lang="en-US" sz="1600" b="0" i="0" u="none" strike="noStrike" dirty="0">
                          <a:solidFill>
                            <a:srgbClr val="000000"/>
                          </a:solidFill>
                          <a:effectLst/>
                          <a:latin typeface="Calibri" panose="020F0502020204030204" pitchFamily="34" charset="0"/>
                        </a:rPr>
                        <a:t>       4 144</a:t>
                      </a:r>
                    </a:p>
                  </a:txBody>
                  <a:tcPr marL="7620" marR="7620" marT="7620" marB="0" anchor="b">
                    <a:solidFill>
                      <a:schemeClr val="bg1">
                        <a:lumMod val="8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       6 169</a:t>
                      </a:r>
                    </a:p>
                  </a:txBody>
                  <a:tcPr marL="7620" marR="7620" marT="7620" marB="0" anchor="b">
                    <a:gradFill flip="none" rotWithShape="1">
                      <a:gsLst>
                        <a:gs pos="0">
                          <a:schemeClr val="accent1">
                            <a:tint val="20000"/>
                            <a:shade val="30000"/>
                            <a:satMod val="115000"/>
                          </a:schemeClr>
                        </a:gs>
                        <a:gs pos="50000">
                          <a:schemeClr val="accent1">
                            <a:tint val="20000"/>
                            <a:shade val="67500"/>
                            <a:satMod val="115000"/>
                          </a:schemeClr>
                        </a:gs>
                        <a:gs pos="100000">
                          <a:schemeClr val="accent1">
                            <a:tint val="20000"/>
                            <a:shade val="100000"/>
                            <a:satMod val="115000"/>
                          </a:schemeClr>
                        </a:gs>
                      </a:gsLst>
                      <a:lin ang="8100000" scaled="1"/>
                      <a:tileRect/>
                    </a:gradFill>
                  </a:tcPr>
                </a:tc>
                <a:tc>
                  <a:txBody>
                    <a:bodyPr/>
                    <a:lstStyle/>
                    <a:p>
                      <a:pPr algn="ctr" fontAlgn="b"/>
                      <a:r>
                        <a:rPr lang="en-US" sz="1600" b="0" i="0" u="none" strike="noStrike" dirty="0">
                          <a:solidFill>
                            <a:srgbClr val="000000"/>
                          </a:solidFill>
                          <a:effectLst/>
                          <a:latin typeface="Calibri" panose="020F0502020204030204" pitchFamily="34" charset="0"/>
                        </a:rPr>
                        <a:t>  2 025</a:t>
                      </a:r>
                    </a:p>
                  </a:txBody>
                  <a:tcPr marL="7620" marR="7620" marT="7620" marB="0" anchor="b">
                    <a:solidFill>
                      <a:schemeClr val="bg1">
                        <a:lumMod val="75000"/>
                      </a:schemeClr>
                    </a:solidFill>
                  </a:tcPr>
                </a:tc>
                <a:extLst>
                  <a:ext uri="{0D108BD9-81ED-4DB2-BD59-A6C34878D82A}">
                    <a16:rowId xmlns:a16="http://schemas.microsoft.com/office/drawing/2014/main" xmlns="" val="2399074207"/>
                  </a:ext>
                </a:extLst>
              </a:tr>
            </a:tbl>
          </a:graphicData>
        </a:graphic>
      </p:graphicFrame>
    </p:spTree>
    <p:extLst>
      <p:ext uri="{BB962C8B-B14F-4D97-AF65-F5344CB8AC3E}">
        <p14:creationId xmlns:p14="http://schemas.microsoft.com/office/powerpoint/2010/main" xmlns="" val="1779360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83" y="214009"/>
            <a:ext cx="9419108" cy="950202"/>
          </a:xfrm>
        </p:spPr>
        <p:txBody>
          <a:bodyPr>
            <a:normAutofit/>
          </a:bodyPr>
          <a:lstStyle/>
          <a:p>
            <a:r>
              <a:rPr lang="en-ZA" sz="2800" b="1" i="0" u="none" strike="noStrike" baseline="0" dirty="0">
                <a:solidFill>
                  <a:srgbClr val="000000"/>
                </a:solidFill>
                <a:latin typeface="Arial" panose="020B0604020202020204" pitchFamily="34" charset="0"/>
              </a:rPr>
              <a:t>Vehicles stopped and checked</a:t>
            </a:r>
            <a:endParaRPr lang="en-ZA" sz="2800" b="1" dirty="0"/>
          </a:p>
        </p:txBody>
      </p:sp>
      <p:sp>
        <p:nvSpPr>
          <p:cNvPr id="3" name="Content Placeholder 2"/>
          <p:cNvSpPr>
            <a:spLocks noGrp="1"/>
          </p:cNvSpPr>
          <p:nvPr>
            <p:ph idx="1"/>
          </p:nvPr>
        </p:nvSpPr>
        <p:spPr>
          <a:xfrm>
            <a:off x="242883" y="1374938"/>
            <a:ext cx="8513189" cy="4108124"/>
          </a:xfrm>
        </p:spPr>
        <p:txBody>
          <a:bodyPr>
            <a:normAutofit/>
          </a:bodyPr>
          <a:lstStyle/>
          <a:p>
            <a:pPr lvl="0"/>
            <a:endParaRPr lang="en-US" sz="2400" dirty="0"/>
          </a:p>
          <a:p>
            <a:pPr lvl="0"/>
            <a:endParaRPr lang="en-US" dirty="0"/>
          </a:p>
        </p:txBody>
      </p:sp>
      <p:pic>
        <p:nvPicPr>
          <p:cNvPr id="3074" name="Picture 2" descr="Roadblocks in South Africa – Know your rights | SATSA">
            <a:extLst>
              <a:ext uri="{FF2B5EF4-FFF2-40B4-BE49-F238E27FC236}">
                <a16:creationId xmlns:a16="http://schemas.microsoft.com/office/drawing/2014/main" xmlns="" id="{66839E92-00B2-4873-85A6-BFB9CCC847E5}"/>
              </a:ext>
            </a:extLst>
          </p:cNvPr>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8163613" y="2479249"/>
            <a:ext cx="4028388" cy="3073139"/>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6" name="Chart 5">
            <a:extLst>
              <a:ext uri="{FF2B5EF4-FFF2-40B4-BE49-F238E27FC236}">
                <a16:creationId xmlns:a16="http://schemas.microsoft.com/office/drawing/2014/main" xmlns="" id="{00000000-0008-0000-1100-000004000000}"/>
              </a:ext>
            </a:extLst>
          </p:cNvPr>
          <p:cNvGraphicFramePr>
            <a:graphicFrameLocks/>
          </p:cNvGraphicFramePr>
          <p:nvPr/>
        </p:nvGraphicFramePr>
        <p:xfrm>
          <a:off x="242883" y="1517716"/>
          <a:ext cx="7751047" cy="44117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3329390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C8C69C-DF51-4D9E-AABC-600023F964DC}"/>
              </a:ext>
            </a:extLst>
          </p:cNvPr>
          <p:cNvSpPr>
            <a:spLocks noGrp="1"/>
          </p:cNvSpPr>
          <p:nvPr>
            <p:ph type="title"/>
          </p:nvPr>
        </p:nvSpPr>
        <p:spPr>
          <a:xfrm>
            <a:off x="242883" y="169683"/>
            <a:ext cx="9419108" cy="914400"/>
          </a:xfrm>
        </p:spPr>
        <p:txBody>
          <a:bodyPr/>
          <a:lstStyle/>
          <a:p>
            <a:r>
              <a:rPr lang="en-US" b="1" dirty="0">
                <a:solidFill>
                  <a:schemeClr val="tx1"/>
                </a:solidFill>
              </a:rPr>
              <a:t>Number of notices issued</a:t>
            </a:r>
          </a:p>
        </p:txBody>
      </p:sp>
      <p:graphicFrame>
        <p:nvGraphicFramePr>
          <p:cNvPr id="4" name="Content Placeholder 3">
            <a:extLst>
              <a:ext uri="{FF2B5EF4-FFF2-40B4-BE49-F238E27FC236}">
                <a16:creationId xmlns:a16="http://schemas.microsoft.com/office/drawing/2014/main" xmlns="" id="{0396097D-A523-47FD-A260-F09D66CDA596}"/>
              </a:ext>
            </a:extLst>
          </p:cNvPr>
          <p:cNvGraphicFramePr>
            <a:graphicFrameLocks noGrp="1"/>
          </p:cNvGraphicFramePr>
          <p:nvPr>
            <p:ph idx="1"/>
          </p:nvPr>
        </p:nvGraphicFramePr>
        <p:xfrm>
          <a:off x="242889" y="1282045"/>
          <a:ext cx="8175248" cy="49282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80222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476521-25EA-48F1-8A3E-059A6F44687E}"/>
              </a:ext>
            </a:extLst>
          </p:cNvPr>
          <p:cNvSpPr>
            <a:spLocks noGrp="1"/>
          </p:cNvSpPr>
          <p:nvPr>
            <p:ph type="title"/>
          </p:nvPr>
        </p:nvSpPr>
        <p:spPr>
          <a:xfrm>
            <a:off x="242883" y="233464"/>
            <a:ext cx="9419108" cy="823978"/>
          </a:xfrm>
        </p:spPr>
        <p:txBody>
          <a:bodyPr>
            <a:normAutofit/>
          </a:bodyPr>
          <a:lstStyle/>
          <a:p>
            <a:r>
              <a:rPr lang="en-ZA" sz="2800" b="1" i="0" u="none" strike="noStrike" baseline="0" dirty="0">
                <a:solidFill>
                  <a:srgbClr val="000000"/>
                </a:solidFill>
                <a:latin typeface="Arial" panose="020B0604020202020204" pitchFamily="34" charset="0"/>
                <a:cs typeface="Arial" panose="020B0604020202020204" pitchFamily="34" charset="0"/>
              </a:rPr>
              <a:t>Number of discontinued vehicles</a:t>
            </a:r>
            <a:endParaRPr lang="en-ZA" sz="2800" b="1" dirty="0">
              <a:latin typeface="Arial" panose="020B0604020202020204" pitchFamily="34" charset="0"/>
              <a:cs typeface="Arial" panose="020B0604020202020204" pitchFamily="34" charset="0"/>
            </a:endParaRPr>
          </a:p>
        </p:txBody>
      </p:sp>
      <p:pic>
        <p:nvPicPr>
          <p:cNvPr id="5122" name="Picture 2" descr="SA Mentality? Over 1,600 Lives Lost on South Africa's Roads Over Christmas  Period - SAPeople - Worldwide South African News">
            <a:extLst>
              <a:ext uri="{FF2B5EF4-FFF2-40B4-BE49-F238E27FC236}">
                <a16:creationId xmlns:a16="http://schemas.microsoft.com/office/drawing/2014/main" xmlns="" id="{E950DCBA-3C29-4661-94BA-CA7ACE777B56}"/>
              </a:ext>
            </a:extLst>
          </p:cNvPr>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7946796" y="2177591"/>
            <a:ext cx="4176074" cy="3459637"/>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7" name="Content Placeholder 6">
            <a:extLst>
              <a:ext uri="{FF2B5EF4-FFF2-40B4-BE49-F238E27FC236}">
                <a16:creationId xmlns:a16="http://schemas.microsoft.com/office/drawing/2014/main" xmlns="" id="{00000000-0008-0000-1100-000006000000}"/>
              </a:ext>
            </a:extLst>
          </p:cNvPr>
          <p:cNvGraphicFramePr>
            <a:graphicFrameLocks noGrp="1"/>
          </p:cNvGraphicFramePr>
          <p:nvPr>
            <p:ph idx="1"/>
          </p:nvPr>
        </p:nvGraphicFramePr>
        <p:xfrm>
          <a:off x="69130" y="1621411"/>
          <a:ext cx="7811678" cy="45888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722248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95DC00-22FF-4EAC-8A71-FCAC6326D799}"/>
              </a:ext>
            </a:extLst>
          </p:cNvPr>
          <p:cNvSpPr>
            <a:spLocks noGrp="1"/>
          </p:cNvSpPr>
          <p:nvPr>
            <p:ph type="title"/>
          </p:nvPr>
        </p:nvSpPr>
        <p:spPr>
          <a:xfrm>
            <a:off x="281794" y="226244"/>
            <a:ext cx="9419108" cy="678729"/>
          </a:xfrm>
        </p:spPr>
        <p:txBody>
          <a:bodyPr>
            <a:normAutofit/>
          </a:bodyPr>
          <a:lstStyle/>
          <a:p>
            <a:r>
              <a:rPr lang="en-ZA" sz="2800" b="1" i="0" u="none" strike="noStrike" baseline="0" dirty="0">
                <a:solidFill>
                  <a:srgbClr val="000000"/>
                </a:solidFill>
                <a:latin typeface="Arial" panose="020B0604020202020204" pitchFamily="34" charset="0"/>
                <a:cs typeface="Arial" panose="020B0604020202020204" pitchFamily="34" charset="0"/>
              </a:rPr>
              <a:t>Number of vehicles impounded</a:t>
            </a:r>
            <a:endParaRPr lang="en-ZA" sz="2800" b="1" dirty="0">
              <a:latin typeface="Arial" panose="020B0604020202020204" pitchFamily="34" charset="0"/>
              <a:cs typeface="Arial" panose="020B0604020202020204" pitchFamily="34" charset="0"/>
            </a:endParaRPr>
          </a:p>
        </p:txBody>
      </p:sp>
      <p:sp>
        <p:nvSpPr>
          <p:cNvPr id="5" name="AutoShape 2" descr="Warning to motorists driving unroadworthy cars"/>
          <p:cNvSpPr>
            <a:spLocks noChangeAspect="1" noChangeArrowheads="1"/>
          </p:cNvSpPr>
          <p:nvPr/>
        </p:nvSpPr>
        <p:spPr bwMode="auto">
          <a:xfrm>
            <a:off x="63500" y="-136525"/>
            <a:ext cx="2619375" cy="17526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8304168" y="2694352"/>
            <a:ext cx="3814619" cy="3312006"/>
          </a:xfrm>
          <a:prstGeom prst="rect">
            <a:avLst/>
          </a:prstGeom>
        </p:spPr>
      </p:pic>
      <p:graphicFrame>
        <p:nvGraphicFramePr>
          <p:cNvPr id="8" name="Content Placeholder 7">
            <a:extLst>
              <a:ext uri="{FF2B5EF4-FFF2-40B4-BE49-F238E27FC236}">
                <a16:creationId xmlns:a16="http://schemas.microsoft.com/office/drawing/2014/main" xmlns="" id="{00000000-0008-0000-1100-000008000000}"/>
              </a:ext>
            </a:extLst>
          </p:cNvPr>
          <p:cNvGraphicFramePr>
            <a:graphicFrameLocks noGrp="1"/>
          </p:cNvGraphicFramePr>
          <p:nvPr>
            <p:ph idx="1"/>
          </p:nvPr>
        </p:nvGraphicFramePr>
        <p:xfrm>
          <a:off x="242889" y="1267743"/>
          <a:ext cx="7977284" cy="49425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171466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45DA2E-C2F7-439D-96F7-AEBA70AD5877}"/>
              </a:ext>
            </a:extLst>
          </p:cNvPr>
          <p:cNvSpPr>
            <a:spLocks noGrp="1"/>
          </p:cNvSpPr>
          <p:nvPr>
            <p:ph type="title"/>
          </p:nvPr>
        </p:nvSpPr>
        <p:spPr>
          <a:xfrm>
            <a:off x="242883" y="273377"/>
            <a:ext cx="9419108" cy="942681"/>
          </a:xfrm>
        </p:spPr>
        <p:txBody>
          <a:bodyPr>
            <a:normAutofit/>
          </a:bodyPr>
          <a:lstStyle/>
          <a:p>
            <a:r>
              <a:rPr lang="en-GB" sz="2800" b="1" i="0" u="none" strike="noStrike" baseline="0" dirty="0">
                <a:solidFill>
                  <a:srgbClr val="000000"/>
                </a:solidFill>
                <a:latin typeface="Arial" panose="020B0604020202020204" pitchFamily="34" charset="0"/>
                <a:cs typeface="Arial" panose="020B0604020202020204" pitchFamily="34" charset="0"/>
              </a:rPr>
              <a:t>Law Enforcement top 5 (five) offences</a:t>
            </a:r>
            <a:endParaRPr lang="en-ZA" sz="2800" b="1" dirty="0">
              <a:latin typeface="Arial" panose="020B0604020202020204" pitchFamily="34" charset="0"/>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xmlns="" id="{3A804DF5-C03F-4196-902D-6497CF4479BB}"/>
              </a:ext>
            </a:extLst>
          </p:cNvPr>
          <p:cNvGraphicFramePr>
            <a:graphicFrameLocks noGrp="1"/>
          </p:cNvGraphicFramePr>
          <p:nvPr>
            <p:ph idx="1"/>
          </p:nvPr>
        </p:nvGraphicFramePr>
        <p:xfrm>
          <a:off x="177799" y="1727193"/>
          <a:ext cx="7987146" cy="4359570"/>
        </p:xfrm>
        <a:graphic>
          <a:graphicData uri="http://schemas.openxmlformats.org/drawingml/2006/table">
            <a:tbl>
              <a:tblPr>
                <a:tableStyleId>{5C22544A-7EE6-4342-B048-85BDC9FD1C3A}</a:tableStyleId>
              </a:tblPr>
              <a:tblGrid>
                <a:gridCol w="4021113">
                  <a:extLst>
                    <a:ext uri="{9D8B030D-6E8A-4147-A177-3AD203B41FA5}">
                      <a16:colId xmlns:a16="http://schemas.microsoft.com/office/drawing/2014/main" xmlns="" val="1543980550"/>
                    </a:ext>
                  </a:extLst>
                </a:gridCol>
                <a:gridCol w="1322011">
                  <a:extLst>
                    <a:ext uri="{9D8B030D-6E8A-4147-A177-3AD203B41FA5}">
                      <a16:colId xmlns:a16="http://schemas.microsoft.com/office/drawing/2014/main" xmlns="" val="3652931282"/>
                    </a:ext>
                  </a:extLst>
                </a:gridCol>
                <a:gridCol w="1322011">
                  <a:extLst>
                    <a:ext uri="{9D8B030D-6E8A-4147-A177-3AD203B41FA5}">
                      <a16:colId xmlns:a16="http://schemas.microsoft.com/office/drawing/2014/main" xmlns="" val="3654452333"/>
                    </a:ext>
                  </a:extLst>
                </a:gridCol>
                <a:gridCol w="1322011">
                  <a:extLst>
                    <a:ext uri="{9D8B030D-6E8A-4147-A177-3AD203B41FA5}">
                      <a16:colId xmlns:a16="http://schemas.microsoft.com/office/drawing/2014/main" xmlns="" val="1783347885"/>
                    </a:ext>
                  </a:extLst>
                </a:gridCol>
              </a:tblGrid>
              <a:tr h="726595">
                <a:tc>
                  <a:txBody>
                    <a:bodyPr/>
                    <a:lstStyle/>
                    <a:p>
                      <a:pPr algn="ctr" fontAlgn="b"/>
                      <a:r>
                        <a:rPr lang="en-ZA" sz="1600" b="1" u="none" strike="noStrike" dirty="0">
                          <a:effectLst/>
                          <a:latin typeface="+mn-lt"/>
                        </a:rPr>
                        <a:t>Offences</a:t>
                      </a:r>
                      <a:endParaRPr lang="en-ZA" sz="1600" b="1" i="0" u="none" strike="noStrike" dirty="0">
                        <a:solidFill>
                          <a:srgbClr val="000000"/>
                        </a:solidFill>
                        <a:effectLst/>
                        <a:latin typeface="+mn-lt"/>
                      </a:endParaRPr>
                    </a:p>
                  </a:txBody>
                  <a:tcPr marL="7620" marR="7620" marT="7620" marB="0" anchor="b"/>
                </a:tc>
                <a:tc>
                  <a:txBody>
                    <a:bodyPr/>
                    <a:lstStyle/>
                    <a:p>
                      <a:pPr algn="ctr" fontAlgn="b"/>
                      <a:r>
                        <a:rPr lang="en-ZA" sz="1600" b="1" u="none" strike="noStrike" dirty="0">
                          <a:effectLst/>
                          <a:latin typeface="+mn-lt"/>
                        </a:rPr>
                        <a:t>2020</a:t>
                      </a:r>
                    </a:p>
                  </a:txBody>
                  <a:tcPr marL="7620" marR="7620" marT="7620" marB="0" anchor="b"/>
                </a:tc>
                <a:tc>
                  <a:txBody>
                    <a:bodyPr/>
                    <a:lstStyle/>
                    <a:p>
                      <a:pPr algn="ctr" fontAlgn="b"/>
                      <a:r>
                        <a:rPr lang="en-ZA" sz="1600" b="1" i="0" u="none" strike="noStrike" dirty="0">
                          <a:solidFill>
                            <a:srgbClr val="000000"/>
                          </a:solidFill>
                          <a:effectLst/>
                          <a:latin typeface="+mn-lt"/>
                        </a:rPr>
                        <a:t>2021</a:t>
                      </a:r>
                    </a:p>
                  </a:txBody>
                  <a:tcPr marL="7620" marR="7620" marT="7620" marB="0" anchor="b"/>
                </a:tc>
                <a:tc>
                  <a:txBody>
                    <a:bodyPr/>
                    <a:lstStyle/>
                    <a:p>
                      <a:pPr algn="ctr" fontAlgn="b"/>
                      <a:r>
                        <a:rPr lang="en-ZA" sz="1600" b="1" u="none" strike="noStrike" dirty="0">
                          <a:effectLst/>
                          <a:latin typeface="+mn-lt"/>
                        </a:rPr>
                        <a:t>Variance</a:t>
                      </a:r>
                      <a:endParaRPr lang="en-ZA" sz="1600" b="1"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xmlns="" val="3097558004"/>
                  </a:ext>
                </a:extLst>
              </a:tr>
              <a:tr h="726595">
                <a:tc>
                  <a:txBody>
                    <a:bodyPr/>
                    <a:lstStyle/>
                    <a:p>
                      <a:pPr algn="ctr" fontAlgn="b"/>
                      <a:r>
                        <a:rPr lang="en-ZA" sz="1600" u="none" strike="noStrike" dirty="0">
                          <a:effectLst/>
                          <a:latin typeface="+mn-lt"/>
                        </a:rPr>
                        <a:t>Speed</a:t>
                      </a:r>
                      <a:endParaRPr lang="en-ZA" sz="1600" b="0" i="0" u="none" strike="noStrike" dirty="0">
                        <a:solidFill>
                          <a:srgbClr val="000000"/>
                        </a:solidFill>
                        <a:effectLst/>
                        <a:latin typeface="+mn-lt"/>
                      </a:endParaRPr>
                    </a:p>
                  </a:txBody>
                  <a:tcPr marL="7620" marR="7620" marT="7620" marB="0" anchor="b"/>
                </a:tc>
                <a:tc>
                  <a:txBody>
                    <a:bodyPr/>
                    <a:lstStyle/>
                    <a:p>
                      <a:pPr algn="ctr" fontAlgn="b"/>
                      <a:r>
                        <a:rPr lang="en-US" sz="1600" b="0" i="0" u="none" strike="noStrike" dirty="0">
                          <a:solidFill>
                            <a:srgbClr val="000000"/>
                          </a:solidFill>
                          <a:effectLst/>
                          <a:latin typeface="Calibri" panose="020F0502020204030204" pitchFamily="34" charset="0"/>
                        </a:rPr>
                        <a:t>32 999</a:t>
                      </a:r>
                    </a:p>
                  </a:txBody>
                  <a:tcPr marL="7620" marR="7620" marT="7620" marB="0" anchor="b"/>
                </a:tc>
                <a:tc>
                  <a:txBody>
                    <a:bodyPr/>
                    <a:lstStyle/>
                    <a:p>
                      <a:pPr algn="ctr" fontAlgn="b"/>
                      <a:r>
                        <a:rPr lang="en-US" sz="1600" b="0" i="0" u="none" strike="noStrike" dirty="0">
                          <a:solidFill>
                            <a:srgbClr val="000000"/>
                          </a:solidFill>
                          <a:effectLst/>
                          <a:latin typeface="Calibri" panose="020F0502020204030204" pitchFamily="34" charset="0"/>
                        </a:rPr>
                        <a:t>35 358</a:t>
                      </a:r>
                    </a:p>
                  </a:txBody>
                  <a:tcPr marL="7620" marR="7620" marT="7620" marB="0" anchor="b"/>
                </a:tc>
                <a:tc>
                  <a:txBody>
                    <a:bodyPr/>
                    <a:lstStyle/>
                    <a:p>
                      <a:pPr algn="ctr" fontAlgn="b"/>
                      <a:r>
                        <a:rPr lang="en-US" sz="1600" b="0" i="0" u="none" strike="noStrike" dirty="0">
                          <a:solidFill>
                            <a:srgbClr val="000000"/>
                          </a:solidFill>
                          <a:effectLst/>
                          <a:latin typeface="Calibri" panose="020F0502020204030204" pitchFamily="34" charset="0"/>
                        </a:rPr>
                        <a:t>2 359</a:t>
                      </a:r>
                    </a:p>
                  </a:txBody>
                  <a:tcPr marL="7620" marR="7620" marT="7620" marB="0" anchor="b"/>
                </a:tc>
                <a:extLst>
                  <a:ext uri="{0D108BD9-81ED-4DB2-BD59-A6C34878D82A}">
                    <a16:rowId xmlns:a16="http://schemas.microsoft.com/office/drawing/2014/main" xmlns="" val="2986203611"/>
                  </a:ext>
                </a:extLst>
              </a:tr>
              <a:tr h="726595">
                <a:tc>
                  <a:txBody>
                    <a:bodyPr/>
                    <a:lstStyle/>
                    <a:p>
                      <a:pPr algn="ctr" fontAlgn="b"/>
                      <a:r>
                        <a:rPr lang="en-GB" sz="1600" u="none" strike="noStrike" dirty="0">
                          <a:effectLst/>
                          <a:latin typeface="+mn-lt"/>
                        </a:rPr>
                        <a:t>Driving without fasting seat belt</a:t>
                      </a:r>
                      <a:endParaRPr lang="en-GB" sz="1600" b="0" i="0" u="none" strike="noStrike" dirty="0">
                        <a:solidFill>
                          <a:srgbClr val="000000"/>
                        </a:solidFill>
                        <a:effectLst/>
                        <a:latin typeface="+mn-lt"/>
                      </a:endParaRPr>
                    </a:p>
                  </a:txBody>
                  <a:tcPr marL="7620" marR="7620" marT="7620" marB="0" anchor="b"/>
                </a:tc>
                <a:tc>
                  <a:txBody>
                    <a:bodyPr/>
                    <a:lstStyle/>
                    <a:p>
                      <a:pPr algn="ctr" fontAlgn="b"/>
                      <a:r>
                        <a:rPr lang="en-US" sz="1600" b="0" i="0" u="none" strike="noStrike" dirty="0">
                          <a:solidFill>
                            <a:srgbClr val="000000"/>
                          </a:solidFill>
                          <a:effectLst/>
                          <a:latin typeface="Calibri" panose="020F0502020204030204" pitchFamily="34" charset="0"/>
                        </a:rPr>
                        <a:t>21 715</a:t>
                      </a:r>
                    </a:p>
                  </a:txBody>
                  <a:tcPr marL="7620" marR="7620" marT="7620" marB="0" anchor="b"/>
                </a:tc>
                <a:tc>
                  <a:txBody>
                    <a:bodyPr/>
                    <a:lstStyle/>
                    <a:p>
                      <a:pPr algn="ctr" fontAlgn="b"/>
                      <a:r>
                        <a:rPr lang="en-US" sz="1600" b="0" i="0" u="none" strike="noStrike" dirty="0">
                          <a:solidFill>
                            <a:srgbClr val="000000"/>
                          </a:solidFill>
                          <a:effectLst/>
                          <a:latin typeface="Calibri" panose="020F0502020204030204" pitchFamily="34" charset="0"/>
                        </a:rPr>
                        <a:t>21 431</a:t>
                      </a:r>
                    </a:p>
                  </a:txBody>
                  <a:tcPr marL="7620" marR="7620" marT="7620" marB="0" anchor="b"/>
                </a:tc>
                <a:tc>
                  <a:txBody>
                    <a:bodyPr/>
                    <a:lstStyle/>
                    <a:p>
                      <a:pPr algn="ctr" fontAlgn="b"/>
                      <a:r>
                        <a:rPr lang="en-US" sz="1600" b="0" i="0" u="none" strike="noStrike" dirty="0">
                          <a:solidFill>
                            <a:srgbClr val="000000"/>
                          </a:solidFill>
                          <a:effectLst/>
                          <a:latin typeface="Calibri" panose="020F0502020204030204" pitchFamily="34" charset="0"/>
                        </a:rPr>
                        <a:t>   -284</a:t>
                      </a:r>
                    </a:p>
                  </a:txBody>
                  <a:tcPr marL="7620" marR="7620" marT="7620" marB="0" anchor="b"/>
                </a:tc>
                <a:extLst>
                  <a:ext uri="{0D108BD9-81ED-4DB2-BD59-A6C34878D82A}">
                    <a16:rowId xmlns:a16="http://schemas.microsoft.com/office/drawing/2014/main" xmlns="" val="3804010465"/>
                  </a:ext>
                </a:extLst>
              </a:tr>
              <a:tr h="726595">
                <a:tc>
                  <a:txBody>
                    <a:bodyPr/>
                    <a:lstStyle/>
                    <a:p>
                      <a:pPr algn="ctr" fontAlgn="b"/>
                      <a:r>
                        <a:rPr lang="en-ZA" sz="1600" u="none" strike="noStrike" dirty="0">
                          <a:effectLst/>
                          <a:latin typeface="+mn-lt"/>
                        </a:rPr>
                        <a:t>Driving without licences</a:t>
                      </a:r>
                      <a:endParaRPr lang="en-ZA" sz="1600" b="0" i="0" u="none" strike="noStrike" dirty="0">
                        <a:solidFill>
                          <a:srgbClr val="000000"/>
                        </a:solidFill>
                        <a:effectLst/>
                        <a:latin typeface="+mn-lt"/>
                      </a:endParaRPr>
                    </a:p>
                  </a:txBody>
                  <a:tcPr marL="7620" marR="7620" marT="7620" marB="0" anchor="b"/>
                </a:tc>
                <a:tc>
                  <a:txBody>
                    <a:bodyPr/>
                    <a:lstStyle/>
                    <a:p>
                      <a:pPr algn="ctr" fontAlgn="b"/>
                      <a:r>
                        <a:rPr lang="en-US" sz="1600" b="0" i="0" u="none" strike="noStrike" dirty="0">
                          <a:solidFill>
                            <a:srgbClr val="000000"/>
                          </a:solidFill>
                          <a:effectLst/>
                          <a:latin typeface="Calibri" panose="020F0502020204030204" pitchFamily="34" charset="0"/>
                        </a:rPr>
                        <a:t>14 645</a:t>
                      </a:r>
                    </a:p>
                  </a:txBody>
                  <a:tcPr marL="7620" marR="7620" marT="7620" marB="0" anchor="b"/>
                </a:tc>
                <a:tc>
                  <a:txBody>
                    <a:bodyPr/>
                    <a:lstStyle/>
                    <a:p>
                      <a:pPr algn="ctr" fontAlgn="b"/>
                      <a:r>
                        <a:rPr lang="en-US" sz="1600" b="0" i="0" u="none" strike="noStrike" dirty="0">
                          <a:solidFill>
                            <a:srgbClr val="000000"/>
                          </a:solidFill>
                          <a:effectLst/>
                          <a:latin typeface="Calibri" panose="020F0502020204030204" pitchFamily="34" charset="0"/>
                        </a:rPr>
                        <a:t>22 766</a:t>
                      </a:r>
                    </a:p>
                  </a:txBody>
                  <a:tcPr marL="7620" marR="7620" marT="7620" marB="0" anchor="b"/>
                </a:tc>
                <a:tc>
                  <a:txBody>
                    <a:bodyPr/>
                    <a:lstStyle/>
                    <a:p>
                      <a:pPr algn="ctr" fontAlgn="b"/>
                      <a:r>
                        <a:rPr lang="en-US" sz="1600" b="0" i="0" u="none" strike="noStrike" dirty="0">
                          <a:solidFill>
                            <a:srgbClr val="000000"/>
                          </a:solidFill>
                          <a:effectLst/>
                          <a:latin typeface="Calibri" panose="020F0502020204030204" pitchFamily="34" charset="0"/>
                        </a:rPr>
                        <a:t>  8 121</a:t>
                      </a:r>
                    </a:p>
                  </a:txBody>
                  <a:tcPr marL="7620" marR="7620" marT="7620" marB="0" anchor="b"/>
                </a:tc>
                <a:extLst>
                  <a:ext uri="{0D108BD9-81ED-4DB2-BD59-A6C34878D82A}">
                    <a16:rowId xmlns:a16="http://schemas.microsoft.com/office/drawing/2014/main" xmlns="" val="3674053231"/>
                  </a:ext>
                </a:extLst>
              </a:tr>
              <a:tr h="726595">
                <a:tc>
                  <a:txBody>
                    <a:bodyPr/>
                    <a:lstStyle/>
                    <a:p>
                      <a:pPr algn="ctr" fontAlgn="b"/>
                      <a:r>
                        <a:rPr lang="en-ZA" sz="1600" u="none" strike="noStrike" dirty="0">
                          <a:effectLst/>
                          <a:latin typeface="+mn-lt"/>
                        </a:rPr>
                        <a:t>Unlicensed vehicles</a:t>
                      </a:r>
                      <a:endParaRPr lang="en-ZA" sz="1600" b="0" i="0" u="none" strike="noStrike" dirty="0">
                        <a:solidFill>
                          <a:srgbClr val="000000"/>
                        </a:solidFill>
                        <a:effectLst/>
                        <a:latin typeface="+mn-lt"/>
                      </a:endParaRPr>
                    </a:p>
                  </a:txBody>
                  <a:tcPr marL="7620" marR="7620" marT="7620" marB="0" anchor="b"/>
                </a:tc>
                <a:tc>
                  <a:txBody>
                    <a:bodyPr/>
                    <a:lstStyle/>
                    <a:p>
                      <a:pPr algn="ctr" fontAlgn="b"/>
                      <a:r>
                        <a:rPr lang="en-US" sz="1600" b="0" i="0" u="none" strike="noStrike" dirty="0">
                          <a:solidFill>
                            <a:srgbClr val="000000"/>
                          </a:solidFill>
                          <a:effectLst/>
                          <a:latin typeface="Calibri" panose="020F0502020204030204" pitchFamily="34" charset="0"/>
                        </a:rPr>
                        <a:t>26 671</a:t>
                      </a:r>
                    </a:p>
                  </a:txBody>
                  <a:tcPr marL="7620" marR="7620" marT="7620" marB="0" anchor="b"/>
                </a:tc>
                <a:tc>
                  <a:txBody>
                    <a:bodyPr/>
                    <a:lstStyle/>
                    <a:p>
                      <a:pPr algn="ctr" fontAlgn="b"/>
                      <a:r>
                        <a:rPr lang="en-US" sz="1600" b="0" i="0" u="none" strike="noStrike" dirty="0">
                          <a:solidFill>
                            <a:srgbClr val="000000"/>
                          </a:solidFill>
                          <a:effectLst/>
                          <a:latin typeface="Calibri" panose="020F0502020204030204" pitchFamily="34" charset="0"/>
                        </a:rPr>
                        <a:t>28 779</a:t>
                      </a:r>
                    </a:p>
                  </a:txBody>
                  <a:tcPr marL="7620" marR="7620" marT="7620" marB="0" anchor="b"/>
                </a:tc>
                <a:tc>
                  <a:txBody>
                    <a:bodyPr/>
                    <a:lstStyle/>
                    <a:p>
                      <a:pPr algn="ctr" fontAlgn="b"/>
                      <a:r>
                        <a:rPr lang="en-US" sz="1600" b="0" i="0" u="none" strike="noStrike" dirty="0">
                          <a:solidFill>
                            <a:srgbClr val="000000"/>
                          </a:solidFill>
                          <a:effectLst/>
                          <a:latin typeface="Calibri" panose="020F0502020204030204" pitchFamily="34" charset="0"/>
                        </a:rPr>
                        <a:t>   2 108</a:t>
                      </a:r>
                    </a:p>
                  </a:txBody>
                  <a:tcPr marL="7620" marR="7620" marT="7620" marB="0" anchor="b"/>
                </a:tc>
                <a:extLst>
                  <a:ext uri="{0D108BD9-81ED-4DB2-BD59-A6C34878D82A}">
                    <a16:rowId xmlns:a16="http://schemas.microsoft.com/office/drawing/2014/main" xmlns="" val="4049331117"/>
                  </a:ext>
                </a:extLst>
              </a:tr>
              <a:tr h="726595">
                <a:tc>
                  <a:txBody>
                    <a:bodyPr/>
                    <a:lstStyle/>
                    <a:p>
                      <a:pPr algn="ctr" fontAlgn="b"/>
                      <a:r>
                        <a:rPr lang="en-ZA" sz="1600" u="none" strike="noStrike" dirty="0">
                          <a:effectLst/>
                          <a:latin typeface="+mn-lt"/>
                        </a:rPr>
                        <a:t>Worn out tyres</a:t>
                      </a:r>
                      <a:endParaRPr lang="en-ZA" sz="1600" b="0" i="0" u="none" strike="noStrike" dirty="0">
                        <a:solidFill>
                          <a:srgbClr val="000000"/>
                        </a:solidFill>
                        <a:effectLst/>
                        <a:latin typeface="+mn-lt"/>
                      </a:endParaRPr>
                    </a:p>
                  </a:txBody>
                  <a:tcPr marL="7620" marR="7620" marT="7620" marB="0" anchor="b"/>
                </a:tc>
                <a:tc>
                  <a:txBody>
                    <a:bodyPr/>
                    <a:lstStyle/>
                    <a:p>
                      <a:pPr algn="ctr" fontAlgn="b"/>
                      <a:r>
                        <a:rPr lang="en-US" sz="1600" b="0" i="0" u="none" strike="noStrike" dirty="0">
                          <a:solidFill>
                            <a:srgbClr val="000000"/>
                          </a:solidFill>
                          <a:effectLst/>
                          <a:latin typeface="Calibri" panose="020F0502020204030204" pitchFamily="34" charset="0"/>
                        </a:rPr>
                        <a:t>12 858</a:t>
                      </a:r>
                    </a:p>
                  </a:txBody>
                  <a:tcPr marL="7620" marR="7620" marT="7620" marB="0" anchor="b"/>
                </a:tc>
                <a:tc>
                  <a:txBody>
                    <a:bodyPr/>
                    <a:lstStyle/>
                    <a:p>
                      <a:pPr algn="ctr" fontAlgn="b"/>
                      <a:r>
                        <a:rPr lang="en-US" sz="1600" b="0" i="0" u="none" strike="noStrike" dirty="0">
                          <a:solidFill>
                            <a:srgbClr val="000000"/>
                          </a:solidFill>
                          <a:effectLst/>
                          <a:latin typeface="Calibri" panose="020F0502020204030204" pitchFamily="34" charset="0"/>
                        </a:rPr>
                        <a:t>12 488</a:t>
                      </a:r>
                    </a:p>
                  </a:txBody>
                  <a:tcPr marL="7620" marR="7620" marT="7620" marB="0" anchor="b"/>
                </a:tc>
                <a:tc>
                  <a:txBody>
                    <a:bodyPr/>
                    <a:lstStyle/>
                    <a:p>
                      <a:pPr algn="ctr" fontAlgn="b"/>
                      <a:r>
                        <a:rPr lang="en-US" sz="1600" b="0" i="0" u="none" strike="noStrike" dirty="0">
                          <a:solidFill>
                            <a:srgbClr val="000000"/>
                          </a:solidFill>
                          <a:effectLst/>
                          <a:latin typeface="Calibri" panose="020F0502020204030204" pitchFamily="34" charset="0"/>
                        </a:rPr>
                        <a:t>    -370</a:t>
                      </a:r>
                    </a:p>
                  </a:txBody>
                  <a:tcPr marL="7620" marR="7620" marT="7620" marB="0" anchor="b"/>
                </a:tc>
                <a:extLst>
                  <a:ext uri="{0D108BD9-81ED-4DB2-BD59-A6C34878D82A}">
                    <a16:rowId xmlns:a16="http://schemas.microsoft.com/office/drawing/2014/main" xmlns="" val="3224521412"/>
                  </a:ext>
                </a:extLst>
              </a:tr>
            </a:tbl>
          </a:graphicData>
        </a:graphic>
      </p:graphicFrame>
      <p:pic>
        <p:nvPicPr>
          <p:cNvPr id="5" name="Picture 4"/>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8091054" y="2521526"/>
            <a:ext cx="3943465" cy="3726873"/>
          </a:xfrm>
          <a:prstGeom prst="rect">
            <a:avLst/>
          </a:prstGeom>
        </p:spPr>
      </p:pic>
    </p:spTree>
    <p:extLst>
      <p:ext uri="{BB962C8B-B14F-4D97-AF65-F5344CB8AC3E}">
        <p14:creationId xmlns:p14="http://schemas.microsoft.com/office/powerpoint/2010/main" xmlns="" val="2236083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082967-2CD0-4810-AF7C-36EB96491F60}"/>
              </a:ext>
            </a:extLst>
          </p:cNvPr>
          <p:cNvSpPr>
            <a:spLocks noGrp="1"/>
          </p:cNvSpPr>
          <p:nvPr>
            <p:ph type="title"/>
          </p:nvPr>
        </p:nvSpPr>
        <p:spPr>
          <a:xfrm>
            <a:off x="242883" y="353559"/>
            <a:ext cx="9419108" cy="762000"/>
          </a:xfrm>
        </p:spPr>
        <p:txBody>
          <a:bodyPr>
            <a:normAutofit/>
          </a:bodyPr>
          <a:lstStyle/>
          <a:p>
            <a:r>
              <a:rPr lang="en-ZA" sz="3600" b="1" dirty="0"/>
              <a:t>Presentation Content</a:t>
            </a:r>
          </a:p>
        </p:txBody>
      </p:sp>
      <p:sp>
        <p:nvSpPr>
          <p:cNvPr id="3" name="Content Placeholder 2">
            <a:extLst>
              <a:ext uri="{FF2B5EF4-FFF2-40B4-BE49-F238E27FC236}">
                <a16:creationId xmlns:a16="http://schemas.microsoft.com/office/drawing/2014/main" xmlns="" id="{AC75B91B-63F1-4EF4-A0F4-84AEE326C0DB}"/>
              </a:ext>
            </a:extLst>
          </p:cNvPr>
          <p:cNvSpPr>
            <a:spLocks noGrp="1"/>
          </p:cNvSpPr>
          <p:nvPr>
            <p:ph idx="1"/>
          </p:nvPr>
        </p:nvSpPr>
        <p:spPr>
          <a:xfrm>
            <a:off x="306323" y="1533524"/>
            <a:ext cx="11579353" cy="4772026"/>
          </a:xfrm>
        </p:spPr>
        <p:txBody>
          <a:bodyPr>
            <a:normAutofit/>
          </a:bodyPr>
          <a:lstStyle/>
          <a:p>
            <a:pPr marL="571500" indent="-571500">
              <a:lnSpc>
                <a:spcPct val="150000"/>
              </a:lnSpc>
              <a:buFont typeface="Arial" panose="020B0604020202020204" pitchFamily="34" charset="0"/>
              <a:buChar char="•"/>
            </a:pPr>
            <a:r>
              <a:rPr lang="en-ZA" i="1" dirty="0"/>
              <a:t>Road Safety Interventions</a:t>
            </a:r>
          </a:p>
          <a:p>
            <a:pPr marL="571500" indent="-571500">
              <a:lnSpc>
                <a:spcPct val="150000"/>
              </a:lnSpc>
              <a:buFont typeface="Arial" panose="020B0604020202020204" pitchFamily="34" charset="0"/>
              <a:buChar char="•"/>
            </a:pPr>
            <a:r>
              <a:rPr lang="en-ZA" i="1" dirty="0"/>
              <a:t>Law Enforcement Interventions</a:t>
            </a:r>
          </a:p>
          <a:p>
            <a:pPr marL="571500" indent="-571500">
              <a:lnSpc>
                <a:spcPct val="150000"/>
              </a:lnSpc>
              <a:buFont typeface="Arial" panose="020B0604020202020204" pitchFamily="34" charset="0"/>
              <a:buChar char="•"/>
            </a:pPr>
            <a:r>
              <a:rPr lang="en-ZA" i="1" dirty="0"/>
              <a:t>Vehicle and Driver population</a:t>
            </a:r>
          </a:p>
          <a:p>
            <a:pPr marL="571500" indent="-571500">
              <a:lnSpc>
                <a:spcPct val="150000"/>
              </a:lnSpc>
              <a:buFont typeface="Arial" panose="020B0604020202020204" pitchFamily="34" charset="0"/>
              <a:buChar char="•"/>
            </a:pPr>
            <a:r>
              <a:rPr lang="en-ZA" i="1" dirty="0"/>
              <a:t>Overall Festive Season Statistics</a:t>
            </a:r>
          </a:p>
          <a:p>
            <a:pPr marL="571500" indent="-571500">
              <a:lnSpc>
                <a:spcPct val="150000"/>
              </a:lnSpc>
              <a:buFont typeface="Arial" panose="020B0604020202020204" pitchFamily="34" charset="0"/>
              <a:buChar char="•"/>
            </a:pPr>
            <a:r>
              <a:rPr lang="en-ZA" i="1" dirty="0"/>
              <a:t>Major Crashes </a:t>
            </a:r>
          </a:p>
          <a:p>
            <a:pPr marL="571500" indent="-571500">
              <a:lnSpc>
                <a:spcPct val="150000"/>
              </a:lnSpc>
              <a:buFont typeface="Arial" panose="020B0604020202020204" pitchFamily="34" charset="0"/>
              <a:buChar char="•"/>
            </a:pPr>
            <a:r>
              <a:rPr lang="en-ZA" i="1" dirty="0"/>
              <a:t>Discussion</a:t>
            </a:r>
          </a:p>
        </p:txBody>
      </p:sp>
    </p:spTree>
    <p:extLst>
      <p:ext uri="{BB962C8B-B14F-4D97-AF65-F5344CB8AC3E}">
        <p14:creationId xmlns:p14="http://schemas.microsoft.com/office/powerpoint/2010/main" xmlns="" val="1988624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83" y="84842"/>
            <a:ext cx="9419108" cy="631148"/>
          </a:xfrm>
        </p:spPr>
        <p:txBody>
          <a:bodyPr>
            <a:normAutofit/>
          </a:bodyPr>
          <a:lstStyle/>
          <a:p>
            <a:r>
              <a:rPr lang="en-US" b="1" dirty="0">
                <a:solidFill>
                  <a:schemeClr val="tx1"/>
                </a:solidFill>
              </a:rPr>
              <a:t> </a:t>
            </a:r>
            <a:r>
              <a:rPr lang="en-US" sz="2800" b="1" dirty="0">
                <a:solidFill>
                  <a:schemeClr val="tx1"/>
                </a:solidFill>
                <a:latin typeface="Arial" panose="020B0604020202020204" pitchFamily="34" charset="0"/>
                <a:cs typeface="Arial" panose="020B0604020202020204" pitchFamily="34" charset="0"/>
              </a:rPr>
              <a:t>Arrests</a:t>
            </a:r>
          </a:p>
        </p:txBody>
      </p:sp>
      <p:graphicFrame>
        <p:nvGraphicFramePr>
          <p:cNvPr id="8" name="Table 8">
            <a:extLst>
              <a:ext uri="{FF2B5EF4-FFF2-40B4-BE49-F238E27FC236}">
                <a16:creationId xmlns:a16="http://schemas.microsoft.com/office/drawing/2014/main" xmlns="" id="{97500739-9E17-4052-89DA-DBD0D158C5CA}"/>
              </a:ext>
            </a:extLst>
          </p:cNvPr>
          <p:cNvGraphicFramePr>
            <a:graphicFrameLocks noGrp="1"/>
          </p:cNvGraphicFramePr>
          <p:nvPr>
            <p:ph idx="1"/>
          </p:nvPr>
        </p:nvGraphicFramePr>
        <p:xfrm>
          <a:off x="242888" y="1008668"/>
          <a:ext cx="7901871" cy="4845375"/>
        </p:xfrm>
        <a:graphic>
          <a:graphicData uri="http://schemas.openxmlformats.org/drawingml/2006/table">
            <a:tbl>
              <a:tblPr firstRow="1" bandRow="1"/>
              <a:tblGrid>
                <a:gridCol w="2820823">
                  <a:extLst>
                    <a:ext uri="{9D8B030D-6E8A-4147-A177-3AD203B41FA5}">
                      <a16:colId xmlns:a16="http://schemas.microsoft.com/office/drawing/2014/main" xmlns="" val="3416605027"/>
                    </a:ext>
                  </a:extLst>
                </a:gridCol>
                <a:gridCol w="1829385">
                  <a:extLst>
                    <a:ext uri="{9D8B030D-6E8A-4147-A177-3AD203B41FA5}">
                      <a16:colId xmlns:a16="http://schemas.microsoft.com/office/drawing/2014/main" xmlns="" val="838940253"/>
                    </a:ext>
                  </a:extLst>
                </a:gridCol>
                <a:gridCol w="1625831">
                  <a:extLst>
                    <a:ext uri="{9D8B030D-6E8A-4147-A177-3AD203B41FA5}">
                      <a16:colId xmlns:a16="http://schemas.microsoft.com/office/drawing/2014/main" xmlns="" val="2952055406"/>
                    </a:ext>
                  </a:extLst>
                </a:gridCol>
                <a:gridCol w="1625832">
                  <a:extLst>
                    <a:ext uri="{9D8B030D-6E8A-4147-A177-3AD203B41FA5}">
                      <a16:colId xmlns:a16="http://schemas.microsoft.com/office/drawing/2014/main" xmlns="" val="341914029"/>
                    </a:ext>
                  </a:extLst>
                </a:gridCol>
              </a:tblGrid>
              <a:tr h="384039">
                <a:tc>
                  <a:txBody>
                    <a:bodyPr/>
                    <a:lstStyle/>
                    <a:p>
                      <a:r>
                        <a:rPr lang="en-US" b="1" dirty="0"/>
                        <a:t>Offences</a:t>
                      </a:r>
                    </a:p>
                  </a:txBody>
                  <a:tcPr>
                    <a:solidFill>
                      <a:schemeClr val="accent1">
                        <a:lumMod val="60000"/>
                        <a:lumOff val="40000"/>
                      </a:schemeClr>
                    </a:solidFill>
                  </a:tcPr>
                </a:tc>
                <a:tc>
                  <a:txBody>
                    <a:bodyPr/>
                    <a:lstStyle/>
                    <a:p>
                      <a:pPr algn="ctr"/>
                      <a:r>
                        <a:rPr lang="en-US" b="1" dirty="0"/>
                        <a:t>2020</a:t>
                      </a:r>
                    </a:p>
                  </a:txBody>
                  <a:tcPr>
                    <a:solidFill>
                      <a:schemeClr val="accent1">
                        <a:lumMod val="60000"/>
                        <a:lumOff val="40000"/>
                      </a:schemeClr>
                    </a:solidFill>
                  </a:tcPr>
                </a:tc>
                <a:tc>
                  <a:txBody>
                    <a:bodyPr/>
                    <a:lstStyle/>
                    <a:p>
                      <a:pPr algn="ctr"/>
                      <a:r>
                        <a:rPr lang="en-US" b="1" dirty="0"/>
                        <a:t>2021</a:t>
                      </a:r>
                    </a:p>
                  </a:txBody>
                  <a:tcPr>
                    <a:solidFill>
                      <a:schemeClr val="accent1">
                        <a:lumMod val="60000"/>
                        <a:lumOff val="40000"/>
                      </a:schemeClr>
                    </a:solidFill>
                  </a:tcPr>
                </a:tc>
                <a:tc>
                  <a:txBody>
                    <a:bodyPr/>
                    <a:lstStyle/>
                    <a:p>
                      <a:pPr algn="ctr"/>
                      <a:r>
                        <a:rPr lang="en-US" b="1" dirty="0"/>
                        <a:t>Variance</a:t>
                      </a:r>
                    </a:p>
                  </a:txBody>
                  <a:tcPr>
                    <a:solidFill>
                      <a:schemeClr val="accent1">
                        <a:lumMod val="60000"/>
                        <a:lumOff val="40000"/>
                      </a:schemeClr>
                    </a:solidFill>
                  </a:tcPr>
                </a:tc>
                <a:extLst>
                  <a:ext uri="{0D108BD9-81ED-4DB2-BD59-A6C34878D82A}">
                    <a16:rowId xmlns:a16="http://schemas.microsoft.com/office/drawing/2014/main" xmlns="" val="1406010213"/>
                  </a:ext>
                </a:extLst>
              </a:tr>
              <a:tr h="384039">
                <a:tc>
                  <a:txBody>
                    <a:bodyPr/>
                    <a:lstStyle/>
                    <a:p>
                      <a:r>
                        <a:rPr lang="en-US" dirty="0"/>
                        <a:t>Drunken Driving                   </a:t>
                      </a:r>
                    </a:p>
                  </a:txBody>
                  <a:tcPr/>
                </a:tc>
                <a:tc>
                  <a:txBody>
                    <a:bodyPr/>
                    <a:lstStyle/>
                    <a:p>
                      <a:pPr algn="ctr" fontAlgn="b"/>
                      <a:r>
                        <a:rPr lang="en-US" sz="1600" b="0" i="0" u="none" strike="noStrike" dirty="0">
                          <a:solidFill>
                            <a:srgbClr val="000000"/>
                          </a:solidFill>
                          <a:effectLst/>
                          <a:latin typeface="Calibri" panose="020F0502020204030204" pitchFamily="34" charset="0"/>
                        </a:rPr>
                        <a:t>1 630</a:t>
                      </a:r>
                    </a:p>
                  </a:txBody>
                  <a:tcPr marL="7620" marR="7620" marT="7620" marB="0" anchor="b"/>
                </a:tc>
                <a:tc>
                  <a:txBody>
                    <a:bodyPr/>
                    <a:lstStyle/>
                    <a:p>
                      <a:pPr algn="ctr" fontAlgn="b"/>
                      <a:r>
                        <a:rPr lang="en-US" sz="1600" b="0" i="0" u="none" strike="noStrike" dirty="0">
                          <a:solidFill>
                            <a:srgbClr val="000000"/>
                          </a:solidFill>
                          <a:effectLst/>
                          <a:latin typeface="Calibri" panose="020F0502020204030204" pitchFamily="34" charset="0"/>
                        </a:rPr>
                        <a:t>1 586</a:t>
                      </a:r>
                    </a:p>
                  </a:txBody>
                  <a:tcPr marL="7620" marR="7620" marT="7620" marB="0" anchor="b"/>
                </a:tc>
                <a:tc>
                  <a:txBody>
                    <a:bodyPr/>
                    <a:lstStyle/>
                    <a:p>
                      <a:pPr algn="ctr" fontAlgn="b"/>
                      <a:r>
                        <a:rPr lang="en-US" sz="1600" b="0" i="0" u="none" strike="noStrike" dirty="0">
                          <a:solidFill>
                            <a:srgbClr val="000000"/>
                          </a:solidFill>
                          <a:effectLst/>
                          <a:latin typeface="Calibri" panose="020F0502020204030204" pitchFamily="34" charset="0"/>
                        </a:rPr>
                        <a:t>    -44</a:t>
                      </a:r>
                    </a:p>
                  </a:txBody>
                  <a:tcPr marL="7620" marR="7620" marT="7620" marB="0" anchor="b"/>
                </a:tc>
                <a:extLst>
                  <a:ext uri="{0D108BD9-81ED-4DB2-BD59-A6C34878D82A}">
                    <a16:rowId xmlns:a16="http://schemas.microsoft.com/office/drawing/2014/main" xmlns="" val="1091471843"/>
                  </a:ext>
                </a:extLst>
              </a:tr>
              <a:tr h="384039">
                <a:tc>
                  <a:txBody>
                    <a:bodyPr/>
                    <a:lstStyle/>
                    <a:p>
                      <a:r>
                        <a:rPr lang="en-US" dirty="0"/>
                        <a:t>No driving licenses                 </a:t>
                      </a:r>
                    </a:p>
                  </a:txBody>
                  <a:tcPr/>
                </a:tc>
                <a:tc>
                  <a:txBody>
                    <a:bodyPr/>
                    <a:lstStyle/>
                    <a:p>
                      <a:pPr algn="ctr" fontAlgn="b"/>
                      <a:r>
                        <a:rPr lang="en-US" sz="1600" b="0" i="0" u="none" strike="noStrike" dirty="0">
                          <a:solidFill>
                            <a:srgbClr val="000000"/>
                          </a:solidFill>
                          <a:effectLst/>
                          <a:latin typeface="Calibri" panose="020F0502020204030204" pitchFamily="34" charset="0"/>
                        </a:rPr>
                        <a:t>     47</a:t>
                      </a:r>
                    </a:p>
                  </a:txBody>
                  <a:tcPr marL="7620" marR="7620" marT="7620" marB="0" anchor="b"/>
                </a:tc>
                <a:tc>
                  <a:txBody>
                    <a:bodyPr/>
                    <a:lstStyle/>
                    <a:p>
                      <a:pPr algn="ctr" fontAlgn="b"/>
                      <a:r>
                        <a:rPr lang="en-US" sz="1600" b="0" i="0" u="none" strike="noStrike" dirty="0">
                          <a:solidFill>
                            <a:srgbClr val="000000"/>
                          </a:solidFill>
                          <a:effectLst/>
                          <a:latin typeface="Calibri" panose="020F0502020204030204" pitchFamily="34" charset="0"/>
                        </a:rPr>
                        <a:t>     53</a:t>
                      </a:r>
                    </a:p>
                  </a:txBody>
                  <a:tcPr marL="7620" marR="7620" marT="7620" marB="0" anchor="b"/>
                </a:tc>
                <a:tc>
                  <a:txBody>
                    <a:bodyPr/>
                    <a:lstStyle/>
                    <a:p>
                      <a:pPr algn="ctr" fontAlgn="b"/>
                      <a:r>
                        <a:rPr lang="en-US" sz="1600" b="0" i="0" u="none" strike="noStrike" dirty="0">
                          <a:solidFill>
                            <a:srgbClr val="000000"/>
                          </a:solidFill>
                          <a:effectLst/>
                          <a:latin typeface="Calibri" panose="020F0502020204030204" pitchFamily="34" charset="0"/>
                        </a:rPr>
                        <a:t>      6</a:t>
                      </a:r>
                    </a:p>
                  </a:txBody>
                  <a:tcPr marL="7620" marR="7620" marT="7620" marB="0" anchor="b"/>
                </a:tc>
                <a:extLst>
                  <a:ext uri="{0D108BD9-81ED-4DB2-BD59-A6C34878D82A}">
                    <a16:rowId xmlns:a16="http://schemas.microsoft.com/office/drawing/2014/main" xmlns="" val="1118589225"/>
                  </a:ext>
                </a:extLst>
              </a:tr>
              <a:tr h="384039">
                <a:tc>
                  <a:txBody>
                    <a:bodyPr/>
                    <a:lstStyle/>
                    <a:p>
                      <a:r>
                        <a:rPr lang="en-US" dirty="0"/>
                        <a:t>Speed                                    </a:t>
                      </a:r>
                    </a:p>
                  </a:txBody>
                  <a:tcPr/>
                </a:tc>
                <a:tc>
                  <a:txBody>
                    <a:bodyPr/>
                    <a:lstStyle/>
                    <a:p>
                      <a:pPr algn="ctr" fontAlgn="b"/>
                      <a:r>
                        <a:rPr lang="en-US" sz="1600" b="0" i="0" u="none" strike="noStrike" dirty="0">
                          <a:solidFill>
                            <a:srgbClr val="000000"/>
                          </a:solidFill>
                          <a:effectLst/>
                          <a:latin typeface="Calibri" panose="020F0502020204030204" pitchFamily="34" charset="0"/>
                        </a:rPr>
                        <a:t>  865</a:t>
                      </a:r>
                    </a:p>
                  </a:txBody>
                  <a:tcPr marL="7620" marR="7620" marT="7620" marB="0" anchor="b"/>
                </a:tc>
                <a:tc>
                  <a:txBody>
                    <a:bodyPr/>
                    <a:lstStyle/>
                    <a:p>
                      <a:pPr algn="ctr" fontAlgn="b"/>
                      <a:r>
                        <a:rPr lang="en-US" sz="1600" b="0" i="0" u="none" strike="noStrike" dirty="0">
                          <a:solidFill>
                            <a:srgbClr val="000000"/>
                          </a:solidFill>
                          <a:effectLst/>
                          <a:latin typeface="Calibri" panose="020F0502020204030204" pitchFamily="34" charset="0"/>
                        </a:rPr>
                        <a:t>   605</a:t>
                      </a:r>
                    </a:p>
                  </a:txBody>
                  <a:tcPr marL="7620" marR="7620" marT="7620" marB="0" anchor="b"/>
                </a:tc>
                <a:tc>
                  <a:txBody>
                    <a:bodyPr/>
                    <a:lstStyle/>
                    <a:p>
                      <a:pPr algn="ctr" fontAlgn="b"/>
                      <a:r>
                        <a:rPr lang="en-US" sz="1600" b="0" i="0" u="none" strike="noStrike" dirty="0">
                          <a:solidFill>
                            <a:srgbClr val="000000"/>
                          </a:solidFill>
                          <a:effectLst/>
                          <a:latin typeface="Calibri" panose="020F0502020204030204" pitchFamily="34" charset="0"/>
                        </a:rPr>
                        <a:t>  -260</a:t>
                      </a:r>
                    </a:p>
                  </a:txBody>
                  <a:tcPr marL="7620" marR="7620" marT="7620" marB="0" anchor="b"/>
                </a:tc>
                <a:extLst>
                  <a:ext uri="{0D108BD9-81ED-4DB2-BD59-A6C34878D82A}">
                    <a16:rowId xmlns:a16="http://schemas.microsoft.com/office/drawing/2014/main" xmlns="" val="1450330711"/>
                  </a:ext>
                </a:extLst>
              </a:tr>
              <a:tr h="384039">
                <a:tc>
                  <a:txBody>
                    <a:bodyPr/>
                    <a:lstStyle/>
                    <a:p>
                      <a:r>
                        <a:rPr lang="en-US" dirty="0"/>
                        <a:t>Overload Goods                 </a:t>
                      </a:r>
                    </a:p>
                  </a:txBody>
                  <a:tcPr/>
                </a:tc>
                <a:tc>
                  <a:txBody>
                    <a:bodyPr/>
                    <a:lstStyle/>
                    <a:p>
                      <a:pPr algn="ctr" fontAlgn="b"/>
                      <a:r>
                        <a:rPr lang="en-US" sz="1600" b="0" i="0" u="none" strike="noStrike" dirty="0">
                          <a:solidFill>
                            <a:srgbClr val="000000"/>
                          </a:solidFill>
                          <a:effectLst/>
                          <a:latin typeface="Calibri" panose="020F0502020204030204" pitchFamily="34" charset="0"/>
                        </a:rPr>
                        <a:t>    21</a:t>
                      </a:r>
                    </a:p>
                  </a:txBody>
                  <a:tcPr marL="7620" marR="7620" marT="7620" marB="0" anchor="b"/>
                </a:tc>
                <a:tc>
                  <a:txBody>
                    <a:bodyPr/>
                    <a:lstStyle/>
                    <a:p>
                      <a:pPr algn="ctr" fontAlgn="b"/>
                      <a:r>
                        <a:rPr lang="en-US" sz="1600" b="0" i="0" u="none" strike="noStrike" dirty="0">
                          <a:solidFill>
                            <a:srgbClr val="000000"/>
                          </a:solidFill>
                          <a:effectLst/>
                          <a:latin typeface="Calibri" panose="020F0502020204030204" pitchFamily="34" charset="0"/>
                        </a:rPr>
                        <a:t>     21</a:t>
                      </a:r>
                    </a:p>
                  </a:txBody>
                  <a:tcPr marL="7620" marR="7620" marT="7620" marB="0" anchor="b"/>
                </a:tc>
                <a:tc>
                  <a:txBody>
                    <a:bodyPr/>
                    <a:lstStyle/>
                    <a:p>
                      <a:pPr algn="ctr" fontAlgn="b"/>
                      <a:r>
                        <a:rPr lang="en-US" sz="1600" b="0" i="0" u="none" strike="noStrike" dirty="0">
                          <a:solidFill>
                            <a:srgbClr val="000000"/>
                          </a:solidFill>
                          <a:effectLst/>
                          <a:latin typeface="Calibri" panose="020F0502020204030204" pitchFamily="34" charset="0"/>
                        </a:rPr>
                        <a:t>    0</a:t>
                      </a:r>
                    </a:p>
                  </a:txBody>
                  <a:tcPr marL="7620" marR="7620" marT="7620" marB="0" anchor="b"/>
                </a:tc>
                <a:extLst>
                  <a:ext uri="{0D108BD9-81ED-4DB2-BD59-A6C34878D82A}">
                    <a16:rowId xmlns:a16="http://schemas.microsoft.com/office/drawing/2014/main" xmlns="" val="1715449526"/>
                  </a:ext>
                </a:extLst>
              </a:tr>
              <a:tr h="384039">
                <a:tc>
                  <a:txBody>
                    <a:bodyPr/>
                    <a:lstStyle/>
                    <a:p>
                      <a:r>
                        <a:rPr lang="en-US" dirty="0"/>
                        <a:t>Overload Passengers            </a:t>
                      </a:r>
                    </a:p>
                  </a:txBody>
                  <a:tcPr/>
                </a:tc>
                <a:tc>
                  <a:txBody>
                    <a:bodyPr/>
                    <a:lstStyle/>
                    <a:p>
                      <a:pPr algn="ctr" fontAlgn="b"/>
                      <a:r>
                        <a:rPr lang="en-US" sz="1600" b="0" i="0" u="none" strike="noStrike" dirty="0">
                          <a:solidFill>
                            <a:srgbClr val="000000"/>
                          </a:solidFill>
                          <a:effectLst/>
                          <a:latin typeface="Calibri" panose="020F0502020204030204" pitchFamily="34" charset="0"/>
                        </a:rPr>
                        <a:t>    11</a:t>
                      </a:r>
                    </a:p>
                  </a:txBody>
                  <a:tcPr marL="7620" marR="7620" marT="7620" marB="0" anchor="b"/>
                </a:tc>
                <a:tc>
                  <a:txBody>
                    <a:bodyPr/>
                    <a:lstStyle/>
                    <a:p>
                      <a:pPr algn="ctr" fontAlgn="b"/>
                      <a:r>
                        <a:rPr lang="en-US" sz="1600" b="0" i="0" u="none" strike="noStrike" dirty="0">
                          <a:solidFill>
                            <a:srgbClr val="000000"/>
                          </a:solidFill>
                          <a:effectLst/>
                          <a:latin typeface="Calibri" panose="020F0502020204030204" pitchFamily="34" charset="0"/>
                        </a:rPr>
                        <a:t>      0</a:t>
                      </a:r>
                    </a:p>
                  </a:txBody>
                  <a:tcPr marL="7620" marR="7620" marT="7620" marB="0" anchor="b"/>
                </a:tc>
                <a:tc>
                  <a:txBody>
                    <a:bodyPr/>
                    <a:lstStyle/>
                    <a:p>
                      <a:pPr algn="ctr" fontAlgn="b"/>
                      <a:r>
                        <a:rPr lang="en-US" sz="1600" b="0" i="0" u="none" strike="noStrike" dirty="0">
                          <a:solidFill>
                            <a:srgbClr val="000000"/>
                          </a:solidFill>
                          <a:effectLst/>
                          <a:latin typeface="Calibri" panose="020F0502020204030204" pitchFamily="34" charset="0"/>
                        </a:rPr>
                        <a:t>   -11</a:t>
                      </a:r>
                    </a:p>
                  </a:txBody>
                  <a:tcPr marL="7620" marR="7620" marT="7620" marB="0" anchor="b"/>
                </a:tc>
                <a:extLst>
                  <a:ext uri="{0D108BD9-81ED-4DB2-BD59-A6C34878D82A}">
                    <a16:rowId xmlns:a16="http://schemas.microsoft.com/office/drawing/2014/main" xmlns="" val="2756611935"/>
                  </a:ext>
                </a:extLst>
              </a:tr>
              <a:tr h="384039">
                <a:tc>
                  <a:txBody>
                    <a:bodyPr/>
                    <a:lstStyle/>
                    <a:p>
                      <a:r>
                        <a:rPr lang="en-US" dirty="0"/>
                        <a:t>Inco, Rec. &amp; Neg                    </a:t>
                      </a:r>
                    </a:p>
                  </a:txBody>
                  <a:tcPr/>
                </a:tc>
                <a:tc>
                  <a:txBody>
                    <a:bodyPr/>
                    <a:lstStyle/>
                    <a:p>
                      <a:pPr algn="ctr" fontAlgn="b"/>
                      <a:r>
                        <a:rPr lang="en-US" sz="1600" b="0" i="0" u="none" strike="noStrike" dirty="0">
                          <a:solidFill>
                            <a:srgbClr val="000000"/>
                          </a:solidFill>
                          <a:effectLst/>
                          <a:latin typeface="Calibri" panose="020F0502020204030204" pitchFamily="34" charset="0"/>
                        </a:rPr>
                        <a:t>  125</a:t>
                      </a:r>
                    </a:p>
                  </a:txBody>
                  <a:tcPr marL="7620" marR="7620" marT="7620" marB="0" anchor="b"/>
                </a:tc>
                <a:tc>
                  <a:txBody>
                    <a:bodyPr/>
                    <a:lstStyle/>
                    <a:p>
                      <a:pPr algn="ctr" fontAlgn="b"/>
                      <a:r>
                        <a:rPr lang="en-US" sz="1600" b="0" i="0" u="none" strike="noStrike" dirty="0">
                          <a:solidFill>
                            <a:srgbClr val="000000"/>
                          </a:solidFill>
                          <a:effectLst/>
                          <a:latin typeface="Calibri" panose="020F0502020204030204" pitchFamily="34" charset="0"/>
                        </a:rPr>
                        <a:t>    273</a:t>
                      </a:r>
                    </a:p>
                  </a:txBody>
                  <a:tcPr marL="7620" marR="7620" marT="7620" marB="0" anchor="b"/>
                </a:tc>
                <a:tc>
                  <a:txBody>
                    <a:bodyPr/>
                    <a:lstStyle/>
                    <a:p>
                      <a:pPr algn="ctr" fontAlgn="b"/>
                      <a:r>
                        <a:rPr lang="en-US" sz="1600" b="0" i="0" u="none" strike="noStrike" dirty="0">
                          <a:solidFill>
                            <a:srgbClr val="000000"/>
                          </a:solidFill>
                          <a:effectLst/>
                          <a:latin typeface="Calibri" panose="020F0502020204030204" pitchFamily="34" charset="0"/>
                        </a:rPr>
                        <a:t>   148</a:t>
                      </a:r>
                    </a:p>
                  </a:txBody>
                  <a:tcPr marL="7620" marR="7620" marT="7620" marB="0" anchor="b"/>
                </a:tc>
                <a:extLst>
                  <a:ext uri="{0D108BD9-81ED-4DB2-BD59-A6C34878D82A}">
                    <a16:rowId xmlns:a16="http://schemas.microsoft.com/office/drawing/2014/main" xmlns="" val="2059912731"/>
                  </a:ext>
                </a:extLst>
              </a:tr>
              <a:tr h="416180">
                <a:tc>
                  <a:txBody>
                    <a:bodyPr/>
                    <a:lstStyle/>
                    <a:p>
                      <a:r>
                        <a:rPr lang="en-US" dirty="0"/>
                        <a:t>Permits / Operating licenses</a:t>
                      </a:r>
                    </a:p>
                  </a:txBody>
                  <a:tcPr/>
                </a:tc>
                <a:tc>
                  <a:txBody>
                    <a:bodyPr/>
                    <a:lstStyle/>
                    <a:p>
                      <a:pPr algn="ctr" fontAlgn="b"/>
                      <a:r>
                        <a:rPr lang="en-US" sz="1600" b="0" i="0" u="none" strike="noStrike" dirty="0">
                          <a:solidFill>
                            <a:srgbClr val="000000"/>
                          </a:solidFill>
                          <a:effectLst/>
                          <a:latin typeface="Calibri" panose="020F0502020204030204" pitchFamily="34" charset="0"/>
                        </a:rPr>
                        <a:t>  158</a:t>
                      </a:r>
                    </a:p>
                  </a:txBody>
                  <a:tcPr marL="7620" marR="7620" marT="7620" marB="0" anchor="b"/>
                </a:tc>
                <a:tc>
                  <a:txBody>
                    <a:bodyPr/>
                    <a:lstStyle/>
                    <a:p>
                      <a:pPr algn="ctr" fontAlgn="b"/>
                      <a:r>
                        <a:rPr lang="en-US" sz="1600" b="0" i="0" u="none" strike="noStrike" dirty="0">
                          <a:solidFill>
                            <a:srgbClr val="000000"/>
                          </a:solidFill>
                          <a:effectLst/>
                          <a:latin typeface="Calibri" panose="020F0502020204030204" pitchFamily="34" charset="0"/>
                        </a:rPr>
                        <a:t>    723</a:t>
                      </a:r>
                    </a:p>
                  </a:txBody>
                  <a:tcPr marL="7620" marR="7620" marT="7620" marB="0" anchor="b"/>
                </a:tc>
                <a:tc>
                  <a:txBody>
                    <a:bodyPr/>
                    <a:lstStyle/>
                    <a:p>
                      <a:pPr algn="ctr" fontAlgn="b"/>
                      <a:r>
                        <a:rPr lang="en-US" sz="1600" b="0" i="0" u="none" strike="noStrike" dirty="0">
                          <a:solidFill>
                            <a:srgbClr val="000000"/>
                          </a:solidFill>
                          <a:effectLst/>
                          <a:latin typeface="Calibri" panose="020F0502020204030204" pitchFamily="34" charset="0"/>
                        </a:rPr>
                        <a:t>   565</a:t>
                      </a:r>
                    </a:p>
                  </a:txBody>
                  <a:tcPr marL="7620" marR="7620" marT="7620" marB="0" anchor="b"/>
                </a:tc>
                <a:extLst>
                  <a:ext uri="{0D108BD9-81ED-4DB2-BD59-A6C34878D82A}">
                    <a16:rowId xmlns:a16="http://schemas.microsoft.com/office/drawing/2014/main" xmlns="" val="2491281646"/>
                  </a:ext>
                </a:extLst>
              </a:tr>
              <a:tr h="384039">
                <a:tc>
                  <a:txBody>
                    <a:bodyPr/>
                    <a:lstStyle/>
                    <a:p>
                      <a:r>
                        <a:rPr lang="en-US" dirty="0"/>
                        <a:t>Warrants Executed                  </a:t>
                      </a:r>
                    </a:p>
                  </a:txBody>
                  <a:tcPr/>
                </a:tc>
                <a:tc>
                  <a:txBody>
                    <a:bodyPr/>
                    <a:lstStyle/>
                    <a:p>
                      <a:pPr algn="ctr" fontAlgn="b"/>
                      <a:r>
                        <a:rPr lang="en-US" sz="1600" b="0" i="0" u="none" strike="noStrike" dirty="0">
                          <a:solidFill>
                            <a:srgbClr val="000000"/>
                          </a:solidFill>
                          <a:effectLst/>
                          <a:latin typeface="Calibri" panose="020F0502020204030204" pitchFamily="34" charset="0"/>
                        </a:rPr>
                        <a:t>  916</a:t>
                      </a:r>
                    </a:p>
                  </a:txBody>
                  <a:tcPr marL="7620" marR="7620" marT="7620" marB="0" anchor="b"/>
                </a:tc>
                <a:tc>
                  <a:txBody>
                    <a:bodyPr/>
                    <a:lstStyle/>
                    <a:p>
                      <a:pPr algn="ctr" fontAlgn="b"/>
                      <a:r>
                        <a:rPr lang="en-US" sz="1600" b="0" i="0" u="none" strike="noStrike" dirty="0">
                          <a:solidFill>
                            <a:srgbClr val="000000"/>
                          </a:solidFill>
                          <a:effectLst/>
                          <a:latin typeface="Calibri" panose="020F0502020204030204" pitchFamily="34" charset="0"/>
                        </a:rPr>
                        <a:t>  1 335</a:t>
                      </a:r>
                    </a:p>
                  </a:txBody>
                  <a:tcPr marL="7620" marR="7620" marT="7620" marB="0" anchor="b"/>
                </a:tc>
                <a:tc>
                  <a:txBody>
                    <a:bodyPr/>
                    <a:lstStyle/>
                    <a:p>
                      <a:pPr algn="ctr" fontAlgn="b"/>
                      <a:r>
                        <a:rPr lang="en-US" sz="1600" b="0" i="0" u="none" strike="noStrike" dirty="0">
                          <a:solidFill>
                            <a:srgbClr val="000000"/>
                          </a:solidFill>
                          <a:effectLst/>
                          <a:latin typeface="Calibri" panose="020F0502020204030204" pitchFamily="34" charset="0"/>
                        </a:rPr>
                        <a:t>   419</a:t>
                      </a:r>
                    </a:p>
                  </a:txBody>
                  <a:tcPr marL="7620" marR="7620" marT="7620" marB="0" anchor="b"/>
                </a:tc>
                <a:extLst>
                  <a:ext uri="{0D108BD9-81ED-4DB2-BD59-A6C34878D82A}">
                    <a16:rowId xmlns:a16="http://schemas.microsoft.com/office/drawing/2014/main" xmlns="" val="604014314"/>
                  </a:ext>
                </a:extLst>
              </a:tr>
              <a:tr h="384039">
                <a:tc>
                  <a:txBody>
                    <a:bodyPr/>
                    <a:lstStyle/>
                    <a:p>
                      <a:r>
                        <a:rPr lang="en-US" dirty="0"/>
                        <a:t>False Documentation</a:t>
                      </a:r>
                    </a:p>
                  </a:txBody>
                  <a:tcPr/>
                </a:tc>
                <a:tc>
                  <a:txBody>
                    <a:bodyPr/>
                    <a:lstStyle/>
                    <a:p>
                      <a:pPr algn="ctr" fontAlgn="b"/>
                      <a:r>
                        <a:rPr lang="en-US" sz="1600" b="0" i="0" u="none" strike="noStrike" dirty="0">
                          <a:solidFill>
                            <a:srgbClr val="000000"/>
                          </a:solidFill>
                          <a:effectLst/>
                          <a:latin typeface="Calibri" panose="020F0502020204030204" pitchFamily="34" charset="0"/>
                        </a:rPr>
                        <a:t>    53</a:t>
                      </a:r>
                    </a:p>
                  </a:txBody>
                  <a:tcPr marL="7620" marR="7620" marT="7620" marB="0" anchor="b"/>
                </a:tc>
                <a:tc>
                  <a:txBody>
                    <a:bodyPr/>
                    <a:lstStyle/>
                    <a:p>
                      <a:pPr algn="ctr" fontAlgn="b"/>
                      <a:r>
                        <a:rPr lang="en-US" sz="1600" b="0" i="0" u="none" strike="noStrike" dirty="0">
                          <a:solidFill>
                            <a:srgbClr val="000000"/>
                          </a:solidFill>
                          <a:effectLst/>
                          <a:latin typeface="Calibri" panose="020F0502020204030204" pitchFamily="34" charset="0"/>
                        </a:rPr>
                        <a:t>     213</a:t>
                      </a:r>
                    </a:p>
                  </a:txBody>
                  <a:tcPr marL="7620" marR="7620" marT="7620" marB="0" anchor="b"/>
                </a:tc>
                <a:tc>
                  <a:txBody>
                    <a:bodyPr/>
                    <a:lstStyle/>
                    <a:p>
                      <a:pPr algn="ctr" fontAlgn="b"/>
                      <a:r>
                        <a:rPr lang="en-US" sz="1600" b="0" i="0" u="none" strike="noStrike" dirty="0">
                          <a:solidFill>
                            <a:srgbClr val="000000"/>
                          </a:solidFill>
                          <a:effectLst/>
                          <a:latin typeface="Calibri" panose="020F0502020204030204" pitchFamily="34" charset="0"/>
                        </a:rPr>
                        <a:t>   160</a:t>
                      </a:r>
                    </a:p>
                  </a:txBody>
                  <a:tcPr marL="7620" marR="7620" marT="7620" marB="0" anchor="b"/>
                </a:tc>
                <a:extLst>
                  <a:ext uri="{0D108BD9-81ED-4DB2-BD59-A6C34878D82A}">
                    <a16:rowId xmlns:a16="http://schemas.microsoft.com/office/drawing/2014/main" xmlns="" val="3538907806"/>
                  </a:ext>
                </a:extLst>
              </a:tr>
              <a:tr h="384039">
                <a:tc>
                  <a:txBody>
                    <a:bodyPr/>
                    <a:lstStyle/>
                    <a:p>
                      <a:r>
                        <a:rPr lang="en-US" dirty="0"/>
                        <a:t>Other Arrests</a:t>
                      </a:r>
                    </a:p>
                  </a:txBody>
                  <a:tcPr/>
                </a:tc>
                <a:tc>
                  <a:txBody>
                    <a:bodyPr/>
                    <a:lstStyle/>
                    <a:p>
                      <a:pPr algn="ctr" fontAlgn="b"/>
                      <a:r>
                        <a:rPr lang="en-US" sz="1600" b="0" i="0" u="none" strike="noStrike" dirty="0">
                          <a:solidFill>
                            <a:srgbClr val="000000"/>
                          </a:solidFill>
                          <a:effectLst/>
                          <a:latin typeface="Calibri" panose="020F0502020204030204" pitchFamily="34" charset="0"/>
                        </a:rPr>
                        <a:t> 318</a:t>
                      </a:r>
                    </a:p>
                  </a:txBody>
                  <a:tcPr marL="7620" marR="7620" marT="7620" marB="0" anchor="b"/>
                </a:tc>
                <a:tc>
                  <a:txBody>
                    <a:bodyPr/>
                    <a:lstStyle/>
                    <a:p>
                      <a:pPr algn="ctr" fontAlgn="b"/>
                      <a:r>
                        <a:rPr lang="en-US" sz="1600" b="0" i="0" u="none" strike="noStrike" dirty="0">
                          <a:solidFill>
                            <a:srgbClr val="000000"/>
                          </a:solidFill>
                          <a:effectLst/>
                          <a:latin typeface="Calibri" panose="020F0502020204030204" pitchFamily="34" charset="0"/>
                        </a:rPr>
                        <a:t>   1 360</a:t>
                      </a:r>
                    </a:p>
                  </a:txBody>
                  <a:tcPr marL="7620" marR="7620" marT="7620" marB="0" anchor="b"/>
                </a:tc>
                <a:tc>
                  <a:txBody>
                    <a:bodyPr/>
                    <a:lstStyle/>
                    <a:p>
                      <a:pPr algn="ctr" fontAlgn="b"/>
                      <a:r>
                        <a:rPr lang="en-US" sz="1600" b="0" i="0" u="none" strike="noStrike" dirty="0">
                          <a:solidFill>
                            <a:srgbClr val="000000"/>
                          </a:solidFill>
                          <a:effectLst/>
                          <a:latin typeface="Calibri" panose="020F0502020204030204" pitchFamily="34" charset="0"/>
                        </a:rPr>
                        <a:t>1 042</a:t>
                      </a:r>
                    </a:p>
                  </a:txBody>
                  <a:tcPr marL="7620" marR="7620" marT="7620" marB="0" anchor="b"/>
                </a:tc>
                <a:extLst>
                  <a:ext uri="{0D108BD9-81ED-4DB2-BD59-A6C34878D82A}">
                    <a16:rowId xmlns:a16="http://schemas.microsoft.com/office/drawing/2014/main" xmlns="" val="798038364"/>
                  </a:ext>
                </a:extLst>
              </a:tr>
              <a:tr h="588805">
                <a:tc>
                  <a:txBody>
                    <a:bodyPr/>
                    <a:lstStyle/>
                    <a:p>
                      <a:r>
                        <a:rPr lang="en-US" dirty="0"/>
                        <a:t>Totals</a:t>
                      </a:r>
                    </a:p>
                  </a:txBody>
                  <a:tcPr/>
                </a:tc>
                <a:tc>
                  <a:txBody>
                    <a:bodyPr/>
                    <a:lstStyle/>
                    <a:p>
                      <a:pPr algn="ctr" fontAlgn="b"/>
                      <a:r>
                        <a:rPr lang="en-US" sz="1600" b="1" i="0" u="none" strike="noStrike" dirty="0">
                          <a:solidFill>
                            <a:srgbClr val="000000"/>
                          </a:solidFill>
                          <a:effectLst/>
                          <a:latin typeface="Calibri" panose="020F0502020204030204" pitchFamily="34" charset="0"/>
                        </a:rPr>
                        <a:t>4 144</a:t>
                      </a:r>
                    </a:p>
                  </a:txBody>
                  <a:tcPr marL="7620" marR="7620" marT="7620" marB="0" anchor="b"/>
                </a:tc>
                <a:tc>
                  <a:txBody>
                    <a:bodyPr/>
                    <a:lstStyle/>
                    <a:p>
                      <a:pPr algn="ctr" fontAlgn="b"/>
                      <a:r>
                        <a:rPr lang="en-US" sz="1600" b="1" i="0" u="none" strike="noStrike" dirty="0">
                          <a:solidFill>
                            <a:srgbClr val="000000"/>
                          </a:solidFill>
                          <a:effectLst/>
                          <a:latin typeface="Calibri" panose="020F0502020204030204" pitchFamily="34" charset="0"/>
                        </a:rPr>
                        <a:t>6 169</a:t>
                      </a:r>
                    </a:p>
                  </a:txBody>
                  <a:tcPr marL="7620" marR="7620" marT="7620" marB="0" anchor="b"/>
                </a:tc>
                <a:tc>
                  <a:txBody>
                    <a:bodyPr/>
                    <a:lstStyle/>
                    <a:p>
                      <a:pPr algn="ctr" fontAlgn="b"/>
                      <a:r>
                        <a:rPr lang="en-US" sz="1600" b="1" i="0" u="none" strike="noStrike" dirty="0">
                          <a:solidFill>
                            <a:srgbClr val="000000"/>
                          </a:solidFill>
                          <a:effectLst/>
                          <a:latin typeface="Calibri" panose="020F0502020204030204" pitchFamily="34" charset="0"/>
                        </a:rPr>
                        <a:t>2 025</a:t>
                      </a:r>
                    </a:p>
                  </a:txBody>
                  <a:tcPr marL="7620" marR="7620" marT="7620" marB="0" anchor="b"/>
                </a:tc>
                <a:extLst>
                  <a:ext uri="{0D108BD9-81ED-4DB2-BD59-A6C34878D82A}">
                    <a16:rowId xmlns:a16="http://schemas.microsoft.com/office/drawing/2014/main" xmlns="" val="1833730375"/>
                  </a:ext>
                </a:extLst>
              </a:tr>
            </a:tbl>
          </a:graphicData>
        </a:graphic>
      </p:graphicFrame>
      <p:pic>
        <p:nvPicPr>
          <p:cNvPr id="4098" name="Picture 2" descr="Zero tolerance for drunk driving as 12 die on Eastern Cape roads">
            <a:extLst>
              <a:ext uri="{FF2B5EF4-FFF2-40B4-BE49-F238E27FC236}">
                <a16:creationId xmlns:a16="http://schemas.microsoft.com/office/drawing/2014/main" xmlns="" id="{C1E59B94-2DF4-4FFE-B3A2-45518066AE3F}"/>
              </a:ext>
            </a:extLst>
          </p:cNvPr>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8144759" y="2488676"/>
            <a:ext cx="3972612" cy="33606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98071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83" y="240145"/>
            <a:ext cx="9419108" cy="1034474"/>
          </a:xfrm>
        </p:spPr>
        <p:txBody>
          <a:bodyPr/>
          <a:lstStyle/>
          <a:p>
            <a:r>
              <a:rPr lang="en-US" sz="3200" b="1" i="1" dirty="0">
                <a:solidFill>
                  <a:schemeClr val="tx1"/>
                </a:solidFill>
                <a:latin typeface="Arial" panose="020B0604020202020204" pitchFamily="34" charset="0"/>
                <a:cs typeface="Arial" panose="020B0604020202020204" pitchFamily="34" charset="0"/>
              </a:rPr>
              <a:t> </a:t>
            </a:r>
            <a:r>
              <a:rPr lang="en-US" sz="2800" b="1" dirty="0">
                <a:solidFill>
                  <a:schemeClr val="tx1"/>
                </a:solidFill>
                <a:latin typeface="Arial" panose="020B0604020202020204" pitchFamily="34" charset="0"/>
                <a:cs typeface="Arial" panose="020B0604020202020204" pitchFamily="34" charset="0"/>
              </a:rPr>
              <a:t>Highest speed arrests</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xmlns=""/>
              </a:ext>
            </a:extLst>
          </a:blip>
          <a:stretch>
            <a:fillRect/>
          </a:stretch>
        </p:blipFill>
        <p:spPr>
          <a:xfrm>
            <a:off x="8811491" y="3011056"/>
            <a:ext cx="3121891" cy="3057234"/>
          </a:xfrm>
        </p:spPr>
      </p:pic>
      <p:graphicFrame>
        <p:nvGraphicFramePr>
          <p:cNvPr id="3" name="Table 2">
            <a:extLst>
              <a:ext uri="{FF2B5EF4-FFF2-40B4-BE49-F238E27FC236}">
                <a16:creationId xmlns:a16="http://schemas.microsoft.com/office/drawing/2014/main" xmlns="" id="{540CD46B-1A52-40B3-9585-CA84BEC164DF}"/>
              </a:ext>
            </a:extLst>
          </p:cNvPr>
          <p:cNvGraphicFramePr>
            <a:graphicFrameLocks noGrp="1"/>
          </p:cNvGraphicFramePr>
          <p:nvPr/>
        </p:nvGraphicFramePr>
        <p:xfrm>
          <a:off x="339365" y="1432874"/>
          <a:ext cx="8239026" cy="4487160"/>
        </p:xfrm>
        <a:graphic>
          <a:graphicData uri="http://schemas.openxmlformats.org/drawingml/2006/table">
            <a:tbl>
              <a:tblPr firstRow="1" firstCol="1" bandRow="1"/>
              <a:tblGrid>
                <a:gridCol w="1299926">
                  <a:extLst>
                    <a:ext uri="{9D8B030D-6E8A-4147-A177-3AD203B41FA5}">
                      <a16:colId xmlns:a16="http://schemas.microsoft.com/office/drawing/2014/main" xmlns="" val="1094450390"/>
                    </a:ext>
                  </a:extLst>
                </a:gridCol>
                <a:gridCol w="1022502">
                  <a:extLst>
                    <a:ext uri="{9D8B030D-6E8A-4147-A177-3AD203B41FA5}">
                      <a16:colId xmlns:a16="http://schemas.microsoft.com/office/drawing/2014/main" xmlns="" val="196259239"/>
                    </a:ext>
                  </a:extLst>
                </a:gridCol>
                <a:gridCol w="1715620">
                  <a:extLst>
                    <a:ext uri="{9D8B030D-6E8A-4147-A177-3AD203B41FA5}">
                      <a16:colId xmlns:a16="http://schemas.microsoft.com/office/drawing/2014/main" xmlns="" val="3842316027"/>
                    </a:ext>
                  </a:extLst>
                </a:gridCol>
                <a:gridCol w="1506011">
                  <a:extLst>
                    <a:ext uri="{9D8B030D-6E8A-4147-A177-3AD203B41FA5}">
                      <a16:colId xmlns:a16="http://schemas.microsoft.com/office/drawing/2014/main" xmlns="" val="1362904946"/>
                    </a:ext>
                  </a:extLst>
                </a:gridCol>
                <a:gridCol w="1411775">
                  <a:extLst>
                    <a:ext uri="{9D8B030D-6E8A-4147-A177-3AD203B41FA5}">
                      <a16:colId xmlns:a16="http://schemas.microsoft.com/office/drawing/2014/main" xmlns="" val="2433578840"/>
                    </a:ext>
                  </a:extLst>
                </a:gridCol>
                <a:gridCol w="1283192">
                  <a:extLst>
                    <a:ext uri="{9D8B030D-6E8A-4147-A177-3AD203B41FA5}">
                      <a16:colId xmlns:a16="http://schemas.microsoft.com/office/drawing/2014/main" xmlns="" val="2606521680"/>
                    </a:ext>
                  </a:extLst>
                </a:gridCol>
              </a:tblGrid>
              <a:tr h="1553498">
                <a:tc>
                  <a:txBody>
                    <a:bodyPr/>
                    <a:lstStyle/>
                    <a:p>
                      <a:pPr marL="0" marR="0" algn="ctr">
                        <a:lnSpc>
                          <a:spcPct val="150000"/>
                        </a:lnSpc>
                        <a:spcBef>
                          <a:spcPts val="0"/>
                        </a:spcBef>
                        <a:spcAft>
                          <a:spcPts val="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Date of Arrest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gn="ctr">
                        <a:lnSpc>
                          <a:spcPct val="150000"/>
                        </a:lnSpc>
                        <a:spcBef>
                          <a:spcPts val="0"/>
                        </a:spcBef>
                        <a:spcAft>
                          <a:spcPts val="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Province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gn="ctr">
                        <a:lnSpc>
                          <a:spcPct val="150000"/>
                        </a:lnSpc>
                        <a:spcBef>
                          <a:spcPts val="0"/>
                        </a:spcBef>
                        <a:spcAft>
                          <a:spcPts val="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Location/Route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gn="ctr">
                        <a:lnSpc>
                          <a:spcPct val="150000"/>
                        </a:lnSpc>
                        <a:spcBef>
                          <a:spcPts val="0"/>
                        </a:spcBef>
                        <a:spcAft>
                          <a:spcPts val="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Actual Speed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gn="ctr">
                        <a:lnSpc>
                          <a:spcPct val="150000"/>
                        </a:lnSpc>
                        <a:spcBef>
                          <a:spcPts val="0"/>
                        </a:spcBef>
                        <a:spcAft>
                          <a:spcPts val="0"/>
                        </a:spcAft>
                      </a:pPr>
                      <a:r>
                        <a:rPr lang="en-US"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Speed Limit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gn="ctr">
                        <a:lnSpc>
                          <a:spcPct val="150000"/>
                        </a:lnSpc>
                        <a:spcBef>
                          <a:spcPts val="0"/>
                        </a:spcBef>
                        <a:spcAft>
                          <a:spcPts val="0"/>
                        </a:spcAft>
                      </a:pPr>
                      <a:r>
                        <a:rPr lang="en-US"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Bail granted/Not granted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xmlns="" val="2443492956"/>
                  </a:ext>
                </a:extLst>
              </a:tr>
              <a:tr h="479314">
                <a:tc>
                  <a:txBody>
                    <a:bodyPr/>
                    <a:lstStyle/>
                    <a:p>
                      <a:pPr marL="0" marR="0" algn="l">
                        <a:lnSpc>
                          <a:spcPct val="150000"/>
                        </a:lnSpc>
                        <a:spcBef>
                          <a:spcPts val="0"/>
                        </a:spcBef>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3-Dec-21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50000"/>
                        </a:lnSpc>
                        <a:spcBef>
                          <a:spcPts val="0"/>
                        </a:spcBef>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N1 Parys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208km/h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120km/h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R5 000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611964489"/>
                  </a:ext>
                </a:extLst>
              </a:tr>
              <a:tr h="479314">
                <a:tc>
                  <a:txBody>
                    <a:bodyPr/>
                    <a:lstStyle/>
                    <a:p>
                      <a:pPr marL="0" marR="0" algn="ctr">
                        <a:lnSpc>
                          <a:spcPct val="150000"/>
                        </a:lnSpc>
                        <a:spcBef>
                          <a:spcPts val="0"/>
                        </a:spcBef>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10-Dec-21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N3 Warden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190km/h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100km/h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R4 000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605345415"/>
                  </a:ext>
                </a:extLst>
              </a:tr>
              <a:tr h="1016406">
                <a:tc>
                  <a:txBody>
                    <a:bodyPr/>
                    <a:lstStyle/>
                    <a:p>
                      <a:pPr marL="0" marR="0" algn="ctr">
                        <a:lnSpc>
                          <a:spcPct val="150000"/>
                        </a:lnSpc>
                        <a:spcBef>
                          <a:spcPts val="0"/>
                        </a:spcBef>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16-Dec-21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50000"/>
                        </a:lnSpc>
                        <a:spcBef>
                          <a:spcPts val="0"/>
                        </a:spcBef>
                        <a:spcAft>
                          <a:spcPts val="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LIM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50000"/>
                        </a:lnSpc>
                        <a:spcBef>
                          <a:spcPts val="0"/>
                        </a:spcBef>
                        <a:spcAft>
                          <a:spcPts val="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N1 Tobias (Mokopane)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50000"/>
                        </a:lnSpc>
                        <a:spcBef>
                          <a:spcPts val="0"/>
                        </a:spcBef>
                        <a:spcAft>
                          <a:spcPts val="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225km/h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50000"/>
                        </a:lnSpc>
                        <a:spcBef>
                          <a:spcPts val="0"/>
                        </a:spcBef>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120km/h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50000"/>
                        </a:lnSpc>
                        <a:spcBef>
                          <a:spcPts val="0"/>
                        </a:spcBef>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R3 500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252878518"/>
                  </a:ext>
                </a:extLst>
              </a:tr>
              <a:tr h="479314">
                <a:tc>
                  <a:txBody>
                    <a:bodyPr/>
                    <a:lstStyle/>
                    <a:p>
                      <a:pPr marL="0" marR="0" algn="ctr">
                        <a:lnSpc>
                          <a:spcPct val="150000"/>
                        </a:lnSpc>
                        <a:spcBef>
                          <a:spcPts val="0"/>
                        </a:spcBef>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18-Dec-21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N6 Rouxville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200km/h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100km/h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R5 000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246725992"/>
                  </a:ext>
                </a:extLst>
              </a:tr>
              <a:tr h="479314">
                <a:tc>
                  <a:txBody>
                    <a:bodyPr/>
                    <a:lstStyle/>
                    <a:p>
                      <a:pPr marL="0" marR="0" algn="l">
                        <a:lnSpc>
                          <a:spcPct val="150000"/>
                        </a:lnSpc>
                        <a:spcBef>
                          <a:spcPts val="0"/>
                        </a:spcBef>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19-Dec-21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N6 Rouxville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191km/h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100km/h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R2 000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543032493"/>
                  </a:ext>
                </a:extLst>
              </a:tr>
            </a:tbl>
          </a:graphicData>
        </a:graphic>
      </p:graphicFrame>
    </p:spTree>
    <p:extLst>
      <p:ext uri="{BB962C8B-B14F-4D97-AF65-F5344CB8AC3E}">
        <p14:creationId xmlns:p14="http://schemas.microsoft.com/office/powerpoint/2010/main" xmlns="" val="3800584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83" y="203201"/>
            <a:ext cx="9419108" cy="803564"/>
          </a:xfrm>
        </p:spPr>
        <p:txBody>
          <a:bodyPr>
            <a:normAutofit/>
          </a:bodyPr>
          <a:lstStyle/>
          <a:p>
            <a:r>
              <a:rPr lang="en-US" sz="2800" b="1" dirty="0">
                <a:solidFill>
                  <a:schemeClr val="tx1"/>
                </a:solidFill>
                <a:latin typeface="Arial" panose="020B0604020202020204" pitchFamily="34" charset="0"/>
                <a:cs typeface="Arial" panose="020B0604020202020204" pitchFamily="34" charset="0"/>
              </a:rPr>
              <a:t>  Highest alcohol arrests</a:t>
            </a:r>
          </a:p>
        </p:txBody>
      </p:sp>
      <p:pic>
        <p:nvPicPr>
          <p:cNvPr id="7" name="Picture 2" descr="DUI Archives - Justice Project South Africa">
            <a:extLst>
              <a:ext uri="{FF2B5EF4-FFF2-40B4-BE49-F238E27FC236}">
                <a16:creationId xmlns:a16="http://schemas.microsoft.com/office/drawing/2014/main" xmlns="" id="{76DA5568-B70C-46C0-9F7B-B2723639B345}"/>
              </a:ext>
            </a:extLst>
          </p:cNvPr>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7937369" y="2253006"/>
            <a:ext cx="4157221" cy="3704737"/>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6" name="Content Placeholder 5">
            <a:extLst>
              <a:ext uri="{FF2B5EF4-FFF2-40B4-BE49-F238E27FC236}">
                <a16:creationId xmlns:a16="http://schemas.microsoft.com/office/drawing/2014/main" xmlns="" id="{AF1B48FD-DCE9-4621-978C-A396994335F1}"/>
              </a:ext>
            </a:extLst>
          </p:cNvPr>
          <p:cNvGraphicFramePr>
            <a:graphicFrameLocks noGrp="1"/>
          </p:cNvGraphicFramePr>
          <p:nvPr>
            <p:ph idx="1"/>
          </p:nvPr>
        </p:nvGraphicFramePr>
        <p:xfrm>
          <a:off x="242883" y="1593130"/>
          <a:ext cx="7694485" cy="4656090"/>
        </p:xfrm>
        <a:graphic>
          <a:graphicData uri="http://schemas.openxmlformats.org/drawingml/2006/table">
            <a:tbl>
              <a:tblPr firstRow="1" firstCol="1" bandRow="1"/>
              <a:tblGrid>
                <a:gridCol w="1079970">
                  <a:extLst>
                    <a:ext uri="{9D8B030D-6E8A-4147-A177-3AD203B41FA5}">
                      <a16:colId xmlns:a16="http://schemas.microsoft.com/office/drawing/2014/main" xmlns="" val="1538245893"/>
                    </a:ext>
                  </a:extLst>
                </a:gridCol>
                <a:gridCol w="929952">
                  <a:extLst>
                    <a:ext uri="{9D8B030D-6E8A-4147-A177-3AD203B41FA5}">
                      <a16:colId xmlns:a16="http://schemas.microsoft.com/office/drawing/2014/main" xmlns="" val="66876212"/>
                    </a:ext>
                  </a:extLst>
                </a:gridCol>
                <a:gridCol w="2009115">
                  <a:extLst>
                    <a:ext uri="{9D8B030D-6E8A-4147-A177-3AD203B41FA5}">
                      <a16:colId xmlns:a16="http://schemas.microsoft.com/office/drawing/2014/main" xmlns="" val="2753051139"/>
                    </a:ext>
                  </a:extLst>
                </a:gridCol>
                <a:gridCol w="1437272">
                  <a:extLst>
                    <a:ext uri="{9D8B030D-6E8A-4147-A177-3AD203B41FA5}">
                      <a16:colId xmlns:a16="http://schemas.microsoft.com/office/drawing/2014/main" xmlns="" val="311171808"/>
                    </a:ext>
                  </a:extLst>
                </a:gridCol>
                <a:gridCol w="974312">
                  <a:extLst>
                    <a:ext uri="{9D8B030D-6E8A-4147-A177-3AD203B41FA5}">
                      <a16:colId xmlns:a16="http://schemas.microsoft.com/office/drawing/2014/main" xmlns="" val="1673317064"/>
                    </a:ext>
                  </a:extLst>
                </a:gridCol>
                <a:gridCol w="1263864">
                  <a:extLst>
                    <a:ext uri="{9D8B030D-6E8A-4147-A177-3AD203B41FA5}">
                      <a16:colId xmlns:a16="http://schemas.microsoft.com/office/drawing/2014/main" xmlns="" val="566829411"/>
                    </a:ext>
                  </a:extLst>
                </a:gridCol>
              </a:tblGrid>
              <a:tr h="900124">
                <a:tc>
                  <a:txBody>
                    <a:bodyPr/>
                    <a:lstStyle/>
                    <a:p>
                      <a:pPr marL="0" marR="0" algn="ctr">
                        <a:lnSpc>
                          <a:spcPct val="150000"/>
                        </a:lnSpc>
                        <a:spcBef>
                          <a:spcPts val="0"/>
                        </a:spcBef>
                        <a:spcAft>
                          <a:spcPts val="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Date of Arrest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marL="0" marR="0" algn="ctr">
                        <a:lnSpc>
                          <a:spcPct val="150000"/>
                        </a:lnSpc>
                        <a:spcBef>
                          <a:spcPts val="0"/>
                        </a:spcBef>
                        <a:spcAft>
                          <a:spcPts val="0"/>
                        </a:spcAft>
                      </a:pPr>
                      <a:r>
                        <a:rPr lang="en-US"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Province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marL="0" marR="0" algn="ctr">
                        <a:lnSpc>
                          <a:spcPct val="150000"/>
                        </a:lnSpc>
                        <a:spcBef>
                          <a:spcPts val="0"/>
                        </a:spcBef>
                        <a:spcAft>
                          <a:spcPts val="0"/>
                        </a:spcAft>
                      </a:pPr>
                      <a:r>
                        <a:rPr lang="en-US"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Location/Route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marL="0" marR="0" algn="ctr">
                        <a:lnSpc>
                          <a:spcPct val="150000"/>
                        </a:lnSpc>
                        <a:spcBef>
                          <a:spcPts val="0"/>
                        </a:spcBef>
                        <a:spcAft>
                          <a:spcPts val="0"/>
                        </a:spcAft>
                      </a:pPr>
                      <a:r>
                        <a:rPr lang="en-US"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Alcohol readings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marL="0" marR="0" algn="ctr">
                        <a:lnSpc>
                          <a:spcPct val="150000"/>
                        </a:lnSpc>
                        <a:spcBef>
                          <a:spcPts val="0"/>
                        </a:spcBef>
                        <a:spcAft>
                          <a:spcPts val="0"/>
                        </a:spcAft>
                      </a:pPr>
                      <a:r>
                        <a:rPr lang="en-US"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Gender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marL="0" marR="0" algn="ctr">
                        <a:lnSpc>
                          <a:spcPct val="150000"/>
                        </a:lnSpc>
                        <a:spcBef>
                          <a:spcPts val="0"/>
                        </a:spcBef>
                        <a:spcAft>
                          <a:spcPts val="0"/>
                        </a:spcAft>
                      </a:pPr>
                      <a:r>
                        <a:rPr lang="en-US"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Bail granted/Not granted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extLst>
                  <a:ext uri="{0D108BD9-81ED-4DB2-BD59-A6C34878D82A}">
                    <a16:rowId xmlns:a16="http://schemas.microsoft.com/office/drawing/2014/main" xmlns="" val="4227218283"/>
                  </a:ext>
                </a:extLst>
              </a:tr>
              <a:tr h="424478">
                <a:tc>
                  <a:txBody>
                    <a:bodyPr/>
                    <a:lstStyle/>
                    <a:p>
                      <a:pPr marL="0" marR="0" algn="ctr">
                        <a:lnSpc>
                          <a:spcPct val="150000"/>
                        </a:lnSpc>
                        <a:spcBef>
                          <a:spcPts val="0"/>
                        </a:spcBef>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16-Dec-21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KZN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N2 North Bound </a:t>
                      </a:r>
                      <a:r>
                        <a:rPr lang="en-US" sz="1400" dirty="0" err="1">
                          <a:effectLst/>
                          <a:latin typeface="Arial" panose="020B0604020202020204" pitchFamily="34" charset="0"/>
                          <a:ea typeface="Times New Roman" panose="02020603050405020304" pitchFamily="18" charset="0"/>
                          <a:cs typeface="Times New Roman" panose="02020603050405020304" pitchFamily="18" charset="0"/>
                        </a:rPr>
                        <a:t>Winklespruit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1.95mg/1000ml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Male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Unknown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11585454"/>
                  </a:ext>
                </a:extLst>
              </a:tr>
              <a:tr h="900124">
                <a:tc>
                  <a:txBody>
                    <a:bodyPr/>
                    <a:lstStyle/>
                    <a:p>
                      <a:pPr marL="0" marR="0" algn="ctr">
                        <a:lnSpc>
                          <a:spcPct val="150000"/>
                        </a:lnSpc>
                        <a:spcBef>
                          <a:spcPts val="0"/>
                        </a:spcBef>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22-Dec-21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50000"/>
                        </a:lnSpc>
                        <a:spcBef>
                          <a:spcPts val="0"/>
                        </a:spcBef>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GP</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50000"/>
                        </a:lnSpc>
                        <a:spcBef>
                          <a:spcPts val="0"/>
                        </a:spcBef>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Victoria &amp; Norman Str (Johannesburg)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50000"/>
                        </a:lnSpc>
                        <a:spcBef>
                          <a:spcPts val="0"/>
                        </a:spcBef>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2.43mg/1000ml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50000"/>
                        </a:lnSpc>
                        <a:spcBef>
                          <a:spcPts val="0"/>
                        </a:spcBef>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Male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50000"/>
                        </a:lnSpc>
                        <a:spcBef>
                          <a:spcPts val="0"/>
                        </a:spcBef>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Unknown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2392295794"/>
                  </a:ext>
                </a:extLst>
              </a:tr>
              <a:tr h="900124">
                <a:tc>
                  <a:txBody>
                    <a:bodyPr/>
                    <a:lstStyle/>
                    <a:p>
                      <a:pPr marL="0" marR="0" algn="ctr">
                        <a:lnSpc>
                          <a:spcPct val="150000"/>
                        </a:lnSpc>
                        <a:spcBef>
                          <a:spcPts val="0"/>
                        </a:spcBef>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24-Dec-21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GP</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Pretoria &amp; Claim Str (Johannesburg)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1.80mg/1000ml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Male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Unknown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04106475"/>
                  </a:ext>
                </a:extLst>
              </a:tr>
              <a:tr h="424478">
                <a:tc>
                  <a:txBody>
                    <a:bodyPr/>
                    <a:lstStyle/>
                    <a:p>
                      <a:pPr marL="0" marR="0" algn="ctr">
                        <a:lnSpc>
                          <a:spcPct val="150000"/>
                        </a:lnSpc>
                        <a:spcBef>
                          <a:spcPts val="0"/>
                        </a:spcBef>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01 -Jan- 22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LIM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dirty="0" err="1">
                          <a:effectLst/>
                          <a:latin typeface="Arial" panose="020B0604020202020204" pitchFamily="34" charset="0"/>
                          <a:ea typeface="Times New Roman" panose="02020603050405020304" pitchFamily="18" charset="0"/>
                          <a:cs typeface="Times New Roman" panose="02020603050405020304" pitchFamily="18" charset="0"/>
                        </a:rPr>
                        <a:t>Tshakhuma</a:t>
                      </a:r>
                      <a:r>
                        <a:rPr lang="en-US" sz="1400" dirty="0">
                          <a:effectLst/>
                          <a:latin typeface="Arial" panose="020B0604020202020204" pitchFamily="34" charset="0"/>
                          <a:ea typeface="Times New Roman" panose="02020603050405020304" pitchFamily="18" charset="0"/>
                          <a:cs typeface="Times New Roman" panose="02020603050405020304" pitchFamily="18" charset="0"/>
                        </a:rPr>
                        <a:t> (Makhado)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1.87mg/1000ml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Male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Free Bail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79167827"/>
                  </a:ext>
                </a:extLst>
              </a:tr>
              <a:tr h="900124">
                <a:tc>
                  <a:txBody>
                    <a:bodyPr/>
                    <a:lstStyle/>
                    <a:p>
                      <a:pPr marL="0" marR="0" algn="ctr">
                        <a:lnSpc>
                          <a:spcPct val="150000"/>
                        </a:lnSpc>
                        <a:spcBef>
                          <a:spcPts val="0"/>
                        </a:spcBef>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08-Jan- 22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GP</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Pretoria &amp; Claim (Johannesburg)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2.22mg/1000ml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Male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Unknown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1852955"/>
                  </a:ext>
                </a:extLst>
              </a:tr>
            </a:tbl>
          </a:graphicData>
        </a:graphic>
      </p:graphicFrame>
    </p:spTree>
    <p:extLst>
      <p:ext uri="{BB962C8B-B14F-4D97-AF65-F5344CB8AC3E}">
        <p14:creationId xmlns:p14="http://schemas.microsoft.com/office/powerpoint/2010/main" xmlns="" val="1863005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47BF76-0532-4B84-8556-AE4AFA9A22DE}"/>
              </a:ext>
            </a:extLst>
          </p:cNvPr>
          <p:cNvSpPr>
            <a:spLocks noGrp="1"/>
          </p:cNvSpPr>
          <p:nvPr>
            <p:ph type="title"/>
          </p:nvPr>
        </p:nvSpPr>
        <p:spPr>
          <a:xfrm>
            <a:off x="242883" y="424206"/>
            <a:ext cx="9419108" cy="980389"/>
          </a:xfrm>
        </p:spPr>
        <p:txBody>
          <a:bodyPr>
            <a:normAutofit/>
          </a:bodyPr>
          <a:lstStyle/>
          <a:p>
            <a:r>
              <a:rPr lang="en-US" sz="2800" b="1" dirty="0">
                <a:solidFill>
                  <a:schemeClr val="tx1"/>
                </a:solidFill>
              </a:rPr>
              <a:t>Observations</a:t>
            </a:r>
          </a:p>
        </p:txBody>
      </p:sp>
      <p:sp>
        <p:nvSpPr>
          <p:cNvPr id="3" name="Content Placeholder 2">
            <a:extLst>
              <a:ext uri="{FF2B5EF4-FFF2-40B4-BE49-F238E27FC236}">
                <a16:creationId xmlns:a16="http://schemas.microsoft.com/office/drawing/2014/main" xmlns="" id="{CB642BE4-7A9D-4C4B-BF34-0EC8AE9C8374}"/>
              </a:ext>
            </a:extLst>
          </p:cNvPr>
          <p:cNvSpPr>
            <a:spLocks noGrp="1"/>
          </p:cNvSpPr>
          <p:nvPr>
            <p:ph idx="1"/>
          </p:nvPr>
        </p:nvSpPr>
        <p:spPr>
          <a:xfrm>
            <a:off x="242884" y="1263192"/>
            <a:ext cx="9419108" cy="4947109"/>
          </a:xfrm>
        </p:spPr>
        <p:txBody>
          <a:bodyPr>
            <a:normAutofit fontScale="70000" lnSpcReduction="20000"/>
          </a:bodyPr>
          <a:lstStyle/>
          <a:p>
            <a:pPr marL="342900" indent="-342900">
              <a:buFont typeface="Arial" panose="020B0604020202020204" pitchFamily="34" charset="0"/>
              <a:buChar char="•"/>
            </a:pPr>
            <a:r>
              <a:rPr lang="en-ZA" dirty="0"/>
              <a:t>Travelling pattern has changed dramatically, as road users use alternative routes as opposed to the routes where operations are taking place. The other reason for chance is due to DMA, curfew times and industry closing</a:t>
            </a:r>
          </a:p>
          <a:p>
            <a:pPr marL="342900" indent="-342900">
              <a:buFont typeface="Arial" panose="020B0604020202020204" pitchFamily="34" charset="0"/>
              <a:buChar char="•"/>
            </a:pPr>
            <a:r>
              <a:rPr lang="en-ZA" dirty="0"/>
              <a:t>Coordination on three spheres of government is still lacking behind</a:t>
            </a:r>
          </a:p>
          <a:p>
            <a:pPr marL="342900" indent="-342900">
              <a:buFont typeface="Arial" panose="020B0604020202020204" pitchFamily="34" charset="0"/>
              <a:buChar char="•"/>
            </a:pPr>
            <a:r>
              <a:rPr lang="en-ZA" dirty="0"/>
              <a:t>Different  KPIs set for three spheres of Law Enforcement </a:t>
            </a:r>
            <a:r>
              <a:rPr lang="en-ZA" dirty="0" err="1"/>
              <a:t>i.e</a:t>
            </a:r>
            <a:r>
              <a:rPr lang="en-ZA" dirty="0"/>
              <a:t>, crime (Metros), local authorities( combination of crime and traffic) and provinces (traffic)</a:t>
            </a:r>
          </a:p>
          <a:p>
            <a:pPr marL="342900" indent="-342900">
              <a:buFont typeface="Arial" panose="020B0604020202020204" pitchFamily="34" charset="0"/>
              <a:buChar char="•"/>
            </a:pPr>
            <a:r>
              <a:rPr lang="en-ZA" dirty="0"/>
              <a:t>This festive season was characterized by unpredictable weather conditions resulting  not only in operations being cancelled but also in more visible patrolling taking place. The weather conditions also affected the road user patterns.</a:t>
            </a:r>
          </a:p>
          <a:p>
            <a:pPr marL="342900" indent="-342900">
              <a:buFont typeface="Arial" panose="020B0604020202020204" pitchFamily="34" charset="0"/>
              <a:buChar char="•"/>
            </a:pPr>
            <a:r>
              <a:rPr lang="en-ZA" dirty="0"/>
              <a:t>Plans are excellently designed, however, monitoring and supervision  is a challenge</a:t>
            </a:r>
          </a:p>
          <a:p>
            <a:pPr marL="342900" indent="-342900">
              <a:buFont typeface="Arial" panose="020B0604020202020204" pitchFamily="34" charset="0"/>
              <a:buChar char="•"/>
            </a:pPr>
            <a:r>
              <a:rPr lang="en-ZA" dirty="0"/>
              <a:t>Limitation of the 30% threshold on overtime vs the 24/7 shift system.</a:t>
            </a:r>
          </a:p>
          <a:p>
            <a:pPr marL="342900" indent="-342900">
              <a:buFont typeface="Arial" panose="020B0604020202020204" pitchFamily="34" charset="0"/>
              <a:buChar char="•"/>
            </a:pPr>
            <a:r>
              <a:rPr lang="en-ZA" dirty="0"/>
              <a:t>Due to limited resources available within National Traffic Police, it is not possible for NTP to be deployed in all provinces, but focal points becomes 5  critical provinces</a:t>
            </a:r>
          </a:p>
          <a:p>
            <a:pPr marL="342900" indent="-342900">
              <a:buFont typeface="Arial" panose="020B0604020202020204" pitchFamily="34" charset="0"/>
              <a:buChar char="•"/>
            </a:pPr>
            <a:r>
              <a:rPr lang="en-ZA" dirty="0"/>
              <a:t>Addressing of the human Majority of major fatal crashes resulted due to the human element (87%) with 4 of the major accident caused by either tyre bust (Overload / worn tyres) or faulty brakes.</a:t>
            </a:r>
          </a:p>
          <a:p>
            <a:pPr marL="342900" indent="-342900">
              <a:buFont typeface="Arial" panose="020B0604020202020204" pitchFamily="34" charset="0"/>
              <a:buChar char="•"/>
            </a:pPr>
            <a:endParaRPr lang="en-ZA" dirty="0"/>
          </a:p>
          <a:p>
            <a:endParaRPr lang="en-ZA" dirty="0"/>
          </a:p>
        </p:txBody>
      </p:sp>
    </p:spTree>
    <p:extLst>
      <p:ext uri="{BB962C8B-B14F-4D97-AF65-F5344CB8AC3E}">
        <p14:creationId xmlns:p14="http://schemas.microsoft.com/office/powerpoint/2010/main" xmlns="" val="3831350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E29DE0-5280-44E7-9001-CC44A90B4959}"/>
              </a:ext>
            </a:extLst>
          </p:cNvPr>
          <p:cNvSpPr>
            <a:spLocks noGrp="1"/>
          </p:cNvSpPr>
          <p:nvPr>
            <p:ph type="title"/>
          </p:nvPr>
        </p:nvSpPr>
        <p:spPr>
          <a:xfrm>
            <a:off x="242883" y="179109"/>
            <a:ext cx="9419108" cy="999242"/>
          </a:xfrm>
        </p:spPr>
        <p:txBody>
          <a:bodyPr/>
          <a:lstStyle/>
          <a:p>
            <a:r>
              <a:rPr lang="en-US" b="1" dirty="0">
                <a:solidFill>
                  <a:schemeClr val="tx1"/>
                </a:solidFill>
              </a:rPr>
              <a:t>Proposed way forward</a:t>
            </a:r>
          </a:p>
        </p:txBody>
      </p:sp>
      <p:sp>
        <p:nvSpPr>
          <p:cNvPr id="3" name="Content Placeholder 2">
            <a:extLst>
              <a:ext uri="{FF2B5EF4-FFF2-40B4-BE49-F238E27FC236}">
                <a16:creationId xmlns:a16="http://schemas.microsoft.com/office/drawing/2014/main" xmlns="" id="{626A4EF4-9AA4-4312-A1A3-9111C18CD897}"/>
              </a:ext>
            </a:extLst>
          </p:cNvPr>
          <p:cNvSpPr>
            <a:spLocks noGrp="1"/>
          </p:cNvSpPr>
          <p:nvPr>
            <p:ph idx="1"/>
          </p:nvPr>
        </p:nvSpPr>
        <p:spPr>
          <a:xfrm>
            <a:off x="242884" y="1593131"/>
            <a:ext cx="10079468" cy="4617170"/>
          </a:xfrm>
        </p:spPr>
        <p:txBody>
          <a:bodyPr>
            <a:normAutofit/>
          </a:bodyPr>
          <a:lstStyle/>
          <a:p>
            <a:pPr marL="342900" indent="-342900">
              <a:buFont typeface="Arial" panose="020B0604020202020204" pitchFamily="34" charset="0"/>
              <a:buChar char="•"/>
            </a:pPr>
            <a:endParaRPr lang="en-ZA" sz="2800" dirty="0"/>
          </a:p>
          <a:p>
            <a:pPr marL="342900" indent="-342900">
              <a:buFont typeface="Arial" panose="020B0604020202020204" pitchFamily="34" charset="0"/>
              <a:buChar char="•"/>
            </a:pPr>
            <a:r>
              <a:rPr lang="en-ZA" sz="2800" dirty="0"/>
              <a:t>Supervision and monitoring must be strengthened during implementation</a:t>
            </a:r>
          </a:p>
          <a:p>
            <a:pPr marL="342900" indent="-342900">
              <a:buFont typeface="Arial" panose="020B0604020202020204" pitchFamily="34" charset="0"/>
              <a:buChar char="•"/>
            </a:pPr>
            <a:r>
              <a:rPr lang="en-ZA" sz="2800" dirty="0"/>
              <a:t>Strategic alignment pertaining to KPIs specific to traffic Law Enforcement and implementation of National Traffic Code</a:t>
            </a:r>
          </a:p>
          <a:p>
            <a:pPr marL="342900" indent="-342900">
              <a:buFont typeface="Arial" panose="020B0604020202020204" pitchFamily="34" charset="0"/>
              <a:buChar char="•"/>
            </a:pPr>
            <a:r>
              <a:rPr lang="en-ZA" sz="2800" dirty="0"/>
              <a:t>Deployments should be expanded to cater to alternative routes</a:t>
            </a:r>
          </a:p>
          <a:p>
            <a:pPr marL="342900" indent="-342900">
              <a:buFont typeface="Arial" panose="020B0604020202020204" pitchFamily="34" charset="0"/>
              <a:buChar char="•"/>
            </a:pPr>
            <a:r>
              <a:rPr lang="en-ZA" sz="2800" dirty="0"/>
              <a:t>Overtime planning should be catered during pre-operational planning and approval</a:t>
            </a:r>
          </a:p>
          <a:p>
            <a:pPr marL="342900" indent="-342900">
              <a:buFont typeface="Arial" panose="020B0604020202020204" pitchFamily="34" charset="0"/>
              <a:buChar char="•"/>
            </a:pPr>
            <a:r>
              <a:rPr lang="en-ZA" sz="2800" dirty="0"/>
              <a:t>More patrolling focusing on moving violations </a:t>
            </a:r>
          </a:p>
          <a:p>
            <a:endParaRPr lang="en-ZA" sz="2800" dirty="0"/>
          </a:p>
          <a:p>
            <a:endParaRPr lang="en-US" sz="2800" dirty="0"/>
          </a:p>
        </p:txBody>
      </p:sp>
    </p:spTree>
    <p:extLst>
      <p:ext uri="{BB962C8B-B14F-4D97-AF65-F5344CB8AC3E}">
        <p14:creationId xmlns:p14="http://schemas.microsoft.com/office/powerpoint/2010/main" xmlns="" val="3003012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082967-2CD0-4810-AF7C-36EB96491F60}"/>
              </a:ext>
            </a:extLst>
          </p:cNvPr>
          <p:cNvSpPr>
            <a:spLocks noGrp="1"/>
          </p:cNvSpPr>
          <p:nvPr>
            <p:ph type="title"/>
          </p:nvPr>
        </p:nvSpPr>
        <p:spPr>
          <a:xfrm>
            <a:off x="242883" y="353559"/>
            <a:ext cx="9419108" cy="762000"/>
          </a:xfrm>
        </p:spPr>
        <p:txBody>
          <a:bodyPr>
            <a:normAutofit/>
          </a:bodyPr>
          <a:lstStyle/>
          <a:p>
            <a:r>
              <a:rPr lang="en-ZA" sz="3600" b="1" dirty="0"/>
              <a:t>Presentation Content</a:t>
            </a:r>
          </a:p>
        </p:txBody>
      </p:sp>
      <p:sp>
        <p:nvSpPr>
          <p:cNvPr id="3" name="Content Placeholder 2">
            <a:extLst>
              <a:ext uri="{FF2B5EF4-FFF2-40B4-BE49-F238E27FC236}">
                <a16:creationId xmlns:a16="http://schemas.microsoft.com/office/drawing/2014/main" xmlns="" id="{AC75B91B-63F1-4EF4-A0F4-84AEE326C0DB}"/>
              </a:ext>
            </a:extLst>
          </p:cNvPr>
          <p:cNvSpPr>
            <a:spLocks noGrp="1"/>
          </p:cNvSpPr>
          <p:nvPr>
            <p:ph idx="1"/>
          </p:nvPr>
        </p:nvSpPr>
        <p:spPr>
          <a:xfrm>
            <a:off x="306323" y="1533524"/>
            <a:ext cx="11579353" cy="4772026"/>
          </a:xfrm>
        </p:spPr>
        <p:txBody>
          <a:bodyPr>
            <a:normAutofit/>
          </a:bodyPr>
          <a:lstStyle/>
          <a:p>
            <a:pPr marL="571500" indent="-571500">
              <a:lnSpc>
                <a:spcPct val="150000"/>
              </a:lnSpc>
              <a:buFont typeface="Arial" panose="020B0604020202020204" pitchFamily="34" charset="0"/>
              <a:buChar char="•"/>
            </a:pPr>
            <a:r>
              <a:rPr lang="en-ZA" i="1" dirty="0"/>
              <a:t>Road Safety Interventions</a:t>
            </a:r>
          </a:p>
          <a:p>
            <a:pPr marL="571500" indent="-571500">
              <a:lnSpc>
                <a:spcPct val="150000"/>
              </a:lnSpc>
              <a:buFont typeface="Arial" panose="020B0604020202020204" pitchFamily="34" charset="0"/>
              <a:buChar char="•"/>
            </a:pPr>
            <a:r>
              <a:rPr lang="en-ZA" i="1" dirty="0"/>
              <a:t>Law Enforcement Interventions</a:t>
            </a:r>
          </a:p>
          <a:p>
            <a:pPr marL="571500" indent="-571500">
              <a:lnSpc>
                <a:spcPct val="150000"/>
              </a:lnSpc>
              <a:buFont typeface="Arial" panose="020B0604020202020204" pitchFamily="34" charset="0"/>
              <a:buChar char="•"/>
            </a:pPr>
            <a:r>
              <a:rPr lang="en-ZA" i="1" dirty="0"/>
              <a:t>Vehicle and Driver population</a:t>
            </a:r>
          </a:p>
          <a:p>
            <a:pPr marL="571500" indent="-571500">
              <a:lnSpc>
                <a:spcPct val="150000"/>
              </a:lnSpc>
              <a:buFont typeface="Arial" panose="020B0604020202020204" pitchFamily="34" charset="0"/>
              <a:buChar char="•"/>
            </a:pPr>
            <a:r>
              <a:rPr lang="en-ZA" i="1" dirty="0"/>
              <a:t>Overall Festive Season Statistics</a:t>
            </a:r>
          </a:p>
          <a:p>
            <a:pPr marL="571500" indent="-571500">
              <a:lnSpc>
                <a:spcPct val="150000"/>
              </a:lnSpc>
              <a:buFont typeface="Arial" panose="020B0604020202020204" pitchFamily="34" charset="0"/>
              <a:buChar char="•"/>
            </a:pPr>
            <a:r>
              <a:rPr lang="en-ZA" i="1" dirty="0"/>
              <a:t>Major Crashes </a:t>
            </a:r>
          </a:p>
          <a:p>
            <a:pPr marL="571500" indent="-571500">
              <a:lnSpc>
                <a:spcPct val="150000"/>
              </a:lnSpc>
              <a:buFont typeface="Arial" panose="020B0604020202020204" pitchFamily="34" charset="0"/>
              <a:buChar char="•"/>
            </a:pPr>
            <a:r>
              <a:rPr lang="en-ZA" i="1" dirty="0"/>
              <a:t>Discussion</a:t>
            </a:r>
          </a:p>
        </p:txBody>
      </p:sp>
      <p:sp>
        <p:nvSpPr>
          <p:cNvPr id="4" name="Rectangle 3">
            <a:extLst>
              <a:ext uri="{FF2B5EF4-FFF2-40B4-BE49-F238E27FC236}">
                <a16:creationId xmlns:a16="http://schemas.microsoft.com/office/drawing/2014/main" xmlns="" id="{12B74445-07EF-46CF-A5F9-DE93147E9E63}"/>
              </a:ext>
            </a:extLst>
          </p:cNvPr>
          <p:cNvSpPr/>
          <p:nvPr/>
        </p:nvSpPr>
        <p:spPr>
          <a:xfrm>
            <a:off x="142875" y="3124200"/>
            <a:ext cx="11906250" cy="69532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1087105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F181D8-F450-4B15-A1CA-5F7E13D7CE65}"/>
              </a:ext>
            </a:extLst>
          </p:cNvPr>
          <p:cNvSpPr>
            <a:spLocks noGrp="1"/>
          </p:cNvSpPr>
          <p:nvPr>
            <p:ph type="title"/>
          </p:nvPr>
        </p:nvSpPr>
        <p:spPr>
          <a:xfrm>
            <a:off x="166099" y="225538"/>
            <a:ext cx="10192034" cy="762000"/>
          </a:xfrm>
        </p:spPr>
        <p:txBody>
          <a:bodyPr>
            <a:normAutofit/>
          </a:bodyPr>
          <a:lstStyle/>
          <a:p>
            <a:r>
              <a:rPr lang="en-ZA" b="1" dirty="0"/>
              <a:t>Registered Vehicles in South Africa</a:t>
            </a:r>
          </a:p>
        </p:txBody>
      </p:sp>
      <p:sp>
        <p:nvSpPr>
          <p:cNvPr id="7" name="Rectangle 6">
            <a:extLst>
              <a:ext uri="{FF2B5EF4-FFF2-40B4-BE49-F238E27FC236}">
                <a16:creationId xmlns:a16="http://schemas.microsoft.com/office/drawing/2014/main" xmlns="" id="{CAEB65F0-D152-49B0-977C-021DF4F3CA64}"/>
              </a:ext>
            </a:extLst>
          </p:cNvPr>
          <p:cNvSpPr/>
          <p:nvPr/>
        </p:nvSpPr>
        <p:spPr>
          <a:xfrm>
            <a:off x="1577028" y="1720646"/>
            <a:ext cx="8619024" cy="4083533"/>
          </a:xfrm>
          <a:prstGeom prst="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lnSpc>
                <a:spcPct val="200000"/>
              </a:lnSpc>
            </a:pPr>
            <a:r>
              <a:rPr lang="en-ZA" sz="3200" dirty="0"/>
              <a:t>31 Dec 2020 to 31 Dec 2021</a:t>
            </a:r>
          </a:p>
          <a:p>
            <a:pPr algn="ctr">
              <a:lnSpc>
                <a:spcPct val="200000"/>
              </a:lnSpc>
            </a:pPr>
            <a:r>
              <a:rPr lang="en-ZA" sz="3200" dirty="0"/>
              <a:t>12,698 million to 12,957 million</a:t>
            </a:r>
          </a:p>
          <a:p>
            <a:pPr algn="ctr">
              <a:lnSpc>
                <a:spcPct val="200000"/>
              </a:lnSpc>
            </a:pPr>
            <a:r>
              <a:rPr lang="en-ZA" sz="3200" b="1" dirty="0"/>
              <a:t>Increased by 2,04%</a:t>
            </a:r>
          </a:p>
        </p:txBody>
      </p:sp>
    </p:spTree>
    <p:extLst>
      <p:ext uri="{BB962C8B-B14F-4D97-AF65-F5344CB8AC3E}">
        <p14:creationId xmlns:p14="http://schemas.microsoft.com/office/powerpoint/2010/main" xmlns="" val="2077109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F181D8-F450-4B15-A1CA-5F7E13D7CE65}"/>
              </a:ext>
            </a:extLst>
          </p:cNvPr>
          <p:cNvSpPr>
            <a:spLocks noGrp="1"/>
          </p:cNvSpPr>
          <p:nvPr>
            <p:ph type="title"/>
          </p:nvPr>
        </p:nvSpPr>
        <p:spPr>
          <a:xfrm>
            <a:off x="166099" y="225538"/>
            <a:ext cx="10192034" cy="762000"/>
          </a:xfrm>
        </p:spPr>
        <p:txBody>
          <a:bodyPr>
            <a:normAutofit/>
          </a:bodyPr>
          <a:lstStyle/>
          <a:p>
            <a:r>
              <a:rPr lang="en-ZA" b="1" dirty="0"/>
              <a:t>Distribution of vehicles per province – Dec. 2021</a:t>
            </a:r>
          </a:p>
        </p:txBody>
      </p:sp>
      <p:pic>
        <p:nvPicPr>
          <p:cNvPr id="6" name="Picture 5">
            <a:extLst>
              <a:ext uri="{FF2B5EF4-FFF2-40B4-BE49-F238E27FC236}">
                <a16:creationId xmlns:a16="http://schemas.microsoft.com/office/drawing/2014/main" xmlns="" id="{92DCD66F-5CF7-4E04-9A80-3F535EEF8589}"/>
              </a:ext>
            </a:extLst>
          </p:cNvPr>
          <p:cNvPicPr>
            <a:picLocks noChangeAspect="1"/>
          </p:cNvPicPr>
          <p:nvPr/>
        </p:nvPicPr>
        <p:blipFill>
          <a:blip r:embed="rId2"/>
          <a:stretch>
            <a:fillRect/>
          </a:stretch>
        </p:blipFill>
        <p:spPr>
          <a:xfrm>
            <a:off x="1295400" y="1204395"/>
            <a:ext cx="8536243" cy="4819132"/>
          </a:xfrm>
          <a:prstGeom prst="rect">
            <a:avLst/>
          </a:prstGeom>
        </p:spPr>
      </p:pic>
    </p:spTree>
    <p:extLst>
      <p:ext uri="{BB962C8B-B14F-4D97-AF65-F5344CB8AC3E}">
        <p14:creationId xmlns:p14="http://schemas.microsoft.com/office/powerpoint/2010/main" xmlns="" val="2107059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4975EF-66D8-4EE8-8AF0-C84203C32C00}"/>
              </a:ext>
            </a:extLst>
          </p:cNvPr>
          <p:cNvSpPr>
            <a:spLocks noGrp="1"/>
          </p:cNvSpPr>
          <p:nvPr>
            <p:ph type="title"/>
          </p:nvPr>
        </p:nvSpPr>
        <p:spPr/>
        <p:txBody>
          <a:bodyPr/>
          <a:lstStyle/>
          <a:p>
            <a:r>
              <a:rPr lang="en-ZA" dirty="0"/>
              <a:t>Month on month vehicle volume changes</a:t>
            </a:r>
          </a:p>
        </p:txBody>
      </p:sp>
      <p:pic>
        <p:nvPicPr>
          <p:cNvPr id="3" name="Picture 2">
            <a:extLst>
              <a:ext uri="{FF2B5EF4-FFF2-40B4-BE49-F238E27FC236}">
                <a16:creationId xmlns:a16="http://schemas.microsoft.com/office/drawing/2014/main" xmlns="" id="{F78E4ACD-E887-4AD4-9657-F37C2577F148}"/>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1514168" y="1474838"/>
            <a:ext cx="8544232" cy="4365523"/>
          </a:xfrm>
          <a:prstGeom prst="rect">
            <a:avLst/>
          </a:prstGeom>
        </p:spPr>
      </p:pic>
    </p:spTree>
    <p:extLst>
      <p:ext uri="{BB962C8B-B14F-4D97-AF65-F5344CB8AC3E}">
        <p14:creationId xmlns:p14="http://schemas.microsoft.com/office/powerpoint/2010/main" xmlns="" val="608582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4975EF-66D8-4EE8-8AF0-C84203C32C00}"/>
              </a:ext>
            </a:extLst>
          </p:cNvPr>
          <p:cNvSpPr>
            <a:spLocks noGrp="1"/>
          </p:cNvSpPr>
          <p:nvPr>
            <p:ph type="title"/>
          </p:nvPr>
        </p:nvSpPr>
        <p:spPr/>
        <p:txBody>
          <a:bodyPr/>
          <a:lstStyle/>
          <a:p>
            <a:r>
              <a:rPr lang="en-ZA" dirty="0"/>
              <a:t>Month on month vehicle volume changes</a:t>
            </a:r>
          </a:p>
        </p:txBody>
      </p:sp>
      <p:pic>
        <p:nvPicPr>
          <p:cNvPr id="4" name="Picture 3">
            <a:extLst>
              <a:ext uri="{FF2B5EF4-FFF2-40B4-BE49-F238E27FC236}">
                <a16:creationId xmlns:a16="http://schemas.microsoft.com/office/drawing/2014/main" xmlns="" id="{0C502C8F-C58A-4340-8384-7D8DC593A9D1}"/>
              </a:ext>
            </a:extLst>
          </p:cNvPr>
          <p:cNvPicPr>
            <a:picLocks noChangeAspect="1"/>
          </p:cNvPicPr>
          <p:nvPr/>
        </p:nvPicPr>
        <p:blipFill>
          <a:blip r:embed="rId2"/>
          <a:stretch>
            <a:fillRect/>
          </a:stretch>
        </p:blipFill>
        <p:spPr>
          <a:xfrm>
            <a:off x="1445342" y="1671484"/>
            <a:ext cx="9370142" cy="4129548"/>
          </a:xfrm>
          <a:prstGeom prst="rect">
            <a:avLst/>
          </a:prstGeom>
        </p:spPr>
      </p:pic>
    </p:spTree>
    <p:extLst>
      <p:ext uri="{BB962C8B-B14F-4D97-AF65-F5344CB8AC3E}">
        <p14:creationId xmlns:p14="http://schemas.microsoft.com/office/powerpoint/2010/main" xmlns="" val="306802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082967-2CD0-4810-AF7C-36EB96491F60}"/>
              </a:ext>
            </a:extLst>
          </p:cNvPr>
          <p:cNvSpPr>
            <a:spLocks noGrp="1"/>
          </p:cNvSpPr>
          <p:nvPr>
            <p:ph type="title"/>
          </p:nvPr>
        </p:nvSpPr>
        <p:spPr>
          <a:xfrm>
            <a:off x="242883" y="353559"/>
            <a:ext cx="9419108" cy="762000"/>
          </a:xfrm>
        </p:spPr>
        <p:txBody>
          <a:bodyPr>
            <a:normAutofit/>
          </a:bodyPr>
          <a:lstStyle/>
          <a:p>
            <a:r>
              <a:rPr lang="en-ZA" sz="3600" b="1" dirty="0"/>
              <a:t>Presentation Content</a:t>
            </a:r>
          </a:p>
        </p:txBody>
      </p:sp>
      <p:sp>
        <p:nvSpPr>
          <p:cNvPr id="3" name="Content Placeholder 2">
            <a:extLst>
              <a:ext uri="{FF2B5EF4-FFF2-40B4-BE49-F238E27FC236}">
                <a16:creationId xmlns:a16="http://schemas.microsoft.com/office/drawing/2014/main" xmlns="" id="{AC75B91B-63F1-4EF4-A0F4-84AEE326C0DB}"/>
              </a:ext>
            </a:extLst>
          </p:cNvPr>
          <p:cNvSpPr>
            <a:spLocks noGrp="1"/>
          </p:cNvSpPr>
          <p:nvPr>
            <p:ph idx="1"/>
          </p:nvPr>
        </p:nvSpPr>
        <p:spPr>
          <a:xfrm>
            <a:off x="306323" y="1533524"/>
            <a:ext cx="11579353" cy="4772026"/>
          </a:xfrm>
        </p:spPr>
        <p:txBody>
          <a:bodyPr>
            <a:normAutofit/>
          </a:bodyPr>
          <a:lstStyle/>
          <a:p>
            <a:pPr marL="571500" indent="-571500">
              <a:lnSpc>
                <a:spcPct val="150000"/>
              </a:lnSpc>
              <a:buFont typeface="Arial" panose="020B0604020202020204" pitchFamily="34" charset="0"/>
              <a:buChar char="•"/>
            </a:pPr>
            <a:r>
              <a:rPr lang="en-ZA" i="1" dirty="0"/>
              <a:t>Road Safety Interventions</a:t>
            </a:r>
          </a:p>
          <a:p>
            <a:pPr marL="571500" indent="-571500">
              <a:lnSpc>
                <a:spcPct val="150000"/>
              </a:lnSpc>
              <a:buFont typeface="Arial" panose="020B0604020202020204" pitchFamily="34" charset="0"/>
              <a:buChar char="•"/>
            </a:pPr>
            <a:r>
              <a:rPr lang="en-ZA" i="1" dirty="0"/>
              <a:t>Law Enforcement Interventions</a:t>
            </a:r>
          </a:p>
          <a:p>
            <a:pPr marL="571500" indent="-571500">
              <a:lnSpc>
                <a:spcPct val="150000"/>
              </a:lnSpc>
              <a:buFont typeface="Arial" panose="020B0604020202020204" pitchFamily="34" charset="0"/>
              <a:buChar char="•"/>
            </a:pPr>
            <a:r>
              <a:rPr lang="en-ZA" i="1" dirty="0"/>
              <a:t>Vehicle and Driver population</a:t>
            </a:r>
          </a:p>
          <a:p>
            <a:pPr marL="571500" indent="-571500">
              <a:lnSpc>
                <a:spcPct val="150000"/>
              </a:lnSpc>
              <a:buFont typeface="Arial" panose="020B0604020202020204" pitchFamily="34" charset="0"/>
              <a:buChar char="•"/>
            </a:pPr>
            <a:r>
              <a:rPr lang="en-ZA" i="1" dirty="0"/>
              <a:t>Overall Festive Season Statistics</a:t>
            </a:r>
          </a:p>
          <a:p>
            <a:pPr marL="571500" indent="-571500">
              <a:lnSpc>
                <a:spcPct val="150000"/>
              </a:lnSpc>
              <a:buFont typeface="Arial" panose="020B0604020202020204" pitchFamily="34" charset="0"/>
              <a:buChar char="•"/>
            </a:pPr>
            <a:r>
              <a:rPr lang="en-ZA" i="1" dirty="0"/>
              <a:t>Major Crashes </a:t>
            </a:r>
          </a:p>
          <a:p>
            <a:pPr marL="571500" indent="-571500">
              <a:lnSpc>
                <a:spcPct val="150000"/>
              </a:lnSpc>
              <a:buFont typeface="Arial" panose="020B0604020202020204" pitchFamily="34" charset="0"/>
              <a:buChar char="•"/>
            </a:pPr>
            <a:r>
              <a:rPr lang="en-ZA" i="1" dirty="0"/>
              <a:t>Discussion</a:t>
            </a:r>
          </a:p>
        </p:txBody>
      </p:sp>
      <p:sp>
        <p:nvSpPr>
          <p:cNvPr id="4" name="Rectangle 3">
            <a:extLst>
              <a:ext uri="{FF2B5EF4-FFF2-40B4-BE49-F238E27FC236}">
                <a16:creationId xmlns:a16="http://schemas.microsoft.com/office/drawing/2014/main" xmlns="" id="{12B74445-07EF-46CF-A5F9-DE93147E9E63}"/>
              </a:ext>
            </a:extLst>
          </p:cNvPr>
          <p:cNvSpPr/>
          <p:nvPr/>
        </p:nvSpPr>
        <p:spPr>
          <a:xfrm>
            <a:off x="142875" y="1590675"/>
            <a:ext cx="11906250" cy="69532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42207747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9EDE5D-95C7-4B1B-8A73-26D61093E0DC}"/>
              </a:ext>
            </a:extLst>
          </p:cNvPr>
          <p:cNvSpPr>
            <a:spLocks noGrp="1"/>
          </p:cNvSpPr>
          <p:nvPr>
            <p:ph type="title"/>
          </p:nvPr>
        </p:nvSpPr>
        <p:spPr/>
        <p:txBody>
          <a:bodyPr>
            <a:normAutofit fontScale="90000"/>
          </a:bodyPr>
          <a:lstStyle/>
          <a:p>
            <a:r>
              <a:rPr lang="en-ZA" dirty="0"/>
              <a:t>Driver population figures have grown marginally across the platform</a:t>
            </a:r>
          </a:p>
        </p:txBody>
      </p:sp>
      <p:pic>
        <p:nvPicPr>
          <p:cNvPr id="4" name="Picture 3">
            <a:extLst>
              <a:ext uri="{FF2B5EF4-FFF2-40B4-BE49-F238E27FC236}">
                <a16:creationId xmlns:a16="http://schemas.microsoft.com/office/drawing/2014/main" xmlns="" id="{B5AB7E2C-2EEA-4314-A06D-251D7A6DDA2A}"/>
              </a:ext>
            </a:extLst>
          </p:cNvPr>
          <p:cNvPicPr>
            <a:picLocks noChangeAspect="1"/>
          </p:cNvPicPr>
          <p:nvPr/>
        </p:nvPicPr>
        <p:blipFill>
          <a:blip r:embed="rId2"/>
          <a:stretch>
            <a:fillRect/>
          </a:stretch>
        </p:blipFill>
        <p:spPr>
          <a:xfrm>
            <a:off x="124132" y="2181225"/>
            <a:ext cx="3946423" cy="3482156"/>
          </a:xfrm>
          <a:prstGeom prst="rect">
            <a:avLst/>
          </a:prstGeom>
        </p:spPr>
      </p:pic>
      <p:pic>
        <p:nvPicPr>
          <p:cNvPr id="5" name="Picture 4">
            <a:extLst>
              <a:ext uri="{FF2B5EF4-FFF2-40B4-BE49-F238E27FC236}">
                <a16:creationId xmlns:a16="http://schemas.microsoft.com/office/drawing/2014/main" xmlns="" id="{17C0D5B0-094B-4754-8310-DAEE0C593350}"/>
              </a:ext>
            </a:extLst>
          </p:cNvPr>
          <p:cNvPicPr>
            <a:picLocks noChangeAspect="1"/>
          </p:cNvPicPr>
          <p:nvPr/>
        </p:nvPicPr>
        <p:blipFill>
          <a:blip r:embed="rId3"/>
          <a:stretch>
            <a:fillRect/>
          </a:stretch>
        </p:blipFill>
        <p:spPr>
          <a:xfrm>
            <a:off x="4265356" y="2181225"/>
            <a:ext cx="3661287" cy="3482156"/>
          </a:xfrm>
          <a:prstGeom prst="rect">
            <a:avLst/>
          </a:prstGeom>
        </p:spPr>
      </p:pic>
      <p:pic>
        <p:nvPicPr>
          <p:cNvPr id="6" name="Picture 5">
            <a:extLst>
              <a:ext uri="{FF2B5EF4-FFF2-40B4-BE49-F238E27FC236}">
                <a16:creationId xmlns:a16="http://schemas.microsoft.com/office/drawing/2014/main" xmlns="" id="{3E77E4ED-622F-4E8E-9A14-9F73FFC57117}"/>
              </a:ext>
            </a:extLst>
          </p:cNvPr>
          <p:cNvPicPr>
            <a:picLocks noChangeAspect="1"/>
          </p:cNvPicPr>
          <p:nvPr/>
        </p:nvPicPr>
        <p:blipFill>
          <a:blip r:embed="rId4"/>
          <a:stretch>
            <a:fillRect/>
          </a:stretch>
        </p:blipFill>
        <p:spPr>
          <a:xfrm>
            <a:off x="8121444" y="2181225"/>
            <a:ext cx="3946424" cy="3495981"/>
          </a:xfrm>
          <a:prstGeom prst="rect">
            <a:avLst/>
          </a:prstGeom>
        </p:spPr>
      </p:pic>
    </p:spTree>
    <p:extLst>
      <p:ext uri="{BB962C8B-B14F-4D97-AF65-F5344CB8AC3E}">
        <p14:creationId xmlns:p14="http://schemas.microsoft.com/office/powerpoint/2010/main" xmlns="" val="16803262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082967-2CD0-4810-AF7C-36EB96491F60}"/>
              </a:ext>
            </a:extLst>
          </p:cNvPr>
          <p:cNvSpPr>
            <a:spLocks noGrp="1"/>
          </p:cNvSpPr>
          <p:nvPr>
            <p:ph type="title"/>
          </p:nvPr>
        </p:nvSpPr>
        <p:spPr>
          <a:xfrm>
            <a:off x="242883" y="353559"/>
            <a:ext cx="9419108" cy="762000"/>
          </a:xfrm>
        </p:spPr>
        <p:txBody>
          <a:bodyPr>
            <a:normAutofit/>
          </a:bodyPr>
          <a:lstStyle/>
          <a:p>
            <a:r>
              <a:rPr lang="en-ZA" sz="3600" b="1" dirty="0"/>
              <a:t>Presentation Content</a:t>
            </a:r>
          </a:p>
        </p:txBody>
      </p:sp>
      <p:sp>
        <p:nvSpPr>
          <p:cNvPr id="3" name="Content Placeholder 2">
            <a:extLst>
              <a:ext uri="{FF2B5EF4-FFF2-40B4-BE49-F238E27FC236}">
                <a16:creationId xmlns:a16="http://schemas.microsoft.com/office/drawing/2014/main" xmlns="" id="{AC75B91B-63F1-4EF4-A0F4-84AEE326C0DB}"/>
              </a:ext>
            </a:extLst>
          </p:cNvPr>
          <p:cNvSpPr>
            <a:spLocks noGrp="1"/>
          </p:cNvSpPr>
          <p:nvPr>
            <p:ph idx="1"/>
          </p:nvPr>
        </p:nvSpPr>
        <p:spPr>
          <a:xfrm>
            <a:off x="306323" y="1533524"/>
            <a:ext cx="11579353" cy="4772026"/>
          </a:xfrm>
        </p:spPr>
        <p:txBody>
          <a:bodyPr>
            <a:normAutofit/>
          </a:bodyPr>
          <a:lstStyle/>
          <a:p>
            <a:pPr marL="571500" indent="-571500">
              <a:lnSpc>
                <a:spcPct val="150000"/>
              </a:lnSpc>
              <a:buFont typeface="Arial" panose="020B0604020202020204" pitchFamily="34" charset="0"/>
              <a:buChar char="•"/>
            </a:pPr>
            <a:r>
              <a:rPr lang="en-ZA" i="1" dirty="0"/>
              <a:t>Road Safety Interventions</a:t>
            </a:r>
          </a:p>
          <a:p>
            <a:pPr marL="571500" indent="-571500">
              <a:lnSpc>
                <a:spcPct val="150000"/>
              </a:lnSpc>
              <a:buFont typeface="Arial" panose="020B0604020202020204" pitchFamily="34" charset="0"/>
              <a:buChar char="•"/>
            </a:pPr>
            <a:r>
              <a:rPr lang="en-ZA" i="1" dirty="0"/>
              <a:t>Law Enforcement Interventions</a:t>
            </a:r>
          </a:p>
          <a:p>
            <a:pPr marL="571500" indent="-571500">
              <a:lnSpc>
                <a:spcPct val="150000"/>
              </a:lnSpc>
              <a:buFont typeface="Arial" panose="020B0604020202020204" pitchFamily="34" charset="0"/>
              <a:buChar char="•"/>
            </a:pPr>
            <a:r>
              <a:rPr lang="en-ZA" i="1" dirty="0"/>
              <a:t>Vehicle and Driver population</a:t>
            </a:r>
          </a:p>
          <a:p>
            <a:pPr marL="571500" indent="-571500">
              <a:lnSpc>
                <a:spcPct val="150000"/>
              </a:lnSpc>
              <a:buFont typeface="Arial" panose="020B0604020202020204" pitchFamily="34" charset="0"/>
              <a:buChar char="•"/>
            </a:pPr>
            <a:r>
              <a:rPr lang="en-ZA" i="1" dirty="0"/>
              <a:t>Overall Festive Season Statistics</a:t>
            </a:r>
          </a:p>
          <a:p>
            <a:pPr marL="571500" indent="-571500">
              <a:lnSpc>
                <a:spcPct val="150000"/>
              </a:lnSpc>
              <a:buFont typeface="Arial" panose="020B0604020202020204" pitchFamily="34" charset="0"/>
              <a:buChar char="•"/>
            </a:pPr>
            <a:r>
              <a:rPr lang="en-ZA" i="1" dirty="0"/>
              <a:t>Major Crashes </a:t>
            </a:r>
          </a:p>
          <a:p>
            <a:pPr marL="571500" indent="-571500">
              <a:lnSpc>
                <a:spcPct val="150000"/>
              </a:lnSpc>
              <a:buFont typeface="Arial" panose="020B0604020202020204" pitchFamily="34" charset="0"/>
              <a:buChar char="•"/>
            </a:pPr>
            <a:r>
              <a:rPr lang="en-ZA" i="1" dirty="0"/>
              <a:t>Discussion</a:t>
            </a:r>
          </a:p>
        </p:txBody>
      </p:sp>
      <p:sp>
        <p:nvSpPr>
          <p:cNvPr id="4" name="Rectangle 3">
            <a:extLst>
              <a:ext uri="{FF2B5EF4-FFF2-40B4-BE49-F238E27FC236}">
                <a16:creationId xmlns:a16="http://schemas.microsoft.com/office/drawing/2014/main" xmlns="" id="{12B74445-07EF-46CF-A5F9-DE93147E9E63}"/>
              </a:ext>
            </a:extLst>
          </p:cNvPr>
          <p:cNvSpPr/>
          <p:nvPr/>
        </p:nvSpPr>
        <p:spPr>
          <a:xfrm>
            <a:off x="142875" y="3895725"/>
            <a:ext cx="11906250" cy="69532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15390742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9D3F3A-10EF-40B0-BA0C-6B0232862401}"/>
              </a:ext>
            </a:extLst>
          </p:cNvPr>
          <p:cNvSpPr>
            <a:spLocks noGrp="1"/>
          </p:cNvSpPr>
          <p:nvPr>
            <p:ph type="title"/>
          </p:nvPr>
        </p:nvSpPr>
        <p:spPr/>
        <p:txBody>
          <a:bodyPr/>
          <a:lstStyle/>
          <a:p>
            <a:r>
              <a:rPr lang="en-ZA" dirty="0"/>
              <a:t>Rainfall in mm and % for the month of December</a:t>
            </a:r>
          </a:p>
        </p:txBody>
      </p:sp>
      <p:pic>
        <p:nvPicPr>
          <p:cNvPr id="5" name="Picture 4">
            <a:extLst>
              <a:ext uri="{FF2B5EF4-FFF2-40B4-BE49-F238E27FC236}">
                <a16:creationId xmlns:a16="http://schemas.microsoft.com/office/drawing/2014/main" xmlns="" id="{47504E8A-E4D7-416F-8948-8D5F402FF543}"/>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533401" y="1759973"/>
            <a:ext cx="5686424" cy="4196440"/>
          </a:xfrm>
          <a:prstGeom prst="rect">
            <a:avLst/>
          </a:prstGeom>
        </p:spPr>
      </p:pic>
      <p:pic>
        <p:nvPicPr>
          <p:cNvPr id="6" name="Picture 5">
            <a:extLst>
              <a:ext uri="{FF2B5EF4-FFF2-40B4-BE49-F238E27FC236}">
                <a16:creationId xmlns:a16="http://schemas.microsoft.com/office/drawing/2014/main" xmlns="" id="{C88213EE-7EE9-4637-BF2D-1EF51ADB3D9E}"/>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6322142" y="1759973"/>
            <a:ext cx="5869858" cy="4395022"/>
          </a:xfrm>
          <a:prstGeom prst="rect">
            <a:avLst/>
          </a:prstGeom>
        </p:spPr>
      </p:pic>
    </p:spTree>
    <p:extLst>
      <p:ext uri="{BB962C8B-B14F-4D97-AF65-F5344CB8AC3E}">
        <p14:creationId xmlns:p14="http://schemas.microsoft.com/office/powerpoint/2010/main" xmlns="" val="13098287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9D3F3A-10EF-40B0-BA0C-6B0232862401}"/>
              </a:ext>
            </a:extLst>
          </p:cNvPr>
          <p:cNvSpPr>
            <a:spLocks noGrp="1"/>
          </p:cNvSpPr>
          <p:nvPr>
            <p:ph type="title"/>
          </p:nvPr>
        </p:nvSpPr>
        <p:spPr/>
        <p:txBody>
          <a:bodyPr/>
          <a:lstStyle/>
          <a:p>
            <a:r>
              <a:rPr lang="en-ZA" dirty="0"/>
              <a:t>Rainfall in mm and % for the month of January</a:t>
            </a:r>
          </a:p>
        </p:txBody>
      </p:sp>
      <p:pic>
        <p:nvPicPr>
          <p:cNvPr id="3" name="Picture 2">
            <a:extLst>
              <a:ext uri="{FF2B5EF4-FFF2-40B4-BE49-F238E27FC236}">
                <a16:creationId xmlns:a16="http://schemas.microsoft.com/office/drawing/2014/main" xmlns="" id="{754D6EDC-A8D7-40A3-AA74-797547DE5679}"/>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6219824" y="1759973"/>
            <a:ext cx="5438776" cy="4196439"/>
          </a:xfrm>
          <a:prstGeom prst="rect">
            <a:avLst/>
          </a:prstGeom>
        </p:spPr>
      </p:pic>
      <p:pic>
        <p:nvPicPr>
          <p:cNvPr id="4" name="Picture 3">
            <a:extLst>
              <a:ext uri="{FF2B5EF4-FFF2-40B4-BE49-F238E27FC236}">
                <a16:creationId xmlns:a16="http://schemas.microsoft.com/office/drawing/2014/main" xmlns="" id="{2A6A7764-89F3-4978-8E3F-1F49BC50BC14}"/>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284979" y="1759973"/>
            <a:ext cx="5934845" cy="4404852"/>
          </a:xfrm>
          <a:prstGeom prst="rect">
            <a:avLst/>
          </a:prstGeom>
        </p:spPr>
      </p:pic>
    </p:spTree>
    <p:extLst>
      <p:ext uri="{BB962C8B-B14F-4D97-AF65-F5344CB8AC3E}">
        <p14:creationId xmlns:p14="http://schemas.microsoft.com/office/powerpoint/2010/main" xmlns="" val="37167137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E1CDB3-21A2-4F83-A12E-1C2819245208}"/>
              </a:ext>
            </a:extLst>
          </p:cNvPr>
          <p:cNvSpPr>
            <a:spLocks noGrp="1"/>
          </p:cNvSpPr>
          <p:nvPr>
            <p:ph type="title"/>
          </p:nvPr>
        </p:nvSpPr>
        <p:spPr/>
        <p:txBody>
          <a:bodyPr>
            <a:normAutofit/>
          </a:bodyPr>
          <a:lstStyle/>
          <a:p>
            <a:r>
              <a:rPr lang="en-GB" sz="2800" b="1" dirty="0">
                <a:solidFill>
                  <a:schemeClr val="accent5">
                    <a:lumMod val="75000"/>
                  </a:schemeClr>
                </a:solidFill>
              </a:rPr>
              <a:t>Fatal Crashes distribution per province</a:t>
            </a:r>
            <a:endParaRPr lang="en-ZA" sz="2800" b="1" dirty="0">
              <a:solidFill>
                <a:schemeClr val="accent5">
                  <a:lumMod val="75000"/>
                </a:schemeClr>
              </a:solidFill>
            </a:endParaRPr>
          </a:p>
        </p:txBody>
      </p:sp>
      <p:pic>
        <p:nvPicPr>
          <p:cNvPr id="9" name="Picture 8">
            <a:extLst>
              <a:ext uri="{FF2B5EF4-FFF2-40B4-BE49-F238E27FC236}">
                <a16:creationId xmlns:a16="http://schemas.microsoft.com/office/drawing/2014/main" xmlns="" id="{2AD38CD9-7B4F-46C8-852E-03CB9A13097B}"/>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629265" y="1936955"/>
            <a:ext cx="5320629" cy="4073321"/>
          </a:xfrm>
          <a:prstGeom prst="rect">
            <a:avLst/>
          </a:prstGeom>
        </p:spPr>
      </p:pic>
      <p:pic>
        <p:nvPicPr>
          <p:cNvPr id="10" name="Picture 9">
            <a:extLst>
              <a:ext uri="{FF2B5EF4-FFF2-40B4-BE49-F238E27FC236}">
                <a16:creationId xmlns:a16="http://schemas.microsoft.com/office/drawing/2014/main" xmlns="" id="{361B1DDD-39D3-4BC0-828E-A027640360F2}"/>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6881205" y="1936954"/>
            <a:ext cx="4593040" cy="4073322"/>
          </a:xfrm>
          <a:prstGeom prst="rect">
            <a:avLst/>
          </a:prstGeom>
        </p:spPr>
      </p:pic>
    </p:spTree>
    <p:extLst>
      <p:ext uri="{BB962C8B-B14F-4D97-AF65-F5344CB8AC3E}">
        <p14:creationId xmlns:p14="http://schemas.microsoft.com/office/powerpoint/2010/main" xmlns="" val="2002442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899464-3B96-4461-8630-977F9292A53F}"/>
              </a:ext>
            </a:extLst>
          </p:cNvPr>
          <p:cNvSpPr>
            <a:spLocks noGrp="1"/>
          </p:cNvSpPr>
          <p:nvPr>
            <p:ph type="title"/>
          </p:nvPr>
        </p:nvSpPr>
        <p:spPr/>
        <p:txBody>
          <a:bodyPr/>
          <a:lstStyle/>
          <a:p>
            <a:r>
              <a:rPr lang="en-ZA" dirty="0"/>
              <a:t>Percentage distribution of fatal crashes per day</a:t>
            </a:r>
          </a:p>
        </p:txBody>
      </p:sp>
      <p:pic>
        <p:nvPicPr>
          <p:cNvPr id="3" name="Picture 2">
            <a:extLst>
              <a:ext uri="{FF2B5EF4-FFF2-40B4-BE49-F238E27FC236}">
                <a16:creationId xmlns:a16="http://schemas.microsoft.com/office/drawing/2014/main" xmlns="" id="{ABF73D55-2F30-4479-A1DB-17AD13AA8B8D}"/>
              </a:ext>
            </a:extLst>
          </p:cNvPr>
          <p:cNvPicPr>
            <a:picLocks noChangeAspect="1"/>
          </p:cNvPicPr>
          <p:nvPr/>
        </p:nvPicPr>
        <p:blipFill>
          <a:blip r:embed="rId2"/>
          <a:stretch>
            <a:fillRect/>
          </a:stretch>
        </p:blipFill>
        <p:spPr>
          <a:xfrm>
            <a:off x="1387029" y="1026288"/>
            <a:ext cx="8140896" cy="5098287"/>
          </a:xfrm>
          <a:prstGeom prst="rect">
            <a:avLst/>
          </a:prstGeom>
        </p:spPr>
      </p:pic>
    </p:spTree>
    <p:extLst>
      <p:ext uri="{BB962C8B-B14F-4D97-AF65-F5344CB8AC3E}">
        <p14:creationId xmlns:p14="http://schemas.microsoft.com/office/powerpoint/2010/main" xmlns="" val="141820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899464-3B96-4461-8630-977F9292A53F}"/>
              </a:ext>
            </a:extLst>
          </p:cNvPr>
          <p:cNvSpPr>
            <a:spLocks noGrp="1"/>
          </p:cNvSpPr>
          <p:nvPr>
            <p:ph type="title"/>
          </p:nvPr>
        </p:nvSpPr>
        <p:spPr/>
        <p:txBody>
          <a:bodyPr/>
          <a:lstStyle/>
          <a:p>
            <a:r>
              <a:rPr lang="en-ZA" dirty="0"/>
              <a:t>Percentage distribution of fatal crashes per time of day</a:t>
            </a:r>
          </a:p>
        </p:txBody>
      </p:sp>
      <p:pic>
        <p:nvPicPr>
          <p:cNvPr id="5" name="Picture 4">
            <a:extLst>
              <a:ext uri="{FF2B5EF4-FFF2-40B4-BE49-F238E27FC236}">
                <a16:creationId xmlns:a16="http://schemas.microsoft.com/office/drawing/2014/main" xmlns="" id="{847B6076-834B-4AAE-8691-9AF9C1FDCAF6}"/>
              </a:ext>
            </a:extLst>
          </p:cNvPr>
          <p:cNvPicPr>
            <a:picLocks noChangeAspect="1"/>
          </p:cNvPicPr>
          <p:nvPr/>
        </p:nvPicPr>
        <p:blipFill>
          <a:blip r:embed="rId2"/>
          <a:stretch>
            <a:fillRect/>
          </a:stretch>
        </p:blipFill>
        <p:spPr>
          <a:xfrm>
            <a:off x="28575" y="1026288"/>
            <a:ext cx="10549756" cy="4822314"/>
          </a:xfrm>
          <a:prstGeom prst="rect">
            <a:avLst/>
          </a:prstGeom>
        </p:spPr>
      </p:pic>
    </p:spTree>
    <p:extLst>
      <p:ext uri="{BB962C8B-B14F-4D97-AF65-F5344CB8AC3E}">
        <p14:creationId xmlns:p14="http://schemas.microsoft.com/office/powerpoint/2010/main" xmlns="" val="24857306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51E411-88C4-4FD2-A7AC-13EDD8DAD6F3}"/>
              </a:ext>
            </a:extLst>
          </p:cNvPr>
          <p:cNvSpPr>
            <a:spLocks noGrp="1"/>
          </p:cNvSpPr>
          <p:nvPr>
            <p:ph type="title"/>
          </p:nvPr>
        </p:nvSpPr>
        <p:spPr/>
        <p:txBody>
          <a:bodyPr>
            <a:noAutofit/>
          </a:bodyPr>
          <a:lstStyle/>
          <a:p>
            <a:r>
              <a:rPr lang="en-ZA" dirty="0"/>
              <a:t>Percentage distribution of fatal crashes per crash type</a:t>
            </a:r>
          </a:p>
        </p:txBody>
      </p:sp>
      <p:pic>
        <p:nvPicPr>
          <p:cNvPr id="5" name="Picture 4">
            <a:extLst>
              <a:ext uri="{FF2B5EF4-FFF2-40B4-BE49-F238E27FC236}">
                <a16:creationId xmlns:a16="http://schemas.microsoft.com/office/drawing/2014/main" xmlns="" id="{B7A90AA1-0559-4CF8-9DDC-B1F337529B9D}"/>
              </a:ext>
            </a:extLst>
          </p:cNvPr>
          <p:cNvPicPr>
            <a:picLocks noChangeAspect="1"/>
          </p:cNvPicPr>
          <p:nvPr/>
        </p:nvPicPr>
        <p:blipFill>
          <a:blip r:embed="rId2"/>
          <a:stretch>
            <a:fillRect/>
          </a:stretch>
        </p:blipFill>
        <p:spPr>
          <a:xfrm>
            <a:off x="384197" y="1333501"/>
            <a:ext cx="9521803" cy="4476750"/>
          </a:xfrm>
          <a:prstGeom prst="rect">
            <a:avLst/>
          </a:prstGeom>
        </p:spPr>
      </p:pic>
    </p:spTree>
    <p:extLst>
      <p:ext uri="{BB962C8B-B14F-4D97-AF65-F5344CB8AC3E}">
        <p14:creationId xmlns:p14="http://schemas.microsoft.com/office/powerpoint/2010/main" xmlns="" val="24159493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51E411-88C4-4FD2-A7AC-13EDD8DAD6F3}"/>
              </a:ext>
            </a:extLst>
          </p:cNvPr>
          <p:cNvSpPr>
            <a:spLocks noGrp="1"/>
          </p:cNvSpPr>
          <p:nvPr>
            <p:ph type="title"/>
          </p:nvPr>
        </p:nvSpPr>
        <p:spPr/>
        <p:txBody>
          <a:bodyPr>
            <a:noAutofit/>
          </a:bodyPr>
          <a:lstStyle/>
          <a:p>
            <a:r>
              <a:rPr lang="en-ZA" dirty="0"/>
              <a:t>Percentage distribution of fatal crashes per vehicle type</a:t>
            </a:r>
          </a:p>
        </p:txBody>
      </p:sp>
      <p:pic>
        <p:nvPicPr>
          <p:cNvPr id="7" name="Picture 6">
            <a:extLst>
              <a:ext uri="{FF2B5EF4-FFF2-40B4-BE49-F238E27FC236}">
                <a16:creationId xmlns:a16="http://schemas.microsoft.com/office/drawing/2014/main" xmlns="" id="{FAF10F2A-EE1C-400B-B0F5-06CCA3E9F209}"/>
              </a:ext>
            </a:extLst>
          </p:cNvPr>
          <p:cNvPicPr>
            <a:picLocks noChangeAspect="1"/>
          </p:cNvPicPr>
          <p:nvPr/>
        </p:nvPicPr>
        <p:blipFill>
          <a:blip r:embed="rId2"/>
          <a:stretch>
            <a:fillRect/>
          </a:stretch>
        </p:blipFill>
        <p:spPr>
          <a:xfrm>
            <a:off x="428625" y="1428750"/>
            <a:ext cx="10153650" cy="4457699"/>
          </a:xfrm>
          <a:prstGeom prst="rect">
            <a:avLst/>
          </a:prstGeom>
        </p:spPr>
      </p:pic>
    </p:spTree>
    <p:extLst>
      <p:ext uri="{BB962C8B-B14F-4D97-AF65-F5344CB8AC3E}">
        <p14:creationId xmlns:p14="http://schemas.microsoft.com/office/powerpoint/2010/main" xmlns="" val="34135375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71A772-4B51-43DD-971F-12FC2CCD9834}"/>
              </a:ext>
            </a:extLst>
          </p:cNvPr>
          <p:cNvSpPr>
            <a:spLocks noGrp="1"/>
          </p:cNvSpPr>
          <p:nvPr>
            <p:ph type="title"/>
          </p:nvPr>
        </p:nvSpPr>
        <p:spPr/>
        <p:txBody>
          <a:bodyPr/>
          <a:lstStyle/>
          <a:p>
            <a:r>
              <a:rPr lang="en-ZA" dirty="0"/>
              <a:t>Percentage distribution for contributory factors</a:t>
            </a:r>
          </a:p>
        </p:txBody>
      </p:sp>
      <p:pic>
        <p:nvPicPr>
          <p:cNvPr id="5" name="Picture 4">
            <a:extLst>
              <a:ext uri="{FF2B5EF4-FFF2-40B4-BE49-F238E27FC236}">
                <a16:creationId xmlns:a16="http://schemas.microsoft.com/office/drawing/2014/main" xmlns="" id="{9FECCC2A-7357-4320-8400-A78397D3A195}"/>
              </a:ext>
            </a:extLst>
          </p:cNvPr>
          <p:cNvPicPr>
            <a:picLocks noChangeAspect="1"/>
          </p:cNvPicPr>
          <p:nvPr/>
        </p:nvPicPr>
        <p:blipFill>
          <a:blip r:embed="rId2"/>
          <a:stretch>
            <a:fillRect/>
          </a:stretch>
        </p:blipFill>
        <p:spPr>
          <a:xfrm>
            <a:off x="817879" y="1232861"/>
            <a:ext cx="8981940" cy="4901240"/>
          </a:xfrm>
          <a:prstGeom prst="rect">
            <a:avLst/>
          </a:prstGeom>
        </p:spPr>
      </p:pic>
    </p:spTree>
    <p:extLst>
      <p:ext uri="{BB962C8B-B14F-4D97-AF65-F5344CB8AC3E}">
        <p14:creationId xmlns:p14="http://schemas.microsoft.com/office/powerpoint/2010/main" xmlns="" val="2792538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D01761-58E3-421E-9912-EA550899B278}"/>
              </a:ext>
            </a:extLst>
          </p:cNvPr>
          <p:cNvSpPr>
            <a:spLocks noGrp="1"/>
          </p:cNvSpPr>
          <p:nvPr>
            <p:ph type="title"/>
          </p:nvPr>
        </p:nvSpPr>
        <p:spPr/>
        <p:txBody>
          <a:bodyPr/>
          <a:lstStyle/>
          <a:p>
            <a:r>
              <a:rPr lang="en-GB" dirty="0"/>
              <a:t>Introduction</a:t>
            </a:r>
            <a:endParaRPr lang="en-ZA" dirty="0"/>
          </a:p>
        </p:txBody>
      </p:sp>
      <p:sp>
        <p:nvSpPr>
          <p:cNvPr id="3" name="Content Placeholder 2">
            <a:extLst>
              <a:ext uri="{FF2B5EF4-FFF2-40B4-BE49-F238E27FC236}">
                <a16:creationId xmlns:a16="http://schemas.microsoft.com/office/drawing/2014/main" xmlns="" id="{3D4E4BE2-A15C-428B-878A-766C40780F6D}"/>
              </a:ext>
            </a:extLst>
          </p:cNvPr>
          <p:cNvSpPr>
            <a:spLocks noGrp="1"/>
          </p:cNvSpPr>
          <p:nvPr>
            <p:ph idx="1"/>
          </p:nvPr>
        </p:nvSpPr>
        <p:spPr>
          <a:xfrm>
            <a:off x="306323" y="1381125"/>
            <a:ext cx="11579353" cy="4905375"/>
          </a:xfrm>
        </p:spPr>
        <p:txBody>
          <a:bodyPr>
            <a:normAutofit fontScale="85000" lnSpcReduction="10000"/>
          </a:bodyPr>
          <a:lstStyle/>
          <a:p>
            <a:pPr marL="457200" indent="-457200">
              <a:lnSpc>
                <a:spcPct val="170000"/>
              </a:lnSpc>
              <a:buFont typeface="Arial" panose="020B0604020202020204" pitchFamily="34" charset="0"/>
              <a:buChar char="•"/>
            </a:pPr>
            <a:r>
              <a:rPr lang="en-US" sz="2400" dirty="0">
                <a:latin typeface="Arial" panose="020B0604020202020204" pitchFamily="34" charset="0"/>
                <a:cs typeface="Arial" panose="020B0604020202020204" pitchFamily="34" charset="0"/>
              </a:rPr>
              <a:t>This report provides an overview of the Road Safety, Law Enforcement interventions that were conducted by the Provinces, RTMC, other Roads Entities in partnership with Stakeholders during the 2021/22 Festive Season</a:t>
            </a:r>
            <a:endParaRPr lang="en-GB" sz="2400" dirty="0">
              <a:latin typeface="Arial" panose="020B0604020202020204" pitchFamily="34" charset="0"/>
              <a:cs typeface="Arial" panose="020B0604020202020204" pitchFamily="34" charset="0"/>
            </a:endParaRPr>
          </a:p>
          <a:p>
            <a:pPr marL="457200" indent="-457200">
              <a:lnSpc>
                <a:spcPct val="170000"/>
              </a:lnSpc>
              <a:buFont typeface="Arial" panose="020B0604020202020204" pitchFamily="34" charset="0"/>
              <a:buChar char="•"/>
            </a:pPr>
            <a:r>
              <a:rPr lang="en-GB" sz="2400" dirty="0">
                <a:latin typeface="Arial" panose="020B0604020202020204" pitchFamily="34" charset="0"/>
                <a:cs typeface="Arial" panose="020B0604020202020204" pitchFamily="34" charset="0"/>
              </a:rPr>
              <a:t>With the RTMC providing the overall framework and focus area, the formulation of this document was initiated in September 2021 - whereby the technical committees of the National Road Safety Steering Committees (NRSSC) (RTEC and LETCOM) were presented with the technical information to guide the planning of the stakeholders for this Festive Season. </a:t>
            </a:r>
            <a:endParaRPr lang="en-US" sz="2400" dirty="0">
              <a:latin typeface="Arial" panose="020B0604020202020204" pitchFamily="34" charset="0"/>
              <a:cs typeface="Arial" panose="020B0604020202020204" pitchFamily="34" charset="0"/>
            </a:endParaRPr>
          </a:p>
          <a:p>
            <a:pPr marL="457200" indent="-457200">
              <a:lnSpc>
                <a:spcPct val="170000"/>
              </a:lnSpc>
              <a:buFont typeface="Arial" panose="020B0604020202020204" pitchFamily="34" charset="0"/>
              <a:buChar char="•"/>
            </a:pPr>
            <a:r>
              <a:rPr lang="en-US" sz="2400" dirty="0">
                <a:latin typeface="Arial" panose="020B0604020202020204" pitchFamily="34" charset="0"/>
                <a:cs typeface="Arial" panose="020B0604020202020204" pitchFamily="34" charset="0"/>
              </a:rPr>
              <a:t>Under review are Road Safety Education activities conducted from the 01 December 2021 – 31 December  2021.</a:t>
            </a:r>
          </a:p>
        </p:txBody>
      </p:sp>
    </p:spTree>
    <p:extLst>
      <p:ext uri="{BB962C8B-B14F-4D97-AF65-F5344CB8AC3E}">
        <p14:creationId xmlns:p14="http://schemas.microsoft.com/office/powerpoint/2010/main" xmlns="" val="26946057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4F0F31-9B17-45F6-B87C-FB8B9A13DF85}"/>
              </a:ext>
            </a:extLst>
          </p:cNvPr>
          <p:cNvSpPr>
            <a:spLocks noGrp="1"/>
          </p:cNvSpPr>
          <p:nvPr>
            <p:ph type="title"/>
          </p:nvPr>
        </p:nvSpPr>
        <p:spPr/>
        <p:txBody>
          <a:bodyPr/>
          <a:lstStyle/>
          <a:p>
            <a:r>
              <a:rPr lang="en-ZA" dirty="0"/>
              <a:t>Percentage distribution for contributory factors</a:t>
            </a:r>
          </a:p>
        </p:txBody>
      </p:sp>
      <p:sp>
        <p:nvSpPr>
          <p:cNvPr id="5" name="Rectangle: Rounded Corners 4">
            <a:extLst>
              <a:ext uri="{FF2B5EF4-FFF2-40B4-BE49-F238E27FC236}">
                <a16:creationId xmlns:a16="http://schemas.microsoft.com/office/drawing/2014/main" xmlns="" id="{19CFFF5C-2033-40B2-A82F-35E7151AFE8D}"/>
              </a:ext>
            </a:extLst>
          </p:cNvPr>
          <p:cNvSpPr/>
          <p:nvPr/>
        </p:nvSpPr>
        <p:spPr>
          <a:xfrm>
            <a:off x="1514167" y="1762125"/>
            <a:ext cx="2458065" cy="346281"/>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rPr>
              <a:t>Human</a:t>
            </a:r>
          </a:p>
        </p:txBody>
      </p:sp>
      <p:sp>
        <p:nvSpPr>
          <p:cNvPr id="7" name="Rectangle: Rounded Corners 6">
            <a:extLst>
              <a:ext uri="{FF2B5EF4-FFF2-40B4-BE49-F238E27FC236}">
                <a16:creationId xmlns:a16="http://schemas.microsoft.com/office/drawing/2014/main" xmlns="" id="{36AA5806-867F-487E-ABB5-81EC4266787A}"/>
              </a:ext>
            </a:extLst>
          </p:cNvPr>
          <p:cNvSpPr/>
          <p:nvPr/>
        </p:nvSpPr>
        <p:spPr>
          <a:xfrm>
            <a:off x="7874655" y="1782711"/>
            <a:ext cx="2458065" cy="346281"/>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rPr>
              <a:t>R&amp;E</a:t>
            </a:r>
          </a:p>
        </p:txBody>
      </p:sp>
      <p:pic>
        <p:nvPicPr>
          <p:cNvPr id="3" name="Picture 2">
            <a:extLst>
              <a:ext uri="{FF2B5EF4-FFF2-40B4-BE49-F238E27FC236}">
                <a16:creationId xmlns:a16="http://schemas.microsoft.com/office/drawing/2014/main" xmlns="" id="{1A695913-D7C8-4CBE-A5BB-0FD1E2B43DDA}"/>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377746" y="2314410"/>
            <a:ext cx="5356303" cy="3810330"/>
          </a:xfrm>
          <a:prstGeom prst="rect">
            <a:avLst/>
          </a:prstGeom>
        </p:spPr>
      </p:pic>
      <p:pic>
        <p:nvPicPr>
          <p:cNvPr id="6" name="Picture 5">
            <a:extLst>
              <a:ext uri="{FF2B5EF4-FFF2-40B4-BE49-F238E27FC236}">
                <a16:creationId xmlns:a16="http://schemas.microsoft.com/office/drawing/2014/main" xmlns="" id="{6E3C13D9-8139-4824-99E1-615F81F81262}"/>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5915026" y="2314410"/>
            <a:ext cx="5572404" cy="3810330"/>
          </a:xfrm>
          <a:prstGeom prst="rect">
            <a:avLst/>
          </a:prstGeom>
        </p:spPr>
      </p:pic>
    </p:spTree>
    <p:extLst>
      <p:ext uri="{BB962C8B-B14F-4D97-AF65-F5344CB8AC3E}">
        <p14:creationId xmlns:p14="http://schemas.microsoft.com/office/powerpoint/2010/main" xmlns="" val="7021984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E1CDB3-21A2-4F83-A12E-1C2819245208}"/>
              </a:ext>
            </a:extLst>
          </p:cNvPr>
          <p:cNvSpPr>
            <a:spLocks noGrp="1"/>
          </p:cNvSpPr>
          <p:nvPr>
            <p:ph type="title"/>
          </p:nvPr>
        </p:nvSpPr>
        <p:spPr/>
        <p:txBody>
          <a:bodyPr>
            <a:normAutofit/>
          </a:bodyPr>
          <a:lstStyle/>
          <a:p>
            <a:r>
              <a:rPr lang="en-GB" sz="3200" b="1" dirty="0">
                <a:solidFill>
                  <a:schemeClr val="accent5">
                    <a:lumMod val="75000"/>
                  </a:schemeClr>
                </a:solidFill>
              </a:rPr>
              <a:t>Fatalities distribution per province</a:t>
            </a:r>
            <a:endParaRPr lang="en-ZA" b="1" dirty="0">
              <a:solidFill>
                <a:schemeClr val="accent5">
                  <a:lumMod val="75000"/>
                </a:schemeClr>
              </a:solidFill>
            </a:endParaRPr>
          </a:p>
        </p:txBody>
      </p:sp>
      <p:pic>
        <p:nvPicPr>
          <p:cNvPr id="7" name="Picture 6">
            <a:extLst>
              <a:ext uri="{FF2B5EF4-FFF2-40B4-BE49-F238E27FC236}">
                <a16:creationId xmlns:a16="http://schemas.microsoft.com/office/drawing/2014/main" xmlns="" id="{55140B23-E8DB-4080-92D6-3241184A68F3}"/>
              </a:ext>
            </a:extLst>
          </p:cNvPr>
          <p:cNvPicPr>
            <a:picLocks noChangeAspect="1"/>
          </p:cNvPicPr>
          <p:nvPr/>
        </p:nvPicPr>
        <p:blipFill>
          <a:blip r:embed="rId2"/>
          <a:stretch>
            <a:fillRect/>
          </a:stretch>
        </p:blipFill>
        <p:spPr>
          <a:xfrm>
            <a:off x="529406" y="1733550"/>
            <a:ext cx="5166544" cy="4351459"/>
          </a:xfrm>
          <a:prstGeom prst="rect">
            <a:avLst/>
          </a:prstGeom>
        </p:spPr>
      </p:pic>
      <p:pic>
        <p:nvPicPr>
          <p:cNvPr id="11" name="Picture 10">
            <a:extLst>
              <a:ext uri="{FF2B5EF4-FFF2-40B4-BE49-F238E27FC236}">
                <a16:creationId xmlns:a16="http://schemas.microsoft.com/office/drawing/2014/main" xmlns="" id="{A38D445E-F4F1-4AA9-BA04-1DB9FDDD6B78}"/>
              </a:ext>
            </a:extLst>
          </p:cNvPr>
          <p:cNvPicPr>
            <a:picLocks noChangeAspect="1"/>
          </p:cNvPicPr>
          <p:nvPr/>
        </p:nvPicPr>
        <p:blipFill>
          <a:blip r:embed="rId3"/>
          <a:stretch>
            <a:fillRect/>
          </a:stretch>
        </p:blipFill>
        <p:spPr>
          <a:xfrm>
            <a:off x="6575674" y="1733550"/>
            <a:ext cx="4806702" cy="4351460"/>
          </a:xfrm>
          <a:prstGeom prst="rect">
            <a:avLst/>
          </a:prstGeom>
        </p:spPr>
      </p:pic>
    </p:spTree>
    <p:extLst>
      <p:ext uri="{BB962C8B-B14F-4D97-AF65-F5344CB8AC3E}">
        <p14:creationId xmlns:p14="http://schemas.microsoft.com/office/powerpoint/2010/main" xmlns="" val="23832162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5FA703-0AFB-4169-9C4F-E1894E64563A}"/>
              </a:ext>
            </a:extLst>
          </p:cNvPr>
          <p:cNvSpPr>
            <a:spLocks noGrp="1"/>
          </p:cNvSpPr>
          <p:nvPr>
            <p:ph type="title"/>
          </p:nvPr>
        </p:nvSpPr>
        <p:spPr/>
        <p:txBody>
          <a:bodyPr>
            <a:noAutofit/>
          </a:bodyPr>
          <a:lstStyle/>
          <a:p>
            <a:r>
              <a:rPr lang="en-ZA" dirty="0"/>
              <a:t>Percentage distribution of fatalities per road user</a:t>
            </a:r>
          </a:p>
        </p:txBody>
      </p:sp>
      <p:pic>
        <p:nvPicPr>
          <p:cNvPr id="4" name="Picture 3">
            <a:extLst>
              <a:ext uri="{FF2B5EF4-FFF2-40B4-BE49-F238E27FC236}">
                <a16:creationId xmlns:a16="http://schemas.microsoft.com/office/drawing/2014/main" xmlns="" id="{0528A3BA-602C-4310-9E15-6D25641E071B}"/>
              </a:ext>
            </a:extLst>
          </p:cNvPr>
          <p:cNvPicPr>
            <a:picLocks noChangeAspect="1"/>
          </p:cNvPicPr>
          <p:nvPr/>
        </p:nvPicPr>
        <p:blipFill>
          <a:blip r:embed="rId2"/>
          <a:stretch>
            <a:fillRect/>
          </a:stretch>
        </p:blipFill>
        <p:spPr>
          <a:xfrm>
            <a:off x="284979" y="1143001"/>
            <a:ext cx="9874985" cy="4895850"/>
          </a:xfrm>
          <a:prstGeom prst="rect">
            <a:avLst/>
          </a:prstGeom>
        </p:spPr>
      </p:pic>
    </p:spTree>
    <p:extLst>
      <p:ext uri="{BB962C8B-B14F-4D97-AF65-F5344CB8AC3E}">
        <p14:creationId xmlns:p14="http://schemas.microsoft.com/office/powerpoint/2010/main" xmlns="" val="5457553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5FA703-0AFB-4169-9C4F-E1894E64563A}"/>
              </a:ext>
            </a:extLst>
          </p:cNvPr>
          <p:cNvSpPr>
            <a:spLocks noGrp="1"/>
          </p:cNvSpPr>
          <p:nvPr>
            <p:ph type="title"/>
          </p:nvPr>
        </p:nvSpPr>
        <p:spPr/>
        <p:txBody>
          <a:bodyPr>
            <a:noAutofit/>
          </a:bodyPr>
          <a:lstStyle/>
          <a:p>
            <a:r>
              <a:rPr lang="en-ZA" dirty="0"/>
              <a:t>Percentage distribution of fatalities per gender</a:t>
            </a:r>
          </a:p>
        </p:txBody>
      </p:sp>
      <p:pic>
        <p:nvPicPr>
          <p:cNvPr id="5" name="Picture 4">
            <a:extLst>
              <a:ext uri="{FF2B5EF4-FFF2-40B4-BE49-F238E27FC236}">
                <a16:creationId xmlns:a16="http://schemas.microsoft.com/office/drawing/2014/main" xmlns="" id="{6B8F7028-B978-4DC7-BF2E-73DA6BE5B014}"/>
              </a:ext>
            </a:extLst>
          </p:cNvPr>
          <p:cNvPicPr>
            <a:picLocks noChangeAspect="1"/>
          </p:cNvPicPr>
          <p:nvPr/>
        </p:nvPicPr>
        <p:blipFill>
          <a:blip r:embed="rId2"/>
          <a:stretch>
            <a:fillRect/>
          </a:stretch>
        </p:blipFill>
        <p:spPr>
          <a:xfrm>
            <a:off x="619125" y="1190625"/>
            <a:ext cx="9591675" cy="4867275"/>
          </a:xfrm>
          <a:prstGeom prst="rect">
            <a:avLst/>
          </a:prstGeom>
        </p:spPr>
      </p:pic>
    </p:spTree>
    <p:extLst>
      <p:ext uri="{BB962C8B-B14F-4D97-AF65-F5344CB8AC3E}">
        <p14:creationId xmlns:p14="http://schemas.microsoft.com/office/powerpoint/2010/main" xmlns="" val="583137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E1CDB3-21A2-4F83-A12E-1C2819245208}"/>
              </a:ext>
            </a:extLst>
          </p:cNvPr>
          <p:cNvSpPr>
            <a:spLocks noGrp="1"/>
          </p:cNvSpPr>
          <p:nvPr>
            <p:ph type="title"/>
          </p:nvPr>
        </p:nvSpPr>
        <p:spPr/>
        <p:txBody>
          <a:bodyPr>
            <a:normAutofit/>
          </a:bodyPr>
          <a:lstStyle/>
          <a:p>
            <a:r>
              <a:rPr lang="en-GB" sz="2800" b="1" dirty="0">
                <a:solidFill>
                  <a:schemeClr val="accent5">
                    <a:lumMod val="75000"/>
                  </a:schemeClr>
                </a:solidFill>
              </a:rPr>
              <a:t>Fatal Crashes: 1 Dec 2021 to 11 Jan 2022</a:t>
            </a:r>
            <a:endParaRPr lang="en-ZA" sz="2800" b="1" dirty="0">
              <a:solidFill>
                <a:schemeClr val="accent5">
                  <a:lumMod val="75000"/>
                </a:schemeClr>
              </a:solidFill>
            </a:endParaRPr>
          </a:p>
        </p:txBody>
      </p:sp>
      <p:pic>
        <p:nvPicPr>
          <p:cNvPr id="4" name="Picture 3">
            <a:extLst>
              <a:ext uri="{FF2B5EF4-FFF2-40B4-BE49-F238E27FC236}">
                <a16:creationId xmlns:a16="http://schemas.microsoft.com/office/drawing/2014/main" xmlns="" id="{8D55EF4C-5C33-4F3F-85EB-52A30CD79632}"/>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85725" y="2536722"/>
            <a:ext cx="6634931" cy="3039397"/>
          </a:xfrm>
          <a:prstGeom prst="rect">
            <a:avLst/>
          </a:prstGeom>
        </p:spPr>
      </p:pic>
      <p:pic>
        <p:nvPicPr>
          <p:cNvPr id="5" name="Picture 4">
            <a:extLst>
              <a:ext uri="{FF2B5EF4-FFF2-40B4-BE49-F238E27FC236}">
                <a16:creationId xmlns:a16="http://schemas.microsoft.com/office/drawing/2014/main" xmlns="" id="{617C1FD4-CB97-4492-B1EB-9FD31B76E7AD}"/>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6796856" y="2536722"/>
            <a:ext cx="5309419" cy="3039397"/>
          </a:xfrm>
          <a:prstGeom prst="rect">
            <a:avLst/>
          </a:prstGeom>
        </p:spPr>
      </p:pic>
    </p:spTree>
    <p:extLst>
      <p:ext uri="{BB962C8B-B14F-4D97-AF65-F5344CB8AC3E}">
        <p14:creationId xmlns:p14="http://schemas.microsoft.com/office/powerpoint/2010/main" xmlns="" val="3827191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E1CDB3-21A2-4F83-A12E-1C2819245208}"/>
              </a:ext>
            </a:extLst>
          </p:cNvPr>
          <p:cNvSpPr>
            <a:spLocks noGrp="1"/>
          </p:cNvSpPr>
          <p:nvPr>
            <p:ph type="title"/>
          </p:nvPr>
        </p:nvSpPr>
        <p:spPr/>
        <p:txBody>
          <a:bodyPr>
            <a:normAutofit/>
          </a:bodyPr>
          <a:lstStyle/>
          <a:p>
            <a:r>
              <a:rPr lang="en-GB" sz="2800" b="1" dirty="0">
                <a:solidFill>
                  <a:schemeClr val="accent5">
                    <a:lumMod val="75000"/>
                  </a:schemeClr>
                </a:solidFill>
              </a:rPr>
              <a:t>Fatal Crashes per province compared to 2019/20</a:t>
            </a:r>
            <a:endParaRPr lang="en-ZA" sz="2800" b="1" dirty="0">
              <a:solidFill>
                <a:schemeClr val="accent5">
                  <a:lumMod val="75000"/>
                </a:schemeClr>
              </a:solidFill>
            </a:endParaRPr>
          </a:p>
        </p:txBody>
      </p:sp>
      <p:pic>
        <p:nvPicPr>
          <p:cNvPr id="5" name="Picture 4">
            <a:extLst>
              <a:ext uri="{FF2B5EF4-FFF2-40B4-BE49-F238E27FC236}">
                <a16:creationId xmlns:a16="http://schemas.microsoft.com/office/drawing/2014/main" xmlns="" id="{1A955CDE-B964-41CD-9960-478DEB0BE6C5}"/>
              </a:ext>
            </a:extLst>
          </p:cNvPr>
          <p:cNvPicPr>
            <a:picLocks noChangeAspect="1"/>
          </p:cNvPicPr>
          <p:nvPr/>
        </p:nvPicPr>
        <p:blipFill>
          <a:blip r:embed="rId2"/>
          <a:stretch>
            <a:fillRect/>
          </a:stretch>
        </p:blipFill>
        <p:spPr>
          <a:xfrm>
            <a:off x="685799" y="1571625"/>
            <a:ext cx="10220325" cy="4410075"/>
          </a:xfrm>
          <a:prstGeom prst="rect">
            <a:avLst/>
          </a:prstGeom>
        </p:spPr>
      </p:pic>
    </p:spTree>
    <p:extLst>
      <p:ext uri="{BB962C8B-B14F-4D97-AF65-F5344CB8AC3E}">
        <p14:creationId xmlns:p14="http://schemas.microsoft.com/office/powerpoint/2010/main" xmlns="" val="31826493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D0779F99-2063-4FBA-8341-21F96BA2EA54}"/>
              </a:ext>
            </a:extLst>
          </p:cNvPr>
          <p:cNvSpPr>
            <a:spLocks noGrp="1"/>
          </p:cNvSpPr>
          <p:nvPr>
            <p:ph type="title"/>
          </p:nvPr>
        </p:nvSpPr>
        <p:spPr>
          <a:xfrm>
            <a:off x="242883" y="199446"/>
            <a:ext cx="9419108" cy="762000"/>
          </a:xfrm>
        </p:spPr>
        <p:txBody>
          <a:bodyPr>
            <a:normAutofit/>
          </a:bodyPr>
          <a:lstStyle/>
          <a:p>
            <a:r>
              <a:rPr lang="en-GB" b="1" dirty="0">
                <a:solidFill>
                  <a:schemeClr val="accent5">
                    <a:lumMod val="75000"/>
                  </a:schemeClr>
                </a:solidFill>
              </a:rPr>
              <a:t>Crashes: 1 Dec 2021 to 11 Jan 2022</a:t>
            </a:r>
            <a:endParaRPr lang="en-ZA" b="1" dirty="0">
              <a:solidFill>
                <a:schemeClr val="accent5">
                  <a:lumMod val="75000"/>
                </a:schemeClr>
              </a:solidFill>
            </a:endParaRPr>
          </a:p>
        </p:txBody>
      </p:sp>
      <p:pic>
        <p:nvPicPr>
          <p:cNvPr id="2" name="Picture 1">
            <a:extLst>
              <a:ext uri="{FF2B5EF4-FFF2-40B4-BE49-F238E27FC236}">
                <a16:creationId xmlns:a16="http://schemas.microsoft.com/office/drawing/2014/main" xmlns="" id="{2879EEA0-100F-4EDD-866D-191EDB5C2964}"/>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376233" y="1562100"/>
            <a:ext cx="8243892" cy="4591050"/>
          </a:xfrm>
          <a:prstGeom prst="rect">
            <a:avLst/>
          </a:prstGeom>
        </p:spPr>
      </p:pic>
    </p:spTree>
    <p:extLst>
      <p:ext uri="{BB962C8B-B14F-4D97-AF65-F5344CB8AC3E}">
        <p14:creationId xmlns:p14="http://schemas.microsoft.com/office/powerpoint/2010/main" xmlns="" val="28558576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E1CDB3-21A2-4F83-A12E-1C2819245208}"/>
              </a:ext>
            </a:extLst>
          </p:cNvPr>
          <p:cNvSpPr>
            <a:spLocks noGrp="1"/>
          </p:cNvSpPr>
          <p:nvPr>
            <p:ph type="title"/>
          </p:nvPr>
        </p:nvSpPr>
        <p:spPr/>
        <p:txBody>
          <a:bodyPr>
            <a:normAutofit/>
          </a:bodyPr>
          <a:lstStyle/>
          <a:p>
            <a:r>
              <a:rPr lang="en-GB" b="1" dirty="0">
                <a:solidFill>
                  <a:schemeClr val="accent5">
                    <a:lumMod val="75000"/>
                  </a:schemeClr>
                </a:solidFill>
              </a:rPr>
              <a:t>Fatalities: 1 Dec 2021 to 11 Jan 2022</a:t>
            </a:r>
            <a:endParaRPr lang="en-ZA" b="1" dirty="0">
              <a:solidFill>
                <a:schemeClr val="accent5">
                  <a:lumMod val="75000"/>
                </a:schemeClr>
              </a:solidFill>
            </a:endParaRPr>
          </a:p>
        </p:txBody>
      </p:sp>
      <p:pic>
        <p:nvPicPr>
          <p:cNvPr id="3" name="Picture 2">
            <a:extLst>
              <a:ext uri="{FF2B5EF4-FFF2-40B4-BE49-F238E27FC236}">
                <a16:creationId xmlns:a16="http://schemas.microsoft.com/office/drawing/2014/main" xmlns="" id="{43AEF981-D9E7-4D4F-9871-9B5276F84C0A}"/>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203201" y="2800350"/>
            <a:ext cx="5768974" cy="2943224"/>
          </a:xfrm>
          <a:prstGeom prst="rect">
            <a:avLst/>
          </a:prstGeom>
        </p:spPr>
      </p:pic>
      <p:pic>
        <p:nvPicPr>
          <p:cNvPr id="4" name="Picture 3">
            <a:extLst>
              <a:ext uri="{FF2B5EF4-FFF2-40B4-BE49-F238E27FC236}">
                <a16:creationId xmlns:a16="http://schemas.microsoft.com/office/drawing/2014/main" xmlns="" id="{94B60029-2FFE-4C1E-BDE2-C81E37C982E1}"/>
              </a:ext>
            </a:extLst>
          </p:cNvPr>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6096000" y="2800350"/>
            <a:ext cx="5892799" cy="2943225"/>
          </a:xfrm>
          <a:prstGeom prst="rect">
            <a:avLst/>
          </a:prstGeom>
        </p:spPr>
      </p:pic>
    </p:spTree>
    <p:extLst>
      <p:ext uri="{BB962C8B-B14F-4D97-AF65-F5344CB8AC3E}">
        <p14:creationId xmlns:p14="http://schemas.microsoft.com/office/powerpoint/2010/main" xmlns="" val="35803942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E1CDB3-21A2-4F83-A12E-1C2819245208}"/>
              </a:ext>
            </a:extLst>
          </p:cNvPr>
          <p:cNvSpPr>
            <a:spLocks noGrp="1"/>
          </p:cNvSpPr>
          <p:nvPr>
            <p:ph type="title"/>
          </p:nvPr>
        </p:nvSpPr>
        <p:spPr/>
        <p:txBody>
          <a:bodyPr>
            <a:normAutofit/>
          </a:bodyPr>
          <a:lstStyle/>
          <a:p>
            <a:r>
              <a:rPr lang="en-GB" sz="2800" b="1" dirty="0">
                <a:solidFill>
                  <a:schemeClr val="accent5">
                    <a:lumMod val="75000"/>
                  </a:schemeClr>
                </a:solidFill>
              </a:rPr>
              <a:t>Fatalities per province compared to 2019/20</a:t>
            </a:r>
            <a:endParaRPr lang="en-ZA" sz="2800" b="1" dirty="0">
              <a:solidFill>
                <a:schemeClr val="accent5">
                  <a:lumMod val="75000"/>
                </a:schemeClr>
              </a:solidFill>
            </a:endParaRPr>
          </a:p>
        </p:txBody>
      </p:sp>
      <p:pic>
        <p:nvPicPr>
          <p:cNvPr id="3" name="Picture 2">
            <a:extLst>
              <a:ext uri="{FF2B5EF4-FFF2-40B4-BE49-F238E27FC236}">
                <a16:creationId xmlns:a16="http://schemas.microsoft.com/office/drawing/2014/main" xmlns="" id="{217A2389-524B-46CA-8305-D1714AA64DA0}"/>
              </a:ext>
            </a:extLst>
          </p:cNvPr>
          <p:cNvPicPr>
            <a:picLocks noChangeAspect="1"/>
          </p:cNvPicPr>
          <p:nvPr/>
        </p:nvPicPr>
        <p:blipFill>
          <a:blip r:embed="rId2"/>
          <a:stretch>
            <a:fillRect/>
          </a:stretch>
        </p:blipFill>
        <p:spPr>
          <a:xfrm>
            <a:off x="761999" y="1600199"/>
            <a:ext cx="10601325" cy="4314826"/>
          </a:xfrm>
          <a:prstGeom prst="rect">
            <a:avLst/>
          </a:prstGeom>
        </p:spPr>
      </p:pic>
    </p:spTree>
    <p:extLst>
      <p:ext uri="{BB962C8B-B14F-4D97-AF65-F5344CB8AC3E}">
        <p14:creationId xmlns:p14="http://schemas.microsoft.com/office/powerpoint/2010/main" xmlns="" val="1827130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5F3EA9EE-5576-439C-8485-35888C3D46BD}"/>
              </a:ext>
            </a:extLst>
          </p:cNvPr>
          <p:cNvSpPr>
            <a:spLocks noGrp="1"/>
          </p:cNvSpPr>
          <p:nvPr>
            <p:ph type="title"/>
          </p:nvPr>
        </p:nvSpPr>
        <p:spPr>
          <a:xfrm>
            <a:off x="246829" y="223249"/>
            <a:ext cx="9419108" cy="762000"/>
          </a:xfrm>
        </p:spPr>
        <p:txBody>
          <a:bodyPr>
            <a:normAutofit/>
          </a:bodyPr>
          <a:lstStyle/>
          <a:p>
            <a:r>
              <a:rPr lang="en-GB" sz="3200" b="1" dirty="0">
                <a:solidFill>
                  <a:schemeClr val="accent5">
                    <a:lumMod val="75000"/>
                  </a:schemeClr>
                </a:solidFill>
              </a:rPr>
              <a:t>Fatalities: 1 Dec 2021 to 11 Jan 2022</a:t>
            </a:r>
            <a:endParaRPr lang="en-ZA" sz="3200" b="1" dirty="0">
              <a:solidFill>
                <a:schemeClr val="accent5">
                  <a:lumMod val="75000"/>
                </a:schemeClr>
              </a:solidFill>
            </a:endParaRPr>
          </a:p>
        </p:txBody>
      </p:sp>
      <p:pic>
        <p:nvPicPr>
          <p:cNvPr id="2" name="Picture 1">
            <a:extLst>
              <a:ext uri="{FF2B5EF4-FFF2-40B4-BE49-F238E27FC236}">
                <a16:creationId xmlns:a16="http://schemas.microsoft.com/office/drawing/2014/main" xmlns="" id="{8DED804F-0F8B-4E30-8EE2-F730F0496F15}"/>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381208" y="1323975"/>
            <a:ext cx="8753267" cy="4800600"/>
          </a:xfrm>
          <a:prstGeom prst="rect">
            <a:avLst/>
          </a:prstGeom>
        </p:spPr>
      </p:pic>
    </p:spTree>
    <p:extLst>
      <p:ext uri="{BB962C8B-B14F-4D97-AF65-F5344CB8AC3E}">
        <p14:creationId xmlns:p14="http://schemas.microsoft.com/office/powerpoint/2010/main" xmlns="" val="122656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5AD353-2574-46A3-883A-6FF7DCE2DD53}"/>
              </a:ext>
            </a:extLst>
          </p:cNvPr>
          <p:cNvSpPr>
            <a:spLocks noGrp="1"/>
          </p:cNvSpPr>
          <p:nvPr>
            <p:ph type="title"/>
          </p:nvPr>
        </p:nvSpPr>
        <p:spPr>
          <a:xfrm>
            <a:off x="229263" y="286486"/>
            <a:ext cx="10047741" cy="762000"/>
          </a:xfrm>
        </p:spPr>
        <p:txBody>
          <a:bodyPr>
            <a:normAutofit/>
          </a:bodyPr>
          <a:lstStyle/>
          <a:p>
            <a:r>
              <a:rPr lang="en-GB" sz="3200" dirty="0">
                <a:ln w="0"/>
                <a:solidFill>
                  <a:schemeClr val="tx1"/>
                </a:solidFill>
                <a:effectLst/>
                <a:latin typeface="Arial" panose="020B0604020202020204" pitchFamily="34" charset="0"/>
                <a:cs typeface="Arial" panose="020B0604020202020204" pitchFamily="34" charset="0"/>
              </a:rPr>
              <a:t>Road user groups</a:t>
            </a:r>
            <a:endParaRPr lang="en-ZA" sz="3200" dirty="0">
              <a:ln w="0"/>
              <a:solidFill>
                <a:schemeClr val="tx1"/>
              </a:solidFill>
              <a:effectLs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79A0AC2E-0667-436F-A33F-5A5644028A9C}"/>
              </a:ext>
            </a:extLst>
          </p:cNvPr>
          <p:cNvSpPr>
            <a:spLocks noGrp="1"/>
          </p:cNvSpPr>
          <p:nvPr>
            <p:ph idx="1"/>
          </p:nvPr>
        </p:nvSpPr>
        <p:spPr>
          <a:xfrm>
            <a:off x="294968" y="1568764"/>
            <a:ext cx="11579353" cy="4772026"/>
          </a:xfrm>
        </p:spPr>
        <p:txBody>
          <a:bodyPr>
            <a:normAutofit/>
          </a:bodyPr>
          <a:lstStyle/>
          <a:p>
            <a:r>
              <a:rPr lang="en-GB" sz="2400" dirty="0">
                <a:latin typeface="Arial" panose="020B0604020202020204" pitchFamily="34" charset="0"/>
                <a:cs typeface="Arial" panose="020B0604020202020204" pitchFamily="34" charset="0"/>
              </a:rPr>
              <a:t>Road Safety Education interventions were directed during festive season at:</a:t>
            </a:r>
            <a:r>
              <a:rPr lang="en-GB" sz="2400" dirty="0"/>
              <a:t/>
            </a:r>
            <a:br>
              <a:rPr lang="en-GB" sz="2400" dirty="0"/>
            </a:br>
            <a:r>
              <a:rPr lang="en-GB" sz="2400" dirty="0"/>
              <a:t/>
            </a:r>
            <a:br>
              <a:rPr lang="en-GB" sz="2400" dirty="0"/>
            </a:br>
            <a:r>
              <a:rPr lang="en-GB" sz="2400" b="1" dirty="0">
                <a:latin typeface="Arial" panose="020B0604020202020204" pitchFamily="34" charset="0"/>
                <a:cs typeface="Arial" panose="020B0604020202020204" pitchFamily="34" charset="0"/>
              </a:rPr>
              <a:t>Drivers</a:t>
            </a:r>
          </a:p>
          <a:p>
            <a:endParaRPr lang="en-GB" sz="2400" dirty="0"/>
          </a:p>
          <a:p>
            <a:endParaRPr lang="en-GB" sz="2400" dirty="0"/>
          </a:p>
          <a:p>
            <a:r>
              <a:rPr lang="en-GB" sz="2400" b="1" dirty="0">
                <a:latin typeface="Arial" panose="020B0604020202020204" pitchFamily="34" charset="0"/>
                <a:cs typeface="Arial" panose="020B0604020202020204" pitchFamily="34" charset="0"/>
              </a:rPr>
              <a:t>Passengers</a:t>
            </a:r>
          </a:p>
          <a:p>
            <a:endParaRPr lang="en-GB" sz="2400" dirty="0"/>
          </a:p>
          <a:p>
            <a:endParaRPr lang="en-GB" sz="2400" dirty="0"/>
          </a:p>
          <a:p>
            <a:r>
              <a:rPr lang="en-GB" sz="2400" b="1" dirty="0">
                <a:latin typeface="Arial" panose="020B0604020202020204" pitchFamily="34" charset="0"/>
                <a:cs typeface="Arial" panose="020B0604020202020204" pitchFamily="34" charset="0"/>
              </a:rPr>
              <a:t>Pedestrians</a:t>
            </a:r>
          </a:p>
          <a:p>
            <a:endParaRPr lang="en-ZA" sz="2400" dirty="0"/>
          </a:p>
        </p:txBody>
      </p:sp>
      <p:sp>
        <p:nvSpPr>
          <p:cNvPr id="4" name="Rectangle: Rounded Corners 3">
            <a:extLst>
              <a:ext uri="{FF2B5EF4-FFF2-40B4-BE49-F238E27FC236}">
                <a16:creationId xmlns:a16="http://schemas.microsoft.com/office/drawing/2014/main" xmlns="" id="{50FBD7C6-E6BC-44E4-94B2-7AA9A011520D}"/>
              </a:ext>
            </a:extLst>
          </p:cNvPr>
          <p:cNvSpPr/>
          <p:nvPr/>
        </p:nvSpPr>
        <p:spPr>
          <a:xfrm>
            <a:off x="849086" y="2724539"/>
            <a:ext cx="1558212" cy="53184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solidFill>
                  <a:schemeClr val="tx1"/>
                </a:solidFill>
              </a:rPr>
              <a:t>Fatigue</a:t>
            </a:r>
            <a:endParaRPr lang="en-ZA" dirty="0">
              <a:solidFill>
                <a:schemeClr val="tx1"/>
              </a:solidFill>
            </a:endParaRPr>
          </a:p>
        </p:txBody>
      </p:sp>
      <p:sp>
        <p:nvSpPr>
          <p:cNvPr id="5" name="Rectangle: Rounded Corners 4">
            <a:extLst>
              <a:ext uri="{FF2B5EF4-FFF2-40B4-BE49-F238E27FC236}">
                <a16:creationId xmlns:a16="http://schemas.microsoft.com/office/drawing/2014/main" xmlns="" id="{EC9911B3-90EA-4B5A-90F8-6FC558FA03CB}"/>
              </a:ext>
            </a:extLst>
          </p:cNvPr>
          <p:cNvSpPr/>
          <p:nvPr/>
        </p:nvSpPr>
        <p:spPr>
          <a:xfrm>
            <a:off x="2789853" y="2724539"/>
            <a:ext cx="2239347" cy="53184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solidFill>
                  <a:schemeClr val="tx1"/>
                </a:solidFill>
              </a:rPr>
              <a:t>Drunk</a:t>
            </a:r>
            <a:r>
              <a:rPr lang="en-GB" dirty="0"/>
              <a:t> </a:t>
            </a:r>
            <a:r>
              <a:rPr lang="en-GB" dirty="0">
                <a:solidFill>
                  <a:schemeClr val="tx1"/>
                </a:solidFill>
              </a:rPr>
              <a:t>driving</a:t>
            </a:r>
            <a:endParaRPr lang="en-ZA" dirty="0">
              <a:solidFill>
                <a:schemeClr val="tx1"/>
              </a:solidFill>
            </a:endParaRPr>
          </a:p>
        </p:txBody>
      </p:sp>
      <p:sp>
        <p:nvSpPr>
          <p:cNvPr id="6" name="Rectangle: Rounded Corners 5">
            <a:extLst>
              <a:ext uri="{FF2B5EF4-FFF2-40B4-BE49-F238E27FC236}">
                <a16:creationId xmlns:a16="http://schemas.microsoft.com/office/drawing/2014/main" xmlns="" id="{3C5C9940-2352-49C5-8160-8F07A5C07388}"/>
              </a:ext>
            </a:extLst>
          </p:cNvPr>
          <p:cNvSpPr/>
          <p:nvPr/>
        </p:nvSpPr>
        <p:spPr>
          <a:xfrm>
            <a:off x="5253134" y="2724539"/>
            <a:ext cx="2239347" cy="53184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solidFill>
                  <a:schemeClr val="tx1"/>
                </a:solidFill>
              </a:rPr>
              <a:t>Distracted driving</a:t>
            </a:r>
            <a:endParaRPr lang="en-ZA" dirty="0">
              <a:solidFill>
                <a:schemeClr val="tx1"/>
              </a:solidFill>
            </a:endParaRPr>
          </a:p>
        </p:txBody>
      </p:sp>
      <p:sp>
        <p:nvSpPr>
          <p:cNvPr id="7" name="Rectangle: Rounded Corners 6">
            <a:extLst>
              <a:ext uri="{FF2B5EF4-FFF2-40B4-BE49-F238E27FC236}">
                <a16:creationId xmlns:a16="http://schemas.microsoft.com/office/drawing/2014/main" xmlns="" id="{E96CCF1E-6595-4FDC-AE1D-0868387D79F1}"/>
              </a:ext>
            </a:extLst>
          </p:cNvPr>
          <p:cNvSpPr/>
          <p:nvPr/>
        </p:nvSpPr>
        <p:spPr>
          <a:xfrm>
            <a:off x="7716415" y="2712175"/>
            <a:ext cx="1763486" cy="54420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solidFill>
                  <a:schemeClr val="tx1"/>
                </a:solidFill>
              </a:rPr>
              <a:t>Dangerous driving</a:t>
            </a:r>
            <a:endParaRPr lang="en-ZA" dirty="0">
              <a:solidFill>
                <a:schemeClr val="tx1"/>
              </a:solidFill>
            </a:endParaRPr>
          </a:p>
        </p:txBody>
      </p:sp>
      <p:sp>
        <p:nvSpPr>
          <p:cNvPr id="8" name="Oval 7">
            <a:extLst>
              <a:ext uri="{FF2B5EF4-FFF2-40B4-BE49-F238E27FC236}">
                <a16:creationId xmlns:a16="http://schemas.microsoft.com/office/drawing/2014/main" xmlns="" id="{178B51FE-3C55-4A58-94A4-BA97C725C2DF}"/>
              </a:ext>
            </a:extLst>
          </p:cNvPr>
          <p:cNvSpPr/>
          <p:nvPr/>
        </p:nvSpPr>
        <p:spPr>
          <a:xfrm>
            <a:off x="2058454" y="4292082"/>
            <a:ext cx="2541538" cy="70912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Seatbelts</a:t>
            </a:r>
            <a:endParaRPr lang="en-ZA" dirty="0"/>
          </a:p>
        </p:txBody>
      </p:sp>
      <p:sp>
        <p:nvSpPr>
          <p:cNvPr id="10" name="Rectangle: Rounded Corners 9">
            <a:extLst>
              <a:ext uri="{FF2B5EF4-FFF2-40B4-BE49-F238E27FC236}">
                <a16:creationId xmlns:a16="http://schemas.microsoft.com/office/drawing/2014/main" xmlns="" id="{90E3D978-98AF-489B-9BF3-ECF741490673}"/>
              </a:ext>
            </a:extLst>
          </p:cNvPr>
          <p:cNvSpPr/>
          <p:nvPr/>
        </p:nvSpPr>
        <p:spPr>
          <a:xfrm>
            <a:off x="513184" y="5448300"/>
            <a:ext cx="1101012" cy="53184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Visibility</a:t>
            </a:r>
            <a:endParaRPr lang="en-ZA" dirty="0"/>
          </a:p>
        </p:txBody>
      </p:sp>
      <p:sp>
        <p:nvSpPr>
          <p:cNvPr id="11" name="Rectangle: Rounded Corners 10">
            <a:extLst>
              <a:ext uri="{FF2B5EF4-FFF2-40B4-BE49-F238E27FC236}">
                <a16:creationId xmlns:a16="http://schemas.microsoft.com/office/drawing/2014/main" xmlns="" id="{3ED6F30C-150E-45D5-93BB-D0AD83DC2BF1}"/>
              </a:ext>
            </a:extLst>
          </p:cNvPr>
          <p:cNvSpPr/>
          <p:nvPr/>
        </p:nvSpPr>
        <p:spPr>
          <a:xfrm>
            <a:off x="2789853" y="5448300"/>
            <a:ext cx="1399592" cy="53184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Drunk walking</a:t>
            </a:r>
            <a:endParaRPr lang="en-ZA" dirty="0"/>
          </a:p>
        </p:txBody>
      </p:sp>
      <p:sp>
        <p:nvSpPr>
          <p:cNvPr id="12" name="Rectangle: Rounded Corners 11">
            <a:extLst>
              <a:ext uri="{FF2B5EF4-FFF2-40B4-BE49-F238E27FC236}">
                <a16:creationId xmlns:a16="http://schemas.microsoft.com/office/drawing/2014/main" xmlns="" id="{9EE08B31-CE59-4243-BA1C-B57F5F00B3A4}"/>
              </a:ext>
            </a:extLst>
          </p:cNvPr>
          <p:cNvSpPr/>
          <p:nvPr/>
        </p:nvSpPr>
        <p:spPr>
          <a:xfrm>
            <a:off x="4889241" y="5448300"/>
            <a:ext cx="1399592" cy="54288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Jaywalking</a:t>
            </a:r>
            <a:endParaRPr lang="en-ZA" dirty="0"/>
          </a:p>
        </p:txBody>
      </p:sp>
      <p:sp>
        <p:nvSpPr>
          <p:cNvPr id="13" name="Oval 12">
            <a:extLst>
              <a:ext uri="{FF2B5EF4-FFF2-40B4-BE49-F238E27FC236}">
                <a16:creationId xmlns:a16="http://schemas.microsoft.com/office/drawing/2014/main" xmlns="" id="{79ADADCA-449B-4694-A94B-D730F183BA9F}"/>
              </a:ext>
            </a:extLst>
          </p:cNvPr>
          <p:cNvSpPr/>
          <p:nvPr/>
        </p:nvSpPr>
        <p:spPr>
          <a:xfrm>
            <a:off x="6096000" y="4292082"/>
            <a:ext cx="2239347" cy="66340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Child restraints</a:t>
            </a:r>
            <a:endParaRPr lang="en-ZA" dirty="0"/>
          </a:p>
        </p:txBody>
      </p:sp>
    </p:spTree>
    <p:extLst>
      <p:ext uri="{BB962C8B-B14F-4D97-AF65-F5344CB8AC3E}">
        <p14:creationId xmlns:p14="http://schemas.microsoft.com/office/powerpoint/2010/main" xmlns="" val="20778436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4F5A3C-4C82-44C3-AA16-6C4DFDB63E40}"/>
              </a:ext>
            </a:extLst>
          </p:cNvPr>
          <p:cNvSpPr>
            <a:spLocks noGrp="1"/>
          </p:cNvSpPr>
          <p:nvPr>
            <p:ph type="title"/>
          </p:nvPr>
        </p:nvSpPr>
        <p:spPr>
          <a:xfrm>
            <a:off x="232609" y="260128"/>
            <a:ext cx="9419108" cy="762000"/>
          </a:xfrm>
        </p:spPr>
        <p:txBody>
          <a:bodyPr>
            <a:normAutofit/>
          </a:bodyPr>
          <a:lstStyle/>
          <a:p>
            <a:r>
              <a:rPr lang="en-GB" b="1" dirty="0"/>
              <a:t>Overall performance…</a:t>
            </a:r>
            <a:endParaRPr lang="en-ZA" b="1" dirty="0"/>
          </a:p>
        </p:txBody>
      </p:sp>
      <p:pic>
        <p:nvPicPr>
          <p:cNvPr id="4" name="Picture 3">
            <a:extLst>
              <a:ext uri="{FF2B5EF4-FFF2-40B4-BE49-F238E27FC236}">
                <a16:creationId xmlns:a16="http://schemas.microsoft.com/office/drawing/2014/main" xmlns="" id="{336BEE33-3DAD-4E83-9428-4A0C0449E367}"/>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333067" y="2399481"/>
            <a:ext cx="10287000" cy="2311400"/>
          </a:xfrm>
          <a:prstGeom prst="rect">
            <a:avLst/>
          </a:prstGeom>
        </p:spPr>
      </p:pic>
    </p:spTree>
    <p:extLst>
      <p:ext uri="{BB962C8B-B14F-4D97-AF65-F5344CB8AC3E}">
        <p14:creationId xmlns:p14="http://schemas.microsoft.com/office/powerpoint/2010/main" xmlns="" val="26509403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082967-2CD0-4810-AF7C-36EB96491F60}"/>
              </a:ext>
            </a:extLst>
          </p:cNvPr>
          <p:cNvSpPr>
            <a:spLocks noGrp="1"/>
          </p:cNvSpPr>
          <p:nvPr>
            <p:ph type="title"/>
          </p:nvPr>
        </p:nvSpPr>
        <p:spPr>
          <a:xfrm>
            <a:off x="242883" y="353559"/>
            <a:ext cx="9419108" cy="762000"/>
          </a:xfrm>
        </p:spPr>
        <p:txBody>
          <a:bodyPr>
            <a:normAutofit/>
          </a:bodyPr>
          <a:lstStyle/>
          <a:p>
            <a:r>
              <a:rPr lang="en-ZA" sz="3600" b="1" dirty="0"/>
              <a:t>Presentation Content</a:t>
            </a:r>
          </a:p>
        </p:txBody>
      </p:sp>
      <p:sp>
        <p:nvSpPr>
          <p:cNvPr id="3" name="Content Placeholder 2">
            <a:extLst>
              <a:ext uri="{FF2B5EF4-FFF2-40B4-BE49-F238E27FC236}">
                <a16:creationId xmlns:a16="http://schemas.microsoft.com/office/drawing/2014/main" xmlns="" id="{AC75B91B-63F1-4EF4-A0F4-84AEE326C0DB}"/>
              </a:ext>
            </a:extLst>
          </p:cNvPr>
          <p:cNvSpPr>
            <a:spLocks noGrp="1"/>
          </p:cNvSpPr>
          <p:nvPr>
            <p:ph idx="1"/>
          </p:nvPr>
        </p:nvSpPr>
        <p:spPr>
          <a:xfrm>
            <a:off x="306323" y="1533524"/>
            <a:ext cx="11579353" cy="4772026"/>
          </a:xfrm>
        </p:spPr>
        <p:txBody>
          <a:bodyPr>
            <a:normAutofit/>
          </a:bodyPr>
          <a:lstStyle/>
          <a:p>
            <a:pPr marL="571500" indent="-571500">
              <a:lnSpc>
                <a:spcPct val="150000"/>
              </a:lnSpc>
              <a:buFont typeface="Arial" panose="020B0604020202020204" pitchFamily="34" charset="0"/>
              <a:buChar char="•"/>
            </a:pPr>
            <a:r>
              <a:rPr lang="en-ZA" i="1" dirty="0"/>
              <a:t>Road Safety Interventions</a:t>
            </a:r>
          </a:p>
          <a:p>
            <a:pPr marL="571500" indent="-571500">
              <a:lnSpc>
                <a:spcPct val="150000"/>
              </a:lnSpc>
              <a:buFont typeface="Arial" panose="020B0604020202020204" pitchFamily="34" charset="0"/>
              <a:buChar char="•"/>
            </a:pPr>
            <a:r>
              <a:rPr lang="en-ZA" i="1" dirty="0"/>
              <a:t>Law Enforcement Interventions</a:t>
            </a:r>
          </a:p>
          <a:p>
            <a:pPr marL="571500" indent="-571500">
              <a:lnSpc>
                <a:spcPct val="150000"/>
              </a:lnSpc>
              <a:buFont typeface="Arial" panose="020B0604020202020204" pitchFamily="34" charset="0"/>
              <a:buChar char="•"/>
            </a:pPr>
            <a:r>
              <a:rPr lang="en-ZA" i="1" dirty="0"/>
              <a:t>Vehicle and Driver population</a:t>
            </a:r>
          </a:p>
          <a:p>
            <a:pPr marL="571500" indent="-571500">
              <a:lnSpc>
                <a:spcPct val="150000"/>
              </a:lnSpc>
              <a:buFont typeface="Arial" panose="020B0604020202020204" pitchFamily="34" charset="0"/>
              <a:buChar char="•"/>
            </a:pPr>
            <a:r>
              <a:rPr lang="en-ZA" i="1" dirty="0"/>
              <a:t>Overall Festive Season Statistics</a:t>
            </a:r>
          </a:p>
          <a:p>
            <a:pPr marL="571500" indent="-571500">
              <a:lnSpc>
                <a:spcPct val="150000"/>
              </a:lnSpc>
              <a:buFont typeface="Arial" panose="020B0604020202020204" pitchFamily="34" charset="0"/>
              <a:buChar char="•"/>
            </a:pPr>
            <a:r>
              <a:rPr lang="en-ZA" i="1" dirty="0"/>
              <a:t>Major Crashes </a:t>
            </a:r>
          </a:p>
          <a:p>
            <a:pPr marL="571500" indent="-571500">
              <a:lnSpc>
                <a:spcPct val="150000"/>
              </a:lnSpc>
              <a:buFont typeface="Arial" panose="020B0604020202020204" pitchFamily="34" charset="0"/>
              <a:buChar char="•"/>
            </a:pPr>
            <a:r>
              <a:rPr lang="en-ZA" i="1" dirty="0"/>
              <a:t>Discussion</a:t>
            </a:r>
          </a:p>
        </p:txBody>
      </p:sp>
      <p:sp>
        <p:nvSpPr>
          <p:cNvPr id="4" name="Rectangle 3">
            <a:extLst>
              <a:ext uri="{FF2B5EF4-FFF2-40B4-BE49-F238E27FC236}">
                <a16:creationId xmlns:a16="http://schemas.microsoft.com/office/drawing/2014/main" xmlns="" id="{12B74445-07EF-46CF-A5F9-DE93147E9E63}"/>
              </a:ext>
            </a:extLst>
          </p:cNvPr>
          <p:cNvSpPr/>
          <p:nvPr/>
        </p:nvSpPr>
        <p:spPr>
          <a:xfrm>
            <a:off x="142875" y="4667250"/>
            <a:ext cx="11906250" cy="69532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36406449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F181D8-F450-4B15-A1CA-5F7E13D7CE65}"/>
              </a:ext>
            </a:extLst>
          </p:cNvPr>
          <p:cNvSpPr>
            <a:spLocks noGrp="1"/>
          </p:cNvSpPr>
          <p:nvPr>
            <p:ph type="title"/>
          </p:nvPr>
        </p:nvSpPr>
        <p:spPr>
          <a:xfrm>
            <a:off x="236608" y="572035"/>
            <a:ext cx="10192034" cy="762000"/>
          </a:xfrm>
        </p:spPr>
        <p:txBody>
          <a:bodyPr>
            <a:normAutofit/>
          </a:bodyPr>
          <a:lstStyle/>
          <a:p>
            <a:r>
              <a:rPr lang="en-ZA" dirty="0">
                <a:solidFill>
                  <a:schemeClr val="accent5">
                    <a:lumMod val="75000"/>
                  </a:schemeClr>
                </a:solidFill>
              </a:rPr>
              <a:t>Major Crashes</a:t>
            </a:r>
          </a:p>
        </p:txBody>
      </p:sp>
      <p:pic>
        <p:nvPicPr>
          <p:cNvPr id="4" name="Picture 3">
            <a:extLst>
              <a:ext uri="{FF2B5EF4-FFF2-40B4-BE49-F238E27FC236}">
                <a16:creationId xmlns:a16="http://schemas.microsoft.com/office/drawing/2014/main" xmlns="" id="{B09E294E-FAEF-4308-9C11-D423BF9363BD}"/>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343462" y="2408945"/>
            <a:ext cx="5657288" cy="3525130"/>
          </a:xfrm>
          <a:prstGeom prst="rect">
            <a:avLst/>
          </a:prstGeom>
        </p:spPr>
      </p:pic>
      <p:pic>
        <p:nvPicPr>
          <p:cNvPr id="5" name="Picture 4">
            <a:extLst>
              <a:ext uri="{FF2B5EF4-FFF2-40B4-BE49-F238E27FC236}">
                <a16:creationId xmlns:a16="http://schemas.microsoft.com/office/drawing/2014/main" xmlns="" id="{E0A2CCD8-60CE-4181-9E82-5516F631FB69}"/>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6191251" y="2408945"/>
            <a:ext cx="5324473" cy="3525130"/>
          </a:xfrm>
          <a:prstGeom prst="rect">
            <a:avLst/>
          </a:prstGeom>
        </p:spPr>
      </p:pic>
    </p:spTree>
    <p:extLst>
      <p:ext uri="{BB962C8B-B14F-4D97-AF65-F5344CB8AC3E}">
        <p14:creationId xmlns:p14="http://schemas.microsoft.com/office/powerpoint/2010/main" xmlns="" val="36158706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F181D8-F450-4B15-A1CA-5F7E13D7CE65}"/>
              </a:ext>
            </a:extLst>
          </p:cNvPr>
          <p:cNvSpPr>
            <a:spLocks noGrp="1"/>
          </p:cNvSpPr>
          <p:nvPr>
            <p:ph type="title"/>
          </p:nvPr>
        </p:nvSpPr>
        <p:spPr>
          <a:xfrm>
            <a:off x="150883" y="547955"/>
            <a:ext cx="10192034" cy="762000"/>
          </a:xfrm>
        </p:spPr>
        <p:txBody>
          <a:bodyPr>
            <a:normAutofit/>
          </a:bodyPr>
          <a:lstStyle/>
          <a:p>
            <a:r>
              <a:rPr lang="en-ZA" b="1" dirty="0">
                <a:solidFill>
                  <a:schemeClr val="accent5">
                    <a:lumMod val="75000"/>
                  </a:schemeClr>
                </a:solidFill>
              </a:rPr>
              <a:t>Major Crashes</a:t>
            </a:r>
          </a:p>
        </p:txBody>
      </p:sp>
      <p:pic>
        <p:nvPicPr>
          <p:cNvPr id="3" name="Picture 2">
            <a:extLst>
              <a:ext uri="{FF2B5EF4-FFF2-40B4-BE49-F238E27FC236}">
                <a16:creationId xmlns:a16="http://schemas.microsoft.com/office/drawing/2014/main" xmlns="" id="{3C8E3018-2A5D-4FA5-8840-231C455D410A}"/>
              </a:ext>
            </a:extLst>
          </p:cNvPr>
          <p:cNvPicPr>
            <a:picLocks noChangeAspect="1"/>
          </p:cNvPicPr>
          <p:nvPr/>
        </p:nvPicPr>
        <p:blipFill>
          <a:blip r:embed="rId2"/>
          <a:stretch>
            <a:fillRect/>
          </a:stretch>
        </p:blipFill>
        <p:spPr>
          <a:xfrm>
            <a:off x="825499" y="2019300"/>
            <a:ext cx="10192034" cy="3311627"/>
          </a:xfrm>
          <a:prstGeom prst="rect">
            <a:avLst/>
          </a:prstGeom>
        </p:spPr>
      </p:pic>
    </p:spTree>
    <p:extLst>
      <p:ext uri="{BB962C8B-B14F-4D97-AF65-F5344CB8AC3E}">
        <p14:creationId xmlns:p14="http://schemas.microsoft.com/office/powerpoint/2010/main" xmlns="" val="28893149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740147-482F-41F7-A506-093C794B5214}"/>
              </a:ext>
            </a:extLst>
          </p:cNvPr>
          <p:cNvSpPr>
            <a:spLocks noGrp="1"/>
          </p:cNvSpPr>
          <p:nvPr>
            <p:ph type="title"/>
          </p:nvPr>
        </p:nvSpPr>
        <p:spPr/>
        <p:txBody>
          <a:bodyPr>
            <a:normAutofit/>
          </a:bodyPr>
          <a:lstStyle/>
          <a:p>
            <a:r>
              <a:rPr lang="en-GB" dirty="0"/>
              <a:t>Major crashes per province</a:t>
            </a:r>
            <a:endParaRPr lang="en-ZA" dirty="0"/>
          </a:p>
        </p:txBody>
      </p:sp>
      <p:pic>
        <p:nvPicPr>
          <p:cNvPr id="4" name="Picture 3">
            <a:extLst>
              <a:ext uri="{FF2B5EF4-FFF2-40B4-BE49-F238E27FC236}">
                <a16:creationId xmlns:a16="http://schemas.microsoft.com/office/drawing/2014/main" xmlns="" id="{1116C982-0E74-4EE9-8478-D491AAD83DB4}"/>
              </a:ext>
            </a:extLst>
          </p:cNvPr>
          <p:cNvPicPr>
            <a:picLocks noChangeAspect="1"/>
          </p:cNvPicPr>
          <p:nvPr/>
        </p:nvPicPr>
        <p:blipFill>
          <a:blip r:embed="rId2"/>
          <a:stretch>
            <a:fillRect/>
          </a:stretch>
        </p:blipFill>
        <p:spPr>
          <a:xfrm>
            <a:off x="489004" y="1209675"/>
            <a:ext cx="9952853" cy="4772025"/>
          </a:xfrm>
          <a:prstGeom prst="rect">
            <a:avLst/>
          </a:prstGeom>
        </p:spPr>
      </p:pic>
    </p:spTree>
    <p:extLst>
      <p:ext uri="{BB962C8B-B14F-4D97-AF65-F5344CB8AC3E}">
        <p14:creationId xmlns:p14="http://schemas.microsoft.com/office/powerpoint/2010/main" xmlns="" val="14829076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740147-482F-41F7-A506-093C794B5214}"/>
              </a:ext>
            </a:extLst>
          </p:cNvPr>
          <p:cNvSpPr>
            <a:spLocks noGrp="1"/>
          </p:cNvSpPr>
          <p:nvPr>
            <p:ph type="title"/>
          </p:nvPr>
        </p:nvSpPr>
        <p:spPr/>
        <p:txBody>
          <a:bodyPr>
            <a:normAutofit/>
          </a:bodyPr>
          <a:lstStyle/>
          <a:p>
            <a:r>
              <a:rPr lang="en-GB" dirty="0"/>
              <a:t>Major crashes per day of the week </a:t>
            </a:r>
            <a:endParaRPr lang="en-ZA" dirty="0"/>
          </a:p>
        </p:txBody>
      </p:sp>
      <p:pic>
        <p:nvPicPr>
          <p:cNvPr id="5" name="Picture 4">
            <a:extLst>
              <a:ext uri="{FF2B5EF4-FFF2-40B4-BE49-F238E27FC236}">
                <a16:creationId xmlns:a16="http://schemas.microsoft.com/office/drawing/2014/main" xmlns="" id="{56E115F3-3290-4895-8894-BDFE93370374}"/>
              </a:ext>
            </a:extLst>
          </p:cNvPr>
          <p:cNvPicPr>
            <a:picLocks noChangeAspect="1"/>
          </p:cNvPicPr>
          <p:nvPr/>
        </p:nvPicPr>
        <p:blipFill>
          <a:blip r:embed="rId2"/>
          <a:stretch>
            <a:fillRect/>
          </a:stretch>
        </p:blipFill>
        <p:spPr>
          <a:xfrm>
            <a:off x="727587" y="1700981"/>
            <a:ext cx="9923357" cy="4162425"/>
          </a:xfrm>
          <a:prstGeom prst="rect">
            <a:avLst/>
          </a:prstGeom>
        </p:spPr>
      </p:pic>
    </p:spTree>
    <p:extLst>
      <p:ext uri="{BB962C8B-B14F-4D97-AF65-F5344CB8AC3E}">
        <p14:creationId xmlns:p14="http://schemas.microsoft.com/office/powerpoint/2010/main" xmlns="" val="25692900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442DE1-90C8-45E2-B9D3-57F0538B4359}"/>
              </a:ext>
            </a:extLst>
          </p:cNvPr>
          <p:cNvSpPr>
            <a:spLocks noGrp="1"/>
          </p:cNvSpPr>
          <p:nvPr>
            <p:ph type="title"/>
          </p:nvPr>
        </p:nvSpPr>
        <p:spPr/>
        <p:txBody>
          <a:bodyPr/>
          <a:lstStyle/>
          <a:p>
            <a:r>
              <a:rPr lang="en-ZA" dirty="0"/>
              <a:t>Major crashes per time of day: 2021/22</a:t>
            </a:r>
          </a:p>
        </p:txBody>
      </p:sp>
      <p:pic>
        <p:nvPicPr>
          <p:cNvPr id="5" name="Picture 4">
            <a:extLst>
              <a:ext uri="{FF2B5EF4-FFF2-40B4-BE49-F238E27FC236}">
                <a16:creationId xmlns:a16="http://schemas.microsoft.com/office/drawing/2014/main" xmlns="" id="{6A3EF2F7-D2AA-48E4-A84E-1F82FC5E48F3}"/>
              </a:ext>
            </a:extLst>
          </p:cNvPr>
          <p:cNvPicPr>
            <a:picLocks noChangeAspect="1"/>
          </p:cNvPicPr>
          <p:nvPr/>
        </p:nvPicPr>
        <p:blipFill>
          <a:blip r:embed="rId2"/>
          <a:stretch>
            <a:fillRect/>
          </a:stretch>
        </p:blipFill>
        <p:spPr>
          <a:xfrm>
            <a:off x="284979" y="1171781"/>
            <a:ext cx="9859146" cy="4934051"/>
          </a:xfrm>
          <a:prstGeom prst="rect">
            <a:avLst/>
          </a:prstGeom>
        </p:spPr>
      </p:pic>
    </p:spTree>
    <p:extLst>
      <p:ext uri="{BB962C8B-B14F-4D97-AF65-F5344CB8AC3E}">
        <p14:creationId xmlns:p14="http://schemas.microsoft.com/office/powerpoint/2010/main" xmlns="" val="29387337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479F91-5526-4107-AB4E-CFF906266A27}"/>
              </a:ext>
            </a:extLst>
          </p:cNvPr>
          <p:cNvSpPr>
            <a:spLocks noGrp="1"/>
          </p:cNvSpPr>
          <p:nvPr>
            <p:ph type="title"/>
          </p:nvPr>
        </p:nvSpPr>
        <p:spPr/>
        <p:txBody>
          <a:bodyPr>
            <a:normAutofit/>
          </a:bodyPr>
          <a:lstStyle/>
          <a:p>
            <a:r>
              <a:rPr lang="en-GB" dirty="0"/>
              <a:t>Crash type in major crashes: 2021/22</a:t>
            </a:r>
            <a:endParaRPr lang="en-ZA" dirty="0"/>
          </a:p>
        </p:txBody>
      </p:sp>
      <p:pic>
        <p:nvPicPr>
          <p:cNvPr id="5" name="Picture 4">
            <a:extLst>
              <a:ext uri="{FF2B5EF4-FFF2-40B4-BE49-F238E27FC236}">
                <a16:creationId xmlns:a16="http://schemas.microsoft.com/office/drawing/2014/main" xmlns="" id="{0B4390F1-4505-4733-9D89-8E4A80CE63FF}"/>
              </a:ext>
            </a:extLst>
          </p:cNvPr>
          <p:cNvPicPr>
            <a:picLocks noChangeAspect="1"/>
          </p:cNvPicPr>
          <p:nvPr/>
        </p:nvPicPr>
        <p:blipFill>
          <a:blip r:embed="rId2"/>
          <a:stretch>
            <a:fillRect/>
          </a:stretch>
        </p:blipFill>
        <p:spPr>
          <a:xfrm>
            <a:off x="584254" y="1484672"/>
            <a:ext cx="9887101" cy="4563704"/>
          </a:xfrm>
          <a:prstGeom prst="rect">
            <a:avLst/>
          </a:prstGeom>
        </p:spPr>
      </p:pic>
    </p:spTree>
    <p:extLst>
      <p:ext uri="{BB962C8B-B14F-4D97-AF65-F5344CB8AC3E}">
        <p14:creationId xmlns:p14="http://schemas.microsoft.com/office/powerpoint/2010/main" xmlns="" val="26044172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479F91-5526-4107-AB4E-CFF906266A27}"/>
              </a:ext>
            </a:extLst>
          </p:cNvPr>
          <p:cNvSpPr>
            <a:spLocks noGrp="1"/>
          </p:cNvSpPr>
          <p:nvPr>
            <p:ph type="title"/>
          </p:nvPr>
        </p:nvSpPr>
        <p:spPr/>
        <p:txBody>
          <a:bodyPr>
            <a:normAutofit/>
          </a:bodyPr>
          <a:lstStyle/>
          <a:p>
            <a:r>
              <a:rPr lang="en-GB" dirty="0"/>
              <a:t>Crash vehicle type involved in major crashes: 2021/22</a:t>
            </a:r>
            <a:endParaRPr lang="en-ZA" dirty="0"/>
          </a:p>
        </p:txBody>
      </p:sp>
      <p:pic>
        <p:nvPicPr>
          <p:cNvPr id="3" name="Picture 2">
            <a:extLst>
              <a:ext uri="{FF2B5EF4-FFF2-40B4-BE49-F238E27FC236}">
                <a16:creationId xmlns:a16="http://schemas.microsoft.com/office/drawing/2014/main" xmlns="" id="{7FB222A6-13C8-41E3-AAE0-5B5751929A26}"/>
              </a:ext>
            </a:extLst>
          </p:cNvPr>
          <p:cNvPicPr>
            <a:picLocks noChangeAspect="1"/>
          </p:cNvPicPr>
          <p:nvPr/>
        </p:nvPicPr>
        <p:blipFill>
          <a:blip r:embed="rId2"/>
          <a:stretch>
            <a:fillRect/>
          </a:stretch>
        </p:blipFill>
        <p:spPr>
          <a:xfrm>
            <a:off x="796414" y="1858298"/>
            <a:ext cx="10351701" cy="4003264"/>
          </a:xfrm>
          <a:prstGeom prst="rect">
            <a:avLst/>
          </a:prstGeom>
        </p:spPr>
      </p:pic>
    </p:spTree>
    <p:extLst>
      <p:ext uri="{BB962C8B-B14F-4D97-AF65-F5344CB8AC3E}">
        <p14:creationId xmlns:p14="http://schemas.microsoft.com/office/powerpoint/2010/main" xmlns="" val="31450154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740147-482F-41F7-A506-093C794B5214}"/>
              </a:ext>
            </a:extLst>
          </p:cNvPr>
          <p:cNvSpPr>
            <a:spLocks noGrp="1"/>
          </p:cNvSpPr>
          <p:nvPr>
            <p:ph type="title"/>
          </p:nvPr>
        </p:nvSpPr>
        <p:spPr/>
        <p:txBody>
          <a:bodyPr>
            <a:normAutofit/>
          </a:bodyPr>
          <a:lstStyle/>
          <a:p>
            <a:r>
              <a:rPr lang="en-GB" dirty="0"/>
              <a:t>Number of fatalities per province: 2021/22</a:t>
            </a:r>
            <a:endParaRPr lang="en-ZA" dirty="0"/>
          </a:p>
        </p:txBody>
      </p:sp>
      <p:pic>
        <p:nvPicPr>
          <p:cNvPr id="6" name="Picture 5">
            <a:extLst>
              <a:ext uri="{FF2B5EF4-FFF2-40B4-BE49-F238E27FC236}">
                <a16:creationId xmlns:a16="http://schemas.microsoft.com/office/drawing/2014/main" xmlns="" id="{2AEDEFAE-5B52-49F6-98F8-091B5D0232E4}"/>
              </a:ext>
            </a:extLst>
          </p:cNvPr>
          <p:cNvPicPr>
            <a:picLocks noChangeAspect="1"/>
          </p:cNvPicPr>
          <p:nvPr/>
        </p:nvPicPr>
        <p:blipFill>
          <a:blip r:embed="rId2"/>
          <a:stretch>
            <a:fillRect/>
          </a:stretch>
        </p:blipFill>
        <p:spPr>
          <a:xfrm>
            <a:off x="1258530" y="1238250"/>
            <a:ext cx="8847496" cy="4897078"/>
          </a:xfrm>
          <a:prstGeom prst="rect">
            <a:avLst/>
          </a:prstGeom>
        </p:spPr>
      </p:pic>
    </p:spTree>
    <p:extLst>
      <p:ext uri="{BB962C8B-B14F-4D97-AF65-F5344CB8AC3E}">
        <p14:creationId xmlns:p14="http://schemas.microsoft.com/office/powerpoint/2010/main" xmlns="" val="3103023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711AAD-9412-4C29-B7F9-4A83A85108B6}"/>
              </a:ext>
            </a:extLst>
          </p:cNvPr>
          <p:cNvSpPr>
            <a:spLocks noGrp="1"/>
          </p:cNvSpPr>
          <p:nvPr>
            <p:ph type="title"/>
          </p:nvPr>
        </p:nvSpPr>
        <p:spPr>
          <a:xfrm>
            <a:off x="284979" y="266700"/>
            <a:ext cx="10047741" cy="762000"/>
          </a:xfrm>
        </p:spPr>
        <p:txBody>
          <a:bodyPr>
            <a:normAutofit/>
          </a:bodyPr>
          <a:lstStyle/>
          <a:p>
            <a:r>
              <a:rPr lang="en-GB" sz="3200" dirty="0">
                <a:ln w="0"/>
                <a:solidFill>
                  <a:schemeClr val="tx1"/>
                </a:solidFill>
                <a:effectLst/>
                <a:latin typeface="Arial" panose="020B0604020202020204" pitchFamily="34" charset="0"/>
                <a:cs typeface="Arial" panose="020B0604020202020204" pitchFamily="34" charset="0"/>
              </a:rPr>
              <a:t>Focus areas</a:t>
            </a:r>
            <a:endParaRPr lang="en-ZA" sz="3200" dirty="0">
              <a:ln w="0"/>
              <a:solidFill>
                <a:schemeClr val="tx1"/>
              </a:solidFill>
              <a:effectLst/>
              <a:latin typeface="Arial" panose="020B0604020202020204" pitchFamily="34" charset="0"/>
              <a:cs typeface="Arial" panose="020B0604020202020204" pitchFamily="34" charset="0"/>
            </a:endParaRPr>
          </a:p>
        </p:txBody>
      </p:sp>
      <p:pic>
        <p:nvPicPr>
          <p:cNvPr id="4" name="Content Placeholder 3">
            <a:extLst>
              <a:ext uri="{FF2B5EF4-FFF2-40B4-BE49-F238E27FC236}">
                <a16:creationId xmlns:a16="http://schemas.microsoft.com/office/drawing/2014/main" xmlns="" id="{6A665081-2C06-4A72-AA5A-FBDB61BACFE3}"/>
              </a:ext>
            </a:extLst>
          </p:cNvPr>
          <p:cNvPicPr>
            <a:picLocks noGrp="1" noChangeAspect="1"/>
          </p:cNvPicPr>
          <p:nvPr>
            <p:ph idx="1"/>
          </p:nvPr>
        </p:nvPicPr>
        <p:blipFill>
          <a:blip r:embed="rId2" cstate="email">
            <a:extLst>
              <a:ext uri="{28A0092B-C50C-407E-A947-70E740481C1C}">
                <a14:useLocalDpi xmlns:a14="http://schemas.microsoft.com/office/drawing/2010/main" xmlns=""/>
              </a:ext>
            </a:extLst>
          </a:blip>
          <a:stretch>
            <a:fillRect/>
          </a:stretch>
        </p:blipFill>
        <p:spPr>
          <a:xfrm>
            <a:off x="1032215" y="1028700"/>
            <a:ext cx="10788310" cy="4818095"/>
          </a:xfrm>
          <a:prstGeom prst="rect">
            <a:avLst/>
          </a:prstGeom>
        </p:spPr>
      </p:pic>
    </p:spTree>
    <p:extLst>
      <p:ext uri="{BB962C8B-B14F-4D97-AF65-F5344CB8AC3E}">
        <p14:creationId xmlns:p14="http://schemas.microsoft.com/office/powerpoint/2010/main" xmlns="" val="182130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740147-482F-41F7-A506-093C794B5214}"/>
              </a:ext>
            </a:extLst>
          </p:cNvPr>
          <p:cNvSpPr>
            <a:spLocks noGrp="1"/>
          </p:cNvSpPr>
          <p:nvPr>
            <p:ph type="title"/>
          </p:nvPr>
        </p:nvSpPr>
        <p:spPr/>
        <p:txBody>
          <a:bodyPr>
            <a:normAutofit/>
          </a:bodyPr>
          <a:lstStyle/>
          <a:p>
            <a:r>
              <a:rPr lang="en-GB" dirty="0"/>
              <a:t>Number of fatalities per day of week: 2021/22</a:t>
            </a:r>
            <a:endParaRPr lang="en-ZA" dirty="0"/>
          </a:p>
        </p:txBody>
      </p:sp>
      <p:pic>
        <p:nvPicPr>
          <p:cNvPr id="3" name="Picture 2">
            <a:extLst>
              <a:ext uri="{FF2B5EF4-FFF2-40B4-BE49-F238E27FC236}">
                <a16:creationId xmlns:a16="http://schemas.microsoft.com/office/drawing/2014/main" xmlns="" id="{05183C39-1158-440F-84AD-71743BDD65CA}"/>
              </a:ext>
            </a:extLst>
          </p:cNvPr>
          <p:cNvPicPr>
            <a:picLocks noChangeAspect="1"/>
          </p:cNvPicPr>
          <p:nvPr/>
        </p:nvPicPr>
        <p:blipFill>
          <a:blip r:embed="rId2"/>
          <a:stretch>
            <a:fillRect/>
          </a:stretch>
        </p:blipFill>
        <p:spPr>
          <a:xfrm>
            <a:off x="339520" y="1419225"/>
            <a:ext cx="10463823" cy="4683533"/>
          </a:xfrm>
          <a:prstGeom prst="rect">
            <a:avLst/>
          </a:prstGeom>
        </p:spPr>
      </p:pic>
    </p:spTree>
    <p:extLst>
      <p:ext uri="{BB962C8B-B14F-4D97-AF65-F5344CB8AC3E}">
        <p14:creationId xmlns:p14="http://schemas.microsoft.com/office/powerpoint/2010/main" xmlns="" val="38231542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2AB571-C282-4F2D-A7D4-DBD8BB503360}"/>
              </a:ext>
            </a:extLst>
          </p:cNvPr>
          <p:cNvSpPr>
            <a:spLocks noGrp="1"/>
          </p:cNvSpPr>
          <p:nvPr>
            <p:ph type="title"/>
          </p:nvPr>
        </p:nvSpPr>
        <p:spPr/>
        <p:txBody>
          <a:bodyPr/>
          <a:lstStyle/>
          <a:p>
            <a:r>
              <a:rPr lang="en-ZA" dirty="0"/>
              <a:t>Number of major crashes per province and road</a:t>
            </a:r>
          </a:p>
        </p:txBody>
      </p:sp>
      <p:pic>
        <p:nvPicPr>
          <p:cNvPr id="3" name="Picture 2">
            <a:extLst>
              <a:ext uri="{FF2B5EF4-FFF2-40B4-BE49-F238E27FC236}">
                <a16:creationId xmlns:a16="http://schemas.microsoft.com/office/drawing/2014/main" xmlns="" id="{847B9C6A-82BA-49C2-B417-91378148D262}"/>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284979" y="2085872"/>
            <a:ext cx="11415408" cy="3213715"/>
          </a:xfrm>
          <a:prstGeom prst="rect">
            <a:avLst/>
          </a:prstGeom>
        </p:spPr>
      </p:pic>
    </p:spTree>
    <p:extLst>
      <p:ext uri="{BB962C8B-B14F-4D97-AF65-F5344CB8AC3E}">
        <p14:creationId xmlns:p14="http://schemas.microsoft.com/office/powerpoint/2010/main" xmlns="" val="8178441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63F606-DAE3-4A0E-A2BC-537A227E10D9}"/>
              </a:ext>
            </a:extLst>
          </p:cNvPr>
          <p:cNvSpPr>
            <a:spLocks noGrp="1"/>
          </p:cNvSpPr>
          <p:nvPr>
            <p:ph type="title"/>
          </p:nvPr>
        </p:nvSpPr>
        <p:spPr/>
        <p:txBody>
          <a:bodyPr>
            <a:normAutofit fontScale="90000"/>
          </a:bodyPr>
          <a:lstStyle/>
          <a:p>
            <a:r>
              <a:rPr lang="en-ZA" dirty="0"/>
              <a:t>Number of fatalities for major crashes per province and road</a:t>
            </a:r>
          </a:p>
        </p:txBody>
      </p:sp>
      <p:pic>
        <p:nvPicPr>
          <p:cNvPr id="4" name="Picture 3">
            <a:extLst>
              <a:ext uri="{FF2B5EF4-FFF2-40B4-BE49-F238E27FC236}">
                <a16:creationId xmlns:a16="http://schemas.microsoft.com/office/drawing/2014/main" xmlns="" id="{7880CB1F-8C43-4C5E-8FC4-6DC0F3D4CE53}"/>
              </a:ext>
            </a:extLst>
          </p:cNvPr>
          <p:cNvPicPr>
            <a:picLocks noChangeAspect="1"/>
          </p:cNvPicPr>
          <p:nvPr/>
        </p:nvPicPr>
        <p:blipFill>
          <a:blip r:embed="rId2"/>
          <a:stretch>
            <a:fillRect/>
          </a:stretch>
        </p:blipFill>
        <p:spPr>
          <a:xfrm>
            <a:off x="383302" y="2609849"/>
            <a:ext cx="9340802" cy="3505201"/>
          </a:xfrm>
          <a:prstGeom prst="rect">
            <a:avLst/>
          </a:prstGeom>
        </p:spPr>
      </p:pic>
      <p:sp>
        <p:nvSpPr>
          <p:cNvPr id="5" name="Rectangle: Rounded Corners 4">
            <a:extLst>
              <a:ext uri="{FF2B5EF4-FFF2-40B4-BE49-F238E27FC236}">
                <a16:creationId xmlns:a16="http://schemas.microsoft.com/office/drawing/2014/main" xmlns="" id="{89FC01CE-47B4-43D0-A6B0-80B6B06FCB7E}"/>
              </a:ext>
            </a:extLst>
          </p:cNvPr>
          <p:cNvSpPr/>
          <p:nvPr/>
        </p:nvSpPr>
        <p:spPr>
          <a:xfrm>
            <a:off x="9894570" y="4498212"/>
            <a:ext cx="1602105" cy="13430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a:solidFill>
                  <a:schemeClr val="tx1"/>
                </a:solidFill>
              </a:rPr>
              <a:t>WC recorded 23 fatalities  (R61)</a:t>
            </a:r>
          </a:p>
          <a:p>
            <a:pPr algn="ctr"/>
            <a:endParaRPr lang="en-ZA" sz="1400" b="1" dirty="0">
              <a:solidFill>
                <a:schemeClr val="tx1"/>
              </a:solidFill>
            </a:endParaRPr>
          </a:p>
          <a:p>
            <a:pPr algn="ctr"/>
            <a:r>
              <a:rPr lang="en-ZA" sz="1400" b="1" dirty="0">
                <a:solidFill>
                  <a:schemeClr val="tx1"/>
                </a:solidFill>
              </a:rPr>
              <a:t> EC recorded 19 fatalities (N1)</a:t>
            </a:r>
          </a:p>
        </p:txBody>
      </p:sp>
      <p:sp>
        <p:nvSpPr>
          <p:cNvPr id="6" name="Rectangle: Rounded Corners 5">
            <a:extLst>
              <a:ext uri="{FF2B5EF4-FFF2-40B4-BE49-F238E27FC236}">
                <a16:creationId xmlns:a16="http://schemas.microsoft.com/office/drawing/2014/main" xmlns="" id="{02DAFFC4-77A4-4EB1-BB9F-0CF9BE64CA80}"/>
              </a:ext>
            </a:extLst>
          </p:cNvPr>
          <p:cNvSpPr/>
          <p:nvPr/>
        </p:nvSpPr>
        <p:spPr>
          <a:xfrm>
            <a:off x="9894570" y="2886075"/>
            <a:ext cx="1678305" cy="13430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a:solidFill>
                  <a:schemeClr val="tx1"/>
                </a:solidFill>
              </a:rPr>
              <a:t>Most fatalities were recorded for LI on the N1</a:t>
            </a:r>
          </a:p>
        </p:txBody>
      </p:sp>
    </p:spTree>
    <p:extLst>
      <p:ext uri="{BB962C8B-B14F-4D97-AF65-F5344CB8AC3E}">
        <p14:creationId xmlns:p14="http://schemas.microsoft.com/office/powerpoint/2010/main" xmlns="" val="30711339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2B7120-13CA-4F1B-AFE5-A27941FADEBB}"/>
              </a:ext>
            </a:extLst>
          </p:cNvPr>
          <p:cNvSpPr>
            <a:spLocks noGrp="1"/>
          </p:cNvSpPr>
          <p:nvPr>
            <p:ph type="title"/>
          </p:nvPr>
        </p:nvSpPr>
        <p:spPr>
          <a:xfrm>
            <a:off x="542925" y="1343026"/>
            <a:ext cx="11008995" cy="4048124"/>
          </a:xfrm>
        </p:spPr>
        <p:txBody>
          <a:bodyPr>
            <a:noAutofit/>
          </a:bodyPr>
          <a:lstStyle/>
          <a:p>
            <a:pPr algn="r"/>
            <a:r>
              <a:rPr lang="en-GB" sz="4000" i="1" dirty="0"/>
              <a:t>My friends, love is better than anger. Hope is better than fear. Optimism is better than despair. So let us be loving, hopeful and optimistic. And we'll change the world.</a:t>
            </a:r>
            <a:br>
              <a:rPr lang="en-GB" sz="4000" i="1" dirty="0"/>
            </a:br>
            <a:r>
              <a:rPr lang="en-GB" sz="4000" i="1" dirty="0"/>
              <a:t/>
            </a:r>
            <a:br>
              <a:rPr lang="en-GB" sz="4000" i="1" dirty="0"/>
            </a:br>
            <a:r>
              <a:rPr lang="en-GB" sz="4000" i="1" dirty="0"/>
              <a:t>Jack Layton</a:t>
            </a:r>
            <a:endParaRPr lang="en-ZA" sz="4000" i="1" dirty="0"/>
          </a:p>
        </p:txBody>
      </p:sp>
    </p:spTree>
    <p:extLst>
      <p:ext uri="{BB962C8B-B14F-4D97-AF65-F5344CB8AC3E}">
        <p14:creationId xmlns:p14="http://schemas.microsoft.com/office/powerpoint/2010/main" xmlns="" val="16229893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082967-2CD0-4810-AF7C-36EB96491F60}"/>
              </a:ext>
            </a:extLst>
          </p:cNvPr>
          <p:cNvSpPr>
            <a:spLocks noGrp="1"/>
          </p:cNvSpPr>
          <p:nvPr>
            <p:ph type="title"/>
          </p:nvPr>
        </p:nvSpPr>
        <p:spPr>
          <a:xfrm>
            <a:off x="242883" y="353559"/>
            <a:ext cx="9419108" cy="762000"/>
          </a:xfrm>
        </p:spPr>
        <p:txBody>
          <a:bodyPr>
            <a:normAutofit/>
          </a:bodyPr>
          <a:lstStyle/>
          <a:p>
            <a:r>
              <a:rPr lang="en-ZA" sz="3600" b="1" dirty="0"/>
              <a:t>Presentation Content</a:t>
            </a:r>
          </a:p>
        </p:txBody>
      </p:sp>
      <p:sp>
        <p:nvSpPr>
          <p:cNvPr id="3" name="Content Placeholder 2">
            <a:extLst>
              <a:ext uri="{FF2B5EF4-FFF2-40B4-BE49-F238E27FC236}">
                <a16:creationId xmlns:a16="http://schemas.microsoft.com/office/drawing/2014/main" xmlns="" id="{AC75B91B-63F1-4EF4-A0F4-84AEE326C0DB}"/>
              </a:ext>
            </a:extLst>
          </p:cNvPr>
          <p:cNvSpPr>
            <a:spLocks noGrp="1"/>
          </p:cNvSpPr>
          <p:nvPr>
            <p:ph idx="1"/>
          </p:nvPr>
        </p:nvSpPr>
        <p:spPr>
          <a:xfrm>
            <a:off x="306323" y="1533524"/>
            <a:ext cx="11579353" cy="4772026"/>
          </a:xfrm>
        </p:spPr>
        <p:txBody>
          <a:bodyPr>
            <a:normAutofit/>
          </a:bodyPr>
          <a:lstStyle/>
          <a:p>
            <a:pPr marL="571500" indent="-571500">
              <a:lnSpc>
                <a:spcPct val="150000"/>
              </a:lnSpc>
              <a:buFont typeface="Arial" panose="020B0604020202020204" pitchFamily="34" charset="0"/>
              <a:buChar char="•"/>
            </a:pPr>
            <a:r>
              <a:rPr lang="en-ZA" i="1" dirty="0"/>
              <a:t>Road Safety Interventions</a:t>
            </a:r>
          </a:p>
          <a:p>
            <a:pPr marL="571500" indent="-571500">
              <a:lnSpc>
                <a:spcPct val="150000"/>
              </a:lnSpc>
              <a:buFont typeface="Arial" panose="020B0604020202020204" pitchFamily="34" charset="0"/>
              <a:buChar char="•"/>
            </a:pPr>
            <a:r>
              <a:rPr lang="en-ZA" i="1" dirty="0"/>
              <a:t>Law Enforcement Interventions</a:t>
            </a:r>
          </a:p>
          <a:p>
            <a:pPr marL="571500" indent="-571500">
              <a:lnSpc>
                <a:spcPct val="150000"/>
              </a:lnSpc>
              <a:buFont typeface="Arial" panose="020B0604020202020204" pitchFamily="34" charset="0"/>
              <a:buChar char="•"/>
            </a:pPr>
            <a:r>
              <a:rPr lang="en-ZA" i="1" dirty="0"/>
              <a:t>Vehicle and Driver population</a:t>
            </a:r>
          </a:p>
          <a:p>
            <a:pPr marL="571500" indent="-571500">
              <a:lnSpc>
                <a:spcPct val="150000"/>
              </a:lnSpc>
              <a:buFont typeface="Arial" panose="020B0604020202020204" pitchFamily="34" charset="0"/>
              <a:buChar char="•"/>
            </a:pPr>
            <a:r>
              <a:rPr lang="en-ZA" i="1" dirty="0"/>
              <a:t>Overall Festive Season Statistics</a:t>
            </a:r>
          </a:p>
          <a:p>
            <a:pPr marL="571500" indent="-571500">
              <a:lnSpc>
                <a:spcPct val="150000"/>
              </a:lnSpc>
              <a:buFont typeface="Arial" panose="020B0604020202020204" pitchFamily="34" charset="0"/>
              <a:buChar char="•"/>
            </a:pPr>
            <a:r>
              <a:rPr lang="en-ZA" i="1" dirty="0"/>
              <a:t>Major Crashes </a:t>
            </a:r>
          </a:p>
          <a:p>
            <a:pPr marL="571500" indent="-571500">
              <a:lnSpc>
                <a:spcPct val="150000"/>
              </a:lnSpc>
              <a:buFont typeface="Arial" panose="020B0604020202020204" pitchFamily="34" charset="0"/>
              <a:buChar char="•"/>
            </a:pPr>
            <a:r>
              <a:rPr lang="en-ZA" i="1" dirty="0"/>
              <a:t>Discussion</a:t>
            </a:r>
          </a:p>
        </p:txBody>
      </p:sp>
      <p:sp>
        <p:nvSpPr>
          <p:cNvPr id="4" name="Rectangle 3">
            <a:extLst>
              <a:ext uri="{FF2B5EF4-FFF2-40B4-BE49-F238E27FC236}">
                <a16:creationId xmlns:a16="http://schemas.microsoft.com/office/drawing/2014/main" xmlns="" id="{12B74445-07EF-46CF-A5F9-DE93147E9E63}"/>
              </a:ext>
            </a:extLst>
          </p:cNvPr>
          <p:cNvSpPr/>
          <p:nvPr/>
        </p:nvSpPr>
        <p:spPr>
          <a:xfrm>
            <a:off x="142875" y="5457825"/>
            <a:ext cx="11906250" cy="69532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2345784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04385C-2DB8-42A5-B3E4-F65402756D9D}"/>
              </a:ext>
            </a:extLst>
          </p:cNvPr>
          <p:cNvSpPr>
            <a:spLocks noGrp="1"/>
          </p:cNvSpPr>
          <p:nvPr>
            <p:ph type="title"/>
          </p:nvPr>
        </p:nvSpPr>
        <p:spPr>
          <a:xfrm>
            <a:off x="284979" y="266700"/>
            <a:ext cx="10047741" cy="762000"/>
          </a:xfrm>
        </p:spPr>
        <p:txBody>
          <a:bodyPr>
            <a:normAutofit/>
          </a:bodyPr>
          <a:lstStyle/>
          <a:p>
            <a:r>
              <a:rPr lang="en-GB" sz="3200" dirty="0">
                <a:ln w="0"/>
                <a:solidFill>
                  <a:schemeClr val="tx1"/>
                </a:solidFill>
                <a:effectLst/>
                <a:latin typeface="Arial" panose="020B0604020202020204" pitchFamily="34" charset="0"/>
                <a:cs typeface="Arial" panose="020B0604020202020204" pitchFamily="34" charset="0"/>
              </a:rPr>
              <a:t>Highlights</a:t>
            </a:r>
            <a:endParaRPr lang="en-ZA" sz="3200" dirty="0">
              <a:ln w="0"/>
              <a:solidFill>
                <a:schemeClr val="tx1"/>
              </a:solidFill>
              <a:effectLs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6CA142A5-F80C-453B-AB19-DBD807DDA030}"/>
              </a:ext>
            </a:extLst>
          </p:cNvPr>
          <p:cNvSpPr>
            <a:spLocks noGrp="1"/>
          </p:cNvSpPr>
          <p:nvPr>
            <p:ph idx="1"/>
          </p:nvPr>
        </p:nvSpPr>
        <p:spPr>
          <a:xfrm>
            <a:off x="294969" y="1390651"/>
            <a:ext cx="8172756" cy="4819650"/>
          </a:xfrm>
        </p:spPr>
        <p:txBody>
          <a:bodyPr>
            <a:normAutofit fontScale="92500" lnSpcReduction="10000"/>
          </a:bodyPr>
          <a:lstStyle/>
          <a:p>
            <a:r>
              <a:rPr lang="en-GB" sz="2400" b="1" dirty="0"/>
              <a:t>1. Launch of Festive season in Bloemfontein</a:t>
            </a:r>
          </a:p>
          <a:p>
            <a:r>
              <a:rPr lang="en-ZA" sz="2400" dirty="0"/>
              <a:t>The launch was preceded by a number of build – up activities:</a:t>
            </a:r>
          </a:p>
          <a:p>
            <a:r>
              <a:rPr lang="en-ZA" sz="2400" dirty="0"/>
              <a:t>a) Community Road Safety Engagements in and around Bloemfontein</a:t>
            </a:r>
          </a:p>
          <a:p>
            <a:r>
              <a:rPr lang="en-ZA" sz="2400" dirty="0"/>
              <a:t>b) Distell at Shell Garage, Bloemfontein</a:t>
            </a:r>
          </a:p>
          <a:p>
            <a:r>
              <a:rPr lang="en-ZA" sz="2400" dirty="0"/>
              <a:t>c) Road blocks around Bloemfontein</a:t>
            </a:r>
          </a:p>
          <a:p>
            <a:endParaRPr lang="en-ZA" sz="2400" dirty="0">
              <a:solidFill>
                <a:srgbClr val="FF0000"/>
              </a:solidFill>
            </a:endParaRPr>
          </a:p>
          <a:p>
            <a:pPr>
              <a:lnSpc>
                <a:spcPct val="110000"/>
              </a:lnSpc>
            </a:pPr>
            <a:r>
              <a:rPr lang="en-GB" sz="2400" b="1"/>
              <a:t>2</a:t>
            </a:r>
            <a:r>
              <a:rPr lang="en-GB" sz="2400" b="1" dirty="0"/>
              <a:t>. Trans Kalahari Corridor Secretariat (TKCS),  “Thank a driver” campaign</a:t>
            </a:r>
            <a:r>
              <a:rPr lang="en-GB" sz="2400" dirty="0"/>
              <a:t>, which took place on the 9 December 2021 at </a:t>
            </a:r>
            <a:r>
              <a:rPr lang="en-GB" sz="2400" dirty="0" err="1"/>
              <a:t>Swartruggens</a:t>
            </a:r>
            <a:r>
              <a:rPr lang="en-GB" sz="2400" dirty="0"/>
              <a:t>, North West. The campaign focussed on freight drivers. The campaign was done in collaboration with Namibia Transport, RTMC, RTIA, North West Road Safety, North West Law Enforcement, NTP, RTMC Road Safety, Coca Cola, Municipality.</a:t>
            </a:r>
          </a:p>
        </p:txBody>
      </p:sp>
      <p:pic>
        <p:nvPicPr>
          <p:cNvPr id="4" name="Picture 3">
            <a:extLst>
              <a:ext uri="{FF2B5EF4-FFF2-40B4-BE49-F238E27FC236}">
                <a16:creationId xmlns:a16="http://schemas.microsoft.com/office/drawing/2014/main" xmlns="" id="{CB538D95-BBBC-43FA-AA45-0A3096ACA50A}"/>
              </a:ext>
            </a:extLst>
          </p:cNvPr>
          <p:cNvPicPr>
            <a:picLocks noChangeAspect="1"/>
          </p:cNvPicPr>
          <p:nvPr/>
        </p:nvPicPr>
        <p:blipFill>
          <a:blip r:embed="rId2"/>
          <a:stretch>
            <a:fillRect/>
          </a:stretch>
        </p:blipFill>
        <p:spPr>
          <a:xfrm>
            <a:off x="8467725" y="1514476"/>
            <a:ext cx="3429000" cy="4572000"/>
          </a:xfrm>
          <a:prstGeom prst="rect">
            <a:avLst/>
          </a:prstGeom>
        </p:spPr>
      </p:pic>
    </p:spTree>
    <p:extLst>
      <p:ext uri="{BB962C8B-B14F-4D97-AF65-F5344CB8AC3E}">
        <p14:creationId xmlns:p14="http://schemas.microsoft.com/office/powerpoint/2010/main" xmlns="" val="76640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04385C-2DB8-42A5-B3E4-F65402756D9D}"/>
              </a:ext>
            </a:extLst>
          </p:cNvPr>
          <p:cNvSpPr>
            <a:spLocks noGrp="1"/>
          </p:cNvSpPr>
          <p:nvPr>
            <p:ph type="title"/>
          </p:nvPr>
        </p:nvSpPr>
        <p:spPr>
          <a:xfrm>
            <a:off x="284979" y="266700"/>
            <a:ext cx="10047741" cy="762000"/>
          </a:xfrm>
        </p:spPr>
        <p:txBody>
          <a:bodyPr>
            <a:normAutofit/>
          </a:bodyPr>
          <a:lstStyle/>
          <a:p>
            <a:r>
              <a:rPr lang="en-GB" sz="3200" dirty="0">
                <a:ln w="0"/>
                <a:solidFill>
                  <a:schemeClr val="tx1"/>
                </a:solidFill>
                <a:effectLst/>
                <a:latin typeface="Arial" panose="020B0604020202020204" pitchFamily="34" charset="0"/>
                <a:cs typeface="Arial" panose="020B0604020202020204" pitchFamily="34" charset="0"/>
              </a:rPr>
              <a:t>Highlights continue</a:t>
            </a:r>
            <a:endParaRPr lang="en-ZA" sz="3200" dirty="0">
              <a:ln w="0"/>
              <a:solidFill>
                <a:schemeClr val="tx1"/>
              </a:solidFill>
              <a:effectLs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6CA142A5-F80C-453B-AB19-DBD807DDA030}"/>
              </a:ext>
            </a:extLst>
          </p:cNvPr>
          <p:cNvSpPr>
            <a:spLocks noGrp="1"/>
          </p:cNvSpPr>
          <p:nvPr>
            <p:ph idx="1"/>
          </p:nvPr>
        </p:nvSpPr>
        <p:spPr>
          <a:xfrm>
            <a:off x="294969" y="1390651"/>
            <a:ext cx="8172756" cy="4819650"/>
          </a:xfrm>
        </p:spPr>
        <p:txBody>
          <a:bodyPr>
            <a:normAutofit lnSpcReduction="10000"/>
          </a:bodyPr>
          <a:lstStyle/>
          <a:p>
            <a:r>
              <a:rPr lang="en-GB" sz="2400" b="1" dirty="0"/>
              <a:t>3. Road Safety campaign, N1 </a:t>
            </a:r>
            <a:r>
              <a:rPr lang="en-GB" sz="2400" b="1" dirty="0" err="1"/>
              <a:t>Maubane</a:t>
            </a:r>
            <a:endParaRPr lang="en-GB" sz="2400" b="1" dirty="0"/>
          </a:p>
          <a:p>
            <a:pPr marL="354013" indent="-354013"/>
            <a:r>
              <a:rPr lang="en-GB" sz="2400" b="1" dirty="0"/>
              <a:t>     Minister Fikile Mbalula led a Road Safety and Law Enforcement operation on the night of 21 December 2021.</a:t>
            </a:r>
          </a:p>
          <a:p>
            <a:pPr marL="354013" indent="-354013"/>
            <a:r>
              <a:rPr lang="en-GB" sz="2400" b="1" dirty="0"/>
              <a:t>     The focus was on driver fitness and roadworthiness of vehicles</a:t>
            </a:r>
          </a:p>
          <a:p>
            <a:pPr marL="354013" indent="-354013"/>
            <a:endParaRPr lang="en-GB" sz="2400" b="1" dirty="0"/>
          </a:p>
          <a:p>
            <a:pPr marL="354013" indent="-354013"/>
            <a:r>
              <a:rPr lang="en-GB" sz="2400" b="1" dirty="0"/>
              <a:t>4. Road Safety and Law Enforcement operation on 22 December 2021 on R80, Soshanguve.</a:t>
            </a:r>
          </a:p>
          <a:p>
            <a:pPr marL="354013" indent="-354013"/>
            <a:r>
              <a:rPr lang="en-GB" sz="2400" b="1" dirty="0"/>
              <a:t>     The operation served the purpose for the Minister to release the preliminary statistics. The focus of the operation was on roadworthiness of vehicles and driver fitness. Road Safety Education also targeted pedestrians at the nearby Soshanguve Crossing Mall </a:t>
            </a:r>
            <a:endParaRPr lang="en-GB" sz="2400" dirty="0"/>
          </a:p>
        </p:txBody>
      </p:sp>
      <p:pic>
        <p:nvPicPr>
          <p:cNvPr id="5" name="Picture 4">
            <a:extLst>
              <a:ext uri="{FF2B5EF4-FFF2-40B4-BE49-F238E27FC236}">
                <a16:creationId xmlns:a16="http://schemas.microsoft.com/office/drawing/2014/main" xmlns="" id="{AC16AF58-79A3-43B6-8E96-3654120DC2E8}"/>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8467725" y="1676401"/>
            <a:ext cx="3438525" cy="2124075"/>
          </a:xfrm>
          <a:prstGeom prst="rect">
            <a:avLst/>
          </a:prstGeom>
        </p:spPr>
      </p:pic>
      <p:pic>
        <p:nvPicPr>
          <p:cNvPr id="6" name="Picture 5">
            <a:extLst>
              <a:ext uri="{FF2B5EF4-FFF2-40B4-BE49-F238E27FC236}">
                <a16:creationId xmlns:a16="http://schemas.microsoft.com/office/drawing/2014/main" xmlns="" id="{1BF56313-16B3-4A29-8D47-38F93A66C284}"/>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8620125" y="3929063"/>
            <a:ext cx="3114674" cy="2288382"/>
          </a:xfrm>
          <a:prstGeom prst="rect">
            <a:avLst/>
          </a:prstGeom>
        </p:spPr>
      </p:pic>
    </p:spTree>
    <p:extLst>
      <p:ext uri="{BB962C8B-B14F-4D97-AF65-F5344CB8AC3E}">
        <p14:creationId xmlns:p14="http://schemas.microsoft.com/office/powerpoint/2010/main" xmlns="" val="520088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4F97AE-1B95-4399-890F-DD09F2729E21}"/>
              </a:ext>
            </a:extLst>
          </p:cNvPr>
          <p:cNvSpPr>
            <a:spLocks noGrp="1"/>
          </p:cNvSpPr>
          <p:nvPr>
            <p:ph type="title"/>
          </p:nvPr>
        </p:nvSpPr>
        <p:spPr>
          <a:xfrm>
            <a:off x="284980" y="139368"/>
            <a:ext cx="6620646" cy="2192424"/>
          </a:xfrm>
        </p:spPr>
        <p:txBody>
          <a:bodyPr>
            <a:normAutofit/>
          </a:bodyPr>
          <a:lstStyle/>
          <a:p>
            <a:r>
              <a:rPr lang="en-GB" sz="3200" dirty="0"/>
              <a:t>Partnerships with other private sector Corporations</a:t>
            </a:r>
            <a:endParaRPr lang="en-ZA" sz="3200" dirty="0"/>
          </a:p>
        </p:txBody>
      </p:sp>
      <p:pic>
        <p:nvPicPr>
          <p:cNvPr id="5" name="Picture 4">
            <a:extLst>
              <a:ext uri="{FF2B5EF4-FFF2-40B4-BE49-F238E27FC236}">
                <a16:creationId xmlns:a16="http://schemas.microsoft.com/office/drawing/2014/main" xmlns="" id="{6D2ADD92-7EC6-4FE8-A762-E1CAA09A23D2}"/>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2698504"/>
            <a:ext cx="12192000" cy="3651742"/>
          </a:xfrm>
          <a:prstGeom prst="rect">
            <a:avLst/>
          </a:prstGeom>
        </p:spPr>
      </p:pic>
      <p:pic>
        <p:nvPicPr>
          <p:cNvPr id="6" name="Picture 5">
            <a:extLst>
              <a:ext uri="{FF2B5EF4-FFF2-40B4-BE49-F238E27FC236}">
                <a16:creationId xmlns:a16="http://schemas.microsoft.com/office/drawing/2014/main" xmlns="" id="{95C8D187-CADC-42D6-851E-7A550B221999}"/>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7483190" y="0"/>
            <a:ext cx="4708810" cy="3524250"/>
          </a:xfrm>
          <a:prstGeom prst="rect">
            <a:avLst/>
          </a:prstGeom>
        </p:spPr>
      </p:pic>
      <p:pic>
        <p:nvPicPr>
          <p:cNvPr id="1026" name="Picture 2" descr="Aware_ZA - 2021 Festive Road Safety Campaign against drink driving and  walking kicks-off with a bang! Add hashtags. #NeverDrinkAndDrive  #DontWalkDrunk #NoToHarmfulDrinking #ResponsibleForMore #AwareOfTomorrow Road  Traffic Management Corporation Distell ...">
            <a:extLst>
              <a:ext uri="{FF2B5EF4-FFF2-40B4-BE49-F238E27FC236}">
                <a16:creationId xmlns:a16="http://schemas.microsoft.com/office/drawing/2014/main" xmlns="" id="{F9988F81-CDF9-4EEC-8C16-A954B7EB3CEC}"/>
              </a:ext>
            </a:extLst>
          </p:cNvPr>
          <p:cNvPicPr>
            <a:picLocks noChangeAspect="1" noChangeArrowheads="1"/>
          </p:cNvPicPr>
          <p:nvPr/>
        </p:nvPicPr>
        <p:blipFill>
          <a:blip r:embed="rId4">
            <a:extLst>
              <a:ext uri="{28A0092B-C50C-407E-A947-70E740481C1C}">
                <a14:useLocalDpi xmlns:a14="http://schemas.microsoft.com/office/drawing/2010/main" xmlns=""/>
              </a:ext>
            </a:extLst>
          </a:blip>
          <a:srcRect/>
          <a:stretch>
            <a:fillRect/>
          </a:stretch>
        </p:blipFill>
        <p:spPr bwMode="auto">
          <a:xfrm>
            <a:off x="3757228" y="1965079"/>
            <a:ext cx="5296004" cy="352425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a:extLst>
              <a:ext uri="{FF2B5EF4-FFF2-40B4-BE49-F238E27FC236}">
                <a16:creationId xmlns:a16="http://schemas.microsoft.com/office/drawing/2014/main" xmlns="" id="{636A02DD-6239-46E2-8092-EF4D1947CAAA}"/>
              </a:ext>
            </a:extLst>
          </p:cNvPr>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9072379" y="2336554"/>
            <a:ext cx="3119621" cy="4159495"/>
          </a:xfrm>
          <a:prstGeom prst="rect">
            <a:avLst/>
          </a:prstGeom>
        </p:spPr>
      </p:pic>
    </p:spTree>
    <p:extLst>
      <p:ext uri="{BB962C8B-B14F-4D97-AF65-F5344CB8AC3E}">
        <p14:creationId xmlns:p14="http://schemas.microsoft.com/office/powerpoint/2010/main" xmlns="" val="75981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12118</TotalTime>
  <Words>1613</Words>
  <Application>Microsoft Office PowerPoint</Application>
  <PresentationFormat>Custom</PresentationFormat>
  <Paragraphs>383</Paragraphs>
  <Slides>64</Slides>
  <Notes>3</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Festive Season 2021/22 Preliminary</vt:lpstr>
      <vt:lpstr>Presentation Content</vt:lpstr>
      <vt:lpstr>Presentation Content</vt:lpstr>
      <vt:lpstr>Introduction</vt:lpstr>
      <vt:lpstr>Road user groups</vt:lpstr>
      <vt:lpstr>Focus areas</vt:lpstr>
      <vt:lpstr>Highlights</vt:lpstr>
      <vt:lpstr>Highlights continue</vt:lpstr>
      <vt:lpstr>Partnerships with other private sector Corporations</vt:lpstr>
      <vt:lpstr>Summary of Road Safety activities Below is a summary on the number of Road Safety activities conducted per Province </vt:lpstr>
      <vt:lpstr>Types of interventions</vt:lpstr>
      <vt:lpstr>Impact of Covid-19 on Road Safety </vt:lpstr>
      <vt:lpstr>Presentation Content</vt:lpstr>
      <vt:lpstr>Law Enforcement Performance as at 20 Dec 21</vt:lpstr>
      <vt:lpstr>Vehicles stopped and checked</vt:lpstr>
      <vt:lpstr>Number of notices issued</vt:lpstr>
      <vt:lpstr>Number of discontinued vehicles</vt:lpstr>
      <vt:lpstr>Number of vehicles impounded</vt:lpstr>
      <vt:lpstr>Law Enforcement top 5 (five) offences</vt:lpstr>
      <vt:lpstr> Arrests</vt:lpstr>
      <vt:lpstr> Highest speed arrests</vt:lpstr>
      <vt:lpstr>  Highest alcohol arrests</vt:lpstr>
      <vt:lpstr>Observations</vt:lpstr>
      <vt:lpstr>Proposed way forward</vt:lpstr>
      <vt:lpstr>Presentation Content</vt:lpstr>
      <vt:lpstr>Registered Vehicles in South Africa</vt:lpstr>
      <vt:lpstr>Distribution of vehicles per province – Dec. 2021</vt:lpstr>
      <vt:lpstr>Month on month vehicle volume changes</vt:lpstr>
      <vt:lpstr>Month on month vehicle volume changes</vt:lpstr>
      <vt:lpstr>Driver population figures have grown marginally across the platform</vt:lpstr>
      <vt:lpstr>Presentation Content</vt:lpstr>
      <vt:lpstr>Rainfall in mm and % for the month of December</vt:lpstr>
      <vt:lpstr>Rainfall in mm and % for the month of January</vt:lpstr>
      <vt:lpstr>Fatal Crashes distribution per province</vt:lpstr>
      <vt:lpstr>Percentage distribution of fatal crashes per day</vt:lpstr>
      <vt:lpstr>Percentage distribution of fatal crashes per time of day</vt:lpstr>
      <vt:lpstr>Percentage distribution of fatal crashes per crash type</vt:lpstr>
      <vt:lpstr>Percentage distribution of fatal crashes per vehicle type</vt:lpstr>
      <vt:lpstr>Percentage distribution for contributory factors</vt:lpstr>
      <vt:lpstr>Percentage distribution for contributory factors</vt:lpstr>
      <vt:lpstr>Fatalities distribution per province</vt:lpstr>
      <vt:lpstr>Percentage distribution of fatalities per road user</vt:lpstr>
      <vt:lpstr>Percentage distribution of fatalities per gender</vt:lpstr>
      <vt:lpstr>Fatal Crashes: 1 Dec 2021 to 11 Jan 2022</vt:lpstr>
      <vt:lpstr>Fatal Crashes per province compared to 2019/20</vt:lpstr>
      <vt:lpstr>Crashes: 1 Dec 2021 to 11 Jan 2022</vt:lpstr>
      <vt:lpstr>Fatalities: 1 Dec 2021 to 11 Jan 2022</vt:lpstr>
      <vt:lpstr>Fatalities per province compared to 2019/20</vt:lpstr>
      <vt:lpstr>Fatalities: 1 Dec 2021 to 11 Jan 2022</vt:lpstr>
      <vt:lpstr>Overall performance…</vt:lpstr>
      <vt:lpstr>Presentation Content</vt:lpstr>
      <vt:lpstr>Major Crashes</vt:lpstr>
      <vt:lpstr>Major Crashes</vt:lpstr>
      <vt:lpstr>Major crashes per province</vt:lpstr>
      <vt:lpstr>Major crashes per day of the week </vt:lpstr>
      <vt:lpstr>Major crashes per time of day: 2021/22</vt:lpstr>
      <vt:lpstr>Crash type in major crashes: 2021/22</vt:lpstr>
      <vt:lpstr>Crash vehicle type involved in major crashes: 2021/22</vt:lpstr>
      <vt:lpstr>Number of fatalities per province: 2021/22</vt:lpstr>
      <vt:lpstr>Number of fatalities per day of week: 2021/22</vt:lpstr>
      <vt:lpstr>Number of major crashes per province and road</vt:lpstr>
      <vt:lpstr>Number of fatalities for major crashes per province and road</vt:lpstr>
      <vt:lpstr>My friends, love is better than anger. Hope is better than fear. Optimism is better than despair. So let us be loving, hopeful and optimistic. And we'll change the world.  Jack Layton</vt:lpstr>
      <vt:lpstr>Presentation Content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Anisha Panday</dc:creator>
  <cp:lastModifiedBy>PUMZA</cp:lastModifiedBy>
  <cp:revision>276</cp:revision>
  <cp:lastPrinted>2022-01-14T08:26:15Z</cp:lastPrinted>
  <dcterms:created xsi:type="dcterms:W3CDTF">2019-04-04T14:02:48Z</dcterms:created>
  <dcterms:modified xsi:type="dcterms:W3CDTF">2022-02-16T14:09:38Z</dcterms:modified>
</cp:coreProperties>
</file>