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sldIdLst>
    <p:sldId id="256" r:id="rId3"/>
    <p:sldId id="275" r:id="rId4"/>
    <p:sldId id="262" r:id="rId5"/>
    <p:sldId id="374" r:id="rId6"/>
    <p:sldId id="375" r:id="rId7"/>
    <p:sldId id="296" r:id="rId8"/>
    <p:sldId id="433" r:id="rId9"/>
    <p:sldId id="297" r:id="rId10"/>
    <p:sldId id="434" r:id="rId11"/>
    <p:sldId id="335" r:id="rId12"/>
    <p:sldId id="435" r:id="rId13"/>
    <p:sldId id="376" r:id="rId14"/>
    <p:sldId id="333" r:id="rId15"/>
    <p:sldId id="436" r:id="rId16"/>
    <p:sldId id="334" r:id="rId17"/>
    <p:sldId id="337" r:id="rId18"/>
    <p:sldId id="437" r:id="rId19"/>
    <p:sldId id="338" r:id="rId20"/>
    <p:sldId id="339" r:id="rId21"/>
    <p:sldId id="377" r:id="rId22"/>
    <p:sldId id="426" r:id="rId23"/>
    <p:sldId id="427" r:id="rId24"/>
    <p:sldId id="428" r:id="rId25"/>
    <p:sldId id="438" r:id="rId26"/>
    <p:sldId id="429" r:id="rId27"/>
    <p:sldId id="418" r:id="rId28"/>
    <p:sldId id="430" r:id="rId29"/>
    <p:sldId id="431" r:id="rId30"/>
    <p:sldId id="411" r:id="rId31"/>
    <p:sldId id="260" r:id="rId3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49" autoAdjust="0"/>
  </p:normalViewPr>
  <p:slideViewPr>
    <p:cSldViewPr snapToGrid="0">
      <p:cViewPr>
        <p:scale>
          <a:sx n="69" d="100"/>
          <a:sy n="69" d="100"/>
        </p:scale>
        <p:origin x="-9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1.xlsx"/><Relationship Id="rId1" Type="http://schemas.openxmlformats.org/officeDocument/2006/relationships/themeOverride" Target="../theme/themeOverride1.xm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Sheet1!$A$17</c:f>
              <c:strCache>
                <c:ptCount val="1"/>
                <c:pt idx="0">
                  <c:v>Achieved</c:v>
                </c:pt>
              </c:strCache>
            </c:strRef>
          </c:tx>
          <c:spPr>
            <a:ln w="31750" cap="rnd">
              <a:solidFill>
                <a:srgbClr val="00B050"/>
              </a:solidFill>
              <a:round/>
            </a:ln>
            <a:effectLst/>
          </c:spPr>
          <c:marker>
            <c:symbol val="circle"/>
            <c:size val="17"/>
            <c:spPr>
              <a:solidFill>
                <a:schemeClr val="accent1"/>
              </a:solidFill>
              <a:ln>
                <a:solidFill>
                  <a:srgbClr val="00B05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Sheet1!$B$16:$D$16</c:f>
              <c:strCache>
                <c:ptCount val="3"/>
                <c:pt idx="0">
                  <c:v>1st Qt 2021-22 </c:v>
                </c:pt>
                <c:pt idx="1">
                  <c:v>2nd Qt 2021-22</c:v>
                </c:pt>
                <c:pt idx="2">
                  <c:v>3rd Qt 2021-22</c:v>
                </c:pt>
              </c:strCache>
            </c:strRef>
          </c:cat>
          <c:val>
            <c:numRef>
              <c:f>Sheet1!$B$17:$D$17</c:f>
              <c:numCache>
                <c:formatCode>General</c:formatCode>
                <c:ptCount val="3"/>
                <c:pt idx="0">
                  <c:v>40</c:v>
                </c:pt>
                <c:pt idx="1">
                  <c:v>47</c:v>
                </c:pt>
                <c:pt idx="2">
                  <c:v>43</c:v>
                </c:pt>
              </c:numCache>
            </c:numRef>
          </c:val>
          <c:smooth val="0"/>
          <c:extLst xmlns:c16r2="http://schemas.microsoft.com/office/drawing/2015/06/chart">
            <c:ext xmlns:c16="http://schemas.microsoft.com/office/drawing/2014/chart" uri="{C3380CC4-5D6E-409C-BE32-E72D297353CC}">
              <c16:uniqueId val="{00000000-E99D-48B8-B7BE-0FD30BD00C7C}"/>
            </c:ext>
          </c:extLst>
        </c:ser>
        <c:ser>
          <c:idx val="1"/>
          <c:order val="1"/>
          <c:tx>
            <c:strRef>
              <c:f>Sheet1!$A$18</c:f>
              <c:strCache>
                <c:ptCount val="1"/>
                <c:pt idx="0">
                  <c:v>Partailly achieved</c:v>
                </c:pt>
              </c:strCache>
            </c:strRef>
          </c:tx>
          <c:spPr>
            <a:ln w="31750" cap="rnd">
              <a:solidFill>
                <a:srgbClr val="FFFF00"/>
              </a:solidFill>
              <a:round/>
            </a:ln>
            <a:effectLst/>
          </c:spPr>
          <c:marker>
            <c:symbol val="circle"/>
            <c:size val="17"/>
            <c:spPr>
              <a:solidFill>
                <a:schemeClr val="accent2"/>
              </a:solidFill>
              <a:ln>
                <a:solidFill>
                  <a:srgbClr val="FFFF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Sheet1!$B$16:$D$16</c:f>
              <c:strCache>
                <c:ptCount val="3"/>
                <c:pt idx="0">
                  <c:v>1st Qt 2021-22 </c:v>
                </c:pt>
                <c:pt idx="1">
                  <c:v>2nd Qt 2021-22</c:v>
                </c:pt>
                <c:pt idx="2">
                  <c:v>3rd Qt 2021-22</c:v>
                </c:pt>
              </c:strCache>
            </c:strRef>
          </c:cat>
          <c:val>
            <c:numRef>
              <c:f>Sheet1!$B$18:$D$18</c:f>
              <c:numCache>
                <c:formatCode>General</c:formatCode>
                <c:ptCount val="3"/>
                <c:pt idx="0">
                  <c:v>13</c:v>
                </c:pt>
                <c:pt idx="1">
                  <c:v>8</c:v>
                </c:pt>
                <c:pt idx="2">
                  <c:v>9</c:v>
                </c:pt>
              </c:numCache>
            </c:numRef>
          </c:val>
          <c:smooth val="0"/>
          <c:extLst xmlns:c16r2="http://schemas.microsoft.com/office/drawing/2015/06/chart">
            <c:ext xmlns:c16="http://schemas.microsoft.com/office/drawing/2014/chart" uri="{C3380CC4-5D6E-409C-BE32-E72D297353CC}">
              <c16:uniqueId val="{00000001-E99D-48B8-B7BE-0FD30BD00C7C}"/>
            </c:ext>
          </c:extLst>
        </c:ser>
        <c:ser>
          <c:idx val="2"/>
          <c:order val="2"/>
          <c:tx>
            <c:strRef>
              <c:f>Sheet1!$A$19</c:f>
              <c:strCache>
                <c:ptCount val="1"/>
                <c:pt idx="0">
                  <c:v>Not achieved</c:v>
                </c:pt>
              </c:strCache>
            </c:strRef>
          </c:tx>
          <c:spPr>
            <a:ln w="31750" cap="rnd">
              <a:solidFill>
                <a:srgbClr val="FF0000"/>
              </a:solidFill>
              <a:round/>
            </a:ln>
            <a:effectLst/>
          </c:spPr>
          <c:marker>
            <c:symbol val="circle"/>
            <c:size val="17"/>
            <c:spPr>
              <a:solidFill>
                <a:schemeClr val="accent3"/>
              </a:solidFill>
              <a:ln>
                <a:solidFill>
                  <a:srgbClr val="FF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Sheet1!$B$16:$D$16</c:f>
              <c:strCache>
                <c:ptCount val="3"/>
                <c:pt idx="0">
                  <c:v>1st Qt 2021-22 </c:v>
                </c:pt>
                <c:pt idx="1">
                  <c:v>2nd Qt 2021-22</c:v>
                </c:pt>
                <c:pt idx="2">
                  <c:v>3rd Qt 2021-22</c:v>
                </c:pt>
              </c:strCache>
            </c:strRef>
          </c:cat>
          <c:val>
            <c:numRef>
              <c:f>Sheet1!$B$19:$D$19</c:f>
              <c:numCache>
                <c:formatCode>General</c:formatCode>
                <c:ptCount val="3"/>
                <c:pt idx="0">
                  <c:v>6</c:v>
                </c:pt>
                <c:pt idx="1">
                  <c:v>15</c:v>
                </c:pt>
                <c:pt idx="2">
                  <c:v>15</c:v>
                </c:pt>
              </c:numCache>
            </c:numRef>
          </c:val>
          <c:smooth val="0"/>
          <c:extLst xmlns:c16r2="http://schemas.microsoft.com/office/drawing/2015/06/chart">
            <c:ext xmlns:c16="http://schemas.microsoft.com/office/drawing/2014/chart" uri="{C3380CC4-5D6E-409C-BE32-E72D297353CC}">
              <c16:uniqueId val="{00000002-E99D-48B8-B7BE-0FD30BD00C7C}"/>
            </c:ext>
          </c:extLst>
        </c:ser>
        <c:dLbls>
          <c:showLegendKey val="0"/>
          <c:showVal val="1"/>
          <c:showCatName val="0"/>
          <c:showSerName val="0"/>
          <c:showPercent val="0"/>
          <c:showBubbleSize val="0"/>
        </c:dLbls>
        <c:marker val="1"/>
        <c:smooth val="0"/>
        <c:axId val="36081664"/>
        <c:axId val="36083200"/>
      </c:lineChart>
      <c:catAx>
        <c:axId val="360816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dk1">
                    <a:lumMod val="75000"/>
                    <a:lumOff val="25000"/>
                  </a:schemeClr>
                </a:solidFill>
                <a:latin typeface="+mn-lt"/>
                <a:ea typeface="+mn-ea"/>
                <a:cs typeface="+mn-cs"/>
              </a:defRPr>
            </a:pPr>
            <a:endParaRPr lang="en-US"/>
          </a:p>
        </c:txPr>
        <c:crossAx val="36083200"/>
        <c:crosses val="autoZero"/>
        <c:auto val="1"/>
        <c:lblAlgn val="ctr"/>
        <c:lblOffset val="100"/>
        <c:noMultiLvlLbl val="0"/>
      </c:catAx>
      <c:valAx>
        <c:axId val="360832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one"/>
        <c:crossAx val="36081664"/>
        <c:crosses val="autoZero"/>
        <c:crossBetween val="between"/>
      </c:valAx>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DFEF118-9044-4362-BBD3-8679997F7FC5}" type="datetimeFigureOut">
              <a:rPr lang="en-ZA" smtClean="0"/>
              <a:pPr/>
              <a:t>2022/02/17</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B2336DA-1138-428B-945D-6EFD47CF6703}" type="slidenum">
              <a:rPr lang="en-ZA" smtClean="0"/>
              <a:pPr/>
              <a:t>‹#›</a:t>
            </a:fld>
            <a:endParaRPr lang="en-ZA"/>
          </a:p>
        </p:txBody>
      </p:sp>
    </p:spTree>
    <p:extLst>
      <p:ext uri="{BB962C8B-B14F-4D97-AF65-F5344CB8AC3E}">
        <p14:creationId xmlns:p14="http://schemas.microsoft.com/office/powerpoint/2010/main" val="3257971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539793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B2336DA-1138-428B-945D-6EFD47CF6703}" type="slidenum">
              <a:rPr lang="en-ZA" smtClean="0"/>
              <a:pPr/>
              <a:t>10</a:t>
            </a:fld>
            <a:endParaRPr lang="en-ZA"/>
          </a:p>
        </p:txBody>
      </p:sp>
    </p:spTree>
    <p:extLst>
      <p:ext uri="{BB962C8B-B14F-4D97-AF65-F5344CB8AC3E}">
        <p14:creationId xmlns:p14="http://schemas.microsoft.com/office/powerpoint/2010/main" val="1739319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B2336DA-1138-428B-945D-6EFD47CF6703}" type="slidenum">
              <a:rPr lang="en-ZA" smtClean="0"/>
              <a:pPr/>
              <a:t>11</a:t>
            </a:fld>
            <a:endParaRPr lang="en-ZA"/>
          </a:p>
        </p:txBody>
      </p:sp>
    </p:spTree>
    <p:extLst>
      <p:ext uri="{BB962C8B-B14F-4D97-AF65-F5344CB8AC3E}">
        <p14:creationId xmlns:p14="http://schemas.microsoft.com/office/powerpoint/2010/main" val="1230824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B2336DA-1138-428B-945D-6EFD47CF6703}" type="slidenum">
              <a:rPr lang="en-ZA" smtClean="0"/>
              <a:pPr/>
              <a:t>12</a:t>
            </a:fld>
            <a:endParaRPr lang="en-ZA"/>
          </a:p>
        </p:txBody>
      </p:sp>
    </p:spTree>
    <p:extLst>
      <p:ext uri="{BB962C8B-B14F-4D97-AF65-F5344CB8AC3E}">
        <p14:creationId xmlns:p14="http://schemas.microsoft.com/office/powerpoint/2010/main" val="1803880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B2336DA-1138-428B-945D-6EFD47CF6703}" type="slidenum">
              <a:rPr lang="en-ZA" smtClean="0"/>
              <a:pPr/>
              <a:t>14</a:t>
            </a:fld>
            <a:endParaRPr lang="en-ZA"/>
          </a:p>
        </p:txBody>
      </p:sp>
    </p:spTree>
    <p:extLst>
      <p:ext uri="{BB962C8B-B14F-4D97-AF65-F5344CB8AC3E}">
        <p14:creationId xmlns:p14="http://schemas.microsoft.com/office/powerpoint/2010/main" val="4200462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B2336DA-1138-428B-945D-6EFD47CF6703}" type="slidenum">
              <a:rPr lang="en-ZA" smtClean="0"/>
              <a:pPr/>
              <a:t>16</a:t>
            </a:fld>
            <a:endParaRPr lang="en-ZA"/>
          </a:p>
        </p:txBody>
      </p:sp>
    </p:spTree>
    <p:extLst>
      <p:ext uri="{BB962C8B-B14F-4D97-AF65-F5344CB8AC3E}">
        <p14:creationId xmlns:p14="http://schemas.microsoft.com/office/powerpoint/2010/main" val="2260469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B2336DA-1138-428B-945D-6EFD47CF6703}" type="slidenum">
              <a:rPr lang="en-ZA" smtClean="0"/>
              <a:pPr/>
              <a:t>17</a:t>
            </a:fld>
            <a:endParaRPr lang="en-ZA"/>
          </a:p>
        </p:txBody>
      </p:sp>
    </p:spTree>
    <p:extLst>
      <p:ext uri="{BB962C8B-B14F-4D97-AF65-F5344CB8AC3E}">
        <p14:creationId xmlns:p14="http://schemas.microsoft.com/office/powerpoint/2010/main" val="194806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5447E6-0829-4A74-8C15-F3FD35809B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 xmlns:a16="http://schemas.microsoft.com/office/drawing/2014/main" id="{CA7BB429-2E8F-4E0C-A44C-0CF90AAFA2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 xmlns:a16="http://schemas.microsoft.com/office/drawing/2014/main" id="{B54560A4-07CC-4F19-9E48-8E235B97BBD3}"/>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5" name="Footer Placeholder 4">
            <a:extLst>
              <a:ext uri="{FF2B5EF4-FFF2-40B4-BE49-F238E27FC236}">
                <a16:creationId xmlns="" xmlns:a16="http://schemas.microsoft.com/office/drawing/2014/main" id="{CEFE646A-B0E3-4449-97CD-9265C7605A2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1A166C1D-DDD1-4409-BEED-441EC5DB668A}"/>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4006377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5BB8C9-5F07-4713-88F5-ADF9F3C84E8F}"/>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 xmlns:a16="http://schemas.microsoft.com/office/drawing/2014/main" id="{AECA7005-19DE-45DF-8819-1B924DF39A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157F1A46-068A-4CB7-A2DA-09D248E1BB77}"/>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5" name="Footer Placeholder 4">
            <a:extLst>
              <a:ext uri="{FF2B5EF4-FFF2-40B4-BE49-F238E27FC236}">
                <a16:creationId xmlns="" xmlns:a16="http://schemas.microsoft.com/office/drawing/2014/main" id="{128A0739-1BAD-4DDE-B4B1-9FE5B7F7527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7113BCD1-2BF2-4CCF-9815-2F532AA672EC}"/>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421164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D0FC3A4-C088-4482-9AB1-B9603D2E672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 xmlns:a16="http://schemas.microsoft.com/office/drawing/2014/main" id="{1FF32A35-283C-42CC-852F-B5871D8529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AAC7D4CC-7B07-4CDE-9841-3E5C57F230E0}"/>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5" name="Footer Placeholder 4">
            <a:extLst>
              <a:ext uri="{FF2B5EF4-FFF2-40B4-BE49-F238E27FC236}">
                <a16:creationId xmlns="" xmlns:a16="http://schemas.microsoft.com/office/drawing/2014/main" id="{7A41B420-052B-46B9-8ED4-147B51C5273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E4ED89C9-467D-442C-A00F-764D2F873D96}"/>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3706595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5447E6-0829-4A74-8C15-F3FD35809B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 xmlns:a16="http://schemas.microsoft.com/office/drawing/2014/main" id="{CA7BB429-2E8F-4E0C-A44C-0CF90AAFA2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 xmlns:a16="http://schemas.microsoft.com/office/drawing/2014/main" id="{B54560A4-07CC-4F19-9E48-8E235B97BBD3}"/>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5" name="Footer Placeholder 4">
            <a:extLst>
              <a:ext uri="{FF2B5EF4-FFF2-40B4-BE49-F238E27FC236}">
                <a16:creationId xmlns="" xmlns:a16="http://schemas.microsoft.com/office/drawing/2014/main" id="{CEFE646A-B0E3-4449-97CD-9265C7605A2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1A166C1D-DDD1-4409-BEED-441EC5DB668A}"/>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3514830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06952F-8BA6-481F-A191-F8B72B1D3E12}"/>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 xmlns:a16="http://schemas.microsoft.com/office/drawing/2014/main" id="{90234F74-C535-43BE-AD57-B1C3C1B1C9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3EB2910F-23AC-49A0-879F-C853AFADB8CD}"/>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5" name="Footer Placeholder 4">
            <a:extLst>
              <a:ext uri="{FF2B5EF4-FFF2-40B4-BE49-F238E27FC236}">
                <a16:creationId xmlns="" xmlns:a16="http://schemas.microsoft.com/office/drawing/2014/main" id="{5AACB73B-378E-41FF-92F4-A7A1BBA52E0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7F17AF74-8177-4640-918E-E8662D4D9DB7}"/>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1800878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F5F4D8-B012-447B-B76F-4BF6DF7AD3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 xmlns:a16="http://schemas.microsoft.com/office/drawing/2014/main" id="{64687EE2-3D28-47C7-A367-100130FF99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2981D4F-5F6C-4597-BC48-B0414D4AE159}"/>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5" name="Footer Placeholder 4">
            <a:extLst>
              <a:ext uri="{FF2B5EF4-FFF2-40B4-BE49-F238E27FC236}">
                <a16:creationId xmlns="" xmlns:a16="http://schemas.microsoft.com/office/drawing/2014/main" id="{40E2FA77-2CB1-41A7-8C31-5218C9AE464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C8BE2501-86E8-4D78-9895-73530501F894}"/>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459186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E963D4-446F-4C41-9BD5-06CFD7AC5D6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 xmlns:a16="http://schemas.microsoft.com/office/drawing/2014/main" id="{0C7B63BB-2563-49C9-A2E0-58ED07A0E5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 xmlns:a16="http://schemas.microsoft.com/office/drawing/2014/main" id="{02023206-94F7-4D31-9AEE-0E61E10E7F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 xmlns:a16="http://schemas.microsoft.com/office/drawing/2014/main" id="{B6C44C4E-2E69-4A69-9BE2-E1C14F0A5CB6}"/>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6" name="Footer Placeholder 5">
            <a:extLst>
              <a:ext uri="{FF2B5EF4-FFF2-40B4-BE49-F238E27FC236}">
                <a16:creationId xmlns="" xmlns:a16="http://schemas.microsoft.com/office/drawing/2014/main" id="{2E41441D-59E3-4B9A-ACD3-DD10E299993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 xmlns:a16="http://schemas.microsoft.com/office/drawing/2014/main" id="{787F38A5-0750-48F3-8331-AEDE2482F559}"/>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121069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9E3CD9-3115-4EF9-B1A3-4459C9A415D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 xmlns:a16="http://schemas.microsoft.com/office/drawing/2014/main" id="{EFCB3910-D2AA-4A2F-9FA3-C35C8AE1F6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25410843-D255-4D1A-B974-0C81902DBA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 xmlns:a16="http://schemas.microsoft.com/office/drawing/2014/main" id="{1856D055-F9BB-4DDD-9BEE-54CF311109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7E29268-F576-47A3-8871-AB9DC0E82A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 xmlns:a16="http://schemas.microsoft.com/office/drawing/2014/main" id="{B4F67342-2EC6-491F-BE0E-17F36A30B4D0}"/>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8" name="Footer Placeholder 7">
            <a:extLst>
              <a:ext uri="{FF2B5EF4-FFF2-40B4-BE49-F238E27FC236}">
                <a16:creationId xmlns="" xmlns:a16="http://schemas.microsoft.com/office/drawing/2014/main" id="{B5493597-D2C1-41AD-A890-95BD50C4FAC2}"/>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 xmlns:a16="http://schemas.microsoft.com/office/drawing/2014/main" id="{A3E92FD5-5F4F-4C8F-A0AA-5FA8F122A787}"/>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2219783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8DA9C6-E6E8-481E-8942-F8CA7B17FD0E}"/>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 xmlns:a16="http://schemas.microsoft.com/office/drawing/2014/main" id="{BEE47EF2-2316-4F65-902B-F2B15238028C}"/>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4" name="Footer Placeholder 3">
            <a:extLst>
              <a:ext uri="{FF2B5EF4-FFF2-40B4-BE49-F238E27FC236}">
                <a16:creationId xmlns="" xmlns:a16="http://schemas.microsoft.com/office/drawing/2014/main" id="{763A4B20-144E-4046-9C91-309787456DDE}"/>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 xmlns:a16="http://schemas.microsoft.com/office/drawing/2014/main" id="{ED8A7A22-EDE9-46C1-9716-33A1142E6EDC}"/>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6991427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88E683D-493E-4934-8827-E5B2D2E6071B}"/>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3" name="Footer Placeholder 2">
            <a:extLst>
              <a:ext uri="{FF2B5EF4-FFF2-40B4-BE49-F238E27FC236}">
                <a16:creationId xmlns="" xmlns:a16="http://schemas.microsoft.com/office/drawing/2014/main" id="{9607A2B4-E164-4AD0-BF5F-8ACC9EC5249D}"/>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 xmlns:a16="http://schemas.microsoft.com/office/drawing/2014/main" id="{C4253B74-EA1C-4DB1-8941-1B2714EA74B3}"/>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314261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075375-FF3B-4ADA-A296-C2F9A5D0FC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 xmlns:a16="http://schemas.microsoft.com/office/drawing/2014/main" id="{D29406C2-AD54-493D-A3BE-5F2DC630FB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 xmlns:a16="http://schemas.microsoft.com/office/drawing/2014/main" id="{56D9CA76-E679-4015-9066-855BA2397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3982DC9-E6EA-47DC-A287-3ECE796432CF}"/>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6" name="Footer Placeholder 5">
            <a:extLst>
              <a:ext uri="{FF2B5EF4-FFF2-40B4-BE49-F238E27FC236}">
                <a16:creationId xmlns="" xmlns:a16="http://schemas.microsoft.com/office/drawing/2014/main" id="{494A2419-23AA-4884-BD73-5F0C8493E45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 xmlns:a16="http://schemas.microsoft.com/office/drawing/2014/main" id="{0310B6A0-C3AA-4BD9-84A8-00B0D0DBDCF3}"/>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3324343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06952F-8BA6-481F-A191-F8B72B1D3E12}"/>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 xmlns:a16="http://schemas.microsoft.com/office/drawing/2014/main" id="{90234F74-C535-43BE-AD57-B1C3C1B1C9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3EB2910F-23AC-49A0-879F-C853AFADB8CD}"/>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5" name="Footer Placeholder 4">
            <a:extLst>
              <a:ext uri="{FF2B5EF4-FFF2-40B4-BE49-F238E27FC236}">
                <a16:creationId xmlns="" xmlns:a16="http://schemas.microsoft.com/office/drawing/2014/main" id="{5AACB73B-378E-41FF-92F4-A7A1BBA52E0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7F17AF74-8177-4640-918E-E8662D4D9DB7}"/>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23395563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D9594A-4A41-4219-BA65-E3D9A57A36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 xmlns:a16="http://schemas.microsoft.com/office/drawing/2014/main" id="{EAE5DA00-E11C-4DD8-A7CB-6692341D2E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 xmlns:a16="http://schemas.microsoft.com/office/drawing/2014/main" id="{32D3AF13-86BE-4AEF-8FD1-5B374CC0D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4E0ADD3-50FA-4CF6-9605-C3CD19F55A73}"/>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6" name="Footer Placeholder 5">
            <a:extLst>
              <a:ext uri="{FF2B5EF4-FFF2-40B4-BE49-F238E27FC236}">
                <a16:creationId xmlns="" xmlns:a16="http://schemas.microsoft.com/office/drawing/2014/main" id="{D26DFECA-EAD3-4F3D-93A3-4F0A4223A19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 xmlns:a16="http://schemas.microsoft.com/office/drawing/2014/main" id="{3D500742-9E53-4771-A74D-9F48472F9BCD}"/>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28791347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5BB8C9-5F07-4713-88F5-ADF9F3C84E8F}"/>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 xmlns:a16="http://schemas.microsoft.com/office/drawing/2014/main" id="{AECA7005-19DE-45DF-8819-1B924DF39A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157F1A46-068A-4CB7-A2DA-09D248E1BB77}"/>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5" name="Footer Placeholder 4">
            <a:extLst>
              <a:ext uri="{FF2B5EF4-FFF2-40B4-BE49-F238E27FC236}">
                <a16:creationId xmlns="" xmlns:a16="http://schemas.microsoft.com/office/drawing/2014/main" id="{128A0739-1BAD-4DDE-B4B1-9FE5B7F7527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7113BCD1-2BF2-4CCF-9815-2F532AA672EC}"/>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18601045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D0FC3A4-C088-4482-9AB1-B9603D2E672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 xmlns:a16="http://schemas.microsoft.com/office/drawing/2014/main" id="{1FF32A35-283C-42CC-852F-B5871D8529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AAC7D4CC-7B07-4CDE-9841-3E5C57F230E0}"/>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5" name="Footer Placeholder 4">
            <a:extLst>
              <a:ext uri="{FF2B5EF4-FFF2-40B4-BE49-F238E27FC236}">
                <a16:creationId xmlns="" xmlns:a16="http://schemas.microsoft.com/office/drawing/2014/main" id="{7A41B420-052B-46B9-8ED4-147B51C5273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E4ED89C9-467D-442C-A00F-764D2F873D96}"/>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14172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F5F4D8-B012-447B-B76F-4BF6DF7AD3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 xmlns:a16="http://schemas.microsoft.com/office/drawing/2014/main" id="{64687EE2-3D28-47C7-A367-100130FF99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2981D4F-5F6C-4597-BC48-B0414D4AE159}"/>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5" name="Footer Placeholder 4">
            <a:extLst>
              <a:ext uri="{FF2B5EF4-FFF2-40B4-BE49-F238E27FC236}">
                <a16:creationId xmlns="" xmlns:a16="http://schemas.microsoft.com/office/drawing/2014/main" id="{40E2FA77-2CB1-41A7-8C31-5218C9AE464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C8BE2501-86E8-4D78-9895-73530501F894}"/>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4202301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E963D4-446F-4C41-9BD5-06CFD7AC5D6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 xmlns:a16="http://schemas.microsoft.com/office/drawing/2014/main" id="{0C7B63BB-2563-49C9-A2E0-58ED07A0E5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 xmlns:a16="http://schemas.microsoft.com/office/drawing/2014/main" id="{02023206-94F7-4D31-9AEE-0E61E10E7F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 xmlns:a16="http://schemas.microsoft.com/office/drawing/2014/main" id="{B6C44C4E-2E69-4A69-9BE2-E1C14F0A5CB6}"/>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6" name="Footer Placeholder 5">
            <a:extLst>
              <a:ext uri="{FF2B5EF4-FFF2-40B4-BE49-F238E27FC236}">
                <a16:creationId xmlns="" xmlns:a16="http://schemas.microsoft.com/office/drawing/2014/main" id="{2E41441D-59E3-4B9A-ACD3-DD10E299993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 xmlns:a16="http://schemas.microsoft.com/office/drawing/2014/main" id="{787F38A5-0750-48F3-8331-AEDE2482F559}"/>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105943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9E3CD9-3115-4EF9-B1A3-4459C9A415D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 xmlns:a16="http://schemas.microsoft.com/office/drawing/2014/main" id="{EFCB3910-D2AA-4A2F-9FA3-C35C8AE1F6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25410843-D255-4D1A-B974-0C81902DBA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 xmlns:a16="http://schemas.microsoft.com/office/drawing/2014/main" id="{1856D055-F9BB-4DDD-9BEE-54CF311109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7E29268-F576-47A3-8871-AB9DC0E82A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 xmlns:a16="http://schemas.microsoft.com/office/drawing/2014/main" id="{B4F67342-2EC6-491F-BE0E-17F36A30B4D0}"/>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8" name="Footer Placeholder 7">
            <a:extLst>
              <a:ext uri="{FF2B5EF4-FFF2-40B4-BE49-F238E27FC236}">
                <a16:creationId xmlns="" xmlns:a16="http://schemas.microsoft.com/office/drawing/2014/main" id="{B5493597-D2C1-41AD-A890-95BD50C4FAC2}"/>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 xmlns:a16="http://schemas.microsoft.com/office/drawing/2014/main" id="{A3E92FD5-5F4F-4C8F-A0AA-5FA8F122A787}"/>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380456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8DA9C6-E6E8-481E-8942-F8CA7B17FD0E}"/>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 xmlns:a16="http://schemas.microsoft.com/office/drawing/2014/main" id="{BEE47EF2-2316-4F65-902B-F2B15238028C}"/>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4" name="Footer Placeholder 3">
            <a:extLst>
              <a:ext uri="{FF2B5EF4-FFF2-40B4-BE49-F238E27FC236}">
                <a16:creationId xmlns="" xmlns:a16="http://schemas.microsoft.com/office/drawing/2014/main" id="{763A4B20-144E-4046-9C91-309787456DDE}"/>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 xmlns:a16="http://schemas.microsoft.com/office/drawing/2014/main" id="{ED8A7A22-EDE9-46C1-9716-33A1142E6EDC}"/>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117022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88E683D-493E-4934-8827-E5B2D2E6071B}"/>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3" name="Footer Placeholder 2">
            <a:extLst>
              <a:ext uri="{FF2B5EF4-FFF2-40B4-BE49-F238E27FC236}">
                <a16:creationId xmlns="" xmlns:a16="http://schemas.microsoft.com/office/drawing/2014/main" id="{9607A2B4-E164-4AD0-BF5F-8ACC9EC5249D}"/>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 xmlns:a16="http://schemas.microsoft.com/office/drawing/2014/main" id="{C4253B74-EA1C-4DB1-8941-1B2714EA74B3}"/>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3303597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075375-FF3B-4ADA-A296-C2F9A5D0FC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 xmlns:a16="http://schemas.microsoft.com/office/drawing/2014/main" id="{D29406C2-AD54-493D-A3BE-5F2DC630FB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 xmlns:a16="http://schemas.microsoft.com/office/drawing/2014/main" id="{56D9CA76-E679-4015-9066-855BA2397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3982DC9-E6EA-47DC-A287-3ECE796432CF}"/>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6" name="Footer Placeholder 5">
            <a:extLst>
              <a:ext uri="{FF2B5EF4-FFF2-40B4-BE49-F238E27FC236}">
                <a16:creationId xmlns="" xmlns:a16="http://schemas.microsoft.com/office/drawing/2014/main" id="{494A2419-23AA-4884-BD73-5F0C8493E45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 xmlns:a16="http://schemas.microsoft.com/office/drawing/2014/main" id="{0310B6A0-C3AA-4BD9-84A8-00B0D0DBDCF3}"/>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209816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D9594A-4A41-4219-BA65-E3D9A57A36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 xmlns:a16="http://schemas.microsoft.com/office/drawing/2014/main" id="{EAE5DA00-E11C-4DD8-A7CB-6692341D2E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 xmlns:a16="http://schemas.microsoft.com/office/drawing/2014/main" id="{32D3AF13-86BE-4AEF-8FD1-5B374CC0D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4E0ADD3-50FA-4CF6-9605-C3CD19F55A73}"/>
              </a:ext>
            </a:extLst>
          </p:cNvPr>
          <p:cNvSpPr>
            <a:spLocks noGrp="1"/>
          </p:cNvSpPr>
          <p:nvPr>
            <p:ph type="dt" sz="half" idx="10"/>
          </p:nvPr>
        </p:nvSpPr>
        <p:spPr/>
        <p:txBody>
          <a:bodyPr/>
          <a:lstStyle/>
          <a:p>
            <a:fld id="{2A6434C0-3FA5-4F29-9AC8-23689A7F31BB}" type="datetimeFigureOut">
              <a:rPr lang="en-ZA" smtClean="0"/>
              <a:pPr/>
              <a:t>2022/02/17</a:t>
            </a:fld>
            <a:endParaRPr lang="en-ZA"/>
          </a:p>
        </p:txBody>
      </p:sp>
      <p:sp>
        <p:nvSpPr>
          <p:cNvPr id="6" name="Footer Placeholder 5">
            <a:extLst>
              <a:ext uri="{FF2B5EF4-FFF2-40B4-BE49-F238E27FC236}">
                <a16:creationId xmlns="" xmlns:a16="http://schemas.microsoft.com/office/drawing/2014/main" id="{D26DFECA-EAD3-4F3D-93A3-4F0A4223A19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 xmlns:a16="http://schemas.microsoft.com/office/drawing/2014/main" id="{3D500742-9E53-4771-A74D-9F48472F9BCD}"/>
              </a:ext>
            </a:extLst>
          </p:cNvPr>
          <p:cNvSpPr>
            <a:spLocks noGrp="1"/>
          </p:cNvSpPr>
          <p:nvPr>
            <p:ph type="sldNum" sz="quarter" idx="12"/>
          </p:nvPr>
        </p:nvSpPr>
        <p:spPr/>
        <p:txBody>
          <a:bodyPr/>
          <a:lstStyle/>
          <a:p>
            <a:fld id="{2C1D07FA-F1FA-499D-926C-C65FBF151797}" type="slidenum">
              <a:rPr lang="en-ZA" smtClean="0"/>
              <a:pPr/>
              <a:t>‹#›</a:t>
            </a:fld>
            <a:endParaRPr lang="en-ZA"/>
          </a:p>
        </p:txBody>
      </p:sp>
    </p:spTree>
    <p:extLst>
      <p:ext uri="{BB962C8B-B14F-4D97-AF65-F5344CB8AC3E}">
        <p14:creationId xmlns:p14="http://schemas.microsoft.com/office/powerpoint/2010/main" val="405119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9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D6CFE0D-741B-4E2F-BBC7-079959E1D9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 xmlns:a16="http://schemas.microsoft.com/office/drawing/2014/main" id="{F697F814-540D-4CD6-8A53-70061FF948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0C066278-124A-411F-942F-B960223881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434C0-3FA5-4F29-9AC8-23689A7F31BB}" type="datetimeFigureOut">
              <a:rPr lang="en-ZA" smtClean="0"/>
              <a:pPr/>
              <a:t>2022/02/17</a:t>
            </a:fld>
            <a:endParaRPr lang="en-ZA"/>
          </a:p>
        </p:txBody>
      </p:sp>
      <p:sp>
        <p:nvSpPr>
          <p:cNvPr id="5" name="Footer Placeholder 4">
            <a:extLst>
              <a:ext uri="{FF2B5EF4-FFF2-40B4-BE49-F238E27FC236}">
                <a16:creationId xmlns="" xmlns:a16="http://schemas.microsoft.com/office/drawing/2014/main" id="{12224475-D3AC-4252-8EE7-8B6F71AB1C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 xmlns:a16="http://schemas.microsoft.com/office/drawing/2014/main" id="{9C192DA0-9847-4610-B35F-7869771019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D07FA-F1FA-499D-926C-C65FBF151797}" type="slidenum">
              <a:rPr lang="en-ZA" smtClean="0"/>
              <a:pPr/>
              <a:t>‹#›</a:t>
            </a:fld>
            <a:endParaRPr lang="en-ZA"/>
          </a:p>
        </p:txBody>
      </p:sp>
    </p:spTree>
    <p:extLst>
      <p:ext uri="{BB962C8B-B14F-4D97-AF65-F5344CB8AC3E}">
        <p14:creationId xmlns:p14="http://schemas.microsoft.com/office/powerpoint/2010/main" val="2898368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D6CFE0D-741B-4E2F-BBC7-079959E1D9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 xmlns:a16="http://schemas.microsoft.com/office/drawing/2014/main" id="{F697F814-540D-4CD6-8A53-70061FF948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0C066278-124A-411F-942F-B960223881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434C0-3FA5-4F29-9AC8-23689A7F31BB}" type="datetimeFigureOut">
              <a:rPr lang="en-ZA" smtClean="0"/>
              <a:pPr/>
              <a:t>2022/02/17</a:t>
            </a:fld>
            <a:endParaRPr lang="en-ZA"/>
          </a:p>
        </p:txBody>
      </p:sp>
      <p:sp>
        <p:nvSpPr>
          <p:cNvPr id="5" name="Footer Placeholder 4">
            <a:extLst>
              <a:ext uri="{FF2B5EF4-FFF2-40B4-BE49-F238E27FC236}">
                <a16:creationId xmlns="" xmlns:a16="http://schemas.microsoft.com/office/drawing/2014/main" id="{12224475-D3AC-4252-8EE7-8B6F71AB1C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 xmlns:a16="http://schemas.microsoft.com/office/drawing/2014/main" id="{9C192DA0-9847-4610-B35F-7869771019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D07FA-F1FA-499D-926C-C65FBF151797}" type="slidenum">
              <a:rPr lang="en-ZA" smtClean="0"/>
              <a:pPr/>
              <a:t>‹#›</a:t>
            </a:fld>
            <a:endParaRPr lang="en-ZA"/>
          </a:p>
        </p:txBody>
      </p:sp>
    </p:spTree>
    <p:extLst>
      <p:ext uri="{BB962C8B-B14F-4D97-AF65-F5344CB8AC3E}">
        <p14:creationId xmlns:p14="http://schemas.microsoft.com/office/powerpoint/2010/main" val="2457644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3000" b="-13000"/>
          </a:stretch>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7CE583C1-9938-44F7-9975-BCF10F2ABA0A}"/>
              </a:ext>
            </a:extLst>
          </p:cNvPr>
          <p:cNvSpPr/>
          <p:nvPr/>
        </p:nvSpPr>
        <p:spPr>
          <a:xfrm>
            <a:off x="0" y="5976730"/>
            <a:ext cx="12192000" cy="8812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7" name="Picture 6" descr="Text&#10;&#10;Description automatically generated">
            <a:extLst>
              <a:ext uri="{FF2B5EF4-FFF2-40B4-BE49-F238E27FC236}">
                <a16:creationId xmlns="" xmlns:a16="http://schemas.microsoft.com/office/drawing/2014/main" id="{FB1323A7-E4DD-4394-A7F5-37144C64EE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732" y="6029738"/>
            <a:ext cx="1992398" cy="848329"/>
          </a:xfrm>
          <a:prstGeom prst="rect">
            <a:avLst/>
          </a:prstGeom>
        </p:spPr>
      </p:pic>
      <p:pic>
        <p:nvPicPr>
          <p:cNvPr id="8" name="Graphic 7">
            <a:extLst>
              <a:ext uri="{FF2B5EF4-FFF2-40B4-BE49-F238E27FC236}">
                <a16:creationId xmlns="" xmlns:a16="http://schemas.microsoft.com/office/drawing/2014/main" id="{2A778D4F-1A4E-4023-AC08-2FFC8D3D9188}"/>
              </a:ext>
            </a:extLst>
          </p:cNvPr>
          <p:cNvPicPr>
            <a:picLocks noChangeAspect="1"/>
          </p:cNvPicPr>
          <p:nvPr/>
        </p:nvPicPr>
        <p:blipFill>
          <a:blip r:embed="rId4" cstate="print">
            <a:extLst>
              <a:ext uri="{96DAC541-7B7A-43D3-8B79-37D633B846F1}">
                <asvg:svgBlip xmlns:asvg="http://schemas.microsoft.com/office/drawing/2016/SVG/main" xmlns="" r:embed="rId5"/>
              </a:ext>
            </a:extLst>
          </a:blip>
          <a:stretch>
            <a:fillRect/>
          </a:stretch>
        </p:blipFill>
        <p:spPr>
          <a:xfrm>
            <a:off x="11039061" y="5969956"/>
            <a:ext cx="1031245" cy="1006692"/>
          </a:xfrm>
          <a:prstGeom prst="rect">
            <a:avLst/>
          </a:prstGeom>
        </p:spPr>
      </p:pic>
    </p:spTree>
    <p:extLst>
      <p:ext uri="{BB962C8B-B14F-4D97-AF65-F5344CB8AC3E}">
        <p14:creationId xmlns:p14="http://schemas.microsoft.com/office/powerpoint/2010/main" val="4071208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249" y="26798"/>
            <a:ext cx="10300695" cy="690663"/>
          </a:xfrm>
        </p:spPr>
        <p:txBody>
          <a:bodyPr>
            <a:noAutofit/>
          </a:bodyPr>
          <a:lstStyle/>
          <a:p>
            <a:pPr algn="ct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SECOND QUARTER 2021/22 PERFORMANCE HIGHLIGHTS</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t>
            </a:r>
            <a:endParaRPr lang="en-ZA" sz="2800"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 xmlns:a16="http://schemas.microsoft.com/office/drawing/2014/main" id="{C85A8068-D823-4981-8422-77CA3643B0D4}"/>
              </a:ext>
            </a:extLst>
          </p:cNvPr>
          <p:cNvSpPr>
            <a:spLocks noGrp="1"/>
          </p:cNvSpPr>
          <p:nvPr>
            <p:ph idx="1"/>
          </p:nvPr>
        </p:nvSpPr>
        <p:spPr>
          <a:xfrm>
            <a:off x="1692166" y="703385"/>
            <a:ext cx="10349779" cy="4612685"/>
          </a:xfrm>
        </p:spPr>
        <p:txBody>
          <a:bodyPr>
            <a:normAutofit/>
          </a:bodyPr>
          <a:lstStyle/>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No incidents of wasteful and fruitless expenditure reported during quarter under review, and no reported irregular transactions for the current financial year;</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No reported cases of fraud and corruption during the period under review;</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A cumulative figure of 4127 jobs to be created was achieved;</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The number of SLP development projects completed for the quarter is 34;</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Total number of licenses processed = 304, number of licences with 50% and greater HDSA participation = 284, = 93.42% compliance;</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Clean Fuels 2 Regulations developed for promulgation; Biofuels Mandatory Blending Regulations developed for promulgation and LPG Strategy approved were published;</a:t>
            </a:r>
          </a:p>
          <a:p>
            <a:pPr marL="0" indent="0" algn="just">
              <a:lnSpc>
                <a:spcPct val="100000"/>
              </a:lnSpc>
              <a:buNone/>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5949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C85A8068-D823-4981-8422-77CA3643B0D4}"/>
              </a:ext>
            </a:extLst>
          </p:cNvPr>
          <p:cNvSpPr>
            <a:spLocks noGrp="1"/>
          </p:cNvSpPr>
          <p:nvPr>
            <p:ph idx="1"/>
          </p:nvPr>
        </p:nvSpPr>
        <p:spPr>
          <a:xfrm>
            <a:off x="1692166" y="801858"/>
            <a:ext cx="10499834" cy="4557929"/>
          </a:xfrm>
        </p:spPr>
        <p:txBody>
          <a:bodyPr>
            <a:normAutofit/>
          </a:bodyPr>
          <a:lstStyle/>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Draft National Petroleum Company Bill developed and submitted to Cabinet for approval;</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Report on stakeholder consultation with respect to Greenhouse gas assessment and reporting framework produced;</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Draft energy statistics reports developed;</a:t>
            </a:r>
          </a:p>
          <a:p>
            <a:pPr>
              <a:lnSpc>
                <a:spcPct val="16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A total of 261 accident-initiated investigations were completed from April 2021 to September 2021;</a:t>
            </a:r>
          </a:p>
          <a:p>
            <a:pPr>
              <a:lnSpc>
                <a:spcPct val="16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Issued RFP in April 2021 for 2 600 MW from renewable energy (Bid Window 6);</a:t>
            </a:r>
          </a:p>
          <a:p>
            <a:pPr>
              <a:lnSpc>
                <a:spcPct val="16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Produced a report on the consultation with municipalities on their submitted energy consumption baselines and EEDSM project plans;</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7 034 households connected to non-grid;</a:t>
            </a: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p:txBody>
      </p:sp>
      <p:sp>
        <p:nvSpPr>
          <p:cNvPr id="6" name="Title 1">
            <a:extLst>
              <a:ext uri="{FF2B5EF4-FFF2-40B4-BE49-F238E27FC236}">
                <a16:creationId xmlns="" xmlns:a16="http://schemas.microsoft.com/office/drawing/2014/main" id="{8DB841B7-A2F3-4C77-8F09-DBA0973F2A79}"/>
              </a:ext>
            </a:extLst>
          </p:cNvPr>
          <p:cNvSpPr>
            <a:spLocks noGrp="1"/>
          </p:cNvSpPr>
          <p:nvPr>
            <p:ph type="title"/>
          </p:nvPr>
        </p:nvSpPr>
        <p:spPr>
          <a:xfrm>
            <a:off x="1741249" y="26798"/>
            <a:ext cx="10300695" cy="690663"/>
          </a:xfrm>
        </p:spPr>
        <p:txBody>
          <a:bodyPr>
            <a:noAutofit/>
          </a:bodyPr>
          <a:lstStyle/>
          <a:p>
            <a:pPr algn="ct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SECOND QUARTER 2021/22 PERFORMANCE HIGHLIGHTS</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3589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249" y="0"/>
            <a:ext cx="10272559" cy="803204"/>
          </a:xfrm>
        </p:spPr>
        <p:txBody>
          <a:bodyPr>
            <a:noAutofit/>
          </a:bodyPr>
          <a:lstStyle/>
          <a:p>
            <a:pPr algn="ct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SECOND QUARTER 2021/22 PERFORMANCE HIGHLIGHTS</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t>
            </a:r>
            <a:endParaRPr lang="en-ZA" sz="2800"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 xmlns:a16="http://schemas.microsoft.com/office/drawing/2014/main" id="{C85A8068-D823-4981-8422-77CA3643B0D4}"/>
              </a:ext>
            </a:extLst>
          </p:cNvPr>
          <p:cNvSpPr>
            <a:spLocks noGrp="1"/>
          </p:cNvSpPr>
          <p:nvPr>
            <p:ph idx="1"/>
          </p:nvPr>
        </p:nvSpPr>
        <p:spPr>
          <a:xfrm>
            <a:off x="1741249" y="722076"/>
            <a:ext cx="10272559" cy="4879273"/>
          </a:xfrm>
        </p:spPr>
        <p:txBody>
          <a:bodyPr>
            <a:noAutofit/>
          </a:bodyPr>
          <a:lstStyle/>
          <a:p>
            <a:pPr algn="just">
              <a:lnSpc>
                <a:spcPct val="16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A report with respect  to 29 687 additional households connected to Grid electrification produce;</a:t>
            </a:r>
          </a:p>
          <a:p>
            <a:pPr algn="just">
              <a:lnSpc>
                <a:spcPct val="16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Produced a report on monitoring of </a:t>
            </a:r>
            <a:r>
              <a:rPr lang="en-US" sz="1600" dirty="0" err="1">
                <a:latin typeface="Arial" panose="020B0604020202020204" pitchFamily="34" charset="0"/>
                <a:cs typeface="Arial" panose="020B0604020202020204" pitchFamily="34" charset="0"/>
              </a:rPr>
              <a:t>Koeberg’s</a:t>
            </a:r>
            <a:r>
              <a:rPr lang="en-US" sz="1600" dirty="0">
                <a:latin typeface="Arial" panose="020B0604020202020204" pitchFamily="34" charset="0"/>
                <a:cs typeface="Arial" panose="020B0604020202020204" pitchFamily="34" charset="0"/>
              </a:rPr>
              <a:t> Plant Life Extension Plan through established Technical Oversight Committee meetings;</a:t>
            </a:r>
          </a:p>
          <a:p>
            <a:pPr algn="just">
              <a:lnSpc>
                <a:spcPct val="16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41 Nuclear Authorization applications received. 41 processed and approved. 31 met turnaround time. 10 did not meet the turnaround time. % performance is 75.6%; and</a:t>
            </a:r>
          </a:p>
          <a:p>
            <a:pPr algn="just">
              <a:lnSpc>
                <a:spcPct val="16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10 Nuclear Compliance Safeguards Inspections conducted, and 5 nuclear security compliance inspections reports approved. </a:t>
            </a: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Ø"/>
            </a:pP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5275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010" y="83058"/>
            <a:ext cx="10450750" cy="690663"/>
          </a:xfrm>
        </p:spPr>
        <p:txBody>
          <a:bodyPr>
            <a:noAutofit/>
          </a:bodyPr>
          <a:lstStyle/>
          <a:p>
            <a:r>
              <a:rPr lang="en-US" sz="2800" b="1" dirty="0">
                <a:latin typeface="Arial" panose="020B0604020202020204" pitchFamily="34" charset="0"/>
                <a:cs typeface="Arial" panose="020B0604020202020204" pitchFamily="34" charset="0"/>
              </a:rPr>
              <a:t>SECOND QUARTER 2021/22 PERFORMANCE CHALLENGES </a:t>
            </a:r>
            <a:endParaRPr lang="en-ZA" sz="2800"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 xmlns:a16="http://schemas.microsoft.com/office/drawing/2014/main" id="{6DCAA9FB-2F9F-4C15-AE53-FD235AC771CE}"/>
              </a:ext>
            </a:extLst>
          </p:cNvPr>
          <p:cNvSpPr>
            <a:spLocks noGrp="1"/>
          </p:cNvSpPr>
          <p:nvPr>
            <p:ph idx="1"/>
          </p:nvPr>
        </p:nvSpPr>
        <p:spPr>
          <a:xfrm>
            <a:off x="1702676" y="588579"/>
            <a:ext cx="10258096" cy="4772315"/>
          </a:xfrm>
        </p:spPr>
        <p:txBody>
          <a:bodyPr>
            <a:normAutofit/>
          </a:bodyPr>
          <a:lstStyle/>
          <a:p>
            <a:pPr>
              <a:buFont typeface="Wingdings" panose="05000000000000000000" pitchFamily="2" charset="2"/>
              <a:buChar char="Ø"/>
            </a:pPr>
            <a:endParaRPr lang="en-US" sz="1200" dirty="0">
              <a:latin typeface="Arial" panose="020B0604020202020204" pitchFamily="34" charset="0"/>
              <a:cs typeface="Arial" panose="020B0604020202020204" pitchFamily="34" charset="0"/>
            </a:endParaRPr>
          </a:p>
          <a:p>
            <a:pPr marL="0" indent="0">
              <a:buNone/>
            </a:pPr>
            <a:endParaRPr lang="en-US" sz="1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 xmlns:a16="http://schemas.microsoft.com/office/drawing/2014/main" id="{6263AD9B-78F1-46D7-B2D1-C4633DE259E8}"/>
              </a:ext>
            </a:extLst>
          </p:cNvPr>
          <p:cNvSpPr txBox="1"/>
          <p:nvPr/>
        </p:nvSpPr>
        <p:spPr>
          <a:xfrm>
            <a:off x="1702676" y="717453"/>
            <a:ext cx="10258096" cy="4847994"/>
          </a:xfrm>
          <a:prstGeom prst="rect">
            <a:avLst/>
          </a:prstGeom>
          <a:noFill/>
        </p:spPr>
        <p:txBody>
          <a:bodyPr wrap="square">
            <a:spAutoFit/>
          </a:bodyPr>
          <a:lstStyle/>
          <a:p>
            <a:pPr marL="171450" indent="-171450" algn="just">
              <a:lnSpc>
                <a:spcPct val="150000"/>
              </a:lnSpc>
              <a:buFont typeface="Wingdings" panose="05000000000000000000" pitchFamily="2" charset="2"/>
              <a:buChar char="Ø"/>
            </a:pPr>
            <a:r>
              <a:rPr kumimoji="0" lang="en-US" sz="160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9 out of 11 quarterly reports were finalised and submitted for approval namely; NERSA, MINTEK, SADPMR, SDT, MHSC,CGS, NNR,NRWDI and SANEDI were finalised and submitted for approval. Schedule 2 public entities (CEF and NECSA) require in-depths analysis and more diligence, hence the delay;</a:t>
            </a:r>
          </a:p>
          <a:p>
            <a:pPr marL="171450" indent="-171450" algn="just">
              <a:lnSpc>
                <a:spcPct val="150000"/>
              </a:lnSpc>
              <a:buFont typeface="Wingdings" panose="05000000000000000000" pitchFamily="2" charset="2"/>
              <a:buChar char="Ø"/>
            </a:pPr>
            <a:r>
              <a:rPr kumimoji="0" lang="en-US" sz="160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7 out of 11 entities Annual Reports were tabled in Parliament namely; CGS, MHSC, Mintek, NERSA, NNR, NRWDI and SDT. CEF, SADPMR and NECSA group Annual Reports were not tabled in Parliament due to delays in finalizing of 2020/21 audits;</a:t>
            </a:r>
          </a:p>
          <a:p>
            <a:pPr marL="171450" indent="-171450" algn="just">
              <a:lnSpc>
                <a:spcPct val="150000"/>
              </a:lnSpc>
              <a:buFont typeface="Wingdings" panose="05000000000000000000" pitchFamily="2" charset="2"/>
              <a:buChar char="Ø"/>
            </a:pPr>
            <a:r>
              <a:rPr kumimoji="0" lang="en-US" sz="160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There is no report  on the number of Black Industrialists for this quarter. The information is in the process of being verified;</a:t>
            </a:r>
          </a:p>
          <a:p>
            <a:pPr marL="171450" indent="-171450" algn="just">
              <a:lnSpc>
                <a:spcPct val="150000"/>
              </a:lnSpc>
              <a:buFont typeface="Wingdings" panose="05000000000000000000" pitchFamily="2" charset="2"/>
              <a:buChar char="Ø"/>
            </a:pPr>
            <a:r>
              <a:rPr kumimoji="0" lang="en-US" sz="160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 number of legal compliance inspections conducted for the quarter is 29. A catch-up plan will be in place for Q3 and Q4;</a:t>
            </a:r>
          </a:p>
          <a:p>
            <a:pPr marL="171450" indent="-171450" algn="just">
              <a:lnSpc>
                <a:spcPct val="150000"/>
              </a:lnSpc>
              <a:buFont typeface="Wingdings" panose="05000000000000000000" pitchFamily="2" charset="2"/>
              <a:buChar char="Ø"/>
            </a:pPr>
            <a:r>
              <a:rPr kumimoji="0" lang="en-US" sz="160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233 retail site compliance inspections were conducted this quarter. A quarterly target of 319  was partially achieved resulting in a shortfall of 14.This was due to less complaints received from the community during the quarter;</a:t>
            </a:r>
          </a:p>
        </p:txBody>
      </p:sp>
    </p:spTree>
    <p:extLst>
      <p:ext uri="{BB962C8B-B14F-4D97-AF65-F5344CB8AC3E}">
        <p14:creationId xmlns:p14="http://schemas.microsoft.com/office/powerpoint/2010/main" val="1507798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6DCAA9FB-2F9F-4C15-AE53-FD235AC771CE}"/>
              </a:ext>
            </a:extLst>
          </p:cNvPr>
          <p:cNvSpPr>
            <a:spLocks noGrp="1"/>
          </p:cNvSpPr>
          <p:nvPr>
            <p:ph idx="1"/>
          </p:nvPr>
        </p:nvSpPr>
        <p:spPr>
          <a:xfrm>
            <a:off x="1702676" y="588579"/>
            <a:ext cx="10258096" cy="4772315"/>
          </a:xfrm>
        </p:spPr>
        <p:txBody>
          <a:bodyPr>
            <a:normAutofit/>
          </a:bodyPr>
          <a:lstStyle/>
          <a:p>
            <a:pPr>
              <a:buFont typeface="Wingdings" panose="05000000000000000000" pitchFamily="2" charset="2"/>
              <a:buChar char="Ø"/>
            </a:pPr>
            <a:endParaRPr lang="en-US" sz="1200" dirty="0">
              <a:latin typeface="Arial" panose="020B0604020202020204" pitchFamily="34" charset="0"/>
              <a:cs typeface="Arial" panose="020B0604020202020204" pitchFamily="34" charset="0"/>
            </a:endParaRPr>
          </a:p>
          <a:p>
            <a:pPr marL="0" indent="0">
              <a:buNone/>
            </a:pPr>
            <a:endParaRPr lang="en-US" sz="1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 xmlns:a16="http://schemas.microsoft.com/office/drawing/2014/main" id="{6263AD9B-78F1-46D7-B2D1-C4633DE259E8}"/>
              </a:ext>
            </a:extLst>
          </p:cNvPr>
          <p:cNvSpPr txBox="1"/>
          <p:nvPr/>
        </p:nvSpPr>
        <p:spPr>
          <a:xfrm>
            <a:off x="1595273" y="993152"/>
            <a:ext cx="10404073" cy="4478662"/>
          </a:xfrm>
          <a:prstGeom prst="rect">
            <a:avLst/>
          </a:prstGeom>
          <a:noFill/>
        </p:spPr>
        <p:txBody>
          <a:bodyPr wrap="square">
            <a:spAutoFit/>
          </a:bodyPr>
          <a:lstStyle/>
          <a:p>
            <a:pPr marL="171450" indent="-171450" algn="just">
              <a:lnSpc>
                <a:spcPct val="150000"/>
              </a:lnSpc>
              <a:buFont typeface="Wingdings" panose="05000000000000000000" pitchFamily="2" charset="2"/>
              <a:buChar char="Ø"/>
            </a:pPr>
            <a:r>
              <a:rPr kumimoji="0" lang="en-US" sz="160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 number of legal compliance inspections conducted for the quarter is 29. A quarterly target of 37 was partially achieved resulting in a shortfall of 8; and no fuel samples were tested during the quarter;</a:t>
            </a:r>
          </a:p>
          <a:p>
            <a:pPr marL="171450" indent="-171450" algn="just">
              <a:lnSpc>
                <a:spcPct val="150000"/>
              </a:lnSpc>
              <a:buFont typeface="Wingdings" panose="05000000000000000000" pitchFamily="2" charset="2"/>
              <a:buChar char="Ø"/>
            </a:pPr>
            <a:r>
              <a:rPr kumimoji="0" lang="en-US" sz="160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Delays due to further consultations with the main stakeholder with respect to NERA Bill; </a:t>
            </a:r>
          </a:p>
          <a:p>
            <a:pPr marL="171450" indent="-171450" algn="just">
              <a:lnSpc>
                <a:spcPct val="150000"/>
              </a:lnSpc>
              <a:buFont typeface="Wingdings" panose="05000000000000000000" pitchFamily="2" charset="2"/>
              <a:buChar char="Ø"/>
            </a:pPr>
            <a:r>
              <a:rPr kumimoji="0" lang="en-US" sz="160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There was a request to </a:t>
            </a:r>
            <a:r>
              <a:rPr kumimoji="0" lang="en-US" sz="160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prioritise</a:t>
            </a:r>
            <a:r>
              <a:rPr kumimoji="0" lang="en-US" sz="160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the Electricity Pricing Policy with respect to the ERA Bill;</a:t>
            </a:r>
          </a:p>
          <a:p>
            <a:pPr marL="171450" indent="-171450" algn="just">
              <a:lnSpc>
                <a:spcPct val="150000"/>
              </a:lnSpc>
              <a:buFont typeface="Wingdings" panose="05000000000000000000" pitchFamily="2" charset="2"/>
              <a:buChar char="Ø"/>
            </a:pPr>
            <a:r>
              <a:rPr kumimoji="0" lang="en-US" sz="160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There were Delays in </a:t>
            </a:r>
            <a:r>
              <a:rPr kumimoji="0" lang="en-US" sz="160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finalising</a:t>
            </a:r>
            <a:r>
              <a:rPr kumimoji="0" lang="en-US" sz="160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external stakeholder consultations for the draft  beneficiation masterplan; and</a:t>
            </a:r>
          </a:p>
          <a:p>
            <a:pPr marL="171450" indent="-171450" algn="just">
              <a:lnSpc>
                <a:spcPct val="150000"/>
              </a:lnSpc>
              <a:buFont typeface="Wingdings" panose="05000000000000000000" pitchFamily="2" charset="2"/>
              <a:buChar char="Ø"/>
            </a:pPr>
            <a:r>
              <a:rPr kumimoji="0" lang="en-US" sz="160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Regarding the Radioactive Waste Management Fund bill the bill had to be redrafted to reflect the Ministerial Cluster's and OCSLA recommendations;</a:t>
            </a:r>
          </a:p>
          <a:p>
            <a:pPr marL="171450" indent="-1714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There were 26 fatalities from April to September 2021 compared to 23 fatalities in the same period of the previous financial year;</a:t>
            </a:r>
          </a:p>
          <a:p>
            <a:pPr marL="171450" indent="-1714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There were 1005  injuries from April to September 2021 compared to 690 injuries in the same period of the previous financial year;</a:t>
            </a:r>
          </a:p>
          <a:p>
            <a:pPr algn="just">
              <a:lnSpc>
                <a:spcPct val="150000"/>
              </a:lnSpc>
            </a:pPr>
            <a:endParaRPr kumimoji="0" lang="en-US" sz="160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0" name="Title 1">
            <a:extLst>
              <a:ext uri="{FF2B5EF4-FFF2-40B4-BE49-F238E27FC236}">
                <a16:creationId xmlns="" xmlns:a16="http://schemas.microsoft.com/office/drawing/2014/main" id="{A7CA0A4F-DDC2-45DD-BFCF-37A91E9793B3}"/>
              </a:ext>
            </a:extLst>
          </p:cNvPr>
          <p:cNvSpPr>
            <a:spLocks noGrp="1"/>
          </p:cNvSpPr>
          <p:nvPr>
            <p:ph type="title"/>
          </p:nvPr>
        </p:nvSpPr>
        <p:spPr>
          <a:xfrm>
            <a:off x="1673010" y="83058"/>
            <a:ext cx="10450750" cy="690663"/>
          </a:xfrm>
        </p:spPr>
        <p:txBody>
          <a:bodyPr>
            <a:noAutofit/>
          </a:bodyPr>
          <a:lstStyle/>
          <a:p>
            <a:r>
              <a:rPr lang="en-US" sz="2800" b="1" dirty="0">
                <a:latin typeface="Arial" panose="020B0604020202020204" pitchFamily="34" charset="0"/>
                <a:cs typeface="Arial" panose="020B0604020202020204" pitchFamily="34" charset="0"/>
              </a:rPr>
              <a:t>SECOND QUARTER 2021/22 PERFORMANCE CHALLENGES </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7333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6DCAA9FB-2F9F-4C15-AE53-FD235AC771CE}"/>
              </a:ext>
            </a:extLst>
          </p:cNvPr>
          <p:cNvSpPr>
            <a:spLocks noGrp="1"/>
          </p:cNvSpPr>
          <p:nvPr>
            <p:ph idx="1"/>
          </p:nvPr>
        </p:nvSpPr>
        <p:spPr>
          <a:xfrm>
            <a:off x="1702676" y="588579"/>
            <a:ext cx="10258096" cy="4772315"/>
          </a:xfrm>
        </p:spPr>
        <p:txBody>
          <a:bodyPr>
            <a:normAutofit/>
          </a:bodyPr>
          <a:lstStyle/>
          <a:p>
            <a:pPr>
              <a:buFont typeface="Wingdings" panose="05000000000000000000" pitchFamily="2" charset="2"/>
              <a:buChar char="Ø"/>
            </a:pPr>
            <a:endParaRPr lang="en-US" sz="12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2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 xmlns:a16="http://schemas.microsoft.com/office/drawing/2014/main" id="{475301A8-EBC1-47AC-B706-102C0B5E1CDA}"/>
              </a:ext>
            </a:extLst>
          </p:cNvPr>
          <p:cNvSpPr txBox="1"/>
          <p:nvPr/>
        </p:nvSpPr>
        <p:spPr>
          <a:xfrm>
            <a:off x="1695940" y="1039371"/>
            <a:ext cx="10157012" cy="2185214"/>
          </a:xfrm>
          <a:prstGeom prst="rect">
            <a:avLst/>
          </a:prstGeom>
          <a:noFill/>
        </p:spPr>
        <p:txBody>
          <a:bodyPr wrap="square">
            <a:spAutoFit/>
          </a:bodyPr>
          <a:lstStyle/>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A total of 615 occupational diseases were reported  compared to 293  cases reported during the same period in 2020/21;</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4000 inspections and audits were conducted in the first and second quarters instead of 4198; and</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No Issue to the market RFP for 513 MW from storage, timelines had to be reviewed taking into account request from potential bidders'  technical and risk allocations discussed with Eskom corrective measures.</a:t>
            </a:r>
          </a:p>
          <a:p>
            <a:pPr algn="just"/>
            <a:endParaRPr lang="en-US" sz="1600" b="1" dirty="0">
              <a:latin typeface="Arial" panose="020B0604020202020204" pitchFamily="34" charset="0"/>
              <a:cs typeface="Arial" panose="020B0604020202020204" pitchFamily="34" charset="0"/>
            </a:endParaRPr>
          </a:p>
        </p:txBody>
      </p:sp>
      <p:sp>
        <p:nvSpPr>
          <p:cNvPr id="8" name="Title 1">
            <a:extLst>
              <a:ext uri="{FF2B5EF4-FFF2-40B4-BE49-F238E27FC236}">
                <a16:creationId xmlns="" xmlns:a16="http://schemas.microsoft.com/office/drawing/2014/main" id="{BD449C40-FE88-49CB-970A-A9470C9AC4D5}"/>
              </a:ext>
            </a:extLst>
          </p:cNvPr>
          <p:cNvSpPr>
            <a:spLocks noGrp="1"/>
          </p:cNvSpPr>
          <p:nvPr>
            <p:ph type="title"/>
          </p:nvPr>
        </p:nvSpPr>
        <p:spPr>
          <a:xfrm>
            <a:off x="1659362" y="110354"/>
            <a:ext cx="10450750" cy="690663"/>
          </a:xfrm>
        </p:spPr>
        <p:txBody>
          <a:bodyPr>
            <a:noAutofit/>
          </a:bodyPr>
          <a:lstStyle/>
          <a:p>
            <a:r>
              <a:rPr lang="en-US" sz="2800" b="1" dirty="0">
                <a:latin typeface="Arial" panose="020B0604020202020204" pitchFamily="34" charset="0"/>
                <a:cs typeface="Arial" panose="020B0604020202020204" pitchFamily="34" charset="0"/>
              </a:rPr>
              <a:t>SECOND QUARTER 2021/22 PERFORMANCE CHALLENGES </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5189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249" y="60799"/>
            <a:ext cx="10077711" cy="683145"/>
          </a:xfrm>
        </p:spPr>
        <p:txBody>
          <a:bodyPr>
            <a:noAutofit/>
          </a:bodyPr>
          <a:lstStyle/>
          <a:p>
            <a:pPr algn="ct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THIRD QUARTER 2021/22 PERFORMANCE HIGHLIGHTS</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t>
            </a:r>
            <a:endParaRPr lang="en-ZA" sz="2800" b="1"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 xmlns:a16="http://schemas.microsoft.com/office/drawing/2014/main" id="{913A67AD-7C13-4B7E-994B-71493464BFD2}"/>
              </a:ext>
            </a:extLst>
          </p:cNvPr>
          <p:cNvSpPr>
            <a:spLocks noGrp="1"/>
          </p:cNvSpPr>
          <p:nvPr>
            <p:ph idx="1"/>
          </p:nvPr>
        </p:nvSpPr>
        <p:spPr>
          <a:xfrm>
            <a:off x="1741250" y="702249"/>
            <a:ext cx="10359201" cy="4784152"/>
          </a:xfrm>
          <a:solidFill>
            <a:schemeClr val="bg1"/>
          </a:solidFill>
        </p:spPr>
        <p:txBody>
          <a:bodyPr>
            <a:noAutofit/>
          </a:bodyPr>
          <a:lstStyle/>
          <a:p>
            <a:pPr algn="just">
              <a:lnSpc>
                <a:spcPct val="170000"/>
              </a:lnSpc>
              <a:buFont typeface="Wingdings" panose="05000000000000000000" pitchFamily="2" charset="2"/>
              <a:buChar char="Ø"/>
            </a:pPr>
            <a:r>
              <a:rPr lang="en-US" sz="1600" dirty="0">
                <a:solidFill>
                  <a:srgbClr val="000000"/>
                </a:solidFill>
                <a:latin typeface="Arial" panose="020B0604020202020204" pitchFamily="34" charset="0"/>
              </a:rPr>
              <a:t>Schedule 3A SOE’s first draft APPs reviewed, Submission to the  Minister for approval will happen in February once the  final draft APPs are submitted;</a:t>
            </a:r>
          </a:p>
          <a:p>
            <a:pPr algn="just">
              <a:lnSpc>
                <a:spcPct val="170000"/>
              </a:lnSpc>
              <a:buFont typeface="Wingdings" panose="05000000000000000000" pitchFamily="2" charset="2"/>
              <a:buChar char="Ø"/>
            </a:pPr>
            <a:r>
              <a:rPr lang="en-US" sz="1600" dirty="0">
                <a:solidFill>
                  <a:srgbClr val="000000"/>
                </a:solidFill>
                <a:latin typeface="Arial" panose="020B0604020202020204" pitchFamily="34" charset="0"/>
              </a:rPr>
              <a:t>Out of 411 invoices received, 400 (97.32%) were paid within 30 days and only 11 were paid after 30 days;</a:t>
            </a:r>
          </a:p>
          <a:p>
            <a:pPr algn="just">
              <a:lnSpc>
                <a:spcPct val="170000"/>
              </a:lnSpc>
              <a:buFont typeface="Wingdings" panose="05000000000000000000" pitchFamily="2" charset="2"/>
              <a:buChar char="Ø"/>
            </a:pPr>
            <a:r>
              <a:rPr lang="en-US" sz="1600" dirty="0">
                <a:solidFill>
                  <a:srgbClr val="000000"/>
                </a:solidFill>
                <a:latin typeface="Arial" panose="020B0604020202020204" pitchFamily="34" charset="0"/>
              </a:rPr>
              <a:t>Produced a report with detailed implementation of the DMRE Fraud Prevention Plan;</a:t>
            </a:r>
          </a:p>
          <a:p>
            <a:pPr algn="just">
              <a:lnSpc>
                <a:spcPct val="170000"/>
              </a:lnSpc>
              <a:buFont typeface="Wingdings" panose="05000000000000000000" pitchFamily="2" charset="2"/>
              <a:buChar char="Ø"/>
            </a:pPr>
            <a:r>
              <a:rPr lang="en-US" sz="1600" dirty="0">
                <a:solidFill>
                  <a:srgbClr val="000000"/>
                </a:solidFill>
                <a:latin typeface="Arial" panose="020B0604020202020204" pitchFamily="34" charset="0"/>
              </a:rPr>
              <a:t>A total of 726 jobs were created through the issuing of mining rights. The number of jobs to be created through petroleum </a:t>
            </a:r>
            <a:r>
              <a:rPr lang="en-US" sz="1600" dirty="0" err="1">
                <a:solidFill>
                  <a:srgbClr val="000000"/>
                </a:solidFill>
                <a:latin typeface="Arial" panose="020B0604020202020204" pitchFamily="34" charset="0"/>
              </a:rPr>
              <a:t>licences</a:t>
            </a:r>
            <a:r>
              <a:rPr lang="en-US" sz="1600" dirty="0">
                <a:solidFill>
                  <a:srgbClr val="000000"/>
                </a:solidFill>
                <a:latin typeface="Arial" panose="020B0604020202020204" pitchFamily="34" charset="0"/>
              </a:rPr>
              <a:t> is 1188. The total number of jobs to be created for the quarter is 1914. A cumulative figure of 6041 was achieved;</a:t>
            </a:r>
          </a:p>
          <a:p>
            <a:pPr algn="just">
              <a:lnSpc>
                <a:spcPct val="170000"/>
              </a:lnSpc>
              <a:buFont typeface="Wingdings" panose="05000000000000000000" pitchFamily="2" charset="2"/>
              <a:buChar char="Ø"/>
            </a:pPr>
            <a:r>
              <a:rPr lang="en-US" sz="1600" dirty="0">
                <a:solidFill>
                  <a:srgbClr val="000000"/>
                </a:solidFill>
                <a:latin typeface="Arial" panose="020B0604020202020204" pitchFamily="34" charset="0"/>
              </a:rPr>
              <a:t>There were 30 SLP development projects that were completed this quarter. Accumulative figure of 92 has been achieved;</a:t>
            </a:r>
          </a:p>
          <a:p>
            <a:pPr algn="just">
              <a:lnSpc>
                <a:spcPct val="170000"/>
              </a:lnSpc>
              <a:buFont typeface="Wingdings" panose="05000000000000000000" pitchFamily="2" charset="2"/>
              <a:buChar char="Ø"/>
            </a:pPr>
            <a:r>
              <a:rPr lang="en-US" sz="1600" dirty="0">
                <a:solidFill>
                  <a:srgbClr val="000000"/>
                </a:solidFill>
                <a:latin typeface="Arial" panose="020B0604020202020204" pitchFamily="34" charset="0"/>
              </a:rPr>
              <a:t> 5 black industrialists were created through mining the charter. A cumulative figure of 18 has been achieved;</a:t>
            </a:r>
            <a:endParaRPr lang="en-US" sz="16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9907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913A67AD-7C13-4B7E-994B-71493464BFD2}"/>
              </a:ext>
            </a:extLst>
          </p:cNvPr>
          <p:cNvSpPr>
            <a:spLocks noGrp="1"/>
          </p:cNvSpPr>
          <p:nvPr>
            <p:ph idx="1"/>
          </p:nvPr>
        </p:nvSpPr>
        <p:spPr>
          <a:xfrm>
            <a:off x="1741251" y="797783"/>
            <a:ext cx="10282428" cy="4579447"/>
          </a:xfrm>
          <a:solidFill>
            <a:schemeClr val="bg1"/>
          </a:solidFill>
        </p:spPr>
        <p:txBody>
          <a:bodyPr>
            <a:normAutofit lnSpcReduction="10000"/>
          </a:bodyPr>
          <a:lstStyle/>
          <a:p>
            <a:pPr algn="just">
              <a:lnSpc>
                <a:spcPct val="170000"/>
              </a:lnSpc>
              <a:buFont typeface="Wingdings" panose="05000000000000000000" pitchFamily="2" charset="2"/>
              <a:buChar char="Ø"/>
            </a:pPr>
            <a:r>
              <a:rPr lang="en-US" sz="1600" dirty="0">
                <a:solidFill>
                  <a:srgbClr val="000000"/>
                </a:solidFill>
                <a:latin typeface="Arial" panose="020B0604020202020204" pitchFamily="34" charset="0"/>
              </a:rPr>
              <a:t>A total of 322 environmental inspections were conducted this quarter. A cumulative figure of 971 has been achieved;</a:t>
            </a:r>
          </a:p>
          <a:p>
            <a:pPr algn="just">
              <a:lnSpc>
                <a:spcPct val="170000"/>
              </a:lnSpc>
              <a:buFont typeface="Wingdings" panose="05000000000000000000" pitchFamily="2" charset="2"/>
              <a:buChar char="Ø"/>
            </a:pPr>
            <a:r>
              <a:rPr lang="en-US" sz="1600" dirty="0">
                <a:solidFill>
                  <a:srgbClr val="000000"/>
                </a:solidFill>
                <a:latin typeface="Arial" panose="020B0604020202020204" pitchFamily="34" charset="0"/>
              </a:rPr>
              <a:t>A total of 447 retail site compliance inspections were conducted. A cumulative figure of 980 has been achieved;</a:t>
            </a:r>
          </a:p>
          <a:p>
            <a:pPr algn="just">
              <a:lnSpc>
                <a:spcPct val="170000"/>
              </a:lnSpc>
              <a:buFont typeface="Wingdings" panose="05000000000000000000" pitchFamily="2" charset="2"/>
              <a:buChar char="Ø"/>
            </a:pPr>
            <a:r>
              <a:rPr lang="en-US" sz="1600" dirty="0">
                <a:solidFill>
                  <a:srgbClr val="000000"/>
                </a:solidFill>
                <a:latin typeface="Arial" panose="020B0604020202020204" pitchFamily="34" charset="0"/>
              </a:rPr>
              <a:t>A total of 462 fuel samples were tested;</a:t>
            </a:r>
          </a:p>
          <a:p>
            <a:pPr algn="just">
              <a:lnSpc>
                <a:spcPct val="170000"/>
              </a:lnSpc>
              <a:buFont typeface="Wingdings" panose="05000000000000000000" pitchFamily="2" charset="2"/>
              <a:buChar char="Ø"/>
            </a:pPr>
            <a:r>
              <a:rPr lang="en-US" sz="1600" dirty="0">
                <a:solidFill>
                  <a:srgbClr val="000000"/>
                </a:solidFill>
                <a:latin typeface="Arial" panose="020B0604020202020204" pitchFamily="34" charset="0"/>
              </a:rPr>
              <a:t>60 mining rights and permits were issued to HDSA controlled entities this quarter. A cumulative figure of 146 has been achieved;</a:t>
            </a:r>
          </a:p>
          <a:p>
            <a:pPr algn="just">
              <a:lnSpc>
                <a:spcPct val="17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The following stakeholder consultation reports were produced: Clean Fuels 2 Regulations developed for promulgation, Biofuels Mandatory Blending Regulations developed for promulgation and LPG Strategy approved and just transition plan</a:t>
            </a:r>
          </a:p>
          <a:p>
            <a:pPr algn="just">
              <a:lnSpc>
                <a:spcPct val="170000"/>
              </a:lnSpc>
              <a:buFont typeface="Wingdings" panose="05000000000000000000" pitchFamily="2" charset="2"/>
              <a:buChar char="Ø"/>
            </a:pPr>
            <a:endParaRPr lang="en-US" sz="1600" dirty="0">
              <a:solidFill>
                <a:srgbClr val="000000"/>
              </a:solidFill>
              <a:latin typeface="Arial" panose="020B0604020202020204" pitchFamily="34" charset="0"/>
            </a:endParaRPr>
          </a:p>
          <a:p>
            <a:pPr algn="just">
              <a:lnSpc>
                <a:spcPct val="170000"/>
              </a:lnSpc>
              <a:buFont typeface="Wingdings" panose="05000000000000000000" pitchFamily="2" charset="2"/>
              <a:buChar char="Ø"/>
            </a:pPr>
            <a:endParaRPr lang="en-US" sz="16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ZA" sz="1600" dirty="0">
              <a:latin typeface="Arial" panose="020B0604020202020204" pitchFamily="34" charset="0"/>
              <a:cs typeface="Arial" panose="020B0604020202020204" pitchFamily="34" charset="0"/>
            </a:endParaRPr>
          </a:p>
        </p:txBody>
      </p:sp>
      <p:sp>
        <p:nvSpPr>
          <p:cNvPr id="6" name="Title 1">
            <a:extLst>
              <a:ext uri="{FF2B5EF4-FFF2-40B4-BE49-F238E27FC236}">
                <a16:creationId xmlns="" xmlns:a16="http://schemas.microsoft.com/office/drawing/2014/main" id="{0FBF223A-50AF-4DC0-9E34-5CE1037EFFF9}"/>
              </a:ext>
            </a:extLst>
          </p:cNvPr>
          <p:cNvSpPr>
            <a:spLocks noGrp="1"/>
          </p:cNvSpPr>
          <p:nvPr>
            <p:ph type="title"/>
          </p:nvPr>
        </p:nvSpPr>
        <p:spPr>
          <a:xfrm>
            <a:off x="1741249" y="60799"/>
            <a:ext cx="10077711" cy="683145"/>
          </a:xfrm>
        </p:spPr>
        <p:txBody>
          <a:bodyPr>
            <a:noAutofit/>
          </a:bodyPr>
          <a:lstStyle/>
          <a:p>
            <a:pPr algn="ct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THIRD QUARTER 2021/22 PERFORMANCE HIGHLIGHTS</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2325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650AF46D-14B2-4228-ADAE-26CABA34E30F}"/>
              </a:ext>
            </a:extLst>
          </p:cNvPr>
          <p:cNvSpPr>
            <a:spLocks noGrp="1"/>
          </p:cNvSpPr>
          <p:nvPr>
            <p:ph idx="1"/>
          </p:nvPr>
        </p:nvSpPr>
        <p:spPr>
          <a:xfrm>
            <a:off x="1592958" y="470984"/>
            <a:ext cx="10374291" cy="4720611"/>
          </a:xfrm>
        </p:spPr>
        <p:txBody>
          <a:bodyPr>
            <a:noAutofit/>
          </a:bodyPr>
          <a:lstStyle/>
          <a:p>
            <a:pPr algn="just">
              <a:lnSpc>
                <a:spcPct val="12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A draft National Petroleum Company Bill has been completed; and </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The Department participated in 4 Conferences: the Dubai Expo; the World Bank Battery Energy Storage for Southern Africa in collaboration with </a:t>
            </a:r>
            <a:r>
              <a:rPr lang="en-US" sz="1600" dirty="0" err="1">
                <a:latin typeface="Arial" panose="020B0604020202020204" pitchFamily="34" charset="0"/>
                <a:cs typeface="Arial" panose="020B0604020202020204" pitchFamily="34" charset="0"/>
              </a:rPr>
              <a:t>Mintek</a:t>
            </a:r>
            <a:r>
              <a:rPr lang="en-US" sz="1600" dirty="0">
                <a:latin typeface="Arial" panose="020B0604020202020204" pitchFamily="34" charset="0"/>
                <a:cs typeface="Arial" panose="020B0604020202020204" pitchFamily="34" charset="0"/>
              </a:rPr>
              <a:t>, China Mining Conference and Africa Energy Week (AEW) 2021.</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A total of 445 accident-initiated investigations were completed from April 2021 to December 2021;</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 A total of 35 accident-initiated investigations and 33 were completed from April 2021 to December 2021;</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0.4879 TWh savings were realized as a result of projects implemented through the 12L Energy Efficiency Savings (by Industries)  2020/21 EEDSM grant programme by  municipalities;</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 Report on the monitoring of Koeberg’s Plant Life Extension Plan was produced; Ten shafts were sealed off;</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63 nuclear authorization applications were received, 63 were processed and approved. While 53 (84.13%) met turnaround time. Only 10 did not meet the turnaround time; 10 nuclear safeguard compliance inspections reports were produced and approved by DG on 22 December 2021; and  5 nuclear security compliance inspections reports were produced and approved by DG on 22 November 2021.</a:t>
            </a:r>
            <a:endParaRPr lang="en-ZA" sz="1600" dirty="0">
              <a:latin typeface="Arial" panose="020B0604020202020204" pitchFamily="34" charset="0"/>
              <a:cs typeface="Arial" panose="020B0604020202020204" pitchFamily="34" charset="0"/>
            </a:endParaRPr>
          </a:p>
        </p:txBody>
      </p:sp>
      <p:sp>
        <p:nvSpPr>
          <p:cNvPr id="6" name="Title 1">
            <a:extLst>
              <a:ext uri="{FF2B5EF4-FFF2-40B4-BE49-F238E27FC236}">
                <a16:creationId xmlns="" xmlns:a16="http://schemas.microsoft.com/office/drawing/2014/main" id="{690E7E03-A718-43C3-A44C-85342D74A002}"/>
              </a:ext>
            </a:extLst>
          </p:cNvPr>
          <p:cNvSpPr>
            <a:spLocks noGrp="1"/>
          </p:cNvSpPr>
          <p:nvPr>
            <p:ph type="title"/>
          </p:nvPr>
        </p:nvSpPr>
        <p:spPr>
          <a:xfrm>
            <a:off x="1741249" y="19855"/>
            <a:ext cx="10077711" cy="683145"/>
          </a:xfrm>
        </p:spPr>
        <p:txBody>
          <a:bodyPr>
            <a:noAutofit/>
          </a:bodyPr>
          <a:lstStyle/>
          <a:p>
            <a:pPr algn="ct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THIRD QUARTER 2021/22 PERFORMANCE HIGHLIGHTS</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3702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250" y="-21917"/>
            <a:ext cx="10450750" cy="840788"/>
          </a:xfrm>
        </p:spPr>
        <p:txBody>
          <a:bodyPr>
            <a:normAutofit/>
          </a:bodyPr>
          <a:lstStyle/>
          <a:p>
            <a:pPr algn="ctr"/>
            <a:r>
              <a:rPr lang="en-US" sz="2800" b="1" dirty="0">
                <a:latin typeface="Arial" panose="020B0604020202020204" pitchFamily="34" charset="0"/>
                <a:cs typeface="Arial" panose="020B0604020202020204" pitchFamily="34" charset="0"/>
              </a:rPr>
              <a:t>THIRD QUARTER 2021/22 PERFORMANCE CHALLENGES </a:t>
            </a:r>
            <a:endParaRPr lang="en-ZA" sz="2800"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 xmlns:a16="http://schemas.microsoft.com/office/drawing/2014/main" id="{6DCAA9FB-2F9F-4C15-AE53-FD235AC771CE}"/>
              </a:ext>
            </a:extLst>
          </p:cNvPr>
          <p:cNvSpPr>
            <a:spLocks noGrp="1"/>
          </p:cNvSpPr>
          <p:nvPr>
            <p:ph idx="1"/>
          </p:nvPr>
        </p:nvSpPr>
        <p:spPr>
          <a:xfrm>
            <a:off x="1702676" y="588579"/>
            <a:ext cx="10258096" cy="4772315"/>
          </a:xfrm>
        </p:spPr>
        <p:txBody>
          <a:bodyPr>
            <a:normAutofit/>
          </a:bodyPr>
          <a:lstStyle/>
          <a:p>
            <a:pPr>
              <a:buFont typeface="Wingdings" panose="05000000000000000000" pitchFamily="2" charset="2"/>
              <a:buChar char="Ø"/>
            </a:pPr>
            <a:endParaRPr lang="en-US" sz="1200" dirty="0">
              <a:latin typeface="Arial" panose="020B0604020202020204" pitchFamily="34" charset="0"/>
              <a:cs typeface="Arial" panose="020B0604020202020204" pitchFamily="34" charset="0"/>
            </a:endParaRPr>
          </a:p>
          <a:p>
            <a:pPr marL="0" indent="0">
              <a:buNone/>
            </a:pPr>
            <a:endParaRPr lang="en-US" sz="1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 xmlns:a16="http://schemas.microsoft.com/office/drawing/2014/main" id="{A0B85C12-4BEC-42F3-A0FC-E784CB5BBADC}"/>
              </a:ext>
            </a:extLst>
          </p:cNvPr>
          <p:cNvSpPr txBox="1"/>
          <p:nvPr/>
        </p:nvSpPr>
        <p:spPr>
          <a:xfrm>
            <a:off x="1691858" y="704607"/>
            <a:ext cx="10268914" cy="4478662"/>
          </a:xfrm>
          <a:prstGeom prst="rect">
            <a:avLst/>
          </a:prstGeom>
          <a:noFill/>
        </p:spPr>
        <p:txBody>
          <a:bodyPr wrap="square">
            <a:spAutoFit/>
          </a:bodyPr>
          <a:lstStyle/>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Stakeholder consultation on community relocation guidelines was not done. Municipalities were busy with Elections as well covid lockdown restrictions on large gatherings;</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Progress report on the implementation of interventions on analysis and support for Bojanala District Model was not done. A number of interventions proposed are still under discussion amongst all stakeholders;</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Approved Beneficiation Master Plan was not finalised. Individual consultations still to be held. Document to be finalised and submitted to Cabinet for approval in February;</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Radioactive Waste Management Fund Bill delayed due to re-drafting owing to Ministerial Cluster directive not to establish public entity;</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Two (one minerals bulletin and one energy bulletin) were not produced due to lack of subscriptions to enable research work;</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There were 55 (31%) fatalities from April to December 2021 compared to 42 fatalities in the same period of the previous financial year;</a:t>
            </a:r>
          </a:p>
        </p:txBody>
      </p:sp>
    </p:spTree>
    <p:extLst>
      <p:ext uri="{BB962C8B-B14F-4D97-AF65-F5344CB8AC3E}">
        <p14:creationId xmlns:p14="http://schemas.microsoft.com/office/powerpoint/2010/main" val="3088400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1763551" y="1148236"/>
            <a:ext cx="9954838" cy="4352232"/>
          </a:xfrm>
        </p:spPr>
        <p:txBody>
          <a:bodyPr anchor="t">
            <a:noAutofit/>
          </a:bodyPr>
          <a:lstStyle/>
          <a:p>
            <a:pPr eaLnBrk="1" hangingPunct="1">
              <a:lnSpc>
                <a:spcPct val="150000"/>
              </a:lnSpc>
            </a:pPr>
            <a:r>
              <a:rPr lang="en-US" altLang="en-US" sz="3200" b="1" dirty="0">
                <a:latin typeface="Arial" panose="020B0604020202020204" pitchFamily="34" charset="0"/>
                <a:ea typeface="Century Gothic" pitchFamily="34" charset="0"/>
                <a:cs typeface="Arial" panose="020B0604020202020204" pitchFamily="34" charset="0"/>
              </a:rPr>
              <a:t>	</a:t>
            </a:r>
            <a:r>
              <a:rPr lang="en-US" altLang="en-US" sz="3200" b="1" dirty="0">
                <a:latin typeface="Arial" panose="020B0604020202020204" pitchFamily="34" charset="0"/>
                <a:cs typeface="Arial" panose="020B0604020202020204" pitchFamily="34" charset="0"/>
              </a:rPr>
              <a:t>BRIEFING ON THE 1ST, 2ND AND 3RD QUARTERLY PERFORMANCE REPORTS FOR 2021/22</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t>
            </a:r>
            <a:r>
              <a:rPr lang="en-US" altLang="en-US" sz="2000" b="1" dirty="0">
                <a:latin typeface="Arial" panose="020B0604020202020204" pitchFamily="34" charset="0"/>
                <a:cs typeface="Arial" panose="020B0604020202020204" pitchFamily="34" charset="0"/>
              </a:rPr>
              <a:t>15 February 2022</a:t>
            </a:r>
            <a:r>
              <a:rPr lang="en-US" altLang="en-US" sz="3200" b="1" dirty="0">
                <a:latin typeface="Arial" panose="020B0604020202020204" pitchFamily="34" charset="0"/>
                <a:ea typeface="Century Gothic" pitchFamily="34" charset="0"/>
                <a:cs typeface="Arial" panose="020B0604020202020204" pitchFamily="34" charset="0"/>
              </a:rPr>
              <a:t/>
            </a:r>
            <a:br>
              <a:rPr lang="en-US" altLang="en-US" sz="3200" b="1" dirty="0">
                <a:latin typeface="Arial" panose="020B0604020202020204" pitchFamily="34" charset="0"/>
                <a:ea typeface="Century Gothic" pitchFamily="34" charset="0"/>
                <a:cs typeface="Arial" panose="020B0604020202020204" pitchFamily="34" charset="0"/>
              </a:rPr>
            </a:br>
            <a:endParaRPr lang="en-US" altLang="en-US" sz="3200" b="1" dirty="0">
              <a:latin typeface="Arial" panose="020B0604020202020204" pitchFamily="34" charset="0"/>
              <a:ea typeface="Century Gothic" pitchFamily="34" charset="0"/>
              <a:cs typeface="Arial" panose="020B0604020202020204" pitchFamily="34" charset="0"/>
            </a:endParaRPr>
          </a:p>
        </p:txBody>
      </p:sp>
      <p:sp>
        <p:nvSpPr>
          <p:cNvPr id="2" name="Slide Number Placeholder 1"/>
          <p:cNvSpPr>
            <a:spLocks noGrp="1"/>
          </p:cNvSpPr>
          <p:nvPr>
            <p:ph type="sldNum" sz="quarter" idx="12"/>
          </p:nvPr>
        </p:nvSpPr>
        <p:spPr>
          <a:xfrm>
            <a:off x="8228013" y="6167439"/>
            <a:ext cx="2057400" cy="365125"/>
          </a:xfrm>
        </p:spPr>
        <p:txBody>
          <a:bodyPr/>
          <a:lstStyle/>
          <a:p>
            <a:fld id="{DE19289A-52DE-4F23-B311-234274282F3D}" type="slidenum">
              <a:rPr lang="en-US" sz="1400" b="1"/>
              <a:pPr/>
              <a:t>2</a:t>
            </a:fld>
            <a:endParaRPr lang="en-US" sz="1400" b="1" dirty="0"/>
          </a:p>
        </p:txBody>
      </p:sp>
    </p:spTree>
    <p:extLst>
      <p:ext uri="{BB962C8B-B14F-4D97-AF65-F5344CB8AC3E}">
        <p14:creationId xmlns:p14="http://schemas.microsoft.com/office/powerpoint/2010/main" val="2272627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6DCAA9FB-2F9F-4C15-AE53-FD235AC771CE}"/>
              </a:ext>
            </a:extLst>
          </p:cNvPr>
          <p:cNvSpPr>
            <a:spLocks noGrp="1"/>
          </p:cNvSpPr>
          <p:nvPr>
            <p:ph idx="1"/>
          </p:nvPr>
        </p:nvSpPr>
        <p:spPr>
          <a:xfrm>
            <a:off x="1702676" y="588579"/>
            <a:ext cx="10258096" cy="4772315"/>
          </a:xfrm>
        </p:spPr>
        <p:txBody>
          <a:bodyPr>
            <a:normAutofit/>
          </a:bodyPr>
          <a:lstStyle/>
          <a:p>
            <a:pPr>
              <a:buFont typeface="Wingdings" panose="05000000000000000000" pitchFamily="2" charset="2"/>
              <a:buChar char="Ø"/>
            </a:pPr>
            <a:endParaRPr lang="en-US" sz="1200" dirty="0">
              <a:latin typeface="Arial" panose="020B0604020202020204" pitchFamily="34" charset="0"/>
              <a:cs typeface="Arial" panose="020B0604020202020204" pitchFamily="34" charset="0"/>
            </a:endParaRPr>
          </a:p>
          <a:p>
            <a:pPr marL="0" indent="0">
              <a:buNone/>
            </a:pPr>
            <a:endParaRPr lang="en-US" sz="1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 xmlns:a16="http://schemas.microsoft.com/office/drawing/2014/main" id="{A0B85C12-4BEC-42F3-A0FC-E784CB5BBADC}"/>
              </a:ext>
            </a:extLst>
          </p:cNvPr>
          <p:cNvSpPr txBox="1"/>
          <p:nvPr/>
        </p:nvSpPr>
        <p:spPr>
          <a:xfrm>
            <a:off x="1702676" y="818871"/>
            <a:ext cx="10296670" cy="3739998"/>
          </a:xfrm>
          <a:prstGeom prst="rect">
            <a:avLst/>
          </a:prstGeom>
          <a:noFill/>
        </p:spPr>
        <p:txBody>
          <a:bodyPr wrap="square">
            <a:spAutoFit/>
          </a:bodyPr>
          <a:lstStyle/>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There were 1612 injuries from April to December 2021 compared to 1287 injuries in the same period of the previous financial year;</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During April 2021-Dec 2021, a total of 1023 occupational diseases were reported compared to 767 cases reported during the same period in 2020/21;</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19 549 electrified through non-grid already from 2020/21 rollover. SLAs for current financial year were concluded in November;</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Additional 28 749 household connections achieved. Most of the contractors closed early for December holidays which lead them to lose most of the work to report connections; and </a:t>
            </a:r>
          </a:p>
          <a:p>
            <a:pPr marL="285750" indent="-285750"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The ToRs for the appointment of service provider to develop the procurement framework for the 2 500 MW Nuclear programme have been approved by BAC for advertisement in December 2021. </a:t>
            </a:r>
          </a:p>
        </p:txBody>
      </p:sp>
      <p:sp>
        <p:nvSpPr>
          <p:cNvPr id="7" name="Title 1">
            <a:extLst>
              <a:ext uri="{FF2B5EF4-FFF2-40B4-BE49-F238E27FC236}">
                <a16:creationId xmlns="" xmlns:a16="http://schemas.microsoft.com/office/drawing/2014/main" id="{CD45C6B4-2D2B-493F-92CF-274EDB5BEA49}"/>
              </a:ext>
            </a:extLst>
          </p:cNvPr>
          <p:cNvSpPr>
            <a:spLocks noGrp="1"/>
          </p:cNvSpPr>
          <p:nvPr>
            <p:ph type="title"/>
          </p:nvPr>
        </p:nvSpPr>
        <p:spPr>
          <a:xfrm>
            <a:off x="1741250" y="-21917"/>
            <a:ext cx="10450750" cy="840788"/>
          </a:xfrm>
        </p:spPr>
        <p:txBody>
          <a:bodyPr>
            <a:normAutofit/>
          </a:bodyPr>
          <a:lstStyle/>
          <a:p>
            <a:pPr algn="ctr"/>
            <a:r>
              <a:rPr lang="en-US" sz="2800" b="1" dirty="0">
                <a:latin typeface="Arial" panose="020B0604020202020204" pitchFamily="34" charset="0"/>
                <a:cs typeface="Arial" panose="020B0604020202020204" pitchFamily="34" charset="0"/>
              </a:rPr>
              <a:t>THIRD QUARTER 2021/22 PERFORMANCE CHALLENGES </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507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a:extLst>
              <a:ext uri="{FF2B5EF4-FFF2-40B4-BE49-F238E27FC236}">
                <a16:creationId xmlns="" xmlns:a16="http://schemas.microsoft.com/office/drawing/2014/main" id="{FF3F962D-FE83-4F7A-990D-F67EF29B3EEE}"/>
              </a:ext>
            </a:extLst>
          </p:cNvPr>
          <p:cNvSpPr txBox="1">
            <a:spLocks/>
          </p:cNvSpPr>
          <p:nvPr/>
        </p:nvSpPr>
        <p:spPr bwMode="auto">
          <a:xfrm>
            <a:off x="1761201" y="673101"/>
            <a:ext cx="10057760" cy="3963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en-US" altLang="en-US" sz="2400" b="1" i="0" u="none" strike="noStrike" kern="1200" cap="none" spc="0" normalizeH="0" baseline="0" noProof="0" dirty="0">
              <a:ln>
                <a:noFill/>
              </a:ln>
              <a:solidFill>
                <a:srgbClr val="FFFFFF"/>
              </a:solidFill>
              <a:effectLst/>
              <a:uLnTx/>
              <a:uFillTx/>
              <a:latin typeface="Arial" panose="020B0604020202020204" pitchFamily="34" charset="0"/>
              <a:ea typeface="Century Gothic" panose="020B0502020202020204" pitchFamily="34" charset="0"/>
              <a:cs typeface="Arial" panose="020B0604020202020204" pitchFamily="34" charset="0"/>
            </a:endParaRPr>
          </a:p>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en-US" altLang="en-US" sz="1100"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endParaRPr>
          </a:p>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en-US" altLang="en-US" sz="1100"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endParaRPr>
          </a:p>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en-US" altLang="en-US" sz="1100"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endParaRPr>
          </a:p>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en-US" altLang="en-US" sz="1100"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endParaRPr>
          </a:p>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en-US" altLang="en-US" sz="1100"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4400"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rPr>
              <a:t>Q1-Q3 Financial Performance</a:t>
            </a: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2400"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rPr>
              <a:t>2021/22 Financial Year</a:t>
            </a: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2400"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rPr>
              <a:t>(Ending 31 December 2021) </a:t>
            </a:r>
          </a:p>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en-US" altLang="en-US" sz="2400" b="1" i="0" u="none" strike="noStrike" kern="1200" cap="none" spc="0" normalizeH="0" baseline="0" noProof="0" dirty="0">
              <a:ln>
                <a:noFill/>
              </a:ln>
              <a:solidFill>
                <a:srgbClr val="FFFFFF"/>
              </a:solidFill>
              <a:effectLst/>
              <a:uLnTx/>
              <a:uFillTx/>
              <a:latin typeface="Arial" panose="020B0604020202020204" pitchFamily="34" charset="0"/>
              <a:ea typeface="Century Gothic" panose="020B0502020202020204" pitchFamily="34" charset="0"/>
              <a:cs typeface="Arial" panose="020B0604020202020204" pitchFamily="34" charset="0"/>
            </a:endParaRPr>
          </a:p>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en-US" altLang="en-US" sz="2400" b="1" i="0" u="none" strike="noStrike" kern="1200" cap="none" spc="0" normalizeH="0" baseline="0" noProof="0" dirty="0">
              <a:ln>
                <a:noFill/>
              </a:ln>
              <a:solidFill>
                <a:srgbClr val="FFFFFF"/>
              </a:solidFill>
              <a:effectLst/>
              <a:uLnTx/>
              <a:uFillTx/>
              <a:latin typeface="Arial" panose="020B0604020202020204" pitchFamily="34" charset="0"/>
              <a:ea typeface="Century Gothic" panose="020B0502020202020204" pitchFamily="34" charset="0"/>
              <a:cs typeface="Arial" panose="020B0604020202020204" pitchFamily="34" charset="0"/>
            </a:endParaRPr>
          </a:p>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en-US" altLang="en-US" sz="2400" b="1" i="0" u="none" strike="noStrike" kern="1200" cap="none" spc="0" normalizeH="0" baseline="0" noProof="0" dirty="0">
              <a:ln>
                <a:noFill/>
              </a:ln>
              <a:solidFill>
                <a:srgbClr val="FFFFFF"/>
              </a:solidFill>
              <a:effectLst/>
              <a:uLnTx/>
              <a:uFillTx/>
              <a:latin typeface="Arial" panose="020B0604020202020204" pitchFamily="34" charset="0"/>
              <a:ea typeface="Century Gothic" panose="020B0502020202020204" pitchFamily="34" charset="0"/>
              <a:cs typeface="Arial" panose="020B0604020202020204" pitchFamily="34" charset="0"/>
            </a:endParaRPr>
          </a:p>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en-US" altLang="en-US" sz="2400" b="1" i="0" u="none" strike="noStrike" kern="1200" cap="none" spc="0" normalizeH="0" baseline="0" noProof="0" dirty="0">
              <a:ln>
                <a:noFill/>
              </a:ln>
              <a:solidFill>
                <a:srgbClr val="FFFFFF"/>
              </a:solidFill>
              <a:effectLst/>
              <a:uLnTx/>
              <a:uFillTx/>
              <a:latin typeface="Arial" panose="020B0604020202020204" pitchFamily="34" charset="0"/>
              <a:ea typeface="Century Gothic" panose="020B0502020202020204" pitchFamily="34" charset="0"/>
              <a:cs typeface="Arial" panose="020B0604020202020204" pitchFamily="34" charset="0"/>
            </a:endParaRPr>
          </a:p>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en-US" altLang="en-US" sz="1800" b="1" i="0" u="none" strike="noStrike" kern="1200" cap="none" spc="0" normalizeH="0" baseline="0" noProof="0" dirty="0">
                <a:ln>
                  <a:noFill/>
                </a:ln>
                <a:solidFill>
                  <a:srgbClr val="FFFFFF"/>
                </a:solidFill>
                <a:effectLst/>
                <a:uLnTx/>
                <a:uFillTx/>
                <a:latin typeface="Arial" panose="020B0604020202020204" pitchFamily="34" charset="0"/>
                <a:ea typeface="Century Gothic" panose="020B0502020202020204" pitchFamily="34" charset="0"/>
                <a:cs typeface="Arial" panose="020B0604020202020204" pitchFamily="34" charset="0"/>
              </a:rPr>
              <a:t>PRESENTED BY:</a:t>
            </a:r>
            <a:br>
              <a:rPr kumimoji="0" lang="en-US" altLang="en-US" sz="1800" b="1" i="0" u="none" strike="noStrike" kern="1200" cap="none" spc="0" normalizeH="0" baseline="0" noProof="0" dirty="0">
                <a:ln>
                  <a:noFill/>
                </a:ln>
                <a:solidFill>
                  <a:srgbClr val="FFFFFF"/>
                </a:solidFill>
                <a:effectLst/>
                <a:uLnTx/>
                <a:uFillTx/>
                <a:latin typeface="Arial" panose="020B0604020202020204" pitchFamily="34" charset="0"/>
                <a:ea typeface="Century Gothic" panose="020B0502020202020204" pitchFamily="34" charset="0"/>
                <a:cs typeface="Arial" panose="020B0604020202020204" pitchFamily="34" charset="0"/>
              </a:rPr>
            </a:br>
            <a:r>
              <a:rPr kumimoji="0" lang="en-US" altLang="en-US" sz="1800" b="1" i="0" u="none" strike="noStrike" kern="1200" cap="none" spc="0" normalizeH="0" baseline="0" noProof="0" dirty="0">
                <a:ln>
                  <a:noFill/>
                </a:ln>
                <a:solidFill>
                  <a:srgbClr val="FFFFFF"/>
                </a:solidFill>
                <a:effectLst/>
                <a:uLnTx/>
                <a:uFillTx/>
                <a:latin typeface="Arial" panose="020B0604020202020204" pitchFamily="34" charset="0"/>
                <a:ea typeface="Century Gothic" panose="020B0502020202020204" pitchFamily="34" charset="0"/>
                <a:cs typeface="Arial" panose="020B0604020202020204" pitchFamily="34" charset="0"/>
              </a:rPr>
              <a:t>CHIEF FINANCIAL OFFICER  </a:t>
            </a:r>
          </a:p>
        </p:txBody>
      </p:sp>
      <p:sp>
        <p:nvSpPr>
          <p:cNvPr id="5123" name="Slide Number Placeholder 1">
            <a:extLst>
              <a:ext uri="{FF2B5EF4-FFF2-40B4-BE49-F238E27FC236}">
                <a16:creationId xmlns="" xmlns:a16="http://schemas.microsoft.com/office/drawing/2014/main" id="{CF8D4C9C-3E3C-48E8-A405-40F3773FC560}"/>
              </a:ext>
            </a:extLst>
          </p:cNvPr>
          <p:cNvSpPr>
            <a:spLocks noGrp="1"/>
          </p:cNvSpPr>
          <p:nvPr>
            <p:ph type="sldNum" sz="quarter" idx="12"/>
          </p:nvPr>
        </p:nvSpPr>
        <p:spPr bwMode="auto">
          <a:xfrm>
            <a:off x="7981950" y="6162676"/>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C1AEBBB6-D938-4E4A-85B2-0E5DA0A65A05}"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t>21</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
            <a:extLst>
              <a:ext uri="{FF2B5EF4-FFF2-40B4-BE49-F238E27FC236}">
                <a16:creationId xmlns="" xmlns:a16="http://schemas.microsoft.com/office/drawing/2014/main" id="{D51E5DFF-5AEE-4DB2-8922-9301A35E9A93}"/>
              </a:ext>
            </a:extLst>
          </p:cNvPr>
          <p:cNvSpPr>
            <a:spLocks noGrp="1"/>
          </p:cNvSpPr>
          <p:nvPr>
            <p:ph type="sldNum" sz="quarter" idx="12"/>
          </p:nvPr>
        </p:nvSpPr>
        <p:spPr bwMode="auto">
          <a:xfrm>
            <a:off x="8291513" y="6265864"/>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22410A90-E69E-4F7C-BA53-D2FB93653697}"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t>22</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
        <p:nvSpPr>
          <p:cNvPr id="6147" name="Title 1">
            <a:extLst>
              <a:ext uri="{FF2B5EF4-FFF2-40B4-BE49-F238E27FC236}">
                <a16:creationId xmlns="" xmlns:a16="http://schemas.microsoft.com/office/drawing/2014/main" id="{2B86BC20-E90C-4DDA-8554-EB5CCAEBA591}"/>
              </a:ext>
            </a:extLst>
          </p:cNvPr>
          <p:cNvSpPr txBox="1">
            <a:spLocks/>
          </p:cNvSpPr>
          <p:nvPr/>
        </p:nvSpPr>
        <p:spPr bwMode="auto">
          <a:xfrm>
            <a:off x="1712252" y="38436"/>
            <a:ext cx="10343759" cy="636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it-IT" altLang="en-US"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rPr>
              <a:t>FINANCIAL PERFORMANCE  PER PROGRAMME </a:t>
            </a:r>
            <a:endParaRPr kumimoji="0" lang="en-US" altLang="en-US" b="0"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endParaRPr>
          </a:p>
        </p:txBody>
      </p:sp>
      <p:graphicFrame>
        <p:nvGraphicFramePr>
          <p:cNvPr id="4" name="Table 3">
            <a:extLst>
              <a:ext uri="{FF2B5EF4-FFF2-40B4-BE49-F238E27FC236}">
                <a16:creationId xmlns="" xmlns:a16="http://schemas.microsoft.com/office/drawing/2014/main" id="{90CA7D5A-2E17-44F1-B884-0C4E00D08FF9}"/>
              </a:ext>
            </a:extLst>
          </p:cNvPr>
          <p:cNvGraphicFramePr>
            <a:graphicFrameLocks noGrp="1"/>
          </p:cNvGraphicFramePr>
          <p:nvPr>
            <p:extLst>
              <p:ext uri="{D42A27DB-BD31-4B8C-83A1-F6EECF244321}">
                <p14:modId xmlns:p14="http://schemas.microsoft.com/office/powerpoint/2010/main" val="339071239"/>
              </p:ext>
            </p:extLst>
          </p:nvPr>
        </p:nvGraphicFramePr>
        <p:xfrm>
          <a:off x="1712253" y="593068"/>
          <a:ext cx="10343759" cy="4890845"/>
        </p:xfrm>
        <a:graphic>
          <a:graphicData uri="http://schemas.openxmlformats.org/drawingml/2006/table">
            <a:tbl>
              <a:tblPr/>
              <a:tblGrid>
                <a:gridCol w="4111391">
                  <a:extLst>
                    <a:ext uri="{9D8B030D-6E8A-4147-A177-3AD203B41FA5}">
                      <a16:colId xmlns="" xmlns:a16="http://schemas.microsoft.com/office/drawing/2014/main" val="4107049413"/>
                    </a:ext>
                  </a:extLst>
                </a:gridCol>
                <a:gridCol w="1410938">
                  <a:extLst>
                    <a:ext uri="{9D8B030D-6E8A-4147-A177-3AD203B41FA5}">
                      <a16:colId xmlns="" xmlns:a16="http://schemas.microsoft.com/office/drawing/2014/main" val="677741428"/>
                    </a:ext>
                  </a:extLst>
                </a:gridCol>
                <a:gridCol w="1359003">
                  <a:extLst>
                    <a:ext uri="{9D8B030D-6E8A-4147-A177-3AD203B41FA5}">
                      <a16:colId xmlns="" xmlns:a16="http://schemas.microsoft.com/office/drawing/2014/main" val="2923861264"/>
                    </a:ext>
                  </a:extLst>
                </a:gridCol>
                <a:gridCol w="1389941">
                  <a:extLst>
                    <a:ext uri="{9D8B030D-6E8A-4147-A177-3AD203B41FA5}">
                      <a16:colId xmlns="" xmlns:a16="http://schemas.microsoft.com/office/drawing/2014/main" val="614896016"/>
                    </a:ext>
                  </a:extLst>
                </a:gridCol>
                <a:gridCol w="1176275">
                  <a:extLst>
                    <a:ext uri="{9D8B030D-6E8A-4147-A177-3AD203B41FA5}">
                      <a16:colId xmlns="" xmlns:a16="http://schemas.microsoft.com/office/drawing/2014/main" val="818021449"/>
                    </a:ext>
                  </a:extLst>
                </a:gridCol>
                <a:gridCol w="896211">
                  <a:extLst>
                    <a:ext uri="{9D8B030D-6E8A-4147-A177-3AD203B41FA5}">
                      <a16:colId xmlns="" xmlns:a16="http://schemas.microsoft.com/office/drawing/2014/main" val="239434508"/>
                    </a:ext>
                  </a:extLst>
                </a:gridCol>
              </a:tblGrid>
              <a:tr h="403740">
                <a:tc rowSpan="3">
                  <a:txBody>
                    <a:bodyPr/>
                    <a:lstStyle/>
                    <a:p>
                      <a:pPr algn="ctr" fontAlgn="ctr"/>
                      <a:r>
                        <a:rPr lang="en-ZA" sz="1600" b="1" i="0" u="none" strike="noStrike" dirty="0">
                          <a:solidFill>
                            <a:srgbClr val="FFFFFF"/>
                          </a:solidFill>
                          <a:effectLst/>
                          <a:latin typeface="Arial" panose="020B0604020202020204" pitchFamily="34" charset="0"/>
                          <a:cs typeface="Arial" panose="020B0604020202020204" pitchFamily="34" charset="0"/>
                        </a:rPr>
                        <a:t>Programmes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gridSpan="5">
                  <a:txBody>
                    <a:bodyPr/>
                    <a:lstStyle/>
                    <a:p>
                      <a:pPr algn="ctr" fontAlgn="ctr"/>
                      <a:r>
                        <a:rPr lang="en-ZA" sz="1600" b="1" i="0" u="none" strike="noStrike" dirty="0">
                          <a:solidFill>
                            <a:srgbClr val="FFFFFF"/>
                          </a:solidFill>
                          <a:effectLst/>
                          <a:latin typeface="Arial" panose="020B0604020202020204" pitchFamily="34" charset="0"/>
                          <a:cs typeface="Arial" panose="020B0604020202020204" pitchFamily="34" charset="0"/>
                        </a:rPr>
                        <a:t>2021/22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3240142793"/>
                  </a:ext>
                </a:extLst>
              </a:tr>
              <a:tr h="403740">
                <a:tc vMerge="1">
                  <a:txBody>
                    <a:bodyPr/>
                    <a:lstStyle/>
                    <a:p>
                      <a:endParaRPr lang="en-ZA"/>
                    </a:p>
                  </a:txBody>
                  <a:tcPr/>
                </a:tc>
                <a:tc rowSpan="2">
                  <a:txBody>
                    <a:bodyPr/>
                    <a:lstStyle/>
                    <a:p>
                      <a:pPr algn="ctr" fontAlgn="ctr"/>
                      <a:r>
                        <a:rPr lang="en-ZA" sz="1600" b="1" i="0" u="none" strike="noStrike" dirty="0">
                          <a:solidFill>
                            <a:srgbClr val="FFFFFF"/>
                          </a:solidFill>
                          <a:effectLst/>
                          <a:latin typeface="Arial" panose="020B0604020202020204" pitchFamily="34" charset="0"/>
                          <a:cs typeface="Arial" panose="020B0604020202020204" pitchFamily="34" charset="0"/>
                        </a:rPr>
                        <a:t> Budget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rowSpan="2">
                  <a:txBody>
                    <a:bodyPr/>
                    <a:lstStyle/>
                    <a:p>
                      <a:pPr algn="ctr" fontAlgn="ctr"/>
                      <a:r>
                        <a:rPr lang="en-ZA" sz="1600" b="1" i="0" u="none" strike="noStrike" dirty="0">
                          <a:solidFill>
                            <a:srgbClr val="FFFFFF"/>
                          </a:solidFill>
                          <a:effectLst/>
                          <a:latin typeface="Arial" panose="020B0604020202020204" pitchFamily="34" charset="0"/>
                          <a:cs typeface="Arial" panose="020B0604020202020204" pitchFamily="34" charset="0"/>
                        </a:rPr>
                        <a:t>YTD - Budget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rowSpan="2">
                  <a:txBody>
                    <a:bodyPr/>
                    <a:lstStyle/>
                    <a:p>
                      <a:pPr algn="ctr" fontAlgn="ctr"/>
                      <a:r>
                        <a:rPr lang="en-ZA" sz="1600" b="1" i="0" u="none" strike="noStrike" dirty="0">
                          <a:solidFill>
                            <a:srgbClr val="FFFFFF"/>
                          </a:solidFill>
                          <a:effectLst/>
                          <a:latin typeface="Arial" panose="020B0604020202020204" pitchFamily="34" charset="0"/>
                          <a:cs typeface="Arial" panose="020B0604020202020204" pitchFamily="34" charset="0"/>
                        </a:rPr>
                        <a:t>YTD - Actual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rowSpan="2">
                  <a:txBody>
                    <a:bodyPr/>
                    <a:lstStyle/>
                    <a:p>
                      <a:pPr algn="ctr" fontAlgn="ctr"/>
                      <a:r>
                        <a:rPr lang="en-ZA" sz="1600" b="1" i="0" u="none" strike="noStrike" dirty="0">
                          <a:solidFill>
                            <a:srgbClr val="FFFFFF"/>
                          </a:solidFill>
                          <a:effectLst/>
                          <a:latin typeface="Arial" panose="020B0604020202020204" pitchFamily="34" charset="0"/>
                          <a:cs typeface="Arial" panose="020B0604020202020204" pitchFamily="34" charset="0"/>
                        </a:rPr>
                        <a:t>YTD Variance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a:txBody>
                    <a:bodyPr/>
                    <a:lstStyle/>
                    <a:p>
                      <a:pPr algn="ctr" fontAlgn="ctr"/>
                      <a:r>
                        <a:rPr lang="en-ZA" sz="1600" b="1" i="0" u="none" strike="noStrike">
                          <a:solidFill>
                            <a:srgbClr val="FFFFFF"/>
                          </a:solidFill>
                          <a:effectLst/>
                          <a:latin typeface="Arial" panose="020B0604020202020204" pitchFamily="34" charset="0"/>
                          <a:cs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extLst>
                  <a:ext uri="{0D108BD9-81ED-4DB2-BD59-A6C34878D82A}">
                    <a16:rowId xmlns="" xmlns:a16="http://schemas.microsoft.com/office/drawing/2014/main" val="3580907173"/>
                  </a:ext>
                </a:extLst>
              </a:tr>
              <a:tr h="759980">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ZA" sz="1600" b="1" i="0" u="none" strike="noStrike" dirty="0">
                          <a:solidFill>
                            <a:srgbClr val="FFFFFF"/>
                          </a:solidFill>
                          <a:effectLst/>
                          <a:latin typeface="Arial" panose="020B0604020202020204" pitchFamily="34" charset="0"/>
                          <a:cs typeface="Arial" panose="020B0604020202020204" pitchFamily="34" charset="0"/>
                        </a:rPr>
                        <a:t>YTD % Variance</a:t>
                      </a:r>
                      <a:r>
                        <a:rPr lang="en-ZA" sz="1600" b="1" i="0" u="none" strike="noStrike" dirty="0">
                          <a:solidFill>
                            <a:srgbClr val="FF0000"/>
                          </a:solidFill>
                          <a:effectLst/>
                          <a:latin typeface="Arial" panose="020B0604020202020204" pitchFamily="34" charset="0"/>
                          <a:cs typeface="Arial" panose="020B0604020202020204" pitchFamily="34" charset="0"/>
                        </a:rPr>
                        <a:t> </a:t>
                      </a:r>
                      <a:endParaRPr lang="en-ZA"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extLst>
                  <a:ext uri="{0D108BD9-81ED-4DB2-BD59-A6C34878D82A}">
                    <a16:rowId xmlns="" xmlns:a16="http://schemas.microsoft.com/office/drawing/2014/main" val="1809173"/>
                  </a:ext>
                </a:extLst>
              </a:tr>
              <a:tr h="403740">
                <a:tc>
                  <a:txBody>
                    <a:bodyPr/>
                    <a:lstStyle/>
                    <a:p>
                      <a:pPr algn="l" fontAlgn="ctr"/>
                      <a:r>
                        <a:rPr lang="en-ZA" sz="1600" b="0" i="0" u="none" strike="noStrike">
                          <a:solidFill>
                            <a:srgbClr val="000000"/>
                          </a:solidFill>
                          <a:effectLst/>
                          <a:latin typeface="Arial" panose="020B0604020202020204" pitchFamily="34" charset="0"/>
                          <a:cs typeface="Arial" panose="020B0604020202020204" pitchFamily="34" charset="0"/>
                        </a:rPr>
                        <a:t>Rand thousand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ZA" sz="1600" b="0" i="0" u="none" strike="noStrike">
                          <a:solidFill>
                            <a:srgbClr val="000000"/>
                          </a:solidFill>
                          <a:effectLst/>
                          <a:latin typeface="Arial" panose="020B0604020202020204" pitchFamily="34" charset="0"/>
                          <a:cs typeface="Arial" panose="020B0604020202020204" pitchFamily="34" charset="0"/>
                        </a:rPr>
                        <a:t>R'000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ZA" sz="1600" b="0" i="0" u="none" strike="noStrike" dirty="0">
                          <a:solidFill>
                            <a:srgbClr val="000000"/>
                          </a:solidFill>
                          <a:effectLst/>
                          <a:latin typeface="Arial" panose="020B0604020202020204" pitchFamily="34" charset="0"/>
                          <a:cs typeface="Arial" panose="020B0604020202020204" pitchFamily="34" charset="0"/>
                        </a:rPr>
                        <a:t>R'000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ZA" sz="1600" b="0" i="0" u="none" strike="noStrike">
                          <a:solidFill>
                            <a:srgbClr val="000000"/>
                          </a:solidFill>
                          <a:effectLst/>
                          <a:latin typeface="Arial" panose="020B0604020202020204" pitchFamily="34" charset="0"/>
                          <a:cs typeface="Arial" panose="020B0604020202020204" pitchFamily="34" charset="0"/>
                        </a:rPr>
                        <a:t>R'000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ZA" sz="1600" b="0" i="0" u="none" strike="noStrike">
                          <a:solidFill>
                            <a:srgbClr val="000000"/>
                          </a:solidFill>
                          <a:effectLst/>
                          <a:latin typeface="Arial" panose="020B0604020202020204" pitchFamily="34" charset="0"/>
                          <a:cs typeface="Arial" panose="020B0604020202020204" pitchFamily="34" charset="0"/>
                        </a:rPr>
                        <a:t>R'000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ZA" sz="16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 xmlns:a16="http://schemas.microsoft.com/office/drawing/2014/main" val="712717049"/>
                  </a:ext>
                </a:extLst>
              </a:tr>
              <a:tr h="403740">
                <a:tc>
                  <a:txBody>
                    <a:bodyPr/>
                    <a:lstStyle/>
                    <a:p>
                      <a:pPr algn="l" fontAlgn="ctr"/>
                      <a:r>
                        <a:rPr lang="en-ZA" sz="1600" b="0" i="0" u="none" strike="noStrike">
                          <a:solidFill>
                            <a:srgbClr val="000000"/>
                          </a:solidFill>
                          <a:effectLst/>
                          <a:latin typeface="Arial" panose="020B0604020202020204" pitchFamily="34" charset="0"/>
                          <a:cs typeface="Arial" panose="020B0604020202020204" pitchFamily="34" charset="0"/>
                        </a:rPr>
                        <a:t>Administration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665,219</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479,881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399,846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80,035</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16.68%</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09637319"/>
                  </a:ext>
                </a:extLst>
              </a:tr>
              <a:tr h="403740">
                <a:tc>
                  <a:txBody>
                    <a:bodyPr/>
                    <a:lstStyle/>
                    <a:p>
                      <a:pPr algn="l" fontAlgn="ctr"/>
                      <a:r>
                        <a:rPr lang="en-ZA" sz="1600" b="0" i="0" u="none" strike="noStrike" dirty="0">
                          <a:solidFill>
                            <a:srgbClr val="000000"/>
                          </a:solidFill>
                          <a:effectLst/>
                          <a:latin typeface="Arial" panose="020B0604020202020204" pitchFamily="34" charset="0"/>
                          <a:cs typeface="Arial" panose="020B0604020202020204" pitchFamily="34" charset="0"/>
                        </a:rPr>
                        <a:t>Minerals and Petroleum Regulation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534,862</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393,295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373,434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19,861</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5.05%</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884864790"/>
                  </a:ext>
                </a:extLst>
              </a:tr>
              <a:tr h="403740">
                <a:tc>
                  <a:txBody>
                    <a:bodyPr/>
                    <a:lstStyle/>
                    <a:p>
                      <a:pPr algn="l" fontAlgn="ctr"/>
                      <a:r>
                        <a:rPr lang="en-ZA" sz="1600" b="0" i="0" u="none" strike="noStrike">
                          <a:solidFill>
                            <a:srgbClr val="000000"/>
                          </a:solidFill>
                          <a:effectLst/>
                          <a:latin typeface="Arial" panose="020B0604020202020204" pitchFamily="34" charset="0"/>
                          <a:cs typeface="Arial" panose="020B0604020202020204" pitchFamily="34" charset="0"/>
                        </a:rPr>
                        <a:t>Mining, Minerals and Energy Policy Development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792,832</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666,793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625,158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41,635</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6.24%</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27198208"/>
                  </a:ext>
                </a:extLst>
              </a:tr>
              <a:tr h="403740">
                <a:tc>
                  <a:txBody>
                    <a:bodyPr/>
                    <a:lstStyle/>
                    <a:p>
                      <a:pPr algn="l" fontAlgn="ctr"/>
                      <a:r>
                        <a:rPr lang="en-ZA" sz="1600" b="0" i="0" u="none" strike="noStrike">
                          <a:solidFill>
                            <a:srgbClr val="000000"/>
                          </a:solidFill>
                          <a:effectLst/>
                          <a:latin typeface="Arial" panose="020B0604020202020204" pitchFamily="34" charset="0"/>
                          <a:cs typeface="Arial" panose="020B0604020202020204" pitchFamily="34" charset="0"/>
                        </a:rPr>
                        <a:t>Mine Health and Safety Inspectorate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233,117</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179,705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154,274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25,431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14.15%</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74088015"/>
                  </a:ext>
                </a:extLst>
              </a:tr>
              <a:tr h="403740">
                <a:tc>
                  <a:txBody>
                    <a:bodyPr/>
                    <a:lstStyle/>
                    <a:p>
                      <a:pPr algn="l" fontAlgn="ctr"/>
                      <a:r>
                        <a:rPr lang="en-ZA" sz="1600" b="0" i="0" u="none" strike="noStrike">
                          <a:solidFill>
                            <a:srgbClr val="000000"/>
                          </a:solidFill>
                          <a:effectLst/>
                          <a:latin typeface="Arial" panose="020B0604020202020204" pitchFamily="34" charset="0"/>
                          <a:cs typeface="Arial" panose="020B0604020202020204" pitchFamily="34" charset="0"/>
                        </a:rPr>
                        <a:t>Programmes and Projects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5,905,640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4,605,004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4,296,618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308,386</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6.70%</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70624850"/>
                  </a:ext>
                </a:extLst>
              </a:tr>
              <a:tr h="403740">
                <a:tc>
                  <a:txBody>
                    <a:bodyPr/>
                    <a:lstStyle/>
                    <a:p>
                      <a:pPr algn="l" fontAlgn="ctr"/>
                      <a:r>
                        <a:rPr lang="en-ZA" sz="1600" b="0" i="0" u="none" strike="noStrike">
                          <a:solidFill>
                            <a:srgbClr val="000000"/>
                          </a:solidFill>
                          <a:effectLst/>
                          <a:latin typeface="Arial" panose="020B0604020202020204" pitchFamily="34" charset="0"/>
                          <a:cs typeface="Arial" panose="020B0604020202020204" pitchFamily="34" charset="0"/>
                        </a:rPr>
                        <a:t>Nuclear Energy Regulation and Management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1,109,794</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1,076,902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1,070,081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6,821</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0.63%</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14644059"/>
                  </a:ext>
                </a:extLst>
              </a:tr>
              <a:tr h="403740">
                <a:tc>
                  <a:txBody>
                    <a:bodyPr/>
                    <a:lstStyle/>
                    <a:p>
                      <a:pPr algn="l" fontAlgn="ctr"/>
                      <a:r>
                        <a:rPr lang="en-ZA" sz="1600" b="1" i="0" u="none" strike="noStrike">
                          <a:solidFill>
                            <a:srgbClr val="FFFFFF"/>
                          </a:solidFill>
                          <a:effectLst/>
                          <a:latin typeface="Arial" panose="020B0604020202020204" pitchFamily="34" charset="0"/>
                          <a:cs typeface="Arial" panose="020B0604020202020204" pitchFamily="34" charset="0"/>
                        </a:rPr>
                        <a:t>Total Programmes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tc>
                  <a:txBody>
                    <a:bodyPr/>
                    <a:lstStyle/>
                    <a:p>
                      <a:pPr algn="r"/>
                      <a:r>
                        <a:rPr lang="en-US" sz="16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9,241,464</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tc>
                  <a:txBody>
                    <a:bodyPr/>
                    <a:lstStyle/>
                    <a:p>
                      <a:pPr algn="r"/>
                      <a:r>
                        <a:rPr lang="en-US" sz="16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7,401,580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tc>
                  <a:txBody>
                    <a:bodyPr/>
                    <a:lstStyle/>
                    <a:p>
                      <a:pPr algn="r"/>
                      <a:r>
                        <a:rPr lang="en-US" sz="16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6,919,411</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tc>
                  <a:txBody>
                    <a:bodyPr/>
                    <a:lstStyle/>
                    <a:p>
                      <a:pPr algn="r"/>
                      <a:r>
                        <a:rPr lang="en-US" sz="16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482,169</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tc>
                  <a:txBody>
                    <a:bodyPr/>
                    <a:lstStyle/>
                    <a:p>
                      <a:pPr algn="r"/>
                      <a:r>
                        <a:rPr lang="en-US"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6.51%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extLst>
                  <a:ext uri="{0D108BD9-81ED-4DB2-BD59-A6C34878D82A}">
                    <a16:rowId xmlns="" xmlns:a16="http://schemas.microsoft.com/office/drawing/2014/main" val="1369122869"/>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AFC74556-81D8-4DDC-BF02-CADD2EAB8E5D}"/>
              </a:ext>
            </a:extLst>
          </p:cNvPr>
          <p:cNvSpPr txBox="1">
            <a:spLocks/>
          </p:cNvSpPr>
          <p:nvPr/>
        </p:nvSpPr>
        <p:spPr bwMode="auto">
          <a:xfrm>
            <a:off x="1691481" y="43334"/>
            <a:ext cx="880903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rPr>
              <a:t>DETAILS PER ECONOMIC CLASSIFICATION</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rPr>
              <a:t> </a:t>
            </a:r>
            <a:br>
              <a:rPr kumimoji="0" lang="en-US" altLang="en-US"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rPr>
            </a:br>
            <a:endParaRPr kumimoji="0" lang="en-US" altLang="en-US" b="0"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endParaRPr>
          </a:p>
        </p:txBody>
      </p:sp>
      <p:sp>
        <p:nvSpPr>
          <p:cNvPr id="7171" name="Slide Number Placeholder 1">
            <a:extLst>
              <a:ext uri="{FF2B5EF4-FFF2-40B4-BE49-F238E27FC236}">
                <a16:creationId xmlns="" xmlns:a16="http://schemas.microsoft.com/office/drawing/2014/main" id="{1ECEE79A-9B20-4996-8076-BF542D78F38A}"/>
              </a:ext>
            </a:extLst>
          </p:cNvPr>
          <p:cNvSpPr>
            <a:spLocks noGrp="1"/>
          </p:cNvSpPr>
          <p:nvPr>
            <p:ph type="sldNum" sz="quarter" idx="12"/>
          </p:nvPr>
        </p:nvSpPr>
        <p:spPr bwMode="auto">
          <a:xfrm>
            <a:off x="8277225" y="6237289"/>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4311A5CE-7E44-40F7-B3CB-CE277E5B5C0F}"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t>23</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graphicFrame>
        <p:nvGraphicFramePr>
          <p:cNvPr id="2" name="Table 1">
            <a:extLst>
              <a:ext uri="{FF2B5EF4-FFF2-40B4-BE49-F238E27FC236}">
                <a16:creationId xmlns="" xmlns:a16="http://schemas.microsoft.com/office/drawing/2014/main" id="{5103FDF8-C8CA-4192-A740-1BA9785C6BE5}"/>
              </a:ext>
            </a:extLst>
          </p:cNvPr>
          <p:cNvGraphicFramePr>
            <a:graphicFrameLocks noGrp="1"/>
          </p:cNvGraphicFramePr>
          <p:nvPr/>
        </p:nvGraphicFramePr>
        <p:xfrm>
          <a:off x="1691482" y="636562"/>
          <a:ext cx="10322326" cy="4798854"/>
        </p:xfrm>
        <a:graphic>
          <a:graphicData uri="http://schemas.openxmlformats.org/drawingml/2006/table">
            <a:tbl>
              <a:tblPr/>
              <a:tblGrid>
                <a:gridCol w="4530926">
                  <a:extLst>
                    <a:ext uri="{9D8B030D-6E8A-4147-A177-3AD203B41FA5}">
                      <a16:colId xmlns="" xmlns:a16="http://schemas.microsoft.com/office/drawing/2014/main" val="4272538568"/>
                    </a:ext>
                  </a:extLst>
                </a:gridCol>
                <a:gridCol w="1158280">
                  <a:extLst>
                    <a:ext uri="{9D8B030D-6E8A-4147-A177-3AD203B41FA5}">
                      <a16:colId xmlns="" xmlns:a16="http://schemas.microsoft.com/office/drawing/2014/main" val="4184942663"/>
                    </a:ext>
                  </a:extLst>
                </a:gridCol>
                <a:gridCol w="1158280">
                  <a:extLst>
                    <a:ext uri="{9D8B030D-6E8A-4147-A177-3AD203B41FA5}">
                      <a16:colId xmlns="" xmlns:a16="http://schemas.microsoft.com/office/drawing/2014/main" val="2006616047"/>
                    </a:ext>
                  </a:extLst>
                </a:gridCol>
                <a:gridCol w="1158280">
                  <a:extLst>
                    <a:ext uri="{9D8B030D-6E8A-4147-A177-3AD203B41FA5}">
                      <a16:colId xmlns="" xmlns:a16="http://schemas.microsoft.com/office/drawing/2014/main" val="3075810891"/>
                    </a:ext>
                  </a:extLst>
                </a:gridCol>
                <a:gridCol w="1158280">
                  <a:extLst>
                    <a:ext uri="{9D8B030D-6E8A-4147-A177-3AD203B41FA5}">
                      <a16:colId xmlns="" xmlns:a16="http://schemas.microsoft.com/office/drawing/2014/main" val="1025241277"/>
                    </a:ext>
                  </a:extLst>
                </a:gridCol>
                <a:gridCol w="1158280">
                  <a:extLst>
                    <a:ext uri="{9D8B030D-6E8A-4147-A177-3AD203B41FA5}">
                      <a16:colId xmlns="" xmlns:a16="http://schemas.microsoft.com/office/drawing/2014/main" val="1471888349"/>
                    </a:ext>
                  </a:extLst>
                </a:gridCol>
              </a:tblGrid>
              <a:tr h="220245">
                <a:tc rowSpan="3">
                  <a:txBody>
                    <a:bodyPr/>
                    <a:lstStyle/>
                    <a:p>
                      <a:pPr algn="ctr" rtl="0" fontAlgn="ctr"/>
                      <a:r>
                        <a:rPr lang="en-ZA" sz="1400" b="1" i="0" u="none" strike="noStrike" dirty="0">
                          <a:solidFill>
                            <a:srgbClr val="FFFFFF"/>
                          </a:solidFill>
                          <a:effectLst/>
                          <a:latin typeface="+mn-lt"/>
                        </a:rPr>
                        <a:t>Economic Classification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gridSpan="5">
                  <a:txBody>
                    <a:bodyPr/>
                    <a:lstStyle/>
                    <a:p>
                      <a:pPr algn="ctr" rtl="0" fontAlgn="ctr"/>
                      <a:r>
                        <a:rPr lang="en-ZA" sz="1400" b="1" i="0" u="none" strike="noStrike">
                          <a:solidFill>
                            <a:srgbClr val="FFFFFF"/>
                          </a:solidFill>
                          <a:effectLst/>
                          <a:latin typeface="+mn-lt"/>
                        </a:rPr>
                        <a:t>2021/22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698760348"/>
                  </a:ext>
                </a:extLst>
              </a:tr>
              <a:tr h="241838">
                <a:tc vMerge="1">
                  <a:txBody>
                    <a:bodyPr/>
                    <a:lstStyle/>
                    <a:p>
                      <a:endParaRPr lang="en-ZA"/>
                    </a:p>
                  </a:txBody>
                  <a:tcPr/>
                </a:tc>
                <a:tc rowSpan="2">
                  <a:txBody>
                    <a:bodyPr/>
                    <a:lstStyle/>
                    <a:p>
                      <a:pPr algn="ctr" rtl="0" fontAlgn="ctr"/>
                      <a:r>
                        <a:rPr lang="en-ZA" sz="1400" b="1" i="0" u="none" strike="noStrike" dirty="0">
                          <a:solidFill>
                            <a:srgbClr val="FFFFFF"/>
                          </a:solidFill>
                          <a:effectLst/>
                          <a:latin typeface="+mn-lt"/>
                        </a:rPr>
                        <a:t> Budget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rowSpan="2">
                  <a:txBody>
                    <a:bodyPr/>
                    <a:lstStyle/>
                    <a:p>
                      <a:pPr algn="ctr" rtl="0" fontAlgn="ctr"/>
                      <a:r>
                        <a:rPr lang="en-ZA" sz="1400" b="1" i="0" u="none" strike="noStrike" dirty="0">
                          <a:solidFill>
                            <a:srgbClr val="FFFFFF"/>
                          </a:solidFill>
                          <a:effectLst/>
                          <a:latin typeface="+mn-lt"/>
                        </a:rPr>
                        <a:t>YTD - Budget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rowSpan="2">
                  <a:txBody>
                    <a:bodyPr/>
                    <a:lstStyle/>
                    <a:p>
                      <a:pPr algn="ctr" rtl="0" fontAlgn="ctr"/>
                      <a:r>
                        <a:rPr lang="en-ZA" sz="1400" b="1" i="0" u="none" strike="noStrike" dirty="0">
                          <a:solidFill>
                            <a:srgbClr val="FFFFFF"/>
                          </a:solidFill>
                          <a:effectLst/>
                          <a:latin typeface="+mn-lt"/>
                        </a:rPr>
                        <a:t>YTD - Actual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rowSpan="2">
                  <a:txBody>
                    <a:bodyPr/>
                    <a:lstStyle/>
                    <a:p>
                      <a:pPr algn="ctr" rtl="0" fontAlgn="ctr"/>
                      <a:r>
                        <a:rPr lang="en-ZA" sz="1400" b="1" i="0" u="none" strike="noStrike">
                          <a:solidFill>
                            <a:srgbClr val="FFFFFF"/>
                          </a:solidFill>
                          <a:effectLst/>
                          <a:latin typeface="+mn-lt"/>
                        </a:rPr>
                        <a:t>YTD Variance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a:txBody>
                    <a:bodyPr/>
                    <a:lstStyle/>
                    <a:p>
                      <a:pPr algn="ctr" rtl="0" fontAlgn="ctr"/>
                      <a:r>
                        <a:rPr lang="en-ZA" sz="1400" b="1" i="0" u="none" strike="noStrike">
                          <a:solidFill>
                            <a:srgbClr val="FFFFFF"/>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extLst>
                  <a:ext uri="{0D108BD9-81ED-4DB2-BD59-A6C34878D82A}">
                    <a16:rowId xmlns="" xmlns:a16="http://schemas.microsoft.com/office/drawing/2014/main" val="3091220511"/>
                  </a:ext>
                </a:extLst>
              </a:tr>
              <a:tr h="241838">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rtl="0" fontAlgn="ctr"/>
                      <a:r>
                        <a:rPr lang="en-ZA" sz="1400" b="1" i="0" u="none" strike="noStrike">
                          <a:solidFill>
                            <a:srgbClr val="FFFFFF"/>
                          </a:solidFill>
                          <a:effectLst/>
                          <a:latin typeface="+mn-lt"/>
                        </a:rPr>
                        <a:t>YTD % Variance</a:t>
                      </a:r>
                      <a:r>
                        <a:rPr lang="en-ZA" sz="1400" b="1" i="0" u="none" strike="noStrike">
                          <a:solidFill>
                            <a:srgbClr val="FF0000"/>
                          </a:solidFill>
                          <a:effectLst/>
                          <a:latin typeface="+mn-lt"/>
                        </a:rPr>
                        <a:t> </a:t>
                      </a:r>
                      <a:endParaRPr lang="en-ZA" sz="1400" b="1" i="0" u="none" strike="noStrike">
                        <a:solidFill>
                          <a:srgbClr val="FFFFFF"/>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extLst>
                  <a:ext uri="{0D108BD9-81ED-4DB2-BD59-A6C34878D82A}">
                    <a16:rowId xmlns="" xmlns:a16="http://schemas.microsoft.com/office/drawing/2014/main" val="1549190930"/>
                  </a:ext>
                </a:extLst>
              </a:tr>
              <a:tr h="220245">
                <a:tc>
                  <a:txBody>
                    <a:bodyPr/>
                    <a:lstStyle/>
                    <a:p>
                      <a:pPr algn="l" rtl="0" fontAlgn="ctr"/>
                      <a:r>
                        <a:rPr lang="en-ZA" sz="1400" b="0" i="0" u="none" strike="noStrike">
                          <a:solidFill>
                            <a:srgbClr val="000000"/>
                          </a:solidFill>
                          <a:effectLst/>
                          <a:latin typeface="+mn-lt"/>
                        </a:rPr>
                        <a:t>Rand thousand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rtl="0" fontAlgn="ctr"/>
                      <a:r>
                        <a:rPr lang="en-ZA" sz="1400" b="0" i="0" u="none" strike="noStrike">
                          <a:solidFill>
                            <a:srgbClr val="000000"/>
                          </a:solidFill>
                          <a:effectLst/>
                          <a:latin typeface="+mn-lt"/>
                        </a:rPr>
                        <a:t>R'000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rtl="0" fontAlgn="ctr"/>
                      <a:r>
                        <a:rPr lang="en-ZA" sz="1400" b="0" i="0" u="none" strike="noStrike">
                          <a:solidFill>
                            <a:srgbClr val="000000"/>
                          </a:solidFill>
                          <a:effectLst/>
                          <a:latin typeface="+mn-lt"/>
                        </a:rPr>
                        <a:t>R'000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rtl="0" fontAlgn="ctr"/>
                      <a:r>
                        <a:rPr lang="en-ZA" sz="1400" b="0" i="0" u="none" strike="noStrike">
                          <a:solidFill>
                            <a:srgbClr val="000000"/>
                          </a:solidFill>
                          <a:effectLst/>
                          <a:latin typeface="+mn-lt"/>
                        </a:rPr>
                        <a:t>R'000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rtl="0" fontAlgn="ctr"/>
                      <a:r>
                        <a:rPr lang="en-ZA" sz="1400" b="0" i="0" u="none" strike="noStrike" dirty="0">
                          <a:solidFill>
                            <a:srgbClr val="000000"/>
                          </a:solidFill>
                          <a:effectLst/>
                          <a:latin typeface="+mn-lt"/>
                        </a:rPr>
                        <a:t>R'000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rtl="0" fontAlgn="ctr"/>
                      <a:r>
                        <a:rPr lang="en-ZA" sz="1400" b="0" i="0" u="none" strike="noStrike" dirty="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 xmlns:a16="http://schemas.microsoft.com/office/drawing/2014/main" val="3448468896"/>
                  </a:ext>
                </a:extLst>
              </a:tr>
              <a:tr h="241838">
                <a:tc>
                  <a:txBody>
                    <a:bodyPr/>
                    <a:lstStyle/>
                    <a:p>
                      <a:pPr algn="l" rtl="0" fontAlgn="ctr"/>
                      <a:r>
                        <a:rPr lang="en-ZA" sz="1400" b="1" i="0" u="none" strike="noStrike" dirty="0">
                          <a:solidFill>
                            <a:srgbClr val="000000"/>
                          </a:solidFill>
                          <a:effectLst/>
                          <a:latin typeface="+mn-lt"/>
                        </a:rPr>
                        <a:t>Compensation of Employees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1,037,124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781,368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724,538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56,830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mn-lt"/>
                        </a:rPr>
                        <a:t>7.27%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42953339"/>
                  </a:ext>
                </a:extLst>
              </a:tr>
              <a:tr h="241838">
                <a:tc>
                  <a:txBody>
                    <a:bodyPr/>
                    <a:lstStyle/>
                    <a:p>
                      <a:pPr algn="l" rtl="0" fontAlgn="ctr"/>
                      <a:r>
                        <a:rPr lang="en-ZA" sz="1400" b="1" i="0" u="none" strike="noStrike">
                          <a:solidFill>
                            <a:srgbClr val="000000"/>
                          </a:solidFill>
                          <a:effectLst/>
                          <a:latin typeface="+mn-lt"/>
                        </a:rPr>
                        <a:t>Goods and Services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876,401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477,436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396,833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80,603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mn-lt"/>
                        </a:rPr>
                        <a:t>16.88%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62429177"/>
                  </a:ext>
                </a:extLst>
              </a:tr>
              <a:tr h="241838">
                <a:tc>
                  <a:txBody>
                    <a:bodyPr/>
                    <a:lstStyle/>
                    <a:p>
                      <a:pPr algn="l" rtl="0" fontAlgn="ctr"/>
                      <a:r>
                        <a:rPr lang="en-ZA" sz="1400" b="1" i="0" u="none" strike="noStrike">
                          <a:solidFill>
                            <a:srgbClr val="000000"/>
                          </a:solidFill>
                          <a:effectLst/>
                          <a:latin typeface="+mn-lt"/>
                        </a:rPr>
                        <a:t>Transfers and Subsidies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7,308,475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6,125,674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5,797,300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328,374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5.36%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32087305"/>
                  </a:ext>
                </a:extLst>
              </a:tr>
              <a:tr h="241838">
                <a:tc>
                  <a:txBody>
                    <a:bodyPr/>
                    <a:lstStyle/>
                    <a:p>
                      <a:pPr algn="l" rtl="0" fontAlgn="ctr"/>
                      <a:r>
                        <a:rPr lang="en-ZA" sz="1400" b="0" i="0" u="none" strike="noStrike" dirty="0">
                          <a:solidFill>
                            <a:srgbClr val="000000"/>
                          </a:solidFill>
                          <a:effectLst/>
                          <a:latin typeface="+mn-lt"/>
                        </a:rPr>
                        <a:t>Public Entities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400" b="0" i="0" u="none" strike="noStrike">
                          <a:solidFill>
                            <a:srgbClr val="000000"/>
                          </a:solidFill>
                          <a:effectLst/>
                          <a:latin typeface="+mn-lt"/>
                        </a:rPr>
                        <a:t>1,925,121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400" b="0" i="0" u="none" strike="noStrike">
                          <a:solidFill>
                            <a:srgbClr val="000000"/>
                          </a:solidFill>
                          <a:effectLst/>
                          <a:latin typeface="+mn-lt"/>
                        </a:rPr>
                        <a:t>1,885,458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400" b="0" i="0" u="none" strike="noStrike">
                          <a:solidFill>
                            <a:srgbClr val="000000"/>
                          </a:solidFill>
                          <a:effectLst/>
                          <a:latin typeface="+mn-lt"/>
                        </a:rPr>
                        <a:t>1,740,398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400" b="0" i="0" u="none" strike="noStrike">
                          <a:solidFill>
                            <a:srgbClr val="000000"/>
                          </a:solidFill>
                          <a:effectLst/>
                          <a:latin typeface="+mn-lt"/>
                        </a:rPr>
                        <a:t>145,060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400" b="0" i="0" u="none" strike="noStrike" dirty="0">
                          <a:solidFill>
                            <a:srgbClr val="000000"/>
                          </a:solidFill>
                          <a:effectLst/>
                          <a:latin typeface="+mn-lt"/>
                        </a:rPr>
                        <a:t>7.69%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741788394"/>
                  </a:ext>
                </a:extLst>
              </a:tr>
              <a:tr h="241838">
                <a:tc>
                  <a:txBody>
                    <a:bodyPr/>
                    <a:lstStyle/>
                    <a:p>
                      <a:pPr algn="l" rtl="0" fontAlgn="ctr"/>
                      <a:r>
                        <a:rPr lang="en-US" sz="1400" b="0" i="0" u="none" strike="noStrike" dirty="0">
                          <a:solidFill>
                            <a:srgbClr val="000000"/>
                          </a:solidFill>
                          <a:effectLst/>
                          <a:latin typeface="+mn-lt"/>
                        </a:rPr>
                        <a:t>INEP Municipal Grants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2,003,157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1,477,478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1,318,212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159,266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a:solidFill>
                            <a:srgbClr val="000000"/>
                          </a:solidFill>
                          <a:effectLst/>
                          <a:latin typeface="+mn-lt"/>
                        </a:rPr>
                        <a:t>10.78%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2382456059"/>
                  </a:ext>
                </a:extLst>
              </a:tr>
              <a:tr h="241838">
                <a:tc>
                  <a:txBody>
                    <a:bodyPr/>
                    <a:lstStyle/>
                    <a:p>
                      <a:pPr algn="l" rtl="0" fontAlgn="ctr"/>
                      <a:r>
                        <a:rPr lang="en-US" sz="1400" b="0" i="0" u="none" strike="noStrike">
                          <a:solidFill>
                            <a:srgbClr val="000000"/>
                          </a:solidFill>
                          <a:effectLst/>
                          <a:latin typeface="+mn-lt"/>
                        </a:rPr>
                        <a:t>INEP Eskom Grant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cs typeface="Arial" panose="020B0604020202020204" pitchFamily="34" charset="0"/>
                        </a:rPr>
                        <a:t>2,824,257</a:t>
                      </a:r>
                      <a:endParaRPr lang="en-US" sz="1400" b="0" i="0" u="none" strike="noStrike">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2,400,619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2,400,619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a:solidFill>
                            <a:srgbClr val="000000"/>
                          </a:solidFill>
                          <a:effectLst/>
                          <a:latin typeface="+mn-lt"/>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375200399"/>
                  </a:ext>
                </a:extLst>
              </a:tr>
              <a:tr h="241838">
                <a:tc>
                  <a:txBody>
                    <a:bodyPr/>
                    <a:lstStyle/>
                    <a:p>
                      <a:pPr algn="l" rtl="0" fontAlgn="ctr"/>
                      <a:r>
                        <a:rPr lang="en-US" sz="1400" b="0" i="0" u="none" strike="noStrike">
                          <a:solidFill>
                            <a:srgbClr val="000000"/>
                          </a:solidFill>
                          <a:effectLst/>
                          <a:latin typeface="+mn-lt"/>
                        </a:rPr>
                        <a:t>INEP Non-Grid Households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264,969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203,082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192,004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11,078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a:solidFill>
                            <a:srgbClr val="000000"/>
                          </a:solidFill>
                          <a:effectLst/>
                          <a:latin typeface="+mn-lt"/>
                        </a:rPr>
                        <a:t>5.46%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450318941"/>
                  </a:ext>
                </a:extLst>
              </a:tr>
              <a:tr h="241838">
                <a:tc>
                  <a:txBody>
                    <a:bodyPr/>
                    <a:lstStyle/>
                    <a:p>
                      <a:pPr algn="l" rtl="0" fontAlgn="ctr"/>
                      <a:r>
                        <a:rPr lang="en-US" sz="1400" b="0" i="0" u="none" strike="noStrike">
                          <a:solidFill>
                            <a:srgbClr val="000000"/>
                          </a:solidFill>
                          <a:effectLst/>
                          <a:latin typeface="+mn-lt"/>
                        </a:rPr>
                        <a:t>EEDSM - Municipal Grants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220,874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150,874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140,374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10,500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a:solidFill>
                            <a:srgbClr val="000000"/>
                          </a:solidFill>
                          <a:effectLst/>
                          <a:latin typeface="+mn-lt"/>
                        </a:rPr>
                        <a:t>6.96%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795980195"/>
                  </a:ext>
                </a:extLst>
              </a:tr>
              <a:tr h="241838">
                <a:tc>
                  <a:txBody>
                    <a:bodyPr/>
                    <a:lstStyle/>
                    <a:p>
                      <a:pPr algn="l" rtl="0" fontAlgn="ctr"/>
                      <a:r>
                        <a:rPr lang="en-US" sz="1400" b="0" i="0" u="none" strike="noStrike">
                          <a:solidFill>
                            <a:srgbClr val="000000"/>
                          </a:solidFill>
                          <a:effectLst/>
                          <a:latin typeface="+mn-lt"/>
                        </a:rPr>
                        <a:t>Industrial Development Corporation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26,267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0" i="0" u="none" strike="noStrike">
                          <a:solidFill>
                            <a:srgbClr val="000000"/>
                          </a:solidFill>
                          <a:effectLst/>
                          <a:latin typeface="+mn-lt"/>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a:solidFill>
                            <a:srgbClr val="000000"/>
                          </a:solidFill>
                          <a:effectLst/>
                          <a:latin typeface="+mn-lt"/>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932755786"/>
                  </a:ext>
                </a:extLst>
              </a:tr>
              <a:tr h="241838">
                <a:tc>
                  <a:txBody>
                    <a:bodyPr/>
                    <a:lstStyle/>
                    <a:p>
                      <a:pPr algn="l" rtl="0" fontAlgn="ctr"/>
                      <a:r>
                        <a:rPr lang="en-US" sz="1400" b="0" i="0" u="none" strike="noStrike" dirty="0">
                          <a:solidFill>
                            <a:srgbClr val="000000"/>
                          </a:solidFill>
                          <a:effectLst/>
                          <a:latin typeface="+mn-lt"/>
                        </a:rPr>
                        <a:t>Water management solutions subsidies for marginal mines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6,618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5,418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5,418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a:solidFill>
                            <a:srgbClr val="000000"/>
                          </a:solidFill>
                          <a:effectLst/>
                          <a:latin typeface="+mn-lt"/>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2218101257"/>
                  </a:ext>
                </a:extLst>
              </a:tr>
              <a:tr h="241838">
                <a:tc>
                  <a:txBody>
                    <a:bodyPr/>
                    <a:lstStyle/>
                    <a:p>
                      <a:pPr algn="l" rtl="0" fontAlgn="ctr"/>
                      <a:r>
                        <a:rPr lang="en-US" sz="1400" b="0" i="0" u="none" strike="noStrike">
                          <a:solidFill>
                            <a:srgbClr val="000000"/>
                          </a:solidFill>
                          <a:effectLst/>
                          <a:latin typeface="+mn-lt"/>
                        </a:rPr>
                        <a:t>International Membership Fees (IAEA / IEF / GIF / APPA)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31,510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344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-344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a:solidFill>
                            <a:srgbClr val="000000"/>
                          </a:solidFill>
                          <a:effectLst/>
                          <a:latin typeface="+mn-lt"/>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2431786945"/>
                  </a:ext>
                </a:extLst>
              </a:tr>
              <a:tr h="241838">
                <a:tc>
                  <a:txBody>
                    <a:bodyPr/>
                    <a:lstStyle/>
                    <a:p>
                      <a:pPr algn="l" rtl="0" fontAlgn="ctr"/>
                      <a:r>
                        <a:rPr lang="en-US" sz="1400" b="0" i="0" u="none" strike="noStrike">
                          <a:solidFill>
                            <a:srgbClr val="000000"/>
                          </a:solidFill>
                          <a:effectLst/>
                          <a:latin typeface="+mn-lt"/>
                        </a:rPr>
                        <a:t>Other Transfers SETAs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3,376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1,225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a:solidFill>
                            <a:srgbClr val="000000"/>
                          </a:solidFill>
                          <a:effectLst/>
                          <a:latin typeface="+mn-lt"/>
                        </a:rPr>
                        <a:t>1,225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a:solidFill>
                            <a:srgbClr val="000000"/>
                          </a:solidFill>
                          <a:effectLst/>
                          <a:latin typeface="+mn-lt"/>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2910304990"/>
                  </a:ext>
                </a:extLst>
              </a:tr>
              <a:tr h="241838">
                <a:tc>
                  <a:txBody>
                    <a:bodyPr/>
                    <a:lstStyle/>
                    <a:p>
                      <a:pPr algn="l" rtl="0" fontAlgn="ctr"/>
                      <a:r>
                        <a:rPr lang="en-US" sz="1400" b="0" i="0" u="none" strike="noStrike">
                          <a:solidFill>
                            <a:srgbClr val="000000"/>
                          </a:solidFill>
                          <a:effectLst/>
                          <a:latin typeface="+mn-lt"/>
                        </a:rPr>
                        <a:t>Other Transfers Households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a:solidFill>
                            <a:srgbClr val="000000"/>
                          </a:solidFill>
                          <a:effectLst/>
                          <a:latin typeface="+mn-lt"/>
                        </a:rPr>
                        <a:t>2,326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a:solidFill>
                            <a:srgbClr val="000000"/>
                          </a:solidFill>
                          <a:effectLst/>
                          <a:latin typeface="+mn-lt"/>
                        </a:rPr>
                        <a:t>1,520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a:solidFill>
                            <a:srgbClr val="000000"/>
                          </a:solidFill>
                          <a:effectLst/>
                          <a:latin typeface="+mn-lt"/>
                        </a:rPr>
                        <a:t>5,349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a:solidFill>
                            <a:srgbClr val="000000"/>
                          </a:solidFill>
                          <a:effectLst/>
                          <a:latin typeface="+mn-lt"/>
                        </a:rPr>
                        <a:t>-3,829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dirty="0">
                          <a:solidFill>
                            <a:srgbClr val="000000"/>
                          </a:solidFill>
                          <a:effectLst/>
                          <a:latin typeface="+mn-lt"/>
                        </a:rPr>
                        <a:t>-251.91%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84078445"/>
                  </a:ext>
                </a:extLst>
              </a:tr>
              <a:tr h="241838">
                <a:tc>
                  <a:txBody>
                    <a:bodyPr/>
                    <a:lstStyle/>
                    <a:p>
                      <a:pPr algn="l" rtl="0" fontAlgn="ctr"/>
                      <a:r>
                        <a:rPr lang="en-ZA" sz="1400" b="1" i="0" u="none" strike="noStrike">
                          <a:solidFill>
                            <a:srgbClr val="000000"/>
                          </a:solidFill>
                          <a:effectLst/>
                          <a:latin typeface="+mn-lt"/>
                        </a:rPr>
                        <a:t>Payments for Capital Assets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19,464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17,102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16,362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mn-lt"/>
                        </a:rPr>
                        <a:t>95.67%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05995979"/>
                  </a:ext>
                </a:extLst>
              </a:tr>
              <a:tr h="241838">
                <a:tc>
                  <a:txBody>
                    <a:bodyPr/>
                    <a:lstStyle/>
                    <a:p>
                      <a:pPr algn="l" rtl="0" fontAlgn="ctr"/>
                      <a:r>
                        <a:rPr lang="en-ZA" sz="1400" b="1" i="0" u="none" strike="noStrike">
                          <a:solidFill>
                            <a:srgbClr val="000000"/>
                          </a:solidFill>
                          <a:effectLst/>
                          <a:latin typeface="+mn-lt"/>
                        </a:rPr>
                        <a:t>Payment for Financial Assets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mn-lt"/>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mn-lt"/>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88236382"/>
                  </a:ext>
                </a:extLst>
              </a:tr>
              <a:tr h="241838">
                <a:tc>
                  <a:txBody>
                    <a:bodyPr/>
                    <a:lstStyle/>
                    <a:p>
                      <a:pPr algn="l" rtl="0" fontAlgn="ctr"/>
                      <a:r>
                        <a:rPr lang="en-ZA" sz="1400" b="1" i="0" u="none" strike="noStrike">
                          <a:solidFill>
                            <a:srgbClr val="FFFFFF"/>
                          </a:solidFill>
                          <a:effectLst/>
                          <a:latin typeface="+mn-lt"/>
                        </a:rPr>
                        <a:t>Total</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tc>
                  <a:txBody>
                    <a:bodyPr/>
                    <a:lstStyle/>
                    <a:p>
                      <a:pPr algn="r" rtl="0" fontAlgn="ctr"/>
                      <a:r>
                        <a:rPr lang="en-ZA" sz="1400" b="1" i="0" u="none" strike="noStrike">
                          <a:solidFill>
                            <a:srgbClr val="FFFFFF"/>
                          </a:solidFill>
                          <a:effectLst/>
                          <a:latin typeface="+mn-lt"/>
                        </a:rPr>
                        <a:t>9,241,464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tc>
                  <a:txBody>
                    <a:bodyPr/>
                    <a:lstStyle/>
                    <a:p>
                      <a:pPr algn="r" rtl="0" fontAlgn="ctr"/>
                      <a:r>
                        <a:rPr lang="en-ZA" sz="1400" b="1" i="0" u="none" strike="noStrike">
                          <a:solidFill>
                            <a:srgbClr val="FFFFFF"/>
                          </a:solidFill>
                          <a:effectLst/>
                          <a:latin typeface="+mn-lt"/>
                        </a:rPr>
                        <a:t>7,401,580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tc>
                  <a:txBody>
                    <a:bodyPr/>
                    <a:lstStyle/>
                    <a:p>
                      <a:pPr algn="r" rtl="0" fontAlgn="ctr"/>
                      <a:r>
                        <a:rPr lang="en-ZA" sz="1400" b="1" i="0" u="none" strike="noStrike">
                          <a:solidFill>
                            <a:srgbClr val="FFFFFF"/>
                          </a:solidFill>
                          <a:effectLst/>
                          <a:latin typeface="+mn-lt"/>
                        </a:rPr>
                        <a:t>6,919,411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tc>
                  <a:txBody>
                    <a:bodyPr/>
                    <a:lstStyle/>
                    <a:p>
                      <a:pPr algn="r" rtl="0" fontAlgn="ctr"/>
                      <a:r>
                        <a:rPr lang="en-ZA" sz="1400" b="1" i="0" u="none" strike="noStrike">
                          <a:solidFill>
                            <a:srgbClr val="FFFFFF"/>
                          </a:solidFill>
                          <a:effectLst/>
                          <a:latin typeface="+mn-lt"/>
                        </a:rPr>
                        <a:t>482,169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tc>
                  <a:txBody>
                    <a:bodyPr/>
                    <a:lstStyle/>
                    <a:p>
                      <a:pPr algn="r" rtl="0" fontAlgn="ctr"/>
                      <a:r>
                        <a:rPr lang="en-ZA" sz="1400" b="1" i="0" u="none" strike="noStrike" dirty="0">
                          <a:solidFill>
                            <a:srgbClr val="FFFFFF"/>
                          </a:solidFill>
                          <a:effectLst/>
                          <a:latin typeface="+mn-lt"/>
                        </a:rPr>
                        <a:t>6.51%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extLst>
                  <a:ext uri="{0D108BD9-81ED-4DB2-BD59-A6C34878D82A}">
                    <a16:rowId xmlns="" xmlns:a16="http://schemas.microsoft.com/office/drawing/2014/main" val="7589922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 xmlns:a16="http://schemas.microsoft.com/office/drawing/2014/main" id="{E8AB9CD4-6F1B-4120-B33A-305A12E14E01}"/>
              </a:ext>
            </a:extLst>
          </p:cNvPr>
          <p:cNvSpPr txBox="1">
            <a:spLocks/>
          </p:cNvSpPr>
          <p:nvPr/>
        </p:nvSpPr>
        <p:spPr bwMode="auto">
          <a:xfrm>
            <a:off x="1631225" y="37305"/>
            <a:ext cx="1028833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it-IT" altLang="en-US"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rPr>
              <a:t>FINANCIAL PERFORMANCE (REASONS FOR VARIANCES)</a:t>
            </a:r>
          </a:p>
        </p:txBody>
      </p:sp>
      <p:sp>
        <p:nvSpPr>
          <p:cNvPr id="10243" name="Rectangle 5">
            <a:extLst>
              <a:ext uri="{FF2B5EF4-FFF2-40B4-BE49-F238E27FC236}">
                <a16:creationId xmlns="" xmlns:a16="http://schemas.microsoft.com/office/drawing/2014/main" id="{D1308DBF-E13C-44F2-BBE7-E08B572379ED}"/>
              </a:ext>
            </a:extLst>
          </p:cNvPr>
          <p:cNvSpPr>
            <a:spLocks noChangeArrowheads="1"/>
          </p:cNvSpPr>
          <p:nvPr/>
        </p:nvSpPr>
        <p:spPr bwMode="auto">
          <a:xfrm>
            <a:off x="1767679" y="687082"/>
            <a:ext cx="10288333" cy="4799199"/>
          </a:xfrm>
          <a:prstGeom prst="rect">
            <a:avLst/>
          </a:prstGeom>
          <a:noFill/>
          <a:ln>
            <a:noFill/>
          </a:ln>
        </p:spPr>
        <p:txBody>
          <a:bodyPr wrap="square">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just" defTabSz="914400" rtl="0" eaLnBrk="1" fontAlgn="base" latinLnBrk="0" hangingPunct="1">
              <a:lnSpc>
                <a:spcPct val="113000"/>
              </a:lnSpc>
              <a:spcBef>
                <a:spcPct val="0"/>
              </a:spcBef>
              <a:spcAft>
                <a:spcPct val="0"/>
              </a:spcAft>
              <a:buClrTx/>
              <a:buSzTx/>
              <a:buFont typeface="Arial" panose="020B0604020202020204" pitchFamily="34" charset="0"/>
              <a:buNone/>
              <a:tabLst/>
              <a:defRPr/>
            </a:pPr>
            <a:r>
              <a:rPr kumimoji="0" lang="en-US" altLang="en-US" sz="1600" b="1"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Compensation of employees (</a:t>
            </a:r>
            <a:r>
              <a:rPr kumimoji="0" lang="en-US" altLang="en-US" sz="1600" b="1" i="0" u="none" strike="noStrike" kern="1200" cap="none" spc="0" normalizeH="0" baseline="0" noProof="0" dirty="0" err="1">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CoE</a:t>
            </a:r>
            <a:r>
              <a:rPr kumimoji="0" lang="en-US" altLang="en-US" sz="1600" b="1"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a:t>
            </a:r>
          </a:p>
          <a:p>
            <a:pPr algn="just" fontAlgn="base">
              <a:lnSpc>
                <a:spcPct val="113000"/>
              </a:lnSpc>
              <a:spcBef>
                <a:spcPct val="0"/>
              </a:spcBef>
              <a:spcAft>
                <a:spcPct val="0"/>
              </a:spcAf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Total expenditure incurred on 31 December 2021 was R724.54 million against projected expenditure of R781.37 million resulting in budget underspending of R56.83 million or 7.27%. The budget underspending was mainly due to delays in filling vacant funded positions. The PERSAL system report of 31 December 2021 reflected the Department’s employees as 1,432 permanent employees and 17 additional to establishment. The Department also employed 119 interns that are appointed and are additional to the establishment. At the end of same period, the Department had 168 vacant positions of which 102 had been advertised. </a:t>
            </a:r>
          </a:p>
          <a:p>
            <a:pPr marL="0" marR="0" lvl="0" indent="0" algn="just" defTabSz="914400" rtl="0" eaLnBrk="1" fontAlgn="base" latinLnBrk="0" hangingPunct="1">
              <a:lnSpc>
                <a:spcPct val="113000"/>
              </a:lnSpc>
              <a:spcBef>
                <a:spcPct val="0"/>
              </a:spcBef>
              <a:spcAft>
                <a:spcPct val="0"/>
              </a:spcAft>
              <a:buClrTx/>
              <a:buSzTx/>
              <a:buFont typeface="Arial" panose="020B0604020202020204" pitchFamily="34" charset="0"/>
              <a:buNone/>
              <a:tabLs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 </a:t>
            </a:r>
          </a:p>
          <a:p>
            <a:pPr marL="0" marR="0" lvl="0" indent="0" algn="just" defTabSz="914400" rtl="0" eaLnBrk="1" fontAlgn="base" latinLnBrk="0" hangingPunct="1">
              <a:lnSpc>
                <a:spcPct val="113000"/>
              </a:lnSpc>
              <a:spcBef>
                <a:spcPct val="0"/>
              </a:spcBef>
              <a:spcAft>
                <a:spcPct val="0"/>
              </a:spcAft>
              <a:buClrTx/>
              <a:buSzTx/>
              <a:buFont typeface="Arial" panose="020B0604020202020204" pitchFamily="34" charset="0"/>
              <a:buNone/>
              <a:tabLst/>
              <a:defRPr/>
            </a:pPr>
            <a:r>
              <a:rPr kumimoji="0" lang="en-US" altLang="en-US" sz="1600" b="1"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Goods and Services (G&amp;S)</a:t>
            </a:r>
            <a:endParaRPr lang="en-US" altLang="en-US" sz="1600" dirty="0">
              <a:solidFill>
                <a:srgbClr val="000000"/>
              </a:solidFill>
              <a:latin typeface="Arial" panose="020B0604020202020204" pitchFamily="34" charset="0"/>
              <a:ea typeface="Century Gothic" panose="020B0502020202020204" pitchFamily="34" charset="0"/>
              <a:cs typeface="Arial" panose="020B0604020202020204" pitchFamily="34" charset="0"/>
            </a:endParaRPr>
          </a:p>
          <a:p>
            <a:pPr marR="0" lvl="0" algn="just" defTabSz="914400" rtl="0" eaLnBrk="1" fontAlgn="base" latinLnBrk="0" hangingPunct="1">
              <a:lnSpc>
                <a:spcPct val="113000"/>
              </a:lnSpc>
              <a:spcBef>
                <a:spcPct val="0"/>
              </a:spcBef>
              <a:spcAft>
                <a:spcPct val="0"/>
              </a:spcAft>
              <a:buClrTx/>
              <a:buSzTx/>
              <a:tabLs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Planned expenditure in this classification was R477.44 million while actual expenditure was R396.83 million resulting in a net budget underspending of R80.60 million or 16.88%. The major contributors to the underspending included the travel and subsistence item with R29.99 million or 38% of the total G&amp;S underspending, venues, and facilities R9.81 million due to reduction in the number of planned official trips and decreased utilization of outside facilities. Expenditure </a:t>
            </a:r>
            <a:r>
              <a:rPr lang="en-US" altLang="en-US" sz="1600" dirty="0">
                <a:solidFill>
                  <a:srgbClr val="000000"/>
                </a:solidFill>
                <a:latin typeface="Arial" panose="020B0604020202020204" pitchFamily="34" charset="0"/>
                <a:ea typeface="Century Gothic" panose="020B0502020202020204" pitchFamily="34" charset="0"/>
                <a:cs typeface="Arial" panose="020B0604020202020204" pitchFamily="34" charset="0"/>
              </a:rPr>
              <a:t>in</a:t>
            </a: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 office supplies was R9.81 million lower than anticipated due to staggered physical office attendance while the underspending of R4.97 million under computer services is attributable due to delays in finalizing </a:t>
            </a:r>
            <a:r>
              <a:rPr lang="en-US" altLang="en-US" sz="1600" dirty="0">
                <a:solidFill>
                  <a:srgbClr val="000000"/>
                </a:solidFill>
                <a:latin typeface="Arial" panose="020B0604020202020204" pitchFamily="34" charset="0"/>
                <a:ea typeface="Century Gothic" panose="020B0502020202020204" pitchFamily="34" charset="0"/>
                <a:cs typeface="Arial" panose="020B0604020202020204" pitchFamily="34" charset="0"/>
              </a:rPr>
              <a:t>the </a:t>
            </a: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processes for software licenses, maintenance, and upgrade of systems. </a:t>
            </a:r>
          </a:p>
        </p:txBody>
      </p:sp>
      <p:sp>
        <p:nvSpPr>
          <p:cNvPr id="8196" name="Slide Number Placeholder 1">
            <a:extLst>
              <a:ext uri="{FF2B5EF4-FFF2-40B4-BE49-F238E27FC236}">
                <a16:creationId xmlns="" xmlns:a16="http://schemas.microsoft.com/office/drawing/2014/main" id="{815FDC2B-E238-43C7-9177-E42EA97187AC}"/>
              </a:ext>
            </a:extLst>
          </p:cNvPr>
          <p:cNvSpPr>
            <a:spLocks noGrp="1"/>
          </p:cNvSpPr>
          <p:nvPr>
            <p:ph type="sldNum" sz="quarter" idx="12"/>
          </p:nvPr>
        </p:nvSpPr>
        <p:spPr bwMode="auto">
          <a:xfrm>
            <a:off x="7981950" y="6165851"/>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6765FDCD-DE79-4DFB-9FA3-C26254FFE737}"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t>24</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22687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 xmlns:a16="http://schemas.microsoft.com/office/drawing/2014/main" id="{E8AB9CD4-6F1B-4120-B33A-305A12E14E01}"/>
              </a:ext>
            </a:extLst>
          </p:cNvPr>
          <p:cNvSpPr txBox="1">
            <a:spLocks/>
          </p:cNvSpPr>
          <p:nvPr/>
        </p:nvSpPr>
        <p:spPr bwMode="auto">
          <a:xfrm>
            <a:off x="1631225" y="37305"/>
            <a:ext cx="1028833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it-IT" altLang="en-US"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rPr>
              <a:t>FINANCIAL PERFORMANCE (REASONS FOR VARIANCES)</a:t>
            </a:r>
          </a:p>
        </p:txBody>
      </p:sp>
      <p:sp>
        <p:nvSpPr>
          <p:cNvPr id="10243" name="Rectangle 5">
            <a:extLst>
              <a:ext uri="{FF2B5EF4-FFF2-40B4-BE49-F238E27FC236}">
                <a16:creationId xmlns="" xmlns:a16="http://schemas.microsoft.com/office/drawing/2014/main" id="{D1308DBF-E13C-44F2-BBE7-E08B572379ED}"/>
              </a:ext>
            </a:extLst>
          </p:cNvPr>
          <p:cNvSpPr>
            <a:spLocks noChangeArrowheads="1"/>
          </p:cNvSpPr>
          <p:nvPr/>
        </p:nvSpPr>
        <p:spPr bwMode="auto">
          <a:xfrm>
            <a:off x="1758462" y="799625"/>
            <a:ext cx="10288333" cy="4473597"/>
          </a:xfrm>
          <a:prstGeom prst="rect">
            <a:avLst/>
          </a:prstGeom>
          <a:noFill/>
          <a:ln>
            <a:noFill/>
          </a:ln>
        </p:spPr>
        <p:txBody>
          <a:bodyPr wrap="square">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73050" lvl="1" indent="0" algn="just" fontAlgn="base">
              <a:lnSpc>
                <a:spcPct val="113000"/>
              </a:lnSpc>
              <a:spcBef>
                <a:spcPts val="600"/>
              </a:spcBef>
              <a:spcAft>
                <a:spcPct val="0"/>
              </a:spcAft>
              <a:buNone/>
              <a:defRPr/>
            </a:pPr>
            <a:r>
              <a:rPr lang="en-US" altLang="en-US" sz="1600" dirty="0">
                <a:solidFill>
                  <a:srgbClr val="000000"/>
                </a:solidFill>
                <a:latin typeface="Arial" panose="020B0604020202020204" pitchFamily="34" charset="0"/>
                <a:cs typeface="Arial" panose="020B0604020202020204" pitchFamily="34" charset="0"/>
              </a:rPr>
              <a:t>The operating payments item which includes provisions for delivery / courier services, printing and publication services, professional membership fees, storage of departmental records, awards to employees in terms of the departmental incentive policy and resettlement cost for employees, was R9.26 million lower than anticipated due to lower expenditure on the mentioned costs. </a:t>
            </a:r>
          </a:p>
          <a:p>
            <a:pPr algn="just" fontAlgn="base">
              <a:lnSpc>
                <a:spcPct val="113000"/>
              </a:lnSpc>
              <a:spcBef>
                <a:spcPts val="600"/>
              </a:spcBef>
              <a:spcAft>
                <a:spcPct val="0"/>
              </a:spcAf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Agency &amp; support services item was R8.52 million under spent - </a:t>
            </a:r>
            <a:r>
              <a:rPr kumimoji="0" lang="en-ZA" altLang="en-US" sz="1600" b="0" i="0" u="none" strike="noStrike" kern="1200" cap="none" spc="0" normalizeH="0" baseline="0" noProof="0" dirty="0">
                <a:ln>
                  <a:noFill/>
                </a:ln>
                <a:solidFill>
                  <a:srgbClr val="000000"/>
                </a:solidFill>
                <a:uLnTx/>
                <a:uFillTx/>
                <a:latin typeface="Arial" panose="020B0604020202020204" pitchFamily="34" charset="0"/>
                <a:ea typeface="Century Gothic" panose="020B0502020202020204" pitchFamily="34" charset="0"/>
                <a:cs typeface="Arial" panose="020B0604020202020204" pitchFamily="34" charset="0"/>
              </a:rPr>
              <a:t>t</a:t>
            </a:r>
            <a:r>
              <a:rPr lang="en-ZA" sz="1600" dirty="0">
                <a:effectLst/>
                <a:latin typeface="Arial" panose="020B0604020202020204" pitchFamily="34" charset="0"/>
                <a:ea typeface="Times New Roman" panose="02020603050405020304" pitchFamily="18" charset="0"/>
                <a:cs typeface="Arial" panose="020B0604020202020204" pitchFamily="34" charset="0"/>
              </a:rPr>
              <a:t>he process to procure additional installation kits is taking longer than anticipated. Additional installation kits are required as the SWH units supplied, the associated components and the current building standards are different </a:t>
            </a:r>
            <a:r>
              <a:rPr lang="en-ZA" sz="1600" dirty="0">
                <a:latin typeface="Arial" panose="020B0604020202020204" pitchFamily="34" charset="0"/>
                <a:ea typeface="Times New Roman" panose="02020603050405020304" pitchFamily="18" charset="0"/>
                <a:cs typeface="Arial" panose="020B0604020202020204" pitchFamily="34" charset="0"/>
              </a:rPr>
              <a:t>in </a:t>
            </a:r>
            <a:r>
              <a:rPr lang="en-ZA" sz="1600" dirty="0">
                <a:effectLst/>
                <a:latin typeface="Arial" panose="020B0604020202020204" pitchFamily="34" charset="0"/>
                <a:ea typeface="Times New Roman" panose="02020603050405020304" pitchFamily="18" charset="0"/>
                <a:cs typeface="Arial" panose="020B0604020202020204" pitchFamily="34" charset="0"/>
              </a:rPr>
              <a:t>many of the beneficiary houses  </a:t>
            </a:r>
            <a:endParaRPr lang="en-ZA" sz="1600" dirty="0">
              <a:effectLst/>
              <a:latin typeface="Arial" panose="020B0604020202020204" pitchFamily="34" charset="0"/>
              <a:ea typeface="Calibri" panose="020F0502020204030204" pitchFamily="34" charset="0"/>
              <a:cs typeface="Arial" panose="020B0604020202020204" pitchFamily="34" charset="0"/>
            </a:endParaRPr>
          </a:p>
          <a:p>
            <a:pPr marR="0" lvl="0" algn="just" defTabSz="914400" rtl="0" eaLnBrk="1" fontAlgn="base" latinLnBrk="0" hangingPunct="1">
              <a:lnSpc>
                <a:spcPct val="113000"/>
              </a:lnSpc>
              <a:spcBef>
                <a:spcPts val="600"/>
              </a:spcBef>
              <a:spcAft>
                <a:spcPct val="0"/>
              </a:spcAft>
              <a:buClrTx/>
              <a:buSzTx/>
              <a:tabLs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Training and Development underspending of R7.68 million due to the delayed implementation of training </a:t>
            </a:r>
            <a:r>
              <a:rPr kumimoji="0" lang="en-US" altLang="en-US" sz="1600" b="0" i="0" u="none" strike="noStrike" kern="1200" cap="none" spc="0" normalizeH="0" baseline="0" noProof="0" dirty="0" err="1">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programmes</a:t>
            </a:r>
            <a:r>
              <a:rPr lang="en-US" altLang="en-US" sz="1600" dirty="0">
                <a:solidFill>
                  <a:srgbClr val="000000"/>
                </a:solidFill>
                <a:latin typeface="Arial" panose="020B0604020202020204" pitchFamily="34" charset="0"/>
                <a:ea typeface="Century Gothic" panose="020B0502020202020204" pitchFamily="34" charset="0"/>
                <a:cs typeface="Arial" panose="020B0604020202020204" pitchFamily="34" charset="0"/>
              </a:rPr>
              <a:t>, </a:t>
            </a: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lock-down limitations placed on the number of attendees during the first/second quarters of the financial year</a:t>
            </a:r>
            <a:r>
              <a:rPr lang="en-US" altLang="en-US" sz="1600" dirty="0">
                <a:solidFill>
                  <a:srgbClr val="000000"/>
                </a:solidFill>
                <a:latin typeface="Arial" panose="020B0604020202020204" pitchFamily="34" charset="0"/>
                <a:ea typeface="Century Gothic" panose="020B0502020202020204" pitchFamily="34" charset="0"/>
                <a:cs typeface="Arial" panose="020B0604020202020204" pitchFamily="34" charset="0"/>
              </a:rPr>
              <a:t> and </a:t>
            </a:r>
            <a:r>
              <a:rPr lang="en-ZA" altLang="en-US" sz="1600" dirty="0">
                <a:solidFill>
                  <a:srgbClr val="000000"/>
                </a:solidFill>
                <a:latin typeface="Arial" panose="020B0604020202020204" pitchFamily="34" charset="0"/>
                <a:ea typeface="Century Gothic" panose="020B0502020202020204" pitchFamily="34" charset="0"/>
                <a:cs typeface="Arial" panose="020B0604020202020204" pitchFamily="34" charset="0"/>
              </a:rPr>
              <a:t>s</a:t>
            </a:r>
            <a:r>
              <a:rPr lang="en-ZA" sz="1600" dirty="0">
                <a:effectLst/>
                <a:latin typeface="Arial" panose="020B0604020202020204" pitchFamily="34" charset="0"/>
                <a:ea typeface="Times New Roman" panose="02020603050405020304" pitchFamily="18" charset="0"/>
                <a:cs typeface="Arial" panose="020B0604020202020204" pitchFamily="34" charset="0"/>
              </a:rPr>
              <a:t>ome of the manufacturers were not co-operating on product specific training in line with the supply agreement.</a:t>
            </a:r>
            <a:endParaRPr lang="en-ZA" sz="1600" dirty="0">
              <a:effectLst/>
              <a:latin typeface="Arial" panose="020B0604020202020204" pitchFamily="34" charset="0"/>
              <a:ea typeface="Calibri" panose="020F0502020204030204" pitchFamily="34" charset="0"/>
              <a:cs typeface="Arial" panose="020B0604020202020204" pitchFamily="34" charset="0"/>
            </a:endParaRPr>
          </a:p>
          <a:p>
            <a:pPr marR="0" lvl="0" algn="just" defTabSz="914400" rtl="0" eaLnBrk="1" fontAlgn="base" latinLnBrk="0" hangingPunct="1">
              <a:lnSpc>
                <a:spcPct val="113000"/>
              </a:lnSpc>
              <a:spcBef>
                <a:spcPts val="600"/>
              </a:spcBef>
              <a:spcAft>
                <a:spcPct val="0"/>
              </a:spcAft>
              <a:buClrTx/>
              <a:buSzTx/>
              <a:tabLs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Amongst others Advertising, minor assets, catering, consumable supplies, rental and hiring, property payments and communication also underspent, contributing R22.02 million to the overall underspending in this </a:t>
            </a:r>
            <a:r>
              <a:rPr lang="en-US" altLang="en-US" sz="1600" dirty="0">
                <a:solidFill>
                  <a:srgbClr val="000000"/>
                </a:solidFill>
                <a:latin typeface="Arial" panose="020B0604020202020204" pitchFamily="34" charset="0"/>
                <a:ea typeface="Century Gothic" panose="020B0502020202020204" pitchFamily="34" charset="0"/>
                <a:cs typeface="Arial" panose="020B0604020202020204" pitchFamily="34" charset="0"/>
              </a:rPr>
              <a:t>G&amp;S</a:t>
            </a: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 classification.</a:t>
            </a:r>
          </a:p>
          <a:p>
            <a:pPr marL="0" marR="0" lvl="0" indent="0" algn="just" defTabSz="914400" rtl="0" eaLnBrk="1" fontAlgn="base" latinLnBrk="0" hangingPunct="1">
              <a:lnSpc>
                <a:spcPct val="113000"/>
              </a:lnSpc>
              <a:spcBef>
                <a:spcPct val="0"/>
              </a:spcBef>
              <a:spcAft>
                <a:spcPct val="0"/>
              </a:spcAft>
              <a:buClrTx/>
              <a:buSzTx/>
              <a:buFont typeface="Arial" panose="020B0604020202020204" pitchFamily="34" charset="0"/>
              <a:buNone/>
              <a:tabLst/>
              <a:defRPr/>
            </a:pPr>
            <a:endPar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endParaRPr>
          </a:p>
        </p:txBody>
      </p:sp>
      <p:sp>
        <p:nvSpPr>
          <p:cNvPr id="8196" name="Slide Number Placeholder 1">
            <a:extLst>
              <a:ext uri="{FF2B5EF4-FFF2-40B4-BE49-F238E27FC236}">
                <a16:creationId xmlns="" xmlns:a16="http://schemas.microsoft.com/office/drawing/2014/main" id="{815FDC2B-E238-43C7-9177-E42EA97187AC}"/>
              </a:ext>
            </a:extLst>
          </p:cNvPr>
          <p:cNvSpPr>
            <a:spLocks noGrp="1"/>
          </p:cNvSpPr>
          <p:nvPr>
            <p:ph type="sldNum" sz="quarter" idx="12"/>
          </p:nvPr>
        </p:nvSpPr>
        <p:spPr bwMode="auto">
          <a:xfrm>
            <a:off x="7981950" y="6165851"/>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6765FDCD-DE79-4DFB-9FA3-C26254FFE737}"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t>25</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 xmlns:a16="http://schemas.microsoft.com/office/drawing/2014/main" id="{E8AB9CD4-6F1B-4120-B33A-305A12E14E01}"/>
              </a:ext>
            </a:extLst>
          </p:cNvPr>
          <p:cNvSpPr txBox="1">
            <a:spLocks/>
          </p:cNvSpPr>
          <p:nvPr/>
        </p:nvSpPr>
        <p:spPr bwMode="auto">
          <a:xfrm>
            <a:off x="1697502" y="73801"/>
            <a:ext cx="10374375" cy="635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it-IT" altLang="en-US"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rPr>
              <a:t>FINANCIAL PERFORMANCE (REASONS FOR VARIANCES)</a:t>
            </a:r>
          </a:p>
        </p:txBody>
      </p:sp>
      <p:sp>
        <p:nvSpPr>
          <p:cNvPr id="10243" name="Rectangle 5">
            <a:extLst>
              <a:ext uri="{FF2B5EF4-FFF2-40B4-BE49-F238E27FC236}">
                <a16:creationId xmlns="" xmlns:a16="http://schemas.microsoft.com/office/drawing/2014/main" id="{D1308DBF-E13C-44F2-BBE7-E08B572379ED}"/>
              </a:ext>
            </a:extLst>
          </p:cNvPr>
          <p:cNvSpPr>
            <a:spLocks noChangeArrowheads="1"/>
          </p:cNvSpPr>
          <p:nvPr/>
        </p:nvSpPr>
        <p:spPr bwMode="auto">
          <a:xfrm>
            <a:off x="1716259" y="805811"/>
            <a:ext cx="10271211" cy="3715889"/>
          </a:xfrm>
          <a:prstGeom prst="rect">
            <a:avLst/>
          </a:prstGeom>
          <a:noFill/>
          <a:ln>
            <a:noFill/>
          </a:ln>
        </p:spPr>
        <p:txBody>
          <a:bodyPr wrap="square">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just" defTabSz="914400" rtl="0" eaLnBrk="1" fontAlgn="base" latinLnBrk="0" hangingPunct="1">
              <a:lnSpc>
                <a:spcPct val="113000"/>
              </a:lnSpc>
              <a:spcBef>
                <a:spcPts val="600"/>
              </a:spcBef>
              <a:spcAft>
                <a:spcPct val="0"/>
              </a:spcAft>
              <a:buClrTx/>
              <a:buSzTx/>
              <a:buFont typeface="Arial" panose="020B0604020202020204" pitchFamily="34" charset="0"/>
              <a:buNone/>
              <a:tabLs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Notwithstanding the G&amp;S total underspending, budget overspending was recorded in the following items:</a:t>
            </a:r>
          </a:p>
          <a:p>
            <a:pPr marL="285750" marR="0" lvl="0" indent="-285750" algn="just" defTabSz="914400" rtl="0" eaLnBrk="1" fontAlgn="base" latinLnBrk="0" hangingPunct="1">
              <a:lnSpc>
                <a:spcPct val="113000"/>
              </a:lnSpc>
              <a:spcBef>
                <a:spcPts val="600"/>
              </a:spcBef>
              <a:spcAft>
                <a:spcPct val="0"/>
              </a:spcAft>
              <a:buClrTx/>
              <a:buSzTx/>
              <a:buFont typeface="Arial" panose="020B0604020202020204" pitchFamily="34" charset="0"/>
              <a:buChar char="•"/>
              <a:tabLs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Audit and legal services items - overspending of R2.71 million and R8.09 million respectively due to the extension of the 2020/21 financial year audit and higher than anticipated expenditure for legal representation relating to MPRDA applications and disputes declared by solar water heater service providers. Savings from underspending areas will be redirected towards these areas through the final virement of the 2021/22 FY during March 2022.</a:t>
            </a:r>
          </a:p>
          <a:p>
            <a:pPr marL="285750" marR="0" lvl="0" indent="-285750" algn="just" defTabSz="914400" rtl="0" eaLnBrk="1" fontAlgn="base" latinLnBrk="0" hangingPunct="1">
              <a:lnSpc>
                <a:spcPct val="113000"/>
              </a:lnSpc>
              <a:spcBef>
                <a:spcPts val="600"/>
              </a:spcBef>
              <a:spcAft>
                <a:spcPct val="0"/>
              </a:spcAft>
              <a:buClrTx/>
              <a:buSzTx/>
              <a:buFont typeface="Arial" panose="020B0604020202020204" pitchFamily="34" charset="0"/>
              <a:buChar char="•"/>
              <a:tabLst/>
              <a:defRPr/>
            </a:pP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Operating leases - overspending of R4.76 million due to a historically insufficient budget allocation for office accommodation. A virement of R31 million has already been approved to close the funding gap however, as per Treasury’s schedule, the cash-flow amendment </a:t>
            </a:r>
            <a:r>
              <a:rPr lang="en-US" altLang="en-US" sz="1600" dirty="0">
                <a:solidFill>
                  <a:srgbClr val="000000"/>
                </a:solidFill>
                <a:latin typeface="Arial" panose="020B0604020202020204" pitchFamily="34" charset="0"/>
                <a:ea typeface="Century Gothic" panose="020B0502020202020204" pitchFamily="34" charset="0"/>
                <a:cs typeface="Arial" panose="020B0604020202020204" pitchFamily="34" charset="0"/>
              </a:rPr>
              <a:t>was</a:t>
            </a: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 submitted to Treasury in January 2022</a:t>
            </a:r>
            <a:r>
              <a:rPr lang="en-US" altLang="en-US" sz="1600" dirty="0">
                <a:solidFill>
                  <a:srgbClr val="000000"/>
                </a:solidFill>
                <a:latin typeface="Arial" panose="020B0604020202020204" pitchFamily="34" charset="0"/>
                <a:ea typeface="Century Gothic" panose="020B0502020202020204" pitchFamily="34" charset="0"/>
                <a:cs typeface="Arial" panose="020B0604020202020204" pitchFamily="34" charset="0"/>
              </a:rPr>
              <a:t> - </a:t>
            </a: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rPr>
              <a:t>budget allocations will be aligned with expenditure from February 2022.</a:t>
            </a:r>
          </a:p>
          <a:p>
            <a:pPr marL="0" marR="0" lvl="0" indent="0" algn="just" defTabSz="914400" rtl="0" eaLnBrk="1" fontAlgn="base" latinLnBrk="0" hangingPunct="1">
              <a:lnSpc>
                <a:spcPct val="113000"/>
              </a:lnSpc>
              <a:spcBef>
                <a:spcPts val="600"/>
              </a:spcBef>
              <a:spcAft>
                <a:spcPct val="0"/>
              </a:spcAft>
              <a:buClrTx/>
              <a:buSzTx/>
              <a:buNone/>
              <a:tabLst/>
              <a:defRPr/>
            </a:pPr>
            <a:endPar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endParaRPr>
          </a:p>
          <a:p>
            <a:pPr marL="0" marR="0" lvl="0" indent="0" algn="just" defTabSz="914400" rtl="0" eaLnBrk="1" fontAlgn="base" latinLnBrk="0" hangingPunct="1">
              <a:lnSpc>
                <a:spcPct val="113000"/>
              </a:lnSpc>
              <a:spcBef>
                <a:spcPts val="600"/>
              </a:spcBef>
              <a:spcAft>
                <a:spcPct val="0"/>
              </a:spcAft>
              <a:buClrTx/>
              <a:buSzTx/>
              <a:buFont typeface="Arial" panose="020B0604020202020204" pitchFamily="34" charset="0"/>
              <a:buNone/>
              <a:tabLst/>
              <a:defRPr/>
            </a:pPr>
            <a:endPar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Century Gothic" panose="020B0502020202020204" pitchFamily="34" charset="0"/>
              <a:cs typeface="Arial" panose="020B0604020202020204" pitchFamily="34" charset="0"/>
            </a:endParaRPr>
          </a:p>
        </p:txBody>
      </p:sp>
      <p:sp>
        <p:nvSpPr>
          <p:cNvPr id="8196" name="Slide Number Placeholder 1">
            <a:extLst>
              <a:ext uri="{FF2B5EF4-FFF2-40B4-BE49-F238E27FC236}">
                <a16:creationId xmlns="" xmlns:a16="http://schemas.microsoft.com/office/drawing/2014/main" id="{815FDC2B-E238-43C7-9177-E42EA97187AC}"/>
              </a:ext>
            </a:extLst>
          </p:cNvPr>
          <p:cNvSpPr>
            <a:spLocks noGrp="1"/>
          </p:cNvSpPr>
          <p:nvPr>
            <p:ph type="sldNum" sz="quarter" idx="12"/>
          </p:nvPr>
        </p:nvSpPr>
        <p:spPr bwMode="auto">
          <a:xfrm>
            <a:off x="7981950" y="6165851"/>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6765FDCD-DE79-4DFB-9FA3-C26254FFE737}"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t>26</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69424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1">
            <a:extLst>
              <a:ext uri="{FF2B5EF4-FFF2-40B4-BE49-F238E27FC236}">
                <a16:creationId xmlns="" xmlns:a16="http://schemas.microsoft.com/office/drawing/2014/main" id="{017FF170-1542-4098-B4D6-655E51E0644A}"/>
              </a:ext>
            </a:extLst>
          </p:cNvPr>
          <p:cNvSpPr>
            <a:spLocks noGrp="1"/>
          </p:cNvSpPr>
          <p:nvPr>
            <p:ph type="sldNum" sz="quarter" idx="12"/>
          </p:nvPr>
        </p:nvSpPr>
        <p:spPr bwMode="auto">
          <a:xfrm>
            <a:off x="7981950" y="6165851"/>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6E6A7327-A065-47C4-AA70-5AAB105882E0}"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t>27</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
        <p:nvSpPr>
          <p:cNvPr id="6" name="TextBox 5">
            <a:extLst>
              <a:ext uri="{FF2B5EF4-FFF2-40B4-BE49-F238E27FC236}">
                <a16:creationId xmlns="" xmlns:a16="http://schemas.microsoft.com/office/drawing/2014/main" id="{45094012-FD51-4725-AB89-D5A66719D76D}"/>
              </a:ext>
            </a:extLst>
          </p:cNvPr>
          <p:cNvSpPr txBox="1"/>
          <p:nvPr/>
        </p:nvSpPr>
        <p:spPr>
          <a:xfrm>
            <a:off x="1697502" y="645676"/>
            <a:ext cx="10274104" cy="4760278"/>
          </a:xfrm>
          <a:prstGeom prst="rect">
            <a:avLst/>
          </a:prstGeom>
          <a:noFill/>
        </p:spPr>
        <p:txBody>
          <a:bodyPr wrap="square">
            <a:spAutoFit/>
          </a:bodyPr>
          <a:lstStyle/>
          <a:p>
            <a:pPr marL="0" lvl="1" algn="just">
              <a:lnSpc>
                <a:spcPct val="150000"/>
              </a:lnSpc>
              <a:spcBef>
                <a:spcPts val="0"/>
              </a:spcBef>
              <a:spcAft>
                <a:spcPts val="800"/>
              </a:spcAft>
              <a:buNone/>
              <a:defRPr/>
            </a:pPr>
            <a:r>
              <a:rPr kumimoji="0" lang="en-US" sz="155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Transfer payments: </a:t>
            </a:r>
            <a:r>
              <a:rPr kumimoji="0" lang="en-US" sz="155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The net budget underspending of R328.38 million or 5.36% is due to:</a:t>
            </a:r>
          </a:p>
          <a:p>
            <a:pPr marL="0" lvl="1" algn="just">
              <a:lnSpc>
                <a:spcPct val="150000"/>
              </a:lnSpc>
              <a:spcBef>
                <a:spcPts val="0"/>
              </a:spcBef>
              <a:spcAft>
                <a:spcPts val="800"/>
              </a:spcAft>
              <a:buNone/>
              <a:defRPr/>
            </a:pPr>
            <a:r>
              <a:rPr kumimoji="0" lang="en-ZA" sz="155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INEP Municipal Grant: </a:t>
            </a:r>
            <a:r>
              <a:rPr kumimoji="0" lang="en-ZA"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R159.27 million underspending due to the pending re-gazetting approval from Treasury.</a:t>
            </a:r>
          </a:p>
          <a:p>
            <a:pPr marL="0" lvl="1" algn="just">
              <a:lnSpc>
                <a:spcPct val="150000"/>
              </a:lnSpc>
              <a:spcBef>
                <a:spcPts val="0"/>
              </a:spcBef>
              <a:spcAft>
                <a:spcPts val="800"/>
              </a:spcAft>
              <a:buNone/>
              <a:defRPr/>
            </a:pPr>
            <a:r>
              <a:rPr kumimoji="0" lang="en-ZA" sz="155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INEP Non-Grid Households:</a:t>
            </a:r>
            <a:r>
              <a:rPr kumimoji="0" lang="en-ZA"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R11.08 million underspending due to the delayed finalization of procurement processes.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ZA" sz="155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International Membership Fees: </a:t>
            </a:r>
            <a:r>
              <a:rPr kumimoji="0" lang="en-ZA"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R344 thousand overspending due to the timing difference of the payment to the International Energy Forum and cash flow projection.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ZA" sz="155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H/H: Employee social benefits: </a:t>
            </a:r>
            <a:r>
              <a:rPr kumimoji="0" lang="en-ZA"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R3.83 million overspending due to an increase in leave gratuity payments because of increased service terminations and higher than anticipated leave liability payable to ex-staff members.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ZA" sz="155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EEDSM Municipal grants:</a:t>
            </a:r>
            <a:r>
              <a:rPr kumimoji="0" lang="en-ZA"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R10.50 million underspending due to the pending approval of re-allocation of funds between municipalities / re-gazetting. Payments will be released upon receipt of relevant approval from Treasury.</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ZA" sz="155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Management of water ingress at mines:</a:t>
            </a:r>
            <a:r>
              <a:rPr kumimoji="0" lang="en-ZA"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R5.42 million underspending due to pending approval from the Accounting Officer for the release of funds to the successful marginal mine anticipated in February 2022.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55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Energy and Water Sector Education and Training Authority</a:t>
            </a:r>
            <a:r>
              <a:rPr kumimoji="0" lang="en-ZA" sz="15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R1.23 million underspending due to the delayed release of funds planned for distribution to SETAs by HR.</a:t>
            </a:r>
            <a:endParaRPr kumimoji="0" lang="en-US" sz="155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
        <p:nvSpPr>
          <p:cNvPr id="5" name="Title 1">
            <a:extLst>
              <a:ext uri="{FF2B5EF4-FFF2-40B4-BE49-F238E27FC236}">
                <a16:creationId xmlns="" xmlns:a16="http://schemas.microsoft.com/office/drawing/2014/main" id="{10C480A9-1056-45CB-AEB5-34CB829A9A6E}"/>
              </a:ext>
            </a:extLst>
          </p:cNvPr>
          <p:cNvSpPr txBox="1">
            <a:spLocks/>
          </p:cNvSpPr>
          <p:nvPr/>
        </p:nvSpPr>
        <p:spPr bwMode="auto">
          <a:xfrm>
            <a:off x="1697502" y="73801"/>
            <a:ext cx="10374375" cy="94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it-IT" altLang="en-US"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rPr>
              <a:t>FINANCIAL PERFORMANCE (REASONS FOR VARIANCES)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a:extLst>
              <a:ext uri="{FF2B5EF4-FFF2-40B4-BE49-F238E27FC236}">
                <a16:creationId xmlns="" xmlns:a16="http://schemas.microsoft.com/office/drawing/2014/main" id="{463A5A32-A237-4095-800B-0DEB1A371CE2}"/>
              </a:ext>
            </a:extLst>
          </p:cNvPr>
          <p:cNvSpPr>
            <a:spLocks noGrp="1"/>
          </p:cNvSpPr>
          <p:nvPr>
            <p:ph type="sldNum" sz="quarter" idx="12"/>
          </p:nvPr>
        </p:nvSpPr>
        <p:spPr bwMode="auto">
          <a:xfrm>
            <a:off x="8345488" y="6280151"/>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015D4698-6DC6-4443-A2FC-1D9EE1F2E711}"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t>28</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
        <p:nvSpPr>
          <p:cNvPr id="10243" name="Title 1">
            <a:extLst>
              <a:ext uri="{FF2B5EF4-FFF2-40B4-BE49-F238E27FC236}">
                <a16:creationId xmlns="" xmlns:a16="http://schemas.microsoft.com/office/drawing/2014/main" id="{A354FC06-2B1F-4453-89DB-60857AC0D812}"/>
              </a:ext>
            </a:extLst>
          </p:cNvPr>
          <p:cNvSpPr txBox="1">
            <a:spLocks/>
          </p:cNvSpPr>
          <p:nvPr/>
        </p:nvSpPr>
        <p:spPr bwMode="auto">
          <a:xfrm>
            <a:off x="1688122" y="87964"/>
            <a:ext cx="1038195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rPr>
              <a:t>PUBLIC ENTITIES PAYMENTS SCHEDULE</a:t>
            </a:r>
          </a:p>
        </p:txBody>
      </p:sp>
      <p:graphicFrame>
        <p:nvGraphicFramePr>
          <p:cNvPr id="3" name="Table 2">
            <a:extLst>
              <a:ext uri="{FF2B5EF4-FFF2-40B4-BE49-F238E27FC236}">
                <a16:creationId xmlns="" xmlns:a16="http://schemas.microsoft.com/office/drawing/2014/main" id="{68259E7E-A604-40C2-AAD4-EC204AE4BF6A}"/>
              </a:ext>
            </a:extLst>
          </p:cNvPr>
          <p:cNvGraphicFramePr>
            <a:graphicFrameLocks noGrp="1"/>
          </p:cNvGraphicFramePr>
          <p:nvPr/>
        </p:nvGraphicFramePr>
        <p:xfrm>
          <a:off x="1688123" y="751550"/>
          <a:ext cx="10381958" cy="4678582"/>
        </p:xfrm>
        <a:graphic>
          <a:graphicData uri="http://schemas.openxmlformats.org/drawingml/2006/table">
            <a:tbl>
              <a:tblPr firstRow="1" firstCol="1" bandRow="1"/>
              <a:tblGrid>
                <a:gridCol w="2376917">
                  <a:extLst>
                    <a:ext uri="{9D8B030D-6E8A-4147-A177-3AD203B41FA5}">
                      <a16:colId xmlns="" xmlns:a16="http://schemas.microsoft.com/office/drawing/2014/main" val="2667538551"/>
                    </a:ext>
                  </a:extLst>
                </a:gridCol>
                <a:gridCol w="1677034">
                  <a:extLst>
                    <a:ext uri="{9D8B030D-6E8A-4147-A177-3AD203B41FA5}">
                      <a16:colId xmlns="" xmlns:a16="http://schemas.microsoft.com/office/drawing/2014/main" val="653875817"/>
                    </a:ext>
                  </a:extLst>
                </a:gridCol>
                <a:gridCol w="1677034">
                  <a:extLst>
                    <a:ext uri="{9D8B030D-6E8A-4147-A177-3AD203B41FA5}">
                      <a16:colId xmlns="" xmlns:a16="http://schemas.microsoft.com/office/drawing/2014/main" val="1262993192"/>
                    </a:ext>
                  </a:extLst>
                </a:gridCol>
                <a:gridCol w="1654673">
                  <a:extLst>
                    <a:ext uri="{9D8B030D-6E8A-4147-A177-3AD203B41FA5}">
                      <a16:colId xmlns="" xmlns:a16="http://schemas.microsoft.com/office/drawing/2014/main" val="3089397217"/>
                    </a:ext>
                  </a:extLst>
                </a:gridCol>
                <a:gridCol w="1654673">
                  <a:extLst>
                    <a:ext uri="{9D8B030D-6E8A-4147-A177-3AD203B41FA5}">
                      <a16:colId xmlns="" xmlns:a16="http://schemas.microsoft.com/office/drawing/2014/main" val="4027652465"/>
                    </a:ext>
                  </a:extLst>
                </a:gridCol>
                <a:gridCol w="1341627">
                  <a:extLst>
                    <a:ext uri="{9D8B030D-6E8A-4147-A177-3AD203B41FA5}">
                      <a16:colId xmlns="" xmlns:a16="http://schemas.microsoft.com/office/drawing/2014/main" val="4028532834"/>
                    </a:ext>
                  </a:extLst>
                </a:gridCol>
              </a:tblGrid>
              <a:tr h="278622">
                <a:tc rowSpan="4">
                  <a:txBody>
                    <a:bodyPr/>
                    <a:lstStyle/>
                    <a:p>
                      <a:pPr algn="ctr"/>
                      <a:r>
                        <a:rPr lang="en-ZA"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RCIPIENT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gridSpan="5">
                  <a:txBody>
                    <a:bodyPr/>
                    <a:lstStyle/>
                    <a:p>
                      <a:pPr algn="ctr"/>
                      <a:r>
                        <a:rPr lang="en-ZA" sz="16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2021/22</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2408546756"/>
                  </a:ext>
                </a:extLst>
              </a:tr>
              <a:tr h="316544">
                <a:tc vMerge="1">
                  <a:txBody>
                    <a:bodyPr/>
                    <a:lstStyle/>
                    <a:p>
                      <a:endParaRPr lang="en-ZA"/>
                    </a:p>
                  </a:txBody>
                  <a:tcPr/>
                </a:tc>
                <a:tc>
                  <a:txBody>
                    <a:bodyPr/>
                    <a:lstStyle/>
                    <a:p>
                      <a:pPr algn="ctr"/>
                      <a:r>
                        <a:rPr lang="en-ZA"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Budget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gn="ctr"/>
                      <a:r>
                        <a:rPr lang="en-ZA" sz="16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YTD - Budget </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gn="ctr"/>
                      <a:r>
                        <a:rPr lang="en-ZA" sz="16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Expenditure</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rowSpan="2">
                  <a:txBody>
                    <a:bodyPr/>
                    <a:lstStyle/>
                    <a:p>
                      <a:pPr algn="ctr"/>
                      <a:r>
                        <a:rPr lang="en-ZA" sz="16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Under / Over Spending</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rowSpan="2">
                  <a:txBody>
                    <a:bodyPr/>
                    <a:lstStyle/>
                    <a:p>
                      <a:pPr algn="ctr"/>
                      <a:r>
                        <a:rPr lang="en-ZA" sz="16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 Under / Over Spent</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extLst>
                  <a:ext uri="{0D108BD9-81ED-4DB2-BD59-A6C34878D82A}">
                    <a16:rowId xmlns="" xmlns:a16="http://schemas.microsoft.com/office/drawing/2014/main" val="3032957605"/>
                  </a:ext>
                </a:extLst>
              </a:tr>
              <a:tr h="601432">
                <a:tc vMerge="1">
                  <a:txBody>
                    <a:bodyPr/>
                    <a:lstStyle/>
                    <a:p>
                      <a:endParaRPr lang="en-ZA"/>
                    </a:p>
                  </a:txBody>
                  <a:tcPr/>
                </a:tc>
                <a:tc>
                  <a:txBody>
                    <a:bodyPr/>
                    <a:lstStyle/>
                    <a:p>
                      <a:pPr algn="ctr"/>
                      <a:r>
                        <a:rPr lang="en-ZA"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2021/22</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gn="ctr"/>
                      <a:r>
                        <a:rPr lang="en-ZA"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31 December 2021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gn="ctr"/>
                      <a:r>
                        <a:rPr lang="en-ZA"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31 December 2021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848555043"/>
                  </a:ext>
                </a:extLst>
              </a:tr>
              <a:tr h="316544">
                <a:tc vMerge="1">
                  <a:txBody>
                    <a:bodyPr/>
                    <a:lstStyle/>
                    <a:p>
                      <a:endParaRPr lang="en-ZA"/>
                    </a:p>
                  </a:txBody>
                  <a:tcPr/>
                </a:tc>
                <a:tc>
                  <a:txBody>
                    <a:bodyPr/>
                    <a:lstStyle/>
                    <a:p>
                      <a:pPr algn="ctr"/>
                      <a:r>
                        <a:rPr lang="en-ZA"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r>
                        <a:rPr lang="en-ZA"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r>
                        <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r>
                        <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a:r>
                        <a:rPr lang="en-ZA"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extLst>
                  <a:ext uri="{0D108BD9-81ED-4DB2-BD59-A6C34878D82A}">
                    <a16:rowId xmlns="" xmlns:a16="http://schemas.microsoft.com/office/drawing/2014/main" val="1582077250"/>
                  </a:ext>
                </a:extLst>
              </a:tr>
              <a:tr h="316544">
                <a:tc>
                  <a:txBody>
                    <a:bodyPr/>
                    <a:lstStyle/>
                    <a:p>
                      <a:r>
                        <a:rPr lang="en-ZA" sz="1600" dirty="0">
                          <a:effectLst/>
                          <a:latin typeface="Arial" panose="020B0604020202020204" pitchFamily="34" charset="0"/>
                          <a:ea typeface="Times New Roman" panose="02020603050405020304" pitchFamily="18" charset="0"/>
                          <a:cs typeface="Arial" panose="020B0604020202020204" pitchFamily="34" charset="0"/>
                        </a:rPr>
                        <a:t>NNR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46,089</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effectLst/>
                          <a:latin typeface="Arial" panose="020B0604020202020204" pitchFamily="34" charset="0"/>
                          <a:ea typeface="Times New Roman" panose="02020603050405020304" pitchFamily="18" charset="0"/>
                          <a:cs typeface="Arial" panose="020B0604020202020204" pitchFamily="34" charset="0"/>
                        </a:rPr>
                        <a:t>46,089</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effectLst/>
                          <a:latin typeface="Arial" panose="020B0604020202020204" pitchFamily="34" charset="0"/>
                          <a:ea typeface="Times New Roman" panose="02020603050405020304" pitchFamily="18" charset="0"/>
                          <a:cs typeface="Arial" panose="020B0604020202020204" pitchFamily="34" charset="0"/>
                        </a:rPr>
                        <a:t>46,089</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effectLst/>
                          <a:latin typeface="Arial" panose="020B0604020202020204" pitchFamily="34" charset="0"/>
                          <a:ea typeface="Times New Roman" panose="02020603050405020304" pitchFamily="18"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effectLst/>
                          <a:latin typeface="Arial" panose="020B0604020202020204" pitchFamily="34" charset="0"/>
                          <a:ea typeface="Times New Roman" panose="02020603050405020304" pitchFamily="18" charset="0"/>
                          <a:cs typeface="Arial" panose="020B0604020202020204" pitchFamily="34" charset="0"/>
                        </a:rPr>
                        <a:t>0.00%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41821688"/>
                  </a:ext>
                </a:extLst>
              </a:tr>
              <a:tr h="316544">
                <a:tc>
                  <a:txBody>
                    <a:bodyPr/>
                    <a:lstStyle/>
                    <a:p>
                      <a:r>
                        <a:rPr lang="en-ZA" sz="1600">
                          <a:effectLst/>
                          <a:latin typeface="Arial" panose="020B0604020202020204" pitchFamily="34" charset="0"/>
                          <a:ea typeface="Times New Roman" panose="02020603050405020304" pitchFamily="18" charset="0"/>
                          <a:cs typeface="Arial" panose="020B0604020202020204" pitchFamily="34" charset="0"/>
                        </a:rPr>
                        <a:t>NRAWDI</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49,166</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effectLst/>
                          <a:latin typeface="Arial" panose="020B0604020202020204" pitchFamily="34" charset="0"/>
                          <a:ea typeface="Times New Roman" panose="02020603050405020304" pitchFamily="18" charset="0"/>
                          <a:cs typeface="Arial" panose="020B0604020202020204" pitchFamily="34" charset="0"/>
                        </a:rPr>
                        <a:t>49,166</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effectLst/>
                          <a:latin typeface="Arial" panose="020B0604020202020204" pitchFamily="34" charset="0"/>
                          <a:ea typeface="Times New Roman" panose="02020603050405020304" pitchFamily="18" charset="0"/>
                          <a:cs typeface="Arial" panose="020B0604020202020204" pitchFamily="34" charset="0"/>
                        </a:rPr>
                        <a:t>49,166</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effectLst/>
                          <a:latin typeface="Arial" panose="020B0604020202020204" pitchFamily="34" charset="0"/>
                          <a:ea typeface="Times New Roman" panose="02020603050405020304" pitchFamily="18"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effectLst/>
                          <a:latin typeface="Arial" panose="020B0604020202020204" pitchFamily="34" charset="0"/>
                          <a:ea typeface="Times New Roman" panose="02020603050405020304" pitchFamily="18" charset="0"/>
                          <a:cs typeface="Arial" panose="020B0604020202020204" pitchFamily="34" charset="0"/>
                        </a:rPr>
                        <a:t>0.00%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8333620"/>
                  </a:ext>
                </a:extLst>
              </a:tr>
              <a:tr h="316544">
                <a:tc>
                  <a:txBody>
                    <a:bodyPr/>
                    <a:lstStyle/>
                    <a:p>
                      <a:r>
                        <a:rPr lang="en-ZA" sz="1600">
                          <a:effectLst/>
                          <a:latin typeface="Arial" panose="020B0604020202020204" pitchFamily="34" charset="0"/>
                          <a:ea typeface="Times New Roman" panose="02020603050405020304" pitchFamily="18" charset="0"/>
                          <a:cs typeface="Arial" panose="020B0604020202020204" pitchFamily="34" charset="0"/>
                        </a:rPr>
                        <a:t>NECSA</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effectLst/>
                          <a:latin typeface="Arial" panose="020B0604020202020204" pitchFamily="34" charset="0"/>
                          <a:ea typeface="Times New Roman" panose="02020603050405020304" pitchFamily="18" charset="0"/>
                          <a:cs typeface="Arial" panose="020B0604020202020204" pitchFamily="34" charset="0"/>
                        </a:rPr>
                        <a:t>952,510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effectLst/>
                          <a:latin typeface="Arial" panose="020B0604020202020204" pitchFamily="34" charset="0"/>
                          <a:ea typeface="Times New Roman" panose="02020603050405020304" pitchFamily="18" charset="0"/>
                          <a:cs typeface="Arial" panose="020B0604020202020204" pitchFamily="34" charset="0"/>
                        </a:rPr>
                        <a:t>952,510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effectLst/>
                          <a:latin typeface="Arial" panose="020B0604020202020204" pitchFamily="34" charset="0"/>
                          <a:ea typeface="Times New Roman" panose="02020603050405020304" pitchFamily="18" charset="0"/>
                          <a:cs typeface="Arial" panose="020B0604020202020204" pitchFamily="34" charset="0"/>
                        </a:rPr>
                        <a:t>952,510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effectLst/>
                          <a:latin typeface="Arial" panose="020B0604020202020204" pitchFamily="34" charset="0"/>
                          <a:ea typeface="Times New Roman" panose="02020603050405020304" pitchFamily="18"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effectLst/>
                          <a:latin typeface="Arial" panose="020B0604020202020204" pitchFamily="34" charset="0"/>
                          <a:ea typeface="Times New Roman" panose="02020603050405020304" pitchFamily="18" charset="0"/>
                          <a:cs typeface="Arial" panose="020B0604020202020204" pitchFamily="34" charset="0"/>
                        </a:rPr>
                        <a:t>0.00%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89208237"/>
                  </a:ext>
                </a:extLst>
              </a:tr>
              <a:tr h="316544">
                <a:tc>
                  <a:txBody>
                    <a:bodyPr/>
                    <a:lstStyle/>
                    <a:p>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SANEDI</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75,182</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56,386</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effectLst/>
                          <a:latin typeface="Arial" panose="020B0604020202020204" pitchFamily="34" charset="0"/>
                          <a:ea typeface="Times New Roman" panose="02020603050405020304" pitchFamily="18" charset="0"/>
                          <a:cs typeface="Arial" panose="020B0604020202020204" pitchFamily="34" charset="0"/>
                        </a:rPr>
                        <a:t>56,386</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86486592"/>
                  </a:ext>
                </a:extLst>
              </a:tr>
              <a:tr h="316544">
                <a:tc>
                  <a:txBody>
                    <a:bodyPr/>
                    <a:lstStyle/>
                    <a:p>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CGS</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326,243</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328,480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effectLst/>
                          <a:latin typeface="Arial" panose="020B0604020202020204" pitchFamily="34" charset="0"/>
                          <a:ea typeface="Times New Roman" panose="02020603050405020304" pitchFamily="18" charset="0"/>
                          <a:cs typeface="Arial" panose="020B0604020202020204" pitchFamily="34" charset="0"/>
                        </a:rPr>
                        <a:t>277,661</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50,819</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15.47%</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70592065"/>
                  </a:ext>
                </a:extLst>
              </a:tr>
              <a:tr h="316544">
                <a:tc>
                  <a:txBody>
                    <a:bodyPr/>
                    <a:lstStyle/>
                    <a:p>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MINTEK</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316,247</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311,967</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effectLst/>
                          <a:latin typeface="Arial" panose="020B0604020202020204" pitchFamily="34" charset="0"/>
                          <a:ea typeface="Times New Roman" panose="02020603050405020304" pitchFamily="18" charset="0"/>
                          <a:cs typeface="Arial" panose="020B0604020202020204" pitchFamily="34" charset="0"/>
                        </a:rPr>
                        <a:t>239,853</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72,114</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23.12%</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65393737"/>
                  </a:ext>
                </a:extLst>
              </a:tr>
              <a:tr h="316544">
                <a:tc>
                  <a:txBody>
                    <a:bodyPr/>
                    <a:lstStyle/>
                    <a:p>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PASA</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93,076</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88,079</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effectLst/>
                          <a:latin typeface="Arial" panose="020B0604020202020204" pitchFamily="34" charset="0"/>
                          <a:ea typeface="Times New Roman" panose="02020603050405020304" pitchFamily="18" charset="0"/>
                          <a:cs typeface="Arial" panose="020B0604020202020204" pitchFamily="34" charset="0"/>
                        </a:rPr>
                        <a:t>65,952</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22,127</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25.12%</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17038134"/>
                  </a:ext>
                </a:extLst>
              </a:tr>
              <a:tr h="316544">
                <a:tc>
                  <a:txBody>
                    <a:bodyPr/>
                    <a:lstStyle/>
                    <a:p>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MHSC</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4,581</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4,581</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effectLst/>
                          <a:latin typeface="Arial" panose="020B0604020202020204" pitchFamily="34" charset="0"/>
                          <a:ea typeface="Times New Roman" panose="02020603050405020304" pitchFamily="18" charset="0"/>
                          <a:cs typeface="Arial" panose="020B0604020202020204" pitchFamily="34" charset="0"/>
                        </a:rPr>
                        <a:t>4,581</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02521445"/>
                  </a:ext>
                </a:extLst>
              </a:tr>
              <a:tr h="316544">
                <a:tc>
                  <a:txBody>
                    <a:bodyPr/>
                    <a:lstStyle/>
                    <a:p>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SADPMR</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62,027</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48,200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effectLst/>
                          <a:latin typeface="Arial" panose="020B0604020202020204" pitchFamily="34" charset="0"/>
                          <a:ea typeface="Times New Roman" panose="02020603050405020304" pitchFamily="18" charset="0"/>
                          <a:cs typeface="Arial" panose="020B0604020202020204" pitchFamily="34" charset="0"/>
                        </a:rPr>
                        <a:t>48,200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30524727"/>
                  </a:ext>
                </a:extLst>
              </a:tr>
              <a:tr h="316544">
                <a:tc>
                  <a:txBody>
                    <a:bodyPr/>
                    <a:lstStyle/>
                    <a:p>
                      <a:pPr indent="203835"/>
                      <a:r>
                        <a:rPr lang="en-ZA" sz="16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Total</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gn="r"/>
                      <a:r>
                        <a:rPr lang="en-ZA"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1,925,121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gn="r"/>
                      <a:r>
                        <a:rPr lang="en-ZA" sz="16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1,885,458</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gn="r"/>
                      <a:r>
                        <a:rPr lang="en-ZA" sz="16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1,740,398</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gn="r"/>
                      <a:r>
                        <a:rPr lang="en-ZA" sz="16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145,060</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gn="r"/>
                      <a:r>
                        <a:rPr lang="en-ZA"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7.69%</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extLst>
                  <a:ext uri="{0D108BD9-81ED-4DB2-BD59-A6C34878D82A}">
                    <a16:rowId xmlns="" xmlns:a16="http://schemas.microsoft.com/office/drawing/2014/main" val="406048815"/>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a:extLst>
              <a:ext uri="{FF2B5EF4-FFF2-40B4-BE49-F238E27FC236}">
                <a16:creationId xmlns="" xmlns:a16="http://schemas.microsoft.com/office/drawing/2014/main" id="{FCE0C46B-A2FC-4840-8A71-EB6F1965CB8B}"/>
              </a:ext>
            </a:extLst>
          </p:cNvPr>
          <p:cNvSpPr>
            <a:spLocks noGrp="1"/>
          </p:cNvSpPr>
          <p:nvPr>
            <p:ph type="sldNum" sz="quarter" idx="12"/>
          </p:nvPr>
        </p:nvSpPr>
        <p:spPr bwMode="auto">
          <a:xfrm>
            <a:off x="7981950" y="6165851"/>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7E0397A8-5B87-4BB0-A885-66357DBDC193}"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defRPr/>
              </a:pPr>
              <a:t>29</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
        <p:nvSpPr>
          <p:cNvPr id="12291" name="Title 1">
            <a:extLst>
              <a:ext uri="{FF2B5EF4-FFF2-40B4-BE49-F238E27FC236}">
                <a16:creationId xmlns="" xmlns:a16="http://schemas.microsoft.com/office/drawing/2014/main" id="{10931B6A-4E3B-4209-BB96-B9BB55811869}"/>
              </a:ext>
            </a:extLst>
          </p:cNvPr>
          <p:cNvSpPr txBox="1">
            <a:spLocks/>
          </p:cNvSpPr>
          <p:nvPr/>
        </p:nvSpPr>
        <p:spPr bwMode="auto">
          <a:xfrm>
            <a:off x="1703934" y="51056"/>
            <a:ext cx="1029580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lang="en-US" altLang="en-US" b="1" dirty="0">
                <a:latin typeface="Arial" panose="020B0604020202020204" pitchFamily="34" charset="0"/>
                <a:ea typeface="Century Gothic" panose="020B0502020202020204" pitchFamily="34" charset="0"/>
                <a:cs typeface="Arial" panose="020B0604020202020204" pitchFamily="34" charset="0"/>
              </a:rPr>
              <a:t>PUBLIC ENTITIES (REASONS FOR THE VARIANCES)</a:t>
            </a:r>
            <a:endParaRPr kumimoji="0" lang="en-US" altLang="en-US" b="1" i="0" u="none" strike="noStrike" kern="1200" cap="none" spc="0" normalizeH="0" baseline="0" noProof="0" dirty="0">
              <a:ln>
                <a:noFill/>
              </a:ln>
              <a:effectLst/>
              <a:uLnTx/>
              <a:uFillTx/>
              <a:latin typeface="Arial" panose="020B0604020202020204" pitchFamily="34" charset="0"/>
              <a:ea typeface="Century Gothic" panose="020B0502020202020204" pitchFamily="34" charset="0"/>
              <a:cs typeface="Arial" panose="020B0604020202020204" pitchFamily="34" charset="0"/>
            </a:endParaRPr>
          </a:p>
        </p:txBody>
      </p:sp>
      <p:sp>
        <p:nvSpPr>
          <p:cNvPr id="6" name="Content Placeholder 2">
            <a:extLst>
              <a:ext uri="{FF2B5EF4-FFF2-40B4-BE49-F238E27FC236}">
                <a16:creationId xmlns="" xmlns:a16="http://schemas.microsoft.com/office/drawing/2014/main" id="{5C751E80-0257-44F5-9DD4-74C31D817DAC}"/>
              </a:ext>
            </a:extLst>
          </p:cNvPr>
          <p:cNvSpPr txBox="1">
            <a:spLocks/>
          </p:cNvSpPr>
          <p:nvPr/>
        </p:nvSpPr>
        <p:spPr bwMode="auto">
          <a:xfrm>
            <a:off x="1703934" y="753638"/>
            <a:ext cx="10295808" cy="4539698"/>
          </a:xfrm>
          <a:prstGeom prst="rect">
            <a:avLst/>
          </a:prstGeom>
          <a:noFill/>
          <a:ln>
            <a:noFill/>
          </a:ln>
        </p:spPr>
        <p:txBody>
          <a:bodyPr/>
          <a:lstStyle>
            <a:lvl1pPr marL="0" indent="0" algn="ctr" rtl="0" eaLnBrk="0" fontAlgn="base" hangingPunct="0">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In compliance with Treasury’s Classification Circular, payments made to:</a:t>
            </a:r>
          </a:p>
          <a:p>
            <a:pPr marL="285750" marR="0" lvl="0" indent="-285750" algn="just" defTabSz="914400" rtl="0" eaLnBrk="1" fontAlgn="auto" latinLnBrk="0" hangingPunct="1">
              <a:lnSpc>
                <a:spcPct val="150000"/>
              </a:lnSpc>
              <a:spcBef>
                <a:spcPts val="0"/>
              </a:spcBef>
              <a:spcAft>
                <a:spcPts val="800"/>
              </a:spcAft>
              <a:buClrTx/>
              <a:buSzTx/>
              <a:buFont typeface="Arial" panose="020B0604020202020204" pitchFamily="34" charset="0"/>
              <a:buChar char="•"/>
              <a:tabLst/>
              <a:defRPr/>
            </a:pP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CGS of R50.82 million for </a:t>
            </a: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Mine rehabilitation and Water ingress projects</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p>
          <a:p>
            <a:pPr marL="285750" marR="0" lvl="0" indent="-285750" algn="just" defTabSz="914400" rtl="0" eaLnBrk="1" fontAlgn="auto" latinLnBrk="0" hangingPunct="1">
              <a:lnSpc>
                <a:spcPct val="150000"/>
              </a:lnSpc>
              <a:spcBef>
                <a:spcPts val="0"/>
              </a:spcBef>
              <a:spcAft>
                <a:spcPts val="800"/>
              </a:spcAft>
              <a:buClrTx/>
              <a:buSzTx/>
              <a:buFont typeface="Arial" panose="020B0604020202020204" pitchFamily="34" charset="0"/>
              <a:buChar char="•"/>
              <a:tabLst/>
              <a:defRPr/>
            </a:pP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PASA of R22.13 million for the </a:t>
            </a: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Shale gas project </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and </a:t>
            </a:r>
          </a:p>
          <a:p>
            <a:pPr marL="285750" marR="0" lvl="0" indent="-285750" algn="just" defTabSz="914400" rtl="0" eaLnBrk="1" fontAlgn="auto" latinLnBrk="0" hangingPunct="1">
              <a:lnSpc>
                <a:spcPct val="150000"/>
              </a:lnSpc>
              <a:spcBef>
                <a:spcPts val="0"/>
              </a:spcBef>
              <a:spcAft>
                <a:spcPts val="800"/>
              </a:spcAft>
              <a:buClrTx/>
              <a:buSzTx/>
              <a:buFont typeface="Arial" panose="020B0604020202020204" pitchFamily="34" charset="0"/>
              <a:buChar char="•"/>
              <a:tabLst/>
              <a:defRPr/>
            </a:pP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Mintek of R72.11 million for the </a:t>
            </a: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Rehabilitation of derelict and ownerless mines project </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were shifted to the goods and services classification while the associated budget remained under Transfers leading to a budget underspending under Transfers.  </a:t>
            </a:r>
          </a:p>
          <a:p>
            <a:pPr marL="285750" marR="0" lvl="0" indent="-285750" algn="just" defTabSz="914400" rtl="0" eaLnBrk="1" fontAlgn="auto" latinLnBrk="0" hangingPunct="1">
              <a:lnSpc>
                <a:spcPct val="150000"/>
              </a:lnSpc>
              <a:spcBef>
                <a:spcPts val="0"/>
              </a:spcBef>
              <a:spcAft>
                <a:spcPts val="800"/>
              </a:spcAft>
              <a:buClrTx/>
              <a:buSzTx/>
              <a:buFont typeface="Arial" panose="020B0604020202020204" pitchFamily="34" charset="0"/>
              <a:buChar char="•"/>
              <a:tabLst/>
              <a:defRPr/>
            </a:pP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above misalignment will be corrected by Treasury’s approval of the revised cash-flow projection in February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 xmlns:a16="http://schemas.microsoft.com/office/drawing/2014/main" id="{AD65EE3D-E217-4DFF-A8E1-63FE9BD78F8A}"/>
              </a:ext>
            </a:extLst>
          </p:cNvPr>
          <p:cNvSpPr>
            <a:spLocks noGrp="1"/>
          </p:cNvSpPr>
          <p:nvPr>
            <p:ph idx="1"/>
          </p:nvPr>
        </p:nvSpPr>
        <p:spPr>
          <a:xfrm>
            <a:off x="1690133" y="875974"/>
            <a:ext cx="10055970" cy="4445390"/>
          </a:xfrm>
        </p:spPr>
        <p:txBody>
          <a:bodyPr>
            <a:noAutofit/>
          </a:bodyPr>
          <a:lstStyle/>
          <a:p>
            <a:pPr marL="742950" lvl="2" indent="-342900" algn="just">
              <a:lnSpc>
                <a:spcPct val="170000"/>
              </a:lnSpc>
              <a:buFont typeface="Arial" charset="0"/>
              <a:buAutoNum type="arabicPeriod"/>
            </a:pPr>
            <a:r>
              <a:rPr lang="en-US" altLang="en-US" dirty="0">
                <a:solidFill>
                  <a:srgbClr val="000000"/>
                </a:solidFill>
                <a:latin typeface="Arial" panose="020B0604020202020204" pitchFamily="34" charset="0"/>
                <a:cs typeface="Arial" panose="020B0604020202020204" pitchFamily="34" charset="0"/>
              </a:rPr>
              <a:t>Introduction</a:t>
            </a:r>
          </a:p>
          <a:p>
            <a:pPr marL="742950" lvl="2" indent="-342900" algn="just">
              <a:lnSpc>
                <a:spcPct val="170000"/>
              </a:lnSpc>
              <a:buFont typeface="Arial" charset="0"/>
              <a:buAutoNum type="arabicPeriod"/>
            </a:pPr>
            <a:r>
              <a:rPr lang="en-US" altLang="en-US" dirty="0">
                <a:solidFill>
                  <a:srgbClr val="000000"/>
                </a:solidFill>
                <a:latin typeface="Arial" panose="020B0604020202020204" pitchFamily="34" charset="0"/>
                <a:cs typeface="Arial" panose="020B0604020202020204" pitchFamily="34" charset="0"/>
              </a:rPr>
              <a:t>Summary of Performance Results</a:t>
            </a:r>
          </a:p>
          <a:p>
            <a:pPr marL="742950" lvl="2" indent="-342900" algn="just">
              <a:lnSpc>
                <a:spcPct val="170000"/>
              </a:lnSpc>
              <a:buFont typeface="Arial" charset="0"/>
              <a:buAutoNum type="arabicPeriod"/>
            </a:pPr>
            <a:r>
              <a:rPr lang="en-US" altLang="en-US" dirty="0">
                <a:solidFill>
                  <a:srgbClr val="000000"/>
                </a:solidFill>
                <a:latin typeface="Arial" panose="020B0604020202020204" pitchFamily="34" charset="0"/>
                <a:cs typeface="Arial" panose="020B0604020202020204" pitchFamily="34" charset="0"/>
              </a:rPr>
              <a:t>Comparison Across Quarter 1-3</a:t>
            </a:r>
          </a:p>
          <a:p>
            <a:pPr marL="742950" lvl="2" indent="-342900" algn="just">
              <a:lnSpc>
                <a:spcPct val="170000"/>
              </a:lnSpc>
              <a:buFont typeface="Arial" charset="0"/>
              <a:buAutoNum type="arabicPeriod"/>
            </a:pPr>
            <a:r>
              <a:rPr lang="en-US" altLang="en-US" dirty="0">
                <a:solidFill>
                  <a:srgbClr val="000000"/>
                </a:solidFill>
                <a:latin typeface="Arial" panose="020B0604020202020204" pitchFamily="34" charset="0"/>
                <a:cs typeface="Arial" panose="020B0604020202020204" pitchFamily="34" charset="0"/>
              </a:rPr>
              <a:t>Q1 – Q3 Performance Highlights &amp; Challenges </a:t>
            </a:r>
          </a:p>
          <a:p>
            <a:pPr marL="742950" lvl="2" indent="-342900" algn="just">
              <a:lnSpc>
                <a:spcPct val="170000"/>
              </a:lnSpc>
              <a:buFont typeface="Arial" charset="0"/>
              <a:buAutoNum type="arabicPeriod"/>
            </a:pPr>
            <a:r>
              <a:rPr lang="en-US" altLang="en-US" dirty="0">
                <a:solidFill>
                  <a:srgbClr val="000000"/>
                </a:solidFill>
                <a:latin typeface="Arial" panose="020B0604020202020204" pitchFamily="34" charset="0"/>
                <a:cs typeface="Arial" panose="020B0604020202020204" pitchFamily="34" charset="0"/>
              </a:rPr>
              <a:t>Q1-Q3 Financial Performance 2021/22 Financial Year (Ending 31 December 2021) </a:t>
            </a:r>
          </a:p>
          <a:p>
            <a:pPr marL="742950" lvl="2" indent="-342900" algn="just">
              <a:lnSpc>
                <a:spcPct val="170000"/>
              </a:lnSpc>
              <a:buFont typeface="Arial" charset="0"/>
              <a:buAutoNum type="arabicPeriod"/>
            </a:pPr>
            <a:r>
              <a:rPr lang="en-US" altLang="en-US" dirty="0">
                <a:solidFill>
                  <a:srgbClr val="000000"/>
                </a:solidFill>
                <a:latin typeface="Arial" panose="020B0604020202020204" pitchFamily="34" charset="0"/>
                <a:cs typeface="Arial" panose="020B0604020202020204" pitchFamily="34" charset="0"/>
              </a:rPr>
              <a:t>Annexure A-Detailed Performance Reports </a:t>
            </a:r>
          </a:p>
          <a:p>
            <a:pPr marL="400050" lvl="2" indent="0" algn="just">
              <a:lnSpc>
                <a:spcPct val="170000"/>
              </a:lnSpc>
              <a:buNone/>
            </a:pPr>
            <a:endParaRPr lang="en-ZA" altLang="en-US" dirty="0">
              <a:solidFill>
                <a:srgbClr val="000000"/>
              </a:solidFill>
              <a:latin typeface="Arial" panose="020B0604020202020204" pitchFamily="34" charset="0"/>
              <a:ea typeface="Century Gothic" pitchFamily="34" charset="0"/>
              <a:cs typeface="Arial" panose="020B0604020202020204" pitchFamily="34" charset="0"/>
            </a:endParaRPr>
          </a:p>
          <a:p>
            <a:pPr marL="0" indent="0" algn="just">
              <a:lnSpc>
                <a:spcPct val="170000"/>
              </a:lnSpc>
              <a:buNone/>
            </a:pPr>
            <a:endParaRPr lang="en-US" sz="20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 xmlns:a16="http://schemas.microsoft.com/office/drawing/2014/main" id="{77D5E924-B05F-4320-887C-4A4B55A277D3}"/>
              </a:ext>
            </a:extLst>
          </p:cNvPr>
          <p:cNvSpPr txBox="1"/>
          <p:nvPr/>
        </p:nvSpPr>
        <p:spPr>
          <a:xfrm>
            <a:off x="1676485" y="42200"/>
            <a:ext cx="10365460" cy="658835"/>
          </a:xfrm>
          <a:prstGeom prst="rect">
            <a:avLst/>
          </a:prstGeom>
          <a:noFill/>
        </p:spPr>
        <p:txBody>
          <a:bodyPr wrap="square">
            <a:spAutoFit/>
          </a:bodyPr>
          <a:lstStyle/>
          <a:p>
            <a:pPr marL="400050" lvl="2">
              <a:lnSpc>
                <a:spcPct val="150000"/>
              </a:lnSpc>
            </a:pPr>
            <a:r>
              <a:rPr lang="en-US" altLang="en-US" sz="2800" b="1" dirty="0">
                <a:solidFill>
                  <a:srgbClr val="000000"/>
                </a:solidFill>
                <a:latin typeface="Arial" charset="0"/>
                <a:cs typeface="Arial" charset="0"/>
              </a:rPr>
              <a:t>PRESENTATION OUTLINE</a:t>
            </a:r>
          </a:p>
        </p:txBody>
      </p:sp>
    </p:spTree>
    <p:extLst>
      <p:ext uri="{BB962C8B-B14F-4D97-AF65-F5344CB8AC3E}">
        <p14:creationId xmlns:p14="http://schemas.microsoft.com/office/powerpoint/2010/main" val="3463930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E76CE2-87C9-4DEB-A2F5-2B07674CD6A7}"/>
              </a:ext>
            </a:extLst>
          </p:cNvPr>
          <p:cNvSpPr>
            <a:spLocks noGrp="1"/>
          </p:cNvSpPr>
          <p:nvPr>
            <p:ph type="title"/>
          </p:nvPr>
        </p:nvSpPr>
        <p:spPr>
          <a:xfrm>
            <a:off x="1814732" y="1588686"/>
            <a:ext cx="9731809" cy="1365196"/>
          </a:xfrm>
        </p:spPr>
        <p:txBody>
          <a:bodyPr>
            <a:normAutofit/>
          </a:bodyPr>
          <a:lstStyle/>
          <a:p>
            <a:pPr algn="ctr"/>
            <a:r>
              <a:rPr lang="en-US" sz="5400"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275117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 xmlns:a16="http://schemas.microsoft.com/office/drawing/2014/main" id="{D8CE0D05-C878-45F7-B07C-5A2CE03753A6}"/>
              </a:ext>
            </a:extLst>
          </p:cNvPr>
          <p:cNvGraphicFramePr>
            <a:graphicFrameLocks noGrp="1"/>
          </p:cNvGraphicFramePr>
          <p:nvPr>
            <p:extLst>
              <p:ext uri="{D42A27DB-BD31-4B8C-83A1-F6EECF244321}">
                <p14:modId xmlns:p14="http://schemas.microsoft.com/office/powerpoint/2010/main" val="1621075395"/>
              </p:ext>
            </p:extLst>
          </p:nvPr>
        </p:nvGraphicFramePr>
        <p:xfrm>
          <a:off x="1716257" y="754743"/>
          <a:ext cx="10301570" cy="4710401"/>
        </p:xfrm>
        <a:graphic>
          <a:graphicData uri="http://schemas.openxmlformats.org/drawingml/2006/table">
            <a:tbl>
              <a:tblPr/>
              <a:tblGrid>
                <a:gridCol w="1373744">
                  <a:extLst>
                    <a:ext uri="{9D8B030D-6E8A-4147-A177-3AD203B41FA5}">
                      <a16:colId xmlns="" xmlns:a16="http://schemas.microsoft.com/office/drawing/2014/main" val="1231418889"/>
                    </a:ext>
                  </a:extLst>
                </a:gridCol>
                <a:gridCol w="950179">
                  <a:extLst>
                    <a:ext uri="{9D8B030D-6E8A-4147-A177-3AD203B41FA5}">
                      <a16:colId xmlns="" xmlns:a16="http://schemas.microsoft.com/office/drawing/2014/main" val="262632733"/>
                    </a:ext>
                  </a:extLst>
                </a:gridCol>
                <a:gridCol w="806436">
                  <a:extLst>
                    <a:ext uri="{9D8B030D-6E8A-4147-A177-3AD203B41FA5}">
                      <a16:colId xmlns="" xmlns:a16="http://schemas.microsoft.com/office/drawing/2014/main" val="1195402221"/>
                    </a:ext>
                  </a:extLst>
                </a:gridCol>
                <a:gridCol w="702380">
                  <a:extLst>
                    <a:ext uri="{9D8B030D-6E8A-4147-A177-3AD203B41FA5}">
                      <a16:colId xmlns="" xmlns:a16="http://schemas.microsoft.com/office/drawing/2014/main" val="230202038"/>
                    </a:ext>
                  </a:extLst>
                </a:gridCol>
                <a:gridCol w="667695">
                  <a:extLst>
                    <a:ext uri="{9D8B030D-6E8A-4147-A177-3AD203B41FA5}">
                      <a16:colId xmlns="" xmlns:a16="http://schemas.microsoft.com/office/drawing/2014/main" val="216864864"/>
                    </a:ext>
                  </a:extLst>
                </a:gridCol>
                <a:gridCol w="693707">
                  <a:extLst>
                    <a:ext uri="{9D8B030D-6E8A-4147-A177-3AD203B41FA5}">
                      <a16:colId xmlns="" xmlns:a16="http://schemas.microsoft.com/office/drawing/2014/main" val="3807282774"/>
                    </a:ext>
                  </a:extLst>
                </a:gridCol>
                <a:gridCol w="633009">
                  <a:extLst>
                    <a:ext uri="{9D8B030D-6E8A-4147-A177-3AD203B41FA5}">
                      <a16:colId xmlns="" xmlns:a16="http://schemas.microsoft.com/office/drawing/2014/main" val="2448342229"/>
                    </a:ext>
                  </a:extLst>
                </a:gridCol>
                <a:gridCol w="728394">
                  <a:extLst>
                    <a:ext uri="{9D8B030D-6E8A-4147-A177-3AD203B41FA5}">
                      <a16:colId xmlns="" xmlns:a16="http://schemas.microsoft.com/office/drawing/2014/main" val="425936502"/>
                    </a:ext>
                  </a:extLst>
                </a:gridCol>
                <a:gridCol w="719723">
                  <a:extLst>
                    <a:ext uri="{9D8B030D-6E8A-4147-A177-3AD203B41FA5}">
                      <a16:colId xmlns="" xmlns:a16="http://schemas.microsoft.com/office/drawing/2014/main" val="1226484644"/>
                    </a:ext>
                  </a:extLst>
                </a:gridCol>
                <a:gridCol w="823778">
                  <a:extLst>
                    <a:ext uri="{9D8B030D-6E8A-4147-A177-3AD203B41FA5}">
                      <a16:colId xmlns="" xmlns:a16="http://schemas.microsoft.com/office/drawing/2014/main" val="1619654656"/>
                    </a:ext>
                  </a:extLst>
                </a:gridCol>
                <a:gridCol w="815108">
                  <a:extLst>
                    <a:ext uri="{9D8B030D-6E8A-4147-A177-3AD203B41FA5}">
                      <a16:colId xmlns="" xmlns:a16="http://schemas.microsoft.com/office/drawing/2014/main" val="849225621"/>
                    </a:ext>
                  </a:extLst>
                </a:gridCol>
                <a:gridCol w="702380">
                  <a:extLst>
                    <a:ext uri="{9D8B030D-6E8A-4147-A177-3AD203B41FA5}">
                      <a16:colId xmlns="" xmlns:a16="http://schemas.microsoft.com/office/drawing/2014/main" val="2478970889"/>
                    </a:ext>
                  </a:extLst>
                </a:gridCol>
                <a:gridCol w="685037">
                  <a:extLst>
                    <a:ext uri="{9D8B030D-6E8A-4147-A177-3AD203B41FA5}">
                      <a16:colId xmlns="" xmlns:a16="http://schemas.microsoft.com/office/drawing/2014/main" val="1920231746"/>
                    </a:ext>
                  </a:extLst>
                </a:gridCol>
              </a:tblGrid>
              <a:tr h="250254">
                <a:tc>
                  <a:txBody>
                    <a:bodyPr/>
                    <a:lstStyle/>
                    <a:p>
                      <a:pPr algn="ctr" fontAlgn="b"/>
                      <a:endParaRPr lang="en-ZA" sz="1100" b="1" i="0" u="none" strike="noStrike">
                        <a:solidFill>
                          <a:srgbClr val="000000"/>
                        </a:solidFill>
                        <a:effectLst/>
                        <a:latin typeface="Calibri" panose="020F0502020204030204" pitchFamily="34" charset="0"/>
                      </a:endParaRPr>
                    </a:p>
                  </a:txBody>
                  <a:tcPr marL="9300" marR="9300" marT="9300" marB="0" anchor="b">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ctr" fontAlgn="b"/>
                      <a:r>
                        <a:rPr lang="en-ZA" sz="1400" b="1" i="0" u="none" strike="noStrike" dirty="0">
                          <a:solidFill>
                            <a:srgbClr val="000000"/>
                          </a:solidFill>
                          <a:effectLst/>
                          <a:latin typeface="Calibri" panose="020F0502020204030204" pitchFamily="34" charset="0"/>
                        </a:rPr>
                        <a:t>FIRST QUARTER</a:t>
                      </a:r>
                    </a:p>
                  </a:txBody>
                  <a:tcPr marL="9300" marR="9300" marT="9300"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fontAlgn="b"/>
                      <a:r>
                        <a:rPr lang="en-ZA" sz="1400" b="1" i="0" u="none" strike="noStrike" dirty="0">
                          <a:solidFill>
                            <a:srgbClr val="000000"/>
                          </a:solidFill>
                          <a:effectLst/>
                          <a:latin typeface="Calibri" panose="020F0502020204030204" pitchFamily="34" charset="0"/>
                        </a:rPr>
                        <a:t>SECOND QUARTER</a:t>
                      </a:r>
                    </a:p>
                  </a:txBody>
                  <a:tcPr marL="9300" marR="9300" marT="9300"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fontAlgn="b"/>
                      <a:r>
                        <a:rPr lang="en-ZA" sz="1400" b="1" i="0" u="none" strike="noStrike" dirty="0">
                          <a:solidFill>
                            <a:srgbClr val="000000"/>
                          </a:solidFill>
                          <a:effectLst/>
                          <a:latin typeface="Calibri" panose="020F0502020204030204" pitchFamily="34" charset="0"/>
                        </a:rPr>
                        <a:t>THIRD QUARTER</a:t>
                      </a:r>
                    </a:p>
                  </a:txBody>
                  <a:tcPr marL="9300" marR="9300" marT="9300"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3005186371"/>
                  </a:ext>
                </a:extLst>
              </a:tr>
              <a:tr h="837966">
                <a:tc>
                  <a:txBody>
                    <a:bodyPr/>
                    <a:lstStyle/>
                    <a:p>
                      <a:pPr algn="ctr" fontAlgn="b"/>
                      <a:r>
                        <a:rPr lang="en-ZA" sz="1100" b="1" i="0" u="none" strike="noStrike" dirty="0">
                          <a:solidFill>
                            <a:srgbClr val="000000"/>
                          </a:solidFill>
                          <a:effectLst/>
                          <a:latin typeface="Calibri" panose="020F0502020204030204" pitchFamily="34" charset="0"/>
                        </a:rPr>
                        <a:t>Branches/Units</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ZA" sz="1100" b="1" i="0" u="none" strike="noStrike" dirty="0">
                          <a:solidFill>
                            <a:srgbClr val="000000"/>
                          </a:solidFill>
                          <a:effectLst/>
                          <a:latin typeface="Arial" panose="020B0604020202020204" pitchFamily="34" charset="0"/>
                        </a:rPr>
                        <a:t>Total </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ZA" sz="1100" b="1" i="0" u="none" strike="noStrike" dirty="0">
                          <a:solidFill>
                            <a:srgbClr val="000000"/>
                          </a:solidFill>
                          <a:effectLst/>
                          <a:latin typeface="Arial" panose="020B0604020202020204" pitchFamily="34" charset="0"/>
                        </a:rPr>
                        <a:t>Achieved Quarterly Targets</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1100" b="1" i="0" u="none" strike="noStrike" dirty="0">
                          <a:solidFill>
                            <a:srgbClr val="000000"/>
                          </a:solidFill>
                          <a:effectLst/>
                          <a:latin typeface="Arial" panose="020B0604020202020204" pitchFamily="34" charset="0"/>
                        </a:rPr>
                        <a:t>Partially Achieved Quarterly Targets</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ZA" sz="1100" b="1" i="0" u="none" strike="noStrike" dirty="0">
                          <a:solidFill>
                            <a:srgbClr val="000000"/>
                          </a:solidFill>
                          <a:effectLst/>
                          <a:latin typeface="Arial" panose="020B0604020202020204" pitchFamily="34" charset="0"/>
                        </a:rPr>
                        <a:t>Not Achieved Quarterly Targets</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100" b="1" i="0" u="none" strike="noStrike" dirty="0">
                          <a:solidFill>
                            <a:srgbClr val="000000"/>
                          </a:solidFill>
                          <a:effectLst/>
                          <a:latin typeface="Arial" panose="020B0604020202020204" pitchFamily="34" charset="0"/>
                        </a:rPr>
                        <a:t>Total </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Arial" panose="020B0604020202020204" pitchFamily="34" charset="0"/>
                        </a:rPr>
                        <a:t>Achieved Quarterly Targets</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1100" b="1" i="0" u="none" strike="noStrike" dirty="0">
                          <a:solidFill>
                            <a:srgbClr val="000000"/>
                          </a:solidFill>
                          <a:effectLst/>
                          <a:latin typeface="Arial" panose="020B0604020202020204" pitchFamily="34" charset="0"/>
                        </a:rPr>
                        <a:t>Partially Achieved Quarterly Targets</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ZA" sz="1100" b="1" i="0" u="none" strike="noStrike" dirty="0">
                          <a:solidFill>
                            <a:srgbClr val="000000"/>
                          </a:solidFill>
                          <a:effectLst/>
                          <a:latin typeface="Arial" panose="020B0604020202020204" pitchFamily="34" charset="0"/>
                        </a:rPr>
                        <a:t>Not Achieved Quarterly Targets</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100" b="1" i="0" u="none" strike="noStrike" dirty="0">
                          <a:solidFill>
                            <a:srgbClr val="000000"/>
                          </a:solidFill>
                          <a:effectLst/>
                          <a:latin typeface="Arial" panose="020B0604020202020204" pitchFamily="34" charset="0"/>
                        </a:rPr>
                        <a:t>Total </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Arial" panose="020B0604020202020204" pitchFamily="34" charset="0"/>
                        </a:rPr>
                        <a:t>Achieved Quarterly Targets</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1100" b="1" i="0" u="none" strike="noStrike" dirty="0">
                          <a:solidFill>
                            <a:srgbClr val="000000"/>
                          </a:solidFill>
                          <a:effectLst/>
                          <a:latin typeface="Arial" panose="020B0604020202020204" pitchFamily="34" charset="0"/>
                        </a:rPr>
                        <a:t>Partially Achieved Quarterly Targets</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ZA" sz="1100" b="1" i="0" u="none" strike="noStrike" dirty="0">
                          <a:solidFill>
                            <a:srgbClr val="000000"/>
                          </a:solidFill>
                          <a:effectLst/>
                          <a:latin typeface="Arial" panose="020B0604020202020204" pitchFamily="34" charset="0"/>
                        </a:rPr>
                        <a:t>Not Achieved Quarterly Targets</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 xmlns:a16="http://schemas.microsoft.com/office/drawing/2014/main" val="860912981"/>
                  </a:ext>
                </a:extLst>
              </a:tr>
              <a:tr h="506458">
                <a:tc>
                  <a:txBody>
                    <a:bodyPr/>
                    <a:lstStyle/>
                    <a:p>
                      <a:pPr algn="ctr" fontAlgn="b"/>
                      <a:r>
                        <a:rPr lang="en-ZA" sz="1100" b="1" i="0" u="none" strike="noStrike" dirty="0">
                          <a:solidFill>
                            <a:srgbClr val="000000"/>
                          </a:solidFill>
                          <a:effectLst/>
                          <a:latin typeface="Arial" panose="020B0604020202020204" pitchFamily="34" charset="0"/>
                        </a:rPr>
                        <a:t>Financial Management Services </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1" i="0" u="none" strike="noStrike" dirty="0">
                          <a:solidFill>
                            <a:srgbClr val="000000"/>
                          </a:solidFill>
                          <a:effectLst/>
                          <a:latin typeface="Arial" panose="020B0604020202020204" pitchFamily="34" charset="0"/>
                        </a:rPr>
                        <a:t>3</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dirty="0">
                          <a:solidFill>
                            <a:srgbClr val="000000"/>
                          </a:solidFill>
                          <a:effectLst/>
                          <a:latin typeface="Arial" panose="020B0604020202020204" pitchFamily="34" charset="0"/>
                        </a:rPr>
                        <a:t>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dirty="0">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4</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3</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3</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662808862"/>
                  </a:ext>
                </a:extLst>
              </a:tr>
              <a:tr h="250254">
                <a:tc>
                  <a:txBody>
                    <a:bodyPr/>
                    <a:lstStyle/>
                    <a:p>
                      <a:pPr algn="ctr" fontAlgn="b"/>
                      <a:r>
                        <a:rPr lang="en-ZA" sz="1100" b="1" i="0" u="none" strike="noStrike" dirty="0">
                          <a:solidFill>
                            <a:srgbClr val="000000"/>
                          </a:solidFill>
                          <a:effectLst/>
                          <a:latin typeface="Arial" panose="020B0604020202020204" pitchFamily="34" charset="0"/>
                        </a:rPr>
                        <a:t>Corporate Services </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1" i="0" u="none" strike="noStrike" dirty="0">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dirty="0">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dirty="0">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dirty="0">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302150021"/>
                  </a:ext>
                </a:extLst>
              </a:tr>
              <a:tr h="250254">
                <a:tc>
                  <a:txBody>
                    <a:bodyPr/>
                    <a:lstStyle/>
                    <a:p>
                      <a:pPr algn="ctr" fontAlgn="b"/>
                      <a:r>
                        <a:rPr lang="en-ZA" sz="1100" b="1" i="0" u="none" strike="noStrike" dirty="0">
                          <a:solidFill>
                            <a:srgbClr val="000000"/>
                          </a:solidFill>
                          <a:effectLst/>
                          <a:latin typeface="Arial" panose="020B0604020202020204" pitchFamily="34" charset="0"/>
                        </a:rPr>
                        <a:t>DG Office </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1" i="0" u="none" strike="noStrike" dirty="0">
                          <a:solidFill>
                            <a:srgbClr val="000000"/>
                          </a:solidFill>
                          <a:effectLst/>
                          <a:latin typeface="Arial" panose="020B0604020202020204" pitchFamily="34" charset="0"/>
                        </a:rPr>
                        <a:t>6</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dirty="0">
                          <a:solidFill>
                            <a:srgbClr val="000000"/>
                          </a:solidFill>
                          <a:effectLst/>
                          <a:latin typeface="Arial" panose="020B0604020202020204" pitchFamily="34" charset="0"/>
                        </a:rPr>
                        <a:t>5</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dirty="0">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dirty="0">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5</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5</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6</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6</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109944217"/>
                  </a:ext>
                </a:extLst>
              </a:tr>
              <a:tr h="506458">
                <a:tc>
                  <a:txBody>
                    <a:bodyPr/>
                    <a:lstStyle/>
                    <a:p>
                      <a:pPr algn="ctr" fontAlgn="b"/>
                      <a:r>
                        <a:rPr lang="en-ZA" sz="1100" b="1" i="0" u="none" strike="noStrike" dirty="0">
                          <a:solidFill>
                            <a:srgbClr val="000000"/>
                          </a:solidFill>
                          <a:effectLst/>
                          <a:latin typeface="Arial" panose="020B0604020202020204" pitchFamily="34" charset="0"/>
                        </a:rPr>
                        <a:t>Minerals and Petroleum Regulation</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1" i="0" u="none" strike="noStrike" dirty="0">
                          <a:solidFill>
                            <a:srgbClr val="000000"/>
                          </a:solidFill>
                          <a:effectLst/>
                          <a:latin typeface="Arial" panose="020B0604020202020204" pitchFamily="34" charset="0"/>
                        </a:rPr>
                        <a:t>12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dirty="0">
                          <a:solidFill>
                            <a:srgbClr val="000000"/>
                          </a:solidFill>
                          <a:effectLst/>
                          <a:latin typeface="Arial" panose="020B0604020202020204" pitchFamily="34" charset="0"/>
                        </a:rPr>
                        <a:t>7</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dirty="0">
                          <a:solidFill>
                            <a:srgbClr val="000000"/>
                          </a:solidFill>
                          <a:effectLst/>
                          <a:latin typeface="Arial" panose="020B0604020202020204" pitchFamily="34" charset="0"/>
                        </a:rPr>
                        <a:t>5</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dirty="0">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12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6</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3</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3</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12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8</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4</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660561769"/>
                  </a:ext>
                </a:extLst>
              </a:tr>
              <a:tr h="506458">
                <a:tc>
                  <a:txBody>
                    <a:bodyPr/>
                    <a:lstStyle/>
                    <a:p>
                      <a:pPr algn="ctr" fontAlgn="b"/>
                      <a:r>
                        <a:rPr lang="en-US" sz="1100" b="1" i="0" u="none" strike="noStrike" dirty="0">
                          <a:solidFill>
                            <a:srgbClr val="000000"/>
                          </a:solidFill>
                          <a:effectLst/>
                          <a:latin typeface="Arial" panose="020B0604020202020204" pitchFamily="34" charset="0"/>
                        </a:rPr>
                        <a:t>Mining, Mineral and Energy Policy Development</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1" i="0" u="none" strike="noStrike" dirty="0">
                          <a:solidFill>
                            <a:srgbClr val="000000"/>
                          </a:solidFill>
                          <a:effectLst/>
                          <a:latin typeface="Arial" panose="020B0604020202020204" pitchFamily="34" charset="0"/>
                        </a:rPr>
                        <a:t>19</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a:solidFill>
                            <a:srgbClr val="000000"/>
                          </a:solidFill>
                          <a:effectLst/>
                          <a:latin typeface="Arial" panose="020B0604020202020204" pitchFamily="34" charset="0"/>
                        </a:rPr>
                        <a:t>15</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dirty="0">
                          <a:solidFill>
                            <a:srgbClr val="000000"/>
                          </a:solidFill>
                          <a:effectLst/>
                          <a:latin typeface="Arial" panose="020B0604020202020204" pitchFamily="34" charset="0"/>
                        </a:rPr>
                        <a:t>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a:solidFill>
                            <a:srgbClr val="000000"/>
                          </a:solidFill>
                          <a:effectLst/>
                          <a:latin typeface="Arial" panose="020B0604020202020204" pitchFamily="34" charset="0"/>
                        </a:rPr>
                        <a:t>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26</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21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4</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21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15</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6</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956846829"/>
                  </a:ext>
                </a:extLst>
              </a:tr>
              <a:tr h="437945">
                <a:tc>
                  <a:txBody>
                    <a:bodyPr/>
                    <a:lstStyle/>
                    <a:p>
                      <a:pPr algn="ctr" fontAlgn="b"/>
                      <a:r>
                        <a:rPr lang="en-US" sz="1100" b="1" i="0" u="none" strike="noStrike" dirty="0">
                          <a:solidFill>
                            <a:srgbClr val="000000"/>
                          </a:solidFill>
                          <a:effectLst/>
                          <a:latin typeface="Arial" panose="020B0604020202020204" pitchFamily="34" charset="0"/>
                        </a:rPr>
                        <a:t>Mine Health and Safety Inspectorate</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1" i="0" u="none" strike="noStrike" dirty="0">
                          <a:solidFill>
                            <a:srgbClr val="000000"/>
                          </a:solidFill>
                          <a:effectLst/>
                          <a:latin typeface="Arial" panose="020B0604020202020204" pitchFamily="34" charset="0"/>
                        </a:rPr>
                        <a:t>6</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a:solidFill>
                            <a:srgbClr val="000000"/>
                          </a:solidFill>
                          <a:effectLst/>
                          <a:latin typeface="Arial" panose="020B0604020202020204" pitchFamily="34" charset="0"/>
                        </a:rPr>
                        <a:t>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a:solidFill>
                            <a:srgbClr val="000000"/>
                          </a:solidFill>
                          <a:effectLst/>
                          <a:latin typeface="Arial" panose="020B0604020202020204" pitchFamily="34" charset="0"/>
                        </a:rPr>
                        <a:t>3</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6</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3</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6</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3</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925348837"/>
                  </a:ext>
                </a:extLst>
              </a:tr>
              <a:tr h="506458">
                <a:tc>
                  <a:txBody>
                    <a:bodyPr/>
                    <a:lstStyle/>
                    <a:p>
                      <a:pPr algn="ctr" fontAlgn="b"/>
                      <a:r>
                        <a:rPr lang="en-ZA" sz="1100" b="1" i="0" u="none" strike="noStrike" dirty="0">
                          <a:solidFill>
                            <a:srgbClr val="000000"/>
                          </a:solidFill>
                          <a:effectLst/>
                          <a:latin typeface="Arial" panose="020B0604020202020204" pitchFamily="34" charset="0"/>
                        </a:rPr>
                        <a:t>Programme and Projects Management</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1" i="0" u="none" strike="noStrike" dirty="0">
                          <a:solidFill>
                            <a:srgbClr val="000000"/>
                          </a:solidFill>
                          <a:effectLst/>
                          <a:latin typeface="Arial" panose="020B0604020202020204" pitchFamily="34" charset="0"/>
                        </a:rPr>
                        <a:t>5</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a:solidFill>
                            <a:srgbClr val="000000"/>
                          </a:solidFill>
                          <a:effectLst/>
                          <a:latin typeface="Arial" panose="020B0604020202020204" pitchFamily="34" charset="0"/>
                        </a:rPr>
                        <a:t>4</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7</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6</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9</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5</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618916387"/>
                  </a:ext>
                </a:extLst>
              </a:tr>
              <a:tr h="250254">
                <a:tc>
                  <a:txBody>
                    <a:bodyPr/>
                    <a:lstStyle/>
                    <a:p>
                      <a:pPr algn="ctr" fontAlgn="b"/>
                      <a:r>
                        <a:rPr lang="en-ZA" sz="1100" b="1" i="0" u="none" strike="noStrike" dirty="0">
                          <a:solidFill>
                            <a:srgbClr val="000000"/>
                          </a:solidFill>
                          <a:effectLst/>
                          <a:latin typeface="Arial" panose="020B0604020202020204" pitchFamily="34" charset="0"/>
                        </a:rPr>
                        <a:t>Nuclear Energy</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1" i="0" u="none" strike="noStrike" dirty="0">
                          <a:solidFill>
                            <a:srgbClr val="000000"/>
                          </a:solidFill>
                          <a:effectLst/>
                          <a:latin typeface="Arial" panose="020B0604020202020204" pitchFamily="34" charset="0"/>
                        </a:rPr>
                        <a:t>7</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a:solidFill>
                            <a:srgbClr val="000000"/>
                          </a:solidFill>
                          <a:effectLst/>
                          <a:latin typeface="Arial" panose="020B0604020202020204" pitchFamily="34" charset="0"/>
                        </a:rPr>
                        <a:t>5</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a:solidFill>
                            <a:srgbClr val="000000"/>
                          </a:solidFill>
                          <a:effectLst/>
                          <a:latin typeface="Arial" panose="020B0604020202020204" pitchFamily="34" charset="0"/>
                        </a:rPr>
                        <a:t>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8</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4</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4</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8</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4</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0" i="0" u="none" strike="noStrike" dirty="0">
                          <a:solidFill>
                            <a:srgbClr val="000000"/>
                          </a:solidFill>
                          <a:effectLst/>
                          <a:latin typeface="Arial" panose="020B0604020202020204" pitchFamily="34" charset="0"/>
                        </a:rPr>
                        <a:t>4</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141450959"/>
                  </a:ext>
                </a:extLst>
              </a:tr>
              <a:tr h="370841">
                <a:tc>
                  <a:txBody>
                    <a:bodyPr/>
                    <a:lstStyle/>
                    <a:p>
                      <a:pPr algn="ctr" fontAlgn="b"/>
                      <a:r>
                        <a:rPr lang="en-ZA" sz="1100" b="1" i="0" u="none" strike="noStrike" dirty="0">
                          <a:solidFill>
                            <a:srgbClr val="000000"/>
                          </a:solidFill>
                          <a:effectLst/>
                          <a:latin typeface="Arial" panose="020B0604020202020204" pitchFamily="34" charset="0"/>
                        </a:rPr>
                        <a:t>Total</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1" i="0" u="none" strike="noStrike" dirty="0">
                          <a:solidFill>
                            <a:srgbClr val="000000"/>
                          </a:solidFill>
                          <a:effectLst/>
                          <a:latin typeface="Arial" panose="020B0604020202020204" pitchFamily="34" charset="0"/>
                        </a:rPr>
                        <a:t>59</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1" i="0" u="none" strike="noStrike" dirty="0">
                          <a:solidFill>
                            <a:srgbClr val="000000"/>
                          </a:solidFill>
                          <a:effectLst/>
                          <a:latin typeface="Arial" panose="020B0604020202020204" pitchFamily="34" charset="0"/>
                        </a:rPr>
                        <a:t>40 </a:t>
                      </a:r>
                    </a:p>
                    <a:p>
                      <a:pPr algn="ctr" rtl="0" fontAlgn="b"/>
                      <a:r>
                        <a:rPr lang="en-ZA" sz="1200" b="1" i="0" u="none" strike="noStrike" dirty="0">
                          <a:solidFill>
                            <a:srgbClr val="000000"/>
                          </a:solidFill>
                          <a:effectLst/>
                          <a:latin typeface="Arial" panose="020B0604020202020204" pitchFamily="34" charset="0"/>
                        </a:rPr>
                        <a:t>(68%)</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1" i="0" u="none" strike="noStrike" dirty="0">
                          <a:solidFill>
                            <a:srgbClr val="000000"/>
                          </a:solidFill>
                          <a:effectLst/>
                          <a:latin typeface="Arial" panose="020B0604020202020204" pitchFamily="34" charset="0"/>
                        </a:rPr>
                        <a:t>13 </a:t>
                      </a:r>
                    </a:p>
                    <a:p>
                      <a:pPr algn="ctr" rtl="0" fontAlgn="b"/>
                      <a:r>
                        <a:rPr lang="en-ZA" sz="1200" b="1" i="0" u="none" strike="noStrike" dirty="0">
                          <a:solidFill>
                            <a:srgbClr val="000000"/>
                          </a:solidFill>
                          <a:effectLst/>
                          <a:latin typeface="Arial" panose="020B0604020202020204" pitchFamily="34" charset="0"/>
                        </a:rPr>
                        <a:t>(22%)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200" b="1" i="0" u="none" strike="noStrike" dirty="0">
                          <a:solidFill>
                            <a:srgbClr val="000000"/>
                          </a:solidFill>
                          <a:effectLst/>
                          <a:latin typeface="Arial" panose="020B0604020202020204" pitchFamily="34" charset="0"/>
                        </a:rPr>
                        <a:t>6</a:t>
                      </a:r>
                    </a:p>
                    <a:p>
                      <a:pPr algn="ctr" rtl="0" fontAlgn="b"/>
                      <a:r>
                        <a:rPr lang="en-ZA" sz="1200" b="1" i="0" u="none" strike="noStrike" dirty="0">
                          <a:solidFill>
                            <a:srgbClr val="000000"/>
                          </a:solidFill>
                          <a:effectLst/>
                          <a:latin typeface="Arial" panose="020B0604020202020204" pitchFamily="34" charset="0"/>
                        </a:rPr>
                        <a:t> (10%)</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70</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47 </a:t>
                      </a:r>
                    </a:p>
                    <a:p>
                      <a:pPr algn="ctr" fontAlgn="b"/>
                      <a:r>
                        <a:rPr lang="en-ZA" sz="1200" b="1" i="0" u="none" strike="noStrike" dirty="0">
                          <a:solidFill>
                            <a:srgbClr val="000000"/>
                          </a:solidFill>
                          <a:effectLst/>
                          <a:latin typeface="Arial" panose="020B0604020202020204" pitchFamily="34" charset="0"/>
                        </a:rPr>
                        <a:t>(67%)</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8</a:t>
                      </a:r>
                    </a:p>
                    <a:p>
                      <a:pPr algn="ctr" fontAlgn="b"/>
                      <a:r>
                        <a:rPr lang="en-ZA" sz="1200" b="1" i="0" u="none" strike="noStrike" dirty="0">
                          <a:solidFill>
                            <a:srgbClr val="000000"/>
                          </a:solidFill>
                          <a:effectLst/>
                          <a:latin typeface="Arial" panose="020B0604020202020204" pitchFamily="34" charset="0"/>
                        </a:rPr>
                        <a:t> (12%)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15</a:t>
                      </a:r>
                    </a:p>
                    <a:p>
                      <a:pPr algn="ctr" fontAlgn="b"/>
                      <a:r>
                        <a:rPr lang="en-ZA" sz="1200" b="1" i="0" u="none" strike="noStrike" dirty="0">
                          <a:solidFill>
                            <a:srgbClr val="000000"/>
                          </a:solidFill>
                          <a:effectLst/>
                          <a:latin typeface="Arial" panose="020B0604020202020204" pitchFamily="34" charset="0"/>
                        </a:rPr>
                        <a:t> (21%)</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67</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43</a:t>
                      </a:r>
                    </a:p>
                    <a:p>
                      <a:pPr algn="ctr" fontAlgn="b"/>
                      <a:r>
                        <a:rPr lang="en-ZA" sz="1200" b="1" i="0" u="none" strike="noStrike" dirty="0">
                          <a:solidFill>
                            <a:srgbClr val="000000"/>
                          </a:solidFill>
                          <a:effectLst/>
                          <a:latin typeface="Arial" panose="020B0604020202020204" pitchFamily="34" charset="0"/>
                        </a:rPr>
                        <a:t> (64%)</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9</a:t>
                      </a:r>
                    </a:p>
                    <a:p>
                      <a:pPr algn="ctr" fontAlgn="b"/>
                      <a:r>
                        <a:rPr lang="en-ZA" sz="1200" b="1" i="0" u="none" strike="noStrike" dirty="0">
                          <a:solidFill>
                            <a:srgbClr val="000000"/>
                          </a:solidFill>
                          <a:effectLst/>
                          <a:latin typeface="Arial" panose="020B0604020202020204" pitchFamily="34" charset="0"/>
                        </a:rPr>
                        <a:t> (14%)</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ZA" sz="1200" b="1" i="0" u="none" strike="noStrike" dirty="0">
                          <a:solidFill>
                            <a:srgbClr val="000000"/>
                          </a:solidFill>
                          <a:effectLst/>
                          <a:latin typeface="Arial" panose="020B0604020202020204" pitchFamily="34" charset="0"/>
                        </a:rPr>
                        <a:t>15</a:t>
                      </a:r>
                    </a:p>
                    <a:p>
                      <a:pPr algn="ctr" fontAlgn="b"/>
                      <a:r>
                        <a:rPr lang="en-ZA" sz="1200" b="1" i="0" u="none" strike="noStrike" dirty="0">
                          <a:solidFill>
                            <a:srgbClr val="000000"/>
                          </a:solidFill>
                          <a:effectLst/>
                          <a:latin typeface="Arial" panose="020B0604020202020204" pitchFamily="34" charset="0"/>
                        </a:rPr>
                        <a:t> (22%)</a:t>
                      </a:r>
                    </a:p>
                  </a:txBody>
                  <a:tcPr marL="9300" marR="9300" marT="93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974954656"/>
                  </a:ext>
                </a:extLst>
              </a:tr>
            </a:tbl>
          </a:graphicData>
        </a:graphic>
      </p:graphicFrame>
      <p:sp>
        <p:nvSpPr>
          <p:cNvPr id="7" name="TextBox 6">
            <a:extLst>
              <a:ext uri="{FF2B5EF4-FFF2-40B4-BE49-F238E27FC236}">
                <a16:creationId xmlns="" xmlns:a16="http://schemas.microsoft.com/office/drawing/2014/main" id="{FE8B6A9D-A6C0-4882-89EA-111109AD960E}"/>
              </a:ext>
            </a:extLst>
          </p:cNvPr>
          <p:cNvSpPr txBox="1"/>
          <p:nvPr/>
        </p:nvSpPr>
        <p:spPr>
          <a:xfrm>
            <a:off x="1716258" y="0"/>
            <a:ext cx="9144000" cy="658835"/>
          </a:xfrm>
          <a:prstGeom prst="rect">
            <a:avLst/>
          </a:prstGeom>
          <a:noFill/>
        </p:spPr>
        <p:txBody>
          <a:bodyPr wrap="square">
            <a:spAutoFit/>
          </a:bodyPr>
          <a:lstStyle/>
          <a:p>
            <a:pPr marL="400050" lvl="2">
              <a:lnSpc>
                <a:spcPct val="150000"/>
              </a:lnSpc>
            </a:pPr>
            <a:r>
              <a:rPr lang="en-US" altLang="en-US" sz="2800" b="1" dirty="0">
                <a:solidFill>
                  <a:srgbClr val="000000"/>
                </a:solidFill>
                <a:latin typeface="Arial" charset="0"/>
                <a:cs typeface="Arial" charset="0"/>
              </a:rPr>
              <a:t>SUMMARY OF PERFORMANCE RESULTS</a:t>
            </a:r>
          </a:p>
        </p:txBody>
      </p:sp>
    </p:spTree>
    <p:extLst>
      <p:ext uri="{BB962C8B-B14F-4D97-AF65-F5344CB8AC3E}">
        <p14:creationId xmlns:p14="http://schemas.microsoft.com/office/powerpoint/2010/main" val="225808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A70780-ED36-4180-BD92-3DD79B427042}"/>
              </a:ext>
            </a:extLst>
          </p:cNvPr>
          <p:cNvSpPr>
            <a:spLocks noGrp="1"/>
          </p:cNvSpPr>
          <p:nvPr>
            <p:ph type="title"/>
          </p:nvPr>
        </p:nvSpPr>
        <p:spPr>
          <a:xfrm>
            <a:off x="1721797" y="48639"/>
            <a:ext cx="8748406" cy="632297"/>
          </a:xfrm>
        </p:spPr>
        <p:txBody>
          <a:bodyPr>
            <a:normAutofit/>
          </a:bodyPr>
          <a:lstStyle/>
          <a:p>
            <a:pPr algn="ctr"/>
            <a:r>
              <a:rPr lang="en-US" sz="2800" b="1" dirty="0">
                <a:latin typeface="Arial" panose="020B0604020202020204" pitchFamily="34" charset="0"/>
                <a:cs typeface="Arial" panose="020B0604020202020204" pitchFamily="34" charset="0"/>
              </a:rPr>
              <a:t>COMPARISON ACROSS QUARTERS 1-3  </a:t>
            </a:r>
            <a:endParaRPr lang="en-ZA" sz="2800" b="1" dirty="0">
              <a:latin typeface="Arial" panose="020B0604020202020204" pitchFamily="34" charset="0"/>
              <a:cs typeface="Arial" panose="020B0604020202020204" pitchFamily="34" charset="0"/>
            </a:endParaRPr>
          </a:p>
        </p:txBody>
      </p:sp>
      <p:graphicFrame>
        <p:nvGraphicFramePr>
          <p:cNvPr id="4" name="Content Placeholder 3">
            <a:extLst>
              <a:ext uri="{FF2B5EF4-FFF2-40B4-BE49-F238E27FC236}">
                <a16:creationId xmlns="" xmlns:a16="http://schemas.microsoft.com/office/drawing/2014/main" id="{0503C6AE-4A3E-47B9-A82C-4736091EA5E2}"/>
              </a:ext>
            </a:extLst>
          </p:cNvPr>
          <p:cNvGraphicFramePr>
            <a:graphicFrameLocks noGrp="1"/>
          </p:cNvGraphicFramePr>
          <p:nvPr>
            <p:ph idx="1"/>
            <p:extLst>
              <p:ext uri="{D42A27DB-BD31-4B8C-83A1-F6EECF244321}">
                <p14:modId xmlns:p14="http://schemas.microsoft.com/office/powerpoint/2010/main" val="976107001"/>
              </p:ext>
            </p:extLst>
          </p:nvPr>
        </p:nvGraphicFramePr>
        <p:xfrm>
          <a:off x="1721797" y="680936"/>
          <a:ext cx="10194586" cy="47909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005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9118" y="0"/>
            <a:ext cx="10343913" cy="690663"/>
          </a:xfrm>
        </p:spPr>
        <p:txBody>
          <a:bodyPr>
            <a:noAutofit/>
          </a:bodyPr>
          <a:lstStyle/>
          <a:p>
            <a:pPr algn="ct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FIRST QUARTER 2021-22 PERFORMANCE HIGHLIGHTS</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t>
            </a:r>
            <a:endParaRPr lang="en-ZA" sz="2800" b="1" dirty="0">
              <a:latin typeface="Arial" panose="020B0604020202020204" pitchFamily="34" charset="0"/>
              <a:cs typeface="Arial" panose="020B0604020202020204" pitchFamily="34" charset="0"/>
            </a:endParaRPr>
          </a:p>
        </p:txBody>
      </p:sp>
      <p:graphicFrame>
        <p:nvGraphicFramePr>
          <p:cNvPr id="3" name="Content Placeholder 2">
            <a:extLst>
              <a:ext uri="{FF2B5EF4-FFF2-40B4-BE49-F238E27FC236}">
                <a16:creationId xmlns="" xmlns:a16="http://schemas.microsoft.com/office/drawing/2014/main" id="{F53E1C22-0D2E-4F9D-A71C-F365DF6AACF7}"/>
              </a:ext>
            </a:extLst>
          </p:cNvPr>
          <p:cNvGraphicFramePr>
            <a:graphicFrameLocks noGrp="1"/>
          </p:cNvGraphicFramePr>
          <p:nvPr>
            <p:ph idx="1"/>
            <p:extLst>
              <p:ext uri="{D42A27DB-BD31-4B8C-83A1-F6EECF244321}">
                <p14:modId xmlns:p14="http://schemas.microsoft.com/office/powerpoint/2010/main" val="174234437"/>
              </p:ext>
            </p:extLst>
          </p:nvPr>
        </p:nvGraphicFramePr>
        <p:xfrm>
          <a:off x="1659118" y="655815"/>
          <a:ext cx="10426045" cy="4754880"/>
        </p:xfrm>
        <a:graphic>
          <a:graphicData uri="http://schemas.openxmlformats.org/drawingml/2006/table">
            <a:tbl>
              <a:tblPr firstRow="1" firstCol="1" bandRow="1"/>
              <a:tblGrid>
                <a:gridCol w="10426045">
                  <a:extLst>
                    <a:ext uri="{9D8B030D-6E8A-4147-A177-3AD203B41FA5}">
                      <a16:colId xmlns="" xmlns:a16="http://schemas.microsoft.com/office/drawing/2014/main" val="3324419213"/>
                    </a:ext>
                  </a:extLst>
                </a:gridCol>
              </a:tblGrid>
              <a:tr h="4605502">
                <a:tc>
                  <a:txBody>
                    <a:bodyPr/>
                    <a:lstStyle/>
                    <a:p>
                      <a:pPr marL="171450" indent="-171450">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A total of 10 000 households were electrified with grid; </a:t>
                      </a:r>
                    </a:p>
                    <a:p>
                      <a:pPr marL="171450" indent="-171450">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The Minister made an announcement  for Preferred bidders for Independed Power Producers;</a:t>
                      </a:r>
                    </a:p>
                    <a:p>
                      <a:pPr marL="171450" indent="-171450">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The report on the EEDSM grant programme highlighting baselines and EEDSM project plans submitted by municipalities;</a:t>
                      </a:r>
                    </a:p>
                    <a:p>
                      <a:pPr marL="171450" indent="-171450">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Report on energy related climate change response measures produced; 5 carbon offset projects were approved;</a:t>
                      </a:r>
                    </a:p>
                    <a:p>
                      <a:pPr marL="171450" indent="-171450">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A report on greenhouse gas assessment and reporting framework;</a:t>
                      </a:r>
                    </a:p>
                    <a:p>
                      <a:pPr marL="171450" indent="-171450">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A report on indicators underpinning the development of just transition was produced;</a:t>
                      </a:r>
                    </a:p>
                    <a:p>
                      <a:pPr marL="171450" indent="-171450">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1508 jobs were created through issuing of mining rights; 13 black industrialists were created through mining; </a:t>
                      </a:r>
                    </a:p>
                    <a:p>
                      <a:pPr marL="171450" indent="-171450">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344 environmental inspections were conducted; and 300 retail site compliance inspections conducted;</a:t>
                      </a:r>
                    </a:p>
                    <a:p>
                      <a:pPr marL="171450" indent="-171450">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A total of 352 license applications were processed, there was (323) 91.76% compliance with respect to 50% HDSA participation;</a:t>
                      </a:r>
                    </a:p>
                    <a:p>
                      <a:pPr marL="171450" indent="-171450">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37 mining rights and permits were issued to HDSA controlled entities; </a:t>
                      </a:r>
                    </a:p>
                    <a:p>
                      <a:pPr marL="0" indent="0">
                        <a:lnSpc>
                          <a:spcPct val="150000"/>
                        </a:lnSpc>
                        <a:buFont typeface="Wingdings" panose="05000000000000000000" pitchFamily="2" charset="2"/>
                        <a:buNone/>
                      </a:pP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85887417"/>
                  </a:ext>
                </a:extLst>
              </a:tr>
            </a:tbl>
          </a:graphicData>
        </a:graphic>
      </p:graphicFrame>
    </p:spTree>
    <p:extLst>
      <p:ext uri="{BB962C8B-B14F-4D97-AF65-F5344CB8AC3E}">
        <p14:creationId xmlns:p14="http://schemas.microsoft.com/office/powerpoint/2010/main" val="45543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 xmlns:a16="http://schemas.microsoft.com/office/drawing/2014/main" id="{F53E1C22-0D2E-4F9D-A71C-F365DF6AACF7}"/>
              </a:ext>
            </a:extLst>
          </p:cNvPr>
          <p:cNvGraphicFramePr>
            <a:graphicFrameLocks noGrp="1"/>
          </p:cNvGraphicFramePr>
          <p:nvPr>
            <p:ph idx="1"/>
            <p:extLst>
              <p:ext uri="{D42A27DB-BD31-4B8C-83A1-F6EECF244321}">
                <p14:modId xmlns:p14="http://schemas.microsoft.com/office/powerpoint/2010/main" val="3048986787"/>
              </p:ext>
            </p:extLst>
          </p:nvPr>
        </p:nvGraphicFramePr>
        <p:xfrm>
          <a:off x="1659118" y="690663"/>
          <a:ext cx="10426045" cy="4669128"/>
        </p:xfrm>
        <a:graphic>
          <a:graphicData uri="http://schemas.openxmlformats.org/drawingml/2006/table">
            <a:tbl>
              <a:tblPr firstRow="1" firstCol="1" bandRow="1"/>
              <a:tblGrid>
                <a:gridCol w="10426045">
                  <a:extLst>
                    <a:ext uri="{9D8B030D-6E8A-4147-A177-3AD203B41FA5}">
                      <a16:colId xmlns="" xmlns:a16="http://schemas.microsoft.com/office/drawing/2014/main" val="3324419213"/>
                    </a:ext>
                  </a:extLst>
                </a:gridCol>
              </a:tblGrid>
              <a:tr h="4669128">
                <a:tc>
                  <a:txBody>
                    <a:bodyPr/>
                    <a:lstStyle/>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US" sz="1600" b="0" dirty="0">
                          <a:effectLst/>
                          <a:latin typeface="Arial" panose="020B0604020202020204" pitchFamily="34" charset="0"/>
                          <a:ea typeface="Calibri" panose="020F0502020204030204" pitchFamily="34" charset="0"/>
                          <a:cs typeface="Arial" panose="020B0604020202020204" pitchFamily="34" charset="0"/>
                        </a:rPr>
                        <a:t>Report on the monitoring of </a:t>
                      </a:r>
                      <a:r>
                        <a:rPr lang="en-US" sz="1600" b="0" dirty="0" err="1">
                          <a:effectLst/>
                          <a:latin typeface="Arial" panose="020B0604020202020204" pitchFamily="34" charset="0"/>
                          <a:ea typeface="Calibri" panose="020F0502020204030204" pitchFamily="34" charset="0"/>
                          <a:cs typeface="Arial" panose="020B0604020202020204" pitchFamily="34" charset="0"/>
                        </a:rPr>
                        <a:t>Koeberg’s</a:t>
                      </a:r>
                      <a:r>
                        <a:rPr lang="en-US" sz="1600" b="0" dirty="0">
                          <a:effectLst/>
                          <a:latin typeface="Arial" panose="020B0604020202020204" pitchFamily="34" charset="0"/>
                          <a:ea typeface="Calibri" panose="020F0502020204030204" pitchFamily="34" charset="0"/>
                          <a:cs typeface="Arial" panose="020B0604020202020204" pitchFamily="34" charset="0"/>
                        </a:rPr>
                        <a:t> Plant Life Extension produced;</a:t>
                      </a:r>
                    </a:p>
                    <a:p>
                      <a:pPr marL="171450" indent="-171450" algn="just">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70% of authorization applications processed, 5 nuclear safeguard and 3 nuclear security compliance reports approved;</a:t>
                      </a:r>
                    </a:p>
                    <a:p>
                      <a:pPr marL="171450" indent="-171450" algn="just">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A total of 11 accident-initiated investigations and additional 12 were completed from April 2021 to June 2021;</a:t>
                      </a:r>
                    </a:p>
                    <a:p>
                      <a:pPr marL="171450" marR="0" lvl="0" indent="-171450" algn="just"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US" sz="1600" b="0" dirty="0">
                          <a:effectLst/>
                          <a:latin typeface="Arial" panose="020B0604020202020204" pitchFamily="34" charset="0"/>
                          <a:ea typeface="Calibri" panose="020F0502020204030204" pitchFamily="34" charset="0"/>
                          <a:cs typeface="Arial" panose="020B0604020202020204" pitchFamily="34" charset="0"/>
                        </a:rPr>
                        <a:t>Out of 239 invoices received,  224 (94%) invoices were paid within 30 days, A report with detailed implementation of the DMRE Fraud Prevention Plan was produced; and One quarterly report that details the implementation of the 2019–2024 MTSF priorities.</a:t>
                      </a:r>
                    </a:p>
                    <a:p>
                      <a:pPr marL="171450" indent="-171450">
                        <a:lnSpc>
                          <a:spcPct val="150000"/>
                        </a:lnSpc>
                        <a:buFont typeface="Wingdings" panose="05000000000000000000" pitchFamily="2" charset="2"/>
                        <a:buChar char="Ø"/>
                      </a:pP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85887417"/>
                  </a:ext>
                </a:extLst>
              </a:tr>
            </a:tbl>
          </a:graphicData>
        </a:graphic>
      </p:graphicFrame>
      <p:sp>
        <p:nvSpPr>
          <p:cNvPr id="6" name="Title 1">
            <a:extLst>
              <a:ext uri="{FF2B5EF4-FFF2-40B4-BE49-F238E27FC236}">
                <a16:creationId xmlns="" xmlns:a16="http://schemas.microsoft.com/office/drawing/2014/main" id="{564C9938-8A36-43C3-A5E7-2677040301A9}"/>
              </a:ext>
            </a:extLst>
          </p:cNvPr>
          <p:cNvSpPr txBox="1">
            <a:spLocks/>
          </p:cNvSpPr>
          <p:nvPr/>
        </p:nvSpPr>
        <p:spPr>
          <a:xfrm>
            <a:off x="1659118" y="0"/>
            <a:ext cx="10343913" cy="6906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FIRST QUARTER 2021-22 PERFORMANCE HIGHLIGHTS</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1456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250" y="-15408"/>
            <a:ext cx="10047476" cy="690663"/>
          </a:xfrm>
        </p:spPr>
        <p:txBody>
          <a:bodyPr>
            <a:normAutofit/>
          </a:bodyPr>
          <a:lstStyle/>
          <a:p>
            <a:pPr algn="ctr"/>
            <a:r>
              <a:rPr lang="en-US" sz="2800" b="1" dirty="0">
                <a:latin typeface="Arial" panose="020B0604020202020204" pitchFamily="34" charset="0"/>
                <a:cs typeface="Arial" panose="020B0604020202020204" pitchFamily="34" charset="0"/>
              </a:rPr>
              <a:t>FIRST QUARTER 2021-22 PERFORMANCE CHALLENGES </a:t>
            </a:r>
            <a:endParaRPr lang="en-ZA" sz="2800"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 xmlns:a16="http://schemas.microsoft.com/office/drawing/2014/main" id="{6DCAA9FB-2F9F-4C15-AE53-FD235AC771CE}"/>
              </a:ext>
            </a:extLst>
          </p:cNvPr>
          <p:cNvSpPr>
            <a:spLocks noGrp="1"/>
          </p:cNvSpPr>
          <p:nvPr>
            <p:ph idx="1"/>
          </p:nvPr>
        </p:nvSpPr>
        <p:spPr>
          <a:xfrm>
            <a:off x="1716256" y="773725"/>
            <a:ext cx="10297552" cy="4713780"/>
          </a:xfrm>
        </p:spPr>
        <p:txBody>
          <a:bodyPr>
            <a:normAutofit/>
          </a:bodyPr>
          <a:lstStyle/>
          <a:p>
            <a:pPr marL="171450" indent="-171450" algn="just">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The Draft Mine Health and Safety Amendment Bill was not submitted to cabinet due to challenges with information on public consultations;</a:t>
            </a:r>
          </a:p>
          <a:p>
            <a:pPr marL="171450" indent="-171450" algn="just">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Delays in recruitment and procurement processes has affected the achievement of some targes such as “Planning philosophy report” and its associated target “Gas Master Plan submitted to Cabinet”;</a:t>
            </a:r>
          </a:p>
          <a:p>
            <a:pPr marL="171450" indent="-171450" algn="just">
              <a:lnSpc>
                <a:spcPct val="150000"/>
              </a:lnSpc>
              <a:buFont typeface="Wingdings" panose="05000000000000000000" pitchFamily="2" charset="2"/>
              <a:buChar char="Ø"/>
            </a:pPr>
            <a:r>
              <a:rPr lang="en-US" sz="1600" b="0" dirty="0">
                <a:effectLst/>
                <a:latin typeface="Arial" panose="020B0604020202020204" pitchFamily="34" charset="0"/>
                <a:ea typeface="Calibri" panose="020F0502020204030204" pitchFamily="34" charset="0"/>
                <a:cs typeface="Arial" panose="020B0604020202020204" pitchFamily="34" charset="0"/>
              </a:rPr>
              <a:t>Regarding the report on the Renewable Energy Sector Master, the Inception report on the development of the RE Masterplan has been produced and approved. </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Delays by branches in verifying and signing off the invoices affects the 100% payment of supplies within 30 days. here is a co-dependency on branches to verify and sign off the invoices speedily for payment;</a:t>
            </a:r>
          </a:p>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Limited activity as a result of the ongoing Pandemic affected the achievement of some targets. In addition, some shortfalls are still due to more focus being put on eradicating backlogs particularly in Mpumalanga; and </a:t>
            </a:r>
          </a:p>
          <a:p>
            <a:pPr marL="0" indent="0" algn="just">
              <a:lnSpc>
                <a:spcPct val="150000"/>
              </a:lnSpc>
              <a:buNone/>
            </a:pPr>
            <a:endParaRPr lang="en-US" sz="1600" dirty="0">
              <a:latin typeface="Arial" panose="020B0604020202020204" pitchFamily="34" charset="0"/>
              <a:cs typeface="Arial" panose="020B0604020202020204" pitchFamily="34" charset="0"/>
            </a:endParaRPr>
          </a:p>
          <a:p>
            <a:pPr marL="0" indent="0">
              <a:buNone/>
            </a:pP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0136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250" y="-15408"/>
            <a:ext cx="10047476" cy="690663"/>
          </a:xfrm>
        </p:spPr>
        <p:txBody>
          <a:bodyPr>
            <a:normAutofit/>
          </a:bodyPr>
          <a:lstStyle/>
          <a:p>
            <a:pPr algn="ctr"/>
            <a:r>
              <a:rPr lang="en-US" sz="2800" b="1" dirty="0">
                <a:latin typeface="Arial" panose="020B0604020202020204" pitchFamily="34" charset="0"/>
                <a:cs typeface="Arial" panose="020B0604020202020204" pitchFamily="34" charset="0"/>
              </a:rPr>
              <a:t>FIRST QUARTER 2021-22 PERFORMANCE CHALLENGES </a:t>
            </a:r>
            <a:endParaRPr lang="en-ZA" sz="2800"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 xmlns:a16="http://schemas.microsoft.com/office/drawing/2014/main" id="{6DCAA9FB-2F9F-4C15-AE53-FD235AC771CE}"/>
              </a:ext>
            </a:extLst>
          </p:cNvPr>
          <p:cNvSpPr>
            <a:spLocks noGrp="1"/>
          </p:cNvSpPr>
          <p:nvPr>
            <p:ph idx="1"/>
          </p:nvPr>
        </p:nvSpPr>
        <p:spPr>
          <a:xfrm>
            <a:off x="1716256" y="829994"/>
            <a:ext cx="10297552" cy="4530899"/>
          </a:xfrm>
        </p:spPr>
        <p:txBody>
          <a:bodyPr>
            <a:normAutofit/>
          </a:bodyPr>
          <a:lstStyle/>
          <a:p>
            <a:pPr algn="just">
              <a:lnSpc>
                <a:spcPct val="150000"/>
              </a:lnSpc>
              <a:buFont typeface="Wingdings" panose="05000000000000000000" pitchFamily="2" charset="2"/>
              <a:buChar char="Ø"/>
            </a:pPr>
            <a:r>
              <a:rPr lang="en-US" sz="1600" dirty="0">
                <a:latin typeface="Arial" panose="020B0604020202020204" pitchFamily="34" charset="0"/>
                <a:cs typeface="Arial" panose="020B0604020202020204" pitchFamily="34" charset="0"/>
              </a:rPr>
              <a:t>There were 15 fatalities from April to June 2021 compared to 9 fatalities in the same period of the previous financial year. More inspections, audits, tripartite meetings and meetings with mine management and executives will be conducted in the next quarters to combat fatalities;</a:t>
            </a:r>
          </a:p>
          <a:p>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6991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4076</TotalTime>
  <Words>3410</Words>
  <Application>Microsoft Office PowerPoint</Application>
  <PresentationFormat>Custom</PresentationFormat>
  <Paragraphs>588</Paragraphs>
  <Slides>30</Slides>
  <Notes>7</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Office Theme</vt:lpstr>
      <vt:lpstr>1_Office Theme</vt:lpstr>
      <vt:lpstr>PowerPoint Presentation</vt:lpstr>
      <vt:lpstr> BRIEFING ON THE 1ST, 2ND AND 3RD QUARTERLY PERFORMANCE REPORTS FOR 2021/22          15 February 2022 </vt:lpstr>
      <vt:lpstr>PowerPoint Presentation</vt:lpstr>
      <vt:lpstr>PowerPoint Presentation</vt:lpstr>
      <vt:lpstr>COMPARISON ACROSS QUARTERS 1-3  </vt:lpstr>
      <vt:lpstr> FIRST QUARTER 2021-22 PERFORMANCE HIGHLIGHTS  </vt:lpstr>
      <vt:lpstr>PowerPoint Presentation</vt:lpstr>
      <vt:lpstr>FIRST QUARTER 2021-22 PERFORMANCE CHALLENGES </vt:lpstr>
      <vt:lpstr>FIRST QUARTER 2021-22 PERFORMANCE CHALLENGES </vt:lpstr>
      <vt:lpstr> SECOND QUARTER 2021/22 PERFORMANCE HIGHLIGHTS  </vt:lpstr>
      <vt:lpstr> SECOND QUARTER 2021/22 PERFORMANCE HIGHLIGHTS  </vt:lpstr>
      <vt:lpstr> SECOND QUARTER 2021/22 PERFORMANCE HIGHLIGHTS  </vt:lpstr>
      <vt:lpstr>SECOND QUARTER 2021/22 PERFORMANCE CHALLENGES </vt:lpstr>
      <vt:lpstr>SECOND QUARTER 2021/22 PERFORMANCE CHALLENGES </vt:lpstr>
      <vt:lpstr>SECOND QUARTER 2021/22 PERFORMANCE CHALLENGES </vt:lpstr>
      <vt:lpstr>  THIRD QUARTER 2021/22 PERFORMANCE HIGHLIGHTS   </vt:lpstr>
      <vt:lpstr>  THIRD QUARTER 2021/22 PERFORMANCE HIGHLIGHTS   </vt:lpstr>
      <vt:lpstr>  THIRD QUARTER 2021/22 PERFORMANCE HIGHLIGHTS   </vt:lpstr>
      <vt:lpstr>THIRD QUARTER 2021/22 PERFORMANCE CHALLENGES </vt:lpstr>
      <vt:lpstr>THIRD QUARTER 2021/22 PERFORMANCE CHALLENGES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Msizi Nyalungu</dc:creator>
  <cp:lastModifiedBy>Sandile</cp:lastModifiedBy>
  <cp:revision>180</cp:revision>
  <cp:lastPrinted>2021-04-28T07:19:04Z</cp:lastPrinted>
  <dcterms:created xsi:type="dcterms:W3CDTF">2020-05-28T19:48:51Z</dcterms:created>
  <dcterms:modified xsi:type="dcterms:W3CDTF">2022-02-17T13:19:27Z</dcterms:modified>
</cp:coreProperties>
</file>