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9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96" r:id="rId18"/>
    <p:sldId id="297" r:id="rId19"/>
    <p:sldId id="298" r:id="rId20"/>
    <p:sldId id="299" r:id="rId21"/>
    <p:sldId id="300" r:id="rId22"/>
    <p:sldId id="301" r:id="rId23"/>
    <p:sldId id="302" r:id="rId24"/>
    <p:sldId id="303" r:id="rId25"/>
    <p:sldId id="304" r:id="rId26"/>
    <p:sldId id="305" r:id="rId27"/>
    <p:sldId id="306" r:id="rId28"/>
    <p:sldId id="308" r:id="rId29"/>
    <p:sldId id="307"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12877552-53FA-40BF-A3A4-450D1A15D1E8}"/>
    <pc:docChg chg="modSld">
      <pc:chgData name="Jamela Robertson" userId="ddb8bf61-85d3-4a89-a122-f2efea7bf3dc" providerId="ADAL" clId="{12877552-53FA-40BF-A3A4-450D1A15D1E8}" dt="2022-02-08T10:39:55.259" v="66" actId="113"/>
      <pc:docMkLst>
        <pc:docMk/>
      </pc:docMkLst>
      <pc:sldChg chg="modSp mod">
        <pc:chgData name="Jamela Robertson" userId="ddb8bf61-85d3-4a89-a122-f2efea7bf3dc" providerId="ADAL" clId="{12877552-53FA-40BF-A3A4-450D1A15D1E8}" dt="2022-02-08T10:38:57.421" v="65" actId="113"/>
        <pc:sldMkLst>
          <pc:docMk/>
          <pc:sldMk cId="2685932454" sldId="268"/>
        </pc:sldMkLst>
        <pc:spChg chg="mod">
          <ac:chgData name="Jamela Robertson" userId="ddb8bf61-85d3-4a89-a122-f2efea7bf3dc" providerId="ADAL" clId="{12877552-53FA-40BF-A3A4-450D1A15D1E8}" dt="2022-02-08T10:38:57.421" v="65" actId="113"/>
          <ac:spMkLst>
            <pc:docMk/>
            <pc:sldMk cId="2685932454" sldId="268"/>
            <ac:spMk id="3" creationId="{00000000-0000-0000-0000-000000000000}"/>
          </ac:spMkLst>
        </pc:spChg>
      </pc:sldChg>
      <pc:sldChg chg="modSp mod">
        <pc:chgData name="Jamela Robertson" userId="ddb8bf61-85d3-4a89-a122-f2efea7bf3dc" providerId="ADAL" clId="{12877552-53FA-40BF-A3A4-450D1A15D1E8}" dt="2022-02-08T10:39:55.259" v="66" actId="113"/>
        <pc:sldMkLst>
          <pc:docMk/>
          <pc:sldMk cId="129395549" sldId="270"/>
        </pc:sldMkLst>
        <pc:spChg chg="mod">
          <ac:chgData name="Jamela Robertson" userId="ddb8bf61-85d3-4a89-a122-f2efea7bf3dc" providerId="ADAL" clId="{12877552-53FA-40BF-A3A4-450D1A15D1E8}" dt="2022-02-08T10:39:55.259" v="66" actId="113"/>
          <ac:spMkLst>
            <pc:docMk/>
            <pc:sldMk cId="129395549" sldId="270"/>
            <ac:spMk id="3" creationId="{00000000-0000-0000-0000-000000000000}"/>
          </ac:spMkLst>
        </pc:spChg>
      </pc:sldChg>
      <pc:sldChg chg="modSp mod">
        <pc:chgData name="Jamela Robertson" userId="ddb8bf61-85d3-4a89-a122-f2efea7bf3dc" providerId="ADAL" clId="{12877552-53FA-40BF-A3A4-450D1A15D1E8}" dt="2022-02-08T10:38:09.121" v="64" actId="20577"/>
        <pc:sldMkLst>
          <pc:docMk/>
          <pc:sldMk cId="0" sldId="295"/>
        </pc:sldMkLst>
        <pc:spChg chg="mod">
          <ac:chgData name="Jamela Robertson" userId="ddb8bf61-85d3-4a89-a122-f2efea7bf3dc" providerId="ADAL" clId="{12877552-53FA-40BF-A3A4-450D1A15D1E8}" dt="2022-02-08T10:38:09.121" v="64" actId="20577"/>
          <ac:spMkLst>
            <pc:docMk/>
            <pc:sldMk cId="0" sldId="295"/>
            <ac:spMk id="2051" creationId="{00000000-0000-0000-0000-000000000000}"/>
          </ac:spMkLst>
        </pc:spChg>
        <pc:spChg chg="mod">
          <ac:chgData name="Jamela Robertson" userId="ddb8bf61-85d3-4a89-a122-f2efea7bf3dc" providerId="ADAL" clId="{12877552-53FA-40BF-A3A4-450D1A15D1E8}" dt="2022-02-08T10:37:55.741" v="61" actId="113"/>
          <ac:spMkLst>
            <pc:docMk/>
            <pc:sldMk cId="0" sldId="295"/>
            <ac:spMk id="205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t>2022/02/15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t>‹#›</a:t>
            </a:fld>
            <a:endParaRPr lang="en-ZA"/>
          </a:p>
        </p:txBody>
      </p:sp>
    </p:spTree>
    <p:extLst>
      <p:ext uri="{BB962C8B-B14F-4D97-AF65-F5344CB8AC3E}">
        <p14:creationId xmlns:p14="http://schemas.microsoft.com/office/powerpoint/2010/main"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15028E9-6023-42CC-A7B0-E8F6A79B61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193A03-F9C6-4506-B298-3CD9BF0F1709}" type="slidenum">
              <a:rPr lang="en-GB" altLang="en-US" smtClean="0"/>
              <a:pPr>
                <a:spcBef>
                  <a:spcPct val="0"/>
                </a:spcBef>
              </a:pPr>
              <a:t>56</a:t>
            </a:fld>
            <a:endParaRPr lang="en-GB" altLang="en-US"/>
          </a:p>
        </p:txBody>
      </p:sp>
      <p:sp>
        <p:nvSpPr>
          <p:cNvPr id="60419" name="Rectangle 2">
            <a:extLst>
              <a:ext uri="{FF2B5EF4-FFF2-40B4-BE49-F238E27FC236}">
                <a16:creationId xmlns:a16="http://schemas.microsoft.com/office/drawing/2014/main" id="{CBA93F76-5C1D-4613-8756-893102E8953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581974AC-10BA-46FE-B059-FAD286711E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t>2022/02/15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t>2022/02/15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t>2022/02/15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t>2022/02/15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t>2022/02/15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t>‹#›</a:t>
            </a:fld>
            <a:endParaRPr lang="en-ZA"/>
          </a:p>
        </p:txBody>
      </p:sp>
    </p:spTree>
    <p:extLst>
      <p:ext uri="{BB962C8B-B14F-4D97-AF65-F5344CB8AC3E}">
        <p14:creationId xmlns:p14="http://schemas.microsoft.com/office/powerpoint/2010/main"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1" name="Rectangle 2"/>
          <p:cNvSpPr>
            <a:spLocks noGrp="1" noChangeArrowheads="1"/>
          </p:cNvSpPr>
          <p:nvPr>
            <p:ph type="ctrTitle"/>
          </p:nvPr>
        </p:nvSpPr>
        <p:spPr>
          <a:xfrm>
            <a:off x="288640" y="2288103"/>
            <a:ext cx="8566720" cy="1470025"/>
          </a:xfrm>
        </p:spPr>
        <p:txBody>
          <a:bodyPr>
            <a:normAutofit fontScale="90000"/>
          </a:bodyPr>
          <a:lstStyle/>
          <a:p>
            <a:pPr eaLnBrk="1" hangingPunct="1">
              <a:lnSpc>
                <a:spcPct val="150000"/>
              </a:lnSpc>
            </a:pPr>
            <a:r>
              <a:rPr lang="en-GB" sz="2400" b="1" dirty="0">
                <a:latin typeface="Century Gothic" panose="020B0502020202020204" pitchFamily="34" charset="0"/>
              </a:rPr>
              <a:t>Gender Transformation in the Private and Public Sector Progress Report</a:t>
            </a:r>
            <a:br>
              <a:rPr lang="en-GB" sz="2400" b="1" dirty="0">
                <a:latin typeface="Century Gothic" panose="020B0502020202020204" pitchFamily="34" charset="0"/>
              </a:rPr>
            </a:br>
            <a:r>
              <a:rPr lang="en-GB" sz="2400" b="1" dirty="0">
                <a:latin typeface="Century Gothic" panose="020B0502020202020204" pitchFamily="34" charset="0"/>
              </a:rPr>
              <a:t>2019/2020.</a:t>
            </a:r>
            <a:endParaRPr lang="en-GB" sz="2400" b="1" dirty="0">
              <a:solidFill>
                <a:schemeClr val="tx1"/>
              </a:solidFill>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71600" y="4577444"/>
            <a:ext cx="6400800" cy="1003994"/>
          </a:xfrm>
        </p:spPr>
        <p:txBody>
          <a:bodyPr/>
          <a:lstStyle/>
          <a:p>
            <a:pPr eaLnBrk="1" hangingPunct="1"/>
            <a:r>
              <a:rPr lang="en-US" sz="2400" dirty="0">
                <a:solidFill>
                  <a:schemeClr val="tx1">
                    <a:lumMod val="95000"/>
                    <a:lumOff val="5000"/>
                  </a:schemeClr>
                </a:solidFill>
                <a:latin typeface="Century Gothic" panose="020B0502020202020204" pitchFamily="34" charset="0"/>
              </a:rPr>
              <a:t>Ms Jamela Robertson</a:t>
            </a:r>
          </a:p>
          <a:p>
            <a:pPr eaLnBrk="1" hangingPunct="1"/>
            <a:r>
              <a:rPr lang="en-US" sz="2400" dirty="0">
                <a:solidFill>
                  <a:schemeClr val="tx1">
                    <a:lumMod val="95000"/>
                    <a:lumOff val="5000"/>
                  </a:schemeClr>
                </a:solidFill>
                <a:latin typeface="Century Gothic" panose="020B0502020202020204" pitchFamily="34" charset="0"/>
              </a:rPr>
              <a:t>Chief Executive Officer</a:t>
            </a:r>
          </a:p>
          <a:p>
            <a:pPr eaLnBrk="1" hangingPunct="1"/>
            <a:endParaRPr lang="en-US" dirty="0">
              <a:solidFill>
                <a:schemeClr val="tx1">
                  <a:lumMod val="95000"/>
                  <a:lumOff val="5000"/>
                </a:schemeClr>
              </a:solidFill>
            </a:endParaRPr>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GB" dirty="0"/>
              <a:t>			</a:t>
            </a:r>
            <a:r>
              <a:rPr lang="en-GB" sz="6800" dirty="0">
                <a:latin typeface="Century Gothic" panose="020B0502020202020204" pitchFamily="34" charset="0"/>
              </a:rPr>
              <a:t>           Legal Framework</a:t>
            </a:r>
          </a:p>
          <a:p>
            <a:pPr marL="0" indent="0" algn="just">
              <a:lnSpc>
                <a:spcPct val="170000"/>
              </a:lnSpc>
              <a:buNone/>
            </a:pPr>
            <a:r>
              <a:rPr lang="en-GB" sz="6800" b="1" dirty="0">
                <a:latin typeface="Century Gothic" panose="020B0502020202020204" pitchFamily="34" charset="0"/>
              </a:rPr>
              <a:t>South African Constitution,1996</a:t>
            </a:r>
          </a:p>
          <a:p>
            <a:pPr marL="0" indent="0" algn="just">
              <a:lnSpc>
                <a:spcPct val="170000"/>
              </a:lnSpc>
              <a:buNone/>
            </a:pPr>
            <a:r>
              <a:rPr lang="en-GB" sz="6800" b="1" dirty="0">
                <a:latin typeface="Century Gothic" panose="020B0502020202020204" pitchFamily="34" charset="0"/>
              </a:rPr>
              <a:t>The right to equality (Section 9)</a:t>
            </a:r>
          </a:p>
          <a:p>
            <a:pPr marL="0" indent="0" algn="just">
              <a:lnSpc>
                <a:spcPct val="170000"/>
              </a:lnSpc>
              <a:buNone/>
            </a:pPr>
            <a:r>
              <a:rPr lang="en-GB" sz="68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pPr marL="0" indent="0" algn="just">
              <a:lnSpc>
                <a:spcPct val="170000"/>
              </a:lnSpc>
              <a:buNone/>
            </a:pPr>
            <a:r>
              <a:rPr lang="en-GB" sz="6800" b="1" dirty="0">
                <a:latin typeface="Century Gothic" panose="020B0502020202020204" pitchFamily="34" charset="0"/>
              </a:rPr>
              <a:t>The right to dignity (Section 10)</a:t>
            </a:r>
          </a:p>
          <a:p>
            <a:pPr marL="0" indent="0" algn="just">
              <a:lnSpc>
                <a:spcPct val="170000"/>
              </a:lnSpc>
              <a:buNone/>
            </a:pPr>
            <a:r>
              <a:rPr lang="en-GB" sz="6800" dirty="0">
                <a:latin typeface="Century Gothic" panose="020B0502020202020204" pitchFamily="34" charset="0"/>
              </a:rPr>
              <a:t>Section 10 of the Constitution guarantees everyone a right to dignity.	</a:t>
            </a:r>
            <a:r>
              <a:rPr lang="en-GB" sz="4900" dirty="0"/>
              <a:t>		</a:t>
            </a:r>
            <a:endParaRPr lang="en-ZA" sz="49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9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Freedom and security of the person (Section 12)</a:t>
            </a:r>
          </a:p>
          <a:p>
            <a:pPr marL="0" indent="0" algn="just">
              <a:lnSpc>
                <a:spcPct val="150000"/>
              </a:lnSpc>
              <a:buNone/>
            </a:pPr>
            <a:r>
              <a:rPr lang="en-GB" sz="1800" dirty="0">
                <a:latin typeface="Century Gothic" panose="020B0502020202020204" pitchFamily="34" charset="0"/>
              </a:rPr>
              <a:t>Everyone has the  right to freedom and security of the person which includes the right-</a:t>
            </a:r>
          </a:p>
          <a:p>
            <a:pPr marL="0" indent="0" algn="just">
              <a:lnSpc>
                <a:spcPct val="150000"/>
              </a:lnSpc>
              <a:buNone/>
            </a:pPr>
            <a:r>
              <a:rPr lang="en-GB" sz="1800" dirty="0">
                <a:latin typeface="Century Gothic" panose="020B0502020202020204" pitchFamily="34" charset="0"/>
              </a:rPr>
              <a:t>To be free from all forms of violence from public or private sources</a:t>
            </a:r>
          </a:p>
          <a:p>
            <a:pPr marL="0" indent="0" algn="just">
              <a:lnSpc>
                <a:spcPct val="150000"/>
              </a:lnSpc>
              <a:buNone/>
            </a:pPr>
            <a:r>
              <a:rPr lang="en-GB" sz="1800" b="1" dirty="0">
                <a:latin typeface="Century Gothic" panose="020B0502020202020204" pitchFamily="34" charset="0"/>
              </a:rPr>
              <a:t>Freedom of movement (Section 21)</a:t>
            </a:r>
          </a:p>
          <a:p>
            <a:pPr marL="0" indent="0" algn="just">
              <a:lnSpc>
                <a:spcPct val="150000"/>
              </a:lnSpc>
              <a:buNone/>
            </a:pPr>
            <a:r>
              <a:rPr lang="en-GB" sz="1800" dirty="0">
                <a:latin typeface="Century Gothic" panose="020B0502020202020204" pitchFamily="34" charset="0"/>
              </a:rPr>
              <a:t>Everyone has the right to freedom of movement </a:t>
            </a:r>
          </a:p>
          <a:p>
            <a:pPr marL="0" indent="0" algn="just">
              <a:lnSpc>
                <a:spcPct val="150000"/>
              </a:lnSpc>
              <a:buNone/>
            </a:pPr>
            <a:r>
              <a:rPr lang="en-GB" sz="1800" b="1" dirty="0">
                <a:latin typeface="Century Gothic" panose="020B0502020202020204" pitchFamily="34" charset="0"/>
              </a:rPr>
              <a:t>Access to Health Care (Section 27)</a:t>
            </a:r>
          </a:p>
          <a:p>
            <a:pPr marL="0" indent="0" algn="just">
              <a:lnSpc>
                <a:spcPct val="150000"/>
              </a:lnSpc>
              <a:buNone/>
            </a:pPr>
            <a:r>
              <a:rPr lang="en-GB" sz="1800" dirty="0">
                <a:latin typeface="Century Gothic" panose="020B0502020202020204" pitchFamily="34" charset="0"/>
              </a:rPr>
              <a:t>Everyone has the right to have access to health care services, including reproductive health care services and no one may be refused emergency medical treatment.</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4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0" indent="0" algn="just">
              <a:lnSpc>
                <a:spcPct val="150000"/>
              </a:lnSpc>
              <a:buNone/>
            </a:pPr>
            <a:r>
              <a:rPr lang="en-GB" dirty="0"/>
              <a:t>		</a:t>
            </a:r>
            <a:r>
              <a:rPr lang="en-GB" sz="1700" b="1"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The CGE conducted transformation hearings in the financial year 2019/2020 on the 21</a:t>
            </a:r>
            <a:r>
              <a:rPr lang="en-GB" sz="1700" baseline="30000" dirty="0">
                <a:latin typeface="Century Gothic" panose="020B0502020202020204" pitchFamily="34" charset="0"/>
              </a:rPr>
              <a:t>st</a:t>
            </a:r>
            <a:r>
              <a:rPr lang="en-GB" sz="1700" dirty="0">
                <a:latin typeface="Century Gothic" panose="020B0502020202020204" pitchFamily="34" charset="0"/>
              </a:rPr>
              <a:t> and 22</a:t>
            </a:r>
            <a:r>
              <a:rPr lang="en-GB" sz="1700" baseline="30000" dirty="0">
                <a:latin typeface="Century Gothic" panose="020B0502020202020204" pitchFamily="34" charset="0"/>
              </a:rPr>
              <a:t>nd</a:t>
            </a:r>
            <a:r>
              <a:rPr lang="en-GB" sz="1700" dirty="0">
                <a:latin typeface="Century Gothic" panose="020B0502020202020204" pitchFamily="34" charset="0"/>
              </a:rPr>
              <a:t> of November 2019 at Parktonian Hotel Braamfontein, Gauteng Province.</a:t>
            </a:r>
          </a:p>
          <a:p>
            <a:pPr algn="just">
              <a:lnSpc>
                <a:spcPct val="150000"/>
              </a:lnSpc>
            </a:pPr>
            <a:r>
              <a:rPr lang="en-GB" sz="1700" dirty="0">
                <a:latin typeface="Century Gothic" panose="020B0502020202020204" pitchFamily="34" charset="0"/>
              </a:rPr>
              <a:t>A total of four (4) entities were subpoenaed to appear before the Commission and account on compliance with the EEA and other gender related legislations, namely Vodacom Group Limited, Woolworths Holdings Pty Limited, National Department of Cooperative Governance and National Department of Justice and Constitutional Development. A questionnaire was dispatched to the entities then later the responses analysed and interrogated by the Commission. Both qualitative and quantitative research methodologies were applied during the assessment of information.</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93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600200"/>
            <a:ext cx="8686800" cy="4983162"/>
          </a:xfrm>
        </p:spPr>
        <p:txBody>
          <a:bodyPr>
            <a:normAutofit fontScale="70000" lnSpcReduction="20000"/>
          </a:bodyPr>
          <a:lstStyle/>
          <a:p>
            <a:pPr marL="0" indent="0" algn="just">
              <a:lnSpc>
                <a:spcPct val="160000"/>
              </a:lnSpc>
              <a:buNone/>
            </a:pPr>
            <a:r>
              <a:rPr lang="en-GB" dirty="0"/>
              <a:t>		  </a:t>
            </a:r>
            <a:r>
              <a:rPr lang="en-GB" dirty="0">
                <a:latin typeface="Century Gothic" panose="020B0502020202020204" pitchFamily="34" charset="0"/>
              </a:rPr>
              <a:t> </a:t>
            </a:r>
            <a:r>
              <a:rPr lang="en-GB" sz="2400" b="1" dirty="0">
                <a:latin typeface="Century Gothic" panose="020B0502020202020204" pitchFamily="34" charset="0"/>
              </a:rPr>
              <a:t>Transformation Hearings</a:t>
            </a:r>
          </a:p>
          <a:p>
            <a:pPr algn="just">
              <a:lnSpc>
                <a:spcPct val="160000"/>
              </a:lnSpc>
            </a:pPr>
            <a:r>
              <a:rPr lang="en-GB" sz="2400" dirty="0">
                <a:latin typeface="Century Gothic" panose="020B0502020202020204" pitchFamily="34" charset="0"/>
              </a:rPr>
              <a:t>The CGE is concerned with the lack of a proper understanding of gender dynamics in the workplace accompanied by a slow pace of transformation. Females and persons with disabilities are underrepresented at the top, senior and middle management of the entities. The under reporting of sexual harassment cases is a cause of concern and furthermore the buildings that are not conducive or accommodative to persons with disabilities. </a:t>
            </a:r>
          </a:p>
          <a:p>
            <a:pPr algn="just">
              <a:lnSpc>
                <a:spcPct val="160000"/>
              </a:lnSpc>
            </a:pPr>
            <a:r>
              <a:rPr lang="en-GB" sz="2400" dirty="0">
                <a:latin typeface="Century Gothic" panose="020B0502020202020204" pitchFamily="34" charset="0"/>
              </a:rPr>
              <a:t>The aforementioned represent the low level of compliance with relevant labour legislation aimed at transformation more especially, the Employment Equity Act (EEA), Basic Conditions of Employment Act (BCEA), Promotion of Equality and Prevention of Unfair Discrimination Act (PEPUDA) and also applicable common law developments.</a:t>
            </a:r>
            <a:endParaRPr lang="en-ZA" sz="2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18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00200"/>
            <a:ext cx="8229600" cy="5573216"/>
          </a:xfrm>
        </p:spPr>
        <p:txBody>
          <a:bodyPr>
            <a:normAutofit/>
          </a:bodyPr>
          <a:lstStyle/>
          <a:p>
            <a:pPr marL="0" indent="0" algn="just">
              <a:lnSpc>
                <a:spcPct val="150000"/>
              </a:lnSpc>
              <a:buNone/>
            </a:pPr>
            <a:r>
              <a:rPr lang="en-GB" dirty="0"/>
              <a:t>		</a:t>
            </a:r>
            <a:r>
              <a:rPr lang="en-GB" sz="1700" b="1"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The CGE’s decision to place special focus in the private and public sector was precipitated by lack of transformation in both sectors amongst others,</a:t>
            </a:r>
          </a:p>
          <a:p>
            <a:pPr marL="0" indent="0" algn="just">
              <a:lnSpc>
                <a:spcPct val="150000"/>
              </a:lnSpc>
              <a:buNone/>
            </a:pPr>
            <a:r>
              <a:rPr lang="en-GB" sz="1700" dirty="0">
                <a:latin typeface="Century Gothic" panose="020B0502020202020204" pitchFamily="34" charset="0"/>
              </a:rPr>
              <a:t>These included: </a:t>
            </a:r>
          </a:p>
          <a:p>
            <a:pPr algn="just">
              <a:lnSpc>
                <a:spcPct val="150000"/>
              </a:lnSpc>
              <a:buFont typeface="Wingdings" panose="05000000000000000000" pitchFamily="2" charset="2"/>
              <a:buChar char="v"/>
            </a:pPr>
            <a:r>
              <a:rPr lang="en-GB" sz="1700" dirty="0">
                <a:latin typeface="Century Gothic" panose="020B0502020202020204" pitchFamily="34" charset="0"/>
              </a:rPr>
              <a:t>Sexual harassment cases lodged with the Commission.</a:t>
            </a:r>
          </a:p>
          <a:p>
            <a:pPr algn="just">
              <a:lnSpc>
                <a:spcPct val="150000"/>
              </a:lnSpc>
              <a:buFont typeface="Wingdings" panose="05000000000000000000" pitchFamily="2" charset="2"/>
              <a:buChar char="v"/>
            </a:pPr>
            <a:r>
              <a:rPr lang="en-GB" sz="1700" dirty="0">
                <a:latin typeface="Century Gothic" panose="020B0502020202020204" pitchFamily="34" charset="0"/>
              </a:rPr>
              <a:t>Slow transformation around lesbian, gay, bisexual, transgender and intersex (LGBTIQI+) issues.</a:t>
            </a:r>
          </a:p>
          <a:p>
            <a:pPr algn="just">
              <a:lnSpc>
                <a:spcPct val="150000"/>
              </a:lnSpc>
              <a:buFont typeface="Wingdings" panose="05000000000000000000" pitchFamily="2" charset="2"/>
              <a:buChar char="v"/>
            </a:pPr>
            <a:r>
              <a:rPr lang="en-GB" sz="1700" dirty="0">
                <a:latin typeface="Century Gothic" panose="020B0502020202020204" pitchFamily="34" charset="0"/>
              </a:rPr>
              <a:t>The placement of women and persons with disabilities (PWDs) in senior management, as well as the adoption of gender policies.</a:t>
            </a:r>
          </a:p>
          <a:p>
            <a:pPr algn="just">
              <a:lnSpc>
                <a:spcPct val="150000"/>
              </a:lnSpc>
              <a:buFont typeface="Wingdings" panose="05000000000000000000" pitchFamily="2" charset="2"/>
              <a:buChar char="v"/>
            </a:pPr>
            <a:r>
              <a:rPr lang="en-GB" sz="1700" dirty="0">
                <a:latin typeface="Century Gothic" panose="020B0502020202020204" pitchFamily="34" charset="0"/>
              </a:rPr>
              <a:t> Buildings that are not conducive or accommodative to persons with disabilities.</a:t>
            </a:r>
          </a:p>
          <a:p>
            <a:pPr marL="0" indent="0" algn="just">
              <a:lnSpc>
                <a:spcPct val="150000"/>
              </a:lnSpc>
              <a:buNone/>
            </a:pP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sz="1800" b="1" dirty="0">
                <a:latin typeface="Century Gothic" panose="020B0502020202020204" pitchFamily="34" charset="0"/>
              </a:rPr>
              <a:t>Purpose of the Hearings</a:t>
            </a:r>
          </a:p>
          <a:p>
            <a:pPr algn="just">
              <a:lnSpc>
                <a:spcPct val="150000"/>
              </a:lnSpc>
            </a:pPr>
            <a:r>
              <a:rPr lang="en-GB" sz="1800" dirty="0">
                <a:latin typeface="Century Gothic" panose="020B0502020202020204" pitchFamily="34" charset="0"/>
              </a:rPr>
              <a:t>The primary objectives of the hearings were to assess the impact of the employment equity legislation and to hold the private and the public sector accountable for non-compliance. </a:t>
            </a:r>
          </a:p>
          <a:p>
            <a:pPr algn="just">
              <a:lnSpc>
                <a:spcPct val="150000"/>
              </a:lnSpc>
            </a:pPr>
            <a:r>
              <a:rPr lang="en-GB" sz="1800" dirty="0">
                <a:latin typeface="Century Gothic" panose="020B0502020202020204" pitchFamily="34" charset="0"/>
              </a:rPr>
              <a:t>To probe current internal policies, systems, programmes and relevant strategies put in place by the selected entities to ensure effective gender transformation, including the challenges faced in achieving the transformation goals. </a:t>
            </a:r>
          </a:p>
          <a:p>
            <a:pPr algn="just">
              <a:lnSpc>
                <a:spcPct val="150000"/>
              </a:lnSpc>
            </a:pPr>
            <a:r>
              <a:rPr lang="en-GB" sz="1800" dirty="0">
                <a:latin typeface="Century Gothic" panose="020B0502020202020204" pitchFamily="34" charset="0"/>
              </a:rPr>
              <a:t> Furthermore the hearings are used as a platform to bring to light the discrimination and risks experienced by women, people with disabilities and LGBTIQ+ persons across various sectors; and levels in the workplace.</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55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Autofit/>
          </a:bodyPr>
          <a:lstStyle/>
          <a:p>
            <a:pPr marL="0" indent="0" algn="just">
              <a:lnSpc>
                <a:spcPct val="160000"/>
              </a:lnSpc>
              <a:buNone/>
            </a:pPr>
            <a:r>
              <a:rPr lang="en-GB" sz="1700" b="1" dirty="0"/>
              <a:t> </a:t>
            </a:r>
            <a:r>
              <a:rPr lang="en-GB" sz="1700" b="1" dirty="0">
                <a:latin typeface="Century Gothic" panose="020B0502020202020204" pitchFamily="34" charset="0"/>
              </a:rPr>
              <a:t>Vodacom: Findings </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Commission found the following:-</a:t>
            </a:r>
          </a:p>
          <a:p>
            <a:pPr algn="just">
              <a:lnSpc>
                <a:spcPct val="160000"/>
              </a:lnSpc>
            </a:pPr>
            <a:r>
              <a:rPr lang="en-GB" sz="1700" dirty="0">
                <a:latin typeface="Century Gothic" panose="020B0502020202020204" pitchFamily="34" charset="0"/>
              </a:rPr>
              <a:t>White males dominate top and senior management positions;</a:t>
            </a:r>
          </a:p>
          <a:p>
            <a:pPr algn="just">
              <a:lnSpc>
                <a:spcPct val="160000"/>
              </a:lnSpc>
            </a:pPr>
            <a:r>
              <a:rPr lang="en-GB" sz="1700" dirty="0">
                <a:latin typeface="Century Gothic" panose="020B0502020202020204" pitchFamily="34" charset="0"/>
              </a:rPr>
              <a:t>There is an underrepresentation of women generally in managerial positions;</a:t>
            </a:r>
          </a:p>
          <a:p>
            <a:pPr algn="just">
              <a:lnSpc>
                <a:spcPct val="160000"/>
              </a:lnSpc>
            </a:pPr>
            <a:r>
              <a:rPr lang="en-GB" sz="1700" dirty="0">
                <a:latin typeface="Century Gothic" panose="020B0502020202020204" pitchFamily="34" charset="0"/>
              </a:rPr>
              <a:t>The entity created enabling environment for the needs and challenges of women and (PWD);</a:t>
            </a:r>
          </a:p>
          <a:p>
            <a:pPr algn="just">
              <a:lnSpc>
                <a:spcPct val="160000"/>
              </a:lnSpc>
            </a:pPr>
            <a:r>
              <a:rPr lang="en-GB" sz="1700" dirty="0">
                <a:latin typeface="Century Gothic" panose="020B0502020202020204" pitchFamily="34" charset="0"/>
              </a:rPr>
              <a:t>More men have been promoted than women at various occupational level since April 2017; The adoption of flexi working hours and establishment of medical units for women employees is best practice.</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12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t> </a:t>
            </a:r>
            <a:r>
              <a:rPr lang="en-GB" sz="1700" b="1" dirty="0">
                <a:latin typeface="Century Gothic" panose="020B0502020202020204" pitchFamily="34" charset="0"/>
              </a:rPr>
              <a:t>Vodacom: Findings </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Gender mainstreaming is prioritised through the adoption of gender related policies, practices ( such as “Code Like a Girl” intervention and gender-neutral bathrooms) including various trainings. However, it was found that the policies are not gender neutral;</a:t>
            </a:r>
          </a:p>
          <a:p>
            <a:pPr algn="just">
              <a:lnSpc>
                <a:spcPct val="160000"/>
              </a:lnSpc>
            </a:pPr>
            <a:r>
              <a:rPr lang="en-GB" sz="1700" dirty="0">
                <a:latin typeface="Century Gothic" panose="020B0502020202020204" pitchFamily="34" charset="0"/>
              </a:rPr>
              <a:t>There is a disproportionate investment in women, for example, in programmes it offers in conjunction with the Gordon Institute of Business Science (GIBS) programme. However, it is important that once the pool for talent is created , measures should be adopted to ensure that there is upward mobility for these women in the workplace.</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52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t> </a:t>
            </a:r>
            <a:r>
              <a:rPr lang="en-GB" sz="1700" b="1" dirty="0">
                <a:latin typeface="Century Gothic" panose="020B0502020202020204" pitchFamily="34" charset="0"/>
              </a:rPr>
              <a:t>Vodacom: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Vodacom should increase the representation of women in top and senior management positions;</a:t>
            </a:r>
          </a:p>
          <a:p>
            <a:pPr algn="just">
              <a:lnSpc>
                <a:spcPct val="160000"/>
              </a:lnSpc>
            </a:pPr>
            <a:r>
              <a:rPr lang="en-GB" sz="1700" dirty="0">
                <a:latin typeface="Century Gothic" panose="020B0502020202020204" pitchFamily="34" charset="0"/>
              </a:rPr>
              <a:t>Engagement should be conducted between the CGE and Vodacom on sexual harassment by March 2020.</a:t>
            </a:r>
          </a:p>
          <a:p>
            <a:pPr algn="just">
              <a:lnSpc>
                <a:spcPct val="160000"/>
              </a:lnSpc>
            </a:pPr>
            <a:r>
              <a:rPr lang="en-GB" sz="1700" dirty="0">
                <a:latin typeface="Century Gothic" panose="020B0502020202020204" pitchFamily="34" charset="0"/>
              </a:rPr>
              <a:t>Vodacom should assess organisational culture and how it affects women and accordingly develop a culture change strategy based on the outcome of the culture audit;</a:t>
            </a:r>
          </a:p>
          <a:p>
            <a:pPr algn="just">
              <a:lnSpc>
                <a:spcPct val="160000"/>
              </a:lnSpc>
            </a:pPr>
            <a:r>
              <a:rPr lang="en-GB" sz="1700" dirty="0">
                <a:latin typeface="Century Gothic" panose="020B0502020202020204" pitchFamily="34" charset="0"/>
              </a:rPr>
              <a:t>All employment policies must be gender neutral.</a:t>
            </a: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5480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t> </a:t>
            </a:r>
            <a:r>
              <a:rPr lang="en-GB" sz="1700" b="1" dirty="0">
                <a:latin typeface="Century Gothic" panose="020B0502020202020204" pitchFamily="34" charset="0"/>
              </a:rPr>
              <a:t>Vodacom: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entity submitted that the information and technology (ICT) sector in both emerging and first world countries is dominated by male, more especially engineering and technology side of business. However, the entity is making serious strides to address this imbalance by introducing several pioneering programs to ensure that women emerge as leaders. </a:t>
            </a:r>
          </a:p>
          <a:p>
            <a:pPr algn="just">
              <a:lnSpc>
                <a:spcPct val="160000"/>
              </a:lnSpc>
            </a:pPr>
            <a:r>
              <a:rPr lang="en-GB" sz="1700" dirty="0">
                <a:latin typeface="Century Gothic" panose="020B0502020202020204" pitchFamily="34" charset="0"/>
              </a:rPr>
              <a:t>Vodacom conceded that the representation of women remains a challenge for its business and the broader telecon sector. In South Africa , women account for 42.9% of the workforce, with 34.3% at senior management level against the target of 36%.</a:t>
            </a: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999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endParaRPr lang="en-GB" sz="1700" dirty="0"/>
          </a:p>
          <a:p>
            <a:pPr marL="0" indent="0" algn="just">
              <a:lnSpc>
                <a:spcPct val="150000"/>
              </a:lnSpc>
              <a:buNone/>
            </a:pPr>
            <a:r>
              <a:rPr lang="en-GB" sz="1700" dirty="0"/>
              <a:t>			</a:t>
            </a:r>
            <a:r>
              <a:rPr lang="en-GB" sz="1700" dirty="0">
                <a:latin typeface="Century Gothic" panose="020B0502020202020204" pitchFamily="34" charset="0"/>
              </a:rPr>
              <a:t>Overview</a:t>
            </a:r>
          </a:p>
          <a:p>
            <a:pPr algn="just">
              <a:lnSpc>
                <a:spcPct val="150000"/>
              </a:lnSpc>
            </a:pPr>
            <a:r>
              <a:rPr lang="en-GB" sz="1700" dirty="0">
                <a:latin typeface="Century Gothic" panose="020B0502020202020204" pitchFamily="34" charset="0"/>
              </a:rPr>
              <a:t>The CGE’s Constitutional Mandate</a:t>
            </a:r>
          </a:p>
          <a:p>
            <a:pPr algn="just">
              <a:lnSpc>
                <a:spcPct val="150000"/>
              </a:lnSpc>
            </a:pPr>
            <a:r>
              <a:rPr lang="en-GB" sz="1700" dirty="0">
                <a:latin typeface="Century Gothic" panose="020B0502020202020204" pitchFamily="34" charset="0"/>
              </a:rPr>
              <a:t>Legal framework</a:t>
            </a:r>
          </a:p>
          <a:p>
            <a:pPr algn="just">
              <a:lnSpc>
                <a:spcPct val="150000"/>
              </a:lnSpc>
            </a:pPr>
            <a:r>
              <a:rPr lang="en-GB" sz="1700"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Findings  and recommendations</a:t>
            </a:r>
          </a:p>
          <a:p>
            <a:pPr algn="just">
              <a:lnSpc>
                <a:spcPct val="150000"/>
              </a:lnSpc>
            </a:pPr>
            <a:r>
              <a:rPr lang="en-GB" sz="1700" dirty="0">
                <a:latin typeface="Century Gothic" panose="020B0502020202020204" pitchFamily="34" charset="0"/>
              </a:rPr>
              <a:t>Progress report on the findings and recommendations</a:t>
            </a:r>
          </a:p>
          <a:p>
            <a:pPr algn="just">
              <a:lnSpc>
                <a:spcPct val="150000"/>
              </a:lnSpc>
            </a:pPr>
            <a:r>
              <a:rPr lang="en-GB" sz="1700" dirty="0">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92500" lnSpcReduction="20000"/>
          </a:bodyPr>
          <a:lstStyle/>
          <a:p>
            <a:pPr marL="0" indent="0" algn="just">
              <a:lnSpc>
                <a:spcPct val="160000"/>
              </a:lnSpc>
              <a:buNone/>
            </a:pPr>
            <a:r>
              <a:rPr lang="en-GB" sz="1700" b="1" dirty="0"/>
              <a:t> </a:t>
            </a:r>
            <a:r>
              <a:rPr lang="en-GB" sz="1800" b="1" dirty="0">
                <a:latin typeface="Century Gothic" panose="020B0502020202020204" pitchFamily="34" charset="0"/>
              </a:rPr>
              <a:t>Vodacom: Progress report on the findings and recommendations</a:t>
            </a:r>
            <a:endParaRPr lang="en-GB" sz="1800" dirty="0">
              <a:latin typeface="Century Gothic" panose="020B0502020202020204" pitchFamily="34" charset="0"/>
            </a:endParaRPr>
          </a:p>
          <a:p>
            <a:pPr algn="just">
              <a:lnSpc>
                <a:spcPct val="160000"/>
              </a:lnSpc>
            </a:pPr>
            <a:r>
              <a:rPr lang="en-GB" sz="1800" dirty="0">
                <a:latin typeface="Century Gothic" panose="020B0502020202020204" pitchFamily="34" charset="0"/>
              </a:rPr>
              <a:t>Vodacom submitted that in top management, there has been an improvement in the representation of African people. The entity commits to fully exploits EE drivers ( appointments, promotions, development and retention) to facilitate progress. Therefore, its key focus will be on recruiting women into top, senior and middle management positions. </a:t>
            </a:r>
          </a:p>
          <a:p>
            <a:pPr algn="just">
              <a:lnSpc>
                <a:spcPct val="160000"/>
              </a:lnSpc>
            </a:pPr>
            <a:r>
              <a:rPr lang="en-GB" sz="1800" dirty="0">
                <a:latin typeface="Century Gothic" panose="020B0502020202020204" pitchFamily="34" charset="0"/>
              </a:rPr>
              <a:t>The entity indicated that achieving gender balance continues to be one of the company’s five strategic pillars adopted in the Vodacom Diversity and Inclusion Strategy Document. Vodacom plans to improve gender balance through programmes such as the Vodacom Advanced Executive Programme,</a:t>
            </a: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86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t> </a:t>
            </a:r>
            <a:r>
              <a:rPr lang="en-GB" sz="1700" b="1" dirty="0">
                <a:latin typeface="Century Gothic" panose="020B0502020202020204" pitchFamily="34" charset="0"/>
              </a:rPr>
              <a:t>Vodacom: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Harvard Senior Executive Programme and Women in Leadership programme. The company asserts that it has set targets to increase women representation and further identify opportunities for gender transformation</a:t>
            </a:r>
          </a:p>
          <a:p>
            <a:pPr algn="just">
              <a:lnSpc>
                <a:spcPct val="160000"/>
              </a:lnSpc>
            </a:pPr>
            <a:r>
              <a:rPr lang="en-GB" sz="1700" dirty="0">
                <a:latin typeface="Century Gothic" panose="020B0502020202020204" pitchFamily="34" charset="0"/>
              </a:rPr>
              <a:t>In terms of the engagement with the CGE on sexual harassment , the said engagement did not happen due to COVID-19. Nonetheless, the CGE has satisfied itself that the video clip used by the entity on sexual harassment is comprehensive and addresses key elements of sexual harassment in the workplace.</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40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92500" lnSpcReduction="20000"/>
          </a:bodyPr>
          <a:lstStyle/>
          <a:p>
            <a:pPr marL="0" indent="0" algn="just">
              <a:lnSpc>
                <a:spcPct val="160000"/>
              </a:lnSpc>
              <a:buNone/>
            </a:pPr>
            <a:r>
              <a:rPr lang="en-GB" sz="1700" b="1" dirty="0"/>
              <a:t> </a:t>
            </a:r>
            <a:r>
              <a:rPr lang="en-GB" sz="1800" b="1" dirty="0">
                <a:latin typeface="Century Gothic" panose="020B0502020202020204" pitchFamily="34" charset="0"/>
              </a:rPr>
              <a:t>Vodacom: Progress report on the findings and recommendations</a:t>
            </a:r>
            <a:endParaRPr lang="en-GB" sz="1800" dirty="0">
              <a:latin typeface="Century Gothic" panose="020B0502020202020204" pitchFamily="34" charset="0"/>
            </a:endParaRPr>
          </a:p>
          <a:p>
            <a:pPr algn="just">
              <a:lnSpc>
                <a:spcPct val="160000"/>
              </a:lnSpc>
            </a:pPr>
            <a:r>
              <a:rPr lang="en-GB" sz="1800" dirty="0">
                <a:latin typeface="Century Gothic" panose="020B0502020202020204" pitchFamily="34" charset="0"/>
              </a:rPr>
              <a:t>Regarding the organisational culture, the entity submitted that it identified the need for a shift in the company culture, referred to as “The Spirit of Vodacom”. In January 2020, the entity launched the spirit of Vodacom and articulated the connection between its purpose, strategy and spirit. This launch, known as the Big Conversation was attended by 6 259 employees across its markets.</a:t>
            </a:r>
          </a:p>
          <a:p>
            <a:pPr algn="just">
              <a:lnSpc>
                <a:spcPct val="160000"/>
              </a:lnSpc>
            </a:pPr>
            <a:r>
              <a:rPr lang="en-GB" sz="1800" dirty="0">
                <a:latin typeface="Century Gothic" panose="020B0502020202020204" pitchFamily="34" charset="0"/>
              </a:rPr>
              <a:t>The survey will occur every six months so that the company observes progress made over time spirit beat will show where the company is making progress and over time , will measure the relationship between behaviour change and business outcome.</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24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40000" lnSpcReduction="20000"/>
          </a:bodyPr>
          <a:lstStyle/>
          <a:p>
            <a:pPr marL="0" indent="0" algn="just">
              <a:lnSpc>
                <a:spcPct val="160000"/>
              </a:lnSpc>
              <a:buNone/>
            </a:pPr>
            <a:r>
              <a:rPr lang="en-GB" sz="4300" b="1" dirty="0"/>
              <a:t> </a:t>
            </a:r>
            <a:r>
              <a:rPr lang="en-GB" sz="4300" b="1" dirty="0">
                <a:latin typeface="Century Gothic" panose="020B0502020202020204" pitchFamily="34" charset="0"/>
              </a:rPr>
              <a:t>Vodacom: Progress report on the findings and recommendations</a:t>
            </a:r>
            <a:endParaRPr lang="en-GB" sz="4300" dirty="0">
              <a:latin typeface="Century Gothic" panose="020B0502020202020204" pitchFamily="34" charset="0"/>
            </a:endParaRPr>
          </a:p>
          <a:p>
            <a:pPr algn="just">
              <a:lnSpc>
                <a:spcPct val="160000"/>
              </a:lnSpc>
            </a:pPr>
            <a:r>
              <a:rPr lang="en-GB" sz="4300" dirty="0">
                <a:latin typeface="Century Gothic" panose="020B0502020202020204" pitchFamily="34" charset="0"/>
              </a:rPr>
              <a:t>In terms of HR policies, the entity updated the policies to include gender neutral language,  amongst those reviewed are the following:-</a:t>
            </a:r>
          </a:p>
          <a:p>
            <a:pPr algn="just">
              <a:lnSpc>
                <a:spcPct val="160000"/>
              </a:lnSpc>
            </a:pPr>
            <a:r>
              <a:rPr lang="en-GB" sz="4300" dirty="0">
                <a:latin typeface="Century Gothic" panose="020B0502020202020204" pitchFamily="34" charset="0"/>
              </a:rPr>
              <a:t>Employment Equity policy; </a:t>
            </a:r>
          </a:p>
          <a:p>
            <a:pPr algn="just">
              <a:lnSpc>
                <a:spcPct val="160000"/>
              </a:lnSpc>
            </a:pPr>
            <a:r>
              <a:rPr lang="en-GB" sz="4300" dirty="0">
                <a:latin typeface="Century Gothic" panose="020B0502020202020204" pitchFamily="34" charset="0"/>
              </a:rPr>
              <a:t>Sexual harassment policy, the policy has replaced the 1998 code with the amended code of 2005;</a:t>
            </a:r>
          </a:p>
          <a:p>
            <a:pPr algn="just">
              <a:lnSpc>
                <a:spcPct val="160000"/>
              </a:lnSpc>
            </a:pPr>
            <a:r>
              <a:rPr lang="en-GB" sz="4300" dirty="0">
                <a:latin typeface="Century Gothic" panose="020B0502020202020204" pitchFamily="34" charset="0"/>
              </a:rPr>
              <a:t>Flexible working arrangements; Maternity Benefits Framework;</a:t>
            </a:r>
          </a:p>
          <a:p>
            <a:pPr algn="just">
              <a:lnSpc>
                <a:spcPct val="160000"/>
              </a:lnSpc>
            </a:pPr>
            <a:r>
              <a:rPr lang="en-GB" sz="4300" dirty="0">
                <a:latin typeface="Century Gothic" panose="020B0502020202020204" pitchFamily="34" charset="0"/>
              </a:rPr>
              <a:t>Parental leave policy( The entity offers all its employees 16 weeks of fully paid parental leave. This expands on the maternity benefits, by extending it to any employee regardless of their gender , sexual orientation or length of service whose partner is having a baby).</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2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77500" lnSpcReduction="20000"/>
          </a:bodyPr>
          <a:lstStyle/>
          <a:p>
            <a:pPr marL="0" indent="0" algn="just">
              <a:lnSpc>
                <a:spcPct val="160000"/>
              </a:lnSpc>
              <a:buNone/>
            </a:pPr>
            <a:r>
              <a:rPr lang="en-GB" sz="2200" b="1" dirty="0">
                <a:latin typeface="Century Gothic" panose="020B0502020202020204" pitchFamily="34" charset="0"/>
              </a:rPr>
              <a:t>Woolworths: Findings</a:t>
            </a:r>
            <a:endParaRPr lang="en-GB" sz="2200" dirty="0">
              <a:latin typeface="Century Gothic" panose="020B0502020202020204" pitchFamily="34" charset="0"/>
            </a:endParaRPr>
          </a:p>
          <a:p>
            <a:pPr algn="just">
              <a:lnSpc>
                <a:spcPct val="160000"/>
              </a:lnSpc>
            </a:pPr>
            <a:r>
              <a:rPr lang="en-GB" sz="2200" dirty="0">
                <a:latin typeface="Century Gothic" panose="020B0502020202020204" pitchFamily="34" charset="0"/>
              </a:rPr>
              <a:t>Top and senior management positions at Woolworths are occupied by predominantly white men. Consequent to that women are underrepresented on those levels;</a:t>
            </a:r>
          </a:p>
          <a:p>
            <a:pPr algn="just">
              <a:lnSpc>
                <a:spcPct val="160000"/>
              </a:lnSpc>
            </a:pPr>
            <a:r>
              <a:rPr lang="en-GB" sz="2200" dirty="0">
                <a:latin typeface="Century Gothic" panose="020B0502020202020204" pitchFamily="34" charset="0"/>
              </a:rPr>
              <a:t>Women are overrepresented at middle management downwards. People with disabilities of the workforce account for 1%;</a:t>
            </a:r>
          </a:p>
          <a:p>
            <a:pPr algn="just">
              <a:lnSpc>
                <a:spcPct val="160000"/>
              </a:lnSpc>
            </a:pPr>
            <a:r>
              <a:rPr lang="en-GB" sz="2200" dirty="0">
                <a:latin typeface="Century Gothic" panose="020B0502020202020204" pitchFamily="34" charset="0"/>
              </a:rPr>
              <a:t>CGE found that sexual harassment cases are finalised expeditiously and  maximum sanctions imposed;</a:t>
            </a:r>
          </a:p>
          <a:p>
            <a:pPr algn="just">
              <a:lnSpc>
                <a:spcPct val="160000"/>
              </a:lnSpc>
            </a:pPr>
            <a:r>
              <a:rPr lang="en-GB" sz="2200" dirty="0">
                <a:latin typeface="Century Gothic" panose="020B0502020202020204" pitchFamily="34" charset="0"/>
              </a:rPr>
              <a:t>Woolworths does not have breastfeeding rooms and most of its employees are young mothers;</a:t>
            </a:r>
          </a:p>
          <a:p>
            <a:pPr marL="0" indent="0" algn="just">
              <a:lnSpc>
                <a:spcPct val="160000"/>
              </a:lnSpc>
              <a:buNone/>
            </a:pPr>
            <a:endParaRPr lang="en-GB" sz="22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18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Findings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Woolworths developed a new blue print for new stores to include facilities for (PWD);</a:t>
            </a:r>
          </a:p>
          <a:p>
            <a:pPr algn="just">
              <a:lnSpc>
                <a:spcPct val="160000"/>
              </a:lnSpc>
            </a:pPr>
            <a:r>
              <a:rPr lang="en-GB" sz="1700" dirty="0">
                <a:latin typeface="Century Gothic" panose="020B0502020202020204" pitchFamily="34" charset="0"/>
              </a:rPr>
              <a:t>The entity introduced Gender Based Violence Task Team, to assist with social trauma that its employees must deal with outside the workplace;</a:t>
            </a:r>
          </a:p>
          <a:p>
            <a:pPr algn="just">
              <a:lnSpc>
                <a:spcPct val="160000"/>
              </a:lnSpc>
            </a:pPr>
            <a:r>
              <a:rPr lang="en-GB" sz="1700" dirty="0">
                <a:latin typeface="Century Gothic" panose="020B0502020202020204" pitchFamily="34" charset="0"/>
              </a:rPr>
              <a:t>The maternity and uniform policy unfairly discriminate against the LGBTIQA+ employees;</a:t>
            </a:r>
          </a:p>
          <a:p>
            <a:pPr algn="just">
              <a:lnSpc>
                <a:spcPct val="160000"/>
              </a:lnSpc>
            </a:pPr>
            <a:r>
              <a:rPr lang="en-GB" sz="1700" dirty="0">
                <a:latin typeface="Century Gothic" panose="020B0502020202020204" pitchFamily="34" charset="0"/>
              </a:rPr>
              <a:t>The entity has a grievance policy, which provides that the company has discretion to decide on formal or informal procedure when dealing with complaints;</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2919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92500" lnSpcReduction="20000"/>
          </a:bodyPr>
          <a:lstStyle/>
          <a:p>
            <a:pPr marL="0" indent="0" algn="just">
              <a:lnSpc>
                <a:spcPct val="160000"/>
              </a:lnSpc>
              <a:buNone/>
            </a:pPr>
            <a:r>
              <a:rPr lang="en-GB" sz="1800" b="1" dirty="0">
                <a:latin typeface="Century Gothic" panose="020B0502020202020204" pitchFamily="34" charset="0"/>
              </a:rPr>
              <a:t>Woolworths: Recommendations</a:t>
            </a:r>
            <a:endParaRPr lang="en-GB" sz="1800" dirty="0">
              <a:latin typeface="Century Gothic" panose="020B0502020202020204" pitchFamily="34" charset="0"/>
            </a:endParaRPr>
          </a:p>
          <a:p>
            <a:pPr algn="just">
              <a:lnSpc>
                <a:spcPct val="160000"/>
              </a:lnSpc>
            </a:pPr>
            <a:r>
              <a:rPr lang="en-GB" sz="1800" dirty="0">
                <a:latin typeface="Century Gothic" panose="020B0502020202020204" pitchFamily="34" charset="0"/>
              </a:rPr>
              <a:t>Woolworths should increase the representation of African women and PWD in top and senior management positions;</a:t>
            </a:r>
          </a:p>
          <a:p>
            <a:pPr algn="just">
              <a:lnSpc>
                <a:spcPct val="160000"/>
              </a:lnSpc>
            </a:pPr>
            <a:r>
              <a:rPr lang="en-GB" sz="1800" dirty="0">
                <a:latin typeface="Century Gothic" panose="020B0502020202020204" pitchFamily="34" charset="0"/>
              </a:rPr>
              <a:t>Woolworths should segregate data regarding the budget spent on individual employees, to track spending per race and gender;</a:t>
            </a:r>
          </a:p>
          <a:p>
            <a:pPr algn="just">
              <a:lnSpc>
                <a:spcPct val="160000"/>
              </a:lnSpc>
            </a:pPr>
            <a:r>
              <a:rPr lang="en-GB" sz="1800" dirty="0">
                <a:latin typeface="Century Gothic" panose="020B0502020202020204" pitchFamily="34" charset="0"/>
              </a:rPr>
              <a:t>The company should ensure that its grievance policy is time bound regarding the finalisation of the hearing / cases;</a:t>
            </a:r>
          </a:p>
          <a:p>
            <a:pPr algn="just">
              <a:lnSpc>
                <a:spcPct val="160000"/>
              </a:lnSpc>
            </a:pPr>
            <a:r>
              <a:rPr lang="en-GB" sz="1800" dirty="0">
                <a:latin typeface="Century Gothic" panose="020B0502020202020204" pitchFamily="34" charset="0"/>
              </a:rPr>
              <a:t>The company should review all its policies and conduct training to all employees on the newly introduced or amended policies by March 2021;</a:t>
            </a:r>
          </a:p>
          <a:p>
            <a:pPr algn="just">
              <a:lnSpc>
                <a:spcPct val="160000"/>
              </a:lnSpc>
            </a:pPr>
            <a:r>
              <a:rPr lang="en-GB" sz="1800" dirty="0">
                <a:latin typeface="Century Gothic" panose="020B0502020202020204" pitchFamily="34" charset="0"/>
              </a:rPr>
              <a:t>Woolworths should provide action plans to deal with the identified barriers and its implementation;</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74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Woolworths should develop a plan to create breastfeeding rooms or conduct feasibility study considering most of its employees are young mothers;</a:t>
            </a:r>
          </a:p>
          <a:p>
            <a:pPr algn="just">
              <a:lnSpc>
                <a:spcPct val="160000"/>
              </a:lnSpc>
            </a:pPr>
            <a:r>
              <a:rPr lang="en-GB" sz="1700" dirty="0">
                <a:latin typeface="Century Gothic" panose="020B0502020202020204" pitchFamily="34" charset="0"/>
              </a:rPr>
              <a:t>The company to consult with the CGE regarding its plans of Gender Based Violence Task Team or in conducting its programmes.</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02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Woolworths should develop a plan to create breastfeeding rooms or conduct feasibility study considering most of its employees are young mothers;</a:t>
            </a:r>
          </a:p>
          <a:p>
            <a:pPr algn="just">
              <a:lnSpc>
                <a:spcPct val="160000"/>
              </a:lnSpc>
            </a:pPr>
            <a:r>
              <a:rPr lang="en-GB" sz="1700" dirty="0">
                <a:latin typeface="Century Gothic" panose="020B0502020202020204" pitchFamily="34" charset="0"/>
              </a:rPr>
              <a:t>The company to consult with the CGE regarding its plans of Gender Based Violence Task Team or in conducting its programmes.</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978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In terms of reviewing the policies, the entity established a task team of functional experts to conduct a detailed review of its policies and procedures to ensure gender equality and that broader gender transformation is not compromised. Covid-19 has slowed down the company’s progress in terms of 2021 deadline.</a:t>
            </a:r>
          </a:p>
          <a:p>
            <a:pPr algn="just">
              <a:lnSpc>
                <a:spcPct val="160000"/>
              </a:lnSpc>
            </a:pPr>
            <a:r>
              <a:rPr lang="en-GB" sz="1700" dirty="0">
                <a:latin typeface="Century Gothic" panose="020B0502020202020204" pitchFamily="34" charset="0"/>
              </a:rPr>
              <a:t>Woolworths updated the grievance policy and implemented a stringent 21 days timeline for resolution of cases. The amended policy has been shared with all employees.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91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77500" lnSpcReduction="20000"/>
          </a:bodyPr>
          <a:lstStyle/>
          <a:p>
            <a:pPr marL="0" indent="0" algn="just">
              <a:lnSpc>
                <a:spcPct val="150000"/>
              </a:lnSpc>
              <a:buNone/>
            </a:pPr>
            <a:r>
              <a:rPr lang="en-GB" dirty="0"/>
              <a:t>		</a:t>
            </a:r>
            <a:r>
              <a:rPr lang="en-GB" sz="2200" dirty="0"/>
              <a:t>     </a:t>
            </a:r>
            <a:r>
              <a:rPr lang="en-GB" sz="2200" dirty="0">
                <a:latin typeface="Century Gothic" panose="020B0502020202020204" pitchFamily="34" charset="0"/>
              </a:rPr>
              <a:t>Mandate of the CGE</a:t>
            </a:r>
          </a:p>
          <a:p>
            <a:pPr algn="just">
              <a:lnSpc>
                <a:spcPct val="150000"/>
              </a:lnSpc>
            </a:pPr>
            <a:r>
              <a:rPr lang="en-GB" sz="22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22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22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22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92500"/>
          </a:bodyPr>
          <a:lstStyle/>
          <a:p>
            <a:pPr marL="0" indent="0" algn="just">
              <a:lnSpc>
                <a:spcPct val="160000"/>
              </a:lnSpc>
              <a:buNone/>
            </a:pPr>
            <a:r>
              <a:rPr lang="en-GB" sz="1700" b="1" dirty="0">
                <a:latin typeface="Century Gothic" panose="020B0502020202020204" pitchFamily="34" charset="0"/>
              </a:rPr>
              <a:t>Woolworths: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In terms of increasing women representation and PWD in top and senior management positions, the company has prepared an interim1-year EE plan given the challenging and uncertain times its business finds itself in the context of Covid-19. Furthermore the usually extensive consultation process on the plan and identification of barriers proved difficult.</a:t>
            </a:r>
          </a:p>
          <a:p>
            <a:pPr algn="just">
              <a:lnSpc>
                <a:spcPct val="160000"/>
              </a:lnSpc>
            </a:pPr>
            <a:r>
              <a:rPr lang="en-GB" sz="1700" dirty="0">
                <a:latin typeface="Century Gothic" panose="020B0502020202020204" pitchFamily="34" charset="0"/>
              </a:rPr>
              <a:t>The company has committed to kick-start a five-year planning process in the current financial year , assuming this is feasible within the macro-context. The plan will be aligned with the eminent legislation and sentiment of EE sectorial targets by the Department of Labour and Employment.</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442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Progress report on the findings and recommendations </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Regarding budget spent on individual employees in respect of training, the entity will develop a tool to segregate the data together with the training policies, due date March 2021. </a:t>
            </a:r>
          </a:p>
          <a:p>
            <a:pPr algn="just">
              <a:lnSpc>
                <a:spcPct val="160000"/>
              </a:lnSpc>
            </a:pPr>
            <a:r>
              <a:rPr lang="en-GB" sz="1700" dirty="0">
                <a:latin typeface="Century Gothic" panose="020B0502020202020204" pitchFamily="34" charset="0"/>
              </a:rPr>
              <a:t>In terms of breastfeeding rooms, the company tabled this recommendation with its Real Estate Committee in terms of investigating the feasibility to implement breastfeeding rooms in Woolworths stores. The company explored some options within its store environment that can serve as breastfeeding rooms. However, this initiative was placed on hold due to Covid-19.</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631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Woolworths: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With regard to action plan to deal with identified barriers, the company has agreed that in its consultation process it will continue to focus on current barriers. Whilst there have been significant improvements in these barriers, they still require continued focus to achieve transformation.</a:t>
            </a:r>
          </a:p>
          <a:p>
            <a:pPr algn="just">
              <a:lnSpc>
                <a:spcPct val="160000"/>
              </a:lnSpc>
            </a:pPr>
            <a:r>
              <a:rPr lang="en-GB" sz="1700" dirty="0">
                <a:latin typeface="Century Gothic" panose="020B0502020202020204" pitchFamily="34" charset="0"/>
              </a:rPr>
              <a:t>In terms of consultation with the CGE in conducting its programmes to address GBV, the company welcomes the opportunity to partner with the CGE on this initiatives particularly raising awareness of Gender Based Violence.</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393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lnSpcReduction="10000"/>
          </a:bodyPr>
          <a:lstStyle/>
          <a:p>
            <a:pPr marL="0" indent="0" algn="just">
              <a:lnSpc>
                <a:spcPct val="160000"/>
              </a:lnSpc>
              <a:buNone/>
            </a:pPr>
            <a:r>
              <a:rPr lang="en-GB" sz="1700" b="1" dirty="0">
                <a:latin typeface="Century Gothic" panose="020B0502020202020204" pitchFamily="34" charset="0"/>
              </a:rPr>
              <a:t>National Department of Cooperative Governance: Findings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department failed to demonstrate commitment to transformation in its practices;</a:t>
            </a:r>
          </a:p>
          <a:p>
            <a:pPr algn="just">
              <a:lnSpc>
                <a:spcPct val="160000"/>
              </a:lnSpc>
            </a:pPr>
            <a:r>
              <a:rPr lang="en-GB" sz="1700" dirty="0">
                <a:latin typeface="Century Gothic" panose="020B0502020202020204" pitchFamily="34" charset="0"/>
              </a:rPr>
              <a:t>Persons with disabilities are not represented at top and senior management positions;</a:t>
            </a:r>
          </a:p>
          <a:p>
            <a:pPr algn="just">
              <a:lnSpc>
                <a:spcPct val="160000"/>
              </a:lnSpc>
            </a:pPr>
            <a:r>
              <a:rPr lang="en-GB" sz="1700" dirty="0">
                <a:latin typeface="Century Gothic" panose="020B0502020202020204" pitchFamily="34" charset="0"/>
              </a:rPr>
              <a:t>The working environment is not conducive for persons with different forms of disabilities;</a:t>
            </a:r>
          </a:p>
          <a:p>
            <a:pPr algn="just">
              <a:lnSpc>
                <a:spcPct val="160000"/>
              </a:lnSpc>
            </a:pPr>
            <a:r>
              <a:rPr lang="en-GB" sz="1700" dirty="0">
                <a:latin typeface="Century Gothic" panose="020B0502020202020204" pitchFamily="34" charset="0"/>
              </a:rPr>
              <a:t>Top and senior management positions are dominated by African males;</a:t>
            </a:r>
          </a:p>
          <a:p>
            <a:pPr algn="just">
              <a:lnSpc>
                <a:spcPct val="160000"/>
              </a:lnSpc>
            </a:pPr>
            <a:r>
              <a:rPr lang="en-GB" sz="1700" dirty="0">
                <a:latin typeface="Century Gothic" panose="020B0502020202020204" pitchFamily="34" charset="0"/>
              </a:rPr>
              <a:t>The department does not have an Employment Equity Manager as required by section 20 of the Employment Equity Act;</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445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lnSpcReduction="10000"/>
          </a:bodyPr>
          <a:lstStyle/>
          <a:p>
            <a:pPr marL="0" indent="0" algn="just">
              <a:lnSpc>
                <a:spcPct val="160000"/>
              </a:lnSpc>
              <a:buNone/>
            </a:pPr>
            <a:r>
              <a:rPr lang="en-GB" sz="1700" b="1" dirty="0">
                <a:latin typeface="Century Gothic" panose="020B0502020202020204" pitchFamily="34" charset="0"/>
              </a:rPr>
              <a:t>National Department of Cooperative Governance: Findings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department does not have a gender responsive budget;</a:t>
            </a:r>
          </a:p>
          <a:p>
            <a:pPr algn="just">
              <a:lnSpc>
                <a:spcPct val="160000"/>
              </a:lnSpc>
            </a:pPr>
            <a:r>
              <a:rPr lang="en-GB" sz="1700" dirty="0">
                <a:latin typeface="Century Gothic" panose="020B0502020202020204" pitchFamily="34" charset="0"/>
              </a:rPr>
              <a:t>The department does not have child care facilities and flexi time policy;</a:t>
            </a:r>
          </a:p>
          <a:p>
            <a:pPr algn="just">
              <a:lnSpc>
                <a:spcPct val="160000"/>
              </a:lnSpc>
            </a:pPr>
            <a:r>
              <a:rPr lang="en-GB" sz="1700" dirty="0">
                <a:latin typeface="Century Gothic" panose="020B0502020202020204" pitchFamily="34" charset="0"/>
              </a:rPr>
              <a:t>There is no succession and retention policy;</a:t>
            </a:r>
          </a:p>
          <a:p>
            <a:pPr algn="just">
              <a:lnSpc>
                <a:spcPct val="160000"/>
              </a:lnSpc>
            </a:pPr>
            <a:r>
              <a:rPr lang="en-GB" sz="1700" dirty="0">
                <a:latin typeface="Century Gothic" panose="020B0502020202020204" pitchFamily="34" charset="0"/>
              </a:rPr>
              <a:t>The department does not have policies to deal with relevant issues with specific reference to gender, disability and the LGBTIQA+;</a:t>
            </a:r>
          </a:p>
          <a:p>
            <a:pPr algn="just">
              <a:lnSpc>
                <a:spcPct val="160000"/>
              </a:lnSpc>
            </a:pPr>
            <a:r>
              <a:rPr lang="en-GB" sz="1700" dirty="0">
                <a:latin typeface="Century Gothic" panose="020B0502020202020204" pitchFamily="34" charset="0"/>
              </a:rPr>
              <a:t>It was found that the department does not take cognisance of black people living in rural areas in its procurement practices and women owned businesses typically receive tenders amounting to R 50 000.00 and below.</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3544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CGE to meet with the Minister of COGTA by March 2021 to discuss lack of gender transformation in this department;</a:t>
            </a:r>
          </a:p>
          <a:p>
            <a:pPr algn="just">
              <a:lnSpc>
                <a:spcPct val="160000"/>
              </a:lnSpc>
            </a:pPr>
            <a:r>
              <a:rPr lang="en-GB" sz="1700" dirty="0">
                <a:latin typeface="Century Gothic" panose="020B0502020202020204" pitchFamily="34" charset="0"/>
              </a:rPr>
              <a:t>The CGE requires quarterly reports on targets set by the department;</a:t>
            </a:r>
          </a:p>
          <a:p>
            <a:pPr algn="just">
              <a:lnSpc>
                <a:spcPct val="160000"/>
              </a:lnSpc>
            </a:pPr>
            <a:r>
              <a:rPr lang="en-GB" sz="1700" dirty="0">
                <a:latin typeface="Century Gothic" panose="020B0502020202020204" pitchFamily="34" charset="0"/>
              </a:rPr>
              <a:t>The department should conduct a culture survey by September 2020, regarding work satisfaction, sexual harassment, wellness, issues relating to LGBTIQA+ and disability;</a:t>
            </a:r>
          </a:p>
          <a:p>
            <a:pPr algn="just">
              <a:lnSpc>
                <a:spcPct val="160000"/>
              </a:lnSpc>
            </a:pPr>
            <a:r>
              <a:rPr lang="en-GB" sz="1700" dirty="0">
                <a:latin typeface="Century Gothic" panose="020B0502020202020204" pitchFamily="34" charset="0"/>
              </a:rPr>
              <a:t>The department should develop and provide a plan to the CGE aimed at creating a working environment that is conducive for persons with different forms of disabilities by September 2020;</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7961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lnSpcReduction="10000"/>
          </a:bodyPr>
          <a:lstStyle/>
          <a:p>
            <a:pPr marL="0" indent="0" algn="just">
              <a:lnSpc>
                <a:spcPct val="160000"/>
              </a:lnSpc>
              <a:buNone/>
            </a:pPr>
            <a:r>
              <a:rPr lang="en-GB" sz="1700" b="1" dirty="0">
                <a:latin typeface="Century Gothic" panose="020B0502020202020204" pitchFamily="34" charset="0"/>
              </a:rPr>
              <a:t>National Department of Cooperative Governance: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department should appoint a designated EE Manager as required by the Act;</a:t>
            </a:r>
          </a:p>
          <a:p>
            <a:pPr algn="just">
              <a:lnSpc>
                <a:spcPct val="160000"/>
              </a:lnSpc>
            </a:pPr>
            <a:r>
              <a:rPr lang="en-GB" sz="1700" dirty="0">
                <a:latin typeface="Century Gothic" panose="020B0502020202020204" pitchFamily="34" charset="0"/>
              </a:rPr>
              <a:t>The should develop and source a gender responsive budget;</a:t>
            </a:r>
          </a:p>
          <a:p>
            <a:pPr algn="just">
              <a:lnSpc>
                <a:spcPct val="160000"/>
              </a:lnSpc>
            </a:pPr>
            <a:r>
              <a:rPr lang="en-GB" sz="1700" dirty="0">
                <a:latin typeface="Century Gothic" panose="020B0502020202020204" pitchFamily="34" charset="0"/>
              </a:rPr>
              <a:t>The department should conduct a feasibility study to implement childcare facilities and flexitime policy by September 2020;</a:t>
            </a:r>
          </a:p>
          <a:p>
            <a:pPr algn="just">
              <a:lnSpc>
                <a:spcPct val="160000"/>
              </a:lnSpc>
            </a:pPr>
            <a:r>
              <a:rPr lang="en-GB" sz="1700" dirty="0">
                <a:latin typeface="Century Gothic" panose="020B0502020202020204" pitchFamily="34" charset="0"/>
              </a:rPr>
              <a:t>The department should conduct sexual harassment workshops to all employees by September 2020;</a:t>
            </a:r>
          </a:p>
          <a:p>
            <a:pPr algn="just">
              <a:lnSpc>
                <a:spcPct val="160000"/>
              </a:lnSpc>
            </a:pPr>
            <a:r>
              <a:rPr lang="en-GB" sz="1700" dirty="0">
                <a:latin typeface="Century Gothic" panose="020B0502020202020204" pitchFamily="34" charset="0"/>
              </a:rPr>
              <a:t>Top and senior management positions should reflect diversity;</a:t>
            </a:r>
          </a:p>
          <a:p>
            <a:pPr algn="just">
              <a:lnSpc>
                <a:spcPct val="160000"/>
              </a:lnSpc>
            </a:pPr>
            <a:r>
              <a:rPr lang="en-GB" sz="1700" dirty="0">
                <a:latin typeface="Century Gothic" panose="020B0502020202020204" pitchFamily="34" charset="0"/>
              </a:rPr>
              <a:t>The department should develop succession and retention policies.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198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department should take cognisance of black people living in rural areas in its future procurement practices and address the aspect that women receive tenders amounting R 50 000.00 and below;</a:t>
            </a:r>
          </a:p>
          <a:p>
            <a:pPr algn="just">
              <a:lnSpc>
                <a:spcPct val="160000"/>
              </a:lnSpc>
            </a:pPr>
            <a:r>
              <a:rPr lang="en-GB" sz="1700" dirty="0">
                <a:latin typeface="Century Gothic" panose="020B0502020202020204" pitchFamily="34" charset="0"/>
              </a:rPr>
              <a:t>The department should conduct sexual harassment workshops;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3062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In terms of failure to demonstrate commitment to transformation, the department submitted that this is due to constraints in the Compensation of Employees Budget, therefore its unable to meet government’s wide transformation targets by utilising the available vacant posts.</a:t>
            </a:r>
          </a:p>
          <a:p>
            <a:pPr algn="just">
              <a:lnSpc>
                <a:spcPct val="160000"/>
              </a:lnSpc>
            </a:pPr>
            <a:r>
              <a:rPr lang="en-GB" sz="1700" dirty="0">
                <a:latin typeface="Century Gothic" panose="020B0502020202020204" pitchFamily="34" charset="0"/>
              </a:rPr>
              <a:t>Regarding PWD not represented in top and senior management, the department indicated that it will consider guidance in appointing persons with disabilities into the aforementioned positions. However, this will require the changes to its Employment Equity Plan.</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565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Conducive environment for persons with disabilities, the department failed to provide the plan to address this issue;</a:t>
            </a:r>
          </a:p>
          <a:p>
            <a:pPr algn="just">
              <a:lnSpc>
                <a:spcPct val="160000"/>
              </a:lnSpc>
            </a:pPr>
            <a:r>
              <a:rPr lang="en-GB" sz="1700" dirty="0">
                <a:latin typeface="Century Gothic" panose="020B0502020202020204" pitchFamily="34" charset="0"/>
              </a:rPr>
              <a:t>In terms of top and senior management being dominated by African men, the department highlighted that it will appoint the Employment Equity Manager to deal with this finding;</a:t>
            </a:r>
          </a:p>
          <a:p>
            <a:pPr algn="just">
              <a:lnSpc>
                <a:spcPct val="160000"/>
              </a:lnSpc>
            </a:pPr>
            <a:r>
              <a:rPr lang="en-GB" sz="1700" dirty="0">
                <a:latin typeface="Century Gothic" panose="020B0502020202020204" pitchFamily="34" charset="0"/>
              </a:rPr>
              <a:t>Currently, the department does not have the EE Manager;</a:t>
            </a:r>
          </a:p>
          <a:p>
            <a:pPr algn="just">
              <a:lnSpc>
                <a:spcPct val="160000"/>
              </a:lnSpc>
            </a:pPr>
            <a:r>
              <a:rPr lang="en-GB" sz="1700" dirty="0">
                <a:latin typeface="Century Gothic" panose="020B0502020202020204" pitchFamily="34" charset="0"/>
              </a:rPr>
              <a:t>In terms of gender responsive budget, the department will consider allocating the budget;</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10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sz="1800" dirty="0"/>
              <a:t>	</a:t>
            </a:r>
            <a:r>
              <a:rPr lang="en-GB" sz="1800"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800" dirty="0">
                <a:latin typeface="Century Gothic" panose="020B0502020202020204" pitchFamily="34" charset="0"/>
              </a:rPr>
              <a:t>Article 1 of CEDAW states that:</a:t>
            </a:r>
          </a:p>
          <a:p>
            <a:pPr marL="0" indent="0" algn="just">
              <a:lnSpc>
                <a:spcPct val="150000"/>
              </a:lnSpc>
              <a:buNone/>
            </a:pPr>
            <a:r>
              <a:rPr lang="en-GB" sz="1800" dirty="0">
                <a:latin typeface="Century Gothic" panose="020B0502020202020204" pitchFamily="34" charset="0"/>
              </a:rPr>
              <a:t>“For the purposes of the present Convention, the term "discrimination against women"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757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In relation to child care facility and flexi time policy, the department submitted that it will conduct the feasibility study to implement childcare facility as guided by the Department of Public Service and Administration;</a:t>
            </a:r>
          </a:p>
          <a:p>
            <a:pPr algn="just">
              <a:lnSpc>
                <a:spcPct val="160000"/>
              </a:lnSpc>
            </a:pPr>
            <a:r>
              <a:rPr lang="en-GB" sz="1700" dirty="0">
                <a:latin typeface="Century Gothic" panose="020B0502020202020204" pitchFamily="34" charset="0"/>
              </a:rPr>
              <a:t>No succession and retention policy;</a:t>
            </a:r>
          </a:p>
          <a:p>
            <a:pPr algn="just">
              <a:lnSpc>
                <a:spcPct val="160000"/>
              </a:lnSpc>
            </a:pPr>
            <a:r>
              <a:rPr lang="en-GB" sz="1700" dirty="0">
                <a:latin typeface="Century Gothic" panose="020B0502020202020204" pitchFamily="34" charset="0"/>
              </a:rPr>
              <a:t>In terms of procurement practices, the department undertakes to play a role of supporting provincial and local government, targets supplies owned by black people, women in rural areas and townships.</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548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Cooperative Governance: Progress report on the findings and recommendations</a:t>
            </a:r>
            <a:endParaRPr lang="en-GB" sz="1700" dirty="0">
              <a:latin typeface="Century Gothic" panose="020B0502020202020204" pitchFamily="34" charset="0"/>
            </a:endParaRPr>
          </a:p>
          <a:p>
            <a:pPr algn="just">
              <a:lnSpc>
                <a:spcPct val="160000"/>
              </a:lnSpc>
            </a:pPr>
            <a:r>
              <a:rPr lang="en-GB" sz="1700" dirty="0">
                <a:latin typeface="Century Gothic" panose="020B0502020202020204" pitchFamily="34" charset="0"/>
              </a:rPr>
              <a:t>The evaluation criteria for transactions above R 50 000.00 will include sub-criteria under functionality for points to benefit suppliers owned by black people and women in rural areas, without discriminating other potential bidders. Women, youth and PWD participate in the mainstream economy through community works programme.</a:t>
            </a:r>
          </a:p>
          <a:p>
            <a:pPr algn="just">
              <a:lnSpc>
                <a:spcPct val="160000"/>
              </a:lnSpc>
            </a:pPr>
            <a:r>
              <a:rPr lang="en-GB" sz="1700" dirty="0">
                <a:latin typeface="Century Gothic" panose="020B0502020202020204" pitchFamily="34" charset="0"/>
              </a:rPr>
              <a:t>In terms of sexual harassment, the department submitted that workshops were held during 2017 and 2019. The workshops happened on the 5</a:t>
            </a:r>
            <a:r>
              <a:rPr lang="en-GB" sz="1700" baseline="30000" dirty="0">
                <a:latin typeface="Century Gothic" panose="020B0502020202020204" pitchFamily="34" charset="0"/>
              </a:rPr>
              <a:t>th</a:t>
            </a:r>
            <a:r>
              <a:rPr lang="en-GB" sz="1700" dirty="0">
                <a:latin typeface="Century Gothic" panose="020B0502020202020204" pitchFamily="34" charset="0"/>
              </a:rPr>
              <a:t> of May 2017, 8</a:t>
            </a:r>
            <a:r>
              <a:rPr lang="en-GB" sz="1700" baseline="30000" dirty="0">
                <a:latin typeface="Century Gothic" panose="020B0502020202020204" pitchFamily="34" charset="0"/>
              </a:rPr>
              <a:t>th</a:t>
            </a:r>
            <a:r>
              <a:rPr lang="en-GB" sz="1700" dirty="0">
                <a:latin typeface="Century Gothic" panose="020B0502020202020204" pitchFamily="34" charset="0"/>
              </a:rPr>
              <a:t> of August 2018 and the 17</a:t>
            </a:r>
            <a:r>
              <a:rPr lang="en-GB" sz="1700" baseline="30000" dirty="0">
                <a:latin typeface="Century Gothic" panose="020B0502020202020204" pitchFamily="34" charset="0"/>
              </a:rPr>
              <a:t>th</a:t>
            </a:r>
            <a:r>
              <a:rPr lang="en-GB" sz="1700" dirty="0">
                <a:latin typeface="Century Gothic" panose="020B0502020202020204" pitchFamily="34" charset="0"/>
              </a:rPr>
              <a:t> of May 2019, respectively.</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990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lnSpcReduction="10000"/>
          </a:bodyPr>
          <a:lstStyle/>
          <a:p>
            <a:pPr marL="0" indent="0" algn="just">
              <a:lnSpc>
                <a:spcPct val="160000"/>
              </a:lnSpc>
              <a:buNone/>
            </a:pPr>
            <a:r>
              <a:rPr lang="en-GB" sz="1700" b="1" dirty="0">
                <a:latin typeface="Century Gothic" panose="020B0502020202020204" pitchFamily="34" charset="0"/>
              </a:rPr>
              <a:t>National Department of Cooperative Governance: Progress report on the findings and recommendations</a:t>
            </a:r>
            <a:endParaRPr lang="en-GB" sz="1700" dirty="0">
              <a:latin typeface="Century Gothic" panose="020B0502020202020204" pitchFamily="34" charset="0"/>
            </a:endParaRPr>
          </a:p>
          <a:p>
            <a:pPr marL="0" indent="0" algn="just">
              <a:lnSpc>
                <a:spcPct val="160000"/>
              </a:lnSpc>
              <a:buNone/>
            </a:pPr>
            <a:r>
              <a:rPr lang="en-GB" sz="1700" dirty="0">
                <a:latin typeface="Century Gothic" panose="020B0502020202020204" pitchFamily="34" charset="0"/>
              </a:rPr>
              <a:t>The following policies were provided and amongst others:-</a:t>
            </a:r>
          </a:p>
          <a:p>
            <a:pPr algn="just">
              <a:lnSpc>
                <a:spcPct val="160000"/>
              </a:lnSpc>
            </a:pPr>
            <a:r>
              <a:rPr lang="en-GB" sz="1700" dirty="0">
                <a:latin typeface="Century Gothic" panose="020B0502020202020204" pitchFamily="34" charset="0"/>
              </a:rPr>
              <a:t>Employment Equity plan;</a:t>
            </a:r>
          </a:p>
          <a:p>
            <a:pPr algn="just">
              <a:lnSpc>
                <a:spcPct val="160000"/>
              </a:lnSpc>
            </a:pPr>
            <a:r>
              <a:rPr lang="en-GB" sz="1700" dirty="0">
                <a:latin typeface="Century Gothic" panose="020B0502020202020204" pitchFamily="34" charset="0"/>
              </a:rPr>
              <a:t>Sexual harassment policy;</a:t>
            </a:r>
          </a:p>
          <a:p>
            <a:pPr algn="just">
              <a:lnSpc>
                <a:spcPct val="160000"/>
              </a:lnSpc>
            </a:pPr>
            <a:r>
              <a:rPr lang="en-GB" sz="1700" dirty="0">
                <a:latin typeface="Century Gothic" panose="020B0502020202020204" pitchFamily="34" charset="0"/>
              </a:rPr>
              <a:t>Disability policy;</a:t>
            </a:r>
          </a:p>
          <a:p>
            <a:pPr algn="just">
              <a:lnSpc>
                <a:spcPct val="160000"/>
              </a:lnSpc>
            </a:pPr>
            <a:r>
              <a:rPr lang="en-GB" sz="1700" dirty="0">
                <a:latin typeface="Century Gothic" panose="020B0502020202020204" pitchFamily="34" charset="0"/>
              </a:rPr>
              <a:t>Wellness management policy;</a:t>
            </a:r>
          </a:p>
          <a:p>
            <a:pPr algn="just">
              <a:lnSpc>
                <a:spcPct val="160000"/>
              </a:lnSpc>
            </a:pPr>
            <a:r>
              <a:rPr lang="en-GB" sz="1700" dirty="0">
                <a:latin typeface="Century Gothic" panose="020B0502020202020204" pitchFamily="34" charset="0"/>
              </a:rPr>
              <a:t>HIV &amp;AIDS policy;</a:t>
            </a:r>
          </a:p>
          <a:p>
            <a:pPr algn="just">
              <a:lnSpc>
                <a:spcPct val="160000"/>
              </a:lnSpc>
            </a:pPr>
            <a:r>
              <a:rPr lang="en-GB" sz="1700" dirty="0">
                <a:latin typeface="Century Gothic" panose="020B0502020202020204" pitchFamily="34" charset="0"/>
              </a:rPr>
              <a:t>Job Evaluation policy;</a:t>
            </a:r>
          </a:p>
          <a:p>
            <a:pPr algn="just">
              <a:lnSpc>
                <a:spcPct val="160000"/>
              </a:lnSpc>
            </a:pPr>
            <a:r>
              <a:rPr lang="en-GB" sz="1700" dirty="0">
                <a:latin typeface="Century Gothic" panose="020B0502020202020204" pitchFamily="34" charset="0"/>
              </a:rPr>
              <a:t>Training Education &amp; Development policy.</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4719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Findings</a:t>
            </a:r>
          </a:p>
          <a:p>
            <a:pPr algn="just">
              <a:lnSpc>
                <a:spcPct val="160000"/>
              </a:lnSpc>
            </a:pPr>
            <a:r>
              <a:rPr lang="en-GB" sz="1700" dirty="0">
                <a:latin typeface="Century Gothic" panose="020B0502020202020204" pitchFamily="34" charset="0"/>
              </a:rPr>
              <a:t>Black women are underrepresented at senior management positions;</a:t>
            </a:r>
          </a:p>
          <a:p>
            <a:pPr algn="just">
              <a:lnSpc>
                <a:spcPct val="160000"/>
              </a:lnSpc>
            </a:pPr>
            <a:r>
              <a:rPr lang="en-GB" sz="1700" dirty="0">
                <a:latin typeface="Century Gothic" panose="020B0502020202020204" pitchFamily="34" charset="0"/>
              </a:rPr>
              <a:t>The current sexual offences court model does not make provision for breastfeeding rooms;</a:t>
            </a:r>
          </a:p>
          <a:p>
            <a:pPr algn="just">
              <a:lnSpc>
                <a:spcPct val="160000"/>
              </a:lnSpc>
            </a:pPr>
            <a:r>
              <a:rPr lang="en-GB" sz="1700" dirty="0">
                <a:latin typeface="Century Gothic" panose="020B0502020202020204" pitchFamily="34" charset="0"/>
              </a:rPr>
              <a:t>The department delayed in handling a sexual harassment case without justification and thus not creating a conducive working environment;</a:t>
            </a:r>
          </a:p>
          <a:p>
            <a:pPr algn="just">
              <a:lnSpc>
                <a:spcPct val="160000"/>
              </a:lnSpc>
            </a:pPr>
            <a:r>
              <a:rPr lang="en-GB" sz="1700" dirty="0">
                <a:latin typeface="Century Gothic" panose="020B0502020202020204" pitchFamily="34" charset="0"/>
              </a:rPr>
              <a:t>There is a likelihood of underreporting of sexual harassment cases. The department to conduct a survey on job satisfaction and sexual harassment;</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884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Findings</a:t>
            </a:r>
          </a:p>
          <a:p>
            <a:pPr algn="just">
              <a:lnSpc>
                <a:spcPct val="160000"/>
              </a:lnSpc>
            </a:pPr>
            <a:r>
              <a:rPr lang="en-GB" sz="1700" dirty="0">
                <a:latin typeface="Century Gothic" panose="020B0502020202020204" pitchFamily="34" charset="0"/>
              </a:rPr>
              <a:t>The department does not include people living in rural areas, LGBTQIA+ and PWD in its procurement practices;</a:t>
            </a:r>
          </a:p>
          <a:p>
            <a:pPr algn="just">
              <a:lnSpc>
                <a:spcPct val="160000"/>
              </a:lnSpc>
            </a:pPr>
            <a:r>
              <a:rPr lang="en-GB" sz="1700" dirty="0">
                <a:latin typeface="Century Gothic" panose="020B0502020202020204" pitchFamily="34" charset="0"/>
              </a:rPr>
              <a:t>The CGE commends the department for ensuring that its constitutional and educational material is available in braille and for making sure the Sexual Offences and Domestic Violence Act is available in audio;</a:t>
            </a:r>
          </a:p>
          <a:p>
            <a:pPr algn="just">
              <a:lnSpc>
                <a:spcPct val="160000"/>
              </a:lnSpc>
            </a:pPr>
            <a:r>
              <a:rPr lang="en-GB" sz="1700" dirty="0">
                <a:latin typeface="Century Gothic" panose="020B0502020202020204" pitchFamily="34" charset="0"/>
              </a:rPr>
              <a:t>The department lack skills transfer programs and recognition of prior learning which directly impact on succession and experience planning;</a:t>
            </a:r>
          </a:p>
          <a:p>
            <a:pPr algn="just">
              <a:lnSpc>
                <a:spcPct val="160000"/>
              </a:lnSpc>
            </a:pPr>
            <a:r>
              <a:rPr lang="en-GB" sz="1700" dirty="0">
                <a:latin typeface="Century Gothic" panose="020B0502020202020204" pitchFamily="34" charset="0"/>
              </a:rPr>
              <a:t>The department does not have flexi time and child care facilities.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2400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Recommendations</a:t>
            </a:r>
          </a:p>
          <a:p>
            <a:pPr algn="just">
              <a:lnSpc>
                <a:spcPct val="160000"/>
              </a:lnSpc>
            </a:pPr>
            <a:r>
              <a:rPr lang="en-GB" sz="1700" dirty="0">
                <a:latin typeface="Century Gothic" panose="020B0502020202020204" pitchFamily="34" charset="0"/>
              </a:rPr>
              <a:t>The department should increase the representation of black women and PWD at management level;</a:t>
            </a:r>
          </a:p>
          <a:p>
            <a:pPr algn="just">
              <a:lnSpc>
                <a:spcPct val="160000"/>
              </a:lnSpc>
            </a:pPr>
            <a:r>
              <a:rPr lang="en-GB" sz="1700" dirty="0">
                <a:latin typeface="Century Gothic" panose="020B0502020202020204" pitchFamily="34" charset="0"/>
              </a:rPr>
              <a:t>In terms of breastfeeding rooms, the department should create an implementation plan to deal with that in the new model for Sexual Offences courts and maintenance courts by September 2020;</a:t>
            </a:r>
          </a:p>
          <a:p>
            <a:pPr algn="just">
              <a:lnSpc>
                <a:spcPct val="160000"/>
              </a:lnSpc>
            </a:pPr>
            <a:r>
              <a:rPr lang="en-GB" sz="1700" dirty="0">
                <a:latin typeface="Century Gothic" panose="020B0502020202020204" pitchFamily="34" charset="0"/>
              </a:rPr>
              <a:t>The delays in handling sexual harassment cases should be addressed by policy and informed by best practices to create a conducive working environment;</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95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Recommendations</a:t>
            </a:r>
          </a:p>
          <a:p>
            <a:pPr algn="just">
              <a:lnSpc>
                <a:spcPct val="160000"/>
              </a:lnSpc>
            </a:pPr>
            <a:r>
              <a:rPr lang="en-GB" sz="1700" dirty="0">
                <a:latin typeface="Century Gothic" panose="020B0502020202020204" pitchFamily="34" charset="0"/>
              </a:rPr>
              <a:t>The department should conduct a culture survey by September 2020 with a view to establishing work satisfaction, sexual harassment etc;</a:t>
            </a:r>
          </a:p>
          <a:p>
            <a:pPr algn="just">
              <a:lnSpc>
                <a:spcPct val="160000"/>
              </a:lnSpc>
            </a:pPr>
            <a:r>
              <a:rPr lang="en-GB" sz="1700" dirty="0">
                <a:latin typeface="Century Gothic" panose="020B0502020202020204" pitchFamily="34" charset="0"/>
              </a:rPr>
              <a:t>In terms of procurement practices, the department should consult with department of trade and industry, National Treasury, Department of Small Business that has a mandate on transversal information technology bids, to include people from rural areas, LGBTIQA+ and PWD.</a:t>
            </a:r>
          </a:p>
          <a:p>
            <a:pPr algn="just">
              <a:lnSpc>
                <a:spcPct val="160000"/>
              </a:lnSpc>
            </a:pPr>
            <a:r>
              <a:rPr lang="en-GB" sz="1700" dirty="0">
                <a:latin typeface="Century Gothic" panose="020B0502020202020204" pitchFamily="34" charset="0"/>
              </a:rPr>
              <a:t>The department should develop skills transfer programmes and recognition of prior learning by March 2021.</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660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In terms of representation of black women at senior management, the department conducted a workforce analysis in February 2020, which was in preparation to review the EE Plan which expired on 30 June 2020. The workforce analysis revealed confirmed the CGE’s findings. The Economically Active Population targets as provided by STATS-SA. The targets are 36.2% and African women were at 27% ;</a:t>
            </a:r>
          </a:p>
          <a:p>
            <a:pPr algn="just">
              <a:lnSpc>
                <a:spcPct val="160000"/>
              </a:lnSpc>
            </a:pPr>
            <a:r>
              <a:rPr lang="en-GB" sz="1700" dirty="0">
                <a:latin typeface="Century Gothic" panose="020B0502020202020204" pitchFamily="34" charset="0"/>
              </a:rPr>
              <a:t>To address this , the department set 50% women targets in the EE plan for 01 July 2020 to 31 June 2025, which was approved on 13 October 2020.</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21862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Progress made as of 31 January 2021 indicates an increase of 1.9% of African women at senior management, i.e. on February 2020 African women is senior management were at 28% and increased to 29.9% as at January 2021.</a:t>
            </a:r>
          </a:p>
          <a:p>
            <a:pPr algn="just">
              <a:lnSpc>
                <a:spcPct val="160000"/>
              </a:lnSpc>
            </a:pPr>
            <a:r>
              <a:rPr lang="en-GB" sz="1700" dirty="0">
                <a:latin typeface="Century Gothic" panose="020B0502020202020204" pitchFamily="34" charset="0"/>
              </a:rPr>
              <a:t>In terms of breastfeeding rooms, the department submitted that the sexual offences court model was established with the objective to create a victim friendly environment where a victim cannot suffer secondary victimisation.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0134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The department envisaged that in the 2020 /2021 financial year, a pilot will be initiated and conducted. Regrettably, with the outbreak of COVID-19 pandemic, the exercise could not be put in place as planned.</a:t>
            </a:r>
          </a:p>
          <a:p>
            <a:pPr algn="just">
              <a:lnSpc>
                <a:spcPct val="160000"/>
              </a:lnSpc>
            </a:pPr>
            <a:r>
              <a:rPr lang="en-GB" sz="1700" dirty="0">
                <a:latin typeface="Century Gothic" panose="020B0502020202020204" pitchFamily="34" charset="0"/>
              </a:rPr>
              <a:t>In terms of delays in handling sexual harassment cases, the department asserts that it is currently implementing sexual harassment policy which was revised in 2015. The policy was benchmarked with other government departments and fully aligned to DPSA policy.</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205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1700" dirty="0">
                <a:latin typeface="Century Gothic" panose="020B0502020202020204" pitchFamily="34" charset="0"/>
              </a:rPr>
              <a:t>Legal Framework</a:t>
            </a:r>
          </a:p>
          <a:p>
            <a:pPr marL="0" indent="0" algn="just">
              <a:lnSpc>
                <a:spcPct val="150000"/>
              </a:lnSpc>
              <a:buNone/>
            </a:pPr>
            <a:r>
              <a:rPr lang="en-GB" sz="1700" dirty="0">
                <a:latin typeface="Century Gothic" panose="020B0502020202020204" pitchFamily="34" charset="0"/>
              </a:rPr>
              <a:t>The Convention in Article 1 therefore provides a definition of discrimination against women. The definition of discrimination includes gender-based violence, that is, violence that is directed against a woman because she is a woman or that affects women disproportionately. It includes acts that inflict physical, mental or sexual harm or suffering, threats of such acts, coercion and other deprivations of liberty. Gender-based violence may breach specific provisions of the Convention, regardless of whether those provisions expressly mention violence.</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047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The delays in handling the cases are caused by a number of factors but not limited to:-</a:t>
            </a:r>
          </a:p>
          <a:p>
            <a:pPr algn="just">
              <a:lnSpc>
                <a:spcPct val="160000"/>
              </a:lnSpc>
            </a:pPr>
            <a:r>
              <a:rPr lang="en-GB" sz="1700" dirty="0">
                <a:latin typeface="Century Gothic" panose="020B0502020202020204" pitchFamily="34" charset="0"/>
              </a:rPr>
              <a:t>Postponements owing to sick leave by either presiding officer or witness;</a:t>
            </a:r>
          </a:p>
          <a:p>
            <a:pPr algn="just">
              <a:lnSpc>
                <a:spcPct val="160000"/>
              </a:lnSpc>
            </a:pPr>
            <a:r>
              <a:rPr lang="en-GB" sz="1700" dirty="0">
                <a:latin typeface="Century Gothic" panose="020B0502020202020204" pitchFamily="34" charset="0"/>
              </a:rPr>
              <a:t>The changing of employee representative;</a:t>
            </a:r>
          </a:p>
          <a:p>
            <a:pPr algn="just">
              <a:lnSpc>
                <a:spcPct val="160000"/>
              </a:lnSpc>
            </a:pPr>
            <a:r>
              <a:rPr lang="en-GB" sz="1700" dirty="0">
                <a:latin typeface="Century Gothic" panose="020B0502020202020204" pitchFamily="34" charset="0"/>
              </a:rPr>
              <a:t>COVID-19 hospitalisation and isolation after testing positive by role players.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87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In terms of underreporting of sexual harassment cases, the department concedes that there is that possibility and therefore, commits to continue with sexual harassment training and awareness sessions. The department appointed a highly skilled , trained and experienced officials to deal with and investigate cases.</a:t>
            </a:r>
          </a:p>
          <a:p>
            <a:pPr algn="just">
              <a:lnSpc>
                <a:spcPct val="160000"/>
              </a:lnSpc>
            </a:pPr>
            <a:r>
              <a:rPr lang="en-GB" sz="1700" dirty="0">
                <a:latin typeface="Century Gothic" panose="020B0502020202020204" pitchFamily="34" charset="0"/>
              </a:rPr>
              <a:t>The department further deepened cooperation with stakeholders and labour relations experts regarding the training of employees, advice and ensure proper handling and timeous finalisation of cases.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1781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lnSpcReduction="10000"/>
          </a:bodyPr>
          <a:lstStyle/>
          <a:p>
            <a:pPr marL="0" indent="0" algn="just">
              <a:lnSpc>
                <a:spcPct val="160000"/>
              </a:lnSpc>
              <a:buNone/>
            </a:pPr>
            <a:r>
              <a:rPr lang="en-GB" sz="17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700" dirty="0">
                <a:latin typeface="Century Gothic" panose="020B0502020202020204" pitchFamily="34" charset="0"/>
              </a:rPr>
              <a:t>In terms of exclusion of people from rural areas and PWD in procurement practices, the department is convinced that a considerable share of its procurement expenditure benefitted service providers in rural communities, particularly from its request for quotation processes. The department’s RFQ process is decentralised to all business units including magistrates offices( Courts). The majority of the courts are in rural areas and as part of its contribution to the promotion of local and district economy, RFQs are always issued to service providers who are near where the department’s office and court is located.</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0863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fontScale="92500" lnSpcReduction="20000"/>
          </a:bodyPr>
          <a:lstStyle/>
          <a:p>
            <a:pPr marL="0" indent="0" algn="just">
              <a:lnSpc>
                <a:spcPct val="160000"/>
              </a:lnSpc>
              <a:buNone/>
            </a:pPr>
            <a:r>
              <a:rPr lang="en-GB" sz="1800" b="1" dirty="0">
                <a:latin typeface="Century Gothic" panose="020B0502020202020204" pitchFamily="34" charset="0"/>
              </a:rPr>
              <a:t>National Department of Justice and Constitutional Development: Progress report on the findings and recommendations</a:t>
            </a:r>
          </a:p>
          <a:p>
            <a:pPr algn="just">
              <a:lnSpc>
                <a:spcPct val="160000"/>
              </a:lnSpc>
            </a:pPr>
            <a:r>
              <a:rPr lang="en-GB" sz="1800" dirty="0">
                <a:latin typeface="Century Gothic" panose="020B0502020202020204" pitchFamily="34" charset="0"/>
              </a:rPr>
              <a:t>In relation to skills transfer programmes, the department submitted that the inception of human resource development strategy, since August 2018 has levelled the ground through its four pillars to encourage public private partnership in implanting skills programmes and the recognition of prior learning is of no exclusion.</a:t>
            </a:r>
          </a:p>
          <a:p>
            <a:pPr algn="just">
              <a:lnSpc>
                <a:spcPct val="160000"/>
              </a:lnSpc>
            </a:pPr>
            <a:r>
              <a:rPr lang="en-GB" sz="1800" dirty="0">
                <a:latin typeface="Century Gothic" panose="020B0502020202020204" pitchFamily="34" charset="0"/>
              </a:rPr>
              <a:t>The department through its training arm( the Justice College), developed the Management Skills Development, Foundational Project Management, and Women in middle management Development Programme to equip lower-level employees for management positions.</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423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1700" b="1" dirty="0">
                <a:latin typeface="Century Gothic" panose="020B0502020202020204" pitchFamily="34" charset="0"/>
              </a:rPr>
              <a:t>Conclusion</a:t>
            </a:r>
          </a:p>
          <a:p>
            <a:pPr algn="just">
              <a:lnSpc>
                <a:spcPct val="160000"/>
              </a:lnSpc>
            </a:pPr>
            <a:r>
              <a:rPr lang="en-GB" sz="1700" dirty="0">
                <a:latin typeface="Century Gothic" panose="020B0502020202020204" pitchFamily="34" charset="0"/>
              </a:rPr>
              <a:t>The Commission for Gender Equality (CGE) is encouraged by the private and public sector willingness and commitment to transform their workplace, however the achievement of gender equality for women and persons with disabilities in both sectors remain a concern. Nonetheless, the additional measures such as adoption of new paid parental leave by Vodacom is commendable and viewed as best practice that can be emulated in other sectors.</a:t>
            </a:r>
          </a:p>
          <a:p>
            <a:pPr algn="just">
              <a:lnSpc>
                <a:spcPct val="160000"/>
              </a:lnSpc>
            </a:pPr>
            <a:r>
              <a:rPr lang="en-GB" sz="1700" dirty="0">
                <a:latin typeface="Century Gothic" panose="020B0502020202020204" pitchFamily="34" charset="0"/>
              </a:rPr>
              <a:t>The amendment of grievance policy by Woolworths to provide for resolution of grievance within 21 days is appreciated and commendable.</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9841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1700" b="1" dirty="0">
                <a:latin typeface="Century Gothic" panose="020B0502020202020204" pitchFamily="34" charset="0"/>
              </a:rPr>
              <a:t>Conclusion</a:t>
            </a:r>
          </a:p>
          <a:p>
            <a:pPr algn="just">
              <a:lnSpc>
                <a:spcPct val="160000"/>
              </a:lnSpc>
            </a:pPr>
            <a:r>
              <a:rPr lang="en-GB" sz="1700" dirty="0">
                <a:latin typeface="Century Gothic" panose="020B0502020202020204" pitchFamily="34" charset="0"/>
              </a:rPr>
              <a:t>The Department of Cooperative Governance made commitment to appoint the EE Manager and the allocation of gender responsive budget, however it is a concern that there are no time frames. Furthermore the department did not put in place measures in place to ensure that the working environment is conducive for persons with different forms of disabilities.</a:t>
            </a:r>
          </a:p>
          <a:p>
            <a:pPr algn="just">
              <a:lnSpc>
                <a:spcPct val="160000"/>
              </a:lnSpc>
            </a:pPr>
            <a:r>
              <a:rPr lang="en-GB" sz="1700" dirty="0">
                <a:latin typeface="Century Gothic" panose="020B0502020202020204" pitchFamily="34" charset="0"/>
              </a:rPr>
              <a:t>The Commission notes that the Department of Justice and Constitutional Development has put measures in place to address gender equality and transformation through newly approved </a:t>
            </a:r>
            <a:r>
              <a:rPr lang="en-GB" sz="1700">
                <a:latin typeface="Century Gothic" panose="020B0502020202020204" pitchFamily="34" charset="0"/>
              </a:rPr>
              <a:t>EE Plan.</a:t>
            </a: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684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id="{E89969FE-020E-4445-97B0-3290D1588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CB0A1C-4057-487D-A496-65997DEEE55B}" type="slidenum">
              <a:rPr lang="en-GB" altLang="en-US" sz="1400" smtClean="0"/>
              <a:pPr>
                <a:spcBef>
                  <a:spcPct val="0"/>
                </a:spcBef>
                <a:buFontTx/>
                <a:buNone/>
              </a:pPr>
              <a:t>56</a:t>
            </a:fld>
            <a:endParaRPr lang="en-GB" altLang="en-US" sz="1400"/>
          </a:p>
        </p:txBody>
      </p:sp>
      <p:sp>
        <p:nvSpPr>
          <p:cNvPr id="59395" name="Rectangle 2">
            <a:extLst>
              <a:ext uri="{FF2B5EF4-FFF2-40B4-BE49-F238E27FC236}">
                <a16:creationId xmlns:a16="http://schemas.microsoft.com/office/drawing/2014/main" id="{7115437E-0811-454C-8141-F512B4CA6190}"/>
              </a:ext>
            </a:extLst>
          </p:cNvPr>
          <p:cNvSpPr>
            <a:spLocks noGrp="1" noChangeArrowheads="1"/>
          </p:cNvSpPr>
          <p:nvPr>
            <p:ph type="ctrTitle"/>
          </p:nvPr>
        </p:nvSpPr>
        <p:spPr>
          <a:xfrm>
            <a:off x="685800" y="1947863"/>
            <a:ext cx="7772400" cy="439737"/>
          </a:xfrm>
        </p:spPr>
        <p:txBody>
          <a:bodyPr>
            <a:normAutofit fontScale="90000"/>
          </a:bodyPr>
          <a:lstStyle/>
          <a:p>
            <a:pPr eaLnBrk="1" hangingPunct="1"/>
            <a:r>
              <a:rPr lang="en-ZA" altLang="en-US" sz="3200" b="1">
                <a:solidFill>
                  <a:schemeClr val="tx1"/>
                </a:solidFill>
                <a:latin typeface="Century Gothic" panose="020B0502020202020204" pitchFamily="34" charset="0"/>
                <a:sym typeface="Century Gothic" panose="020B0502020202020204" pitchFamily="34" charset="0"/>
              </a:rPr>
              <a:t>Thank You</a:t>
            </a:r>
            <a:endParaRPr lang="en-GB" altLang="en-US" sz="3200" b="1">
              <a:solidFill>
                <a:schemeClr val="tx1"/>
              </a:solidFill>
              <a:latin typeface="Century Gothic" panose="020B0502020202020204" pitchFamily="34" charset="0"/>
              <a:sym typeface="Century Gothic" panose="020B0502020202020204" pitchFamily="34" charset="0"/>
            </a:endParaRPr>
          </a:p>
        </p:txBody>
      </p:sp>
      <p:sp>
        <p:nvSpPr>
          <p:cNvPr id="23555" name="Rectangle 3">
            <a:extLst>
              <a:ext uri="{FF2B5EF4-FFF2-40B4-BE49-F238E27FC236}">
                <a16:creationId xmlns:a16="http://schemas.microsoft.com/office/drawing/2014/main" id="{4A2B4EBC-4183-413B-B804-74262BBFFC6D}"/>
              </a:ext>
            </a:extLst>
          </p:cNvPr>
          <p:cNvSpPr>
            <a:spLocks noGrp="1" noChangeArrowheads="1"/>
          </p:cNvSpPr>
          <p:nvPr>
            <p:ph type="subTitle" idx="1"/>
          </p:nvPr>
        </p:nvSpPr>
        <p:spPr>
          <a:xfrm>
            <a:off x="0" y="2500313"/>
            <a:ext cx="9144000" cy="4089400"/>
          </a:xfrm>
        </p:spPr>
        <p:txBody>
          <a:bodyPr>
            <a:normAutofit lnSpcReduction="10000"/>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13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ZA" sz="3300" dirty="0">
                <a:solidFill>
                  <a:schemeClr val="tx2"/>
                </a:solidFill>
                <a:latin typeface="Calibri" panose="020F0502020204030204" pitchFamily="34" charset="0"/>
                <a:ea typeface="Calibri" panose="020F0502020204030204" pitchFamily="34" charset="0"/>
              </a:rPr>
              <a:t>CGE_Za</a:t>
            </a:r>
            <a:r>
              <a:rPr lang="en-US" sz="3300" dirty="0">
                <a:solidFill>
                  <a:srgbClr val="002060"/>
                </a:solidFill>
              </a:rPr>
              <a:t/>
            </a:r>
            <a:br>
              <a:rPr lang="en-US" sz="3300" dirty="0">
                <a:solidFill>
                  <a:srgbClr val="002060"/>
                </a:solidFill>
              </a:rPr>
            </a:br>
            <a:r>
              <a:rPr lang="en-US" sz="2800" b="1" dirty="0">
                <a:solidFill>
                  <a:srgbClr val="002060"/>
                </a:solidFill>
              </a:rPr>
              <a:t>Facebook:</a:t>
            </a:r>
            <a:r>
              <a:rPr lang="en-US" sz="2800" dirty="0">
                <a:solidFill>
                  <a:srgbClr val="002060"/>
                </a:solidFill>
              </a:rPr>
              <a:t> </a:t>
            </a:r>
            <a:r>
              <a:rPr lang="en-ZA" sz="2800" dirty="0">
                <a:solidFill>
                  <a:srgbClr val="002060"/>
                </a:solidFill>
                <a:ea typeface="Calibri" panose="020F0502020204030204" pitchFamily="34" charset="0"/>
              </a:rPr>
              <a:t>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YouTube:</a:t>
            </a:r>
            <a:r>
              <a:rPr lang="en-ZA" sz="2800" dirty="0">
                <a:solidFill>
                  <a:srgbClr val="002060"/>
                </a:solidFill>
                <a:ea typeface="Calibri" panose="020F0502020204030204" pitchFamily="34" charset="0"/>
              </a:rPr>
              <a:t> 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Instagram: </a:t>
            </a:r>
            <a:r>
              <a:rPr lang="en-ZA" sz="2800" dirty="0">
                <a:solidFill>
                  <a:srgbClr val="002060"/>
                </a:solidFill>
                <a:ea typeface="Calibri" panose="020F0502020204030204" pitchFamily="34" charset="0"/>
              </a:rPr>
              <a:t>cgelive</a:t>
            </a:r>
            <a:endParaRPr lang="en-GB" sz="2800" dirty="0">
              <a:solidFill>
                <a:srgbClr val="002060"/>
              </a:solidFill>
            </a:endParaRPr>
          </a:p>
        </p:txBody>
      </p:sp>
      <p:pic>
        <p:nvPicPr>
          <p:cNvPr id="59397" name="Picture 4" descr="Banner6">
            <a:extLst>
              <a:ext uri="{FF2B5EF4-FFF2-40B4-BE49-F238E27FC236}">
                <a16:creationId xmlns:a16="http://schemas.microsoft.com/office/drawing/2014/main" id="{7B5D58A1-B7E6-4F88-B2AF-F76F7CB9D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98" name="Group 8">
            <a:extLst>
              <a:ext uri="{FF2B5EF4-FFF2-40B4-BE49-F238E27FC236}">
                <a16:creationId xmlns:a16="http://schemas.microsoft.com/office/drawing/2014/main" id="{93512199-8DA8-413C-B66C-507CD8D1A69C}"/>
              </a:ext>
            </a:extLst>
          </p:cNvPr>
          <p:cNvGrpSpPr>
            <a:grpSpLocks/>
          </p:cNvGrpSpPr>
          <p:nvPr/>
        </p:nvGrpSpPr>
        <p:grpSpPr bwMode="auto">
          <a:xfrm>
            <a:off x="0" y="0"/>
            <a:ext cx="9144000" cy="6856413"/>
            <a:chOff x="0" y="1"/>
            <a:chExt cx="9144000" cy="6856204"/>
          </a:xfrm>
        </p:grpSpPr>
        <p:pic>
          <p:nvPicPr>
            <p:cNvPr id="59399" name="Picture 5" descr="CGE Banner1">
              <a:extLst>
                <a:ext uri="{FF2B5EF4-FFF2-40B4-BE49-F238E27FC236}">
                  <a16:creationId xmlns:a16="http://schemas.microsoft.com/office/drawing/2014/main" id="{7B4E6F1F-A8E3-42AD-97B8-AF8C68A41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0" name="Picture 6">
              <a:extLst>
                <a:ext uri="{FF2B5EF4-FFF2-40B4-BE49-F238E27FC236}">
                  <a16:creationId xmlns:a16="http://schemas.microsoft.com/office/drawing/2014/main" id="{D0109175-116B-4A3C-BAFE-B13D553E6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50000"/>
              </a:lnSpc>
              <a:buNone/>
            </a:pPr>
            <a:r>
              <a:rPr lang="en-GB" dirty="0"/>
              <a:t>	</a:t>
            </a:r>
            <a:r>
              <a:rPr lang="en-GB" sz="2600" dirty="0"/>
              <a:t>	</a:t>
            </a:r>
            <a:r>
              <a:rPr lang="en-GB" sz="2700" dirty="0"/>
              <a:t>	</a:t>
            </a:r>
            <a:r>
              <a:rPr lang="en-GB" sz="6800" dirty="0">
                <a:latin typeface="Century Gothic" panose="020B0502020202020204" pitchFamily="34" charset="0"/>
              </a:rPr>
              <a:t>Legal Framework</a:t>
            </a:r>
          </a:p>
          <a:p>
            <a:pPr marL="0" indent="0" algn="just">
              <a:lnSpc>
                <a:spcPct val="150000"/>
              </a:lnSpc>
              <a:buNone/>
            </a:pPr>
            <a:endParaRPr lang="en-GB" sz="6800" dirty="0">
              <a:latin typeface="Century Gothic" panose="020B0502020202020204" pitchFamily="34" charset="0"/>
            </a:endParaRPr>
          </a:p>
          <a:p>
            <a:pPr marL="0" indent="0" algn="just">
              <a:lnSpc>
                <a:spcPct val="150000"/>
              </a:lnSpc>
              <a:buNone/>
            </a:pPr>
            <a:r>
              <a:rPr lang="en-GB" sz="6800" b="1" dirty="0">
                <a:latin typeface="Century Gothic" panose="020B0502020202020204" pitchFamily="34" charset="0"/>
              </a:rPr>
              <a:t>Universal Declaration of Human Rights (1948)</a:t>
            </a:r>
          </a:p>
          <a:p>
            <a:pPr marL="0" indent="0" algn="just">
              <a:lnSpc>
                <a:spcPct val="150000"/>
              </a:lnSpc>
              <a:buNone/>
            </a:pPr>
            <a:r>
              <a:rPr lang="en-GB" sz="6800" dirty="0">
                <a:latin typeface="Century Gothic" panose="020B0502020202020204" pitchFamily="34" charset="0"/>
              </a:rPr>
              <a:t>Article 2 of the UDHRC states that: “Everyone is entitled to all the rights and freedoms set forth in this Declaration, without distinction of any kind, such as race, colour, sex, language, religion, political or other opinion, national or social origin, property, birth or other status.”</a:t>
            </a:r>
          </a:p>
          <a:p>
            <a:pPr marL="0" indent="0" algn="just">
              <a:lnSpc>
                <a:spcPct val="150000"/>
              </a:lnSpc>
              <a:buNone/>
            </a:pPr>
            <a:r>
              <a:rPr lang="en-GB" sz="6800" b="1" dirty="0">
                <a:latin typeface="Century Gothic" panose="020B0502020202020204" pitchFamily="34" charset="0"/>
              </a:rPr>
              <a:t>Sustainable Development Goal 4</a:t>
            </a:r>
          </a:p>
          <a:p>
            <a:pPr marL="0" indent="0" algn="just">
              <a:lnSpc>
                <a:spcPct val="150000"/>
              </a:lnSpc>
              <a:buNone/>
            </a:pPr>
            <a:r>
              <a:rPr lang="en-GB" sz="6800" dirty="0">
                <a:latin typeface="Century Gothic" panose="020B0502020202020204" pitchFamily="34" charset="0"/>
              </a:rPr>
              <a:t>Education aims to ensure inclusive and equitable quality education and promote lifelong learning opportunities for all. This includes enrolment and provision of equal access to affordable vocational training, to eliminate gender and wealth disparities; and achieve universal access to a quality education.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8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Vienna Declaration 1993 and South African National Action Plan for the Promotion and Protection of Human Rights.</a:t>
            </a:r>
          </a:p>
          <a:p>
            <a:pPr marL="0" indent="0" algn="just">
              <a:lnSpc>
                <a:spcPct val="150000"/>
              </a:lnSpc>
              <a:buNone/>
            </a:pPr>
            <a:r>
              <a:rPr lang="en-GB" sz="1700" dirty="0">
                <a:latin typeface="Century Gothic" panose="020B0502020202020204" pitchFamily="34" charset="0"/>
              </a:rPr>
              <a:t>Article 8 highlights the importance of working towards the elimination of violence against women in public and private life, the elimination of all forms of sexual harassment, exploitation and trafficking in women, the elimination of gender bias in the administration of justice and the eradication of any conflicts which may arise between the rights of women and the harmful effects of certain traditional or customary practices, cultural prejudices and religious extremism.</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74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The Beijing Platform for Action (BPA)</a:t>
            </a:r>
            <a:r>
              <a:rPr lang="en-GB" sz="1700" dirty="0">
                <a:latin typeface="Century Gothic" panose="020B0502020202020204" pitchFamily="34" charset="0"/>
              </a:rPr>
              <a:t> </a:t>
            </a:r>
          </a:p>
          <a:p>
            <a:pPr marL="0" indent="0" algn="just">
              <a:lnSpc>
                <a:spcPct val="150000"/>
              </a:lnSpc>
              <a:buNone/>
            </a:pPr>
            <a:r>
              <a:rPr lang="en-GB" sz="1700" dirty="0">
                <a:latin typeface="Century Gothic" panose="020B0502020202020204" pitchFamily="34" charset="0"/>
              </a:rPr>
              <a:t>The BPA requires governments, international communities and civil society, including non-governmental organizations and the private sector to take strategic action to address twelve critical areas of concern. These areas include but are not limited to violence against women; the burden of poverty on women; and inequality between men and women in the sharing of power and decision making at all levels.</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3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Addendum to 1997 Declaration on Gender and Development by SADC Heads of State or Government</a:t>
            </a:r>
          </a:p>
          <a:p>
            <a:pPr marL="0" indent="0" algn="just">
              <a:lnSpc>
                <a:spcPct val="150000"/>
              </a:lnSpc>
              <a:buNone/>
            </a:pPr>
            <a:r>
              <a:rPr lang="en-GB" sz="1700" dirty="0">
                <a:latin typeface="Century Gothic" panose="020B0502020202020204" pitchFamily="34" charset="0"/>
              </a:rPr>
              <a:t>The Addendum expresses concern at physical and sexual violence occurring in the family, including traditional practices harmful to women.  It commits States to eradicate traditional norms and practices which legitimise and exacerbate the persistence and tolerance of violence against women and children.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608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1136</TotalTime>
  <Words>3619</Words>
  <Application>Microsoft Office PowerPoint</Application>
  <PresentationFormat>On-screen Show (4:3)</PresentationFormat>
  <Paragraphs>335</Paragraphs>
  <Slides>56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Century Gothic</vt:lpstr>
      <vt:lpstr>Wingdings</vt:lpstr>
      <vt:lpstr>Office Theme</vt:lpstr>
      <vt:lpstr>Gender Transformation in the Private and Public Sector Progress Report 2019/2020.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Nikiwe Ncetezo</cp:lastModifiedBy>
  <cp:revision>75</cp:revision>
  <dcterms:created xsi:type="dcterms:W3CDTF">2021-11-29T07:30:09Z</dcterms:created>
  <dcterms:modified xsi:type="dcterms:W3CDTF">2022-02-15T16:22:01Z</dcterms:modified>
</cp:coreProperties>
</file>