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6" r:id="rId2"/>
    <p:sldId id="257" r:id="rId3"/>
    <p:sldId id="259" r:id="rId4"/>
    <p:sldId id="261" r:id="rId5"/>
    <p:sldId id="450" r:id="rId6"/>
    <p:sldId id="258" r:id="rId7"/>
    <p:sldId id="395" r:id="rId8"/>
    <p:sldId id="428" r:id="rId9"/>
    <p:sldId id="451" r:id="rId10"/>
    <p:sldId id="372" r:id="rId11"/>
    <p:sldId id="429" r:id="rId12"/>
    <p:sldId id="268" r:id="rId13"/>
    <p:sldId id="496" r:id="rId14"/>
    <p:sldId id="328" r:id="rId15"/>
    <p:sldId id="452" r:id="rId16"/>
    <p:sldId id="331" r:id="rId17"/>
    <p:sldId id="271" r:id="rId18"/>
    <p:sldId id="333" r:id="rId19"/>
    <p:sldId id="332" r:id="rId20"/>
    <p:sldId id="443" r:id="rId21"/>
    <p:sldId id="317" r:id="rId22"/>
    <p:sldId id="453" r:id="rId23"/>
    <p:sldId id="397" r:id="rId24"/>
    <p:sldId id="454" r:id="rId25"/>
    <p:sldId id="318" r:id="rId26"/>
    <p:sldId id="447" r:id="rId27"/>
    <p:sldId id="319" r:id="rId28"/>
    <p:sldId id="338" r:id="rId29"/>
    <p:sldId id="277" r:id="rId30"/>
    <p:sldId id="340" r:id="rId31"/>
    <p:sldId id="339" r:id="rId32"/>
    <p:sldId id="455" r:id="rId33"/>
    <p:sldId id="456" r:id="rId34"/>
    <p:sldId id="457" r:id="rId35"/>
    <p:sldId id="321" r:id="rId36"/>
    <p:sldId id="370" r:id="rId37"/>
    <p:sldId id="459" r:id="rId38"/>
    <p:sldId id="458" r:id="rId39"/>
    <p:sldId id="323" r:id="rId40"/>
    <p:sldId id="440" r:id="rId41"/>
    <p:sldId id="441" r:id="rId42"/>
    <p:sldId id="344" r:id="rId43"/>
    <p:sldId id="282" r:id="rId44"/>
    <p:sldId id="345" r:id="rId45"/>
    <p:sldId id="460" r:id="rId46"/>
    <p:sldId id="325" r:id="rId47"/>
    <p:sldId id="495" r:id="rId48"/>
    <p:sldId id="461" r:id="rId49"/>
    <p:sldId id="498" r:id="rId50"/>
    <p:sldId id="500" r:id="rId51"/>
    <p:sldId id="501" r:id="rId52"/>
    <p:sldId id="502" r:id="rId53"/>
    <p:sldId id="503" r:id="rId54"/>
    <p:sldId id="504" r:id="rId55"/>
    <p:sldId id="505" r:id="rId56"/>
    <p:sldId id="506" r:id="rId57"/>
    <p:sldId id="507" r:id="rId58"/>
    <p:sldId id="508" r:id="rId59"/>
    <p:sldId id="509" r:id="rId60"/>
    <p:sldId id="510" r:id="rId61"/>
    <p:sldId id="511" r:id="rId62"/>
    <p:sldId id="512" r:id="rId63"/>
    <p:sldId id="513" r:id="rId64"/>
    <p:sldId id="514" r:id="rId65"/>
    <p:sldId id="515" r:id="rId66"/>
    <p:sldId id="516" r:id="rId67"/>
    <p:sldId id="517" r:id="rId68"/>
    <p:sldId id="518" r:id="rId69"/>
    <p:sldId id="519" r:id="rId70"/>
    <p:sldId id="520" r:id="rId71"/>
    <p:sldId id="521" r:id="rId72"/>
    <p:sldId id="522" r:id="rId73"/>
    <p:sldId id="523" r:id="rId74"/>
    <p:sldId id="524" r:id="rId75"/>
    <p:sldId id="494"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lisile Medupe" initials="TM" lastIdx="15" clrIdx="0">
    <p:extLst>
      <p:ext uri="{19B8F6BF-5375-455C-9EA6-DF929625EA0E}">
        <p15:presenceInfo xmlns:p15="http://schemas.microsoft.com/office/powerpoint/2012/main" xmlns="" userId="S-1-5-21-2710465294-3589528381-3885790717-2584" providerId="AD"/>
      </p:ext>
    </p:extLst>
  </p:cmAuthor>
  <p:cmAuthor id="2" name="Thulani Khumalo" initials="TK" lastIdx="10" clrIdx="1">
    <p:extLst>
      <p:ext uri="{19B8F6BF-5375-455C-9EA6-DF929625EA0E}">
        <p15:presenceInfo xmlns:p15="http://schemas.microsoft.com/office/powerpoint/2012/main" xmlns="" userId="S::ThulaniK@Dsac.gov.za::ebd74ad9-6aa6-4d41-9e1d-daee6a0ef6fb" providerId="AD"/>
      </p:ext>
    </p:extLst>
  </p:cmAuthor>
  <p:cmAuthor id="3" name="Petunia Motlhabane" initials="PM" lastIdx="3" clrIdx="2">
    <p:extLst>
      <p:ext uri="{19B8F6BF-5375-455C-9EA6-DF929625EA0E}">
        <p15:presenceInfo xmlns:p15="http://schemas.microsoft.com/office/powerpoint/2012/main" xmlns="" userId="S-1-5-21-2710465294-3589528381-3885790717-1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EEECE1"/>
    <a:srgbClr val="B77727"/>
    <a:srgbClr val="F5981B"/>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56" autoAdjust="0"/>
    <p:restoredTop sz="94270" autoAdjust="0"/>
  </p:normalViewPr>
  <p:slideViewPr>
    <p:cSldViewPr>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sorterViewPr>
    <p:cViewPr>
      <p:scale>
        <a:sx n="30" d="100"/>
        <a:sy n="30" d="100"/>
      </p:scale>
      <p:origin x="0" y="-1860"/>
    </p:cViewPr>
  </p:sorterViewPr>
  <p:notesViewPr>
    <p:cSldViewPr>
      <p:cViewPr varScale="1">
        <p:scale>
          <a:sx n="50" d="100"/>
          <a:sy n="50" d="100"/>
        </p:scale>
        <p:origin x="2640" y="2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dLbls>
          <c:showVal val="1"/>
        </c:dLbls>
        <c:firstSliceAng val="0"/>
      </c:pie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manualLayout>
          <c:layoutTarget val="inner"/>
          <c:xMode val="edge"/>
          <c:yMode val="edge"/>
          <c:x val="9.0277777777777762E-2"/>
          <c:y val="0.17223056681421195"/>
          <c:w val="0.7437818370206698"/>
          <c:h val="0.70509643667130706"/>
        </c:manualLayout>
      </c:layout>
      <c:pie3DChart>
        <c:varyColors val="1"/>
        <c:ser>
          <c:idx val="0"/>
          <c:order val="0"/>
          <c:dPt>
            <c:idx val="0"/>
            <c:spPr>
              <a:solidFill>
                <a:srgbClr val="00FF00"/>
              </a:solidFill>
            </c:spPr>
            <c:extLst xmlns:c16r2="http://schemas.microsoft.com/office/drawing/2015/06/chart">
              <c:ext xmlns:c16="http://schemas.microsoft.com/office/drawing/2014/chart" uri="{C3380CC4-5D6E-409C-BE32-E72D297353CC}">
                <c16:uniqueId val="{00000001-32F3-42F9-BD8E-26BE0DFBFD3B}"/>
              </c:ext>
            </c:extLst>
          </c:dPt>
          <c:dPt>
            <c:idx val="1"/>
            <c:spPr>
              <a:solidFill>
                <a:srgbClr val="FF0000"/>
              </a:solidFill>
            </c:spPr>
            <c:extLst xmlns:c16r2="http://schemas.microsoft.com/office/drawing/2015/06/chart">
              <c:ext xmlns:c16="http://schemas.microsoft.com/office/drawing/2014/chart" uri="{C3380CC4-5D6E-409C-BE32-E72D297353CC}">
                <c16:uniqueId val="{00000003-32F3-42F9-BD8E-26BE0DFBFD3B}"/>
              </c:ext>
            </c:extLst>
          </c:dPt>
          <c:dPt>
            <c:idx val="2"/>
            <c:spPr>
              <a:solidFill>
                <a:srgbClr val="FFFF00"/>
              </a:solidFill>
            </c:spPr>
            <c:extLst xmlns:c16r2="http://schemas.microsoft.com/office/drawing/2015/06/chart">
              <c:ext xmlns:c16="http://schemas.microsoft.com/office/drawing/2014/chart" uri="{C3380CC4-5D6E-409C-BE32-E72D297353CC}">
                <c16:uniqueId val="{00000005-32F3-42F9-BD8E-26BE0DFBFD3B}"/>
              </c:ext>
            </c:extLst>
          </c:dPt>
          <c:dLbls>
            <c:dLbl>
              <c:idx val="0"/>
              <c:layout/>
              <c:tx>
                <c:rich>
                  <a:bodyPr/>
                  <a:lstStyle/>
                  <a:p>
                    <a:pPr>
                      <a:defRPr sz="1400" b="1"/>
                    </a:pPr>
                    <a:fld id="{88743996-36D7-469A-9E89-2E8AFB4DB652}" type="PERCENTAGE">
                      <a:rPr lang="en-US" sz="1400" b="1"/>
                      <a:pPr>
                        <a:defRPr sz="1400" b="1"/>
                      </a:pPr>
                      <a:t>[PERCENTAGE]</a:t>
                    </a:fld>
                    <a:r>
                      <a:rPr lang="en-US" sz="1400" b="1"/>
                      <a:t> (18/27)</a:t>
                    </a:r>
                  </a:p>
                </c:rich>
              </c:tx>
              <c:spPr/>
              <c:dLblPos val="ctr"/>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32F3-42F9-BD8E-26BE0DFBFD3B}"/>
                </c:ext>
              </c:extLst>
            </c:dLbl>
            <c:dLbl>
              <c:idx val="1"/>
              <c:layout/>
              <c:tx>
                <c:rich>
                  <a:bodyPr/>
                  <a:lstStyle/>
                  <a:p>
                    <a:pPr>
                      <a:defRPr sz="1400" b="1"/>
                    </a:pPr>
                    <a:fld id="{21D7D213-D4C7-4105-8790-457E36D6E4FA}" type="PERCENTAGE">
                      <a:rPr lang="en-US" sz="1400" b="1"/>
                      <a:pPr>
                        <a:defRPr sz="1400" b="1"/>
                      </a:pPr>
                      <a:t>[PERCENTAGE]</a:t>
                    </a:fld>
                    <a:r>
                      <a:rPr lang="en-US" sz="1400" b="1"/>
                      <a:t>(9/27)</a:t>
                    </a:r>
                  </a:p>
                </c:rich>
              </c:tx>
              <c:spPr/>
              <c:dLblPos val="ctr"/>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32F3-42F9-BD8E-26BE0DFBFD3B}"/>
                </c:ext>
              </c:extLst>
            </c:dLbl>
            <c:dLbl>
              <c:idx val="2"/>
              <c:layout>
                <c:manualLayout>
                  <c:x val="4.7814094581815764E-2"/>
                  <c:y val="8.5271319767199177E-2"/>
                </c:manualLayout>
              </c:layout>
              <c:tx>
                <c:rich>
                  <a:bodyPr/>
                  <a:lstStyle/>
                  <a:p>
                    <a:fld id="{6B587390-BCB7-4872-93D5-3708279E76FC}" type="VALUE">
                      <a:rPr lang="en-US"/>
                      <a:pPr/>
                      <a:t>[VALUE]</a:t>
                    </a:fld>
                    <a:r>
                      <a:rPr lang="en-US"/>
                      <a:t> (1/21)</a:t>
                    </a:r>
                  </a:p>
                </c:rich>
              </c:tx>
              <c:dLblPos val="bestFit"/>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32F3-42F9-BD8E-26BE0DFBFD3B}"/>
                </c:ext>
              </c:extLst>
            </c:dLbl>
            <c:spPr>
              <a:noFill/>
              <a:ln>
                <a:noFill/>
              </a:ln>
              <a:effectLst/>
            </c:spPr>
            <c:txPr>
              <a:bodyPr/>
              <a:lstStyle/>
              <a:p>
                <a:pPr>
                  <a:defRPr sz="1400" b="1"/>
                </a:pPr>
                <a:endParaRPr lang="en-US"/>
              </a:p>
            </c:txPr>
            <c:dLblPos val="ctr"/>
            <c:showVal val="1"/>
            <c:showLeaderLines val="1"/>
            <c:extLst xmlns:c16r2="http://schemas.microsoft.com/office/drawing/2015/06/chart">
              <c:ext xmlns:c15="http://schemas.microsoft.com/office/drawing/2012/chart" uri="{CE6537A1-D6FC-4f65-9D91-7224C49458BB}"/>
            </c:extLst>
          </c:dLbls>
          <c:cat>
            <c:strRef>
              <c:f>[2]Overview!$A$1:$A$2</c:f>
              <c:strCache>
                <c:ptCount val="2"/>
                <c:pt idx="0">
                  <c:v>Achieved</c:v>
                </c:pt>
                <c:pt idx="1">
                  <c:v>Not Achieved</c:v>
                </c:pt>
              </c:strCache>
            </c:strRef>
          </c:cat>
          <c:val>
            <c:numRef>
              <c:f>[2]Overview!$B$1:$B$2</c:f>
              <c:numCache>
                <c:formatCode>General</c:formatCode>
                <c:ptCount val="2"/>
                <c:pt idx="0">
                  <c:v>0.67000000000000015</c:v>
                </c:pt>
                <c:pt idx="1">
                  <c:v>0.33000000000000007</c:v>
                </c:pt>
              </c:numCache>
            </c:numRef>
          </c:val>
          <c:extLst xmlns:c16r2="http://schemas.microsoft.com/office/drawing/2015/06/chart">
            <c:ext xmlns:c16="http://schemas.microsoft.com/office/drawing/2014/chart" uri="{C3380CC4-5D6E-409C-BE32-E72D297353CC}">
              <c16:uniqueId val="{00000006-32F3-42F9-BD8E-26BE0DFBFD3B}"/>
            </c:ext>
          </c:extLst>
        </c:ser>
        <c:dLbls>
          <c:showCatName val="1"/>
          <c:showPercent val="1"/>
        </c:dLbls>
      </c:pie3DChart>
    </c:plotArea>
    <c:legend>
      <c:legendPos val="b"/>
      <c:layout/>
      <c:txPr>
        <a:bodyPr/>
        <a:lstStyle/>
        <a:p>
          <a:pPr>
            <a:defRPr sz="1200" b="1"/>
          </a:pPr>
          <a:endParaRPr lang="en-US"/>
        </a:p>
      </c:txPr>
    </c:legend>
    <c:plotVisOnly val="1"/>
    <c:dispBlanksAs val="zero"/>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000" dirty="0">
                <a:latin typeface="Gill Sans"/>
                <a:cs typeface="Gill Sans"/>
              </a:rPr>
              <a:t>DEPARTMENT OF ARTS AND CULTURE</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A1CA17-33AF-43C5-86C1-13325E063178}" type="datetime1">
              <a:rPr lang="en-US" sz="900" smtClean="0">
                <a:latin typeface="Gill Sans"/>
              </a:rPr>
              <a:pPr/>
              <a:t>2/16/2022</a:t>
            </a:fld>
            <a:endParaRPr lang="en-US" sz="900" dirty="0">
              <a:latin typeface="Gill Sans"/>
              <a:cs typeface="Gill Sans"/>
            </a:endParaRPr>
          </a:p>
        </p:txBody>
      </p:sp>
      <p:sp>
        <p:nvSpPr>
          <p:cNvPr id="4" name="Footer Placeholder 3"/>
          <p:cNvSpPr>
            <a:spLocks noGrp="1"/>
          </p:cNvSpPr>
          <p:nvPr>
            <p:ph type="ftr" sz="quarter" idx="2"/>
          </p:nvPr>
        </p:nvSpPr>
        <p:spPr>
          <a:xfrm>
            <a:off x="0" y="8686800"/>
            <a:ext cx="2971800" cy="457200"/>
          </a:xfrm>
          <a:prstGeom prst="rect">
            <a:avLst/>
          </a:prstGeom>
        </p:spPr>
        <p:txBody>
          <a:bodyPr vert="horz" lIns="91440" tIns="45720" rIns="91440" bIns="45720" rtlCol="0" anchor="t"/>
          <a:lstStyle>
            <a:lvl1pPr algn="l">
              <a:defRPr sz="1200"/>
            </a:lvl1pPr>
          </a:lstStyle>
          <a:p>
            <a:r>
              <a:rPr lang="en-US" sz="900" dirty="0">
                <a:latin typeface="Calibri (Body)"/>
                <a:cs typeface="Calibri (Body)"/>
              </a:rPr>
              <a:t>INSERT YOUR THEME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DEPARTMENT OF ARTS AND CULTURE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1287B-E0C4-4046-8331-5BD19A500867}" type="datetime1">
              <a:rPr lang="en-US" smtClean="0"/>
              <a:pPr/>
              <a:t>2/16/2022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DEPARTMENT OF ARTS AND CULTURE</a:t>
            </a:r>
            <a:endParaRPr lang="en-US" dirty="0"/>
          </a:p>
        </p:txBody>
      </p:sp>
      <p:sp>
        <p:nvSpPr>
          <p:cNvPr id="5" name="Date Placeholder 4"/>
          <p:cNvSpPr>
            <a:spLocks noGrp="1"/>
          </p:cNvSpPr>
          <p:nvPr>
            <p:ph type="dt" idx="11"/>
          </p:nvPr>
        </p:nvSpPr>
        <p:spPr/>
        <p:txBody>
          <a:bodyPr/>
          <a:lstStyle/>
          <a:p>
            <a:fld id="{E1D1287B-E0C4-4046-8331-5BD19A500867}"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a:t>
            </a:fld>
            <a:endParaRPr lang="en-US" dirty="0"/>
          </a:p>
        </p:txBody>
      </p:sp>
    </p:spTree>
    <p:extLst>
      <p:ext uri="{BB962C8B-B14F-4D97-AF65-F5344CB8AC3E}">
        <p14:creationId xmlns:p14="http://schemas.microsoft.com/office/powerpoint/2010/main" xmlns="" val="2682514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39DE77AF-6A11-4702-B49F-43A4561E9981}"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22</a:t>
            </a:fld>
            <a:endParaRPr lang="en-US" dirty="0"/>
          </a:p>
        </p:txBody>
      </p:sp>
    </p:spTree>
    <p:extLst>
      <p:ext uri="{BB962C8B-B14F-4D97-AF65-F5344CB8AC3E}">
        <p14:creationId xmlns:p14="http://schemas.microsoft.com/office/powerpoint/2010/main" xmlns="" val="809606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DDE2DF34-6E9B-46DF-A59C-98E8FDF6AE84}"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xmlns="" val="470861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39DE77AF-6A11-4702-B49F-43A4561E9981}"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24</a:t>
            </a:fld>
            <a:endParaRPr lang="en-US" dirty="0"/>
          </a:p>
        </p:txBody>
      </p:sp>
    </p:spTree>
    <p:extLst>
      <p:ext uri="{BB962C8B-B14F-4D97-AF65-F5344CB8AC3E}">
        <p14:creationId xmlns:p14="http://schemas.microsoft.com/office/powerpoint/2010/main" xmlns="" val="783746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B08A1C0D-1D70-454B-A987-536731B4B6C3}"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25</a:t>
            </a:fld>
            <a:endParaRPr lang="en-US" dirty="0"/>
          </a:p>
        </p:txBody>
      </p:sp>
    </p:spTree>
    <p:extLst>
      <p:ext uri="{BB962C8B-B14F-4D97-AF65-F5344CB8AC3E}">
        <p14:creationId xmlns:p14="http://schemas.microsoft.com/office/powerpoint/2010/main" xmlns="" val="3709243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3A8CCED1-03EA-4630-ACE8-F11E874C8AB9}"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27</a:t>
            </a:fld>
            <a:endParaRPr lang="en-US" dirty="0"/>
          </a:p>
        </p:txBody>
      </p:sp>
    </p:spTree>
    <p:extLst>
      <p:ext uri="{BB962C8B-B14F-4D97-AF65-F5344CB8AC3E}">
        <p14:creationId xmlns:p14="http://schemas.microsoft.com/office/powerpoint/2010/main" xmlns="" val="3707767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DEPARTMENT OF ARTS AND CULTURE</a:t>
            </a:r>
            <a:endParaRPr lang="en-US" dirty="0"/>
          </a:p>
        </p:txBody>
      </p:sp>
      <p:sp>
        <p:nvSpPr>
          <p:cNvPr id="5" name="Date Placeholder 4"/>
          <p:cNvSpPr>
            <a:spLocks noGrp="1"/>
          </p:cNvSpPr>
          <p:nvPr>
            <p:ph type="dt" idx="11"/>
          </p:nvPr>
        </p:nvSpPr>
        <p:spPr/>
        <p:txBody>
          <a:bodyPr/>
          <a:lstStyle/>
          <a:p>
            <a:fld id="{E1D1287B-E0C4-4046-8331-5BD19A500867}"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39</a:t>
            </a:fld>
            <a:endParaRPr lang="en-US" dirty="0"/>
          </a:p>
        </p:txBody>
      </p:sp>
    </p:spTree>
    <p:extLst>
      <p:ext uri="{BB962C8B-B14F-4D97-AF65-F5344CB8AC3E}">
        <p14:creationId xmlns:p14="http://schemas.microsoft.com/office/powerpoint/2010/main" xmlns="" val="3905203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38ACC1E0-3190-4E29-B721-B26861E939A3}"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xmlns="" val="1289690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5916E11D-577E-47AC-8788-43CF460EBC8C}"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xmlns="" val="1464095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5916E11D-577E-47AC-8788-43CF460EBC8C}"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xmlns="" val="1356469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A690A6FB-20AC-4283-8887-E413DD1956E4}"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xmlns="" val="377303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DEPARTMENT OF ARTS AND CULTURE</a:t>
            </a:r>
            <a:endParaRPr lang="en-US" dirty="0"/>
          </a:p>
        </p:txBody>
      </p:sp>
      <p:sp>
        <p:nvSpPr>
          <p:cNvPr id="5" name="Date Placeholder 4"/>
          <p:cNvSpPr>
            <a:spLocks noGrp="1"/>
          </p:cNvSpPr>
          <p:nvPr>
            <p:ph type="dt" idx="11"/>
          </p:nvPr>
        </p:nvSpPr>
        <p:spPr/>
        <p:txBody>
          <a:bodyPr/>
          <a:lstStyle/>
          <a:p>
            <a:fld id="{5A122D7A-519E-4F91-9EBC-6660E9A0F509}"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dirty="0"/>
          </a:p>
        </p:txBody>
      </p:sp>
    </p:spTree>
    <p:extLst>
      <p:ext uri="{BB962C8B-B14F-4D97-AF65-F5344CB8AC3E}">
        <p14:creationId xmlns:p14="http://schemas.microsoft.com/office/powerpoint/2010/main" xmlns="" val="3422560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A690A6FB-20AC-4283-8887-E413DD1956E4}"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xmlns="" val="3957276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A690A6FB-20AC-4283-8887-E413DD1956E4}"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xmlns="" val="66305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solidFill>
                  <a:prstClr val="black"/>
                </a:solidFill>
              </a:rPr>
              <a:t>DEPARTMENT OF ARTS AND CULTURE</a:t>
            </a:r>
          </a:p>
        </p:txBody>
      </p:sp>
      <p:sp>
        <p:nvSpPr>
          <p:cNvPr id="5" name="Date Placeholder 4"/>
          <p:cNvSpPr>
            <a:spLocks noGrp="1"/>
          </p:cNvSpPr>
          <p:nvPr>
            <p:ph type="dt" idx="11"/>
          </p:nvPr>
        </p:nvSpPr>
        <p:spPr/>
        <p:txBody>
          <a:bodyPr/>
          <a:lstStyle/>
          <a:p>
            <a:fld id="{A690A6FB-20AC-4283-8887-E413DD1956E4}" type="datetime1">
              <a:rPr lang="en-US" smtClean="0">
                <a:solidFill>
                  <a:prstClr val="black"/>
                </a:solidFill>
              </a:rPr>
              <a:pPr/>
              <a:t>2/16/2022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xmlns="" val="2569380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2/16/2022</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63</a:t>
            </a:fld>
            <a:endParaRPr lang="en-US"/>
          </a:p>
        </p:txBody>
      </p:sp>
    </p:spTree>
    <p:extLst>
      <p:ext uri="{BB962C8B-B14F-4D97-AF65-F5344CB8AC3E}">
        <p14:creationId xmlns:p14="http://schemas.microsoft.com/office/powerpoint/2010/main" xmlns="" val="2259580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2/16/2022</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64</a:t>
            </a:fld>
            <a:endParaRPr lang="en-US"/>
          </a:p>
        </p:txBody>
      </p:sp>
    </p:spTree>
    <p:extLst>
      <p:ext uri="{BB962C8B-B14F-4D97-AF65-F5344CB8AC3E}">
        <p14:creationId xmlns:p14="http://schemas.microsoft.com/office/powerpoint/2010/main" xmlns="" val="627705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2/16/2022</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65</a:t>
            </a:fld>
            <a:endParaRPr lang="en-US"/>
          </a:p>
        </p:txBody>
      </p:sp>
    </p:spTree>
    <p:extLst>
      <p:ext uri="{BB962C8B-B14F-4D97-AF65-F5344CB8AC3E}">
        <p14:creationId xmlns:p14="http://schemas.microsoft.com/office/powerpoint/2010/main" xmlns="" val="385497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DEPARTMENT OF ARTS AND CULTURE</a:t>
            </a:r>
            <a:endParaRPr lang="en-US" dirty="0"/>
          </a:p>
        </p:txBody>
      </p:sp>
      <p:sp>
        <p:nvSpPr>
          <p:cNvPr id="5" name="Date Placeholder 4"/>
          <p:cNvSpPr>
            <a:spLocks noGrp="1"/>
          </p:cNvSpPr>
          <p:nvPr>
            <p:ph type="dt" idx="11"/>
          </p:nvPr>
        </p:nvSpPr>
        <p:spPr/>
        <p:txBody>
          <a:bodyPr/>
          <a:lstStyle/>
          <a:p>
            <a:fld id="{448B93E1-DCB0-498F-B575-00A45416976C}"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xmlns="" val="2534944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F1608670-840B-4E25-B7E5-575E20C442F1}"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xmlns="" val="252900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F1608670-840B-4E25-B7E5-575E20C442F1}"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15</a:t>
            </a:fld>
            <a:endParaRPr lang="en-US" dirty="0"/>
          </a:p>
        </p:txBody>
      </p:sp>
    </p:spTree>
    <p:extLst>
      <p:ext uri="{BB962C8B-B14F-4D97-AF65-F5344CB8AC3E}">
        <p14:creationId xmlns:p14="http://schemas.microsoft.com/office/powerpoint/2010/main" xmlns="" val="4223774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26257BB6-D7EC-4D0B-9C75-09D72A188174}"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xmlns="" val="120535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F163A0A4-68C7-4CBC-8D48-9C8F52322B6A}"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18</a:t>
            </a:fld>
            <a:endParaRPr lang="en-US" dirty="0"/>
          </a:p>
        </p:txBody>
      </p:sp>
    </p:spTree>
    <p:extLst>
      <p:ext uri="{BB962C8B-B14F-4D97-AF65-F5344CB8AC3E}">
        <p14:creationId xmlns:p14="http://schemas.microsoft.com/office/powerpoint/2010/main" xmlns="" val="911628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614ED7A-73BD-48F0-8941-5A5E90F90554}"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19</a:t>
            </a:fld>
            <a:endParaRPr lang="en-US" dirty="0"/>
          </a:p>
        </p:txBody>
      </p:sp>
    </p:spTree>
    <p:extLst>
      <p:ext uri="{BB962C8B-B14F-4D97-AF65-F5344CB8AC3E}">
        <p14:creationId xmlns:p14="http://schemas.microsoft.com/office/powerpoint/2010/main" xmlns="" val="2900889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39DE77AF-6A11-4702-B49F-43A4561E9981}" type="datetime1">
              <a:rPr lang="en-US" smtClean="0"/>
              <a:pPr/>
              <a:t>2/16/2022</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21</a:t>
            </a:fld>
            <a:endParaRPr lang="en-US" dirty="0"/>
          </a:p>
        </p:txBody>
      </p:sp>
    </p:spTree>
    <p:extLst>
      <p:ext uri="{BB962C8B-B14F-4D97-AF65-F5344CB8AC3E}">
        <p14:creationId xmlns:p14="http://schemas.microsoft.com/office/powerpoint/2010/main" xmlns="" val="1360791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eservices.gov.z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926" y="3140968"/>
            <a:ext cx="8172249" cy="721140"/>
          </a:xfrm>
        </p:spPr>
        <p:txBody>
          <a:bodyPr>
            <a:normAutofit fontScale="90000"/>
          </a:bodyPr>
          <a:lstStyle/>
          <a:p>
            <a:pPr algn="ctr"/>
            <a:r>
              <a:rPr lang="en-ZA" sz="3600" cap="all" dirty="0">
                <a:solidFill>
                  <a:prstClr val="white"/>
                </a:solidFill>
                <a:latin typeface="Calibri"/>
              </a:rPr>
              <a:t>second QUARTER PERFORMANCE REPORT</a:t>
            </a:r>
            <a:endParaRPr lang="en-ZA" dirty="0"/>
          </a:p>
        </p:txBody>
      </p:sp>
      <p:sp>
        <p:nvSpPr>
          <p:cNvPr id="11" name="Rectangle 10"/>
          <p:cNvSpPr/>
          <p:nvPr/>
        </p:nvSpPr>
        <p:spPr>
          <a:xfrm>
            <a:off x="323528" y="4639300"/>
            <a:ext cx="8374898" cy="1670020"/>
          </a:xfrm>
          <a:prstGeom prst="rect">
            <a:avLst/>
          </a:prstGeom>
        </p:spPr>
        <p:txBody>
          <a:bodyPr wrap="square">
            <a:noAutofit/>
          </a:bodyPr>
          <a:lstStyle/>
          <a:p>
            <a:pPr algn="ctr">
              <a:spcAft>
                <a:spcPts val="600"/>
              </a:spcAft>
            </a:pPr>
            <a:r>
              <a:rPr lang="en-US" sz="2400" b="1" dirty="0">
                <a:solidFill>
                  <a:srgbClr val="F5981B"/>
                </a:solidFill>
                <a:latin typeface="+mj-lt"/>
                <a:cs typeface="Arial"/>
              </a:rPr>
              <a:t>PRESENTED BY: </a:t>
            </a:r>
          </a:p>
          <a:p>
            <a:pPr algn="ctr">
              <a:spcAft>
                <a:spcPts val="600"/>
              </a:spcAft>
            </a:pPr>
            <a:r>
              <a:rPr lang="en-US" sz="2400" b="1" dirty="0">
                <a:solidFill>
                  <a:srgbClr val="F5981B"/>
                </a:solidFill>
                <a:latin typeface="+mj-lt"/>
                <a:cs typeface="Arial"/>
              </a:rPr>
              <a:t>DIRECTOR-GENERAL: SPORT, ARTS AND CULTURE</a:t>
            </a:r>
            <a:endParaRPr lang="en-ZA" sz="2400" b="1" dirty="0">
              <a:solidFill>
                <a:srgbClr val="F5981B"/>
              </a:solidFill>
              <a:latin typeface="+mj-lt"/>
              <a:cs typeface="Arial"/>
            </a:endParaRPr>
          </a:p>
          <a:p>
            <a:pPr algn="ctr">
              <a:spcAft>
                <a:spcPts val="600"/>
              </a:spcAft>
            </a:pPr>
            <a:r>
              <a:rPr lang="en-ZA" sz="2400" b="1" dirty="0">
                <a:solidFill>
                  <a:srgbClr val="F5981B"/>
                </a:solidFill>
                <a:latin typeface="+mj-lt"/>
                <a:cs typeface="Arial"/>
              </a:rPr>
              <a:t>DATE: 11 FEBRUARY 2022</a:t>
            </a:r>
            <a:r>
              <a:rPr lang="en-ZA" sz="2400" b="1" dirty="0">
                <a:solidFill>
                  <a:srgbClr val="FF0000"/>
                </a:solidFill>
                <a:latin typeface="+mj-lt"/>
                <a:cs typeface="Arial"/>
              </a:rPr>
              <a:t> </a:t>
            </a:r>
          </a:p>
          <a:p>
            <a:pPr algn="ctr">
              <a:spcAft>
                <a:spcPts val="600"/>
              </a:spcAft>
            </a:pPr>
            <a:endParaRPr lang="en-ZA" sz="1400" b="1" dirty="0">
              <a:latin typeface="+mj-lt"/>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78137" y="1916832"/>
            <a:ext cx="8229600" cy="2376264"/>
          </a:xfrm>
        </p:spPr>
        <p:txBody>
          <a:bodyPr>
            <a:noAutofit/>
          </a:bodyPr>
          <a:lstStyle/>
          <a:p>
            <a:pPr lvl="0" algn="ctr" defTabSz="457200" eaLnBrk="0" fontAlgn="base" hangingPunct="0">
              <a:spcBef>
                <a:spcPct val="20000"/>
              </a:spcBef>
              <a:spcAft>
                <a:spcPct val="0"/>
              </a:spcAft>
              <a:defRPr/>
            </a:pPr>
            <a:r>
              <a:rPr lang="en-ZA" cap="all" dirty="0">
                <a:solidFill>
                  <a:schemeClr val="accent6"/>
                </a:solidFill>
                <a:latin typeface="Calibri"/>
                <a:ea typeface="+mn-ea"/>
              </a:rPr>
              <a:t/>
            </a:r>
            <a:br>
              <a:rPr lang="en-ZA" cap="all" dirty="0">
                <a:solidFill>
                  <a:schemeClr val="accent6"/>
                </a:solidFill>
                <a:latin typeface="Calibri"/>
                <a:ea typeface="+mn-ea"/>
              </a:rPr>
            </a:br>
            <a:r>
              <a:rPr lang="en-ZA" sz="3200" cap="all" dirty="0">
                <a:solidFill>
                  <a:schemeClr val="accent6"/>
                </a:solidFill>
                <a:latin typeface="Calibri"/>
                <a:ea typeface="+mn-ea"/>
              </a:rPr>
              <a:t>Overview of Programme-Specific Performance </a:t>
            </a:r>
            <a:r>
              <a:rPr lang="en-ZA" cap="all" dirty="0">
                <a:solidFill>
                  <a:schemeClr val="accent6"/>
                </a:solidFill>
                <a:latin typeface="Calibri"/>
                <a:ea typeface="+mn-ea"/>
              </a:rPr>
              <a:t/>
            </a:r>
            <a:br>
              <a:rPr lang="en-ZA" cap="all" dirty="0">
                <a:solidFill>
                  <a:schemeClr val="accent6"/>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endParaRPr lang="en-US" dirty="0"/>
          </a:p>
        </p:txBody>
      </p:sp>
    </p:spTree>
    <p:extLst>
      <p:ext uri="{BB962C8B-B14F-4D97-AF65-F5344CB8AC3E}">
        <p14:creationId xmlns:p14="http://schemas.microsoft.com/office/powerpoint/2010/main" xmlns="" val="103947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077200" y="6172200"/>
            <a:ext cx="815280" cy="425152"/>
          </a:xfrm>
        </p:spPr>
        <p:txBody>
          <a:bodyPr/>
          <a:lstStyle/>
          <a:p>
            <a:pPr algn="ctr"/>
            <a:r>
              <a:rPr lang="en-US" sz="900" b="1" dirty="0">
                <a:solidFill>
                  <a:schemeClr val="tx1"/>
                </a:solidFill>
              </a:rPr>
              <a:t>11</a:t>
            </a:r>
            <a:endParaRPr lang="en-ZA" sz="900" b="1" dirty="0">
              <a:solidFill>
                <a:schemeClr val="tx1"/>
              </a:solidFill>
            </a:endParaRPr>
          </a:p>
        </p:txBody>
      </p:sp>
      <p:pic>
        <p:nvPicPr>
          <p:cNvPr id="2050" name="Chart 1"/>
          <p:cNvPicPr>
            <a:picLocks noChangeArrowheads="1"/>
          </p:cNvPicPr>
          <p:nvPr/>
        </p:nvPicPr>
        <p:blipFill>
          <a:blip r:embed="rId3" cstate="print">
            <a:extLst>
              <a:ext uri="{28A0092B-C50C-407E-A947-70E740481C1C}">
                <a14:useLocalDpi xmlns:a14="http://schemas.microsoft.com/office/drawing/2010/main" xmlns="" val="0"/>
              </a:ext>
            </a:extLst>
          </a:blip>
          <a:srcRect b="-40"/>
          <a:stretch>
            <a:fillRect/>
          </a:stretch>
        </p:blipFill>
        <p:spPr bwMode="auto">
          <a:xfrm>
            <a:off x="179512" y="980728"/>
            <a:ext cx="8784976" cy="4824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179512" y="131148"/>
            <a:ext cx="8856984" cy="584775"/>
          </a:xfrm>
          <a:prstGeom prst="rect">
            <a:avLst/>
          </a:prstGeom>
        </p:spPr>
        <p:txBody>
          <a:bodyPr wrap="square">
            <a:spAutoFit/>
          </a:bodyPr>
          <a:lstStyle/>
          <a:p>
            <a:pPr algn="ctr"/>
            <a:r>
              <a:rPr lang="en-US" sz="3200" b="1" dirty="0">
                <a:solidFill>
                  <a:srgbClr val="F5981B"/>
                </a:solidFill>
                <a:latin typeface="Arial"/>
                <a:ea typeface="+mj-ea"/>
                <a:cs typeface="Arial"/>
              </a:rPr>
              <a:t>PROGRAMME SPECIFIC PERFORMANCE </a:t>
            </a:r>
            <a:endParaRPr lang="en-ZA" dirty="0"/>
          </a:p>
        </p:txBody>
      </p:sp>
    </p:spTree>
    <p:extLst>
      <p:ext uri="{BB962C8B-B14F-4D97-AF65-F5344CB8AC3E}">
        <p14:creationId xmlns:p14="http://schemas.microsoft.com/office/powerpoint/2010/main" xmlns="" val="870827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solidFill>
                <a:latin typeface="+mj-lt"/>
                <a:ea typeface="+mj-ea"/>
              </a:rPr>
              <a:t>Programme-specific performance </a:t>
            </a:r>
            <a:endParaRPr lang="en-ZA" sz="3200" dirty="0">
              <a:solidFill>
                <a:schemeClr val="accent6"/>
              </a:solidFill>
              <a:latin typeface="+mj-lt"/>
            </a:endParaRPr>
          </a:p>
        </p:txBody>
      </p:sp>
    </p:spTree>
    <p:extLst>
      <p:ext uri="{BB962C8B-B14F-4D97-AF65-F5344CB8AC3E}">
        <p14:creationId xmlns:p14="http://schemas.microsoft.com/office/powerpoint/2010/main" xmlns="" val="410991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964"/>
            <a:ext cx="8229600" cy="710952"/>
          </a:xfrm>
        </p:spPr>
        <p:txBody>
          <a:bodyPr>
            <a:normAutofit/>
          </a:bodyPr>
          <a:lstStyle/>
          <a:p>
            <a:pPr algn="ctr"/>
            <a:r>
              <a:rPr lang="en-US" sz="3200" dirty="0">
                <a:solidFill>
                  <a:schemeClr val="accent6"/>
                </a:solidFill>
                <a:ea typeface="MS PGothic" pitchFamily="34" charset="-128"/>
                <a:cs typeface="Arial" pitchFamily="34" charset="0"/>
              </a:rPr>
              <a:t>PROGRAMME 1: ADMINISTRATION</a:t>
            </a:r>
            <a:endParaRPr lang="en-ZA" sz="3200" dirty="0"/>
          </a:p>
        </p:txBody>
      </p:sp>
      <p:sp>
        <p:nvSpPr>
          <p:cNvPr id="3" name="Content Placeholder 2"/>
          <p:cNvSpPr>
            <a:spLocks noGrp="1"/>
          </p:cNvSpPr>
          <p:nvPr>
            <p:ph idx="1"/>
          </p:nvPr>
        </p:nvSpPr>
        <p:spPr>
          <a:xfrm>
            <a:off x="179512" y="908719"/>
            <a:ext cx="8784976" cy="4968553"/>
          </a:xfrm>
        </p:spPr>
        <p:txBody>
          <a:bodyPr>
            <a:normAutofit/>
          </a:bodyPr>
          <a:lstStyle/>
          <a:p>
            <a:pPr marL="0" indent="0">
              <a:buNone/>
            </a:pPr>
            <a:r>
              <a:rPr lang="en-GB" sz="1400" dirty="0">
                <a:solidFill>
                  <a:schemeClr val="tx1"/>
                </a:solidFill>
                <a:latin typeface="+mn-lt"/>
              </a:rPr>
              <a:t>Purpose:  </a:t>
            </a:r>
            <a:r>
              <a:rPr lang="en-GB" sz="1400" b="0" dirty="0">
                <a:solidFill>
                  <a:schemeClr val="tx1"/>
                </a:solidFill>
                <a:latin typeface="+mn-lt"/>
              </a:rPr>
              <a:t>Provide strategic leadership, management and support services to the Department.</a:t>
            </a:r>
          </a:p>
          <a:p>
            <a:pPr marL="0" indent="0">
              <a:buNone/>
            </a:pPr>
            <a:endParaRPr lang="en-GB" sz="1400" b="0" dirty="0">
              <a:solidFill>
                <a:schemeClr val="tx1"/>
              </a:solidFill>
              <a:latin typeface="+mn-lt"/>
            </a:endParaRPr>
          </a:p>
          <a:p>
            <a:pPr marL="0" indent="0">
              <a:buNone/>
            </a:pPr>
            <a:r>
              <a:rPr lang="en-GB" sz="1400" dirty="0">
                <a:solidFill>
                  <a:schemeClr val="tx1"/>
                </a:solidFill>
                <a:latin typeface="+mn-lt"/>
              </a:rPr>
              <a:t>The programme has the following sub-programmes:</a:t>
            </a:r>
          </a:p>
          <a:p>
            <a:pPr marL="0" indent="0">
              <a:buNone/>
            </a:pPr>
            <a:endParaRPr lang="en-GB" sz="1400" dirty="0">
              <a:solidFill>
                <a:schemeClr val="tx1"/>
              </a:solidFill>
              <a:latin typeface="+mn-lt"/>
            </a:endParaRPr>
          </a:p>
          <a:p>
            <a:pPr>
              <a:buFont typeface="Wingdings" panose="05000000000000000000" pitchFamily="2" charset="2"/>
              <a:buChar char="§"/>
            </a:pPr>
            <a:r>
              <a:rPr lang="en-GB" sz="1400" b="0" dirty="0">
                <a:solidFill>
                  <a:schemeClr val="tx1"/>
                </a:solidFill>
                <a:latin typeface="+mn-lt"/>
              </a:rPr>
              <a:t>Ministry </a:t>
            </a:r>
          </a:p>
          <a:p>
            <a:pPr>
              <a:buFont typeface="Wingdings" panose="05000000000000000000" pitchFamily="2" charset="2"/>
              <a:buChar char="§"/>
            </a:pPr>
            <a:r>
              <a:rPr lang="en-GB" sz="1400" b="0" dirty="0">
                <a:solidFill>
                  <a:schemeClr val="tx1"/>
                </a:solidFill>
                <a:latin typeface="+mn-lt"/>
              </a:rPr>
              <a:t>Management </a:t>
            </a:r>
          </a:p>
          <a:p>
            <a:pPr>
              <a:buFont typeface="Wingdings" panose="05000000000000000000" pitchFamily="2" charset="2"/>
              <a:buChar char="§"/>
            </a:pPr>
            <a:r>
              <a:rPr lang="en-GB" sz="1400" b="0" dirty="0">
                <a:solidFill>
                  <a:schemeClr val="tx1"/>
                </a:solidFill>
                <a:latin typeface="+mn-lt"/>
              </a:rPr>
              <a:t>Strategic Management and Planning</a:t>
            </a:r>
          </a:p>
          <a:p>
            <a:pPr>
              <a:buFont typeface="Wingdings" panose="05000000000000000000" pitchFamily="2" charset="2"/>
              <a:buChar char="§"/>
            </a:pPr>
            <a:r>
              <a:rPr lang="en-GB" sz="1400" b="0" dirty="0">
                <a:solidFill>
                  <a:schemeClr val="tx1"/>
                </a:solidFill>
                <a:latin typeface="+mn-lt"/>
              </a:rPr>
              <a:t>Corporate Services </a:t>
            </a:r>
          </a:p>
          <a:p>
            <a:pPr>
              <a:buFont typeface="Wingdings" panose="05000000000000000000" pitchFamily="2" charset="2"/>
              <a:buChar char="§"/>
            </a:pPr>
            <a:r>
              <a:rPr lang="en-GB" sz="1400" b="0" dirty="0">
                <a:solidFill>
                  <a:schemeClr val="tx1"/>
                </a:solidFill>
                <a:latin typeface="+mn-lt"/>
              </a:rPr>
              <a:t>Office of the Chief Financial Officer</a:t>
            </a:r>
          </a:p>
          <a:p>
            <a:pPr marL="0" indent="0">
              <a:buNone/>
            </a:pPr>
            <a:endParaRPr lang="en-GB" sz="1400" b="0" dirty="0">
              <a:solidFill>
                <a:schemeClr val="tx1"/>
              </a:solidFill>
              <a:latin typeface="+mn-lt"/>
            </a:endParaRPr>
          </a:p>
          <a:p>
            <a:pPr marL="0" indent="0" algn="just">
              <a:buNone/>
            </a:pPr>
            <a:r>
              <a:rPr lang="en-GB" sz="1400" b="0" dirty="0">
                <a:solidFill>
                  <a:schemeClr val="tx1"/>
                </a:solidFill>
                <a:latin typeface="+mn-lt"/>
              </a:rPr>
              <a:t>Programme 1 focuses on ensuring effective and efficient administration, and brings together a range of administrative and support functions.  These work collectively to help the Department to plan by offering expert knowledge, professional advice and effective internal controls. The programme has experienced minimal target and budget adjustments as a result of the Covid-19 pandemic. </a:t>
            </a:r>
            <a:endParaRPr lang="en-ZA" dirty="0"/>
          </a:p>
        </p:txBody>
      </p:sp>
      <p:sp>
        <p:nvSpPr>
          <p:cNvPr id="4" name="Slide Number Placeholder 3"/>
          <p:cNvSpPr>
            <a:spLocks noGrp="1"/>
          </p:cNvSpPr>
          <p:nvPr>
            <p:ph type="sldNum" sz="quarter" idx="4"/>
          </p:nvPr>
        </p:nvSpPr>
        <p:spPr>
          <a:xfrm>
            <a:off x="7973604" y="5968012"/>
            <a:ext cx="730424" cy="360040"/>
          </a:xfrm>
        </p:spPr>
        <p:txBody>
          <a:bodyPr/>
          <a:lstStyle/>
          <a:p>
            <a:pPr algn="ctr"/>
            <a:r>
              <a:rPr lang="en-ZA" sz="900" b="1" dirty="0"/>
              <a:t>13</a:t>
            </a:r>
          </a:p>
        </p:txBody>
      </p:sp>
    </p:spTree>
    <p:extLst>
      <p:ext uri="{BB962C8B-B14F-4D97-AF65-F5344CB8AC3E}">
        <p14:creationId xmlns:p14="http://schemas.microsoft.com/office/powerpoint/2010/main" xmlns="" val="477638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33" y="72978"/>
            <a:ext cx="8496943" cy="528253"/>
          </a:xfrm>
        </p:spPr>
        <p:txBody>
          <a:bodyPr>
            <a:noAutofit/>
          </a:bodyPr>
          <a:lstStyle/>
          <a:p>
            <a:pPr algn="ctr"/>
            <a:r>
              <a:rPr lang="en-US" sz="2800" dirty="0">
                <a:solidFill>
                  <a:schemeClr val="accent6"/>
                </a:solidFill>
                <a:latin typeface="+mj-lt"/>
                <a:ea typeface="MS PGothic" pitchFamily="34" charset="-128"/>
                <a:cs typeface="Arial" pitchFamily="34" charset="0"/>
              </a:rPr>
              <a:t>PROGRAMME 1: ADMINISTRATION….</a:t>
            </a:r>
            <a:r>
              <a:rPr lang="en-US" sz="2800" dirty="0" err="1">
                <a:solidFill>
                  <a:schemeClr val="accent6"/>
                </a:solidFill>
                <a:latin typeface="+mj-lt"/>
                <a:ea typeface="MS PGothic" pitchFamily="34" charset="-128"/>
                <a:cs typeface="Arial" pitchFamily="34" charset="0"/>
              </a:rPr>
              <a:t>Cont</a:t>
            </a:r>
            <a:endParaRPr lang="en-ZA" sz="28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24634936"/>
              </p:ext>
            </p:extLst>
          </p:nvPr>
        </p:nvGraphicFramePr>
        <p:xfrm>
          <a:off x="102323" y="875779"/>
          <a:ext cx="9000508" cy="4608512"/>
        </p:xfrm>
        <a:graphic>
          <a:graphicData uri="http://schemas.openxmlformats.org/drawingml/2006/table">
            <a:tbl>
              <a:tblPr firstRow="1" bandRow="1">
                <a:tableStyleId>{93296810-A885-4BE3-A3E7-6D5BEEA58F35}</a:tableStyleId>
              </a:tblPr>
              <a:tblGrid>
                <a:gridCol w="1044901">
                  <a:extLst>
                    <a:ext uri="{9D8B030D-6E8A-4147-A177-3AD203B41FA5}">
                      <a16:colId xmlns:a16="http://schemas.microsoft.com/office/drawing/2014/main" xmlns="" val="2436631961"/>
                    </a:ext>
                  </a:extLst>
                </a:gridCol>
                <a:gridCol w="1624576">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2016224">
                  <a:extLst>
                    <a:ext uri="{9D8B030D-6E8A-4147-A177-3AD203B41FA5}">
                      <a16:colId xmlns:a16="http://schemas.microsoft.com/office/drawing/2014/main" xmlns="" val="20003"/>
                    </a:ext>
                  </a:extLst>
                </a:gridCol>
                <a:gridCol w="1267046">
                  <a:extLst>
                    <a:ext uri="{9D8B030D-6E8A-4147-A177-3AD203B41FA5}">
                      <a16:colId xmlns:a16="http://schemas.microsoft.com/office/drawing/2014/main" xmlns="" val="20004"/>
                    </a:ext>
                  </a:extLst>
                </a:gridCol>
                <a:gridCol w="1319569">
                  <a:extLst>
                    <a:ext uri="{9D8B030D-6E8A-4147-A177-3AD203B41FA5}">
                      <a16:colId xmlns:a16="http://schemas.microsoft.com/office/drawing/2014/main" xmlns="" val="3106084312"/>
                    </a:ext>
                  </a:extLst>
                </a:gridCol>
              </a:tblGrid>
              <a:tr h="8251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a:t>
                      </a:r>
                      <a:r>
                        <a:rPr kumimoji="0" lang="en-US" sz="1100" u="none" strike="noStrike" kern="1200" cap="none" spc="0" normalizeH="0" baseline="30000" noProof="0" dirty="0">
                          <a:ln>
                            <a:noFill/>
                          </a:ln>
                          <a:effectLst/>
                          <a:uLnTx/>
                          <a:uFillTx/>
                          <a:latin typeface="+mn-lt"/>
                        </a:rPr>
                        <a:t>st</a:t>
                      </a:r>
                      <a:r>
                        <a:rPr kumimoji="0" lang="en-US" sz="1100" u="none" strike="noStrike" kern="1200" cap="none" spc="0" normalizeH="0" baseline="0" noProof="0" dirty="0">
                          <a:ln>
                            <a:noFill/>
                          </a:ln>
                          <a:effectLst/>
                          <a:uLnTx/>
                          <a:uFillTx/>
                          <a:latin typeface="+mn-lt"/>
                        </a:rPr>
                        <a:t>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0089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kern="1200" dirty="0">
                          <a:effectLst/>
                          <a:latin typeface="+mn-lt"/>
                        </a:rPr>
                        <a:t>ADMIN 1.1</a:t>
                      </a:r>
                      <a:endParaRPr lang="en-GB" sz="11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8263" indent="-136525" algn="just">
                        <a:lnSpc>
                          <a:spcPct val="10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Percentage of</a:t>
                      </a:r>
                    </a:p>
                    <a:p>
                      <a:pPr marL="68263" indent="-136525" algn="just">
                        <a:lnSpc>
                          <a:spcPct val="10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interns enrolled</a:t>
                      </a:r>
                    </a:p>
                    <a:p>
                      <a:pPr marL="68263" indent="-136525" algn="just">
                        <a:lnSpc>
                          <a:spcPct val="100000"/>
                        </a:lnSpc>
                        <a:spcAft>
                          <a:spcPts val="0"/>
                        </a:spcAft>
                      </a:pPr>
                      <a:r>
                        <a:rPr lang="en-ZA" sz="1100" dirty="0">
                          <a:solidFill>
                            <a:schemeClr val="tx1"/>
                          </a:solidFill>
                          <a:effectLst/>
                          <a:latin typeface="+mn-lt"/>
                          <a:ea typeface="Calibri" panose="020F0502020204030204" pitchFamily="34" charset="0"/>
                          <a:cs typeface="Times New Roman" panose="02020603050405020304" pitchFamily="18" charset="0"/>
                        </a:rPr>
                        <a:t>A</a:t>
                      </a:r>
                      <a:r>
                        <a:rPr lang="en-ZA" sz="1100" dirty="0">
                          <a:solidFill>
                            <a:srgbClr val="000000"/>
                          </a:solidFill>
                          <a:effectLst/>
                          <a:latin typeface="+mn-lt"/>
                          <a:ea typeface="Calibri" panose="020F0502020204030204" pitchFamily="34" charset="0"/>
                          <a:cs typeface="Times New Roman" panose="02020603050405020304" pitchFamily="18" charset="0"/>
                        </a:rPr>
                        <a:t>gainst</a:t>
                      </a:r>
                      <a:r>
                        <a:rPr lang="en-ZA" sz="1100" baseline="0" dirty="0">
                          <a:solidFill>
                            <a:schemeClr val="dk1"/>
                          </a:solidFill>
                          <a:effectLst/>
                          <a:latin typeface="+mn-lt"/>
                          <a:ea typeface="Calibri" panose="020F0502020204030204" pitchFamily="34" charset="0"/>
                          <a:cs typeface="Times New Roman" panose="02020603050405020304" pitchFamily="18" charset="0"/>
                        </a:rPr>
                        <a:t> </a:t>
                      </a:r>
                      <a:r>
                        <a:rPr lang="en-ZA" sz="1100" dirty="0">
                          <a:solidFill>
                            <a:srgbClr val="000000"/>
                          </a:solidFill>
                          <a:effectLst/>
                          <a:latin typeface="+mn-lt"/>
                          <a:ea typeface="Calibri" panose="020F0502020204030204" pitchFamily="34" charset="0"/>
                          <a:cs typeface="Times New Roman" panose="02020603050405020304" pitchFamily="18" charset="0"/>
                        </a:rPr>
                        <a:t>funded</a:t>
                      </a:r>
                    </a:p>
                    <a:p>
                      <a:pPr marL="68263" indent="-136525" algn="just">
                        <a:lnSpc>
                          <a:spcPct val="10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posts</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effectLst/>
                          <a:latin typeface="+mn-lt"/>
                          <a:ea typeface="Times New Roman" panose="02020603050405020304" pitchFamily="18" charset="0"/>
                          <a:cs typeface="Times New Roman" panose="02020603050405020304" pitchFamily="18" charset="0"/>
                        </a:rPr>
                        <a:t>5%</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No reporting required.</a:t>
                      </a:r>
                      <a:endParaRPr lang="en-ZA"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 </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nSpc>
                          <a:spcPct val="100000"/>
                        </a:lnSpc>
                        <a:spcAft>
                          <a:spcPts val="0"/>
                        </a:spcAft>
                      </a:pPr>
                      <a:r>
                        <a:rPr lang="en-ZA" sz="110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77939920"/>
                  </a:ext>
                </a:extLst>
              </a:tr>
              <a:tr h="10089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dirty="0">
                          <a:effectLst/>
                          <a:latin typeface="+mn-lt"/>
                        </a:rPr>
                        <a:t>ADMIN</a:t>
                      </a:r>
                      <a:r>
                        <a:rPr lang="en-ZA" sz="1100" kern="1200" baseline="0" dirty="0">
                          <a:effectLst/>
                          <a:latin typeface="+mn-lt"/>
                        </a:rPr>
                        <a:t> 1.2</a:t>
                      </a:r>
                      <a:endParaRPr lang="en-GB" sz="11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68263" indent="-136525" algn="just" defTabSz="914400" rtl="0" eaLnBrk="1" latinLnBrk="0" hangingPunct="1">
                        <a:lnSpc>
                          <a:spcPct val="100000"/>
                        </a:lnSpc>
                        <a:spcAft>
                          <a:spcPts val="0"/>
                        </a:spcAft>
                      </a:pPr>
                      <a:r>
                        <a:rPr lang="en-ZA" sz="1100" kern="1200" dirty="0">
                          <a:solidFill>
                            <a:srgbClr val="000000"/>
                          </a:solidFill>
                          <a:effectLst/>
                          <a:latin typeface="+mn-lt"/>
                          <a:ea typeface="Calibri" panose="020F0502020204030204" pitchFamily="34" charset="0"/>
                          <a:cs typeface="Times New Roman" panose="02020603050405020304" pitchFamily="18" charset="0"/>
                        </a:rPr>
                        <a:t>No. of services</a:t>
                      </a:r>
                    </a:p>
                    <a:p>
                      <a:pPr marL="68263" indent="-136525" algn="just" defTabSz="914400" rtl="0" eaLnBrk="1" latinLnBrk="0" hangingPunct="1">
                        <a:lnSpc>
                          <a:spcPct val="100000"/>
                        </a:lnSpc>
                        <a:spcAft>
                          <a:spcPts val="0"/>
                        </a:spcAft>
                      </a:pPr>
                      <a:r>
                        <a:rPr lang="en-ZA" sz="1100" kern="1200" dirty="0">
                          <a:solidFill>
                            <a:schemeClr val="tx1"/>
                          </a:solidFill>
                          <a:effectLst/>
                          <a:latin typeface="+mn-lt"/>
                          <a:ea typeface="Calibri" panose="020F0502020204030204" pitchFamily="34" charset="0"/>
                          <a:cs typeface="Times New Roman" panose="02020603050405020304" pitchFamily="18" charset="0"/>
                        </a:rPr>
                        <a:t>M</a:t>
                      </a:r>
                      <a:r>
                        <a:rPr lang="en-ZA" sz="1100" kern="1200" dirty="0">
                          <a:solidFill>
                            <a:srgbClr val="000000"/>
                          </a:solidFill>
                          <a:effectLst/>
                          <a:latin typeface="+mn-lt"/>
                          <a:ea typeface="Calibri" panose="020F0502020204030204" pitchFamily="34" charset="0"/>
                          <a:cs typeface="Times New Roman" panose="02020603050405020304" pitchFamily="18" charset="0"/>
                        </a:rPr>
                        <a:t>odernized</a:t>
                      </a:r>
                    </a:p>
                    <a:p>
                      <a:pPr marL="68263" indent="-136525" algn="just" defTabSz="914400" rtl="0" eaLnBrk="1" latinLnBrk="0" hangingPunct="1">
                        <a:lnSpc>
                          <a:spcPct val="100000"/>
                        </a:lnSpc>
                        <a:spcAft>
                          <a:spcPts val="0"/>
                        </a:spcAft>
                      </a:pPr>
                      <a:r>
                        <a:rPr lang="en-ZA" sz="1100" kern="1200" dirty="0">
                          <a:solidFill>
                            <a:srgbClr val="000000"/>
                          </a:solidFill>
                          <a:effectLst/>
                          <a:latin typeface="+mn-lt"/>
                          <a:ea typeface="Calibri" panose="020F0502020204030204" pitchFamily="34" charset="0"/>
                          <a:cs typeface="Times New Roman" panose="02020603050405020304" pitchFamily="18" charset="0"/>
                        </a:rPr>
                        <a:t>(processes</a:t>
                      </a:r>
                    </a:p>
                    <a:p>
                      <a:pPr marL="68263" indent="-136525" algn="just" defTabSz="914400" rtl="0" eaLnBrk="1" latinLnBrk="0" hangingPunct="1">
                        <a:lnSpc>
                          <a:spcPct val="100000"/>
                        </a:lnSpc>
                        <a:spcAft>
                          <a:spcPts val="0"/>
                        </a:spcAft>
                      </a:pPr>
                      <a:r>
                        <a:rPr lang="en-ZA" sz="1100" kern="1200" dirty="0">
                          <a:solidFill>
                            <a:srgbClr val="000000"/>
                          </a:solidFill>
                          <a:effectLst/>
                          <a:latin typeface="+mn-lt"/>
                          <a:ea typeface="Calibri" panose="020F0502020204030204" pitchFamily="34" charset="0"/>
                          <a:cs typeface="Times New Roman" panose="02020603050405020304" pitchFamily="18" charset="0"/>
                        </a:rPr>
                        <a:t> automated)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effectLst/>
                          <a:latin typeface="+mn-lt"/>
                          <a:ea typeface="Times New Roman" panose="02020603050405020304" pitchFamily="18" charset="0"/>
                          <a:cs typeface="Times New Roman" panose="02020603050405020304" pitchFamily="18" charset="0"/>
                        </a:rPr>
                        <a:t>2</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600"/>
                        </a:spcAft>
                      </a:pPr>
                      <a:r>
                        <a:rPr lang="en-ZA" sz="1100" dirty="0">
                          <a:solidFill>
                            <a:srgbClr val="000000"/>
                          </a:solidFill>
                          <a:effectLst/>
                          <a:latin typeface="+mn-lt"/>
                          <a:ea typeface="Calibri" panose="020F0502020204030204" pitchFamily="34" charset="0"/>
                          <a:cs typeface="Times New Roman" panose="02020603050405020304" pitchFamily="18" charset="0"/>
                        </a:rPr>
                        <a:t>No reporting required</a:t>
                      </a: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91868580"/>
                  </a:ext>
                </a:extLst>
              </a:tr>
              <a:tr h="176557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kern="1200" dirty="0">
                          <a:effectLst/>
                          <a:latin typeface="+mn-lt"/>
                        </a:rPr>
                        <a:t>ADMIN 1.3 </a:t>
                      </a:r>
                      <a:endParaRPr lang="en-GB" sz="11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just" defTabSz="914400" rtl="0" eaLnBrk="1" latinLnBrk="0" hangingPunct="1">
                        <a:lnSpc>
                          <a:spcPct val="100000"/>
                        </a:lnSpc>
                        <a:spcAft>
                          <a:spcPts val="0"/>
                        </a:spcAft>
                        <a:tabLst>
                          <a:tab pos="289560" algn="l"/>
                        </a:tabLst>
                      </a:pPr>
                      <a:r>
                        <a:rPr lang="en-ZA" sz="1100" kern="1200" dirty="0">
                          <a:solidFill>
                            <a:srgbClr val="000000"/>
                          </a:solidFill>
                          <a:effectLst/>
                          <a:latin typeface="+mn-lt"/>
                          <a:ea typeface="Calibri" panose="020F0502020204030204" pitchFamily="34" charset="0"/>
                          <a:cs typeface="Times New Roman" panose="02020603050405020304" pitchFamily="18" charset="0"/>
                        </a:rPr>
                        <a:t>Number of SAC awareness campaigns</a:t>
                      </a:r>
                    </a:p>
                    <a:p>
                      <a:pPr marL="68263" indent="-136525" algn="just" defTabSz="914400" rtl="0" eaLnBrk="1" latinLnBrk="0" hangingPunct="1">
                        <a:lnSpc>
                          <a:spcPct val="100000"/>
                        </a:lnSpc>
                        <a:spcAft>
                          <a:spcPts val="0"/>
                        </a:spcAft>
                        <a:tabLst>
                          <a:tab pos="289560" algn="l"/>
                        </a:tabLst>
                      </a:pPr>
                      <a:r>
                        <a:rPr lang="en-ZA" sz="1100" kern="1200" dirty="0">
                          <a:solidFill>
                            <a:srgbClr val="000000"/>
                          </a:solidFill>
                          <a:effectLst/>
                          <a:latin typeface="+mn-lt"/>
                          <a:ea typeface="Calibri" panose="020F0502020204030204" pitchFamily="34" charset="0"/>
                          <a:cs typeface="Times New Roman" panose="02020603050405020304" pitchFamily="18" charset="0"/>
                        </a:rPr>
                        <a:t>activated to</a:t>
                      </a:r>
                    </a:p>
                    <a:p>
                      <a:pPr marL="68263" indent="-136525" algn="just" defTabSz="914400" rtl="0" eaLnBrk="1" latinLnBrk="0" hangingPunct="1">
                        <a:lnSpc>
                          <a:spcPct val="100000"/>
                        </a:lnSpc>
                        <a:spcAft>
                          <a:spcPts val="0"/>
                        </a:spcAft>
                        <a:tabLst>
                          <a:tab pos="289560" algn="l"/>
                        </a:tabLst>
                      </a:pPr>
                      <a:r>
                        <a:rPr lang="en-ZA" sz="1100" kern="1200" dirty="0">
                          <a:solidFill>
                            <a:srgbClr val="000000"/>
                          </a:solidFill>
                          <a:effectLst/>
                          <a:latin typeface="+mn-lt"/>
                          <a:ea typeface="Calibri" panose="020F0502020204030204" pitchFamily="34" charset="0"/>
                          <a:cs typeface="Times New Roman" panose="02020603050405020304" pitchFamily="18" charset="0"/>
                        </a:rPr>
                        <a:t>profile the</a:t>
                      </a:r>
                    </a:p>
                    <a:p>
                      <a:pPr marL="68263" indent="-136525" algn="just" defTabSz="914400" rtl="0" eaLnBrk="1" latinLnBrk="0" hangingPunct="1">
                        <a:lnSpc>
                          <a:spcPct val="100000"/>
                        </a:lnSpc>
                        <a:spcAft>
                          <a:spcPts val="0"/>
                        </a:spcAft>
                        <a:tabLst>
                          <a:tab pos="289560" algn="l"/>
                        </a:tabLst>
                      </a:pPr>
                      <a:r>
                        <a:rPr lang="en-ZA" sz="1100" kern="1200" dirty="0">
                          <a:solidFill>
                            <a:srgbClr val="000000"/>
                          </a:solidFill>
                          <a:effectLst/>
                          <a:latin typeface="+mn-lt"/>
                          <a:ea typeface="Calibri" panose="020F0502020204030204" pitchFamily="34" charset="0"/>
                          <a:cs typeface="Times New Roman" panose="02020603050405020304" pitchFamily="18" charset="0"/>
                        </a:rPr>
                        <a:t>work of the</a:t>
                      </a:r>
                    </a:p>
                    <a:p>
                      <a:pPr marL="199390" indent="-267335" algn="just" defTabSz="914400" rtl="0" eaLnBrk="1" latinLnBrk="0" hangingPunct="1">
                        <a:lnSpc>
                          <a:spcPct val="100000"/>
                        </a:lnSpc>
                        <a:spcAft>
                          <a:spcPts val="0"/>
                        </a:spcAft>
                        <a:tabLst>
                          <a:tab pos="289560" algn="l"/>
                        </a:tabLst>
                      </a:pPr>
                      <a:r>
                        <a:rPr lang="en-ZA" sz="1100" kern="1200" dirty="0">
                          <a:solidFill>
                            <a:srgbClr val="000000"/>
                          </a:solidFill>
                          <a:effectLst/>
                          <a:latin typeface="+mn-lt"/>
                          <a:ea typeface="Calibri" panose="020F0502020204030204" pitchFamily="34" charset="0"/>
                          <a:cs typeface="Times New Roman" panose="02020603050405020304" pitchFamily="18" charset="0"/>
                        </a:rPr>
                        <a:t>Department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effectLst/>
                          <a:latin typeface="+mn-lt"/>
                          <a:ea typeface="Times New Roman" panose="02020603050405020304" pitchFamily="18" charset="0"/>
                          <a:cs typeface="Times New Roman" panose="02020603050405020304" pitchFamily="18" charset="0"/>
                        </a:rPr>
                        <a:t>9</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33655" algn="just">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2 SAC awareness campaigns were activated through online platforms to profile the work of the Department as follows:</a:t>
                      </a:r>
                    </a:p>
                    <a:p>
                      <a:pPr marR="33655" algn="just">
                        <a:lnSpc>
                          <a:spcPct val="100000"/>
                        </a:lnSpc>
                        <a:spcAft>
                          <a:spcPts val="0"/>
                        </a:spcAft>
                        <a:tabLst>
                          <a:tab pos="109855" algn="l"/>
                        </a:tabLst>
                      </a:pPr>
                      <a:r>
                        <a:rPr lang="en-ZA" sz="1100" dirty="0">
                          <a:effectLst/>
                          <a:latin typeface="+mn-lt"/>
                          <a:ea typeface="Calibri" panose="020F0502020204030204" pitchFamily="34" charset="0"/>
                          <a:cs typeface="Times New Roman" panose="02020603050405020304" pitchFamily="18" charset="0"/>
                        </a:rPr>
                        <a:t>•	Women’s Month </a:t>
                      </a:r>
                    </a:p>
                    <a:p>
                      <a:pPr marR="33655" algn="just">
                        <a:lnSpc>
                          <a:spcPct val="100000"/>
                        </a:lnSpc>
                        <a:spcAft>
                          <a:spcPts val="0"/>
                        </a:spcAft>
                        <a:tabLst>
                          <a:tab pos="109855" algn="l"/>
                        </a:tabLst>
                      </a:pPr>
                      <a:r>
                        <a:rPr lang="en-ZA" sz="1100" dirty="0">
                          <a:effectLst/>
                          <a:latin typeface="+mn-lt"/>
                          <a:ea typeface="Calibri" panose="020F0502020204030204" pitchFamily="34" charset="0"/>
                          <a:cs typeface="Times New Roman" panose="02020603050405020304" pitchFamily="18" charset="0"/>
                        </a:rPr>
                        <a:t>•	Heritage Month</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ZA" sz="11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82430832"/>
                  </a:ext>
                </a:extLst>
              </a:tr>
            </a:tbl>
          </a:graphicData>
        </a:graphic>
      </p:graphicFrame>
      <p:sp>
        <p:nvSpPr>
          <p:cNvPr id="4" name="Slide Number Placeholder 3"/>
          <p:cNvSpPr>
            <a:spLocks noGrp="1"/>
          </p:cNvSpPr>
          <p:nvPr>
            <p:ph type="sldNum" sz="quarter" idx="4"/>
          </p:nvPr>
        </p:nvSpPr>
        <p:spPr>
          <a:xfrm>
            <a:off x="7969050" y="5934120"/>
            <a:ext cx="881999" cy="504055"/>
          </a:xfrm>
        </p:spPr>
        <p:txBody>
          <a:bodyPr/>
          <a:lstStyle/>
          <a:p>
            <a:pPr algn="ctr"/>
            <a:r>
              <a:rPr lang="en-GB" sz="900" b="1" dirty="0">
                <a:solidFill>
                  <a:schemeClr val="tx1"/>
                </a:solidFill>
              </a:rPr>
              <a:t>14</a:t>
            </a:r>
            <a:endParaRPr lang="en-ZA" sz="900" b="1" dirty="0">
              <a:solidFill>
                <a:schemeClr val="tx1"/>
              </a:solidFill>
            </a:endParaRPr>
          </a:p>
        </p:txBody>
      </p:sp>
    </p:spTree>
    <p:extLst>
      <p:ext uri="{BB962C8B-B14F-4D97-AF65-F5344CB8AC3E}">
        <p14:creationId xmlns:p14="http://schemas.microsoft.com/office/powerpoint/2010/main" xmlns="" val="16540878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938" y="32923"/>
            <a:ext cx="8496943" cy="528253"/>
          </a:xfrm>
        </p:spPr>
        <p:txBody>
          <a:bodyPr>
            <a:noAutofit/>
          </a:bodyPr>
          <a:lstStyle/>
          <a:p>
            <a:pPr algn="ctr"/>
            <a:r>
              <a:rPr lang="en-US" sz="2800" dirty="0">
                <a:solidFill>
                  <a:schemeClr val="accent6"/>
                </a:solidFill>
                <a:latin typeface="+mj-lt"/>
                <a:ea typeface="MS PGothic" pitchFamily="34" charset="-128"/>
                <a:cs typeface="Arial" pitchFamily="34" charset="0"/>
              </a:rPr>
              <a:t>PROGRAMME 1: ADMINISTRATION….</a:t>
            </a:r>
            <a:r>
              <a:rPr lang="en-US" sz="2800" dirty="0" err="1">
                <a:solidFill>
                  <a:schemeClr val="accent6"/>
                </a:solidFill>
                <a:latin typeface="+mj-lt"/>
                <a:ea typeface="MS PGothic" pitchFamily="34" charset="-128"/>
                <a:cs typeface="Arial" pitchFamily="34" charset="0"/>
              </a:rPr>
              <a:t>Cont</a:t>
            </a:r>
            <a:endParaRPr lang="en-ZA" sz="28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85667595"/>
              </p:ext>
            </p:extLst>
          </p:nvPr>
        </p:nvGraphicFramePr>
        <p:xfrm>
          <a:off x="35987" y="712618"/>
          <a:ext cx="9082844" cy="5092647"/>
        </p:xfrm>
        <a:graphic>
          <a:graphicData uri="http://schemas.openxmlformats.org/drawingml/2006/table">
            <a:tbl>
              <a:tblPr firstRow="1" bandRow="1">
                <a:tableStyleId>{93296810-A885-4BE3-A3E7-6D5BEEA58F35}</a:tableStyleId>
              </a:tblPr>
              <a:tblGrid>
                <a:gridCol w="1079628">
                  <a:extLst>
                    <a:ext uri="{9D8B030D-6E8A-4147-A177-3AD203B41FA5}">
                      <a16:colId xmlns:a16="http://schemas.microsoft.com/office/drawing/2014/main" xmlns="" val="2436631961"/>
                    </a:ext>
                  </a:extLst>
                </a:gridCol>
                <a:gridCol w="1008112">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3456385">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946431">
                  <a:extLst>
                    <a:ext uri="{9D8B030D-6E8A-4147-A177-3AD203B41FA5}">
                      <a16:colId xmlns:a16="http://schemas.microsoft.com/office/drawing/2014/main" xmlns="" val="3106084312"/>
                    </a:ext>
                  </a:extLst>
                </a:gridCol>
              </a:tblGrid>
              <a:tr h="104190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a:t>
                      </a:r>
                      <a:r>
                        <a:rPr kumimoji="0" lang="en-US" sz="1000" u="none" strike="noStrike" kern="1200" cap="none" spc="0" normalizeH="0" baseline="30000" noProof="0" dirty="0">
                          <a:ln>
                            <a:noFill/>
                          </a:ln>
                          <a:effectLst/>
                          <a:uLnTx/>
                          <a:uFillTx/>
                          <a:latin typeface="+mn-lt"/>
                        </a:rPr>
                        <a:t>st</a:t>
                      </a:r>
                      <a:r>
                        <a:rPr kumimoji="0" lang="en-US" sz="1000" u="none" strike="noStrike" kern="1200" cap="none" spc="0" normalizeH="0" baseline="0" noProof="0" dirty="0">
                          <a:ln>
                            <a:noFill/>
                          </a:ln>
                          <a:effectLst/>
                          <a:uLnTx/>
                          <a:uFillTx/>
                          <a:latin typeface="+mn-lt"/>
                        </a:rPr>
                        <a:t>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00333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ADMIN 1.4 </a:t>
                      </a:r>
                      <a:endParaRPr kumimoji="0" lang="en-GB" sz="12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invoices paid within 30 days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100% of invoices were paid within 30 days in the second quarter</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50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Jul: 126 invoices (R18 214 349.64)</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50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Aug:125 invoices(R28 608 720.80)</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50000"/>
                        </a:lnSpc>
                        <a:spcAft>
                          <a:spcPts val="0"/>
                        </a:spcAft>
                        <a:buFont typeface="Wingdings" panose="05000000000000000000" pitchFamily="2"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Sep:153 invoices (R56 670 959.93)</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77939920"/>
                  </a:ext>
                </a:extLst>
              </a:tr>
              <a:tr h="204740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ADMIN 1.5 </a:t>
                      </a:r>
                      <a:endParaRPr kumimoji="0" lang="en-GB" sz="1200" b="0"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councils/boards that are fully constituted</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100%</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100% Councils / Boards are fully constituted.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Only 3 Councils / Boards were due for reconstitution in the second quarter</a:t>
                      </a:r>
                      <a:r>
                        <a:rPr lang="en-ZA" sz="12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ZA" sz="1200" dirty="0">
                          <a:effectLst/>
                          <a:latin typeface="Calibri" panose="020F0502020204030204" pitchFamily="34" charset="0"/>
                          <a:ea typeface="Calibri" panose="020F0502020204030204" pitchFamily="34" charset="0"/>
                          <a:cs typeface="Times New Roman" panose="02020603050405020304" pitchFamily="18" charset="0"/>
                        </a:rPr>
                        <a:t>namely; KZN Museum, Freedom Park and National Museum. Members were appointed.</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just">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91868580"/>
                  </a:ext>
                </a:extLst>
              </a:tr>
            </a:tbl>
          </a:graphicData>
        </a:graphic>
      </p:graphicFrame>
      <p:sp>
        <p:nvSpPr>
          <p:cNvPr id="4" name="Slide Number Placeholder 3"/>
          <p:cNvSpPr>
            <a:spLocks noGrp="1"/>
          </p:cNvSpPr>
          <p:nvPr>
            <p:ph type="sldNum" sz="quarter" idx="4"/>
          </p:nvPr>
        </p:nvSpPr>
        <p:spPr>
          <a:xfrm>
            <a:off x="8172400" y="5891171"/>
            <a:ext cx="881999" cy="504055"/>
          </a:xfrm>
        </p:spPr>
        <p:txBody>
          <a:bodyPr/>
          <a:lstStyle/>
          <a:p>
            <a:pPr algn="ctr"/>
            <a:r>
              <a:rPr lang="en-GB" sz="900" b="1" dirty="0">
                <a:solidFill>
                  <a:schemeClr val="tx1"/>
                </a:solidFill>
              </a:rPr>
              <a:t>15</a:t>
            </a:r>
            <a:endParaRPr lang="en-ZA" sz="900" b="1" dirty="0">
              <a:solidFill>
                <a:schemeClr val="tx1"/>
              </a:solidFill>
            </a:endParaRPr>
          </a:p>
        </p:txBody>
      </p:sp>
    </p:spTree>
    <p:extLst>
      <p:ext uri="{BB962C8B-B14F-4D97-AF65-F5344CB8AC3E}">
        <p14:creationId xmlns:p14="http://schemas.microsoft.com/office/powerpoint/2010/main" xmlns="" val="34715385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2400" cap="all" dirty="0">
                <a:solidFill>
                  <a:srgbClr val="B77727"/>
                </a:solidFill>
                <a:latin typeface="+mj-lt"/>
                <a:ea typeface="+mj-ea"/>
              </a:rPr>
              <a:t>PROGRAMME 2:</a:t>
            </a:r>
          </a:p>
          <a:p>
            <a:pPr marL="0" lvl="0" indent="0" algn="ctr" defTabSz="457200" eaLnBrk="0" fontAlgn="base" hangingPunct="0">
              <a:spcAft>
                <a:spcPct val="0"/>
              </a:spcAft>
              <a:buNone/>
              <a:defRPr/>
            </a:pPr>
            <a:r>
              <a:rPr lang="en-ZA" sz="2400" cap="all" dirty="0">
                <a:solidFill>
                  <a:srgbClr val="B77727"/>
                </a:solidFill>
                <a:latin typeface="+mj-lt"/>
                <a:ea typeface="+mj-ea"/>
              </a:rPr>
              <a:t>RECREATION DEVELOPMENT AND SPORT PROMOTION</a:t>
            </a:r>
            <a:endParaRPr lang="en-ZA" sz="2400" dirty="0">
              <a:solidFill>
                <a:srgbClr val="B77727"/>
              </a:solidFill>
              <a:latin typeface="+mj-lt"/>
            </a:endParaRPr>
          </a:p>
        </p:txBody>
      </p:sp>
    </p:spTree>
    <p:extLst>
      <p:ext uri="{BB962C8B-B14F-4D97-AF65-F5344CB8AC3E}">
        <p14:creationId xmlns:p14="http://schemas.microsoft.com/office/powerpoint/2010/main" xmlns="" val="424033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6" y="10306"/>
            <a:ext cx="9036496" cy="727125"/>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a:t>
            </a:r>
            <a:endParaRPr lang="en-ZA" sz="2400" dirty="0">
              <a:solidFill>
                <a:schemeClr val="accent6"/>
              </a:solidFill>
              <a:latin typeface="+mj-lt"/>
            </a:endParaRPr>
          </a:p>
        </p:txBody>
      </p:sp>
      <p:sp>
        <p:nvSpPr>
          <p:cNvPr id="4" name="Slide Number Placeholder 3"/>
          <p:cNvSpPr>
            <a:spLocks noGrp="1"/>
          </p:cNvSpPr>
          <p:nvPr>
            <p:ph type="sldNum" sz="quarter" idx="4"/>
          </p:nvPr>
        </p:nvSpPr>
        <p:spPr>
          <a:xfrm>
            <a:off x="8463216" y="6255859"/>
            <a:ext cx="447167" cy="231253"/>
          </a:xfrm>
        </p:spPr>
        <p:txBody>
          <a:bodyPr/>
          <a:lstStyle/>
          <a:p>
            <a:pPr algn="ctr"/>
            <a:r>
              <a:rPr lang="en-US" sz="900" b="1" dirty="0">
                <a:solidFill>
                  <a:schemeClr val="tx1"/>
                </a:solidFill>
              </a:rPr>
              <a:t>17</a:t>
            </a:r>
            <a:endParaRPr lang="en-ZA" sz="900" b="1" dirty="0">
              <a:solidFill>
                <a:schemeClr val="tx1"/>
              </a:solidFill>
            </a:endParaRPr>
          </a:p>
        </p:txBody>
      </p:sp>
      <p:sp>
        <p:nvSpPr>
          <p:cNvPr id="3" name="Content Placeholder 2"/>
          <p:cNvSpPr>
            <a:spLocks noGrp="1"/>
          </p:cNvSpPr>
          <p:nvPr>
            <p:ph idx="1"/>
          </p:nvPr>
        </p:nvSpPr>
        <p:spPr>
          <a:xfrm>
            <a:off x="9166" y="1044010"/>
            <a:ext cx="9036496" cy="4905270"/>
          </a:xfrm>
        </p:spPr>
        <p:txBody>
          <a:bodyPr>
            <a:noAutofit/>
          </a:bodyPr>
          <a:lstStyle/>
          <a:p>
            <a:pPr marL="0" indent="0" algn="just">
              <a:buNone/>
            </a:pPr>
            <a:r>
              <a:rPr lang="en-GB" sz="1400" dirty="0">
                <a:solidFill>
                  <a:schemeClr val="tx1"/>
                </a:solidFill>
                <a:latin typeface="+mj-lt"/>
              </a:rPr>
              <a:t>Purpose: </a:t>
            </a:r>
            <a:r>
              <a:rPr lang="en-GB" sz="1400" b="0" dirty="0">
                <a:solidFill>
                  <a:schemeClr val="tx1"/>
                </a:solidFill>
                <a:latin typeface="+mj-lt"/>
              </a:rPr>
              <a:t>Support the provision of mass participation opportunities, the development of elite athletes, and the regulation and maintenance of facilities. </a:t>
            </a:r>
          </a:p>
          <a:p>
            <a:pPr marL="0" indent="0" algn="just">
              <a:buNone/>
            </a:pPr>
            <a:endParaRPr lang="en-GB" sz="1400" b="0" dirty="0">
              <a:solidFill>
                <a:schemeClr val="tx1"/>
              </a:solidFill>
              <a:latin typeface="+mj-lt"/>
            </a:endParaRPr>
          </a:p>
          <a:p>
            <a:pPr marL="0" indent="0" algn="just">
              <a:buNone/>
            </a:pPr>
            <a:r>
              <a:rPr lang="en-GB" sz="1400" dirty="0">
                <a:solidFill>
                  <a:schemeClr val="tx1"/>
                </a:solidFill>
                <a:latin typeface="+mj-lt"/>
              </a:rPr>
              <a:t>The Programme has the following sub-programmes:</a:t>
            </a:r>
          </a:p>
          <a:p>
            <a:pPr marL="0" indent="0" algn="just">
              <a:buNone/>
            </a:pPr>
            <a:endParaRPr lang="en-GB" sz="1400" b="0" dirty="0">
              <a:solidFill>
                <a:schemeClr val="tx1"/>
              </a:solidFill>
              <a:latin typeface="+mj-lt"/>
            </a:endParaRPr>
          </a:p>
          <a:p>
            <a:pPr algn="just">
              <a:buFont typeface="Wingdings" panose="05000000000000000000" pitchFamily="2" charset="2"/>
              <a:buChar char="§"/>
            </a:pPr>
            <a:r>
              <a:rPr lang="en-GB" sz="1400" b="0" dirty="0">
                <a:solidFill>
                  <a:schemeClr val="tx1"/>
                </a:solidFill>
                <a:latin typeface="+mj-lt"/>
              </a:rPr>
              <a:t>Winning Nation </a:t>
            </a:r>
          </a:p>
          <a:p>
            <a:pPr algn="just">
              <a:buFont typeface="Wingdings" panose="05000000000000000000" pitchFamily="2" charset="2"/>
              <a:buChar char="§"/>
            </a:pPr>
            <a:r>
              <a:rPr lang="en-GB" sz="1400" b="0" dirty="0">
                <a:solidFill>
                  <a:schemeClr val="tx1"/>
                </a:solidFill>
                <a:latin typeface="+mj-lt"/>
              </a:rPr>
              <a:t>Active Nation</a:t>
            </a:r>
          </a:p>
          <a:p>
            <a:pPr algn="just">
              <a:buFont typeface="Wingdings" panose="05000000000000000000" pitchFamily="2" charset="2"/>
              <a:buChar char="§"/>
            </a:pPr>
            <a:r>
              <a:rPr lang="en-GB" sz="1400" b="0" dirty="0">
                <a:solidFill>
                  <a:schemeClr val="tx1"/>
                </a:solidFill>
                <a:latin typeface="+mj-lt"/>
              </a:rPr>
              <a:t>Sport Support</a:t>
            </a:r>
          </a:p>
          <a:p>
            <a:pPr algn="just">
              <a:buFont typeface="Wingdings" panose="05000000000000000000" pitchFamily="2" charset="2"/>
              <a:buChar char="§"/>
            </a:pPr>
            <a:r>
              <a:rPr lang="en-GB" sz="1400" b="0" dirty="0">
                <a:solidFill>
                  <a:schemeClr val="tx1"/>
                </a:solidFill>
                <a:latin typeface="+mj-lt"/>
              </a:rPr>
              <a:t>Infrastructure Support</a:t>
            </a:r>
          </a:p>
          <a:p>
            <a:pPr marL="0" indent="0" algn="just">
              <a:buNone/>
            </a:pPr>
            <a:endParaRPr lang="en-GB" sz="1400" b="0" dirty="0">
              <a:solidFill>
                <a:schemeClr val="tx1"/>
              </a:solidFill>
              <a:latin typeface="+mj-lt"/>
            </a:endParaRPr>
          </a:p>
          <a:p>
            <a:pPr marL="0" indent="0" algn="just">
              <a:buNone/>
            </a:pPr>
            <a:r>
              <a:rPr lang="en-GB" sz="1400" u="sng" dirty="0">
                <a:solidFill>
                  <a:schemeClr val="tx1"/>
                </a:solidFill>
                <a:latin typeface="+mj-lt"/>
              </a:rPr>
              <a:t>WINNING NATION</a:t>
            </a:r>
          </a:p>
          <a:p>
            <a:pPr marL="0" indent="0" algn="just">
              <a:buNone/>
            </a:pPr>
            <a:r>
              <a:rPr lang="en-GB" sz="1400" b="0" dirty="0">
                <a:solidFill>
                  <a:schemeClr val="tx1"/>
                </a:solidFill>
                <a:latin typeface="+mj-lt"/>
              </a:rPr>
              <a:t>The sub-programme has as its key outputs, the support of high-performance athletes to achieve success in international sport; the development of talented athletes by providing them with opportunities to excel at the national school sport championships and by supporting athletes through the sports academies.</a:t>
            </a:r>
          </a:p>
          <a:p>
            <a:pPr marL="0" indent="0" algn="just">
              <a:buNone/>
            </a:pPr>
            <a:endParaRPr lang="en-GB" sz="1400" b="0" dirty="0">
              <a:solidFill>
                <a:schemeClr val="tx1"/>
              </a:solidFill>
              <a:latin typeface="+mj-lt"/>
            </a:endParaRPr>
          </a:p>
          <a:p>
            <a:pPr marL="0" indent="0">
              <a:buNone/>
            </a:pPr>
            <a:r>
              <a:rPr lang="en-US" sz="1800" b="0" dirty="0">
                <a:solidFill>
                  <a:schemeClr val="tx1"/>
                </a:solidFill>
                <a:latin typeface="+mn-lt"/>
              </a:rPr>
              <a:t>									</a:t>
            </a:r>
            <a:endParaRPr lang="en-ZA" sz="900" dirty="0">
              <a:solidFill>
                <a:schemeClr val="tx1"/>
              </a:solidFill>
              <a:latin typeface="+mn-lt"/>
            </a:endParaRPr>
          </a:p>
        </p:txBody>
      </p:sp>
    </p:spTree>
    <p:extLst>
      <p:ext uri="{BB962C8B-B14F-4D97-AF65-F5344CB8AC3E}">
        <p14:creationId xmlns:p14="http://schemas.microsoft.com/office/powerpoint/2010/main" xmlns="" val="348772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754"/>
            <a:ext cx="8801678" cy="783732"/>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ndParaRPr>
          </a:p>
        </p:txBody>
      </p:sp>
      <p:sp>
        <p:nvSpPr>
          <p:cNvPr id="4" name="Slide Number Placeholder 3"/>
          <p:cNvSpPr>
            <a:spLocks noGrp="1"/>
          </p:cNvSpPr>
          <p:nvPr>
            <p:ph type="sldNum" sz="quarter" idx="4"/>
          </p:nvPr>
        </p:nvSpPr>
        <p:spPr>
          <a:xfrm>
            <a:off x="8316416" y="6237312"/>
            <a:ext cx="827583" cy="288032"/>
          </a:xfrm>
        </p:spPr>
        <p:txBody>
          <a:bodyPr/>
          <a:lstStyle/>
          <a:p>
            <a:pPr algn="ctr"/>
            <a:r>
              <a:rPr lang="en-US" sz="900" b="1" dirty="0">
                <a:solidFill>
                  <a:schemeClr val="tx1"/>
                </a:solidFill>
              </a:rPr>
              <a:t>18</a:t>
            </a:r>
            <a:endParaRPr lang="en-ZA" sz="900" b="1" dirty="0">
              <a:solidFill>
                <a:schemeClr val="tx1"/>
              </a:solidFill>
            </a:endParaRPr>
          </a:p>
        </p:txBody>
      </p:sp>
      <p:sp>
        <p:nvSpPr>
          <p:cNvPr id="3" name="Content Placeholder 2"/>
          <p:cNvSpPr>
            <a:spLocks noGrp="1"/>
          </p:cNvSpPr>
          <p:nvPr>
            <p:ph idx="1"/>
          </p:nvPr>
        </p:nvSpPr>
        <p:spPr>
          <a:xfrm>
            <a:off x="107504" y="1052736"/>
            <a:ext cx="8928991" cy="4824536"/>
          </a:xfrm>
        </p:spPr>
        <p:txBody>
          <a:bodyPr>
            <a:noAutofit/>
          </a:bodyPr>
          <a:lstStyle/>
          <a:p>
            <a:pPr marL="0" indent="0" algn="just">
              <a:buNone/>
            </a:pPr>
            <a:r>
              <a:rPr lang="en-GB" sz="1400" u="sng" dirty="0">
                <a:solidFill>
                  <a:schemeClr val="tx1"/>
                </a:solidFill>
                <a:latin typeface="+mn-lt"/>
              </a:rPr>
              <a:t>ACTIVE NATION</a:t>
            </a:r>
          </a:p>
          <a:p>
            <a:pPr marL="0" indent="0" algn="just">
              <a:buNone/>
            </a:pPr>
            <a:r>
              <a:rPr lang="en-GB" sz="1400" b="0" dirty="0">
                <a:solidFill>
                  <a:schemeClr val="tx1"/>
                </a:solidFill>
                <a:latin typeface="+mn-lt"/>
              </a:rPr>
              <a:t>The Active Nation sub-programme is responsible for the promotion of participation in sport and recreation by facilitating opportunities for people to share space and by providing equipment and/or attire to schools, hubs and clubs. It also leads the development of talented athletes by providing them with opportunities to excel at the national school sport championships and by supporting them through the sports academies.</a:t>
            </a:r>
          </a:p>
          <a:p>
            <a:pPr marL="0" indent="0" algn="just">
              <a:buNone/>
            </a:pPr>
            <a:endParaRPr lang="en-GB" sz="1400" u="sng" dirty="0">
              <a:solidFill>
                <a:schemeClr val="tx1"/>
              </a:solidFill>
              <a:latin typeface="+mn-lt"/>
            </a:endParaRPr>
          </a:p>
          <a:p>
            <a:pPr marL="0" indent="0" algn="just">
              <a:buNone/>
            </a:pPr>
            <a:r>
              <a:rPr lang="en-GB" sz="1400" u="sng" dirty="0">
                <a:solidFill>
                  <a:schemeClr val="tx1"/>
                </a:solidFill>
                <a:latin typeface="+mn-lt"/>
              </a:rPr>
              <a:t>SPORT SUPPORT</a:t>
            </a:r>
            <a:endParaRPr lang="en-GB" sz="1400" b="0" dirty="0">
              <a:solidFill>
                <a:schemeClr val="tx1"/>
              </a:solidFill>
              <a:latin typeface="+mn-lt"/>
            </a:endParaRPr>
          </a:p>
          <a:p>
            <a:pPr marL="0" indent="0" algn="just">
              <a:buNone/>
            </a:pPr>
            <a:r>
              <a:rPr lang="en-GB" sz="1400" b="0" dirty="0">
                <a:solidFill>
                  <a:schemeClr val="tx1"/>
                </a:solidFill>
                <a:latin typeface="+mn-lt"/>
              </a:rPr>
              <a:t>The sub-programme advocates for transformation in sport and recreation. The transformation output indicator is supported by the submission of data sheets by the national sport federations. Approximately 60 to 70 sport and recreation bodies will share R112,652,000 this year.</a:t>
            </a:r>
          </a:p>
          <a:p>
            <a:pPr marL="0" indent="0" algn="just">
              <a:buNone/>
            </a:pPr>
            <a:endParaRPr lang="en-GB" sz="1400" b="0" dirty="0">
              <a:solidFill>
                <a:schemeClr val="tx1"/>
              </a:solidFill>
              <a:latin typeface="+mn-lt"/>
            </a:endParaRPr>
          </a:p>
          <a:p>
            <a:pPr marL="0" indent="0" algn="just">
              <a:buNone/>
            </a:pPr>
            <a:r>
              <a:rPr lang="en-GB" sz="1400" u="sng" dirty="0">
                <a:solidFill>
                  <a:schemeClr val="tx1"/>
                </a:solidFill>
                <a:latin typeface="+mn-lt"/>
              </a:rPr>
              <a:t>INFRASTRUCTURE SUPPORT</a:t>
            </a:r>
            <a:endParaRPr lang="en-GB" sz="1400" b="0" dirty="0">
              <a:solidFill>
                <a:schemeClr val="tx1"/>
              </a:solidFill>
              <a:latin typeface="+mn-lt"/>
            </a:endParaRPr>
          </a:p>
          <a:p>
            <a:pPr marL="0" indent="0" algn="just">
              <a:buNone/>
            </a:pPr>
            <a:r>
              <a:rPr lang="en-GB" sz="1400" b="0" dirty="0">
                <a:solidFill>
                  <a:schemeClr val="tx1"/>
                </a:solidFill>
                <a:latin typeface="+mn-lt"/>
              </a:rPr>
              <a:t>The key outputs of the sub-programme include the provision of technical and management support to municipalities; construction of community gyms and children’s play parks; implementation of heritage legacy projects to transform the national heritage landscape; as well as the development and management of Provincial Resistance and Liberation Heritage Route (RLHR) Sites.</a:t>
            </a:r>
          </a:p>
          <a:p>
            <a:pPr marL="0" indent="0">
              <a:buNone/>
            </a:pPr>
            <a:endParaRPr lang="en-ZA" sz="1400" b="0" dirty="0">
              <a:solidFill>
                <a:schemeClr val="tx1"/>
              </a:solidFill>
              <a:latin typeface="+mn-lt"/>
            </a:endParaRPr>
          </a:p>
          <a:p>
            <a:pPr marL="0" indent="0">
              <a:buNone/>
            </a:pPr>
            <a:endParaRPr lang="en-ZA" sz="1400" b="0" dirty="0">
              <a:solidFill>
                <a:schemeClr val="tx1"/>
              </a:solidFill>
              <a:latin typeface="+mn-lt"/>
            </a:endParaRPr>
          </a:p>
        </p:txBody>
      </p:sp>
    </p:spTree>
    <p:extLst>
      <p:ext uri="{BB962C8B-B14F-4D97-AF65-F5344CB8AC3E}">
        <p14:creationId xmlns:p14="http://schemas.microsoft.com/office/powerpoint/2010/main" xmlns="" val="266993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30146" cy="836712"/>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a typeface="MS PGothic" pitchFamily="34" charset="-128"/>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24348542"/>
              </p:ext>
            </p:extLst>
          </p:nvPr>
        </p:nvGraphicFramePr>
        <p:xfrm>
          <a:off x="58884" y="836713"/>
          <a:ext cx="9018390" cy="4365157"/>
        </p:xfrm>
        <a:graphic>
          <a:graphicData uri="http://schemas.openxmlformats.org/drawingml/2006/table">
            <a:tbl>
              <a:tblPr firstRow="1" bandRow="1">
                <a:tableStyleId>{93296810-A885-4BE3-A3E7-6D5BEEA58F35}</a:tableStyleId>
              </a:tblPr>
              <a:tblGrid>
                <a:gridCol w="801846">
                  <a:extLst>
                    <a:ext uri="{9D8B030D-6E8A-4147-A177-3AD203B41FA5}">
                      <a16:colId xmlns:a16="http://schemas.microsoft.com/office/drawing/2014/main" xmlns="" val="186441826"/>
                    </a:ext>
                  </a:extLst>
                </a:gridCol>
                <a:gridCol w="1224761">
                  <a:extLst>
                    <a:ext uri="{9D8B030D-6E8A-4147-A177-3AD203B41FA5}">
                      <a16:colId xmlns:a16="http://schemas.microsoft.com/office/drawing/2014/main" xmlns="" val="20000"/>
                    </a:ext>
                  </a:extLst>
                </a:gridCol>
                <a:gridCol w="782392">
                  <a:extLst>
                    <a:ext uri="{9D8B030D-6E8A-4147-A177-3AD203B41FA5}">
                      <a16:colId xmlns:a16="http://schemas.microsoft.com/office/drawing/2014/main" xmlns="" val="20001"/>
                    </a:ext>
                  </a:extLst>
                </a:gridCol>
                <a:gridCol w="853519">
                  <a:extLst>
                    <a:ext uri="{9D8B030D-6E8A-4147-A177-3AD203B41FA5}">
                      <a16:colId xmlns:a16="http://schemas.microsoft.com/office/drawing/2014/main" xmlns="" val="20002"/>
                    </a:ext>
                  </a:extLst>
                </a:gridCol>
                <a:gridCol w="2043505">
                  <a:extLst>
                    <a:ext uri="{9D8B030D-6E8A-4147-A177-3AD203B41FA5}">
                      <a16:colId xmlns:a16="http://schemas.microsoft.com/office/drawing/2014/main" xmlns="" val="20003"/>
                    </a:ext>
                  </a:extLst>
                </a:gridCol>
                <a:gridCol w="2206208">
                  <a:extLst>
                    <a:ext uri="{9D8B030D-6E8A-4147-A177-3AD203B41FA5}">
                      <a16:colId xmlns:a16="http://schemas.microsoft.com/office/drawing/2014/main" xmlns="" val="20004"/>
                    </a:ext>
                  </a:extLst>
                </a:gridCol>
                <a:gridCol w="1106159">
                  <a:extLst>
                    <a:ext uri="{9D8B030D-6E8A-4147-A177-3AD203B41FA5}">
                      <a16:colId xmlns:a16="http://schemas.microsoft.com/office/drawing/2014/main" xmlns="" val="2622886999"/>
                    </a:ext>
                  </a:extLst>
                </a:gridCol>
              </a:tblGrid>
              <a:tr h="73694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CODE/NO.s</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chemeClr val="lt1"/>
                          </a:solidFill>
                          <a:effectLst/>
                          <a:latin typeface="+mn-lt"/>
                          <a:ea typeface="+mn-ea"/>
                          <a:cs typeface="+mn-cs"/>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567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RDSP 2.1</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 athletes supported through the scientific support programme per year</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80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30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36 athletes were supported through the scientific support</a:t>
                      </a:r>
                    </a:p>
                  </a:txBody>
                  <a:tcPr marL="68580" marR="68580" marT="0" marB="0">
                    <a:solidFill>
                      <a:srgbClr val="00FF00"/>
                    </a:solidFill>
                  </a:tcPr>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More Athletes submitted claims in this quarter as some of them were part of Team SA for Tokyo Olympics and Paralympics.</a:t>
                      </a: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10001"/>
                  </a:ext>
                </a:extLst>
              </a:tr>
              <a:tr h="2005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2.2</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 athletes supported by the sports academies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3700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1000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2 054  athletes supported by the sports academies</a:t>
                      </a:r>
                    </a:p>
                  </a:txBody>
                  <a:tcPr marL="68580" marR="68580" marT="0" marB="0">
                    <a:solidFill>
                      <a:srgbClr val="00FF00"/>
                    </a:solidFill>
                  </a:tcPr>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The over achievement is as a</a:t>
                      </a:r>
                      <a:r>
                        <a:rPr lang="en-ZA" sz="1400" kern="1200" baseline="0" dirty="0">
                          <a:solidFill>
                            <a:srgbClr val="000000"/>
                          </a:solidFill>
                          <a:effectLst/>
                          <a:latin typeface="+mn-lt"/>
                          <a:ea typeface="Calibri" panose="020F0502020204030204" pitchFamily="34" charset="0"/>
                          <a:cs typeface="Calibri" panose="020F0502020204030204" pitchFamily="34" charset="0"/>
                        </a:rPr>
                        <a:t> </a:t>
                      </a:r>
                      <a:r>
                        <a:rPr lang="en-ZA" sz="1400" kern="1200" dirty="0">
                          <a:solidFill>
                            <a:srgbClr val="000000"/>
                          </a:solidFill>
                          <a:effectLst/>
                          <a:latin typeface="+mn-lt"/>
                          <a:ea typeface="Calibri" panose="020F0502020204030204" pitchFamily="34" charset="0"/>
                          <a:cs typeface="Calibri" panose="020F0502020204030204" pitchFamily="34" charset="0"/>
                        </a:rPr>
                        <a:t>result of more requests for support for athletes provided by the Provinces.</a:t>
                      </a:r>
                    </a:p>
                  </a:txBody>
                  <a:tcPr marL="68580" marR="68580" marT="0" marB="0"/>
                </a:tc>
                <a:tc>
                  <a:txBody>
                    <a:bodyPr/>
                    <a:lstStyle/>
                    <a:p>
                      <a:pPr algn="just">
                        <a:lnSpc>
                          <a:spcPct val="150000"/>
                        </a:lnSpc>
                        <a:spcAft>
                          <a:spcPts val="0"/>
                        </a:spcAft>
                      </a:pPr>
                      <a:r>
                        <a:rPr lang="en-ZA" sz="1400" kern="1200" dirty="0">
                          <a:solidFill>
                            <a:srgbClr val="000000"/>
                          </a:solidFill>
                          <a:effectLst/>
                          <a:latin typeface="+mn-lt"/>
                          <a:ea typeface="Calibri" panose="020F0502020204030204" pitchFamily="34" charset="0"/>
                          <a:cs typeface="Calibri" panose="020F0502020204030204" pitchFamily="34" charset="0"/>
                        </a:rPr>
                        <a:t>-</a:t>
                      </a:r>
                    </a:p>
                  </a:txBody>
                  <a:tcPr marL="68580" marR="68580" marT="0" marB="0"/>
                </a:tc>
                <a:extLst>
                  <a:ext uri="{0D108BD9-81ED-4DB2-BD59-A6C34878D82A}">
                    <a16:rowId xmlns:a16="http://schemas.microsoft.com/office/drawing/2014/main" xmlns="" val="965355354"/>
                  </a:ext>
                </a:extLst>
              </a:tr>
            </a:tbl>
          </a:graphicData>
        </a:graphic>
      </p:graphicFrame>
      <p:sp>
        <p:nvSpPr>
          <p:cNvPr id="4" name="Slide Number Placeholder 3"/>
          <p:cNvSpPr>
            <a:spLocks noGrp="1"/>
          </p:cNvSpPr>
          <p:nvPr>
            <p:ph type="sldNum" sz="quarter" idx="4"/>
          </p:nvPr>
        </p:nvSpPr>
        <p:spPr>
          <a:xfrm>
            <a:off x="8319307" y="6093296"/>
            <a:ext cx="861205" cy="432047"/>
          </a:xfrm>
        </p:spPr>
        <p:txBody>
          <a:bodyPr/>
          <a:lstStyle/>
          <a:p>
            <a:pPr algn="ctr"/>
            <a:r>
              <a:rPr lang="en-US" sz="900" b="1" dirty="0">
                <a:solidFill>
                  <a:schemeClr val="tx1"/>
                </a:solidFill>
              </a:rPr>
              <a:t>19</a:t>
            </a:r>
            <a:endParaRPr lang="en-ZA" sz="900" b="1" dirty="0">
              <a:solidFill>
                <a:schemeClr val="tx1"/>
              </a:solidFill>
            </a:endParaRPr>
          </a:p>
        </p:txBody>
      </p:sp>
    </p:spTree>
    <p:extLst>
      <p:ext uri="{BB962C8B-B14F-4D97-AF65-F5344CB8AC3E}">
        <p14:creationId xmlns:p14="http://schemas.microsoft.com/office/powerpoint/2010/main" xmlns="" val="284038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323528" y="1052736"/>
            <a:ext cx="8496943" cy="4536504"/>
          </a:xfrm>
          <a:ln>
            <a:solidFill>
              <a:schemeClr val="accent6"/>
            </a:solidFill>
          </a:ln>
        </p:spPr>
        <p:txBody>
          <a:bodyPr/>
          <a:lstStyle/>
          <a:p>
            <a:pPr lvl="0" algn="just">
              <a:lnSpc>
                <a:spcPct val="150000"/>
              </a:lnSpc>
              <a:buFont typeface="Wingdings" panose="05000000000000000000" pitchFamily="2" charset="2"/>
              <a:buChar char="§"/>
            </a:pPr>
            <a:r>
              <a:rPr lang="en-ZA" sz="2400" b="0" dirty="0">
                <a:solidFill>
                  <a:prstClr val="black"/>
                </a:solidFill>
                <a:latin typeface="Calibri"/>
              </a:rPr>
              <a:t>Purpose</a:t>
            </a:r>
          </a:p>
          <a:p>
            <a:pPr lvl="0" algn="just">
              <a:lnSpc>
                <a:spcPct val="150000"/>
              </a:lnSpc>
              <a:buFont typeface="Wingdings" panose="05000000000000000000" pitchFamily="2" charset="2"/>
              <a:buChar char="§"/>
            </a:pPr>
            <a:r>
              <a:rPr lang="en-ZA" sz="2400" b="0" dirty="0">
                <a:solidFill>
                  <a:prstClr val="black"/>
                </a:solidFill>
                <a:latin typeface="Calibri"/>
              </a:rPr>
              <a:t>Introduction</a:t>
            </a:r>
          </a:p>
          <a:p>
            <a:pPr lvl="0" algn="just">
              <a:lnSpc>
                <a:spcPct val="150000"/>
              </a:lnSpc>
              <a:buFont typeface="Wingdings" panose="05000000000000000000" pitchFamily="2" charset="2"/>
              <a:buChar char="§"/>
            </a:pPr>
            <a:r>
              <a:rPr lang="en-ZA" sz="2400" b="0" dirty="0">
                <a:solidFill>
                  <a:prstClr val="black"/>
                </a:solidFill>
                <a:latin typeface="Calibri"/>
              </a:rPr>
              <a:t>Performance overview </a:t>
            </a:r>
          </a:p>
          <a:p>
            <a:pPr lvl="0" algn="just">
              <a:lnSpc>
                <a:spcPct val="150000"/>
              </a:lnSpc>
              <a:buFont typeface="Wingdings" panose="05000000000000000000" pitchFamily="2" charset="2"/>
              <a:buChar char="§"/>
            </a:pPr>
            <a:r>
              <a:rPr lang="en-ZA" sz="2400" b="0" dirty="0">
                <a:solidFill>
                  <a:prstClr val="black"/>
                </a:solidFill>
                <a:latin typeface="Calibri"/>
              </a:rPr>
              <a:t>Departmental performance overview results</a:t>
            </a:r>
          </a:p>
          <a:p>
            <a:pPr lvl="0" algn="just">
              <a:lnSpc>
                <a:spcPct val="150000"/>
              </a:lnSpc>
              <a:buFont typeface="Wingdings" panose="05000000000000000000" pitchFamily="2" charset="2"/>
              <a:buChar char="§"/>
            </a:pPr>
            <a:r>
              <a:rPr lang="en-ZA" sz="2400" b="0" dirty="0">
                <a:solidFill>
                  <a:prstClr val="black"/>
                </a:solidFill>
                <a:latin typeface="Calibri"/>
              </a:rPr>
              <a:t>Overview of program specific performance</a:t>
            </a:r>
          </a:p>
          <a:p>
            <a:pPr lvl="0" algn="just">
              <a:lnSpc>
                <a:spcPct val="150000"/>
              </a:lnSpc>
              <a:buFont typeface="Wingdings" panose="05000000000000000000" pitchFamily="2" charset="2"/>
              <a:buChar char="§"/>
            </a:pPr>
            <a:r>
              <a:rPr lang="en-ZA" sz="2400" b="0" dirty="0">
                <a:solidFill>
                  <a:prstClr val="black"/>
                </a:solidFill>
                <a:latin typeface="Calibri"/>
              </a:rPr>
              <a:t>Expenditure report: second quarter</a:t>
            </a:r>
          </a:p>
          <a:p>
            <a:pPr marL="0" indent="0">
              <a:buNone/>
            </a:pPr>
            <a:endParaRPr lang="en-US" dirty="0"/>
          </a:p>
        </p:txBody>
      </p:sp>
      <p:sp>
        <p:nvSpPr>
          <p:cNvPr id="6" name="Slide Number Placeholder 5"/>
          <p:cNvSpPr>
            <a:spLocks noGrp="1"/>
          </p:cNvSpPr>
          <p:nvPr>
            <p:ph type="sldNum" sz="quarter" idx="4"/>
          </p:nvPr>
        </p:nvSpPr>
        <p:spPr>
          <a:xfrm>
            <a:off x="8234064" y="6165304"/>
            <a:ext cx="514400" cy="365125"/>
          </a:xfrm>
        </p:spPr>
        <p:txBody>
          <a:bodyPr/>
          <a:lstStyle>
            <a:lvl1pPr algn="r">
              <a:defRPr sz="800" b="0" u="none">
                <a:solidFill>
                  <a:srgbClr val="660066"/>
                </a:solidFill>
                <a:latin typeface="Verdana" pitchFamily="34" charset="0"/>
              </a:defRPr>
            </a:lvl1pPr>
          </a:lstStyle>
          <a:p>
            <a:pPr algn="ctr"/>
            <a:r>
              <a:rPr lang="en-US" sz="900" b="1" dirty="0">
                <a:solidFill>
                  <a:schemeClr val="tx1"/>
                </a:solidFill>
              </a:rPr>
              <a:t>2</a:t>
            </a:r>
            <a:endParaRPr lang="en-ZA" sz="900" b="1" dirty="0">
              <a:solidFill>
                <a:schemeClr val="tx1"/>
              </a:solidFill>
            </a:endParaRPr>
          </a:p>
        </p:txBody>
      </p:sp>
      <p:sp>
        <p:nvSpPr>
          <p:cNvPr id="5" name="Title 1"/>
          <p:cNvSpPr>
            <a:spLocks noGrp="1"/>
          </p:cNvSpPr>
          <p:nvPr>
            <p:ph type="title"/>
          </p:nvPr>
        </p:nvSpPr>
        <p:spPr>
          <a:xfrm>
            <a:off x="323528" y="194320"/>
            <a:ext cx="8496943" cy="710952"/>
          </a:xfrm>
          <a:ln>
            <a:solidFill>
              <a:schemeClr val="accent6"/>
            </a:solidFill>
          </a:ln>
        </p:spPr>
        <p:txBody>
          <a:bodyPr>
            <a:normAutofit/>
          </a:bodyPr>
          <a:lstStyle/>
          <a:p>
            <a:pPr algn="ctr"/>
            <a:r>
              <a:rPr lang="en-ZA" sz="3200" dirty="0">
                <a:solidFill>
                  <a:schemeClr val="accent6"/>
                </a:solidFill>
                <a:latin typeface="+mj-lt"/>
              </a:rPr>
              <a:t>PRESENTATION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9244D0F5-9F80-4D24-A5B3-F91D838C4F82}"/>
              </a:ext>
            </a:extLst>
          </p:cNvPr>
          <p:cNvSpPr>
            <a:spLocks noGrp="1"/>
          </p:cNvSpPr>
          <p:nvPr>
            <p:ph type="sldNum" sz="quarter" idx="4"/>
          </p:nvPr>
        </p:nvSpPr>
        <p:spPr>
          <a:xfrm>
            <a:off x="8172400" y="6165304"/>
            <a:ext cx="792088" cy="360039"/>
          </a:xfrm>
        </p:spPr>
        <p:txBody>
          <a:bodyPr/>
          <a:lstStyle/>
          <a:p>
            <a:pPr algn="ctr"/>
            <a:r>
              <a:rPr lang="en-US" sz="900" b="1" dirty="0">
                <a:solidFill>
                  <a:schemeClr val="tx1"/>
                </a:solidFill>
              </a:rPr>
              <a:t>20</a:t>
            </a:r>
            <a:endParaRPr lang="en-ZA" sz="900" b="1" dirty="0">
              <a:solidFill>
                <a:schemeClr val="tx1"/>
              </a:solidFill>
            </a:endParaRPr>
          </a:p>
        </p:txBody>
      </p:sp>
      <p:graphicFrame>
        <p:nvGraphicFramePr>
          <p:cNvPr id="5" name="Content Placeholder 4">
            <a:extLst>
              <a:ext uri="{FF2B5EF4-FFF2-40B4-BE49-F238E27FC236}">
                <a16:creationId xmlns:a16="http://schemas.microsoft.com/office/drawing/2014/main" xmlns="" id="{C8B7DF20-2929-4F3D-96BE-A4147B8E16A5}"/>
              </a:ext>
            </a:extLst>
          </p:cNvPr>
          <p:cNvGraphicFramePr>
            <a:graphicFrameLocks/>
          </p:cNvGraphicFramePr>
          <p:nvPr>
            <p:extLst>
              <p:ext uri="{D42A27DB-BD31-4B8C-83A1-F6EECF244321}">
                <p14:modId xmlns:p14="http://schemas.microsoft.com/office/powerpoint/2010/main" xmlns="" val="4089881202"/>
              </p:ext>
            </p:extLst>
          </p:nvPr>
        </p:nvGraphicFramePr>
        <p:xfrm>
          <a:off x="71501" y="854717"/>
          <a:ext cx="9000998" cy="4790765"/>
        </p:xfrm>
        <a:graphic>
          <a:graphicData uri="http://schemas.openxmlformats.org/drawingml/2006/table">
            <a:tbl>
              <a:tblPr firstRow="1" bandRow="1">
                <a:tableStyleId>{93296810-A885-4BE3-A3E7-6D5BEEA58F35}</a:tableStyleId>
              </a:tblPr>
              <a:tblGrid>
                <a:gridCol w="853897">
                  <a:extLst>
                    <a:ext uri="{9D8B030D-6E8A-4147-A177-3AD203B41FA5}">
                      <a16:colId xmlns:a16="http://schemas.microsoft.com/office/drawing/2014/main" xmlns="" val="186441826"/>
                    </a:ext>
                  </a:extLst>
                </a:gridCol>
                <a:gridCol w="1138530">
                  <a:extLst>
                    <a:ext uri="{9D8B030D-6E8A-4147-A177-3AD203B41FA5}">
                      <a16:colId xmlns:a16="http://schemas.microsoft.com/office/drawing/2014/main" xmlns="" val="20000"/>
                    </a:ext>
                  </a:extLst>
                </a:gridCol>
                <a:gridCol w="996213">
                  <a:extLst>
                    <a:ext uri="{9D8B030D-6E8A-4147-A177-3AD203B41FA5}">
                      <a16:colId xmlns:a16="http://schemas.microsoft.com/office/drawing/2014/main" xmlns="" val="20001"/>
                    </a:ext>
                  </a:extLst>
                </a:gridCol>
                <a:gridCol w="1067372">
                  <a:extLst>
                    <a:ext uri="{9D8B030D-6E8A-4147-A177-3AD203B41FA5}">
                      <a16:colId xmlns:a16="http://schemas.microsoft.com/office/drawing/2014/main" xmlns="" val="20002"/>
                    </a:ext>
                  </a:extLst>
                </a:gridCol>
                <a:gridCol w="1280846">
                  <a:extLst>
                    <a:ext uri="{9D8B030D-6E8A-4147-A177-3AD203B41FA5}">
                      <a16:colId xmlns:a16="http://schemas.microsoft.com/office/drawing/2014/main" xmlns="" val="20003"/>
                    </a:ext>
                  </a:extLst>
                </a:gridCol>
                <a:gridCol w="1992426">
                  <a:extLst>
                    <a:ext uri="{9D8B030D-6E8A-4147-A177-3AD203B41FA5}">
                      <a16:colId xmlns:a16="http://schemas.microsoft.com/office/drawing/2014/main" xmlns="" val="20004"/>
                    </a:ext>
                  </a:extLst>
                </a:gridCol>
                <a:gridCol w="1671714">
                  <a:extLst>
                    <a:ext uri="{9D8B030D-6E8A-4147-A177-3AD203B41FA5}">
                      <a16:colId xmlns:a16="http://schemas.microsoft.com/office/drawing/2014/main" xmlns="" val="2622886999"/>
                    </a:ext>
                  </a:extLst>
                </a:gridCol>
              </a:tblGrid>
              <a:tr h="64940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kern="1200" cap="none" spc="0" normalizeH="0" baseline="0" noProof="0" dirty="0">
                          <a:ln>
                            <a:noFill/>
                          </a:ln>
                          <a:solidFill>
                            <a:schemeClr val="lt1"/>
                          </a:solidFill>
                          <a:effectLst/>
                          <a:uLnTx/>
                          <a:uFillTx/>
                          <a:latin typeface="+mn-lt"/>
                          <a:ea typeface="+mn-ea"/>
                          <a:cs typeface="+mn-cs"/>
                        </a:rPr>
                        <a:t>2</a:t>
                      </a:r>
                      <a:r>
                        <a:rPr kumimoji="0" lang="en-US" sz="1100" b="1" i="0" u="none" strike="noStrike" kern="1200" cap="none" spc="0" normalizeH="0" baseline="30000" noProof="0" dirty="0">
                          <a:ln>
                            <a:noFill/>
                          </a:ln>
                          <a:solidFill>
                            <a:schemeClr val="lt1"/>
                          </a:solidFill>
                          <a:effectLst/>
                          <a:uLnTx/>
                          <a:uFillTx/>
                          <a:latin typeface="+mn-lt"/>
                          <a:ea typeface="+mn-ea"/>
                          <a:cs typeface="+mn-cs"/>
                        </a:rPr>
                        <a:t>nd</a:t>
                      </a:r>
                      <a:endParaRPr kumimoji="0" lang="en-US" sz="1100" b="1" i="0" u="none" strike="noStrike" kern="1200" cap="none" spc="0" normalizeH="0" baseline="0" noProof="0" dirty="0">
                        <a:ln>
                          <a:noFill/>
                        </a:ln>
                        <a:solidFill>
                          <a:schemeClr val="lt1"/>
                        </a:solidFill>
                        <a:effectLst/>
                        <a:uLnTx/>
                        <a:uFillTx/>
                        <a:latin typeface="+mn-lt"/>
                        <a:ea typeface="+mn-ea"/>
                        <a:cs typeface="+mn-cs"/>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kern="1200" cap="none" spc="0" normalizeH="0" baseline="0" noProof="0" dirty="0">
                          <a:ln>
                            <a:noFill/>
                          </a:ln>
                          <a:solidFill>
                            <a:schemeClr val="lt1"/>
                          </a:solidFill>
                          <a:effectLst/>
                          <a:uLnTx/>
                          <a:uFillTx/>
                          <a:latin typeface="+mn-lt"/>
                          <a:ea typeface="+mn-ea"/>
                          <a:cs typeface="+mn-cs"/>
                        </a:rPr>
                        <a:t>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0311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 </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Times New Roman" panose="02020603050405020304" pitchFamily="18" charset="0"/>
                          <a:cs typeface="Calibri" panose="020F0502020204030204" pitchFamily="34" charset="0"/>
                        </a:rPr>
                        <a:t>No. of people</a:t>
                      </a:r>
                      <a:r>
                        <a:rPr lang="en-ZA" sz="1400" baseline="0" dirty="0">
                          <a:solidFill>
                            <a:srgbClr val="000000"/>
                          </a:solidFill>
                          <a:effectLst/>
                          <a:latin typeface="+mn-lt"/>
                          <a:ea typeface="Times New Roman" panose="02020603050405020304" pitchFamily="18" charset="0"/>
                          <a:cs typeface="Calibri" panose="020F0502020204030204" pitchFamily="34" charset="0"/>
                        </a:rPr>
                        <a:t> actively participating in organised sport and active recreation events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330</a:t>
                      </a:r>
                      <a:r>
                        <a:rPr lang="en-ZA" sz="1400" baseline="0" dirty="0">
                          <a:solidFill>
                            <a:srgbClr val="000000"/>
                          </a:solidFill>
                          <a:effectLst/>
                          <a:latin typeface="+mn-lt"/>
                          <a:ea typeface="Calibri" panose="020F0502020204030204" pitchFamily="34" charset="0"/>
                          <a:cs typeface="Calibri" panose="020F0502020204030204" pitchFamily="34" charset="0"/>
                        </a:rPr>
                        <a:t> 000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100 000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R="89535"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27 572 </a:t>
                      </a: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people actively participated in organised sport and active recreation events.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pPr>
                      <a:r>
                        <a:rPr lang="en-ZA"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The Disaster management regulations restricted the number of participants in gathering in level 2. It was only as at 1 October that the numbers increased. Hence in Q2 the restricted numbers affected the number of participants in sport and active recreation events.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Restrictions now allow for 2000 people to participate. The department is planning   at increasing number of events.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48727055"/>
                  </a:ext>
                </a:extLst>
              </a:tr>
            </a:tbl>
          </a:graphicData>
        </a:graphic>
      </p:graphicFrame>
      <p:sp>
        <p:nvSpPr>
          <p:cNvPr id="6" name="Title 1">
            <a:extLst>
              <a:ext uri="{FF2B5EF4-FFF2-40B4-BE49-F238E27FC236}">
                <a16:creationId xmlns:a16="http://schemas.microsoft.com/office/drawing/2014/main" xmlns="" id="{FFCAC632-BA84-4C97-90D9-9306A1B439A8}"/>
              </a:ext>
            </a:extLst>
          </p:cNvPr>
          <p:cNvSpPr txBox="1">
            <a:spLocks/>
          </p:cNvSpPr>
          <p:nvPr/>
        </p:nvSpPr>
        <p:spPr>
          <a:xfrm>
            <a:off x="32297" y="0"/>
            <a:ext cx="8500143" cy="83671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a typeface="MS PGothic" pitchFamily="34" charset="-128"/>
              <a:cs typeface="Arial" pitchFamily="34" charset="0"/>
            </a:endParaRPr>
          </a:p>
        </p:txBody>
      </p:sp>
      <p:sp>
        <p:nvSpPr>
          <p:cNvPr id="7" name="Title 1">
            <a:extLst>
              <a:ext uri="{FF2B5EF4-FFF2-40B4-BE49-F238E27FC236}">
                <a16:creationId xmlns:a16="http://schemas.microsoft.com/office/drawing/2014/main" xmlns="" id="{6C17E913-2C5C-4DA3-B571-6E8FF87ABB1E}"/>
              </a:ext>
            </a:extLst>
          </p:cNvPr>
          <p:cNvSpPr txBox="1">
            <a:spLocks/>
          </p:cNvSpPr>
          <p:nvPr/>
        </p:nvSpPr>
        <p:spPr>
          <a:xfrm>
            <a:off x="32298" y="5645482"/>
            <a:ext cx="8933808" cy="83671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r>
              <a:rPr lang="en-ZA" sz="1000" dirty="0">
                <a:solidFill>
                  <a:srgbClr val="00B0F0"/>
                </a:solidFill>
                <a:latin typeface="+mj-lt"/>
                <a:ea typeface="MS PGothic" pitchFamily="34" charset="-128"/>
                <a:cs typeface="Arial" pitchFamily="34" charset="0"/>
              </a:rPr>
              <a:t>NB: Outstanding evidence for Q2 was submitted in December 2021 and reviewed in January 2022. New numbers are  66 664  people actively participated </a:t>
            </a:r>
          </a:p>
        </p:txBody>
      </p:sp>
    </p:spTree>
    <p:extLst>
      <p:ext uri="{BB962C8B-B14F-4D97-AF65-F5344CB8AC3E}">
        <p14:creationId xmlns:p14="http://schemas.microsoft.com/office/powerpoint/2010/main" xmlns="" val="157125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9"/>
            <a:ext cx="8784976" cy="791479"/>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a typeface="MS PGothic" pitchFamily="34" charset="-128"/>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56579940"/>
              </p:ext>
            </p:extLst>
          </p:nvPr>
        </p:nvGraphicFramePr>
        <p:xfrm>
          <a:off x="43894" y="1124744"/>
          <a:ext cx="9100106" cy="4464496"/>
        </p:xfrm>
        <a:graphic>
          <a:graphicData uri="http://schemas.openxmlformats.org/drawingml/2006/table">
            <a:tbl>
              <a:tblPr firstRow="1" bandRow="1">
                <a:tableStyleId>{93296810-A885-4BE3-A3E7-6D5BEEA58F35}</a:tableStyleId>
              </a:tblPr>
              <a:tblGrid>
                <a:gridCol w="810695">
                  <a:extLst>
                    <a:ext uri="{9D8B030D-6E8A-4147-A177-3AD203B41FA5}">
                      <a16:colId xmlns:a16="http://schemas.microsoft.com/office/drawing/2014/main" xmlns="" val="186441826"/>
                    </a:ext>
                  </a:extLst>
                </a:gridCol>
                <a:gridCol w="1520659">
                  <a:extLst>
                    <a:ext uri="{9D8B030D-6E8A-4147-A177-3AD203B41FA5}">
                      <a16:colId xmlns:a16="http://schemas.microsoft.com/office/drawing/2014/main" xmlns="" val="20000"/>
                    </a:ext>
                  </a:extLst>
                </a:gridCol>
                <a:gridCol w="756592">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2232248">
                  <a:extLst>
                    <a:ext uri="{9D8B030D-6E8A-4147-A177-3AD203B41FA5}">
                      <a16:colId xmlns:a16="http://schemas.microsoft.com/office/drawing/2014/main" xmlns="" val="20003"/>
                    </a:ext>
                  </a:extLst>
                </a:gridCol>
                <a:gridCol w="1440160">
                  <a:extLst>
                    <a:ext uri="{9D8B030D-6E8A-4147-A177-3AD203B41FA5}">
                      <a16:colId xmlns:a16="http://schemas.microsoft.com/office/drawing/2014/main" xmlns="" val="20004"/>
                    </a:ext>
                  </a:extLst>
                </a:gridCol>
                <a:gridCol w="1475656">
                  <a:extLst>
                    <a:ext uri="{9D8B030D-6E8A-4147-A177-3AD203B41FA5}">
                      <a16:colId xmlns:a16="http://schemas.microsoft.com/office/drawing/2014/main" xmlns="" val="2622886999"/>
                    </a:ext>
                  </a:extLst>
                </a:gridCol>
              </a:tblGrid>
              <a:tr h="7390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INDICATOR CODE/NO.</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PERFORMANCE INDICATOR</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2021/22 ANNUAL TARGET </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kern="1200" cap="none" spc="0" normalizeH="0" baseline="0" noProof="0" dirty="0">
                          <a:ln>
                            <a:noFill/>
                          </a:ln>
                          <a:effectLst/>
                          <a:uLnTx/>
                          <a:uFillTx/>
                          <a:latin typeface="+mn-lt"/>
                        </a:rPr>
                        <a:t>2nd </a:t>
                      </a:r>
                      <a:r>
                        <a:rPr kumimoji="0" lang="en-US" sz="1050" u="none" strike="noStrike" cap="none" normalizeH="0" baseline="0" dirty="0">
                          <a:ln>
                            <a:noFill/>
                          </a:ln>
                          <a:effectLst/>
                          <a:latin typeface="+mn-lt"/>
                        </a:rPr>
                        <a:t> QUARTER TARGET</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SEP 2021</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REASON FOR DEVIATION</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254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RDSP 2.4 </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a:t>
                      </a:r>
                      <a:r>
                        <a:rPr lang="en-ZA" sz="1400" baseline="0" dirty="0">
                          <a:solidFill>
                            <a:srgbClr val="000000"/>
                          </a:solidFill>
                          <a:effectLst/>
                          <a:latin typeface="+mn-lt"/>
                          <a:ea typeface="Calibri" panose="020F0502020204030204" pitchFamily="34" charset="0"/>
                          <a:cs typeface="Calibri" panose="020F0502020204030204" pitchFamily="34" charset="0"/>
                        </a:rPr>
                        <a:t> sport and recreation promotion campaigns and events implemented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1000"/>
                        </a:spcAft>
                      </a:pPr>
                      <a:r>
                        <a:rPr lang="en-ZA" sz="1400" dirty="0">
                          <a:solidFill>
                            <a:srgbClr val="000000"/>
                          </a:solidFill>
                          <a:effectLst/>
                          <a:latin typeface="+mn-lt"/>
                          <a:ea typeface="Calibri" panose="020F0502020204030204" pitchFamily="34" charset="0"/>
                          <a:cs typeface="Calibri" panose="020F0502020204030204" pitchFamily="34" charset="0"/>
                        </a:rPr>
                        <a:t>8</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2</a:t>
                      </a: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sport and recreation promotion campaigns and events were implemented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8172400" y="5805265"/>
            <a:ext cx="792088" cy="504056"/>
          </a:xfrm>
        </p:spPr>
        <p:txBody>
          <a:bodyPr/>
          <a:lstStyle/>
          <a:p>
            <a:pPr algn="ctr"/>
            <a:r>
              <a:rPr lang="en-US" sz="900" b="1" dirty="0">
                <a:solidFill>
                  <a:schemeClr val="tx1"/>
                </a:solidFill>
              </a:rPr>
              <a:t>21</a:t>
            </a:r>
            <a:endParaRPr lang="en-ZA" sz="900" b="1" dirty="0">
              <a:solidFill>
                <a:schemeClr val="tx1"/>
              </a:solidFill>
            </a:endParaRPr>
          </a:p>
        </p:txBody>
      </p:sp>
    </p:spTree>
    <p:extLst>
      <p:ext uri="{BB962C8B-B14F-4D97-AF65-F5344CB8AC3E}">
        <p14:creationId xmlns:p14="http://schemas.microsoft.com/office/powerpoint/2010/main" xmlns="" val="1557399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7241"/>
            <a:ext cx="8640961" cy="719471"/>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a typeface="MS PGothic" pitchFamily="34" charset="-128"/>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55992133"/>
              </p:ext>
            </p:extLst>
          </p:nvPr>
        </p:nvGraphicFramePr>
        <p:xfrm>
          <a:off x="35358" y="1042062"/>
          <a:ext cx="9100106" cy="4351912"/>
        </p:xfrm>
        <a:graphic>
          <a:graphicData uri="http://schemas.openxmlformats.org/drawingml/2006/table">
            <a:tbl>
              <a:tblPr firstRow="1" bandRow="1">
                <a:tableStyleId>{93296810-A885-4BE3-A3E7-6D5BEEA58F35}</a:tableStyleId>
              </a:tblPr>
              <a:tblGrid>
                <a:gridCol w="810695">
                  <a:extLst>
                    <a:ext uri="{9D8B030D-6E8A-4147-A177-3AD203B41FA5}">
                      <a16:colId xmlns:a16="http://schemas.microsoft.com/office/drawing/2014/main" xmlns="" val="186441826"/>
                    </a:ext>
                  </a:extLst>
                </a:gridCol>
                <a:gridCol w="1421691">
                  <a:extLst>
                    <a:ext uri="{9D8B030D-6E8A-4147-A177-3AD203B41FA5}">
                      <a16:colId xmlns:a16="http://schemas.microsoft.com/office/drawing/2014/main" xmlns="" val="20000"/>
                    </a:ext>
                  </a:extLst>
                </a:gridCol>
                <a:gridCol w="747040">
                  <a:extLst>
                    <a:ext uri="{9D8B030D-6E8A-4147-A177-3AD203B41FA5}">
                      <a16:colId xmlns:a16="http://schemas.microsoft.com/office/drawing/2014/main" xmlns="" val="20001"/>
                    </a:ext>
                  </a:extLst>
                </a:gridCol>
                <a:gridCol w="909144">
                  <a:extLst>
                    <a:ext uri="{9D8B030D-6E8A-4147-A177-3AD203B41FA5}">
                      <a16:colId xmlns:a16="http://schemas.microsoft.com/office/drawing/2014/main" xmlns="" val="20002"/>
                    </a:ext>
                  </a:extLst>
                </a:gridCol>
                <a:gridCol w="1899168">
                  <a:extLst>
                    <a:ext uri="{9D8B030D-6E8A-4147-A177-3AD203B41FA5}">
                      <a16:colId xmlns:a16="http://schemas.microsoft.com/office/drawing/2014/main" xmlns="" val="20003"/>
                    </a:ext>
                  </a:extLst>
                </a:gridCol>
                <a:gridCol w="2023872">
                  <a:extLst>
                    <a:ext uri="{9D8B030D-6E8A-4147-A177-3AD203B41FA5}">
                      <a16:colId xmlns:a16="http://schemas.microsoft.com/office/drawing/2014/main" xmlns="" val="20004"/>
                    </a:ext>
                  </a:extLst>
                </a:gridCol>
                <a:gridCol w="1288496">
                  <a:extLst>
                    <a:ext uri="{9D8B030D-6E8A-4147-A177-3AD203B41FA5}">
                      <a16:colId xmlns:a16="http://schemas.microsoft.com/office/drawing/2014/main" xmlns="" val="2622886999"/>
                    </a:ext>
                  </a:extLst>
                </a:gridCol>
              </a:tblGrid>
              <a:tr h="5867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INDICATOR CODE/NO.</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PERFORMANCE INDICATOR</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2021/22 ANNUAL TARGET </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kern="1200" cap="none" spc="0" normalizeH="0" baseline="0" noProof="0" dirty="0">
                          <a:ln>
                            <a:noFill/>
                          </a:ln>
                          <a:effectLst/>
                          <a:uLnTx/>
                          <a:uFillTx/>
                          <a:latin typeface="+mn-lt"/>
                        </a:rPr>
                        <a:t>2nd </a:t>
                      </a:r>
                      <a:r>
                        <a:rPr kumimoji="0" lang="en-US" sz="1050" u="none" strike="noStrike" cap="none" normalizeH="0" baseline="0" dirty="0">
                          <a:ln>
                            <a:noFill/>
                          </a:ln>
                          <a:effectLst/>
                          <a:latin typeface="+mn-lt"/>
                        </a:rPr>
                        <a:t> QUARTER TARGET</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SEP 2021</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REASON FOR DEVIATION</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65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2.5</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Times New Roman" panose="02020603050405020304" pitchFamily="18" charset="0"/>
                          <a:cs typeface="Calibri" panose="020F0502020204030204" pitchFamily="34" charset="0"/>
                        </a:rPr>
                        <a:t>No. of schools,</a:t>
                      </a:r>
                      <a:r>
                        <a:rPr lang="en-ZA" sz="1400" baseline="0" dirty="0">
                          <a:solidFill>
                            <a:srgbClr val="000000"/>
                          </a:solidFill>
                          <a:effectLst/>
                          <a:latin typeface="+mn-lt"/>
                          <a:ea typeface="Times New Roman" panose="02020603050405020304" pitchFamily="18" charset="0"/>
                          <a:cs typeface="Calibri" panose="020F0502020204030204" pitchFamily="34" charset="0"/>
                        </a:rPr>
                        <a:t> hubs, and clubs provided with equipment and/or attire as per the established norms and standards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400" dirty="0">
                          <a:solidFill>
                            <a:srgbClr val="000000"/>
                          </a:solidFill>
                          <a:effectLst/>
                          <a:latin typeface="+mn-lt"/>
                          <a:ea typeface="Calibri" panose="020F0502020204030204" pitchFamily="34" charset="0"/>
                          <a:cs typeface="Calibri" panose="020F0502020204030204" pitchFamily="34" charset="0"/>
                        </a:rPr>
                        <a:t>2500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750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758 schools, hubs and clubs were  provided with equipment and/or attire as per the established norms and standards as follows:</a:t>
                      </a:r>
                    </a:p>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521 schools, </a:t>
                      </a:r>
                    </a:p>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28 hubs;</a:t>
                      </a:r>
                    </a:p>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209 clubs</a:t>
                      </a:r>
                    </a:p>
                  </a:txBody>
                  <a:tcPr marL="68580" marR="68580" marT="0" marB="0">
                    <a:solidFill>
                      <a:srgbClr val="00FF00"/>
                    </a:solidFill>
                  </a:tcPr>
                </a:tc>
                <a:tc>
                  <a:txBody>
                    <a:bodyPr/>
                    <a:lstStyle/>
                    <a:p>
                      <a:pPr algn="just">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The additional outreach programme to handover the facility during the National Indigenous Games provided sport  equipment and kits to clubs which then informed achievement</a:t>
                      </a:r>
                      <a:r>
                        <a:rPr lang="en-ZA" sz="1400" baseline="0" dirty="0">
                          <a:effectLst/>
                          <a:latin typeface="+mn-lt"/>
                          <a:ea typeface="Times New Roman" panose="02020603050405020304" pitchFamily="18" charset="0"/>
                          <a:cs typeface="Times New Roman" panose="02020603050405020304" pitchFamily="18" charset="0"/>
                        </a:rPr>
                        <a:t> above set</a:t>
                      </a:r>
                      <a:r>
                        <a:rPr lang="en-ZA" sz="1400" dirty="0">
                          <a:effectLst/>
                          <a:latin typeface="+mn-lt"/>
                          <a:ea typeface="Times New Roman" panose="02020603050405020304" pitchFamily="18" charset="0"/>
                          <a:cs typeface="Times New Roman" panose="02020603050405020304" pitchFamily="18" charset="0"/>
                        </a:rPr>
                        <a:t> target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7956376" y="5949281"/>
            <a:ext cx="936105" cy="432047"/>
          </a:xfrm>
        </p:spPr>
        <p:txBody>
          <a:bodyPr/>
          <a:lstStyle/>
          <a:p>
            <a:pPr algn="ctr"/>
            <a:r>
              <a:rPr lang="en-US" sz="900" b="1" dirty="0">
                <a:solidFill>
                  <a:schemeClr val="tx1"/>
                </a:solidFill>
              </a:rPr>
              <a:t>22</a:t>
            </a:r>
            <a:endParaRPr lang="en-ZA" sz="900" b="1" dirty="0">
              <a:solidFill>
                <a:schemeClr val="tx1"/>
              </a:solidFill>
            </a:endParaRPr>
          </a:p>
        </p:txBody>
      </p:sp>
      <p:sp>
        <p:nvSpPr>
          <p:cNvPr id="6" name="Title 1">
            <a:extLst>
              <a:ext uri="{FF2B5EF4-FFF2-40B4-BE49-F238E27FC236}">
                <a16:creationId xmlns:a16="http://schemas.microsoft.com/office/drawing/2014/main" xmlns="" id="{2AB02AA8-681C-4814-8D47-E143CF5FEDC1}"/>
              </a:ext>
            </a:extLst>
          </p:cNvPr>
          <p:cNvSpPr txBox="1">
            <a:spLocks/>
          </p:cNvSpPr>
          <p:nvPr/>
        </p:nvSpPr>
        <p:spPr>
          <a:xfrm>
            <a:off x="0" y="5397582"/>
            <a:ext cx="9001001" cy="83671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r>
              <a:rPr lang="en-ZA" sz="1000" dirty="0">
                <a:solidFill>
                  <a:srgbClr val="00B0F0"/>
                </a:solidFill>
                <a:latin typeface="+mj-lt"/>
                <a:ea typeface="MS PGothic" pitchFamily="34" charset="-128"/>
                <a:cs typeface="Arial" pitchFamily="34" charset="0"/>
              </a:rPr>
              <a:t>NB: Outstanding evidence for Q2 was  submitted in December  2021 and reviewed in January 2022. New numbers are 1 129 schools, hubs and clubs supported </a:t>
            </a:r>
          </a:p>
        </p:txBody>
      </p:sp>
    </p:spTree>
    <p:extLst>
      <p:ext uri="{BB962C8B-B14F-4D97-AF65-F5344CB8AC3E}">
        <p14:creationId xmlns:p14="http://schemas.microsoft.com/office/powerpoint/2010/main" xmlns="" val="832508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05" y="108463"/>
            <a:ext cx="8157592" cy="384237"/>
          </a:xfrm>
        </p:spPr>
        <p:txBody>
          <a:bodyPr>
            <a:noAutofit/>
          </a:bodyPr>
          <a:lstStyle/>
          <a:p>
            <a:pPr algn="ctr"/>
            <a:r>
              <a:rPr lang="en-US" sz="1900" dirty="0">
                <a:solidFill>
                  <a:schemeClr val="accent6"/>
                </a:solidFill>
                <a:latin typeface="+mj-lt"/>
                <a:ea typeface="MS PGothic" pitchFamily="34" charset="-128"/>
                <a:cs typeface="Arial" pitchFamily="34" charset="0"/>
              </a:rPr>
              <a:t>PROGRAMME 2 :RECREATION DEVELOPMENT AND SPORT PROMOTION…CONT</a:t>
            </a:r>
            <a:endParaRPr lang="en-ZA" sz="19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43996555"/>
              </p:ext>
            </p:extLst>
          </p:nvPr>
        </p:nvGraphicFramePr>
        <p:xfrm>
          <a:off x="179511" y="674447"/>
          <a:ext cx="8958405" cy="5359188"/>
        </p:xfrm>
        <a:graphic>
          <a:graphicData uri="http://schemas.openxmlformats.org/drawingml/2006/table">
            <a:tbl>
              <a:tblPr firstRow="1" bandRow="1">
                <a:tableStyleId>{93296810-A885-4BE3-A3E7-6D5BEEA58F35}</a:tableStyleId>
              </a:tblPr>
              <a:tblGrid>
                <a:gridCol w="669694">
                  <a:extLst>
                    <a:ext uri="{9D8B030D-6E8A-4147-A177-3AD203B41FA5}">
                      <a16:colId xmlns:a16="http://schemas.microsoft.com/office/drawing/2014/main" xmlns="" val="186441826"/>
                    </a:ext>
                  </a:extLst>
                </a:gridCol>
                <a:gridCol w="1128743">
                  <a:extLst>
                    <a:ext uri="{9D8B030D-6E8A-4147-A177-3AD203B41FA5}">
                      <a16:colId xmlns:a16="http://schemas.microsoft.com/office/drawing/2014/main" xmlns="" val="20000"/>
                    </a:ext>
                  </a:extLst>
                </a:gridCol>
                <a:gridCol w="721844">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872298">
                  <a:extLst>
                    <a:ext uri="{9D8B030D-6E8A-4147-A177-3AD203B41FA5}">
                      <a16:colId xmlns:a16="http://schemas.microsoft.com/office/drawing/2014/main" xmlns="" val="20003"/>
                    </a:ext>
                  </a:extLst>
                </a:gridCol>
                <a:gridCol w="2398580">
                  <a:extLst>
                    <a:ext uri="{9D8B030D-6E8A-4147-A177-3AD203B41FA5}">
                      <a16:colId xmlns:a16="http://schemas.microsoft.com/office/drawing/2014/main" xmlns="" val="20004"/>
                    </a:ext>
                  </a:extLst>
                </a:gridCol>
                <a:gridCol w="1375158">
                  <a:extLst>
                    <a:ext uri="{9D8B030D-6E8A-4147-A177-3AD203B41FA5}">
                      <a16:colId xmlns:a16="http://schemas.microsoft.com/office/drawing/2014/main" xmlns="" val="2622886999"/>
                    </a:ext>
                  </a:extLst>
                </a:gridCol>
              </a:tblGrid>
              <a:tr h="87862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INDICATOR CODE/NO.</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PERFORMANCE INDICATOR</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2021/22 ANNUAL TARGET </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b="1" i="0" u="none" strike="noStrike" kern="1200" cap="none" spc="0" normalizeH="0" baseline="0" noProof="0" dirty="0">
                          <a:ln>
                            <a:noFill/>
                          </a:ln>
                          <a:solidFill>
                            <a:schemeClr val="lt1"/>
                          </a:solidFill>
                          <a:effectLst/>
                          <a:uLnTx/>
                          <a:uFillTx/>
                          <a:latin typeface="+mn-lt"/>
                          <a:ea typeface="+mn-ea"/>
                          <a:cs typeface="+mn-cs"/>
                        </a:rPr>
                        <a:t>2</a:t>
                      </a:r>
                      <a:r>
                        <a:rPr kumimoji="0" lang="en-US" sz="1050" b="1" i="0" u="none" strike="noStrike" kern="1200" cap="none" spc="0" normalizeH="0" baseline="30000" noProof="0" dirty="0">
                          <a:ln>
                            <a:noFill/>
                          </a:ln>
                          <a:solidFill>
                            <a:schemeClr val="lt1"/>
                          </a:solidFill>
                          <a:effectLst/>
                          <a:uLnTx/>
                          <a:uFillTx/>
                          <a:latin typeface="+mn-lt"/>
                          <a:ea typeface="+mn-ea"/>
                          <a:cs typeface="+mn-cs"/>
                        </a:rPr>
                        <a:t>nd</a:t>
                      </a:r>
                      <a:r>
                        <a:rPr kumimoji="0" lang="en-US" sz="1050" b="1" i="0" u="none" strike="noStrike" kern="1200" cap="none" spc="0" normalizeH="0" baseline="0" noProof="0" dirty="0">
                          <a:ln>
                            <a:noFill/>
                          </a:ln>
                          <a:solidFill>
                            <a:schemeClr val="lt1"/>
                          </a:solidFill>
                          <a:effectLst/>
                          <a:uLnTx/>
                          <a:uFillTx/>
                          <a:latin typeface="+mn-lt"/>
                          <a:ea typeface="+mn-ea"/>
                          <a:cs typeface="+mn-cs"/>
                        </a:rPr>
                        <a:t> QUARTER TARGET</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SEP 2021</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REASON FOR DEVIATION</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2983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2.6</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 leaners</a:t>
                      </a:r>
                      <a:r>
                        <a:rPr lang="en-ZA" sz="1400" baseline="0" dirty="0">
                          <a:solidFill>
                            <a:srgbClr val="000000"/>
                          </a:solidFill>
                          <a:effectLst/>
                          <a:latin typeface="+mn-lt"/>
                          <a:ea typeface="Calibri" panose="020F0502020204030204" pitchFamily="34" charset="0"/>
                          <a:cs typeface="Calibri" panose="020F0502020204030204" pitchFamily="34" charset="0"/>
                        </a:rPr>
                        <a:t> in the National School Sport Championship per year</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5000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2500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R="70485"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Due to directions issued by the Department of Basic Education where all sport activities were in schools were suspended, the planned Winter Schools Championship could not take place and hence this target yielded no participants.</a:t>
                      </a:r>
                    </a:p>
                    <a:p>
                      <a:pPr marR="70485" algn="just">
                        <a:lnSpc>
                          <a:spcPct val="150000"/>
                        </a:lnSpc>
                        <a:spcAft>
                          <a:spcPts val="0"/>
                        </a:spcAft>
                      </a:pP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R="70485"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The Championships were scheduled for June Holidays and they could not take place due to Covid-19 lockdown regulations and subsequent Directions by the Minister of Basic Education, which cancelled all sport activities in School.  School Sport activities were suspended by DBE from April until August 2021.</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R="70485"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Since the reopening of Schools Sport activities ,preparations are currently underway to have an expanded National School Sport.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a:xfrm rot="188728">
            <a:off x="8461064" y="6059583"/>
            <a:ext cx="584266" cy="305946"/>
          </a:xfrm>
        </p:spPr>
        <p:txBody>
          <a:bodyPr/>
          <a:lstStyle/>
          <a:p>
            <a:pPr algn="ctr"/>
            <a:r>
              <a:rPr lang="en-GB" sz="900" b="1" dirty="0">
                <a:solidFill>
                  <a:schemeClr val="tx1"/>
                </a:solidFill>
              </a:rPr>
              <a:t>23</a:t>
            </a:r>
            <a:endParaRPr lang="en-ZA" sz="900" b="1" dirty="0">
              <a:solidFill>
                <a:schemeClr val="tx1"/>
              </a:solidFill>
            </a:endParaRPr>
          </a:p>
        </p:txBody>
      </p:sp>
    </p:spTree>
    <p:extLst>
      <p:ext uri="{BB962C8B-B14F-4D97-AF65-F5344CB8AC3E}">
        <p14:creationId xmlns:p14="http://schemas.microsoft.com/office/powerpoint/2010/main" xmlns="" val="208851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7241"/>
            <a:ext cx="8784977" cy="647463"/>
          </a:xfrm>
        </p:spPr>
        <p:txBody>
          <a:bodyPr>
            <a:noAutofit/>
          </a:bodyPr>
          <a:lstStyle/>
          <a:p>
            <a:pPr algn="ctr"/>
            <a:r>
              <a:rPr lang="en-US" sz="2000" dirty="0">
                <a:solidFill>
                  <a:schemeClr val="accent6"/>
                </a:solidFill>
                <a:latin typeface="+mj-lt"/>
                <a:ea typeface="MS PGothic" pitchFamily="34" charset="-128"/>
                <a:cs typeface="Arial" pitchFamily="34" charset="0"/>
              </a:rPr>
              <a:t>PROGRAMME 2 :RECREATION DEVELOPMENT AND SPORT PROMOTION…CONT</a:t>
            </a:r>
            <a:endParaRPr lang="en-ZA" sz="2000" dirty="0">
              <a:solidFill>
                <a:schemeClr val="accent6"/>
              </a:solidFill>
              <a:latin typeface="+mj-lt"/>
              <a:ea typeface="MS PGothic" pitchFamily="34" charset="-128"/>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89156285"/>
              </p:ext>
            </p:extLst>
          </p:nvPr>
        </p:nvGraphicFramePr>
        <p:xfrm>
          <a:off x="43894" y="620688"/>
          <a:ext cx="9100106" cy="4680520"/>
        </p:xfrm>
        <a:graphic>
          <a:graphicData uri="http://schemas.openxmlformats.org/drawingml/2006/table">
            <a:tbl>
              <a:tblPr firstRow="1" bandRow="1">
                <a:tableStyleId>{93296810-A885-4BE3-A3E7-6D5BEEA58F35}</a:tableStyleId>
              </a:tblPr>
              <a:tblGrid>
                <a:gridCol w="739618">
                  <a:extLst>
                    <a:ext uri="{9D8B030D-6E8A-4147-A177-3AD203B41FA5}">
                      <a16:colId xmlns:a16="http://schemas.microsoft.com/office/drawing/2014/main" xmlns="" val="186441826"/>
                    </a:ext>
                  </a:extLst>
                </a:gridCol>
                <a:gridCol w="1512168">
                  <a:extLst>
                    <a:ext uri="{9D8B030D-6E8A-4147-A177-3AD203B41FA5}">
                      <a16:colId xmlns:a16="http://schemas.microsoft.com/office/drawing/2014/main" xmlns="" val="20000"/>
                    </a:ext>
                  </a:extLst>
                </a:gridCol>
                <a:gridCol w="727640">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gridCol w="2023872">
                  <a:extLst>
                    <a:ext uri="{9D8B030D-6E8A-4147-A177-3AD203B41FA5}">
                      <a16:colId xmlns:a16="http://schemas.microsoft.com/office/drawing/2014/main" xmlns="" val="20004"/>
                    </a:ext>
                  </a:extLst>
                </a:gridCol>
                <a:gridCol w="1288496">
                  <a:extLst>
                    <a:ext uri="{9D8B030D-6E8A-4147-A177-3AD203B41FA5}">
                      <a16:colId xmlns:a16="http://schemas.microsoft.com/office/drawing/2014/main" xmlns="" val="2622886999"/>
                    </a:ext>
                  </a:extLst>
                </a:gridCol>
              </a:tblGrid>
              <a:tr h="9153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651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RDSP 2.7 </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a:t>
                      </a:r>
                      <a:r>
                        <a:rPr lang="en-ZA" sz="1400" baseline="0" dirty="0">
                          <a:solidFill>
                            <a:srgbClr val="000000"/>
                          </a:solidFill>
                          <a:effectLst/>
                          <a:latin typeface="+mn-lt"/>
                          <a:ea typeface="Calibri" panose="020F0502020204030204" pitchFamily="34" charset="0"/>
                          <a:cs typeface="Calibri" panose="020F0502020204030204" pitchFamily="34" charset="0"/>
                        </a:rPr>
                        <a:t> of leaners participating at the district school sport tournaments</a:t>
                      </a:r>
                      <a:endParaRPr lang="en-ZA" sz="1400" dirty="0">
                        <a:solidFill>
                          <a:srgbClr val="000000"/>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75</a:t>
                      </a:r>
                      <a:r>
                        <a:rPr lang="en-ZA" sz="1400" baseline="0" dirty="0">
                          <a:solidFill>
                            <a:srgbClr val="000000"/>
                          </a:solidFill>
                          <a:effectLst/>
                          <a:latin typeface="+mn-lt"/>
                          <a:ea typeface="Calibri" panose="020F0502020204030204" pitchFamily="34" charset="0"/>
                          <a:cs typeface="Calibri" panose="020F0502020204030204" pitchFamily="34" charset="0"/>
                        </a:rPr>
                        <a:t> 000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25</a:t>
                      </a:r>
                      <a:r>
                        <a:rPr lang="en-GB" sz="1400" baseline="0" dirty="0">
                          <a:solidFill>
                            <a:srgbClr val="000000"/>
                          </a:solidFill>
                          <a:effectLst/>
                          <a:latin typeface="+mn-lt"/>
                          <a:ea typeface="Calibri" panose="020F0502020204030204" pitchFamily="34" charset="0"/>
                          <a:cs typeface="Times New Roman" panose="02020603050405020304" pitchFamily="18" charset="0"/>
                        </a:rPr>
                        <a:t> 000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R="140335" algn="just">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20245 Learners participating at the district school sport tournaments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R="140335" algn="just">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15240" marR="140335"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School Sport activities only resumed in August and consultations for</a:t>
                      </a:r>
                      <a:r>
                        <a:rPr lang="en-ZA" sz="1400" baseline="0" dirty="0">
                          <a:effectLst/>
                          <a:latin typeface="Calibri" panose="020F0502020204030204" pitchFamily="34" charset="0"/>
                          <a:ea typeface="Calibri" panose="020F0502020204030204" pitchFamily="34" charset="0"/>
                          <a:cs typeface="Times New Roman" panose="02020603050405020304" pitchFamily="18" charset="0"/>
                        </a:rPr>
                        <a:t> programme implementation</a:t>
                      </a:r>
                      <a:r>
                        <a:rPr lang="en-ZA" sz="1400" dirty="0">
                          <a:effectLst/>
                          <a:latin typeface="Calibri" panose="020F0502020204030204" pitchFamily="34" charset="0"/>
                          <a:ea typeface="Calibri" panose="020F0502020204030204" pitchFamily="34" charset="0"/>
                          <a:cs typeface="Times New Roman" panose="02020603050405020304" pitchFamily="18" charset="0"/>
                        </a:rPr>
                        <a:t> were completed end of August, thus most activities were implemented only in September.</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For the target to be achieved, Provincial consultations have commenced. District competitions have also commenced.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7956376" y="6021288"/>
            <a:ext cx="936105" cy="432048"/>
          </a:xfrm>
        </p:spPr>
        <p:txBody>
          <a:bodyPr/>
          <a:lstStyle/>
          <a:p>
            <a:pPr algn="ctr"/>
            <a:r>
              <a:rPr lang="en-US" sz="900" b="1" dirty="0">
                <a:solidFill>
                  <a:schemeClr val="tx1"/>
                </a:solidFill>
              </a:rPr>
              <a:t>24</a:t>
            </a:r>
            <a:endParaRPr lang="en-ZA" sz="900" b="1" dirty="0">
              <a:solidFill>
                <a:schemeClr val="tx1"/>
              </a:solidFill>
            </a:endParaRPr>
          </a:p>
        </p:txBody>
      </p:sp>
    </p:spTree>
    <p:extLst>
      <p:ext uri="{BB962C8B-B14F-4D97-AF65-F5344CB8AC3E}">
        <p14:creationId xmlns:p14="http://schemas.microsoft.com/office/powerpoint/2010/main" xmlns="" val="403432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34636"/>
            <a:ext cx="9021265" cy="754960"/>
          </a:xfrm>
        </p:spPr>
        <p:txBody>
          <a:bodyPr>
            <a:noAutofit/>
          </a:bodyPr>
          <a:lstStyle/>
          <a:p>
            <a:pPr algn="ctr"/>
            <a:r>
              <a:rPr lang="en-US" sz="2100" dirty="0">
                <a:solidFill>
                  <a:schemeClr val="accent6"/>
                </a:solidFill>
                <a:latin typeface="+mj-lt"/>
                <a:ea typeface="MS PGothic" pitchFamily="34" charset="-128"/>
                <a:cs typeface="Arial" pitchFamily="34" charset="0"/>
              </a:rPr>
              <a:t>PROGRAMME 2 :RECREATION DEVELOPMENT AND SPORT PROMOTION…CONT</a:t>
            </a:r>
            <a:endParaRPr lang="en-ZA" sz="21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48527561"/>
              </p:ext>
            </p:extLst>
          </p:nvPr>
        </p:nvGraphicFramePr>
        <p:xfrm>
          <a:off x="107505" y="1526637"/>
          <a:ext cx="8928990" cy="3543178"/>
        </p:xfrm>
        <a:graphic>
          <a:graphicData uri="http://schemas.openxmlformats.org/drawingml/2006/table">
            <a:tbl>
              <a:tblPr firstRow="1" bandRow="1">
                <a:tableStyleId>{93296810-A885-4BE3-A3E7-6D5BEEA58F35}</a:tableStyleId>
              </a:tblPr>
              <a:tblGrid>
                <a:gridCol w="927686">
                  <a:extLst>
                    <a:ext uri="{9D8B030D-6E8A-4147-A177-3AD203B41FA5}">
                      <a16:colId xmlns:a16="http://schemas.microsoft.com/office/drawing/2014/main" xmlns="" val="186441826"/>
                    </a:ext>
                  </a:extLst>
                </a:gridCol>
                <a:gridCol w="1713308">
                  <a:extLst>
                    <a:ext uri="{9D8B030D-6E8A-4147-A177-3AD203B41FA5}">
                      <a16:colId xmlns:a16="http://schemas.microsoft.com/office/drawing/2014/main" xmlns="" val="20000"/>
                    </a:ext>
                  </a:extLst>
                </a:gridCol>
                <a:gridCol w="919934">
                  <a:extLst>
                    <a:ext uri="{9D8B030D-6E8A-4147-A177-3AD203B41FA5}">
                      <a16:colId xmlns:a16="http://schemas.microsoft.com/office/drawing/2014/main" xmlns="" val="20001"/>
                    </a:ext>
                  </a:extLst>
                </a:gridCol>
                <a:gridCol w="1179156">
                  <a:extLst>
                    <a:ext uri="{9D8B030D-6E8A-4147-A177-3AD203B41FA5}">
                      <a16:colId xmlns:a16="http://schemas.microsoft.com/office/drawing/2014/main" xmlns="" val="20002"/>
                    </a:ext>
                  </a:extLst>
                </a:gridCol>
                <a:gridCol w="1990266">
                  <a:extLst>
                    <a:ext uri="{9D8B030D-6E8A-4147-A177-3AD203B41FA5}">
                      <a16:colId xmlns:a16="http://schemas.microsoft.com/office/drawing/2014/main" xmlns="" val="20003"/>
                    </a:ext>
                  </a:extLst>
                </a:gridCol>
                <a:gridCol w="1107781">
                  <a:extLst>
                    <a:ext uri="{9D8B030D-6E8A-4147-A177-3AD203B41FA5}">
                      <a16:colId xmlns:a16="http://schemas.microsoft.com/office/drawing/2014/main" xmlns="" val="20004"/>
                    </a:ext>
                  </a:extLst>
                </a:gridCol>
                <a:gridCol w="1090859">
                  <a:extLst>
                    <a:ext uri="{9D8B030D-6E8A-4147-A177-3AD203B41FA5}">
                      <a16:colId xmlns:a16="http://schemas.microsoft.com/office/drawing/2014/main" xmlns="" val="2622886999"/>
                    </a:ext>
                  </a:extLst>
                </a:gridCol>
              </a:tblGrid>
              <a:tr h="132629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0000"/>
                          </a:solidFill>
                          <a:effectLst/>
                          <a:latin typeface="+mn-lt"/>
                          <a:ea typeface="Calibri" panose="020F0502020204030204" pitchFamily="34" charset="0"/>
                          <a:cs typeface="Arial" panose="020B0604020202020204" pitchFamily="34" charset="0"/>
                        </a:rPr>
                        <a:t>RDSP 2.8</a:t>
                      </a:r>
                    </a:p>
                  </a:txBody>
                  <a:tcPr marL="68580" marR="68580" marT="0" marB="0">
                    <a:solidFill>
                      <a:schemeClr val="accent6">
                        <a:lumMod val="20000"/>
                        <a:lumOff val="80000"/>
                      </a:schemeClr>
                    </a:solidFill>
                  </a:tcPr>
                </a:tc>
                <a:tc>
                  <a:txBody>
                    <a:bodyPr/>
                    <a:lstStyle/>
                    <a:p>
                      <a:pPr algn="just">
                        <a:lnSpc>
                          <a:spcPct val="100000"/>
                        </a:lnSpc>
                        <a:spcAft>
                          <a:spcPts val="0"/>
                        </a:spcAft>
                      </a:pPr>
                      <a:r>
                        <a:rPr lang="en-ZA" sz="1400" b="0" dirty="0">
                          <a:solidFill>
                            <a:srgbClr val="000000"/>
                          </a:solidFill>
                          <a:effectLst/>
                          <a:latin typeface="+mn-lt"/>
                          <a:ea typeface="Calibri" panose="020F0502020204030204" pitchFamily="34" charset="0"/>
                          <a:cs typeface="Calibri" panose="020F0502020204030204" pitchFamily="34" charset="0"/>
                        </a:rPr>
                        <a:t>Percentage</a:t>
                      </a:r>
                      <a:r>
                        <a:rPr lang="en-ZA" sz="1400" b="0" baseline="0" dirty="0">
                          <a:solidFill>
                            <a:srgbClr val="000000"/>
                          </a:solidFill>
                          <a:effectLst/>
                          <a:latin typeface="+mn-lt"/>
                          <a:ea typeface="Calibri" panose="020F0502020204030204" pitchFamily="34" charset="0"/>
                          <a:cs typeface="Calibri" panose="020F0502020204030204" pitchFamily="34" charset="0"/>
                        </a:rPr>
                        <a:t> of Federations meeting 50% or more of all prescribed charter transformation targets </a:t>
                      </a:r>
                      <a:endParaRPr lang="en-GB"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00000"/>
                        </a:lnSpc>
                        <a:spcAft>
                          <a:spcPts val="0"/>
                        </a:spcAft>
                      </a:pPr>
                      <a:r>
                        <a:rPr lang="en-ZA" sz="1400" b="0" dirty="0">
                          <a:solidFill>
                            <a:srgbClr val="000000"/>
                          </a:solidFill>
                          <a:effectLst/>
                          <a:latin typeface="+mn-lt"/>
                          <a:ea typeface="Calibri" panose="020F0502020204030204" pitchFamily="34" charset="0"/>
                          <a:cs typeface="Calibri" panose="020F0502020204030204" pitchFamily="34" charset="0"/>
                        </a:rPr>
                        <a:t>78.9%</a:t>
                      </a:r>
                    </a:p>
                    <a:p>
                      <a:pPr algn="just">
                        <a:lnSpc>
                          <a:spcPct val="100000"/>
                        </a:lnSpc>
                        <a:spcAft>
                          <a:spcPts val="0"/>
                        </a:spcAft>
                      </a:pPr>
                      <a:r>
                        <a:rPr lang="en-ZA" sz="1400" b="0" dirty="0">
                          <a:solidFill>
                            <a:srgbClr val="000000"/>
                          </a:solidFill>
                          <a:effectLst/>
                          <a:latin typeface="+mn-lt"/>
                          <a:ea typeface="Calibri" panose="020F0502020204030204" pitchFamily="34" charset="0"/>
                          <a:cs typeface="Calibri" panose="020F0502020204030204" pitchFamily="34" charset="0"/>
                        </a:rPr>
                        <a:t>(15/19)</a:t>
                      </a:r>
                      <a:endParaRPr lang="en-GB"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00000"/>
                        </a:lnSpc>
                        <a:spcAft>
                          <a:spcPts val="0"/>
                        </a:spcAft>
                      </a:pPr>
                      <a:r>
                        <a:rPr lang="en-ZA" sz="1400" b="0" dirty="0">
                          <a:solidFill>
                            <a:srgbClr val="000000"/>
                          </a:solidFill>
                          <a:effectLst/>
                          <a:latin typeface="+mn-lt"/>
                          <a:ea typeface="Calibri" panose="020F0502020204030204" pitchFamily="34" charset="0"/>
                          <a:cs typeface="Times New Roman" panose="02020603050405020304" pitchFamily="18" charset="0"/>
                        </a:rPr>
                        <a:t>-</a:t>
                      </a:r>
                      <a:endParaRPr lang="en-ZA"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50000"/>
                        </a:lnSpc>
                        <a:spcAft>
                          <a:spcPts val="0"/>
                        </a:spcAft>
                      </a:pPr>
                      <a:r>
                        <a:rPr lang="en-ZA" sz="14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reporting required.</a:t>
                      </a:r>
                      <a:endParaRPr lang="en-ZA" sz="1400" b="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 </a:t>
                      </a:r>
                      <a:endParaRPr lang="en-ZA"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just">
                        <a:lnSpc>
                          <a:spcPct val="150000"/>
                        </a:lnSpc>
                        <a:spcAft>
                          <a:spcPts val="0"/>
                        </a:spcAft>
                      </a:pPr>
                      <a:r>
                        <a:rPr lang="en-ZA" sz="14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50000"/>
                        </a:lnSpc>
                        <a:spcAft>
                          <a:spcPts val="0"/>
                        </a:spcAft>
                      </a:pPr>
                      <a:r>
                        <a:rPr lang="en-ZA" sz="14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xmlns="" val="10002"/>
                  </a:ext>
                </a:extLst>
              </a:tr>
              <a:tr h="221687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2.9</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a:t>
                      </a:r>
                      <a:r>
                        <a:rPr lang="en-ZA" sz="1400" baseline="0" dirty="0">
                          <a:solidFill>
                            <a:srgbClr val="000000"/>
                          </a:solidFill>
                          <a:effectLst/>
                          <a:latin typeface="+mn-lt"/>
                          <a:ea typeface="Calibri" panose="020F0502020204030204" pitchFamily="34" charset="0"/>
                          <a:cs typeface="Calibri" panose="020F0502020204030204" pitchFamily="34" charset="0"/>
                        </a:rPr>
                        <a:t> of Municipalities provided with technical or management support during construction</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50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50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50 municipalities provided with technical and/or management support during</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Construction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a:xfrm rot="188728">
            <a:off x="8283261" y="6055966"/>
            <a:ext cx="672647" cy="331195"/>
          </a:xfrm>
        </p:spPr>
        <p:txBody>
          <a:bodyPr/>
          <a:lstStyle/>
          <a:p>
            <a:pPr algn="ctr"/>
            <a:r>
              <a:rPr lang="en-GB" sz="900" b="1" dirty="0">
                <a:solidFill>
                  <a:schemeClr val="tx1"/>
                </a:solidFill>
              </a:rPr>
              <a:t>25</a:t>
            </a:r>
            <a:endParaRPr lang="en-ZA" sz="9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962773887"/>
              </p:ext>
            </p:extLst>
          </p:nvPr>
        </p:nvGraphicFramePr>
        <p:xfrm>
          <a:off x="12377" y="789596"/>
          <a:ext cx="9116393" cy="737041"/>
        </p:xfrm>
        <a:graphic>
          <a:graphicData uri="http://schemas.openxmlformats.org/drawingml/2006/table">
            <a:tbl>
              <a:tblPr firstRow="1" bandRow="1">
                <a:tableStyleId>{93296810-A885-4BE3-A3E7-6D5BEEA58F35}</a:tableStyleId>
              </a:tblPr>
              <a:tblGrid>
                <a:gridCol w="955751">
                  <a:extLst>
                    <a:ext uri="{9D8B030D-6E8A-4147-A177-3AD203B41FA5}">
                      <a16:colId xmlns:a16="http://schemas.microsoft.com/office/drawing/2014/main" xmlns="" val="1726149401"/>
                    </a:ext>
                  </a:extLst>
                </a:gridCol>
                <a:gridCol w="1731664">
                  <a:extLst>
                    <a:ext uri="{9D8B030D-6E8A-4147-A177-3AD203B41FA5}">
                      <a16:colId xmlns:a16="http://schemas.microsoft.com/office/drawing/2014/main" xmlns="" val="949096716"/>
                    </a:ext>
                  </a:extLst>
                </a:gridCol>
                <a:gridCol w="1152128">
                  <a:extLst>
                    <a:ext uri="{9D8B030D-6E8A-4147-A177-3AD203B41FA5}">
                      <a16:colId xmlns:a16="http://schemas.microsoft.com/office/drawing/2014/main" xmlns="" val="887551298"/>
                    </a:ext>
                  </a:extLst>
                </a:gridCol>
                <a:gridCol w="1008112">
                  <a:extLst>
                    <a:ext uri="{9D8B030D-6E8A-4147-A177-3AD203B41FA5}">
                      <a16:colId xmlns:a16="http://schemas.microsoft.com/office/drawing/2014/main" xmlns="" val="3197625577"/>
                    </a:ext>
                  </a:extLst>
                </a:gridCol>
                <a:gridCol w="2016224">
                  <a:extLst>
                    <a:ext uri="{9D8B030D-6E8A-4147-A177-3AD203B41FA5}">
                      <a16:colId xmlns:a16="http://schemas.microsoft.com/office/drawing/2014/main" xmlns="" val="1819992642"/>
                    </a:ext>
                  </a:extLst>
                </a:gridCol>
                <a:gridCol w="1152128">
                  <a:extLst>
                    <a:ext uri="{9D8B030D-6E8A-4147-A177-3AD203B41FA5}">
                      <a16:colId xmlns:a16="http://schemas.microsoft.com/office/drawing/2014/main" xmlns="" val="2587920451"/>
                    </a:ext>
                  </a:extLst>
                </a:gridCol>
                <a:gridCol w="1100386">
                  <a:extLst>
                    <a:ext uri="{9D8B030D-6E8A-4147-A177-3AD203B41FA5}">
                      <a16:colId xmlns:a16="http://schemas.microsoft.com/office/drawing/2014/main" xmlns="" val="3004475123"/>
                    </a:ext>
                  </a:extLst>
                </a:gridCol>
              </a:tblGrid>
              <a:tr h="7370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INDICATOR CODE/NO.</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PERFORMANCE INDICATOR</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2021/22 ANNUAL TARGET </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kern="1200" cap="none" spc="0" normalizeH="0" baseline="0" noProof="0" dirty="0">
                          <a:ln>
                            <a:noFill/>
                          </a:ln>
                          <a:effectLst/>
                          <a:uLnTx/>
                          <a:uFillTx/>
                          <a:latin typeface="+mn-lt"/>
                        </a:rPr>
                        <a:t>2nd </a:t>
                      </a:r>
                      <a:r>
                        <a:rPr kumimoji="0" lang="en-US" sz="1200" u="none" strike="noStrike" cap="none" normalizeH="0" baseline="0" dirty="0">
                          <a:ln>
                            <a:noFill/>
                          </a:ln>
                          <a:effectLst/>
                          <a:latin typeface="+mn-lt"/>
                        </a:rPr>
                        <a:t> QUARTER TARGET</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SEP 2021</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REASON FOR DEVIATION</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953238242"/>
                  </a:ext>
                </a:extLst>
              </a:tr>
            </a:tbl>
          </a:graphicData>
        </a:graphic>
      </p:graphicFrame>
    </p:spTree>
    <p:extLst>
      <p:ext uri="{BB962C8B-B14F-4D97-AF65-F5344CB8AC3E}">
        <p14:creationId xmlns:p14="http://schemas.microsoft.com/office/powerpoint/2010/main" xmlns="" val="1891225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F855BC7E-06D1-4995-90EF-A0DF0108A747}"/>
              </a:ext>
            </a:extLst>
          </p:cNvPr>
          <p:cNvSpPr>
            <a:spLocks noGrp="1"/>
          </p:cNvSpPr>
          <p:nvPr>
            <p:ph type="sldNum" sz="quarter" idx="4"/>
          </p:nvPr>
        </p:nvSpPr>
        <p:spPr>
          <a:xfrm>
            <a:off x="8172400" y="6172201"/>
            <a:ext cx="792088" cy="281136"/>
          </a:xfrm>
        </p:spPr>
        <p:txBody>
          <a:bodyPr/>
          <a:lstStyle/>
          <a:p>
            <a:pPr algn="ctr"/>
            <a:r>
              <a:rPr lang="en-US" sz="900" b="1" dirty="0">
                <a:solidFill>
                  <a:schemeClr val="tx1"/>
                </a:solidFill>
              </a:rPr>
              <a:t>26</a:t>
            </a:r>
            <a:endParaRPr lang="en-ZA" sz="900" b="1" dirty="0">
              <a:solidFill>
                <a:schemeClr val="tx1"/>
              </a:solidFill>
            </a:endParaRPr>
          </a:p>
        </p:txBody>
      </p:sp>
      <p:sp>
        <p:nvSpPr>
          <p:cNvPr id="7" name="TextBox 6">
            <a:extLst>
              <a:ext uri="{FF2B5EF4-FFF2-40B4-BE49-F238E27FC236}">
                <a16:creationId xmlns:a16="http://schemas.microsoft.com/office/drawing/2014/main" xmlns="" id="{AA941701-EC83-414F-AC22-427BF1F1213F}"/>
              </a:ext>
            </a:extLst>
          </p:cNvPr>
          <p:cNvSpPr txBox="1"/>
          <p:nvPr/>
        </p:nvSpPr>
        <p:spPr>
          <a:xfrm>
            <a:off x="179512" y="96667"/>
            <a:ext cx="8784976" cy="400110"/>
          </a:xfrm>
          <a:prstGeom prst="rect">
            <a:avLst/>
          </a:prstGeom>
          <a:noFill/>
        </p:spPr>
        <p:txBody>
          <a:bodyPr wrap="square">
            <a:spAutoFit/>
          </a:bodyPr>
          <a:lstStyle/>
          <a:p>
            <a:pPr algn="ctr">
              <a:spcBef>
                <a:spcPct val="0"/>
              </a:spcBef>
            </a:pPr>
            <a:r>
              <a:rPr lang="en-US" sz="2000" b="1" dirty="0">
                <a:solidFill>
                  <a:schemeClr val="accent6"/>
                </a:solidFill>
                <a:latin typeface="+mj-lt"/>
                <a:ea typeface="MS PGothic" pitchFamily="34" charset="-128"/>
                <a:cs typeface="Arial" pitchFamily="34" charset="0"/>
              </a:rPr>
              <a:t>PROGRAMME 2 :RECREATION DEVELOPMENT AND SPORT PROMOTION…CONT</a:t>
            </a:r>
            <a:endParaRPr lang="en-ZA" sz="2000" b="1" dirty="0">
              <a:solidFill>
                <a:schemeClr val="accent6"/>
              </a:solidFill>
              <a:latin typeface="+mj-lt"/>
              <a:ea typeface="MS PGothic" pitchFamily="34" charset="-128"/>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340129194"/>
              </p:ext>
            </p:extLst>
          </p:nvPr>
        </p:nvGraphicFramePr>
        <p:xfrm>
          <a:off x="25154" y="1505874"/>
          <a:ext cx="9125709" cy="3413760"/>
        </p:xfrm>
        <a:graphic>
          <a:graphicData uri="http://schemas.openxmlformats.org/drawingml/2006/table">
            <a:tbl>
              <a:tblPr firstRow="1" bandRow="1">
                <a:tableStyleId>{93296810-A885-4BE3-A3E7-6D5BEEA58F35}</a:tableStyleId>
              </a:tblPr>
              <a:tblGrid>
                <a:gridCol w="999371">
                  <a:extLst>
                    <a:ext uri="{9D8B030D-6E8A-4147-A177-3AD203B41FA5}">
                      <a16:colId xmlns:a16="http://schemas.microsoft.com/office/drawing/2014/main" xmlns="" val="3680187779"/>
                    </a:ext>
                  </a:extLst>
                </a:gridCol>
                <a:gridCol w="2202926">
                  <a:extLst>
                    <a:ext uri="{9D8B030D-6E8A-4147-A177-3AD203B41FA5}">
                      <a16:colId xmlns:a16="http://schemas.microsoft.com/office/drawing/2014/main" xmlns="" val="958390443"/>
                    </a:ext>
                  </a:extLst>
                </a:gridCol>
                <a:gridCol w="837979">
                  <a:extLst>
                    <a:ext uri="{9D8B030D-6E8A-4147-A177-3AD203B41FA5}">
                      <a16:colId xmlns:a16="http://schemas.microsoft.com/office/drawing/2014/main" xmlns="" val="1479100673"/>
                    </a:ext>
                  </a:extLst>
                </a:gridCol>
                <a:gridCol w="1120674">
                  <a:extLst>
                    <a:ext uri="{9D8B030D-6E8A-4147-A177-3AD203B41FA5}">
                      <a16:colId xmlns:a16="http://schemas.microsoft.com/office/drawing/2014/main" xmlns="" val="2873757331"/>
                    </a:ext>
                  </a:extLst>
                </a:gridCol>
                <a:gridCol w="1634442">
                  <a:extLst>
                    <a:ext uri="{9D8B030D-6E8A-4147-A177-3AD203B41FA5}">
                      <a16:colId xmlns:a16="http://schemas.microsoft.com/office/drawing/2014/main" xmlns="" val="1091216390"/>
                    </a:ext>
                  </a:extLst>
                </a:gridCol>
                <a:gridCol w="1122181">
                  <a:extLst>
                    <a:ext uri="{9D8B030D-6E8A-4147-A177-3AD203B41FA5}">
                      <a16:colId xmlns:a16="http://schemas.microsoft.com/office/drawing/2014/main" xmlns="" val="972677764"/>
                    </a:ext>
                  </a:extLst>
                </a:gridCol>
                <a:gridCol w="1208136">
                  <a:extLst>
                    <a:ext uri="{9D8B030D-6E8A-4147-A177-3AD203B41FA5}">
                      <a16:colId xmlns:a16="http://schemas.microsoft.com/office/drawing/2014/main" xmlns="" val="1654964364"/>
                    </a:ext>
                  </a:extLst>
                </a:gridCol>
              </a:tblGrid>
              <a:tr h="698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effectLst/>
                          <a:latin typeface="+mn-lt"/>
                          <a:ea typeface="Calibri" panose="020F0502020204030204" pitchFamily="34" charset="0"/>
                          <a:cs typeface="Arial" panose="020B0604020202020204" pitchFamily="34" charset="0"/>
                        </a:rPr>
                        <a:t>RDSP</a:t>
                      </a:r>
                      <a:r>
                        <a:rPr lang="en-GB" sz="1400" b="0" kern="1200" baseline="0" dirty="0">
                          <a:solidFill>
                            <a:schemeClr val="tx1"/>
                          </a:solidFill>
                          <a:effectLst/>
                          <a:latin typeface="+mn-lt"/>
                          <a:ea typeface="Calibri" panose="020F0502020204030204" pitchFamily="34" charset="0"/>
                          <a:cs typeface="Arial" panose="020B0604020202020204" pitchFamily="34" charset="0"/>
                        </a:rPr>
                        <a:t> 2.10</a:t>
                      </a:r>
                      <a:endParaRPr lang="en-GB" sz="1400" b="0" kern="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6">
                        <a:lumMod val="40000"/>
                        <a:lumOff val="60000"/>
                      </a:schemeClr>
                    </a:solidFill>
                  </a:tcPr>
                </a:tc>
                <a:tc>
                  <a:txBody>
                    <a:bodyPr/>
                    <a:lstStyle/>
                    <a:p>
                      <a:pPr algn="just">
                        <a:lnSpc>
                          <a:spcPct val="100000"/>
                        </a:lnSpc>
                        <a:spcAft>
                          <a:spcPts val="0"/>
                        </a:spcAft>
                      </a:pPr>
                      <a:r>
                        <a:rPr lang="en-GB" sz="1400" b="0" baseline="0" dirty="0">
                          <a:solidFill>
                            <a:schemeClr val="tx1"/>
                          </a:solidFill>
                          <a:effectLst/>
                          <a:latin typeface="+mn-lt"/>
                          <a:ea typeface="Calibri" panose="020F0502020204030204" pitchFamily="34" charset="0"/>
                          <a:cs typeface="Calibri" panose="020F0502020204030204" pitchFamily="34" charset="0"/>
                        </a:rPr>
                        <a:t>No of Community outdoor gyms and children’s play parks constructed</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lnSpc>
                          <a:spcPct val="100000"/>
                        </a:lnSpc>
                        <a:spcAft>
                          <a:spcPts val="0"/>
                        </a:spcAft>
                      </a:pPr>
                      <a:r>
                        <a:rPr lang="en-GB" sz="1400" b="0" dirty="0">
                          <a:solidFill>
                            <a:schemeClr val="tx1"/>
                          </a:solidFill>
                          <a:effectLst/>
                          <a:latin typeface="+mn-lt"/>
                          <a:ea typeface="Calibri" panose="020F0502020204030204" pitchFamily="34" charset="0"/>
                          <a:cs typeface="Calibri" panose="020F0502020204030204" pitchFamily="34" charset="0"/>
                        </a:rPr>
                        <a:t>10</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lvl="0" indent="0" algn="l">
                        <a:lnSpc>
                          <a:spcPct val="150000"/>
                        </a:lnSpc>
                        <a:spcBef>
                          <a:spcPts val="0"/>
                        </a:spcBef>
                        <a:spcAft>
                          <a:spcPts val="0"/>
                        </a:spcAft>
                        <a:buFont typeface="+mj-lt"/>
                        <a:buNone/>
                      </a:pPr>
                      <a:r>
                        <a:rPr lang="en-US" sz="1400" b="0" spc="0" baseline="0" dirty="0">
                          <a:solidFill>
                            <a:schemeClr val="tx1"/>
                          </a:solidFill>
                          <a:effectLst/>
                          <a:latin typeface="+mn-lt"/>
                          <a:ea typeface="Arial" panose="020B0604020202020204" pitchFamily="34" charset="0"/>
                          <a:cs typeface="+mn-cs"/>
                        </a:rPr>
                        <a:t>No reporting required</a:t>
                      </a:r>
                      <a:endParaRPr lang="en-US" sz="1400" b="0" spc="-25" baseline="0" dirty="0">
                        <a:solidFill>
                          <a:schemeClr val="tx1"/>
                        </a:solidFill>
                        <a:effectLst/>
                        <a:latin typeface="+mn-lt"/>
                        <a:ea typeface="Arial" panose="020B0604020202020204" pitchFamily="34" charset="0"/>
                        <a:cs typeface="Times New Roman" panose="02020603050405020304" pitchFamily="18" charset="0"/>
                      </a:endParaRPr>
                    </a:p>
                  </a:txBody>
                  <a:tcPr marL="68580" marR="68580" marT="0" marB="0">
                    <a:solidFill>
                      <a:srgbClr val="00B0F0"/>
                    </a:solidFill>
                  </a:tcPr>
                </a:tc>
                <a:tc>
                  <a:txBody>
                    <a:bodyPr/>
                    <a:lstStyle/>
                    <a:p>
                      <a:pPr>
                        <a:lnSpc>
                          <a:spcPct val="100000"/>
                        </a:lnSpc>
                        <a:spcAft>
                          <a:spcPts val="0"/>
                        </a:spcAft>
                      </a:pPr>
                      <a:r>
                        <a:rPr lang="en-GB" sz="1400" b="0" dirty="0">
                          <a:solidFill>
                            <a:schemeClr val="tx1"/>
                          </a:solidFill>
                          <a:effectLst/>
                          <a:latin typeface="+mn-lt"/>
                          <a:ea typeface="Calibri" panose="020F0502020204030204" pitchFamily="34" charset="0"/>
                          <a:cs typeface="Times New Roman" panose="02020603050405020304" pitchFamily="18" charset="0"/>
                        </a:rPr>
                        <a:t>-</a:t>
                      </a: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00000"/>
                        </a:lnSpc>
                        <a:spcAft>
                          <a:spcPts val="0"/>
                        </a:spcAft>
                      </a:pPr>
                      <a:r>
                        <a:rPr lang="en-GB" sz="1400" b="0" dirty="0">
                          <a:solidFill>
                            <a:schemeClr val="tx1"/>
                          </a:solidFill>
                          <a:effectLst/>
                          <a:latin typeface="+mn-lt"/>
                          <a:ea typeface="Calibri" panose="020F0502020204030204" pitchFamily="34" charset="0"/>
                          <a:cs typeface="Times New Roman" panose="02020603050405020304" pitchFamily="18" charset="0"/>
                        </a:rPr>
                        <a:t>-</a:t>
                      </a: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24443735"/>
                  </a:ext>
                </a:extLst>
              </a:tr>
              <a:tr h="2548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Calibri" panose="020F0502020204030204" pitchFamily="34" charset="0"/>
                          <a:cs typeface="Arial" panose="020B0604020202020204" pitchFamily="34" charset="0"/>
                        </a:rPr>
                        <a:t>RDSP 2.11</a:t>
                      </a:r>
                    </a:p>
                  </a:txBody>
                  <a:tcPr marL="68580" marR="68580" marT="0" marB="0"/>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Number of heritage legacy facilities (including the Resistance and Liberation Heritage Route</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[RLHR] sites) developed and/or maintained to transform the national heritage landscape.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No reporting required.</a:t>
                      </a:r>
                      <a:endParaRPr lang="en-ZA" sz="1400" dirty="0">
                        <a:effectLst/>
                        <a:latin typeface="+mn-lt"/>
                        <a:ea typeface="Calibri" panose="020F0502020204030204" pitchFamily="34" charset="0"/>
                        <a:cs typeface="Times New Roman" panose="02020603050405020304" pitchFamily="18" charset="0"/>
                      </a:endParaRPr>
                    </a:p>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 </a:t>
                      </a:r>
                    </a:p>
                  </a:txBody>
                  <a:tcPr marL="68580" marR="68580" marT="0" marB="0">
                    <a:solidFill>
                      <a:srgbClr val="00B0F0"/>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6">
                        <a:lumMod val="20000"/>
                        <a:lumOff val="80000"/>
                      </a:schemeClr>
                    </a:solidFill>
                  </a:tcPr>
                </a:tc>
                <a:extLst>
                  <a:ext uri="{0D108BD9-81ED-4DB2-BD59-A6C34878D82A}">
                    <a16:rowId xmlns:a16="http://schemas.microsoft.com/office/drawing/2014/main" xmlns="" val="239681845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919053988"/>
              </p:ext>
            </p:extLst>
          </p:nvPr>
        </p:nvGraphicFramePr>
        <p:xfrm>
          <a:off x="34471" y="768833"/>
          <a:ext cx="9116393" cy="737041"/>
        </p:xfrm>
        <a:graphic>
          <a:graphicData uri="http://schemas.openxmlformats.org/drawingml/2006/table">
            <a:tbl>
              <a:tblPr firstRow="1" bandRow="1">
                <a:tableStyleId>{93296810-A885-4BE3-A3E7-6D5BEEA58F35}</a:tableStyleId>
              </a:tblPr>
              <a:tblGrid>
                <a:gridCol w="1011561">
                  <a:extLst>
                    <a:ext uri="{9D8B030D-6E8A-4147-A177-3AD203B41FA5}">
                      <a16:colId xmlns:a16="http://schemas.microsoft.com/office/drawing/2014/main" xmlns="" val="1541128561"/>
                    </a:ext>
                  </a:extLst>
                </a:gridCol>
                <a:gridCol w="2167130">
                  <a:extLst>
                    <a:ext uri="{9D8B030D-6E8A-4147-A177-3AD203B41FA5}">
                      <a16:colId xmlns:a16="http://schemas.microsoft.com/office/drawing/2014/main" xmlns="" val="1837577264"/>
                    </a:ext>
                  </a:extLst>
                </a:gridCol>
                <a:gridCol w="854782">
                  <a:extLst>
                    <a:ext uri="{9D8B030D-6E8A-4147-A177-3AD203B41FA5}">
                      <a16:colId xmlns:a16="http://schemas.microsoft.com/office/drawing/2014/main" xmlns="" val="715508421"/>
                    </a:ext>
                  </a:extLst>
                </a:gridCol>
                <a:gridCol w="1089435">
                  <a:extLst>
                    <a:ext uri="{9D8B030D-6E8A-4147-A177-3AD203B41FA5}">
                      <a16:colId xmlns:a16="http://schemas.microsoft.com/office/drawing/2014/main" xmlns="" val="2834519331"/>
                    </a:ext>
                  </a:extLst>
                </a:gridCol>
                <a:gridCol w="1646869">
                  <a:extLst>
                    <a:ext uri="{9D8B030D-6E8A-4147-A177-3AD203B41FA5}">
                      <a16:colId xmlns:a16="http://schemas.microsoft.com/office/drawing/2014/main" xmlns="" val="2497058633"/>
                    </a:ext>
                  </a:extLst>
                </a:gridCol>
                <a:gridCol w="1152128">
                  <a:extLst>
                    <a:ext uri="{9D8B030D-6E8A-4147-A177-3AD203B41FA5}">
                      <a16:colId xmlns:a16="http://schemas.microsoft.com/office/drawing/2014/main" xmlns="" val="1800786726"/>
                    </a:ext>
                  </a:extLst>
                </a:gridCol>
                <a:gridCol w="1194488">
                  <a:extLst>
                    <a:ext uri="{9D8B030D-6E8A-4147-A177-3AD203B41FA5}">
                      <a16:colId xmlns:a16="http://schemas.microsoft.com/office/drawing/2014/main" xmlns="" val="1962037546"/>
                    </a:ext>
                  </a:extLst>
                </a:gridCol>
              </a:tblGrid>
              <a:tr h="7370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INDICATOR CODE/NO.</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PERFORMANCE INDICATOR</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2021/22 ANNUAL TARGET </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kern="1200" cap="none" spc="0" normalizeH="0" baseline="0" noProof="0" dirty="0">
                          <a:ln>
                            <a:noFill/>
                          </a:ln>
                          <a:effectLst/>
                          <a:uLnTx/>
                          <a:uFillTx/>
                          <a:latin typeface="+mn-lt"/>
                        </a:rPr>
                        <a:t>2nd </a:t>
                      </a:r>
                      <a:r>
                        <a:rPr kumimoji="0" lang="en-US" sz="1200" u="none" strike="noStrike" cap="none" normalizeH="0" baseline="0" dirty="0">
                          <a:ln>
                            <a:noFill/>
                          </a:ln>
                          <a:effectLst/>
                          <a:latin typeface="+mn-lt"/>
                        </a:rPr>
                        <a:t> QUARTER TARGET</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SEP 2021</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REASON FOR DEVIATION</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3986547056"/>
                  </a:ext>
                </a:extLst>
              </a:tr>
            </a:tbl>
          </a:graphicData>
        </a:graphic>
      </p:graphicFrame>
    </p:spTree>
    <p:extLst>
      <p:ext uri="{BB962C8B-B14F-4D97-AF65-F5344CB8AC3E}">
        <p14:creationId xmlns:p14="http://schemas.microsoft.com/office/powerpoint/2010/main" xmlns="" val="763085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754"/>
            <a:ext cx="8496944" cy="792088"/>
          </a:xfrm>
        </p:spPr>
        <p:txBody>
          <a:bodyPr>
            <a:noAutofit/>
          </a:bodyPr>
          <a:lstStyle/>
          <a:p>
            <a:pPr algn="ctr"/>
            <a:r>
              <a:rPr lang="en-US" sz="2400" dirty="0">
                <a:solidFill>
                  <a:schemeClr val="accent6"/>
                </a:solidFill>
                <a:latin typeface="+mj-lt"/>
                <a:ea typeface="MS PGothic" pitchFamily="34" charset="-128"/>
                <a:cs typeface="Arial" pitchFamily="34" charset="0"/>
              </a:rPr>
              <a:t>PROGRAMME 2 :RECREATION DEVELOPMENT AND SPORT PROMOTION…CONT</a:t>
            </a:r>
            <a:endParaRPr lang="en-ZA" sz="24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0757691"/>
              </p:ext>
            </p:extLst>
          </p:nvPr>
        </p:nvGraphicFramePr>
        <p:xfrm>
          <a:off x="107504" y="1124744"/>
          <a:ext cx="8928994" cy="4608512"/>
        </p:xfrm>
        <a:graphic>
          <a:graphicData uri="http://schemas.openxmlformats.org/drawingml/2006/table">
            <a:tbl>
              <a:tblPr firstRow="1" bandRow="1">
                <a:tableStyleId>{93296810-A885-4BE3-A3E7-6D5BEEA58F35}</a:tableStyleId>
              </a:tblPr>
              <a:tblGrid>
                <a:gridCol w="936104">
                  <a:extLst>
                    <a:ext uri="{9D8B030D-6E8A-4147-A177-3AD203B41FA5}">
                      <a16:colId xmlns:a16="http://schemas.microsoft.com/office/drawing/2014/main" xmlns="" val="186441826"/>
                    </a:ext>
                  </a:extLst>
                </a:gridCol>
                <a:gridCol w="1440160">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948307">
                  <a:extLst>
                    <a:ext uri="{9D8B030D-6E8A-4147-A177-3AD203B41FA5}">
                      <a16:colId xmlns:a16="http://schemas.microsoft.com/office/drawing/2014/main" xmlns="" val="20002"/>
                    </a:ext>
                  </a:extLst>
                </a:gridCol>
                <a:gridCol w="2057591">
                  <a:extLst>
                    <a:ext uri="{9D8B030D-6E8A-4147-A177-3AD203B41FA5}">
                      <a16:colId xmlns:a16="http://schemas.microsoft.com/office/drawing/2014/main" xmlns="" val="20003"/>
                    </a:ext>
                  </a:extLst>
                </a:gridCol>
                <a:gridCol w="1341368">
                  <a:extLst>
                    <a:ext uri="{9D8B030D-6E8A-4147-A177-3AD203B41FA5}">
                      <a16:colId xmlns:a16="http://schemas.microsoft.com/office/drawing/2014/main" xmlns="" val="20004"/>
                    </a:ext>
                  </a:extLst>
                </a:gridCol>
                <a:gridCol w="1341368">
                  <a:extLst>
                    <a:ext uri="{9D8B030D-6E8A-4147-A177-3AD203B41FA5}">
                      <a16:colId xmlns:a16="http://schemas.microsoft.com/office/drawing/2014/main" xmlns="" val="2622886999"/>
                    </a:ext>
                  </a:extLst>
                </a:gridCol>
              </a:tblGrid>
              <a:tr h="87631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INDICATOR CODE/NO.</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PERFORMANCE INDICATOR</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a:ln>
                            <a:noFill/>
                          </a:ln>
                          <a:effectLst/>
                          <a:latin typeface="+mn-lt"/>
                        </a:rPr>
                        <a:t>2021/22 ANNUAL TARGET </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kern="1200" cap="none" spc="0" normalizeH="0" baseline="0" noProof="0" dirty="0">
                          <a:ln>
                            <a:noFill/>
                          </a:ln>
                          <a:effectLst/>
                          <a:uLnTx/>
                          <a:uFillTx/>
                          <a:latin typeface="+mn-lt"/>
                        </a:rPr>
                        <a:t>2nd </a:t>
                      </a:r>
                      <a:r>
                        <a:rPr kumimoji="0" lang="en-US" sz="1200" u="none" strike="noStrike" cap="none" normalizeH="0" baseline="0" dirty="0">
                          <a:ln>
                            <a:noFill/>
                          </a:ln>
                          <a:effectLst/>
                          <a:latin typeface="+mn-lt"/>
                        </a:rPr>
                        <a:t> QUARTER TARGET</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SEP 2021</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REASON FOR DEVIATION</a:t>
                      </a:r>
                      <a:endParaRPr kumimoji="0" lang="en-US" sz="12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32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RDSP 2.11</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 heritage</a:t>
                      </a:r>
                      <a:r>
                        <a:rPr lang="en-ZA" sz="1400" baseline="0" dirty="0">
                          <a:solidFill>
                            <a:srgbClr val="000000"/>
                          </a:solidFill>
                          <a:effectLst/>
                          <a:latin typeface="+mn-lt"/>
                          <a:ea typeface="Calibri" panose="020F0502020204030204" pitchFamily="34" charset="0"/>
                          <a:cs typeface="Calibri" panose="020F0502020204030204" pitchFamily="34" charset="0"/>
                        </a:rPr>
                        <a:t> legacy facilities (including the resistance and liberation heritage route sites) developed or maintained to transform the national heritage landscape</a:t>
                      </a:r>
                      <a:endParaRPr lang="en-ZA" sz="1400" dirty="0">
                        <a:solidFill>
                          <a:srgbClr val="000000"/>
                        </a:solidFill>
                        <a:effectLst/>
                        <a:latin typeface="+mn-lt"/>
                        <a:ea typeface="Calibri" panose="020F0502020204030204" pitchFamily="34" charset="0"/>
                        <a:cs typeface="Calibri" panose="020F0502020204030204" pitchFamily="34" charset="0"/>
                      </a:endParaRPr>
                    </a:p>
                    <a:p>
                      <a:pPr algn="just">
                        <a:lnSpc>
                          <a:spcPct val="100000"/>
                        </a:lnSpc>
                        <a:spcAft>
                          <a:spcPts val="0"/>
                        </a:spcAft>
                      </a:pP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Calibri" panose="020F0502020204030204" pitchFamily="34" charset="0"/>
                        </a:rPr>
                        <a:t>3</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marL="0" marR="0" algn="just">
                        <a:lnSpc>
                          <a:spcPct val="115000"/>
                        </a:lnSpc>
                        <a:spcBef>
                          <a:spcPts val="0"/>
                        </a:spcBef>
                        <a:spcAft>
                          <a:spcPts val="0"/>
                        </a:spcAft>
                      </a:pPr>
                      <a:r>
                        <a:rPr lang="en-ZA" sz="1400" dirty="0">
                          <a:effectLst/>
                          <a:latin typeface="+mn-lt"/>
                          <a:ea typeface="Arial Narrow" panose="020B0606020202030204" pitchFamily="34" charset="0"/>
                          <a:cs typeface="Calibri" panose="020F0502020204030204" pitchFamily="34" charset="0"/>
                        </a:rPr>
                        <a:t>No reporting required</a:t>
                      </a:r>
                    </a:p>
                    <a:p>
                      <a:pPr marL="0" marR="0" algn="just">
                        <a:lnSpc>
                          <a:spcPct val="115000"/>
                        </a:lnSpc>
                        <a:spcBef>
                          <a:spcPts val="0"/>
                        </a:spcBef>
                        <a:spcAft>
                          <a:spcPts val="0"/>
                        </a:spcAft>
                      </a:pPr>
                      <a:endParaRPr lang="en-US" sz="1400" dirty="0">
                        <a:effectLst/>
                        <a:latin typeface="+mn-lt"/>
                        <a:ea typeface="Arial" panose="020B0604020202020204" pitchFamily="34" charset="0"/>
                      </a:endParaRPr>
                    </a:p>
                    <a:p>
                      <a:pPr marL="0" marR="0" algn="just">
                        <a:lnSpc>
                          <a:spcPct val="115000"/>
                        </a:lnSpc>
                        <a:spcBef>
                          <a:spcPts val="0"/>
                        </a:spcBef>
                        <a:spcAft>
                          <a:spcPts val="0"/>
                        </a:spcAft>
                      </a:pPr>
                      <a:r>
                        <a:rPr lang="en-ZA" sz="1400" dirty="0">
                          <a:effectLst/>
                          <a:latin typeface="+mn-lt"/>
                          <a:ea typeface="Calibri" panose="020F0502020204030204" pitchFamily="34" charset="0"/>
                        </a:rPr>
                        <a:t> </a:t>
                      </a:r>
                      <a:endParaRPr lang="en-US" sz="1400" dirty="0">
                        <a:effectLst/>
                        <a:latin typeface="+mn-lt"/>
                        <a:ea typeface="Arial" panose="020B0604020202020204" pitchFamily="34" charset="0"/>
                      </a:endParaRPr>
                    </a:p>
                    <a:p>
                      <a:pPr marL="0" marR="0" algn="just">
                        <a:lnSpc>
                          <a:spcPct val="115000"/>
                        </a:lnSpc>
                        <a:spcBef>
                          <a:spcPts val="0"/>
                        </a:spcBef>
                        <a:spcAft>
                          <a:spcPts val="0"/>
                        </a:spcAft>
                      </a:pPr>
                      <a:r>
                        <a:rPr lang="en-ZA" sz="1400" dirty="0">
                          <a:effectLst/>
                          <a:latin typeface="+mn-lt"/>
                          <a:ea typeface="Calibri" panose="020F0502020204030204" pitchFamily="34" charset="0"/>
                        </a:rPr>
                        <a:t> </a:t>
                      </a:r>
                      <a:endParaRPr lang="en-US" sz="1400" dirty="0">
                        <a:effectLst/>
                        <a:latin typeface="+mn-lt"/>
                        <a:ea typeface="Arial" panose="020B0604020202020204" pitchFamily="34" charset="0"/>
                      </a:endParaRPr>
                    </a:p>
                    <a:p>
                      <a:pPr marL="0" marR="0" algn="just">
                        <a:lnSpc>
                          <a:spcPct val="115000"/>
                        </a:lnSpc>
                        <a:spcBef>
                          <a:spcPts val="0"/>
                        </a:spcBef>
                        <a:spcAft>
                          <a:spcPts val="0"/>
                        </a:spcAft>
                      </a:pPr>
                      <a:r>
                        <a:rPr lang="en-ZA" sz="1400" dirty="0">
                          <a:effectLst/>
                          <a:latin typeface="+mn-lt"/>
                          <a:ea typeface="Arial Narrow" panose="020B0606020202030204" pitchFamily="34" charset="0"/>
                        </a:rPr>
                        <a:t> </a:t>
                      </a:r>
                      <a:endParaRPr lang="en-US" sz="1400" dirty="0">
                        <a:effectLst/>
                        <a:latin typeface="+mn-lt"/>
                        <a:ea typeface="Arial" panose="020B0604020202020204" pitchFamily="34" charset="0"/>
                      </a:endParaRPr>
                    </a:p>
                  </a:txBody>
                  <a:tcPr marL="68580" marR="68580" marT="0" marB="0">
                    <a:solidFill>
                      <a:srgbClr val="00B0F0"/>
                    </a:solidFill>
                  </a:tcPr>
                </a:tc>
                <a:tc>
                  <a:txBody>
                    <a:bodyPr/>
                    <a:lstStyle/>
                    <a:p>
                      <a:pPr algn="just">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a:xfrm>
            <a:off x="8463216" y="6165304"/>
            <a:ext cx="447167" cy="231253"/>
          </a:xfrm>
        </p:spPr>
        <p:txBody>
          <a:bodyPr/>
          <a:lstStyle/>
          <a:p>
            <a:pPr algn="ctr"/>
            <a:r>
              <a:rPr lang="en-GB" sz="900" b="1" dirty="0">
                <a:solidFill>
                  <a:schemeClr val="tx1"/>
                </a:solidFill>
              </a:rPr>
              <a:t>27</a:t>
            </a:r>
            <a:endParaRPr lang="en-ZA" sz="900" b="1" dirty="0">
              <a:solidFill>
                <a:schemeClr val="tx1"/>
              </a:solidFill>
            </a:endParaRPr>
          </a:p>
        </p:txBody>
      </p:sp>
    </p:spTree>
    <p:extLst>
      <p:ext uri="{BB962C8B-B14F-4D97-AF65-F5344CB8AC3E}">
        <p14:creationId xmlns:p14="http://schemas.microsoft.com/office/powerpoint/2010/main" xmlns="" val="1655875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2400" cap="all" dirty="0">
                <a:solidFill>
                  <a:srgbClr val="B77727"/>
                </a:solidFill>
                <a:latin typeface="+mj-lt"/>
                <a:ea typeface="+mj-ea"/>
              </a:rPr>
              <a:t>PROGRAMME 3: </a:t>
            </a:r>
          </a:p>
          <a:p>
            <a:pPr marL="0" lvl="0" indent="0" algn="ctr" defTabSz="457200" eaLnBrk="0" fontAlgn="base" hangingPunct="0">
              <a:spcAft>
                <a:spcPct val="0"/>
              </a:spcAft>
              <a:buNone/>
              <a:defRPr/>
            </a:pPr>
            <a:r>
              <a:rPr lang="en-ZA" sz="2400" cap="all" dirty="0">
                <a:solidFill>
                  <a:srgbClr val="B77727"/>
                </a:solidFill>
                <a:latin typeface="+mj-lt"/>
                <a:ea typeface="+mj-ea"/>
              </a:rPr>
              <a:t>ARTS AND CULTURE PROMOTION AND DEVELOPMENT </a:t>
            </a:r>
            <a:endParaRPr lang="en-ZA" sz="2400" dirty="0">
              <a:solidFill>
                <a:srgbClr val="B77727"/>
              </a:solidFill>
              <a:latin typeface="+mj-lt"/>
            </a:endParaRPr>
          </a:p>
        </p:txBody>
      </p:sp>
    </p:spTree>
    <p:extLst>
      <p:ext uri="{BB962C8B-B14F-4D97-AF65-F5344CB8AC3E}">
        <p14:creationId xmlns:p14="http://schemas.microsoft.com/office/powerpoint/2010/main" xmlns="" val="2301408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869436"/>
            <a:ext cx="8928992" cy="5079844"/>
          </a:xfrm>
        </p:spPr>
        <p:txBody>
          <a:bodyPr>
            <a:noAutofit/>
          </a:bodyPr>
          <a:lstStyle/>
          <a:p>
            <a:pPr marL="0" indent="0">
              <a:buNone/>
            </a:pPr>
            <a:r>
              <a:rPr lang="en-GB" sz="1400" dirty="0">
                <a:solidFill>
                  <a:schemeClr val="tx1"/>
                </a:solidFill>
                <a:latin typeface="+mn-lt"/>
              </a:rPr>
              <a:t>Purpose</a:t>
            </a:r>
            <a:r>
              <a:rPr lang="en-GB" sz="1400" b="0" dirty="0">
                <a:solidFill>
                  <a:schemeClr val="tx1"/>
                </a:solidFill>
                <a:latin typeface="+mn-lt"/>
              </a:rPr>
              <a:t>:  Promote and develop arts, culture, languages and implement the national social cohesion strategy</a:t>
            </a:r>
          </a:p>
          <a:p>
            <a:pPr marL="0" indent="0">
              <a:buNone/>
            </a:pPr>
            <a:endParaRPr lang="en-GB" sz="1400" b="0" dirty="0">
              <a:solidFill>
                <a:schemeClr val="tx1"/>
              </a:solidFill>
              <a:latin typeface="+mn-lt"/>
            </a:endParaRPr>
          </a:p>
          <a:p>
            <a:pPr marL="0" indent="0">
              <a:buNone/>
            </a:pPr>
            <a:r>
              <a:rPr lang="en-GB" sz="1400" dirty="0">
                <a:solidFill>
                  <a:schemeClr val="tx1"/>
                </a:solidFill>
                <a:latin typeface="+mn-lt"/>
              </a:rPr>
              <a:t>The Programme has the following sub-programmes:</a:t>
            </a:r>
            <a:endParaRPr lang="en-GB" sz="1400" b="0" dirty="0">
              <a:solidFill>
                <a:schemeClr val="tx1"/>
              </a:solidFill>
              <a:latin typeface="+mn-lt"/>
            </a:endParaRPr>
          </a:p>
          <a:p>
            <a:pPr>
              <a:buFont typeface="Wingdings" panose="05000000000000000000" pitchFamily="2" charset="2"/>
              <a:buChar char="§"/>
            </a:pPr>
            <a:r>
              <a:rPr lang="en-GB" sz="1400" b="0" dirty="0">
                <a:solidFill>
                  <a:schemeClr val="tx1"/>
                </a:solidFill>
                <a:latin typeface="+mn-lt"/>
              </a:rPr>
              <a:t>National Language Services</a:t>
            </a:r>
          </a:p>
          <a:p>
            <a:pPr>
              <a:buFont typeface="Wingdings" panose="05000000000000000000" pitchFamily="2" charset="2"/>
              <a:buChar char="§"/>
            </a:pPr>
            <a:r>
              <a:rPr lang="en-GB" sz="1400" b="0" dirty="0">
                <a:solidFill>
                  <a:schemeClr val="tx1"/>
                </a:solidFill>
                <a:latin typeface="+mn-lt"/>
              </a:rPr>
              <a:t>Cultural and Creative Industries Development</a:t>
            </a:r>
          </a:p>
          <a:p>
            <a:pPr>
              <a:buFont typeface="Wingdings" panose="05000000000000000000" pitchFamily="2" charset="2"/>
              <a:buChar char="§"/>
            </a:pPr>
            <a:r>
              <a:rPr lang="en-GB" sz="1400" b="0" dirty="0">
                <a:solidFill>
                  <a:schemeClr val="tx1"/>
                </a:solidFill>
                <a:latin typeface="+mn-lt"/>
              </a:rPr>
              <a:t>International Cooperation</a:t>
            </a:r>
          </a:p>
          <a:p>
            <a:pPr>
              <a:buFont typeface="Wingdings" panose="05000000000000000000" pitchFamily="2" charset="2"/>
              <a:buChar char="§"/>
            </a:pPr>
            <a:r>
              <a:rPr lang="en-GB" sz="1400" b="0" dirty="0">
                <a:solidFill>
                  <a:schemeClr val="tx1"/>
                </a:solidFill>
                <a:latin typeface="+mn-lt"/>
              </a:rPr>
              <a:t>Social Cohesion and Nation Building</a:t>
            </a:r>
          </a:p>
          <a:p>
            <a:pPr>
              <a:buFont typeface="Wingdings" panose="05000000000000000000" pitchFamily="2" charset="2"/>
              <a:buChar char="§"/>
            </a:pPr>
            <a:r>
              <a:rPr lang="en-GB" sz="1400" b="0" dirty="0">
                <a:solidFill>
                  <a:schemeClr val="tx1"/>
                </a:solidFill>
                <a:latin typeface="+mn-lt"/>
              </a:rPr>
              <a:t>Mzansi Golden Economy</a:t>
            </a:r>
          </a:p>
          <a:p>
            <a:pPr marL="0" indent="0">
              <a:buNone/>
            </a:pPr>
            <a:endParaRPr lang="en-GB" sz="1400" b="0" dirty="0">
              <a:solidFill>
                <a:schemeClr val="tx1"/>
              </a:solidFill>
              <a:latin typeface="+mn-lt"/>
            </a:endParaRPr>
          </a:p>
          <a:p>
            <a:pPr marL="0" indent="0" algn="just">
              <a:buNone/>
            </a:pPr>
            <a:r>
              <a:rPr lang="en-GB" sz="1400" b="0" dirty="0">
                <a:solidFill>
                  <a:schemeClr val="tx1"/>
                </a:solidFill>
                <a:latin typeface="+mn-lt"/>
              </a:rPr>
              <a:t>The Programme’s delivery of planned output indicators and targets was impacted by the Covid-19; influenced by budget adjustments, restrictions on travel, and the need for social distancing. For example, the closing of theatres and performing arts institutions have had a severe impact on the delivery of cultural events and related activities. The lengthy closure of schools and the need for them to catch-up for lost classroom time meant that the school-related output indicators such as the number of artists in schools, are reduced by almost 70%. Budget reductions have led to the reduction of targets. Further, the method of delivery for some of the projects and/or programmes had to change, and virtual platforms had to be explored to implement some. </a:t>
            </a:r>
          </a:p>
          <a:p>
            <a:pPr marL="0" indent="0" algn="just">
              <a:buNone/>
            </a:pPr>
            <a:endParaRPr lang="en-GB" sz="1400" b="0" dirty="0">
              <a:solidFill>
                <a:schemeClr val="tx1"/>
              </a:solidFill>
              <a:latin typeface="+mn-lt"/>
            </a:endParaRPr>
          </a:p>
          <a:p>
            <a:pPr marL="0" indent="0" algn="just">
              <a:buNone/>
            </a:pPr>
            <a:r>
              <a:rPr lang="en-GB" sz="1400" u="sng" dirty="0">
                <a:solidFill>
                  <a:schemeClr val="tx1"/>
                </a:solidFill>
                <a:latin typeface="+mn-lt"/>
              </a:rPr>
              <a:t>NATIONAL LANGUAGE SERVICES</a:t>
            </a:r>
            <a:endParaRPr lang="en-GB" sz="1400" b="0" dirty="0">
              <a:solidFill>
                <a:schemeClr val="tx1"/>
              </a:solidFill>
              <a:latin typeface="+mn-lt"/>
            </a:endParaRPr>
          </a:p>
          <a:p>
            <a:pPr marL="0" indent="0" algn="just">
              <a:buNone/>
            </a:pPr>
            <a:r>
              <a:rPr lang="en-GB" sz="1400" b="0" dirty="0">
                <a:solidFill>
                  <a:schemeClr val="tx1"/>
                </a:solidFill>
                <a:latin typeface="+mn-lt"/>
              </a:rPr>
              <a:t>The key outputs of this sub-programme are the promotion and development of official languages, and the support to efforts to increase qualified language practitioners through language bursaries.</a:t>
            </a:r>
          </a:p>
          <a:p>
            <a:pPr marL="0" indent="0">
              <a:buNone/>
            </a:pPr>
            <a:endParaRPr lang="en-ZA" sz="1400" b="0" dirty="0">
              <a:solidFill>
                <a:schemeClr val="tx1"/>
              </a:solidFill>
              <a:latin typeface="+mn-lt"/>
            </a:endParaRPr>
          </a:p>
        </p:txBody>
      </p:sp>
      <p:sp>
        <p:nvSpPr>
          <p:cNvPr id="5" name="Slide Number Placeholder 4"/>
          <p:cNvSpPr>
            <a:spLocks noGrp="1"/>
          </p:cNvSpPr>
          <p:nvPr>
            <p:ph type="sldNum" sz="quarter" idx="4"/>
          </p:nvPr>
        </p:nvSpPr>
        <p:spPr>
          <a:xfrm>
            <a:off x="8172400" y="6172200"/>
            <a:ext cx="864096" cy="353143"/>
          </a:xfrm>
        </p:spPr>
        <p:txBody>
          <a:bodyPr/>
          <a:lstStyle/>
          <a:p>
            <a:pPr algn="ctr"/>
            <a:r>
              <a:rPr lang="en-GB" sz="900" b="1" dirty="0">
                <a:solidFill>
                  <a:schemeClr val="tx1"/>
                </a:solidFill>
              </a:rPr>
              <a:t>29</a:t>
            </a:r>
            <a:endParaRPr lang="en-ZA" sz="900" b="1" dirty="0">
              <a:solidFill>
                <a:schemeClr val="tx1"/>
              </a:solidFill>
            </a:endParaRPr>
          </a:p>
        </p:txBody>
      </p:sp>
      <p:sp>
        <p:nvSpPr>
          <p:cNvPr id="4" name="Rectangle 3"/>
          <p:cNvSpPr/>
          <p:nvPr/>
        </p:nvSpPr>
        <p:spPr>
          <a:xfrm>
            <a:off x="0" y="-23116"/>
            <a:ext cx="9144000" cy="892552"/>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400" b="1" dirty="0">
                <a:solidFill>
                  <a:schemeClr val="accent6"/>
                </a:solidFill>
                <a:ea typeface="MS PGothic" pitchFamily="34" charset="-128"/>
                <a:cs typeface="Arial" pitchFamily="34" charset="0"/>
              </a:rPr>
              <a:t>PROGRAMME 3: </a:t>
            </a:r>
            <a:r>
              <a:rPr lang="en-ZA" sz="2400" b="1" dirty="0">
                <a:solidFill>
                  <a:schemeClr val="accent6"/>
                </a:solidFill>
                <a:ea typeface="MS PGothic" pitchFamily="34" charset="-128"/>
                <a:cs typeface="Arial" pitchFamily="34" charset="0"/>
              </a:rPr>
              <a:t>ARTS AND CULTURE PROMOTION AND DEVELOPMENT </a:t>
            </a:r>
            <a:endParaRPr lang="en-US" sz="24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87430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79513" y="858654"/>
            <a:ext cx="8784974" cy="4874602"/>
          </a:xfrm>
          <a:ln>
            <a:solidFill>
              <a:schemeClr val="accent6"/>
            </a:solidFill>
          </a:ln>
        </p:spPr>
        <p:txBody>
          <a:bodyPr>
            <a:normAutofit/>
          </a:bodyPr>
          <a:lstStyle/>
          <a:p>
            <a:pPr marL="0" lvl="0" indent="0" algn="just">
              <a:lnSpc>
                <a:spcPct val="150000"/>
              </a:lnSpc>
              <a:spcBef>
                <a:spcPts val="0"/>
              </a:spcBef>
              <a:buNone/>
            </a:pPr>
            <a:endParaRPr lang="en-ZA" sz="800" b="0" dirty="0">
              <a:solidFill>
                <a:prstClr val="black"/>
              </a:solidFill>
              <a:latin typeface="Calibri"/>
              <a:ea typeface="Times New Roman" panose="02020603050405020304" pitchFamily="18" charset="0"/>
              <a:cs typeface="Calibri" panose="020F0502020204030204" pitchFamily="34" charset="0"/>
            </a:endParaRPr>
          </a:p>
          <a:p>
            <a:pPr marL="444500" indent="-444500" algn="just">
              <a:lnSpc>
                <a:spcPct val="150000"/>
              </a:lnSpc>
              <a:spcBef>
                <a:spcPts val="0"/>
              </a:spcBef>
              <a:buFont typeface="Wingdings" panose="05000000000000000000" pitchFamily="2" charset="2"/>
              <a:buChar char="§"/>
            </a:pPr>
            <a:r>
              <a:rPr lang="en-ZA" sz="2400" b="0" dirty="0">
                <a:solidFill>
                  <a:prstClr val="black"/>
                </a:solidFill>
                <a:latin typeface="Calibri"/>
                <a:ea typeface="Times New Roman" panose="02020603050405020304" pitchFamily="18" charset="0"/>
                <a:cs typeface="Calibri" panose="020F0502020204030204" pitchFamily="34" charset="0"/>
              </a:rPr>
              <a:t>The purpose of this presentation is to report the Quarter 2 (2021/22) performance of DSAC to the Portfolio Committee on Sport, Arts and Culture.</a:t>
            </a:r>
          </a:p>
          <a:p>
            <a:pPr marL="444500" lvl="0" indent="-444500" algn="just">
              <a:lnSpc>
                <a:spcPct val="150000"/>
              </a:lnSpc>
              <a:spcBef>
                <a:spcPts val="0"/>
              </a:spcBef>
              <a:buFont typeface="Wingdings" panose="05000000000000000000" pitchFamily="2" charset="2"/>
              <a:buChar char="§"/>
            </a:pPr>
            <a:r>
              <a:rPr lang="en-ZA" sz="2400" b="0" dirty="0">
                <a:solidFill>
                  <a:prstClr val="black"/>
                </a:solidFill>
                <a:latin typeface="Calibri"/>
                <a:ea typeface="Times New Roman" panose="02020603050405020304" pitchFamily="18" charset="0"/>
                <a:cs typeface="Calibri" panose="020F0502020204030204" pitchFamily="34" charset="0"/>
              </a:rPr>
              <a:t>For accountability as required by law.</a:t>
            </a:r>
          </a:p>
          <a:p>
            <a:pPr marL="444500" lvl="0" indent="-444500" algn="just">
              <a:lnSpc>
                <a:spcPct val="150000"/>
              </a:lnSpc>
              <a:spcBef>
                <a:spcPts val="0"/>
              </a:spcBef>
              <a:buFont typeface="Wingdings" panose="05000000000000000000" pitchFamily="2" charset="2"/>
              <a:buChar char="§"/>
            </a:pPr>
            <a:r>
              <a:rPr lang="en-ZA" sz="2400" b="0" dirty="0">
                <a:solidFill>
                  <a:prstClr val="black"/>
                </a:solidFill>
                <a:latin typeface="Calibri"/>
                <a:ea typeface="Times New Roman" panose="02020603050405020304" pitchFamily="18" charset="0"/>
                <a:cs typeface="Calibri" panose="020F0502020204030204" pitchFamily="34" charset="0"/>
              </a:rPr>
              <a:t>To enable the Committee to provide oversight on the work of the Department and its entities.</a:t>
            </a:r>
          </a:p>
          <a:p>
            <a:pPr marL="444500" indent="-444500" algn="just">
              <a:buNone/>
            </a:pPr>
            <a:endParaRPr lang="en-ZA" sz="3200" b="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US" sz="900" b="1" dirty="0">
                <a:solidFill>
                  <a:schemeClr val="tx1"/>
                </a:solidFill>
              </a:rPr>
              <a:t>3</a:t>
            </a:r>
            <a:endParaRPr lang="en-ZA" sz="900" b="1" dirty="0">
              <a:solidFill>
                <a:schemeClr val="tx1"/>
              </a:solidFill>
            </a:endParaRPr>
          </a:p>
        </p:txBody>
      </p:sp>
      <p:sp>
        <p:nvSpPr>
          <p:cNvPr id="7" name="Title 1"/>
          <p:cNvSpPr txBox="1">
            <a:spLocks/>
          </p:cNvSpPr>
          <p:nvPr/>
        </p:nvSpPr>
        <p:spPr>
          <a:xfrm>
            <a:off x="179512" y="147702"/>
            <a:ext cx="8784975" cy="710952"/>
          </a:xfrm>
          <a:prstGeom prst="rect">
            <a:avLst/>
          </a:prstGeom>
          <a:ln>
            <a:solidFill>
              <a:schemeClr val="accent6"/>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r>
              <a:rPr lang="en-ZA" sz="3200" dirty="0">
                <a:solidFill>
                  <a:schemeClr val="accent6"/>
                </a:solidFill>
                <a:latin typeface="+mj-lt"/>
              </a:rPr>
              <a:t>PURPOSE</a:t>
            </a:r>
            <a:endParaRPr lang="en-US" sz="3200" dirty="0">
              <a:solidFill>
                <a:schemeClr val="accent6"/>
              </a:solidFill>
              <a:latin typeface="+mj-lt"/>
            </a:endParaRPr>
          </a:p>
        </p:txBody>
      </p:sp>
    </p:spTree>
    <p:extLst>
      <p:ext uri="{BB962C8B-B14F-4D97-AF65-F5344CB8AC3E}">
        <p14:creationId xmlns:p14="http://schemas.microsoft.com/office/powerpoint/2010/main" xmlns="" val="229990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792" y="764704"/>
            <a:ext cx="8928992" cy="5112568"/>
          </a:xfrm>
        </p:spPr>
        <p:txBody>
          <a:bodyPr>
            <a:normAutofit fontScale="25000" lnSpcReduction="20000"/>
          </a:bodyPr>
          <a:lstStyle/>
          <a:p>
            <a:pPr marL="0" indent="0" algn="just">
              <a:buNone/>
            </a:pPr>
            <a:r>
              <a:rPr lang="en-GB" sz="5600" u="sng" dirty="0">
                <a:solidFill>
                  <a:schemeClr val="tx1"/>
                </a:solidFill>
                <a:latin typeface="+mn-lt"/>
              </a:rPr>
              <a:t>CULTURAL AND CREATIVE INDUSTRIES</a:t>
            </a:r>
          </a:p>
          <a:p>
            <a:pPr marL="0" indent="0" algn="just">
              <a:buNone/>
            </a:pPr>
            <a:r>
              <a:rPr lang="en-GB" sz="5600" b="0" dirty="0">
                <a:solidFill>
                  <a:schemeClr val="tx1"/>
                </a:solidFill>
                <a:latin typeface="+mn-lt"/>
              </a:rPr>
              <a:t>The key outputs of this sub-programme are: the development of platforms nationally and internationally to expand market access; capacity building; and the promotion of access to cultural facilities/ community arts centres and participation in arts, culture and heritage programmes.</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INTERNATIONAL COOPERATION</a:t>
            </a:r>
          </a:p>
          <a:p>
            <a:pPr marL="0" indent="0" algn="just">
              <a:buNone/>
            </a:pPr>
            <a:r>
              <a:rPr lang="en-GB" sz="5600" b="0" dirty="0">
                <a:solidFill>
                  <a:schemeClr val="tx1"/>
                </a:solidFill>
                <a:latin typeface="+mn-lt"/>
              </a:rPr>
              <a:t>The coordination of international engagements involves travelling across international borders and bringing together a large number of artists, performers, athletes, experts and cultural and creative industry practitioners. The restrictions on international travel and the need for social distancing has therefore negatively impacted on the Department’s International programme.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SOCIAL COHESION AND NATION BUILDING</a:t>
            </a:r>
          </a:p>
          <a:p>
            <a:pPr marL="0" indent="0" algn="just">
              <a:buNone/>
            </a:pPr>
            <a:r>
              <a:rPr lang="en-GB" sz="5600" b="0" dirty="0">
                <a:solidFill>
                  <a:schemeClr val="tx1"/>
                </a:solidFill>
                <a:latin typeface="+mn-lt"/>
              </a:rPr>
              <a:t>The key outputs of this sub-programme include the provision of support to the Moral Regeneration Movement, Community Conversations/dialogues to foster social cohesion, Youth focused arts development programmes, Advocacy platforms on social cohesion by social cohesion advocates, and the facilitation of the development of an overarching social compact.</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MZANSI GOLDEN ECONOMY</a:t>
            </a:r>
          </a:p>
          <a:p>
            <a:pPr marL="0" indent="0" algn="just">
              <a:buNone/>
            </a:pPr>
            <a:r>
              <a:rPr lang="en-GB" sz="5600" b="0" dirty="0">
                <a:solidFill>
                  <a:schemeClr val="tx1"/>
                </a:solidFill>
                <a:latin typeface="+mn-lt"/>
              </a:rPr>
              <a:t>Outputs for the Mzansi Golden Economy relate to the increase in support to the creative industry, including placement of artists in schools to promote and support arts education. In addition, it focuses on research in the sector, through SACO. Projects that are supported through the Mzansi Golden Economy Programme in the creative industry include Flagships Projects, Cultural Events, Public Art, Touring Ventures productions (incl. Africa Month). </a:t>
            </a:r>
          </a:p>
          <a:p>
            <a:pPr marL="0" indent="0">
              <a:buNone/>
            </a:pPr>
            <a:endParaRPr lang="en-ZA" sz="5600" b="0" dirty="0">
              <a:solidFill>
                <a:schemeClr val="tx1"/>
              </a:solidFill>
              <a:latin typeface="+mn-lt"/>
            </a:endParaRPr>
          </a:p>
        </p:txBody>
      </p:sp>
      <p:sp>
        <p:nvSpPr>
          <p:cNvPr id="5" name="Slide Number Placeholder 4"/>
          <p:cNvSpPr>
            <a:spLocks noGrp="1"/>
          </p:cNvSpPr>
          <p:nvPr>
            <p:ph type="sldNum" sz="quarter" idx="4"/>
          </p:nvPr>
        </p:nvSpPr>
        <p:spPr>
          <a:xfrm>
            <a:off x="8172400" y="6172201"/>
            <a:ext cx="720080" cy="281136"/>
          </a:xfrm>
        </p:spPr>
        <p:txBody>
          <a:bodyPr/>
          <a:lstStyle/>
          <a:p>
            <a:pPr algn="ctr"/>
            <a:r>
              <a:rPr lang="en-GB" sz="900" b="1" dirty="0">
                <a:solidFill>
                  <a:schemeClr val="tx1"/>
                </a:solidFill>
              </a:rPr>
              <a:t>30</a:t>
            </a:r>
            <a:endParaRPr lang="en-ZA" sz="900" b="1" dirty="0">
              <a:solidFill>
                <a:schemeClr val="tx1"/>
              </a:solidFill>
            </a:endParaRPr>
          </a:p>
        </p:txBody>
      </p:sp>
      <p:sp>
        <p:nvSpPr>
          <p:cNvPr id="4" name="Rectangle 3"/>
          <p:cNvSpPr/>
          <p:nvPr/>
        </p:nvSpPr>
        <p:spPr>
          <a:xfrm>
            <a:off x="-9712" y="576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a:t>
            </a:r>
            <a:endParaRPr lang="en-US" sz="20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2161787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396649" y="6139543"/>
            <a:ext cx="567839" cy="270975"/>
          </a:xfrm>
        </p:spPr>
        <p:txBody>
          <a:bodyPr/>
          <a:lstStyle/>
          <a:p>
            <a:r>
              <a:rPr lang="en-GB" sz="900" b="1" dirty="0">
                <a:solidFill>
                  <a:schemeClr val="tx1"/>
                </a:solidFill>
              </a:rPr>
              <a:t>31</a:t>
            </a:r>
            <a:endParaRPr lang="en-ZA" sz="900" b="1" dirty="0">
              <a:solidFill>
                <a:schemeClr val="tx1"/>
              </a:solidFill>
            </a:endParaRPr>
          </a:p>
        </p:txBody>
      </p:sp>
      <p:sp>
        <p:nvSpPr>
          <p:cNvPr id="4" name="Rectangle 3"/>
          <p:cNvSpPr/>
          <p:nvPr/>
        </p:nvSpPr>
        <p:spPr>
          <a:xfrm>
            <a:off x="0" y="69334"/>
            <a:ext cx="9078607"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3981142213"/>
              </p:ext>
            </p:extLst>
          </p:nvPr>
        </p:nvGraphicFramePr>
        <p:xfrm>
          <a:off x="179511" y="714155"/>
          <a:ext cx="8912951" cy="4000634"/>
        </p:xfrm>
        <a:graphic>
          <a:graphicData uri="http://schemas.openxmlformats.org/drawingml/2006/table">
            <a:tbl>
              <a:tblPr firstRow="1" bandRow="1">
                <a:tableStyleId>{93296810-A885-4BE3-A3E7-6D5BEEA58F35}</a:tableStyleId>
              </a:tblPr>
              <a:tblGrid>
                <a:gridCol w="783277">
                  <a:extLst>
                    <a:ext uri="{9D8B030D-6E8A-4147-A177-3AD203B41FA5}">
                      <a16:colId xmlns:a16="http://schemas.microsoft.com/office/drawing/2014/main" xmlns="" val="3274063258"/>
                    </a:ext>
                  </a:extLst>
                </a:gridCol>
                <a:gridCol w="1780174">
                  <a:extLst>
                    <a:ext uri="{9D8B030D-6E8A-4147-A177-3AD203B41FA5}">
                      <a16:colId xmlns:a16="http://schemas.microsoft.com/office/drawing/2014/main" xmlns="" val="20000"/>
                    </a:ext>
                  </a:extLst>
                </a:gridCol>
                <a:gridCol w="896127">
                  <a:extLst>
                    <a:ext uri="{9D8B030D-6E8A-4147-A177-3AD203B41FA5}">
                      <a16:colId xmlns:a16="http://schemas.microsoft.com/office/drawing/2014/main" xmlns="" val="20001"/>
                    </a:ext>
                  </a:extLst>
                </a:gridCol>
                <a:gridCol w="996898">
                  <a:extLst>
                    <a:ext uri="{9D8B030D-6E8A-4147-A177-3AD203B41FA5}">
                      <a16:colId xmlns:a16="http://schemas.microsoft.com/office/drawing/2014/main" xmlns="" val="20002"/>
                    </a:ext>
                  </a:extLst>
                </a:gridCol>
                <a:gridCol w="1980094">
                  <a:extLst>
                    <a:ext uri="{9D8B030D-6E8A-4147-A177-3AD203B41FA5}">
                      <a16:colId xmlns:a16="http://schemas.microsoft.com/office/drawing/2014/main" xmlns="" val="20003"/>
                    </a:ext>
                  </a:extLst>
                </a:gridCol>
                <a:gridCol w="1211847">
                  <a:extLst>
                    <a:ext uri="{9D8B030D-6E8A-4147-A177-3AD203B41FA5}">
                      <a16:colId xmlns:a16="http://schemas.microsoft.com/office/drawing/2014/main" xmlns="" val="20004"/>
                    </a:ext>
                  </a:extLst>
                </a:gridCol>
                <a:gridCol w="1264534">
                  <a:extLst>
                    <a:ext uri="{9D8B030D-6E8A-4147-A177-3AD203B41FA5}">
                      <a16:colId xmlns:a16="http://schemas.microsoft.com/office/drawing/2014/main" xmlns="" val="20005"/>
                    </a:ext>
                  </a:extLst>
                </a:gridCol>
              </a:tblGrid>
              <a:tr h="6005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751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ACPD</a:t>
                      </a:r>
                      <a:r>
                        <a:rPr lang="en-GB" sz="1400" kern="1200" baseline="0" dirty="0">
                          <a:effectLst/>
                          <a:latin typeface="+mn-lt"/>
                        </a:rPr>
                        <a:t> 3</a:t>
                      </a:r>
                      <a:r>
                        <a:rPr lang="en-GB" sz="1400" kern="1200" dirty="0">
                          <a:effectLst/>
                          <a:latin typeface="+mn-lt"/>
                        </a:rPr>
                        <a:t>.1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Number of multi-year human language technology projects supported</a:t>
                      </a:r>
                    </a:p>
                    <a:p>
                      <a:pPr algn="just">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Times New Roman" panose="02020603050405020304" pitchFamily="18" charset="0"/>
                          <a:cs typeface="Calibri" panose="020F0502020204030204" pitchFamily="34" charset="0"/>
                        </a:rPr>
                        <a:t>4 </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00000"/>
                        </a:lnSpc>
                        <a:spcAft>
                          <a:spcPts val="0"/>
                        </a:spcAft>
                      </a:pPr>
                      <a:r>
                        <a:rPr lang="en-ZA" sz="1400" kern="1200" baseline="0" dirty="0">
                          <a:solidFill>
                            <a:schemeClr val="dk1"/>
                          </a:solidFill>
                          <a:effectLst/>
                          <a:latin typeface="+mn-lt"/>
                          <a:ea typeface="+mn-ea"/>
                          <a:cs typeface="Calibri" panose="020F0502020204030204" pitchFamily="34" charset="0"/>
                        </a:rPr>
                        <a:t>No Reporting Required</a:t>
                      </a:r>
                    </a:p>
                  </a:txBody>
                  <a:tcPr marL="68580" marR="68580" marT="0" marB="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10001"/>
                  </a:ext>
                </a:extLst>
              </a:tr>
              <a:tr h="903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effectLst/>
                          <a:latin typeface="+mn-lt"/>
                        </a:rPr>
                        <a:t>ACPD</a:t>
                      </a:r>
                      <a:r>
                        <a:rPr lang="en-ZA" sz="1400" kern="1200" baseline="0" dirty="0">
                          <a:effectLst/>
                          <a:latin typeface="+mn-lt"/>
                        </a:rPr>
                        <a:t> 3.2</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Percentage of documents received that are translated and edited</a:t>
                      </a:r>
                    </a:p>
                  </a:txBody>
                  <a:tcPr marL="68580" marR="68580" marT="0" marB="0"/>
                </a:tc>
                <a:tc>
                  <a:txBody>
                    <a:bodyPr/>
                    <a:lstStyle/>
                    <a:p>
                      <a:pPr>
                        <a:lnSpc>
                          <a:spcPct val="100000"/>
                        </a:lnSpc>
                        <a:spcAft>
                          <a:spcPts val="0"/>
                        </a:spcAft>
                      </a:pPr>
                      <a:r>
                        <a:rPr lang="en-ZA" sz="1400" dirty="0">
                          <a:solidFill>
                            <a:srgbClr val="000000"/>
                          </a:solidFill>
                          <a:effectLst/>
                          <a:latin typeface="+mn-lt"/>
                          <a:ea typeface="Times New Roman" panose="02020603050405020304" pitchFamily="18" charset="0"/>
                          <a:cs typeface="Calibri" panose="020F0502020204030204" pitchFamily="34" charset="0"/>
                        </a:rPr>
                        <a:t>100%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100%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kern="1200" dirty="0">
                          <a:solidFill>
                            <a:schemeClr val="dk1"/>
                          </a:solidFill>
                          <a:effectLst/>
                          <a:latin typeface="+mn-lt"/>
                          <a:ea typeface="+mn-ea"/>
                          <a:cs typeface="+mn-cs"/>
                        </a:rPr>
                        <a:t>100% (163) of received documents that were translated and edited</a:t>
                      </a:r>
                      <a:endParaRPr lang="en-ZA" sz="1400" kern="1200" dirty="0">
                        <a:solidFill>
                          <a:schemeClr val="dk1"/>
                        </a:solidFill>
                        <a:effectLst/>
                        <a:latin typeface="+mn-lt"/>
                        <a:ea typeface="+mn-ea"/>
                        <a:cs typeface="Calibri" panose="020F0502020204030204" pitchFamily="34" charset="0"/>
                      </a:endParaRPr>
                    </a:p>
                  </a:txBody>
                  <a:tcPr marL="68580" marR="68580" marT="0" marB="0">
                    <a:solidFill>
                      <a:srgbClr val="00FF00"/>
                    </a:solidFill>
                  </a:tcPr>
                </a:tc>
                <a:tc>
                  <a:txBody>
                    <a:bodyPr/>
                    <a:lstStyle/>
                    <a:p>
                      <a:pPr>
                        <a:lnSpc>
                          <a:spcPct val="100000"/>
                        </a:lnSpc>
                        <a:spcAft>
                          <a:spcPts val="0"/>
                        </a:spcAft>
                      </a:pPr>
                      <a:endParaRPr lang="en-ZA" sz="14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429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3.3</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Number of bursaries awarded for the development of qualified language practitioners</a:t>
                      </a:r>
                    </a:p>
                    <a:p>
                      <a:pPr algn="just">
                        <a:lnSpc>
                          <a:spcPct val="100000"/>
                        </a:lnSpc>
                        <a:spcAft>
                          <a:spcPts val="0"/>
                        </a:spcAft>
                      </a:pP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250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Calibri" panose="020F0502020204030204" pitchFamily="34" charset="0"/>
                        </a:rPr>
                        <a:t>No reporting required</a:t>
                      </a:r>
                    </a:p>
                  </a:txBody>
                  <a:tcPr marL="68580" marR="68580" marT="0" marB="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958532216"/>
                  </a:ext>
                </a:extLst>
              </a:tr>
            </a:tbl>
          </a:graphicData>
        </a:graphic>
      </p:graphicFrame>
    </p:spTree>
    <p:extLst>
      <p:ext uri="{BB962C8B-B14F-4D97-AF65-F5344CB8AC3E}">
        <p14:creationId xmlns:p14="http://schemas.microsoft.com/office/powerpoint/2010/main" xmlns="" val="4029038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864096" cy="379155"/>
          </a:xfrm>
        </p:spPr>
        <p:txBody>
          <a:bodyPr/>
          <a:lstStyle/>
          <a:p>
            <a:pPr algn="ctr"/>
            <a:r>
              <a:rPr lang="en-US" sz="900" b="1" dirty="0">
                <a:solidFill>
                  <a:schemeClr val="tx1"/>
                </a:solidFill>
              </a:rPr>
              <a:t>32</a:t>
            </a:r>
            <a:endParaRPr lang="en-ZA" sz="900" b="1" dirty="0">
              <a:solidFill>
                <a:schemeClr val="tx1"/>
              </a:solidFill>
            </a:endParaRPr>
          </a:p>
        </p:txBody>
      </p:sp>
      <p:sp>
        <p:nvSpPr>
          <p:cNvPr id="4" name="Rectangle 3"/>
          <p:cNvSpPr/>
          <p:nvPr/>
        </p:nvSpPr>
        <p:spPr>
          <a:xfrm>
            <a:off x="0" y="20767"/>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3309229934"/>
              </p:ext>
            </p:extLst>
          </p:nvPr>
        </p:nvGraphicFramePr>
        <p:xfrm>
          <a:off x="17747" y="640767"/>
          <a:ext cx="9108506" cy="5018546"/>
        </p:xfrm>
        <a:graphic>
          <a:graphicData uri="http://schemas.openxmlformats.org/drawingml/2006/table">
            <a:tbl>
              <a:tblPr firstRow="1" bandRow="1">
                <a:tableStyleId>{93296810-A885-4BE3-A3E7-6D5BEEA58F35}</a:tableStyleId>
              </a:tblPr>
              <a:tblGrid>
                <a:gridCol w="864098">
                  <a:extLst>
                    <a:ext uri="{9D8B030D-6E8A-4147-A177-3AD203B41FA5}">
                      <a16:colId xmlns:a16="http://schemas.microsoft.com/office/drawing/2014/main" xmlns="" val="3274063258"/>
                    </a:ext>
                  </a:extLst>
                </a:gridCol>
                <a:gridCol w="1817947">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2520280">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gridCol w="1025861">
                  <a:extLst>
                    <a:ext uri="{9D8B030D-6E8A-4147-A177-3AD203B41FA5}">
                      <a16:colId xmlns:a16="http://schemas.microsoft.com/office/drawing/2014/main" xmlns="" val="20005"/>
                    </a:ext>
                  </a:extLst>
                </a:gridCol>
              </a:tblGrid>
              <a:tr h="54427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170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ACPD 3.4</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Calibri" panose="020F0502020204030204" pitchFamily="34" charset="0"/>
                        </a:rPr>
                        <a:t>Number of local and international market access platforms financially supported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algn="just">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2</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local and international market access platforms were financially supported: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L="87313" lvl="0" indent="-87313" algn="just">
                        <a:lnSpc>
                          <a:spcPct val="150000"/>
                        </a:lnSpc>
                        <a:spcAft>
                          <a:spcPts val="0"/>
                        </a:spcAft>
                        <a:buFont typeface="Arial" panose="020B0604020202020204" pitchFamily="34" charset="0"/>
                        <a:buChar char="•"/>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Craft Competition Awards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L="87313" lvl="0" indent="-87313" algn="just">
                        <a:lnSpc>
                          <a:spcPct val="150000"/>
                        </a:lnSpc>
                        <a:spcAft>
                          <a:spcPts val="0"/>
                        </a:spcAft>
                        <a:buFont typeface="Arial" panose="020B0604020202020204" pitchFamily="34" charset="0"/>
                        <a:buChar char="•"/>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SAMA’S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79375" algn="just">
                        <a:lnSpc>
                          <a:spcPct val="150000"/>
                        </a:lnSpc>
                        <a:spcAft>
                          <a:spcPts val="0"/>
                        </a:spcAft>
                      </a:pPr>
                      <a:r>
                        <a:rPr lang="en-US" sz="1400" spc="-25"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93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effectLst/>
                          <a:latin typeface="+mn-lt"/>
                        </a:rPr>
                        <a:t>ACPD</a:t>
                      </a:r>
                      <a:r>
                        <a:rPr lang="en-ZA" sz="1400" kern="1200" baseline="0" dirty="0">
                          <a:effectLst/>
                          <a:latin typeface="+mn-lt"/>
                        </a:rPr>
                        <a:t> 3.5</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effectLst/>
                          <a:latin typeface="+mn-lt"/>
                          <a:ea typeface="Calibri" panose="020F0502020204030204" pitchFamily="34" charset="0"/>
                          <a:cs typeface="Calibri" panose="020F0502020204030204" pitchFamily="34" charset="0"/>
                        </a:rPr>
                        <a:t>Number of capacity building projects</a:t>
                      </a:r>
                      <a:r>
                        <a:rPr lang="en-ZA" sz="1400" baseline="0" dirty="0">
                          <a:effectLst/>
                          <a:latin typeface="+mn-lt"/>
                          <a:ea typeface="Calibri" panose="020F0502020204030204" pitchFamily="34" charset="0"/>
                          <a:cs typeface="Calibri" panose="020F0502020204030204" pitchFamily="34" charset="0"/>
                        </a:rPr>
                        <a:t> </a:t>
                      </a:r>
                      <a:r>
                        <a:rPr lang="en-ZA" sz="1400" dirty="0">
                          <a:effectLst/>
                          <a:latin typeface="+mn-lt"/>
                          <a:ea typeface="Calibri" panose="020F0502020204030204" pitchFamily="34" charset="0"/>
                          <a:cs typeface="Calibri" panose="020F0502020204030204" pitchFamily="34" charset="0"/>
                        </a:rPr>
                        <a:t>financially supported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20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ZA" sz="1400" kern="1200" dirty="0">
                          <a:solidFill>
                            <a:schemeClr val="dk1"/>
                          </a:solidFill>
                          <a:effectLst/>
                          <a:latin typeface="Calibri" panose="020F0502020204030204" pitchFamily="34" charset="0"/>
                          <a:ea typeface="+mn-ea"/>
                          <a:cs typeface="Calibri" panose="020F0502020204030204" pitchFamily="34" charset="0"/>
                        </a:rPr>
                        <a:t>No Reporting</a:t>
                      </a:r>
                      <a:r>
                        <a:rPr lang="en-ZA" sz="1400" kern="1200" baseline="0" dirty="0">
                          <a:solidFill>
                            <a:schemeClr val="dk1"/>
                          </a:solidFill>
                          <a:effectLst/>
                          <a:latin typeface="Calibri" panose="020F0502020204030204" pitchFamily="34" charset="0"/>
                          <a:ea typeface="+mn-ea"/>
                          <a:cs typeface="Calibri" panose="020F0502020204030204" pitchFamily="34" charset="0"/>
                        </a:rPr>
                        <a:t> Required</a:t>
                      </a:r>
                      <a:endParaRPr lang="en-ZA" sz="1400" kern="1200" dirty="0">
                        <a:solidFill>
                          <a:schemeClr val="dk1"/>
                        </a:solidFill>
                        <a:effectLst/>
                        <a:latin typeface="Calibri" panose="020F0502020204030204" pitchFamily="34" charset="0"/>
                        <a:ea typeface="+mn-ea"/>
                        <a:cs typeface="Calibri" panose="020F0502020204030204" pitchFamily="34" charset="0"/>
                      </a:endParaRPr>
                    </a:p>
                    <a:p>
                      <a:endParaRPr lang="en-ZA" sz="1400" kern="1200" dirty="0">
                        <a:solidFill>
                          <a:schemeClr val="dk1"/>
                        </a:solidFill>
                        <a:effectLst/>
                        <a:latin typeface="Calibri" panose="020F0502020204030204" pitchFamily="34" charset="0"/>
                        <a:ea typeface="+mn-ea"/>
                        <a:cs typeface="Calibri" panose="020F0502020204030204" pitchFamily="34" charset="0"/>
                      </a:endParaRPr>
                    </a:p>
                    <a:p>
                      <a:pPr marL="0" indent="0">
                        <a:buFont typeface="Arial" panose="020B0604020202020204" pitchFamily="34" charset="0"/>
                        <a:buNone/>
                      </a:pPr>
                      <a:endParaRPr lang="en-US" sz="1400" kern="1200" dirty="0">
                        <a:solidFill>
                          <a:schemeClr val="dk1"/>
                        </a:solidFill>
                        <a:effectLst/>
                        <a:latin typeface="Calibri" panose="020F0502020204030204" pitchFamily="34" charset="0"/>
                        <a:ea typeface="+mn-ea"/>
                        <a:cs typeface="Calibri" panose="020F0502020204030204" pitchFamily="34" charset="0"/>
                      </a:endParaRPr>
                    </a:p>
                    <a:p>
                      <a:pPr algn="just">
                        <a:lnSpc>
                          <a:spcPct val="100000"/>
                        </a:lnSpc>
                        <a:spcAft>
                          <a:spcPts val="0"/>
                        </a:spcAft>
                      </a:pP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F0"/>
                    </a:solidFill>
                  </a:tcPr>
                </a:tc>
                <a:tc>
                  <a:txBody>
                    <a:bodyPr/>
                    <a:lstStyle/>
                    <a:p>
                      <a:pPr marL="79375" algn="just">
                        <a:lnSpc>
                          <a:spcPct val="150000"/>
                        </a:lnSpc>
                        <a:spcAft>
                          <a:spcPts val="0"/>
                        </a:spcAft>
                      </a:pPr>
                      <a:r>
                        <a:rPr lang="en-US" sz="1400" spc="-25"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833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Provincial Community Arts  Development Programmes implemented per year</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9</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kern="1200" dirty="0">
                          <a:solidFill>
                            <a:schemeClr val="dk1"/>
                          </a:solidFill>
                          <a:effectLst/>
                          <a:latin typeface="Calibri" panose="020F0502020204030204" pitchFamily="34" charset="0"/>
                          <a:ea typeface="+mn-ea"/>
                          <a:cs typeface="Calibri" panose="020F0502020204030204" pitchFamily="34" charset="0"/>
                        </a:rPr>
                        <a:t>No Reporting Required</a:t>
                      </a:r>
                    </a:p>
                    <a:p>
                      <a:pPr algn="just">
                        <a:lnSpc>
                          <a:spcPct val="100000"/>
                        </a:lnSpc>
                        <a:spcAft>
                          <a:spcPts val="0"/>
                        </a:spcAft>
                      </a:pPr>
                      <a:endParaRPr lang="en-ZA" sz="1400" kern="1200" dirty="0">
                        <a:solidFill>
                          <a:schemeClr val="dk1"/>
                        </a:solidFill>
                        <a:effectLst/>
                        <a:latin typeface="Calibri" panose="020F0502020204030204" pitchFamily="34" charset="0"/>
                        <a:ea typeface="+mn-ea"/>
                        <a:cs typeface="Calibri" panose="020F0502020204030204" pitchFamily="34" charset="0"/>
                      </a:endParaRPr>
                    </a:p>
                    <a:p>
                      <a:pPr algn="just">
                        <a:lnSpc>
                          <a:spcPct val="100000"/>
                        </a:lnSpc>
                        <a:spcAft>
                          <a:spcPts val="0"/>
                        </a:spcAft>
                      </a:pP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F0"/>
                    </a:solidFill>
                  </a:tcPr>
                </a:tc>
                <a:tc>
                  <a:txBody>
                    <a:bodyPr/>
                    <a:lstStyle/>
                    <a:p>
                      <a:pPr marL="79375" algn="just">
                        <a:lnSpc>
                          <a:spcPct val="150000"/>
                        </a:lnSpc>
                        <a:spcAft>
                          <a:spcPts val="0"/>
                        </a:spcAft>
                      </a:pPr>
                      <a:r>
                        <a:rPr lang="en-US" sz="1400" spc="-25"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22028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864096" cy="407943"/>
          </a:xfrm>
        </p:spPr>
        <p:txBody>
          <a:bodyPr/>
          <a:lstStyle/>
          <a:p>
            <a:pPr algn="ctr"/>
            <a:r>
              <a:rPr lang="en-GB" sz="900" b="1" dirty="0">
                <a:solidFill>
                  <a:schemeClr val="tx1"/>
                </a:solidFill>
              </a:rPr>
              <a:t>33</a:t>
            </a:r>
            <a:endParaRPr lang="en-ZA" sz="900" b="1" dirty="0">
              <a:solidFill>
                <a:schemeClr val="tx1"/>
              </a:solidFill>
            </a:endParaRPr>
          </a:p>
        </p:txBody>
      </p:sp>
      <p:sp>
        <p:nvSpPr>
          <p:cNvPr id="4" name="Rectangle 3"/>
          <p:cNvSpPr/>
          <p:nvPr/>
        </p:nvSpPr>
        <p:spPr>
          <a:xfrm>
            <a:off x="107504" y="42882"/>
            <a:ext cx="8928992"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269783699"/>
              </p:ext>
            </p:extLst>
          </p:nvPr>
        </p:nvGraphicFramePr>
        <p:xfrm>
          <a:off x="1" y="566102"/>
          <a:ext cx="9036495" cy="4752215"/>
        </p:xfrm>
        <a:graphic>
          <a:graphicData uri="http://schemas.openxmlformats.org/drawingml/2006/table">
            <a:tbl>
              <a:tblPr firstRow="1" bandRow="1">
                <a:tableStyleId>{93296810-A885-4BE3-A3E7-6D5BEEA58F35}</a:tableStyleId>
              </a:tblPr>
              <a:tblGrid>
                <a:gridCol w="817854">
                  <a:extLst>
                    <a:ext uri="{9D8B030D-6E8A-4147-A177-3AD203B41FA5}">
                      <a16:colId xmlns:a16="http://schemas.microsoft.com/office/drawing/2014/main" xmlns="" val="3274063258"/>
                    </a:ext>
                  </a:extLst>
                </a:gridCol>
                <a:gridCol w="860452">
                  <a:extLst>
                    <a:ext uri="{9D8B030D-6E8A-4147-A177-3AD203B41FA5}">
                      <a16:colId xmlns:a16="http://schemas.microsoft.com/office/drawing/2014/main" xmlns="" val="20000"/>
                    </a:ext>
                  </a:extLst>
                </a:gridCol>
                <a:gridCol w="714387">
                  <a:extLst>
                    <a:ext uri="{9D8B030D-6E8A-4147-A177-3AD203B41FA5}">
                      <a16:colId xmlns:a16="http://schemas.microsoft.com/office/drawing/2014/main" xmlns="" val="20001"/>
                    </a:ext>
                  </a:extLst>
                </a:gridCol>
                <a:gridCol w="714387">
                  <a:extLst>
                    <a:ext uri="{9D8B030D-6E8A-4147-A177-3AD203B41FA5}">
                      <a16:colId xmlns:a16="http://schemas.microsoft.com/office/drawing/2014/main" xmlns="" val="20002"/>
                    </a:ext>
                  </a:extLst>
                </a:gridCol>
                <a:gridCol w="1752951">
                  <a:extLst>
                    <a:ext uri="{9D8B030D-6E8A-4147-A177-3AD203B41FA5}">
                      <a16:colId xmlns:a16="http://schemas.microsoft.com/office/drawing/2014/main" xmlns="" val="20003"/>
                    </a:ext>
                  </a:extLst>
                </a:gridCol>
                <a:gridCol w="2880320">
                  <a:extLst>
                    <a:ext uri="{9D8B030D-6E8A-4147-A177-3AD203B41FA5}">
                      <a16:colId xmlns:a16="http://schemas.microsoft.com/office/drawing/2014/main" xmlns="" val="20004"/>
                    </a:ext>
                  </a:extLst>
                </a:gridCol>
                <a:gridCol w="1296144">
                  <a:extLst>
                    <a:ext uri="{9D8B030D-6E8A-4147-A177-3AD203B41FA5}">
                      <a16:colId xmlns:a16="http://schemas.microsoft.com/office/drawing/2014/main" xmlns="" val="20005"/>
                    </a:ext>
                  </a:extLst>
                </a:gridCol>
              </a:tblGrid>
              <a:tr h="48190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2059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effectLst/>
                          <a:latin typeface="+mn-lt"/>
                        </a:rPr>
                        <a:t>ACPD 3.7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International engagements coordinated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Calibri" panose="020F0502020204030204" pitchFamily="34" charset="0"/>
                        </a:rPr>
                        <a:t>20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3 Cultural engagements coordinated:</a:t>
                      </a:r>
                      <a:endParaRPr lang="en-ZA" sz="1400" dirty="0">
                        <a:effectLst/>
                        <a:latin typeface="+mn-lt"/>
                        <a:ea typeface="Calibri" panose="020F0502020204030204" pitchFamily="34" charset="0"/>
                        <a:cs typeface="Times New Roman" panose="02020603050405020304" pitchFamily="18" charset="0"/>
                      </a:endParaRPr>
                    </a:p>
                    <a:p>
                      <a:pPr marL="87313" lvl="0" indent="-87313" algn="just">
                        <a:lnSpc>
                          <a:spcPct val="150000"/>
                        </a:lnSpc>
                        <a:spcAft>
                          <a:spcPts val="0"/>
                        </a:spcAft>
                        <a:buFont typeface="Wingdings" panose="05000000000000000000" pitchFamily="2" charset="2"/>
                        <a:buChar char="§"/>
                        <a:tabLst>
                          <a:tab pos="89535" algn="l"/>
                        </a:tabLst>
                      </a:pPr>
                      <a:r>
                        <a:rPr lang="en-ZA" sz="1400" dirty="0">
                          <a:solidFill>
                            <a:srgbClr val="000000"/>
                          </a:solidFill>
                          <a:effectLst/>
                          <a:latin typeface="+mn-lt"/>
                          <a:ea typeface="Calibri" panose="020F0502020204030204" pitchFamily="34" charset="0"/>
                          <a:cs typeface="Times New Roman" panose="02020603050405020304" pitchFamily="18" charset="0"/>
                        </a:rPr>
                        <a:t>G20 Ministers of Culture meeting:</a:t>
                      </a:r>
                      <a:r>
                        <a:rPr lang="en-ZA" sz="1400" baseline="0" dirty="0">
                          <a:solidFill>
                            <a:srgbClr val="000000"/>
                          </a:solidFill>
                          <a:effectLst/>
                          <a:latin typeface="+mn-lt"/>
                          <a:ea typeface="Calibri" panose="020F0502020204030204" pitchFamily="34" charset="0"/>
                          <a:cs typeface="Times New Roman" panose="02020603050405020304" pitchFamily="18" charset="0"/>
                        </a:rPr>
                        <a:t> </a:t>
                      </a:r>
                      <a:r>
                        <a:rPr lang="en-ZA" sz="1400" dirty="0">
                          <a:solidFill>
                            <a:srgbClr val="000000"/>
                          </a:solidFill>
                          <a:effectLst/>
                          <a:latin typeface="+mn-lt"/>
                          <a:ea typeface="Calibri" panose="020F0502020204030204" pitchFamily="34" charset="0"/>
                          <a:cs typeface="Times New Roman" panose="02020603050405020304" pitchFamily="18" charset="0"/>
                        </a:rPr>
                        <a:t>Italy.</a:t>
                      </a:r>
                      <a:endParaRPr lang="en-ZA" sz="1400" dirty="0">
                        <a:effectLst/>
                        <a:latin typeface="+mn-lt"/>
                        <a:ea typeface="Calibri" panose="020F0502020204030204" pitchFamily="34" charset="0"/>
                        <a:cs typeface="Times New Roman" panose="02020603050405020304" pitchFamily="18" charset="0"/>
                      </a:endParaRPr>
                    </a:p>
                    <a:p>
                      <a:pPr marL="87313" lvl="0" indent="-87313" algn="just">
                        <a:lnSpc>
                          <a:spcPct val="150000"/>
                        </a:lnSpc>
                        <a:spcAft>
                          <a:spcPts val="0"/>
                        </a:spcAft>
                        <a:buFont typeface="Wingdings" panose="05000000000000000000" pitchFamily="2" charset="2"/>
                        <a:buChar char="§"/>
                        <a:tabLst>
                          <a:tab pos="89535" algn="l"/>
                        </a:tabLst>
                      </a:pPr>
                      <a:r>
                        <a:rPr lang="en-ZA" sz="1400" dirty="0">
                          <a:solidFill>
                            <a:srgbClr val="000000"/>
                          </a:solidFill>
                          <a:effectLst/>
                          <a:latin typeface="+mn-lt"/>
                          <a:ea typeface="Calibri" panose="020F0502020204030204" pitchFamily="34" charset="0"/>
                          <a:cs typeface="Times New Roman" panose="02020603050405020304" pitchFamily="18" charset="0"/>
                        </a:rPr>
                        <a:t>Minister participated in the BRICS Minister of Culture meeting:  India.</a:t>
                      </a:r>
                      <a:endParaRPr lang="en-ZA" sz="1400" dirty="0">
                        <a:effectLst/>
                        <a:latin typeface="+mn-lt"/>
                        <a:ea typeface="Calibri" panose="020F0502020204030204" pitchFamily="34" charset="0"/>
                        <a:cs typeface="Times New Roman" panose="02020603050405020304" pitchFamily="18" charset="0"/>
                      </a:endParaRPr>
                    </a:p>
                    <a:p>
                      <a:pPr marL="87313" lvl="0" indent="-87313" algn="just">
                        <a:lnSpc>
                          <a:spcPct val="150000"/>
                        </a:lnSpc>
                        <a:spcAft>
                          <a:spcPts val="1000"/>
                        </a:spcAft>
                        <a:buFont typeface="Wingdings" panose="05000000000000000000" pitchFamily="2" charset="2"/>
                        <a:buChar char="§"/>
                        <a:tabLst>
                          <a:tab pos="89535" algn="l"/>
                        </a:tabLst>
                      </a:pPr>
                      <a:r>
                        <a:rPr lang="en-ZA" sz="1400" dirty="0">
                          <a:solidFill>
                            <a:srgbClr val="000000"/>
                          </a:solidFill>
                          <a:effectLst/>
                          <a:latin typeface="+mn-lt"/>
                          <a:ea typeface="Calibri" panose="020F0502020204030204" pitchFamily="34" charset="0"/>
                          <a:cs typeface="Times New Roman" panose="02020603050405020304" pitchFamily="18" charset="0"/>
                        </a:rPr>
                        <a:t>Senior Officials Meeting Argentina</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US" sz="1400" spc="-25" dirty="0">
                          <a:solidFill>
                            <a:srgbClr val="000000"/>
                          </a:solidFill>
                          <a:effectLst/>
                          <a:latin typeface="+mn-lt"/>
                          <a:ea typeface="Times New Roman" panose="02020603050405020304" pitchFamily="18" charset="0"/>
                          <a:cs typeface="Times New Roman" panose="02020603050405020304" pitchFamily="18" charset="0"/>
                        </a:rPr>
                        <a:t>The following Cultural engagements were not coordinated during this quarter:</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US" sz="1400" b="1" spc="-25" dirty="0">
                          <a:solidFill>
                            <a:srgbClr val="000000"/>
                          </a:solidFill>
                          <a:effectLst/>
                          <a:latin typeface="+mn-lt"/>
                          <a:ea typeface="Times New Roman" panose="02020603050405020304" pitchFamily="18" charset="0"/>
                          <a:cs typeface="Times New Roman" panose="02020603050405020304" pitchFamily="18" charset="0"/>
                        </a:rPr>
                        <a:t>CABOS: </a:t>
                      </a:r>
                      <a:r>
                        <a:rPr lang="en-US" sz="1400" spc="-25" dirty="0">
                          <a:solidFill>
                            <a:srgbClr val="000000"/>
                          </a:solidFill>
                          <a:effectLst/>
                          <a:latin typeface="+mn-lt"/>
                          <a:ea typeface="Times New Roman" panose="02020603050405020304" pitchFamily="18" charset="0"/>
                          <a:cs typeface="Times New Roman" panose="02020603050405020304" pitchFamily="18" charset="0"/>
                        </a:rPr>
                        <a:t>DSAC did not receive invitation from the Commonwealth Secretariat.  For DSAC to have participated in this forum, it was/is depended on the Commonwealth Secretariat to have sent an invite for participation.  </a:t>
                      </a:r>
                      <a:r>
                        <a:rPr lang="en-US" sz="1400" b="1" spc="-25" dirty="0">
                          <a:solidFill>
                            <a:srgbClr val="000000"/>
                          </a:solidFill>
                          <a:effectLst/>
                          <a:latin typeface="+mn-lt"/>
                          <a:ea typeface="Times New Roman" panose="02020603050405020304" pitchFamily="18" charset="0"/>
                          <a:cs typeface="Times New Roman" panose="02020603050405020304" pitchFamily="18" charset="0"/>
                        </a:rPr>
                        <a:t>Western Sahara:  </a:t>
                      </a:r>
                      <a:r>
                        <a:rPr lang="en-US" sz="1400" spc="-25" dirty="0">
                          <a:solidFill>
                            <a:srgbClr val="000000"/>
                          </a:solidFill>
                          <a:effectLst/>
                          <a:latin typeface="+mn-lt"/>
                          <a:ea typeface="Times New Roman" panose="02020603050405020304" pitchFamily="18" charset="0"/>
                          <a:cs typeface="Times New Roman" panose="02020603050405020304" pitchFamily="18" charset="0"/>
                        </a:rPr>
                        <a:t>There was a lack of positive cooperation from the Western Sahara side.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The Chief Directorate will coordinate more international engagements in the third</a:t>
                      </a:r>
                      <a:r>
                        <a:rPr lang="en-ZA" sz="1400" dirty="0">
                          <a:solidFill>
                            <a:srgbClr val="FF0000"/>
                          </a:solidFill>
                          <a:effectLst/>
                          <a:latin typeface="+mn-lt"/>
                          <a:ea typeface="Arial Narrow" panose="020B0606020202030204" pitchFamily="34" charset="0"/>
                          <a:cs typeface="Times New Roman" panose="02020603050405020304" pitchFamily="18" charset="0"/>
                        </a:rPr>
                        <a:t> </a:t>
                      </a:r>
                      <a:r>
                        <a:rPr lang="en-ZA" sz="1400" dirty="0">
                          <a:solidFill>
                            <a:schemeClr val="tx1"/>
                          </a:solidFill>
                          <a:effectLst/>
                          <a:latin typeface="+mn-lt"/>
                          <a:ea typeface="Arial Narrow" panose="020B0606020202030204" pitchFamily="34" charset="0"/>
                          <a:cs typeface="Times New Roman" panose="02020603050405020304" pitchFamily="18" charset="0"/>
                        </a:rPr>
                        <a:t>quart</a:t>
                      </a:r>
                      <a:r>
                        <a:rPr lang="en-ZA" sz="1400" dirty="0">
                          <a:effectLst/>
                          <a:latin typeface="+mn-lt"/>
                          <a:ea typeface="Arial Narrow" panose="020B0606020202030204" pitchFamily="34" charset="0"/>
                          <a:cs typeface="Times New Roman" panose="02020603050405020304" pitchFamily="18" charset="0"/>
                        </a:rPr>
                        <a:t>er in ensuring that the annual target of 20 is achieved.</a:t>
                      </a:r>
                    </a:p>
                  </a:txBody>
                  <a:tcPr marL="68580" marR="68580" marT="0" marB="0">
                    <a:solidFill>
                      <a:schemeClr val="accent6">
                        <a:lumMod val="20000"/>
                        <a:lumOff val="8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41688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864096" cy="407943"/>
          </a:xfrm>
        </p:spPr>
        <p:txBody>
          <a:bodyPr/>
          <a:lstStyle/>
          <a:p>
            <a:pPr algn="ctr"/>
            <a:r>
              <a:rPr lang="en-GB" sz="900" b="1" dirty="0">
                <a:solidFill>
                  <a:schemeClr val="tx1"/>
                </a:solidFill>
              </a:rPr>
              <a:t>34</a:t>
            </a:r>
            <a:endParaRPr lang="en-ZA" sz="900" b="1" dirty="0">
              <a:solidFill>
                <a:schemeClr val="tx1"/>
              </a:solidFill>
            </a:endParaRPr>
          </a:p>
        </p:txBody>
      </p:sp>
      <p:sp>
        <p:nvSpPr>
          <p:cNvPr id="4" name="Rectangle 3"/>
          <p:cNvSpPr/>
          <p:nvPr/>
        </p:nvSpPr>
        <p:spPr>
          <a:xfrm>
            <a:off x="0" y="42882"/>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1354459394"/>
              </p:ext>
            </p:extLst>
          </p:nvPr>
        </p:nvGraphicFramePr>
        <p:xfrm>
          <a:off x="34469" y="836712"/>
          <a:ext cx="9002027" cy="4536504"/>
        </p:xfrm>
        <a:graphic>
          <a:graphicData uri="http://schemas.openxmlformats.org/drawingml/2006/table">
            <a:tbl>
              <a:tblPr firstRow="1" bandRow="1">
                <a:tableStyleId>{93296810-A885-4BE3-A3E7-6D5BEEA58F35}</a:tableStyleId>
              </a:tblPr>
              <a:tblGrid>
                <a:gridCol w="821718">
                  <a:extLst>
                    <a:ext uri="{9D8B030D-6E8A-4147-A177-3AD203B41FA5}">
                      <a16:colId xmlns:a16="http://schemas.microsoft.com/office/drawing/2014/main" xmlns="" val="3274063258"/>
                    </a:ext>
                  </a:extLst>
                </a:gridCol>
                <a:gridCol w="1206017">
                  <a:extLst>
                    <a:ext uri="{9D8B030D-6E8A-4147-A177-3AD203B41FA5}">
                      <a16:colId xmlns:a16="http://schemas.microsoft.com/office/drawing/2014/main" xmlns="" val="20000"/>
                    </a:ext>
                  </a:extLst>
                </a:gridCol>
                <a:gridCol w="853995">
                  <a:extLst>
                    <a:ext uri="{9D8B030D-6E8A-4147-A177-3AD203B41FA5}">
                      <a16:colId xmlns:a16="http://schemas.microsoft.com/office/drawing/2014/main" xmlns="" val="20001"/>
                    </a:ext>
                  </a:extLst>
                </a:gridCol>
                <a:gridCol w="853995">
                  <a:extLst>
                    <a:ext uri="{9D8B030D-6E8A-4147-A177-3AD203B41FA5}">
                      <a16:colId xmlns:a16="http://schemas.microsoft.com/office/drawing/2014/main" xmlns="" val="20002"/>
                    </a:ext>
                  </a:extLst>
                </a:gridCol>
                <a:gridCol w="1673925">
                  <a:extLst>
                    <a:ext uri="{9D8B030D-6E8A-4147-A177-3AD203B41FA5}">
                      <a16:colId xmlns:a16="http://schemas.microsoft.com/office/drawing/2014/main" xmlns="" val="20003"/>
                    </a:ext>
                  </a:extLst>
                </a:gridCol>
                <a:gridCol w="1813221">
                  <a:extLst>
                    <a:ext uri="{9D8B030D-6E8A-4147-A177-3AD203B41FA5}">
                      <a16:colId xmlns:a16="http://schemas.microsoft.com/office/drawing/2014/main" xmlns="" val="20004"/>
                    </a:ext>
                  </a:extLst>
                </a:gridCol>
                <a:gridCol w="1779156">
                  <a:extLst>
                    <a:ext uri="{9D8B030D-6E8A-4147-A177-3AD203B41FA5}">
                      <a16:colId xmlns:a16="http://schemas.microsoft.com/office/drawing/2014/main" xmlns="" val="20005"/>
                    </a:ext>
                  </a:extLst>
                </a:gridCol>
              </a:tblGrid>
              <a:tr h="81018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26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effectLst/>
                          <a:latin typeface="+mn-lt"/>
                        </a:rPr>
                        <a:t>ACPD</a:t>
                      </a:r>
                      <a:r>
                        <a:rPr lang="en-ZA" sz="1400" kern="1200" baseline="0" dirty="0">
                          <a:effectLst/>
                          <a:latin typeface="+mn-lt"/>
                        </a:rPr>
                        <a:t> 3.8</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Moral Regeneration Movement Projects financially supported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lnSpc>
                          <a:spcPct val="100000"/>
                        </a:lnSpc>
                        <a:spcAft>
                          <a:spcPts val="0"/>
                        </a:spcAft>
                      </a:pPr>
                      <a:r>
                        <a:rPr lang="en-ZA" sz="1400" dirty="0">
                          <a:solidFill>
                            <a:srgbClr val="000000"/>
                          </a:solidFill>
                          <a:effectLst/>
                          <a:latin typeface="+mn-lt"/>
                          <a:ea typeface="Times New Roman" panose="02020603050405020304" pitchFamily="18" charset="0"/>
                          <a:cs typeface="Calibri" panose="020F0502020204030204" pitchFamily="34" charset="0"/>
                        </a:rPr>
                        <a:t>5</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4</a:t>
                      </a:r>
                      <a:r>
                        <a:rPr lang="en-ZA" sz="1400" baseline="0" dirty="0">
                          <a:solidFill>
                            <a:srgbClr val="000000"/>
                          </a:solidFill>
                          <a:effectLst/>
                          <a:latin typeface="+mn-lt"/>
                          <a:ea typeface="Calibri" panose="020F0502020204030204" pitchFamily="34" charset="0"/>
                          <a:cs typeface="Times New Roman" panose="02020603050405020304" pitchFamily="18" charset="0"/>
                        </a:rPr>
                        <a:t> </a:t>
                      </a:r>
                    </a:p>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Zero (0) moral regeneration projects were supported by Government.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The implementing agency i.e. MRM has failed to report after repeated requests and notices from the Department.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effectLst/>
                          <a:latin typeface="+mn-lt"/>
                          <a:ea typeface="Arial" panose="020B0604020202020204" pitchFamily="34" charset="0"/>
                          <a:cs typeface="Times New Roman" panose="02020603050405020304" pitchFamily="18" charset="0"/>
                        </a:rPr>
                        <a:t>The Department is currently in the stage to engage with the MRM Chairperson in order to find remedies.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682779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45393"/>
            <a:ext cx="864096" cy="407943"/>
          </a:xfrm>
        </p:spPr>
        <p:txBody>
          <a:bodyPr/>
          <a:lstStyle/>
          <a:p>
            <a:pPr algn="ctr"/>
            <a:r>
              <a:rPr lang="en-GB" sz="900" b="1" dirty="0">
                <a:solidFill>
                  <a:schemeClr val="tx1"/>
                </a:solidFill>
              </a:rPr>
              <a:t>35</a:t>
            </a:r>
            <a:endParaRPr lang="en-ZA" sz="900" b="1" dirty="0">
              <a:solidFill>
                <a:schemeClr val="tx1"/>
              </a:solidFill>
            </a:endParaRPr>
          </a:p>
        </p:txBody>
      </p:sp>
      <p:sp>
        <p:nvSpPr>
          <p:cNvPr id="4" name="Rectangle 3"/>
          <p:cNvSpPr/>
          <p:nvPr/>
        </p:nvSpPr>
        <p:spPr>
          <a:xfrm>
            <a:off x="0" y="42882"/>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4187329622"/>
              </p:ext>
            </p:extLst>
          </p:nvPr>
        </p:nvGraphicFramePr>
        <p:xfrm>
          <a:off x="55384" y="712310"/>
          <a:ext cx="8981111" cy="3899094"/>
        </p:xfrm>
        <a:graphic>
          <a:graphicData uri="http://schemas.openxmlformats.org/drawingml/2006/table">
            <a:tbl>
              <a:tblPr firstRow="1" bandRow="1">
                <a:tableStyleId>{93296810-A885-4BE3-A3E7-6D5BEEA58F35}</a:tableStyleId>
              </a:tblPr>
              <a:tblGrid>
                <a:gridCol w="819808">
                  <a:extLst>
                    <a:ext uri="{9D8B030D-6E8A-4147-A177-3AD203B41FA5}">
                      <a16:colId xmlns:a16="http://schemas.microsoft.com/office/drawing/2014/main" xmlns="" val="3274063258"/>
                    </a:ext>
                  </a:extLst>
                </a:gridCol>
                <a:gridCol w="1111099">
                  <a:extLst>
                    <a:ext uri="{9D8B030D-6E8A-4147-A177-3AD203B41FA5}">
                      <a16:colId xmlns:a16="http://schemas.microsoft.com/office/drawing/2014/main" xmlns="" val="20000"/>
                    </a:ext>
                  </a:extLst>
                </a:gridCol>
                <a:gridCol w="781011">
                  <a:extLst>
                    <a:ext uri="{9D8B030D-6E8A-4147-A177-3AD203B41FA5}">
                      <a16:colId xmlns:a16="http://schemas.microsoft.com/office/drawing/2014/main" xmlns="" val="20001"/>
                    </a:ext>
                  </a:extLst>
                </a:gridCol>
                <a:gridCol w="781011">
                  <a:extLst>
                    <a:ext uri="{9D8B030D-6E8A-4147-A177-3AD203B41FA5}">
                      <a16:colId xmlns:a16="http://schemas.microsoft.com/office/drawing/2014/main" xmlns="" val="20002"/>
                    </a:ext>
                  </a:extLst>
                </a:gridCol>
                <a:gridCol w="1136014">
                  <a:extLst>
                    <a:ext uri="{9D8B030D-6E8A-4147-A177-3AD203B41FA5}">
                      <a16:colId xmlns:a16="http://schemas.microsoft.com/office/drawing/2014/main" xmlns="" val="20003"/>
                    </a:ext>
                  </a:extLst>
                </a:gridCol>
                <a:gridCol w="3272049">
                  <a:extLst>
                    <a:ext uri="{9D8B030D-6E8A-4147-A177-3AD203B41FA5}">
                      <a16:colId xmlns:a16="http://schemas.microsoft.com/office/drawing/2014/main" xmlns="" val="20004"/>
                    </a:ext>
                  </a:extLst>
                </a:gridCol>
                <a:gridCol w="1080119">
                  <a:extLst>
                    <a:ext uri="{9D8B030D-6E8A-4147-A177-3AD203B41FA5}">
                      <a16:colId xmlns:a16="http://schemas.microsoft.com/office/drawing/2014/main" xmlns="" val="20005"/>
                    </a:ext>
                  </a:extLst>
                </a:gridCol>
              </a:tblGrid>
              <a:tr h="5040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205656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3.9</a:t>
                      </a:r>
                    </a:p>
                  </a:txBody>
                  <a:tcPr marL="68580" marR="68580" marT="0" marB="0"/>
                </a:tc>
                <a:tc>
                  <a:txBody>
                    <a:bodyPr/>
                    <a:lstStyle/>
                    <a:p>
                      <a:pPr algn="l">
                        <a:lnSpc>
                          <a:spcPct val="15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community conversations/dialogues held to foster social interaction</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20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5</a:t>
                      </a:r>
                    </a:p>
                  </a:txBody>
                  <a:tcPr marL="68580" marR="68580" marT="0" marB="0"/>
                </a:tc>
                <a:tc>
                  <a:txBody>
                    <a:bodyPr/>
                    <a:lstStyle/>
                    <a:p>
                      <a:pPr>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9 Community Conversations/ Dialogues held to foster social cohesion.</a:t>
                      </a:r>
                      <a:endParaRPr lang="en-ZA" sz="1400" dirty="0">
                        <a:effectLst/>
                        <a:latin typeface="+mn-lt"/>
                        <a:ea typeface="Calibri" panose="020F0502020204030204" pitchFamily="34" charset="0"/>
                        <a:cs typeface="Times New Roman" panose="02020603050405020304" pitchFamily="18" charset="0"/>
                      </a:endParaRPr>
                    </a:p>
                    <a:p>
                      <a:pPr marL="159385"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 </a:t>
                      </a:r>
                    </a:p>
                  </a:txBody>
                  <a:tcPr marL="68580" marR="68580" marT="0" marB="0">
                    <a:solidFill>
                      <a:srgbClr val="00FF00"/>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During Q1 only 3 CCs were implemented, and 2 were cancelled due to</a:t>
                      </a:r>
                      <a:r>
                        <a:rPr lang="en-ZA" sz="1400" baseline="0" dirty="0">
                          <a:effectLst/>
                          <a:latin typeface="+mn-lt"/>
                          <a:ea typeface="Calibri" panose="020F0502020204030204" pitchFamily="34" charset="0"/>
                          <a:cs typeface="Times New Roman" panose="02020603050405020304" pitchFamily="18" charset="0"/>
                        </a:rPr>
                        <a:t> </a:t>
                      </a:r>
                      <a:r>
                        <a:rPr lang="en-ZA" sz="1400" dirty="0">
                          <a:effectLst/>
                          <a:latin typeface="+mn-lt"/>
                          <a:ea typeface="Calibri" panose="020F0502020204030204" pitchFamily="34" charset="0"/>
                          <a:cs typeface="Times New Roman" panose="02020603050405020304" pitchFamily="18" charset="0"/>
                        </a:rPr>
                        <a:t>protest and lockdown adjustment to level 4. The target for Q1 was not achieved. In Q2 -7 CCs were implemented to address the deficit for Q1.</a:t>
                      </a:r>
                      <a:r>
                        <a:rPr lang="en-ZA" sz="1400" baseline="0" dirty="0">
                          <a:effectLst/>
                          <a:latin typeface="+mn-lt"/>
                          <a:ea typeface="Calibri" panose="020F0502020204030204" pitchFamily="34" charset="0"/>
                          <a:cs typeface="Times New Roman" panose="02020603050405020304" pitchFamily="18" charset="0"/>
                        </a:rPr>
                        <a:t> As they </a:t>
                      </a:r>
                      <a:r>
                        <a:rPr lang="en-ZA" sz="1400" dirty="0">
                          <a:effectLst/>
                          <a:latin typeface="+mn-lt"/>
                          <a:ea typeface="Calibri" panose="020F0502020204030204" pitchFamily="34" charset="0"/>
                          <a:cs typeface="Times New Roman" panose="02020603050405020304" pitchFamily="18" charset="0"/>
                        </a:rPr>
                        <a:t>could not be cancelled or postponed due to commitment by other external stakeholders. It is therefore accurate to report that 09 CCs were successfully implemented.</a:t>
                      </a: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1280608101"/>
                  </a:ext>
                </a:extLst>
              </a:tr>
            </a:tbl>
          </a:graphicData>
        </a:graphic>
      </p:graphicFrame>
    </p:spTree>
    <p:extLst>
      <p:ext uri="{BB962C8B-B14F-4D97-AF65-F5344CB8AC3E}">
        <p14:creationId xmlns:p14="http://schemas.microsoft.com/office/powerpoint/2010/main" xmlns="" val="3099883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316416" y="5952475"/>
            <a:ext cx="720080" cy="356845"/>
          </a:xfrm>
        </p:spPr>
        <p:txBody>
          <a:bodyPr/>
          <a:lstStyle/>
          <a:p>
            <a:pPr algn="ctr"/>
            <a:r>
              <a:rPr lang="en-GB" sz="900" b="1" dirty="0">
                <a:solidFill>
                  <a:schemeClr val="tx1"/>
                </a:solidFill>
              </a:rPr>
              <a:t>36</a:t>
            </a:r>
            <a:endParaRPr lang="en-ZA" sz="900" b="1" dirty="0">
              <a:solidFill>
                <a:schemeClr val="tx1"/>
              </a:solidFill>
            </a:endParaRPr>
          </a:p>
        </p:txBody>
      </p:sp>
      <p:sp>
        <p:nvSpPr>
          <p:cNvPr id="4" name="Rectangle 3"/>
          <p:cNvSpPr/>
          <p:nvPr/>
        </p:nvSpPr>
        <p:spPr>
          <a:xfrm>
            <a:off x="0" y="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115586693"/>
              </p:ext>
            </p:extLst>
          </p:nvPr>
        </p:nvGraphicFramePr>
        <p:xfrm>
          <a:off x="53752" y="952766"/>
          <a:ext cx="9036496" cy="3792414"/>
        </p:xfrm>
        <a:graphic>
          <a:graphicData uri="http://schemas.openxmlformats.org/drawingml/2006/table">
            <a:tbl>
              <a:tblPr firstRow="1" bandRow="1">
                <a:tableStyleId>{93296810-A885-4BE3-A3E7-6D5BEEA58F35}</a:tableStyleId>
              </a:tblPr>
              <a:tblGrid>
                <a:gridCol w="980351">
                  <a:extLst>
                    <a:ext uri="{9D8B030D-6E8A-4147-A177-3AD203B41FA5}">
                      <a16:colId xmlns:a16="http://schemas.microsoft.com/office/drawing/2014/main" xmlns="" val="3274063258"/>
                    </a:ext>
                  </a:extLst>
                </a:gridCol>
                <a:gridCol w="1379125">
                  <a:extLst>
                    <a:ext uri="{9D8B030D-6E8A-4147-A177-3AD203B41FA5}">
                      <a16:colId xmlns:a16="http://schemas.microsoft.com/office/drawing/2014/main" xmlns="" val="20000"/>
                    </a:ext>
                  </a:extLst>
                </a:gridCol>
                <a:gridCol w="807448">
                  <a:extLst>
                    <a:ext uri="{9D8B030D-6E8A-4147-A177-3AD203B41FA5}">
                      <a16:colId xmlns:a16="http://schemas.microsoft.com/office/drawing/2014/main" xmlns="" val="20001"/>
                    </a:ext>
                  </a:extLst>
                </a:gridCol>
                <a:gridCol w="793517">
                  <a:extLst>
                    <a:ext uri="{9D8B030D-6E8A-4147-A177-3AD203B41FA5}">
                      <a16:colId xmlns:a16="http://schemas.microsoft.com/office/drawing/2014/main" xmlns="" val="20002"/>
                    </a:ext>
                  </a:extLst>
                </a:gridCol>
                <a:gridCol w="1731426">
                  <a:extLst>
                    <a:ext uri="{9D8B030D-6E8A-4147-A177-3AD203B41FA5}">
                      <a16:colId xmlns:a16="http://schemas.microsoft.com/office/drawing/2014/main" xmlns="" val="20003"/>
                    </a:ext>
                  </a:extLst>
                </a:gridCol>
                <a:gridCol w="1656184">
                  <a:extLst>
                    <a:ext uri="{9D8B030D-6E8A-4147-A177-3AD203B41FA5}">
                      <a16:colId xmlns:a16="http://schemas.microsoft.com/office/drawing/2014/main" xmlns="" val="20004"/>
                    </a:ext>
                  </a:extLst>
                </a:gridCol>
                <a:gridCol w="1688445">
                  <a:extLst>
                    <a:ext uri="{9D8B030D-6E8A-4147-A177-3AD203B41FA5}">
                      <a16:colId xmlns:a16="http://schemas.microsoft.com/office/drawing/2014/main" xmlns="" val="20005"/>
                    </a:ext>
                  </a:extLst>
                </a:gridCol>
              </a:tblGrid>
              <a:tr h="55968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489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3.10</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youth focused arts development programmes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4</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1</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Zero (0) youth focused arts development programmes held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fontAlgn="base">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Administrative delays such as placing of advertisement  for  the call for proposal, vetting of the </a:t>
                      </a:r>
                      <a:r>
                        <a:rPr lang="en-ZA" sz="1400" dirty="0" err="1">
                          <a:effectLst/>
                          <a:latin typeface="Calibri" panose="020F0502020204030204" pitchFamily="34" charset="0"/>
                          <a:ea typeface="Calibri" panose="020F0502020204030204" pitchFamily="34" charset="0"/>
                          <a:cs typeface="Times New Roman" panose="02020603050405020304" pitchFamily="18" charset="0"/>
                        </a:rPr>
                        <a:t>MoA</a:t>
                      </a:r>
                      <a:r>
                        <a:rPr lang="en-ZA" sz="1400" dirty="0">
                          <a:effectLst/>
                          <a:latin typeface="Calibri" panose="020F0502020204030204" pitchFamily="34" charset="0"/>
                          <a:ea typeface="Calibri" panose="020F0502020204030204" pitchFamily="34" charset="0"/>
                          <a:cs typeface="Times New Roman" panose="02020603050405020304" pitchFamily="18" charset="0"/>
                        </a:rPr>
                        <a:t> and item creation.</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gn="just" fontAlgn="base">
                        <a:lnSpc>
                          <a:spcPct val="15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All projects are envisaged to be completed before the end of the third quarter. A turnaround plan will be drawn up and submitted to DG by the 5th November 2021. </a:t>
                      </a: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457632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066856" y="5949281"/>
            <a:ext cx="897632" cy="432048"/>
          </a:xfrm>
        </p:spPr>
        <p:txBody>
          <a:bodyPr/>
          <a:lstStyle/>
          <a:p>
            <a:pPr algn="ctr"/>
            <a:r>
              <a:rPr lang="en-GB" sz="900" b="1" dirty="0">
                <a:solidFill>
                  <a:schemeClr val="tx1"/>
                </a:solidFill>
              </a:rPr>
              <a:t>37</a:t>
            </a:r>
            <a:endParaRPr lang="en-ZA" sz="900" b="1" dirty="0">
              <a:solidFill>
                <a:schemeClr val="tx1"/>
              </a:solidFill>
            </a:endParaRPr>
          </a:p>
        </p:txBody>
      </p:sp>
      <p:sp>
        <p:nvSpPr>
          <p:cNvPr id="4" name="Rectangle 3"/>
          <p:cNvSpPr/>
          <p:nvPr/>
        </p:nvSpPr>
        <p:spPr>
          <a:xfrm>
            <a:off x="0" y="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586948120"/>
              </p:ext>
            </p:extLst>
          </p:nvPr>
        </p:nvGraphicFramePr>
        <p:xfrm>
          <a:off x="53752" y="712730"/>
          <a:ext cx="9036496" cy="4948518"/>
        </p:xfrm>
        <a:graphic>
          <a:graphicData uri="http://schemas.openxmlformats.org/drawingml/2006/table">
            <a:tbl>
              <a:tblPr firstRow="1" bandRow="1">
                <a:tableStyleId>{93296810-A885-4BE3-A3E7-6D5BEEA58F35}</a:tableStyleId>
              </a:tblPr>
              <a:tblGrid>
                <a:gridCol w="980351">
                  <a:extLst>
                    <a:ext uri="{9D8B030D-6E8A-4147-A177-3AD203B41FA5}">
                      <a16:colId xmlns:a16="http://schemas.microsoft.com/office/drawing/2014/main" xmlns="" val="3274063258"/>
                    </a:ext>
                  </a:extLst>
                </a:gridCol>
                <a:gridCol w="1379125">
                  <a:extLst>
                    <a:ext uri="{9D8B030D-6E8A-4147-A177-3AD203B41FA5}">
                      <a16:colId xmlns:a16="http://schemas.microsoft.com/office/drawing/2014/main" xmlns="" val="20000"/>
                    </a:ext>
                  </a:extLst>
                </a:gridCol>
                <a:gridCol w="807448">
                  <a:extLst>
                    <a:ext uri="{9D8B030D-6E8A-4147-A177-3AD203B41FA5}">
                      <a16:colId xmlns:a16="http://schemas.microsoft.com/office/drawing/2014/main" xmlns="" val="20001"/>
                    </a:ext>
                  </a:extLst>
                </a:gridCol>
                <a:gridCol w="793517">
                  <a:extLst>
                    <a:ext uri="{9D8B030D-6E8A-4147-A177-3AD203B41FA5}">
                      <a16:colId xmlns:a16="http://schemas.microsoft.com/office/drawing/2014/main" xmlns="" val="20002"/>
                    </a:ext>
                  </a:extLst>
                </a:gridCol>
                <a:gridCol w="1731426">
                  <a:extLst>
                    <a:ext uri="{9D8B030D-6E8A-4147-A177-3AD203B41FA5}">
                      <a16:colId xmlns:a16="http://schemas.microsoft.com/office/drawing/2014/main" xmlns="" val="20003"/>
                    </a:ext>
                  </a:extLst>
                </a:gridCol>
                <a:gridCol w="2066741">
                  <a:extLst>
                    <a:ext uri="{9D8B030D-6E8A-4147-A177-3AD203B41FA5}">
                      <a16:colId xmlns:a16="http://schemas.microsoft.com/office/drawing/2014/main" xmlns="" val="20004"/>
                    </a:ext>
                  </a:extLst>
                </a:gridCol>
                <a:gridCol w="1277888">
                  <a:extLst>
                    <a:ext uri="{9D8B030D-6E8A-4147-A177-3AD203B41FA5}">
                      <a16:colId xmlns:a16="http://schemas.microsoft.com/office/drawing/2014/main" xmlns="" val="20005"/>
                    </a:ext>
                  </a:extLst>
                </a:gridCol>
              </a:tblGrid>
              <a:tr h="68204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266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3.11</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advocacy platforms on social cohesion by social cohesion advocates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20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5</a:t>
                      </a:r>
                      <a:endParaRPr lang="en-ZA" sz="1400" dirty="0">
                        <a:effectLst/>
                        <a:latin typeface="+mn-lt"/>
                        <a:ea typeface="Calibri" panose="020F0502020204030204" pitchFamily="34" charset="0"/>
                        <a:cs typeface="Times New Roman" panose="02020603050405020304" pitchFamily="18" charset="0"/>
                      </a:endParaRPr>
                    </a:p>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spc="-25" dirty="0">
                          <a:effectLst/>
                          <a:latin typeface="+mn-lt"/>
                          <a:ea typeface="Times New Roman" panose="02020603050405020304" pitchFamily="18" charset="0"/>
                          <a:cs typeface="Times New Roman" panose="02020603050405020304" pitchFamily="18" charset="0"/>
                        </a:rPr>
                        <a:t>22 advocacy platforms on social cohesion were implemented by Social Cohesion Advocates </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US" sz="1400" spc="-25" dirty="0">
                          <a:effectLst/>
                          <a:latin typeface="+mn-lt"/>
                          <a:ea typeface="Times New Roman" panose="02020603050405020304" pitchFamily="18"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Due to the unrest and racial tension in KZN, there was a need to conduct more social cohesion engagements in the Province to bring it back to normality.</a:t>
                      </a:r>
                    </a:p>
                  </a:txBody>
                  <a:tcPr marL="68580" marR="68580" marT="0" marB="0">
                    <a:solidFill>
                      <a:schemeClr val="accent2">
                        <a:lumMod val="20000"/>
                        <a:lumOff val="80000"/>
                      </a:schemeClr>
                    </a:solidFill>
                  </a:tcPr>
                </a:tc>
                <a:tc>
                  <a:txBody>
                    <a:bodyPr/>
                    <a:lstStyle/>
                    <a:p>
                      <a:pPr algn="just">
                        <a:lnSpc>
                          <a:spcPct val="150000"/>
                        </a:lnSpc>
                        <a:spcAft>
                          <a:spcPts val="100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91903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244408" y="6093296"/>
            <a:ext cx="681608" cy="360040"/>
          </a:xfrm>
        </p:spPr>
        <p:txBody>
          <a:bodyPr/>
          <a:lstStyle/>
          <a:p>
            <a:pPr algn="ctr"/>
            <a:r>
              <a:rPr lang="en-GB" sz="900" b="1" dirty="0">
                <a:solidFill>
                  <a:schemeClr val="tx1"/>
                </a:solidFill>
              </a:rPr>
              <a:t>38</a:t>
            </a:r>
            <a:endParaRPr lang="en-ZA" sz="900" b="1" dirty="0">
              <a:solidFill>
                <a:schemeClr val="tx1"/>
              </a:solidFill>
            </a:endParaRPr>
          </a:p>
        </p:txBody>
      </p:sp>
      <p:sp>
        <p:nvSpPr>
          <p:cNvPr id="4" name="Rectangle 3"/>
          <p:cNvSpPr/>
          <p:nvPr/>
        </p:nvSpPr>
        <p:spPr>
          <a:xfrm>
            <a:off x="0" y="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972643763"/>
              </p:ext>
            </p:extLst>
          </p:nvPr>
        </p:nvGraphicFramePr>
        <p:xfrm>
          <a:off x="0" y="523222"/>
          <a:ext cx="9143999" cy="5207147"/>
        </p:xfrm>
        <a:graphic>
          <a:graphicData uri="http://schemas.openxmlformats.org/drawingml/2006/table">
            <a:tbl>
              <a:tblPr firstRow="1" bandRow="1">
                <a:tableStyleId>{93296810-A885-4BE3-A3E7-6D5BEEA58F35}</a:tableStyleId>
              </a:tblPr>
              <a:tblGrid>
                <a:gridCol w="992014">
                  <a:extLst>
                    <a:ext uri="{9D8B030D-6E8A-4147-A177-3AD203B41FA5}">
                      <a16:colId xmlns:a16="http://schemas.microsoft.com/office/drawing/2014/main" xmlns="" val="3274063258"/>
                    </a:ext>
                  </a:extLst>
                </a:gridCol>
                <a:gridCol w="1395531">
                  <a:extLst>
                    <a:ext uri="{9D8B030D-6E8A-4147-A177-3AD203B41FA5}">
                      <a16:colId xmlns:a16="http://schemas.microsoft.com/office/drawing/2014/main" xmlns="" val="20000"/>
                    </a:ext>
                  </a:extLst>
                </a:gridCol>
                <a:gridCol w="817054">
                  <a:extLst>
                    <a:ext uri="{9D8B030D-6E8A-4147-A177-3AD203B41FA5}">
                      <a16:colId xmlns:a16="http://schemas.microsoft.com/office/drawing/2014/main" xmlns="" val="20001"/>
                    </a:ext>
                  </a:extLst>
                </a:gridCol>
                <a:gridCol w="802957">
                  <a:extLst>
                    <a:ext uri="{9D8B030D-6E8A-4147-A177-3AD203B41FA5}">
                      <a16:colId xmlns:a16="http://schemas.microsoft.com/office/drawing/2014/main" xmlns="" val="20002"/>
                    </a:ext>
                  </a:extLst>
                </a:gridCol>
                <a:gridCol w="1572556">
                  <a:extLst>
                    <a:ext uri="{9D8B030D-6E8A-4147-A177-3AD203B41FA5}">
                      <a16:colId xmlns:a16="http://schemas.microsoft.com/office/drawing/2014/main" xmlns="" val="20003"/>
                    </a:ext>
                  </a:extLst>
                </a:gridCol>
                <a:gridCol w="1636761">
                  <a:extLst>
                    <a:ext uri="{9D8B030D-6E8A-4147-A177-3AD203B41FA5}">
                      <a16:colId xmlns:a16="http://schemas.microsoft.com/office/drawing/2014/main" xmlns="" val="20004"/>
                    </a:ext>
                  </a:extLst>
                </a:gridCol>
                <a:gridCol w="1927126">
                  <a:extLst>
                    <a:ext uri="{9D8B030D-6E8A-4147-A177-3AD203B41FA5}">
                      <a16:colId xmlns:a16="http://schemas.microsoft.com/office/drawing/2014/main" xmlns="" val="20005"/>
                    </a:ext>
                  </a:extLst>
                </a:gridCol>
              </a:tblGrid>
              <a:tr h="55534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INDICATOR CODE/NO.</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PERFORMANCE INDICATOR</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latin typeface="+mn-lt"/>
                        </a:rPr>
                        <a:t>2021/22 ANNUAL TARGET </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kern="1200" cap="none" spc="0" normalizeH="0" baseline="0" noProof="0" dirty="0">
                          <a:ln>
                            <a:noFill/>
                          </a:ln>
                          <a:effectLst/>
                          <a:uLnTx/>
                          <a:uFillTx/>
                          <a:latin typeface="+mn-lt"/>
                        </a:rPr>
                        <a:t>2nd </a:t>
                      </a:r>
                      <a:r>
                        <a:rPr kumimoji="0" lang="en-US" sz="1100" u="none" strike="noStrike" cap="none" normalizeH="0" baseline="0" dirty="0">
                          <a:ln>
                            <a:noFill/>
                          </a:ln>
                          <a:effectLst/>
                          <a:latin typeface="+mn-lt"/>
                        </a:rPr>
                        <a:t> QUARTER TARGET</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SEP 2021</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REASON FOR DEVIATION</a:t>
                      </a:r>
                      <a:endParaRPr kumimoji="0" lang="en-US" sz="11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945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3.12</a:t>
                      </a:r>
                    </a:p>
                  </a:txBody>
                  <a:tcPr marL="68580" marR="68580" marT="0" marB="0">
                    <a:solidFill>
                      <a:schemeClr val="accent6">
                        <a:lumMod val="20000"/>
                        <a:lumOff val="80000"/>
                      </a:schemeClr>
                    </a:solidFill>
                  </a:tcPr>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a:t>
                      </a:r>
                      <a:r>
                        <a:rPr lang="en-ZA" sz="1400" baseline="0" dirty="0">
                          <a:solidFill>
                            <a:srgbClr val="000000"/>
                          </a:solidFill>
                          <a:effectLst/>
                          <a:latin typeface="+mn-lt"/>
                          <a:ea typeface="Calibri" panose="020F0502020204030204" pitchFamily="34" charset="0"/>
                          <a:cs typeface="Times New Roman" panose="02020603050405020304" pitchFamily="18" charset="0"/>
                        </a:rPr>
                        <a:t> social compact of social cohesion and nation building</a:t>
                      </a:r>
                      <a:r>
                        <a:rPr lang="en-ZA" sz="1400" dirty="0">
                          <a:solidFill>
                            <a:srgbClr val="000000"/>
                          </a:solidFill>
                          <a:effectLst/>
                          <a:latin typeface="+mn-lt"/>
                          <a:ea typeface="Calibri" panose="020F0502020204030204" pitchFamily="34"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1</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No reporting required.</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6">
                        <a:lumMod val="20000"/>
                        <a:lumOff val="80000"/>
                      </a:schemeClr>
                    </a:solidFill>
                  </a:tcPr>
                </a:tc>
                <a:tc>
                  <a:txBody>
                    <a:bodyPr/>
                    <a:lstStyle/>
                    <a:p>
                      <a:pPr algn="just">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xmlns="" val="10002"/>
                  </a:ext>
                </a:extLst>
              </a:tr>
              <a:tr h="36550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3.13</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Number of monitoring reports on the implementation of a social compact for social cohesion  and nation building</a:t>
                      </a:r>
                      <a:endParaRPr lang="en-US" sz="1400" kern="1200" dirty="0">
                        <a:solidFill>
                          <a:schemeClr val="dk1"/>
                        </a:solidFill>
                        <a:effectLst/>
                        <a:latin typeface="+mn-lt"/>
                        <a:ea typeface="+mn-ea"/>
                        <a:cs typeface="+mn-cs"/>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2</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1</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Zero (0) monitoring reports on the implementation of a social compact for social cohesion and nation building.</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1000"/>
                        </a:spcAft>
                      </a:pPr>
                      <a:r>
                        <a:rPr lang="en-ZA" sz="1400" dirty="0">
                          <a:effectLst/>
                          <a:latin typeface="+mn-lt"/>
                          <a:ea typeface="Arial Narrow" panose="020B0606020202030204" pitchFamily="34" charset="0"/>
                          <a:cs typeface="Times New Roman" panose="02020603050405020304" pitchFamily="18" charset="0"/>
                        </a:rPr>
                        <a:t>Implementation is dependent on the finalization of the social compact itself</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50000"/>
                        </a:lnSpc>
                        <a:spcAft>
                          <a:spcPts val="1000"/>
                        </a:spcAft>
                      </a:pPr>
                      <a:r>
                        <a:rPr lang="en-ZA" sz="1400" dirty="0">
                          <a:effectLst/>
                          <a:latin typeface="+mn-lt"/>
                          <a:ea typeface="Arial" panose="020B0604020202020204" pitchFamily="34" charset="0"/>
                          <a:cs typeface="Times New Roman" panose="02020603050405020304" pitchFamily="18" charset="0"/>
                        </a:rPr>
                        <a:t>The process of finalising the social compact will start with consultations at SPCHD and a notice to table this on the agenda at its next meeting has been made to the SPCHD Secretariat.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11299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8172400" y="6021289"/>
            <a:ext cx="792088" cy="360040"/>
          </a:xfrm>
        </p:spPr>
        <p:txBody>
          <a:bodyPr/>
          <a:lstStyle/>
          <a:p>
            <a:pPr algn="ctr"/>
            <a:r>
              <a:rPr lang="en-US" sz="900" b="1" dirty="0">
                <a:solidFill>
                  <a:schemeClr val="tx1"/>
                </a:solidFill>
              </a:rPr>
              <a:t>39</a:t>
            </a:r>
            <a:endParaRPr lang="en-ZA" sz="900" b="1" dirty="0">
              <a:solidFill>
                <a:schemeClr val="tx1"/>
              </a:solidFill>
            </a:endParaRPr>
          </a:p>
        </p:txBody>
      </p:sp>
      <p:sp>
        <p:nvSpPr>
          <p:cNvPr id="4" name="Rectangle 3"/>
          <p:cNvSpPr/>
          <p:nvPr/>
        </p:nvSpPr>
        <p:spPr>
          <a:xfrm>
            <a:off x="3373" y="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040886285"/>
              </p:ext>
            </p:extLst>
          </p:nvPr>
        </p:nvGraphicFramePr>
        <p:xfrm>
          <a:off x="74873" y="764704"/>
          <a:ext cx="9001000" cy="4752528"/>
        </p:xfrm>
        <a:graphic>
          <a:graphicData uri="http://schemas.openxmlformats.org/drawingml/2006/table">
            <a:tbl>
              <a:tblPr firstRow="1" bandRow="1">
                <a:tableStyleId>{93296810-A885-4BE3-A3E7-6D5BEEA58F35}</a:tableStyleId>
              </a:tblPr>
              <a:tblGrid>
                <a:gridCol w="789017">
                  <a:extLst>
                    <a:ext uri="{9D8B030D-6E8A-4147-A177-3AD203B41FA5}">
                      <a16:colId xmlns:a16="http://schemas.microsoft.com/office/drawing/2014/main" xmlns="" val="3274063258"/>
                    </a:ext>
                  </a:extLst>
                </a:gridCol>
                <a:gridCol w="1403854">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2172039">
                  <a:extLst>
                    <a:ext uri="{9D8B030D-6E8A-4147-A177-3AD203B41FA5}">
                      <a16:colId xmlns:a16="http://schemas.microsoft.com/office/drawing/2014/main" xmlns="" val="20003"/>
                    </a:ext>
                  </a:extLst>
                </a:gridCol>
                <a:gridCol w="1467739">
                  <a:extLst>
                    <a:ext uri="{9D8B030D-6E8A-4147-A177-3AD203B41FA5}">
                      <a16:colId xmlns:a16="http://schemas.microsoft.com/office/drawing/2014/main" xmlns="" val="20004"/>
                    </a:ext>
                  </a:extLst>
                </a:gridCol>
                <a:gridCol w="1296143">
                  <a:extLst>
                    <a:ext uri="{9D8B030D-6E8A-4147-A177-3AD203B41FA5}">
                      <a16:colId xmlns:a16="http://schemas.microsoft.com/office/drawing/2014/main" xmlns="" val="20005"/>
                    </a:ext>
                  </a:extLst>
                </a:gridCol>
              </a:tblGrid>
              <a:tr h="79380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INDICATOR CODE/NO.</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PERFORMANCE INDICATOR</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2021/22 ANNUAL TARGET </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kern="1200" cap="none" spc="0" normalizeH="0" baseline="0" noProof="0" dirty="0">
                          <a:ln>
                            <a:noFill/>
                          </a:ln>
                          <a:effectLst/>
                          <a:uLnTx/>
                          <a:uFillTx/>
                          <a:latin typeface="+mn-lt"/>
                        </a:rPr>
                        <a:t>2nd  </a:t>
                      </a:r>
                      <a:r>
                        <a:rPr kumimoji="0" lang="en-US" sz="1050" u="none" strike="noStrike" cap="none" normalizeH="0" baseline="0" dirty="0">
                          <a:ln>
                            <a:noFill/>
                          </a:ln>
                          <a:effectLst/>
                          <a:latin typeface="+mn-lt"/>
                        </a:rPr>
                        <a:t> QUARTER TARGET</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SEP 2021</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REASON FOR DEVIATION</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958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3.14</a:t>
                      </a:r>
                    </a:p>
                  </a:txBody>
                  <a:tcPr marL="68580" marR="68580" marT="0" marB="0"/>
                </a:tc>
                <a:tc>
                  <a:txBody>
                    <a:bodyPr/>
                    <a:lstStyle/>
                    <a:p>
                      <a:pPr algn="just">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Number</a:t>
                      </a:r>
                      <a:r>
                        <a:rPr lang="en-GB" sz="1400" baseline="0" dirty="0">
                          <a:effectLst/>
                          <a:latin typeface="+mn-lt"/>
                          <a:ea typeface="Calibri" panose="020F0502020204030204" pitchFamily="34" charset="0"/>
                          <a:cs typeface="Times New Roman" panose="02020603050405020304" pitchFamily="18" charset="0"/>
                        </a:rPr>
                        <a:t>  of gender based violence and </a:t>
                      </a:r>
                      <a:r>
                        <a:rPr lang="en-GB" sz="1400" baseline="0" dirty="0" err="1">
                          <a:effectLst/>
                          <a:latin typeface="+mn-lt"/>
                          <a:ea typeface="Calibri" panose="020F0502020204030204" pitchFamily="34" charset="0"/>
                          <a:cs typeface="Times New Roman" panose="02020603050405020304" pitchFamily="18" charset="0"/>
                        </a:rPr>
                        <a:t>femicide</a:t>
                      </a:r>
                      <a:r>
                        <a:rPr lang="en-GB" sz="1400" baseline="0" dirty="0">
                          <a:effectLst/>
                          <a:latin typeface="+mn-lt"/>
                          <a:ea typeface="Calibri" panose="020F0502020204030204" pitchFamily="34" charset="0"/>
                          <a:cs typeface="Times New Roman" panose="02020603050405020304" pitchFamily="18" charset="0"/>
                        </a:rPr>
                        <a:t> programmes financially supported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1</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r>
                        <a:rPr lang="en-ZA" sz="140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reporting required</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F0"/>
                    </a:solidFill>
                  </a:tcPr>
                </a:tc>
                <a:tc>
                  <a:txBody>
                    <a:bodyPr/>
                    <a:lstStyle/>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84038533"/>
                  </a:ext>
                </a:extLst>
              </a:tr>
            </a:tbl>
          </a:graphicData>
        </a:graphic>
      </p:graphicFrame>
    </p:spTree>
    <p:extLst>
      <p:ext uri="{BB962C8B-B14F-4D97-AF65-F5344CB8AC3E}">
        <p14:creationId xmlns:p14="http://schemas.microsoft.com/office/powerpoint/2010/main" xmlns="" val="325174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235139" y="789912"/>
            <a:ext cx="8784976" cy="4987548"/>
          </a:xfrm>
          <a:ln>
            <a:noFill/>
          </a:ln>
        </p:spPr>
        <p:txBody>
          <a:bodyPr>
            <a:noAutofit/>
          </a:bodyPr>
          <a:lstStyle/>
          <a:p>
            <a:pPr marL="0" indent="0" algn="just">
              <a:buNone/>
            </a:pPr>
            <a:r>
              <a:rPr lang="en-ZA" sz="2000" b="0" dirty="0">
                <a:solidFill>
                  <a:prstClr val="black"/>
                </a:solidFill>
                <a:latin typeface="Calibri" panose="020F0502020204030204" pitchFamily="34" charset="0"/>
                <a:cs typeface="Calibri" panose="020F0502020204030204" pitchFamily="34" charset="0"/>
              </a:rPr>
              <a:t>The work of DSAC and its delivery agents such as provinces,  Social Cohesion and Nation Building centres, entails programmes  encouraging the coming together of people from different walks of life, to share common spaces. </a:t>
            </a:r>
          </a:p>
          <a:p>
            <a:pPr marL="0" indent="0" algn="just">
              <a:buNone/>
            </a:pPr>
            <a:r>
              <a:rPr lang="en-ZA" sz="2000" b="0" dirty="0">
                <a:solidFill>
                  <a:prstClr val="black"/>
                </a:solidFill>
                <a:latin typeface="Calibri" panose="020F0502020204030204" pitchFamily="34" charset="0"/>
                <a:cs typeface="Calibri" panose="020F0502020204030204" pitchFamily="34" charset="0"/>
              </a:rPr>
              <a:t>These mass-based events are regarded as optimal opportunities to increase the transmission of the Covid-19 as activities entailed do not encourage social distancing both at the level of participants and spectators/live consumers of the sport, arts and/or culture products. </a:t>
            </a:r>
          </a:p>
          <a:p>
            <a:pPr marL="0" indent="0" algn="just">
              <a:buNone/>
            </a:pPr>
            <a:endParaRPr lang="en-ZA" sz="2000" b="0" dirty="0">
              <a:solidFill>
                <a:prstClr val="black"/>
              </a:solidFill>
              <a:latin typeface="Calibri" panose="020F0502020204030204" pitchFamily="34" charset="0"/>
              <a:cs typeface="Calibri" panose="020F0502020204030204" pitchFamily="34" charset="0"/>
            </a:endParaRPr>
          </a:p>
          <a:p>
            <a:pPr marL="0" indent="0" algn="just">
              <a:buNone/>
            </a:pPr>
            <a:r>
              <a:rPr lang="en-ZA" sz="2000" b="0" dirty="0">
                <a:solidFill>
                  <a:prstClr val="black"/>
                </a:solidFill>
                <a:latin typeface="Calibri" panose="020F0502020204030204" pitchFamily="34" charset="0"/>
                <a:cs typeface="Calibri" panose="020F0502020204030204" pitchFamily="34" charset="0"/>
              </a:rPr>
              <a:t>DSAC‘s flow of funding to support  the activities of most of the sport and recreation delivery agents through the mass participation and sport development grant and transfers to sport and recreation bodies was affected. As an example, the closure of schools for example meant that programmes undertaken in schools or with schools, had to be suspended e.g. learners at National School Sport Champions  and district school sport tournaments.</a:t>
            </a:r>
          </a:p>
          <a:p>
            <a:pPr marL="0" indent="0" algn="just">
              <a:buNone/>
            </a:pPr>
            <a:endParaRPr lang="en-ZA" sz="2000" b="0" dirty="0">
              <a:solidFill>
                <a:prstClr val="black"/>
              </a:solidFill>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4"/>
          </p:nvPr>
        </p:nvSpPr>
        <p:spPr>
          <a:xfrm>
            <a:off x="8316416" y="6165304"/>
            <a:ext cx="514400" cy="365125"/>
          </a:xfrm>
        </p:spPr>
        <p:txBody>
          <a:bodyPr/>
          <a:lstStyle>
            <a:lvl1pPr algn="r">
              <a:defRPr sz="800" b="0" u="none">
                <a:solidFill>
                  <a:srgbClr val="660066"/>
                </a:solidFill>
                <a:latin typeface="Verdana" pitchFamily="34" charset="0"/>
              </a:defRPr>
            </a:lvl1pPr>
          </a:lstStyle>
          <a:p>
            <a:r>
              <a:rPr lang="en-US" sz="900" b="1" dirty="0">
                <a:solidFill>
                  <a:schemeClr val="tx1"/>
                </a:solidFill>
              </a:rPr>
              <a:t>4</a:t>
            </a:r>
            <a:endParaRPr lang="en-ZA" sz="900" b="1" dirty="0">
              <a:solidFill>
                <a:schemeClr val="tx1"/>
              </a:solidFill>
            </a:endParaRPr>
          </a:p>
        </p:txBody>
      </p:sp>
      <p:sp>
        <p:nvSpPr>
          <p:cNvPr id="7" name="Title 1"/>
          <p:cNvSpPr txBox="1">
            <a:spLocks/>
          </p:cNvSpPr>
          <p:nvPr/>
        </p:nvSpPr>
        <p:spPr>
          <a:xfrm>
            <a:off x="512827" y="14770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mj-lt"/>
            </a:endParaRPr>
          </a:p>
        </p:txBody>
      </p:sp>
      <p:sp>
        <p:nvSpPr>
          <p:cNvPr id="2" name="Rectangle 1"/>
          <p:cNvSpPr/>
          <p:nvPr/>
        </p:nvSpPr>
        <p:spPr>
          <a:xfrm>
            <a:off x="179512" y="44624"/>
            <a:ext cx="8784976" cy="769441"/>
          </a:xfrm>
          <a:prstGeom prst="rect">
            <a:avLst/>
          </a:prstGeom>
          <a:ln>
            <a:noFill/>
          </a:ln>
        </p:spPr>
        <p:txBody>
          <a:bodyPr wrap="square">
            <a:spAutoFit/>
          </a:bodyPr>
          <a:lstStyle/>
          <a:p>
            <a:pPr algn="ctr"/>
            <a:r>
              <a:rPr lang="en-ZA" sz="4400" b="1" dirty="0">
                <a:solidFill>
                  <a:schemeClr val="accent6"/>
                </a:solidFill>
                <a:ea typeface="+mj-ea"/>
                <a:cs typeface="Arial"/>
              </a:rPr>
              <a:t>INTRODUCTION</a:t>
            </a:r>
            <a:endParaRPr lang="en-GB" sz="4400" dirty="0">
              <a:solidFill>
                <a:schemeClr val="accent6"/>
              </a:solidFill>
            </a:endParaRPr>
          </a:p>
        </p:txBody>
      </p:sp>
    </p:spTree>
    <p:extLst>
      <p:ext uri="{BB962C8B-B14F-4D97-AF65-F5344CB8AC3E}">
        <p14:creationId xmlns:p14="http://schemas.microsoft.com/office/powerpoint/2010/main" xmlns="" val="4175950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09254A-05BD-4B41-8066-4FDCDBADF8DF}"/>
              </a:ext>
            </a:extLst>
          </p:cNvPr>
          <p:cNvSpPr>
            <a:spLocks noGrp="1"/>
          </p:cNvSpPr>
          <p:nvPr>
            <p:ph type="sldNum" sz="quarter" idx="4"/>
          </p:nvPr>
        </p:nvSpPr>
        <p:spPr>
          <a:xfrm>
            <a:off x="8172400" y="6093296"/>
            <a:ext cx="648072" cy="353143"/>
          </a:xfrm>
        </p:spPr>
        <p:txBody>
          <a:bodyPr/>
          <a:lstStyle/>
          <a:p>
            <a:pPr algn="ctr"/>
            <a:r>
              <a:rPr lang="en-US" sz="900" b="1" dirty="0">
                <a:solidFill>
                  <a:schemeClr val="tx1"/>
                </a:solidFill>
              </a:rPr>
              <a:t>40</a:t>
            </a:r>
            <a:endParaRPr lang="en-ZA" sz="900" b="1" dirty="0">
              <a:solidFill>
                <a:schemeClr val="tx1"/>
              </a:solidFill>
            </a:endParaRPr>
          </a:p>
        </p:txBody>
      </p:sp>
      <p:graphicFrame>
        <p:nvGraphicFramePr>
          <p:cNvPr id="5" name="Content Placeholder 4">
            <a:extLst>
              <a:ext uri="{FF2B5EF4-FFF2-40B4-BE49-F238E27FC236}">
                <a16:creationId xmlns:a16="http://schemas.microsoft.com/office/drawing/2014/main" xmlns="" id="{D371FE84-9065-4AF6-BCB1-4E4B78BB5B1F}"/>
              </a:ext>
            </a:extLst>
          </p:cNvPr>
          <p:cNvGraphicFramePr>
            <a:graphicFrameLocks/>
          </p:cNvGraphicFramePr>
          <p:nvPr>
            <p:extLst>
              <p:ext uri="{D42A27DB-BD31-4B8C-83A1-F6EECF244321}">
                <p14:modId xmlns:p14="http://schemas.microsoft.com/office/powerpoint/2010/main" xmlns="" val="2069603145"/>
              </p:ext>
            </p:extLst>
          </p:nvPr>
        </p:nvGraphicFramePr>
        <p:xfrm>
          <a:off x="49746" y="692696"/>
          <a:ext cx="9051253" cy="4443268"/>
        </p:xfrm>
        <a:graphic>
          <a:graphicData uri="http://schemas.openxmlformats.org/drawingml/2006/table">
            <a:tbl>
              <a:tblPr firstRow="1" bandRow="1">
                <a:tableStyleId>{93296810-A885-4BE3-A3E7-6D5BEEA58F35}</a:tableStyleId>
              </a:tblPr>
              <a:tblGrid>
                <a:gridCol w="720309">
                  <a:extLst>
                    <a:ext uri="{9D8B030D-6E8A-4147-A177-3AD203B41FA5}">
                      <a16:colId xmlns:a16="http://schemas.microsoft.com/office/drawing/2014/main" xmlns="" val="3274063258"/>
                    </a:ext>
                  </a:extLst>
                </a:gridCol>
                <a:gridCol w="967931">
                  <a:extLst>
                    <a:ext uri="{9D8B030D-6E8A-4147-A177-3AD203B41FA5}">
                      <a16:colId xmlns:a16="http://schemas.microsoft.com/office/drawing/2014/main" xmlns="" val="20000"/>
                    </a:ext>
                  </a:extLst>
                </a:gridCol>
                <a:gridCol w="727535">
                  <a:extLst>
                    <a:ext uri="{9D8B030D-6E8A-4147-A177-3AD203B41FA5}">
                      <a16:colId xmlns:a16="http://schemas.microsoft.com/office/drawing/2014/main" xmlns="" val="20001"/>
                    </a:ext>
                  </a:extLst>
                </a:gridCol>
                <a:gridCol w="654781">
                  <a:extLst>
                    <a:ext uri="{9D8B030D-6E8A-4147-A177-3AD203B41FA5}">
                      <a16:colId xmlns:a16="http://schemas.microsoft.com/office/drawing/2014/main" xmlns="" val="20002"/>
                    </a:ext>
                  </a:extLst>
                </a:gridCol>
                <a:gridCol w="2182605">
                  <a:extLst>
                    <a:ext uri="{9D8B030D-6E8A-4147-A177-3AD203B41FA5}">
                      <a16:colId xmlns:a16="http://schemas.microsoft.com/office/drawing/2014/main" xmlns="" val="20003"/>
                    </a:ext>
                  </a:extLst>
                </a:gridCol>
                <a:gridCol w="2420314">
                  <a:extLst>
                    <a:ext uri="{9D8B030D-6E8A-4147-A177-3AD203B41FA5}">
                      <a16:colId xmlns:a16="http://schemas.microsoft.com/office/drawing/2014/main" xmlns="" val="20004"/>
                    </a:ext>
                  </a:extLst>
                </a:gridCol>
                <a:gridCol w="1377778">
                  <a:extLst>
                    <a:ext uri="{9D8B030D-6E8A-4147-A177-3AD203B41FA5}">
                      <a16:colId xmlns:a16="http://schemas.microsoft.com/office/drawing/2014/main" xmlns="" val="20005"/>
                    </a:ext>
                  </a:extLst>
                </a:gridCol>
              </a:tblGrid>
              <a:tr h="43982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1" i="0" u="none" strike="noStrike" kern="1200" cap="none" spc="0" normalizeH="0" baseline="0" noProof="0" dirty="0">
                          <a:ln>
                            <a:noFill/>
                          </a:ln>
                          <a:solidFill>
                            <a:schemeClr val="lt1"/>
                          </a:solidFill>
                          <a:effectLst/>
                          <a:uLnTx/>
                          <a:uFillTx/>
                          <a:latin typeface="+mn-lt"/>
                          <a:ea typeface="+mn-ea"/>
                          <a:cs typeface="+mn-cs"/>
                        </a:rPr>
                        <a:t>2</a:t>
                      </a:r>
                      <a:r>
                        <a:rPr kumimoji="0" lang="en-US" sz="1000" b="1" i="0" u="none" strike="noStrike" kern="1200" cap="none" spc="0" normalizeH="0" baseline="30000" noProof="0" dirty="0">
                          <a:ln>
                            <a:noFill/>
                          </a:ln>
                          <a:solidFill>
                            <a:schemeClr val="lt1"/>
                          </a:solidFill>
                          <a:effectLst/>
                          <a:uLnTx/>
                          <a:uFillTx/>
                          <a:latin typeface="+mn-lt"/>
                          <a:ea typeface="+mn-ea"/>
                          <a:cs typeface="+mn-cs"/>
                        </a:rPr>
                        <a:t>nd</a:t>
                      </a:r>
                      <a:r>
                        <a:rPr kumimoji="0" lang="en-US" sz="1000" b="1" i="0" u="none" strike="noStrike" kern="1200" cap="none" spc="0" normalizeH="0" baseline="0" noProof="0" dirty="0">
                          <a:ln>
                            <a:noFill/>
                          </a:ln>
                          <a:solidFill>
                            <a:schemeClr val="lt1"/>
                          </a:solidFill>
                          <a:effectLst/>
                          <a:uLnTx/>
                          <a:uFillTx/>
                          <a:latin typeface="+mn-lt"/>
                          <a:ea typeface="+mn-ea"/>
                          <a:cs typeface="+mn-cs"/>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3744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3.15</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projects</a:t>
                      </a:r>
                      <a:r>
                        <a:rPr lang="en-ZA" sz="1400" baseline="0" dirty="0">
                          <a:solidFill>
                            <a:srgbClr val="000000"/>
                          </a:solidFill>
                          <a:effectLst/>
                          <a:latin typeface="+mn-lt"/>
                          <a:ea typeface="Calibri" panose="020F0502020204030204" pitchFamily="34" charset="0"/>
                          <a:cs typeface="Calibri" panose="020F0502020204030204" pitchFamily="34" charset="0"/>
                        </a:rPr>
                        <a:t> in the creative industry supported through the </a:t>
                      </a:r>
                      <a:r>
                        <a:rPr lang="en-ZA" sz="1400" baseline="0" dirty="0" err="1">
                          <a:solidFill>
                            <a:srgbClr val="000000"/>
                          </a:solidFill>
                          <a:effectLst/>
                          <a:latin typeface="+mn-lt"/>
                          <a:ea typeface="Calibri" panose="020F0502020204030204" pitchFamily="34" charset="0"/>
                          <a:cs typeface="Calibri" panose="020F0502020204030204" pitchFamily="34" charset="0"/>
                        </a:rPr>
                        <a:t>Mzansi</a:t>
                      </a:r>
                      <a:r>
                        <a:rPr lang="en-ZA" sz="1400" baseline="0" dirty="0">
                          <a:solidFill>
                            <a:srgbClr val="000000"/>
                          </a:solidFill>
                          <a:effectLst/>
                          <a:latin typeface="+mn-lt"/>
                          <a:ea typeface="Calibri" panose="020F0502020204030204" pitchFamily="34" charset="0"/>
                          <a:cs typeface="Calibri" panose="020F0502020204030204" pitchFamily="34" charset="0"/>
                        </a:rPr>
                        <a:t> Golden economy program</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67</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Two flagship projects were implemented:</a:t>
                      </a:r>
                      <a:endParaRPr lang="en-ZA" sz="1400" dirty="0">
                        <a:effectLst/>
                        <a:latin typeface="+mn-lt"/>
                        <a:ea typeface="Calibri" panose="020F0502020204030204" pitchFamily="34" charset="0"/>
                        <a:cs typeface="Times New Roman" panose="02020603050405020304" pitchFamily="18" charset="0"/>
                      </a:endParaRPr>
                    </a:p>
                    <a:p>
                      <a:pPr marL="85725" lvl="0" indent="-85725" algn="just" fontAlgn="base">
                        <a:lnSpc>
                          <a:spcPct val="150000"/>
                        </a:lnSpc>
                        <a:spcAft>
                          <a:spcPts val="0"/>
                        </a:spcAft>
                        <a:buFont typeface="Arial" panose="020B0604020202020204" pitchFamily="34" charset="0"/>
                        <a:buChar char="•"/>
                      </a:pPr>
                      <a:r>
                        <a:rPr lang="en-ZA" sz="1400" dirty="0">
                          <a:effectLst/>
                          <a:latin typeface="+mn-lt"/>
                          <a:ea typeface="Times New Roman" panose="02020603050405020304" pitchFamily="18" charset="0"/>
                          <a:cs typeface="Times New Roman" panose="02020603050405020304" pitchFamily="18" charset="0"/>
                        </a:rPr>
                        <a:t>The National Arts Festival </a:t>
                      </a:r>
                      <a:endParaRPr lang="en-ZA" sz="1400" dirty="0">
                        <a:effectLst/>
                        <a:latin typeface="+mn-lt"/>
                        <a:ea typeface="Calibri" panose="020F0502020204030204" pitchFamily="34" charset="0"/>
                        <a:cs typeface="Times New Roman" panose="02020603050405020304" pitchFamily="18" charset="0"/>
                      </a:endParaRPr>
                    </a:p>
                    <a:p>
                      <a:pPr marL="85725" lvl="0" indent="-85725" algn="just" fontAlgn="base">
                        <a:lnSpc>
                          <a:spcPct val="150000"/>
                        </a:lnSpc>
                        <a:spcAft>
                          <a:spcPts val="0"/>
                        </a:spcAft>
                        <a:buFont typeface="Arial" panose="020B0604020202020204" pitchFamily="34" charset="0"/>
                        <a:buChar char="•"/>
                      </a:pPr>
                      <a:r>
                        <a:rPr lang="en-ZA" sz="1400" dirty="0">
                          <a:effectLst/>
                          <a:latin typeface="+mn-lt"/>
                          <a:ea typeface="Times New Roman" panose="02020603050405020304" pitchFamily="18" charset="0"/>
                          <a:cs typeface="Times New Roman" panose="02020603050405020304" pitchFamily="18" charset="0"/>
                        </a:rPr>
                        <a:t>Musician Spectacular Concerts previously (JOJ)</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MGE launched an online application system for 2021/22 applications through government portal </a:t>
                      </a:r>
                      <a:r>
                        <a:rPr lang="en-ZA" sz="1400" dirty="0">
                          <a:effectLst/>
                          <a:latin typeface="+mn-lt"/>
                          <a:ea typeface="Calibri" panose="020F0502020204030204" pitchFamily="34" charset="0"/>
                          <a:cs typeface="Times New Roman" panose="02020603050405020304" pitchFamily="18" charset="0"/>
                          <a:hlinkClick r:id="rId2"/>
                        </a:rPr>
                        <a:t>www.eservices.gov.za</a:t>
                      </a:r>
                      <a:r>
                        <a:rPr lang="en-ZA" sz="1400" dirty="0">
                          <a:effectLst/>
                          <a:latin typeface="+mn-lt"/>
                          <a:ea typeface="Calibri" panose="020F0502020204030204" pitchFamily="34" charset="0"/>
                          <a:cs typeface="Times New Roman" panose="02020603050405020304" pitchFamily="18" charset="0"/>
                        </a:rPr>
                        <a:t>. The process is slower than anticipated due to high dependence on SITA for portal management, high volume of applications and unavailability of internal adjudicators.</a:t>
                      </a:r>
                    </a:p>
                  </a:txBody>
                  <a:tcPr marL="68580" marR="68580" marT="0" marB="0">
                    <a:solidFill>
                      <a:schemeClr val="accent2">
                        <a:lumMod val="20000"/>
                        <a:lumOff val="80000"/>
                      </a:schemeClr>
                    </a:solidFill>
                  </a:tcPr>
                </a:tc>
                <a:tc>
                  <a:txBody>
                    <a:bodyPr/>
                    <a:lstStyle/>
                    <a:p>
                      <a:pPr algn="just">
                        <a:lnSpc>
                          <a:spcPct val="150000"/>
                        </a:lnSpc>
                        <a:spcAft>
                          <a:spcPts val="1000"/>
                        </a:spcAft>
                      </a:pPr>
                      <a:r>
                        <a:rPr lang="en-ZA" sz="1400" dirty="0">
                          <a:effectLst/>
                          <a:latin typeface="+mn-lt"/>
                          <a:ea typeface="Calibri" panose="020F0502020204030204" pitchFamily="34" charset="0"/>
                          <a:cs typeface="Times New Roman" panose="02020603050405020304" pitchFamily="18" charset="0"/>
                        </a:rPr>
                        <a:t>A turnaround plan will be drawn up and submitted to DG by the 5th November 2021</a:t>
                      </a:r>
                    </a:p>
                  </a:txBody>
                  <a:tcPr marL="68580" marR="68580" marT="0" marB="0">
                    <a:solidFill>
                      <a:schemeClr val="accent2">
                        <a:lumMod val="20000"/>
                        <a:lumOff val="80000"/>
                      </a:schemeClr>
                    </a:solidFill>
                  </a:tcPr>
                </a:tc>
                <a:extLst>
                  <a:ext uri="{0D108BD9-81ED-4DB2-BD59-A6C34878D82A}">
                    <a16:rowId xmlns:a16="http://schemas.microsoft.com/office/drawing/2014/main" xmlns="" val="975927054"/>
                  </a:ext>
                </a:extLst>
              </a:tr>
            </a:tbl>
          </a:graphicData>
        </a:graphic>
      </p:graphicFrame>
      <p:sp>
        <p:nvSpPr>
          <p:cNvPr id="6" name="Rectangle 5">
            <a:extLst>
              <a:ext uri="{FF2B5EF4-FFF2-40B4-BE49-F238E27FC236}">
                <a16:creationId xmlns:a16="http://schemas.microsoft.com/office/drawing/2014/main" xmlns="" id="{C3323B9C-7F4A-414B-A7EC-C9E205F84F04}"/>
              </a:ext>
            </a:extLst>
          </p:cNvPr>
          <p:cNvSpPr/>
          <p:nvPr/>
        </p:nvSpPr>
        <p:spPr>
          <a:xfrm>
            <a:off x="0" y="133311"/>
            <a:ext cx="9144000" cy="400110"/>
          </a:xfrm>
          <a:prstGeom prst="rect">
            <a:avLst/>
          </a:prstGeom>
        </p:spPr>
        <p:txBody>
          <a:bodyPr wrap="square">
            <a:spAutoFit/>
          </a:bodyPr>
          <a:lstStyle/>
          <a:p>
            <a:pPr algn="ctr"/>
            <a:r>
              <a:rPr lang="en-US" sz="20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23978331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52A680-C4D5-4116-95FB-E5B6D328624E}"/>
              </a:ext>
            </a:extLst>
          </p:cNvPr>
          <p:cNvSpPr>
            <a:spLocks noGrp="1"/>
          </p:cNvSpPr>
          <p:nvPr>
            <p:ph type="title"/>
          </p:nvPr>
        </p:nvSpPr>
        <p:spPr/>
        <p:txBody>
          <a:bodyPr/>
          <a:lstStyle/>
          <a:p>
            <a:endParaRPr lang="en-ZA"/>
          </a:p>
        </p:txBody>
      </p:sp>
      <p:sp>
        <p:nvSpPr>
          <p:cNvPr id="4" name="Slide Number Placeholder 3">
            <a:extLst>
              <a:ext uri="{FF2B5EF4-FFF2-40B4-BE49-F238E27FC236}">
                <a16:creationId xmlns:a16="http://schemas.microsoft.com/office/drawing/2014/main" xmlns="" id="{D1324007-06C8-4CAB-9BC1-B89290FEB0BA}"/>
              </a:ext>
            </a:extLst>
          </p:cNvPr>
          <p:cNvSpPr>
            <a:spLocks noGrp="1"/>
          </p:cNvSpPr>
          <p:nvPr>
            <p:ph type="sldNum" sz="quarter" idx="4"/>
          </p:nvPr>
        </p:nvSpPr>
        <p:spPr>
          <a:xfrm>
            <a:off x="8208918" y="6093296"/>
            <a:ext cx="837223" cy="372021"/>
          </a:xfrm>
        </p:spPr>
        <p:txBody>
          <a:bodyPr/>
          <a:lstStyle/>
          <a:p>
            <a:pPr algn="ctr"/>
            <a:r>
              <a:rPr lang="en-ZA" sz="900" b="1" dirty="0">
                <a:solidFill>
                  <a:schemeClr val="tx1"/>
                </a:solidFill>
              </a:rPr>
              <a:t>41</a:t>
            </a:r>
          </a:p>
        </p:txBody>
      </p:sp>
      <p:graphicFrame>
        <p:nvGraphicFramePr>
          <p:cNvPr id="5" name="Content Placeholder 4">
            <a:extLst>
              <a:ext uri="{FF2B5EF4-FFF2-40B4-BE49-F238E27FC236}">
                <a16:creationId xmlns:a16="http://schemas.microsoft.com/office/drawing/2014/main" xmlns="" id="{61E30993-3536-4D05-A98C-3E39C6EA20A5}"/>
              </a:ext>
            </a:extLst>
          </p:cNvPr>
          <p:cNvGraphicFramePr>
            <a:graphicFrameLocks/>
          </p:cNvGraphicFramePr>
          <p:nvPr>
            <p:extLst>
              <p:ext uri="{D42A27DB-BD31-4B8C-83A1-F6EECF244321}">
                <p14:modId xmlns:p14="http://schemas.microsoft.com/office/powerpoint/2010/main" xmlns="" val="3382112238"/>
              </p:ext>
            </p:extLst>
          </p:nvPr>
        </p:nvGraphicFramePr>
        <p:xfrm>
          <a:off x="107503" y="701825"/>
          <a:ext cx="8963783" cy="4589432"/>
        </p:xfrm>
        <a:graphic>
          <a:graphicData uri="http://schemas.openxmlformats.org/drawingml/2006/table">
            <a:tbl>
              <a:tblPr firstRow="1" bandRow="1">
                <a:tableStyleId>{93296810-A885-4BE3-A3E7-6D5BEEA58F35}</a:tableStyleId>
              </a:tblPr>
              <a:tblGrid>
                <a:gridCol w="885535">
                  <a:extLst>
                    <a:ext uri="{9D8B030D-6E8A-4147-A177-3AD203B41FA5}">
                      <a16:colId xmlns:a16="http://schemas.microsoft.com/office/drawing/2014/main" xmlns="" val="3274063258"/>
                    </a:ext>
                  </a:extLst>
                </a:gridCol>
                <a:gridCol w="1706754">
                  <a:extLst>
                    <a:ext uri="{9D8B030D-6E8A-4147-A177-3AD203B41FA5}">
                      <a16:colId xmlns:a16="http://schemas.microsoft.com/office/drawing/2014/main" xmlns="" val="20000"/>
                    </a:ext>
                  </a:extLst>
                </a:gridCol>
                <a:gridCol w="936103">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2232299">
                  <a:extLst>
                    <a:ext uri="{9D8B030D-6E8A-4147-A177-3AD203B41FA5}">
                      <a16:colId xmlns:a16="http://schemas.microsoft.com/office/drawing/2014/main" xmlns="" val="20003"/>
                    </a:ext>
                  </a:extLst>
                </a:gridCol>
                <a:gridCol w="1134124">
                  <a:extLst>
                    <a:ext uri="{9D8B030D-6E8A-4147-A177-3AD203B41FA5}">
                      <a16:colId xmlns:a16="http://schemas.microsoft.com/office/drawing/2014/main" xmlns="" val="20004"/>
                    </a:ext>
                  </a:extLst>
                </a:gridCol>
                <a:gridCol w="1060856">
                  <a:extLst>
                    <a:ext uri="{9D8B030D-6E8A-4147-A177-3AD203B41FA5}">
                      <a16:colId xmlns:a16="http://schemas.microsoft.com/office/drawing/2014/main" xmlns="" val="20005"/>
                    </a:ext>
                  </a:extLst>
                </a:gridCol>
              </a:tblGrid>
              <a:tr h="50229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INDICATOR CODE/NO.</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PERFORMANCE INDICATOR</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u="none" strike="noStrike" cap="none" normalizeH="0" baseline="0" dirty="0">
                          <a:ln>
                            <a:noFill/>
                          </a:ln>
                          <a:effectLst/>
                          <a:latin typeface="+mn-lt"/>
                        </a:rPr>
                        <a:t>2021/22 ANNUAL TARGET </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50" b="1" i="0" u="none" strike="noStrike" kern="1200" cap="none" spc="0" normalizeH="0" baseline="0" noProof="0" dirty="0">
                          <a:ln>
                            <a:noFill/>
                          </a:ln>
                          <a:solidFill>
                            <a:schemeClr val="lt1"/>
                          </a:solidFill>
                          <a:effectLst/>
                          <a:uLnTx/>
                          <a:uFillTx/>
                          <a:latin typeface="+mn-lt"/>
                          <a:ea typeface="+mn-ea"/>
                          <a:cs typeface="+mn-cs"/>
                        </a:rPr>
                        <a:t>2</a:t>
                      </a:r>
                      <a:r>
                        <a:rPr kumimoji="0" lang="en-US" sz="1050" b="1" i="0" u="none" strike="noStrike" kern="1200" cap="none" spc="0" normalizeH="0" baseline="30000" noProof="0" dirty="0">
                          <a:ln>
                            <a:noFill/>
                          </a:ln>
                          <a:solidFill>
                            <a:schemeClr val="lt1"/>
                          </a:solidFill>
                          <a:effectLst/>
                          <a:uLnTx/>
                          <a:uFillTx/>
                          <a:latin typeface="+mn-lt"/>
                          <a:ea typeface="+mn-ea"/>
                          <a:cs typeface="+mn-cs"/>
                        </a:rPr>
                        <a:t>nd</a:t>
                      </a:r>
                      <a:r>
                        <a:rPr kumimoji="0" lang="en-US" sz="1050" b="1" i="0" u="none" strike="noStrike" kern="1200" cap="none" spc="0" normalizeH="0" baseline="0" noProof="0" dirty="0">
                          <a:ln>
                            <a:noFill/>
                          </a:ln>
                          <a:solidFill>
                            <a:schemeClr val="lt1"/>
                          </a:solidFill>
                          <a:effectLst/>
                          <a:uLnTx/>
                          <a:uFillTx/>
                          <a:latin typeface="+mn-lt"/>
                          <a:ea typeface="+mn-ea"/>
                          <a:cs typeface="+mn-cs"/>
                        </a:rPr>
                        <a:t> QUARTER TARGET</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SEP 2021</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REASON FOR DEVIATION</a:t>
                      </a:r>
                      <a:endParaRPr kumimoji="0" lang="en-US" sz="105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5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762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ACPD 3.16</a:t>
                      </a: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 of artist</a:t>
                      </a:r>
                      <a:r>
                        <a:rPr lang="en-ZA" sz="1400" baseline="0" dirty="0">
                          <a:solidFill>
                            <a:srgbClr val="000000"/>
                          </a:solidFill>
                          <a:effectLst/>
                          <a:latin typeface="+mn-lt"/>
                          <a:ea typeface="Calibri" panose="020F0502020204030204" pitchFamily="34" charset="0"/>
                          <a:cs typeface="Calibri" panose="020F0502020204030204" pitchFamily="34" charset="0"/>
                        </a:rPr>
                        <a:t> placed in schools per year</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300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400" dirty="0">
                          <a:effectLst/>
                          <a:latin typeface="+mn-lt"/>
                          <a:ea typeface="Arial Narrow" panose="020B0606020202030204" pitchFamily="34" charset="0"/>
                          <a:cs typeface="Times New Roman" panose="02020603050405020304" pitchFamily="18" charset="0"/>
                        </a:rPr>
                        <a:t>No reporting required </a:t>
                      </a:r>
                      <a:endParaRPr lang="en-ZA" sz="14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0" marR="0" marT="0" marB="0">
                    <a:solidFill>
                      <a:srgbClr val="00B0F0"/>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2419172183"/>
                  </a:ext>
                </a:extLst>
              </a:tr>
              <a:tr h="675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ACDP</a:t>
                      </a:r>
                      <a:r>
                        <a:rPr lang="en-GB" sz="1400" kern="1200" baseline="0" dirty="0">
                          <a:solidFill>
                            <a:srgbClr val="000000"/>
                          </a:solidFill>
                          <a:effectLst/>
                          <a:latin typeface="+mn-lt"/>
                          <a:ea typeface="Calibri" panose="020F0502020204030204" pitchFamily="34" charset="0"/>
                          <a:cs typeface="Arial" panose="020B0604020202020204" pitchFamily="34" charset="0"/>
                        </a:rPr>
                        <a:t> 3.17</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Number</a:t>
                      </a:r>
                      <a:r>
                        <a:rPr lang="en-GB" sz="1400" baseline="0" dirty="0">
                          <a:effectLst/>
                          <a:latin typeface="+mn-lt"/>
                          <a:ea typeface="Calibri" panose="020F0502020204030204" pitchFamily="34" charset="0"/>
                          <a:cs typeface="Times New Roman" panose="02020603050405020304" pitchFamily="18" charset="0"/>
                        </a:rPr>
                        <a:t> of reports produced by SACO</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21</a:t>
                      </a: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marL="0" marR="0">
                        <a:lnSpc>
                          <a:spcPct val="150000"/>
                        </a:lnSpc>
                        <a:spcBef>
                          <a:spcPts val="0"/>
                        </a:spcBef>
                        <a:spcAft>
                          <a:spcPts val="0"/>
                        </a:spcAft>
                      </a:pPr>
                      <a:r>
                        <a:rPr lang="en-ZA" sz="1400" kern="1200" dirty="0">
                          <a:solidFill>
                            <a:schemeClr val="dk1"/>
                          </a:solidFill>
                          <a:effectLst/>
                          <a:latin typeface="+mn-lt"/>
                          <a:ea typeface="+mn-ea"/>
                          <a:cs typeface="+mn-cs"/>
                        </a:rPr>
                        <a:t>No</a:t>
                      </a:r>
                      <a:r>
                        <a:rPr lang="en-ZA" sz="1400" kern="1200" baseline="0" dirty="0">
                          <a:solidFill>
                            <a:schemeClr val="dk1"/>
                          </a:solidFill>
                          <a:effectLst/>
                          <a:latin typeface="+mn-lt"/>
                          <a:ea typeface="+mn-ea"/>
                          <a:cs typeface="+mn-cs"/>
                        </a:rPr>
                        <a:t> Reporting Required</a:t>
                      </a:r>
                    </a:p>
                    <a:p>
                      <a:pPr marL="0" marR="0">
                        <a:lnSpc>
                          <a:spcPct val="150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0" marR="0" marT="0" marB="0">
                    <a:solidFill>
                      <a:srgbClr val="00B0F0"/>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3659599958"/>
                  </a:ext>
                </a:extLst>
              </a:tr>
              <a:tr h="2582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0000"/>
                          </a:solidFill>
                          <a:effectLst/>
                          <a:latin typeface="+mn-lt"/>
                          <a:ea typeface="Calibri" panose="020F0502020204030204" pitchFamily="34" charset="0"/>
                          <a:cs typeface="Arial" panose="020B0604020202020204" pitchFamily="34" charset="0"/>
                        </a:rPr>
                        <a:t>ACDP</a:t>
                      </a:r>
                      <a:r>
                        <a:rPr lang="en-GB" sz="1400" kern="1200" baseline="0" dirty="0">
                          <a:solidFill>
                            <a:srgbClr val="000000"/>
                          </a:solidFill>
                          <a:effectLst/>
                          <a:latin typeface="+mn-lt"/>
                          <a:ea typeface="Calibri" panose="020F0502020204030204" pitchFamily="34" charset="0"/>
                          <a:cs typeface="Arial" panose="020B0604020202020204" pitchFamily="34" charset="0"/>
                        </a:rPr>
                        <a:t> </a:t>
                      </a:r>
                      <a:r>
                        <a:rPr lang="en-GB" sz="1400" kern="1200" dirty="0">
                          <a:solidFill>
                            <a:srgbClr val="000000"/>
                          </a:solidFill>
                          <a:effectLst/>
                          <a:latin typeface="+mn-lt"/>
                          <a:ea typeface="Calibri" panose="020F0502020204030204" pitchFamily="34" charset="0"/>
                          <a:cs typeface="Arial" panose="020B0604020202020204" pitchFamily="34" charset="0"/>
                        </a:rPr>
                        <a:t>3.18</a:t>
                      </a:r>
                    </a:p>
                  </a:txBody>
                  <a:tcPr marL="68580" marR="68580" marT="0" marB="0"/>
                </a:tc>
                <a:tc>
                  <a:txBody>
                    <a:bodyPr/>
                    <a:lstStyle/>
                    <a:p>
                      <a:pPr algn="just">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Number</a:t>
                      </a:r>
                      <a:r>
                        <a:rPr lang="en-GB" sz="1400" baseline="0" dirty="0">
                          <a:effectLst/>
                          <a:latin typeface="+mn-lt"/>
                          <a:ea typeface="Calibri" panose="020F0502020204030204" pitchFamily="34" charset="0"/>
                          <a:cs typeface="Times New Roman" panose="02020603050405020304" pitchFamily="18" charset="0"/>
                        </a:rPr>
                        <a:t> of films and documentaries supported telling stories of the history of liberation, cultural and heritage importance</a:t>
                      </a:r>
                    </a:p>
                    <a:p>
                      <a:pPr algn="just">
                        <a:lnSpc>
                          <a:spcPct val="100000"/>
                        </a:lnSpc>
                        <a:spcAft>
                          <a:spcPts val="0"/>
                        </a:spcAft>
                      </a:pPr>
                      <a:endParaRPr lang="en-GB" sz="1400" baseline="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400" dirty="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r>
                        <a:rPr lang="en-ZA" sz="1400" kern="1200" dirty="0">
                          <a:solidFill>
                            <a:schemeClr val="dk1"/>
                          </a:solidFill>
                          <a:effectLst/>
                          <a:latin typeface="+mn-lt"/>
                          <a:ea typeface="+mn-ea"/>
                          <a:cs typeface="+mn-cs"/>
                        </a:rPr>
                        <a:t>No</a:t>
                      </a:r>
                      <a:r>
                        <a:rPr lang="en-ZA" sz="1400" kern="1200" baseline="0" dirty="0">
                          <a:solidFill>
                            <a:schemeClr val="dk1"/>
                          </a:solidFill>
                          <a:effectLst/>
                          <a:latin typeface="+mn-lt"/>
                          <a:ea typeface="+mn-ea"/>
                          <a:cs typeface="+mn-cs"/>
                        </a:rPr>
                        <a:t> Reporting Required</a:t>
                      </a: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p>
                      <a:endParaRPr lang="en-US" sz="1400" kern="1200" baseline="0" dirty="0">
                        <a:solidFill>
                          <a:schemeClr val="dk1"/>
                        </a:solidFill>
                        <a:effectLst/>
                        <a:latin typeface="+mn-lt"/>
                        <a:ea typeface="+mn-ea"/>
                        <a:cs typeface="+mn-cs"/>
                      </a:endParaRPr>
                    </a:p>
                  </a:txBody>
                  <a:tcPr marL="0" marR="0" marT="0" marB="0">
                    <a:solidFill>
                      <a:srgbClr val="00B0F0"/>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p>
                      <a:pPr>
                        <a:lnSpc>
                          <a:spcPct val="100000"/>
                        </a:lnSpc>
                        <a:spcAft>
                          <a:spcPts val="0"/>
                        </a:spcAft>
                      </a:pPr>
                      <a:endParaRPr lang="en-US" sz="1400" dirty="0">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b="1" kern="1200" baseline="0" dirty="0">
                          <a:solidFill>
                            <a:schemeClr val="dk1"/>
                          </a:solidFill>
                          <a:effectLst/>
                          <a:latin typeface="+mn-lt"/>
                          <a:ea typeface="+mn-ea"/>
                          <a:cs typeface="+mn-cs"/>
                        </a:rPr>
                        <a:t> </a:t>
                      </a:r>
                      <a:endParaRPr lang="en-ZA" sz="1400" b="1" dirty="0">
                        <a:effectLst/>
                        <a:latin typeface="+mn-lt"/>
                        <a:ea typeface="Calibri" panose="020F0502020204030204" pitchFamily="34" charset="0"/>
                        <a:cs typeface="Times New Roman" panose="02020603050405020304" pitchFamily="18" charset="0"/>
                      </a:endParaRPr>
                    </a:p>
                    <a:p>
                      <a:pPr>
                        <a:lnSpc>
                          <a:spcPct val="10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36710213"/>
                  </a:ext>
                </a:extLst>
              </a:tr>
            </a:tbl>
          </a:graphicData>
        </a:graphic>
      </p:graphicFrame>
      <p:sp>
        <p:nvSpPr>
          <p:cNvPr id="6" name="Rectangle 5">
            <a:extLst>
              <a:ext uri="{FF2B5EF4-FFF2-40B4-BE49-F238E27FC236}">
                <a16:creationId xmlns:a16="http://schemas.microsoft.com/office/drawing/2014/main" xmlns="" id="{F054ACD1-1DB6-4B68-82E4-39D376CC978D}"/>
              </a:ext>
            </a:extLst>
          </p:cNvPr>
          <p:cNvSpPr/>
          <p:nvPr/>
        </p:nvSpPr>
        <p:spPr>
          <a:xfrm>
            <a:off x="3373" y="0"/>
            <a:ext cx="9144000" cy="523220"/>
          </a:xfrm>
          <a:prstGeom prst="rect">
            <a:avLst/>
          </a:prstGeom>
        </p:spPr>
        <p:txBody>
          <a:bodyPr wrap="square">
            <a:spAutoFit/>
          </a:bodyPr>
          <a:lstStyle/>
          <a:p>
            <a:pPr algn="ctr"/>
            <a:r>
              <a:rPr lang="en-US" sz="2800" b="1" dirty="0">
                <a:solidFill>
                  <a:srgbClr val="C00000"/>
                </a:solidFill>
                <a:ea typeface="MS PGothic" pitchFamily="34" charset="-128"/>
                <a:cs typeface="Arial" pitchFamily="34" charset="0"/>
              </a:rPr>
              <a:t> </a:t>
            </a:r>
            <a:r>
              <a:rPr lang="en-US" sz="2000" b="1" dirty="0">
                <a:solidFill>
                  <a:schemeClr val="accent6"/>
                </a:solidFill>
                <a:ea typeface="MS PGothic" pitchFamily="34" charset="-128"/>
                <a:cs typeface="Arial" pitchFamily="34" charset="0"/>
              </a:rPr>
              <a:t>PROGRAMME 3: </a:t>
            </a:r>
            <a:r>
              <a:rPr lang="en-ZA" sz="2000" b="1" dirty="0">
                <a:solidFill>
                  <a:schemeClr val="accent6"/>
                </a:solidFill>
                <a:ea typeface="MS PGothic" pitchFamily="34" charset="-128"/>
                <a:cs typeface="Arial" pitchFamily="34" charset="0"/>
              </a:rPr>
              <a:t>ARTS AND CULTURE PROMOTION AND DEVELOPMENT…CONT </a:t>
            </a:r>
            <a:endParaRPr lang="en-US" sz="2000" b="1" dirty="0">
              <a:solidFill>
                <a:schemeClr val="accent6"/>
              </a:solidFill>
              <a:ea typeface="MS PGothic" pitchFamily="34" charset="-128"/>
              <a:cs typeface="Arial" pitchFamily="34" charset="0"/>
            </a:endParaRPr>
          </a:p>
        </p:txBody>
      </p:sp>
    </p:spTree>
    <p:extLst>
      <p:ext uri="{BB962C8B-B14F-4D97-AF65-F5344CB8AC3E}">
        <p14:creationId xmlns:p14="http://schemas.microsoft.com/office/powerpoint/2010/main" xmlns="" val="1630245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1600201"/>
            <a:ext cx="8682845" cy="3340967"/>
          </a:xfrm>
        </p:spPr>
        <p:txBody>
          <a:bodyPr>
            <a:normAutofit/>
          </a:bodyPr>
          <a:lstStyle/>
          <a:p>
            <a:pPr marL="0" lvl="0" indent="0" algn="ctr" defTabSz="457200" eaLnBrk="0" fontAlgn="base" hangingPunct="0">
              <a:spcAft>
                <a:spcPct val="0"/>
              </a:spcAft>
              <a:buNone/>
              <a:defRPr/>
            </a:pPr>
            <a:endParaRPr lang="en-ZA" sz="3200" dirty="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2400" cap="all" dirty="0">
                <a:solidFill>
                  <a:srgbClr val="B77727"/>
                </a:solidFill>
                <a:latin typeface="+mj-lt"/>
                <a:ea typeface="+mj-ea"/>
              </a:rPr>
              <a:t>PROGRAMME 4: </a:t>
            </a:r>
          </a:p>
          <a:p>
            <a:pPr marL="0" lvl="0" indent="0" algn="ctr" defTabSz="457200" eaLnBrk="0" fontAlgn="base" hangingPunct="0">
              <a:spcAft>
                <a:spcPct val="0"/>
              </a:spcAft>
              <a:buNone/>
              <a:defRPr/>
            </a:pPr>
            <a:r>
              <a:rPr lang="en-ZA" sz="2400" cap="all" dirty="0">
                <a:solidFill>
                  <a:srgbClr val="B77727"/>
                </a:solidFill>
                <a:latin typeface="+mj-lt"/>
                <a:ea typeface="+mj-ea"/>
              </a:rPr>
              <a:t>HERITAGE PROMOTION AND PRESERVATION</a:t>
            </a:r>
            <a:endParaRPr lang="en-ZA" sz="2400" dirty="0">
              <a:solidFill>
                <a:srgbClr val="B77727"/>
              </a:solidFill>
              <a:latin typeface="+mj-lt"/>
            </a:endParaRPr>
          </a:p>
        </p:txBody>
      </p:sp>
    </p:spTree>
    <p:extLst>
      <p:ext uri="{BB962C8B-B14F-4D97-AF65-F5344CB8AC3E}">
        <p14:creationId xmlns:p14="http://schemas.microsoft.com/office/powerpoint/2010/main" xmlns="" val="37136169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 y="20718"/>
            <a:ext cx="9144000" cy="528253"/>
          </a:xfrm>
        </p:spPr>
        <p:txBody>
          <a:bodyPr>
            <a:noAutofit/>
          </a:bodyPr>
          <a:lstStyle/>
          <a:p>
            <a:pPr algn="ctr"/>
            <a:r>
              <a:rPr lang="en-US" sz="2400" dirty="0">
                <a:solidFill>
                  <a:schemeClr val="accent6"/>
                </a:solidFill>
                <a:latin typeface="+mj-lt"/>
                <a:ea typeface="MS PGothic" pitchFamily="34" charset="-128"/>
                <a:cs typeface="Arial" pitchFamily="34" charset="0"/>
              </a:rPr>
              <a:t>PROGRAMME 4: HERITAGE PROMOTION AND PRESERVATION</a:t>
            </a:r>
            <a:endParaRPr lang="en-ZA" sz="2400" dirty="0">
              <a:solidFill>
                <a:schemeClr val="accent6"/>
              </a:solidFill>
              <a:latin typeface="+mj-lt"/>
            </a:endParaRPr>
          </a:p>
        </p:txBody>
      </p:sp>
      <p:sp>
        <p:nvSpPr>
          <p:cNvPr id="4" name="Slide Number Placeholder 3"/>
          <p:cNvSpPr>
            <a:spLocks noGrp="1"/>
          </p:cNvSpPr>
          <p:nvPr>
            <p:ph type="sldNum" sz="quarter" idx="4"/>
          </p:nvPr>
        </p:nvSpPr>
        <p:spPr>
          <a:xfrm>
            <a:off x="8172400" y="6021288"/>
            <a:ext cx="792087" cy="432049"/>
          </a:xfrm>
        </p:spPr>
        <p:txBody>
          <a:bodyPr/>
          <a:lstStyle/>
          <a:p>
            <a:pPr algn="ctr"/>
            <a:r>
              <a:rPr lang="en-GB" sz="900" b="1" dirty="0">
                <a:solidFill>
                  <a:schemeClr val="tx1"/>
                </a:solidFill>
              </a:rPr>
              <a:t>43</a:t>
            </a:r>
            <a:endParaRPr lang="en-ZA" sz="900" b="1" dirty="0">
              <a:solidFill>
                <a:schemeClr val="tx1"/>
              </a:solidFill>
            </a:endParaRPr>
          </a:p>
        </p:txBody>
      </p:sp>
      <p:sp>
        <p:nvSpPr>
          <p:cNvPr id="3" name="Content Placeholder 2"/>
          <p:cNvSpPr>
            <a:spLocks noGrp="1"/>
          </p:cNvSpPr>
          <p:nvPr>
            <p:ph idx="1"/>
          </p:nvPr>
        </p:nvSpPr>
        <p:spPr>
          <a:xfrm>
            <a:off x="107504" y="433942"/>
            <a:ext cx="8928992" cy="5232387"/>
          </a:xfrm>
        </p:spPr>
        <p:txBody>
          <a:bodyPr>
            <a:normAutofit fontScale="25000" lnSpcReduction="20000"/>
          </a:bodyPr>
          <a:lstStyle/>
          <a:p>
            <a:pPr marL="0" indent="0" algn="just">
              <a:buNone/>
            </a:pPr>
            <a:r>
              <a:rPr lang="en-GB" sz="5600" dirty="0">
                <a:solidFill>
                  <a:schemeClr val="tx1"/>
                </a:solidFill>
                <a:latin typeface="+mn-lt"/>
              </a:rPr>
              <a:t>Purpose:  </a:t>
            </a:r>
            <a:r>
              <a:rPr lang="en-GB" sz="5600" b="0" dirty="0">
                <a:solidFill>
                  <a:schemeClr val="tx1"/>
                </a:solidFill>
                <a:latin typeface="+mn-lt"/>
              </a:rPr>
              <a:t>Preserve and promote South African heritage, including archival and heraldic heritage; oversee and transfer funds to libraries. </a:t>
            </a:r>
          </a:p>
          <a:p>
            <a:pPr marL="0" indent="0" algn="just">
              <a:buNone/>
            </a:pPr>
            <a:endParaRPr lang="en-GB" sz="5600" b="0" dirty="0">
              <a:solidFill>
                <a:schemeClr val="tx1"/>
              </a:solidFill>
              <a:latin typeface="+mn-lt"/>
            </a:endParaRPr>
          </a:p>
          <a:p>
            <a:pPr marL="0" indent="0" algn="just">
              <a:buNone/>
            </a:pPr>
            <a:r>
              <a:rPr lang="en-GB" sz="5600" dirty="0">
                <a:solidFill>
                  <a:schemeClr val="tx1"/>
                </a:solidFill>
                <a:latin typeface="+mn-lt"/>
              </a:rPr>
              <a:t>The Programme has the following sub-programmes:</a:t>
            </a:r>
            <a:endParaRPr lang="en-GB" sz="5600" b="0" dirty="0">
              <a:solidFill>
                <a:schemeClr val="tx1"/>
              </a:solidFill>
              <a:latin typeface="+mn-lt"/>
            </a:endParaRPr>
          </a:p>
          <a:p>
            <a:pPr algn="just">
              <a:buFont typeface="Wingdings" panose="05000000000000000000" pitchFamily="2" charset="2"/>
              <a:buChar char="§"/>
            </a:pPr>
            <a:r>
              <a:rPr lang="en-GB" sz="5600" b="0" dirty="0">
                <a:solidFill>
                  <a:schemeClr val="tx1"/>
                </a:solidFill>
                <a:latin typeface="+mn-lt"/>
              </a:rPr>
              <a:t>Heritage Promotion </a:t>
            </a:r>
          </a:p>
          <a:p>
            <a:pPr algn="just">
              <a:buFont typeface="Wingdings" panose="05000000000000000000" pitchFamily="2" charset="2"/>
              <a:buChar char="§"/>
            </a:pPr>
            <a:r>
              <a:rPr lang="en-GB" sz="5600" b="0" dirty="0">
                <a:solidFill>
                  <a:schemeClr val="tx1"/>
                </a:solidFill>
                <a:latin typeface="+mn-lt"/>
              </a:rPr>
              <a:t>National Archives Services</a:t>
            </a:r>
          </a:p>
          <a:p>
            <a:pPr algn="just">
              <a:buFont typeface="Wingdings" panose="05000000000000000000" pitchFamily="2" charset="2"/>
              <a:buChar char="§"/>
            </a:pPr>
            <a:r>
              <a:rPr lang="en-GB" sz="5600" b="0" dirty="0">
                <a:solidFill>
                  <a:schemeClr val="tx1"/>
                </a:solidFill>
                <a:latin typeface="+mn-lt"/>
              </a:rPr>
              <a:t>Public Library Services</a:t>
            </a:r>
          </a:p>
          <a:p>
            <a:pPr marL="0" indent="0" algn="just">
              <a:buNone/>
            </a:pPr>
            <a:r>
              <a:rPr lang="en-GB" sz="5600" b="0" dirty="0">
                <a:solidFill>
                  <a:schemeClr val="tx1"/>
                </a:solidFill>
                <a:latin typeface="+mn-lt"/>
              </a:rPr>
              <a:t>The purpose of the programme is to preserve and promote South African heritage, including archival and heraldic heritage; as well as to oversee and transfer funds to libraries. The budget cuts, together with the lockdown, and accompanying restrictions as well as the likelihood of further increased restrictions, are severely impacting on the implementation of heritage preservation and promotion programmes and the achievement of APP and Operational Plan (OP) targets as detailed in the previous quarterly reports.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HERITAGE PROMOTION</a:t>
            </a:r>
            <a:endParaRPr lang="en-GB" sz="5600" b="0" dirty="0">
              <a:solidFill>
                <a:schemeClr val="tx1"/>
              </a:solidFill>
              <a:latin typeface="+mn-lt"/>
            </a:endParaRPr>
          </a:p>
          <a:p>
            <a:pPr marL="0" indent="0" algn="just">
              <a:buNone/>
            </a:pPr>
            <a:r>
              <a:rPr lang="en-GB" sz="5600" b="0" dirty="0">
                <a:solidFill>
                  <a:schemeClr val="tx1"/>
                </a:solidFill>
                <a:latin typeface="+mn-lt"/>
              </a:rPr>
              <a:t>The sub-programme deals with heritage bursaries; books documenting Living Human Treasures; development of heritage policies, as well as the promotion of national identity utilising the flag at national days, major cultural and sporting events in schools, the Monument Flag Project and “I am the Flag Campaign”.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PUBLIC LIBRARY SERVICES</a:t>
            </a:r>
          </a:p>
          <a:p>
            <a:pPr marL="0" indent="0" algn="just">
              <a:buNone/>
            </a:pPr>
            <a:r>
              <a:rPr lang="en-GB" sz="5600" b="0" dirty="0">
                <a:solidFill>
                  <a:schemeClr val="tx1"/>
                </a:solidFill>
                <a:latin typeface="+mn-lt"/>
              </a:rPr>
              <a:t>The key output for this sub-programme is the financial support of newly built and/ or modular libraries. </a:t>
            </a:r>
          </a:p>
          <a:p>
            <a:pPr marL="0" indent="0" algn="just">
              <a:buNone/>
            </a:pPr>
            <a:endParaRPr lang="en-GB" sz="5600" u="sng" dirty="0">
              <a:solidFill>
                <a:schemeClr val="tx1"/>
              </a:solidFill>
            </a:endParaRPr>
          </a:p>
          <a:p>
            <a:pPr marL="0" indent="0" algn="just">
              <a:buNone/>
            </a:pPr>
            <a:r>
              <a:rPr lang="en-GB" sz="5600" u="sng" dirty="0">
                <a:solidFill>
                  <a:schemeClr val="tx1"/>
                </a:solidFill>
                <a:latin typeface="+mn-lt"/>
              </a:rPr>
              <a:t>NATIONAL ARCHIVE SERVICES</a:t>
            </a:r>
          </a:p>
          <a:p>
            <a:pPr marL="0" indent="0" algn="just">
              <a:buNone/>
            </a:pPr>
            <a:r>
              <a:rPr lang="en-GB" sz="5600" b="0" dirty="0">
                <a:solidFill>
                  <a:schemeClr val="tx1"/>
                </a:solidFill>
                <a:latin typeface="+mn-lt"/>
              </a:rPr>
              <a:t>The key output of this sub-programme is the upgrading of national archives infrastructure. </a:t>
            </a:r>
          </a:p>
          <a:p>
            <a:pPr marL="0" indent="0" algn="just">
              <a:buNone/>
            </a:pPr>
            <a:endParaRPr lang="en-GB" sz="5600" b="0" dirty="0">
              <a:solidFill>
                <a:schemeClr val="tx1"/>
              </a:solidFill>
              <a:latin typeface="+mn-lt"/>
            </a:endParaRPr>
          </a:p>
          <a:p>
            <a:pPr marL="0" indent="0" algn="just">
              <a:buNone/>
            </a:pPr>
            <a:r>
              <a:rPr lang="en-GB" sz="5600" u="sng" dirty="0">
                <a:solidFill>
                  <a:schemeClr val="tx1"/>
                </a:solidFill>
                <a:latin typeface="+mn-lt"/>
              </a:rPr>
              <a:t>SOUTH AFRICAN GEOGRAPHIC NAMES COUNCIL</a:t>
            </a:r>
          </a:p>
          <a:p>
            <a:pPr marL="0" indent="0" algn="just">
              <a:buNone/>
            </a:pPr>
            <a:r>
              <a:rPr lang="en-GB" sz="5600" b="0" dirty="0">
                <a:solidFill>
                  <a:schemeClr val="tx1"/>
                </a:solidFill>
                <a:latin typeface="+mn-lt"/>
              </a:rPr>
              <a:t>The key output for this sub-programme, is the transformation and standardisation of geographical names</a:t>
            </a:r>
          </a:p>
          <a:p>
            <a:pPr marL="0" indent="0" algn="just">
              <a:buNone/>
            </a:pPr>
            <a:endParaRPr lang="en-GB" sz="5600" b="0" dirty="0">
              <a:solidFill>
                <a:schemeClr val="tx1"/>
              </a:solidFill>
              <a:latin typeface="+mn-lt"/>
            </a:endParaRPr>
          </a:p>
          <a:p>
            <a:pPr marL="0" indent="0" algn="just">
              <a:buNone/>
            </a:pPr>
            <a:endParaRPr lang="en-GB" sz="5600" b="0" dirty="0">
              <a:solidFill>
                <a:schemeClr val="tx1"/>
              </a:solidFill>
              <a:latin typeface="+mn-lt"/>
            </a:endParaRPr>
          </a:p>
        </p:txBody>
      </p:sp>
    </p:spTree>
    <p:extLst>
      <p:ext uri="{BB962C8B-B14F-4D97-AF65-F5344CB8AC3E}">
        <p14:creationId xmlns:p14="http://schemas.microsoft.com/office/powerpoint/2010/main" xmlns="" val="33864901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28253"/>
          </a:xfrm>
        </p:spPr>
        <p:txBody>
          <a:bodyPr>
            <a:noAutofit/>
          </a:bodyPr>
          <a:lstStyle/>
          <a:p>
            <a:pPr algn="ctr"/>
            <a:r>
              <a:rPr lang="en-US" sz="2400" dirty="0">
                <a:solidFill>
                  <a:schemeClr val="accent6"/>
                </a:solidFill>
                <a:latin typeface="+mj-lt"/>
                <a:ea typeface="MS PGothic" pitchFamily="34" charset="-128"/>
                <a:cs typeface="Arial" pitchFamily="34" charset="0"/>
              </a:rPr>
              <a:t>PROGRAMME 4: HERITAGE PROMOTION AND PRESERVATION…CONT</a:t>
            </a:r>
            <a:endParaRPr lang="en-ZA" sz="24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79803795"/>
              </p:ext>
            </p:extLst>
          </p:nvPr>
        </p:nvGraphicFramePr>
        <p:xfrm>
          <a:off x="53752" y="510989"/>
          <a:ext cx="8982743" cy="5362134"/>
        </p:xfrm>
        <a:graphic>
          <a:graphicData uri="http://schemas.openxmlformats.org/drawingml/2006/table">
            <a:tbl>
              <a:tblPr firstRow="1" bandRow="1">
                <a:tableStyleId>{93296810-A885-4BE3-A3E7-6D5BEEA58F35}</a:tableStyleId>
              </a:tblPr>
              <a:tblGrid>
                <a:gridCol w="796855">
                  <a:extLst>
                    <a:ext uri="{9D8B030D-6E8A-4147-A177-3AD203B41FA5}">
                      <a16:colId xmlns:a16="http://schemas.microsoft.com/office/drawing/2014/main" xmlns="" val="2339556894"/>
                    </a:ext>
                  </a:extLst>
                </a:gridCol>
                <a:gridCol w="1046069">
                  <a:extLst>
                    <a:ext uri="{9D8B030D-6E8A-4147-A177-3AD203B41FA5}">
                      <a16:colId xmlns:a16="http://schemas.microsoft.com/office/drawing/2014/main" xmlns="" val="20000"/>
                    </a:ext>
                  </a:extLst>
                </a:gridCol>
                <a:gridCol w="858956">
                  <a:extLst>
                    <a:ext uri="{9D8B030D-6E8A-4147-A177-3AD203B41FA5}">
                      <a16:colId xmlns:a16="http://schemas.microsoft.com/office/drawing/2014/main" xmlns="" val="20001"/>
                    </a:ext>
                  </a:extLst>
                </a:gridCol>
                <a:gridCol w="736248">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1656184">
                  <a:extLst>
                    <a:ext uri="{9D8B030D-6E8A-4147-A177-3AD203B41FA5}">
                      <a16:colId xmlns:a16="http://schemas.microsoft.com/office/drawing/2014/main" xmlns="" val="20004"/>
                    </a:ext>
                  </a:extLst>
                </a:gridCol>
                <a:gridCol w="2664295">
                  <a:extLst>
                    <a:ext uri="{9D8B030D-6E8A-4147-A177-3AD203B41FA5}">
                      <a16:colId xmlns:a16="http://schemas.microsoft.com/office/drawing/2014/main" xmlns="" val="34405635"/>
                    </a:ext>
                  </a:extLst>
                </a:gridCol>
              </a:tblGrid>
              <a:tr h="64683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647442">
                <a:tc>
                  <a:txBody>
                    <a:bodyPr/>
                    <a:lstStyle/>
                    <a:p>
                      <a:pPr marL="0" algn="l" defTabSz="914400" rtl="0" eaLnBrk="1" latinLnBrk="0" hangingPunct="1">
                        <a:lnSpc>
                          <a:spcPct val="100000"/>
                        </a:lnSpc>
                        <a:spcAft>
                          <a:spcPts val="0"/>
                        </a:spcAft>
                      </a:pPr>
                      <a:r>
                        <a:rPr lang="en-GB" sz="1200" kern="1200" dirty="0">
                          <a:effectLst/>
                          <a:latin typeface="+mn-lt"/>
                        </a:rPr>
                        <a:t>HPP 4.1</a:t>
                      </a:r>
                      <a:endParaRPr lang="en-GB" sz="12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200" dirty="0">
                          <a:solidFill>
                            <a:srgbClr val="000000"/>
                          </a:solidFill>
                          <a:effectLst/>
                          <a:latin typeface="+mn-lt"/>
                          <a:ea typeface="Calibri" panose="020F0502020204030204" pitchFamily="34" charset="0"/>
                          <a:cs typeface="Calibri" panose="020F0502020204030204" pitchFamily="34" charset="0"/>
                        </a:rPr>
                        <a:t>No. of  students awarded with heritage bursaries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65</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65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200" dirty="0">
                          <a:effectLst/>
                          <a:latin typeface="+mn-lt"/>
                          <a:ea typeface="Calibri" panose="020F0502020204030204" pitchFamily="34" charset="0"/>
                          <a:cs typeface="Times New Roman" panose="02020603050405020304" pitchFamily="18" charset="0"/>
                        </a:rPr>
                        <a:t>54 students were awarded with heritage bursaries.</a:t>
                      </a:r>
                    </a:p>
                  </a:txBody>
                  <a:tcPr marL="68580" marR="68580" marT="0" marB="0">
                    <a:solidFill>
                      <a:srgbClr val="FF0000"/>
                    </a:solidFill>
                  </a:tcPr>
                </a:tc>
                <a:tc>
                  <a:txBody>
                    <a:bodyPr/>
                    <a:lstStyle/>
                    <a:p>
                      <a:pPr algn="just">
                        <a:lnSpc>
                          <a:spcPct val="150000"/>
                        </a:lnSpc>
                        <a:spcAft>
                          <a:spcPts val="0"/>
                        </a:spcAft>
                      </a:pPr>
                      <a:r>
                        <a:rPr lang="en-ZA" sz="1200" dirty="0">
                          <a:effectLst/>
                          <a:latin typeface="+mn-lt"/>
                          <a:ea typeface="Arial Narrow" panose="020B0606020202030204" pitchFamily="34" charset="0"/>
                          <a:cs typeface="Times New Roman" panose="02020603050405020304" pitchFamily="18" charset="0"/>
                        </a:rPr>
                        <a:t>Delayed submission of the compliance documents caused by the universities and the officials of the universities working from home. Documents electronically signed</a:t>
                      </a:r>
                      <a:r>
                        <a:rPr lang="en-ZA" sz="1200" baseline="0" dirty="0">
                          <a:effectLst/>
                          <a:latin typeface="+mn-lt"/>
                          <a:ea typeface="Arial Narrow" panose="020B0606020202030204" pitchFamily="34" charset="0"/>
                          <a:cs typeface="Times New Roman" panose="02020603050405020304" pitchFamily="18" charset="0"/>
                        </a:rPr>
                        <a:t> </a:t>
                      </a:r>
                      <a:r>
                        <a:rPr lang="en-ZA" sz="1200" dirty="0">
                          <a:effectLst/>
                          <a:latin typeface="+mn-lt"/>
                          <a:ea typeface="Arial Narrow" panose="020B0606020202030204" pitchFamily="34" charset="0"/>
                          <a:cs typeface="Times New Roman" panose="02020603050405020304" pitchFamily="18" charset="0"/>
                        </a:rPr>
                        <a:t>and the electronically submitted documents are not accepted by Legal Services.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200" dirty="0">
                          <a:effectLst/>
                          <a:latin typeface="+mn-lt"/>
                          <a:ea typeface="Calibri" panose="020F0502020204030204" pitchFamily="34" charset="0"/>
                          <a:cs typeface="Times New Roman" panose="02020603050405020304" pitchFamily="18" charset="0"/>
                        </a:rPr>
                        <a:t>All compliance documents were received following intervention by the HPP branch. The Directorate and Legal Services are busy working on finalization of MOA’s for the 4 universities after which payment will be rendered during November 2021.</a:t>
                      </a:r>
                    </a:p>
                    <a:p>
                      <a:pPr algn="just">
                        <a:lnSpc>
                          <a:spcPct val="150000"/>
                        </a:lnSpc>
                        <a:spcAft>
                          <a:spcPts val="0"/>
                        </a:spcAft>
                      </a:pPr>
                      <a:endParaRPr lang="en-ZA" sz="12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200" dirty="0">
                          <a:effectLst/>
                          <a:latin typeface="+mn-lt"/>
                          <a:ea typeface="Calibri" panose="020F0502020204030204" pitchFamily="34" charset="0"/>
                          <a:cs typeface="Times New Roman" panose="02020603050405020304" pitchFamily="18" charset="0"/>
                        </a:rPr>
                        <a:t>Three new qualifying students were identified by Wits during October to replace the three that withdrew. The University is still vetting the students for qualification in line with DSAC criteria. Outstanding verification sources will be submitted once payments have been made</a:t>
                      </a:r>
                    </a:p>
                    <a:p>
                      <a:pPr algn="just">
                        <a:lnSpc>
                          <a:spcPct val="150000"/>
                        </a:lnSpc>
                        <a:spcAft>
                          <a:spcPts val="0"/>
                        </a:spcAft>
                      </a:pPr>
                      <a:r>
                        <a:rPr lang="en-ZA" sz="1200" dirty="0">
                          <a:effectLst/>
                          <a:latin typeface="+mn-lt"/>
                          <a:ea typeface="Calibri" panose="020F0502020204030204" pitchFamily="34" charset="0"/>
                          <a:cs typeface="Times New Roman" panose="02020603050405020304" pitchFamily="18"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xmlns="" val="10001"/>
                  </a:ext>
                </a:extLst>
              </a:tr>
            </a:tbl>
          </a:graphicData>
        </a:graphic>
      </p:graphicFrame>
      <p:sp>
        <p:nvSpPr>
          <p:cNvPr id="4" name="Slide Number Placeholder 4"/>
          <p:cNvSpPr>
            <a:spLocks noGrp="1"/>
          </p:cNvSpPr>
          <p:nvPr>
            <p:ph type="sldNum" sz="quarter" idx="4"/>
          </p:nvPr>
        </p:nvSpPr>
        <p:spPr>
          <a:xfrm>
            <a:off x="8172399" y="6045393"/>
            <a:ext cx="864095" cy="398155"/>
          </a:xfrm>
        </p:spPr>
        <p:txBody>
          <a:bodyPr/>
          <a:lstStyle/>
          <a:p>
            <a:pPr algn="ctr"/>
            <a:r>
              <a:rPr lang="en-GB" sz="900" b="1" dirty="0">
                <a:solidFill>
                  <a:schemeClr val="tx1"/>
                </a:solidFill>
              </a:rPr>
              <a:t>44</a:t>
            </a:r>
            <a:endParaRPr lang="en-ZA" sz="900" b="1" dirty="0">
              <a:solidFill>
                <a:schemeClr val="tx1"/>
              </a:solidFill>
            </a:endParaRPr>
          </a:p>
        </p:txBody>
      </p:sp>
    </p:spTree>
    <p:extLst>
      <p:ext uri="{BB962C8B-B14F-4D97-AF65-F5344CB8AC3E}">
        <p14:creationId xmlns:p14="http://schemas.microsoft.com/office/powerpoint/2010/main" xmlns="" val="1069725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28253"/>
          </a:xfrm>
        </p:spPr>
        <p:txBody>
          <a:bodyPr>
            <a:noAutofit/>
          </a:bodyPr>
          <a:lstStyle/>
          <a:p>
            <a:pPr algn="ctr"/>
            <a:r>
              <a:rPr lang="en-US" sz="2400" dirty="0">
                <a:solidFill>
                  <a:schemeClr val="accent6"/>
                </a:solidFill>
                <a:latin typeface="+mj-lt"/>
                <a:ea typeface="MS PGothic" pitchFamily="34" charset="-128"/>
                <a:cs typeface="Arial" pitchFamily="34" charset="0"/>
              </a:rPr>
              <a:t>PROGRAMME 4: HERITAGE PROMOTION AND PRESERVATION…CONT</a:t>
            </a:r>
            <a:endParaRPr lang="en-ZA" sz="2400" dirty="0">
              <a:solidFill>
                <a:schemeClr val="accent6"/>
              </a:solidFill>
              <a:latin typeface="+mj-lt"/>
              <a:ea typeface="MS PGothic" pitchFamily="34" charset="-128"/>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80253502"/>
              </p:ext>
            </p:extLst>
          </p:nvPr>
        </p:nvGraphicFramePr>
        <p:xfrm>
          <a:off x="53752" y="697196"/>
          <a:ext cx="9036496" cy="4768219"/>
        </p:xfrm>
        <a:graphic>
          <a:graphicData uri="http://schemas.openxmlformats.org/drawingml/2006/table">
            <a:tbl>
              <a:tblPr firstRow="1" bandRow="1">
                <a:tableStyleId>{93296810-A885-4BE3-A3E7-6D5BEEA58F35}</a:tableStyleId>
              </a:tblPr>
              <a:tblGrid>
                <a:gridCol w="801623">
                  <a:extLst>
                    <a:ext uri="{9D8B030D-6E8A-4147-A177-3AD203B41FA5}">
                      <a16:colId xmlns:a16="http://schemas.microsoft.com/office/drawing/2014/main" xmlns="" val="2339556894"/>
                    </a:ext>
                  </a:extLst>
                </a:gridCol>
                <a:gridCol w="1158532">
                  <a:extLst>
                    <a:ext uri="{9D8B030D-6E8A-4147-A177-3AD203B41FA5}">
                      <a16:colId xmlns:a16="http://schemas.microsoft.com/office/drawing/2014/main" xmlns="" val="20000"/>
                    </a:ext>
                  </a:extLst>
                </a:gridCol>
                <a:gridCol w="855560">
                  <a:extLst>
                    <a:ext uri="{9D8B030D-6E8A-4147-A177-3AD203B41FA5}">
                      <a16:colId xmlns:a16="http://schemas.microsoft.com/office/drawing/2014/main" xmlns="" val="20001"/>
                    </a:ext>
                  </a:extLst>
                </a:gridCol>
                <a:gridCol w="926856">
                  <a:extLst>
                    <a:ext uri="{9D8B030D-6E8A-4147-A177-3AD203B41FA5}">
                      <a16:colId xmlns:a16="http://schemas.microsoft.com/office/drawing/2014/main" xmlns="" val="20002"/>
                    </a:ext>
                  </a:extLst>
                </a:gridCol>
                <a:gridCol w="1927805">
                  <a:extLst>
                    <a:ext uri="{9D8B030D-6E8A-4147-A177-3AD203B41FA5}">
                      <a16:colId xmlns:a16="http://schemas.microsoft.com/office/drawing/2014/main" xmlns="" val="20003"/>
                    </a:ext>
                  </a:extLst>
                </a:gridCol>
                <a:gridCol w="2088232">
                  <a:extLst>
                    <a:ext uri="{9D8B030D-6E8A-4147-A177-3AD203B41FA5}">
                      <a16:colId xmlns:a16="http://schemas.microsoft.com/office/drawing/2014/main" xmlns="" val="20004"/>
                    </a:ext>
                  </a:extLst>
                </a:gridCol>
                <a:gridCol w="1277888">
                  <a:extLst>
                    <a:ext uri="{9D8B030D-6E8A-4147-A177-3AD203B41FA5}">
                      <a16:colId xmlns:a16="http://schemas.microsoft.com/office/drawing/2014/main" xmlns="" val="34405635"/>
                    </a:ext>
                  </a:extLst>
                </a:gridCol>
              </a:tblGrid>
              <a:tr h="48718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321414">
                <a:tc>
                  <a:txBody>
                    <a:bodyPr/>
                    <a:lstStyle/>
                    <a:p>
                      <a:pPr marL="0" algn="l" defTabSz="914400" rtl="0" eaLnBrk="1" latinLnBrk="0" hangingPunct="1">
                        <a:lnSpc>
                          <a:spcPct val="100000"/>
                        </a:lnSpc>
                        <a:spcAft>
                          <a:spcPts val="0"/>
                        </a:spcAft>
                      </a:pPr>
                      <a:r>
                        <a:rPr lang="en-ZA" sz="1400" kern="1200" dirty="0">
                          <a:effectLst/>
                          <a:latin typeface="+mn-lt"/>
                        </a:rPr>
                        <a:t>HPP</a:t>
                      </a:r>
                      <a:r>
                        <a:rPr lang="en-ZA" sz="1400" kern="1200" baseline="0" dirty="0">
                          <a:effectLst/>
                          <a:latin typeface="+mn-lt"/>
                        </a:rPr>
                        <a:t> 4.2</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 books documenting living human treasures published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5</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rgbClr val="000000"/>
                          </a:solidFill>
                          <a:effectLst/>
                          <a:latin typeface="+mn-lt"/>
                          <a:ea typeface="Calibri" panose="020F0502020204030204" pitchFamily="34" charset="0"/>
                          <a:cs typeface="Times New Roman" panose="02020603050405020304" pitchFamily="18" charset="0"/>
                        </a:rPr>
                        <a:t>No Reporting Required</a:t>
                      </a:r>
                    </a:p>
                    <a:p>
                      <a:pPr algn="just"/>
                      <a:endParaRPr lang="en-ZA" sz="1400" kern="12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rgbClr val="000000"/>
                          </a:solidFill>
                          <a:effectLst/>
                          <a:latin typeface="+mn-lt"/>
                          <a:ea typeface="Times New Roman" panose="02020603050405020304" pitchFamily="18"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p>
                      <a:endParaRPr lang="en-ZA" sz="1400" dirty="0">
                        <a:latin typeface="+mn-lt"/>
                      </a:endParaRPr>
                    </a:p>
                  </a:txBody>
                  <a:tcPr marL="68580" marR="68580" marT="0" marB="0">
                    <a:solidFill>
                      <a:schemeClr val="accent2">
                        <a:lumMod val="20000"/>
                        <a:lumOff val="80000"/>
                      </a:schemeClr>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400" dirty="0">
                          <a:solidFill>
                            <a:srgbClr val="000000"/>
                          </a:solidFill>
                          <a:effectLst/>
                          <a:latin typeface="+mn-lt"/>
                          <a:ea typeface="Times New Roman" panose="02020603050405020304" pitchFamily="18" charset="0"/>
                          <a:cs typeface="Times New Roman" panose="02020603050405020304" pitchFamily="18" charset="0"/>
                        </a:rPr>
                        <a:t>-</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endParaRPr lang="en-ZA" sz="1400" kern="12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3"/>
                  </a:ext>
                </a:extLst>
              </a:tr>
              <a:tr h="2900511">
                <a:tc>
                  <a:txBody>
                    <a:bodyPr/>
                    <a:lstStyle/>
                    <a:p>
                      <a:pPr marL="0" algn="l" defTabSz="914400" rtl="0" eaLnBrk="1" latinLnBrk="0" hangingPunct="1">
                        <a:lnSpc>
                          <a:spcPct val="100000"/>
                        </a:lnSpc>
                        <a:spcAft>
                          <a:spcPts val="0"/>
                        </a:spcAft>
                      </a:pPr>
                      <a:r>
                        <a:rPr lang="en-GB" sz="1400" kern="1200" dirty="0">
                          <a:effectLst/>
                          <a:latin typeface="+mn-lt"/>
                        </a:rPr>
                        <a:t>HPP 4.3</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Number</a:t>
                      </a:r>
                      <a:r>
                        <a:rPr lang="en-ZA" sz="1400" baseline="0" dirty="0">
                          <a:solidFill>
                            <a:srgbClr val="000000"/>
                          </a:solidFill>
                          <a:effectLst/>
                          <a:latin typeface="+mn-lt"/>
                          <a:ea typeface="Calibri" panose="020F0502020204030204" pitchFamily="34" charset="0"/>
                          <a:cs typeface="Calibri" panose="020F0502020204030204" pitchFamily="34" charset="0"/>
                        </a:rPr>
                        <a:t> of public awareness activations on the I am the flag campaign</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en-GB" sz="1400" dirty="0">
                          <a:solidFill>
                            <a:srgbClr val="000000"/>
                          </a:solidFill>
                          <a:effectLst/>
                          <a:latin typeface="+mn-lt"/>
                          <a:ea typeface="Calibri" panose="020F0502020204030204" pitchFamily="34" charset="0"/>
                          <a:cs typeface="Calibri" panose="020F0502020204030204" pitchFamily="34" charset="0"/>
                        </a:rPr>
                        <a:t>20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6</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12 public awareness activations on the “I am the Flag” Campaigns were held.</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The Unit partnered with Social Cohesion Unit to roll out more Activations taking advantage of the open opportunity during the lower levels of lockdown.</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5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
        <p:nvSpPr>
          <p:cNvPr id="4" name="Slide Number Placeholder 4"/>
          <p:cNvSpPr>
            <a:spLocks noGrp="1"/>
          </p:cNvSpPr>
          <p:nvPr>
            <p:ph type="sldNum" sz="quarter" idx="4"/>
          </p:nvPr>
        </p:nvSpPr>
        <p:spPr>
          <a:xfrm>
            <a:off x="8172400" y="6045393"/>
            <a:ext cx="792088" cy="407943"/>
          </a:xfrm>
        </p:spPr>
        <p:txBody>
          <a:bodyPr/>
          <a:lstStyle/>
          <a:p>
            <a:pPr algn="ctr"/>
            <a:r>
              <a:rPr lang="en-GB" sz="900" b="1" dirty="0">
                <a:solidFill>
                  <a:schemeClr val="tx1"/>
                </a:solidFill>
              </a:rPr>
              <a:t>45</a:t>
            </a:r>
            <a:endParaRPr lang="en-ZA" sz="900" b="1" dirty="0">
              <a:solidFill>
                <a:schemeClr val="tx1"/>
              </a:solidFill>
            </a:endParaRPr>
          </a:p>
        </p:txBody>
      </p:sp>
    </p:spTree>
    <p:extLst>
      <p:ext uri="{BB962C8B-B14F-4D97-AF65-F5344CB8AC3E}">
        <p14:creationId xmlns:p14="http://schemas.microsoft.com/office/powerpoint/2010/main" xmlns="" val="30719818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572"/>
            <a:ext cx="9144000" cy="528253"/>
          </a:xfrm>
        </p:spPr>
        <p:txBody>
          <a:bodyPr>
            <a:noAutofit/>
          </a:bodyPr>
          <a:lstStyle/>
          <a:p>
            <a:pPr algn="ctr"/>
            <a:r>
              <a:rPr lang="en-US" sz="2400" dirty="0">
                <a:solidFill>
                  <a:schemeClr val="accent6"/>
                </a:solidFill>
                <a:latin typeface="+mj-lt"/>
                <a:ea typeface="MS PGothic" pitchFamily="34" charset="-128"/>
                <a:cs typeface="Arial" pitchFamily="34" charset="0"/>
              </a:rPr>
              <a:t>PROGRAMME 4: HERITAGE PROMOTION AND PRESERVATION …CONT</a:t>
            </a:r>
            <a:endParaRPr lang="en-ZA" sz="24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25992491"/>
              </p:ext>
            </p:extLst>
          </p:nvPr>
        </p:nvGraphicFramePr>
        <p:xfrm>
          <a:off x="70177" y="404664"/>
          <a:ext cx="9003645" cy="5640729"/>
        </p:xfrm>
        <a:graphic>
          <a:graphicData uri="http://schemas.openxmlformats.org/drawingml/2006/table">
            <a:tbl>
              <a:tblPr firstRow="1" bandRow="1">
                <a:tableStyleId>{93296810-A885-4BE3-A3E7-6D5BEEA58F35}</a:tableStyleId>
              </a:tblPr>
              <a:tblGrid>
                <a:gridCol w="841804">
                  <a:extLst>
                    <a:ext uri="{9D8B030D-6E8A-4147-A177-3AD203B41FA5}">
                      <a16:colId xmlns:a16="http://schemas.microsoft.com/office/drawing/2014/main" xmlns="" val="2339556894"/>
                    </a:ext>
                  </a:extLst>
                </a:gridCol>
                <a:gridCol w="1571787">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860520">
                  <a:extLst>
                    <a:ext uri="{9D8B030D-6E8A-4147-A177-3AD203B41FA5}">
                      <a16:colId xmlns:a16="http://schemas.microsoft.com/office/drawing/2014/main" xmlns="" val="20002"/>
                    </a:ext>
                  </a:extLst>
                </a:gridCol>
                <a:gridCol w="1484219">
                  <a:extLst>
                    <a:ext uri="{9D8B030D-6E8A-4147-A177-3AD203B41FA5}">
                      <a16:colId xmlns:a16="http://schemas.microsoft.com/office/drawing/2014/main" xmlns="" val="20003"/>
                    </a:ext>
                  </a:extLst>
                </a:gridCol>
                <a:gridCol w="1975741">
                  <a:extLst>
                    <a:ext uri="{9D8B030D-6E8A-4147-A177-3AD203B41FA5}">
                      <a16:colId xmlns:a16="http://schemas.microsoft.com/office/drawing/2014/main" xmlns="" val="20004"/>
                    </a:ext>
                  </a:extLst>
                </a:gridCol>
                <a:gridCol w="1261462">
                  <a:extLst>
                    <a:ext uri="{9D8B030D-6E8A-4147-A177-3AD203B41FA5}">
                      <a16:colId xmlns:a16="http://schemas.microsoft.com/office/drawing/2014/main" xmlns="" val="34405635"/>
                    </a:ext>
                  </a:extLst>
                </a:gridCol>
              </a:tblGrid>
              <a:tr h="5676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628273">
                <a:tc>
                  <a:txBody>
                    <a:bodyPr/>
                    <a:lstStyle/>
                    <a:p>
                      <a:pPr marL="0" algn="l" defTabSz="914400" rtl="0" eaLnBrk="1" latinLnBrk="0" hangingPunct="1">
                        <a:lnSpc>
                          <a:spcPct val="100000"/>
                        </a:lnSpc>
                        <a:spcAft>
                          <a:spcPts val="0"/>
                        </a:spcAft>
                      </a:pPr>
                      <a:r>
                        <a:rPr lang="en-GB" sz="1400" kern="1200" dirty="0">
                          <a:effectLst/>
                          <a:latin typeface="+mn-lt"/>
                        </a:rPr>
                        <a:t>HPP 4.4</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 of</a:t>
                      </a:r>
                      <a:r>
                        <a:rPr lang="en-ZA" sz="1400" baseline="0" dirty="0">
                          <a:solidFill>
                            <a:srgbClr val="000000"/>
                          </a:solidFill>
                          <a:effectLst/>
                          <a:latin typeface="+mn-lt"/>
                          <a:ea typeface="Calibri" panose="020F0502020204030204" pitchFamily="34" charset="0"/>
                          <a:cs typeface="Calibri" panose="020F0502020204030204" pitchFamily="34" charset="0"/>
                        </a:rPr>
                        <a:t> flags provided to schools</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100</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30</a:t>
                      </a:r>
                    </a:p>
                  </a:txBody>
                  <a:tcPr marL="68580" marR="68580" marT="0" marB="0"/>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41 flags were provided to schools.</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400" dirty="0">
                          <a:effectLst/>
                          <a:latin typeface="+mn-lt"/>
                          <a:ea typeface="Calibri" panose="020F0502020204030204" pitchFamily="34" charset="0"/>
                          <a:cs typeface="Times New Roman" panose="02020603050405020304" pitchFamily="18" charset="0"/>
                        </a:rPr>
                        <a:t> </a:t>
                      </a:r>
                    </a:p>
                  </a:txBody>
                  <a:tcPr marL="68580" marR="68580" marT="0" marB="0">
                    <a:solidFill>
                      <a:srgbClr val="00FF00"/>
                    </a:solidFill>
                  </a:tcPr>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The Unit had a partnership with KZN province who reached more schools than initially planned.</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400" dirty="0">
                          <a:effectLst/>
                          <a:latin typeface="+mn-lt"/>
                          <a:ea typeface="Calibri" panose="020F0502020204030204" pitchFamily="34" charset="0"/>
                          <a:cs typeface="Times New Roman" panose="02020603050405020304" pitchFamily="18" charset="0"/>
                        </a:rPr>
                        <a:t> </a:t>
                      </a:r>
                      <a:r>
                        <a:rPr lang="en-ZA" sz="1400" dirty="0">
                          <a:effectLst/>
                          <a:latin typeface="+mn-lt"/>
                          <a:ea typeface="Times New Roman" panose="02020603050405020304" pitchFamily="18" charset="0"/>
                          <a:cs typeface="Times New Roman" panose="02020603050405020304" pitchFamily="18" charset="0"/>
                        </a:rPr>
                        <a:t>-</a:t>
                      </a:r>
                      <a:endParaRPr lang="en-ZA" sz="1400" dirty="0">
                        <a:effectLst/>
                        <a:latin typeface="+mn-lt"/>
                        <a:cs typeface="Times New Roman" panose="02020603050405020304" pitchFamily="18" charset="0"/>
                      </a:endParaRPr>
                    </a:p>
                    <a:p>
                      <a:pPr>
                        <a:lnSpc>
                          <a:spcPct val="150000"/>
                        </a:lnSpc>
                        <a:spcAft>
                          <a:spcPts val="0"/>
                        </a:spcAft>
                      </a:pP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1"/>
                  </a:ext>
                </a:extLst>
              </a:tr>
              <a:tr h="784607">
                <a:tc>
                  <a:txBody>
                    <a:bodyPr/>
                    <a:lstStyle/>
                    <a:p>
                      <a:pPr marL="0" algn="l" defTabSz="914400" rtl="0" eaLnBrk="1" latinLnBrk="0" hangingPunct="1">
                        <a:lnSpc>
                          <a:spcPct val="100000"/>
                        </a:lnSpc>
                        <a:spcAft>
                          <a:spcPts val="0"/>
                        </a:spcAft>
                      </a:pPr>
                      <a:r>
                        <a:rPr lang="en-ZA" sz="1400" kern="1200" dirty="0">
                          <a:effectLst/>
                          <a:latin typeface="+mn-lt"/>
                        </a:rPr>
                        <a:t>HPP</a:t>
                      </a:r>
                      <a:r>
                        <a:rPr lang="en-ZA" sz="1400" kern="1200" baseline="0" dirty="0">
                          <a:effectLst/>
                          <a:latin typeface="+mn-lt"/>
                        </a:rPr>
                        <a:t> 4.5</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0000"/>
                        </a:lnSpc>
                        <a:spcAft>
                          <a:spcPts val="0"/>
                        </a:spcAft>
                      </a:pPr>
                      <a:r>
                        <a:rPr lang="en-ZA" sz="1400" dirty="0">
                          <a:solidFill>
                            <a:srgbClr val="000000"/>
                          </a:solidFill>
                          <a:effectLst/>
                          <a:latin typeface="+mn-lt"/>
                          <a:ea typeface="Calibri" panose="020F0502020204030204" pitchFamily="34" charset="0"/>
                          <a:cs typeface="Calibri" panose="020F0502020204030204" pitchFamily="34" charset="0"/>
                        </a:rPr>
                        <a:t>No</a:t>
                      </a:r>
                      <a:r>
                        <a:rPr lang="en-ZA" sz="1400" baseline="0" dirty="0">
                          <a:solidFill>
                            <a:srgbClr val="000000"/>
                          </a:solidFill>
                          <a:effectLst/>
                          <a:latin typeface="+mn-lt"/>
                          <a:ea typeface="Calibri" panose="020F0502020204030204" pitchFamily="34" charset="0"/>
                          <a:cs typeface="Calibri" panose="020F0502020204030204" pitchFamily="34" charset="0"/>
                        </a:rPr>
                        <a:t>. of heritage policies developed</a:t>
                      </a:r>
                      <a:endParaRPr lang="en-GB"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baseline="0" dirty="0">
                          <a:effectLst/>
                          <a:latin typeface="+mn-lt"/>
                          <a:ea typeface="Calibri" panose="020F0502020204030204" pitchFamily="34" charset="0"/>
                          <a:cs typeface="Times New Roman" panose="02020603050405020304" pitchFamily="18" charset="0"/>
                        </a:rPr>
                        <a:t>2 draft policies developed</a:t>
                      </a:r>
                    </a:p>
                  </a:txBody>
                  <a:tcPr marL="68580" marR="68580" marT="0" marB="0"/>
                </a:tc>
                <a:tc>
                  <a:txBody>
                    <a:bodyPr/>
                    <a:lstStyle/>
                    <a:p>
                      <a:pPr>
                        <a:lnSpc>
                          <a:spcPct val="100000"/>
                        </a:lnSpc>
                        <a:spcAft>
                          <a:spcPts val="0"/>
                        </a:spcAft>
                      </a:pPr>
                      <a:r>
                        <a:rPr lang="en-ZA" sz="14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gn="just">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No Reporting Required</a:t>
                      </a:r>
                      <a:endParaRPr lang="en-ZA" sz="1400" dirty="0">
                        <a:effectLst/>
                        <a:latin typeface="+mn-lt"/>
                        <a:cs typeface="Times New Roman" panose="02020603050405020304" pitchFamily="18" charset="0"/>
                      </a:endParaRPr>
                    </a:p>
                  </a:txBody>
                  <a:tcPr marL="68580" marR="68580" marT="0" marB="0">
                    <a:solidFill>
                      <a:srgbClr val="00B0F0"/>
                    </a:solidFill>
                  </a:tcPr>
                </a:tc>
                <a:tc>
                  <a:txBody>
                    <a:bodyPr/>
                    <a:lstStyle/>
                    <a:p>
                      <a:pPr>
                        <a:lnSpc>
                          <a:spcPct val="150000"/>
                        </a:lnSpc>
                        <a:spcAft>
                          <a:spcPts val="0"/>
                        </a:spcAft>
                      </a:pPr>
                      <a:r>
                        <a:rPr lang="en-ZA" sz="1400" dirty="0">
                          <a:effectLst/>
                          <a:latin typeface="+mn-lt"/>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a:t>
                      </a:r>
                      <a:endParaRPr lang="en-ZA" sz="14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3"/>
                  </a:ext>
                </a:extLst>
              </a:tr>
              <a:tr h="2660236">
                <a:tc>
                  <a:txBody>
                    <a:bodyPr/>
                    <a:lstStyle/>
                    <a:p>
                      <a:pPr marL="0" algn="l" defTabSz="914400" rtl="0" eaLnBrk="1" latinLnBrk="0" hangingPunct="1">
                        <a:lnSpc>
                          <a:spcPct val="100000"/>
                        </a:lnSpc>
                        <a:spcAft>
                          <a:spcPts val="0"/>
                        </a:spcAft>
                      </a:pPr>
                      <a:r>
                        <a:rPr lang="en-GB" sz="1200" kern="1200" dirty="0">
                          <a:effectLst/>
                          <a:latin typeface="+mn-lt"/>
                        </a:rPr>
                        <a:t>HPP</a:t>
                      </a:r>
                      <a:r>
                        <a:rPr lang="en-GB" sz="1200" kern="1200" baseline="0" dirty="0">
                          <a:effectLst/>
                          <a:latin typeface="+mn-lt"/>
                        </a:rPr>
                        <a:t> 4.6</a:t>
                      </a:r>
                      <a:endParaRPr lang="en-GB" sz="12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GB" sz="1200" dirty="0">
                          <a:solidFill>
                            <a:srgbClr val="000000"/>
                          </a:solidFill>
                          <a:effectLst/>
                          <a:latin typeface="+mn-lt"/>
                          <a:cs typeface="Times New Roman" panose="02020603050405020304" pitchFamily="18" charset="0"/>
                        </a:rPr>
                        <a:t>Number of workshops hosted to advance knowledge of National Symbols.</a:t>
                      </a:r>
                      <a:endParaRPr lang="en-ZA" sz="1200" dirty="0">
                        <a:effectLst/>
                        <a:latin typeface="+mn-lt"/>
                        <a:cs typeface="Times New Roman" panose="02020603050405020304" pitchFamily="18" charset="0"/>
                      </a:endParaRPr>
                    </a:p>
                  </a:txBody>
                  <a:tcPr marL="68580" marR="68580" marT="0" marB="0"/>
                </a:tc>
                <a:tc>
                  <a:txBody>
                    <a:bodyPr/>
                    <a:lstStyle/>
                    <a:p>
                      <a:pPr>
                        <a:lnSpc>
                          <a:spcPct val="150000"/>
                        </a:lnSpc>
                        <a:spcAft>
                          <a:spcPts val="0"/>
                        </a:spcAft>
                      </a:pPr>
                      <a:r>
                        <a:rPr lang="en-ZA" sz="1200" dirty="0">
                          <a:solidFill>
                            <a:srgbClr val="000000"/>
                          </a:solidFill>
                          <a:effectLst/>
                          <a:latin typeface="+mn-lt"/>
                          <a:cs typeface="Times New Roman" panose="02020603050405020304" pitchFamily="18" charset="0"/>
                        </a:rPr>
                        <a:t>10</a:t>
                      </a:r>
                      <a:endParaRPr lang="en-ZA" sz="1200" dirty="0">
                        <a:effectLst/>
                        <a:latin typeface="+mn-lt"/>
                        <a:cs typeface="Times New Roman" panose="02020603050405020304" pitchFamily="18" charset="0"/>
                      </a:endParaRPr>
                    </a:p>
                  </a:txBody>
                  <a:tcPr marL="68580" marR="68580" marT="0" marB="0"/>
                </a:tc>
                <a:tc>
                  <a:txBody>
                    <a:bodyPr/>
                    <a:lstStyle/>
                    <a:p>
                      <a:pPr>
                        <a:lnSpc>
                          <a:spcPct val="150000"/>
                        </a:lnSpc>
                        <a:spcAft>
                          <a:spcPts val="0"/>
                        </a:spcAft>
                      </a:pPr>
                      <a:r>
                        <a:rPr lang="en-ZA" sz="1200" dirty="0">
                          <a:solidFill>
                            <a:srgbClr val="000000"/>
                          </a:solidFill>
                          <a:effectLst/>
                          <a:latin typeface="+mn-lt"/>
                          <a:cs typeface="Times New Roman" panose="02020603050405020304" pitchFamily="18" charset="0"/>
                        </a:rPr>
                        <a:t>3</a:t>
                      </a:r>
                      <a:endParaRPr lang="en-ZA" sz="1200" dirty="0">
                        <a:effectLst/>
                        <a:latin typeface="+mn-lt"/>
                        <a:cs typeface="Times New Roman" panose="02020603050405020304" pitchFamily="18" charset="0"/>
                      </a:endParaRPr>
                    </a:p>
                  </a:txBody>
                  <a:tcPr marL="68580" marR="68580" marT="0" marB="0"/>
                </a:tc>
                <a:tc>
                  <a:txBody>
                    <a:bodyPr/>
                    <a:lstStyle/>
                    <a:p>
                      <a:r>
                        <a:rPr lang="en-ZA" sz="1200" kern="1200" dirty="0">
                          <a:solidFill>
                            <a:schemeClr val="dk1"/>
                          </a:solidFill>
                          <a:effectLst/>
                          <a:latin typeface="+mn-lt"/>
                          <a:ea typeface="+mn-ea"/>
                          <a:cs typeface="+mn-cs"/>
                        </a:rPr>
                        <a:t>3 workshops hosted were hosted as follows: </a:t>
                      </a:r>
                    </a:p>
                    <a:p>
                      <a:pPr lvl="0"/>
                      <a:r>
                        <a:rPr lang="en-ZA" sz="1200" kern="1200" dirty="0">
                          <a:solidFill>
                            <a:schemeClr val="dk1"/>
                          </a:solidFill>
                          <a:effectLst/>
                          <a:latin typeface="+mn-lt"/>
                          <a:ea typeface="+mn-ea"/>
                          <a:cs typeface="+mn-cs"/>
                        </a:rPr>
                        <a:t>1. 26 August 2021 Van Der Kloof , EC done by NYDA.</a:t>
                      </a:r>
                    </a:p>
                    <a:p>
                      <a:r>
                        <a:rPr lang="en-ZA" sz="1200" kern="1200" dirty="0">
                          <a:solidFill>
                            <a:schemeClr val="dk1"/>
                          </a:solidFill>
                          <a:effectLst/>
                          <a:latin typeface="+mn-lt"/>
                          <a:ea typeface="+mn-ea"/>
                          <a:cs typeface="+mn-cs"/>
                        </a:rPr>
                        <a:t> </a:t>
                      </a:r>
                    </a:p>
                    <a:p>
                      <a:r>
                        <a:rPr lang="en-ZA" sz="1200" kern="1200" dirty="0">
                          <a:solidFill>
                            <a:schemeClr val="dk1"/>
                          </a:solidFill>
                          <a:effectLst/>
                          <a:latin typeface="+mn-lt"/>
                          <a:ea typeface="+mn-ea"/>
                          <a:cs typeface="+mn-cs"/>
                        </a:rPr>
                        <a:t> 2. 21 September 2021 Kimberly, Northern  Cape with DOJCD and DBE </a:t>
                      </a:r>
                    </a:p>
                    <a:p>
                      <a:r>
                        <a:rPr lang="en-ZA" sz="1200" kern="1200" dirty="0">
                          <a:solidFill>
                            <a:schemeClr val="dk1"/>
                          </a:solidFill>
                          <a:effectLst/>
                          <a:latin typeface="+mn-lt"/>
                          <a:ea typeface="+mn-ea"/>
                          <a:cs typeface="+mn-cs"/>
                        </a:rPr>
                        <a:t>3. 22 September 2021 Mthatha, EC with DOJCD and DBE</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nSpc>
                          <a:spcPct val="150000"/>
                        </a:lnSpc>
                        <a:spcAft>
                          <a:spcPts val="0"/>
                        </a:spcAft>
                      </a:pPr>
                      <a:r>
                        <a:rPr lang="en-ZA" sz="1200" dirty="0">
                          <a:effectLst/>
                          <a:latin typeface="+mn-lt"/>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nSpc>
                          <a:spcPct val="150000"/>
                        </a:lnSpc>
                        <a:spcAft>
                          <a:spcPts val="0"/>
                        </a:spcAft>
                      </a:pPr>
                      <a:r>
                        <a:rPr lang="en-ZA" sz="1200" dirty="0">
                          <a:effectLst/>
                          <a:latin typeface="+mn-lt"/>
                          <a:ea typeface="Times New Roman" panose="02020603050405020304" pitchFamily="18" charset="0"/>
                          <a:cs typeface="Times New Roman" panose="02020603050405020304" pitchFamily="18" charset="0"/>
                        </a:rPr>
                        <a:t>-</a:t>
                      </a:r>
                      <a:endParaRPr lang="en-ZA" sz="12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
        <p:nvSpPr>
          <p:cNvPr id="4" name="Slide Number Placeholder 4"/>
          <p:cNvSpPr>
            <a:spLocks noGrp="1"/>
          </p:cNvSpPr>
          <p:nvPr>
            <p:ph type="sldNum" sz="quarter" idx="4"/>
          </p:nvPr>
        </p:nvSpPr>
        <p:spPr>
          <a:xfrm>
            <a:off x="8172400" y="6045393"/>
            <a:ext cx="720080" cy="407943"/>
          </a:xfrm>
        </p:spPr>
        <p:txBody>
          <a:bodyPr/>
          <a:lstStyle/>
          <a:p>
            <a:pPr algn="ctr"/>
            <a:r>
              <a:rPr lang="en-US" sz="900" b="1" dirty="0">
                <a:solidFill>
                  <a:schemeClr val="tx1"/>
                </a:solidFill>
              </a:rPr>
              <a:t>46</a:t>
            </a:r>
            <a:endParaRPr lang="en-ZA" sz="900" b="1" dirty="0">
              <a:solidFill>
                <a:schemeClr val="tx1"/>
              </a:solidFill>
            </a:endParaRPr>
          </a:p>
        </p:txBody>
      </p:sp>
    </p:spTree>
    <p:extLst>
      <p:ext uri="{BB962C8B-B14F-4D97-AF65-F5344CB8AC3E}">
        <p14:creationId xmlns:p14="http://schemas.microsoft.com/office/powerpoint/2010/main" xmlns="" val="56377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572"/>
            <a:ext cx="9144000" cy="877148"/>
          </a:xfrm>
        </p:spPr>
        <p:txBody>
          <a:bodyPr>
            <a:noAutofit/>
          </a:bodyPr>
          <a:lstStyle/>
          <a:p>
            <a:pPr algn="ctr"/>
            <a:r>
              <a:rPr lang="en-US" sz="2400" dirty="0">
                <a:solidFill>
                  <a:schemeClr val="accent6"/>
                </a:solidFill>
                <a:latin typeface="+mj-lt"/>
                <a:ea typeface="MS PGothic" pitchFamily="34" charset="-128"/>
                <a:cs typeface="Arial" pitchFamily="34" charset="0"/>
              </a:rPr>
              <a:t>PROGRAMME 4: HERITAGE PROMOTION AND PRESERVATION …CONT</a:t>
            </a:r>
            <a:endParaRPr lang="en-ZA" sz="24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29954807"/>
              </p:ext>
            </p:extLst>
          </p:nvPr>
        </p:nvGraphicFramePr>
        <p:xfrm>
          <a:off x="107504" y="845839"/>
          <a:ext cx="9013914" cy="5166472"/>
        </p:xfrm>
        <a:graphic>
          <a:graphicData uri="http://schemas.openxmlformats.org/drawingml/2006/table">
            <a:tbl>
              <a:tblPr firstRow="1" bandRow="1">
                <a:tableStyleId>{93296810-A885-4BE3-A3E7-6D5BEEA58F35}</a:tableStyleId>
              </a:tblPr>
              <a:tblGrid>
                <a:gridCol w="852073">
                  <a:extLst>
                    <a:ext uri="{9D8B030D-6E8A-4147-A177-3AD203B41FA5}">
                      <a16:colId xmlns:a16="http://schemas.microsoft.com/office/drawing/2014/main" xmlns="" val="2339556894"/>
                    </a:ext>
                  </a:extLst>
                </a:gridCol>
                <a:gridCol w="1571787">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860520">
                  <a:extLst>
                    <a:ext uri="{9D8B030D-6E8A-4147-A177-3AD203B41FA5}">
                      <a16:colId xmlns:a16="http://schemas.microsoft.com/office/drawing/2014/main" xmlns="" val="20002"/>
                    </a:ext>
                  </a:extLst>
                </a:gridCol>
                <a:gridCol w="1484219">
                  <a:extLst>
                    <a:ext uri="{9D8B030D-6E8A-4147-A177-3AD203B41FA5}">
                      <a16:colId xmlns:a16="http://schemas.microsoft.com/office/drawing/2014/main" xmlns="" val="20003"/>
                    </a:ext>
                  </a:extLst>
                </a:gridCol>
                <a:gridCol w="1975741">
                  <a:extLst>
                    <a:ext uri="{9D8B030D-6E8A-4147-A177-3AD203B41FA5}">
                      <a16:colId xmlns:a16="http://schemas.microsoft.com/office/drawing/2014/main" xmlns="" val="20004"/>
                    </a:ext>
                  </a:extLst>
                </a:gridCol>
                <a:gridCol w="1261462">
                  <a:extLst>
                    <a:ext uri="{9D8B030D-6E8A-4147-A177-3AD203B41FA5}">
                      <a16:colId xmlns:a16="http://schemas.microsoft.com/office/drawing/2014/main" xmlns="" val="34405635"/>
                    </a:ext>
                  </a:extLst>
                </a:gridCol>
              </a:tblGrid>
              <a:tr h="66288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272208">
                <a:tc>
                  <a:txBody>
                    <a:bodyPr/>
                    <a:lstStyle/>
                    <a:p>
                      <a:pPr>
                        <a:lnSpc>
                          <a:spcPct val="150000"/>
                        </a:lnSpc>
                      </a:pPr>
                      <a:r>
                        <a:rPr lang="en-ZA" sz="1400" dirty="0"/>
                        <a:t>HPP 4.7 </a:t>
                      </a:r>
                    </a:p>
                  </a:txBody>
                  <a:tcPr marL="68580" marR="68580" marT="0" marB="0"/>
                </a:tc>
                <a:tc>
                  <a:txBody>
                    <a:bodyPr/>
                    <a:lstStyle/>
                    <a:p>
                      <a:pPr>
                        <a:lnSpc>
                          <a:spcPct val="150000"/>
                        </a:lnSpc>
                      </a:pPr>
                      <a:r>
                        <a:rPr lang="en-ZA" sz="1400" dirty="0"/>
                        <a:t>Number of heritage legacy projects where exhibition content is developed</a:t>
                      </a:r>
                    </a:p>
                  </a:txBody>
                  <a:tcPr marL="68580" marR="68580" marT="0" marB="0"/>
                </a:tc>
                <a:tc>
                  <a:txBody>
                    <a:bodyPr/>
                    <a:lstStyle/>
                    <a:p>
                      <a:pPr>
                        <a:lnSpc>
                          <a:spcPct val="150000"/>
                        </a:lnSpc>
                      </a:pPr>
                      <a:r>
                        <a:rPr lang="en-ZA" sz="1400" dirty="0"/>
                        <a:t>3</a:t>
                      </a:r>
                    </a:p>
                  </a:txBody>
                  <a:tcPr marL="68580" marR="68580" marT="0" marB="0"/>
                </a:tc>
                <a:tc>
                  <a:txBody>
                    <a:bodyPr/>
                    <a:lstStyle/>
                    <a:p>
                      <a:pPr>
                        <a:lnSpc>
                          <a:spcPct val="150000"/>
                        </a:lnSpc>
                      </a:pPr>
                      <a:r>
                        <a:rPr lang="en-ZA" sz="1400" dirty="0"/>
                        <a:t>-</a:t>
                      </a:r>
                    </a:p>
                  </a:txBody>
                  <a:tcPr marL="68580" marR="68580" marT="0" marB="0"/>
                </a:tc>
                <a:tc>
                  <a:txBody>
                    <a:bodyPr/>
                    <a:lstStyle/>
                    <a:p>
                      <a:pPr>
                        <a:lnSpc>
                          <a:spcPct val="150000"/>
                        </a:lnSpc>
                      </a:pPr>
                      <a:r>
                        <a:rPr lang="en-ZA" sz="1400" dirty="0"/>
                        <a:t>No Reporting Required</a:t>
                      </a:r>
                    </a:p>
                    <a:p>
                      <a:pPr>
                        <a:lnSpc>
                          <a:spcPct val="150000"/>
                        </a:lnSpc>
                      </a:pPr>
                      <a:endParaRPr lang="en-ZA" sz="1400" dirty="0"/>
                    </a:p>
                  </a:txBody>
                  <a:tcPr marL="68580" marR="68580" marT="0" marB="0">
                    <a:solidFill>
                      <a:srgbClr val="00B0F0"/>
                    </a:solidFill>
                  </a:tcPr>
                </a:tc>
                <a:tc>
                  <a:txBody>
                    <a:bodyPr/>
                    <a:lstStyle/>
                    <a:p>
                      <a:pPr>
                        <a:lnSpc>
                          <a:spcPct val="150000"/>
                        </a:lnSpc>
                      </a:pPr>
                      <a:r>
                        <a:rPr lang="en-ZA" sz="1400" dirty="0"/>
                        <a:t>-</a:t>
                      </a:r>
                    </a:p>
                  </a:txBody>
                  <a:tcPr marL="68580" marR="68580" marT="0" marB="0">
                    <a:solidFill>
                      <a:schemeClr val="accent2">
                        <a:lumMod val="20000"/>
                        <a:lumOff val="80000"/>
                      </a:schemeClr>
                    </a:solidFill>
                  </a:tcPr>
                </a:tc>
                <a:tc>
                  <a:txBody>
                    <a:bodyPr/>
                    <a:lstStyle/>
                    <a:p>
                      <a:pPr>
                        <a:lnSpc>
                          <a:spcPct val="150000"/>
                        </a:lnSpc>
                      </a:pPr>
                      <a:r>
                        <a:rPr lang="en-ZA" sz="1400" dirty="0"/>
                        <a:t>-</a:t>
                      </a:r>
                    </a:p>
                  </a:txBody>
                  <a:tcPr marL="68580" marR="68580" marT="0" marB="0">
                    <a:solidFill>
                      <a:schemeClr val="accent2">
                        <a:lumMod val="20000"/>
                        <a:lumOff val="80000"/>
                      </a:schemeClr>
                    </a:solidFill>
                  </a:tcPr>
                </a:tc>
                <a:extLst>
                  <a:ext uri="{0D108BD9-81ED-4DB2-BD59-A6C34878D82A}">
                    <a16:rowId xmlns:a16="http://schemas.microsoft.com/office/drawing/2014/main" xmlns="" val="10002"/>
                  </a:ext>
                </a:extLst>
              </a:tr>
              <a:tr h="2903391">
                <a:tc>
                  <a:txBody>
                    <a:bodyPr/>
                    <a:lstStyle/>
                    <a:p>
                      <a:pPr marL="0" algn="l" defTabSz="914400" rtl="0" eaLnBrk="1" latinLnBrk="0" hangingPunct="1">
                        <a:lnSpc>
                          <a:spcPct val="150000"/>
                        </a:lnSpc>
                        <a:spcAft>
                          <a:spcPts val="0"/>
                        </a:spcAft>
                      </a:pPr>
                      <a:r>
                        <a:rPr lang="en-GB" sz="1400" kern="1200" dirty="0">
                          <a:effectLst/>
                          <a:latin typeface="+mn-lt"/>
                        </a:rPr>
                        <a:t>HPP</a:t>
                      </a:r>
                      <a:r>
                        <a:rPr lang="en-GB" sz="1400" kern="1200" baseline="0" dirty="0">
                          <a:effectLst/>
                          <a:latin typeface="+mn-lt"/>
                        </a:rPr>
                        <a:t> 4.8</a:t>
                      </a:r>
                      <a:endParaRPr lang="en-GB" sz="1400" kern="1200" dirty="0">
                        <a:solidFill>
                          <a:srgbClr val="000000"/>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Calibri" panose="020F0502020204030204" pitchFamily="34" charset="0"/>
                          <a:cs typeface="Times New Roman" panose="02020603050405020304" pitchFamily="18" charset="0"/>
                        </a:rPr>
                        <a:t>Number of progress reports on resistance and liberation heritage route sites.</a:t>
                      </a:r>
                      <a:endParaRPr lang="en-ZA" sz="14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ZA" sz="14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solidFill>
                            <a:srgbClr val="000000"/>
                          </a:solidFill>
                          <a:effectLst/>
                          <a:latin typeface="Calibri" panose="020F0502020204030204" pitchFamily="34" charset="0"/>
                          <a:cs typeface="Times New Roman" panose="02020603050405020304" pitchFamily="18" charset="0"/>
                        </a:rPr>
                        <a:t>-</a:t>
                      </a:r>
                      <a:endParaRPr lang="en-ZA" sz="14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Reporting Required</a:t>
                      </a:r>
                      <a:endParaRPr lang="en-ZA" sz="1400" dirty="0">
                        <a:effectLst/>
                        <a:latin typeface="Calibri" panose="020F0502020204030204" pitchFamily="34" charset="0"/>
                        <a:cs typeface="Times New Roman" panose="02020603050405020304" pitchFamily="18" charset="0"/>
                      </a:endParaRPr>
                    </a:p>
                    <a:p>
                      <a:pPr>
                        <a:lnSpc>
                          <a:spcPct val="150000"/>
                        </a:lnSpc>
                        <a:spcAft>
                          <a:spcPts val="0"/>
                        </a:spcAft>
                      </a:pPr>
                      <a:r>
                        <a:rPr lang="en-Z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nSpc>
                          <a:spcPct val="150000"/>
                        </a:lnSpc>
                        <a:spcAft>
                          <a:spcPts val="0"/>
                        </a:spcAft>
                      </a:pPr>
                      <a:r>
                        <a:rPr lang="en-ZA" sz="1400" dirty="0">
                          <a:effectLst/>
                          <a:latin typeface="Calibri" panose="020F0502020204030204" pitchFamily="34" charset="0"/>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nSpc>
                          <a:spcPct val="150000"/>
                        </a:lnSpc>
                        <a:spcAft>
                          <a:spcPts val="0"/>
                        </a:spcAft>
                      </a:pPr>
                      <a:r>
                        <a:rPr lang="en-ZA" sz="1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ZA" sz="1400" dirty="0">
                        <a:effectLst/>
                        <a:latin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4183554344"/>
                  </a:ext>
                </a:extLst>
              </a:tr>
            </a:tbl>
          </a:graphicData>
        </a:graphic>
      </p:graphicFrame>
      <p:sp>
        <p:nvSpPr>
          <p:cNvPr id="4" name="Slide Number Placeholder 4"/>
          <p:cNvSpPr>
            <a:spLocks noGrp="1"/>
          </p:cNvSpPr>
          <p:nvPr>
            <p:ph type="sldNum" sz="quarter" idx="4"/>
          </p:nvPr>
        </p:nvSpPr>
        <p:spPr>
          <a:xfrm>
            <a:off x="8172400" y="6045393"/>
            <a:ext cx="609600" cy="365125"/>
          </a:xfrm>
        </p:spPr>
        <p:txBody>
          <a:bodyPr/>
          <a:lstStyle/>
          <a:p>
            <a:pPr algn="ctr"/>
            <a:r>
              <a:rPr lang="en-US" sz="900" b="1" dirty="0">
                <a:solidFill>
                  <a:schemeClr val="tx1"/>
                </a:solidFill>
              </a:rPr>
              <a:t>47</a:t>
            </a:r>
            <a:endParaRPr lang="en-ZA" sz="900" b="1" dirty="0">
              <a:solidFill>
                <a:schemeClr val="tx1"/>
              </a:solidFill>
            </a:endParaRPr>
          </a:p>
        </p:txBody>
      </p:sp>
    </p:spTree>
    <p:extLst>
      <p:ext uri="{BB962C8B-B14F-4D97-AF65-F5344CB8AC3E}">
        <p14:creationId xmlns:p14="http://schemas.microsoft.com/office/powerpoint/2010/main" xmlns="" val="20951585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44624"/>
            <a:ext cx="8928992" cy="504056"/>
          </a:xfrm>
        </p:spPr>
        <p:txBody>
          <a:bodyPr>
            <a:noAutofit/>
          </a:bodyPr>
          <a:lstStyle/>
          <a:p>
            <a:pPr algn="ctr"/>
            <a:r>
              <a:rPr lang="en-US" sz="2000" dirty="0">
                <a:solidFill>
                  <a:schemeClr val="accent6"/>
                </a:solidFill>
                <a:latin typeface="+mj-lt"/>
                <a:ea typeface="MS PGothic" pitchFamily="34" charset="-128"/>
                <a:cs typeface="Arial" pitchFamily="34" charset="0"/>
              </a:rPr>
              <a:t>PROGRAMME 4: HERITAGE PROMOTION AND PRESERVATION …CONT</a:t>
            </a:r>
            <a:endParaRPr lang="en-ZA" sz="20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09789933"/>
              </p:ext>
            </p:extLst>
          </p:nvPr>
        </p:nvGraphicFramePr>
        <p:xfrm>
          <a:off x="0" y="692696"/>
          <a:ext cx="9111149" cy="5026854"/>
        </p:xfrm>
        <a:graphic>
          <a:graphicData uri="http://schemas.openxmlformats.org/drawingml/2006/table">
            <a:tbl>
              <a:tblPr firstRow="1" bandRow="1">
                <a:tableStyleId>{93296810-A885-4BE3-A3E7-6D5BEEA58F35}</a:tableStyleId>
              </a:tblPr>
              <a:tblGrid>
                <a:gridCol w="851855">
                  <a:extLst>
                    <a:ext uri="{9D8B030D-6E8A-4147-A177-3AD203B41FA5}">
                      <a16:colId xmlns:a16="http://schemas.microsoft.com/office/drawing/2014/main" xmlns="" val="2339556894"/>
                    </a:ext>
                  </a:extLst>
                </a:gridCol>
                <a:gridCol w="1444450">
                  <a:extLst>
                    <a:ext uri="{9D8B030D-6E8A-4147-A177-3AD203B41FA5}">
                      <a16:colId xmlns:a16="http://schemas.microsoft.com/office/drawing/2014/main" xmlns="" val="20000"/>
                    </a:ext>
                  </a:extLst>
                </a:gridCol>
                <a:gridCol w="1074080">
                  <a:extLst>
                    <a:ext uri="{9D8B030D-6E8A-4147-A177-3AD203B41FA5}">
                      <a16:colId xmlns:a16="http://schemas.microsoft.com/office/drawing/2014/main" xmlns="" val="20001"/>
                    </a:ext>
                  </a:extLst>
                </a:gridCol>
                <a:gridCol w="1129607">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gridCol w="1512168">
                  <a:extLst>
                    <a:ext uri="{9D8B030D-6E8A-4147-A177-3AD203B41FA5}">
                      <a16:colId xmlns:a16="http://schemas.microsoft.com/office/drawing/2014/main" xmlns="" val="20004"/>
                    </a:ext>
                  </a:extLst>
                </a:gridCol>
                <a:gridCol w="1154773">
                  <a:extLst>
                    <a:ext uri="{9D8B030D-6E8A-4147-A177-3AD203B41FA5}">
                      <a16:colId xmlns:a16="http://schemas.microsoft.com/office/drawing/2014/main" xmlns="" val="34405635"/>
                    </a:ext>
                  </a:extLst>
                </a:gridCol>
              </a:tblGrid>
              <a:tr h="53850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1060145">
                <a:tc>
                  <a:txBody>
                    <a:bodyPr/>
                    <a:lstStyle/>
                    <a:p>
                      <a:pPr marL="0" algn="l" defTabSz="914400" rtl="0" eaLnBrk="1" latinLnBrk="0" hangingPunct="1">
                        <a:lnSpc>
                          <a:spcPct val="100000"/>
                        </a:lnSpc>
                        <a:spcAft>
                          <a:spcPts val="0"/>
                        </a:spcAft>
                      </a:pPr>
                      <a:r>
                        <a:rPr lang="en-GB" sz="1400" kern="1200" dirty="0">
                          <a:solidFill>
                            <a:srgbClr val="000000"/>
                          </a:solidFill>
                          <a:effectLst/>
                          <a:latin typeface="+mn-lt"/>
                          <a:ea typeface="Calibri" panose="020F0502020204030204" pitchFamily="34" charset="0"/>
                          <a:cs typeface="Arial" panose="020B0604020202020204" pitchFamily="34" charset="0"/>
                        </a:rPr>
                        <a:t>HPP 4.9</a:t>
                      </a:r>
                    </a:p>
                  </a:txBody>
                  <a:tcPr marL="68580" marR="68580" marT="0" marB="0"/>
                </a:tc>
                <a:tc>
                  <a:txBody>
                    <a:bodyPr/>
                    <a:lstStyle/>
                    <a:p>
                      <a:pPr algn="just">
                        <a:lnSpc>
                          <a:spcPct val="150000"/>
                        </a:lnSpc>
                        <a:spcAft>
                          <a:spcPts val="0"/>
                        </a:spcAft>
                      </a:pPr>
                      <a:r>
                        <a:rPr lang="en-ZA" sz="1400" dirty="0">
                          <a:solidFill>
                            <a:srgbClr val="000000"/>
                          </a:solidFill>
                          <a:effectLst/>
                          <a:latin typeface="+mn-lt"/>
                          <a:cs typeface="Times New Roman" panose="02020603050405020304" pitchFamily="18" charset="0"/>
                        </a:rPr>
                        <a:t>Number of records digitised.</a:t>
                      </a:r>
                      <a:endParaRPr lang="en-ZA" sz="1400" dirty="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180</a:t>
                      </a:r>
                      <a:endParaRPr lang="en-ZA" sz="1400" dirty="0">
                        <a:effectLst/>
                        <a:latin typeface="+mn-lt"/>
                        <a:cs typeface="Times New Roman" panose="02020603050405020304" pitchFamily="18" charset="0"/>
                      </a:endParaRPr>
                    </a:p>
                    <a:p>
                      <a:pPr algn="just">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(100 treason trial</a:t>
                      </a:r>
                      <a:endParaRPr lang="en-ZA" sz="1400" dirty="0">
                        <a:effectLst/>
                        <a:latin typeface="+mn-lt"/>
                        <a:cs typeface="Times New Roman" panose="02020603050405020304" pitchFamily="18" charset="0"/>
                      </a:endParaRPr>
                    </a:p>
                    <a:p>
                      <a:pPr algn="just">
                        <a:lnSpc>
                          <a:spcPct val="150000"/>
                        </a:lnSpc>
                        <a:spcAft>
                          <a:spcPts val="0"/>
                        </a:spcAft>
                      </a:pPr>
                      <a:r>
                        <a:rPr lang="en-ZA" sz="1400" dirty="0" err="1">
                          <a:solidFill>
                            <a:srgbClr val="000000"/>
                          </a:solidFill>
                          <a:effectLst/>
                          <a:latin typeface="+mn-lt"/>
                          <a:ea typeface="Times New Roman" panose="02020603050405020304" pitchFamily="18" charset="0"/>
                          <a:cs typeface="Times New Roman" panose="02020603050405020304" pitchFamily="18" charset="0"/>
                        </a:rPr>
                        <a:t>dictabelts</a:t>
                      </a:r>
                      <a:r>
                        <a:rPr lang="en-ZA" sz="1400" dirty="0">
                          <a:solidFill>
                            <a:srgbClr val="000000"/>
                          </a:solidFill>
                          <a:effectLst/>
                          <a:latin typeface="+mn-lt"/>
                          <a:ea typeface="Times New Roman" panose="02020603050405020304" pitchFamily="18" charset="0"/>
                          <a:cs typeface="Times New Roman" panose="02020603050405020304" pitchFamily="18" charset="0"/>
                        </a:rPr>
                        <a:t> &amp; 80</a:t>
                      </a:r>
                      <a:endParaRPr lang="en-ZA" sz="1400" dirty="0">
                        <a:effectLst/>
                        <a:latin typeface="+mn-lt"/>
                        <a:cs typeface="Times New Roman" panose="02020603050405020304" pitchFamily="18" charset="0"/>
                      </a:endParaRPr>
                    </a:p>
                    <a:p>
                      <a:pPr algn="just">
                        <a:lnSpc>
                          <a:spcPct val="150000"/>
                        </a:lnSpc>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TRC audio tapes)</a:t>
                      </a:r>
                      <a:endParaRPr lang="en-ZA" sz="1400" dirty="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mn-lt"/>
                          <a:cs typeface="Times New Roman" panose="02020603050405020304" pitchFamily="18" charset="0"/>
                        </a:rPr>
                        <a:t>25 treason trial</a:t>
                      </a:r>
                      <a:endParaRPr lang="en-ZA" sz="1400" dirty="0">
                        <a:effectLst/>
                        <a:latin typeface="+mn-lt"/>
                        <a:cs typeface="Times New Roman" panose="02020603050405020304" pitchFamily="18" charset="0"/>
                      </a:endParaRPr>
                    </a:p>
                    <a:p>
                      <a:pPr algn="just">
                        <a:lnSpc>
                          <a:spcPct val="150000"/>
                        </a:lnSpc>
                        <a:spcAft>
                          <a:spcPts val="0"/>
                        </a:spcAft>
                      </a:pPr>
                      <a:r>
                        <a:rPr lang="en-ZA" sz="1400" dirty="0" err="1">
                          <a:solidFill>
                            <a:srgbClr val="000000"/>
                          </a:solidFill>
                          <a:effectLst/>
                          <a:latin typeface="+mn-lt"/>
                          <a:cs typeface="Times New Roman" panose="02020603050405020304" pitchFamily="18" charset="0"/>
                        </a:rPr>
                        <a:t>Dictabelts</a:t>
                      </a:r>
                      <a:endParaRPr lang="en-ZA" sz="1400" dirty="0">
                        <a:effectLst/>
                        <a:latin typeface="+mn-lt"/>
                        <a:cs typeface="Times New Roman" panose="02020603050405020304" pitchFamily="18" charset="0"/>
                      </a:endParaRPr>
                    </a:p>
                    <a:p>
                      <a:pPr algn="just">
                        <a:lnSpc>
                          <a:spcPct val="150000"/>
                        </a:lnSpc>
                        <a:spcAft>
                          <a:spcPts val="0"/>
                        </a:spcAft>
                      </a:pPr>
                      <a:r>
                        <a:rPr lang="en-ZA" sz="1400" dirty="0">
                          <a:solidFill>
                            <a:srgbClr val="000000"/>
                          </a:solidFill>
                          <a:effectLst/>
                          <a:latin typeface="+mn-lt"/>
                          <a:cs typeface="Times New Roman" panose="02020603050405020304" pitchFamily="18" charset="0"/>
                        </a:rPr>
                        <a:t> </a:t>
                      </a:r>
                      <a:endParaRPr lang="en-ZA" sz="1400" dirty="0">
                        <a:effectLst/>
                        <a:latin typeface="+mn-lt"/>
                        <a:cs typeface="Times New Roman" panose="02020603050405020304" pitchFamily="18" charset="0"/>
                      </a:endParaRPr>
                    </a:p>
                    <a:p>
                      <a:pPr algn="just">
                        <a:lnSpc>
                          <a:spcPct val="150000"/>
                        </a:lnSpc>
                        <a:spcAft>
                          <a:spcPts val="0"/>
                        </a:spcAft>
                      </a:pPr>
                      <a:r>
                        <a:rPr lang="en-ZA" sz="1400" dirty="0">
                          <a:solidFill>
                            <a:srgbClr val="000000"/>
                          </a:solidFill>
                          <a:effectLst/>
                          <a:latin typeface="+mn-lt"/>
                          <a:cs typeface="Times New Roman" panose="02020603050405020304" pitchFamily="18" charset="0"/>
                        </a:rPr>
                        <a:t>20 TRC audio tapes</a:t>
                      </a:r>
                      <a:endParaRPr lang="en-ZA" sz="1400" dirty="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104 Treason Trial </a:t>
                      </a:r>
                      <a:r>
                        <a:rPr lang="en-ZA" sz="1400" dirty="0" err="1">
                          <a:effectLst/>
                          <a:latin typeface="+mn-lt"/>
                          <a:ea typeface="Arial Narrow" panose="020B0606020202030204" pitchFamily="34" charset="0"/>
                          <a:cs typeface="Times New Roman" panose="02020603050405020304" pitchFamily="18" charset="0"/>
                        </a:rPr>
                        <a:t>Dictabelts</a:t>
                      </a:r>
                      <a:r>
                        <a:rPr lang="en-ZA" sz="1400" dirty="0">
                          <a:effectLst/>
                          <a:latin typeface="+mn-lt"/>
                          <a:ea typeface="Arial Narrow" panose="020B0606020202030204" pitchFamily="34" charset="0"/>
                          <a:cs typeface="Times New Roman" panose="02020603050405020304" pitchFamily="18" charset="0"/>
                        </a:rPr>
                        <a:t> Digitised</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400" dirty="0">
                          <a:effectLst/>
                          <a:latin typeface="+mn-lt"/>
                          <a:ea typeface="Arial Narrow" panose="020B0606020202030204" pitchFamily="34" charset="0"/>
                          <a:cs typeface="Times New Roman" panose="02020603050405020304" pitchFamily="18" charset="0"/>
                        </a:rPr>
                        <a:t>32 Truth </a:t>
                      </a:r>
                      <a:r>
                        <a:rPr lang="en-US" sz="1400" dirty="0">
                          <a:effectLst/>
                          <a:latin typeface="+mn-lt"/>
                          <a:ea typeface="Arial Narrow" panose="020B0606020202030204" pitchFamily="34" charset="0"/>
                          <a:cs typeface="Times New Roman" panose="02020603050405020304" pitchFamily="18" charset="0"/>
                        </a:rPr>
                        <a:t>and Reconciliation (TRC) Audio Tapes.</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US" sz="1400" dirty="0">
                          <a:effectLst/>
                          <a:latin typeface="+mn-lt"/>
                          <a:ea typeface="Arial Narrow" panose="020B0606020202030204" pitchFamily="34"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US" sz="1400" dirty="0">
                          <a:effectLst/>
                          <a:latin typeface="+mn-lt"/>
                          <a:ea typeface="Arial Narrow" panose="020B0606020202030204" pitchFamily="34" charset="0"/>
                          <a:cs typeface="Times New Roman" panose="02020603050405020304" pitchFamily="18" charset="0"/>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US" sz="1400" dirty="0">
                          <a:effectLst/>
                          <a:latin typeface="+mn-lt"/>
                          <a:ea typeface="Arial Narrow" panose="020B0606020202030204" pitchFamily="34" charset="0"/>
                          <a:cs typeface="Times New Roman" panose="02020603050405020304" pitchFamily="18" charset="0"/>
                        </a:rPr>
                        <a:t>The over achievement is as a result of the involvement and work done by the PESP Interns.</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ZA" sz="1400" dirty="0">
                          <a:effectLst/>
                          <a:latin typeface="+mn-lt"/>
                          <a:cs typeface="Times New Roman" panose="02020603050405020304" pitchFamily="18" charset="0"/>
                        </a:rPr>
                        <a:t> </a:t>
                      </a: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a:t>
                      </a:r>
                      <a:endParaRPr lang="en-ZA" sz="14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794320626"/>
                  </a:ext>
                </a:extLst>
              </a:tr>
              <a:tr h="721093">
                <a:tc>
                  <a:txBody>
                    <a:bodyPr/>
                    <a:lstStyle/>
                    <a:p>
                      <a:pPr marL="0" algn="l" defTabSz="914400" rtl="0" eaLnBrk="1" latinLnBrk="0" hangingPunct="1">
                        <a:lnSpc>
                          <a:spcPct val="100000"/>
                        </a:lnSpc>
                        <a:spcAft>
                          <a:spcPts val="0"/>
                        </a:spcAft>
                      </a:pPr>
                      <a:r>
                        <a:rPr lang="en-GB" sz="1400" kern="1200" dirty="0">
                          <a:solidFill>
                            <a:srgbClr val="000000"/>
                          </a:solidFill>
                          <a:effectLst/>
                          <a:latin typeface="+mn-lt"/>
                          <a:ea typeface="Calibri" panose="020F0502020204030204" pitchFamily="34" charset="0"/>
                          <a:cs typeface="Arial" panose="020B0604020202020204" pitchFamily="34" charset="0"/>
                        </a:rPr>
                        <a:t>HPP 4.10</a:t>
                      </a:r>
                    </a:p>
                  </a:txBody>
                  <a:tcPr marL="68580" marR="68580" marT="0" marB="0"/>
                </a:tc>
                <a:tc>
                  <a:txBody>
                    <a:bodyPr/>
                    <a:lstStyle/>
                    <a:p>
                      <a:pPr algn="just">
                        <a:lnSpc>
                          <a:spcPct val="150000"/>
                        </a:lnSpc>
                        <a:spcAft>
                          <a:spcPts val="0"/>
                        </a:spcAft>
                      </a:pPr>
                      <a:r>
                        <a:rPr lang="en-ZA" sz="1400">
                          <a:solidFill>
                            <a:srgbClr val="000000"/>
                          </a:solidFill>
                          <a:effectLst/>
                          <a:latin typeface="+mn-lt"/>
                          <a:cs typeface="Times New Roman" panose="02020603050405020304" pitchFamily="18" charset="0"/>
                        </a:rPr>
                        <a:t>Number of newly built and/or modular libraries supported financially per year.</a:t>
                      </a:r>
                      <a:endParaRPr lang="en-ZA" sz="140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a:solidFill>
                            <a:srgbClr val="000000"/>
                          </a:solidFill>
                          <a:effectLst/>
                          <a:latin typeface="+mn-lt"/>
                          <a:ea typeface="Times New Roman" panose="02020603050405020304" pitchFamily="18" charset="0"/>
                          <a:cs typeface="Times New Roman" panose="02020603050405020304" pitchFamily="18" charset="0"/>
                        </a:rPr>
                        <a:t>26</a:t>
                      </a:r>
                      <a:endParaRPr lang="en-ZA" sz="140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solidFill>
                            <a:srgbClr val="000000"/>
                          </a:solidFill>
                          <a:effectLst/>
                          <a:latin typeface="+mn-lt"/>
                          <a:cs typeface="Times New Roman" panose="02020603050405020304" pitchFamily="18" charset="0"/>
                        </a:rPr>
                        <a:t>26</a:t>
                      </a:r>
                      <a:endParaRPr lang="en-ZA" sz="1400" dirty="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dirty="0">
                          <a:effectLst/>
                          <a:latin typeface="+mn-lt"/>
                          <a:ea typeface="Arial Narrow" panose="020B0606020202030204" pitchFamily="34" charset="0"/>
                          <a:cs typeface="Times New Roman" panose="02020603050405020304" pitchFamily="18" charset="0"/>
                        </a:rPr>
                        <a:t>26 newly built and/or modular libraries were financially supported. </a:t>
                      </a:r>
                      <a:endParaRPr lang="en-ZA" sz="1400" dirty="0">
                        <a:effectLst/>
                        <a:latin typeface="+mn-lt"/>
                        <a:ea typeface="Calibri" panose="020F0502020204030204" pitchFamily="34" charset="0"/>
                        <a:cs typeface="Times New Roman" panose="02020603050405020304" pitchFamily="18" charset="0"/>
                      </a:endParaRPr>
                    </a:p>
                    <a:p>
                      <a:pPr algn="just">
                        <a:lnSpc>
                          <a:spcPct val="150000"/>
                        </a:lnSpc>
                        <a:spcAft>
                          <a:spcPts val="0"/>
                        </a:spcAft>
                      </a:pPr>
                      <a:r>
                        <a:rPr lang="en-US" sz="1400" dirty="0">
                          <a:effectLst/>
                          <a:latin typeface="+mn-lt"/>
                          <a:ea typeface="Arial Narrow" panose="020B0606020202030204" pitchFamily="34" charset="0"/>
                          <a:cs typeface="Times New Roman" panose="02020603050405020304" pitchFamily="18" charset="0"/>
                        </a:rPr>
                        <a:t>The second transfer of</a:t>
                      </a:r>
                      <a:r>
                        <a:rPr lang="en-US" sz="1400" dirty="0">
                          <a:effectLst/>
                          <a:latin typeface="+mn-lt"/>
                          <a:cs typeface="Times New Roman" panose="02020603050405020304" pitchFamily="18" charset="0"/>
                        </a:rPr>
                        <a:t> </a:t>
                      </a:r>
                      <a:r>
                        <a:rPr lang="en-ZA" sz="1400" dirty="0">
                          <a:effectLst/>
                          <a:latin typeface="+mn-lt"/>
                          <a:ea typeface="Arial Narrow" panose="020B0606020202030204" pitchFamily="34" charset="0"/>
                          <a:cs typeface="Times New Roman" panose="02020603050405020304" pitchFamily="18" charset="0"/>
                        </a:rPr>
                        <a:t>R518 453 000.00 </a:t>
                      </a:r>
                      <a:r>
                        <a:rPr lang="en-US" sz="1400" dirty="0">
                          <a:effectLst/>
                          <a:latin typeface="+mn-lt"/>
                          <a:ea typeface="Arial Narrow" panose="020B0606020202030204" pitchFamily="34" charset="0"/>
                          <a:cs typeface="Times New Roman" panose="02020603050405020304" pitchFamily="18" charset="0"/>
                        </a:rPr>
                        <a:t>was paid to Provinces on 16 July 2021</a:t>
                      </a:r>
                      <a:endParaRPr lang="en-ZA" sz="1400" dirty="0">
                        <a:effectLst/>
                        <a:latin typeface="+mn-lt"/>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ZA" sz="1400" dirty="0">
                          <a:effectLst/>
                          <a:latin typeface="+mn-lt"/>
                          <a:cs typeface="Times New Roman" panose="02020603050405020304" pitchFamily="18" charset="0"/>
                        </a:rPr>
                        <a:t>-</a:t>
                      </a:r>
                    </a:p>
                  </a:txBody>
                  <a:tcPr marL="68580" marR="68580" marT="0" marB="0">
                    <a:solidFill>
                      <a:schemeClr val="accent2">
                        <a:lumMod val="20000"/>
                        <a:lumOff val="80000"/>
                      </a:schemeClr>
                    </a:solidFill>
                  </a:tcPr>
                </a:tc>
                <a:tc>
                  <a:txBody>
                    <a:bodyPr/>
                    <a:lstStyle/>
                    <a:p>
                      <a:pPr algn="just">
                        <a:lnSpc>
                          <a:spcPct val="150000"/>
                        </a:lnSpc>
                        <a:spcAft>
                          <a:spcPts val="0"/>
                        </a:spcAft>
                      </a:pPr>
                      <a:r>
                        <a:rPr lang="en-ZA" sz="1400" dirty="0">
                          <a:effectLst/>
                          <a:latin typeface="+mn-lt"/>
                          <a:ea typeface="Times New Roman" panose="02020603050405020304" pitchFamily="18" charset="0"/>
                          <a:cs typeface="Times New Roman" panose="02020603050405020304" pitchFamily="18" charset="0"/>
                        </a:rPr>
                        <a:t>-</a:t>
                      </a:r>
                      <a:endParaRPr lang="en-ZA" sz="14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2702681758"/>
                  </a:ext>
                </a:extLst>
              </a:tr>
            </a:tbl>
          </a:graphicData>
        </a:graphic>
      </p:graphicFrame>
      <p:sp>
        <p:nvSpPr>
          <p:cNvPr id="4" name="Slide Number Placeholder 4"/>
          <p:cNvSpPr>
            <a:spLocks noGrp="1"/>
          </p:cNvSpPr>
          <p:nvPr>
            <p:ph type="sldNum" sz="quarter" idx="4"/>
          </p:nvPr>
        </p:nvSpPr>
        <p:spPr>
          <a:xfrm>
            <a:off x="8172400" y="6045393"/>
            <a:ext cx="609600" cy="365125"/>
          </a:xfrm>
        </p:spPr>
        <p:txBody>
          <a:bodyPr/>
          <a:lstStyle/>
          <a:p>
            <a:pPr algn="ctr"/>
            <a:r>
              <a:rPr lang="en-US" sz="900" b="1" dirty="0">
                <a:solidFill>
                  <a:schemeClr val="tx1"/>
                </a:solidFill>
              </a:rPr>
              <a:t>48</a:t>
            </a:r>
            <a:endParaRPr lang="en-ZA" sz="900" b="1" dirty="0">
              <a:solidFill>
                <a:schemeClr val="tx1"/>
              </a:solidFill>
            </a:endParaRPr>
          </a:p>
        </p:txBody>
      </p:sp>
    </p:spTree>
    <p:extLst>
      <p:ext uri="{BB962C8B-B14F-4D97-AF65-F5344CB8AC3E}">
        <p14:creationId xmlns:p14="http://schemas.microsoft.com/office/powerpoint/2010/main" xmlns="" val="908853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44624"/>
            <a:ext cx="8928992" cy="504056"/>
          </a:xfrm>
        </p:spPr>
        <p:txBody>
          <a:bodyPr>
            <a:noAutofit/>
          </a:bodyPr>
          <a:lstStyle/>
          <a:p>
            <a:pPr algn="ctr"/>
            <a:r>
              <a:rPr lang="en-US" sz="2000" dirty="0">
                <a:solidFill>
                  <a:schemeClr val="accent6"/>
                </a:solidFill>
                <a:latin typeface="+mj-lt"/>
                <a:ea typeface="MS PGothic" pitchFamily="34" charset="-128"/>
                <a:cs typeface="Arial" pitchFamily="34" charset="0"/>
              </a:rPr>
              <a:t>PROGRAMME 4: HERITAGE PROMOTION AND PRESERVATION …CONT</a:t>
            </a:r>
            <a:endParaRPr lang="en-ZA" sz="2000" dirty="0">
              <a:solidFill>
                <a:schemeClr val="accent6"/>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34422726"/>
              </p:ext>
            </p:extLst>
          </p:nvPr>
        </p:nvGraphicFramePr>
        <p:xfrm>
          <a:off x="43484" y="429702"/>
          <a:ext cx="9111149" cy="5349077"/>
        </p:xfrm>
        <a:graphic>
          <a:graphicData uri="http://schemas.openxmlformats.org/drawingml/2006/table">
            <a:tbl>
              <a:tblPr firstRow="1" bandRow="1">
                <a:tableStyleId>{93296810-A885-4BE3-A3E7-6D5BEEA58F35}</a:tableStyleId>
              </a:tblPr>
              <a:tblGrid>
                <a:gridCol w="851855">
                  <a:extLst>
                    <a:ext uri="{9D8B030D-6E8A-4147-A177-3AD203B41FA5}">
                      <a16:colId xmlns:a16="http://schemas.microsoft.com/office/drawing/2014/main" xmlns="" val="2339556894"/>
                    </a:ext>
                  </a:extLst>
                </a:gridCol>
                <a:gridCol w="1444450">
                  <a:extLst>
                    <a:ext uri="{9D8B030D-6E8A-4147-A177-3AD203B41FA5}">
                      <a16:colId xmlns:a16="http://schemas.microsoft.com/office/drawing/2014/main" xmlns="" val="20000"/>
                    </a:ext>
                  </a:extLst>
                </a:gridCol>
                <a:gridCol w="1074080">
                  <a:extLst>
                    <a:ext uri="{9D8B030D-6E8A-4147-A177-3AD203B41FA5}">
                      <a16:colId xmlns:a16="http://schemas.microsoft.com/office/drawing/2014/main" xmlns="" val="20001"/>
                    </a:ext>
                  </a:extLst>
                </a:gridCol>
                <a:gridCol w="697559">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1728192">
                  <a:extLst>
                    <a:ext uri="{9D8B030D-6E8A-4147-A177-3AD203B41FA5}">
                      <a16:colId xmlns:a16="http://schemas.microsoft.com/office/drawing/2014/main" xmlns="" val="20004"/>
                    </a:ext>
                  </a:extLst>
                </a:gridCol>
                <a:gridCol w="1874853">
                  <a:extLst>
                    <a:ext uri="{9D8B030D-6E8A-4147-A177-3AD203B41FA5}">
                      <a16:colId xmlns:a16="http://schemas.microsoft.com/office/drawing/2014/main" xmlns="" val="34405635"/>
                    </a:ext>
                  </a:extLst>
                </a:gridCol>
              </a:tblGrid>
              <a:tr h="50731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INDICATOR CODE/NO.</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PERFORMANCE INDICATOR</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a:ln>
                            <a:noFill/>
                          </a:ln>
                          <a:effectLst/>
                          <a:latin typeface="+mn-lt"/>
                        </a:rPr>
                        <a:t>2021/22 ANNUAL TARGET </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kern="1200" cap="none" spc="0" normalizeH="0" baseline="0" noProof="0" dirty="0">
                          <a:ln>
                            <a:noFill/>
                          </a:ln>
                          <a:effectLst/>
                          <a:uLnTx/>
                          <a:uFillTx/>
                          <a:latin typeface="+mn-lt"/>
                        </a:rPr>
                        <a:t>2nd  </a:t>
                      </a:r>
                      <a:r>
                        <a:rPr kumimoji="0" lang="en-US" sz="1000" u="none" strike="noStrike" cap="none" normalizeH="0" baseline="0" dirty="0">
                          <a:ln>
                            <a:noFill/>
                          </a:ln>
                          <a:effectLst/>
                          <a:latin typeface="+mn-lt"/>
                        </a:rPr>
                        <a:t> QUARTER TARGET</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SEP 2021</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REASON FOR DEVIATION</a:t>
                      </a:r>
                      <a:endParaRPr kumimoji="0" lang="en-US" sz="1000" b="1" i="0" u="none" strike="noStrike" cap="none" normalizeH="0" baseline="0" dirty="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a:ln>
                            <a:noFill/>
                          </a:ln>
                          <a:effectLst/>
                          <a:latin typeface="+mn-lt"/>
                        </a:rPr>
                        <a:t>CORRECTIVE ACTION </a:t>
                      </a:r>
                    </a:p>
                  </a:txBody>
                  <a:tcPr marL="91433" marR="91433" marT="44547" marB="44547" horzOverflow="overflow"/>
                </a:tc>
                <a:extLst>
                  <a:ext uri="{0D108BD9-81ED-4DB2-BD59-A6C34878D82A}">
                    <a16:rowId xmlns:a16="http://schemas.microsoft.com/office/drawing/2014/main" xmlns="" val="10000"/>
                  </a:ext>
                </a:extLst>
              </a:tr>
              <a:tr h="4802783">
                <a:tc>
                  <a:txBody>
                    <a:bodyPr/>
                    <a:lstStyle/>
                    <a:p>
                      <a:pPr marL="0" algn="l" defTabSz="914400" rtl="0" eaLnBrk="1" latinLnBrk="0" hangingPunct="1">
                        <a:lnSpc>
                          <a:spcPct val="100000"/>
                        </a:lnSpc>
                        <a:spcAft>
                          <a:spcPts val="0"/>
                        </a:spcAft>
                      </a:pPr>
                      <a:r>
                        <a:rPr lang="en-GB" sz="1400" kern="1200" dirty="0">
                          <a:solidFill>
                            <a:srgbClr val="000000"/>
                          </a:solidFill>
                          <a:effectLst/>
                          <a:latin typeface="+mn-lt"/>
                          <a:ea typeface="Calibri" panose="020F0502020204030204" pitchFamily="34" charset="0"/>
                          <a:cs typeface="Arial" panose="020B0604020202020204" pitchFamily="34" charset="0"/>
                        </a:rPr>
                        <a:t>HPP 4.11</a:t>
                      </a:r>
                    </a:p>
                  </a:txBody>
                  <a:tcPr marL="68580" marR="68580" marT="0" marB="0"/>
                </a:tc>
                <a:tc>
                  <a:txBody>
                    <a:bodyPr/>
                    <a:lstStyle/>
                    <a:p>
                      <a:pPr algn="just">
                        <a:lnSpc>
                          <a:spcPct val="150000"/>
                        </a:lnSpc>
                        <a:spcAft>
                          <a:spcPts val="0"/>
                        </a:spcAft>
                      </a:pPr>
                      <a:r>
                        <a:rPr lang="en-GB" sz="1400" dirty="0">
                          <a:effectLst/>
                          <a:latin typeface="+mn-lt"/>
                          <a:cs typeface="Times New Roman" panose="02020603050405020304" pitchFamily="18" charset="0"/>
                        </a:rPr>
                        <a:t>Number of Gazette notices on standardised geographical names published.</a:t>
                      </a:r>
                      <a:endParaRPr lang="en-ZA" sz="1400" dirty="0">
                        <a:effectLst/>
                        <a:latin typeface="+mn-lt"/>
                        <a:cs typeface="Times New Roman" panose="02020603050405020304" pitchFamily="18" charset="0"/>
                      </a:endParaRPr>
                    </a:p>
                  </a:txBody>
                  <a:tcPr marL="68580" marR="68580" marT="0" marB="0"/>
                </a:tc>
                <a:tc>
                  <a:txBody>
                    <a:bodyPr/>
                    <a:lstStyle/>
                    <a:p>
                      <a:pPr algn="just">
                        <a:lnSpc>
                          <a:spcPct val="150000"/>
                        </a:lnSpc>
                        <a:spcAft>
                          <a:spcPts val="0"/>
                        </a:spcAft>
                      </a:pPr>
                      <a:r>
                        <a:rPr lang="en-ZA" sz="1400" dirty="0">
                          <a:effectLst/>
                          <a:latin typeface="+mn-lt"/>
                          <a:cs typeface="Times New Roman" panose="02020603050405020304" pitchFamily="18" charset="0"/>
                        </a:rPr>
                        <a:t>3</a:t>
                      </a:r>
                    </a:p>
                  </a:txBody>
                  <a:tcPr marL="68580" marR="68580" marT="0" marB="0"/>
                </a:tc>
                <a:tc>
                  <a:txBody>
                    <a:bodyPr/>
                    <a:lstStyle/>
                    <a:p>
                      <a:pPr algn="just">
                        <a:lnSpc>
                          <a:spcPct val="150000"/>
                        </a:lnSpc>
                        <a:spcAft>
                          <a:spcPts val="0"/>
                        </a:spcAft>
                      </a:pPr>
                      <a:r>
                        <a:rPr lang="en-ZA" sz="1400" dirty="0">
                          <a:effectLst/>
                          <a:latin typeface="+mn-lt"/>
                          <a:cs typeface="Times New Roman" panose="02020603050405020304" pitchFamily="18" charset="0"/>
                        </a:rPr>
                        <a:t>2</a:t>
                      </a:r>
                    </a:p>
                  </a:txBody>
                  <a:tcPr marL="68580" marR="68580" marT="0" marB="0"/>
                </a:tc>
                <a:tc>
                  <a:txBody>
                    <a:bodyPr/>
                    <a:lstStyle/>
                    <a:p>
                      <a:pPr algn="just">
                        <a:lnSpc>
                          <a:spcPct val="150000"/>
                        </a:lnSpc>
                        <a:spcAft>
                          <a:spcPts val="0"/>
                        </a:spcAft>
                      </a:pPr>
                      <a:r>
                        <a:rPr lang="en-GB" sz="1400" dirty="0">
                          <a:effectLst/>
                          <a:latin typeface="+mn-lt"/>
                          <a:ea typeface="Calibri" panose="020F0502020204030204" pitchFamily="34" charset="0"/>
                          <a:cs typeface="Times New Roman" panose="02020603050405020304" pitchFamily="18" charset="0"/>
                        </a:rPr>
                        <a:t>2 government gazette notices were published.</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gn="just">
                        <a:lnSpc>
                          <a:spcPct val="150000"/>
                        </a:lnSpc>
                        <a:spcAft>
                          <a:spcPts val="0"/>
                        </a:spcAft>
                      </a:pPr>
                      <a:r>
                        <a:rPr lang="en-GB" sz="1400" dirty="0">
                          <a:effectLst/>
                          <a:latin typeface="+mn-lt"/>
                          <a:cs typeface="Times New Roman" panose="02020603050405020304" pitchFamily="18" charset="0"/>
                        </a:rPr>
                        <a:t>First gazette was as a result of SAGNC meeting in March 2021. The second gazette was as a result of the application from Free State being approved by Minister after the letter of approval  for name change of </a:t>
                      </a:r>
                      <a:r>
                        <a:rPr lang="en-GB" sz="1400" dirty="0" err="1">
                          <a:effectLst/>
                          <a:latin typeface="+mn-lt"/>
                          <a:cs typeface="Times New Roman" panose="02020603050405020304" pitchFamily="18" charset="0"/>
                        </a:rPr>
                        <a:t>Brandfort</a:t>
                      </a:r>
                      <a:r>
                        <a:rPr lang="en-GB" sz="1400" dirty="0">
                          <a:effectLst/>
                          <a:latin typeface="+mn-lt"/>
                          <a:cs typeface="Times New Roman" panose="02020603050405020304" pitchFamily="18" charset="0"/>
                        </a:rPr>
                        <a:t> was received.</a:t>
                      </a:r>
                      <a:endParaRPr lang="en-ZA" sz="14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50000"/>
                        </a:lnSpc>
                        <a:spcAft>
                          <a:spcPts val="0"/>
                        </a:spcAft>
                      </a:pPr>
                      <a:endParaRPr lang="en-ZA" sz="1400" dirty="0">
                        <a:effectLst/>
                        <a:latin typeface="+mn-lt"/>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794320626"/>
                  </a:ext>
                </a:extLst>
              </a:tr>
            </a:tbl>
          </a:graphicData>
        </a:graphic>
      </p:graphicFrame>
      <p:sp>
        <p:nvSpPr>
          <p:cNvPr id="4" name="Slide Number Placeholder 4"/>
          <p:cNvSpPr>
            <a:spLocks noGrp="1"/>
          </p:cNvSpPr>
          <p:nvPr>
            <p:ph type="sldNum" sz="quarter" idx="4"/>
          </p:nvPr>
        </p:nvSpPr>
        <p:spPr>
          <a:xfrm>
            <a:off x="8172400" y="6045393"/>
            <a:ext cx="609600" cy="365125"/>
          </a:xfrm>
        </p:spPr>
        <p:txBody>
          <a:bodyPr/>
          <a:lstStyle/>
          <a:p>
            <a:pPr algn="ctr"/>
            <a:r>
              <a:rPr lang="en-US" sz="900" b="1" dirty="0">
                <a:solidFill>
                  <a:schemeClr val="tx1"/>
                </a:solidFill>
              </a:rPr>
              <a:t>49</a:t>
            </a:r>
            <a:endParaRPr lang="en-ZA" sz="900" b="1" dirty="0">
              <a:solidFill>
                <a:schemeClr val="tx1"/>
              </a:solidFill>
            </a:endParaRPr>
          </a:p>
        </p:txBody>
      </p:sp>
    </p:spTree>
    <p:extLst>
      <p:ext uri="{BB962C8B-B14F-4D97-AF65-F5344CB8AC3E}">
        <p14:creationId xmlns:p14="http://schemas.microsoft.com/office/powerpoint/2010/main" xmlns="" val="3793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235139" y="917143"/>
            <a:ext cx="8784976" cy="4752528"/>
          </a:xfrm>
          <a:ln>
            <a:noFill/>
          </a:ln>
        </p:spPr>
        <p:txBody>
          <a:bodyPr>
            <a:noAutofit/>
          </a:bodyPr>
          <a:lstStyle/>
          <a:p>
            <a:pPr marL="0" lvl="0" indent="0" algn="just">
              <a:buNone/>
            </a:pPr>
            <a:r>
              <a:rPr lang="en-ZA" sz="2000" b="0" dirty="0">
                <a:solidFill>
                  <a:prstClr val="black"/>
                </a:solidFill>
                <a:latin typeface="Calibri" panose="020F0502020204030204" pitchFamily="34" charset="0"/>
                <a:cs typeface="Calibri" panose="020F0502020204030204" pitchFamily="34" charset="0"/>
              </a:rPr>
              <a:t>The Department, together with its key partners explored other means of delivery of its events. Where possible, the Department implemented its programmes and  projects through virtual and or  hybrid (physical and virtual) platforms.  In the event where physical events were undertaken, the Department strived to ensure that COVID-19 regulations are adhered to i.e. social distancing, the minimum permissible audiences/spectators were allowed, wearing of face mask and regular sanitization of hands as  prescribed by health protocols. </a:t>
            </a:r>
          </a:p>
          <a:p>
            <a:pPr marL="0" lvl="0" indent="0" algn="just">
              <a:buNone/>
            </a:pPr>
            <a:endParaRPr lang="en-ZA" sz="2000" b="0" dirty="0">
              <a:solidFill>
                <a:prstClr val="black"/>
              </a:solidFill>
              <a:latin typeface="Calibri" panose="020F0502020204030204" pitchFamily="34" charset="0"/>
              <a:cs typeface="Calibri" panose="020F0502020204030204" pitchFamily="34" charset="0"/>
            </a:endParaRPr>
          </a:p>
          <a:p>
            <a:pPr marL="0" lvl="0" indent="0" algn="just">
              <a:buNone/>
            </a:pPr>
            <a:r>
              <a:rPr lang="en-ZA" sz="2000" b="0" dirty="0">
                <a:solidFill>
                  <a:prstClr val="black"/>
                </a:solidFill>
                <a:latin typeface="Calibri" panose="020F0502020204030204" pitchFamily="34" charset="0"/>
                <a:cs typeface="Calibri" panose="020F0502020204030204" pitchFamily="34" charset="0"/>
              </a:rPr>
              <a:t>This Second Quarter Performance Report therefore provides progress made during the period 01 July – 30 September 2021, including the challenges confronting the Department in its pursuit of the 2021-2022 financial year targets as outlined in the Department's Annual Performance Plan. </a:t>
            </a:r>
            <a:endParaRPr lang="en-US" sz="2000" b="0" dirty="0">
              <a:solidFill>
                <a:prstClr val="black"/>
              </a:solidFill>
              <a:latin typeface="Calibri" panose="020F0502020204030204" pitchFamily="34" charset="0"/>
              <a:cs typeface="Calibri" panose="020F0502020204030204" pitchFamily="34" charset="0"/>
            </a:endParaRPr>
          </a:p>
          <a:p>
            <a:pPr marL="0" indent="0">
              <a:buNone/>
            </a:pPr>
            <a:endParaRPr lang="en-ZA" b="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4"/>
          </p:nvPr>
        </p:nvSpPr>
        <p:spPr>
          <a:xfrm>
            <a:off x="8316416" y="6165304"/>
            <a:ext cx="514400" cy="365125"/>
          </a:xfrm>
        </p:spPr>
        <p:txBody>
          <a:bodyPr/>
          <a:lstStyle>
            <a:lvl1pPr algn="r">
              <a:defRPr sz="800" b="0" u="none">
                <a:solidFill>
                  <a:srgbClr val="660066"/>
                </a:solidFill>
                <a:latin typeface="Verdana" pitchFamily="34" charset="0"/>
              </a:defRPr>
            </a:lvl1pPr>
          </a:lstStyle>
          <a:p>
            <a:r>
              <a:rPr lang="en-US" sz="900" b="1" dirty="0">
                <a:solidFill>
                  <a:schemeClr val="tx1"/>
                </a:solidFill>
              </a:rPr>
              <a:t>5</a:t>
            </a:r>
            <a:endParaRPr lang="en-ZA" sz="900" b="1" dirty="0">
              <a:solidFill>
                <a:schemeClr val="tx1"/>
              </a:solidFill>
            </a:endParaRPr>
          </a:p>
        </p:txBody>
      </p:sp>
      <p:sp>
        <p:nvSpPr>
          <p:cNvPr id="7" name="Title 1"/>
          <p:cNvSpPr txBox="1">
            <a:spLocks/>
          </p:cNvSpPr>
          <p:nvPr/>
        </p:nvSpPr>
        <p:spPr>
          <a:xfrm>
            <a:off x="512827" y="14770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mj-lt"/>
            </a:endParaRPr>
          </a:p>
        </p:txBody>
      </p:sp>
      <p:sp>
        <p:nvSpPr>
          <p:cNvPr id="2" name="Rectangle 1"/>
          <p:cNvSpPr/>
          <p:nvPr/>
        </p:nvSpPr>
        <p:spPr>
          <a:xfrm>
            <a:off x="179512" y="44624"/>
            <a:ext cx="8784976" cy="1446550"/>
          </a:xfrm>
          <a:prstGeom prst="rect">
            <a:avLst/>
          </a:prstGeom>
          <a:ln>
            <a:noFill/>
          </a:ln>
        </p:spPr>
        <p:txBody>
          <a:bodyPr wrap="square">
            <a:spAutoFit/>
          </a:bodyPr>
          <a:lstStyle/>
          <a:p>
            <a:pPr algn="ctr"/>
            <a:r>
              <a:rPr lang="en-ZA" sz="4400" b="1" dirty="0">
                <a:solidFill>
                  <a:schemeClr val="accent6"/>
                </a:solidFill>
                <a:ea typeface="+mj-ea"/>
                <a:cs typeface="Arial"/>
              </a:rPr>
              <a:t>INTRODUCTION</a:t>
            </a:r>
            <a:r>
              <a:rPr lang="en-ZA" sz="4400" b="1" dirty="0">
                <a:solidFill>
                  <a:schemeClr val="accent6"/>
                </a:solidFill>
                <a:cs typeface="Arial"/>
              </a:rPr>
              <a:t>….</a:t>
            </a:r>
            <a:r>
              <a:rPr lang="en-ZA" sz="4400" b="1" dirty="0" err="1">
                <a:solidFill>
                  <a:schemeClr val="accent6"/>
                </a:solidFill>
                <a:cs typeface="Arial"/>
              </a:rPr>
              <a:t>cont</a:t>
            </a:r>
            <a:endParaRPr lang="en-GB" sz="4400" dirty="0">
              <a:solidFill>
                <a:schemeClr val="accent6"/>
              </a:solidFill>
            </a:endParaRPr>
          </a:p>
          <a:p>
            <a:pPr algn="ctr"/>
            <a:r>
              <a:rPr lang="en-ZA" sz="4400" b="1" dirty="0">
                <a:solidFill>
                  <a:schemeClr val="accent6"/>
                </a:solidFill>
                <a:ea typeface="+mj-ea"/>
                <a:cs typeface="Arial"/>
              </a:rPr>
              <a:t> </a:t>
            </a:r>
            <a:endParaRPr lang="en-GB" sz="4400" dirty="0">
              <a:solidFill>
                <a:schemeClr val="accent6"/>
              </a:solidFill>
            </a:endParaRPr>
          </a:p>
        </p:txBody>
      </p:sp>
    </p:spTree>
    <p:extLst>
      <p:ext uri="{BB962C8B-B14F-4D97-AF65-F5344CB8AC3E}">
        <p14:creationId xmlns:p14="http://schemas.microsoft.com/office/powerpoint/2010/main" xmlns="" val="4580121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48880"/>
            <a:ext cx="9144000" cy="2016224"/>
          </a:xfrm>
        </p:spPr>
        <p:txBody>
          <a:bodyPr>
            <a:normAutofit/>
          </a:bodyPr>
          <a:lstStyle/>
          <a:p>
            <a:pPr algn="ctr"/>
            <a:r>
              <a:rPr lang="en-ZA" dirty="0" smtClean="0"/>
              <a:t/>
            </a:r>
            <a:br>
              <a:rPr lang="en-ZA" dirty="0" smtClean="0"/>
            </a:br>
            <a:r>
              <a:rPr lang="en-ZA" dirty="0" smtClean="0"/>
              <a:t/>
            </a:r>
            <a:br>
              <a:rPr lang="en-ZA" dirty="0" smtClean="0"/>
            </a:br>
            <a:r>
              <a:rPr lang="en-ZA" sz="2600" dirty="0" smtClean="0"/>
              <a:t>FINANCIAL PERFORMANCE REPORT </a:t>
            </a:r>
            <a:br>
              <a:rPr lang="en-ZA" sz="2600" dirty="0" smtClean="0"/>
            </a:br>
            <a:r>
              <a:rPr lang="en-ZA" sz="2600" dirty="0" smtClean="0"/>
              <a:t/>
            </a:r>
            <a:br>
              <a:rPr lang="en-ZA" sz="2600" dirty="0" smtClean="0"/>
            </a:br>
            <a:r>
              <a:rPr lang="en-ZA" sz="2600" dirty="0" smtClean="0"/>
              <a:t>AS AT 30 SEPTEMBER 2021</a:t>
            </a:r>
            <a:endParaRPr lang="en-ZA" sz="2600" dirty="0"/>
          </a:p>
        </p:txBody>
      </p:sp>
      <p:sp>
        <p:nvSpPr>
          <p:cNvPr id="11" name="Rectangle 10"/>
          <p:cNvSpPr/>
          <p:nvPr/>
        </p:nvSpPr>
        <p:spPr>
          <a:xfrm>
            <a:off x="5580112" y="5157192"/>
            <a:ext cx="3456384" cy="936104"/>
          </a:xfrm>
          <a:prstGeom prst="rect">
            <a:avLst/>
          </a:prstGeom>
        </p:spPr>
        <p:txBody>
          <a:bodyPr wrap="square">
            <a:noAutofit/>
          </a:bodyPr>
          <a:lstStyle/>
          <a:p>
            <a:pPr algn="ctr">
              <a:spcAft>
                <a:spcPts val="600"/>
              </a:spcAft>
            </a:pPr>
            <a:r>
              <a:rPr lang="en-US" sz="1600" b="1" dirty="0" smtClean="0">
                <a:solidFill>
                  <a:srgbClr val="F5981B"/>
                </a:solidFill>
                <a:latin typeface="Arial"/>
                <a:cs typeface="Arial"/>
              </a:rPr>
              <a:t>Presented by: Ms S Mondile</a:t>
            </a:r>
          </a:p>
          <a:p>
            <a:pPr algn="ctr">
              <a:spcAft>
                <a:spcPts val="600"/>
              </a:spcAft>
            </a:pPr>
            <a:r>
              <a:rPr lang="en-US" sz="1600" b="1" dirty="0" smtClean="0">
                <a:solidFill>
                  <a:srgbClr val="F5981B"/>
                </a:solidFill>
                <a:latin typeface="Arial"/>
                <a:cs typeface="Arial"/>
              </a:rPr>
              <a:t>Acting Chief Financial Officer</a:t>
            </a:r>
            <a:endParaRPr lang="en-ZA" sz="1600" b="1" dirty="0" smtClean="0">
              <a:solidFill>
                <a:srgbClr val="F5981B"/>
              </a:solidFill>
              <a:latin typeface="Arial"/>
              <a:cs typeface="Arial"/>
            </a:endParaRPr>
          </a:p>
          <a:p>
            <a:pPr algn="ctr">
              <a:spcAft>
                <a:spcPts val="600"/>
              </a:spcAft>
            </a:pPr>
            <a:r>
              <a:rPr lang="en-ZA" sz="1600" b="1" dirty="0" smtClean="0">
                <a:solidFill>
                  <a:srgbClr val="F5981B"/>
                </a:solidFill>
                <a:latin typeface="Arial"/>
                <a:cs typeface="Arial"/>
              </a:rPr>
              <a:t>11</a:t>
            </a:r>
            <a:r>
              <a:rPr lang="en-ZA" sz="1600" b="1" baseline="30000" dirty="0" smtClean="0">
                <a:solidFill>
                  <a:srgbClr val="F5981B"/>
                </a:solidFill>
                <a:latin typeface="Arial"/>
                <a:cs typeface="Arial"/>
              </a:rPr>
              <a:t>th</a:t>
            </a:r>
            <a:r>
              <a:rPr lang="en-ZA" sz="1600" b="1" dirty="0" smtClean="0">
                <a:solidFill>
                  <a:srgbClr val="F5981B"/>
                </a:solidFill>
                <a:latin typeface="Arial"/>
                <a:cs typeface="Arial"/>
              </a:rPr>
              <a:t> February 2022</a:t>
            </a:r>
            <a:endParaRPr lang="en-ZA" sz="1600" b="1" dirty="0">
              <a:solidFill>
                <a:srgbClr val="F5981B"/>
              </a:solidFill>
              <a:latin typeface="Arial"/>
              <a:cs typeface="Arial"/>
            </a:endParaRPr>
          </a:p>
        </p:txBody>
      </p:sp>
    </p:spTree>
    <p:extLst>
      <p:ext uri="{BB962C8B-B14F-4D97-AF65-F5344CB8AC3E}">
        <p14:creationId xmlns:p14="http://schemas.microsoft.com/office/powerpoint/2010/main" xmlns="" val="38142264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t>2</a:t>
            </a:r>
            <a:endParaRPr lang="en-ZA" sz="1000" b="1" dirty="0" smtClean="0"/>
          </a:p>
        </p:txBody>
      </p:sp>
      <p:sp>
        <p:nvSpPr>
          <p:cNvPr id="8" name="Title 1"/>
          <p:cNvSpPr txBox="1">
            <a:spLocks/>
          </p:cNvSpPr>
          <p:nvPr/>
        </p:nvSpPr>
        <p:spPr>
          <a:xfrm>
            <a:off x="251520" y="182881"/>
            <a:ext cx="8568952" cy="640079"/>
          </a:xfrm>
          <a:prstGeom prst="rect">
            <a:avLst/>
          </a:prstGeom>
          <a:ln>
            <a:solidFill>
              <a:srgbClr val="B77727"/>
            </a:solidFill>
          </a:ln>
        </p:spPr>
        <p:txBody>
          <a:bodyPr vert="horz" lIns="91440" tIns="45720" rIns="91440" bIns="45720" rtlCol="0" anchor="ctr"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1" i="0" u="none" strike="noStrike" kern="1200" cap="none" spc="0" normalizeH="0" baseline="0" noProof="0" dirty="0" smtClean="0">
                <a:ln>
                  <a:noFill/>
                </a:ln>
                <a:solidFill>
                  <a:schemeClr val="accent6"/>
                </a:solidFill>
                <a:effectLst/>
                <a:uLnTx/>
                <a:uFillTx/>
                <a:latin typeface="Arial"/>
                <a:ea typeface="+mj-ea"/>
                <a:cs typeface="Arial"/>
              </a:rPr>
              <a:t>PRESENTATION</a:t>
            </a:r>
            <a:r>
              <a:rPr kumimoji="0" lang="en-ZA" sz="2400" b="1" i="0" u="none" strike="noStrike" kern="1200" cap="none" spc="0" normalizeH="0" noProof="0" dirty="0" smtClean="0">
                <a:ln>
                  <a:noFill/>
                </a:ln>
                <a:solidFill>
                  <a:schemeClr val="accent6"/>
                </a:solidFill>
                <a:effectLst/>
                <a:uLnTx/>
                <a:uFillTx/>
                <a:latin typeface="Arial"/>
                <a:ea typeface="+mj-ea"/>
                <a:cs typeface="Arial"/>
              </a:rPr>
              <a:t> OUTLINE</a:t>
            </a:r>
            <a:r>
              <a:rPr kumimoji="0" lang="en-US" sz="2400" b="1" i="0" u="none" strike="noStrike" kern="1200" cap="none" spc="0" normalizeH="0" baseline="0" noProof="0" dirty="0" smtClean="0">
                <a:ln>
                  <a:noFill/>
                </a:ln>
                <a:solidFill>
                  <a:schemeClr val="accent6"/>
                </a:solidFill>
                <a:effectLst/>
                <a:uLnTx/>
                <a:uFillTx/>
                <a:latin typeface="Calibri"/>
                <a:ea typeface="+mj-ea"/>
                <a:cs typeface="Arial"/>
              </a:rPr>
              <a:t> </a:t>
            </a:r>
            <a:endParaRPr kumimoji="0" lang="en-ZA" sz="2400" b="1" i="0" u="none" strike="noStrike" kern="1200" cap="none" spc="0" normalizeH="0" baseline="0" noProof="0" dirty="0">
              <a:ln>
                <a:noFill/>
              </a:ln>
              <a:solidFill>
                <a:schemeClr val="accent6"/>
              </a:solidFill>
              <a:effectLst/>
              <a:uLnTx/>
              <a:uFillTx/>
              <a:latin typeface="Calibri"/>
              <a:ea typeface="+mj-ea"/>
              <a:cs typeface="Arial"/>
            </a:endParaRPr>
          </a:p>
        </p:txBody>
      </p:sp>
      <p:sp>
        <p:nvSpPr>
          <p:cNvPr id="10" name="Content Placeholder 2"/>
          <p:cNvSpPr txBox="1">
            <a:spLocks/>
          </p:cNvSpPr>
          <p:nvPr/>
        </p:nvSpPr>
        <p:spPr>
          <a:xfrm>
            <a:off x="251520" y="1179236"/>
            <a:ext cx="8568952" cy="4626028"/>
          </a:xfrm>
          <a:prstGeom prst="rect">
            <a:avLst/>
          </a:prstGeom>
          <a:ln>
            <a:solidFill>
              <a:srgbClr val="B77727"/>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defRPr/>
            </a:pPr>
            <a:r>
              <a:rPr lang="en-US" sz="2400" b="0" dirty="0" smtClean="0">
                <a:solidFill>
                  <a:schemeClr val="tx1"/>
                </a:solidFill>
                <a:latin typeface="Calibri"/>
                <a:cs typeface="Arial" pitchFamily="34" charset="0"/>
              </a:rPr>
              <a:t>1.  Executive Summary</a:t>
            </a:r>
          </a:p>
          <a:p>
            <a:pPr marL="0" indent="0">
              <a:lnSpc>
                <a:spcPct val="150000"/>
              </a:lnSpc>
              <a:buNone/>
              <a:defRPr/>
            </a:pPr>
            <a:r>
              <a:rPr lang="en-US" sz="2400" b="0" dirty="0" smtClean="0">
                <a:solidFill>
                  <a:schemeClr val="tx1"/>
                </a:solidFill>
                <a:latin typeface="Calibri"/>
                <a:cs typeface="Arial" pitchFamily="34" charset="0"/>
              </a:rPr>
              <a:t>2.  Departmental Summary of Budget vs Expenditure </a:t>
            </a:r>
          </a:p>
          <a:p>
            <a:pPr marL="0" indent="0">
              <a:lnSpc>
                <a:spcPct val="150000"/>
              </a:lnSpc>
              <a:buFont typeface="Arial" pitchFamily="34" charset="0"/>
              <a:buNone/>
              <a:defRPr/>
            </a:pPr>
            <a:r>
              <a:rPr lang="en-US" sz="2400" b="0" dirty="0" smtClean="0">
                <a:solidFill>
                  <a:schemeClr val="tx1"/>
                </a:solidFill>
                <a:latin typeface="Calibri"/>
                <a:cs typeface="Arial" pitchFamily="34" charset="0"/>
              </a:rPr>
              <a:t>       -  per </a:t>
            </a:r>
            <a:r>
              <a:rPr lang="en-US" sz="2400" b="0" dirty="0" err="1" smtClean="0">
                <a:solidFill>
                  <a:schemeClr val="tx1"/>
                </a:solidFill>
                <a:latin typeface="Calibri"/>
                <a:cs typeface="Arial" pitchFamily="34" charset="0"/>
              </a:rPr>
              <a:t>Programme</a:t>
            </a:r>
            <a:r>
              <a:rPr lang="en-US" sz="2400" b="0" dirty="0" smtClean="0">
                <a:solidFill>
                  <a:schemeClr val="tx1"/>
                </a:solidFill>
                <a:latin typeface="Calibri"/>
                <a:cs typeface="Arial" pitchFamily="34" charset="0"/>
              </a:rPr>
              <a:t>; and </a:t>
            </a:r>
          </a:p>
          <a:p>
            <a:pPr marL="0" indent="0">
              <a:lnSpc>
                <a:spcPct val="150000"/>
              </a:lnSpc>
              <a:buFont typeface="Arial" pitchFamily="34" charset="0"/>
              <a:buNone/>
              <a:defRPr/>
            </a:pPr>
            <a:r>
              <a:rPr lang="en-US" sz="2400" b="0" dirty="0" smtClean="0">
                <a:solidFill>
                  <a:schemeClr val="tx1"/>
                </a:solidFill>
                <a:latin typeface="Calibri"/>
                <a:cs typeface="Arial" pitchFamily="34" charset="0"/>
              </a:rPr>
              <a:t>       -  per Economic Classification</a:t>
            </a:r>
          </a:p>
          <a:p>
            <a:pPr marL="457200" indent="-457200">
              <a:lnSpc>
                <a:spcPct val="150000"/>
              </a:lnSpc>
              <a:buFont typeface="Arial" pitchFamily="34" charset="0"/>
              <a:buAutoNum type="arabicPeriod" startAt="3"/>
              <a:defRPr/>
            </a:pPr>
            <a:r>
              <a:rPr lang="en-US" sz="2400" b="0" dirty="0" smtClean="0">
                <a:solidFill>
                  <a:schemeClr val="tx1"/>
                </a:solidFill>
                <a:latin typeface="Calibri"/>
                <a:cs typeface="Arial" pitchFamily="34" charset="0"/>
              </a:rPr>
              <a:t>Budget vs Expenditure Per </a:t>
            </a:r>
            <a:r>
              <a:rPr lang="en-US" sz="2400" b="0" dirty="0" err="1" smtClean="0">
                <a:solidFill>
                  <a:schemeClr val="tx1"/>
                </a:solidFill>
                <a:latin typeface="Calibri"/>
                <a:cs typeface="Arial" pitchFamily="34" charset="0"/>
              </a:rPr>
              <a:t>Programme</a:t>
            </a:r>
            <a:r>
              <a:rPr lang="en-US" sz="2400" b="0" dirty="0" smtClean="0">
                <a:solidFill>
                  <a:schemeClr val="tx1"/>
                </a:solidFill>
                <a:latin typeface="Calibri"/>
                <a:cs typeface="Arial" pitchFamily="34" charset="0"/>
              </a:rPr>
              <a:t> and Economic </a:t>
            </a:r>
          </a:p>
          <a:p>
            <a:pPr marL="0" indent="0">
              <a:lnSpc>
                <a:spcPct val="150000"/>
              </a:lnSpc>
              <a:buNone/>
              <a:defRPr/>
            </a:pPr>
            <a:r>
              <a:rPr lang="en-US" sz="2400" b="0" dirty="0">
                <a:solidFill>
                  <a:schemeClr val="tx1"/>
                </a:solidFill>
                <a:latin typeface="Calibri"/>
                <a:cs typeface="Arial" pitchFamily="34" charset="0"/>
              </a:rPr>
              <a:t> </a:t>
            </a:r>
            <a:r>
              <a:rPr lang="en-US" sz="2400" b="0" dirty="0" smtClean="0">
                <a:solidFill>
                  <a:schemeClr val="tx1"/>
                </a:solidFill>
                <a:latin typeface="Calibri"/>
                <a:cs typeface="Arial" pitchFamily="34" charset="0"/>
              </a:rPr>
              <a:t>      Classification</a:t>
            </a:r>
          </a:p>
        </p:txBody>
      </p:sp>
    </p:spTree>
    <p:extLst>
      <p:ext uri="{BB962C8B-B14F-4D97-AF65-F5344CB8AC3E}">
        <p14:creationId xmlns:p14="http://schemas.microsoft.com/office/powerpoint/2010/main" xmlns="" val="36400693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65304"/>
            <a:ext cx="514400" cy="365125"/>
          </a:xfrm>
        </p:spPr>
        <p:txBody>
          <a:bodyPr/>
          <a:lstStyle/>
          <a:p>
            <a:r>
              <a:rPr lang="en-ZA" sz="1000" b="1" dirty="0" smtClean="0"/>
              <a:t>3</a:t>
            </a:r>
          </a:p>
        </p:txBody>
      </p:sp>
      <p:sp>
        <p:nvSpPr>
          <p:cNvPr id="6" name="Title 1"/>
          <p:cNvSpPr>
            <a:spLocks noGrp="1"/>
          </p:cNvSpPr>
          <p:nvPr>
            <p:ph type="title"/>
          </p:nvPr>
        </p:nvSpPr>
        <p:spPr>
          <a:xfrm>
            <a:off x="457200" y="16048"/>
            <a:ext cx="8229600" cy="576064"/>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a:t>
            </a:r>
            <a:r>
              <a:rPr lang="en-ZA" sz="3700" dirty="0">
                <a:solidFill>
                  <a:schemeClr val="accent6"/>
                </a:solidFill>
                <a:latin typeface="Calibri"/>
                <a:ea typeface="+mn-ea"/>
                <a:cs typeface="Arial" pitchFamily="34" charset="0"/>
              </a:rPr>
              <a:t>SUMMARY</a:t>
            </a:r>
            <a:r>
              <a:rPr lang="en-ZA" sz="3300" cap="all" dirty="0">
                <a:solidFill>
                  <a:schemeClr val="accent6"/>
                </a:solidFill>
                <a:latin typeface="Calibri"/>
                <a:ea typeface="+mn-ea"/>
              </a:rPr>
              <a:t> </a:t>
            </a:r>
            <a:r>
              <a:rPr lang="en-ZA" sz="3300" cap="all" dirty="0">
                <a:solidFill>
                  <a:srgbClr val="F79646">
                    <a:lumMod val="50000"/>
                  </a:srgbClr>
                </a:solidFill>
                <a:latin typeface="Calibri"/>
                <a:ea typeface="+mn-ea"/>
              </a:rPr>
              <a:t/>
            </a:r>
            <a:br>
              <a:rPr lang="en-ZA" sz="3300" cap="all" dirty="0">
                <a:solidFill>
                  <a:srgbClr val="F79646">
                    <a:lumMod val="50000"/>
                  </a:srgbClr>
                </a:solidFill>
                <a:latin typeface="Calibri"/>
                <a:ea typeface="+mn-ea"/>
              </a:rPr>
            </a:br>
            <a:endParaRPr lang="en-US" dirty="0"/>
          </a:p>
        </p:txBody>
      </p:sp>
      <p:sp>
        <p:nvSpPr>
          <p:cNvPr id="7" name="Content Placeholder 2"/>
          <p:cNvSpPr>
            <a:spLocks noGrp="1"/>
          </p:cNvSpPr>
          <p:nvPr>
            <p:ph idx="1"/>
          </p:nvPr>
        </p:nvSpPr>
        <p:spPr>
          <a:xfrm>
            <a:off x="230364" y="724233"/>
            <a:ext cx="8683272" cy="5297055"/>
          </a:xfrm>
        </p:spPr>
        <p:txBody>
          <a:bodyPr>
            <a:noAutofit/>
          </a:bodyPr>
          <a:lstStyle/>
          <a:p>
            <a:pPr lvl="0" algn="just">
              <a:spcBef>
                <a:spcPts val="0"/>
              </a:spcBef>
              <a:spcAft>
                <a:spcPts val="800"/>
              </a:spcAft>
              <a:buFont typeface="Wingdings" panose="05000000000000000000" pitchFamily="2" charset="2"/>
              <a:buChar char="q"/>
              <a:tabLst>
                <a:tab pos="457200" algn="l"/>
              </a:tabLst>
            </a:pPr>
            <a:r>
              <a:rPr lang="en-US" sz="1400" dirty="0" smtClean="0">
                <a:solidFill>
                  <a:schemeClr val="tx1"/>
                </a:solidFill>
                <a:latin typeface="Calibri (Body)"/>
                <a:ea typeface="Calibri" panose="020F0502020204030204" pitchFamily="34" charset="0"/>
                <a:cs typeface="Times New Roman" panose="02020603050405020304" pitchFamily="18" charset="0"/>
              </a:rPr>
              <a:t>The overall spending </a:t>
            </a:r>
            <a:r>
              <a:rPr lang="en-US" sz="1400" b="0" dirty="0" smtClean="0">
                <a:solidFill>
                  <a:schemeClr val="tx1"/>
                </a:solidFill>
                <a:latin typeface="Calibri (Body)"/>
                <a:ea typeface="Calibri" panose="020F0502020204030204" pitchFamily="34" charset="0"/>
                <a:cs typeface="Times New Roman" panose="02020603050405020304" pitchFamily="18" charset="0"/>
              </a:rPr>
              <a:t>is at </a:t>
            </a:r>
            <a:r>
              <a:rPr lang="en-US" sz="1400" dirty="0" smtClean="0">
                <a:solidFill>
                  <a:schemeClr val="tx1"/>
                </a:solidFill>
                <a:latin typeface="Calibri (Body)"/>
                <a:ea typeface="Calibri" panose="020F0502020204030204" pitchFamily="34" charset="0"/>
                <a:cs typeface="Times New Roman" panose="02020603050405020304" pitchFamily="18" charset="0"/>
              </a:rPr>
              <a:t>R2.6 billion (45.3%) </a:t>
            </a:r>
            <a:r>
              <a:rPr lang="en-US" sz="1400" b="0" dirty="0" smtClean="0">
                <a:solidFill>
                  <a:schemeClr val="tx1"/>
                </a:solidFill>
                <a:latin typeface="Calibri (Body)"/>
                <a:ea typeface="Calibri" panose="020F0502020204030204" pitchFamily="34" charset="0"/>
                <a:cs typeface="Times New Roman" panose="02020603050405020304" pitchFamily="18" charset="0"/>
              </a:rPr>
              <a:t>against the Revised Main Appropriation of </a:t>
            </a:r>
            <a:r>
              <a:rPr lang="en-US" sz="1400" dirty="0" smtClean="0">
                <a:solidFill>
                  <a:schemeClr val="tx1"/>
                </a:solidFill>
                <a:latin typeface="Calibri (Body)"/>
                <a:ea typeface="Calibri" panose="020F0502020204030204" pitchFamily="34" charset="0"/>
                <a:cs typeface="Times New Roman" panose="02020603050405020304" pitchFamily="18" charset="0"/>
              </a:rPr>
              <a:t>R5.7 billion </a:t>
            </a:r>
            <a:r>
              <a:rPr lang="en-US" sz="1400" b="0" dirty="0" smtClean="0">
                <a:solidFill>
                  <a:schemeClr val="tx1"/>
                </a:solidFill>
                <a:latin typeface="Calibri (Body)"/>
                <a:ea typeface="Calibri" panose="020F0502020204030204" pitchFamily="34" charset="0"/>
                <a:cs typeface="Times New Roman" panose="02020603050405020304" pitchFamily="18" charset="0"/>
              </a:rPr>
              <a:t>as at 30 September 2021. There’s a decline of </a:t>
            </a:r>
            <a:r>
              <a:rPr lang="en-US" sz="1400" dirty="0" smtClean="0">
                <a:solidFill>
                  <a:schemeClr val="tx1"/>
                </a:solidFill>
                <a:latin typeface="Calibri (Body)"/>
                <a:ea typeface="Calibri" panose="020F0502020204030204" pitchFamily="34" charset="0"/>
                <a:cs typeface="Times New Roman" panose="02020603050405020304" pitchFamily="18" charset="0"/>
              </a:rPr>
              <a:t>3.5% </a:t>
            </a:r>
            <a:r>
              <a:rPr lang="en-US" sz="1400" b="0" dirty="0">
                <a:solidFill>
                  <a:schemeClr val="tx1"/>
                </a:solidFill>
                <a:latin typeface="Calibri (Body)"/>
                <a:ea typeface="Calibri" panose="020F0502020204030204" pitchFamily="34" charset="0"/>
                <a:cs typeface="Times New Roman" panose="02020603050405020304" pitchFamily="18" charset="0"/>
              </a:rPr>
              <a:t>c</a:t>
            </a:r>
            <a:r>
              <a:rPr lang="en-US" sz="1400" b="0" dirty="0" smtClean="0">
                <a:solidFill>
                  <a:schemeClr val="tx1"/>
                </a:solidFill>
                <a:latin typeface="Calibri (Body)"/>
                <a:ea typeface="Calibri" panose="020F0502020204030204" pitchFamily="34" charset="0"/>
                <a:cs typeface="Times New Roman" panose="02020603050405020304" pitchFamily="18" charset="0"/>
              </a:rPr>
              <a:t>ompared to </a:t>
            </a:r>
            <a:r>
              <a:rPr lang="en-US" sz="1400" dirty="0" smtClean="0">
                <a:solidFill>
                  <a:schemeClr val="tx1"/>
                </a:solidFill>
                <a:latin typeface="Calibri (Body)"/>
                <a:ea typeface="Calibri" panose="020F0502020204030204" pitchFamily="34" charset="0"/>
                <a:cs typeface="Times New Roman" panose="02020603050405020304" pitchFamily="18" charset="0"/>
              </a:rPr>
              <a:t>R2,3 billion (48.8%)</a:t>
            </a:r>
            <a:r>
              <a:rPr lang="en-US" sz="1400" b="0" dirty="0" smtClean="0">
                <a:solidFill>
                  <a:schemeClr val="tx1"/>
                </a:solidFill>
                <a:latin typeface="Calibri (Body)"/>
                <a:ea typeface="Calibri" panose="020F0502020204030204" pitchFamily="34" charset="0"/>
                <a:cs typeface="Times New Roman" panose="02020603050405020304" pitchFamily="18" charset="0"/>
              </a:rPr>
              <a:t>  spending of the prior year.</a:t>
            </a:r>
          </a:p>
          <a:p>
            <a:pPr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 department had projected to spend R3,0 </a:t>
            </a:r>
            <a:r>
              <a:rPr lang="en-US" sz="1400" b="0" dirty="0">
                <a:solidFill>
                  <a:schemeClr val="tx1"/>
                </a:solidFill>
                <a:latin typeface="Calibri (Body)"/>
                <a:ea typeface="Calibri" panose="020F0502020204030204" pitchFamily="34" charset="0"/>
                <a:cs typeface="Times New Roman" panose="02020603050405020304" pitchFamily="18" charset="0"/>
              </a:rPr>
              <a:t>billion</a:t>
            </a:r>
            <a:r>
              <a:rPr lang="en-US" sz="1400" b="0" dirty="0" smtClean="0">
                <a:solidFill>
                  <a:schemeClr val="tx1"/>
                </a:solidFill>
                <a:latin typeface="Calibri (Body)"/>
                <a:ea typeface="Calibri" panose="020F0502020204030204" pitchFamily="34" charset="0"/>
                <a:cs typeface="Times New Roman" panose="02020603050405020304" pitchFamily="18" charset="0"/>
              </a:rPr>
              <a:t> (53.2%) by end of quarter 2; and</a:t>
            </a:r>
          </a:p>
          <a:p>
            <a:pPr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There is an under-spending of 7.9% from the projected expenditure</a:t>
            </a:r>
          </a:p>
          <a:p>
            <a:pPr marL="457200" lvl="1" indent="0" algn="just">
              <a:spcBef>
                <a:spcPts val="0"/>
              </a:spcBef>
              <a:spcAft>
                <a:spcPts val="800"/>
              </a:spcAft>
              <a:buNone/>
              <a:tabLst>
                <a:tab pos="457200" algn="l"/>
              </a:tabLst>
            </a:pPr>
            <a:endParaRPr lang="en-US" sz="1800" b="0" dirty="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US" dirty="0" smtClean="0">
                <a:solidFill>
                  <a:schemeClr val="tx1"/>
                </a:solidFill>
                <a:latin typeface="Calibri (Body)"/>
                <a:ea typeface="Calibri" panose="020F0502020204030204" pitchFamily="34" charset="0"/>
                <a:cs typeface="Times New Roman" panose="02020603050405020304" pitchFamily="18" charset="0"/>
              </a:rPr>
              <a:t>Compensation of employees </a:t>
            </a:r>
          </a:p>
          <a:p>
            <a:pPr marL="400050" lvl="1" indent="0" algn="just">
              <a:spcBef>
                <a:spcPts val="0"/>
              </a:spcBef>
              <a:spcAft>
                <a:spcPts val="800"/>
              </a:spcAft>
              <a:buNone/>
              <a:tabLst>
                <a:tab pos="457200" algn="l"/>
              </a:tabLst>
            </a:pPr>
            <a:endParaRPr lang="en-US" sz="14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 spending is at </a:t>
            </a:r>
            <a:r>
              <a:rPr lang="en-US" sz="1400" dirty="0" smtClean="0">
                <a:solidFill>
                  <a:schemeClr val="tx1"/>
                </a:solidFill>
                <a:latin typeface="Calibri (Body)"/>
                <a:ea typeface="Calibri" panose="020F0502020204030204" pitchFamily="34" charset="0"/>
                <a:cs typeface="Times New Roman" panose="02020603050405020304" pitchFamily="18" charset="0"/>
              </a:rPr>
              <a:t>R163.6 million (43.9%) </a:t>
            </a:r>
            <a:r>
              <a:rPr lang="en-US" sz="1400" b="0" dirty="0" smtClean="0">
                <a:solidFill>
                  <a:schemeClr val="tx1"/>
                </a:solidFill>
                <a:latin typeface="Calibri (Body)"/>
                <a:ea typeface="Calibri" panose="020F0502020204030204" pitchFamily="34" charset="0"/>
                <a:cs typeface="Times New Roman" panose="02020603050405020304" pitchFamily="18" charset="0"/>
              </a:rPr>
              <a:t>against the Revised Main Appropriation of </a:t>
            </a:r>
            <a:r>
              <a:rPr lang="en-US" sz="1400" dirty="0" smtClean="0">
                <a:solidFill>
                  <a:schemeClr val="tx1"/>
                </a:solidFill>
                <a:latin typeface="Calibri (Body)"/>
                <a:ea typeface="Calibri" panose="020F0502020204030204" pitchFamily="34" charset="0"/>
                <a:cs typeface="Times New Roman" panose="02020603050405020304" pitchFamily="18" charset="0"/>
              </a:rPr>
              <a:t>R372.5 million</a:t>
            </a:r>
            <a:r>
              <a:rPr lang="en-US" sz="1400" b="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The expenditure in comparison to the prior financial year same period</a:t>
            </a:r>
            <a:r>
              <a:rPr lang="en-ZA" sz="140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has </a:t>
            </a:r>
            <a:r>
              <a:rPr lang="en-ZA" sz="1400" dirty="0" smtClean="0">
                <a:solidFill>
                  <a:schemeClr val="tx1"/>
                </a:solidFill>
                <a:latin typeface="Calibri (Body)"/>
                <a:ea typeface="Calibri" panose="020F0502020204030204" pitchFamily="34" charset="0"/>
                <a:cs typeface="Times New Roman" panose="02020603050405020304" pitchFamily="18" charset="0"/>
              </a:rPr>
              <a:t>increased</a:t>
            </a:r>
            <a:r>
              <a:rPr lang="en-ZA" sz="1400" b="0" dirty="0" smtClean="0">
                <a:solidFill>
                  <a:schemeClr val="tx1"/>
                </a:solidFill>
                <a:latin typeface="Calibri (Body)"/>
                <a:ea typeface="Calibri" panose="020F0502020204030204" pitchFamily="34" charset="0"/>
                <a:cs typeface="Times New Roman" panose="02020603050405020304" pitchFamily="18" charset="0"/>
              </a:rPr>
              <a:t> by </a:t>
            </a:r>
            <a:r>
              <a:rPr lang="en-ZA" sz="1400" dirty="0" smtClean="0">
                <a:solidFill>
                  <a:schemeClr val="tx1"/>
                </a:solidFill>
                <a:latin typeface="Calibri (Body)"/>
                <a:ea typeface="Calibri" panose="020F0502020204030204" pitchFamily="34" charset="0"/>
                <a:cs typeface="Times New Roman" panose="02020603050405020304" pitchFamily="18" charset="0"/>
              </a:rPr>
              <a:t>2.2% </a:t>
            </a:r>
            <a:r>
              <a:rPr lang="en-ZA" sz="1400" b="0" dirty="0" smtClean="0">
                <a:solidFill>
                  <a:schemeClr val="tx1"/>
                </a:solidFill>
                <a:latin typeface="Calibri (Body)"/>
                <a:ea typeface="Calibri" panose="020F0502020204030204" pitchFamily="34" charset="0"/>
                <a:cs typeface="Times New Roman" panose="02020603050405020304" pitchFamily="18" charset="0"/>
              </a:rPr>
              <a:t>following </a:t>
            </a:r>
            <a:r>
              <a:rPr lang="en-US" sz="1400" b="0" dirty="0" smtClean="0">
                <a:solidFill>
                  <a:schemeClr val="tx1"/>
                </a:solidFill>
                <a:latin typeface="Calibri (Body)"/>
                <a:ea typeface="Calibri" panose="020F0502020204030204" pitchFamily="34" charset="0"/>
                <a:cs typeface="Times New Roman" panose="02020603050405020304" pitchFamily="18" charset="0"/>
              </a:rPr>
              <a:t>the filling of some critical positions i.e. DDG Corporate services and other posts.</a:t>
            </a: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 decline of </a:t>
            </a:r>
            <a:r>
              <a:rPr lang="en-US" sz="1400" dirty="0" smtClean="0">
                <a:solidFill>
                  <a:schemeClr val="tx1"/>
                </a:solidFill>
                <a:latin typeface="Calibri (Body)"/>
                <a:ea typeface="Calibri" panose="020F0502020204030204" pitchFamily="34" charset="0"/>
                <a:cs typeface="Times New Roman" panose="02020603050405020304" pitchFamily="18" charset="0"/>
              </a:rPr>
              <a:t>6.3% </a:t>
            </a:r>
            <a:r>
              <a:rPr lang="en-US" sz="1400" b="0" dirty="0" smtClean="0">
                <a:solidFill>
                  <a:schemeClr val="tx1"/>
                </a:solidFill>
                <a:latin typeface="Calibri (Body)"/>
                <a:ea typeface="Calibri" panose="020F0502020204030204" pitchFamily="34" charset="0"/>
                <a:cs typeface="Times New Roman" panose="02020603050405020304" pitchFamily="18" charset="0"/>
              </a:rPr>
              <a:t>from the projected expenditure of </a:t>
            </a:r>
            <a:r>
              <a:rPr lang="en-US" sz="1400" dirty="0" smtClean="0">
                <a:solidFill>
                  <a:schemeClr val="tx1"/>
                </a:solidFill>
                <a:latin typeface="Calibri (Body)"/>
                <a:ea typeface="Calibri" panose="020F0502020204030204" pitchFamily="34" charset="0"/>
                <a:cs typeface="Times New Roman" panose="02020603050405020304" pitchFamily="18" charset="0"/>
              </a:rPr>
              <a:t>50.2% </a:t>
            </a:r>
            <a:r>
              <a:rPr lang="en-US" sz="1400" b="0" dirty="0" smtClean="0">
                <a:solidFill>
                  <a:schemeClr val="tx1"/>
                </a:solidFill>
                <a:latin typeface="Calibri (Body)"/>
                <a:ea typeface="Calibri" panose="020F0502020204030204" pitchFamily="34" charset="0"/>
                <a:cs typeface="Times New Roman" panose="02020603050405020304" pitchFamily="18" charset="0"/>
              </a:rPr>
              <a:t>is due to:</a:t>
            </a:r>
          </a:p>
          <a:p>
            <a:pPr marL="685800"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Cost of leaving adjustment for SMS which is not yet effected; and</a:t>
            </a:r>
          </a:p>
          <a:p>
            <a:pPr marL="685800"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Late filling of positions which were projected during the period under review.</a:t>
            </a: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Expenditure is expected to increase during the remaining two quarters with:</a:t>
            </a:r>
          </a:p>
          <a:p>
            <a:pPr marL="685800"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 filling of critical posts</a:t>
            </a:r>
            <a:r>
              <a:rPr lang="en-US" sz="1400" b="0" dirty="0">
                <a:solidFill>
                  <a:schemeClr val="tx1"/>
                </a:solidFill>
                <a:latin typeface="Calibri (Body)"/>
                <a:ea typeface="Calibri" panose="020F0502020204030204" pitchFamily="34" charset="0"/>
                <a:cs typeface="Times New Roman" panose="02020603050405020304" pitchFamily="18" charset="0"/>
              </a:rPr>
              <a:t>;</a:t>
            </a:r>
            <a:endParaRPr lang="en-US" sz="1400" b="0" dirty="0" smtClean="0">
              <a:solidFill>
                <a:schemeClr val="tx1"/>
              </a:solidFill>
              <a:latin typeface="Calibri (Body)"/>
              <a:ea typeface="Calibri" panose="020F0502020204030204" pitchFamily="34" charset="0"/>
              <a:cs typeface="Times New Roman" panose="02020603050405020304" pitchFamily="18" charset="0"/>
            </a:endParaRPr>
          </a:p>
          <a:p>
            <a:pPr marL="685800" lvl="1" algn="just">
              <a:spcBef>
                <a:spcPts val="0"/>
              </a:spcBef>
              <a:spcAft>
                <a:spcPts val="800"/>
              </a:spcAft>
              <a:buFont typeface="Wingdings" panose="05000000000000000000" pitchFamily="2" charset="2"/>
              <a:buChar char="v"/>
              <a:tabLst>
                <a:tab pos="457200" algn="l"/>
              </a:tabLst>
            </a:pPr>
            <a:r>
              <a:rPr lang="en-US" sz="1400" b="0" dirty="0">
                <a:solidFill>
                  <a:schemeClr val="tx1"/>
                </a:solidFill>
                <a:latin typeface="Calibri (Body)"/>
                <a:ea typeface="Calibri" panose="020F0502020204030204" pitchFamily="34" charset="0"/>
                <a:cs typeface="Times New Roman" panose="02020603050405020304" pitchFamily="18" charset="0"/>
              </a:rPr>
              <a:t>c</a:t>
            </a:r>
            <a:r>
              <a:rPr lang="en-US" sz="1400" b="0" dirty="0" smtClean="0">
                <a:solidFill>
                  <a:schemeClr val="tx1"/>
                </a:solidFill>
                <a:latin typeface="Calibri (Body)"/>
                <a:ea typeface="Calibri" panose="020F0502020204030204" pitchFamily="34" charset="0"/>
                <a:cs typeface="Times New Roman" panose="02020603050405020304" pitchFamily="18" charset="0"/>
              </a:rPr>
              <a:t>ost of living adjustment; and</a:t>
            </a:r>
          </a:p>
          <a:p>
            <a:pPr marL="685800"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payment of performance bonuses and pay progression.</a:t>
            </a:r>
            <a:endParaRPr lang="en-ZA" sz="1400" b="0" dirty="0" smtClean="0">
              <a:solidFill>
                <a:schemeClr val="tx1"/>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US" b="0" dirty="0" smtClean="0">
              <a:solidFill>
                <a:schemeClr val="tx1"/>
              </a:solidFill>
              <a:latin typeface="Calibri (Body)"/>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nvPr>
        </p:nvGraphicFramePr>
        <p:xfrm>
          <a:off x="3923928" y="2492896"/>
          <a:ext cx="1828800" cy="504056"/>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2033374556"/>
                    </a:ext>
                  </a:extLst>
                </a:gridCol>
                <a:gridCol w="609600">
                  <a:extLst>
                    <a:ext uri="{9D8B030D-6E8A-4147-A177-3AD203B41FA5}">
                      <a16:colId xmlns:a16="http://schemas.microsoft.com/office/drawing/2014/main" xmlns="" val="2735513449"/>
                    </a:ext>
                  </a:extLst>
                </a:gridCol>
                <a:gridCol w="609600">
                  <a:extLst>
                    <a:ext uri="{9D8B030D-6E8A-4147-A177-3AD203B41FA5}">
                      <a16:colId xmlns:a16="http://schemas.microsoft.com/office/drawing/2014/main" xmlns="" val="2110963477"/>
                    </a:ext>
                  </a:extLst>
                </a:gridCol>
              </a:tblGrid>
              <a:tr h="252028">
                <a:tc>
                  <a:txBody>
                    <a:bodyPr/>
                    <a:lstStyle/>
                    <a:p>
                      <a:pPr algn="l"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516957417"/>
                  </a:ext>
                </a:extLst>
              </a:tr>
              <a:tr h="252028">
                <a:tc>
                  <a:txBody>
                    <a:bodyPr/>
                    <a:lstStyle/>
                    <a:p>
                      <a:pPr algn="ctr" fontAlgn="b"/>
                      <a:r>
                        <a:rPr lang="en-US" sz="1100" u="none" strike="noStrike" dirty="0">
                          <a:effectLst/>
                        </a:rPr>
                        <a:t>50.2%</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43.9%</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-6.3%</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243670475"/>
                  </a:ext>
                </a:extLst>
              </a:tr>
            </a:tbl>
          </a:graphicData>
        </a:graphic>
      </p:graphicFrame>
    </p:spTree>
    <p:extLst>
      <p:ext uri="{BB962C8B-B14F-4D97-AF65-F5344CB8AC3E}">
        <p14:creationId xmlns:p14="http://schemas.microsoft.com/office/powerpoint/2010/main" xmlns="" val="41088654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165304"/>
            <a:ext cx="514400" cy="365125"/>
          </a:xfrm>
        </p:spPr>
        <p:txBody>
          <a:bodyPr/>
          <a:lstStyle/>
          <a:p>
            <a:r>
              <a:rPr lang="en-ZA" sz="1000" b="1" dirty="0"/>
              <a:t>4</a:t>
            </a:r>
            <a:endParaRPr lang="en-ZA" sz="1000" b="1" dirty="0" smtClean="0"/>
          </a:p>
        </p:txBody>
      </p:sp>
      <p:sp>
        <p:nvSpPr>
          <p:cNvPr id="6" name="Title 1"/>
          <p:cNvSpPr>
            <a:spLocks noGrp="1"/>
          </p:cNvSpPr>
          <p:nvPr>
            <p:ph type="title"/>
          </p:nvPr>
        </p:nvSpPr>
        <p:spPr>
          <a:xfrm>
            <a:off x="457200" y="116632"/>
            <a:ext cx="8229600" cy="576064"/>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err="1" smtClean="0">
                <a:solidFill>
                  <a:schemeClr val="accent6"/>
                </a:solidFill>
                <a:latin typeface="Calibri"/>
                <a:ea typeface="+mn-ea"/>
                <a:cs typeface="Arial" pitchFamily="34" charset="0"/>
              </a:rPr>
              <a:t>Cont</a:t>
            </a:r>
            <a:r>
              <a:rPr lang="en-ZA" sz="3700" dirty="0" smtClean="0">
                <a:solidFill>
                  <a:schemeClr val="accent6"/>
                </a:solidFill>
                <a:latin typeface="Calibri"/>
                <a:ea typeface="+mn-ea"/>
                <a:cs typeface="Arial" pitchFamily="34" charset="0"/>
              </a:rPr>
              <a:t>…)</a:t>
            </a:r>
            <a:r>
              <a:rPr lang="en-ZA" sz="3300" cap="all" dirty="0" smtClean="0">
                <a:solidFill>
                  <a:schemeClr val="accent6"/>
                </a:solidFill>
                <a:latin typeface="Calibri"/>
                <a:ea typeface="+mn-ea"/>
              </a:rPr>
              <a:t> </a:t>
            </a:r>
            <a:r>
              <a:rPr lang="en-ZA" sz="3300" cap="all" dirty="0">
                <a:solidFill>
                  <a:srgbClr val="F79646">
                    <a:lumMod val="50000"/>
                  </a:srgbClr>
                </a:solidFill>
                <a:latin typeface="Calibri"/>
                <a:ea typeface="+mn-ea"/>
              </a:rPr>
              <a:t/>
            </a:r>
            <a:br>
              <a:rPr lang="en-ZA" sz="3300" cap="all" dirty="0">
                <a:solidFill>
                  <a:srgbClr val="F79646">
                    <a:lumMod val="50000"/>
                  </a:srgbClr>
                </a:solidFill>
                <a:latin typeface="Calibri"/>
                <a:ea typeface="+mn-ea"/>
              </a:rPr>
            </a:br>
            <a:endParaRPr lang="en-US" dirty="0"/>
          </a:p>
        </p:txBody>
      </p:sp>
      <p:sp>
        <p:nvSpPr>
          <p:cNvPr id="7" name="Content Placeholder 2"/>
          <p:cNvSpPr>
            <a:spLocks noGrp="1"/>
          </p:cNvSpPr>
          <p:nvPr>
            <p:ph idx="1"/>
          </p:nvPr>
        </p:nvSpPr>
        <p:spPr>
          <a:xfrm>
            <a:off x="323528" y="764704"/>
            <a:ext cx="8683272" cy="5112568"/>
          </a:xfrm>
        </p:spPr>
        <p:txBody>
          <a:bodyPr>
            <a:noAutofit/>
          </a:bodyPr>
          <a:lstStyle/>
          <a:p>
            <a:pPr lvl="0" algn="just">
              <a:spcBef>
                <a:spcPts val="0"/>
              </a:spcBef>
              <a:spcAft>
                <a:spcPts val="800"/>
              </a:spcAft>
              <a:buFont typeface="Wingdings" panose="05000000000000000000" pitchFamily="2" charset="2"/>
              <a:buChar char="q"/>
              <a:tabLst>
                <a:tab pos="457200" algn="l"/>
              </a:tabLst>
            </a:pPr>
            <a:r>
              <a:rPr lang="en-ZA" sz="1800" dirty="0" smtClean="0">
                <a:solidFill>
                  <a:schemeClr val="tx1"/>
                </a:solidFill>
                <a:latin typeface="Calibri (Body)"/>
                <a:ea typeface="Calibri" panose="020F0502020204030204" pitchFamily="34" charset="0"/>
                <a:cs typeface="Times New Roman" panose="02020603050405020304" pitchFamily="18" charset="0"/>
              </a:rPr>
              <a:t>Goods and Services</a:t>
            </a:r>
          </a:p>
          <a:p>
            <a:pPr marL="400050" lvl="1" indent="0" algn="just">
              <a:spcBef>
                <a:spcPts val="0"/>
              </a:spcBef>
              <a:spcAft>
                <a:spcPts val="800"/>
              </a:spcAft>
              <a:buNone/>
              <a:tabLst>
                <a:tab pos="457200" algn="l"/>
              </a:tabLst>
            </a:pPr>
            <a:endParaRPr lang="en-ZA" sz="14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lnSpc>
                <a:spcPct val="150000"/>
              </a:lnSpc>
              <a:spcBef>
                <a:spcPts val="0"/>
              </a:spcBef>
              <a:spcAft>
                <a:spcPts val="800"/>
              </a:spcAft>
              <a:buNone/>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The</a:t>
            </a:r>
            <a:r>
              <a:rPr lang="en-ZA" sz="140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spending is at </a:t>
            </a:r>
            <a:r>
              <a:rPr lang="en-ZA" sz="1400" dirty="0" smtClean="0">
                <a:solidFill>
                  <a:schemeClr val="tx1"/>
                </a:solidFill>
                <a:latin typeface="Calibri (Body)"/>
                <a:ea typeface="Calibri" panose="020F0502020204030204" pitchFamily="34" charset="0"/>
                <a:cs typeface="Times New Roman" panose="02020603050405020304" pitchFamily="18" charset="0"/>
              </a:rPr>
              <a:t>R215.4 million (40.4%) </a:t>
            </a:r>
            <a:r>
              <a:rPr lang="en-US" sz="1400" b="0" dirty="0" smtClean="0">
                <a:solidFill>
                  <a:schemeClr val="tx1"/>
                </a:solidFill>
                <a:latin typeface="Calibri (Body)"/>
                <a:ea typeface="Calibri" panose="020F0502020204030204" pitchFamily="34" charset="0"/>
                <a:cs typeface="Times New Roman" panose="02020603050405020304" pitchFamily="18" charset="0"/>
              </a:rPr>
              <a:t>against the Revised Main Appropriation of </a:t>
            </a:r>
            <a:r>
              <a:rPr lang="en-US" sz="1400" dirty="0">
                <a:solidFill>
                  <a:schemeClr val="tx1"/>
                </a:solidFill>
                <a:latin typeface="Calibri (Body)"/>
                <a:ea typeface="Calibri" panose="020F0502020204030204" pitchFamily="34" charset="0"/>
                <a:cs typeface="Times New Roman" panose="02020603050405020304" pitchFamily="18" charset="0"/>
              </a:rPr>
              <a:t>R533.5</a:t>
            </a:r>
            <a:r>
              <a:rPr lang="en-US" sz="1400" dirty="0" smtClean="0">
                <a:solidFill>
                  <a:srgbClr val="FF0000"/>
                </a:solidFill>
                <a:latin typeface="Calibri (Body)"/>
                <a:ea typeface="Calibri" panose="020F0502020204030204" pitchFamily="34" charset="0"/>
                <a:cs typeface="Times New Roman" panose="02020603050405020304" pitchFamily="18" charset="0"/>
              </a:rPr>
              <a:t> </a:t>
            </a:r>
            <a:r>
              <a:rPr lang="en-US" sz="1400" dirty="0" smtClean="0">
                <a:solidFill>
                  <a:schemeClr val="tx1"/>
                </a:solidFill>
                <a:latin typeface="Calibri (Body)"/>
                <a:ea typeface="Calibri" panose="020F0502020204030204" pitchFamily="34" charset="0"/>
                <a:cs typeface="Times New Roman" panose="02020603050405020304" pitchFamily="18" charset="0"/>
              </a:rPr>
              <a:t>million</a:t>
            </a:r>
            <a:r>
              <a:rPr lang="en-ZA" sz="1400" b="0" dirty="0" smtClean="0">
                <a:solidFill>
                  <a:schemeClr val="tx1"/>
                </a:solidFill>
                <a:latin typeface="Calibri (Body)"/>
                <a:ea typeface="Calibri" panose="020F0502020204030204" pitchFamily="34" charset="0"/>
                <a:cs typeface="Times New Roman" panose="02020603050405020304" pitchFamily="18" charset="0"/>
              </a:rPr>
              <a:t>.  The expenditure is in line with that of the previous financial year at </a:t>
            </a:r>
            <a:r>
              <a:rPr lang="en-ZA" sz="1400" dirty="0" smtClean="0">
                <a:solidFill>
                  <a:schemeClr val="tx1"/>
                </a:solidFill>
                <a:latin typeface="Calibri (Body)"/>
                <a:ea typeface="Calibri" panose="020F0502020204030204" pitchFamily="34" charset="0"/>
                <a:cs typeface="Times New Roman" panose="02020603050405020304" pitchFamily="18" charset="0"/>
              </a:rPr>
              <a:t>(40.2%) </a:t>
            </a:r>
            <a:r>
              <a:rPr lang="en-ZA" sz="1400" b="0" dirty="0" smtClean="0">
                <a:solidFill>
                  <a:schemeClr val="tx1"/>
                </a:solidFill>
                <a:latin typeface="Calibri (Body)"/>
                <a:ea typeface="Calibri" panose="020F0502020204030204" pitchFamily="34" charset="0"/>
                <a:cs typeface="Times New Roman" panose="02020603050405020304" pitchFamily="18" charset="0"/>
              </a:rPr>
              <a:t>with an increase</a:t>
            </a:r>
          </a:p>
          <a:p>
            <a:pPr marL="400050" lvl="1" indent="0" algn="just">
              <a:lnSpc>
                <a:spcPct val="150000"/>
              </a:lnSpc>
              <a:spcBef>
                <a:spcPts val="0"/>
              </a:spcBef>
              <a:spcAft>
                <a:spcPts val="800"/>
              </a:spcAft>
              <a:buNone/>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of </a:t>
            </a:r>
            <a:r>
              <a:rPr lang="en-ZA" sz="1400" dirty="0" smtClean="0">
                <a:solidFill>
                  <a:schemeClr val="tx1"/>
                </a:solidFill>
                <a:latin typeface="Calibri (Body)"/>
                <a:ea typeface="Calibri" panose="020F0502020204030204" pitchFamily="34" charset="0"/>
                <a:cs typeface="Times New Roman" panose="02020603050405020304" pitchFamily="18" charset="0"/>
              </a:rPr>
              <a:t>0.2%</a:t>
            </a:r>
            <a:r>
              <a:rPr lang="en-ZA" sz="1400" b="0" dirty="0" smtClean="0">
                <a:solidFill>
                  <a:schemeClr val="tx1"/>
                </a:solidFill>
                <a:latin typeface="Calibri (Body)"/>
                <a:ea typeface="Calibri" panose="020F0502020204030204" pitchFamily="34" charset="0"/>
                <a:cs typeface="Times New Roman" panose="02020603050405020304" pitchFamily="18" charset="0"/>
              </a:rPr>
              <a:t>.</a:t>
            </a:r>
            <a:endParaRPr lang="en-ZA" sz="140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endParaRPr lang="en-US" sz="1400" b="0" dirty="0">
              <a:solidFill>
                <a:schemeClr val="tx1"/>
              </a:solidFill>
              <a:latin typeface="Calibri (Body)"/>
              <a:ea typeface="Calibri" panose="020F0502020204030204" pitchFamily="34" charset="0"/>
              <a:cs typeface="Times New Roman" panose="02020603050405020304" pitchFamily="18" charset="0"/>
            </a:endParaRPr>
          </a:p>
          <a:p>
            <a:pPr marL="400050" lvl="1" indent="0" algn="just">
              <a:lnSpc>
                <a:spcPct val="150000"/>
              </a:lnSpc>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Under-expenditure of 20.0% from the 60.4% projection is as a result of:</a:t>
            </a:r>
          </a:p>
          <a:p>
            <a:pPr marL="685800" lvl="1" algn="just">
              <a:lnSpc>
                <a:spcPct val="150000"/>
              </a:lnSpc>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Accrued payments for some work done at departmental events;</a:t>
            </a:r>
          </a:p>
          <a:p>
            <a:pPr marL="685800" lvl="1" algn="just">
              <a:lnSpc>
                <a:spcPct val="150000"/>
              </a:lnSpc>
              <a:spcBef>
                <a:spcPts val="0"/>
              </a:spcBef>
              <a:spcAft>
                <a:spcPts val="800"/>
              </a:spcAft>
              <a:buFont typeface="Wingdings" panose="05000000000000000000" pitchFamily="2" charset="2"/>
              <a:buChar char="v"/>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Cancellation </a:t>
            </a:r>
            <a:r>
              <a:rPr lang="en-ZA" sz="1400" b="0" dirty="0">
                <a:solidFill>
                  <a:schemeClr val="tx1"/>
                </a:solidFill>
                <a:latin typeface="Calibri (Body)"/>
                <a:ea typeface="Calibri" panose="020F0502020204030204" pitchFamily="34" charset="0"/>
                <a:cs typeface="Times New Roman" panose="02020603050405020304" pitchFamily="18" charset="0"/>
              </a:rPr>
              <a:t>and scaling down of Departmental events in order to comply with the </a:t>
            </a:r>
            <a:endParaRPr lang="en-ZA" sz="14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lnSpc>
                <a:spcPct val="150000"/>
              </a:lnSpc>
              <a:spcBef>
                <a:spcPts val="0"/>
              </a:spcBef>
              <a:spcAft>
                <a:spcPts val="800"/>
              </a:spcAft>
              <a:buNone/>
              <a:tabLst>
                <a:tab pos="457200" algn="l"/>
              </a:tabLst>
            </a:pPr>
            <a:r>
              <a:rPr lang="en-ZA" sz="1400" b="0" dirty="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     Covid-19 regulations; and</a:t>
            </a:r>
          </a:p>
          <a:p>
            <a:pPr marL="685800" lvl="1" algn="just">
              <a:lnSpc>
                <a:spcPct val="150000"/>
              </a:lnSpc>
              <a:spcBef>
                <a:spcPts val="0"/>
              </a:spcBef>
              <a:spcAft>
                <a:spcPts val="800"/>
              </a:spcAft>
              <a:buFont typeface="Wingdings" panose="05000000000000000000" pitchFamily="2" charset="2"/>
              <a:buChar char="v"/>
              <a:tabLst>
                <a:tab pos="457200" algn="l"/>
              </a:tabLst>
            </a:pPr>
            <a:r>
              <a:rPr lang="en-ZA" sz="1400" b="0" dirty="0">
                <a:solidFill>
                  <a:schemeClr val="tx1"/>
                </a:solidFill>
                <a:latin typeface="Calibri (Body)"/>
                <a:ea typeface="Calibri" panose="020F0502020204030204" pitchFamily="34" charset="0"/>
                <a:cs typeface="Times New Roman" panose="02020603050405020304" pitchFamily="18" charset="0"/>
              </a:rPr>
              <a:t>The Covid-19 restrictions had an impact on travelling resulting in </a:t>
            </a:r>
            <a:r>
              <a:rPr lang="en-ZA" sz="1400" b="0" dirty="0" smtClean="0">
                <a:solidFill>
                  <a:schemeClr val="tx1"/>
                </a:solidFill>
                <a:latin typeface="Calibri (Body)"/>
                <a:ea typeface="Calibri" panose="020F0502020204030204" pitchFamily="34" charset="0"/>
                <a:cs typeface="Times New Roman" panose="02020603050405020304" pitchFamily="18" charset="0"/>
              </a:rPr>
              <a:t>under-spending.</a:t>
            </a:r>
            <a:endParaRPr lang="en-ZA" sz="1400" b="0" dirty="0">
              <a:solidFill>
                <a:schemeClr val="tx1"/>
              </a:solidFill>
              <a:latin typeface="Calibri (Body)"/>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nvPr>
        </p:nvGraphicFramePr>
        <p:xfrm>
          <a:off x="3491880" y="908720"/>
          <a:ext cx="1828800" cy="356742"/>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1348784391"/>
                    </a:ext>
                  </a:extLst>
                </a:gridCol>
                <a:gridCol w="609600">
                  <a:extLst>
                    <a:ext uri="{9D8B030D-6E8A-4147-A177-3AD203B41FA5}">
                      <a16:colId xmlns:a16="http://schemas.microsoft.com/office/drawing/2014/main" xmlns="" val="2617397192"/>
                    </a:ext>
                  </a:extLst>
                </a:gridCol>
                <a:gridCol w="609600">
                  <a:extLst>
                    <a:ext uri="{9D8B030D-6E8A-4147-A177-3AD203B41FA5}">
                      <a16:colId xmlns:a16="http://schemas.microsoft.com/office/drawing/2014/main" xmlns="" val="1228447311"/>
                    </a:ext>
                  </a:extLst>
                </a:gridCol>
              </a:tblGrid>
              <a:tr h="172592">
                <a:tc>
                  <a:txBody>
                    <a:bodyPr/>
                    <a:lstStyle/>
                    <a:p>
                      <a:pPr algn="l"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917424956"/>
                  </a:ext>
                </a:extLst>
              </a:tr>
              <a:tr h="184150">
                <a:tc>
                  <a:txBody>
                    <a:bodyPr/>
                    <a:lstStyle/>
                    <a:p>
                      <a:pPr algn="ctr" fontAlgn="b"/>
                      <a:r>
                        <a:rPr lang="en-US" sz="1100" u="none" strike="noStrike" dirty="0">
                          <a:effectLst/>
                        </a:rPr>
                        <a:t>60.4%</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40.4%</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-20.0%</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944251736"/>
                  </a:ext>
                </a:extLst>
              </a:tr>
            </a:tbl>
          </a:graphicData>
        </a:graphic>
      </p:graphicFrame>
    </p:spTree>
    <p:extLst>
      <p:ext uri="{BB962C8B-B14F-4D97-AF65-F5344CB8AC3E}">
        <p14:creationId xmlns:p14="http://schemas.microsoft.com/office/powerpoint/2010/main" xmlns="" val="33966337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a:t>5</a:t>
            </a:r>
            <a:endParaRPr lang="en-ZA" sz="1000" b="1" dirty="0" smtClean="0"/>
          </a:p>
        </p:txBody>
      </p:sp>
      <p:sp>
        <p:nvSpPr>
          <p:cNvPr id="8" name="Title 1"/>
          <p:cNvSpPr>
            <a:spLocks noGrp="1"/>
          </p:cNvSpPr>
          <p:nvPr>
            <p:ph type="title"/>
          </p:nvPr>
        </p:nvSpPr>
        <p:spPr>
          <a:xfrm>
            <a:off x="457200" y="116632"/>
            <a:ext cx="8075240" cy="576064"/>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err="1" smtClean="0">
                <a:solidFill>
                  <a:schemeClr val="accent6"/>
                </a:solidFill>
                <a:latin typeface="Calibri"/>
                <a:ea typeface="+mn-ea"/>
                <a:cs typeface="Arial" pitchFamily="34" charset="0"/>
              </a:rPr>
              <a:t>Cont</a:t>
            </a:r>
            <a:r>
              <a:rPr lang="en-ZA" sz="3700" dirty="0" smtClean="0">
                <a:solidFill>
                  <a:schemeClr val="accent6"/>
                </a:solidFill>
                <a:latin typeface="Calibri"/>
                <a:ea typeface="+mn-ea"/>
                <a:cs typeface="Arial" pitchFamily="34" charset="0"/>
              </a:rPr>
              <a:t>…)</a:t>
            </a:r>
            <a:r>
              <a:rPr lang="en-ZA" sz="3300" cap="all" dirty="0" smtClean="0">
                <a:solidFill>
                  <a:schemeClr val="accent6"/>
                </a:solidFill>
                <a:latin typeface="Calibri"/>
                <a:ea typeface="+mn-ea"/>
              </a:rPr>
              <a:t> </a:t>
            </a:r>
            <a:r>
              <a:rPr lang="en-ZA" sz="3300" cap="all" dirty="0">
                <a:solidFill>
                  <a:srgbClr val="F79646">
                    <a:lumMod val="50000"/>
                  </a:srgbClr>
                </a:solidFill>
                <a:latin typeface="Calibri"/>
                <a:ea typeface="+mn-ea"/>
              </a:rPr>
              <a:t/>
            </a:r>
            <a:br>
              <a:rPr lang="en-ZA" sz="3300" cap="all" dirty="0">
                <a:solidFill>
                  <a:srgbClr val="F79646">
                    <a:lumMod val="50000"/>
                  </a:srgbClr>
                </a:solidFill>
                <a:latin typeface="Calibri"/>
                <a:ea typeface="+mn-ea"/>
              </a:rPr>
            </a:br>
            <a:endParaRPr lang="en-US" dirty="0"/>
          </a:p>
        </p:txBody>
      </p:sp>
      <p:sp>
        <p:nvSpPr>
          <p:cNvPr id="9" name="Content Placeholder 2"/>
          <p:cNvSpPr>
            <a:spLocks noGrp="1"/>
          </p:cNvSpPr>
          <p:nvPr>
            <p:ph idx="1"/>
          </p:nvPr>
        </p:nvSpPr>
        <p:spPr>
          <a:xfrm>
            <a:off x="179512" y="1124743"/>
            <a:ext cx="8755280" cy="4752529"/>
          </a:xfrm>
        </p:spPr>
        <p:txBody>
          <a:bodyPr>
            <a:noAutofit/>
          </a:bodyPr>
          <a:lstStyle/>
          <a:p>
            <a:pPr lvl="0" algn="just">
              <a:spcBef>
                <a:spcPts val="0"/>
              </a:spcBef>
              <a:spcAft>
                <a:spcPts val="800"/>
              </a:spcAft>
              <a:buFont typeface="Wingdings" panose="05000000000000000000" pitchFamily="2" charset="2"/>
              <a:buChar char="q"/>
              <a:tabLst>
                <a:tab pos="457200" algn="l"/>
              </a:tabLst>
            </a:pPr>
            <a:r>
              <a:rPr lang="en-US" sz="1800" dirty="0" smtClean="0">
                <a:solidFill>
                  <a:schemeClr val="tx1"/>
                </a:solidFill>
                <a:latin typeface="Calibri (Body)"/>
                <a:ea typeface="Calibri" panose="020F0502020204030204" pitchFamily="34" charset="0"/>
                <a:cs typeface="Times New Roman" panose="02020603050405020304" pitchFamily="18" charset="0"/>
              </a:rPr>
              <a:t>Departmental Agencies and Accounts (Cur)</a:t>
            </a:r>
          </a:p>
          <a:p>
            <a:pPr marL="0" lvl="0" indent="0" algn="just">
              <a:spcBef>
                <a:spcPts val="0"/>
              </a:spcBef>
              <a:spcAft>
                <a:spcPts val="800"/>
              </a:spcAft>
              <a:buNone/>
              <a:tabLst>
                <a:tab pos="457200" algn="l"/>
              </a:tabLst>
            </a:pPr>
            <a:endParaRPr lang="en-US" dirty="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 spending is at </a:t>
            </a:r>
            <a:r>
              <a:rPr lang="en-US" sz="1400" dirty="0" smtClean="0">
                <a:solidFill>
                  <a:schemeClr val="tx1"/>
                </a:solidFill>
                <a:latin typeface="Calibri (Body)"/>
                <a:ea typeface="Calibri" panose="020F0502020204030204" pitchFamily="34" charset="0"/>
                <a:cs typeface="Times New Roman" panose="02020603050405020304" pitchFamily="18" charset="0"/>
              </a:rPr>
              <a:t>R879.0 million (52.0%) </a:t>
            </a:r>
            <a:r>
              <a:rPr lang="en-US" sz="1400" b="0" dirty="0" smtClean="0">
                <a:solidFill>
                  <a:schemeClr val="tx1"/>
                </a:solidFill>
                <a:latin typeface="Calibri (Body)"/>
                <a:ea typeface="Calibri" panose="020F0502020204030204" pitchFamily="34" charset="0"/>
                <a:cs typeface="Times New Roman" panose="02020603050405020304" pitchFamily="18" charset="0"/>
              </a:rPr>
              <a:t>against the Revised Main Appropriation of </a:t>
            </a:r>
            <a:r>
              <a:rPr lang="en-US" sz="1400" dirty="0" smtClean="0">
                <a:solidFill>
                  <a:schemeClr val="tx1"/>
                </a:solidFill>
                <a:latin typeface="Calibri (Body)"/>
                <a:ea typeface="Calibri" panose="020F0502020204030204" pitchFamily="34" charset="0"/>
                <a:cs typeface="Times New Roman" panose="02020603050405020304" pitchFamily="18" charset="0"/>
              </a:rPr>
              <a:t>R1.7 billion</a:t>
            </a:r>
            <a:r>
              <a:rPr lang="en-US" sz="1400" b="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a:solidFill>
                  <a:schemeClr val="tx1"/>
                </a:solidFill>
                <a:latin typeface="Calibri (Body)"/>
                <a:ea typeface="Calibri" panose="020F0502020204030204" pitchFamily="34" charset="0"/>
                <a:cs typeface="Times New Roman" panose="02020603050405020304" pitchFamily="18" charset="0"/>
              </a:rPr>
              <a:t>The expenditure </a:t>
            </a:r>
            <a:r>
              <a:rPr lang="en-ZA" sz="1400" b="0" dirty="0" smtClean="0">
                <a:solidFill>
                  <a:schemeClr val="tx1"/>
                </a:solidFill>
                <a:latin typeface="Calibri (Body)"/>
                <a:ea typeface="Calibri" panose="020F0502020204030204" pitchFamily="34" charset="0"/>
                <a:cs typeface="Times New Roman" panose="02020603050405020304" pitchFamily="18" charset="0"/>
              </a:rPr>
              <a:t>is in line </a:t>
            </a:r>
            <a:r>
              <a:rPr lang="en-ZA" sz="1400" b="0" dirty="0">
                <a:solidFill>
                  <a:schemeClr val="tx1"/>
                </a:solidFill>
                <a:latin typeface="Calibri (Body)"/>
                <a:ea typeface="Calibri" panose="020F0502020204030204" pitchFamily="34" charset="0"/>
                <a:cs typeface="Times New Roman" panose="02020603050405020304" pitchFamily="18" charset="0"/>
              </a:rPr>
              <a:t>with that of the previous financial year at </a:t>
            </a:r>
            <a:r>
              <a:rPr lang="en-ZA" sz="1400" dirty="0" smtClean="0">
                <a:solidFill>
                  <a:schemeClr val="tx1"/>
                </a:solidFill>
                <a:latin typeface="Calibri (Body)"/>
                <a:ea typeface="Calibri" panose="020F0502020204030204" pitchFamily="34" charset="0"/>
                <a:cs typeface="Times New Roman" panose="02020603050405020304" pitchFamily="18" charset="0"/>
              </a:rPr>
              <a:t>(51.8%) </a:t>
            </a:r>
            <a:r>
              <a:rPr lang="en-ZA" sz="1400" b="0" dirty="0">
                <a:solidFill>
                  <a:schemeClr val="tx1"/>
                </a:solidFill>
                <a:latin typeface="Calibri (Body)"/>
                <a:ea typeface="Calibri" panose="020F0502020204030204" pitchFamily="34" charset="0"/>
                <a:cs typeface="Times New Roman" panose="02020603050405020304" pitchFamily="18" charset="0"/>
              </a:rPr>
              <a:t>with an increase of </a:t>
            </a:r>
            <a:r>
              <a:rPr lang="en-ZA" sz="1400" dirty="0" smtClean="0">
                <a:solidFill>
                  <a:schemeClr val="tx1"/>
                </a:solidFill>
                <a:latin typeface="Calibri (Body)"/>
                <a:ea typeface="Calibri" panose="020F0502020204030204" pitchFamily="34" charset="0"/>
                <a:cs typeface="Times New Roman" panose="02020603050405020304" pitchFamily="18" charset="0"/>
              </a:rPr>
              <a:t>0.2%</a:t>
            </a:r>
            <a:r>
              <a:rPr lang="en-ZA" sz="1400" b="0" dirty="0" smtClean="0">
                <a:solidFill>
                  <a:schemeClr val="tx1"/>
                </a:solidFill>
                <a:latin typeface="Calibri (Body)"/>
                <a:ea typeface="Calibri" panose="020F0502020204030204" pitchFamily="34" charset="0"/>
                <a:cs typeface="Times New Roman" panose="02020603050405020304" pitchFamily="18" charset="0"/>
              </a:rPr>
              <a:t>.</a:t>
            </a:r>
            <a:endParaRPr lang="en-ZA" sz="1400" b="0" dirty="0">
              <a:solidFill>
                <a:schemeClr val="tx1"/>
              </a:solidFill>
              <a:latin typeface="Calibri (Body)"/>
              <a:ea typeface="Calibri" panose="020F0502020204030204" pitchFamily="34" charset="0"/>
              <a:cs typeface="Times New Roman" panose="02020603050405020304" pitchFamily="18" charset="0"/>
            </a:endParaRPr>
          </a:p>
          <a:p>
            <a:pPr lvl="1" algn="just">
              <a:spcBef>
                <a:spcPts val="0"/>
              </a:spcBef>
              <a:spcAft>
                <a:spcPts val="800"/>
              </a:spcAft>
              <a:buFont typeface="Wingdings" panose="05000000000000000000" pitchFamily="2" charset="2"/>
              <a:buChar char="v"/>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There is </a:t>
            </a:r>
            <a:r>
              <a:rPr lang="en-ZA" sz="1400" b="0" dirty="0">
                <a:solidFill>
                  <a:schemeClr val="tx1"/>
                </a:solidFill>
                <a:latin typeface="Calibri (Body)"/>
                <a:ea typeface="Calibri" panose="020F0502020204030204" pitchFamily="34" charset="0"/>
                <a:cs typeface="Times New Roman" panose="02020603050405020304" pitchFamily="18" charset="0"/>
              </a:rPr>
              <a:t>a 2.3% </a:t>
            </a:r>
            <a:r>
              <a:rPr lang="en-ZA" sz="1400" b="0" dirty="0" smtClean="0">
                <a:solidFill>
                  <a:schemeClr val="tx1"/>
                </a:solidFill>
                <a:latin typeface="Calibri (Body)"/>
                <a:ea typeface="Calibri" panose="020F0502020204030204" pitchFamily="34" charset="0"/>
                <a:cs typeface="Times New Roman" panose="02020603050405020304" pitchFamily="18" charset="0"/>
              </a:rPr>
              <a:t>over-spent </a:t>
            </a:r>
            <a:r>
              <a:rPr lang="en-ZA" sz="1400" b="0" dirty="0">
                <a:solidFill>
                  <a:schemeClr val="tx1"/>
                </a:solidFill>
                <a:latin typeface="Calibri (Body)"/>
                <a:ea typeface="Calibri" panose="020F0502020204030204" pitchFamily="34" charset="0"/>
                <a:cs typeface="Times New Roman" panose="02020603050405020304" pitchFamily="18" charset="0"/>
              </a:rPr>
              <a:t>compared to 49.7% projection as a result of an advance payment made to Ditsong Museum in September for Q3 and 50% of Q4 tranches. Approval was granted by the Accounting Officer upon request by the entity to enable the Museum to pay salaries and for the month </a:t>
            </a:r>
            <a:r>
              <a:rPr lang="en-ZA" sz="1400" b="0" dirty="0" smtClean="0">
                <a:solidFill>
                  <a:schemeClr val="tx1"/>
                </a:solidFill>
                <a:latin typeface="Calibri (Body)"/>
                <a:ea typeface="Calibri" panose="020F0502020204030204" pitchFamily="34" charset="0"/>
                <a:cs typeface="Times New Roman" panose="02020603050405020304" pitchFamily="18" charset="0"/>
              </a:rPr>
              <a:t>of September </a:t>
            </a:r>
            <a:r>
              <a:rPr lang="en-ZA" sz="1400" b="0" dirty="0">
                <a:solidFill>
                  <a:schemeClr val="tx1"/>
                </a:solidFill>
                <a:latin typeface="Calibri (Body)"/>
                <a:ea typeface="Calibri" panose="020F0502020204030204" pitchFamily="34" charset="0"/>
                <a:cs typeface="Times New Roman" panose="02020603050405020304" pitchFamily="18" charset="0"/>
              </a:rPr>
              <a:t>2021 till March 2022 </a:t>
            </a:r>
            <a:r>
              <a:rPr lang="en-ZA" sz="1400" b="0" dirty="0" smtClean="0">
                <a:solidFill>
                  <a:schemeClr val="tx1"/>
                </a:solidFill>
                <a:latin typeface="Calibri (Body)"/>
                <a:ea typeface="Calibri" panose="020F0502020204030204" pitchFamily="34" charset="0"/>
                <a:cs typeface="Times New Roman" panose="02020603050405020304" pitchFamily="18" charset="0"/>
              </a:rPr>
              <a:t>due </a:t>
            </a:r>
            <a:r>
              <a:rPr lang="en-ZA" sz="1400" b="0" dirty="0">
                <a:solidFill>
                  <a:schemeClr val="tx1"/>
                </a:solidFill>
                <a:latin typeface="Calibri (Body)"/>
                <a:ea typeface="Calibri" panose="020F0502020204030204" pitchFamily="34" charset="0"/>
                <a:cs typeface="Times New Roman" panose="02020603050405020304" pitchFamily="18" charset="0"/>
              </a:rPr>
              <a:t>to cash flow challenges since the end of March 2021.  </a:t>
            </a:r>
            <a:endParaRPr lang="en-US" sz="1400" b="0" dirty="0">
              <a:solidFill>
                <a:schemeClr val="tx1"/>
              </a:solidFill>
              <a:latin typeface="Calibri (Body)"/>
              <a:ea typeface="Calibri" panose="020F0502020204030204" pitchFamily="34" charset="0"/>
              <a:cs typeface="Times New Roman" panose="02020603050405020304" pitchFamily="18" charset="0"/>
            </a:endParaRPr>
          </a:p>
          <a:p>
            <a:pPr marL="457200" lvl="1" indent="0" algn="just">
              <a:spcBef>
                <a:spcPts val="0"/>
              </a:spcBef>
              <a:spcAft>
                <a:spcPts val="800"/>
              </a:spcAft>
              <a:buNone/>
              <a:tabLst>
                <a:tab pos="457200" algn="l"/>
              </a:tabLst>
            </a:pPr>
            <a:endParaRPr lang="en-ZA" b="0" dirty="0" smtClean="0">
              <a:solidFill>
                <a:srgbClr val="FF0000"/>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US" sz="1800" dirty="0" smtClean="0">
                <a:solidFill>
                  <a:schemeClr val="tx1"/>
                </a:solidFill>
                <a:latin typeface="Calibri (Body)"/>
                <a:ea typeface="Calibri" panose="020F0502020204030204" pitchFamily="34" charset="0"/>
                <a:cs typeface="Times New Roman" panose="02020603050405020304" pitchFamily="18" charset="0"/>
              </a:rPr>
              <a:t>Departmental </a:t>
            </a:r>
            <a:r>
              <a:rPr lang="en-US" sz="1800" dirty="0">
                <a:solidFill>
                  <a:schemeClr val="tx1"/>
                </a:solidFill>
                <a:latin typeface="Calibri (Body)"/>
                <a:ea typeface="Calibri" panose="020F0502020204030204" pitchFamily="34" charset="0"/>
                <a:cs typeface="Times New Roman" panose="02020603050405020304" pitchFamily="18" charset="0"/>
              </a:rPr>
              <a:t>Agencies and Accounts (Cap)</a:t>
            </a:r>
          </a:p>
          <a:p>
            <a:pPr marL="0" lvl="0" indent="0" algn="just">
              <a:spcBef>
                <a:spcPts val="0"/>
              </a:spcBef>
              <a:spcAft>
                <a:spcPts val="800"/>
              </a:spcAft>
              <a:buNone/>
              <a:tabLst>
                <a:tab pos="457200" algn="l"/>
              </a:tabLst>
            </a:pPr>
            <a:endParaRPr lang="en-US" dirty="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The spending is at </a:t>
            </a:r>
            <a:r>
              <a:rPr lang="en-US" sz="1400" dirty="0" smtClean="0">
                <a:solidFill>
                  <a:schemeClr val="tx1"/>
                </a:solidFill>
                <a:latin typeface="Calibri (Body)"/>
                <a:ea typeface="Calibri" panose="020F0502020204030204" pitchFamily="34" charset="0"/>
                <a:cs typeface="Times New Roman" panose="02020603050405020304" pitchFamily="18" charset="0"/>
              </a:rPr>
              <a:t>R47.8 million (19.2%) </a:t>
            </a:r>
            <a:r>
              <a:rPr lang="en-US" sz="1400" b="0" dirty="0" smtClean="0">
                <a:solidFill>
                  <a:schemeClr val="tx1"/>
                </a:solidFill>
                <a:latin typeface="Calibri (Body)"/>
                <a:ea typeface="Calibri" panose="020F0502020204030204" pitchFamily="34" charset="0"/>
                <a:cs typeface="Times New Roman" panose="02020603050405020304" pitchFamily="18" charset="0"/>
              </a:rPr>
              <a:t>against the Revised Main Appropriation </a:t>
            </a:r>
            <a:r>
              <a:rPr lang="en-US" sz="1400" b="0" dirty="0">
                <a:solidFill>
                  <a:schemeClr val="tx1"/>
                </a:solidFill>
                <a:latin typeface="Calibri (Body)"/>
                <a:ea typeface="Calibri" panose="020F0502020204030204" pitchFamily="34" charset="0"/>
                <a:cs typeface="Times New Roman" panose="02020603050405020304" pitchFamily="18" charset="0"/>
              </a:rPr>
              <a:t>of </a:t>
            </a:r>
            <a:r>
              <a:rPr lang="en-US" sz="1400" dirty="0">
                <a:solidFill>
                  <a:schemeClr val="tx1"/>
                </a:solidFill>
                <a:latin typeface="Calibri (Body)"/>
                <a:ea typeface="Calibri" panose="020F0502020204030204" pitchFamily="34" charset="0"/>
                <a:cs typeface="Times New Roman" panose="02020603050405020304" pitchFamily="18" charset="0"/>
              </a:rPr>
              <a:t>R248.4 </a:t>
            </a:r>
            <a:r>
              <a:rPr lang="en-US" sz="1400" dirty="0" smtClean="0">
                <a:solidFill>
                  <a:schemeClr val="tx1"/>
                </a:solidFill>
                <a:latin typeface="Calibri (Body)"/>
                <a:ea typeface="Calibri" panose="020F0502020204030204" pitchFamily="34" charset="0"/>
                <a:cs typeface="Times New Roman" panose="02020603050405020304" pitchFamily="18" charset="0"/>
              </a:rPr>
              <a:t>million</a:t>
            </a:r>
            <a:r>
              <a:rPr lang="en-US" sz="1400" b="0" dirty="0">
                <a:solidFill>
                  <a:schemeClr val="tx1"/>
                </a:solidFill>
                <a:latin typeface="Calibri (Body)"/>
                <a:ea typeface="Calibri" panose="020F0502020204030204" pitchFamily="34" charset="0"/>
                <a:cs typeface="Times New Roman" panose="02020603050405020304" pitchFamily="18" charset="0"/>
              </a:rPr>
              <a:t>. </a:t>
            </a:r>
            <a:r>
              <a:rPr lang="en-US" sz="1400" b="0" dirty="0" smtClean="0">
                <a:solidFill>
                  <a:schemeClr val="tx1"/>
                </a:solidFill>
                <a:latin typeface="Calibri (Body)"/>
                <a:ea typeface="Calibri" panose="020F0502020204030204" pitchFamily="34" charset="0"/>
                <a:cs typeface="Times New Roman" panose="02020603050405020304" pitchFamily="18" charset="0"/>
              </a:rPr>
              <a:t> </a:t>
            </a:r>
          </a:p>
          <a:p>
            <a:pPr marL="400050" lvl="1" indent="0" algn="just">
              <a:spcBef>
                <a:spcPts val="0"/>
              </a:spcBef>
              <a:spcAft>
                <a:spcPts val="800"/>
              </a:spcAft>
              <a:buNone/>
              <a:tabLst>
                <a:tab pos="457200" algn="l"/>
              </a:tabLst>
            </a:pPr>
            <a:r>
              <a:rPr lang="en-US" sz="1400" b="0" dirty="0" smtClean="0">
                <a:solidFill>
                  <a:schemeClr val="tx1"/>
                </a:solidFill>
                <a:latin typeface="Calibri (Body)"/>
                <a:ea typeface="Calibri" panose="020F0502020204030204" pitchFamily="34" charset="0"/>
                <a:cs typeface="Times New Roman" panose="02020603050405020304" pitchFamily="18" charset="0"/>
              </a:rPr>
              <a:t>T</a:t>
            </a:r>
            <a:r>
              <a:rPr lang="en-ZA" sz="1400" b="0" dirty="0" smtClean="0">
                <a:solidFill>
                  <a:schemeClr val="tx1"/>
                </a:solidFill>
                <a:latin typeface="Calibri (Body)"/>
                <a:ea typeface="Calibri" panose="020F0502020204030204" pitchFamily="34" charset="0"/>
                <a:cs typeface="Times New Roman" panose="02020603050405020304" pitchFamily="18" charset="0"/>
              </a:rPr>
              <a:t>he </a:t>
            </a:r>
            <a:r>
              <a:rPr lang="en-ZA" sz="1400" b="0" dirty="0">
                <a:solidFill>
                  <a:schemeClr val="tx1"/>
                </a:solidFill>
                <a:latin typeface="Calibri (Body)"/>
                <a:ea typeface="Calibri" panose="020F0502020204030204" pitchFamily="34" charset="0"/>
                <a:cs typeface="Times New Roman" panose="02020603050405020304" pitchFamily="18" charset="0"/>
              </a:rPr>
              <a:t>prior financial year </a:t>
            </a:r>
            <a:r>
              <a:rPr lang="en-ZA" sz="1400" b="0" dirty="0" smtClean="0">
                <a:solidFill>
                  <a:schemeClr val="tx1"/>
                </a:solidFill>
                <a:latin typeface="Calibri (Body)"/>
                <a:ea typeface="Calibri" panose="020F0502020204030204" pitchFamily="34" charset="0"/>
                <a:cs typeface="Times New Roman" panose="02020603050405020304" pitchFamily="18" charset="0"/>
              </a:rPr>
              <a:t>expenditure was </a:t>
            </a:r>
            <a:r>
              <a:rPr lang="en-ZA" sz="1400" dirty="0" smtClean="0">
                <a:solidFill>
                  <a:schemeClr val="tx1"/>
                </a:solidFill>
                <a:latin typeface="Calibri (Body)"/>
                <a:ea typeface="Calibri" panose="020F0502020204030204" pitchFamily="34" charset="0"/>
                <a:cs typeface="Times New Roman" panose="02020603050405020304" pitchFamily="18" charset="0"/>
              </a:rPr>
              <a:t>R37.0 million (27.5%)</a:t>
            </a:r>
            <a:r>
              <a:rPr lang="en-ZA" sz="1400" b="0" dirty="0" smtClean="0">
                <a:solidFill>
                  <a:schemeClr val="tx1"/>
                </a:solidFill>
                <a:latin typeface="Calibri (Body)"/>
                <a:ea typeface="Calibri" panose="020F0502020204030204" pitchFamily="34" charset="0"/>
                <a:cs typeface="Times New Roman" panose="02020603050405020304" pitchFamily="18" charset="0"/>
              </a:rPr>
              <a:t>.</a:t>
            </a:r>
            <a:r>
              <a:rPr lang="en-ZA" sz="1400" dirty="0" smtClean="0">
                <a:solidFill>
                  <a:schemeClr val="tx1"/>
                </a:solidFill>
                <a:latin typeface="Calibri (Body)"/>
                <a:ea typeface="Calibri" panose="020F0502020204030204" pitchFamily="34" charset="0"/>
                <a:cs typeface="Times New Roman" panose="02020603050405020304" pitchFamily="18" charset="0"/>
              </a:rPr>
              <a:t>  </a:t>
            </a:r>
          </a:p>
          <a:p>
            <a:pPr marL="685800" lvl="1" algn="just">
              <a:spcBef>
                <a:spcPts val="0"/>
              </a:spcBef>
              <a:spcAft>
                <a:spcPts val="800"/>
              </a:spcAft>
              <a:buFont typeface="Wingdings" panose="05000000000000000000" pitchFamily="2" charset="2"/>
              <a:buChar char="v"/>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The under-spending </a:t>
            </a:r>
            <a:r>
              <a:rPr lang="en-ZA" sz="1400" b="0" dirty="0">
                <a:solidFill>
                  <a:schemeClr val="tx1"/>
                </a:solidFill>
                <a:latin typeface="Calibri (Body)"/>
                <a:ea typeface="Calibri" panose="020F0502020204030204" pitchFamily="34" charset="0"/>
                <a:cs typeface="Times New Roman" panose="02020603050405020304" pitchFamily="18" charset="0"/>
              </a:rPr>
              <a:t>of 34.9% is due to payments that were paid early in quarter 3.</a:t>
            </a:r>
          </a:p>
          <a:p>
            <a:pPr marL="685800" lvl="1" algn="just">
              <a:spcBef>
                <a:spcPts val="0"/>
              </a:spcBef>
              <a:spcAft>
                <a:spcPts val="800"/>
              </a:spcAft>
              <a:buFont typeface="Wingdings" panose="05000000000000000000" pitchFamily="2" charset="2"/>
              <a:buChar char="v"/>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Due to delays in signing by designated authorities and officials going on leave.</a:t>
            </a:r>
            <a:endParaRPr lang="en-ZA" sz="1400" b="0" dirty="0">
              <a:solidFill>
                <a:schemeClr val="tx1"/>
              </a:solidFill>
              <a:latin typeface="Calibri (Body)"/>
              <a:ea typeface="Calibri" panose="020F0502020204030204" pitchFamily="34" charset="0"/>
              <a:cs typeface="Times New Roman" panose="02020603050405020304" pitchFamily="18" charset="0"/>
            </a:endParaRPr>
          </a:p>
        </p:txBody>
      </p:sp>
      <p:sp>
        <p:nvSpPr>
          <p:cNvPr id="10" name="Slide Number Placeholder 3"/>
          <p:cNvSpPr txBox="1">
            <a:spLocks/>
          </p:cNvSpPr>
          <p:nvPr/>
        </p:nvSpPr>
        <p:spPr>
          <a:xfrm>
            <a:off x="8172400" y="6165304"/>
            <a:ext cx="5144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000" b="1" dirty="0" smtClean="0"/>
          </a:p>
        </p:txBody>
      </p:sp>
      <p:graphicFrame>
        <p:nvGraphicFramePr>
          <p:cNvPr id="2" name="Table 1"/>
          <p:cNvGraphicFramePr>
            <a:graphicFrameLocks noGrp="1"/>
          </p:cNvGraphicFramePr>
          <p:nvPr>
            <p:extLst/>
          </p:nvPr>
        </p:nvGraphicFramePr>
        <p:xfrm>
          <a:off x="5580112" y="1196750"/>
          <a:ext cx="1828800" cy="432049"/>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2848991206"/>
                    </a:ext>
                  </a:extLst>
                </a:gridCol>
                <a:gridCol w="609600">
                  <a:extLst>
                    <a:ext uri="{9D8B030D-6E8A-4147-A177-3AD203B41FA5}">
                      <a16:colId xmlns:a16="http://schemas.microsoft.com/office/drawing/2014/main" xmlns="" val="1050839323"/>
                    </a:ext>
                  </a:extLst>
                </a:gridCol>
                <a:gridCol w="609600">
                  <a:extLst>
                    <a:ext uri="{9D8B030D-6E8A-4147-A177-3AD203B41FA5}">
                      <a16:colId xmlns:a16="http://schemas.microsoft.com/office/drawing/2014/main" xmlns="" val="2671986507"/>
                    </a:ext>
                  </a:extLst>
                </a:gridCol>
              </a:tblGrid>
              <a:tr h="206130">
                <a:tc>
                  <a:txBody>
                    <a:bodyPr/>
                    <a:lstStyle/>
                    <a:p>
                      <a:pPr algn="l"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268549456"/>
                  </a:ext>
                </a:extLst>
              </a:tr>
              <a:tr h="225919">
                <a:tc>
                  <a:txBody>
                    <a:bodyPr/>
                    <a:lstStyle/>
                    <a:p>
                      <a:pPr algn="ctr" fontAlgn="b"/>
                      <a:r>
                        <a:rPr lang="en-US" sz="1100" u="none" strike="noStrike" dirty="0">
                          <a:effectLst/>
                        </a:rPr>
                        <a:t>49.7%</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52.0%</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00B050"/>
                    </a:solidFill>
                  </a:tcPr>
                </a:tc>
                <a:tc>
                  <a:txBody>
                    <a:bodyPr/>
                    <a:lstStyle/>
                    <a:p>
                      <a:pPr algn="ctr" fontAlgn="b"/>
                      <a:r>
                        <a:rPr lang="en-US" sz="1100" u="none" strike="noStrike" dirty="0">
                          <a:effectLst/>
                        </a:rPr>
                        <a:t>2.3%</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884570539"/>
                  </a:ext>
                </a:extLst>
              </a:tr>
            </a:tbl>
          </a:graphicData>
        </a:graphic>
      </p:graphicFrame>
      <p:graphicFrame>
        <p:nvGraphicFramePr>
          <p:cNvPr id="3" name="Table 2"/>
          <p:cNvGraphicFramePr>
            <a:graphicFrameLocks noGrp="1"/>
          </p:cNvGraphicFramePr>
          <p:nvPr>
            <p:extLst/>
          </p:nvPr>
        </p:nvGraphicFramePr>
        <p:xfrm>
          <a:off x="5580112" y="3645024"/>
          <a:ext cx="1895304" cy="504056"/>
        </p:xfrm>
        <a:graphic>
          <a:graphicData uri="http://schemas.openxmlformats.org/drawingml/2006/table">
            <a:tbl>
              <a:tblPr>
                <a:tableStyleId>{5C22544A-7EE6-4342-B048-85BDC9FD1C3A}</a:tableStyleId>
              </a:tblPr>
              <a:tblGrid>
                <a:gridCol w="631768">
                  <a:extLst>
                    <a:ext uri="{9D8B030D-6E8A-4147-A177-3AD203B41FA5}">
                      <a16:colId xmlns:a16="http://schemas.microsoft.com/office/drawing/2014/main" xmlns="" val="2589394592"/>
                    </a:ext>
                  </a:extLst>
                </a:gridCol>
                <a:gridCol w="631768">
                  <a:extLst>
                    <a:ext uri="{9D8B030D-6E8A-4147-A177-3AD203B41FA5}">
                      <a16:colId xmlns:a16="http://schemas.microsoft.com/office/drawing/2014/main" xmlns="" val="3382659259"/>
                    </a:ext>
                  </a:extLst>
                </a:gridCol>
                <a:gridCol w="631768">
                  <a:extLst>
                    <a:ext uri="{9D8B030D-6E8A-4147-A177-3AD203B41FA5}">
                      <a16:colId xmlns:a16="http://schemas.microsoft.com/office/drawing/2014/main" xmlns="" val="917226564"/>
                    </a:ext>
                  </a:extLst>
                </a:gridCol>
              </a:tblGrid>
              <a:tr h="240485">
                <a:tc>
                  <a:txBody>
                    <a:bodyPr/>
                    <a:lstStyle/>
                    <a:p>
                      <a:pPr algn="l" fontAlgn="b"/>
                      <a:r>
                        <a:rPr lang="en-US" sz="1000" b="1" u="none" strike="noStrike" dirty="0" smtClean="0">
                          <a:solidFill>
                            <a:schemeClr val="tx1"/>
                          </a:solidFill>
                          <a:effectLst/>
                        </a:rPr>
                        <a:t>Projected</a:t>
                      </a:r>
                      <a:endParaRPr lang="en-US" sz="1000" b="1" i="1" u="none" strike="noStrike" dirty="0">
                        <a:solidFill>
                          <a:schemeClr val="tx1"/>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solidFill>
                            <a:schemeClr val="tx1"/>
                          </a:solidFill>
                          <a:effectLst/>
                        </a:rPr>
                        <a:t>Actual</a:t>
                      </a:r>
                      <a:endParaRPr lang="en-US" sz="1000" b="1" i="1" u="none" strike="noStrike" dirty="0">
                        <a:solidFill>
                          <a:schemeClr val="tx1"/>
                        </a:solidFill>
                        <a:effectLst/>
                        <a:latin typeface="Calibri" panose="020F0502020204030204" pitchFamily="34" charset="0"/>
                      </a:endParaRPr>
                    </a:p>
                  </a:txBody>
                  <a:tcPr marL="6350" marR="6350" marT="6350" marB="0" anchor="b"/>
                </a:tc>
                <a:tc>
                  <a:txBody>
                    <a:bodyPr/>
                    <a:lstStyle/>
                    <a:p>
                      <a:pPr algn="l" fontAlgn="b"/>
                      <a:r>
                        <a:rPr lang="en-US" sz="1000" b="1" u="none" strike="noStrike" dirty="0">
                          <a:solidFill>
                            <a:schemeClr val="tx1"/>
                          </a:solidFill>
                          <a:effectLst/>
                        </a:rPr>
                        <a:t>Difference</a:t>
                      </a:r>
                      <a:endParaRPr lang="en-US" sz="1000" b="1" i="1" u="none" strike="noStrike" dirty="0">
                        <a:solidFill>
                          <a:schemeClr val="tx1"/>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150788991"/>
                  </a:ext>
                </a:extLst>
              </a:tr>
              <a:tr h="263571">
                <a:tc>
                  <a:txBody>
                    <a:bodyPr/>
                    <a:lstStyle/>
                    <a:p>
                      <a:pPr algn="ctr" fontAlgn="b"/>
                      <a:r>
                        <a:rPr lang="en-US" sz="1100" u="none" strike="noStrike" dirty="0">
                          <a:effectLst/>
                        </a:rPr>
                        <a:t>54.1%</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19.2%</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-34.9%</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94033485"/>
                  </a:ext>
                </a:extLst>
              </a:tr>
            </a:tbl>
          </a:graphicData>
        </a:graphic>
      </p:graphicFrame>
    </p:spTree>
    <p:extLst>
      <p:ext uri="{BB962C8B-B14F-4D97-AF65-F5344CB8AC3E}">
        <p14:creationId xmlns:p14="http://schemas.microsoft.com/office/powerpoint/2010/main" xmlns="" val="21609942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a:t>6</a:t>
            </a:r>
            <a:endParaRPr lang="en-ZA" sz="1000" b="1" dirty="0" smtClean="0"/>
          </a:p>
        </p:txBody>
      </p:sp>
      <p:sp>
        <p:nvSpPr>
          <p:cNvPr id="5" name="Title 1"/>
          <p:cNvSpPr>
            <a:spLocks noGrp="1"/>
          </p:cNvSpPr>
          <p:nvPr>
            <p:ph type="title"/>
          </p:nvPr>
        </p:nvSpPr>
        <p:spPr>
          <a:xfrm>
            <a:off x="457200" y="44624"/>
            <a:ext cx="8229600" cy="550917"/>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a:solidFill>
                  <a:schemeClr val="accent6"/>
                </a:solidFill>
                <a:latin typeface="Calibri"/>
                <a:ea typeface="+mn-ea"/>
                <a:cs typeface="Arial" pitchFamily="34" charset="0"/>
              </a:rPr>
              <a:t>C</a:t>
            </a:r>
            <a:r>
              <a:rPr lang="en-ZA" sz="3700" dirty="0" smtClean="0">
                <a:solidFill>
                  <a:schemeClr val="accent6"/>
                </a:solidFill>
                <a:latin typeface="Calibri"/>
                <a:ea typeface="+mn-ea"/>
                <a:cs typeface="Arial" pitchFamily="34" charset="0"/>
              </a:rPr>
              <a:t>ont…)</a:t>
            </a:r>
            <a:r>
              <a:rPr lang="en-ZA" sz="3300" cap="all" dirty="0" smtClean="0">
                <a:solidFill>
                  <a:schemeClr val="accent6"/>
                </a:solidFill>
                <a:latin typeface="Calibri"/>
                <a:ea typeface="+mn-ea"/>
              </a:rPr>
              <a:t> </a:t>
            </a:r>
            <a:r>
              <a:rPr lang="en-ZA" sz="3300" cap="all" dirty="0">
                <a:solidFill>
                  <a:schemeClr val="accent6"/>
                </a:solidFill>
                <a:latin typeface="Calibri"/>
                <a:ea typeface="+mn-ea"/>
              </a:rPr>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692696"/>
            <a:ext cx="8784976" cy="5250906"/>
          </a:xfrm>
        </p:spPr>
        <p:txBody>
          <a:bodyPr>
            <a:normAutofit/>
          </a:bodyPr>
          <a:lstStyle/>
          <a:p>
            <a:pPr lvl="0" algn="just">
              <a:spcBef>
                <a:spcPts val="0"/>
              </a:spcBef>
              <a:spcAft>
                <a:spcPts val="800"/>
              </a:spcAft>
              <a:buFont typeface="Wingdings" panose="05000000000000000000" pitchFamily="2" charset="2"/>
              <a:buChar char="q"/>
              <a:tabLst>
                <a:tab pos="457200" algn="l"/>
              </a:tabLst>
            </a:pPr>
            <a:endParaRPr lang="en-ZA" sz="1800" dirty="0" smtClean="0">
              <a:solidFill>
                <a:prstClr val="black"/>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smtClean="0">
                <a:solidFill>
                  <a:prstClr val="black"/>
                </a:solidFill>
                <a:latin typeface="Calibri (Body)"/>
                <a:ea typeface="Calibri" panose="020F0502020204030204" pitchFamily="34" charset="0"/>
                <a:cs typeface="Times New Roman" panose="02020603050405020304" pitchFamily="18" charset="0"/>
              </a:rPr>
              <a:t>Provinces </a:t>
            </a:r>
            <a:r>
              <a:rPr lang="en-ZA" sz="1800" dirty="0">
                <a:solidFill>
                  <a:prstClr val="black"/>
                </a:solidFill>
                <a:latin typeface="Calibri (Body)"/>
                <a:ea typeface="Calibri" panose="020F0502020204030204" pitchFamily="34" charset="0"/>
                <a:cs typeface="Times New Roman" panose="02020603050405020304" pitchFamily="18" charset="0"/>
              </a:rPr>
              <a:t>and Municipalities</a:t>
            </a:r>
          </a:p>
          <a:p>
            <a:pPr marL="400050" lvl="1" indent="0" algn="just">
              <a:spcBef>
                <a:spcPts val="0"/>
              </a:spcBef>
              <a:spcAft>
                <a:spcPts val="800"/>
              </a:spcAft>
              <a:buNone/>
              <a:tabLst>
                <a:tab pos="457200" algn="l"/>
              </a:tabLst>
            </a:pPr>
            <a:r>
              <a:rPr lang="en-ZA" sz="1400" b="0" dirty="0" smtClean="0">
                <a:solidFill>
                  <a:schemeClr val="tx1"/>
                </a:solidFill>
                <a:latin typeface="Calibri (Body)"/>
                <a:ea typeface="Calibri" panose="020F0502020204030204" pitchFamily="34" charset="0"/>
                <a:cs typeface="Times New Roman" panose="02020603050405020304" pitchFamily="18" charset="0"/>
              </a:rPr>
              <a:t>An </a:t>
            </a:r>
            <a:r>
              <a:rPr lang="en-ZA" sz="1400" b="0" dirty="0">
                <a:solidFill>
                  <a:schemeClr val="tx1"/>
                </a:solidFill>
                <a:latin typeface="Calibri (Body)"/>
                <a:ea typeface="Calibri" panose="020F0502020204030204" pitchFamily="34" charset="0"/>
                <a:cs typeface="Times New Roman" panose="02020603050405020304" pitchFamily="18" charset="0"/>
              </a:rPr>
              <a:t>expenditure of </a:t>
            </a:r>
            <a:r>
              <a:rPr lang="en-ZA" sz="1400" dirty="0" smtClean="0">
                <a:solidFill>
                  <a:schemeClr val="tx1"/>
                </a:solidFill>
                <a:latin typeface="Calibri (Body)"/>
                <a:ea typeface="Calibri" panose="020F0502020204030204" pitchFamily="34" charset="0"/>
                <a:cs typeface="Times New Roman" panose="02020603050405020304" pitchFamily="18" charset="0"/>
              </a:rPr>
              <a:t>R1.1 billion (53.2%)</a:t>
            </a:r>
            <a:r>
              <a:rPr lang="en-ZA" sz="1400" b="0" dirty="0" smtClean="0">
                <a:solidFill>
                  <a:schemeClr val="tx1"/>
                </a:solidFill>
                <a:latin typeface="Calibri (Body)"/>
                <a:ea typeface="Calibri" panose="020F0502020204030204" pitchFamily="34" charset="0"/>
                <a:cs typeface="Times New Roman" panose="02020603050405020304" pitchFamily="18" charset="0"/>
              </a:rPr>
              <a:t> incurred against a Revised Main Appropriation of </a:t>
            </a:r>
            <a:r>
              <a:rPr lang="en-ZA" sz="1400" dirty="0" smtClean="0">
                <a:solidFill>
                  <a:schemeClr val="tx1"/>
                </a:solidFill>
                <a:latin typeface="Calibri (Body)"/>
                <a:ea typeface="Calibri" panose="020F0502020204030204" pitchFamily="34" charset="0"/>
                <a:cs typeface="Times New Roman" panose="02020603050405020304" pitchFamily="18" charset="0"/>
              </a:rPr>
              <a:t>R2.1 billion </a:t>
            </a:r>
            <a:r>
              <a:rPr lang="en-ZA" sz="1400" b="0" dirty="0" smtClean="0">
                <a:solidFill>
                  <a:schemeClr val="tx1"/>
                </a:solidFill>
                <a:latin typeface="Calibri (Body)"/>
                <a:ea typeface="Calibri" panose="020F0502020204030204" pitchFamily="34" charset="0"/>
                <a:cs typeface="Times New Roman" panose="02020603050405020304" pitchFamily="18" charset="0"/>
              </a:rPr>
              <a:t>relating to transfers of Community Libraries and Mass Participation Conditional Grants. The transfers are at </a:t>
            </a:r>
            <a:r>
              <a:rPr lang="en-ZA" sz="1400" dirty="0" smtClean="0">
                <a:solidFill>
                  <a:schemeClr val="tx1"/>
                </a:solidFill>
                <a:latin typeface="Calibri (Body)"/>
                <a:ea typeface="Calibri" panose="020F0502020204030204" pitchFamily="34" charset="0"/>
                <a:cs typeface="Times New Roman" panose="02020603050405020304" pitchFamily="18" charset="0"/>
              </a:rPr>
              <a:t>100.0% </a:t>
            </a:r>
            <a:r>
              <a:rPr lang="en-ZA" sz="1400" b="0" dirty="0" smtClean="0">
                <a:solidFill>
                  <a:schemeClr val="tx1"/>
                </a:solidFill>
                <a:latin typeface="Calibri (Body)"/>
                <a:ea typeface="Calibri" panose="020F0502020204030204" pitchFamily="34" charset="0"/>
                <a:cs typeface="Times New Roman" panose="02020603050405020304" pitchFamily="18" charset="0"/>
              </a:rPr>
              <a:t>compared to the projections as per the payment schedule.</a:t>
            </a:r>
          </a:p>
          <a:p>
            <a:pPr marL="0" lvl="0" indent="0" algn="just">
              <a:spcBef>
                <a:spcPts val="0"/>
              </a:spcBef>
              <a:spcAft>
                <a:spcPts val="800"/>
              </a:spcAft>
              <a:buNone/>
              <a:tabLst>
                <a:tab pos="457200" algn="l"/>
              </a:tabLst>
            </a:pPr>
            <a:endParaRPr lang="en-ZA" b="0" dirty="0" smtClean="0">
              <a:solidFill>
                <a:schemeClr val="tx1"/>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smtClean="0">
                <a:solidFill>
                  <a:prstClr val="black"/>
                </a:solidFill>
                <a:latin typeface="Calibri (Body)"/>
                <a:ea typeface="Calibri" panose="020F0502020204030204" pitchFamily="34" charset="0"/>
                <a:cs typeface="Times New Roman" panose="02020603050405020304" pitchFamily="18" charset="0"/>
              </a:rPr>
              <a:t> </a:t>
            </a:r>
            <a:r>
              <a:rPr lang="en-ZA" sz="1800" dirty="0">
                <a:solidFill>
                  <a:prstClr val="black"/>
                </a:solidFill>
                <a:latin typeface="Calibri (Body)"/>
                <a:ea typeface="Calibri" panose="020F0502020204030204" pitchFamily="34" charset="0"/>
                <a:cs typeface="Times New Roman" panose="02020603050405020304" pitchFamily="18" charset="0"/>
              </a:rPr>
              <a:t>Higher Education Institutions (Cur)</a:t>
            </a:r>
          </a:p>
          <a:p>
            <a:pPr marL="0" lvl="0" indent="0">
              <a:spcBef>
                <a:spcPts val="0"/>
              </a:spcBef>
              <a:spcAft>
                <a:spcPts val="800"/>
              </a:spcAft>
              <a:buNone/>
              <a:tabLst>
                <a:tab pos="457200" algn="l"/>
              </a:tabLst>
            </a:pPr>
            <a:r>
              <a:rPr lang="en-ZA" sz="1800" dirty="0" smtClean="0">
                <a:solidFill>
                  <a:prstClr val="black"/>
                </a:solidFill>
                <a:latin typeface="Calibri (Body)"/>
                <a:ea typeface="Calibri" panose="020F0502020204030204" pitchFamily="34" charset="0"/>
                <a:cs typeface="Times New Roman" panose="02020603050405020304" pitchFamily="18" charset="0"/>
              </a:rPr>
              <a:t>	</a:t>
            </a:r>
            <a:endParaRPr lang="en-ZA" sz="1800" dirty="0">
              <a:solidFill>
                <a:prstClr val="black"/>
              </a:solidFill>
              <a:latin typeface="Calibri (Body)"/>
              <a:ea typeface="Calibri" panose="020F0502020204030204" pitchFamily="34" charset="0"/>
              <a:cs typeface="Times New Roman" panose="02020603050405020304" pitchFamily="18" charset="0"/>
            </a:endParaRPr>
          </a:p>
          <a:p>
            <a:pPr marL="0" lvl="0" indent="0">
              <a:spcBef>
                <a:spcPts val="0"/>
              </a:spcBef>
              <a:spcAft>
                <a:spcPts val="800"/>
              </a:spcAft>
              <a:buNone/>
              <a:tabLst>
                <a:tab pos="457200" algn="l"/>
              </a:tabLst>
            </a:pPr>
            <a:r>
              <a:rPr lang="en-ZA" sz="1800" b="0" dirty="0" smtClean="0">
                <a:solidFill>
                  <a:prstClr val="black"/>
                </a:solidFill>
                <a:latin typeface="Calibri (Body)"/>
                <a:ea typeface="Calibri" panose="020F0502020204030204" pitchFamily="34" charset="0"/>
                <a:cs typeface="Times New Roman" panose="02020603050405020304" pitchFamily="18" charset="0"/>
              </a:rPr>
              <a:t>	</a:t>
            </a:r>
            <a:r>
              <a:rPr lang="en-ZA" sz="1400" b="0" dirty="0" smtClean="0">
                <a:solidFill>
                  <a:prstClr val="black"/>
                </a:solidFill>
                <a:latin typeface="Calibri (Body)"/>
                <a:ea typeface="Calibri" panose="020F0502020204030204" pitchFamily="34" charset="0"/>
                <a:cs typeface="Times New Roman" panose="02020603050405020304" pitchFamily="18" charset="0"/>
              </a:rPr>
              <a:t>The </a:t>
            </a:r>
            <a:r>
              <a:rPr lang="en-ZA" sz="1400" b="0" dirty="0">
                <a:solidFill>
                  <a:prstClr val="black"/>
                </a:solidFill>
                <a:latin typeface="Calibri (Body)"/>
                <a:ea typeface="Calibri" panose="020F0502020204030204" pitchFamily="34" charset="0"/>
                <a:cs typeface="Times New Roman" panose="02020603050405020304" pitchFamily="18" charset="0"/>
              </a:rPr>
              <a:t>expenditure is at </a:t>
            </a:r>
            <a:r>
              <a:rPr lang="en-ZA" sz="1400" dirty="0" smtClean="0">
                <a:solidFill>
                  <a:prstClr val="black"/>
                </a:solidFill>
                <a:latin typeface="Calibri (Body)"/>
                <a:ea typeface="Calibri" panose="020F0502020204030204" pitchFamily="34" charset="0"/>
                <a:cs typeface="Times New Roman" panose="02020603050405020304" pitchFamily="18" charset="0"/>
              </a:rPr>
              <a:t>R1.7 million (24.4%)</a:t>
            </a:r>
            <a:r>
              <a:rPr lang="en-ZA" sz="1400" b="0" dirty="0" smtClean="0">
                <a:solidFill>
                  <a:prstClr val="black"/>
                </a:solidFill>
                <a:latin typeface="Calibri (Body)"/>
                <a:ea typeface="Calibri" panose="020F0502020204030204" pitchFamily="34" charset="0"/>
                <a:cs typeface="Times New Roman" panose="02020603050405020304" pitchFamily="18" charset="0"/>
              </a:rPr>
              <a:t> </a:t>
            </a:r>
            <a:r>
              <a:rPr lang="en-ZA" sz="1400" b="0" dirty="0">
                <a:solidFill>
                  <a:prstClr val="black"/>
                </a:solidFill>
                <a:latin typeface="Calibri (Body)"/>
                <a:ea typeface="Calibri" panose="020F0502020204030204" pitchFamily="34" charset="0"/>
                <a:cs typeface="Times New Roman" panose="02020603050405020304" pitchFamily="18" charset="0"/>
              </a:rPr>
              <a:t>against </a:t>
            </a:r>
            <a:r>
              <a:rPr lang="en-ZA" sz="1400" b="0" dirty="0" smtClean="0">
                <a:solidFill>
                  <a:prstClr val="black"/>
                </a:solidFill>
                <a:latin typeface="Calibri (Body)"/>
                <a:ea typeface="Calibri" panose="020F0502020204030204" pitchFamily="34" charset="0"/>
                <a:cs typeface="Times New Roman" panose="02020603050405020304" pitchFamily="18" charset="0"/>
              </a:rPr>
              <a:t>the Revised Main Appropriation </a:t>
            </a:r>
            <a:r>
              <a:rPr lang="en-ZA" sz="1400" b="0" dirty="0">
                <a:solidFill>
                  <a:prstClr val="black"/>
                </a:solidFill>
                <a:latin typeface="Calibri (Body)"/>
                <a:ea typeface="Calibri" panose="020F0502020204030204" pitchFamily="34" charset="0"/>
                <a:cs typeface="Times New Roman" panose="02020603050405020304" pitchFamily="18" charset="0"/>
              </a:rPr>
              <a:t>of </a:t>
            </a:r>
            <a:r>
              <a:rPr lang="en-ZA" sz="1400" b="0" dirty="0" smtClean="0">
                <a:solidFill>
                  <a:prstClr val="black"/>
                </a:solidFill>
                <a:latin typeface="Calibri (Body)"/>
                <a:ea typeface="Calibri" panose="020F0502020204030204" pitchFamily="34" charset="0"/>
                <a:cs typeface="Times New Roman" panose="02020603050405020304" pitchFamily="18" charset="0"/>
              </a:rPr>
              <a:t>	</a:t>
            </a:r>
            <a:r>
              <a:rPr lang="en-ZA" sz="1400" dirty="0" smtClean="0">
                <a:solidFill>
                  <a:prstClr val="black"/>
                </a:solidFill>
                <a:latin typeface="Calibri (Body)"/>
                <a:ea typeface="Calibri" panose="020F0502020204030204" pitchFamily="34" charset="0"/>
                <a:cs typeface="Times New Roman" panose="02020603050405020304" pitchFamily="18" charset="0"/>
              </a:rPr>
              <a:t>R7.1 million</a:t>
            </a:r>
            <a:r>
              <a:rPr lang="en-ZA" sz="1400" b="0" dirty="0">
                <a:solidFill>
                  <a:prstClr val="black"/>
                </a:solidFill>
                <a:latin typeface="Calibri (Body)"/>
                <a:ea typeface="Calibri" panose="020F0502020204030204" pitchFamily="34" charset="0"/>
                <a:cs typeface="Times New Roman" panose="02020603050405020304" pitchFamily="18" charset="0"/>
              </a:rPr>
              <a:t>. </a:t>
            </a:r>
            <a:r>
              <a:rPr lang="en-ZA" sz="1400" b="0" dirty="0" smtClean="0">
                <a:solidFill>
                  <a:prstClr val="black"/>
                </a:solidFill>
                <a:latin typeface="Calibri (Body)"/>
                <a:ea typeface="Calibri" panose="020F0502020204030204" pitchFamily="34" charset="0"/>
                <a:cs typeface="Times New Roman" panose="02020603050405020304" pitchFamily="18" charset="0"/>
              </a:rPr>
              <a:t>	Compared </a:t>
            </a:r>
            <a:r>
              <a:rPr lang="en-ZA" sz="1400" b="0" dirty="0">
                <a:solidFill>
                  <a:prstClr val="black"/>
                </a:solidFill>
                <a:latin typeface="Calibri (Body)"/>
                <a:ea typeface="Calibri" panose="020F0502020204030204" pitchFamily="34" charset="0"/>
                <a:cs typeface="Times New Roman" panose="02020603050405020304" pitchFamily="18" charset="0"/>
              </a:rPr>
              <a:t>to the same period in the prior financial year, an amount of </a:t>
            </a:r>
            <a:r>
              <a:rPr lang="en-ZA" sz="1400" dirty="0" smtClean="0">
                <a:solidFill>
                  <a:prstClr val="black"/>
                </a:solidFill>
                <a:latin typeface="Calibri (Body)"/>
                <a:ea typeface="Calibri" panose="020F0502020204030204" pitchFamily="34" charset="0"/>
                <a:cs typeface="Times New Roman" panose="02020603050405020304" pitchFamily="18" charset="0"/>
              </a:rPr>
              <a:t>R1.6 </a:t>
            </a:r>
            <a:r>
              <a:rPr lang="en-ZA" sz="1400" dirty="0">
                <a:solidFill>
                  <a:prstClr val="black"/>
                </a:solidFill>
                <a:latin typeface="Calibri (Body)"/>
                <a:ea typeface="Calibri" panose="020F0502020204030204" pitchFamily="34" charset="0"/>
                <a:cs typeface="Times New Roman" panose="02020603050405020304" pitchFamily="18" charset="0"/>
              </a:rPr>
              <a:t>	</a:t>
            </a:r>
            <a:r>
              <a:rPr lang="en-ZA" sz="1400" dirty="0" smtClean="0">
                <a:solidFill>
                  <a:schemeClr val="tx1"/>
                </a:solidFill>
                <a:latin typeface="Calibri (Body)"/>
                <a:ea typeface="Calibri" panose="020F0502020204030204" pitchFamily="34" charset="0"/>
                <a:cs typeface="Times New Roman" panose="02020603050405020304" pitchFamily="18" charset="0"/>
              </a:rPr>
              <a:t>million (23.3%) </a:t>
            </a:r>
            <a:r>
              <a:rPr lang="en-ZA" sz="1400" b="0" dirty="0" smtClean="0">
                <a:solidFill>
                  <a:schemeClr val="tx1"/>
                </a:solidFill>
                <a:latin typeface="Calibri (Body)"/>
                <a:ea typeface="Calibri" panose="020F0502020204030204" pitchFamily="34" charset="0"/>
                <a:cs typeface="Times New Roman" panose="02020603050405020304" pitchFamily="18" charset="0"/>
              </a:rPr>
              <a:t>was 	incurred yielding an increase</a:t>
            </a:r>
            <a:r>
              <a:rPr lang="en-ZA" sz="140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of over </a:t>
            </a:r>
            <a:r>
              <a:rPr lang="en-ZA" sz="1400" dirty="0" smtClean="0">
                <a:solidFill>
                  <a:schemeClr val="tx1"/>
                </a:solidFill>
                <a:latin typeface="Calibri (Body)"/>
                <a:ea typeface="Calibri" panose="020F0502020204030204" pitchFamily="34" charset="0"/>
                <a:cs typeface="Times New Roman" panose="02020603050405020304" pitchFamily="18" charset="0"/>
              </a:rPr>
              <a:t>1% </a:t>
            </a:r>
            <a:r>
              <a:rPr lang="en-ZA" sz="1400" b="0" dirty="0">
                <a:solidFill>
                  <a:schemeClr val="tx1"/>
                </a:solidFill>
                <a:latin typeface="Calibri (Body)"/>
                <a:ea typeface="Calibri" panose="020F0502020204030204" pitchFamily="34" charset="0"/>
                <a:cs typeface="Times New Roman" panose="02020603050405020304" pitchFamily="18" charset="0"/>
              </a:rPr>
              <a:t>in </a:t>
            </a:r>
            <a:r>
              <a:rPr lang="en-ZA" sz="1400" b="0" dirty="0" smtClean="0">
                <a:solidFill>
                  <a:schemeClr val="tx1"/>
                </a:solidFill>
                <a:latin typeface="Calibri (Body)"/>
                <a:ea typeface="Calibri" panose="020F0502020204030204" pitchFamily="34" charset="0"/>
                <a:cs typeface="Times New Roman" panose="02020603050405020304" pitchFamily="18" charset="0"/>
              </a:rPr>
              <a:t>expenditure.</a:t>
            </a:r>
            <a:endParaRPr lang="en-ZA" sz="1400" dirty="0">
              <a:solidFill>
                <a:schemeClr val="tx1"/>
              </a:solidFill>
              <a:latin typeface="Calibri (Body)"/>
              <a:ea typeface="Calibri" panose="020F0502020204030204" pitchFamily="34" charset="0"/>
              <a:cs typeface="Times New Roman" panose="02020603050405020304" pitchFamily="18" charset="0"/>
            </a:endParaRPr>
          </a:p>
          <a:p>
            <a:pPr lvl="1" algn="just">
              <a:spcBef>
                <a:spcPts val="0"/>
              </a:spcBef>
              <a:spcAft>
                <a:spcPts val="800"/>
              </a:spcAft>
              <a:buFont typeface="Wingdings" panose="05000000000000000000" pitchFamily="2" charset="2"/>
              <a:buChar char="v"/>
              <a:tabLst>
                <a:tab pos="457200" algn="l"/>
              </a:tabLst>
            </a:pPr>
            <a:r>
              <a:rPr lang="en-US" sz="1400" b="0" dirty="0" smtClean="0">
                <a:solidFill>
                  <a:schemeClr val="tx1"/>
                </a:solidFill>
                <a:latin typeface="+mn-lt"/>
              </a:rPr>
              <a:t>An underspending of 26.6% from the projected expenditure of 51.0% is due to misallocation of the approved recommended </a:t>
            </a:r>
            <a:r>
              <a:rPr lang="en-US" sz="1400" b="0" dirty="0">
                <a:solidFill>
                  <a:schemeClr val="tx1"/>
                </a:solidFill>
                <a:latin typeface="+mn-lt"/>
              </a:rPr>
              <a:t>Human Language Technology </a:t>
            </a:r>
            <a:r>
              <a:rPr lang="en-US" sz="1400" b="0" dirty="0" smtClean="0">
                <a:solidFill>
                  <a:schemeClr val="tx1"/>
                </a:solidFill>
                <a:latin typeface="+mn-lt"/>
              </a:rPr>
              <a:t>projects and a new project  that </a:t>
            </a:r>
            <a:r>
              <a:rPr lang="en-US" sz="1400" b="0" dirty="0">
                <a:solidFill>
                  <a:schemeClr val="tx1"/>
                </a:solidFill>
                <a:latin typeface="+mn-lt"/>
              </a:rPr>
              <a:t>went through the call for proposals adjudication </a:t>
            </a:r>
            <a:r>
              <a:rPr lang="en-US" sz="1400" b="0" dirty="0" smtClean="0">
                <a:solidFill>
                  <a:schemeClr val="tx1"/>
                </a:solidFill>
                <a:latin typeface="+mn-lt"/>
              </a:rPr>
              <a:t>processes in the current financial year which are all classified under </a:t>
            </a:r>
            <a:r>
              <a:rPr lang="en-US" sz="1400" b="0" dirty="0">
                <a:solidFill>
                  <a:schemeClr val="tx1"/>
                </a:solidFill>
                <a:latin typeface="+mn-lt"/>
              </a:rPr>
              <a:t>Public Corporation and Private Enterprises</a:t>
            </a:r>
            <a:r>
              <a:rPr lang="en-US" sz="1400" b="0" dirty="0" smtClean="0">
                <a:solidFill>
                  <a:schemeClr val="tx1"/>
                </a:solidFill>
                <a:latin typeface="+mn-lt"/>
              </a:rPr>
              <a:t>.  A request to reclassify the budget to Public Corporation and Private Enterprises will be submitted to National Treasury </a:t>
            </a:r>
          </a:p>
        </p:txBody>
      </p:sp>
      <p:graphicFrame>
        <p:nvGraphicFramePr>
          <p:cNvPr id="2" name="Table 1"/>
          <p:cNvGraphicFramePr>
            <a:graphicFrameLocks noGrp="1"/>
          </p:cNvGraphicFramePr>
          <p:nvPr>
            <p:extLst/>
          </p:nvPr>
        </p:nvGraphicFramePr>
        <p:xfrm>
          <a:off x="4788024" y="2564904"/>
          <a:ext cx="2304255" cy="432048"/>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xmlns="" val="3149916778"/>
                    </a:ext>
                  </a:extLst>
                </a:gridCol>
                <a:gridCol w="672074">
                  <a:extLst>
                    <a:ext uri="{9D8B030D-6E8A-4147-A177-3AD203B41FA5}">
                      <a16:colId xmlns:a16="http://schemas.microsoft.com/office/drawing/2014/main" xmlns="" val="2359522122"/>
                    </a:ext>
                  </a:extLst>
                </a:gridCol>
                <a:gridCol w="768085">
                  <a:extLst>
                    <a:ext uri="{9D8B030D-6E8A-4147-A177-3AD203B41FA5}">
                      <a16:colId xmlns:a16="http://schemas.microsoft.com/office/drawing/2014/main" xmlns="" val="2713152742"/>
                    </a:ext>
                  </a:extLst>
                </a:gridCol>
              </a:tblGrid>
              <a:tr h="216024">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273188813"/>
                  </a:ext>
                </a:extLst>
              </a:tr>
              <a:tr h="216024">
                <a:tc>
                  <a:txBody>
                    <a:bodyPr/>
                    <a:lstStyle/>
                    <a:p>
                      <a:pPr algn="ctr" fontAlgn="b"/>
                      <a:r>
                        <a:rPr lang="en-US" sz="1100" u="none" strike="noStrike" dirty="0">
                          <a:effectLst/>
                        </a:rPr>
                        <a:t>51.0%</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24.4%</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-26.6%</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472472101"/>
                  </a:ext>
                </a:extLst>
              </a:tr>
            </a:tbl>
          </a:graphicData>
        </a:graphic>
      </p:graphicFrame>
    </p:spTree>
    <p:extLst>
      <p:ext uri="{BB962C8B-B14F-4D97-AF65-F5344CB8AC3E}">
        <p14:creationId xmlns:p14="http://schemas.microsoft.com/office/powerpoint/2010/main" xmlns="" val="16727759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fontScale="90000"/>
          </a:bodyPr>
          <a:lstStyle/>
          <a:p>
            <a:pPr algn="ctr"/>
            <a:r>
              <a:rPr lang="en-ZA" sz="3300" dirty="0">
                <a:solidFill>
                  <a:srgbClr val="F79646"/>
                </a:solidFill>
                <a:latin typeface="Calibri"/>
                <a:cs typeface="Arial" pitchFamily="34" charset="0"/>
              </a:rPr>
              <a:t>EXECUTIVE SUMMARY (</a:t>
            </a:r>
            <a:r>
              <a:rPr lang="en-ZA" sz="3300" dirty="0" err="1">
                <a:solidFill>
                  <a:srgbClr val="F79646"/>
                </a:solidFill>
                <a:latin typeface="Calibri"/>
                <a:cs typeface="Arial" pitchFamily="34" charset="0"/>
              </a:rPr>
              <a:t>Cont</a:t>
            </a:r>
            <a:r>
              <a:rPr lang="en-ZA" sz="3300" dirty="0">
                <a:solidFill>
                  <a:srgbClr val="F79646"/>
                </a:solidFill>
                <a:latin typeface="Calibri"/>
                <a:cs typeface="Arial" pitchFamily="34" charset="0"/>
              </a:rPr>
              <a:t>…)</a:t>
            </a:r>
            <a:r>
              <a:rPr lang="en-ZA" sz="3000" cap="all" dirty="0">
                <a:solidFill>
                  <a:srgbClr val="F79646"/>
                </a:solidFill>
                <a:latin typeface="Calibri"/>
              </a:rPr>
              <a:t> </a:t>
            </a:r>
            <a:br>
              <a:rPr lang="en-ZA" sz="3000" cap="all" dirty="0">
                <a:solidFill>
                  <a:srgbClr val="F79646"/>
                </a:solidFill>
                <a:latin typeface="Calibri"/>
              </a:rPr>
            </a:br>
            <a:endParaRPr lang="en-US" dirty="0"/>
          </a:p>
        </p:txBody>
      </p:sp>
      <p:sp>
        <p:nvSpPr>
          <p:cNvPr id="3" name="Content Placeholder 2"/>
          <p:cNvSpPr>
            <a:spLocks noGrp="1"/>
          </p:cNvSpPr>
          <p:nvPr>
            <p:ph idx="1"/>
          </p:nvPr>
        </p:nvSpPr>
        <p:spPr>
          <a:xfrm>
            <a:off x="179512" y="980728"/>
            <a:ext cx="8712968" cy="4962873"/>
          </a:xfrm>
        </p:spPr>
        <p:txBody>
          <a:bodyPr>
            <a:normAutofit lnSpcReduction="10000"/>
          </a:bodyPr>
          <a:lstStyle/>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Foreign Government &amp; International </a:t>
            </a:r>
            <a:r>
              <a:rPr lang="en-ZA" sz="1800" dirty="0" smtClean="0">
                <a:solidFill>
                  <a:prstClr val="black"/>
                </a:solidFill>
                <a:latin typeface="Calibri (Body)"/>
                <a:ea typeface="Calibri" panose="020F0502020204030204" pitchFamily="34" charset="0"/>
                <a:cs typeface="Times New Roman" panose="02020603050405020304" pitchFamily="18" charset="0"/>
              </a:rPr>
              <a:t>Organisations  </a:t>
            </a:r>
            <a:endParaRPr lang="en-ZA" sz="1800" dirty="0">
              <a:solidFill>
                <a:prstClr val="black"/>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endParaRPr lang="en-ZA" sz="1400" b="0" dirty="0">
              <a:solidFill>
                <a:prstClr val="black"/>
              </a:solidFill>
              <a:latin typeface="Calibri (Body)"/>
              <a:ea typeface="Calibri" panose="020F0502020204030204" pitchFamily="34" charset="0"/>
              <a:cs typeface="Times New Roman" panose="02020603050405020304" pitchFamily="18" charset="0"/>
            </a:endParaRPr>
          </a:p>
          <a:p>
            <a:pPr marL="400050" lvl="1" indent="0">
              <a:spcBef>
                <a:spcPts val="0"/>
              </a:spcBef>
              <a:spcAft>
                <a:spcPts val="800"/>
              </a:spcAft>
              <a:buNone/>
              <a:tabLst>
                <a:tab pos="457200" algn="l"/>
              </a:tabLst>
            </a:pPr>
            <a:r>
              <a:rPr lang="en-ZA" sz="1400" b="0" dirty="0">
                <a:solidFill>
                  <a:prstClr val="black"/>
                </a:solidFill>
                <a:latin typeface="Calibri (Body)"/>
                <a:ea typeface="Calibri" panose="020F0502020204030204" pitchFamily="34" charset="0"/>
                <a:cs typeface="Times New Roman" panose="02020603050405020304" pitchFamily="18" charset="0"/>
              </a:rPr>
              <a:t>The expenditure is at </a:t>
            </a:r>
            <a:r>
              <a:rPr lang="en-ZA" sz="1400" dirty="0">
                <a:solidFill>
                  <a:prstClr val="black"/>
                </a:solidFill>
                <a:latin typeface="Calibri (Body)"/>
                <a:ea typeface="Calibri" panose="020F0502020204030204" pitchFamily="34" charset="0"/>
                <a:cs typeface="Times New Roman" panose="02020603050405020304" pitchFamily="18" charset="0"/>
              </a:rPr>
              <a:t>R5.4 million (96.3%) </a:t>
            </a:r>
            <a:r>
              <a:rPr lang="en-ZA" sz="1400" b="0" dirty="0">
                <a:solidFill>
                  <a:prstClr val="black"/>
                </a:solidFill>
                <a:latin typeface="Calibri (Body)"/>
                <a:ea typeface="Calibri" panose="020F0502020204030204" pitchFamily="34" charset="0"/>
                <a:cs typeface="Times New Roman" panose="02020603050405020304" pitchFamily="18" charset="0"/>
              </a:rPr>
              <a:t>against the Revised Main Appropriation of </a:t>
            </a:r>
            <a:r>
              <a:rPr lang="en-ZA" sz="1400" dirty="0">
                <a:solidFill>
                  <a:prstClr val="black"/>
                </a:solidFill>
                <a:latin typeface="Calibri (Body)"/>
                <a:ea typeface="Calibri" panose="020F0502020204030204" pitchFamily="34" charset="0"/>
                <a:cs typeface="Times New Roman" panose="02020603050405020304" pitchFamily="18" charset="0"/>
              </a:rPr>
              <a:t>R5.7 million</a:t>
            </a:r>
            <a:r>
              <a:rPr lang="en-ZA" sz="1400" b="0" dirty="0">
                <a:solidFill>
                  <a:prstClr val="black"/>
                </a:solidFill>
                <a:latin typeface="Calibri (Body)"/>
                <a:ea typeface="Calibri" panose="020F0502020204030204" pitchFamily="34" charset="0"/>
                <a:cs typeface="Times New Roman" panose="02020603050405020304" pitchFamily="18" charset="0"/>
              </a:rPr>
              <a:t>. Compared to the same period in the prior financial year, an expenditure of </a:t>
            </a:r>
            <a:r>
              <a:rPr lang="en-ZA" sz="1400" dirty="0">
                <a:solidFill>
                  <a:prstClr val="black"/>
                </a:solidFill>
                <a:latin typeface="Calibri (Body)"/>
                <a:ea typeface="Calibri" panose="020F0502020204030204" pitchFamily="34" charset="0"/>
                <a:cs typeface="Times New Roman" panose="02020603050405020304" pitchFamily="18" charset="0"/>
              </a:rPr>
              <a:t>R4.8 million (90.5%)</a:t>
            </a:r>
            <a:r>
              <a:rPr lang="en-ZA" sz="1400" b="0" dirty="0">
                <a:solidFill>
                  <a:prstClr val="black"/>
                </a:solidFill>
                <a:latin typeface="Calibri (Body)"/>
                <a:ea typeface="Calibri" panose="020F0502020204030204" pitchFamily="34" charset="0"/>
                <a:cs typeface="Times New Roman" panose="02020603050405020304" pitchFamily="18" charset="0"/>
              </a:rPr>
              <a:t> was incurred resulting in an increase</a:t>
            </a:r>
            <a:r>
              <a:rPr lang="en-ZA" sz="1400" dirty="0">
                <a:solidFill>
                  <a:prstClr val="black"/>
                </a:solidFill>
                <a:latin typeface="Calibri (Body)"/>
                <a:ea typeface="Calibri" panose="020F0502020204030204" pitchFamily="34" charset="0"/>
                <a:cs typeface="Times New Roman" panose="02020603050405020304" pitchFamily="18" charset="0"/>
              </a:rPr>
              <a:t> </a:t>
            </a:r>
            <a:r>
              <a:rPr lang="en-ZA" sz="1400" b="0" dirty="0">
                <a:solidFill>
                  <a:prstClr val="black"/>
                </a:solidFill>
                <a:latin typeface="Calibri (Body)"/>
                <a:ea typeface="Calibri" panose="020F0502020204030204" pitchFamily="34" charset="0"/>
                <a:cs typeface="Times New Roman" panose="02020603050405020304" pitchFamily="18" charset="0"/>
              </a:rPr>
              <a:t>of</a:t>
            </a:r>
            <a:r>
              <a:rPr lang="en-ZA" sz="1400" dirty="0">
                <a:solidFill>
                  <a:prstClr val="black"/>
                </a:solidFill>
                <a:latin typeface="Calibri (Body)"/>
                <a:ea typeface="Calibri" panose="020F0502020204030204" pitchFamily="34" charset="0"/>
                <a:cs typeface="Times New Roman" panose="02020603050405020304" pitchFamily="18" charset="0"/>
              </a:rPr>
              <a:t> 5.8% </a:t>
            </a:r>
            <a:r>
              <a:rPr lang="en-ZA" sz="1400" b="0" dirty="0">
                <a:solidFill>
                  <a:prstClr val="black"/>
                </a:solidFill>
                <a:latin typeface="Calibri (Body)"/>
                <a:ea typeface="Calibri" panose="020F0502020204030204" pitchFamily="34" charset="0"/>
                <a:cs typeface="Times New Roman" panose="02020603050405020304" pitchFamily="18" charset="0"/>
              </a:rPr>
              <a:t>as a result of exchange rate.</a:t>
            </a:r>
          </a:p>
          <a:p>
            <a:pPr marL="400050" lvl="1" indent="0" algn="just">
              <a:spcBef>
                <a:spcPts val="0"/>
              </a:spcBef>
              <a:spcAft>
                <a:spcPts val="800"/>
              </a:spcAft>
              <a:buNone/>
              <a:tabLst>
                <a:tab pos="457200" algn="l"/>
              </a:tabLst>
            </a:pPr>
            <a:endParaRPr lang="en-ZA" sz="1400" dirty="0">
              <a:solidFill>
                <a:prstClr val="black"/>
              </a:solidFill>
              <a:latin typeface="Calibri (Body)"/>
              <a:ea typeface="Calibri" panose="020F0502020204030204" pitchFamily="34" charset="0"/>
              <a:cs typeface="Times New Roman" panose="02020603050405020304" pitchFamily="18" charset="0"/>
            </a:endParaRPr>
          </a:p>
          <a:p>
            <a:pPr marL="685800" lvl="1" algn="just">
              <a:spcBef>
                <a:spcPts val="0"/>
              </a:spcBef>
              <a:spcAft>
                <a:spcPts val="800"/>
              </a:spcAft>
              <a:buFont typeface="Wingdings" panose="05000000000000000000" pitchFamily="2" charset="2"/>
              <a:buChar char="v"/>
              <a:tabLst>
                <a:tab pos="457200" algn="l"/>
              </a:tabLst>
            </a:pPr>
            <a:r>
              <a:rPr lang="en-ZA" sz="1400" b="0" dirty="0">
                <a:solidFill>
                  <a:prstClr val="black"/>
                </a:solidFill>
                <a:latin typeface="Calibri (Body)"/>
                <a:ea typeface="Calibri" panose="020F0502020204030204" pitchFamily="34" charset="0"/>
                <a:cs typeface="Times New Roman" panose="02020603050405020304" pitchFamily="18" charset="0"/>
              </a:rPr>
              <a:t>Transfers to international organisations for various subscription fees the Department subscribed to has all been made.  The </a:t>
            </a:r>
            <a:r>
              <a:rPr lang="en-ZA" sz="1400" dirty="0">
                <a:solidFill>
                  <a:prstClr val="black"/>
                </a:solidFill>
                <a:latin typeface="Calibri (Body)"/>
                <a:ea typeface="Calibri" panose="020F0502020204030204" pitchFamily="34" charset="0"/>
                <a:cs typeface="Times New Roman" panose="02020603050405020304" pitchFamily="18" charset="0"/>
              </a:rPr>
              <a:t>2.6%</a:t>
            </a:r>
            <a:r>
              <a:rPr lang="en-ZA" sz="1400" b="0" dirty="0">
                <a:solidFill>
                  <a:prstClr val="black"/>
                </a:solidFill>
                <a:latin typeface="Calibri (Body)"/>
                <a:ea typeface="Calibri" panose="020F0502020204030204" pitchFamily="34" charset="0"/>
                <a:cs typeface="Times New Roman" panose="02020603050405020304" pitchFamily="18" charset="0"/>
              </a:rPr>
              <a:t> underspent is as a result of the exchange rate at the time of payment processing.</a:t>
            </a:r>
            <a:endParaRPr lang="en-US" sz="1400" b="0" dirty="0">
              <a:solidFill>
                <a:prstClr val="black"/>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endParaRPr lang="en-ZA" b="0" dirty="0">
              <a:solidFill>
                <a:prstClr val="black"/>
              </a:solidFill>
              <a:latin typeface="Calibri (Body)"/>
              <a:ea typeface="Calibri" panose="020F0502020204030204" pitchFamily="34" charset="0"/>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	Public Corporations &amp; Private Enterprises (Cur)</a:t>
            </a:r>
          </a:p>
          <a:p>
            <a:pPr marL="0" lvl="0" indent="0" algn="just">
              <a:spcBef>
                <a:spcPts val="0"/>
              </a:spcBef>
              <a:spcAft>
                <a:spcPts val="800"/>
              </a:spcAft>
              <a:buNone/>
              <a:tabLst>
                <a:tab pos="457200" algn="l"/>
              </a:tabLst>
            </a:pPr>
            <a:r>
              <a:rPr lang="en-ZA" sz="2000" b="0" dirty="0">
                <a:solidFill>
                  <a:prstClr val="black"/>
                </a:solidFill>
                <a:latin typeface="Calibri (Body)"/>
                <a:ea typeface="Calibri" panose="020F0502020204030204" pitchFamily="34" charset="0"/>
                <a:cs typeface="Times New Roman" panose="02020603050405020304" pitchFamily="18" charset="0"/>
              </a:rPr>
              <a:t>	</a:t>
            </a:r>
            <a:endParaRPr lang="en-ZA" sz="2000" b="0" dirty="0" smtClean="0">
              <a:solidFill>
                <a:prstClr val="black"/>
              </a:solidFill>
              <a:latin typeface="Calibri (Body)"/>
              <a:ea typeface="Calibri" panose="020F0502020204030204" pitchFamily="34" charset="0"/>
              <a:cs typeface="Times New Roman" panose="02020603050405020304" pitchFamily="18" charset="0"/>
            </a:endParaRPr>
          </a:p>
          <a:p>
            <a:pPr marL="0" lvl="0" indent="0" algn="just">
              <a:spcBef>
                <a:spcPts val="0"/>
              </a:spcBef>
              <a:spcAft>
                <a:spcPts val="800"/>
              </a:spcAft>
              <a:buNone/>
              <a:tabLst>
                <a:tab pos="457200" algn="l"/>
              </a:tabLst>
            </a:pPr>
            <a:r>
              <a:rPr lang="en-ZA" sz="2000" b="0" dirty="0">
                <a:solidFill>
                  <a:prstClr val="black"/>
                </a:solidFill>
                <a:latin typeface="Calibri (Body)"/>
                <a:ea typeface="Calibri" panose="020F0502020204030204" pitchFamily="34" charset="0"/>
                <a:cs typeface="Times New Roman" panose="02020603050405020304" pitchFamily="18" charset="0"/>
              </a:rPr>
              <a:t>	</a:t>
            </a:r>
            <a:r>
              <a:rPr lang="en-ZA" sz="1400" b="0" dirty="0" smtClean="0">
                <a:solidFill>
                  <a:prstClr val="black"/>
                </a:solidFill>
                <a:latin typeface="Calibri (Body)"/>
                <a:ea typeface="Calibri" panose="020F0502020204030204" pitchFamily="34" charset="0"/>
                <a:cs typeface="Times New Roman" panose="02020603050405020304" pitchFamily="18" charset="0"/>
              </a:rPr>
              <a:t>The </a:t>
            </a:r>
            <a:r>
              <a:rPr lang="en-ZA" sz="1400" b="0" dirty="0">
                <a:solidFill>
                  <a:prstClr val="black"/>
                </a:solidFill>
                <a:latin typeface="Calibri (Body)"/>
                <a:ea typeface="Calibri" panose="020F0502020204030204" pitchFamily="34" charset="0"/>
                <a:cs typeface="Times New Roman" panose="02020603050405020304" pitchFamily="18" charset="0"/>
              </a:rPr>
              <a:t>expenditure is at </a:t>
            </a:r>
            <a:r>
              <a:rPr lang="en-ZA" sz="1400" dirty="0">
                <a:solidFill>
                  <a:prstClr val="black"/>
                </a:solidFill>
                <a:latin typeface="Calibri (Body)"/>
                <a:ea typeface="Calibri" panose="020F0502020204030204" pitchFamily="34" charset="0"/>
                <a:cs typeface="Times New Roman" panose="02020603050405020304" pitchFamily="18" charset="0"/>
              </a:rPr>
              <a:t>R45.3 million (41.3%) </a:t>
            </a:r>
            <a:r>
              <a:rPr lang="en-ZA" sz="1400" b="0" dirty="0">
                <a:solidFill>
                  <a:prstClr val="black"/>
                </a:solidFill>
                <a:latin typeface="Calibri (Body)"/>
                <a:ea typeface="Calibri" panose="020F0502020204030204" pitchFamily="34" charset="0"/>
                <a:cs typeface="Times New Roman" panose="02020603050405020304" pitchFamily="18" charset="0"/>
              </a:rPr>
              <a:t>against the Revised Main Appropriation of </a:t>
            </a:r>
            <a:r>
              <a:rPr lang="en-ZA" sz="1400" dirty="0">
                <a:solidFill>
                  <a:prstClr val="black"/>
                </a:solidFill>
                <a:latin typeface="Calibri (Body)"/>
                <a:ea typeface="Calibri" panose="020F0502020204030204" pitchFamily="34" charset="0"/>
                <a:cs typeface="Times New Roman" panose="02020603050405020304" pitchFamily="18" charset="0"/>
              </a:rPr>
              <a:t>R109.6 	million</a:t>
            </a:r>
            <a:r>
              <a:rPr lang="en-ZA" sz="1400" b="0" dirty="0">
                <a:solidFill>
                  <a:prstClr val="black"/>
                </a:solidFill>
                <a:latin typeface="Calibri (Body)"/>
                <a:ea typeface="Calibri" panose="020F0502020204030204" pitchFamily="34" charset="0"/>
                <a:cs typeface="Times New Roman" panose="02020603050405020304" pitchFamily="18" charset="0"/>
              </a:rPr>
              <a:t>. Compared to the same period in the prior financial year, an expenditure of </a:t>
            </a:r>
            <a:r>
              <a:rPr lang="en-ZA" sz="1400" dirty="0">
                <a:solidFill>
                  <a:prstClr val="black"/>
                </a:solidFill>
                <a:latin typeface="Calibri (Body)"/>
                <a:ea typeface="Calibri" panose="020F0502020204030204" pitchFamily="34" charset="0"/>
                <a:cs typeface="Times New Roman" panose="02020603050405020304" pitchFamily="18" charset="0"/>
              </a:rPr>
              <a:t>R23.2 </a:t>
            </a:r>
            <a:r>
              <a:rPr lang="en-ZA" sz="1400" dirty="0" smtClean="0">
                <a:solidFill>
                  <a:prstClr val="black"/>
                </a:solidFill>
                <a:latin typeface="Calibri (Body)"/>
                <a:ea typeface="Calibri" panose="020F0502020204030204" pitchFamily="34" charset="0"/>
                <a:cs typeface="Times New Roman" panose="02020603050405020304" pitchFamily="18" charset="0"/>
              </a:rPr>
              <a:t>	million (</a:t>
            </a:r>
            <a:r>
              <a:rPr lang="en-ZA" sz="1400" dirty="0">
                <a:solidFill>
                  <a:prstClr val="black"/>
                </a:solidFill>
                <a:latin typeface="Calibri (Body)"/>
                <a:ea typeface="Calibri" panose="020F0502020204030204" pitchFamily="34" charset="0"/>
                <a:cs typeface="Times New Roman" panose="02020603050405020304" pitchFamily="18" charset="0"/>
              </a:rPr>
              <a:t>47.8%)</a:t>
            </a:r>
            <a:r>
              <a:rPr lang="en-ZA" sz="1400" b="0" dirty="0">
                <a:solidFill>
                  <a:prstClr val="black"/>
                </a:solidFill>
                <a:latin typeface="Calibri (Body)"/>
                <a:ea typeface="Calibri" panose="020F0502020204030204" pitchFamily="34" charset="0"/>
                <a:cs typeface="Times New Roman" panose="02020603050405020304" pitchFamily="18" charset="0"/>
              </a:rPr>
              <a:t> was incurred resulting in a </a:t>
            </a:r>
            <a:r>
              <a:rPr lang="en-ZA" sz="1400" dirty="0">
                <a:solidFill>
                  <a:prstClr val="black"/>
                </a:solidFill>
                <a:latin typeface="Calibri (Body)"/>
                <a:ea typeface="Calibri" panose="020F0502020204030204" pitchFamily="34" charset="0"/>
                <a:cs typeface="Times New Roman" panose="02020603050405020304" pitchFamily="18" charset="0"/>
              </a:rPr>
              <a:t>decline of 6.5%. </a:t>
            </a:r>
            <a:r>
              <a:rPr lang="en-US" sz="1400" b="0" dirty="0">
                <a:solidFill>
                  <a:prstClr val="black"/>
                </a:solidFill>
                <a:latin typeface="Calibri (Body)"/>
                <a:ea typeface="Calibri" panose="020F0502020204030204" pitchFamily="34" charset="0"/>
                <a:cs typeface="Times New Roman" panose="02020603050405020304" pitchFamily="18" charset="0"/>
              </a:rPr>
              <a:t>The MGE open call for 2021/22 </a:t>
            </a:r>
            <a:r>
              <a:rPr lang="en-US" sz="1400" b="0" dirty="0" smtClean="0">
                <a:solidFill>
                  <a:prstClr val="black"/>
                </a:solidFill>
                <a:latin typeface="Calibri (Body)"/>
                <a:ea typeface="Calibri" panose="020F0502020204030204" pitchFamily="34" charset="0"/>
                <a:cs typeface="Times New Roman" panose="02020603050405020304" pitchFamily="18" charset="0"/>
              </a:rPr>
              <a:t>	adjudication process </a:t>
            </a:r>
            <a:r>
              <a:rPr lang="en-US" sz="1400" b="0" dirty="0">
                <a:solidFill>
                  <a:prstClr val="black"/>
                </a:solidFill>
                <a:latin typeface="Calibri (Body)"/>
                <a:ea typeface="Calibri" panose="020F0502020204030204" pitchFamily="34" charset="0"/>
                <a:cs typeface="Times New Roman" panose="02020603050405020304" pitchFamily="18" charset="0"/>
              </a:rPr>
              <a:t>only commenced beginning of August and therefore contribute to the </a:t>
            </a:r>
            <a:r>
              <a:rPr lang="en-US" sz="1400" b="0" dirty="0" smtClean="0">
                <a:solidFill>
                  <a:prstClr val="black"/>
                </a:solidFill>
                <a:latin typeface="Calibri (Body)"/>
                <a:ea typeface="Calibri" panose="020F0502020204030204" pitchFamily="34" charset="0"/>
                <a:cs typeface="Times New Roman" panose="02020603050405020304" pitchFamily="18" charset="0"/>
              </a:rPr>
              <a:t>	decline </a:t>
            </a:r>
            <a:r>
              <a:rPr lang="en-US" sz="1400" b="0" dirty="0">
                <a:solidFill>
                  <a:prstClr val="black"/>
                </a:solidFill>
                <a:latin typeface="Calibri (Body)"/>
                <a:ea typeface="Calibri" panose="020F0502020204030204" pitchFamily="34" charset="0"/>
                <a:cs typeface="Times New Roman" panose="02020603050405020304" pitchFamily="18" charset="0"/>
              </a:rPr>
              <a:t>in expenditure. </a:t>
            </a:r>
            <a:r>
              <a:rPr lang="en-US" sz="1400" b="0" dirty="0" smtClean="0">
                <a:solidFill>
                  <a:prstClr val="black"/>
                </a:solidFill>
                <a:latin typeface="Calibri (Body)"/>
                <a:ea typeface="Calibri" panose="020F0502020204030204" pitchFamily="34" charset="0"/>
                <a:cs typeface="Times New Roman" panose="02020603050405020304" pitchFamily="18" charset="0"/>
              </a:rPr>
              <a:t>Touring </a:t>
            </a:r>
            <a:r>
              <a:rPr lang="en-US" sz="1400" b="0" dirty="0">
                <a:solidFill>
                  <a:prstClr val="black"/>
                </a:solidFill>
                <a:latin typeface="Calibri (Body)"/>
                <a:ea typeface="Calibri" panose="020F0502020204030204" pitchFamily="34" charset="0"/>
                <a:cs typeface="Times New Roman" panose="02020603050405020304" pitchFamily="18" charset="0"/>
              </a:rPr>
              <a:t>ventures and Public Art projects are in contracting stages and </a:t>
            </a:r>
            <a:r>
              <a:rPr lang="en-US" sz="1400" b="0" dirty="0" smtClean="0">
                <a:solidFill>
                  <a:prstClr val="black"/>
                </a:solidFill>
                <a:latin typeface="Calibri (Body)"/>
                <a:ea typeface="Calibri" panose="020F0502020204030204" pitchFamily="34" charset="0"/>
                <a:cs typeface="Times New Roman" panose="02020603050405020304" pitchFamily="18" charset="0"/>
              </a:rPr>
              <a:t>	Cultural </a:t>
            </a:r>
            <a:r>
              <a:rPr lang="en-US" sz="1400" b="0" dirty="0">
                <a:solidFill>
                  <a:prstClr val="black"/>
                </a:solidFill>
                <a:latin typeface="Calibri (Body)"/>
                <a:ea typeface="Calibri" panose="020F0502020204030204" pitchFamily="34" charset="0"/>
                <a:cs typeface="Times New Roman" panose="02020603050405020304" pitchFamily="18" charset="0"/>
              </a:rPr>
              <a:t>Events projects </a:t>
            </a:r>
            <a:r>
              <a:rPr lang="en-US" sz="1400" b="0" dirty="0" smtClean="0">
                <a:solidFill>
                  <a:prstClr val="black"/>
                </a:solidFill>
                <a:latin typeface="Calibri (Body)"/>
                <a:ea typeface="Calibri" panose="020F0502020204030204" pitchFamily="34" charset="0"/>
                <a:cs typeface="Times New Roman" panose="02020603050405020304" pitchFamily="18" charset="0"/>
              </a:rPr>
              <a:t>adjudication </a:t>
            </a:r>
            <a:r>
              <a:rPr lang="en-US" sz="1400" b="0" dirty="0">
                <a:solidFill>
                  <a:prstClr val="black"/>
                </a:solidFill>
                <a:latin typeface="Calibri (Body)"/>
                <a:ea typeface="Calibri" panose="020F0502020204030204" pitchFamily="34" charset="0"/>
                <a:cs typeface="Times New Roman" panose="02020603050405020304" pitchFamily="18" charset="0"/>
              </a:rPr>
              <a:t>in progress.</a:t>
            </a:r>
            <a:r>
              <a:rPr lang="en-ZA" b="0" dirty="0">
                <a:solidFill>
                  <a:srgbClr val="FF0000"/>
                </a:solidFill>
                <a:latin typeface="Calibri (Body)"/>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4"/>
          </p:nvPr>
        </p:nvSpPr>
        <p:spPr/>
        <p:txBody>
          <a:bodyPr/>
          <a:lstStyle/>
          <a:p>
            <a:pPr lvl="0"/>
            <a:r>
              <a:rPr lang="en-ZA" sz="1000" b="1" dirty="0" smtClean="0"/>
              <a:t>7</a:t>
            </a:r>
            <a:endParaRPr lang="en-ZA" sz="1000" b="1" dirty="0"/>
          </a:p>
          <a:p>
            <a:endParaRPr lang="en-ZA" dirty="0" smtClean="0"/>
          </a:p>
        </p:txBody>
      </p:sp>
      <p:pic>
        <p:nvPicPr>
          <p:cNvPr id="7" name="Picture 6"/>
          <p:cNvPicPr>
            <a:picLocks noChangeAspect="1"/>
          </p:cNvPicPr>
          <p:nvPr/>
        </p:nvPicPr>
        <p:blipFill>
          <a:blip r:embed="rId2" cstate="print"/>
          <a:stretch>
            <a:fillRect/>
          </a:stretch>
        </p:blipFill>
        <p:spPr>
          <a:xfrm>
            <a:off x="6382544" y="966664"/>
            <a:ext cx="2149896" cy="504056"/>
          </a:xfrm>
          <a:prstGeom prst="rect">
            <a:avLst/>
          </a:prstGeom>
        </p:spPr>
      </p:pic>
      <p:pic>
        <p:nvPicPr>
          <p:cNvPr id="8" name="Picture 7"/>
          <p:cNvPicPr>
            <a:picLocks noChangeAspect="1"/>
          </p:cNvPicPr>
          <p:nvPr/>
        </p:nvPicPr>
        <p:blipFill>
          <a:blip r:embed="rId3" cstate="print"/>
          <a:stretch>
            <a:fillRect/>
          </a:stretch>
        </p:blipFill>
        <p:spPr>
          <a:xfrm>
            <a:off x="6156176" y="3573016"/>
            <a:ext cx="2232248" cy="504055"/>
          </a:xfrm>
          <a:prstGeom prst="rect">
            <a:avLst/>
          </a:prstGeom>
        </p:spPr>
      </p:pic>
    </p:spTree>
    <p:extLst>
      <p:ext uri="{BB962C8B-B14F-4D97-AF65-F5344CB8AC3E}">
        <p14:creationId xmlns:p14="http://schemas.microsoft.com/office/powerpoint/2010/main" xmlns="" val="41033768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a:t>8</a:t>
            </a:r>
            <a:endParaRPr lang="en-ZA" sz="1000" b="1" dirty="0" smtClean="0"/>
          </a:p>
        </p:txBody>
      </p:sp>
      <p:sp>
        <p:nvSpPr>
          <p:cNvPr id="5" name="Title 1"/>
          <p:cNvSpPr>
            <a:spLocks noGrp="1"/>
          </p:cNvSpPr>
          <p:nvPr>
            <p:ph type="title"/>
          </p:nvPr>
        </p:nvSpPr>
        <p:spPr>
          <a:xfrm>
            <a:off x="323528" y="44624"/>
            <a:ext cx="8496944" cy="648072"/>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a:solidFill>
                  <a:schemeClr val="accent6"/>
                </a:solidFill>
                <a:latin typeface="Calibri"/>
                <a:ea typeface="+mn-ea"/>
                <a:cs typeface="Arial" pitchFamily="34" charset="0"/>
              </a:rPr>
              <a:t>C</a:t>
            </a:r>
            <a:r>
              <a:rPr lang="en-ZA" sz="3700" dirty="0" smtClean="0">
                <a:solidFill>
                  <a:schemeClr val="accent6"/>
                </a:solidFill>
                <a:latin typeface="Calibri"/>
                <a:ea typeface="+mn-ea"/>
                <a:cs typeface="Arial" pitchFamily="34" charset="0"/>
              </a:rPr>
              <a:t>ont…)</a:t>
            </a:r>
            <a:r>
              <a:rPr lang="en-ZA" sz="3300" cap="all" dirty="0" smtClean="0">
                <a:solidFill>
                  <a:schemeClr val="accent6"/>
                </a:solidFill>
                <a:latin typeface="Calibri"/>
                <a:ea typeface="+mn-ea"/>
              </a:rPr>
              <a:t> </a:t>
            </a:r>
            <a:r>
              <a:rPr lang="en-ZA" sz="3300" cap="all" dirty="0">
                <a:solidFill>
                  <a:schemeClr val="accent6"/>
                </a:solidFill>
                <a:latin typeface="Calibri"/>
                <a:ea typeface="+mn-ea"/>
              </a:rPr>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980728"/>
            <a:ext cx="8784976" cy="4818857"/>
          </a:xfrm>
        </p:spPr>
        <p:txBody>
          <a:bodyPr>
            <a:normAutofit/>
          </a:bodyPr>
          <a:lstStyle/>
          <a:p>
            <a:pPr lvl="0" algn="just">
              <a:spcBef>
                <a:spcPts val="0"/>
              </a:spcBef>
              <a:spcAft>
                <a:spcPts val="800"/>
              </a:spcAft>
              <a:buFont typeface="Wingdings" panose="05000000000000000000" pitchFamily="2" charset="2"/>
              <a:buChar char="q"/>
              <a:tabLst>
                <a:tab pos="457200" algn="l"/>
              </a:tabLst>
            </a:pPr>
            <a:r>
              <a:rPr lang="en-ZA" sz="1800" dirty="0" smtClean="0">
                <a:solidFill>
                  <a:schemeClr val="tx1"/>
                </a:solidFill>
                <a:latin typeface="Calibri (Body)"/>
                <a:ea typeface="Calibri" panose="020F0502020204030204" pitchFamily="34" charset="0"/>
                <a:cs typeface="Times New Roman" panose="02020603050405020304" pitchFamily="18" charset="0"/>
              </a:rPr>
              <a:t>Households</a:t>
            </a:r>
            <a:endParaRPr lang="en-ZA" sz="1800" dirty="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endParaRPr lang="en-ZA" sz="14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r>
              <a:rPr lang="en-ZA" sz="1400" b="0" dirty="0">
                <a:solidFill>
                  <a:schemeClr val="tx1"/>
                </a:solidFill>
                <a:latin typeface="Calibri (Body)"/>
                <a:ea typeface="Calibri" panose="020F0502020204030204" pitchFamily="34" charset="0"/>
                <a:cs typeface="Times New Roman" panose="02020603050405020304" pitchFamily="18" charset="0"/>
              </a:rPr>
              <a:t>	</a:t>
            </a:r>
            <a:r>
              <a:rPr lang="en-ZA" sz="1400" b="0" dirty="0" smtClean="0">
                <a:solidFill>
                  <a:schemeClr val="tx1"/>
                </a:solidFill>
                <a:latin typeface="Calibri (Body)"/>
                <a:ea typeface="Calibri" panose="020F0502020204030204" pitchFamily="34" charset="0"/>
                <a:cs typeface="Times New Roman" panose="02020603050405020304" pitchFamily="18" charset="0"/>
              </a:rPr>
              <a:t>An expenditure of </a:t>
            </a:r>
            <a:r>
              <a:rPr lang="en-ZA" sz="1400" dirty="0" smtClean="0">
                <a:solidFill>
                  <a:schemeClr val="tx1"/>
                </a:solidFill>
                <a:latin typeface="Calibri (Body)"/>
                <a:ea typeface="Calibri" panose="020F0502020204030204" pitchFamily="34" charset="0"/>
                <a:cs typeface="Times New Roman" panose="02020603050405020304" pitchFamily="18" charset="0"/>
              </a:rPr>
              <a:t>R14.0 million (50.1%) </a:t>
            </a:r>
            <a:r>
              <a:rPr lang="en-ZA" sz="1400" b="0" dirty="0" smtClean="0">
                <a:solidFill>
                  <a:schemeClr val="tx1"/>
                </a:solidFill>
                <a:latin typeface="Calibri (Body)"/>
                <a:ea typeface="Calibri" panose="020F0502020204030204" pitchFamily="34" charset="0"/>
                <a:cs typeface="Times New Roman" panose="02020603050405020304" pitchFamily="18" charset="0"/>
              </a:rPr>
              <a:t>incurred</a:t>
            </a:r>
            <a:r>
              <a:rPr lang="en-ZA" sz="140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a:solidFill>
                  <a:schemeClr val="tx1"/>
                </a:solidFill>
                <a:latin typeface="Calibri (Body)"/>
                <a:ea typeface="Calibri" panose="020F0502020204030204" pitchFamily="34" charset="0"/>
                <a:cs typeface="Times New Roman" panose="02020603050405020304" pitchFamily="18" charset="0"/>
              </a:rPr>
              <a:t>against the </a:t>
            </a:r>
            <a:r>
              <a:rPr lang="en-ZA" sz="1400" b="0" dirty="0" smtClean="0">
                <a:solidFill>
                  <a:schemeClr val="tx1"/>
                </a:solidFill>
                <a:latin typeface="Calibri (Body)"/>
                <a:ea typeface="Calibri" panose="020F0502020204030204" pitchFamily="34" charset="0"/>
                <a:cs typeface="Times New Roman" panose="02020603050405020304" pitchFamily="18" charset="0"/>
              </a:rPr>
              <a:t>Revised Main Appropriation </a:t>
            </a:r>
            <a:r>
              <a:rPr lang="en-ZA" sz="1400" b="0" dirty="0">
                <a:solidFill>
                  <a:schemeClr val="tx1"/>
                </a:solidFill>
                <a:latin typeface="Calibri (Body)"/>
                <a:ea typeface="Calibri" panose="020F0502020204030204" pitchFamily="34" charset="0"/>
                <a:cs typeface="Times New Roman" panose="02020603050405020304" pitchFamily="18" charset="0"/>
              </a:rPr>
              <a:t>of </a:t>
            </a:r>
            <a:r>
              <a:rPr lang="en-ZA" sz="1400" b="0" dirty="0" smtClean="0">
                <a:solidFill>
                  <a:schemeClr val="tx1"/>
                </a:solidFill>
                <a:latin typeface="Calibri (Body)"/>
                <a:ea typeface="Calibri" panose="020F0502020204030204" pitchFamily="34" charset="0"/>
                <a:cs typeface="Times New Roman" panose="02020603050405020304" pitchFamily="18" charset="0"/>
              </a:rPr>
              <a:t>	</a:t>
            </a:r>
            <a:r>
              <a:rPr lang="en-ZA" sz="1400" dirty="0" smtClean="0">
                <a:solidFill>
                  <a:schemeClr val="tx1"/>
                </a:solidFill>
                <a:latin typeface="Calibri (Body)"/>
                <a:ea typeface="Calibri" panose="020F0502020204030204" pitchFamily="34" charset="0"/>
                <a:cs typeface="Times New Roman" panose="02020603050405020304" pitchFamily="18" charset="0"/>
              </a:rPr>
              <a:t>R27.9 million.</a:t>
            </a:r>
            <a:r>
              <a:rPr lang="en-ZA" sz="1400" b="0" dirty="0" smtClean="0">
                <a:solidFill>
                  <a:schemeClr val="tx1"/>
                </a:solidFill>
                <a:latin typeface="Calibri (Body)"/>
                <a:ea typeface="Calibri" panose="020F0502020204030204" pitchFamily="34" charset="0"/>
                <a:cs typeface="Times New Roman" panose="02020603050405020304" pitchFamily="18" charset="0"/>
              </a:rPr>
              <a:t> </a:t>
            </a:r>
            <a:r>
              <a:rPr lang="en-ZA" sz="1400" b="0" dirty="0">
                <a:solidFill>
                  <a:schemeClr val="tx1"/>
                </a:solidFill>
                <a:latin typeface="Calibri (Body)"/>
                <a:ea typeface="Calibri" panose="020F0502020204030204" pitchFamily="34" charset="0"/>
                <a:cs typeface="Times New Roman" panose="02020603050405020304" pitchFamily="18" charset="0"/>
              </a:rPr>
              <a:t>Compared to </a:t>
            </a:r>
            <a:r>
              <a:rPr lang="en-ZA" sz="1400" b="0" dirty="0" smtClean="0">
                <a:solidFill>
                  <a:schemeClr val="tx1"/>
                </a:solidFill>
                <a:latin typeface="Calibri (Body)"/>
                <a:ea typeface="Calibri" panose="020F0502020204030204" pitchFamily="34" charset="0"/>
                <a:cs typeface="Times New Roman" panose="02020603050405020304" pitchFamily="18" charset="0"/>
              </a:rPr>
              <a:t>the same </a:t>
            </a:r>
            <a:r>
              <a:rPr lang="en-ZA" sz="1400" b="0" dirty="0">
                <a:solidFill>
                  <a:schemeClr val="tx1"/>
                </a:solidFill>
                <a:latin typeface="Calibri (Body)"/>
                <a:ea typeface="Calibri" panose="020F0502020204030204" pitchFamily="34" charset="0"/>
                <a:cs typeface="Times New Roman" panose="02020603050405020304" pitchFamily="18" charset="0"/>
              </a:rPr>
              <a:t>period in the prior </a:t>
            </a:r>
            <a:r>
              <a:rPr lang="en-ZA" sz="1400" b="0" dirty="0" smtClean="0">
                <a:solidFill>
                  <a:schemeClr val="tx1"/>
                </a:solidFill>
                <a:latin typeface="Calibri (Body)"/>
                <a:ea typeface="Calibri" panose="020F0502020204030204" pitchFamily="34" charset="0"/>
                <a:cs typeface="Times New Roman" panose="02020603050405020304" pitchFamily="18" charset="0"/>
              </a:rPr>
              <a:t>financial </a:t>
            </a:r>
            <a:r>
              <a:rPr lang="en-ZA" sz="1400" b="0" dirty="0">
                <a:solidFill>
                  <a:schemeClr val="tx1"/>
                </a:solidFill>
                <a:latin typeface="Calibri (Body)"/>
                <a:ea typeface="Calibri" panose="020F0502020204030204" pitchFamily="34" charset="0"/>
                <a:cs typeface="Times New Roman" panose="02020603050405020304" pitchFamily="18" charset="0"/>
              </a:rPr>
              <a:t>year, </a:t>
            </a:r>
            <a:r>
              <a:rPr lang="en-ZA" sz="1400" b="0" dirty="0" smtClean="0">
                <a:solidFill>
                  <a:schemeClr val="tx1"/>
                </a:solidFill>
                <a:latin typeface="Calibri (Body)"/>
                <a:ea typeface="Calibri" panose="020F0502020204030204" pitchFamily="34" charset="0"/>
                <a:cs typeface="Times New Roman" panose="02020603050405020304" pitchFamily="18" charset="0"/>
              </a:rPr>
              <a:t>an expenditure of</a:t>
            </a:r>
            <a:r>
              <a:rPr lang="en-ZA" sz="1400" dirty="0" smtClean="0">
                <a:solidFill>
                  <a:schemeClr val="tx1"/>
                </a:solidFill>
                <a:latin typeface="Calibri (Body)"/>
                <a:ea typeface="Calibri" panose="020F0502020204030204" pitchFamily="34" charset="0"/>
                <a:cs typeface="Times New Roman" panose="02020603050405020304" pitchFamily="18" charset="0"/>
              </a:rPr>
              <a:t> 	R8.5 million (39.1%) </a:t>
            </a:r>
            <a:r>
              <a:rPr lang="en-ZA" sz="1400" b="0" dirty="0" smtClean="0">
                <a:solidFill>
                  <a:schemeClr val="tx1"/>
                </a:solidFill>
                <a:latin typeface="Calibri (Body)"/>
                <a:ea typeface="Calibri" panose="020F0502020204030204" pitchFamily="34" charset="0"/>
                <a:cs typeface="Times New Roman" panose="02020603050405020304" pitchFamily="18" charset="0"/>
              </a:rPr>
              <a:t>incurred yielding an</a:t>
            </a:r>
            <a:r>
              <a:rPr lang="en-ZA" sz="1400" dirty="0" smtClean="0">
                <a:solidFill>
                  <a:schemeClr val="tx1"/>
                </a:solidFill>
                <a:latin typeface="Calibri (Body)"/>
                <a:ea typeface="Calibri" panose="020F0502020204030204" pitchFamily="34" charset="0"/>
                <a:cs typeface="Times New Roman" panose="02020603050405020304" pitchFamily="18" charset="0"/>
              </a:rPr>
              <a:t> increase of 11%</a:t>
            </a:r>
            <a:r>
              <a:rPr lang="en-ZA" sz="1400" b="0" dirty="0" smtClean="0">
                <a:solidFill>
                  <a:schemeClr val="tx1"/>
                </a:solidFill>
                <a:latin typeface="Calibri (Body)"/>
                <a:ea typeface="Calibri" panose="020F0502020204030204" pitchFamily="34" charset="0"/>
                <a:cs typeface="Times New Roman" panose="02020603050405020304" pitchFamily="18" charset="0"/>
              </a:rPr>
              <a:t> as a result of leave gratuity pay-outs to officials who took early retirement packages and improvements in claims on ministerial bursaries.</a:t>
            </a:r>
          </a:p>
          <a:p>
            <a:pPr marL="685800" lvl="1" algn="just">
              <a:spcBef>
                <a:spcPts val="0"/>
              </a:spcBef>
              <a:spcAft>
                <a:spcPts val="800"/>
              </a:spcAft>
              <a:buFont typeface="Wingdings" panose="05000000000000000000" pitchFamily="2" charset="2"/>
              <a:buChar char="v"/>
              <a:tabLst>
                <a:tab pos="457200" algn="l"/>
              </a:tabLst>
            </a:pPr>
            <a:r>
              <a:rPr lang="en-ZA" sz="1400" dirty="0" smtClean="0">
                <a:solidFill>
                  <a:schemeClr val="tx1"/>
                </a:solidFill>
                <a:latin typeface="Calibri (Body)"/>
                <a:ea typeface="Calibri" panose="020F0502020204030204" pitchFamily="34" charset="0"/>
                <a:cs typeface="Times New Roman" panose="02020603050405020304" pitchFamily="18" charset="0"/>
              </a:rPr>
              <a:t>29.6%</a:t>
            </a:r>
            <a:r>
              <a:rPr lang="en-ZA" sz="1400" b="0" dirty="0" smtClean="0">
                <a:solidFill>
                  <a:schemeClr val="tx1"/>
                </a:solidFill>
                <a:latin typeface="Calibri (Body)"/>
                <a:ea typeface="Calibri" panose="020F0502020204030204" pitchFamily="34" charset="0"/>
                <a:cs typeface="Times New Roman" panose="02020603050405020304" pitchFamily="18" charset="0"/>
              </a:rPr>
              <a:t> decline from the projection of </a:t>
            </a:r>
            <a:r>
              <a:rPr lang="en-ZA" sz="1400" dirty="0" smtClean="0">
                <a:solidFill>
                  <a:schemeClr val="tx1"/>
                </a:solidFill>
                <a:latin typeface="Calibri (Body)"/>
                <a:ea typeface="Calibri" panose="020F0502020204030204" pitchFamily="34" charset="0"/>
                <a:cs typeface="Times New Roman" panose="02020603050405020304" pitchFamily="18" charset="0"/>
              </a:rPr>
              <a:t>79.7%</a:t>
            </a:r>
            <a:r>
              <a:rPr lang="en-ZA" sz="1400" b="0" dirty="0" smtClean="0">
                <a:solidFill>
                  <a:schemeClr val="tx1"/>
                </a:solidFill>
                <a:latin typeface="Calibri (Body)"/>
                <a:ea typeface="Calibri" panose="020F0502020204030204" pitchFamily="34" charset="0"/>
                <a:cs typeface="Times New Roman" panose="02020603050405020304" pitchFamily="18" charset="0"/>
              </a:rPr>
              <a:t> is due to (Ministerial) bursary holders claiming less than what is estimated (i.e. R100 000).</a:t>
            </a:r>
          </a:p>
          <a:p>
            <a:pPr marL="0" lvl="0" indent="0" algn="just">
              <a:spcBef>
                <a:spcPts val="0"/>
              </a:spcBef>
              <a:spcAft>
                <a:spcPts val="800"/>
              </a:spcAft>
              <a:buNone/>
              <a:tabLst>
                <a:tab pos="457200" algn="l"/>
              </a:tabLst>
            </a:pPr>
            <a:endParaRPr lang="en-US" b="0" dirty="0">
              <a:solidFill>
                <a:schemeClr val="tx1"/>
              </a:solidFill>
              <a:latin typeface="Calibri (Body)"/>
              <a:cs typeface="Times New Roman" panose="02020603050405020304" pitchFamily="18" charset="0"/>
            </a:endParaRPr>
          </a:p>
          <a:p>
            <a:pPr lvl="0" algn="just">
              <a:spcBef>
                <a:spcPts val="0"/>
              </a:spcBef>
              <a:spcAft>
                <a:spcPts val="800"/>
              </a:spcAft>
              <a:buFont typeface="Wingdings" panose="05000000000000000000" pitchFamily="2" charset="2"/>
              <a:buChar char="q"/>
              <a:tabLst>
                <a:tab pos="457200" algn="l"/>
              </a:tabLst>
            </a:pPr>
            <a:r>
              <a:rPr lang="en-ZA" sz="1800" dirty="0">
                <a:solidFill>
                  <a:prstClr val="black"/>
                </a:solidFill>
                <a:latin typeface="Calibri (Body)"/>
                <a:ea typeface="Calibri" panose="020F0502020204030204" pitchFamily="34" charset="0"/>
                <a:cs typeface="Times New Roman" panose="02020603050405020304" pitchFamily="18" charset="0"/>
              </a:rPr>
              <a:t>Non Profit Institutions (Cur)</a:t>
            </a:r>
          </a:p>
          <a:p>
            <a:pPr marL="400050" lvl="1" indent="0" algn="just">
              <a:spcBef>
                <a:spcPts val="0"/>
              </a:spcBef>
              <a:spcAft>
                <a:spcPts val="800"/>
              </a:spcAft>
              <a:buNone/>
              <a:tabLst>
                <a:tab pos="457200" algn="l"/>
              </a:tabLst>
            </a:pPr>
            <a:endParaRPr lang="en-ZA" sz="1400" b="0" dirty="0" smtClean="0">
              <a:solidFill>
                <a:prstClr val="black"/>
              </a:solidFill>
              <a:latin typeface="Calibri (Body)"/>
              <a:ea typeface="Calibri" panose="020F0502020204030204" pitchFamily="34" charset="0"/>
              <a:cs typeface="Times New Roman" panose="02020603050405020304" pitchFamily="18" charset="0"/>
            </a:endParaRPr>
          </a:p>
          <a:p>
            <a:pPr marL="400050" lvl="1" indent="0" algn="just">
              <a:spcBef>
                <a:spcPts val="0"/>
              </a:spcBef>
              <a:spcAft>
                <a:spcPts val="800"/>
              </a:spcAft>
              <a:buNone/>
              <a:tabLst>
                <a:tab pos="457200" algn="l"/>
              </a:tabLst>
            </a:pPr>
            <a:r>
              <a:rPr lang="en-ZA" sz="1400" b="0" dirty="0" smtClean="0">
                <a:solidFill>
                  <a:prstClr val="black"/>
                </a:solidFill>
                <a:latin typeface="Calibri (Body)"/>
                <a:ea typeface="Calibri" panose="020F0502020204030204" pitchFamily="34" charset="0"/>
                <a:cs typeface="Times New Roman" panose="02020603050405020304" pitchFamily="18" charset="0"/>
              </a:rPr>
              <a:t>There </a:t>
            </a:r>
            <a:r>
              <a:rPr lang="en-ZA" sz="1400" b="0" dirty="0">
                <a:solidFill>
                  <a:prstClr val="black"/>
                </a:solidFill>
                <a:latin typeface="Calibri (Body)"/>
                <a:ea typeface="Calibri" panose="020F0502020204030204" pitchFamily="34" charset="0"/>
                <a:cs typeface="Times New Roman" panose="02020603050405020304" pitchFamily="18" charset="0"/>
              </a:rPr>
              <a:t>is an expenditure of </a:t>
            </a:r>
            <a:r>
              <a:rPr lang="en-ZA" sz="1400" dirty="0" smtClean="0">
                <a:solidFill>
                  <a:prstClr val="black"/>
                </a:solidFill>
                <a:latin typeface="Calibri (Body)"/>
                <a:ea typeface="Calibri" panose="020F0502020204030204" pitchFamily="34" charset="0"/>
                <a:cs typeface="Times New Roman" panose="02020603050405020304" pitchFamily="18" charset="0"/>
              </a:rPr>
              <a:t>R81.0 </a:t>
            </a:r>
            <a:r>
              <a:rPr lang="en-ZA" sz="1400" dirty="0">
                <a:solidFill>
                  <a:prstClr val="black"/>
                </a:solidFill>
                <a:latin typeface="Calibri (Body)"/>
                <a:ea typeface="Calibri" panose="020F0502020204030204" pitchFamily="34" charset="0"/>
                <a:cs typeface="Times New Roman" panose="02020603050405020304" pitchFamily="18" charset="0"/>
              </a:rPr>
              <a:t>million</a:t>
            </a:r>
            <a:r>
              <a:rPr lang="en-ZA" sz="1400" b="0" dirty="0">
                <a:solidFill>
                  <a:prstClr val="black"/>
                </a:solidFill>
                <a:latin typeface="Calibri (Body)"/>
                <a:ea typeface="Calibri" panose="020F0502020204030204" pitchFamily="34" charset="0"/>
                <a:cs typeface="Times New Roman" panose="02020603050405020304" pitchFamily="18" charset="0"/>
              </a:rPr>
              <a:t> </a:t>
            </a:r>
            <a:r>
              <a:rPr lang="en-ZA" sz="1400" dirty="0" smtClean="0">
                <a:solidFill>
                  <a:prstClr val="black"/>
                </a:solidFill>
                <a:latin typeface="Calibri (Body)"/>
                <a:ea typeface="Calibri" panose="020F0502020204030204" pitchFamily="34" charset="0"/>
                <a:cs typeface="Times New Roman" panose="02020603050405020304" pitchFamily="18" charset="0"/>
              </a:rPr>
              <a:t>(21.2%) </a:t>
            </a:r>
            <a:r>
              <a:rPr lang="en-ZA" sz="1400" b="0" dirty="0">
                <a:solidFill>
                  <a:prstClr val="black"/>
                </a:solidFill>
                <a:latin typeface="Calibri (Body)"/>
                <a:ea typeface="Calibri" panose="020F0502020204030204" pitchFamily="34" charset="0"/>
                <a:cs typeface="Times New Roman" panose="02020603050405020304" pitchFamily="18" charset="0"/>
              </a:rPr>
              <a:t>against the Revised Main Appropriation of </a:t>
            </a:r>
            <a:r>
              <a:rPr lang="en-ZA" sz="1400" dirty="0">
                <a:solidFill>
                  <a:prstClr val="black"/>
                </a:solidFill>
                <a:latin typeface="Calibri (Body)"/>
                <a:ea typeface="Calibri" panose="020F0502020204030204" pitchFamily="34" charset="0"/>
                <a:cs typeface="Times New Roman" panose="02020603050405020304" pitchFamily="18" charset="0"/>
              </a:rPr>
              <a:t>R382.7</a:t>
            </a:r>
            <a:r>
              <a:rPr lang="en-ZA" sz="1400" dirty="0" smtClean="0">
                <a:solidFill>
                  <a:srgbClr val="FF0000"/>
                </a:solidFill>
                <a:latin typeface="Calibri (Body)"/>
                <a:ea typeface="Calibri" panose="020F0502020204030204" pitchFamily="34" charset="0"/>
                <a:cs typeface="Times New Roman" panose="02020603050405020304" pitchFamily="18" charset="0"/>
              </a:rPr>
              <a:t> </a:t>
            </a:r>
            <a:r>
              <a:rPr lang="en-ZA" sz="1400" dirty="0">
                <a:solidFill>
                  <a:prstClr val="black"/>
                </a:solidFill>
                <a:latin typeface="Calibri (Body)"/>
                <a:ea typeface="Calibri" panose="020F0502020204030204" pitchFamily="34" charset="0"/>
                <a:cs typeface="Times New Roman" panose="02020603050405020304" pitchFamily="18" charset="0"/>
              </a:rPr>
              <a:t>million</a:t>
            </a:r>
            <a:r>
              <a:rPr lang="en-ZA" sz="1400" b="0" dirty="0">
                <a:solidFill>
                  <a:prstClr val="black"/>
                </a:solidFill>
                <a:latin typeface="Calibri (Body)"/>
                <a:ea typeface="Calibri" panose="020F0502020204030204" pitchFamily="34" charset="0"/>
                <a:cs typeface="Times New Roman" panose="02020603050405020304" pitchFamily="18" charset="0"/>
              </a:rPr>
              <a:t>. Compared to the prior year same period an expenditure of </a:t>
            </a:r>
            <a:r>
              <a:rPr lang="en-ZA" sz="1400" dirty="0" smtClean="0">
                <a:solidFill>
                  <a:prstClr val="black"/>
                </a:solidFill>
                <a:latin typeface="Calibri (Body)"/>
                <a:ea typeface="Calibri" panose="020F0502020204030204" pitchFamily="34" charset="0"/>
                <a:cs typeface="Times New Roman" panose="02020603050405020304" pitchFamily="18" charset="0"/>
              </a:rPr>
              <a:t>R75.0 million (20.9%) </a:t>
            </a:r>
            <a:r>
              <a:rPr lang="en-ZA" sz="1400" b="0" dirty="0" smtClean="0">
                <a:solidFill>
                  <a:prstClr val="black"/>
                </a:solidFill>
                <a:latin typeface="Calibri (Body)"/>
                <a:ea typeface="Calibri" panose="020F0502020204030204" pitchFamily="34" charset="0"/>
                <a:cs typeface="Times New Roman" panose="02020603050405020304" pitchFamily="18" charset="0"/>
              </a:rPr>
              <a:t>has </a:t>
            </a:r>
            <a:r>
              <a:rPr lang="en-ZA" sz="1400" b="0" dirty="0">
                <a:solidFill>
                  <a:prstClr val="black"/>
                </a:solidFill>
                <a:latin typeface="Calibri (Body)"/>
                <a:ea typeface="Calibri" panose="020F0502020204030204" pitchFamily="34" charset="0"/>
                <a:cs typeface="Times New Roman" panose="02020603050405020304" pitchFamily="18" charset="0"/>
              </a:rPr>
              <a:t>been incurred, resulting in </a:t>
            </a:r>
            <a:r>
              <a:rPr lang="en-ZA" sz="1400" b="0" dirty="0" smtClean="0">
                <a:solidFill>
                  <a:prstClr val="black"/>
                </a:solidFill>
                <a:latin typeface="Calibri (Body)"/>
                <a:ea typeface="Calibri" panose="020F0502020204030204" pitchFamily="34" charset="0"/>
                <a:cs typeface="Times New Roman" panose="02020603050405020304" pitchFamily="18" charset="0"/>
              </a:rPr>
              <a:t>an increase o</a:t>
            </a:r>
            <a:r>
              <a:rPr lang="en-ZA" sz="1400" b="0" dirty="0" smtClean="0">
                <a:solidFill>
                  <a:schemeClr val="tx1"/>
                </a:solidFill>
                <a:latin typeface="Calibri (Body)"/>
                <a:ea typeface="Calibri" panose="020F0502020204030204" pitchFamily="34" charset="0"/>
                <a:cs typeface="Times New Roman" panose="02020603050405020304" pitchFamily="18" charset="0"/>
              </a:rPr>
              <a:t>f just</a:t>
            </a:r>
            <a:r>
              <a:rPr lang="en-ZA" sz="1400" dirty="0" smtClean="0">
                <a:solidFill>
                  <a:schemeClr val="tx1"/>
                </a:solidFill>
                <a:latin typeface="Calibri (Body)"/>
                <a:ea typeface="Calibri" panose="020F0502020204030204" pitchFamily="34" charset="0"/>
                <a:cs typeface="Times New Roman" panose="02020603050405020304" pitchFamily="18" charset="0"/>
              </a:rPr>
              <a:t> 0.3%.</a:t>
            </a:r>
            <a:r>
              <a:rPr lang="en-ZA" sz="1400" b="0" dirty="0" smtClean="0">
                <a:solidFill>
                  <a:schemeClr val="tx1"/>
                </a:solidFill>
                <a:latin typeface="Calibri (Body)"/>
                <a:ea typeface="Calibri" panose="020F0502020204030204" pitchFamily="34" charset="0"/>
                <a:cs typeface="Times New Roman" panose="02020603050405020304" pitchFamily="18" charset="0"/>
              </a:rPr>
              <a:t> </a:t>
            </a:r>
          </a:p>
          <a:p>
            <a:pPr marL="685800" lvl="1" algn="just">
              <a:spcBef>
                <a:spcPts val="0"/>
              </a:spcBef>
              <a:spcAft>
                <a:spcPts val="800"/>
              </a:spcAft>
              <a:buFont typeface="Wingdings" panose="05000000000000000000" pitchFamily="2" charset="2"/>
              <a:buChar char="v"/>
              <a:tabLst>
                <a:tab pos="457200" algn="l"/>
              </a:tabLst>
            </a:pPr>
            <a:r>
              <a:rPr lang="en-ZA" sz="1400" dirty="0" smtClean="0">
                <a:solidFill>
                  <a:schemeClr val="tx1"/>
                </a:solidFill>
                <a:latin typeface="Calibri (Body)"/>
                <a:cs typeface="Times New Roman" panose="02020603050405020304" pitchFamily="18" charset="0"/>
              </a:rPr>
              <a:t> An underspending of 27.1% </a:t>
            </a:r>
            <a:r>
              <a:rPr lang="en-ZA" sz="1400" b="0" dirty="0" smtClean="0">
                <a:solidFill>
                  <a:schemeClr val="tx1"/>
                </a:solidFill>
                <a:latin typeface="Calibri (Body)"/>
                <a:cs typeface="Times New Roman" panose="02020603050405020304" pitchFamily="18" charset="0"/>
              </a:rPr>
              <a:t>from the projected expenditure is as a result of t</a:t>
            </a:r>
            <a:r>
              <a:rPr lang="en-US" sz="1400" b="0" dirty="0" smtClean="0">
                <a:solidFill>
                  <a:schemeClr val="tx1"/>
                </a:solidFill>
                <a:latin typeface="Calibri (Body)"/>
                <a:cs typeface="Times New Roman" panose="02020603050405020304" pitchFamily="18" charset="0"/>
              </a:rPr>
              <a:t>he </a:t>
            </a:r>
            <a:r>
              <a:rPr lang="en-US" sz="1400" b="0" dirty="0">
                <a:solidFill>
                  <a:schemeClr val="tx1"/>
                </a:solidFill>
                <a:latin typeface="Calibri (Body)"/>
                <a:cs typeface="Times New Roman" panose="02020603050405020304" pitchFamily="18" charset="0"/>
              </a:rPr>
              <a:t>MGE open call for 2021/22 adjudication process </a:t>
            </a:r>
            <a:r>
              <a:rPr lang="en-US" sz="1400" b="0" dirty="0" smtClean="0">
                <a:solidFill>
                  <a:schemeClr val="tx1"/>
                </a:solidFill>
                <a:latin typeface="Calibri (Body)"/>
                <a:cs typeface="Times New Roman" panose="02020603050405020304" pitchFamily="18" charset="0"/>
              </a:rPr>
              <a:t>which only </a:t>
            </a:r>
            <a:r>
              <a:rPr lang="en-US" sz="1400" b="0" dirty="0">
                <a:solidFill>
                  <a:schemeClr val="tx1"/>
                </a:solidFill>
                <a:latin typeface="Calibri (Body)"/>
                <a:cs typeface="Times New Roman" panose="02020603050405020304" pitchFamily="18" charset="0"/>
              </a:rPr>
              <a:t>commenced beginning of </a:t>
            </a:r>
            <a:r>
              <a:rPr lang="en-US" sz="1400" b="0" dirty="0" smtClean="0">
                <a:solidFill>
                  <a:schemeClr val="tx1"/>
                </a:solidFill>
                <a:latin typeface="Calibri (Body)"/>
                <a:cs typeface="Times New Roman" panose="02020603050405020304" pitchFamily="18" charset="0"/>
              </a:rPr>
              <a:t>August. </a:t>
            </a:r>
            <a:r>
              <a:rPr lang="en-US" sz="1400" b="0" dirty="0">
                <a:solidFill>
                  <a:schemeClr val="tx1"/>
                </a:solidFill>
                <a:latin typeface="Calibri (Body)"/>
                <a:cs typeface="Times New Roman" panose="02020603050405020304" pitchFamily="18" charset="0"/>
              </a:rPr>
              <a:t>Touring ventures and Public </a:t>
            </a:r>
            <a:r>
              <a:rPr lang="en-US" sz="1400" b="0" dirty="0" smtClean="0">
                <a:solidFill>
                  <a:schemeClr val="tx1"/>
                </a:solidFill>
                <a:latin typeface="Calibri (Body)"/>
                <a:cs typeface="Times New Roman" panose="02020603050405020304" pitchFamily="18" charset="0"/>
              </a:rPr>
              <a:t>Art </a:t>
            </a:r>
            <a:r>
              <a:rPr lang="en-US" sz="1400" b="0" dirty="0">
                <a:solidFill>
                  <a:schemeClr val="tx1"/>
                </a:solidFill>
                <a:latin typeface="Calibri (Body)"/>
                <a:cs typeface="Times New Roman" panose="02020603050405020304" pitchFamily="18" charset="0"/>
              </a:rPr>
              <a:t>projects are in contracting stages and Cultural Events projects adjudication in progress.</a:t>
            </a:r>
            <a:endParaRPr lang="en-US" sz="1400" b="0" dirty="0">
              <a:solidFill>
                <a:schemeClr val="tx1"/>
              </a:solidFill>
            </a:endParaRPr>
          </a:p>
        </p:txBody>
      </p:sp>
      <p:graphicFrame>
        <p:nvGraphicFramePr>
          <p:cNvPr id="2" name="Table 1"/>
          <p:cNvGraphicFramePr>
            <a:graphicFrameLocks noGrp="1"/>
          </p:cNvGraphicFramePr>
          <p:nvPr>
            <p:extLst/>
          </p:nvPr>
        </p:nvGraphicFramePr>
        <p:xfrm>
          <a:off x="2339753" y="1052736"/>
          <a:ext cx="2088231" cy="360040"/>
        </p:xfrm>
        <a:graphic>
          <a:graphicData uri="http://schemas.openxmlformats.org/drawingml/2006/table">
            <a:tbl>
              <a:tblPr>
                <a:tableStyleId>{5C22544A-7EE6-4342-B048-85BDC9FD1C3A}</a:tableStyleId>
              </a:tblPr>
              <a:tblGrid>
                <a:gridCol w="658360">
                  <a:extLst>
                    <a:ext uri="{9D8B030D-6E8A-4147-A177-3AD203B41FA5}">
                      <a16:colId xmlns:a16="http://schemas.microsoft.com/office/drawing/2014/main" xmlns="" val="2409229011"/>
                    </a:ext>
                  </a:extLst>
                </a:gridCol>
                <a:gridCol w="548633">
                  <a:extLst>
                    <a:ext uri="{9D8B030D-6E8A-4147-A177-3AD203B41FA5}">
                      <a16:colId xmlns:a16="http://schemas.microsoft.com/office/drawing/2014/main" xmlns="" val="4052043175"/>
                    </a:ext>
                  </a:extLst>
                </a:gridCol>
                <a:gridCol w="881238">
                  <a:extLst>
                    <a:ext uri="{9D8B030D-6E8A-4147-A177-3AD203B41FA5}">
                      <a16:colId xmlns:a16="http://schemas.microsoft.com/office/drawing/2014/main" xmlns="" val="2646831374"/>
                    </a:ext>
                  </a:extLst>
                </a:gridCol>
              </a:tblGrid>
              <a:tr h="171775">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551782941"/>
                  </a:ext>
                </a:extLst>
              </a:tr>
              <a:tr h="188265">
                <a:tc>
                  <a:txBody>
                    <a:bodyPr/>
                    <a:lstStyle/>
                    <a:p>
                      <a:pPr algn="ctr" fontAlgn="b"/>
                      <a:r>
                        <a:rPr lang="en-US" sz="1100" u="none" strike="noStrike" dirty="0">
                          <a:effectLst/>
                        </a:rPr>
                        <a:t>79.7%</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50.1%</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-29.6%</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448492617"/>
                  </a:ext>
                </a:extLst>
              </a:tr>
            </a:tbl>
          </a:graphicData>
        </a:graphic>
      </p:graphicFrame>
      <p:graphicFrame>
        <p:nvGraphicFramePr>
          <p:cNvPr id="3" name="Table 2"/>
          <p:cNvGraphicFramePr>
            <a:graphicFrameLocks noGrp="1"/>
          </p:cNvGraphicFramePr>
          <p:nvPr>
            <p:extLst/>
          </p:nvPr>
        </p:nvGraphicFramePr>
        <p:xfrm>
          <a:off x="3923928" y="3645024"/>
          <a:ext cx="1828800" cy="36004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586981423"/>
                    </a:ext>
                  </a:extLst>
                </a:gridCol>
                <a:gridCol w="609600">
                  <a:extLst>
                    <a:ext uri="{9D8B030D-6E8A-4147-A177-3AD203B41FA5}">
                      <a16:colId xmlns:a16="http://schemas.microsoft.com/office/drawing/2014/main" xmlns="" val="134657722"/>
                    </a:ext>
                  </a:extLst>
                </a:gridCol>
                <a:gridCol w="609600">
                  <a:extLst>
                    <a:ext uri="{9D8B030D-6E8A-4147-A177-3AD203B41FA5}">
                      <a16:colId xmlns:a16="http://schemas.microsoft.com/office/drawing/2014/main" xmlns="" val="577550371"/>
                    </a:ext>
                  </a:extLst>
                </a:gridCol>
              </a:tblGrid>
              <a:tr h="180020">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280205555"/>
                  </a:ext>
                </a:extLst>
              </a:tr>
              <a:tr h="180020">
                <a:tc>
                  <a:txBody>
                    <a:bodyPr/>
                    <a:lstStyle/>
                    <a:p>
                      <a:pPr algn="ctr" fontAlgn="b"/>
                      <a:r>
                        <a:rPr lang="en-US" sz="1100" u="none" strike="noStrike" dirty="0">
                          <a:effectLst/>
                        </a:rPr>
                        <a:t>48.3%</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21.2%</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-27.1%</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278459986"/>
                  </a:ext>
                </a:extLst>
              </a:tr>
            </a:tbl>
          </a:graphicData>
        </a:graphic>
      </p:graphicFrame>
    </p:spTree>
    <p:extLst>
      <p:ext uri="{BB962C8B-B14F-4D97-AF65-F5344CB8AC3E}">
        <p14:creationId xmlns:p14="http://schemas.microsoft.com/office/powerpoint/2010/main" xmlns="" val="34795651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a:t>9</a:t>
            </a:r>
            <a:endParaRPr lang="en-ZA" sz="1000" b="1" dirty="0" smtClean="0"/>
          </a:p>
        </p:txBody>
      </p:sp>
      <p:sp>
        <p:nvSpPr>
          <p:cNvPr id="5" name="Title 1"/>
          <p:cNvSpPr>
            <a:spLocks noGrp="1"/>
          </p:cNvSpPr>
          <p:nvPr>
            <p:ph type="title"/>
          </p:nvPr>
        </p:nvSpPr>
        <p:spPr>
          <a:xfrm>
            <a:off x="323528" y="116632"/>
            <a:ext cx="8496944" cy="564704"/>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a:solidFill>
                  <a:schemeClr val="accent6"/>
                </a:solidFill>
                <a:latin typeface="Calibri"/>
                <a:ea typeface="+mn-ea"/>
                <a:cs typeface="Arial" pitchFamily="34" charset="0"/>
              </a:rPr>
              <a:t>C</a:t>
            </a:r>
            <a:r>
              <a:rPr lang="en-ZA" sz="3700" dirty="0" smtClean="0">
                <a:solidFill>
                  <a:schemeClr val="accent6"/>
                </a:solidFill>
                <a:latin typeface="Calibri"/>
                <a:ea typeface="+mn-ea"/>
                <a:cs typeface="Arial" pitchFamily="34" charset="0"/>
              </a:rPr>
              <a:t>ont…)</a:t>
            </a:r>
            <a:r>
              <a:rPr lang="en-ZA" sz="3300" cap="all" dirty="0" smtClean="0">
                <a:solidFill>
                  <a:schemeClr val="accent6"/>
                </a:solidFill>
                <a:latin typeface="Calibri"/>
                <a:ea typeface="+mn-ea"/>
              </a:rPr>
              <a:t> </a:t>
            </a:r>
            <a:r>
              <a:rPr lang="en-ZA" sz="3300" cap="all" dirty="0">
                <a:solidFill>
                  <a:schemeClr val="accent6"/>
                </a:solidFill>
                <a:latin typeface="Calibri"/>
                <a:ea typeface="+mn-ea"/>
              </a:rPr>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179512" y="764704"/>
            <a:ext cx="8784976" cy="5184576"/>
          </a:xfrm>
        </p:spPr>
        <p:txBody>
          <a:bodyPr>
            <a:normAutofit fontScale="70000" lnSpcReduction="20000"/>
          </a:bodyPr>
          <a:lstStyle/>
          <a:p>
            <a:pPr lvl="0" algn="just">
              <a:spcBef>
                <a:spcPts val="0"/>
              </a:spcBef>
              <a:spcAft>
                <a:spcPts val="800"/>
              </a:spcAft>
              <a:buFont typeface="Wingdings" panose="05000000000000000000" pitchFamily="2" charset="2"/>
              <a:buChar char="q"/>
              <a:tabLst>
                <a:tab pos="457200" algn="l"/>
              </a:tabLst>
            </a:pPr>
            <a:r>
              <a:rPr lang="en-ZA" sz="1800" dirty="0" smtClean="0">
                <a:solidFill>
                  <a:prstClr val="black"/>
                </a:solidFill>
                <a:latin typeface="Calibri (Body)"/>
                <a:ea typeface="Calibri" panose="020F0502020204030204" pitchFamily="34" charset="0"/>
                <a:cs typeface="Times New Roman" panose="02020603050405020304" pitchFamily="18" charset="0"/>
              </a:rPr>
              <a:t> </a:t>
            </a:r>
            <a:r>
              <a:rPr lang="en-ZA" sz="2300" dirty="0" smtClean="0">
                <a:solidFill>
                  <a:prstClr val="black"/>
                </a:solidFill>
                <a:latin typeface="Calibri (Body)"/>
                <a:ea typeface="Calibri" panose="020F0502020204030204" pitchFamily="34" charset="0"/>
                <a:cs typeface="Times New Roman" panose="02020603050405020304" pitchFamily="18" charset="0"/>
              </a:rPr>
              <a:t>Non Profit Institutions (Cap)</a:t>
            </a:r>
          </a:p>
          <a:p>
            <a:pPr marL="400050" lvl="1" indent="0" algn="just">
              <a:spcBef>
                <a:spcPts val="0"/>
              </a:spcBef>
              <a:spcAft>
                <a:spcPts val="800"/>
              </a:spcAft>
              <a:buNone/>
              <a:tabLst>
                <a:tab pos="457200" algn="l"/>
              </a:tabLst>
            </a:pPr>
            <a:r>
              <a:rPr lang="en-ZA" sz="1500" b="0" dirty="0" smtClean="0">
                <a:solidFill>
                  <a:prstClr val="black"/>
                </a:solidFill>
                <a:latin typeface="Calibri (Body)"/>
                <a:ea typeface="Calibri" panose="020F0502020204030204" pitchFamily="34" charset="0"/>
                <a:cs typeface="Times New Roman" panose="02020603050405020304" pitchFamily="18" charset="0"/>
              </a:rPr>
              <a:t> </a:t>
            </a:r>
          </a:p>
          <a:p>
            <a:pPr marL="400050" lvl="1" indent="0" algn="just">
              <a:spcBef>
                <a:spcPts val="0"/>
              </a:spcBef>
              <a:spcAft>
                <a:spcPts val="800"/>
              </a:spcAft>
              <a:buNone/>
              <a:tabLst>
                <a:tab pos="457200" algn="l"/>
              </a:tabLst>
            </a:pPr>
            <a:r>
              <a:rPr lang="en-ZA" sz="1800" b="0" dirty="0" smtClean="0">
                <a:solidFill>
                  <a:prstClr val="black"/>
                </a:solidFill>
                <a:latin typeface="Calibri (Body)"/>
                <a:ea typeface="Calibri" panose="020F0502020204030204" pitchFamily="34" charset="0"/>
                <a:cs typeface="Times New Roman" panose="02020603050405020304" pitchFamily="18" charset="0"/>
              </a:rPr>
              <a:t>An expenditure of </a:t>
            </a:r>
            <a:r>
              <a:rPr lang="en-ZA" sz="1800" dirty="0" smtClean="0">
                <a:solidFill>
                  <a:prstClr val="black"/>
                </a:solidFill>
                <a:latin typeface="Calibri (Body)"/>
                <a:ea typeface="Calibri" panose="020F0502020204030204" pitchFamily="34" charset="0"/>
                <a:cs typeface="Times New Roman" panose="02020603050405020304" pitchFamily="18" charset="0"/>
              </a:rPr>
              <a:t>R13.0 million (25.5%)</a:t>
            </a:r>
            <a:r>
              <a:rPr lang="en-ZA" sz="1800" b="0" dirty="0" smtClean="0">
                <a:solidFill>
                  <a:prstClr val="black"/>
                </a:solidFill>
                <a:latin typeface="Calibri (Body)"/>
                <a:ea typeface="Calibri" panose="020F0502020204030204" pitchFamily="34" charset="0"/>
                <a:cs typeface="Times New Roman" panose="02020603050405020304" pitchFamily="18" charset="0"/>
              </a:rPr>
              <a:t> incurred against </a:t>
            </a:r>
            <a:r>
              <a:rPr lang="en-ZA" sz="1800" b="0" dirty="0">
                <a:solidFill>
                  <a:prstClr val="black"/>
                </a:solidFill>
                <a:latin typeface="Calibri (Body)"/>
                <a:ea typeface="Calibri" panose="020F0502020204030204" pitchFamily="34" charset="0"/>
                <a:cs typeface="Times New Roman" panose="02020603050405020304" pitchFamily="18" charset="0"/>
              </a:rPr>
              <a:t>the </a:t>
            </a:r>
            <a:r>
              <a:rPr lang="en-ZA" sz="1800" b="0" dirty="0" smtClean="0">
                <a:solidFill>
                  <a:prstClr val="black"/>
                </a:solidFill>
                <a:latin typeface="Calibri (Body)"/>
                <a:ea typeface="Calibri" panose="020F0502020204030204" pitchFamily="34" charset="0"/>
                <a:cs typeface="Times New Roman" panose="02020603050405020304" pitchFamily="18" charset="0"/>
              </a:rPr>
              <a:t>Revised Main Appropriation </a:t>
            </a:r>
            <a:r>
              <a:rPr lang="en-ZA" sz="1800" b="0" dirty="0">
                <a:solidFill>
                  <a:prstClr val="black"/>
                </a:solidFill>
                <a:latin typeface="Calibri (Body)"/>
                <a:ea typeface="Calibri" panose="020F0502020204030204" pitchFamily="34" charset="0"/>
                <a:cs typeface="Times New Roman" panose="02020603050405020304" pitchFamily="18" charset="0"/>
              </a:rPr>
              <a:t>of </a:t>
            </a:r>
            <a:r>
              <a:rPr lang="en-ZA" sz="1800" dirty="0" smtClean="0">
                <a:solidFill>
                  <a:prstClr val="black"/>
                </a:solidFill>
                <a:latin typeface="Calibri (Body)"/>
                <a:ea typeface="Calibri" panose="020F0502020204030204" pitchFamily="34" charset="0"/>
                <a:cs typeface="Times New Roman" panose="02020603050405020304" pitchFamily="18" charset="0"/>
              </a:rPr>
              <a:t>R50.8 million</a:t>
            </a:r>
            <a:r>
              <a:rPr lang="en-ZA" sz="1800" b="0" dirty="0">
                <a:solidFill>
                  <a:prstClr val="black"/>
                </a:solidFill>
                <a:latin typeface="Calibri (Body)"/>
                <a:ea typeface="Calibri" panose="020F0502020204030204" pitchFamily="34" charset="0"/>
                <a:cs typeface="Times New Roman" panose="02020603050405020304" pitchFamily="18" charset="0"/>
              </a:rPr>
              <a:t>.</a:t>
            </a:r>
            <a:r>
              <a:rPr lang="en-ZA" sz="1800" dirty="0">
                <a:solidFill>
                  <a:prstClr val="black"/>
                </a:solidFill>
                <a:latin typeface="Calibri (Body)"/>
                <a:ea typeface="Calibri" panose="020F0502020204030204" pitchFamily="34" charset="0"/>
                <a:cs typeface="Times New Roman" panose="02020603050405020304" pitchFamily="18" charset="0"/>
              </a:rPr>
              <a:t>  </a:t>
            </a:r>
            <a:r>
              <a:rPr lang="en-ZA" sz="1800" b="0" dirty="0">
                <a:solidFill>
                  <a:prstClr val="black"/>
                </a:solidFill>
                <a:latin typeface="Calibri (Body)"/>
                <a:ea typeface="Calibri" panose="020F0502020204030204" pitchFamily="34" charset="0"/>
                <a:cs typeface="Times New Roman" panose="02020603050405020304" pitchFamily="18" charset="0"/>
              </a:rPr>
              <a:t>In the prior year same period </a:t>
            </a:r>
            <a:r>
              <a:rPr lang="en-ZA" sz="1800" b="0" dirty="0" smtClean="0">
                <a:solidFill>
                  <a:prstClr val="black"/>
                </a:solidFill>
                <a:latin typeface="Calibri (Body)"/>
                <a:ea typeface="Calibri" panose="020F0502020204030204" pitchFamily="34" charset="0"/>
                <a:cs typeface="Times New Roman" panose="02020603050405020304" pitchFamily="18" charset="0"/>
              </a:rPr>
              <a:t>an </a:t>
            </a:r>
            <a:r>
              <a:rPr lang="en-ZA" sz="1800" b="0" dirty="0">
                <a:solidFill>
                  <a:prstClr val="black"/>
                </a:solidFill>
                <a:latin typeface="Calibri (Body)"/>
                <a:ea typeface="Calibri" panose="020F0502020204030204" pitchFamily="34" charset="0"/>
                <a:cs typeface="Times New Roman" panose="02020603050405020304" pitchFamily="18" charset="0"/>
              </a:rPr>
              <a:t>expenditure of </a:t>
            </a:r>
            <a:r>
              <a:rPr lang="en-ZA" sz="1800" dirty="0" smtClean="0">
                <a:solidFill>
                  <a:prstClr val="black"/>
                </a:solidFill>
                <a:latin typeface="Calibri (Body)"/>
                <a:ea typeface="Calibri" panose="020F0502020204030204" pitchFamily="34" charset="0"/>
                <a:cs typeface="Times New Roman" panose="02020603050405020304" pitchFamily="18" charset="0"/>
              </a:rPr>
              <a:t>R2.5 </a:t>
            </a:r>
            <a:r>
              <a:rPr lang="en-ZA" sz="1800" dirty="0">
                <a:solidFill>
                  <a:prstClr val="black"/>
                </a:solidFill>
                <a:latin typeface="Calibri (Body)"/>
                <a:ea typeface="Calibri" panose="020F0502020204030204" pitchFamily="34" charset="0"/>
                <a:cs typeface="Times New Roman" panose="02020603050405020304" pitchFamily="18" charset="0"/>
              </a:rPr>
              <a:t>million</a:t>
            </a:r>
            <a:r>
              <a:rPr lang="en-ZA" sz="1800" b="0" dirty="0">
                <a:solidFill>
                  <a:prstClr val="black"/>
                </a:solidFill>
                <a:latin typeface="Calibri (Body)"/>
                <a:ea typeface="Calibri" panose="020F0502020204030204" pitchFamily="34" charset="0"/>
                <a:cs typeface="Times New Roman" panose="02020603050405020304" pitchFamily="18" charset="0"/>
              </a:rPr>
              <a:t> </a:t>
            </a:r>
            <a:r>
              <a:rPr lang="en-ZA" sz="1800" dirty="0" smtClean="0">
                <a:solidFill>
                  <a:prstClr val="black"/>
                </a:solidFill>
                <a:latin typeface="Calibri (Body)"/>
                <a:ea typeface="Calibri" panose="020F0502020204030204" pitchFamily="34" charset="0"/>
                <a:cs typeface="Times New Roman" panose="02020603050405020304" pitchFamily="18" charset="0"/>
              </a:rPr>
              <a:t>(57.0%) </a:t>
            </a:r>
            <a:r>
              <a:rPr lang="en-ZA" sz="1800" b="0" dirty="0" smtClean="0">
                <a:solidFill>
                  <a:prstClr val="black"/>
                </a:solidFill>
                <a:latin typeface="Calibri (Body)"/>
                <a:ea typeface="Calibri" panose="020F0502020204030204" pitchFamily="34" charset="0"/>
                <a:cs typeface="Times New Roman" panose="02020603050405020304" pitchFamily="18" charset="0"/>
              </a:rPr>
              <a:t>was incurred</a:t>
            </a:r>
            <a:r>
              <a:rPr lang="en-ZA" sz="1800" b="0" dirty="0">
                <a:solidFill>
                  <a:prstClr val="black"/>
                </a:solidFill>
                <a:latin typeface="Calibri (Body)"/>
                <a:ea typeface="Calibri" panose="020F0502020204030204" pitchFamily="34" charset="0"/>
                <a:cs typeface="Times New Roman" panose="02020603050405020304" pitchFamily="18" charset="0"/>
              </a:rPr>
              <a:t>, </a:t>
            </a:r>
            <a:r>
              <a:rPr lang="en-ZA" sz="1800" b="0" dirty="0" smtClean="0">
                <a:solidFill>
                  <a:prstClr val="black"/>
                </a:solidFill>
                <a:latin typeface="Calibri (Body)"/>
                <a:ea typeface="Calibri" panose="020F0502020204030204" pitchFamily="34" charset="0"/>
                <a:cs typeface="Times New Roman" panose="02020603050405020304" pitchFamily="18" charset="0"/>
              </a:rPr>
              <a:t>	yielding </a:t>
            </a:r>
            <a:r>
              <a:rPr lang="en-ZA" sz="1800" b="0" dirty="0" smtClean="0">
                <a:solidFill>
                  <a:schemeClr val="tx1"/>
                </a:solidFill>
                <a:latin typeface="Calibri (Body)"/>
                <a:ea typeface="Calibri" panose="020F0502020204030204" pitchFamily="34" charset="0"/>
                <a:cs typeface="Times New Roman" panose="02020603050405020304" pitchFamily="18" charset="0"/>
              </a:rPr>
              <a:t>a</a:t>
            </a:r>
            <a:r>
              <a:rPr lang="en-ZA" sz="1800" dirty="0" smtClean="0">
                <a:solidFill>
                  <a:schemeClr val="tx1"/>
                </a:solidFill>
                <a:latin typeface="Calibri (Body)"/>
                <a:ea typeface="Calibri" panose="020F0502020204030204" pitchFamily="34" charset="0"/>
                <a:cs typeface="Times New Roman" panose="02020603050405020304" pitchFamily="18" charset="0"/>
              </a:rPr>
              <a:t> 31.5% decline.</a:t>
            </a:r>
            <a:r>
              <a:rPr lang="en-ZA" sz="1800" dirty="0" smtClean="0">
                <a:solidFill>
                  <a:srgbClr val="FF0000"/>
                </a:solidFill>
                <a:latin typeface="Calibri (Body)"/>
                <a:ea typeface="Calibri" panose="020F0502020204030204" pitchFamily="34" charset="0"/>
                <a:cs typeface="Times New Roman" panose="02020603050405020304" pitchFamily="18" charset="0"/>
              </a:rPr>
              <a:t> </a:t>
            </a:r>
            <a:r>
              <a:rPr lang="en-ZA" sz="1800" dirty="0">
                <a:solidFill>
                  <a:srgbClr val="FF0000"/>
                </a:solidFill>
                <a:latin typeface="Calibri (Body)"/>
                <a:ea typeface="Calibri" panose="020F0502020204030204" pitchFamily="34" charset="0"/>
                <a:cs typeface="Times New Roman" panose="02020603050405020304" pitchFamily="18" charset="0"/>
              </a:rPr>
              <a:t> </a:t>
            </a:r>
            <a:r>
              <a:rPr lang="en-ZA" sz="1800" b="0" dirty="0" smtClean="0">
                <a:solidFill>
                  <a:schemeClr val="tx1"/>
                </a:solidFill>
                <a:latin typeface="Calibri (Body)"/>
                <a:ea typeface="Calibri" panose="020F0502020204030204" pitchFamily="34" charset="0"/>
                <a:cs typeface="Times New Roman" panose="02020603050405020304" pitchFamily="18" charset="0"/>
              </a:rPr>
              <a:t>The 2</a:t>
            </a:r>
            <a:r>
              <a:rPr lang="en-ZA" sz="1800" b="0" baseline="30000" dirty="0" smtClean="0">
                <a:solidFill>
                  <a:schemeClr val="tx1"/>
                </a:solidFill>
                <a:latin typeface="Calibri (Body)"/>
                <a:ea typeface="Calibri" panose="020F0502020204030204" pitchFamily="34" charset="0"/>
                <a:cs typeface="Times New Roman" panose="02020603050405020304" pitchFamily="18" charset="0"/>
              </a:rPr>
              <a:t>nd</a:t>
            </a:r>
            <a:r>
              <a:rPr lang="en-ZA" sz="1800" b="0" dirty="0" smtClean="0">
                <a:solidFill>
                  <a:schemeClr val="tx1"/>
                </a:solidFill>
                <a:latin typeface="Calibri (Body)"/>
                <a:ea typeface="Calibri" panose="020F0502020204030204" pitchFamily="34" charset="0"/>
                <a:cs typeface="Times New Roman" panose="02020603050405020304" pitchFamily="18" charset="0"/>
              </a:rPr>
              <a:t> tranche to the Thabo Mbeki Foundation for the construction of the Thabo Mbeki Presidential Library could not be made due to delays in the finalisation of the process to purchase the land by the Foundation.  The Foundation have therefore not been able to fully report on the 1</a:t>
            </a:r>
            <a:r>
              <a:rPr lang="en-ZA" sz="1800" b="0" baseline="30000" dirty="0" smtClean="0">
                <a:solidFill>
                  <a:schemeClr val="tx1"/>
                </a:solidFill>
                <a:latin typeface="Calibri (Body)"/>
                <a:ea typeface="Calibri" panose="020F0502020204030204" pitchFamily="34" charset="0"/>
                <a:cs typeface="Times New Roman" panose="02020603050405020304" pitchFamily="18" charset="0"/>
              </a:rPr>
              <a:t>st</a:t>
            </a:r>
            <a:r>
              <a:rPr lang="en-ZA" sz="1800" b="0" dirty="0" smtClean="0">
                <a:solidFill>
                  <a:schemeClr val="tx1"/>
                </a:solidFill>
                <a:latin typeface="Calibri (Body)"/>
                <a:ea typeface="Calibri" panose="020F0502020204030204" pitchFamily="34" charset="0"/>
                <a:cs typeface="Times New Roman" panose="02020603050405020304" pitchFamily="18" charset="0"/>
              </a:rPr>
              <a:t> tranche transferred to them in the prior financial year.</a:t>
            </a:r>
          </a:p>
          <a:p>
            <a:pPr marL="400050" lvl="1" indent="0" algn="just">
              <a:spcBef>
                <a:spcPts val="0"/>
              </a:spcBef>
              <a:spcAft>
                <a:spcPts val="800"/>
              </a:spcAft>
              <a:buNone/>
              <a:tabLst>
                <a:tab pos="457200" algn="l"/>
              </a:tabLst>
            </a:pPr>
            <a:endParaRPr lang="en-US" sz="1400" b="0" dirty="0">
              <a:solidFill>
                <a:prstClr val="black"/>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2300" dirty="0">
                <a:solidFill>
                  <a:schemeClr val="tx1"/>
                </a:solidFill>
                <a:latin typeface="Calibri (Body)"/>
                <a:ea typeface="Calibri" panose="020F0502020204030204" pitchFamily="34" charset="0"/>
                <a:cs typeface="Times New Roman" panose="02020603050405020304" pitchFamily="18" charset="0"/>
              </a:rPr>
              <a:t>Machinery and </a:t>
            </a:r>
            <a:r>
              <a:rPr lang="en-ZA" sz="2300" dirty="0" smtClean="0">
                <a:solidFill>
                  <a:schemeClr val="tx1"/>
                </a:solidFill>
                <a:latin typeface="Calibri (Body)"/>
                <a:ea typeface="Calibri" panose="020F0502020204030204" pitchFamily="34" charset="0"/>
                <a:cs typeface="Times New Roman" panose="02020603050405020304" pitchFamily="18" charset="0"/>
              </a:rPr>
              <a:t>equipment</a:t>
            </a:r>
            <a:endParaRPr lang="en-ZA" sz="2300" dirty="0">
              <a:solidFill>
                <a:schemeClr val="tx1"/>
              </a:solidFill>
              <a:latin typeface="Calibri (Body)"/>
              <a:ea typeface="Calibri" panose="020F0502020204030204" pitchFamily="34" charset="0"/>
              <a:cs typeface="Times New Roman" panose="02020603050405020304" pitchFamily="18" charset="0"/>
            </a:endParaRPr>
          </a:p>
          <a:p>
            <a:pPr marL="400050" lvl="1" indent="0" algn="just">
              <a:lnSpc>
                <a:spcPct val="110000"/>
              </a:lnSpc>
              <a:spcBef>
                <a:spcPts val="0"/>
              </a:spcBef>
              <a:spcAft>
                <a:spcPts val="800"/>
              </a:spcAft>
              <a:buNone/>
              <a:tabLst>
                <a:tab pos="457200" algn="l"/>
              </a:tabLst>
            </a:pPr>
            <a:endParaRPr lang="en-ZA" sz="15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gn="just">
              <a:lnSpc>
                <a:spcPct val="110000"/>
              </a:lnSpc>
              <a:spcBef>
                <a:spcPts val="0"/>
              </a:spcBef>
              <a:spcAft>
                <a:spcPts val="800"/>
              </a:spcAft>
              <a:buNone/>
              <a:tabLst>
                <a:tab pos="457200" algn="l"/>
              </a:tabLst>
            </a:pPr>
            <a:r>
              <a:rPr lang="en-ZA" sz="1800" b="0" dirty="0" smtClean="0">
                <a:solidFill>
                  <a:schemeClr val="tx1"/>
                </a:solidFill>
                <a:latin typeface="Calibri (Body)"/>
                <a:ea typeface="Calibri" panose="020F0502020204030204" pitchFamily="34" charset="0"/>
                <a:cs typeface="Times New Roman" panose="02020603050405020304" pitchFamily="18" charset="0"/>
              </a:rPr>
              <a:t>An </a:t>
            </a:r>
            <a:r>
              <a:rPr lang="en-ZA" sz="1800" b="0" dirty="0">
                <a:solidFill>
                  <a:schemeClr val="tx1"/>
                </a:solidFill>
                <a:latin typeface="Calibri (Body)"/>
                <a:ea typeface="Calibri" panose="020F0502020204030204" pitchFamily="34" charset="0"/>
                <a:cs typeface="Times New Roman" panose="02020603050405020304" pitchFamily="18" charset="0"/>
              </a:rPr>
              <a:t>expenditure of </a:t>
            </a:r>
            <a:r>
              <a:rPr lang="en-ZA" sz="1800" dirty="0" smtClean="0">
                <a:solidFill>
                  <a:schemeClr val="tx1"/>
                </a:solidFill>
                <a:latin typeface="Calibri (Body)"/>
                <a:ea typeface="Calibri" panose="020F0502020204030204" pitchFamily="34" charset="0"/>
                <a:cs typeface="Times New Roman" panose="02020603050405020304" pitchFamily="18" charset="0"/>
              </a:rPr>
              <a:t>R834 </a:t>
            </a:r>
            <a:r>
              <a:rPr lang="en-ZA" sz="1800" dirty="0">
                <a:solidFill>
                  <a:schemeClr val="tx1"/>
                </a:solidFill>
                <a:latin typeface="Calibri (Body)"/>
                <a:ea typeface="Calibri" panose="020F0502020204030204" pitchFamily="34" charset="0"/>
                <a:cs typeface="Times New Roman" panose="02020603050405020304" pitchFamily="18" charset="0"/>
              </a:rPr>
              <a:t>thousand </a:t>
            </a:r>
            <a:r>
              <a:rPr lang="en-ZA" sz="1800" dirty="0" smtClean="0">
                <a:solidFill>
                  <a:schemeClr val="tx1"/>
                </a:solidFill>
                <a:latin typeface="Calibri (Body)"/>
                <a:ea typeface="Calibri" panose="020F0502020204030204" pitchFamily="34" charset="0"/>
                <a:cs typeface="Times New Roman" panose="02020603050405020304" pitchFamily="18" charset="0"/>
              </a:rPr>
              <a:t>(3.3%)  </a:t>
            </a:r>
            <a:r>
              <a:rPr lang="en-ZA" sz="1800" b="0" dirty="0">
                <a:solidFill>
                  <a:schemeClr val="tx1"/>
                </a:solidFill>
                <a:latin typeface="Calibri (Body)"/>
                <a:ea typeface="Calibri" panose="020F0502020204030204" pitchFamily="34" charset="0"/>
                <a:cs typeface="Times New Roman" panose="02020603050405020304" pitchFamily="18" charset="0"/>
              </a:rPr>
              <a:t>incurred against the Revised Main </a:t>
            </a:r>
            <a:r>
              <a:rPr lang="en-ZA" sz="1800" b="0" dirty="0" smtClean="0">
                <a:solidFill>
                  <a:schemeClr val="tx1"/>
                </a:solidFill>
                <a:latin typeface="Calibri (Body)"/>
                <a:ea typeface="Calibri" panose="020F0502020204030204" pitchFamily="34" charset="0"/>
                <a:cs typeface="Times New Roman" panose="02020603050405020304" pitchFamily="18" charset="0"/>
              </a:rPr>
              <a:t>Appropriation of </a:t>
            </a:r>
            <a:br>
              <a:rPr lang="en-ZA" sz="1800" b="0" dirty="0" smtClean="0">
                <a:solidFill>
                  <a:schemeClr val="tx1"/>
                </a:solidFill>
                <a:latin typeface="Calibri (Body)"/>
                <a:ea typeface="Calibri" panose="020F0502020204030204" pitchFamily="34" charset="0"/>
                <a:cs typeface="Times New Roman" panose="02020603050405020304" pitchFamily="18" charset="0"/>
              </a:rPr>
            </a:br>
            <a:r>
              <a:rPr lang="en-ZA" sz="1800" dirty="0" smtClean="0">
                <a:solidFill>
                  <a:schemeClr val="tx1"/>
                </a:solidFill>
                <a:latin typeface="Calibri (Body)"/>
                <a:ea typeface="Calibri" panose="020F0502020204030204" pitchFamily="34" charset="0"/>
                <a:cs typeface="Times New Roman" panose="02020603050405020304" pitchFamily="18" charset="0"/>
              </a:rPr>
              <a:t>R25.2 </a:t>
            </a:r>
            <a:r>
              <a:rPr lang="en-ZA" sz="1800" dirty="0">
                <a:solidFill>
                  <a:schemeClr val="tx1"/>
                </a:solidFill>
                <a:latin typeface="Calibri (Body)"/>
                <a:ea typeface="Calibri" panose="020F0502020204030204" pitchFamily="34" charset="0"/>
                <a:cs typeface="Times New Roman" panose="02020603050405020304" pitchFamily="18" charset="0"/>
              </a:rPr>
              <a:t>million</a:t>
            </a:r>
            <a:r>
              <a:rPr lang="en-ZA" sz="1800" b="0" dirty="0">
                <a:solidFill>
                  <a:schemeClr val="tx1"/>
                </a:solidFill>
                <a:latin typeface="Calibri (Body)"/>
                <a:ea typeface="Calibri" panose="020F0502020204030204" pitchFamily="34" charset="0"/>
                <a:cs typeface="Times New Roman" panose="02020603050405020304" pitchFamily="18" charset="0"/>
              </a:rPr>
              <a:t>. Compared to the same time in the prior financial year </a:t>
            </a:r>
            <a:r>
              <a:rPr lang="en-ZA" sz="1800" b="0" dirty="0" smtClean="0">
                <a:solidFill>
                  <a:schemeClr val="tx1"/>
                </a:solidFill>
                <a:latin typeface="Calibri (Body)"/>
                <a:ea typeface="Calibri" panose="020F0502020204030204" pitchFamily="34" charset="0"/>
                <a:cs typeface="Times New Roman" panose="02020603050405020304" pitchFamily="18" charset="0"/>
              </a:rPr>
              <a:t>the </a:t>
            </a:r>
            <a:r>
              <a:rPr lang="en-ZA" sz="1800" b="0" dirty="0">
                <a:solidFill>
                  <a:schemeClr val="tx1"/>
                </a:solidFill>
                <a:latin typeface="Calibri (Body)"/>
                <a:ea typeface="Calibri" panose="020F0502020204030204" pitchFamily="34" charset="0"/>
                <a:cs typeface="Times New Roman" panose="02020603050405020304" pitchFamily="18" charset="0"/>
              </a:rPr>
              <a:t>expenditure </a:t>
            </a:r>
            <a:r>
              <a:rPr lang="en-ZA" sz="1800" b="0" dirty="0" smtClean="0">
                <a:solidFill>
                  <a:schemeClr val="tx1"/>
                </a:solidFill>
                <a:latin typeface="Calibri (Body)"/>
                <a:ea typeface="Calibri" panose="020F0502020204030204" pitchFamily="34" charset="0"/>
                <a:cs typeface="Times New Roman" panose="02020603050405020304" pitchFamily="18" charset="0"/>
              </a:rPr>
              <a:t>incurred </a:t>
            </a:r>
            <a:r>
              <a:rPr lang="en-ZA" sz="1800" b="0" dirty="0">
                <a:solidFill>
                  <a:schemeClr val="tx1"/>
                </a:solidFill>
                <a:latin typeface="Calibri (Body)"/>
                <a:ea typeface="Calibri" panose="020F0502020204030204" pitchFamily="34" charset="0"/>
                <a:cs typeface="Times New Roman" panose="02020603050405020304" pitchFamily="18" charset="0"/>
              </a:rPr>
              <a:t>was </a:t>
            </a:r>
            <a:r>
              <a:rPr lang="en-ZA" sz="1800" b="0" dirty="0" smtClean="0">
                <a:solidFill>
                  <a:schemeClr val="tx1"/>
                </a:solidFill>
                <a:latin typeface="Calibri (Body)"/>
                <a:ea typeface="Calibri" panose="020F0502020204030204" pitchFamily="34" charset="0"/>
                <a:cs typeface="Times New Roman" panose="02020603050405020304" pitchFamily="18" charset="0"/>
              </a:rPr>
              <a:t/>
            </a:r>
            <a:br>
              <a:rPr lang="en-ZA" sz="1800" b="0" dirty="0" smtClean="0">
                <a:solidFill>
                  <a:schemeClr val="tx1"/>
                </a:solidFill>
                <a:latin typeface="Calibri (Body)"/>
                <a:ea typeface="Calibri" panose="020F0502020204030204" pitchFamily="34" charset="0"/>
                <a:cs typeface="Times New Roman" panose="02020603050405020304" pitchFamily="18" charset="0"/>
              </a:rPr>
            </a:br>
            <a:r>
              <a:rPr lang="en-ZA" sz="1800" dirty="0" smtClean="0">
                <a:solidFill>
                  <a:schemeClr val="tx1"/>
                </a:solidFill>
                <a:latin typeface="Calibri (Body)"/>
                <a:ea typeface="Calibri" panose="020F0502020204030204" pitchFamily="34" charset="0"/>
                <a:cs typeface="Times New Roman" panose="02020603050405020304" pitchFamily="18" charset="0"/>
              </a:rPr>
              <a:t>R6.5 million (56.5%) </a:t>
            </a:r>
            <a:r>
              <a:rPr lang="en-ZA" sz="1800" b="0" dirty="0" smtClean="0">
                <a:solidFill>
                  <a:schemeClr val="tx1"/>
                </a:solidFill>
                <a:latin typeface="Calibri (Body)"/>
                <a:ea typeface="Calibri" panose="020F0502020204030204" pitchFamily="34" charset="0"/>
                <a:cs typeface="Times New Roman" panose="02020603050405020304" pitchFamily="18" charset="0"/>
              </a:rPr>
              <a:t>bringing about </a:t>
            </a:r>
            <a:r>
              <a:rPr lang="en-ZA" sz="1800" b="0" dirty="0">
                <a:solidFill>
                  <a:schemeClr val="tx1"/>
                </a:solidFill>
                <a:latin typeface="Calibri (Body)"/>
                <a:ea typeface="Calibri" panose="020F0502020204030204" pitchFamily="34" charset="0"/>
                <a:cs typeface="Times New Roman" panose="02020603050405020304" pitchFamily="18" charset="0"/>
              </a:rPr>
              <a:t>a major </a:t>
            </a:r>
            <a:r>
              <a:rPr lang="en-ZA" sz="1800" b="0" dirty="0" smtClean="0">
                <a:solidFill>
                  <a:schemeClr val="tx1"/>
                </a:solidFill>
                <a:latin typeface="Calibri (Body)"/>
                <a:ea typeface="Calibri" panose="020F0502020204030204" pitchFamily="34" charset="0"/>
                <a:cs typeface="Times New Roman" panose="02020603050405020304" pitchFamily="18" charset="0"/>
              </a:rPr>
              <a:t>decrease </a:t>
            </a:r>
            <a:r>
              <a:rPr lang="en-ZA" sz="1800" b="0" dirty="0">
                <a:solidFill>
                  <a:schemeClr val="tx1"/>
                </a:solidFill>
                <a:latin typeface="Calibri (Body)"/>
                <a:ea typeface="Calibri" panose="020F0502020204030204" pitchFamily="34" charset="0"/>
                <a:cs typeface="Times New Roman" panose="02020603050405020304" pitchFamily="18" charset="0"/>
              </a:rPr>
              <a:t>of </a:t>
            </a:r>
            <a:r>
              <a:rPr lang="en-ZA" sz="1800" dirty="0" smtClean="0">
                <a:solidFill>
                  <a:schemeClr val="tx1"/>
                </a:solidFill>
                <a:latin typeface="Calibri (Body)"/>
                <a:ea typeface="Calibri" panose="020F0502020204030204" pitchFamily="34" charset="0"/>
                <a:cs typeface="Times New Roman" panose="02020603050405020304" pitchFamily="18" charset="0"/>
              </a:rPr>
              <a:t>53.2% </a:t>
            </a:r>
            <a:r>
              <a:rPr lang="en-ZA" sz="1800" b="0" dirty="0" smtClean="0">
                <a:solidFill>
                  <a:schemeClr val="tx1"/>
                </a:solidFill>
                <a:latin typeface="Calibri (Body)"/>
                <a:ea typeface="Calibri" panose="020F0502020204030204" pitchFamily="34" charset="0"/>
                <a:cs typeface="Times New Roman" panose="02020603050405020304" pitchFamily="18" charset="0"/>
              </a:rPr>
              <a:t> </a:t>
            </a:r>
            <a:r>
              <a:rPr lang="en-ZA" sz="1800" b="0" dirty="0">
                <a:solidFill>
                  <a:schemeClr val="tx1"/>
                </a:solidFill>
                <a:latin typeface="Calibri (Body)"/>
                <a:ea typeface="Calibri" panose="020F0502020204030204" pitchFamily="34" charset="0"/>
                <a:cs typeface="Times New Roman" panose="02020603050405020304" pitchFamily="18" charset="0"/>
              </a:rPr>
              <a:t>due to </a:t>
            </a:r>
            <a:r>
              <a:rPr lang="en-ZA" sz="1800" b="0" dirty="0" smtClean="0">
                <a:solidFill>
                  <a:schemeClr val="tx1"/>
                </a:solidFill>
                <a:latin typeface="Calibri (Body)"/>
                <a:ea typeface="Calibri" panose="020F0502020204030204" pitchFamily="34" charset="0"/>
                <a:cs typeface="Times New Roman" panose="02020603050405020304" pitchFamily="18" charset="0"/>
              </a:rPr>
              <a:t>high volume procurement </a:t>
            </a:r>
            <a:r>
              <a:rPr lang="en-ZA" sz="1800" b="0" dirty="0">
                <a:solidFill>
                  <a:schemeClr val="tx1"/>
                </a:solidFill>
                <a:latin typeface="Calibri (Body)"/>
                <a:ea typeface="Calibri" panose="020F0502020204030204" pitchFamily="34" charset="0"/>
                <a:cs typeface="Times New Roman" panose="02020603050405020304" pitchFamily="18" charset="0"/>
              </a:rPr>
              <a:t>of </a:t>
            </a:r>
            <a:r>
              <a:rPr lang="en-ZA" sz="1800" b="0" dirty="0" smtClean="0">
                <a:solidFill>
                  <a:schemeClr val="tx1"/>
                </a:solidFill>
                <a:latin typeface="Calibri (Body)"/>
                <a:ea typeface="Calibri" panose="020F0502020204030204" pitchFamily="34" charset="0"/>
                <a:cs typeface="Times New Roman" panose="02020603050405020304" pitchFamily="18" charset="0"/>
              </a:rPr>
              <a:t>laptops </a:t>
            </a:r>
            <a:r>
              <a:rPr lang="en-ZA" sz="1800" b="0" dirty="0">
                <a:solidFill>
                  <a:schemeClr val="tx1"/>
                </a:solidFill>
                <a:latin typeface="Calibri (Body)"/>
                <a:ea typeface="Calibri" panose="020F0502020204030204" pitchFamily="34" charset="0"/>
                <a:cs typeface="Times New Roman" panose="02020603050405020304" pitchFamily="18" charset="0"/>
              </a:rPr>
              <a:t>for use by officials working from </a:t>
            </a:r>
            <a:r>
              <a:rPr lang="en-ZA" sz="1800" b="0" dirty="0" smtClean="0">
                <a:solidFill>
                  <a:schemeClr val="tx1"/>
                </a:solidFill>
                <a:latin typeface="Calibri (Body)"/>
                <a:ea typeface="Calibri" panose="020F0502020204030204" pitchFamily="34" charset="0"/>
                <a:cs typeface="Times New Roman" panose="02020603050405020304" pitchFamily="18" charset="0"/>
              </a:rPr>
              <a:t>home during hard lockdown in the prior year, which is no longer  the case in the current year.</a:t>
            </a:r>
          </a:p>
          <a:p>
            <a:pPr marL="0" lvl="0" indent="0" algn="just">
              <a:lnSpc>
                <a:spcPct val="110000"/>
              </a:lnSpc>
              <a:spcBef>
                <a:spcPts val="0"/>
              </a:spcBef>
              <a:spcAft>
                <a:spcPts val="800"/>
              </a:spcAft>
              <a:buNone/>
              <a:tabLst>
                <a:tab pos="457200" algn="l"/>
              </a:tabLst>
            </a:pPr>
            <a:r>
              <a:rPr lang="en-US" sz="1800" b="0" dirty="0">
                <a:solidFill>
                  <a:prstClr val="black"/>
                </a:solidFill>
                <a:latin typeface="Calibri (Body)"/>
                <a:ea typeface="Calibri" panose="020F0502020204030204" pitchFamily="34" charset="0"/>
                <a:cs typeface="Times New Roman" panose="02020603050405020304" pitchFamily="18" charset="0"/>
              </a:rPr>
              <a:t>	The work relating to the relocation of staff from Regent Place to </a:t>
            </a:r>
            <a:r>
              <a:rPr lang="en-US" sz="1800" b="0" dirty="0" err="1">
                <a:solidFill>
                  <a:prstClr val="black"/>
                </a:solidFill>
                <a:latin typeface="Calibri (Body)"/>
                <a:ea typeface="Calibri" panose="020F0502020204030204" pitchFamily="34" charset="0"/>
                <a:cs typeface="Times New Roman" panose="02020603050405020304" pitchFamily="18" charset="0"/>
              </a:rPr>
              <a:t>Sechaba</a:t>
            </a:r>
            <a:r>
              <a:rPr lang="en-US" sz="1800" b="0" dirty="0">
                <a:solidFill>
                  <a:prstClr val="black"/>
                </a:solidFill>
                <a:latin typeface="Calibri (Body)"/>
                <a:ea typeface="Calibri" panose="020F0502020204030204" pitchFamily="34" charset="0"/>
                <a:cs typeface="Times New Roman" panose="02020603050405020304" pitchFamily="18" charset="0"/>
              </a:rPr>
              <a:t> House has commenced and </a:t>
            </a:r>
            <a:r>
              <a:rPr lang="en-US" sz="1800" b="0" dirty="0" smtClean="0">
                <a:solidFill>
                  <a:prstClr val="black"/>
                </a:solidFill>
                <a:latin typeface="Calibri (Body)"/>
                <a:ea typeface="Calibri" panose="020F0502020204030204" pitchFamily="34" charset="0"/>
                <a:cs typeface="Times New Roman" panose="02020603050405020304" pitchFamily="18" charset="0"/>
              </a:rPr>
              <a:t>the 	following </a:t>
            </a:r>
            <a:r>
              <a:rPr lang="en-US" sz="1800" b="0" dirty="0">
                <a:solidFill>
                  <a:prstClr val="black"/>
                </a:solidFill>
                <a:latin typeface="Calibri (Body)"/>
                <a:ea typeface="Calibri" panose="020F0502020204030204" pitchFamily="34" charset="0"/>
                <a:cs typeface="Times New Roman" panose="02020603050405020304" pitchFamily="18" charset="0"/>
              </a:rPr>
              <a:t>can be </a:t>
            </a:r>
            <a:r>
              <a:rPr lang="en-US" sz="1800" b="0" dirty="0" smtClean="0">
                <a:solidFill>
                  <a:prstClr val="black"/>
                </a:solidFill>
                <a:latin typeface="Calibri (Body)"/>
                <a:ea typeface="Calibri" panose="020F0502020204030204" pitchFamily="34" charset="0"/>
                <a:cs typeface="Times New Roman" panose="02020603050405020304" pitchFamily="18" charset="0"/>
              </a:rPr>
              <a:t>noted:</a:t>
            </a:r>
            <a:endParaRPr lang="en-US" sz="1800" b="0" dirty="0">
              <a:solidFill>
                <a:prstClr val="black"/>
              </a:solidFill>
              <a:latin typeface="Calibri (Body)"/>
              <a:ea typeface="Calibri" panose="020F0502020204030204" pitchFamily="34" charset="0"/>
              <a:cs typeface="Times New Roman" panose="02020603050405020304" pitchFamily="18" charset="0"/>
            </a:endParaRPr>
          </a:p>
          <a:p>
            <a:pPr lvl="1" algn="just">
              <a:lnSpc>
                <a:spcPct val="110000"/>
              </a:lnSpc>
              <a:spcBef>
                <a:spcPts val="0"/>
              </a:spcBef>
              <a:spcAft>
                <a:spcPts val="800"/>
              </a:spcAft>
              <a:buFont typeface="Wingdings" panose="05000000000000000000" pitchFamily="2" charset="2"/>
              <a:buChar char="v"/>
              <a:tabLst>
                <a:tab pos="457200" algn="l"/>
              </a:tabLst>
            </a:pPr>
            <a:r>
              <a:rPr lang="en-US" sz="1800" b="0" dirty="0" smtClean="0">
                <a:solidFill>
                  <a:prstClr val="black"/>
                </a:solidFill>
                <a:latin typeface="Calibri (Body)"/>
                <a:ea typeface="Calibri" panose="020F0502020204030204" pitchFamily="34" charset="0"/>
                <a:cs typeface="Times New Roman" panose="02020603050405020304" pitchFamily="18" charset="0"/>
              </a:rPr>
              <a:t>procurement </a:t>
            </a:r>
            <a:r>
              <a:rPr lang="en-US" sz="1800" b="0" dirty="0">
                <a:solidFill>
                  <a:prstClr val="black"/>
                </a:solidFill>
                <a:latin typeface="Calibri (Body)"/>
                <a:ea typeface="Calibri" panose="020F0502020204030204" pitchFamily="34" charset="0"/>
                <a:cs typeface="Times New Roman" panose="02020603050405020304" pitchFamily="18" charset="0"/>
              </a:rPr>
              <a:t>and installation of cameras is </a:t>
            </a:r>
            <a:r>
              <a:rPr lang="en-US" sz="1800" b="0" dirty="0" smtClean="0">
                <a:solidFill>
                  <a:prstClr val="black"/>
                </a:solidFill>
                <a:latin typeface="Calibri (Body)"/>
                <a:ea typeface="Calibri" panose="020F0502020204030204" pitchFamily="34" charset="0"/>
                <a:cs typeface="Times New Roman" panose="02020603050405020304" pitchFamily="18" charset="0"/>
              </a:rPr>
              <a:t>underway;</a:t>
            </a:r>
          </a:p>
          <a:p>
            <a:pPr lvl="1" algn="just">
              <a:lnSpc>
                <a:spcPct val="110000"/>
              </a:lnSpc>
              <a:spcBef>
                <a:spcPts val="0"/>
              </a:spcBef>
              <a:spcAft>
                <a:spcPts val="800"/>
              </a:spcAft>
              <a:buFont typeface="Wingdings" panose="05000000000000000000" pitchFamily="2" charset="2"/>
              <a:buChar char="v"/>
              <a:tabLst>
                <a:tab pos="457200" algn="l"/>
              </a:tabLst>
            </a:pPr>
            <a:r>
              <a:rPr lang="en-US" sz="1800" b="0" dirty="0" smtClean="0">
                <a:solidFill>
                  <a:prstClr val="black"/>
                </a:solidFill>
                <a:latin typeface="Calibri (Body)"/>
                <a:ea typeface="Calibri" panose="020F0502020204030204" pitchFamily="34" charset="0"/>
                <a:cs typeface="Times New Roman" panose="02020603050405020304" pitchFamily="18" charset="0"/>
              </a:rPr>
              <a:t>purchase </a:t>
            </a:r>
            <a:r>
              <a:rPr lang="en-US" sz="1800" b="0" dirty="0">
                <a:solidFill>
                  <a:prstClr val="black"/>
                </a:solidFill>
                <a:latin typeface="Calibri (Body)"/>
                <a:ea typeface="Calibri" panose="020F0502020204030204" pitchFamily="34" charset="0"/>
                <a:cs typeface="Times New Roman" panose="02020603050405020304" pitchFamily="18" charset="0"/>
              </a:rPr>
              <a:t>order issued to SITA for the expansion of the Unified Communications (telephony) Solutions; procurement process by SITA to appoint a service provider to do the implementation still in </a:t>
            </a:r>
            <a:r>
              <a:rPr lang="en-US" sz="1800" b="0" dirty="0" smtClean="0">
                <a:solidFill>
                  <a:prstClr val="black"/>
                </a:solidFill>
                <a:latin typeface="Calibri (Body)"/>
                <a:ea typeface="Calibri" panose="020F0502020204030204" pitchFamily="34" charset="0"/>
                <a:cs typeface="Times New Roman" panose="02020603050405020304" pitchFamily="18" charset="0"/>
              </a:rPr>
              <a:t>progress;</a:t>
            </a:r>
          </a:p>
          <a:p>
            <a:pPr lvl="1" algn="just">
              <a:lnSpc>
                <a:spcPct val="110000"/>
              </a:lnSpc>
              <a:spcBef>
                <a:spcPts val="0"/>
              </a:spcBef>
              <a:spcAft>
                <a:spcPts val="800"/>
              </a:spcAft>
              <a:buFont typeface="Wingdings" panose="05000000000000000000" pitchFamily="2" charset="2"/>
              <a:buChar char="v"/>
              <a:tabLst>
                <a:tab pos="457200" algn="l"/>
              </a:tabLst>
            </a:pPr>
            <a:r>
              <a:rPr lang="en-US" sz="1800" b="0" dirty="0" smtClean="0">
                <a:solidFill>
                  <a:prstClr val="black"/>
                </a:solidFill>
                <a:latin typeface="Calibri (Body)"/>
                <a:ea typeface="Calibri" panose="020F0502020204030204" pitchFamily="34" charset="0"/>
                <a:cs typeface="Times New Roman" panose="02020603050405020304" pitchFamily="18" charset="0"/>
              </a:rPr>
              <a:t>network </a:t>
            </a:r>
            <a:r>
              <a:rPr lang="en-US" sz="1800" b="0" dirty="0">
                <a:solidFill>
                  <a:prstClr val="black"/>
                </a:solidFill>
                <a:latin typeface="Calibri (Body)"/>
                <a:ea typeface="Calibri" panose="020F0502020204030204" pitchFamily="34" charset="0"/>
                <a:cs typeface="Times New Roman" panose="02020603050405020304" pitchFamily="18" charset="0"/>
              </a:rPr>
              <a:t>cabling completed by end September, installation of network switches and </a:t>
            </a:r>
            <a:r>
              <a:rPr lang="en-US" sz="1800" b="0" dirty="0" smtClean="0">
                <a:solidFill>
                  <a:prstClr val="black"/>
                </a:solidFill>
                <a:latin typeface="Calibri (Body)"/>
                <a:ea typeface="Calibri" panose="020F0502020204030204" pitchFamily="34" charset="0"/>
                <a:cs typeface="Times New Roman" panose="02020603050405020304" pitchFamily="18" charset="0"/>
              </a:rPr>
              <a:t>Wi-Fi </a:t>
            </a:r>
            <a:r>
              <a:rPr lang="en-US" sz="1800" b="0" dirty="0">
                <a:solidFill>
                  <a:prstClr val="black"/>
                </a:solidFill>
                <a:latin typeface="Calibri (Body)"/>
                <a:ea typeface="Calibri" panose="020F0502020204030204" pitchFamily="34" charset="0"/>
                <a:cs typeface="Times New Roman" panose="02020603050405020304" pitchFamily="18" charset="0"/>
              </a:rPr>
              <a:t>access points still in progress. SITA expected to invoice once the project is completed.</a:t>
            </a:r>
          </a:p>
          <a:p>
            <a:pPr marL="0" lvl="0" indent="0" algn="just">
              <a:lnSpc>
                <a:spcPct val="110000"/>
              </a:lnSpc>
              <a:spcBef>
                <a:spcPts val="0"/>
              </a:spcBef>
              <a:spcAft>
                <a:spcPts val="800"/>
              </a:spcAft>
              <a:buNone/>
              <a:tabLst>
                <a:tab pos="457200" algn="l"/>
              </a:tabLst>
            </a:pPr>
            <a:endParaRPr lang="en-US" sz="1400" b="0" dirty="0" smtClean="0">
              <a:solidFill>
                <a:prstClr val="black"/>
              </a:solidFill>
              <a:latin typeface="Calibri (Body)"/>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nvPr>
        </p:nvGraphicFramePr>
        <p:xfrm>
          <a:off x="3851920" y="716896"/>
          <a:ext cx="1828800" cy="407848"/>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526434895"/>
                    </a:ext>
                  </a:extLst>
                </a:gridCol>
                <a:gridCol w="609600">
                  <a:extLst>
                    <a:ext uri="{9D8B030D-6E8A-4147-A177-3AD203B41FA5}">
                      <a16:colId xmlns:a16="http://schemas.microsoft.com/office/drawing/2014/main" xmlns="" val="1035896088"/>
                    </a:ext>
                  </a:extLst>
                </a:gridCol>
                <a:gridCol w="609600">
                  <a:extLst>
                    <a:ext uri="{9D8B030D-6E8A-4147-A177-3AD203B41FA5}">
                      <a16:colId xmlns:a16="http://schemas.microsoft.com/office/drawing/2014/main" xmlns="" val="3881394995"/>
                    </a:ext>
                  </a:extLst>
                </a:gridCol>
              </a:tblGrid>
              <a:tr h="194584">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643849441"/>
                  </a:ext>
                </a:extLst>
              </a:tr>
              <a:tr h="213264">
                <a:tc>
                  <a:txBody>
                    <a:bodyPr/>
                    <a:lstStyle/>
                    <a:p>
                      <a:pPr algn="ctr" fontAlgn="b"/>
                      <a:r>
                        <a:rPr lang="en-US" sz="1100" u="none" strike="noStrike" dirty="0">
                          <a:effectLst/>
                        </a:rPr>
                        <a:t>62.1%</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25.5%</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-36.5%</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526529412"/>
                  </a:ext>
                </a:extLst>
              </a:tr>
            </a:tbl>
          </a:graphicData>
        </a:graphic>
      </p:graphicFrame>
      <p:graphicFrame>
        <p:nvGraphicFramePr>
          <p:cNvPr id="3" name="Table 2"/>
          <p:cNvGraphicFramePr>
            <a:graphicFrameLocks noGrp="1"/>
          </p:cNvGraphicFramePr>
          <p:nvPr>
            <p:extLst/>
          </p:nvPr>
        </p:nvGraphicFramePr>
        <p:xfrm>
          <a:off x="3851920" y="2636912"/>
          <a:ext cx="1828800" cy="36004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3518665781"/>
                    </a:ext>
                  </a:extLst>
                </a:gridCol>
                <a:gridCol w="609600">
                  <a:extLst>
                    <a:ext uri="{9D8B030D-6E8A-4147-A177-3AD203B41FA5}">
                      <a16:colId xmlns:a16="http://schemas.microsoft.com/office/drawing/2014/main" xmlns="" val="916625086"/>
                    </a:ext>
                  </a:extLst>
                </a:gridCol>
                <a:gridCol w="609600">
                  <a:extLst>
                    <a:ext uri="{9D8B030D-6E8A-4147-A177-3AD203B41FA5}">
                      <a16:colId xmlns:a16="http://schemas.microsoft.com/office/drawing/2014/main" xmlns="" val="3912902839"/>
                    </a:ext>
                  </a:extLst>
                </a:gridCol>
              </a:tblGrid>
              <a:tr h="180020">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588745170"/>
                  </a:ext>
                </a:extLst>
              </a:tr>
              <a:tr h="180020">
                <a:tc>
                  <a:txBody>
                    <a:bodyPr/>
                    <a:lstStyle/>
                    <a:p>
                      <a:pPr algn="ctr" fontAlgn="b"/>
                      <a:r>
                        <a:rPr lang="en-US" sz="1100" u="none" strike="noStrike" dirty="0">
                          <a:effectLst/>
                        </a:rPr>
                        <a:t>14.4%</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3.3%</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-11.1%</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465884878"/>
                  </a:ext>
                </a:extLst>
              </a:tr>
            </a:tbl>
          </a:graphicData>
        </a:graphic>
      </p:graphicFrame>
      <p:sp>
        <p:nvSpPr>
          <p:cNvPr id="7" name="Slide Number Placeholder 3"/>
          <p:cNvSpPr txBox="1">
            <a:spLocks/>
          </p:cNvSpPr>
          <p:nvPr/>
        </p:nvSpPr>
        <p:spPr>
          <a:xfrm>
            <a:off x="8324800" y="6324600"/>
            <a:ext cx="5144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smtClean="0"/>
          </a:p>
        </p:txBody>
      </p:sp>
    </p:spTree>
    <p:extLst>
      <p:ext uri="{BB962C8B-B14F-4D97-AF65-F5344CB8AC3E}">
        <p14:creationId xmlns:p14="http://schemas.microsoft.com/office/powerpoint/2010/main" xmlns="" val="23031020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64701"/>
            <a:ext cx="8424936" cy="576064"/>
          </a:xfrm>
        </p:spPr>
        <p:txBody>
          <a:bodyPr>
            <a:normAutofit fontScale="90000"/>
          </a:bodyPr>
          <a:lstStyle/>
          <a:p>
            <a:pPr lvl="0" algn="ctr" defTabSz="457200" eaLnBrk="0" fontAlgn="base" hangingPunct="0">
              <a:spcBef>
                <a:spcPct val="20000"/>
              </a:spcBef>
              <a:spcAft>
                <a:spcPct val="0"/>
              </a:spcAft>
              <a:defRPr/>
            </a:pPr>
            <a:r>
              <a:rPr lang="en-ZA" sz="3700" dirty="0" smtClean="0">
                <a:solidFill>
                  <a:schemeClr val="accent6"/>
                </a:solidFill>
                <a:latin typeface="Calibri"/>
                <a:ea typeface="+mn-ea"/>
                <a:cs typeface="Arial" pitchFamily="34" charset="0"/>
              </a:rPr>
              <a:t>EXECUTIVE SUMMARY (</a:t>
            </a:r>
            <a:r>
              <a:rPr lang="en-ZA" sz="3700" dirty="0" err="1" smtClean="0">
                <a:solidFill>
                  <a:schemeClr val="accent6"/>
                </a:solidFill>
                <a:latin typeface="Calibri"/>
                <a:ea typeface="+mn-ea"/>
                <a:cs typeface="Arial" pitchFamily="34" charset="0"/>
              </a:rPr>
              <a:t>Cont</a:t>
            </a:r>
            <a:r>
              <a:rPr lang="en-ZA" sz="3700" dirty="0" smtClean="0">
                <a:solidFill>
                  <a:schemeClr val="accent6"/>
                </a:solidFill>
                <a:latin typeface="Calibri"/>
                <a:ea typeface="+mn-ea"/>
                <a:cs typeface="Arial" pitchFamily="34" charset="0"/>
              </a:rPr>
              <a:t>…)</a:t>
            </a:r>
            <a:r>
              <a:rPr lang="en-ZA" sz="3300" cap="all" dirty="0" smtClean="0">
                <a:solidFill>
                  <a:schemeClr val="accent6"/>
                </a:solidFill>
                <a:latin typeface="Calibri"/>
                <a:ea typeface="+mn-ea"/>
              </a:rPr>
              <a:t> </a:t>
            </a:r>
            <a:r>
              <a:rPr lang="en-ZA" sz="3300" cap="all" dirty="0">
                <a:solidFill>
                  <a:schemeClr val="accent6"/>
                </a:solidFill>
                <a:latin typeface="Calibri"/>
                <a:ea typeface="+mn-ea"/>
              </a:rPr>
              <a:t/>
            </a:r>
            <a:br>
              <a:rPr lang="en-ZA" sz="3300" cap="all" dirty="0">
                <a:solidFill>
                  <a:schemeClr val="accent6"/>
                </a:solidFill>
                <a:latin typeface="Calibri"/>
                <a:ea typeface="+mn-ea"/>
              </a:rPr>
            </a:br>
            <a:endParaRPr lang="en-US" dirty="0">
              <a:solidFill>
                <a:schemeClr val="accent6"/>
              </a:solidFill>
            </a:endParaRPr>
          </a:p>
        </p:txBody>
      </p:sp>
      <p:sp>
        <p:nvSpPr>
          <p:cNvPr id="6" name="Content Placeholder 2"/>
          <p:cNvSpPr>
            <a:spLocks noGrp="1"/>
          </p:cNvSpPr>
          <p:nvPr>
            <p:ph idx="1"/>
          </p:nvPr>
        </p:nvSpPr>
        <p:spPr>
          <a:xfrm>
            <a:off x="251520" y="908720"/>
            <a:ext cx="8568952" cy="5040560"/>
          </a:xfrm>
        </p:spPr>
        <p:txBody>
          <a:bodyPr>
            <a:normAutofit fontScale="40000" lnSpcReduction="20000"/>
          </a:bodyPr>
          <a:lstStyle/>
          <a:p>
            <a:pPr lvl="0" algn="just">
              <a:lnSpc>
                <a:spcPct val="110000"/>
              </a:lnSpc>
              <a:spcBef>
                <a:spcPts val="0"/>
              </a:spcBef>
              <a:spcAft>
                <a:spcPts val="800"/>
              </a:spcAft>
              <a:buFont typeface="Wingdings" panose="05000000000000000000" pitchFamily="2" charset="2"/>
              <a:buChar char="q"/>
              <a:tabLst>
                <a:tab pos="457200" algn="l"/>
              </a:tabLst>
            </a:pPr>
            <a:r>
              <a:rPr lang="en-ZA" sz="2900" dirty="0" smtClean="0">
                <a:solidFill>
                  <a:schemeClr val="tx1"/>
                </a:solidFill>
                <a:latin typeface="Calibri (Body)"/>
                <a:ea typeface="Calibri" panose="020F0502020204030204" pitchFamily="34" charset="0"/>
                <a:cs typeface="Times New Roman" panose="02020603050405020304" pitchFamily="18" charset="0"/>
              </a:rPr>
              <a:t> Heritage Assets</a:t>
            </a:r>
          </a:p>
          <a:p>
            <a:pPr marL="400050" lvl="1" indent="0">
              <a:lnSpc>
                <a:spcPct val="110000"/>
              </a:lnSpc>
              <a:spcBef>
                <a:spcPts val="0"/>
              </a:spcBef>
              <a:spcAft>
                <a:spcPts val="800"/>
              </a:spcAft>
              <a:buNone/>
              <a:tabLst>
                <a:tab pos="457200" algn="l"/>
              </a:tabLst>
            </a:pPr>
            <a:endParaRPr lang="en-ZA" sz="1600" b="0" dirty="0" smtClean="0">
              <a:solidFill>
                <a:schemeClr val="tx1"/>
              </a:solidFill>
              <a:latin typeface="Calibri (Body)"/>
              <a:ea typeface="Calibri" panose="020F0502020204030204" pitchFamily="34" charset="0"/>
              <a:cs typeface="Times New Roman" panose="02020603050405020304" pitchFamily="18" charset="0"/>
            </a:endParaRPr>
          </a:p>
          <a:p>
            <a:pPr marL="400050" lvl="1" indent="0">
              <a:lnSpc>
                <a:spcPct val="110000"/>
              </a:lnSpc>
              <a:spcBef>
                <a:spcPts val="0"/>
              </a:spcBef>
              <a:spcAft>
                <a:spcPts val="800"/>
              </a:spcAft>
              <a:buNone/>
              <a:tabLst>
                <a:tab pos="457200" algn="l"/>
              </a:tabLst>
            </a:pPr>
            <a:r>
              <a:rPr lang="en-ZA" sz="2800" b="0" dirty="0" smtClean="0">
                <a:solidFill>
                  <a:schemeClr val="tx1"/>
                </a:solidFill>
                <a:latin typeface="Calibri (Body)"/>
                <a:ea typeface="Calibri" panose="020F0502020204030204" pitchFamily="34" charset="0"/>
                <a:cs typeface="Times New Roman" panose="02020603050405020304" pitchFamily="18" charset="0"/>
              </a:rPr>
              <a:t>An expenditure of </a:t>
            </a:r>
            <a:r>
              <a:rPr lang="en-ZA" sz="2800" dirty="0" smtClean="0">
                <a:solidFill>
                  <a:schemeClr val="tx1"/>
                </a:solidFill>
                <a:latin typeface="Calibri (Body)"/>
                <a:ea typeface="Calibri" panose="020F0502020204030204" pitchFamily="34" charset="0"/>
                <a:cs typeface="Times New Roman" panose="02020603050405020304" pitchFamily="18" charset="0"/>
              </a:rPr>
              <a:t>R1.2 million (0.7%) </a:t>
            </a:r>
            <a:r>
              <a:rPr lang="en-ZA" sz="2800" b="0" dirty="0" smtClean="0">
                <a:solidFill>
                  <a:schemeClr val="tx1"/>
                </a:solidFill>
                <a:latin typeface="Calibri (Body)"/>
                <a:ea typeface="Calibri" panose="020F0502020204030204" pitchFamily="34" charset="0"/>
                <a:cs typeface="Times New Roman" panose="02020603050405020304" pitchFamily="18" charset="0"/>
              </a:rPr>
              <a:t>incurred </a:t>
            </a:r>
            <a:r>
              <a:rPr lang="en-ZA" sz="2800" b="0" dirty="0">
                <a:solidFill>
                  <a:schemeClr val="tx1"/>
                </a:solidFill>
                <a:latin typeface="Calibri (Body)"/>
                <a:ea typeface="Calibri" panose="020F0502020204030204" pitchFamily="34" charset="0"/>
                <a:cs typeface="Times New Roman" panose="02020603050405020304" pitchFamily="18" charset="0"/>
              </a:rPr>
              <a:t>against </a:t>
            </a:r>
            <a:r>
              <a:rPr lang="en-ZA" sz="2800" b="0" dirty="0" smtClean="0">
                <a:solidFill>
                  <a:schemeClr val="tx1"/>
                </a:solidFill>
                <a:latin typeface="Calibri (Body)"/>
                <a:ea typeface="Calibri" panose="020F0502020204030204" pitchFamily="34" charset="0"/>
                <a:cs typeface="Times New Roman" panose="02020603050405020304" pitchFamily="18" charset="0"/>
              </a:rPr>
              <a:t>the Revised Main Appropriation </a:t>
            </a:r>
            <a:r>
              <a:rPr lang="en-ZA" sz="2800" b="0" dirty="0">
                <a:solidFill>
                  <a:schemeClr val="tx1"/>
                </a:solidFill>
                <a:latin typeface="Calibri (Body)"/>
                <a:ea typeface="Calibri" panose="020F0502020204030204" pitchFamily="34" charset="0"/>
                <a:cs typeface="Times New Roman" panose="02020603050405020304" pitchFamily="18" charset="0"/>
              </a:rPr>
              <a:t>of </a:t>
            </a:r>
            <a:r>
              <a:rPr lang="en-ZA" sz="2800" dirty="0">
                <a:solidFill>
                  <a:schemeClr val="tx1"/>
                </a:solidFill>
                <a:latin typeface="Calibri (Body)"/>
                <a:ea typeface="Calibri" panose="020F0502020204030204" pitchFamily="34" charset="0"/>
                <a:cs typeface="Times New Roman" panose="02020603050405020304" pitchFamily="18" charset="0"/>
              </a:rPr>
              <a:t>R153.6</a:t>
            </a:r>
            <a:r>
              <a:rPr lang="en-ZA" sz="2800" dirty="0" smtClean="0">
                <a:solidFill>
                  <a:schemeClr val="tx1"/>
                </a:solidFill>
                <a:latin typeface="Calibri (Body)"/>
                <a:ea typeface="Calibri" panose="020F0502020204030204" pitchFamily="34" charset="0"/>
                <a:cs typeface="Times New Roman" panose="02020603050405020304" pitchFamily="18" charset="0"/>
              </a:rPr>
              <a:t> million</a:t>
            </a:r>
            <a:r>
              <a:rPr lang="en-ZA" sz="2800" b="0" dirty="0" smtClean="0">
                <a:solidFill>
                  <a:schemeClr val="tx1"/>
                </a:solidFill>
                <a:latin typeface="Calibri (Body)"/>
                <a:ea typeface="Calibri" panose="020F0502020204030204" pitchFamily="34" charset="0"/>
                <a:cs typeface="Times New Roman" panose="02020603050405020304" pitchFamily="18" charset="0"/>
              </a:rPr>
              <a:t>. In comparison </a:t>
            </a:r>
            <a:r>
              <a:rPr lang="en-ZA" sz="2800" b="0" dirty="0">
                <a:solidFill>
                  <a:schemeClr val="tx1"/>
                </a:solidFill>
                <a:latin typeface="Calibri (Body)"/>
                <a:ea typeface="Calibri" panose="020F0502020204030204" pitchFamily="34" charset="0"/>
                <a:cs typeface="Times New Roman" panose="02020603050405020304" pitchFamily="18" charset="0"/>
              </a:rPr>
              <a:t>to the prior </a:t>
            </a:r>
            <a:r>
              <a:rPr lang="en-ZA" sz="2800" b="0" dirty="0" smtClean="0">
                <a:solidFill>
                  <a:schemeClr val="tx1"/>
                </a:solidFill>
                <a:latin typeface="Calibri (Body)"/>
                <a:ea typeface="Calibri" panose="020F0502020204030204" pitchFamily="34" charset="0"/>
                <a:cs typeface="Times New Roman" panose="02020603050405020304" pitchFamily="18" charset="0"/>
              </a:rPr>
              <a:t>year same time, expenditure of </a:t>
            </a:r>
            <a:r>
              <a:rPr lang="en-ZA" sz="2800" dirty="0" smtClean="0">
                <a:solidFill>
                  <a:schemeClr val="tx1"/>
                </a:solidFill>
                <a:latin typeface="Calibri (Body)"/>
                <a:ea typeface="Calibri" panose="020F0502020204030204" pitchFamily="34" charset="0"/>
                <a:cs typeface="Times New Roman" panose="02020603050405020304" pitchFamily="18" charset="0"/>
              </a:rPr>
              <a:t>R1.2 million (0.9%) </a:t>
            </a:r>
            <a:r>
              <a:rPr lang="en-ZA" sz="2800" b="0" dirty="0" smtClean="0">
                <a:solidFill>
                  <a:schemeClr val="tx1"/>
                </a:solidFill>
                <a:latin typeface="Calibri (Body)"/>
                <a:ea typeface="Calibri" panose="020F0502020204030204" pitchFamily="34" charset="0"/>
                <a:cs typeface="Times New Roman" panose="02020603050405020304" pitchFamily="18" charset="0"/>
              </a:rPr>
              <a:t>was incurred</a:t>
            </a:r>
            <a:r>
              <a:rPr lang="en-US" sz="2800" b="0" dirty="0" smtClean="0">
                <a:solidFill>
                  <a:schemeClr val="tx1"/>
                </a:solidFill>
              </a:rPr>
              <a:t>.</a:t>
            </a:r>
          </a:p>
          <a:p>
            <a:pPr marL="400050" lvl="1" indent="0">
              <a:lnSpc>
                <a:spcPct val="110000"/>
              </a:lnSpc>
              <a:spcBef>
                <a:spcPts val="0"/>
              </a:spcBef>
              <a:spcAft>
                <a:spcPts val="800"/>
              </a:spcAft>
              <a:buNone/>
              <a:tabLst>
                <a:tab pos="457200" algn="l"/>
              </a:tabLst>
            </a:pPr>
            <a:r>
              <a:rPr lang="en-US" sz="2800" b="0" dirty="0" smtClean="0">
                <a:solidFill>
                  <a:schemeClr val="tx1"/>
                </a:solidFill>
                <a:latin typeface="Calibri (Body)"/>
                <a:ea typeface="Calibri" panose="020F0502020204030204" pitchFamily="34" charset="0"/>
                <a:cs typeface="Times New Roman" panose="02020603050405020304" pitchFamily="18" charset="0"/>
              </a:rPr>
              <a:t>The </a:t>
            </a:r>
            <a:r>
              <a:rPr lang="en-US" sz="2800" dirty="0" smtClean="0">
                <a:solidFill>
                  <a:schemeClr val="tx1"/>
                </a:solidFill>
                <a:latin typeface="Calibri (Body)"/>
                <a:ea typeface="Calibri" panose="020F0502020204030204" pitchFamily="34" charset="0"/>
                <a:cs typeface="Times New Roman" panose="02020603050405020304" pitchFamily="18" charset="0"/>
              </a:rPr>
              <a:t>68.2% under spending </a:t>
            </a:r>
            <a:r>
              <a:rPr lang="en-US" sz="2800" b="0" dirty="0" smtClean="0">
                <a:solidFill>
                  <a:schemeClr val="tx1"/>
                </a:solidFill>
                <a:latin typeface="Calibri (Body)"/>
                <a:ea typeface="Calibri" panose="020F0502020204030204" pitchFamily="34" charset="0"/>
                <a:cs typeface="Times New Roman" panose="02020603050405020304" pitchFamily="18" charset="0"/>
              </a:rPr>
              <a:t>from the projected expenditure of </a:t>
            </a:r>
            <a:r>
              <a:rPr lang="en-US" sz="2800" dirty="0" smtClean="0">
                <a:solidFill>
                  <a:schemeClr val="tx1"/>
                </a:solidFill>
                <a:latin typeface="Calibri (Body)"/>
                <a:ea typeface="Calibri" panose="020F0502020204030204" pitchFamily="34" charset="0"/>
                <a:cs typeface="Times New Roman" panose="02020603050405020304" pitchFamily="18" charset="0"/>
              </a:rPr>
              <a:t>68.9%</a:t>
            </a:r>
            <a:r>
              <a:rPr lang="en-US" sz="2800" b="0" dirty="0" smtClean="0">
                <a:solidFill>
                  <a:schemeClr val="tx1"/>
                </a:solidFill>
                <a:latin typeface="Calibri (Body)"/>
                <a:ea typeface="Calibri" panose="020F0502020204030204" pitchFamily="34" charset="0"/>
                <a:cs typeface="Times New Roman" panose="02020603050405020304" pitchFamily="18" charset="0"/>
              </a:rPr>
              <a:t> is due to the following:</a:t>
            </a:r>
          </a:p>
          <a:p>
            <a:pPr marL="685800" lvl="1">
              <a:lnSpc>
                <a:spcPct val="110000"/>
              </a:lnSpc>
              <a:spcBef>
                <a:spcPts val="0"/>
              </a:spcBef>
              <a:spcAft>
                <a:spcPts val="800"/>
              </a:spcAft>
              <a:buFont typeface="Wingdings" panose="05000000000000000000" pitchFamily="2" charset="2"/>
              <a:buChar char="v"/>
              <a:tabLst>
                <a:tab pos="457200" algn="l"/>
              </a:tabLst>
            </a:pPr>
            <a:r>
              <a:rPr lang="en-ZA" sz="2800" b="0" dirty="0" err="1" smtClean="0">
                <a:solidFill>
                  <a:schemeClr val="tx1"/>
                </a:solidFill>
                <a:latin typeface="Calibri (Body)"/>
                <a:ea typeface="Calibri" panose="020F0502020204030204" pitchFamily="34" charset="0"/>
                <a:cs typeface="Times New Roman" panose="02020603050405020304" pitchFamily="18" charset="0"/>
              </a:rPr>
              <a:t>Enyokeni</a:t>
            </a:r>
            <a:r>
              <a:rPr lang="en-ZA" sz="2800" b="0" dirty="0" smtClean="0">
                <a:solidFill>
                  <a:schemeClr val="tx1"/>
                </a:solidFill>
                <a:latin typeface="Calibri (Body)"/>
                <a:ea typeface="Calibri" panose="020F0502020204030204" pitchFamily="34" charset="0"/>
                <a:cs typeface="Times New Roman" panose="02020603050405020304" pitchFamily="18" charset="0"/>
              </a:rPr>
              <a:t> </a:t>
            </a:r>
            <a:r>
              <a:rPr lang="en-ZA" sz="2800" b="0" dirty="0">
                <a:solidFill>
                  <a:schemeClr val="tx1"/>
                </a:solidFill>
                <a:latin typeface="Calibri (Body)"/>
                <a:ea typeface="Calibri" panose="020F0502020204030204" pitchFamily="34" charset="0"/>
                <a:cs typeface="Times New Roman" panose="02020603050405020304" pitchFamily="18" charset="0"/>
              </a:rPr>
              <a:t>Cultural </a:t>
            </a:r>
            <a:r>
              <a:rPr lang="en-ZA" sz="2800" b="0" dirty="0" smtClean="0">
                <a:solidFill>
                  <a:schemeClr val="tx1"/>
                </a:solidFill>
                <a:latin typeface="Calibri (Body)"/>
                <a:ea typeface="Calibri" panose="020F0502020204030204" pitchFamily="34" charset="0"/>
                <a:cs typeface="Times New Roman" panose="02020603050405020304" pitchFamily="18" charset="0"/>
              </a:rPr>
              <a:t>Precinct - </a:t>
            </a:r>
            <a:r>
              <a:rPr lang="en-US" sz="2800" b="0" dirty="0">
                <a:solidFill>
                  <a:schemeClr val="tx1"/>
                </a:solidFill>
                <a:latin typeface="Calibri (Body)"/>
                <a:ea typeface="Calibri" panose="020F0502020204030204" pitchFamily="34" charset="0"/>
                <a:cs typeface="Times New Roman" panose="02020603050405020304" pitchFamily="18" charset="0"/>
              </a:rPr>
              <a:t>delay in procurement of the service provider and pre-order assessment </a:t>
            </a:r>
            <a:r>
              <a:rPr lang="en-US" sz="2800" b="0" dirty="0" smtClean="0">
                <a:solidFill>
                  <a:schemeClr val="tx1"/>
                </a:solidFill>
                <a:latin typeface="Calibri (Body)"/>
                <a:ea typeface="Calibri" panose="020F0502020204030204" pitchFamily="34" charset="0"/>
                <a:cs typeface="Times New Roman" panose="02020603050405020304" pitchFamily="18" charset="0"/>
              </a:rPr>
              <a:t>report. There </a:t>
            </a:r>
            <a:r>
              <a:rPr lang="en-US" sz="2800" b="0" dirty="0">
                <a:solidFill>
                  <a:schemeClr val="tx1"/>
                </a:solidFill>
                <a:latin typeface="Calibri (Body)"/>
                <a:ea typeface="Calibri" panose="020F0502020204030204" pitchFamily="34" charset="0"/>
                <a:cs typeface="Times New Roman" panose="02020603050405020304" pitchFamily="18" charset="0"/>
              </a:rPr>
              <a:t>was a circular from KZN Treasury indicating that all projects advertised after 12 October 2020 over R2 million are subject to pre-order assessment by Provincial Treasury.</a:t>
            </a:r>
          </a:p>
          <a:p>
            <a:pPr marL="685800" lvl="1">
              <a:lnSpc>
                <a:spcPct val="110000"/>
              </a:lnSpc>
              <a:spcBef>
                <a:spcPts val="0"/>
              </a:spcBef>
              <a:spcAft>
                <a:spcPts val="800"/>
              </a:spcAft>
              <a:buFont typeface="Wingdings" panose="05000000000000000000" pitchFamily="2" charset="2"/>
              <a:buChar char="v"/>
              <a:tabLst>
                <a:tab pos="457200" algn="l"/>
              </a:tabLst>
            </a:pPr>
            <a:r>
              <a:rPr lang="en-ZA" sz="2800" b="0" dirty="0">
                <a:solidFill>
                  <a:schemeClr val="tx1"/>
                </a:solidFill>
                <a:latin typeface="Calibri (Body)"/>
                <a:ea typeface="Calibri" panose="020F0502020204030204" pitchFamily="34" charset="0"/>
                <a:cs typeface="Times New Roman" panose="02020603050405020304" pitchFamily="18" charset="0"/>
              </a:rPr>
              <a:t>JL </a:t>
            </a:r>
            <a:r>
              <a:rPr lang="en-ZA" sz="2800" b="0" dirty="0" err="1">
                <a:solidFill>
                  <a:schemeClr val="tx1"/>
                </a:solidFill>
                <a:latin typeface="Calibri (Body)"/>
                <a:ea typeface="Calibri" panose="020F0502020204030204" pitchFamily="34" charset="0"/>
                <a:cs typeface="Times New Roman" panose="02020603050405020304" pitchFamily="18" charset="0"/>
              </a:rPr>
              <a:t>Dube</a:t>
            </a:r>
            <a:r>
              <a:rPr lang="en-ZA" sz="2800" b="0" dirty="0">
                <a:solidFill>
                  <a:schemeClr val="tx1"/>
                </a:solidFill>
                <a:latin typeface="Calibri (Body)"/>
                <a:ea typeface="Calibri" panose="020F0502020204030204" pitchFamily="34" charset="0"/>
                <a:cs typeface="Times New Roman" panose="02020603050405020304" pitchFamily="18" charset="0"/>
              </a:rPr>
              <a:t>  </a:t>
            </a:r>
            <a:r>
              <a:rPr lang="en-ZA" sz="2800" b="0" dirty="0" err="1" smtClean="0">
                <a:solidFill>
                  <a:schemeClr val="tx1"/>
                </a:solidFill>
                <a:latin typeface="Calibri (Body)"/>
                <a:ea typeface="Calibri" panose="020F0502020204030204" pitchFamily="34" charset="0"/>
                <a:cs typeface="Times New Roman" panose="02020603050405020304" pitchFamily="18" charset="0"/>
              </a:rPr>
              <a:t>Amphi</a:t>
            </a:r>
            <a:r>
              <a:rPr lang="en-ZA" sz="2800" b="0" dirty="0">
                <a:solidFill>
                  <a:schemeClr val="tx1"/>
                </a:solidFill>
                <a:latin typeface="Calibri (Body)"/>
                <a:ea typeface="Calibri" panose="020F0502020204030204" pitchFamily="34" charset="0"/>
                <a:cs typeface="Times New Roman" panose="02020603050405020304" pitchFamily="18" charset="0"/>
              </a:rPr>
              <a:t> </a:t>
            </a:r>
            <a:r>
              <a:rPr lang="en-ZA" sz="2800" b="0" dirty="0" smtClean="0">
                <a:solidFill>
                  <a:schemeClr val="tx1"/>
                </a:solidFill>
                <a:latin typeface="Calibri (Body)"/>
                <a:ea typeface="Calibri" panose="020F0502020204030204" pitchFamily="34" charset="0"/>
                <a:cs typeface="Times New Roman" panose="02020603050405020304" pitchFamily="18" charset="0"/>
              </a:rPr>
              <a:t>Theatre - </a:t>
            </a:r>
            <a:r>
              <a:rPr lang="en-US" sz="2800" b="0" dirty="0" smtClean="0">
                <a:solidFill>
                  <a:schemeClr val="tx1"/>
                </a:solidFill>
                <a:latin typeface="Calibri (Body)"/>
                <a:ea typeface="Calibri" panose="020F0502020204030204" pitchFamily="34" charset="0"/>
                <a:cs typeface="Times New Roman" panose="02020603050405020304" pitchFamily="18" charset="0"/>
              </a:rPr>
              <a:t>the </a:t>
            </a:r>
            <a:r>
              <a:rPr lang="en-US" sz="2800" b="0" dirty="0">
                <a:solidFill>
                  <a:schemeClr val="tx1"/>
                </a:solidFill>
                <a:latin typeface="Calibri (Body)"/>
                <a:ea typeface="Calibri" panose="020F0502020204030204" pitchFamily="34" charset="0"/>
                <a:cs typeface="Times New Roman" panose="02020603050405020304" pitchFamily="18" charset="0"/>
              </a:rPr>
              <a:t>process </a:t>
            </a:r>
            <a:r>
              <a:rPr lang="en-US" sz="2800" b="0" dirty="0" smtClean="0">
                <a:solidFill>
                  <a:schemeClr val="tx1"/>
                </a:solidFill>
                <a:latin typeface="Calibri (Body)"/>
                <a:ea typeface="Calibri" panose="020F0502020204030204" pitchFamily="34" charset="0"/>
                <a:cs typeface="Times New Roman" panose="02020603050405020304" pitchFamily="18" charset="0"/>
              </a:rPr>
              <a:t>to make a payment was </a:t>
            </a:r>
            <a:r>
              <a:rPr lang="en-US" sz="2800" b="0" dirty="0">
                <a:solidFill>
                  <a:schemeClr val="tx1"/>
                </a:solidFill>
                <a:latin typeface="Calibri (Body)"/>
                <a:ea typeface="Calibri" panose="020F0502020204030204" pitchFamily="34" charset="0"/>
                <a:cs typeface="Times New Roman" panose="02020603050405020304" pitchFamily="18" charset="0"/>
              </a:rPr>
              <a:t>initiated in Quarter </a:t>
            </a:r>
            <a:r>
              <a:rPr lang="en-US" sz="2800" b="0" dirty="0" smtClean="0">
                <a:solidFill>
                  <a:schemeClr val="tx1"/>
                </a:solidFill>
                <a:latin typeface="Calibri (Body)"/>
                <a:ea typeface="Calibri" panose="020F0502020204030204" pitchFamily="34" charset="0"/>
                <a:cs typeface="Times New Roman" panose="02020603050405020304" pitchFamily="18" charset="0"/>
              </a:rPr>
              <a:t>2, however </a:t>
            </a:r>
            <a:r>
              <a:rPr lang="en-US" sz="2800" b="0" dirty="0">
                <a:solidFill>
                  <a:schemeClr val="tx1"/>
                </a:solidFill>
                <a:latin typeface="Calibri (Body)"/>
                <a:ea typeface="Calibri" panose="020F0502020204030204" pitchFamily="34" charset="0"/>
                <a:cs typeface="Times New Roman" panose="02020603050405020304" pitchFamily="18" charset="0"/>
              </a:rPr>
              <a:t>transfer documents were </a:t>
            </a:r>
            <a:r>
              <a:rPr lang="en-US" sz="2800" b="0" dirty="0" smtClean="0">
                <a:solidFill>
                  <a:schemeClr val="tx1"/>
                </a:solidFill>
                <a:latin typeface="Calibri (Body)"/>
                <a:ea typeface="Calibri" panose="020F0502020204030204" pitchFamily="34" charset="0"/>
                <a:cs typeface="Times New Roman" panose="02020603050405020304" pitchFamily="18" charset="0"/>
              </a:rPr>
              <a:t>finally </a:t>
            </a:r>
            <a:r>
              <a:rPr lang="en-US" sz="2800" b="0" dirty="0">
                <a:solidFill>
                  <a:schemeClr val="tx1"/>
                </a:solidFill>
                <a:latin typeface="Calibri (Body)"/>
                <a:ea typeface="Calibri" panose="020F0502020204030204" pitchFamily="34" charset="0"/>
                <a:cs typeface="Times New Roman" panose="02020603050405020304" pitchFamily="18" charset="0"/>
              </a:rPr>
              <a:t>signed in Q3</a:t>
            </a:r>
            <a:r>
              <a:rPr lang="en-US" sz="2800" b="0" dirty="0" smtClean="0">
                <a:solidFill>
                  <a:schemeClr val="tx1"/>
                </a:solidFill>
                <a:latin typeface="Calibri (Body)"/>
                <a:ea typeface="Calibri" panose="020F0502020204030204" pitchFamily="34" charset="0"/>
                <a:cs typeface="Times New Roman" panose="02020603050405020304" pitchFamily="18" charset="0"/>
              </a:rPr>
              <a:t>. The </a:t>
            </a:r>
            <a:r>
              <a:rPr lang="en-US" sz="2800" b="0" dirty="0">
                <a:solidFill>
                  <a:schemeClr val="tx1"/>
                </a:solidFill>
                <a:latin typeface="Calibri (Body)"/>
                <a:ea typeface="Calibri" panose="020F0502020204030204" pitchFamily="34" charset="0"/>
                <a:cs typeface="Times New Roman" panose="02020603050405020304" pitchFamily="18" charset="0"/>
              </a:rPr>
              <a:t>invoice for the balance was not received in Q2 due to the delays on site caused by </a:t>
            </a:r>
            <a:r>
              <a:rPr lang="en-US" sz="2800" b="0" dirty="0" smtClean="0">
                <a:solidFill>
                  <a:schemeClr val="tx1"/>
                </a:solidFill>
                <a:latin typeface="Calibri (Body)"/>
                <a:ea typeface="Calibri" panose="020F0502020204030204" pitchFamily="34" charset="0"/>
                <a:cs typeface="Times New Roman" panose="02020603050405020304" pitchFamily="18" charset="0"/>
              </a:rPr>
              <a:t>strikes.</a:t>
            </a:r>
          </a:p>
          <a:p>
            <a:pPr marL="685800" lvl="1">
              <a:lnSpc>
                <a:spcPct val="110000"/>
              </a:lnSpc>
              <a:spcBef>
                <a:spcPts val="0"/>
              </a:spcBef>
              <a:spcAft>
                <a:spcPts val="800"/>
              </a:spcAft>
              <a:buFont typeface="Wingdings" panose="05000000000000000000" pitchFamily="2" charset="2"/>
              <a:buChar char="v"/>
              <a:tabLst>
                <a:tab pos="457200" algn="l"/>
              </a:tabLst>
            </a:pPr>
            <a:r>
              <a:rPr lang="en-US" sz="2800" b="0" dirty="0">
                <a:solidFill>
                  <a:schemeClr val="tx1"/>
                </a:solidFill>
                <a:latin typeface="Calibri (Body)"/>
                <a:ea typeface="Calibri" panose="020F0502020204030204" pitchFamily="34" charset="0"/>
                <a:cs typeface="Times New Roman" panose="02020603050405020304" pitchFamily="18" charset="0"/>
              </a:rPr>
              <a:t>National Archives (HVAC) - </a:t>
            </a:r>
            <a:r>
              <a:rPr lang="en-US" sz="2800" b="0" dirty="0" smtClean="0">
                <a:solidFill>
                  <a:schemeClr val="tx1"/>
                </a:solidFill>
                <a:latin typeface="Calibri (Body)"/>
                <a:ea typeface="Calibri" panose="020F0502020204030204" pitchFamily="34" charset="0"/>
                <a:cs typeface="Times New Roman" panose="02020603050405020304" pitchFamily="18" charset="0"/>
              </a:rPr>
              <a:t>the </a:t>
            </a:r>
            <a:r>
              <a:rPr lang="en-US" sz="2800" b="0" dirty="0">
                <a:solidFill>
                  <a:schemeClr val="tx1"/>
                </a:solidFill>
                <a:latin typeface="Calibri (Body)"/>
                <a:ea typeface="Calibri" panose="020F0502020204030204" pitchFamily="34" charset="0"/>
                <a:cs typeface="Times New Roman" panose="02020603050405020304" pitchFamily="18" charset="0"/>
              </a:rPr>
              <a:t>outstanding invoices were not processed. The DPWI did not confirm the validity of the contract. The last Extension of </a:t>
            </a:r>
            <a:r>
              <a:rPr lang="en-US" sz="2800" b="0" dirty="0" smtClean="0">
                <a:solidFill>
                  <a:schemeClr val="tx1"/>
                </a:solidFill>
                <a:latin typeface="Calibri (Body)"/>
                <a:ea typeface="Calibri" panose="020F0502020204030204" pitchFamily="34" charset="0"/>
                <a:cs typeface="Times New Roman" panose="02020603050405020304" pitchFamily="18" charset="0"/>
              </a:rPr>
              <a:t>time </a:t>
            </a:r>
            <a:r>
              <a:rPr lang="en-US" sz="2800" b="0" dirty="0">
                <a:solidFill>
                  <a:schemeClr val="tx1"/>
                </a:solidFill>
                <a:latin typeface="Calibri (Body)"/>
                <a:ea typeface="Calibri" panose="020F0502020204030204" pitchFamily="34" charset="0"/>
                <a:cs typeface="Times New Roman" panose="02020603050405020304" pitchFamily="18" charset="0"/>
              </a:rPr>
              <a:t>expired in March 2018. </a:t>
            </a:r>
            <a:r>
              <a:rPr lang="en-US" sz="2800" b="0" dirty="0" smtClean="0">
                <a:solidFill>
                  <a:schemeClr val="tx1"/>
                </a:solidFill>
                <a:latin typeface="Calibri (Body)"/>
                <a:ea typeface="Calibri" panose="020F0502020204030204" pitchFamily="34" charset="0"/>
                <a:cs typeface="Times New Roman" panose="02020603050405020304" pitchFamily="18" charset="0"/>
              </a:rPr>
              <a:t> The </a:t>
            </a:r>
            <a:r>
              <a:rPr lang="en-US" sz="2800" b="0" dirty="0">
                <a:solidFill>
                  <a:schemeClr val="tx1"/>
                </a:solidFill>
                <a:latin typeface="Calibri (Body)"/>
                <a:ea typeface="Calibri" panose="020F0502020204030204" pitchFamily="34" charset="0"/>
                <a:cs typeface="Times New Roman" panose="02020603050405020304" pitchFamily="18" charset="0"/>
              </a:rPr>
              <a:t>DPWI also did not approve the assignment to the new contractor for the past 2 years. </a:t>
            </a:r>
            <a:endParaRPr lang="en-US" sz="2800" b="0" dirty="0" smtClean="0">
              <a:solidFill>
                <a:schemeClr val="tx1"/>
              </a:solidFill>
              <a:latin typeface="Calibri (Body)"/>
              <a:ea typeface="Calibri" panose="020F0502020204030204" pitchFamily="34" charset="0"/>
              <a:cs typeface="Times New Roman" panose="02020603050405020304" pitchFamily="18" charset="0"/>
            </a:endParaRPr>
          </a:p>
          <a:p>
            <a:pPr marL="685800" lvl="1">
              <a:lnSpc>
                <a:spcPct val="110000"/>
              </a:lnSpc>
              <a:spcBef>
                <a:spcPts val="0"/>
              </a:spcBef>
              <a:spcAft>
                <a:spcPts val="800"/>
              </a:spcAft>
              <a:buFont typeface="Wingdings" panose="05000000000000000000" pitchFamily="2" charset="2"/>
              <a:buChar char="v"/>
              <a:tabLst>
                <a:tab pos="457200" algn="l"/>
              </a:tabLst>
            </a:pPr>
            <a:r>
              <a:rPr lang="en-ZA" sz="2800" b="0" dirty="0">
                <a:solidFill>
                  <a:schemeClr val="tx1"/>
                </a:solidFill>
                <a:latin typeface="Calibri (Body)"/>
                <a:cs typeface="Calibri" panose="020F0502020204030204" pitchFamily="34" charset="0"/>
              </a:rPr>
              <a:t>National Archives (New Building</a:t>
            </a:r>
            <a:r>
              <a:rPr lang="en-ZA" sz="2800" b="0" dirty="0" smtClean="0">
                <a:solidFill>
                  <a:schemeClr val="tx1"/>
                </a:solidFill>
                <a:latin typeface="Calibri (Body)"/>
                <a:cs typeface="Calibri" panose="020F0502020204030204" pitchFamily="34" charset="0"/>
              </a:rPr>
              <a:t>) - </a:t>
            </a:r>
            <a:r>
              <a:rPr lang="en-US" sz="2800" b="0" dirty="0" smtClean="0">
                <a:solidFill>
                  <a:schemeClr val="tx1"/>
                </a:solidFill>
                <a:latin typeface="Calibri (Body)"/>
                <a:cs typeface="Calibri" panose="020F0502020204030204" pitchFamily="34" charset="0"/>
              </a:rPr>
              <a:t>the </a:t>
            </a:r>
            <a:r>
              <a:rPr lang="en-US" sz="2800" b="0" dirty="0">
                <a:solidFill>
                  <a:schemeClr val="tx1"/>
                </a:solidFill>
                <a:latin typeface="Calibri (Body)"/>
                <a:cs typeface="Calibri" panose="020F0502020204030204" pitchFamily="34" charset="0"/>
              </a:rPr>
              <a:t>tender for the appointment of a service provider to conduct a feasibility study for the new archives building closed on </a:t>
            </a:r>
            <a:r>
              <a:rPr lang="en-US" sz="2800" b="0" dirty="0" smtClean="0">
                <a:solidFill>
                  <a:schemeClr val="tx1"/>
                </a:solidFill>
                <a:latin typeface="Calibri (Body)"/>
                <a:cs typeface="Calibri" panose="020F0502020204030204" pitchFamily="34" charset="0"/>
              </a:rPr>
              <a:t>27 September 2021. </a:t>
            </a:r>
            <a:r>
              <a:rPr lang="en-US" sz="2800" b="0" dirty="0">
                <a:solidFill>
                  <a:schemeClr val="tx1"/>
                </a:solidFill>
                <a:latin typeface="Calibri (Body)"/>
                <a:cs typeface="Calibri" panose="020F0502020204030204" pitchFamily="34" charset="0"/>
              </a:rPr>
              <a:t>The Bid Evaluation Meeting is planned for the 10 </a:t>
            </a:r>
            <a:r>
              <a:rPr lang="en-US" sz="2800" b="0" dirty="0" smtClean="0">
                <a:solidFill>
                  <a:schemeClr val="tx1"/>
                </a:solidFill>
                <a:latin typeface="Calibri (Body)"/>
                <a:cs typeface="Calibri" panose="020F0502020204030204" pitchFamily="34" charset="0"/>
              </a:rPr>
              <a:t>November 2021. </a:t>
            </a:r>
          </a:p>
          <a:p>
            <a:pPr marL="0" lvl="0" indent="0">
              <a:lnSpc>
                <a:spcPct val="110000"/>
              </a:lnSpc>
              <a:spcBef>
                <a:spcPts val="0"/>
              </a:spcBef>
              <a:spcAft>
                <a:spcPts val="800"/>
              </a:spcAft>
              <a:buNone/>
              <a:tabLst>
                <a:tab pos="457200" algn="l"/>
              </a:tabLst>
            </a:pPr>
            <a:endParaRPr lang="en-US" sz="2800" b="0" dirty="0">
              <a:solidFill>
                <a:schemeClr val="tx1"/>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2800" dirty="0">
                <a:solidFill>
                  <a:schemeClr val="tx1"/>
                </a:solidFill>
                <a:latin typeface="Calibri (Body)"/>
                <a:ea typeface="Calibri" panose="020F0502020204030204" pitchFamily="34" charset="0"/>
                <a:cs typeface="Times New Roman" panose="02020603050405020304" pitchFamily="18" charset="0"/>
              </a:rPr>
              <a:t>Software and other intangible assets</a:t>
            </a:r>
          </a:p>
          <a:p>
            <a:pPr marL="0" indent="0" algn="just">
              <a:spcBef>
                <a:spcPts val="0"/>
              </a:spcBef>
              <a:spcAft>
                <a:spcPts val="800"/>
              </a:spcAft>
              <a:buNone/>
              <a:tabLst>
                <a:tab pos="457200" algn="l"/>
              </a:tabLst>
            </a:pPr>
            <a:r>
              <a:rPr lang="en-ZA" sz="2800" b="0" dirty="0">
                <a:solidFill>
                  <a:schemeClr val="tx1"/>
                </a:solidFill>
                <a:latin typeface="Calibri (Body)"/>
                <a:ea typeface="Calibri" panose="020F0502020204030204" pitchFamily="34" charset="0"/>
                <a:cs typeface="Times New Roman" panose="02020603050405020304" pitchFamily="18" charset="0"/>
              </a:rPr>
              <a:t>	An expenditure of </a:t>
            </a:r>
            <a:r>
              <a:rPr lang="en-ZA" sz="2800" dirty="0" smtClean="0">
                <a:solidFill>
                  <a:schemeClr val="tx1"/>
                </a:solidFill>
                <a:latin typeface="Calibri (Body)"/>
                <a:ea typeface="Calibri" panose="020F0502020204030204" pitchFamily="34" charset="0"/>
                <a:cs typeface="Times New Roman" panose="02020603050405020304" pitchFamily="18" charset="0"/>
              </a:rPr>
              <a:t>R267 </a:t>
            </a:r>
            <a:r>
              <a:rPr lang="en-ZA" sz="2800" dirty="0">
                <a:solidFill>
                  <a:schemeClr val="tx1"/>
                </a:solidFill>
                <a:latin typeface="Calibri (Body)"/>
                <a:ea typeface="Calibri" panose="020F0502020204030204" pitchFamily="34" charset="0"/>
                <a:cs typeface="Times New Roman" panose="02020603050405020304" pitchFamily="18" charset="0"/>
              </a:rPr>
              <a:t>thousands </a:t>
            </a:r>
            <a:r>
              <a:rPr lang="en-ZA" sz="2800" b="0" dirty="0" smtClean="0">
                <a:solidFill>
                  <a:schemeClr val="tx1"/>
                </a:solidFill>
                <a:latin typeface="Calibri (Body)"/>
                <a:ea typeface="Calibri" panose="020F0502020204030204" pitchFamily="34" charset="0"/>
                <a:cs typeface="Times New Roman" panose="02020603050405020304" pitchFamily="18" charset="0"/>
              </a:rPr>
              <a:t>was incurred </a:t>
            </a:r>
            <a:r>
              <a:rPr lang="en-ZA" sz="2800" b="0" dirty="0">
                <a:solidFill>
                  <a:schemeClr val="tx1"/>
                </a:solidFill>
              </a:rPr>
              <a:t>for the development of a Grants </a:t>
            </a:r>
            <a:r>
              <a:rPr lang="en-ZA" sz="2800" b="0" dirty="0" smtClean="0">
                <a:solidFill>
                  <a:schemeClr val="tx1"/>
                </a:solidFill>
              </a:rPr>
              <a:t>Management </a:t>
            </a:r>
            <a:r>
              <a:rPr lang="en-ZA" sz="2800" b="0" dirty="0">
                <a:solidFill>
                  <a:schemeClr val="tx1"/>
                </a:solidFill>
              </a:rPr>
              <a:t>System </a:t>
            </a:r>
            <a:r>
              <a:rPr lang="en-ZA" sz="2800" b="0" dirty="0">
                <a:solidFill>
                  <a:schemeClr val="tx1"/>
                </a:solidFill>
                <a:latin typeface="Calibri (Body)"/>
                <a:ea typeface="Calibri" panose="020F0502020204030204" pitchFamily="34" charset="0"/>
                <a:cs typeface="Times New Roman" panose="02020603050405020304" pitchFamily="18" charset="0"/>
              </a:rPr>
              <a:t>against the </a:t>
            </a:r>
            <a:r>
              <a:rPr lang="en-ZA" sz="2800" b="0" dirty="0" smtClean="0">
                <a:solidFill>
                  <a:schemeClr val="tx1"/>
                </a:solidFill>
                <a:latin typeface="Calibri (Body)"/>
                <a:ea typeface="Calibri" panose="020F0502020204030204" pitchFamily="34" charset="0"/>
                <a:cs typeface="Times New Roman" panose="02020603050405020304" pitchFamily="18" charset="0"/>
              </a:rPr>
              <a:t>	zero </a:t>
            </a:r>
            <a:r>
              <a:rPr lang="en-ZA" sz="2800" b="0" dirty="0">
                <a:solidFill>
                  <a:schemeClr val="tx1"/>
                </a:solidFill>
                <a:latin typeface="Calibri (Body)"/>
                <a:ea typeface="Calibri" panose="020F0502020204030204" pitchFamily="34" charset="0"/>
                <a:cs typeface="Times New Roman" panose="02020603050405020304" pitchFamily="18" charset="0"/>
              </a:rPr>
              <a:t>budget, </a:t>
            </a:r>
            <a:r>
              <a:rPr lang="en-ZA" sz="2800" b="0" dirty="0" smtClean="0">
                <a:solidFill>
                  <a:schemeClr val="tx1"/>
                </a:solidFill>
                <a:latin typeface="Calibri (Body)"/>
                <a:ea typeface="Calibri" panose="020F0502020204030204" pitchFamily="34" charset="0"/>
                <a:cs typeface="Times New Roman" panose="02020603050405020304" pitchFamily="18" charset="0"/>
              </a:rPr>
              <a:t>compared </a:t>
            </a:r>
            <a:r>
              <a:rPr lang="en-ZA" sz="2800" b="0" dirty="0">
                <a:solidFill>
                  <a:schemeClr val="tx1"/>
                </a:solidFill>
                <a:latin typeface="Calibri (Body)"/>
                <a:ea typeface="Calibri" panose="020F0502020204030204" pitchFamily="34" charset="0"/>
                <a:cs typeface="Times New Roman" panose="02020603050405020304" pitchFamily="18" charset="0"/>
              </a:rPr>
              <a:t>to the same time in the </a:t>
            </a:r>
            <a:r>
              <a:rPr lang="en-ZA" sz="2800" b="0" dirty="0" smtClean="0">
                <a:solidFill>
                  <a:schemeClr val="tx1"/>
                </a:solidFill>
                <a:latin typeface="Calibri (Body)"/>
                <a:ea typeface="Calibri" panose="020F0502020204030204" pitchFamily="34" charset="0"/>
                <a:cs typeface="Times New Roman" panose="02020603050405020304" pitchFamily="18" charset="0"/>
              </a:rPr>
              <a:t>prior financial </a:t>
            </a:r>
            <a:r>
              <a:rPr lang="en-ZA" sz="2800" b="0" dirty="0">
                <a:solidFill>
                  <a:schemeClr val="tx1"/>
                </a:solidFill>
                <a:latin typeface="Calibri (Body)"/>
                <a:ea typeface="Calibri" panose="020F0502020204030204" pitchFamily="34" charset="0"/>
                <a:cs typeface="Times New Roman" panose="02020603050405020304" pitchFamily="18" charset="0"/>
              </a:rPr>
              <a:t>year where there was no expenditure incurred. </a:t>
            </a:r>
          </a:p>
          <a:p>
            <a:pPr marL="0" indent="0" algn="just">
              <a:spcBef>
                <a:spcPts val="0"/>
              </a:spcBef>
              <a:spcAft>
                <a:spcPts val="800"/>
              </a:spcAft>
              <a:buNone/>
              <a:tabLst>
                <a:tab pos="457200" algn="l"/>
              </a:tabLst>
            </a:pPr>
            <a:endParaRPr lang="en-US" sz="2800" b="0" dirty="0">
              <a:solidFill>
                <a:schemeClr val="tx1"/>
              </a:solidFill>
              <a:latin typeface="Calibri (Body)"/>
              <a:ea typeface="Calibri" panose="020F0502020204030204" pitchFamily="34" charset="0"/>
              <a:cs typeface="Times New Roman" panose="02020603050405020304" pitchFamily="18" charset="0"/>
            </a:endParaRPr>
          </a:p>
          <a:p>
            <a:pPr lvl="0" algn="just">
              <a:lnSpc>
                <a:spcPct val="110000"/>
              </a:lnSpc>
              <a:spcBef>
                <a:spcPts val="0"/>
              </a:spcBef>
              <a:spcAft>
                <a:spcPts val="800"/>
              </a:spcAft>
              <a:buFont typeface="Wingdings" panose="05000000000000000000" pitchFamily="2" charset="2"/>
              <a:buChar char="q"/>
              <a:tabLst>
                <a:tab pos="457200" algn="l"/>
              </a:tabLst>
            </a:pPr>
            <a:r>
              <a:rPr lang="en-ZA" sz="2800" dirty="0">
                <a:solidFill>
                  <a:schemeClr val="tx1"/>
                </a:solidFill>
                <a:latin typeface="Calibri (Body)"/>
                <a:ea typeface="Calibri" panose="020F0502020204030204" pitchFamily="34" charset="0"/>
                <a:cs typeface="Times New Roman" panose="02020603050405020304" pitchFamily="18" charset="0"/>
              </a:rPr>
              <a:t>Payments for financial assets </a:t>
            </a:r>
          </a:p>
          <a:p>
            <a:pPr marL="400050" lvl="1" indent="0" algn="just">
              <a:lnSpc>
                <a:spcPct val="110000"/>
              </a:lnSpc>
              <a:spcBef>
                <a:spcPts val="0"/>
              </a:spcBef>
              <a:spcAft>
                <a:spcPts val="800"/>
              </a:spcAft>
              <a:buNone/>
              <a:tabLst>
                <a:tab pos="457200" algn="l"/>
              </a:tabLst>
            </a:pPr>
            <a:r>
              <a:rPr lang="en-ZA" sz="2800" b="0" dirty="0" smtClean="0">
                <a:solidFill>
                  <a:schemeClr val="tx1"/>
                </a:solidFill>
                <a:latin typeface="Calibri (Body)"/>
                <a:ea typeface="Calibri" panose="020F0502020204030204" pitchFamily="34" charset="0"/>
                <a:cs typeface="Times New Roman" panose="02020603050405020304" pitchFamily="18" charset="0"/>
              </a:rPr>
              <a:t>An </a:t>
            </a:r>
            <a:r>
              <a:rPr lang="en-ZA" sz="2800" b="0" dirty="0">
                <a:solidFill>
                  <a:schemeClr val="tx1"/>
                </a:solidFill>
                <a:latin typeface="Calibri (Body)"/>
                <a:ea typeface="Calibri" panose="020F0502020204030204" pitchFamily="34" charset="0"/>
                <a:cs typeface="Times New Roman" panose="02020603050405020304" pitchFamily="18" charset="0"/>
              </a:rPr>
              <a:t>expenditure of </a:t>
            </a:r>
            <a:r>
              <a:rPr lang="en-ZA" sz="2800" dirty="0" smtClean="0">
                <a:solidFill>
                  <a:schemeClr val="tx1"/>
                </a:solidFill>
                <a:latin typeface="Calibri (Body)"/>
                <a:ea typeface="Calibri" panose="020F0502020204030204" pitchFamily="34" charset="0"/>
                <a:cs typeface="Times New Roman" panose="02020603050405020304" pitchFamily="18" charset="0"/>
              </a:rPr>
              <a:t>R25 </a:t>
            </a:r>
            <a:r>
              <a:rPr lang="en-ZA" sz="2800" dirty="0">
                <a:solidFill>
                  <a:schemeClr val="tx1"/>
                </a:solidFill>
                <a:latin typeface="Calibri (Body)"/>
                <a:ea typeface="Calibri" panose="020F0502020204030204" pitchFamily="34" charset="0"/>
                <a:cs typeface="Times New Roman" panose="02020603050405020304" pitchFamily="18" charset="0"/>
              </a:rPr>
              <a:t>thousand </a:t>
            </a:r>
            <a:r>
              <a:rPr lang="en-ZA" sz="2800" b="0" dirty="0">
                <a:solidFill>
                  <a:schemeClr val="tx1"/>
                </a:solidFill>
                <a:latin typeface="Calibri (Body)"/>
                <a:ea typeface="Calibri" panose="020F0502020204030204" pitchFamily="34" charset="0"/>
                <a:cs typeface="Times New Roman" panose="02020603050405020304" pitchFamily="18" charset="0"/>
              </a:rPr>
              <a:t>was incurred</a:t>
            </a:r>
            <a:r>
              <a:rPr lang="en-ZA" sz="2800" dirty="0">
                <a:solidFill>
                  <a:schemeClr val="tx1"/>
                </a:solidFill>
                <a:latin typeface="Calibri (Body)"/>
                <a:ea typeface="Calibri" panose="020F0502020204030204" pitchFamily="34" charset="0"/>
                <a:cs typeface="Times New Roman" panose="02020603050405020304" pitchFamily="18" charset="0"/>
              </a:rPr>
              <a:t> </a:t>
            </a:r>
            <a:r>
              <a:rPr lang="en-ZA" sz="2800" b="0" dirty="0">
                <a:solidFill>
                  <a:schemeClr val="tx1"/>
                </a:solidFill>
                <a:latin typeface="Calibri (Body)"/>
                <a:ea typeface="Calibri" panose="020F0502020204030204" pitchFamily="34" charset="0"/>
                <a:cs typeface="Times New Roman" panose="02020603050405020304" pitchFamily="18" charset="0"/>
              </a:rPr>
              <a:t>versus </a:t>
            </a:r>
            <a:r>
              <a:rPr lang="en-ZA" sz="2800" b="0" dirty="0" smtClean="0">
                <a:solidFill>
                  <a:schemeClr val="tx1"/>
                </a:solidFill>
                <a:latin typeface="Calibri (Body)"/>
                <a:ea typeface="Calibri" panose="020F0502020204030204" pitchFamily="34" charset="0"/>
                <a:cs typeface="Times New Roman" panose="02020603050405020304" pitchFamily="18" charset="0"/>
              </a:rPr>
              <a:t>zero budget. Compared </a:t>
            </a:r>
            <a:r>
              <a:rPr lang="en-ZA" sz="2800" b="0" dirty="0">
                <a:solidFill>
                  <a:schemeClr val="tx1"/>
                </a:solidFill>
                <a:latin typeface="Calibri (Body)"/>
                <a:ea typeface="Calibri" panose="020F0502020204030204" pitchFamily="34" charset="0"/>
                <a:cs typeface="Times New Roman" panose="02020603050405020304" pitchFamily="18" charset="0"/>
              </a:rPr>
              <a:t>to the </a:t>
            </a:r>
            <a:r>
              <a:rPr lang="en-ZA" sz="2800" b="0" dirty="0" smtClean="0">
                <a:solidFill>
                  <a:schemeClr val="tx1"/>
                </a:solidFill>
                <a:latin typeface="Calibri (Body)"/>
                <a:ea typeface="Calibri" panose="020F0502020204030204" pitchFamily="34" charset="0"/>
                <a:cs typeface="Times New Roman" panose="02020603050405020304" pitchFamily="18" charset="0"/>
              </a:rPr>
              <a:t>same </a:t>
            </a:r>
            <a:r>
              <a:rPr lang="en-ZA" sz="2800" b="0" dirty="0">
                <a:solidFill>
                  <a:schemeClr val="tx1"/>
                </a:solidFill>
                <a:latin typeface="Calibri (Body)"/>
                <a:ea typeface="Calibri" panose="020F0502020204030204" pitchFamily="34" charset="0"/>
                <a:cs typeface="Times New Roman" panose="02020603050405020304" pitchFamily="18" charset="0"/>
              </a:rPr>
              <a:t>period in the prior financial year an expenditure of </a:t>
            </a:r>
            <a:r>
              <a:rPr lang="en-ZA" sz="2800" dirty="0" smtClean="0">
                <a:solidFill>
                  <a:schemeClr val="tx1"/>
                </a:solidFill>
                <a:latin typeface="Calibri (Body)"/>
                <a:ea typeface="Calibri" panose="020F0502020204030204" pitchFamily="34" charset="0"/>
                <a:cs typeface="Times New Roman" panose="02020603050405020304" pitchFamily="18" charset="0"/>
              </a:rPr>
              <a:t>R14 </a:t>
            </a:r>
            <a:r>
              <a:rPr lang="en-ZA" sz="2800" dirty="0">
                <a:solidFill>
                  <a:schemeClr val="tx1"/>
                </a:solidFill>
                <a:latin typeface="Calibri (Body)"/>
                <a:ea typeface="Calibri" panose="020F0502020204030204" pitchFamily="34" charset="0"/>
                <a:cs typeface="Times New Roman" panose="02020603050405020304" pitchFamily="18" charset="0"/>
              </a:rPr>
              <a:t>thousand </a:t>
            </a:r>
            <a:r>
              <a:rPr lang="en-ZA" sz="2800" b="0" dirty="0" smtClean="0">
                <a:solidFill>
                  <a:schemeClr val="tx1"/>
                </a:solidFill>
                <a:latin typeface="Calibri (Body)"/>
                <a:ea typeface="Calibri" panose="020F0502020204030204" pitchFamily="34" charset="0"/>
                <a:cs typeface="Times New Roman" panose="02020603050405020304" pitchFamily="18" charset="0"/>
              </a:rPr>
              <a:t>was incurred. With the relaxation of lockdown restrictions resulted to open travel, this led to an increase in damages </a:t>
            </a:r>
            <a:r>
              <a:rPr lang="en-ZA" sz="2800" b="0" dirty="0">
                <a:solidFill>
                  <a:schemeClr val="tx1"/>
                </a:solidFill>
                <a:latin typeface="Calibri (Body)"/>
                <a:ea typeface="Calibri" panose="020F0502020204030204" pitchFamily="34" charset="0"/>
                <a:cs typeface="Times New Roman" panose="02020603050405020304" pitchFamily="18" charset="0"/>
              </a:rPr>
              <a:t>on </a:t>
            </a:r>
            <a:r>
              <a:rPr lang="en-ZA" sz="2800" b="0" dirty="0" smtClean="0">
                <a:solidFill>
                  <a:schemeClr val="tx1"/>
                </a:solidFill>
                <a:latin typeface="Calibri (Body)"/>
                <a:ea typeface="Calibri" panose="020F0502020204030204" pitchFamily="34" charset="0"/>
                <a:cs typeface="Times New Roman" panose="02020603050405020304" pitchFamily="18" charset="0"/>
              </a:rPr>
              <a:t>rented </a:t>
            </a:r>
            <a:r>
              <a:rPr lang="en-ZA" sz="2800" b="0" dirty="0">
                <a:solidFill>
                  <a:schemeClr val="tx1"/>
                </a:solidFill>
                <a:latin typeface="Calibri (Body)"/>
                <a:ea typeface="Calibri" panose="020F0502020204030204" pitchFamily="34" charset="0"/>
                <a:cs typeface="Times New Roman" panose="02020603050405020304" pitchFamily="18" charset="0"/>
              </a:rPr>
              <a:t>vehicles </a:t>
            </a:r>
            <a:r>
              <a:rPr lang="en-ZA" sz="2800" b="0" dirty="0" smtClean="0">
                <a:solidFill>
                  <a:schemeClr val="tx1"/>
                </a:solidFill>
                <a:latin typeface="Calibri (Body)"/>
                <a:ea typeface="Calibri" panose="020F0502020204030204" pitchFamily="34" charset="0"/>
                <a:cs typeface="Times New Roman" panose="02020603050405020304" pitchFamily="18" charset="0"/>
              </a:rPr>
              <a:t> and therefore increase in write-off in the current year.</a:t>
            </a:r>
            <a:endParaRPr lang="en-US" sz="2800" b="0" dirty="0">
              <a:solidFill>
                <a:schemeClr val="tx1"/>
              </a:solidFill>
              <a:latin typeface="Calibri (Body)"/>
              <a:ea typeface="Calibri" panose="020F0502020204030204" pitchFamily="34" charset="0"/>
              <a:cs typeface="Times New Roman" panose="02020603050405020304" pitchFamily="18" charset="0"/>
            </a:endParaRPr>
          </a:p>
          <a:p>
            <a:pPr marL="0" indent="0" algn="just">
              <a:spcBef>
                <a:spcPts val="0"/>
              </a:spcBef>
              <a:spcAft>
                <a:spcPts val="800"/>
              </a:spcAft>
              <a:buNone/>
              <a:tabLst>
                <a:tab pos="457200" algn="l"/>
              </a:tabLst>
            </a:pPr>
            <a:endParaRPr lang="en-ZA" b="0" dirty="0">
              <a:solidFill>
                <a:schemeClr val="tx1"/>
              </a:solidFill>
              <a:latin typeface="Calibri (Body)"/>
              <a:ea typeface="Calibri" panose="020F0502020204030204" pitchFamily="34" charset="0"/>
              <a:cs typeface="Times New Roman" panose="02020603050405020304" pitchFamily="18" charset="0"/>
            </a:endParaRPr>
          </a:p>
          <a:p>
            <a:pPr marL="0" lvl="0" indent="0">
              <a:lnSpc>
                <a:spcPct val="110000"/>
              </a:lnSpc>
              <a:spcBef>
                <a:spcPts val="0"/>
              </a:spcBef>
              <a:spcAft>
                <a:spcPts val="800"/>
              </a:spcAft>
              <a:buNone/>
              <a:tabLst>
                <a:tab pos="457200" algn="l"/>
              </a:tabLst>
            </a:pPr>
            <a:endParaRPr lang="en-ZA" b="0" dirty="0">
              <a:solidFill>
                <a:schemeClr val="tx1"/>
              </a:solidFill>
              <a:latin typeface="Calibri (Body)"/>
              <a:ea typeface="Calibri" panose="020F0502020204030204" pitchFamily="34" charset="0"/>
              <a:cs typeface="Times New Roman" panose="02020603050405020304" pitchFamily="18" charset="0"/>
            </a:endParaRPr>
          </a:p>
          <a:p>
            <a:pPr marL="0" lvl="0" indent="0">
              <a:lnSpc>
                <a:spcPct val="110000"/>
              </a:lnSpc>
              <a:spcBef>
                <a:spcPts val="0"/>
              </a:spcBef>
              <a:spcAft>
                <a:spcPts val="800"/>
              </a:spcAft>
              <a:buNone/>
              <a:tabLst>
                <a:tab pos="457200" algn="l"/>
              </a:tabLst>
            </a:pPr>
            <a:endParaRPr lang="en-US" b="0" dirty="0">
              <a:solidFill>
                <a:srgbClr val="FF0000"/>
              </a:solidFill>
              <a:effectLst/>
              <a:latin typeface="Calibri (Body)"/>
              <a:ea typeface="Calibri" panose="020F0502020204030204" pitchFamily="34" charset="0"/>
              <a:cs typeface="Times New Roman" panose="02020603050405020304" pitchFamily="18" charset="0"/>
            </a:endParaRPr>
          </a:p>
        </p:txBody>
      </p:sp>
      <p:sp>
        <p:nvSpPr>
          <p:cNvPr id="7" name="Slide Number Placeholder 3"/>
          <p:cNvSpPr>
            <a:spLocks noGrp="1"/>
          </p:cNvSpPr>
          <p:nvPr>
            <p:ph type="sldNum" sz="quarter" idx="4"/>
          </p:nvPr>
        </p:nvSpPr>
        <p:spPr>
          <a:xfrm>
            <a:off x="8172400" y="6165304"/>
            <a:ext cx="514400" cy="365125"/>
          </a:xfrm>
        </p:spPr>
        <p:txBody>
          <a:bodyPr/>
          <a:lstStyle/>
          <a:p>
            <a:r>
              <a:rPr lang="en-ZA" sz="1000" b="1" dirty="0" smtClean="0"/>
              <a:t>10</a:t>
            </a:r>
          </a:p>
        </p:txBody>
      </p:sp>
      <p:graphicFrame>
        <p:nvGraphicFramePr>
          <p:cNvPr id="2" name="Table 1"/>
          <p:cNvGraphicFramePr>
            <a:graphicFrameLocks noGrp="1"/>
          </p:cNvGraphicFramePr>
          <p:nvPr>
            <p:extLst/>
          </p:nvPr>
        </p:nvGraphicFramePr>
        <p:xfrm>
          <a:off x="2555775" y="980728"/>
          <a:ext cx="1728192" cy="360040"/>
        </p:xfrm>
        <a:graphic>
          <a:graphicData uri="http://schemas.openxmlformats.org/drawingml/2006/table">
            <a:tbl>
              <a:tblPr>
                <a:tableStyleId>{5C22544A-7EE6-4342-B048-85BDC9FD1C3A}</a:tableStyleId>
              </a:tblPr>
              <a:tblGrid>
                <a:gridCol w="576064">
                  <a:extLst>
                    <a:ext uri="{9D8B030D-6E8A-4147-A177-3AD203B41FA5}">
                      <a16:colId xmlns:a16="http://schemas.microsoft.com/office/drawing/2014/main" xmlns="" val="3648027274"/>
                    </a:ext>
                  </a:extLst>
                </a:gridCol>
                <a:gridCol w="576064">
                  <a:extLst>
                    <a:ext uri="{9D8B030D-6E8A-4147-A177-3AD203B41FA5}">
                      <a16:colId xmlns:a16="http://schemas.microsoft.com/office/drawing/2014/main" xmlns="" val="2892823216"/>
                    </a:ext>
                  </a:extLst>
                </a:gridCol>
                <a:gridCol w="576064">
                  <a:extLst>
                    <a:ext uri="{9D8B030D-6E8A-4147-A177-3AD203B41FA5}">
                      <a16:colId xmlns:a16="http://schemas.microsoft.com/office/drawing/2014/main" xmlns="" val="2666137234"/>
                    </a:ext>
                  </a:extLst>
                </a:gridCol>
              </a:tblGrid>
              <a:tr h="171775">
                <a:tc>
                  <a:txBody>
                    <a:bodyPr/>
                    <a:lstStyle/>
                    <a:p>
                      <a:pPr algn="ctr" fontAlgn="b"/>
                      <a:r>
                        <a:rPr lang="en-US" sz="1000" b="1" u="none" strike="noStrike" dirty="0" smtClean="0">
                          <a:effectLst/>
                        </a:rPr>
                        <a:t>Projected</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Actual</a:t>
                      </a:r>
                      <a:endParaRPr lang="en-US" sz="1000" b="1"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1" u="none" strike="noStrike" dirty="0">
                          <a:effectLst/>
                        </a:rPr>
                        <a:t>Difference</a:t>
                      </a:r>
                      <a:endParaRPr lang="en-US" sz="1000" b="1"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087188020"/>
                  </a:ext>
                </a:extLst>
              </a:tr>
              <a:tr h="188265">
                <a:tc>
                  <a:txBody>
                    <a:bodyPr/>
                    <a:lstStyle/>
                    <a:p>
                      <a:pPr algn="ctr" fontAlgn="b"/>
                      <a:r>
                        <a:rPr lang="en-US" sz="1100" u="none" strike="noStrike" dirty="0">
                          <a:effectLst/>
                        </a:rPr>
                        <a:t>68.9%</a:t>
                      </a:r>
                      <a:endParaRPr lang="en-US"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0.7%</a:t>
                      </a:r>
                      <a:endParaRPr lang="en-US" sz="1100" b="0" i="1"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100" u="none" strike="noStrike" dirty="0">
                          <a:effectLst/>
                        </a:rPr>
                        <a:t>-68.2%</a:t>
                      </a:r>
                      <a:endParaRPr lang="en-US" sz="1100" b="0" i="1"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887811501"/>
                  </a:ext>
                </a:extLst>
              </a:tr>
            </a:tbl>
          </a:graphicData>
        </a:graphic>
      </p:graphicFrame>
    </p:spTree>
    <p:extLst>
      <p:ext uri="{BB962C8B-B14F-4D97-AF65-F5344CB8AC3E}">
        <p14:creationId xmlns:p14="http://schemas.microsoft.com/office/powerpoint/2010/main" xmlns="" val="1667616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78137" y="980728"/>
            <a:ext cx="8229600" cy="4824536"/>
          </a:xfrm>
        </p:spPr>
        <p:txBody>
          <a:bodyPr>
            <a:noAutofit/>
          </a:bodyPr>
          <a:lstStyle/>
          <a:p>
            <a:pPr lvl="0" algn="ctr" defTabSz="457200" eaLnBrk="0" fontAlgn="base" hangingPunct="0">
              <a:spcBef>
                <a:spcPct val="20000"/>
              </a:spcBef>
              <a:spcAft>
                <a:spcPct val="0"/>
              </a:spcAft>
              <a:defRPr/>
            </a:pPr>
            <a:r>
              <a:rPr lang="en-ZA" cap="all" dirty="0">
                <a:solidFill>
                  <a:schemeClr val="accent6"/>
                </a:solidFill>
                <a:latin typeface="Calibri"/>
                <a:ea typeface="+mn-ea"/>
              </a:rPr>
              <a:t/>
            </a:r>
            <a:br>
              <a:rPr lang="en-ZA" cap="all" dirty="0">
                <a:solidFill>
                  <a:schemeClr val="accent6"/>
                </a:solidFill>
                <a:latin typeface="Calibri"/>
                <a:ea typeface="+mn-ea"/>
              </a:rPr>
            </a:br>
            <a:r>
              <a:rPr lang="en-ZA" cap="all" dirty="0">
                <a:solidFill>
                  <a:schemeClr val="accent6"/>
                </a:solidFill>
                <a:latin typeface="Calibri"/>
                <a:ea typeface="+mn-ea"/>
              </a:rPr>
              <a:t/>
            </a:r>
            <a:br>
              <a:rPr lang="en-ZA" cap="all" dirty="0">
                <a:solidFill>
                  <a:schemeClr val="accent6"/>
                </a:solidFill>
                <a:latin typeface="Calibri"/>
                <a:ea typeface="+mn-ea"/>
              </a:rPr>
            </a:br>
            <a:r>
              <a:rPr lang="en-ZA" cap="all" dirty="0">
                <a:solidFill>
                  <a:schemeClr val="accent6"/>
                </a:solidFill>
                <a:latin typeface="Calibri"/>
                <a:ea typeface="+mn-ea"/>
              </a:rPr>
              <a:t/>
            </a:r>
            <a:br>
              <a:rPr lang="en-ZA" cap="all" dirty="0">
                <a:solidFill>
                  <a:schemeClr val="accent6"/>
                </a:solidFill>
                <a:latin typeface="Calibri"/>
                <a:ea typeface="+mn-ea"/>
              </a:rPr>
            </a:br>
            <a:r>
              <a:rPr lang="en-ZA" cap="all" dirty="0">
                <a:solidFill>
                  <a:schemeClr val="accent6"/>
                </a:solidFill>
                <a:latin typeface="Calibri"/>
                <a:ea typeface="+mn-ea"/>
              </a:rPr>
              <a:t>Performance overview</a:t>
            </a: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rgbClr val="F79646">
                    <a:lumMod val="50000"/>
                  </a:srgbClr>
                </a:solidFill>
                <a:latin typeface="Calibri"/>
                <a:ea typeface="+mn-ea"/>
              </a:rPr>
              <a:t/>
            </a:r>
            <a:br>
              <a:rPr lang="en-ZA" cap="all" dirty="0">
                <a:solidFill>
                  <a:srgbClr val="F79646">
                    <a:lumMod val="50000"/>
                  </a:srgbClr>
                </a:solidFill>
                <a:latin typeface="Calibri"/>
                <a:ea typeface="+mn-ea"/>
              </a:rPr>
            </a:br>
            <a:r>
              <a:rPr lang="en-ZA" cap="all" dirty="0">
                <a:solidFill>
                  <a:schemeClr val="tx1"/>
                </a:solidFill>
                <a:latin typeface="Calibri"/>
                <a:ea typeface="+mn-ea"/>
              </a:rPr>
              <a:t>                                                              </a:t>
            </a:r>
            <a:r>
              <a:rPr lang="en-ZA" sz="1800" cap="all" dirty="0">
                <a:solidFill>
                  <a:schemeClr val="tx1"/>
                </a:solidFill>
                <a:latin typeface="Calibri"/>
                <a:ea typeface="+mn-ea"/>
              </a:rPr>
              <a:t> </a:t>
            </a:r>
            <a:endParaRPr lang="en-US" sz="1800" dirty="0">
              <a:solidFill>
                <a:schemeClr val="tx1"/>
              </a:solidFill>
            </a:endParaRPr>
          </a:p>
        </p:txBody>
      </p:sp>
    </p:spTree>
    <p:extLst>
      <p:ext uri="{BB962C8B-B14F-4D97-AF65-F5344CB8AC3E}">
        <p14:creationId xmlns:p14="http://schemas.microsoft.com/office/powerpoint/2010/main" xmlns="" val="9461857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07506" y="1988840"/>
          <a:ext cx="8784975" cy="2808312"/>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808312">
                <a:tc>
                  <a:txBody>
                    <a:bodyPr/>
                    <a:lstStyle/>
                    <a:p>
                      <a:pPr algn="ctr" rtl="0" fontAlgn="ctr"/>
                      <a:endParaRPr lang="en-ZA" sz="1600" b="1" i="0" u="none" strike="noStrike" dirty="0" smtClean="0">
                        <a:solidFill>
                          <a:srgbClr val="FFFFFF"/>
                        </a:solidFill>
                        <a:effectLst/>
                        <a:latin typeface="+mn-lt"/>
                        <a:cs typeface="Arial" pitchFamily="34" charset="0"/>
                      </a:endParaRPr>
                    </a:p>
                    <a:p>
                      <a:pPr algn="ctr" rtl="0" fontAlgn="ctr"/>
                      <a:endParaRPr lang="en-ZA" sz="1600" b="1" i="0" u="none" strike="noStrike" dirty="0" smtClean="0">
                        <a:solidFill>
                          <a:srgbClr val="FFFFFF"/>
                        </a:solidFill>
                        <a:effectLst/>
                        <a:latin typeface="+mn-lt"/>
                        <a:cs typeface="Arial" pitchFamily="34" charset="0"/>
                      </a:endParaRPr>
                    </a:p>
                    <a:p>
                      <a:pPr algn="ctr" rtl="0" fontAlgn="ctr"/>
                      <a:r>
                        <a:rPr lang="en-ZA" sz="2800" b="1" i="0" u="none" strike="noStrike" dirty="0" smtClean="0">
                          <a:solidFill>
                            <a:srgbClr val="FFFFFF"/>
                          </a:solidFill>
                          <a:effectLst/>
                          <a:latin typeface="+mn-lt"/>
                          <a:cs typeface="Arial" pitchFamily="34" charset="0"/>
                        </a:rPr>
                        <a:t>DEPARTMENTAL SUMMARY OF BUDGET VS EXPENDITURE</a:t>
                      </a:r>
                      <a:r>
                        <a:rPr lang="en-ZA" sz="2800" b="1" i="0" u="none" strike="noStrike" baseline="0" dirty="0" smtClean="0">
                          <a:solidFill>
                            <a:srgbClr val="FFFFFF"/>
                          </a:solidFill>
                          <a:effectLst/>
                          <a:latin typeface="+mn-lt"/>
                          <a:cs typeface="Arial" pitchFamily="34" charset="0"/>
                        </a:rPr>
                        <a:t> </a:t>
                      </a:r>
                    </a:p>
                    <a:p>
                      <a:pPr algn="ctr" rtl="0" fontAlgn="ctr"/>
                      <a:endParaRPr lang="en-ZA" sz="2800" b="1" i="0" u="none" strike="noStrike" baseline="0" dirty="0" smtClean="0">
                        <a:solidFill>
                          <a:srgbClr val="FFFFFF"/>
                        </a:solidFill>
                        <a:effectLst/>
                        <a:latin typeface="+mn-lt"/>
                        <a:cs typeface="Arial" pitchFamily="34" charset="0"/>
                      </a:endParaRPr>
                    </a:p>
                    <a:p>
                      <a:pPr algn="ctr" rtl="0" fontAlgn="ctr"/>
                      <a:r>
                        <a:rPr lang="en-ZA" sz="2800" b="1" i="0" u="none" strike="noStrike" baseline="0" dirty="0" smtClean="0">
                          <a:solidFill>
                            <a:srgbClr val="FFFFFF"/>
                          </a:solidFill>
                          <a:effectLst/>
                          <a:latin typeface="+mn-lt"/>
                          <a:cs typeface="Arial" pitchFamily="34" charset="0"/>
                        </a:rPr>
                        <a:t>PER PROGRAMME</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3546978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12</a:t>
            </a:r>
          </a:p>
        </p:txBody>
      </p:sp>
      <p:sp>
        <p:nvSpPr>
          <p:cNvPr id="5" name="Content Placeholder 1"/>
          <p:cNvSpPr>
            <a:spLocks noGrp="1"/>
          </p:cNvSpPr>
          <p:nvPr>
            <p:ph idx="1"/>
          </p:nvPr>
        </p:nvSpPr>
        <p:spPr>
          <a:xfrm>
            <a:off x="323527" y="116632"/>
            <a:ext cx="8496945" cy="648073"/>
          </a:xfrm>
        </p:spPr>
        <p:txBody>
          <a:bodyPr>
            <a:normAutofit fontScale="70000" lnSpcReduction="20000"/>
          </a:bodyPr>
          <a:lstStyle/>
          <a:p>
            <a:pPr marL="0" lvl="0" indent="0" algn="ctr" defTabSz="457200" eaLnBrk="0" fontAlgn="base" hangingPunct="0">
              <a:spcAft>
                <a:spcPct val="0"/>
              </a:spcAft>
              <a:buNone/>
              <a:defRPr/>
            </a:pPr>
            <a:r>
              <a:rPr lang="en-ZA" sz="2800" dirty="0" smtClean="0">
                <a:solidFill>
                  <a:schemeClr val="accent6"/>
                </a:solidFill>
                <a:latin typeface="+mj-lt"/>
                <a:ea typeface="+mj-ea"/>
                <a:cs typeface="Arial" pitchFamily="34" charset="0"/>
              </a:rPr>
              <a:t>DEPARTMENTAL SUMMARY</a:t>
            </a:r>
          </a:p>
          <a:p>
            <a:pPr marL="0" lvl="0" indent="0" algn="ctr" defTabSz="457200" eaLnBrk="0" fontAlgn="base" hangingPunct="0">
              <a:spcAft>
                <a:spcPct val="0"/>
              </a:spcAft>
              <a:buNone/>
              <a:defRPr/>
            </a:pPr>
            <a:r>
              <a:rPr lang="en-ZA" sz="2800" cap="all" dirty="0" smtClean="0">
                <a:solidFill>
                  <a:schemeClr val="accent6"/>
                </a:solidFill>
                <a:latin typeface="+mj-lt"/>
                <a:ea typeface="+mj-ea"/>
                <a:cs typeface="Arial" pitchFamily="34" charset="0"/>
              </a:rPr>
              <a:t>PER PROGRAMME</a:t>
            </a:r>
            <a:r>
              <a:rPr lang="en-ZA" sz="2800" cap="all" dirty="0" smtClean="0">
                <a:solidFill>
                  <a:schemeClr val="accent6"/>
                </a:solidFill>
                <a:latin typeface="+mj-lt"/>
                <a:ea typeface="+mj-ea"/>
              </a:rPr>
              <a:t> </a:t>
            </a:r>
            <a:endParaRPr lang="en-ZA" sz="2800" cap="all" dirty="0">
              <a:solidFill>
                <a:schemeClr val="accent6"/>
              </a:solidFill>
              <a:latin typeface="+mj-lt"/>
              <a:ea typeface="+mj-ea"/>
            </a:endParaRPr>
          </a:p>
        </p:txBody>
      </p:sp>
      <p:graphicFrame>
        <p:nvGraphicFramePr>
          <p:cNvPr id="3" name="Table 2"/>
          <p:cNvGraphicFramePr>
            <a:graphicFrameLocks noGrp="1"/>
          </p:cNvGraphicFramePr>
          <p:nvPr>
            <p:extLst/>
          </p:nvPr>
        </p:nvGraphicFramePr>
        <p:xfrm>
          <a:off x="323528" y="1073368"/>
          <a:ext cx="8640960" cy="4296588"/>
        </p:xfrm>
        <a:graphic>
          <a:graphicData uri="http://schemas.openxmlformats.org/drawingml/2006/table">
            <a:tbl>
              <a:tblPr>
                <a:tableStyleId>{5C22544A-7EE6-4342-B048-85BDC9FD1C3A}</a:tableStyleId>
              </a:tblPr>
              <a:tblGrid>
                <a:gridCol w="1424570">
                  <a:extLst>
                    <a:ext uri="{9D8B030D-6E8A-4147-A177-3AD203B41FA5}">
                      <a16:colId xmlns:a16="http://schemas.microsoft.com/office/drawing/2014/main" xmlns="" val="3377784376"/>
                    </a:ext>
                  </a:extLst>
                </a:gridCol>
                <a:gridCol w="1034346">
                  <a:extLst>
                    <a:ext uri="{9D8B030D-6E8A-4147-A177-3AD203B41FA5}">
                      <a16:colId xmlns:a16="http://schemas.microsoft.com/office/drawing/2014/main" xmlns="" val="1132887600"/>
                    </a:ext>
                  </a:extLst>
                </a:gridCol>
                <a:gridCol w="925460">
                  <a:extLst>
                    <a:ext uri="{9D8B030D-6E8A-4147-A177-3AD203B41FA5}">
                      <a16:colId xmlns:a16="http://schemas.microsoft.com/office/drawing/2014/main" xmlns="" val="2688595041"/>
                    </a:ext>
                  </a:extLst>
                </a:gridCol>
                <a:gridCol w="1075966">
                  <a:extLst>
                    <a:ext uri="{9D8B030D-6E8A-4147-A177-3AD203B41FA5}">
                      <a16:colId xmlns:a16="http://schemas.microsoft.com/office/drawing/2014/main" xmlns="" val="3279502786"/>
                    </a:ext>
                  </a:extLst>
                </a:gridCol>
                <a:gridCol w="1012266">
                  <a:extLst>
                    <a:ext uri="{9D8B030D-6E8A-4147-A177-3AD203B41FA5}">
                      <a16:colId xmlns:a16="http://schemas.microsoft.com/office/drawing/2014/main" xmlns="" val="1035025447"/>
                    </a:ext>
                  </a:extLst>
                </a:gridCol>
                <a:gridCol w="1208271">
                  <a:extLst>
                    <a:ext uri="{9D8B030D-6E8A-4147-A177-3AD203B41FA5}">
                      <a16:colId xmlns:a16="http://schemas.microsoft.com/office/drawing/2014/main" xmlns="" val="3443997837"/>
                    </a:ext>
                  </a:extLst>
                </a:gridCol>
                <a:gridCol w="1016655">
                  <a:extLst>
                    <a:ext uri="{9D8B030D-6E8A-4147-A177-3AD203B41FA5}">
                      <a16:colId xmlns:a16="http://schemas.microsoft.com/office/drawing/2014/main" xmlns="" val="2937168491"/>
                    </a:ext>
                  </a:extLst>
                </a:gridCol>
                <a:gridCol w="943426">
                  <a:extLst>
                    <a:ext uri="{9D8B030D-6E8A-4147-A177-3AD203B41FA5}">
                      <a16:colId xmlns:a16="http://schemas.microsoft.com/office/drawing/2014/main" xmlns="" val="1434930298"/>
                    </a:ext>
                  </a:extLst>
                </a:gridCol>
              </a:tblGrid>
              <a:tr h="1266340">
                <a:tc>
                  <a:txBody>
                    <a:bodyPr/>
                    <a:lstStyle/>
                    <a:p>
                      <a:pPr algn="l" fontAlgn="b"/>
                      <a:r>
                        <a:rPr lang="en-US" sz="1400" b="1" u="none" strike="noStrike" dirty="0" err="1">
                          <a:solidFill>
                            <a:schemeClr val="bg1"/>
                          </a:solidFill>
                          <a:effectLst/>
                        </a:rPr>
                        <a:t>Programme</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793483672"/>
                  </a:ext>
                </a:extLst>
              </a:tr>
              <a:tr h="401609">
                <a:tc>
                  <a:txBody>
                    <a:bodyPr/>
                    <a:lstStyle/>
                    <a:p>
                      <a:pPr algn="l" rtl="0" fontAlgn="ctr"/>
                      <a:r>
                        <a:rPr lang="en-US" sz="1400" u="none" strike="noStrike" dirty="0">
                          <a:effectLst/>
                        </a:rPr>
                        <a:t>Administration</a:t>
                      </a:r>
                      <a:endParaRPr lang="en-US" sz="1400" b="0" i="1" u="none" strike="noStrike" dirty="0">
                        <a:solidFill>
                          <a:srgbClr val="000000"/>
                        </a:solidFill>
                        <a:effectLst/>
                        <a:latin typeface="Calibri" panose="020F0502020204030204" pitchFamily="34" charset="0"/>
                      </a:endParaRPr>
                    </a:p>
                  </a:txBody>
                  <a:tcPr marL="5030" marR="5030" marT="5030" marB="0" anchor="ctr">
                    <a:noFill/>
                  </a:tcPr>
                </a:tc>
                <a:tc>
                  <a:txBody>
                    <a:bodyPr/>
                    <a:lstStyle/>
                    <a:p>
                      <a:pPr algn="r" fontAlgn="b"/>
                      <a:r>
                        <a:rPr lang="en-US" sz="1400" u="none" strike="noStrike" dirty="0">
                          <a:effectLst/>
                        </a:rPr>
                        <a:t>                   458,592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219,677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47.9%</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231,490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50.5%</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2.6%</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a:effectLst/>
                        </a:rPr>
                        <a:t>54.3%</a:t>
                      </a:r>
                      <a:endParaRPr lang="en-US" sz="1400" b="0" i="1" u="none" strike="noStrike">
                        <a:solidFill>
                          <a:srgbClr val="000000"/>
                        </a:solidFill>
                        <a:effectLst/>
                        <a:latin typeface="Calibri" panose="020F0502020204030204" pitchFamily="34" charset="0"/>
                      </a:endParaRPr>
                    </a:p>
                  </a:txBody>
                  <a:tcPr marL="5030" marR="5030" marT="5030" marB="0" anchor="b">
                    <a:noFill/>
                  </a:tcPr>
                </a:tc>
                <a:extLst>
                  <a:ext uri="{0D108BD9-81ED-4DB2-BD59-A6C34878D82A}">
                    <a16:rowId xmlns:a16="http://schemas.microsoft.com/office/drawing/2014/main" xmlns="" val="149536884"/>
                  </a:ext>
                </a:extLst>
              </a:tr>
              <a:tr h="600074">
                <a:tc>
                  <a:txBody>
                    <a:bodyPr/>
                    <a:lstStyle/>
                    <a:p>
                      <a:pPr algn="l" rtl="0" fontAlgn="ctr"/>
                      <a:r>
                        <a:rPr lang="en-US" sz="1400" u="none" strike="noStrike" dirty="0">
                          <a:effectLst/>
                        </a:rPr>
                        <a:t>Recreation Development &amp; Sport Promotion</a:t>
                      </a:r>
                      <a:endParaRPr lang="en-US" sz="1400" b="0" i="1" u="none" strike="noStrike" dirty="0">
                        <a:solidFill>
                          <a:srgbClr val="000000"/>
                        </a:solidFill>
                        <a:effectLst/>
                        <a:latin typeface="Calibri" panose="020F0502020204030204" pitchFamily="34" charset="0"/>
                      </a:endParaRPr>
                    </a:p>
                  </a:txBody>
                  <a:tcPr marL="5030" marR="5030" marT="5030" marB="0" anchor="ctr">
                    <a:noFill/>
                  </a:tcPr>
                </a:tc>
                <a:tc>
                  <a:txBody>
                    <a:bodyPr/>
                    <a:lstStyle/>
                    <a:p>
                      <a:pPr algn="r" fontAlgn="b"/>
                      <a:r>
                        <a:rPr lang="en-US" sz="1400" u="none" strike="noStrike" dirty="0">
                          <a:effectLst/>
                        </a:rPr>
                        <a:t>                1,438,924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758,510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52.7%</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455,198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31.6%</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-21.1%</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a:effectLst/>
                        </a:rPr>
                        <a:t>34.4%</a:t>
                      </a:r>
                      <a:endParaRPr lang="en-US" sz="1400" b="0" i="1" u="none" strike="noStrike">
                        <a:solidFill>
                          <a:srgbClr val="000000"/>
                        </a:solidFill>
                        <a:effectLst/>
                        <a:latin typeface="Calibri" panose="020F0502020204030204" pitchFamily="34" charset="0"/>
                      </a:endParaRPr>
                    </a:p>
                  </a:txBody>
                  <a:tcPr marL="5030" marR="5030" marT="5030" marB="0" anchor="b">
                    <a:noFill/>
                  </a:tcPr>
                </a:tc>
                <a:extLst>
                  <a:ext uri="{0D108BD9-81ED-4DB2-BD59-A6C34878D82A}">
                    <a16:rowId xmlns:a16="http://schemas.microsoft.com/office/drawing/2014/main" xmlns="" val="788281372"/>
                  </a:ext>
                </a:extLst>
              </a:tr>
              <a:tr h="876528">
                <a:tc>
                  <a:txBody>
                    <a:bodyPr/>
                    <a:lstStyle/>
                    <a:p>
                      <a:pPr algn="l" rtl="0" fontAlgn="ctr"/>
                      <a:r>
                        <a:rPr lang="en-US" sz="1400" u="none" strike="noStrike" dirty="0">
                          <a:effectLst/>
                        </a:rPr>
                        <a:t>Arts &amp; Culture Promotion &amp; Development</a:t>
                      </a:r>
                      <a:endParaRPr lang="en-US" sz="1400" b="0" i="1" u="none" strike="noStrike" dirty="0">
                        <a:solidFill>
                          <a:srgbClr val="000000"/>
                        </a:solidFill>
                        <a:effectLst/>
                        <a:latin typeface="Calibri" panose="020F0502020204030204" pitchFamily="34" charset="0"/>
                      </a:endParaRPr>
                    </a:p>
                  </a:txBody>
                  <a:tcPr marL="5030" marR="5030" marT="5030" marB="0" anchor="ctr">
                    <a:noFill/>
                  </a:tcPr>
                </a:tc>
                <a:tc>
                  <a:txBody>
                    <a:bodyPr/>
                    <a:lstStyle/>
                    <a:p>
                      <a:pPr algn="r" fontAlgn="b"/>
                      <a:r>
                        <a:rPr lang="en-US" sz="1400" u="none" strike="noStrike" dirty="0">
                          <a:effectLst/>
                        </a:rPr>
                        <a:t>                1,276,863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717,041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56.2%</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a:effectLst/>
                        </a:rPr>
                        <a:t>             544,753 </a:t>
                      </a:r>
                      <a:endParaRPr lang="en-US" sz="1400" b="0" i="1" u="none" strike="noStrike">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42.7%</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-13.5%</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a:effectLst/>
                        </a:rPr>
                        <a:t>50.0%</a:t>
                      </a:r>
                      <a:endParaRPr lang="en-US" sz="1400" b="0" i="1" u="none" strike="noStrike">
                        <a:solidFill>
                          <a:srgbClr val="000000"/>
                        </a:solidFill>
                        <a:effectLst/>
                        <a:latin typeface="Calibri" panose="020F0502020204030204" pitchFamily="34" charset="0"/>
                      </a:endParaRPr>
                    </a:p>
                  </a:txBody>
                  <a:tcPr marL="5030" marR="5030" marT="5030" marB="0" anchor="b">
                    <a:noFill/>
                  </a:tcPr>
                </a:tc>
                <a:extLst>
                  <a:ext uri="{0D108BD9-81ED-4DB2-BD59-A6C34878D82A}">
                    <a16:rowId xmlns:a16="http://schemas.microsoft.com/office/drawing/2014/main" xmlns="" val="1540051295"/>
                  </a:ext>
                </a:extLst>
              </a:tr>
              <a:tr h="600074">
                <a:tc>
                  <a:txBody>
                    <a:bodyPr/>
                    <a:lstStyle/>
                    <a:p>
                      <a:pPr algn="l" rtl="0" fontAlgn="ctr"/>
                      <a:r>
                        <a:rPr lang="en-US" sz="1400" u="none" strike="noStrike" dirty="0">
                          <a:effectLst/>
                        </a:rPr>
                        <a:t>Heritage Promotion &amp; Preservation</a:t>
                      </a:r>
                      <a:endParaRPr lang="en-US" sz="1400" b="0" i="1" u="none" strike="noStrike" dirty="0">
                        <a:solidFill>
                          <a:srgbClr val="000000"/>
                        </a:solidFill>
                        <a:effectLst/>
                        <a:latin typeface="Calibri" panose="020F0502020204030204" pitchFamily="34" charset="0"/>
                      </a:endParaRPr>
                    </a:p>
                  </a:txBody>
                  <a:tcPr marL="5030" marR="5030" marT="5030" marB="0" anchor="ctr">
                    <a:noFill/>
                  </a:tcPr>
                </a:tc>
                <a:tc>
                  <a:txBody>
                    <a:bodyPr/>
                    <a:lstStyle/>
                    <a:p>
                      <a:pPr algn="r" fontAlgn="b"/>
                      <a:r>
                        <a:rPr lang="en-US" sz="1400" u="none" strike="noStrike" dirty="0">
                          <a:effectLst/>
                        </a:rPr>
                        <a:t>                2,519,562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1,331,609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52.9%</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         1,347,613 </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53.5%</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solidFill>
                            <a:schemeClr val="tx1"/>
                          </a:solidFill>
                          <a:effectLst/>
                        </a:rPr>
                        <a:t>0.6%</a:t>
                      </a:r>
                      <a:endParaRPr lang="en-US" sz="1400" b="0" i="1" u="none" strike="noStrike" dirty="0">
                        <a:solidFill>
                          <a:schemeClr val="tx1"/>
                        </a:solidFill>
                        <a:effectLst/>
                        <a:latin typeface="Calibri" panose="020F0502020204030204" pitchFamily="34" charset="0"/>
                      </a:endParaRPr>
                    </a:p>
                  </a:txBody>
                  <a:tcPr marL="5030" marR="5030" marT="5030" marB="0" anchor="b">
                    <a:noFill/>
                  </a:tcPr>
                </a:tc>
                <a:tc>
                  <a:txBody>
                    <a:bodyPr/>
                    <a:lstStyle/>
                    <a:p>
                      <a:pPr algn="r" fontAlgn="b"/>
                      <a:r>
                        <a:rPr lang="en-US" sz="1400" u="none" strike="noStrike" dirty="0">
                          <a:effectLst/>
                        </a:rPr>
                        <a:t>54.5%</a:t>
                      </a:r>
                      <a:endParaRPr lang="en-US" sz="1400" b="0" i="1" u="none" strike="noStrike" dirty="0">
                        <a:solidFill>
                          <a:srgbClr val="000000"/>
                        </a:solidFill>
                        <a:effectLst/>
                        <a:latin typeface="Calibri" panose="020F0502020204030204" pitchFamily="34" charset="0"/>
                      </a:endParaRPr>
                    </a:p>
                  </a:txBody>
                  <a:tcPr marL="5030" marR="5030" marT="5030" marB="0" anchor="b">
                    <a:noFill/>
                  </a:tcPr>
                </a:tc>
                <a:extLst>
                  <a:ext uri="{0D108BD9-81ED-4DB2-BD59-A6C34878D82A}">
                    <a16:rowId xmlns:a16="http://schemas.microsoft.com/office/drawing/2014/main" xmlns="" val="3910060886"/>
                  </a:ext>
                </a:extLst>
              </a:tr>
              <a:tr h="401609">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rgbClr val="F5981B"/>
                          </a:solidFill>
                          <a:effectLst/>
                        </a:rPr>
                        <a:t>                5,693,941 </a:t>
                      </a:r>
                      <a:endParaRPr lang="en-US" sz="1400" b="1" i="0" u="none" strike="noStrike" dirty="0">
                        <a:solidFill>
                          <a:srgbClr val="F5981B"/>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rgbClr val="F5981B"/>
                          </a:solidFill>
                          <a:effectLst/>
                        </a:rPr>
                        <a:t>          3,026,837 </a:t>
                      </a:r>
                      <a:endParaRPr lang="en-US" sz="1400" b="1" i="0" u="none" strike="noStrike" dirty="0">
                        <a:solidFill>
                          <a:srgbClr val="F5981B"/>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chemeClr val="accent6"/>
                          </a:solidFill>
                          <a:effectLst/>
                        </a:rPr>
                        <a:t>53.2%</a:t>
                      </a:r>
                      <a:endParaRPr lang="en-US" sz="1400" b="1" i="0" u="none" strike="noStrike" dirty="0">
                        <a:solidFill>
                          <a:schemeClr val="accent6"/>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chemeClr val="accent6"/>
                          </a:solidFill>
                          <a:effectLst/>
                        </a:rPr>
                        <a:t>          2,579,054 </a:t>
                      </a:r>
                      <a:endParaRPr lang="en-US" sz="1400" b="1" i="0" u="none" strike="noStrike" dirty="0">
                        <a:solidFill>
                          <a:schemeClr val="accent6"/>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chemeClr val="accent6"/>
                          </a:solidFill>
                          <a:effectLst/>
                        </a:rPr>
                        <a:t>45.3%</a:t>
                      </a:r>
                      <a:endParaRPr lang="en-US" sz="1400" b="1" i="0" u="none" strike="noStrike" dirty="0">
                        <a:solidFill>
                          <a:schemeClr val="accent6"/>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chemeClr val="accent6"/>
                          </a:solidFill>
                          <a:effectLst/>
                        </a:rPr>
                        <a:t>-7.9%</a:t>
                      </a:r>
                      <a:endParaRPr lang="en-US" sz="1400" b="1" i="0" u="none" strike="noStrike" dirty="0">
                        <a:solidFill>
                          <a:schemeClr val="accent6"/>
                        </a:solidFill>
                        <a:effectLst/>
                        <a:latin typeface="Calibri" panose="020F0502020204030204" pitchFamily="34" charset="0"/>
                      </a:endParaRPr>
                    </a:p>
                  </a:txBody>
                  <a:tcPr marL="5030" marR="5030" marT="5030" marB="0" anchor="b">
                    <a:noFill/>
                  </a:tcPr>
                </a:tc>
                <a:tc>
                  <a:txBody>
                    <a:bodyPr/>
                    <a:lstStyle/>
                    <a:p>
                      <a:pPr algn="r" fontAlgn="b"/>
                      <a:r>
                        <a:rPr lang="en-US" sz="1400" b="1" u="none" strike="noStrike" dirty="0">
                          <a:solidFill>
                            <a:srgbClr val="F5981B"/>
                          </a:solidFill>
                          <a:effectLst/>
                        </a:rPr>
                        <a:t>48.8%</a:t>
                      </a:r>
                      <a:endParaRPr lang="en-US" sz="1400" b="1" i="0" u="none" strike="noStrike" dirty="0">
                        <a:solidFill>
                          <a:srgbClr val="F5981B"/>
                        </a:solidFill>
                        <a:effectLst/>
                        <a:latin typeface="Calibri" panose="020F0502020204030204" pitchFamily="34" charset="0"/>
                      </a:endParaRPr>
                    </a:p>
                  </a:txBody>
                  <a:tcPr marL="5030" marR="5030" marT="5030" marB="0" anchor="b">
                    <a:noFill/>
                  </a:tcPr>
                </a:tc>
                <a:extLst>
                  <a:ext uri="{0D108BD9-81ED-4DB2-BD59-A6C34878D82A}">
                    <a16:rowId xmlns:a16="http://schemas.microsoft.com/office/drawing/2014/main" xmlns="" val="671409095"/>
                  </a:ext>
                </a:extLst>
              </a:tr>
            </a:tbl>
          </a:graphicData>
        </a:graphic>
      </p:graphicFrame>
    </p:spTree>
    <p:extLst>
      <p:ext uri="{BB962C8B-B14F-4D97-AF65-F5344CB8AC3E}">
        <p14:creationId xmlns:p14="http://schemas.microsoft.com/office/powerpoint/2010/main" xmlns="" val="21874373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07506" y="2132856"/>
          <a:ext cx="8784975" cy="2232248"/>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232248">
                <a:tc>
                  <a:txBody>
                    <a:bodyPr/>
                    <a:lstStyle/>
                    <a:p>
                      <a:pPr algn="ctr" rtl="0" fontAlgn="ctr"/>
                      <a:endParaRPr lang="en-ZA" sz="1600" b="1" i="0" u="none" strike="noStrike" dirty="0" smtClean="0">
                        <a:solidFill>
                          <a:srgbClr val="FFFFFF"/>
                        </a:solidFill>
                        <a:effectLst/>
                        <a:latin typeface="+mn-lt"/>
                        <a:cs typeface="Arial" pitchFamily="34" charset="0"/>
                      </a:endParaRPr>
                    </a:p>
                    <a:p>
                      <a:pPr algn="ctr" rtl="0" fontAlgn="ctr"/>
                      <a:endParaRPr lang="en-ZA" sz="1600" b="1" i="0" u="none" strike="noStrike" dirty="0" smtClean="0">
                        <a:solidFill>
                          <a:srgbClr val="FFFFFF"/>
                        </a:solidFill>
                        <a:effectLst/>
                        <a:latin typeface="+mn-lt"/>
                        <a:cs typeface="Arial" pitchFamily="34" charset="0"/>
                      </a:endParaRPr>
                    </a:p>
                    <a:p>
                      <a:pPr algn="ctr" rtl="0" fontAlgn="ctr"/>
                      <a:r>
                        <a:rPr lang="en-ZA" sz="2800" b="1" i="0" u="none" strike="noStrike" dirty="0" smtClean="0">
                          <a:solidFill>
                            <a:srgbClr val="FFFFFF"/>
                          </a:solidFill>
                          <a:effectLst/>
                          <a:latin typeface="+mn-lt"/>
                          <a:cs typeface="Arial" pitchFamily="34" charset="0"/>
                        </a:rPr>
                        <a:t>DEPARTMENTAL SUMMARY OF BUDGET VS EXPENDITURE</a:t>
                      </a:r>
                      <a:r>
                        <a:rPr lang="en-ZA" sz="2800" b="1" i="0" u="none" strike="noStrike" baseline="0" dirty="0" smtClean="0">
                          <a:solidFill>
                            <a:srgbClr val="FFFFFF"/>
                          </a:solidFill>
                          <a:effectLst/>
                          <a:latin typeface="+mn-lt"/>
                          <a:cs typeface="Arial" pitchFamily="34" charset="0"/>
                        </a:rPr>
                        <a:t> </a:t>
                      </a:r>
                    </a:p>
                    <a:p>
                      <a:pPr algn="ctr" rtl="0" fontAlgn="ctr"/>
                      <a:endParaRPr lang="en-ZA" sz="2800" b="1" i="0" u="none" strike="noStrike" baseline="0" dirty="0" smtClean="0">
                        <a:solidFill>
                          <a:srgbClr val="FFFFFF"/>
                        </a:solidFill>
                        <a:effectLst/>
                        <a:latin typeface="+mn-lt"/>
                        <a:cs typeface="Arial" pitchFamily="34" charset="0"/>
                      </a:endParaRPr>
                    </a:p>
                    <a:p>
                      <a:pPr algn="ctr" rtl="0" fontAlgn="ctr"/>
                      <a:r>
                        <a:rPr lang="en-ZA" sz="2800" b="1" i="0" u="none" strike="noStrike" baseline="0" dirty="0" smtClean="0">
                          <a:solidFill>
                            <a:srgbClr val="FFFFFF"/>
                          </a:solidFill>
                          <a:effectLst/>
                          <a:latin typeface="+mn-lt"/>
                          <a:cs typeface="Arial" pitchFamily="34" charset="0"/>
                        </a:rPr>
                        <a:t>PER ECONOMIC CLASSIFICATION</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38197663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14</a:t>
            </a:r>
          </a:p>
        </p:txBody>
      </p:sp>
      <p:sp>
        <p:nvSpPr>
          <p:cNvPr id="5" name="Content Placeholder 1"/>
          <p:cNvSpPr>
            <a:spLocks noGrp="1"/>
          </p:cNvSpPr>
          <p:nvPr>
            <p:ph idx="1"/>
          </p:nvPr>
        </p:nvSpPr>
        <p:spPr>
          <a:xfrm>
            <a:off x="323528" y="116632"/>
            <a:ext cx="8363272" cy="648073"/>
          </a:xfrm>
        </p:spPr>
        <p:txBody>
          <a:bodyPr>
            <a:normAutofit fontScale="70000" lnSpcReduction="20000"/>
          </a:bodyPr>
          <a:lstStyle/>
          <a:p>
            <a:pPr marL="0" lvl="0" indent="0" algn="ctr" defTabSz="457200" eaLnBrk="0" fontAlgn="base" hangingPunct="0">
              <a:spcAft>
                <a:spcPct val="0"/>
              </a:spcAft>
              <a:buNone/>
              <a:defRPr/>
            </a:pPr>
            <a:r>
              <a:rPr lang="en-ZA" sz="2800" dirty="0" smtClean="0">
                <a:solidFill>
                  <a:schemeClr val="accent6"/>
                </a:solidFill>
                <a:latin typeface="+mj-lt"/>
                <a:ea typeface="+mj-ea"/>
                <a:cs typeface="Arial" pitchFamily="34" charset="0"/>
              </a:rPr>
              <a:t>DEPARTMENTAL SUMMARY</a:t>
            </a:r>
            <a:r>
              <a:rPr lang="en-ZA" sz="2800" cap="all" dirty="0" smtClean="0">
                <a:solidFill>
                  <a:schemeClr val="accent6"/>
                </a:solidFill>
                <a:latin typeface="+mj-lt"/>
                <a:ea typeface="+mj-ea"/>
              </a:rPr>
              <a:t> </a:t>
            </a:r>
          </a:p>
          <a:p>
            <a:pPr marL="0" lvl="0" indent="0" algn="ctr" defTabSz="457200" eaLnBrk="0" fontAlgn="base" hangingPunct="0">
              <a:spcAft>
                <a:spcPct val="0"/>
              </a:spcAft>
              <a:buNone/>
              <a:defRPr/>
            </a:pPr>
            <a:r>
              <a:rPr lang="en-ZA" sz="2800" cap="all" dirty="0" smtClean="0">
                <a:solidFill>
                  <a:schemeClr val="accent6"/>
                </a:solidFill>
                <a:latin typeface="+mj-lt"/>
                <a:ea typeface="+mj-ea"/>
              </a:rPr>
              <a:t>PER ECONOMIC CLASSIFICATION</a:t>
            </a:r>
          </a:p>
          <a:p>
            <a:pPr marL="0" lvl="0" indent="0" algn="ctr" defTabSz="457200" eaLnBrk="0" fontAlgn="base" hangingPunct="0">
              <a:spcAft>
                <a:spcPct val="0"/>
              </a:spcAft>
              <a:buNone/>
              <a:defRPr/>
            </a:pPr>
            <a:endParaRPr lang="en-ZA" sz="28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179513" y="908720"/>
          <a:ext cx="8784974" cy="5205506"/>
        </p:xfrm>
        <a:graphic>
          <a:graphicData uri="http://schemas.openxmlformats.org/drawingml/2006/table">
            <a:tbl>
              <a:tblPr>
                <a:tableStyleId>{5C22544A-7EE6-4342-B048-85BDC9FD1C3A}</a:tableStyleId>
              </a:tblPr>
              <a:tblGrid>
                <a:gridCol w="1500812">
                  <a:extLst>
                    <a:ext uri="{9D8B030D-6E8A-4147-A177-3AD203B41FA5}">
                      <a16:colId xmlns:a16="http://schemas.microsoft.com/office/drawing/2014/main" xmlns="" val="3137529605"/>
                    </a:ext>
                  </a:extLst>
                </a:gridCol>
                <a:gridCol w="1052087">
                  <a:extLst>
                    <a:ext uri="{9D8B030D-6E8A-4147-A177-3AD203B41FA5}">
                      <a16:colId xmlns:a16="http://schemas.microsoft.com/office/drawing/2014/main" xmlns="" val="2830382791"/>
                    </a:ext>
                  </a:extLst>
                </a:gridCol>
                <a:gridCol w="1051193">
                  <a:extLst>
                    <a:ext uri="{9D8B030D-6E8A-4147-A177-3AD203B41FA5}">
                      <a16:colId xmlns:a16="http://schemas.microsoft.com/office/drawing/2014/main" xmlns="" val="3973102051"/>
                    </a:ext>
                  </a:extLst>
                </a:gridCol>
                <a:gridCol w="1126279">
                  <a:extLst>
                    <a:ext uri="{9D8B030D-6E8A-4147-A177-3AD203B41FA5}">
                      <a16:colId xmlns:a16="http://schemas.microsoft.com/office/drawing/2014/main" xmlns="" val="47889759"/>
                    </a:ext>
                  </a:extLst>
                </a:gridCol>
                <a:gridCol w="976108">
                  <a:extLst>
                    <a:ext uri="{9D8B030D-6E8A-4147-A177-3AD203B41FA5}">
                      <a16:colId xmlns:a16="http://schemas.microsoft.com/office/drawing/2014/main" xmlns="" val="2573413387"/>
                    </a:ext>
                  </a:extLst>
                </a:gridCol>
                <a:gridCol w="1126279">
                  <a:extLst>
                    <a:ext uri="{9D8B030D-6E8A-4147-A177-3AD203B41FA5}">
                      <a16:colId xmlns:a16="http://schemas.microsoft.com/office/drawing/2014/main" xmlns="" val="2114239433"/>
                    </a:ext>
                  </a:extLst>
                </a:gridCol>
                <a:gridCol w="976108">
                  <a:extLst>
                    <a:ext uri="{9D8B030D-6E8A-4147-A177-3AD203B41FA5}">
                      <a16:colId xmlns:a16="http://schemas.microsoft.com/office/drawing/2014/main" xmlns="" val="3668354475"/>
                    </a:ext>
                  </a:extLst>
                </a:gridCol>
                <a:gridCol w="976108">
                  <a:extLst>
                    <a:ext uri="{9D8B030D-6E8A-4147-A177-3AD203B41FA5}">
                      <a16:colId xmlns:a16="http://schemas.microsoft.com/office/drawing/2014/main" xmlns="" val="2780792322"/>
                    </a:ext>
                  </a:extLst>
                </a:gridCol>
              </a:tblGrid>
              <a:tr h="646566">
                <a:tc>
                  <a:txBody>
                    <a:bodyPr/>
                    <a:lstStyle/>
                    <a:p>
                      <a:pPr algn="l" fontAlgn="b"/>
                      <a:r>
                        <a:rPr lang="en-US" sz="1400" b="1" u="none" strike="noStrike" dirty="0">
                          <a:solidFill>
                            <a:schemeClr val="bg1"/>
                          </a:solidFill>
                          <a:effectLst/>
                        </a:rPr>
                        <a:t>Economic Classification</a:t>
                      </a:r>
                      <a:endParaRPr lang="en-US" sz="1400" b="1" i="0" u="none" strike="noStrike" dirty="0">
                        <a:solidFill>
                          <a:schemeClr val="bg1"/>
                        </a:solidFill>
                        <a:effectLst/>
                        <a:latin typeface="Calibri" panose="020F0502020204030204" pitchFamily="34" charset="0"/>
                      </a:endParaRP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a:t>
                      </a:r>
                    </a:p>
                    <a:p>
                      <a:pPr algn="ctr" fontAlgn="b"/>
                      <a:r>
                        <a:rPr lang="en-US" sz="1400" b="1" u="none" strike="noStrike" dirty="0" smtClean="0">
                          <a:solidFill>
                            <a:schemeClr val="bg1"/>
                          </a:solidFill>
                          <a:effectLst/>
                        </a:rPr>
                        <a:t>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2081661141"/>
                  </a:ext>
                </a:extLst>
              </a:tr>
              <a:tr h="129313">
                <a:tc>
                  <a:txBody>
                    <a:bodyPr/>
                    <a:lstStyle/>
                    <a:p>
                      <a:pPr algn="l" fontAlgn="b"/>
                      <a:r>
                        <a:rPr lang="en-US" sz="1200" b="1" u="none" strike="noStrike" dirty="0">
                          <a:effectLst/>
                        </a:rPr>
                        <a:t>CURRENT PAYMENTS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905,963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509,351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56.2%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379,002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41.8%</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-14.4%</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40.9%</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503524180"/>
                  </a:ext>
                </a:extLst>
              </a:tr>
              <a:tr h="430730">
                <a:tc>
                  <a:txBody>
                    <a:bodyPr/>
                    <a:lstStyle/>
                    <a:p>
                      <a:pPr algn="l" fontAlgn="b"/>
                      <a:r>
                        <a:rPr lang="en-US" sz="1200" u="none" strike="noStrike" dirty="0">
                          <a:effectLst/>
                        </a:rPr>
                        <a:t>Compensation of Employees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372,459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187,115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50.2%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163,565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43.9%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41.7%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401963943"/>
                  </a:ext>
                </a:extLst>
              </a:tr>
              <a:tr h="216024">
                <a:tc>
                  <a:txBody>
                    <a:bodyPr/>
                    <a:lstStyle/>
                    <a:p>
                      <a:pPr algn="l" fontAlgn="b"/>
                      <a:r>
                        <a:rPr lang="en-US" sz="1200" u="none" strike="noStrike" dirty="0">
                          <a:effectLst/>
                        </a:rPr>
                        <a:t>Goods and Services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533,504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322,236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60.4%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215,437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40.4%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40.2%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578816209"/>
                  </a:ext>
                </a:extLst>
              </a:tr>
              <a:tr h="129313">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671234103"/>
                  </a:ext>
                </a:extLst>
              </a:tr>
              <a:tr h="129313">
                <a:tc>
                  <a:txBody>
                    <a:bodyPr/>
                    <a:lstStyle/>
                    <a:p>
                      <a:pPr algn="l" fontAlgn="b"/>
                      <a:r>
                        <a:rPr lang="en-US" sz="1200" b="1" u="none" strike="noStrike" dirty="0">
                          <a:effectLst/>
                        </a:rPr>
                        <a:t>INTEREST</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483062072"/>
                  </a:ext>
                </a:extLst>
              </a:tr>
              <a:tr h="129313">
                <a:tc>
                  <a:txBody>
                    <a:bodyPr/>
                    <a:lstStyle/>
                    <a:p>
                      <a:pPr algn="l" fontAlgn="b"/>
                      <a:r>
                        <a:rPr lang="en-US" sz="1200" u="none" strike="noStrike">
                          <a:effectLst/>
                        </a:rPr>
                        <a:t>Interest and rent on land</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928950027"/>
                  </a:ext>
                </a:extLst>
              </a:tr>
              <a:tr h="518104">
                <a:tc>
                  <a:txBody>
                    <a:bodyPr/>
                    <a:lstStyle/>
                    <a:p>
                      <a:pPr algn="l" fontAlgn="b"/>
                      <a:r>
                        <a:rPr lang="en-US" sz="1200" b="1" u="none" strike="noStrike" dirty="0">
                          <a:effectLst/>
                        </a:rPr>
                        <a:t>TRANSFERS &amp; SUBSIDIES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4,609,205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2,407,980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52.2%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2,197,774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47.7%</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-4.6%</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53.3%</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68111306"/>
                  </a:ext>
                </a:extLst>
              </a:tr>
              <a:tr h="288032">
                <a:tc>
                  <a:txBody>
                    <a:bodyPr/>
                    <a:lstStyle/>
                    <a:p>
                      <a:pPr algn="l" fontAlgn="b"/>
                      <a:r>
                        <a:rPr lang="en-US" sz="1200" u="none" strike="noStrike" dirty="0">
                          <a:effectLst/>
                        </a:rPr>
                        <a:t>Provinces &amp; Municipalities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2,086,885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1,110,513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53.2%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1,110,513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53.2%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62.7%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234839511"/>
                  </a:ext>
                </a:extLst>
              </a:tr>
              <a:tr h="432048">
                <a:tc>
                  <a:txBody>
                    <a:bodyPr/>
                    <a:lstStyle/>
                    <a:p>
                      <a:pPr algn="l" fontAlgn="b"/>
                      <a:r>
                        <a:rPr lang="en-US" sz="1200" u="none" strike="noStrike" dirty="0">
                          <a:effectLst/>
                        </a:rPr>
                        <a:t>Departmental Agencies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1,690,147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840,230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49.7%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879,029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52.0%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51.8%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773778742"/>
                  </a:ext>
                </a:extLst>
              </a:tr>
              <a:tr h="432048">
                <a:tc>
                  <a:txBody>
                    <a:bodyPr/>
                    <a:lstStyle/>
                    <a:p>
                      <a:pPr algn="l" fontAlgn="b"/>
                      <a:r>
                        <a:rPr lang="en-US" sz="1200" u="none" strike="noStrike" dirty="0">
                          <a:effectLst/>
                        </a:rPr>
                        <a:t>Departmental Agencies (Cap)</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248,397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134,342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54.1%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47,761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19.2%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-34.9%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27.5%</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123383417"/>
                  </a:ext>
                </a:extLst>
              </a:tr>
              <a:tr h="432048">
                <a:tc>
                  <a:txBody>
                    <a:bodyPr/>
                    <a:lstStyle/>
                    <a:p>
                      <a:pPr algn="l" fontAlgn="b"/>
                      <a:r>
                        <a:rPr lang="en-US" sz="1200" u="none" strike="noStrike" dirty="0">
                          <a:effectLst/>
                        </a:rPr>
                        <a:t>Higher Education Institutions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7,111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3,629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51.0%</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1,735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24.4%</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-26.6%</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23.3%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622492437"/>
                  </a:ext>
                </a:extLst>
              </a:tr>
              <a:tr h="129313">
                <a:tc>
                  <a:txBody>
                    <a:bodyPr/>
                    <a:lstStyle/>
                    <a:p>
                      <a:pPr algn="l" fontAlgn="b"/>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17692151"/>
                  </a:ext>
                </a:extLst>
              </a:tr>
            </a:tbl>
          </a:graphicData>
        </a:graphic>
      </p:graphicFrame>
    </p:spTree>
    <p:extLst>
      <p:ext uri="{BB962C8B-B14F-4D97-AF65-F5344CB8AC3E}">
        <p14:creationId xmlns:p14="http://schemas.microsoft.com/office/powerpoint/2010/main" xmlns="" val="7570921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15</a:t>
            </a:r>
          </a:p>
        </p:txBody>
      </p:sp>
      <p:sp>
        <p:nvSpPr>
          <p:cNvPr id="5" name="Content Placeholder 1"/>
          <p:cNvSpPr>
            <a:spLocks noGrp="1"/>
          </p:cNvSpPr>
          <p:nvPr>
            <p:ph idx="1"/>
          </p:nvPr>
        </p:nvSpPr>
        <p:spPr>
          <a:xfrm>
            <a:off x="323528" y="116632"/>
            <a:ext cx="8363272" cy="648073"/>
          </a:xfrm>
        </p:spPr>
        <p:txBody>
          <a:bodyPr>
            <a:normAutofit fontScale="70000" lnSpcReduction="20000"/>
          </a:bodyPr>
          <a:lstStyle/>
          <a:p>
            <a:pPr marL="0" lvl="0" indent="0" algn="ctr" defTabSz="457200" eaLnBrk="0" fontAlgn="base" hangingPunct="0">
              <a:spcAft>
                <a:spcPct val="0"/>
              </a:spcAft>
              <a:buNone/>
              <a:defRPr/>
            </a:pPr>
            <a:r>
              <a:rPr lang="en-ZA" sz="2800" dirty="0" smtClean="0">
                <a:solidFill>
                  <a:schemeClr val="accent6"/>
                </a:solidFill>
                <a:latin typeface="+mj-lt"/>
                <a:ea typeface="+mj-ea"/>
                <a:cs typeface="Arial" pitchFamily="34" charset="0"/>
              </a:rPr>
              <a:t>DEPARTMENTAL SUMMARY</a:t>
            </a:r>
            <a:r>
              <a:rPr lang="en-ZA" sz="2800" cap="all" dirty="0" smtClean="0">
                <a:solidFill>
                  <a:schemeClr val="accent6"/>
                </a:solidFill>
                <a:latin typeface="+mj-lt"/>
                <a:ea typeface="+mj-ea"/>
              </a:rPr>
              <a:t> </a:t>
            </a:r>
          </a:p>
          <a:p>
            <a:pPr marL="0" lvl="0" indent="0" algn="ctr" defTabSz="457200" eaLnBrk="0" fontAlgn="base" hangingPunct="0">
              <a:spcAft>
                <a:spcPct val="0"/>
              </a:spcAft>
              <a:buNone/>
              <a:defRPr/>
            </a:pPr>
            <a:r>
              <a:rPr lang="en-ZA" sz="2800" cap="all" dirty="0" smtClean="0">
                <a:solidFill>
                  <a:schemeClr val="accent6"/>
                </a:solidFill>
                <a:latin typeface="+mj-lt"/>
                <a:ea typeface="+mj-ea"/>
              </a:rPr>
              <a:t>PER ECONOMIC CLASSIFICATION</a:t>
            </a:r>
          </a:p>
          <a:p>
            <a:pPr marL="0" lvl="0" indent="0" algn="ctr" defTabSz="457200" eaLnBrk="0" fontAlgn="base" hangingPunct="0">
              <a:spcAft>
                <a:spcPct val="0"/>
              </a:spcAft>
              <a:buNone/>
              <a:defRPr/>
            </a:pPr>
            <a:endParaRPr lang="en-ZA" sz="28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179512" y="764705"/>
          <a:ext cx="8784978" cy="4085949"/>
        </p:xfrm>
        <a:graphic>
          <a:graphicData uri="http://schemas.openxmlformats.org/drawingml/2006/table">
            <a:tbl>
              <a:tblPr>
                <a:tableStyleId>{5C22544A-7EE6-4342-B048-85BDC9FD1C3A}</a:tableStyleId>
              </a:tblPr>
              <a:tblGrid>
                <a:gridCol w="1584176">
                  <a:extLst>
                    <a:ext uri="{9D8B030D-6E8A-4147-A177-3AD203B41FA5}">
                      <a16:colId xmlns:a16="http://schemas.microsoft.com/office/drawing/2014/main" xmlns="" val="3137529605"/>
                    </a:ext>
                  </a:extLst>
                </a:gridCol>
                <a:gridCol w="1080120">
                  <a:extLst>
                    <a:ext uri="{9D8B030D-6E8A-4147-A177-3AD203B41FA5}">
                      <a16:colId xmlns:a16="http://schemas.microsoft.com/office/drawing/2014/main" xmlns="" val="2830382791"/>
                    </a:ext>
                  </a:extLst>
                </a:gridCol>
                <a:gridCol w="939797">
                  <a:extLst>
                    <a:ext uri="{9D8B030D-6E8A-4147-A177-3AD203B41FA5}">
                      <a16:colId xmlns:a16="http://schemas.microsoft.com/office/drawing/2014/main" xmlns="" val="3973102051"/>
                    </a:ext>
                  </a:extLst>
                </a:gridCol>
                <a:gridCol w="1126279">
                  <a:extLst>
                    <a:ext uri="{9D8B030D-6E8A-4147-A177-3AD203B41FA5}">
                      <a16:colId xmlns:a16="http://schemas.microsoft.com/office/drawing/2014/main" xmlns="" val="47889759"/>
                    </a:ext>
                  </a:extLst>
                </a:gridCol>
                <a:gridCol w="976109">
                  <a:extLst>
                    <a:ext uri="{9D8B030D-6E8A-4147-A177-3AD203B41FA5}">
                      <a16:colId xmlns:a16="http://schemas.microsoft.com/office/drawing/2014/main" xmlns="" val="2573413387"/>
                    </a:ext>
                  </a:extLst>
                </a:gridCol>
                <a:gridCol w="1126279">
                  <a:extLst>
                    <a:ext uri="{9D8B030D-6E8A-4147-A177-3AD203B41FA5}">
                      <a16:colId xmlns:a16="http://schemas.microsoft.com/office/drawing/2014/main" xmlns="" val="2114239433"/>
                    </a:ext>
                  </a:extLst>
                </a:gridCol>
                <a:gridCol w="976109">
                  <a:extLst>
                    <a:ext uri="{9D8B030D-6E8A-4147-A177-3AD203B41FA5}">
                      <a16:colId xmlns:a16="http://schemas.microsoft.com/office/drawing/2014/main" xmlns="" val="3668354475"/>
                    </a:ext>
                  </a:extLst>
                </a:gridCol>
                <a:gridCol w="976109">
                  <a:extLst>
                    <a:ext uri="{9D8B030D-6E8A-4147-A177-3AD203B41FA5}">
                      <a16:colId xmlns:a16="http://schemas.microsoft.com/office/drawing/2014/main" xmlns="" val="2780792322"/>
                    </a:ext>
                  </a:extLst>
                </a:gridCol>
              </a:tblGrid>
              <a:tr h="1296143">
                <a:tc>
                  <a:txBody>
                    <a:bodyPr/>
                    <a:lstStyle/>
                    <a:p>
                      <a:pPr algn="l" fontAlgn="b"/>
                      <a:r>
                        <a:rPr lang="en-US" sz="1400" b="1" u="none" strike="noStrike" dirty="0">
                          <a:solidFill>
                            <a:schemeClr val="bg1"/>
                          </a:solidFill>
                          <a:effectLst/>
                        </a:rPr>
                        <a:t>Economic Classification</a:t>
                      </a:r>
                      <a:endParaRPr lang="en-US" sz="1400" b="1" i="0" u="none" strike="noStrike" dirty="0">
                        <a:solidFill>
                          <a:schemeClr val="bg1"/>
                        </a:solidFill>
                        <a:effectLst/>
                        <a:latin typeface="Calibri" panose="020F0502020204030204" pitchFamily="34" charset="0"/>
                      </a:endParaRP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a:t>
                      </a:r>
                    </a:p>
                    <a:p>
                      <a:pPr algn="ctr" fontAlgn="b"/>
                      <a:r>
                        <a:rPr lang="en-US" sz="1400" b="1" u="none" strike="noStrike" dirty="0" smtClean="0">
                          <a:solidFill>
                            <a:schemeClr val="bg1"/>
                          </a:solidFill>
                          <a:effectLst/>
                        </a:rPr>
                        <a:t>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t>
                      </a:r>
                      <a:endParaRPr lang="en-US" sz="1400" b="1" u="none" strike="noStrike" dirty="0" smtClean="0">
                        <a:solidFill>
                          <a:schemeClr val="bg1"/>
                        </a:solidFill>
                        <a:effectLst/>
                      </a:endParaRPr>
                    </a:p>
                    <a:p>
                      <a:pPr algn="ctr" fontAlgn="b"/>
                      <a:r>
                        <a:rPr lang="en-US" sz="1400" b="1" u="none" strike="noStrike" dirty="0" smtClean="0">
                          <a:solidFill>
                            <a:schemeClr val="bg1"/>
                          </a:solidFill>
                          <a:effectLst/>
                        </a:rPr>
                        <a:t>as </a:t>
                      </a:r>
                      <a:r>
                        <a:rPr lang="en-US" sz="1400" b="1" u="none" strike="noStrike" dirty="0">
                          <a:solidFill>
                            <a:schemeClr val="bg1"/>
                          </a:solidFill>
                          <a:effectLst/>
                        </a:rPr>
                        <a:t>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a:t>
                      </a:r>
                    </a:p>
                    <a:p>
                      <a:pPr algn="ctr" fontAlgn="b"/>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2081661141"/>
                  </a:ext>
                </a:extLst>
              </a:tr>
              <a:tr h="80868">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070179629"/>
                  </a:ext>
                </a:extLst>
              </a:tr>
              <a:tr h="253569">
                <a:tc>
                  <a:txBody>
                    <a:bodyPr/>
                    <a:lstStyle/>
                    <a:p>
                      <a:pPr algn="l" fontAlgn="b"/>
                      <a:r>
                        <a:rPr lang="en-US" sz="1200" u="none" strike="noStrike" dirty="0">
                          <a:effectLst/>
                        </a:rPr>
                        <a:t>Foreign Governance &amp; International Org</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5,650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5,586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98.9%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5,441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96.3%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-2.6%</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90.5%</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101604036"/>
                  </a:ext>
                </a:extLst>
              </a:tr>
              <a:tr h="504056">
                <a:tc>
                  <a:txBody>
                    <a:bodyPr/>
                    <a:lstStyle/>
                    <a:p>
                      <a:pPr algn="l" fontAlgn="b"/>
                      <a:r>
                        <a:rPr lang="en-US" sz="1200" u="none" strike="noStrike">
                          <a:effectLst/>
                        </a:rPr>
                        <a:t>Public Corporations (Cur)</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109,638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74,858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68.3%</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45,320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41.3%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-26.9%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47.8%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2880015"/>
                  </a:ext>
                </a:extLst>
              </a:tr>
              <a:tr h="129313">
                <a:tc>
                  <a:txBody>
                    <a:bodyPr/>
                    <a:lstStyle/>
                    <a:p>
                      <a:pPr algn="l" fontAlgn="b"/>
                      <a:r>
                        <a:rPr lang="en-US" sz="1200" u="none" strike="noStrike" dirty="0">
                          <a:effectLst/>
                        </a:rPr>
                        <a:t>Private Enterprises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400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0.0%</a:t>
                      </a:r>
                      <a:endParaRPr lang="en-US" sz="1200" b="0" i="1" u="none" strike="noStrike" dirty="0" smtClean="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u="none" strike="noStrike" dirty="0" smtClean="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947500436"/>
                  </a:ext>
                </a:extLst>
              </a:tr>
              <a:tr h="129313">
                <a:tc>
                  <a:txBody>
                    <a:bodyPr/>
                    <a:lstStyle/>
                    <a:p>
                      <a:pPr algn="l" fontAlgn="b"/>
                      <a:r>
                        <a:rPr lang="en-US" sz="1200" u="none" strike="noStrike" dirty="0">
                          <a:effectLst/>
                        </a:rPr>
                        <a:t>Households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27,884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22,236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79.7%</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13,971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50.1%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-29.6%</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39.1%</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774095209"/>
                  </a:ext>
                </a:extLst>
              </a:tr>
              <a:tr h="483698">
                <a:tc>
                  <a:txBody>
                    <a:bodyPr/>
                    <a:lstStyle/>
                    <a:p>
                      <a:pPr algn="l" fontAlgn="b"/>
                      <a:r>
                        <a:rPr lang="en-US" sz="1200" u="none" strike="noStrike">
                          <a:effectLst/>
                        </a:rPr>
                        <a:t>Non Profit Institutions (Cur)</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382,684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184,649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48.3%</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81,023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21.2%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-27.1%</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20.9%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546046164"/>
                  </a:ext>
                </a:extLst>
              </a:tr>
              <a:tr h="504056">
                <a:tc>
                  <a:txBody>
                    <a:bodyPr/>
                    <a:lstStyle/>
                    <a:p>
                      <a:pPr algn="l" fontAlgn="b"/>
                      <a:r>
                        <a:rPr lang="en-US" sz="1200" u="none" strike="noStrike">
                          <a:effectLst/>
                        </a:rPr>
                        <a:t>Non Profit Institutions (Cap)</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50,809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31,537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62.1%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12,981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25.5%</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-36.5%</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57.0%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120912318"/>
                  </a:ext>
                </a:extLst>
              </a:tr>
            </a:tbl>
          </a:graphicData>
        </a:graphic>
      </p:graphicFrame>
    </p:spTree>
    <p:extLst>
      <p:ext uri="{BB962C8B-B14F-4D97-AF65-F5344CB8AC3E}">
        <p14:creationId xmlns:p14="http://schemas.microsoft.com/office/powerpoint/2010/main" xmlns="" val="1080290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16</a:t>
            </a:r>
          </a:p>
        </p:txBody>
      </p:sp>
      <p:sp>
        <p:nvSpPr>
          <p:cNvPr id="5" name="Content Placeholder 1"/>
          <p:cNvSpPr>
            <a:spLocks noGrp="1"/>
          </p:cNvSpPr>
          <p:nvPr>
            <p:ph idx="1"/>
          </p:nvPr>
        </p:nvSpPr>
        <p:spPr>
          <a:xfrm>
            <a:off x="323528" y="116632"/>
            <a:ext cx="8363272" cy="648073"/>
          </a:xfrm>
        </p:spPr>
        <p:txBody>
          <a:bodyPr>
            <a:normAutofit fontScale="70000" lnSpcReduction="20000"/>
          </a:bodyPr>
          <a:lstStyle/>
          <a:p>
            <a:pPr marL="0" lvl="0" indent="0" algn="ctr" defTabSz="457200" eaLnBrk="0" fontAlgn="base" hangingPunct="0">
              <a:spcAft>
                <a:spcPct val="0"/>
              </a:spcAft>
              <a:buNone/>
              <a:defRPr/>
            </a:pPr>
            <a:r>
              <a:rPr lang="en-ZA" sz="2800" dirty="0" smtClean="0">
                <a:solidFill>
                  <a:schemeClr val="accent6"/>
                </a:solidFill>
                <a:latin typeface="+mj-lt"/>
                <a:ea typeface="+mj-ea"/>
                <a:cs typeface="Arial" pitchFamily="34" charset="0"/>
              </a:rPr>
              <a:t>DEPARTMENTAL SUMMARY</a:t>
            </a:r>
            <a:r>
              <a:rPr lang="en-ZA" sz="2800" cap="all" dirty="0" smtClean="0">
                <a:solidFill>
                  <a:schemeClr val="accent6"/>
                </a:solidFill>
                <a:latin typeface="+mj-lt"/>
                <a:ea typeface="+mj-ea"/>
              </a:rPr>
              <a:t> </a:t>
            </a:r>
          </a:p>
          <a:p>
            <a:pPr marL="0" lvl="0" indent="0" algn="ctr" defTabSz="457200" eaLnBrk="0" fontAlgn="base" hangingPunct="0">
              <a:spcAft>
                <a:spcPct val="0"/>
              </a:spcAft>
              <a:buNone/>
              <a:defRPr/>
            </a:pPr>
            <a:r>
              <a:rPr lang="en-ZA" sz="2800" cap="all" dirty="0" smtClean="0">
                <a:solidFill>
                  <a:schemeClr val="accent6"/>
                </a:solidFill>
                <a:latin typeface="+mj-lt"/>
                <a:ea typeface="+mj-ea"/>
              </a:rPr>
              <a:t>PER ECONOMIC CLASSIFICATION</a:t>
            </a:r>
          </a:p>
          <a:p>
            <a:pPr marL="0" lvl="0" indent="0" algn="ctr" defTabSz="457200" eaLnBrk="0" fontAlgn="base" hangingPunct="0">
              <a:spcAft>
                <a:spcPct val="0"/>
              </a:spcAft>
              <a:buNone/>
              <a:defRPr/>
            </a:pPr>
            <a:endParaRPr lang="en-ZA" sz="28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395536" y="764705"/>
          <a:ext cx="8424936" cy="4250894"/>
        </p:xfrm>
        <a:graphic>
          <a:graphicData uri="http://schemas.openxmlformats.org/drawingml/2006/table">
            <a:tbl>
              <a:tblPr>
                <a:tableStyleId>{5C22544A-7EE6-4342-B048-85BDC9FD1C3A}</a:tableStyleId>
              </a:tblPr>
              <a:tblGrid>
                <a:gridCol w="1551000">
                  <a:extLst>
                    <a:ext uri="{9D8B030D-6E8A-4147-A177-3AD203B41FA5}">
                      <a16:colId xmlns:a16="http://schemas.microsoft.com/office/drawing/2014/main" xmlns="" val="3137529605"/>
                    </a:ext>
                  </a:extLst>
                </a:gridCol>
                <a:gridCol w="897272">
                  <a:extLst>
                    <a:ext uri="{9D8B030D-6E8A-4147-A177-3AD203B41FA5}">
                      <a16:colId xmlns:a16="http://schemas.microsoft.com/office/drawing/2014/main" xmlns="" val="2830382791"/>
                    </a:ext>
                  </a:extLst>
                </a:gridCol>
                <a:gridCol w="1008112">
                  <a:extLst>
                    <a:ext uri="{9D8B030D-6E8A-4147-A177-3AD203B41FA5}">
                      <a16:colId xmlns:a16="http://schemas.microsoft.com/office/drawing/2014/main" xmlns="" val="3973102051"/>
                    </a:ext>
                  </a:extLst>
                </a:gridCol>
                <a:gridCol w="1080120">
                  <a:extLst>
                    <a:ext uri="{9D8B030D-6E8A-4147-A177-3AD203B41FA5}">
                      <a16:colId xmlns:a16="http://schemas.microsoft.com/office/drawing/2014/main" xmlns="" val="47889759"/>
                    </a:ext>
                  </a:extLst>
                </a:gridCol>
                <a:gridCol w="936104">
                  <a:extLst>
                    <a:ext uri="{9D8B030D-6E8A-4147-A177-3AD203B41FA5}">
                      <a16:colId xmlns:a16="http://schemas.microsoft.com/office/drawing/2014/main" xmlns="" val="2573413387"/>
                    </a:ext>
                  </a:extLst>
                </a:gridCol>
                <a:gridCol w="1080120">
                  <a:extLst>
                    <a:ext uri="{9D8B030D-6E8A-4147-A177-3AD203B41FA5}">
                      <a16:colId xmlns:a16="http://schemas.microsoft.com/office/drawing/2014/main" xmlns="" val="2114239433"/>
                    </a:ext>
                  </a:extLst>
                </a:gridCol>
                <a:gridCol w="936104">
                  <a:extLst>
                    <a:ext uri="{9D8B030D-6E8A-4147-A177-3AD203B41FA5}">
                      <a16:colId xmlns:a16="http://schemas.microsoft.com/office/drawing/2014/main" xmlns="" val="3668354475"/>
                    </a:ext>
                  </a:extLst>
                </a:gridCol>
                <a:gridCol w="936104">
                  <a:extLst>
                    <a:ext uri="{9D8B030D-6E8A-4147-A177-3AD203B41FA5}">
                      <a16:colId xmlns:a16="http://schemas.microsoft.com/office/drawing/2014/main" xmlns="" val="2780792322"/>
                    </a:ext>
                  </a:extLst>
                </a:gridCol>
              </a:tblGrid>
              <a:tr h="646566">
                <a:tc>
                  <a:txBody>
                    <a:bodyPr/>
                    <a:lstStyle/>
                    <a:p>
                      <a:pPr algn="l" fontAlgn="b"/>
                      <a:r>
                        <a:rPr lang="en-US" sz="1400" b="1" u="none" strike="noStrike" dirty="0">
                          <a:solidFill>
                            <a:schemeClr val="bg1"/>
                          </a:solidFill>
                          <a:effectLst/>
                        </a:rPr>
                        <a:t>Economic Classification</a:t>
                      </a:r>
                      <a:endParaRPr lang="en-US" sz="1400" b="1" i="0" u="none" strike="noStrike" dirty="0">
                        <a:solidFill>
                          <a:schemeClr val="bg1"/>
                        </a:solidFill>
                        <a:effectLst/>
                        <a:latin typeface="Calibri" panose="020F0502020204030204" pitchFamily="34" charset="0"/>
                      </a:endParaRP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2081661141"/>
                  </a:ext>
                </a:extLst>
              </a:tr>
              <a:tr h="129313">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070179629"/>
                  </a:ext>
                </a:extLst>
              </a:tr>
              <a:tr h="129313">
                <a:tc>
                  <a:txBody>
                    <a:bodyPr/>
                    <a:lstStyle/>
                    <a:p>
                      <a:pPr algn="l" fontAlgn="b"/>
                      <a:r>
                        <a:rPr lang="en-US" sz="1200" b="1" u="none" strike="noStrike" dirty="0">
                          <a:effectLst/>
                        </a:rPr>
                        <a:t>PAYMENTS FOR CAPITAL ASSETS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178,773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109,506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61.3%</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2,253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1.3%</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-60.0%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5.5%</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107593770"/>
                  </a:ext>
                </a:extLst>
              </a:tr>
              <a:tr h="129313">
                <a:tc>
                  <a:txBody>
                    <a:bodyPr/>
                    <a:lstStyle/>
                    <a:p>
                      <a:pPr algn="l" fontAlgn="b"/>
                      <a:r>
                        <a:rPr lang="en-US" sz="1200" u="none" strike="noStrike" dirty="0">
                          <a:effectLst/>
                        </a:rPr>
                        <a:t>Machinery and equipment</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25,157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3,635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14.4%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834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-11.1%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56.5%</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723250342"/>
                  </a:ext>
                </a:extLst>
              </a:tr>
              <a:tr h="129313">
                <a:tc>
                  <a:txBody>
                    <a:bodyPr/>
                    <a:lstStyle/>
                    <a:p>
                      <a:pPr algn="l" fontAlgn="b"/>
                      <a:r>
                        <a:rPr lang="en-US" sz="1200" u="none" strike="noStrike" dirty="0">
                          <a:effectLst/>
                        </a:rPr>
                        <a:t>Heritage Assets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153,616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105,871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68.9%</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1,152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-68.2%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22388208"/>
                  </a:ext>
                </a:extLst>
              </a:tr>
              <a:tr h="583072">
                <a:tc>
                  <a:txBody>
                    <a:bodyPr/>
                    <a:lstStyle/>
                    <a:p>
                      <a:pPr algn="l" fontAlgn="b"/>
                      <a:r>
                        <a:rPr lang="en-US" sz="1400" u="none" strike="noStrike" dirty="0">
                          <a:effectLst/>
                        </a:rPr>
                        <a:t>Software and other intangible assets</a:t>
                      </a:r>
                      <a:endParaRPr lang="en-US" sz="14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u="none" strike="noStrike">
                          <a:effectLst/>
                        </a:rPr>
                        <a:t>                       -   </a:t>
                      </a:r>
                      <a:endParaRPr lang="en-US" sz="14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u="none" strike="noStrike" dirty="0" smtClean="0">
                          <a:effectLst/>
                        </a:rPr>
                        <a:t>0.0%</a:t>
                      </a:r>
                      <a:endParaRPr lang="en-US" sz="14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u="none" strike="noStrike">
                          <a:effectLst/>
                        </a:rPr>
                        <a:t>                    267 </a:t>
                      </a:r>
                      <a:endParaRPr lang="en-US" sz="14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Calibri"/>
                          <a:ea typeface="+mn-ea"/>
                          <a:cs typeface="+mn-cs"/>
                        </a:rPr>
                        <a:t>0.0%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rPr>
                        <a:t>0.0%</a:t>
                      </a:r>
                      <a:endParaRPr lang="en-US" sz="1400" b="0" i="0" u="none" strike="noStrike" dirty="0" smtClean="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787485330"/>
                  </a:ext>
                </a:extLst>
              </a:tr>
              <a:tr h="129313">
                <a:tc>
                  <a:txBody>
                    <a:bodyPr/>
                    <a:lstStyle/>
                    <a:p>
                      <a:pPr algn="l" fontAlgn="b"/>
                      <a:endParaRPr lang="en-US" sz="14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824524114"/>
                  </a:ext>
                </a:extLst>
              </a:tr>
              <a:tr h="129313">
                <a:tc>
                  <a:txBody>
                    <a:bodyPr/>
                    <a:lstStyle/>
                    <a:p>
                      <a:pPr algn="l" fontAlgn="b"/>
                      <a:r>
                        <a:rPr lang="en-US" sz="1400" b="1" u="none" strike="noStrike" dirty="0">
                          <a:effectLst/>
                        </a:rPr>
                        <a:t>PAYMENTS FOR FINANCIAL ASSETS</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effectLst/>
                        </a:rPr>
                        <a:t>                               -   </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effectLst/>
                        </a:rPr>
                        <a:t>                       -   </a:t>
                      </a:r>
                      <a:endParaRPr lang="en-US" sz="14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smtClean="0">
                          <a:effectLst/>
                        </a:rPr>
                        <a:t>0.0%</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effectLst/>
                        </a:rPr>
                        <a:t>                       25 </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smtClean="0">
                          <a:effectLst/>
                        </a:rPr>
                        <a:t>0.0%</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smtClean="0">
                          <a:effectLst/>
                        </a:rPr>
                        <a:t>0.0%</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effectLst/>
                        </a:rPr>
                        <a:t>0.0%</a:t>
                      </a:r>
                      <a:endParaRPr lang="en-US" sz="14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024795016"/>
                  </a:ext>
                </a:extLst>
              </a:tr>
              <a:tr h="129313">
                <a:tc>
                  <a:txBody>
                    <a:bodyPr/>
                    <a:lstStyle/>
                    <a:p>
                      <a:pPr algn="l" fontAlgn="b"/>
                      <a:endParaRPr lang="en-US" sz="14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713329064"/>
                  </a:ext>
                </a:extLst>
              </a:tr>
              <a:tr h="129313">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5,693,941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3,026,837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53.2%</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2,579,054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45.3%</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-7.9%</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48.8%</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922316470"/>
                  </a:ext>
                </a:extLst>
              </a:tr>
            </a:tbl>
          </a:graphicData>
        </a:graphic>
      </p:graphicFrame>
    </p:spTree>
    <p:extLst>
      <p:ext uri="{BB962C8B-B14F-4D97-AF65-F5344CB8AC3E}">
        <p14:creationId xmlns:p14="http://schemas.microsoft.com/office/powerpoint/2010/main" xmlns="" val="154781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07506" y="2132856"/>
          <a:ext cx="8784975" cy="2232248"/>
        </p:xfrm>
        <a:graphic>
          <a:graphicData uri="http://schemas.openxmlformats.org/drawingml/2006/table">
            <a:tbl>
              <a:tblPr firstRow="1" bandRow="1"/>
              <a:tblGrid>
                <a:gridCol w="8784975">
                  <a:extLst>
                    <a:ext uri="{9D8B030D-6E8A-4147-A177-3AD203B41FA5}">
                      <a16:colId xmlns:a16="http://schemas.microsoft.com/office/drawing/2014/main" xmlns="" val="20000"/>
                    </a:ext>
                  </a:extLst>
                </a:gridCol>
              </a:tblGrid>
              <a:tr h="2232248">
                <a:tc>
                  <a:txBody>
                    <a:bodyPr/>
                    <a:lstStyle/>
                    <a:p>
                      <a:pPr algn="ctr" rtl="0" fontAlgn="ctr"/>
                      <a:endParaRPr lang="en-ZA" sz="1600" b="1" i="0" u="none" strike="noStrike" dirty="0" smtClean="0">
                        <a:solidFill>
                          <a:srgbClr val="FFFFFF"/>
                        </a:solidFill>
                        <a:effectLst/>
                        <a:latin typeface="+mn-lt"/>
                        <a:cs typeface="Arial" pitchFamily="34" charset="0"/>
                      </a:endParaRPr>
                    </a:p>
                    <a:p>
                      <a:pPr algn="ctr" rtl="0" fontAlgn="ctr"/>
                      <a:endParaRPr lang="en-ZA" sz="1600" b="1" i="0" u="none" strike="noStrike" dirty="0" smtClean="0">
                        <a:solidFill>
                          <a:srgbClr val="FFFFFF"/>
                        </a:solidFill>
                        <a:effectLst/>
                        <a:latin typeface="+mn-lt"/>
                        <a:cs typeface="Arial" pitchFamily="34" charset="0"/>
                      </a:endParaRPr>
                    </a:p>
                    <a:p>
                      <a:pPr algn="ctr" rtl="0" fontAlgn="ctr"/>
                      <a:r>
                        <a:rPr lang="en-ZA" sz="2800" b="1" i="0" u="none" strike="noStrike" dirty="0" smtClean="0">
                          <a:solidFill>
                            <a:srgbClr val="FFFFFF"/>
                          </a:solidFill>
                          <a:effectLst/>
                          <a:latin typeface="+mn-lt"/>
                          <a:cs typeface="Arial" pitchFamily="34" charset="0"/>
                        </a:rPr>
                        <a:t>SUMMARY OF BUDGET VS EXPENDITURE</a:t>
                      </a:r>
                      <a:r>
                        <a:rPr lang="en-ZA" sz="2800" b="1" i="0" u="none" strike="noStrike" baseline="0" dirty="0" smtClean="0">
                          <a:solidFill>
                            <a:srgbClr val="FFFFFF"/>
                          </a:solidFill>
                          <a:effectLst/>
                          <a:latin typeface="+mn-lt"/>
                          <a:cs typeface="Arial" pitchFamily="34" charset="0"/>
                        </a:rPr>
                        <a:t> </a:t>
                      </a:r>
                    </a:p>
                    <a:p>
                      <a:pPr algn="ctr" rtl="0" fontAlgn="ctr"/>
                      <a:endParaRPr lang="en-ZA" sz="2800" b="1" i="0" u="none" strike="noStrike" baseline="0" dirty="0" smtClean="0">
                        <a:solidFill>
                          <a:srgbClr val="FFFFFF"/>
                        </a:solidFill>
                        <a:effectLst/>
                        <a:latin typeface="+mn-lt"/>
                        <a:cs typeface="Arial" pitchFamily="34" charset="0"/>
                      </a:endParaRPr>
                    </a:p>
                    <a:p>
                      <a:pPr algn="ctr" rtl="0" fontAlgn="ctr"/>
                      <a:r>
                        <a:rPr lang="en-ZA" sz="2800" b="1" i="0" u="none" strike="noStrike" baseline="0" dirty="0" smtClean="0">
                          <a:solidFill>
                            <a:srgbClr val="FFFFFF"/>
                          </a:solidFill>
                          <a:effectLst/>
                          <a:latin typeface="+mn-lt"/>
                          <a:cs typeface="Arial" pitchFamily="34" charset="0"/>
                        </a:rPr>
                        <a:t>PER PROGRAMME AND ECONOMIC CLASSIFICATION</a:t>
                      </a:r>
                      <a:endParaRPr lang="en-ZA" sz="28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786233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18</a:t>
            </a:r>
          </a:p>
        </p:txBody>
      </p:sp>
      <p:sp>
        <p:nvSpPr>
          <p:cNvPr id="5" name="Content Placeholder 1"/>
          <p:cNvSpPr>
            <a:spLocks noGrp="1"/>
          </p:cNvSpPr>
          <p:nvPr>
            <p:ph idx="1"/>
          </p:nvPr>
        </p:nvSpPr>
        <p:spPr>
          <a:xfrm>
            <a:off x="251520" y="116632"/>
            <a:ext cx="8568952" cy="576064"/>
          </a:xfrm>
        </p:spPr>
        <p:txBody>
          <a:bodyPr>
            <a:noAutofit/>
          </a:bodyPr>
          <a:lstStyle/>
          <a:p>
            <a:pPr marL="0" lvl="0" indent="0" algn="ctr" defTabSz="457200" eaLnBrk="0" fontAlgn="base" hangingPunct="0">
              <a:spcAft>
                <a:spcPct val="0"/>
              </a:spcAft>
              <a:buNone/>
              <a:defRPr/>
            </a:pPr>
            <a:r>
              <a:rPr lang="en-ZA" sz="2500" dirty="0" smtClean="0">
                <a:solidFill>
                  <a:schemeClr val="accent6"/>
                </a:solidFill>
                <a:latin typeface="+mj-lt"/>
                <a:ea typeface="+mj-ea"/>
                <a:cs typeface="Arial" pitchFamily="34" charset="0"/>
              </a:rPr>
              <a:t>PROGRAMME 1:  ADMINISTRATION</a:t>
            </a:r>
            <a:r>
              <a:rPr lang="en-ZA" sz="2500" cap="all" dirty="0" smtClean="0">
                <a:solidFill>
                  <a:schemeClr val="accent6"/>
                </a:solidFill>
                <a:latin typeface="+mj-lt"/>
                <a:ea typeface="+mj-ea"/>
              </a:rPr>
              <a:t> </a:t>
            </a:r>
            <a:endParaRPr lang="en-ZA" sz="25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107506" y="699745"/>
          <a:ext cx="8856983" cy="4333404"/>
        </p:xfrm>
        <a:graphic>
          <a:graphicData uri="http://schemas.openxmlformats.org/drawingml/2006/table">
            <a:tbl>
              <a:tblPr>
                <a:tableStyleId>{5C22544A-7EE6-4342-B048-85BDC9FD1C3A}</a:tableStyleId>
              </a:tblPr>
              <a:tblGrid>
                <a:gridCol w="1636466">
                  <a:extLst>
                    <a:ext uri="{9D8B030D-6E8A-4147-A177-3AD203B41FA5}">
                      <a16:colId xmlns:a16="http://schemas.microsoft.com/office/drawing/2014/main" xmlns="" val="1585168746"/>
                    </a:ext>
                  </a:extLst>
                </a:gridCol>
                <a:gridCol w="1116575">
                  <a:extLst>
                    <a:ext uri="{9D8B030D-6E8A-4147-A177-3AD203B41FA5}">
                      <a16:colId xmlns:a16="http://schemas.microsoft.com/office/drawing/2014/main" xmlns="" val="2744261288"/>
                    </a:ext>
                  </a:extLst>
                </a:gridCol>
                <a:gridCol w="967698">
                  <a:extLst>
                    <a:ext uri="{9D8B030D-6E8A-4147-A177-3AD203B41FA5}">
                      <a16:colId xmlns:a16="http://schemas.microsoft.com/office/drawing/2014/main" xmlns="" val="3229978202"/>
                    </a:ext>
                  </a:extLst>
                </a:gridCol>
                <a:gridCol w="1116575">
                  <a:extLst>
                    <a:ext uri="{9D8B030D-6E8A-4147-A177-3AD203B41FA5}">
                      <a16:colId xmlns:a16="http://schemas.microsoft.com/office/drawing/2014/main" xmlns="" val="3142757390"/>
                    </a:ext>
                  </a:extLst>
                </a:gridCol>
                <a:gridCol w="967698">
                  <a:extLst>
                    <a:ext uri="{9D8B030D-6E8A-4147-A177-3AD203B41FA5}">
                      <a16:colId xmlns:a16="http://schemas.microsoft.com/office/drawing/2014/main" xmlns="" val="658211423"/>
                    </a:ext>
                  </a:extLst>
                </a:gridCol>
                <a:gridCol w="1116575">
                  <a:extLst>
                    <a:ext uri="{9D8B030D-6E8A-4147-A177-3AD203B41FA5}">
                      <a16:colId xmlns:a16="http://schemas.microsoft.com/office/drawing/2014/main" xmlns="" val="1816940288"/>
                    </a:ext>
                  </a:extLst>
                </a:gridCol>
                <a:gridCol w="999291">
                  <a:extLst>
                    <a:ext uri="{9D8B030D-6E8A-4147-A177-3AD203B41FA5}">
                      <a16:colId xmlns:a16="http://schemas.microsoft.com/office/drawing/2014/main" xmlns="" val="119073132"/>
                    </a:ext>
                  </a:extLst>
                </a:gridCol>
                <a:gridCol w="936105">
                  <a:extLst>
                    <a:ext uri="{9D8B030D-6E8A-4147-A177-3AD203B41FA5}">
                      <a16:colId xmlns:a16="http://schemas.microsoft.com/office/drawing/2014/main" xmlns="" val="1951688097"/>
                    </a:ext>
                  </a:extLst>
                </a:gridCol>
              </a:tblGrid>
              <a:tr h="665583">
                <a:tc>
                  <a:txBody>
                    <a:bodyPr/>
                    <a:lstStyle/>
                    <a:p>
                      <a:pPr algn="l" fontAlgn="b"/>
                      <a:r>
                        <a:rPr lang="en-US" sz="1400" b="1" u="none" strike="noStrike" dirty="0" smtClean="0">
                          <a:solidFill>
                            <a:schemeClr val="bg1"/>
                          </a:solidFill>
                          <a:effectLst/>
                        </a:rPr>
                        <a:t>Economic Classification</a:t>
                      </a:r>
                      <a:endParaRPr lang="en-US" sz="1400" b="1" i="0" u="none" strike="noStrike" dirty="0" smtClean="0">
                        <a:solidFill>
                          <a:schemeClr val="bg1"/>
                        </a:solidFill>
                        <a:effectLst/>
                        <a:latin typeface="Calibri" panose="020F0502020204030204" pitchFamily="34" charset="0"/>
                      </a:endParaRPr>
                    </a:p>
                  </a:txBody>
                  <a:tcPr marL="4590" marR="4590" marT="459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3853948521"/>
                  </a:ext>
                </a:extLst>
              </a:tr>
              <a:tr h="133117">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721222100"/>
                  </a:ext>
                </a:extLst>
              </a:tr>
              <a:tr h="104907">
                <a:tc>
                  <a:txBody>
                    <a:bodyPr/>
                    <a:lstStyle/>
                    <a:p>
                      <a:pPr algn="l" fontAlgn="b"/>
                      <a:r>
                        <a:rPr lang="en-US" sz="1200" b="1" u="none" strike="noStrike" dirty="0">
                          <a:effectLst/>
                        </a:rPr>
                        <a:t>CURRENT PAYMENTS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433,333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216,042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49.9%</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229,762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53.0%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3.2%</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54.2%</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936668257"/>
                  </a:ext>
                </a:extLst>
              </a:tr>
              <a:tr h="382629">
                <a:tc>
                  <a:txBody>
                    <a:bodyPr/>
                    <a:lstStyle/>
                    <a:p>
                      <a:pPr algn="l" fontAlgn="b"/>
                      <a:r>
                        <a:rPr lang="en-US" sz="1200" u="none" strike="noStrike" dirty="0">
                          <a:effectLst/>
                        </a:rPr>
                        <a:t>Compensation of Employees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186,366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94,063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50.5%</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81,488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43.7%</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-6.7%</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45.0%</a:t>
                      </a:r>
                      <a:endParaRPr lang="en-US" sz="1200" b="0" i="0" u="none" strike="noStrike">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934879804"/>
                  </a:ext>
                </a:extLst>
              </a:tr>
              <a:tr h="156295">
                <a:tc>
                  <a:txBody>
                    <a:bodyPr/>
                    <a:lstStyle/>
                    <a:p>
                      <a:pPr algn="l" fontAlgn="b"/>
                      <a:r>
                        <a:rPr lang="en-US" sz="1200" u="none" strike="noStrike" dirty="0">
                          <a:effectLst/>
                        </a:rPr>
                        <a:t>Goods and Services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smtClean="0">
                          <a:effectLst/>
                        </a:rPr>
                        <a:t>246,967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a:t>
                      </a:r>
                      <a:r>
                        <a:rPr lang="en-US" sz="1200" u="none" strike="noStrike" dirty="0" smtClean="0">
                          <a:effectLst/>
                        </a:rPr>
                        <a:t>121,979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49.4%</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smtClean="0">
                          <a:effectLst/>
                        </a:rPr>
                        <a:t>           </a:t>
                      </a:r>
                      <a:r>
                        <a:rPr lang="en-US" sz="1200" u="none" strike="noStrike" dirty="0">
                          <a:effectLst/>
                        </a:rPr>
                        <a:t>148,274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60.0%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10.6%</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61.3%</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291571190"/>
                  </a:ext>
                </a:extLst>
              </a:tr>
              <a:tr h="133117">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994544108"/>
                  </a:ext>
                </a:extLst>
              </a:tr>
              <a:tr h="174539">
                <a:tc>
                  <a:txBody>
                    <a:bodyPr/>
                    <a:lstStyle/>
                    <a:p>
                      <a:pPr algn="l" fontAlgn="b"/>
                      <a:r>
                        <a:rPr lang="en-US" sz="1200" b="1" u="none" strike="noStrike" dirty="0">
                          <a:effectLst/>
                        </a:rPr>
                        <a:t>INTEREST</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898919991"/>
                  </a:ext>
                </a:extLst>
              </a:tr>
              <a:tr h="236237">
                <a:tc>
                  <a:txBody>
                    <a:bodyPr/>
                    <a:lstStyle/>
                    <a:p>
                      <a:pPr algn="l" fontAlgn="b"/>
                      <a:r>
                        <a:rPr lang="en-US" sz="1200" u="none" strike="noStrike" dirty="0">
                          <a:effectLst/>
                        </a:rPr>
                        <a:t>Interest and rent on land</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smtClean="0">
                          <a:effectLst/>
                        </a:rPr>
                        <a:t>-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a:effectLst/>
                        </a:rPr>
                        <a:t>                        -   </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4211262814"/>
                  </a:ext>
                </a:extLst>
              </a:tr>
              <a:tr h="133117">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074701981"/>
                  </a:ext>
                </a:extLst>
              </a:tr>
              <a:tr h="244578">
                <a:tc>
                  <a:txBody>
                    <a:bodyPr/>
                    <a:lstStyle/>
                    <a:p>
                      <a:pPr algn="l" fontAlgn="b"/>
                      <a:r>
                        <a:rPr lang="en-US" sz="1200" b="1" u="none" strike="noStrike" dirty="0">
                          <a:effectLst/>
                        </a:rPr>
                        <a:t>TRANSFERS &amp; SUBSIDIES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102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612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600.0%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600.0%</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238.0%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997183093"/>
                  </a:ext>
                </a:extLst>
              </a:tr>
              <a:tr h="133117">
                <a:tc>
                  <a:txBody>
                    <a:bodyPr/>
                    <a:lstStyle/>
                    <a:p>
                      <a:pPr algn="l" fontAlgn="b"/>
                      <a:r>
                        <a:rPr lang="en-US" sz="1200" u="none" strike="noStrike" dirty="0">
                          <a:effectLst/>
                        </a:rPr>
                        <a:t>Departmental Agencies (Cur)</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102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smtClean="0">
                          <a:effectLs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4144559874"/>
                  </a:ext>
                </a:extLst>
              </a:tr>
              <a:tr h="223958">
                <a:tc>
                  <a:txBody>
                    <a:bodyPr/>
                    <a:lstStyle/>
                    <a:p>
                      <a:pPr algn="l" fontAlgn="b"/>
                      <a:r>
                        <a:rPr lang="en-US" sz="1200" u="none" strike="noStrike" dirty="0">
                          <a:effectLst/>
                        </a:rPr>
                        <a:t>Households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smtClean="0">
                          <a:effectLst/>
                        </a:rPr>
                        <a:t>                             </a:t>
                      </a:r>
                      <a:r>
                        <a:rPr lang="en-US" sz="1200" u="none" strike="noStrike" dirty="0">
                          <a:effectLst/>
                        </a:rPr>
                        <a:t>-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0.0%</a:t>
                      </a:r>
                      <a:endParaRPr lang="en-US" sz="1200" b="0" i="1" u="none" strike="noStrike" dirty="0" smtClean="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612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590" marR="4590" marT="4590"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590" marR="4590" marT="4590"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0.0%</a:t>
                      </a:r>
                      <a:endParaRPr lang="en-US" sz="1200" b="0" i="1" u="none" strike="noStrike" dirty="0" smtClean="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158821263"/>
                  </a:ext>
                </a:extLst>
              </a:tr>
              <a:tr h="133117">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311335535"/>
                  </a:ext>
                </a:extLst>
              </a:tr>
            </a:tbl>
          </a:graphicData>
        </a:graphic>
      </p:graphicFrame>
    </p:spTree>
    <p:extLst>
      <p:ext uri="{BB962C8B-B14F-4D97-AF65-F5344CB8AC3E}">
        <p14:creationId xmlns:p14="http://schemas.microsoft.com/office/powerpoint/2010/main" xmlns="" val="15910452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19</a:t>
            </a:r>
          </a:p>
        </p:txBody>
      </p:sp>
      <p:sp>
        <p:nvSpPr>
          <p:cNvPr id="5" name="Content Placeholder 1"/>
          <p:cNvSpPr>
            <a:spLocks noGrp="1"/>
          </p:cNvSpPr>
          <p:nvPr>
            <p:ph idx="1"/>
          </p:nvPr>
        </p:nvSpPr>
        <p:spPr>
          <a:xfrm>
            <a:off x="251520" y="116632"/>
            <a:ext cx="8568952" cy="576064"/>
          </a:xfrm>
        </p:spPr>
        <p:txBody>
          <a:bodyPr>
            <a:noAutofit/>
          </a:bodyPr>
          <a:lstStyle/>
          <a:p>
            <a:pPr marL="0" lvl="0" indent="0" algn="ctr" defTabSz="457200" eaLnBrk="0" fontAlgn="base" hangingPunct="0">
              <a:spcAft>
                <a:spcPct val="0"/>
              </a:spcAft>
              <a:buNone/>
              <a:defRPr/>
            </a:pPr>
            <a:r>
              <a:rPr lang="en-ZA" sz="2500" dirty="0" smtClean="0">
                <a:solidFill>
                  <a:schemeClr val="accent6"/>
                </a:solidFill>
                <a:latin typeface="+mj-lt"/>
                <a:ea typeface="+mj-ea"/>
                <a:cs typeface="Arial" pitchFamily="34" charset="0"/>
              </a:rPr>
              <a:t>PROGRAMME 1:  ADMINISTRATION</a:t>
            </a:r>
            <a:r>
              <a:rPr lang="en-ZA" sz="2500" cap="all" dirty="0" smtClean="0">
                <a:solidFill>
                  <a:schemeClr val="accent6"/>
                </a:solidFill>
                <a:latin typeface="+mj-lt"/>
                <a:ea typeface="+mj-ea"/>
              </a:rPr>
              <a:t> </a:t>
            </a:r>
            <a:endParaRPr lang="en-ZA" sz="25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179511" y="699745"/>
          <a:ext cx="8784979" cy="3620927"/>
        </p:xfrm>
        <a:graphic>
          <a:graphicData uri="http://schemas.openxmlformats.org/drawingml/2006/table">
            <a:tbl>
              <a:tblPr>
                <a:tableStyleId>{5C22544A-7EE6-4342-B048-85BDC9FD1C3A}</a:tableStyleId>
              </a:tblPr>
              <a:tblGrid>
                <a:gridCol w="1512169">
                  <a:extLst>
                    <a:ext uri="{9D8B030D-6E8A-4147-A177-3AD203B41FA5}">
                      <a16:colId xmlns:a16="http://schemas.microsoft.com/office/drawing/2014/main" xmlns="" val="1585168746"/>
                    </a:ext>
                  </a:extLst>
                </a:gridCol>
                <a:gridCol w="1218490">
                  <a:extLst>
                    <a:ext uri="{9D8B030D-6E8A-4147-A177-3AD203B41FA5}">
                      <a16:colId xmlns:a16="http://schemas.microsoft.com/office/drawing/2014/main" xmlns="" val="2744261288"/>
                    </a:ext>
                  </a:extLst>
                </a:gridCol>
                <a:gridCol w="1013758">
                  <a:extLst>
                    <a:ext uri="{9D8B030D-6E8A-4147-A177-3AD203B41FA5}">
                      <a16:colId xmlns:a16="http://schemas.microsoft.com/office/drawing/2014/main" xmlns="" val="3229978202"/>
                    </a:ext>
                  </a:extLst>
                </a:gridCol>
                <a:gridCol w="1152128">
                  <a:extLst>
                    <a:ext uri="{9D8B030D-6E8A-4147-A177-3AD203B41FA5}">
                      <a16:colId xmlns:a16="http://schemas.microsoft.com/office/drawing/2014/main" xmlns="" val="3142757390"/>
                    </a:ext>
                  </a:extLst>
                </a:gridCol>
                <a:gridCol w="936104">
                  <a:extLst>
                    <a:ext uri="{9D8B030D-6E8A-4147-A177-3AD203B41FA5}">
                      <a16:colId xmlns:a16="http://schemas.microsoft.com/office/drawing/2014/main" xmlns="" val="658211423"/>
                    </a:ext>
                  </a:extLst>
                </a:gridCol>
                <a:gridCol w="1080120">
                  <a:extLst>
                    <a:ext uri="{9D8B030D-6E8A-4147-A177-3AD203B41FA5}">
                      <a16:colId xmlns:a16="http://schemas.microsoft.com/office/drawing/2014/main" xmlns="" val="1816940288"/>
                    </a:ext>
                  </a:extLst>
                </a:gridCol>
                <a:gridCol w="936104">
                  <a:extLst>
                    <a:ext uri="{9D8B030D-6E8A-4147-A177-3AD203B41FA5}">
                      <a16:colId xmlns:a16="http://schemas.microsoft.com/office/drawing/2014/main" xmlns="" val="119073132"/>
                    </a:ext>
                  </a:extLst>
                </a:gridCol>
                <a:gridCol w="936106">
                  <a:extLst>
                    <a:ext uri="{9D8B030D-6E8A-4147-A177-3AD203B41FA5}">
                      <a16:colId xmlns:a16="http://schemas.microsoft.com/office/drawing/2014/main" xmlns="" val="1951688097"/>
                    </a:ext>
                  </a:extLst>
                </a:gridCol>
              </a:tblGrid>
              <a:tr h="665583">
                <a:tc>
                  <a:txBody>
                    <a:bodyPr/>
                    <a:lstStyle/>
                    <a:p>
                      <a:pPr algn="l" fontAlgn="b"/>
                      <a:r>
                        <a:rPr lang="en-US" sz="1400" b="1" u="none" strike="noStrike" kern="1200" dirty="0" smtClean="0">
                          <a:solidFill>
                            <a:schemeClr val="bg1"/>
                          </a:solidFill>
                          <a:effectLst/>
                          <a:latin typeface="+mn-lt"/>
                          <a:ea typeface="+mn-ea"/>
                          <a:cs typeface="+mn-cs"/>
                        </a:rPr>
                        <a:t>Economic Classification</a:t>
                      </a:r>
                    </a:p>
                  </a:txBody>
                  <a:tcPr marL="4590" marR="4590" marT="459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3853948521"/>
                  </a:ext>
                </a:extLst>
              </a:tr>
              <a:tr h="133117">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311335535"/>
                  </a:ext>
                </a:extLst>
              </a:tr>
              <a:tr h="133117">
                <a:tc>
                  <a:txBody>
                    <a:bodyPr/>
                    <a:lstStyle/>
                    <a:p>
                      <a:pPr algn="l" fontAlgn="b"/>
                      <a:r>
                        <a:rPr lang="en-US" sz="1200" b="1" u="none" strike="noStrike" dirty="0">
                          <a:effectLst/>
                        </a:rPr>
                        <a:t>PAYMENTS FOR CAPITAL ASSETS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25,157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3,635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14.4%</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1,101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4.4%</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-10.1%</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56.5%</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439857295"/>
                  </a:ext>
                </a:extLst>
              </a:tr>
              <a:tr h="382629">
                <a:tc>
                  <a:txBody>
                    <a:bodyPr/>
                    <a:lstStyle/>
                    <a:p>
                      <a:pPr algn="l" fontAlgn="b"/>
                      <a:r>
                        <a:rPr lang="en-US" sz="1200" u="none" strike="noStrike" dirty="0">
                          <a:effectLst/>
                        </a:rPr>
                        <a:t>Machinery and equipment</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25,157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3,635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14.4%</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834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3.3%</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-11.1%</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56.5%</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941666145"/>
                  </a:ext>
                </a:extLst>
              </a:tr>
              <a:tr h="432048">
                <a:tc>
                  <a:txBody>
                    <a:bodyPr/>
                    <a:lstStyle/>
                    <a:p>
                      <a:pPr algn="l" fontAlgn="b"/>
                      <a:r>
                        <a:rPr lang="en-US" sz="1200" u="none" strike="noStrike" dirty="0">
                          <a:effectLst/>
                        </a:rPr>
                        <a:t>Software and other intangible assets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i="0" u="none" strike="noStrike" dirty="0" smtClean="0">
                          <a:solidFill>
                            <a:schemeClr val="dk1"/>
                          </a:solidFill>
                          <a:effectLst/>
                          <a:latin typeface="+mn-l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267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kumimoji="0" lang="en-US" sz="1200" b="0" i="0" u="none" strike="noStrike" kern="1200" cap="none" spc="0" normalizeH="0" baseline="0" noProof="0" smtClean="0">
                          <a:ln>
                            <a:noFill/>
                          </a:ln>
                          <a:solidFill>
                            <a:prstClr val="black"/>
                          </a:solidFill>
                          <a:effectLst/>
                          <a:uLnTx/>
                          <a:uFillTx/>
                          <a:latin typeface="Calibri"/>
                          <a:ea typeface="+mn-ea"/>
                          <a:cs typeface="+mn-cs"/>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kumimoji="0" lang="en-US" sz="1200" b="0" i="0" u="none" strike="noStrike" kern="1200" cap="none" spc="0" normalizeH="0" baseline="0" noProof="0" smtClean="0">
                          <a:ln>
                            <a:noFill/>
                          </a:ln>
                          <a:solidFill>
                            <a:prstClr val="black"/>
                          </a:solidFill>
                          <a:effectLst/>
                          <a:uLnTx/>
                          <a:uFillTx/>
                          <a:latin typeface="Calibri"/>
                          <a:ea typeface="+mn-ea"/>
                          <a:cs typeface="+mn-cs"/>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4269841079"/>
                  </a:ext>
                </a:extLst>
              </a:tr>
              <a:tr h="72008">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354086261"/>
                  </a:ext>
                </a:extLst>
              </a:tr>
              <a:tr h="133117">
                <a:tc>
                  <a:txBody>
                    <a:bodyPr/>
                    <a:lstStyle/>
                    <a:p>
                      <a:pPr algn="l" fontAlgn="b"/>
                      <a:r>
                        <a:rPr lang="en-US" sz="1200" b="1" u="none" strike="noStrike" dirty="0">
                          <a:effectLst/>
                        </a:rPr>
                        <a:t>PAYMENTS FOR FINANCIAL ASSETS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i="0"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i="0"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i="0" u="none" strike="noStrike" dirty="0" smtClean="0">
                          <a:solidFill>
                            <a:schemeClr val="dk1"/>
                          </a:solidFill>
                          <a:effectLst/>
                          <a:latin typeface="+mn-l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i="0" u="none" strike="noStrike" dirty="0">
                          <a:effectLst/>
                        </a:rPr>
                        <a:t>                       15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i="0" u="none" strike="noStrike" dirty="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315499931"/>
                  </a:ext>
                </a:extLst>
              </a:tr>
              <a:tr h="133117">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304406629"/>
                  </a:ext>
                </a:extLst>
              </a:tr>
              <a:tr h="133117">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458,592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219,677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47.9%</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231,490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50.5%</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2.6%</a:t>
                      </a:r>
                      <a:endParaRPr lang="en-US" sz="1400" b="1" i="1"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smtClean="0">
                          <a:solidFill>
                            <a:srgbClr val="F5981B"/>
                          </a:solidFill>
                          <a:effectLst/>
                        </a:rPr>
                        <a:t>54.2%</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343923800"/>
                  </a:ext>
                </a:extLst>
              </a:tr>
            </a:tbl>
          </a:graphicData>
        </a:graphic>
      </p:graphicFrame>
    </p:spTree>
    <p:extLst>
      <p:ext uri="{BB962C8B-B14F-4D97-AF65-F5344CB8AC3E}">
        <p14:creationId xmlns:p14="http://schemas.microsoft.com/office/powerpoint/2010/main" xmlns="" val="7552070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20</a:t>
            </a:r>
          </a:p>
        </p:txBody>
      </p:sp>
      <p:sp>
        <p:nvSpPr>
          <p:cNvPr id="5" name="Content Placeholder 1"/>
          <p:cNvSpPr>
            <a:spLocks noGrp="1"/>
          </p:cNvSpPr>
          <p:nvPr>
            <p:ph idx="1"/>
          </p:nvPr>
        </p:nvSpPr>
        <p:spPr>
          <a:xfrm>
            <a:off x="323528" y="44624"/>
            <a:ext cx="8496944" cy="384644"/>
          </a:xfrm>
        </p:spPr>
        <p:txBody>
          <a:bodyPr>
            <a:noAutofit/>
          </a:bodyPr>
          <a:lstStyle/>
          <a:p>
            <a:pPr marL="0" lvl="0" indent="0" algn="ctr" defTabSz="457200" eaLnBrk="0" fontAlgn="base" hangingPunct="0">
              <a:spcAft>
                <a:spcPct val="0"/>
              </a:spcAft>
              <a:buNone/>
              <a:defRPr/>
            </a:pPr>
            <a:r>
              <a:rPr lang="en-ZA" sz="2200" dirty="0" smtClean="0">
                <a:solidFill>
                  <a:schemeClr val="accent6"/>
                </a:solidFill>
                <a:latin typeface="+mj-lt"/>
                <a:ea typeface="+mj-ea"/>
                <a:cs typeface="Arial" pitchFamily="34" charset="0"/>
              </a:rPr>
              <a:t>PROGRAMME 2:  RECREATION DEVELOPMENT &amp; SPORT PROMOTION</a:t>
            </a:r>
            <a:endParaRPr lang="en-ZA" sz="22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323529" y="505369"/>
          <a:ext cx="8496943" cy="4868418"/>
        </p:xfrm>
        <a:graphic>
          <a:graphicData uri="http://schemas.openxmlformats.org/drawingml/2006/table">
            <a:tbl>
              <a:tblPr>
                <a:tableStyleId>{5C22544A-7EE6-4342-B048-85BDC9FD1C3A}</a:tableStyleId>
              </a:tblPr>
              <a:tblGrid>
                <a:gridCol w="1440159">
                  <a:extLst>
                    <a:ext uri="{9D8B030D-6E8A-4147-A177-3AD203B41FA5}">
                      <a16:colId xmlns:a16="http://schemas.microsoft.com/office/drawing/2014/main" xmlns="" val="2788973904"/>
                    </a:ext>
                  </a:extLst>
                </a:gridCol>
                <a:gridCol w="1080120">
                  <a:extLst>
                    <a:ext uri="{9D8B030D-6E8A-4147-A177-3AD203B41FA5}">
                      <a16:colId xmlns:a16="http://schemas.microsoft.com/office/drawing/2014/main" xmlns="" val="3496199539"/>
                    </a:ext>
                  </a:extLst>
                </a:gridCol>
                <a:gridCol w="936104">
                  <a:extLst>
                    <a:ext uri="{9D8B030D-6E8A-4147-A177-3AD203B41FA5}">
                      <a16:colId xmlns:a16="http://schemas.microsoft.com/office/drawing/2014/main" xmlns="" val="1511704291"/>
                    </a:ext>
                  </a:extLst>
                </a:gridCol>
                <a:gridCol w="1080120">
                  <a:extLst>
                    <a:ext uri="{9D8B030D-6E8A-4147-A177-3AD203B41FA5}">
                      <a16:colId xmlns:a16="http://schemas.microsoft.com/office/drawing/2014/main" xmlns="" val="1320746274"/>
                    </a:ext>
                  </a:extLst>
                </a:gridCol>
                <a:gridCol w="936104">
                  <a:extLst>
                    <a:ext uri="{9D8B030D-6E8A-4147-A177-3AD203B41FA5}">
                      <a16:colId xmlns:a16="http://schemas.microsoft.com/office/drawing/2014/main" xmlns="" val="938724794"/>
                    </a:ext>
                  </a:extLst>
                </a:gridCol>
                <a:gridCol w="1080120">
                  <a:extLst>
                    <a:ext uri="{9D8B030D-6E8A-4147-A177-3AD203B41FA5}">
                      <a16:colId xmlns:a16="http://schemas.microsoft.com/office/drawing/2014/main" xmlns="" val="2895210189"/>
                    </a:ext>
                  </a:extLst>
                </a:gridCol>
                <a:gridCol w="1008112">
                  <a:extLst>
                    <a:ext uri="{9D8B030D-6E8A-4147-A177-3AD203B41FA5}">
                      <a16:colId xmlns:a16="http://schemas.microsoft.com/office/drawing/2014/main" xmlns="" val="1190687817"/>
                    </a:ext>
                  </a:extLst>
                </a:gridCol>
                <a:gridCol w="936104">
                  <a:extLst>
                    <a:ext uri="{9D8B030D-6E8A-4147-A177-3AD203B41FA5}">
                      <a16:colId xmlns:a16="http://schemas.microsoft.com/office/drawing/2014/main" xmlns="" val="1030547676"/>
                    </a:ext>
                  </a:extLst>
                </a:gridCol>
              </a:tblGrid>
              <a:tr h="64656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kern="1200" dirty="0" smtClean="0">
                          <a:solidFill>
                            <a:schemeClr val="bg1"/>
                          </a:solidFill>
                          <a:effectLst/>
                          <a:latin typeface="+mn-lt"/>
                          <a:ea typeface="+mn-ea"/>
                          <a:cs typeface="+mn-cs"/>
                        </a:rPr>
                        <a:t>Economic Classification</a:t>
                      </a: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2619733202"/>
                  </a:ext>
                </a:extLst>
              </a:tr>
              <a:tr h="129313">
                <a:tc>
                  <a:txBody>
                    <a:bodyPr/>
                    <a:lstStyle/>
                    <a:p>
                      <a:pPr algn="l" fontAlgn="b"/>
                      <a:r>
                        <a:rPr lang="en-US" sz="1200" b="1" u="none" strike="noStrike" dirty="0">
                          <a:effectLst/>
                        </a:rPr>
                        <a:t>CURRENT PAYMENTS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153,158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91,032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59.4%</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a:effectLst/>
                        </a:rPr>
                        <a:t>               24,848 </a:t>
                      </a:r>
                      <a:endParaRPr lang="en-US" sz="1200" b="1"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16.2%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-43.2%</a:t>
                      </a:r>
                      <a:endParaRPr lang="en-US" sz="12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14.2%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944562699"/>
                  </a:ext>
                </a:extLst>
              </a:tr>
              <a:tr h="129313">
                <a:tc>
                  <a:txBody>
                    <a:bodyPr/>
                    <a:lstStyle/>
                    <a:p>
                      <a:pPr algn="l" fontAlgn="b"/>
                      <a:r>
                        <a:rPr lang="en-US" sz="1200" u="none" strike="noStrike">
                          <a:effectLst/>
                        </a:rPr>
                        <a:t>Compensation of Employees</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31,375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15,755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50.2%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14,972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47.7%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-2.5%</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29.4%</a:t>
                      </a:r>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604327072"/>
                  </a:ext>
                </a:extLst>
              </a:tr>
              <a:tr h="175830">
                <a:tc>
                  <a:txBody>
                    <a:bodyPr/>
                    <a:lstStyle/>
                    <a:p>
                      <a:pPr algn="l" fontAlgn="b"/>
                      <a:r>
                        <a:rPr lang="en-US" sz="1200" u="none" strike="noStrike" dirty="0">
                          <a:effectLst/>
                        </a:rPr>
                        <a:t>Goods and Services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121,783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75,277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61.8%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9,876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8.1%</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-53.7%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7.3%</a:t>
                      </a:r>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224068915"/>
                  </a:ext>
                </a:extLst>
              </a:tr>
              <a:tr h="129313">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924124506"/>
                  </a:ext>
                </a:extLst>
              </a:tr>
              <a:tr h="233200">
                <a:tc>
                  <a:txBody>
                    <a:bodyPr/>
                    <a:lstStyle/>
                    <a:p>
                      <a:pPr algn="l" fontAlgn="b"/>
                      <a:r>
                        <a:rPr lang="en-US" sz="1200" b="1" u="none" strike="noStrike" dirty="0">
                          <a:effectLst/>
                        </a:rPr>
                        <a:t>INTEREST</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smtClean="0">
                          <a:effectLst/>
                        </a:rPr>
                        <a:t>                             </a:t>
                      </a:r>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u="none" strike="noStrike" dirty="0" smtClean="0">
                          <a:effectLst/>
                        </a:rPr>
                        <a:t>0.0%</a:t>
                      </a:r>
                      <a:endParaRPr lang="en-US" sz="1200" b="1" i="0" u="none" strike="noStrike" dirty="0" smtClean="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292565066"/>
                  </a:ext>
                </a:extLst>
              </a:tr>
              <a:tr h="129313">
                <a:tc>
                  <a:txBody>
                    <a:bodyPr/>
                    <a:lstStyle/>
                    <a:p>
                      <a:pPr algn="l" fontAlgn="b"/>
                      <a:r>
                        <a:rPr lang="en-US" sz="1200" u="none" strike="noStrike">
                          <a:effectLst/>
                        </a:rPr>
                        <a:t>Interest and rent on land</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0.0%</a:t>
                      </a:r>
                      <a:endParaRPr lang="en-US" sz="1200" b="1" i="0" u="none" strike="noStrike" dirty="0" smtClean="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u="none" strike="noStrike">
                          <a:effectLst/>
                        </a:rPr>
                        <a:t>0.0%</a:t>
                      </a:r>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494003194"/>
                  </a:ext>
                </a:extLst>
              </a:tr>
              <a:tr h="129313">
                <a:tc>
                  <a:txBody>
                    <a:bodyPr/>
                    <a:lstStyle/>
                    <a:p>
                      <a:pPr algn="l"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409276214"/>
                  </a:ext>
                </a:extLst>
              </a:tr>
              <a:tr h="129313">
                <a:tc>
                  <a:txBody>
                    <a:bodyPr/>
                    <a:lstStyle/>
                    <a:p>
                      <a:pPr algn="l" fontAlgn="b"/>
                      <a:r>
                        <a:rPr lang="en-US" sz="1200" b="1" u="none" strike="noStrike" dirty="0">
                          <a:effectLst/>
                        </a:rPr>
                        <a:t>TRANSFERS &amp; SUBSIDIES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1,132,150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561,607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49.6%</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429,198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37.9%</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-11.7%</a:t>
                      </a:r>
                      <a:endParaRPr lang="en-US" sz="12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43.6%</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675268371"/>
                  </a:ext>
                </a:extLst>
              </a:tr>
              <a:tr h="512383">
                <a:tc>
                  <a:txBody>
                    <a:bodyPr/>
                    <a:lstStyle/>
                    <a:p>
                      <a:pPr algn="l" fontAlgn="b"/>
                      <a:r>
                        <a:rPr lang="en-US" sz="1200" u="none" strike="noStrike">
                          <a:effectLst/>
                        </a:rPr>
                        <a:t>Provinces &amp; Municipalities</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591,049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297,775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50.4%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297,775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50.4%</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75.6%</a:t>
                      </a:r>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00827238"/>
                  </a:ext>
                </a:extLst>
              </a:tr>
              <a:tr h="504056">
                <a:tc>
                  <a:txBody>
                    <a:bodyPr/>
                    <a:lstStyle/>
                    <a:p>
                      <a:pPr algn="l" fontAlgn="b"/>
                      <a:r>
                        <a:rPr lang="en-US" sz="1200" u="none" strike="noStrike">
                          <a:effectLst/>
                        </a:rPr>
                        <a:t>Departmental Agencies (Cur)</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47,286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33,225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70.3%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47,286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100.0%</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29.7%</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50.0%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269424632"/>
                  </a:ext>
                </a:extLst>
              </a:tr>
              <a:tr h="504056">
                <a:tc>
                  <a:txBody>
                    <a:bodyPr/>
                    <a:lstStyle/>
                    <a:p>
                      <a:pPr algn="l" fontAlgn="b"/>
                      <a:r>
                        <a:rPr lang="en-US" sz="1200" u="none" strike="noStrike">
                          <a:effectLst/>
                        </a:rPr>
                        <a:t>Departmental Agencies (Cap)</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248,397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134,342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54.1%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47,761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19.2%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-34.9%</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27.5%</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929815622"/>
                  </a:ext>
                </a:extLst>
              </a:tr>
            </a:tbl>
          </a:graphicData>
        </a:graphic>
      </p:graphicFrame>
    </p:spTree>
    <p:extLst>
      <p:ext uri="{BB962C8B-B14F-4D97-AF65-F5344CB8AC3E}">
        <p14:creationId xmlns:p14="http://schemas.microsoft.com/office/powerpoint/2010/main" xmlns="" val="2663407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116632"/>
            <a:ext cx="8195481" cy="684997"/>
          </a:xfrm>
        </p:spPr>
        <p:txBody>
          <a:bodyPr/>
          <a:lstStyle/>
          <a:p>
            <a:pPr algn="ctr"/>
            <a:r>
              <a:rPr lang="en-ZA" sz="3200" dirty="0">
                <a:solidFill>
                  <a:schemeClr val="accent6"/>
                </a:solidFill>
                <a:latin typeface="Calibri"/>
              </a:rPr>
              <a:t>PERFORMANCE OVERVIEW</a:t>
            </a:r>
            <a:endParaRPr lang="en-GB" dirty="0">
              <a:solidFill>
                <a:schemeClr val="accent6"/>
              </a:solidFill>
            </a:endParaRPr>
          </a:p>
        </p:txBody>
      </p:sp>
      <p:graphicFrame>
        <p:nvGraphicFramePr>
          <p:cNvPr id="5" name="Chart 4"/>
          <p:cNvGraphicFramePr/>
          <p:nvPr>
            <p:extLst>
              <p:ext uri="{D42A27DB-BD31-4B8C-83A1-F6EECF244321}">
                <p14:modId xmlns:p14="http://schemas.microsoft.com/office/powerpoint/2010/main" xmlns="" val="1526343261"/>
              </p:ext>
            </p:extLst>
          </p:nvPr>
        </p:nvGraphicFramePr>
        <p:xfrm>
          <a:off x="7164288" y="2515088"/>
          <a:ext cx="3927922" cy="4355563"/>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5"/>
          <p:cNvSpPr>
            <a:spLocks noGrp="1"/>
          </p:cNvSpPr>
          <p:nvPr>
            <p:ph type="sldNum" sz="quarter" idx="4"/>
          </p:nvPr>
        </p:nvSpPr>
        <p:spPr>
          <a:xfrm>
            <a:off x="8172400" y="6172200"/>
            <a:ext cx="514400" cy="365125"/>
          </a:xfrm>
        </p:spPr>
        <p:txBody>
          <a:bodyPr/>
          <a:lstStyle>
            <a:lvl1pPr algn="r">
              <a:defRPr sz="800" b="0" u="none">
                <a:solidFill>
                  <a:srgbClr val="660066"/>
                </a:solidFill>
                <a:latin typeface="Verdana" pitchFamily="34" charset="0"/>
              </a:defRPr>
            </a:lvl1pPr>
          </a:lstStyle>
          <a:p>
            <a:pPr algn="ctr"/>
            <a:r>
              <a:rPr lang="en-US" sz="900" b="1" dirty="0">
                <a:solidFill>
                  <a:schemeClr val="tx1"/>
                </a:solidFill>
              </a:rPr>
              <a:t>7</a:t>
            </a:r>
            <a:endParaRPr lang="en-ZA" sz="900" b="1" dirty="0">
              <a:solidFill>
                <a:schemeClr val="tx1"/>
              </a:solidFill>
            </a:endParaRPr>
          </a:p>
        </p:txBody>
      </p:sp>
      <p:graphicFrame>
        <p:nvGraphicFramePr>
          <p:cNvPr id="6" name="Chart 5">
            <a:extLst>
              <a:ext uri="{FF2B5EF4-FFF2-40B4-BE49-F238E27FC236}">
                <a16:creationId xmlns:a16="http://schemas.microsoft.com/office/drawing/2014/main" xmlns="" id="{00000000-0008-0000-0400-000003000000}"/>
              </a:ext>
            </a:extLst>
          </p:cNvPr>
          <p:cNvGraphicFramePr>
            <a:graphicFrameLocks/>
          </p:cNvGraphicFramePr>
          <p:nvPr>
            <p:extLst>
              <p:ext uri="{D42A27DB-BD31-4B8C-83A1-F6EECF244321}">
                <p14:modId xmlns:p14="http://schemas.microsoft.com/office/powerpoint/2010/main" xmlns="" val="2741735308"/>
              </p:ext>
            </p:extLst>
          </p:nvPr>
        </p:nvGraphicFramePr>
        <p:xfrm>
          <a:off x="611560" y="764704"/>
          <a:ext cx="8075240" cy="48965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1402417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21</a:t>
            </a:r>
          </a:p>
        </p:txBody>
      </p:sp>
      <p:sp>
        <p:nvSpPr>
          <p:cNvPr id="5" name="Content Placeholder 1"/>
          <p:cNvSpPr>
            <a:spLocks noGrp="1"/>
          </p:cNvSpPr>
          <p:nvPr>
            <p:ph idx="1"/>
          </p:nvPr>
        </p:nvSpPr>
        <p:spPr>
          <a:xfrm>
            <a:off x="323528" y="44624"/>
            <a:ext cx="8496944" cy="384644"/>
          </a:xfrm>
        </p:spPr>
        <p:txBody>
          <a:bodyPr>
            <a:noAutofit/>
          </a:bodyPr>
          <a:lstStyle/>
          <a:p>
            <a:pPr marL="0" lvl="0" indent="0" algn="ctr" defTabSz="457200" eaLnBrk="0" fontAlgn="base" hangingPunct="0">
              <a:spcAft>
                <a:spcPct val="0"/>
              </a:spcAft>
              <a:buNone/>
              <a:defRPr/>
            </a:pPr>
            <a:r>
              <a:rPr lang="en-ZA" sz="2200" dirty="0" smtClean="0">
                <a:solidFill>
                  <a:schemeClr val="accent6"/>
                </a:solidFill>
                <a:latin typeface="+mj-lt"/>
                <a:ea typeface="+mj-ea"/>
                <a:cs typeface="Arial" pitchFamily="34" charset="0"/>
              </a:rPr>
              <a:t>PROGRAMME 2:  RECREATION DEVELOPMENT &amp; SPORT PROMOTION</a:t>
            </a:r>
            <a:endParaRPr lang="en-ZA" sz="22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323529" y="505369"/>
          <a:ext cx="8496943" cy="5100063"/>
        </p:xfrm>
        <a:graphic>
          <a:graphicData uri="http://schemas.openxmlformats.org/drawingml/2006/table">
            <a:tbl>
              <a:tblPr>
                <a:tableStyleId>{5C22544A-7EE6-4342-B048-85BDC9FD1C3A}</a:tableStyleId>
              </a:tblPr>
              <a:tblGrid>
                <a:gridCol w="1440159">
                  <a:extLst>
                    <a:ext uri="{9D8B030D-6E8A-4147-A177-3AD203B41FA5}">
                      <a16:colId xmlns:a16="http://schemas.microsoft.com/office/drawing/2014/main" xmlns="" val="2788973904"/>
                    </a:ext>
                  </a:extLst>
                </a:gridCol>
                <a:gridCol w="1080120">
                  <a:extLst>
                    <a:ext uri="{9D8B030D-6E8A-4147-A177-3AD203B41FA5}">
                      <a16:colId xmlns:a16="http://schemas.microsoft.com/office/drawing/2014/main" xmlns="" val="3496199539"/>
                    </a:ext>
                  </a:extLst>
                </a:gridCol>
                <a:gridCol w="936104">
                  <a:extLst>
                    <a:ext uri="{9D8B030D-6E8A-4147-A177-3AD203B41FA5}">
                      <a16:colId xmlns:a16="http://schemas.microsoft.com/office/drawing/2014/main" xmlns="" val="1511704291"/>
                    </a:ext>
                  </a:extLst>
                </a:gridCol>
                <a:gridCol w="1080120">
                  <a:extLst>
                    <a:ext uri="{9D8B030D-6E8A-4147-A177-3AD203B41FA5}">
                      <a16:colId xmlns:a16="http://schemas.microsoft.com/office/drawing/2014/main" xmlns="" val="1320746274"/>
                    </a:ext>
                  </a:extLst>
                </a:gridCol>
                <a:gridCol w="936104">
                  <a:extLst>
                    <a:ext uri="{9D8B030D-6E8A-4147-A177-3AD203B41FA5}">
                      <a16:colId xmlns:a16="http://schemas.microsoft.com/office/drawing/2014/main" xmlns="" val="938724794"/>
                    </a:ext>
                  </a:extLst>
                </a:gridCol>
                <a:gridCol w="1080120">
                  <a:extLst>
                    <a:ext uri="{9D8B030D-6E8A-4147-A177-3AD203B41FA5}">
                      <a16:colId xmlns:a16="http://schemas.microsoft.com/office/drawing/2014/main" xmlns="" val="2895210189"/>
                    </a:ext>
                  </a:extLst>
                </a:gridCol>
                <a:gridCol w="1008112">
                  <a:extLst>
                    <a:ext uri="{9D8B030D-6E8A-4147-A177-3AD203B41FA5}">
                      <a16:colId xmlns:a16="http://schemas.microsoft.com/office/drawing/2014/main" xmlns="" val="1190687817"/>
                    </a:ext>
                  </a:extLst>
                </a:gridCol>
                <a:gridCol w="936104">
                  <a:extLst>
                    <a:ext uri="{9D8B030D-6E8A-4147-A177-3AD203B41FA5}">
                      <a16:colId xmlns:a16="http://schemas.microsoft.com/office/drawing/2014/main" xmlns="" val="1030547676"/>
                    </a:ext>
                  </a:extLst>
                </a:gridCol>
              </a:tblGrid>
              <a:tr h="64656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b="1" i="0" u="none" strike="noStrike" dirty="0" smtClean="0">
                          <a:solidFill>
                            <a:srgbClr val="FFFFFF"/>
                          </a:solidFill>
                          <a:effectLst/>
                          <a:latin typeface="+mn-lt"/>
                          <a:cs typeface="Arial" pitchFamily="34" charset="0"/>
                        </a:rPr>
                        <a:t>Economic Classification</a:t>
                      </a: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2619733202"/>
                  </a:ext>
                </a:extLst>
              </a:tr>
              <a:tr h="129313">
                <a:tc>
                  <a:txBody>
                    <a:bodyPr/>
                    <a:lstStyle/>
                    <a:p>
                      <a:pPr algn="l" fontAlgn="b"/>
                      <a:r>
                        <a:rPr lang="en-US" sz="1200" u="none" strike="noStrike" dirty="0">
                          <a:effectLst/>
                        </a:rPr>
                        <a:t>Foreign Governance &amp; International Org</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64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61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95.3%</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95.3%</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535044813"/>
                  </a:ext>
                </a:extLst>
              </a:tr>
              <a:tr h="258017">
                <a:tc>
                  <a:txBody>
                    <a:bodyPr/>
                    <a:lstStyle/>
                    <a:p>
                      <a:pPr algn="l" fontAlgn="b"/>
                      <a:r>
                        <a:rPr lang="en-US" sz="1200" u="none" strike="noStrike" dirty="0">
                          <a:effectLst/>
                        </a:rPr>
                        <a:t>Private Enterprises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400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0" i="1" u="none" strike="noStrike" dirty="0" smtClean="0">
                          <a:solidFill>
                            <a:srgbClr val="000000"/>
                          </a:solidFill>
                          <a:effectLst/>
                          <a:latin typeface="Calibri" panose="020F0502020204030204" pitchFamily="34" charset="0"/>
                        </a:rPr>
                        <a:t>-</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u="none" strike="noStrike" dirty="0">
                          <a:effectLst/>
                        </a:rPr>
                        <a:t>0.0%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87731872"/>
                  </a:ext>
                </a:extLst>
              </a:tr>
              <a:tr h="288032">
                <a:tc>
                  <a:txBody>
                    <a:bodyPr/>
                    <a:lstStyle/>
                    <a:p>
                      <a:pPr algn="l" fontAlgn="b"/>
                      <a:r>
                        <a:rPr lang="en-US" sz="1200" u="none" strike="noStrike" dirty="0">
                          <a:effectLst/>
                        </a:rPr>
                        <a:t>Households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3,600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2,548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70.8%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861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23.9%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-46.9%</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0.7%</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586425306"/>
                  </a:ext>
                </a:extLst>
              </a:tr>
              <a:tr h="504056">
                <a:tc>
                  <a:txBody>
                    <a:bodyPr/>
                    <a:lstStyle/>
                    <a:p>
                      <a:pPr algn="l" fontAlgn="b"/>
                      <a:r>
                        <a:rPr lang="en-US" sz="1200" u="none" strike="noStrike" dirty="0">
                          <a:effectLst/>
                        </a:rPr>
                        <a:t>Non Profit Institutions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190,945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61,780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32.4%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22,473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11.8%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-20.6%</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4.7%</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219064037"/>
                  </a:ext>
                </a:extLst>
              </a:tr>
              <a:tr h="504056">
                <a:tc>
                  <a:txBody>
                    <a:bodyPr/>
                    <a:lstStyle/>
                    <a:p>
                      <a:pPr algn="l" fontAlgn="b"/>
                      <a:r>
                        <a:rPr lang="en-US" sz="1200" u="none" strike="noStrike">
                          <a:effectLst/>
                        </a:rPr>
                        <a:t>Non Profit Institutions (Cap)</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50,809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31,537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62.1%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12,981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25.5%</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-36.5%</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57.0%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884201990"/>
                  </a:ext>
                </a:extLst>
              </a:tr>
              <a:tr h="129313">
                <a:tc>
                  <a:txBody>
                    <a:bodyPr/>
                    <a:lstStyle/>
                    <a:p>
                      <a:pPr algn="l"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43700545"/>
                  </a:ext>
                </a:extLst>
              </a:tr>
              <a:tr h="129313">
                <a:tc>
                  <a:txBody>
                    <a:bodyPr/>
                    <a:lstStyle/>
                    <a:p>
                      <a:pPr algn="l" fontAlgn="b"/>
                      <a:r>
                        <a:rPr lang="en-US" sz="1200" b="1" i="0" u="none" strike="noStrike" dirty="0">
                          <a:effectLst/>
                        </a:rPr>
                        <a:t>PAYMENTS FOR CAPITAL ASSETS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                    153,616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             105,871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68.9%</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                  1,152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0.7%</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-68.2%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0.9%</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638141903"/>
                  </a:ext>
                </a:extLst>
              </a:tr>
              <a:tr h="129313">
                <a:tc>
                  <a:txBody>
                    <a:bodyPr/>
                    <a:lstStyle/>
                    <a:p>
                      <a:pPr algn="l" fontAlgn="b"/>
                      <a:r>
                        <a:rPr lang="en-US" sz="1200" u="none" strike="noStrike" dirty="0">
                          <a:effectLst/>
                        </a:rPr>
                        <a:t>Heritage Assets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153,616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105,871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68.9%</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1,152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0.7%</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-68.2%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0.9%</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272448932"/>
                  </a:ext>
                </a:extLst>
              </a:tr>
              <a:tr h="129313">
                <a:tc>
                  <a:txBody>
                    <a:bodyPr/>
                    <a:lstStyle/>
                    <a:p>
                      <a:pPr algn="l" fontAlgn="b"/>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587228501"/>
                  </a:ext>
                </a:extLst>
              </a:tr>
              <a:tr h="129313">
                <a:tc>
                  <a:txBody>
                    <a:bodyPr/>
                    <a:lstStyle/>
                    <a:p>
                      <a:pPr algn="l" fontAlgn="b"/>
                      <a:r>
                        <a:rPr lang="en-US" sz="1200" b="1" i="0" u="none" strike="noStrike" dirty="0">
                          <a:effectLst/>
                        </a:rPr>
                        <a:t>PAYMENTS FOR FINANCIAL ASSETS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i="0"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b="1" i="0"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b="1" i="0"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315722259"/>
                  </a:ext>
                </a:extLst>
              </a:tr>
              <a:tr h="129313">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027611715"/>
                  </a:ext>
                </a:extLst>
              </a:tr>
              <a:tr h="129313">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1,438,924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758,510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52.7%</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455,198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31.6%</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-21.1%</a:t>
                      </a:r>
                      <a:endParaRPr lang="en-US" sz="1400" b="1" i="1"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34.4%</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975102984"/>
                  </a:ext>
                </a:extLst>
              </a:tr>
            </a:tbl>
          </a:graphicData>
        </a:graphic>
      </p:graphicFrame>
    </p:spTree>
    <p:extLst>
      <p:ext uri="{BB962C8B-B14F-4D97-AF65-F5344CB8AC3E}">
        <p14:creationId xmlns:p14="http://schemas.microsoft.com/office/powerpoint/2010/main" xmlns="" val="20442486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smtClean="0"/>
              <a:t>22</a:t>
            </a:r>
          </a:p>
        </p:txBody>
      </p:sp>
      <p:sp>
        <p:nvSpPr>
          <p:cNvPr id="5" name="Content Placeholder 1"/>
          <p:cNvSpPr>
            <a:spLocks noGrp="1"/>
          </p:cNvSpPr>
          <p:nvPr>
            <p:ph idx="1"/>
          </p:nvPr>
        </p:nvSpPr>
        <p:spPr>
          <a:xfrm>
            <a:off x="323528" y="116632"/>
            <a:ext cx="8496944" cy="454438"/>
          </a:xfrm>
        </p:spPr>
        <p:txBody>
          <a:bodyPr>
            <a:noAutofit/>
          </a:bodyPr>
          <a:lstStyle/>
          <a:p>
            <a:pPr marL="0" lvl="0" indent="0" algn="ctr" defTabSz="457200" eaLnBrk="0" fontAlgn="base" hangingPunct="0">
              <a:spcAft>
                <a:spcPct val="0"/>
              </a:spcAft>
              <a:buNone/>
              <a:defRPr/>
            </a:pPr>
            <a:r>
              <a:rPr lang="en-ZA" sz="2300" dirty="0" smtClean="0">
                <a:solidFill>
                  <a:schemeClr val="accent6"/>
                </a:solidFill>
                <a:latin typeface="+mj-lt"/>
                <a:ea typeface="+mj-ea"/>
                <a:cs typeface="Arial" pitchFamily="34" charset="0"/>
              </a:rPr>
              <a:t>PROGRAMME 3:  ARTS &amp; CULTURAL PROMOTION &amp; DEVELOPMENT</a:t>
            </a:r>
            <a:endParaRPr lang="en-ZA" sz="23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395537" y="620659"/>
          <a:ext cx="8424936" cy="5332354"/>
        </p:xfrm>
        <a:graphic>
          <a:graphicData uri="http://schemas.openxmlformats.org/drawingml/2006/table">
            <a:tbl>
              <a:tblPr>
                <a:tableStyleId>{5C22544A-7EE6-4342-B048-85BDC9FD1C3A}</a:tableStyleId>
              </a:tblPr>
              <a:tblGrid>
                <a:gridCol w="1342025">
                  <a:extLst>
                    <a:ext uri="{9D8B030D-6E8A-4147-A177-3AD203B41FA5}">
                      <a16:colId xmlns:a16="http://schemas.microsoft.com/office/drawing/2014/main" xmlns="" val="749030630"/>
                    </a:ext>
                  </a:extLst>
                </a:gridCol>
                <a:gridCol w="1034238">
                  <a:extLst>
                    <a:ext uri="{9D8B030D-6E8A-4147-A177-3AD203B41FA5}">
                      <a16:colId xmlns:a16="http://schemas.microsoft.com/office/drawing/2014/main" xmlns="" val="173096344"/>
                    </a:ext>
                  </a:extLst>
                </a:gridCol>
                <a:gridCol w="1008112">
                  <a:extLst>
                    <a:ext uri="{9D8B030D-6E8A-4147-A177-3AD203B41FA5}">
                      <a16:colId xmlns:a16="http://schemas.microsoft.com/office/drawing/2014/main" xmlns="" val="1721843034"/>
                    </a:ext>
                  </a:extLst>
                </a:gridCol>
                <a:gridCol w="1080120">
                  <a:extLst>
                    <a:ext uri="{9D8B030D-6E8A-4147-A177-3AD203B41FA5}">
                      <a16:colId xmlns:a16="http://schemas.microsoft.com/office/drawing/2014/main" xmlns="" val="147706471"/>
                    </a:ext>
                  </a:extLst>
                </a:gridCol>
                <a:gridCol w="1008112">
                  <a:extLst>
                    <a:ext uri="{9D8B030D-6E8A-4147-A177-3AD203B41FA5}">
                      <a16:colId xmlns:a16="http://schemas.microsoft.com/office/drawing/2014/main" xmlns="" val="2935143274"/>
                    </a:ext>
                  </a:extLst>
                </a:gridCol>
                <a:gridCol w="1080120">
                  <a:extLst>
                    <a:ext uri="{9D8B030D-6E8A-4147-A177-3AD203B41FA5}">
                      <a16:colId xmlns:a16="http://schemas.microsoft.com/office/drawing/2014/main" xmlns="" val="1296060214"/>
                    </a:ext>
                  </a:extLst>
                </a:gridCol>
                <a:gridCol w="936104">
                  <a:extLst>
                    <a:ext uri="{9D8B030D-6E8A-4147-A177-3AD203B41FA5}">
                      <a16:colId xmlns:a16="http://schemas.microsoft.com/office/drawing/2014/main" xmlns="" val="3089998174"/>
                    </a:ext>
                  </a:extLst>
                </a:gridCol>
                <a:gridCol w="936105">
                  <a:extLst>
                    <a:ext uri="{9D8B030D-6E8A-4147-A177-3AD203B41FA5}">
                      <a16:colId xmlns:a16="http://schemas.microsoft.com/office/drawing/2014/main" xmlns="" val="3170234552"/>
                    </a:ext>
                  </a:extLst>
                </a:gridCol>
              </a:tblGrid>
              <a:tr h="1066761">
                <a:tc>
                  <a:txBody>
                    <a:bodyPr/>
                    <a:lstStyle/>
                    <a:p>
                      <a:pPr algn="l" fontAlgn="b"/>
                      <a:r>
                        <a:rPr lang="en-US" sz="1400" b="1" u="none" strike="noStrike" kern="1200" dirty="0" smtClean="0">
                          <a:solidFill>
                            <a:schemeClr val="bg1"/>
                          </a:solidFill>
                          <a:effectLst/>
                          <a:latin typeface="+mn-lt"/>
                          <a:ea typeface="+mn-ea"/>
                          <a:cs typeface="+mn-cs"/>
                        </a:rPr>
                        <a:t>Economic Classification</a:t>
                      </a: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1141196134"/>
                  </a:ext>
                </a:extLst>
              </a:tr>
              <a:tr h="368665">
                <a:tc>
                  <a:txBody>
                    <a:bodyPr/>
                    <a:lstStyle/>
                    <a:p>
                      <a:pPr algn="l" fontAlgn="b"/>
                      <a:r>
                        <a:rPr lang="en-US" sz="1200" b="1" u="none" strike="noStrike" dirty="0">
                          <a:effectLst/>
                        </a:rPr>
                        <a:t>CURRENT PAYMENTS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216,282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145,585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67.3%</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84,689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39.2%</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-28.2%</a:t>
                      </a:r>
                      <a:endParaRPr lang="en-US" sz="12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35.7%</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843838866"/>
                  </a:ext>
                </a:extLst>
              </a:tr>
              <a:tr h="430759">
                <a:tc>
                  <a:txBody>
                    <a:bodyPr/>
                    <a:lstStyle/>
                    <a:p>
                      <a:pPr algn="l" fontAlgn="b"/>
                      <a:r>
                        <a:rPr lang="en-US" sz="1200" u="none" strike="noStrike">
                          <a:effectLst/>
                        </a:rPr>
                        <a:t>Compensation of Employees</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85,776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42,776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49.9%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38,743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45.2%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-4.7%</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40.7%</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73821159"/>
                  </a:ext>
                </a:extLst>
              </a:tr>
              <a:tr h="186552">
                <a:tc>
                  <a:txBody>
                    <a:bodyPr/>
                    <a:lstStyle/>
                    <a:p>
                      <a:pPr algn="l" fontAlgn="b"/>
                      <a:r>
                        <a:rPr lang="en-US" sz="1200" u="none" strike="noStrike">
                          <a:effectLst/>
                        </a:rPr>
                        <a:t>Goods and Services</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              </a:t>
                      </a:r>
                      <a:r>
                        <a:rPr lang="en-US" sz="1200" u="none" strike="noStrike" dirty="0">
                          <a:effectLst/>
                        </a:rPr>
                        <a:t>130,506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102,809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78.8%</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45,946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35.2%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-43.6%</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30.8%</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544681321"/>
                  </a:ext>
                </a:extLst>
              </a:tr>
              <a:tr h="186552">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115200284"/>
                  </a:ext>
                </a:extLst>
              </a:tr>
              <a:tr h="368665">
                <a:tc>
                  <a:txBody>
                    <a:bodyPr/>
                    <a:lstStyle/>
                    <a:p>
                      <a:pPr algn="l" fontAlgn="b"/>
                      <a:r>
                        <a:rPr lang="en-US" sz="1200" b="1" u="none" strike="noStrike" dirty="0">
                          <a:effectLst/>
                        </a:rPr>
                        <a:t>INTEREST</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501422698"/>
                  </a:ext>
                </a:extLst>
              </a:tr>
              <a:tr h="368665">
                <a:tc>
                  <a:txBody>
                    <a:bodyPr/>
                    <a:lstStyle/>
                    <a:p>
                      <a:pPr algn="l" fontAlgn="b"/>
                      <a:r>
                        <a:rPr lang="en-US" sz="1200" u="none" strike="noStrike">
                          <a:effectLst/>
                        </a:rPr>
                        <a:t>Interest and rent on land</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u="none" strike="noStrike" dirty="0">
                          <a:effectLst/>
                        </a:rPr>
                        <a:t>0.0%</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264326120"/>
                  </a:ext>
                </a:extLst>
              </a:tr>
              <a:tr h="186552">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1593644149"/>
                  </a:ext>
                </a:extLst>
              </a:tr>
              <a:tr h="368665">
                <a:tc>
                  <a:txBody>
                    <a:bodyPr/>
                    <a:lstStyle/>
                    <a:p>
                      <a:pPr algn="l" fontAlgn="b"/>
                      <a:r>
                        <a:rPr lang="en-US" sz="1200" b="1" u="none" strike="noStrike" dirty="0">
                          <a:effectLst/>
                        </a:rPr>
                        <a:t>TRANSFERS &amp; SUBSIDIES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1,060,581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571,456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53.9%</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460,064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43.4%</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-10.5%</a:t>
                      </a:r>
                      <a:endParaRPr lang="en-US" sz="12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53.0%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432998163"/>
                  </a:ext>
                </a:extLst>
              </a:tr>
              <a:tr h="391518">
                <a:tc>
                  <a:txBody>
                    <a:bodyPr/>
                    <a:lstStyle/>
                    <a:p>
                      <a:pPr algn="l" fontAlgn="b"/>
                      <a:r>
                        <a:rPr lang="en-US" sz="1200" u="none" strike="noStrike" dirty="0">
                          <a:effectLst/>
                        </a:rPr>
                        <a:t>Departmental Agencies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746,685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359,852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48.2%</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346,604 </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46.4%</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-1.8%</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51.6%</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690075817"/>
                  </a:ext>
                </a:extLst>
              </a:tr>
              <a:tr h="488374">
                <a:tc>
                  <a:txBody>
                    <a:bodyPr/>
                    <a:lstStyle/>
                    <a:p>
                      <a:pPr algn="l" fontAlgn="b"/>
                      <a:r>
                        <a:rPr lang="en-US" sz="1200" u="none" strike="noStrike" dirty="0">
                          <a:effectLst/>
                        </a:rPr>
                        <a:t>Higher Education Institutions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7,111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3,629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51.0%</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1,735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24.4%</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-26.6%</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23.3%</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986540207"/>
                  </a:ext>
                </a:extLst>
              </a:tr>
              <a:tr h="418606">
                <a:tc>
                  <a:txBody>
                    <a:bodyPr/>
                    <a:lstStyle/>
                    <a:p>
                      <a:pPr algn="l" fontAlgn="b"/>
                      <a:r>
                        <a:rPr lang="en-US" sz="1200" u="none" strike="noStrike" dirty="0">
                          <a:effectLst/>
                        </a:rPr>
                        <a:t>Foreign Governance &amp; International Org</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3,234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3,234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100.0%</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2,852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88.2%</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-11.8%</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84.1%</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979224951"/>
                  </a:ext>
                </a:extLst>
              </a:tr>
              <a:tr h="488374">
                <a:tc>
                  <a:txBody>
                    <a:bodyPr/>
                    <a:lstStyle/>
                    <a:p>
                      <a:pPr algn="l" fontAlgn="b"/>
                      <a:r>
                        <a:rPr lang="en-US" sz="1200" u="none" strike="noStrike">
                          <a:effectLst/>
                        </a:rPr>
                        <a:t>Public Corporations (Cur)</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109,118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74,858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68.6%</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44,800 </a:t>
                      </a:r>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41.1%</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-27.5%</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48.4%</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979097454"/>
                  </a:ext>
                </a:extLst>
              </a:tr>
            </a:tbl>
          </a:graphicData>
        </a:graphic>
      </p:graphicFrame>
    </p:spTree>
    <p:extLst>
      <p:ext uri="{BB962C8B-B14F-4D97-AF65-F5344CB8AC3E}">
        <p14:creationId xmlns:p14="http://schemas.microsoft.com/office/powerpoint/2010/main" xmlns="" val="25889818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smtClean="0"/>
              <a:t>23</a:t>
            </a:r>
          </a:p>
        </p:txBody>
      </p:sp>
      <p:sp>
        <p:nvSpPr>
          <p:cNvPr id="5" name="Content Placeholder 1"/>
          <p:cNvSpPr>
            <a:spLocks noGrp="1"/>
          </p:cNvSpPr>
          <p:nvPr>
            <p:ph idx="1"/>
          </p:nvPr>
        </p:nvSpPr>
        <p:spPr>
          <a:xfrm>
            <a:off x="323528" y="116632"/>
            <a:ext cx="8496944" cy="454438"/>
          </a:xfrm>
        </p:spPr>
        <p:txBody>
          <a:bodyPr>
            <a:noAutofit/>
          </a:bodyPr>
          <a:lstStyle/>
          <a:p>
            <a:pPr marL="0" lvl="0" indent="0" algn="ctr" defTabSz="457200" eaLnBrk="0" fontAlgn="base" hangingPunct="0">
              <a:spcAft>
                <a:spcPct val="0"/>
              </a:spcAft>
              <a:buNone/>
              <a:defRPr/>
            </a:pPr>
            <a:r>
              <a:rPr lang="en-ZA" sz="2300" dirty="0" smtClean="0">
                <a:solidFill>
                  <a:schemeClr val="accent6"/>
                </a:solidFill>
                <a:latin typeface="+mj-lt"/>
                <a:ea typeface="+mj-ea"/>
                <a:cs typeface="Arial" pitchFamily="34" charset="0"/>
              </a:rPr>
              <a:t>PROGRAMME 3:  ARTS &amp; CULTURAL PROMOTION &amp; DEVELOPMENT</a:t>
            </a:r>
            <a:endParaRPr lang="en-ZA" sz="23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395537" y="620659"/>
          <a:ext cx="8424936" cy="3120892"/>
        </p:xfrm>
        <a:graphic>
          <a:graphicData uri="http://schemas.openxmlformats.org/drawingml/2006/table">
            <a:tbl>
              <a:tblPr>
                <a:tableStyleId>{5C22544A-7EE6-4342-B048-85BDC9FD1C3A}</a:tableStyleId>
              </a:tblPr>
              <a:tblGrid>
                <a:gridCol w="1342025">
                  <a:extLst>
                    <a:ext uri="{9D8B030D-6E8A-4147-A177-3AD203B41FA5}">
                      <a16:colId xmlns:a16="http://schemas.microsoft.com/office/drawing/2014/main" xmlns="" val="749030630"/>
                    </a:ext>
                  </a:extLst>
                </a:gridCol>
                <a:gridCol w="1034238">
                  <a:extLst>
                    <a:ext uri="{9D8B030D-6E8A-4147-A177-3AD203B41FA5}">
                      <a16:colId xmlns:a16="http://schemas.microsoft.com/office/drawing/2014/main" xmlns="" val="173096344"/>
                    </a:ext>
                  </a:extLst>
                </a:gridCol>
                <a:gridCol w="1008112">
                  <a:extLst>
                    <a:ext uri="{9D8B030D-6E8A-4147-A177-3AD203B41FA5}">
                      <a16:colId xmlns:a16="http://schemas.microsoft.com/office/drawing/2014/main" xmlns="" val="1721843034"/>
                    </a:ext>
                  </a:extLst>
                </a:gridCol>
                <a:gridCol w="1080120">
                  <a:extLst>
                    <a:ext uri="{9D8B030D-6E8A-4147-A177-3AD203B41FA5}">
                      <a16:colId xmlns:a16="http://schemas.microsoft.com/office/drawing/2014/main" xmlns="" val="147706471"/>
                    </a:ext>
                  </a:extLst>
                </a:gridCol>
                <a:gridCol w="1008112">
                  <a:extLst>
                    <a:ext uri="{9D8B030D-6E8A-4147-A177-3AD203B41FA5}">
                      <a16:colId xmlns:a16="http://schemas.microsoft.com/office/drawing/2014/main" xmlns="" val="2935143274"/>
                    </a:ext>
                  </a:extLst>
                </a:gridCol>
                <a:gridCol w="1080120">
                  <a:extLst>
                    <a:ext uri="{9D8B030D-6E8A-4147-A177-3AD203B41FA5}">
                      <a16:colId xmlns:a16="http://schemas.microsoft.com/office/drawing/2014/main" xmlns="" val="1296060214"/>
                    </a:ext>
                  </a:extLst>
                </a:gridCol>
                <a:gridCol w="936104">
                  <a:extLst>
                    <a:ext uri="{9D8B030D-6E8A-4147-A177-3AD203B41FA5}">
                      <a16:colId xmlns:a16="http://schemas.microsoft.com/office/drawing/2014/main" xmlns="" val="3089998174"/>
                    </a:ext>
                  </a:extLst>
                </a:gridCol>
                <a:gridCol w="936105">
                  <a:extLst>
                    <a:ext uri="{9D8B030D-6E8A-4147-A177-3AD203B41FA5}">
                      <a16:colId xmlns:a16="http://schemas.microsoft.com/office/drawing/2014/main" xmlns="" val="3170234552"/>
                    </a:ext>
                  </a:extLst>
                </a:gridCol>
              </a:tblGrid>
              <a:tr h="75094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b="1" i="0" u="none" strike="noStrike" dirty="0" smtClean="0">
                          <a:solidFill>
                            <a:srgbClr val="FFFFFF"/>
                          </a:solidFill>
                          <a:effectLst/>
                          <a:latin typeface="+mn-lt"/>
                          <a:cs typeface="Arial" pitchFamily="34" charset="0"/>
                        </a:rPr>
                        <a:t>Economic Classification</a:t>
                      </a:r>
                      <a:endParaRPr lang="en-US" sz="1400" b="1" i="0" u="none" strike="noStrike" dirty="0">
                        <a:solidFill>
                          <a:schemeClr val="bg1"/>
                        </a:solidFill>
                        <a:effectLst/>
                        <a:latin typeface="Calibri" panose="020F0502020204030204" pitchFamily="34" charset="0"/>
                      </a:endParaRPr>
                    </a:p>
                  </a:txBody>
                  <a:tcPr marL="4459" marR="4459" marT="4459"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1141196134"/>
                  </a:ext>
                </a:extLst>
              </a:tr>
              <a:tr h="150189">
                <a:tc>
                  <a:txBody>
                    <a:bodyPr/>
                    <a:lstStyle/>
                    <a:p>
                      <a:pPr algn="l" fontAlgn="b"/>
                      <a:r>
                        <a:rPr lang="en-US" sz="1200" u="none" strike="noStrike" dirty="0">
                          <a:effectLst/>
                        </a:rPr>
                        <a:t>Households</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17,598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13,002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73.9%</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11,011 </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62.6%</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-11.3%</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89.4%</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32954064"/>
                  </a:ext>
                </a:extLst>
              </a:tr>
              <a:tr h="502767">
                <a:tc>
                  <a:txBody>
                    <a:bodyPr/>
                    <a:lstStyle/>
                    <a:p>
                      <a:pPr algn="l" fontAlgn="b"/>
                      <a:r>
                        <a:rPr lang="en-US" sz="1200" u="none" strike="noStrike" dirty="0">
                          <a:effectLst/>
                        </a:rPr>
                        <a:t>Non Profit Institutions (Cur)</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a:effectLst/>
                        </a:rPr>
                        <a:t>                   176,835 </a:t>
                      </a:r>
                      <a:endParaRPr lang="en-US" sz="1200" b="0" i="1"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116,881 </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66.1%</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                53,062 </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30.0%</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a:effectLst/>
                        </a:rPr>
                        <a:t>-36.1%</a:t>
                      </a:r>
                      <a:endParaRPr lang="en-US" sz="1200" b="0"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u="none" strike="noStrike" dirty="0" smtClean="0">
                          <a:effectLst/>
                        </a:rPr>
                        <a:t>64.5%</a:t>
                      </a:r>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2476833499"/>
                  </a:ext>
                </a:extLst>
              </a:tr>
              <a:tr h="150189">
                <a:tc>
                  <a:txBody>
                    <a:bodyPr/>
                    <a:lstStyle/>
                    <a:p>
                      <a:pPr algn="l"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038588350"/>
                  </a:ext>
                </a:extLst>
              </a:tr>
              <a:tr h="150189">
                <a:tc>
                  <a:txBody>
                    <a:bodyPr/>
                    <a:lstStyle/>
                    <a:p>
                      <a:pPr algn="l" fontAlgn="b"/>
                      <a:r>
                        <a:rPr lang="en-US" sz="1200" b="1" u="none" strike="noStrike" dirty="0">
                          <a:effectLst/>
                        </a:rPr>
                        <a:t>PAYMENTS FOR FINANCIAL ASSETS</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1"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459" marR="4459" marT="4459"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417071813"/>
                  </a:ext>
                </a:extLst>
              </a:tr>
              <a:tr h="150189">
                <a:tc>
                  <a:txBody>
                    <a:bodyPr/>
                    <a:lstStyle/>
                    <a:p>
                      <a:pPr algn="l"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843473260"/>
                  </a:ext>
                </a:extLst>
              </a:tr>
              <a:tr h="150189">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1,276,863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717,041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56.2%</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             544,753 </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42.7%</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-13.5%</a:t>
                      </a:r>
                      <a:endParaRPr lang="en-US" sz="1400" b="1" i="1" u="none" strike="noStrike" dirty="0">
                        <a:solidFill>
                          <a:srgbClr val="F5981B"/>
                        </a:solidFill>
                        <a:effectLst/>
                        <a:latin typeface="Calibri" panose="020F0502020204030204" pitchFamily="34" charset="0"/>
                      </a:endParaRPr>
                    </a:p>
                  </a:txBody>
                  <a:tcPr marL="4459" marR="4459" marT="4459" marB="0" anchor="b">
                    <a:noFill/>
                  </a:tcPr>
                </a:tc>
                <a:tc>
                  <a:txBody>
                    <a:bodyPr/>
                    <a:lstStyle/>
                    <a:p>
                      <a:pPr algn="r" fontAlgn="b"/>
                      <a:r>
                        <a:rPr lang="en-US" sz="1400" b="1" u="none" strike="noStrike" dirty="0">
                          <a:solidFill>
                            <a:srgbClr val="F5981B"/>
                          </a:solidFill>
                          <a:effectLst/>
                        </a:rPr>
                        <a:t>50.0%</a:t>
                      </a:r>
                      <a:endParaRPr lang="en-US" sz="1400" b="1" i="0" u="none" strike="noStrike" dirty="0">
                        <a:solidFill>
                          <a:srgbClr val="F5981B"/>
                        </a:solidFill>
                        <a:effectLst/>
                        <a:latin typeface="Calibri" panose="020F0502020204030204" pitchFamily="34" charset="0"/>
                      </a:endParaRPr>
                    </a:p>
                  </a:txBody>
                  <a:tcPr marL="4459" marR="4459" marT="4459" marB="0" anchor="b">
                    <a:noFill/>
                  </a:tcPr>
                </a:tc>
                <a:extLst>
                  <a:ext uri="{0D108BD9-81ED-4DB2-BD59-A6C34878D82A}">
                    <a16:rowId xmlns:a16="http://schemas.microsoft.com/office/drawing/2014/main" xmlns="" val="3380274467"/>
                  </a:ext>
                </a:extLst>
              </a:tr>
            </a:tbl>
          </a:graphicData>
        </a:graphic>
      </p:graphicFrame>
    </p:spTree>
    <p:extLst>
      <p:ext uri="{BB962C8B-B14F-4D97-AF65-F5344CB8AC3E}">
        <p14:creationId xmlns:p14="http://schemas.microsoft.com/office/powerpoint/2010/main" xmlns="" val="12181791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24</a:t>
            </a:r>
          </a:p>
        </p:txBody>
      </p:sp>
      <p:sp>
        <p:nvSpPr>
          <p:cNvPr id="5" name="Content Placeholder 1"/>
          <p:cNvSpPr>
            <a:spLocks noGrp="1"/>
          </p:cNvSpPr>
          <p:nvPr>
            <p:ph idx="1"/>
          </p:nvPr>
        </p:nvSpPr>
        <p:spPr>
          <a:xfrm>
            <a:off x="323528" y="116633"/>
            <a:ext cx="8424936" cy="432047"/>
          </a:xfrm>
        </p:spPr>
        <p:txBody>
          <a:bodyPr>
            <a:normAutofit fontScale="62500" lnSpcReduction="20000"/>
          </a:bodyPr>
          <a:lstStyle/>
          <a:p>
            <a:pPr marL="0" lvl="0" indent="0" algn="ctr" defTabSz="457200" eaLnBrk="0" fontAlgn="base" hangingPunct="0">
              <a:spcAft>
                <a:spcPct val="0"/>
              </a:spcAft>
              <a:buNone/>
              <a:defRPr/>
            </a:pPr>
            <a:r>
              <a:rPr lang="en-ZA" sz="4000" dirty="0" smtClean="0">
                <a:solidFill>
                  <a:schemeClr val="accent6"/>
                </a:solidFill>
                <a:latin typeface="+mj-lt"/>
                <a:ea typeface="+mj-ea"/>
                <a:cs typeface="Arial" pitchFamily="34" charset="0"/>
              </a:rPr>
              <a:t>PROGRAMME 4:  HERITAGE PROMOTION &amp; PRESERVATION</a:t>
            </a:r>
            <a:endParaRPr lang="en-ZA" sz="36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426367" y="548680"/>
          <a:ext cx="8394105" cy="5110286"/>
        </p:xfrm>
        <a:graphic>
          <a:graphicData uri="http://schemas.openxmlformats.org/drawingml/2006/table">
            <a:tbl>
              <a:tblPr>
                <a:tableStyleId>{5C22544A-7EE6-4342-B048-85BDC9FD1C3A}</a:tableStyleId>
              </a:tblPr>
              <a:tblGrid>
                <a:gridCol w="1265313">
                  <a:extLst>
                    <a:ext uri="{9D8B030D-6E8A-4147-A177-3AD203B41FA5}">
                      <a16:colId xmlns:a16="http://schemas.microsoft.com/office/drawing/2014/main" xmlns="" val="3240587556"/>
                    </a:ext>
                  </a:extLst>
                </a:gridCol>
                <a:gridCol w="1080120">
                  <a:extLst>
                    <a:ext uri="{9D8B030D-6E8A-4147-A177-3AD203B41FA5}">
                      <a16:colId xmlns:a16="http://schemas.microsoft.com/office/drawing/2014/main" xmlns="" val="4281702028"/>
                    </a:ext>
                  </a:extLst>
                </a:gridCol>
                <a:gridCol w="936104">
                  <a:extLst>
                    <a:ext uri="{9D8B030D-6E8A-4147-A177-3AD203B41FA5}">
                      <a16:colId xmlns:a16="http://schemas.microsoft.com/office/drawing/2014/main" xmlns="" val="3545265849"/>
                    </a:ext>
                  </a:extLst>
                </a:gridCol>
                <a:gridCol w="1080120">
                  <a:extLst>
                    <a:ext uri="{9D8B030D-6E8A-4147-A177-3AD203B41FA5}">
                      <a16:colId xmlns:a16="http://schemas.microsoft.com/office/drawing/2014/main" xmlns="" val="2425424618"/>
                    </a:ext>
                  </a:extLst>
                </a:gridCol>
                <a:gridCol w="936104">
                  <a:extLst>
                    <a:ext uri="{9D8B030D-6E8A-4147-A177-3AD203B41FA5}">
                      <a16:colId xmlns:a16="http://schemas.microsoft.com/office/drawing/2014/main" xmlns="" val="3148673841"/>
                    </a:ext>
                  </a:extLst>
                </a:gridCol>
                <a:gridCol w="1080120">
                  <a:extLst>
                    <a:ext uri="{9D8B030D-6E8A-4147-A177-3AD203B41FA5}">
                      <a16:colId xmlns:a16="http://schemas.microsoft.com/office/drawing/2014/main" xmlns="" val="1978556339"/>
                    </a:ext>
                  </a:extLst>
                </a:gridCol>
                <a:gridCol w="1008112">
                  <a:extLst>
                    <a:ext uri="{9D8B030D-6E8A-4147-A177-3AD203B41FA5}">
                      <a16:colId xmlns:a16="http://schemas.microsoft.com/office/drawing/2014/main" xmlns="" val="1575011624"/>
                    </a:ext>
                  </a:extLst>
                </a:gridCol>
                <a:gridCol w="1008112">
                  <a:extLst>
                    <a:ext uri="{9D8B030D-6E8A-4147-A177-3AD203B41FA5}">
                      <a16:colId xmlns:a16="http://schemas.microsoft.com/office/drawing/2014/main" xmlns="" val="551335334"/>
                    </a:ext>
                  </a:extLst>
                </a:gridCol>
              </a:tblGrid>
              <a:tr h="783614">
                <a:tc>
                  <a:txBody>
                    <a:bodyPr/>
                    <a:lstStyle/>
                    <a:p>
                      <a:pPr algn="l" fontAlgn="b"/>
                      <a:r>
                        <a:rPr lang="en-US" sz="1400" b="1" u="none" strike="noStrike" dirty="0">
                          <a:solidFill>
                            <a:schemeClr val="bg1"/>
                          </a:solidFill>
                          <a:effectLst/>
                        </a:rPr>
                        <a:t>Economic Classification </a:t>
                      </a:r>
                      <a:endParaRPr lang="en-US" sz="1400" b="1" i="0" u="none" strike="noStrike" dirty="0">
                        <a:solidFill>
                          <a:schemeClr val="bg1"/>
                        </a:solidFill>
                        <a:effectLst/>
                        <a:latin typeface="Calibri" panose="020F0502020204030204" pitchFamily="34" charset="0"/>
                      </a:endParaRPr>
                    </a:p>
                  </a:txBody>
                  <a:tcPr marL="4590" marR="4590" marT="459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4231162556"/>
                  </a:ext>
                </a:extLst>
              </a:tr>
              <a:tr h="156723">
                <a:tc>
                  <a:txBody>
                    <a:bodyPr/>
                    <a:lstStyle/>
                    <a:p>
                      <a:pPr algn="l" fontAlgn="b"/>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714684483"/>
                  </a:ext>
                </a:extLst>
              </a:tr>
              <a:tr h="156723">
                <a:tc>
                  <a:txBody>
                    <a:bodyPr/>
                    <a:lstStyle/>
                    <a:p>
                      <a:pPr algn="l" fontAlgn="b"/>
                      <a:r>
                        <a:rPr lang="en-US" sz="1200" b="1" u="none" strike="noStrike" dirty="0">
                          <a:effectLst/>
                        </a:rPr>
                        <a:t>CURRENT PAYMENTS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103,190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56,692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54.9%</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39,703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38.5%</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-16.5%</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33.5%</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86111406"/>
                  </a:ext>
                </a:extLst>
              </a:tr>
              <a:tr h="387014">
                <a:tc>
                  <a:txBody>
                    <a:bodyPr/>
                    <a:lstStyle/>
                    <a:p>
                      <a:pPr algn="l" fontAlgn="b"/>
                      <a:r>
                        <a:rPr lang="en-US" sz="1200" u="none" strike="noStrike" dirty="0">
                          <a:effectLst/>
                        </a:rPr>
                        <a:t>Compensation of Employees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68,942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34,521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50.1%</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28,362 </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41.1%</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-8.9%</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42.2%</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662429478"/>
                  </a:ext>
                </a:extLst>
              </a:tr>
              <a:tr h="243344">
                <a:tc>
                  <a:txBody>
                    <a:bodyPr/>
                    <a:lstStyle/>
                    <a:p>
                      <a:pPr algn="l" fontAlgn="b"/>
                      <a:r>
                        <a:rPr lang="en-US" sz="1200" u="none" strike="noStrike" dirty="0">
                          <a:effectLst/>
                        </a:rPr>
                        <a:t>Goods and Services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a:t>
                      </a:r>
                      <a:r>
                        <a:rPr lang="en-US" sz="1200" u="none" strike="noStrike" dirty="0" smtClean="0">
                          <a:effectLst/>
                        </a:rPr>
                        <a:t>      </a:t>
                      </a:r>
                      <a:r>
                        <a:rPr lang="en-US" sz="1200" u="none" strike="noStrike" dirty="0">
                          <a:effectLst/>
                        </a:rPr>
                        <a:t>34,248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a:t>
                      </a:r>
                      <a:r>
                        <a:rPr lang="en-US" sz="1200" u="none" strike="noStrike" dirty="0" smtClean="0">
                          <a:effectLst/>
                        </a:rPr>
                        <a:t>22,171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64.7%</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a:t>
                      </a:r>
                      <a:r>
                        <a:rPr lang="en-US" sz="1200" u="none" strike="noStrike" dirty="0" smtClean="0">
                          <a:effectLst/>
                        </a:rPr>
                        <a:t>11,341 </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33.1%</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-31.6%</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17.4%</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535847055"/>
                  </a:ext>
                </a:extLst>
              </a:tr>
              <a:tr h="156723">
                <a:tc>
                  <a:txBody>
                    <a:bodyPr/>
                    <a:lstStyle/>
                    <a:p>
                      <a:pPr algn="l"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053776499"/>
                  </a:ext>
                </a:extLst>
              </a:tr>
              <a:tr h="156723">
                <a:tc>
                  <a:txBody>
                    <a:bodyPr/>
                    <a:lstStyle/>
                    <a:p>
                      <a:pPr algn="l" fontAlgn="b"/>
                      <a:r>
                        <a:rPr lang="en-US" sz="1200" b="1" u="none" strike="noStrike" dirty="0">
                          <a:effectLst/>
                        </a:rPr>
                        <a:t>INTEREST</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834152658"/>
                  </a:ext>
                </a:extLst>
              </a:tr>
              <a:tr h="422972">
                <a:tc>
                  <a:txBody>
                    <a:bodyPr/>
                    <a:lstStyle/>
                    <a:p>
                      <a:pPr algn="l" fontAlgn="b"/>
                      <a:r>
                        <a:rPr lang="en-US" sz="1200" u="none" strike="noStrike">
                          <a:effectLst/>
                        </a:rPr>
                        <a:t>Interest and rent on land</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a:effectLst/>
                        </a:rPr>
                        <a:t>                        -   </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smtClean="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0" u="none" strike="noStrike" dirty="0">
                          <a:effectLst/>
                        </a:rPr>
                        <a:t>0.0%</a:t>
                      </a:r>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703407788"/>
                  </a:ext>
                </a:extLst>
              </a:tr>
              <a:tr h="156723">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919951844"/>
                  </a:ext>
                </a:extLst>
              </a:tr>
              <a:tr h="156723">
                <a:tc>
                  <a:txBody>
                    <a:bodyPr/>
                    <a:lstStyle/>
                    <a:p>
                      <a:pPr algn="l" fontAlgn="b"/>
                      <a:r>
                        <a:rPr lang="en-US" sz="1200" b="1" u="none" strike="noStrike" dirty="0">
                          <a:effectLst/>
                        </a:rPr>
                        <a:t>TRANSFERS &amp; SUBSIDIES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2,416,372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1,274,917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53%</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1,307,900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54.1%</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1.4%</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55.5%</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562894387"/>
                  </a:ext>
                </a:extLst>
              </a:tr>
              <a:tr h="447570">
                <a:tc>
                  <a:txBody>
                    <a:bodyPr/>
                    <a:lstStyle/>
                    <a:p>
                      <a:pPr algn="l" fontAlgn="b"/>
                      <a:r>
                        <a:rPr lang="en-US" sz="1200" u="none" strike="noStrike" dirty="0">
                          <a:effectLst/>
                        </a:rPr>
                        <a:t>Provinces &amp; Municipalities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1,495,836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812,738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54.3%</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812,738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54.3%</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0.0%</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58.6%</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908616840"/>
                  </a:ext>
                </a:extLst>
              </a:tr>
              <a:tr h="432048">
                <a:tc>
                  <a:txBody>
                    <a:bodyPr/>
                    <a:lstStyle/>
                    <a:p>
                      <a:pPr algn="l" fontAlgn="b"/>
                      <a:r>
                        <a:rPr lang="en-US" sz="1200" u="none" strike="noStrike" dirty="0">
                          <a:effectLst/>
                        </a:rPr>
                        <a:t>Departmental Agencies (Cur)</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896,074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447,153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49.9%</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485,139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54.1%</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4.2%</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u="none" strike="noStrike" dirty="0" smtClean="0">
                          <a:effectLst/>
                        </a:rPr>
                        <a:t>52.1%</a:t>
                      </a:r>
                      <a:r>
                        <a:rPr lang="en-US" sz="1200" u="none" strike="noStrike" dirty="0">
                          <a:effectLst/>
                        </a:rPr>
                        <a:t>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887762032"/>
                  </a:ext>
                </a:extLst>
              </a:tr>
              <a:tr h="432048">
                <a:tc>
                  <a:txBody>
                    <a:bodyPr/>
                    <a:lstStyle/>
                    <a:p>
                      <a:pPr algn="l" fontAlgn="b"/>
                      <a:r>
                        <a:rPr lang="en-US" sz="1200" u="none" strike="noStrike" dirty="0">
                          <a:effectLst/>
                        </a:rPr>
                        <a:t>Foreign Governance &amp; International Org</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2,352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2,352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100.0%</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2,528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107.5%</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7.5%</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100.0%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768512955"/>
                  </a:ext>
                </a:extLst>
              </a:tr>
            </a:tbl>
          </a:graphicData>
        </a:graphic>
      </p:graphicFrame>
    </p:spTree>
    <p:extLst>
      <p:ext uri="{BB962C8B-B14F-4D97-AF65-F5344CB8AC3E}">
        <p14:creationId xmlns:p14="http://schemas.microsoft.com/office/powerpoint/2010/main" xmlns="" val="41029206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000" b="1" dirty="0" smtClean="0"/>
              <a:t>25</a:t>
            </a:r>
          </a:p>
        </p:txBody>
      </p:sp>
      <p:sp>
        <p:nvSpPr>
          <p:cNvPr id="5" name="Content Placeholder 1"/>
          <p:cNvSpPr>
            <a:spLocks noGrp="1"/>
          </p:cNvSpPr>
          <p:nvPr>
            <p:ph idx="1"/>
          </p:nvPr>
        </p:nvSpPr>
        <p:spPr>
          <a:xfrm>
            <a:off x="323528" y="116633"/>
            <a:ext cx="8424936" cy="432047"/>
          </a:xfrm>
        </p:spPr>
        <p:txBody>
          <a:bodyPr>
            <a:normAutofit fontScale="62500" lnSpcReduction="20000"/>
          </a:bodyPr>
          <a:lstStyle/>
          <a:p>
            <a:pPr marL="0" lvl="0" indent="0" algn="ctr" defTabSz="457200" eaLnBrk="0" fontAlgn="base" hangingPunct="0">
              <a:spcAft>
                <a:spcPct val="0"/>
              </a:spcAft>
              <a:buNone/>
              <a:defRPr/>
            </a:pPr>
            <a:r>
              <a:rPr lang="en-ZA" sz="4000" dirty="0" smtClean="0">
                <a:solidFill>
                  <a:schemeClr val="accent6"/>
                </a:solidFill>
                <a:latin typeface="+mj-lt"/>
                <a:ea typeface="+mj-ea"/>
                <a:cs typeface="Arial" pitchFamily="34" charset="0"/>
              </a:rPr>
              <a:t>PROGRAMME 4:  HERITAGE PROMOTION &amp; PRESERVATION</a:t>
            </a:r>
            <a:endParaRPr lang="en-ZA" sz="3600" cap="all" dirty="0">
              <a:solidFill>
                <a:schemeClr val="accent6"/>
              </a:solidFill>
              <a:latin typeface="+mj-lt"/>
              <a:ea typeface="+mj-ea"/>
            </a:endParaRPr>
          </a:p>
        </p:txBody>
      </p:sp>
      <p:graphicFrame>
        <p:nvGraphicFramePr>
          <p:cNvPr id="2" name="Table 1"/>
          <p:cNvGraphicFramePr>
            <a:graphicFrameLocks noGrp="1"/>
          </p:cNvGraphicFramePr>
          <p:nvPr>
            <p:extLst/>
          </p:nvPr>
        </p:nvGraphicFramePr>
        <p:xfrm>
          <a:off x="426367" y="548680"/>
          <a:ext cx="8394105" cy="3769328"/>
        </p:xfrm>
        <a:graphic>
          <a:graphicData uri="http://schemas.openxmlformats.org/drawingml/2006/table">
            <a:tbl>
              <a:tblPr>
                <a:tableStyleId>{5C22544A-7EE6-4342-B048-85BDC9FD1C3A}</a:tableStyleId>
              </a:tblPr>
              <a:tblGrid>
                <a:gridCol w="1265313">
                  <a:extLst>
                    <a:ext uri="{9D8B030D-6E8A-4147-A177-3AD203B41FA5}">
                      <a16:colId xmlns:a16="http://schemas.microsoft.com/office/drawing/2014/main" xmlns="" val="3240587556"/>
                    </a:ext>
                  </a:extLst>
                </a:gridCol>
                <a:gridCol w="1080120">
                  <a:extLst>
                    <a:ext uri="{9D8B030D-6E8A-4147-A177-3AD203B41FA5}">
                      <a16:colId xmlns:a16="http://schemas.microsoft.com/office/drawing/2014/main" xmlns="" val="4281702028"/>
                    </a:ext>
                  </a:extLst>
                </a:gridCol>
                <a:gridCol w="936104">
                  <a:extLst>
                    <a:ext uri="{9D8B030D-6E8A-4147-A177-3AD203B41FA5}">
                      <a16:colId xmlns:a16="http://schemas.microsoft.com/office/drawing/2014/main" xmlns="" val="3545265849"/>
                    </a:ext>
                  </a:extLst>
                </a:gridCol>
                <a:gridCol w="1080120">
                  <a:extLst>
                    <a:ext uri="{9D8B030D-6E8A-4147-A177-3AD203B41FA5}">
                      <a16:colId xmlns:a16="http://schemas.microsoft.com/office/drawing/2014/main" xmlns="" val="2425424618"/>
                    </a:ext>
                  </a:extLst>
                </a:gridCol>
                <a:gridCol w="936104">
                  <a:extLst>
                    <a:ext uri="{9D8B030D-6E8A-4147-A177-3AD203B41FA5}">
                      <a16:colId xmlns:a16="http://schemas.microsoft.com/office/drawing/2014/main" xmlns="" val="3148673841"/>
                    </a:ext>
                  </a:extLst>
                </a:gridCol>
                <a:gridCol w="1080120">
                  <a:extLst>
                    <a:ext uri="{9D8B030D-6E8A-4147-A177-3AD203B41FA5}">
                      <a16:colId xmlns:a16="http://schemas.microsoft.com/office/drawing/2014/main" xmlns="" val="1978556339"/>
                    </a:ext>
                  </a:extLst>
                </a:gridCol>
                <a:gridCol w="1008112">
                  <a:extLst>
                    <a:ext uri="{9D8B030D-6E8A-4147-A177-3AD203B41FA5}">
                      <a16:colId xmlns:a16="http://schemas.microsoft.com/office/drawing/2014/main" xmlns="" val="1575011624"/>
                    </a:ext>
                  </a:extLst>
                </a:gridCol>
                <a:gridCol w="1008112">
                  <a:extLst>
                    <a:ext uri="{9D8B030D-6E8A-4147-A177-3AD203B41FA5}">
                      <a16:colId xmlns:a16="http://schemas.microsoft.com/office/drawing/2014/main" xmlns="" val="551335334"/>
                    </a:ext>
                  </a:extLst>
                </a:gridCol>
              </a:tblGrid>
              <a:tr h="783614">
                <a:tc>
                  <a:txBody>
                    <a:bodyPr/>
                    <a:lstStyle/>
                    <a:p>
                      <a:pPr algn="l" fontAlgn="b"/>
                      <a:r>
                        <a:rPr lang="en-US" sz="1400" b="1" u="none" strike="noStrike" kern="1200" dirty="0">
                          <a:solidFill>
                            <a:schemeClr val="bg1"/>
                          </a:solidFill>
                          <a:effectLst/>
                          <a:latin typeface="+mn-lt"/>
                          <a:ea typeface="+mn-ea"/>
                          <a:cs typeface="+mn-cs"/>
                        </a:rPr>
                        <a:t>Economic Classification </a:t>
                      </a:r>
                    </a:p>
                  </a:txBody>
                  <a:tcPr marL="4590" marR="4590" marT="459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Arial" panose="020B060402020202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a:t>
                      </a:r>
                      <a:r>
                        <a:rPr lang="en-US" sz="1400" b="1" u="none" strike="noStrike" dirty="0" smtClean="0">
                          <a:solidFill>
                            <a:schemeClr val="bg1"/>
                          </a:solidFill>
                          <a:effectLst/>
                        </a:rPr>
                        <a:t>expenditure  </a:t>
                      </a:r>
                      <a:r>
                        <a:rPr lang="en-US" sz="1400" b="1" u="none" strike="noStrike" dirty="0">
                          <a:solidFill>
                            <a:schemeClr val="bg1"/>
                          </a:solidFill>
                          <a:effectLst/>
                        </a:rPr>
                        <a:t>30 </a:t>
                      </a:r>
                      <a:r>
                        <a:rPr lang="en-US" sz="1400" b="1" u="none" strike="noStrike" dirty="0" smtClean="0">
                          <a:solidFill>
                            <a:schemeClr val="bg1"/>
                          </a:solidFill>
                          <a:effectLst/>
                        </a:rPr>
                        <a:t>Sept 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Projected expenditure as a % of </a:t>
                      </a:r>
                      <a:r>
                        <a:rPr lang="en-US" sz="1400" b="1" u="none" strike="noStrike" dirty="0" smtClean="0">
                          <a:solidFill>
                            <a:schemeClr val="bg1"/>
                          </a:solidFill>
                          <a:effectLst/>
                        </a:rPr>
                        <a:t>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30 </a:t>
                      </a:r>
                      <a:r>
                        <a:rPr lang="en-US" sz="1400" b="1" u="none" strike="noStrike" dirty="0" smtClean="0">
                          <a:solidFill>
                            <a:schemeClr val="bg1"/>
                          </a:solidFill>
                          <a:effectLst/>
                        </a:rPr>
                        <a:t>Sept </a:t>
                      </a:r>
                      <a:r>
                        <a:rPr lang="en-US" sz="1400" b="1" u="none" strike="noStrike" dirty="0">
                          <a:solidFill>
                            <a:schemeClr val="bg1"/>
                          </a:solidFill>
                          <a:effectLst/>
                        </a:rPr>
                        <a:t>2021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expenditure as a % </a:t>
                      </a:r>
                      <a:r>
                        <a:rPr lang="en-US" sz="1400" b="1" u="none" strike="noStrike" dirty="0" smtClean="0">
                          <a:solidFill>
                            <a:schemeClr val="bg1"/>
                          </a:solidFill>
                          <a:effectLst/>
                        </a:rPr>
                        <a:t>of Revised Main appropriation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Actual vs projected expenditure Variance as a % </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tc>
                  <a:txBody>
                    <a:bodyPr/>
                    <a:lstStyle/>
                    <a:p>
                      <a:pPr algn="ctr" fontAlgn="b"/>
                      <a:r>
                        <a:rPr lang="en-US" sz="1400" b="1" u="none" strike="noStrike" dirty="0">
                          <a:solidFill>
                            <a:schemeClr val="bg1"/>
                          </a:solidFill>
                          <a:effectLst/>
                        </a:rPr>
                        <a:t> </a:t>
                      </a:r>
                      <a:r>
                        <a:rPr lang="en-US" sz="1400" b="1" u="none" strike="noStrike" dirty="0" smtClean="0">
                          <a:solidFill>
                            <a:schemeClr val="bg1"/>
                          </a:solidFill>
                          <a:effectLst/>
                        </a:rPr>
                        <a:t>Actual expenditure </a:t>
                      </a:r>
                      <a:r>
                        <a:rPr lang="en-US" sz="1400" b="1" u="none" strike="noStrike" dirty="0">
                          <a:solidFill>
                            <a:schemeClr val="bg1"/>
                          </a:solidFill>
                          <a:effectLst/>
                        </a:rPr>
                        <a:t>% </a:t>
                      </a:r>
                      <a:endParaRPr lang="en-US" sz="1400" b="1" u="none" strike="noStrike" dirty="0" smtClean="0">
                        <a:solidFill>
                          <a:schemeClr val="bg1"/>
                        </a:solidFill>
                        <a:effectLst/>
                      </a:endParaRPr>
                    </a:p>
                    <a:p>
                      <a:pPr algn="ctr" fontAlgn="b"/>
                      <a:r>
                        <a:rPr lang="en-US" sz="1400" b="1" i="0" u="none" strike="noStrike" dirty="0" smtClean="0">
                          <a:solidFill>
                            <a:schemeClr val="bg1"/>
                          </a:solidFill>
                          <a:effectLst/>
                          <a:latin typeface="Calibri" panose="020F0502020204030204" pitchFamily="34" charset="0"/>
                        </a:rPr>
                        <a:t>30 Sept</a:t>
                      </a:r>
                      <a:r>
                        <a:rPr lang="en-US" sz="1400" b="1" i="0" u="none" strike="noStrike" baseline="0" dirty="0" smtClean="0">
                          <a:solidFill>
                            <a:schemeClr val="bg1"/>
                          </a:solidFill>
                          <a:effectLst/>
                          <a:latin typeface="Calibri" panose="020F0502020204030204" pitchFamily="34" charset="0"/>
                        </a:rPr>
                        <a:t> 2020</a:t>
                      </a:r>
                      <a:endParaRPr lang="en-US" sz="1400" b="1" i="0" u="none" strike="noStrike" dirty="0">
                        <a:solidFill>
                          <a:schemeClr val="bg1"/>
                        </a:solidFill>
                        <a:effectLst/>
                        <a:latin typeface="Calibri" panose="020F0502020204030204" pitchFamily="34" charset="0"/>
                      </a:endParaRPr>
                    </a:p>
                  </a:txBody>
                  <a:tcPr marL="5030" marR="5030" marT="5030" marB="0">
                    <a:solidFill>
                      <a:srgbClr val="F5981B"/>
                    </a:solidFill>
                  </a:tcPr>
                </a:tc>
                <a:extLst>
                  <a:ext uri="{0D108BD9-81ED-4DB2-BD59-A6C34878D82A}">
                    <a16:rowId xmlns:a16="http://schemas.microsoft.com/office/drawing/2014/main" xmlns="" val="4231162556"/>
                  </a:ext>
                </a:extLst>
              </a:tr>
              <a:tr h="152746">
                <a:tc>
                  <a:txBody>
                    <a:bodyPr/>
                    <a:lstStyle/>
                    <a:p>
                      <a:pPr algn="l" fontAlgn="b"/>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l" fontAlgn="b"/>
                      <a:endParaRPr lang="en-US" sz="1200" b="1" i="0" u="none" strike="noStrike">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714684483"/>
                  </a:ext>
                </a:extLst>
              </a:tr>
              <a:tr h="504056">
                <a:tc>
                  <a:txBody>
                    <a:bodyPr/>
                    <a:lstStyle/>
                    <a:p>
                      <a:pPr algn="l" fontAlgn="b"/>
                      <a:r>
                        <a:rPr lang="en-US" sz="1200" u="none" strike="noStrike" dirty="0">
                          <a:effectLst/>
                        </a:rPr>
                        <a:t>Public Corporations (Cur)</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520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520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100.0%</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100.0%</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u="none" strike="noStrike" dirty="0" smtClean="0">
                          <a:effectLst/>
                        </a:rPr>
                        <a:t>0.0%</a:t>
                      </a:r>
                      <a:endParaRPr lang="en-US" sz="1200" b="0" i="0" u="none" strike="noStrike" dirty="0" smtClean="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274930670"/>
                  </a:ext>
                </a:extLst>
              </a:tr>
              <a:tr h="181300">
                <a:tc>
                  <a:txBody>
                    <a:bodyPr/>
                    <a:lstStyle/>
                    <a:p>
                      <a:pPr algn="l" fontAlgn="b"/>
                      <a:r>
                        <a:rPr lang="en-US" sz="1200" u="none" strike="noStrike" dirty="0">
                          <a:effectLst/>
                        </a:rPr>
                        <a:t>Households</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6,686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6,686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100.0%</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1,487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22.2%</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-77.8%</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0.6%</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128737954"/>
                  </a:ext>
                </a:extLst>
              </a:tr>
              <a:tr h="459022">
                <a:tc>
                  <a:txBody>
                    <a:bodyPr/>
                    <a:lstStyle/>
                    <a:p>
                      <a:pPr algn="l" fontAlgn="b"/>
                      <a:r>
                        <a:rPr lang="en-US" sz="1200" u="none" strike="noStrike">
                          <a:effectLst/>
                        </a:rPr>
                        <a:t>Non Profit Institutions (Cur)</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14,904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                 5,988 </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40.2%</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                 5,488 </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36.8%</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a:effectLst/>
                        </a:rPr>
                        <a:t>-3.4%</a:t>
                      </a:r>
                      <a:endParaRPr lang="en-US" sz="1200" b="0" i="1"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u="none" strike="noStrike" dirty="0">
                          <a:effectLst/>
                        </a:rPr>
                        <a:t>30.4%</a:t>
                      </a:r>
                      <a:endParaRPr lang="en-US" sz="1200" b="0" i="1"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681605491"/>
                  </a:ext>
                </a:extLst>
              </a:tr>
              <a:tr h="156723">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1596850917"/>
                  </a:ext>
                </a:extLst>
              </a:tr>
              <a:tr h="156723">
                <a:tc>
                  <a:txBody>
                    <a:bodyPr/>
                    <a:lstStyle/>
                    <a:p>
                      <a:pPr algn="l" fontAlgn="b"/>
                      <a:r>
                        <a:rPr lang="en-US" sz="1200" b="1" u="none" strike="noStrike" dirty="0">
                          <a:effectLst/>
                        </a:rPr>
                        <a:t>PAYMENTS FOR FINANCIAL ASSETS</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   </a:t>
                      </a:r>
                      <a:endParaRPr lang="en-US" sz="1200" b="1" i="1"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smtClean="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r>
                        <a:rPr lang="en-US" sz="1200" b="1" u="none" strike="noStrike" dirty="0">
                          <a:effectLst/>
                        </a:rPr>
                        <a:t>                       10 </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590" marR="4590" marT="4590" marB="0" anchor="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Calibri"/>
                          <a:ea typeface="+mn-ea"/>
                          <a:cs typeface="+mn-cs"/>
                        </a:rPr>
                        <a:t>0.0%</a:t>
                      </a:r>
                      <a:endParaRPr kumimoji="0" lang="en-US"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4590" marR="4590" marT="4590" marB="0" anchor="b">
                    <a:noFill/>
                  </a:tcPr>
                </a:tc>
                <a:tc>
                  <a:txBody>
                    <a:bodyPr/>
                    <a:lstStyle/>
                    <a:p>
                      <a:pPr algn="r" fontAlgn="b"/>
                      <a:r>
                        <a:rPr lang="en-US" sz="1200" b="1" u="none" strike="noStrike" dirty="0">
                          <a:effectLst/>
                        </a:rPr>
                        <a:t>0.0%</a:t>
                      </a:r>
                      <a:endParaRPr lang="en-US" sz="1200" b="1"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568003062"/>
                  </a:ext>
                </a:extLst>
              </a:tr>
              <a:tr h="156723">
                <a:tc>
                  <a:txBody>
                    <a:bodyPr/>
                    <a:lstStyle/>
                    <a:p>
                      <a:pPr algn="l"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3210509219"/>
                  </a:ext>
                </a:extLst>
              </a:tr>
              <a:tr h="156723">
                <a:tc>
                  <a:txBody>
                    <a:bodyPr/>
                    <a:lstStyle/>
                    <a:p>
                      <a:pPr algn="l" fontAlgn="b"/>
                      <a:r>
                        <a:rPr lang="en-US" sz="1400" b="1" u="none" strike="noStrike" dirty="0">
                          <a:solidFill>
                            <a:srgbClr val="F5981B"/>
                          </a:solidFill>
                          <a:effectLst/>
                        </a:rPr>
                        <a:t>TOTAL</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2,519,562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1,331,609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53%</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          1,347,613 </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53.5%</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0.6%</a:t>
                      </a:r>
                      <a:endParaRPr lang="en-US" sz="1400" b="1" i="1" u="none" strike="noStrike" dirty="0">
                        <a:solidFill>
                          <a:srgbClr val="F5981B"/>
                        </a:solidFill>
                        <a:effectLst/>
                        <a:latin typeface="Calibri" panose="020F0502020204030204" pitchFamily="34" charset="0"/>
                      </a:endParaRPr>
                    </a:p>
                  </a:txBody>
                  <a:tcPr marL="4590" marR="4590" marT="4590" marB="0" anchor="b">
                    <a:noFill/>
                  </a:tcPr>
                </a:tc>
                <a:tc>
                  <a:txBody>
                    <a:bodyPr/>
                    <a:lstStyle/>
                    <a:p>
                      <a:pPr algn="r" fontAlgn="b"/>
                      <a:r>
                        <a:rPr lang="en-US" sz="1400" b="1" u="none" strike="noStrike" dirty="0">
                          <a:solidFill>
                            <a:srgbClr val="F5981B"/>
                          </a:solidFill>
                          <a:effectLst/>
                        </a:rPr>
                        <a:t>54.5%</a:t>
                      </a:r>
                      <a:endParaRPr lang="en-US" sz="1400" b="1" i="0" u="none" strike="noStrike" dirty="0">
                        <a:solidFill>
                          <a:srgbClr val="F5981B"/>
                        </a:solidFill>
                        <a:effectLst/>
                        <a:latin typeface="Calibri" panose="020F0502020204030204" pitchFamily="34" charset="0"/>
                      </a:endParaRPr>
                    </a:p>
                  </a:txBody>
                  <a:tcPr marL="4590" marR="4590" marT="4590" marB="0" anchor="b">
                    <a:noFill/>
                  </a:tcPr>
                </a:tc>
                <a:extLst>
                  <a:ext uri="{0D108BD9-81ED-4DB2-BD59-A6C34878D82A}">
                    <a16:rowId xmlns:a16="http://schemas.microsoft.com/office/drawing/2014/main" xmlns="" val="2140818815"/>
                  </a:ext>
                </a:extLst>
              </a:tr>
            </a:tbl>
          </a:graphicData>
        </a:graphic>
      </p:graphicFrame>
    </p:spTree>
    <p:extLst>
      <p:ext uri="{BB962C8B-B14F-4D97-AF65-F5344CB8AC3E}">
        <p14:creationId xmlns:p14="http://schemas.microsoft.com/office/powerpoint/2010/main" xmlns="" val="25432357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764704"/>
            <a:ext cx="7632848" cy="4343400"/>
          </a:xfrm>
          <a:noFill/>
        </p:spPr>
        <p:txBody>
          <a:bodyPr>
            <a:normAutofit/>
          </a:bodyPr>
          <a:lstStyle/>
          <a:p>
            <a:endParaRPr lang="en-ZA" sz="2400" dirty="0">
              <a:latin typeface="+mj-lt"/>
            </a:endParaRPr>
          </a:p>
          <a:p>
            <a:pPr marL="0" lvl="0" indent="0" algn="ctr" defTabSz="457200" eaLnBrk="0" fontAlgn="base" hangingPunct="0">
              <a:spcAft>
                <a:spcPct val="0"/>
              </a:spcAft>
              <a:buNone/>
              <a:defRPr/>
            </a:pPr>
            <a:endParaRPr lang="en-ZA" sz="4400" dirty="0">
              <a:solidFill>
                <a:srgbClr val="F79646">
                  <a:lumMod val="50000"/>
                </a:srgbClr>
              </a:solidFill>
              <a:latin typeface="+mj-lt"/>
              <a:ea typeface="Gill Sans"/>
            </a:endParaRPr>
          </a:p>
          <a:p>
            <a:pPr marL="0" lvl="0" indent="0" algn="ctr" defTabSz="457200" eaLnBrk="0" fontAlgn="base" hangingPunct="0">
              <a:spcAft>
                <a:spcPct val="0"/>
              </a:spcAft>
              <a:buNone/>
              <a:defRPr/>
            </a:pPr>
            <a:r>
              <a:rPr lang="en-US" sz="6600" dirty="0">
                <a:solidFill>
                  <a:schemeClr val="accent6"/>
                </a:solidFill>
                <a:latin typeface="+mj-lt"/>
              </a:rPr>
              <a:t>THANK YOU</a:t>
            </a:r>
            <a:endParaRPr lang="en-ZA" sz="6600" dirty="0">
              <a:solidFill>
                <a:schemeClr val="accent6"/>
              </a:solidFill>
              <a:latin typeface="+mj-lt"/>
            </a:endParaRPr>
          </a:p>
        </p:txBody>
      </p:sp>
    </p:spTree>
    <p:extLst>
      <p:ext uri="{BB962C8B-B14F-4D97-AF65-F5344CB8AC3E}">
        <p14:creationId xmlns:p14="http://schemas.microsoft.com/office/powerpoint/2010/main" xmlns="" val="291087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9"/>
          <p:cNvSpPr>
            <a:spLocks noGrp="1"/>
          </p:cNvSpPr>
          <p:nvPr>
            <p:ph idx="1"/>
          </p:nvPr>
        </p:nvSpPr>
        <p:spPr>
          <a:xfrm>
            <a:off x="107504" y="732477"/>
            <a:ext cx="9036496" cy="5031620"/>
          </a:xfrm>
        </p:spPr>
        <p:txBody>
          <a:bodyPr>
            <a:normAutofit/>
          </a:bodyPr>
          <a:lstStyle/>
          <a:p>
            <a:pPr marL="0" lvl="0" indent="0" algn="just">
              <a:lnSpc>
                <a:spcPct val="150000"/>
              </a:lnSpc>
              <a:buNone/>
            </a:pPr>
            <a:r>
              <a:rPr lang="en-ZA" b="0" dirty="0">
                <a:solidFill>
                  <a:schemeClr val="tx1"/>
                </a:solidFill>
                <a:latin typeface="Calibri"/>
                <a:cs typeface="Arial" panose="020B0604020202020204" pitchFamily="34" charset="0"/>
              </a:rPr>
              <a:t>The Department planned to implement and achieve </a:t>
            </a:r>
            <a:r>
              <a:rPr lang="en-ZA" dirty="0">
                <a:solidFill>
                  <a:schemeClr val="tx1"/>
                </a:solidFill>
                <a:latin typeface="Calibri"/>
                <a:cs typeface="Arial" panose="020B0604020202020204" pitchFamily="34" charset="0"/>
              </a:rPr>
              <a:t>27</a:t>
            </a:r>
            <a:r>
              <a:rPr lang="en-ZA" b="0" dirty="0">
                <a:solidFill>
                  <a:schemeClr val="tx1"/>
                </a:solidFill>
                <a:latin typeface="Calibri"/>
                <a:cs typeface="Arial" panose="020B0604020202020204" pitchFamily="34" charset="0"/>
              </a:rPr>
              <a:t> performance targets during the Second quarter reporting period. However, </a:t>
            </a:r>
            <a:r>
              <a:rPr lang="en-ZA" dirty="0">
                <a:solidFill>
                  <a:schemeClr val="tx1"/>
                </a:solidFill>
                <a:latin typeface="Calibri"/>
                <a:cs typeface="Arial" panose="020B0604020202020204" pitchFamily="34" charset="0"/>
              </a:rPr>
              <a:t>67 % (18/27) </a:t>
            </a:r>
            <a:r>
              <a:rPr lang="en-ZA" b="0" dirty="0">
                <a:solidFill>
                  <a:schemeClr val="tx1"/>
                </a:solidFill>
                <a:latin typeface="Calibri"/>
                <a:cs typeface="Arial" panose="020B0604020202020204" pitchFamily="34" charset="0"/>
              </a:rPr>
              <a:t>of the aforesaid targets were achieved and </a:t>
            </a:r>
            <a:r>
              <a:rPr lang="en-ZA" dirty="0">
                <a:solidFill>
                  <a:schemeClr val="tx1"/>
                </a:solidFill>
                <a:latin typeface="Calibri"/>
                <a:cs typeface="Arial" panose="020B0604020202020204" pitchFamily="34" charset="0"/>
              </a:rPr>
              <a:t>33% (9/27) </a:t>
            </a:r>
            <a:r>
              <a:rPr lang="en-ZA" b="0" dirty="0">
                <a:solidFill>
                  <a:schemeClr val="tx1"/>
                </a:solidFill>
                <a:latin typeface="Calibri"/>
                <a:cs typeface="Arial" panose="020B0604020202020204" pitchFamily="34" charset="0"/>
              </a:rPr>
              <a:t>were not achieved. The following are the not achieved targets:</a:t>
            </a:r>
          </a:p>
          <a:p>
            <a:pPr marL="0" lvl="0" indent="0" algn="just">
              <a:lnSpc>
                <a:spcPct val="150000"/>
              </a:lnSpc>
              <a:buNone/>
            </a:pPr>
            <a:endParaRPr lang="en-ZA" sz="1400" b="0" dirty="0">
              <a:solidFill>
                <a:prstClr val="black"/>
              </a:solidFill>
              <a:latin typeface="Calibri"/>
              <a:cs typeface="Arial" panose="020B0604020202020204" pitchFamily="34" charset="0"/>
            </a:endParaRPr>
          </a:p>
        </p:txBody>
      </p:sp>
      <p:sp>
        <p:nvSpPr>
          <p:cNvPr id="6" name="Slide Number Placeholder 5"/>
          <p:cNvSpPr>
            <a:spLocks noGrp="1"/>
          </p:cNvSpPr>
          <p:nvPr>
            <p:ph type="sldNum" sz="quarter" idx="4"/>
          </p:nvPr>
        </p:nvSpPr>
        <p:spPr>
          <a:xfrm>
            <a:off x="8172400" y="6021289"/>
            <a:ext cx="864096" cy="432047"/>
          </a:xfrm>
        </p:spPr>
        <p:txBody>
          <a:bodyPr/>
          <a:lstStyle>
            <a:lvl1pPr algn="r">
              <a:defRPr sz="800" b="0" u="none">
                <a:solidFill>
                  <a:srgbClr val="660066"/>
                </a:solidFill>
                <a:latin typeface="Verdana" pitchFamily="34" charset="0"/>
              </a:defRPr>
            </a:lvl1pPr>
          </a:lstStyle>
          <a:p>
            <a:pPr algn="ctr"/>
            <a:r>
              <a:rPr lang="en-US" sz="900" b="1" dirty="0">
                <a:solidFill>
                  <a:schemeClr val="tx1"/>
                </a:solidFill>
              </a:rPr>
              <a:t>8</a:t>
            </a:r>
            <a:endParaRPr lang="en-ZA" sz="900" b="1" dirty="0">
              <a:solidFill>
                <a:schemeClr val="tx1"/>
              </a:solidFill>
            </a:endParaRPr>
          </a:p>
        </p:txBody>
      </p:sp>
      <p:sp>
        <p:nvSpPr>
          <p:cNvPr id="7" name="Title 1"/>
          <p:cNvSpPr txBox="1">
            <a:spLocks/>
          </p:cNvSpPr>
          <p:nvPr/>
        </p:nvSpPr>
        <p:spPr>
          <a:xfrm>
            <a:off x="512827" y="14770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Calibri"/>
            </a:endParaRPr>
          </a:p>
        </p:txBody>
      </p:sp>
      <p:sp>
        <p:nvSpPr>
          <p:cNvPr id="2" name="Rectangle 1"/>
          <p:cNvSpPr/>
          <p:nvPr/>
        </p:nvSpPr>
        <p:spPr>
          <a:xfrm>
            <a:off x="611560" y="32048"/>
            <a:ext cx="7922840" cy="584775"/>
          </a:xfrm>
          <a:prstGeom prst="rect">
            <a:avLst/>
          </a:prstGeom>
        </p:spPr>
        <p:txBody>
          <a:bodyPr wrap="square">
            <a:spAutoFit/>
          </a:bodyPr>
          <a:lstStyle/>
          <a:p>
            <a:pPr algn="ctr"/>
            <a:r>
              <a:rPr lang="en-ZA" sz="3200" b="1" dirty="0">
                <a:solidFill>
                  <a:srgbClr val="F79646"/>
                </a:solidFill>
                <a:ea typeface="+mj-ea"/>
                <a:cs typeface="Arial"/>
              </a:rPr>
              <a:t>PERFORMANCE OVERVIEW</a:t>
            </a:r>
            <a:endParaRPr lang="en-GB" dirty="0">
              <a:solidFill>
                <a:srgbClr val="F79646"/>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311942585"/>
              </p:ext>
            </p:extLst>
          </p:nvPr>
        </p:nvGraphicFramePr>
        <p:xfrm>
          <a:off x="107504" y="1988840"/>
          <a:ext cx="8928992" cy="3492617"/>
        </p:xfrm>
        <a:graphic>
          <a:graphicData uri="http://schemas.openxmlformats.org/drawingml/2006/table">
            <a:tbl>
              <a:tblPr firstRow="1" bandRow="1">
                <a:tableStyleId>{93296810-A885-4BE3-A3E7-6D5BEEA58F35}</a:tableStyleId>
              </a:tblPr>
              <a:tblGrid>
                <a:gridCol w="2664296">
                  <a:extLst>
                    <a:ext uri="{9D8B030D-6E8A-4147-A177-3AD203B41FA5}">
                      <a16:colId xmlns:a16="http://schemas.microsoft.com/office/drawing/2014/main" xmlns="" val="3371313815"/>
                    </a:ext>
                  </a:extLst>
                </a:gridCol>
                <a:gridCol w="6264696">
                  <a:extLst>
                    <a:ext uri="{9D8B030D-6E8A-4147-A177-3AD203B41FA5}">
                      <a16:colId xmlns:a16="http://schemas.microsoft.com/office/drawing/2014/main" xmlns="" val="2109418613"/>
                    </a:ext>
                  </a:extLst>
                </a:gridCol>
              </a:tblGrid>
              <a:tr h="432048">
                <a:tc gridSpan="2">
                  <a:txBody>
                    <a:bodyPr/>
                    <a:lstStyle/>
                    <a:p>
                      <a:pPr algn="ctr"/>
                      <a:r>
                        <a:rPr lang="en-GB" sz="2400" dirty="0"/>
                        <a:t> </a:t>
                      </a:r>
                      <a:r>
                        <a:rPr lang="en-GB" sz="2000" dirty="0"/>
                        <a:t>LIST OF NOT ACHIEVE</a:t>
                      </a:r>
                      <a:r>
                        <a:rPr lang="en-GB" sz="2000" baseline="0" dirty="0"/>
                        <a:t>D TARGETS</a:t>
                      </a:r>
                      <a:endParaRPr lang="en-US" sz="2000" dirty="0"/>
                    </a:p>
                  </a:txBody>
                  <a:tcPr/>
                </a:tc>
                <a:tc hMerge="1">
                  <a:txBody>
                    <a:bodyPr/>
                    <a:lstStyle/>
                    <a:p>
                      <a:endParaRPr lang="en-US" dirty="0"/>
                    </a:p>
                  </a:txBody>
                  <a:tcPr/>
                </a:tc>
                <a:extLst>
                  <a:ext uri="{0D108BD9-81ED-4DB2-BD59-A6C34878D82A}">
                    <a16:rowId xmlns:a16="http://schemas.microsoft.com/office/drawing/2014/main" xmlns="" val="2915825840"/>
                  </a:ext>
                </a:extLst>
              </a:tr>
              <a:tr h="3035417">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ZA" sz="1600" b="1" baseline="0" dirty="0"/>
                        <a:t>Programme: 2</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ZA" sz="1600" b="1" baseline="0" dirty="0"/>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ZA" sz="1600" baseline="0" dirty="0"/>
                        <a:t>Three (3) out of eight (8) indicators were not achieved. </a:t>
                      </a:r>
                      <a:r>
                        <a:rPr lang="en-US" sz="1600" baseline="0" dirty="0"/>
                        <a:t>37% </a:t>
                      </a:r>
                      <a:r>
                        <a:rPr lang="en-US" sz="1600" baseline="0" dirty="0">
                          <a:solidFill>
                            <a:schemeClr val="tx1"/>
                          </a:solidFill>
                        </a:rPr>
                        <a:t>(3/8).</a:t>
                      </a:r>
                    </a:p>
                  </a:txBody>
                  <a:tcPr/>
                </a:tc>
                <a:tc>
                  <a:txBody>
                    <a:bodyPr/>
                    <a:lstStyle/>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People who are actively participating in organised sport and active recreation events.</a:t>
                      </a:r>
                    </a:p>
                    <a:p>
                      <a:pPr marL="0" indent="0" algn="just">
                        <a:lnSpc>
                          <a:spcPct val="100000"/>
                        </a:lnSpc>
                        <a:spcAft>
                          <a:spcPts val="0"/>
                        </a:spcAft>
                        <a:buFont typeface="Wingdings" panose="05000000000000000000" pitchFamily="2" charset="2"/>
                        <a:buNone/>
                      </a:pPr>
                      <a:endParaRPr lang="en-ZA" sz="1600" kern="1200" dirty="0">
                        <a:solidFill>
                          <a:schemeClr val="dk1"/>
                        </a:solidFill>
                        <a:effectLst/>
                        <a:latin typeface="+mn-lt"/>
                        <a:ea typeface="+mn-ea"/>
                        <a:cs typeface="+mn-cs"/>
                      </a:endParaRPr>
                    </a:p>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Number of learners in the National School Sport Championship per year</a:t>
                      </a:r>
                      <a:r>
                        <a:rPr lang="en-ZA" sz="1600" kern="1200" dirty="0">
                          <a:solidFill>
                            <a:srgbClr val="FF0000"/>
                          </a:solidFill>
                          <a:effectLst/>
                          <a:latin typeface="+mn-lt"/>
                          <a:ea typeface="+mn-ea"/>
                          <a:cs typeface="+mn-cs"/>
                        </a:rPr>
                        <a:t> </a:t>
                      </a:r>
                      <a:r>
                        <a:rPr lang="en-ZA" sz="1600" kern="1200" dirty="0">
                          <a:solidFill>
                            <a:schemeClr val="tx1"/>
                          </a:solidFill>
                          <a:effectLst/>
                          <a:latin typeface="+mn-lt"/>
                          <a:ea typeface="+mn-ea"/>
                          <a:cs typeface="+mn-cs"/>
                        </a:rPr>
                        <a:t>tournaments.</a:t>
                      </a:r>
                    </a:p>
                    <a:p>
                      <a:pPr marL="0" indent="0" algn="just">
                        <a:lnSpc>
                          <a:spcPct val="100000"/>
                        </a:lnSpc>
                        <a:spcAft>
                          <a:spcPts val="0"/>
                        </a:spcAft>
                        <a:buFont typeface="Wingdings" panose="05000000000000000000" pitchFamily="2" charset="2"/>
                        <a:buNone/>
                      </a:pPr>
                      <a:endParaRPr lang="en-ZA" sz="1600" kern="1200" dirty="0">
                        <a:solidFill>
                          <a:schemeClr val="dk1"/>
                        </a:solidFill>
                        <a:effectLst/>
                        <a:latin typeface="+mn-lt"/>
                        <a:ea typeface="+mn-ea"/>
                        <a:cs typeface="+mn-cs"/>
                      </a:endParaRPr>
                    </a:p>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Number of learners participating at the district school sport tournaments.</a:t>
                      </a:r>
                      <a:endParaRPr lang="en-GB" sz="16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2678794350"/>
                  </a:ext>
                </a:extLst>
              </a:tr>
            </a:tbl>
          </a:graphicData>
        </a:graphic>
      </p:graphicFrame>
    </p:spTree>
    <p:extLst>
      <p:ext uri="{BB962C8B-B14F-4D97-AF65-F5344CB8AC3E}">
        <p14:creationId xmlns:p14="http://schemas.microsoft.com/office/powerpoint/2010/main" xmlns="" val="363029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172400" y="6165304"/>
            <a:ext cx="720080" cy="372021"/>
          </a:xfrm>
        </p:spPr>
        <p:txBody>
          <a:bodyPr/>
          <a:lstStyle>
            <a:lvl1pPr algn="r">
              <a:defRPr sz="800" b="0" u="none">
                <a:solidFill>
                  <a:srgbClr val="660066"/>
                </a:solidFill>
                <a:latin typeface="Verdana" pitchFamily="34" charset="0"/>
              </a:defRPr>
            </a:lvl1pPr>
          </a:lstStyle>
          <a:p>
            <a:pPr algn="ctr"/>
            <a:r>
              <a:rPr lang="en-US" sz="900" b="1" dirty="0">
                <a:solidFill>
                  <a:schemeClr val="tx1"/>
                </a:solidFill>
              </a:rPr>
              <a:t>9</a:t>
            </a:r>
            <a:endParaRPr lang="en-ZA" sz="900" b="1" dirty="0">
              <a:solidFill>
                <a:schemeClr val="tx1"/>
              </a:solidFill>
            </a:endParaRPr>
          </a:p>
        </p:txBody>
      </p:sp>
      <p:sp>
        <p:nvSpPr>
          <p:cNvPr id="7" name="Title 1"/>
          <p:cNvSpPr txBox="1">
            <a:spLocks/>
          </p:cNvSpPr>
          <p:nvPr/>
        </p:nvSpPr>
        <p:spPr>
          <a:xfrm>
            <a:off x="512827" y="0"/>
            <a:ext cx="8229600" cy="616823"/>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F5981B"/>
                </a:solidFill>
                <a:latin typeface="Arial"/>
                <a:ea typeface="+mj-ea"/>
                <a:cs typeface="Arial"/>
              </a:defRPr>
            </a:lvl1pPr>
          </a:lstStyle>
          <a:p>
            <a:pPr algn="ctr"/>
            <a:endParaRPr lang="en-US" sz="3200" dirty="0">
              <a:solidFill>
                <a:srgbClr val="C00000"/>
              </a:solidFill>
              <a:latin typeface="Calibri"/>
            </a:endParaRPr>
          </a:p>
        </p:txBody>
      </p:sp>
      <p:sp>
        <p:nvSpPr>
          <p:cNvPr id="2" name="Rectangle 1"/>
          <p:cNvSpPr/>
          <p:nvPr/>
        </p:nvSpPr>
        <p:spPr>
          <a:xfrm>
            <a:off x="611560" y="32048"/>
            <a:ext cx="7922840" cy="584775"/>
          </a:xfrm>
          <a:prstGeom prst="rect">
            <a:avLst/>
          </a:prstGeom>
        </p:spPr>
        <p:txBody>
          <a:bodyPr wrap="square">
            <a:spAutoFit/>
          </a:bodyPr>
          <a:lstStyle/>
          <a:p>
            <a:pPr algn="ctr"/>
            <a:r>
              <a:rPr lang="en-ZA" sz="3200" b="1" dirty="0">
                <a:solidFill>
                  <a:srgbClr val="F79646"/>
                </a:solidFill>
                <a:ea typeface="+mj-ea"/>
                <a:cs typeface="Arial"/>
              </a:rPr>
              <a:t>PERFORMANCE OVERVIEW….</a:t>
            </a:r>
            <a:r>
              <a:rPr lang="en-ZA" sz="3200" b="1" dirty="0" err="1">
                <a:solidFill>
                  <a:srgbClr val="F79646"/>
                </a:solidFill>
                <a:ea typeface="+mj-ea"/>
                <a:cs typeface="Arial"/>
              </a:rPr>
              <a:t>Cont</a:t>
            </a:r>
            <a:endParaRPr lang="en-GB" dirty="0">
              <a:solidFill>
                <a:srgbClr val="F79646"/>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631993108"/>
              </p:ext>
            </p:extLst>
          </p:nvPr>
        </p:nvGraphicFramePr>
        <p:xfrm>
          <a:off x="179513" y="764704"/>
          <a:ext cx="8912610" cy="5125406"/>
        </p:xfrm>
        <a:graphic>
          <a:graphicData uri="http://schemas.openxmlformats.org/drawingml/2006/table">
            <a:tbl>
              <a:tblPr firstRow="1" bandRow="1">
                <a:tableStyleId>{93296810-A885-4BE3-A3E7-6D5BEEA58F35}</a:tableStyleId>
              </a:tblPr>
              <a:tblGrid>
                <a:gridCol w="2659408">
                  <a:extLst>
                    <a:ext uri="{9D8B030D-6E8A-4147-A177-3AD203B41FA5}">
                      <a16:colId xmlns:a16="http://schemas.microsoft.com/office/drawing/2014/main" xmlns="" val="3371313815"/>
                    </a:ext>
                  </a:extLst>
                </a:gridCol>
                <a:gridCol w="6253202">
                  <a:extLst>
                    <a:ext uri="{9D8B030D-6E8A-4147-A177-3AD203B41FA5}">
                      <a16:colId xmlns:a16="http://schemas.microsoft.com/office/drawing/2014/main" xmlns="" val="2109418613"/>
                    </a:ext>
                  </a:extLst>
                </a:gridCol>
              </a:tblGrid>
              <a:tr h="504855">
                <a:tc gridSpan="2">
                  <a:txBody>
                    <a:bodyPr/>
                    <a:lstStyle/>
                    <a:p>
                      <a:pPr algn="ctr"/>
                      <a:r>
                        <a:rPr lang="en-GB" sz="2000" dirty="0"/>
                        <a:t> LIST OF  NOT ACHIEVED TARGETS</a:t>
                      </a:r>
                    </a:p>
                  </a:txBody>
                  <a:tcPr/>
                </a:tc>
                <a:tc hMerge="1">
                  <a:txBody>
                    <a:bodyPr/>
                    <a:lstStyle/>
                    <a:p>
                      <a:endParaRPr lang="en-US" dirty="0"/>
                    </a:p>
                  </a:txBody>
                  <a:tcPr/>
                </a:tc>
                <a:extLst>
                  <a:ext uri="{0D108BD9-81ED-4DB2-BD59-A6C34878D82A}">
                    <a16:rowId xmlns:a16="http://schemas.microsoft.com/office/drawing/2014/main" xmlns="" val="2915825840"/>
                  </a:ext>
                </a:extLst>
              </a:tr>
              <a:tr h="1799401">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ZA" sz="1600" b="1" baseline="0" dirty="0"/>
                        <a:t>Programme: 3</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ZA" sz="1600" baseline="0" dirty="0"/>
                        <a:t>Five (5) out of nine (9) indicators were not achieved. </a:t>
                      </a:r>
                      <a:r>
                        <a:rPr lang="en-US" sz="1600" baseline="0" dirty="0"/>
                        <a:t>56% </a:t>
                      </a:r>
                      <a:r>
                        <a:rPr lang="en-US" sz="1600" baseline="0" dirty="0">
                          <a:solidFill>
                            <a:schemeClr val="tx1"/>
                          </a:solidFill>
                        </a:rPr>
                        <a:t>(5/9).</a:t>
                      </a:r>
                    </a:p>
                    <a:p>
                      <a:pPr marL="182563" marR="0" indent="-182563" algn="just" defTabSz="914400" rtl="0" eaLnBrk="1" fontAlgn="auto" latinLnBrk="0" hangingPunct="1">
                        <a:lnSpc>
                          <a:spcPct val="100000"/>
                        </a:lnSpc>
                        <a:spcBef>
                          <a:spcPts val="0"/>
                        </a:spcBef>
                        <a:spcAft>
                          <a:spcPts val="0"/>
                        </a:spcAft>
                        <a:buClrTx/>
                        <a:buSzTx/>
                        <a:buFont typeface="+mj-lt"/>
                        <a:buNone/>
                        <a:tabLst>
                          <a:tab pos="182563" algn="l"/>
                        </a:tabLst>
                        <a:defRPr/>
                      </a:pPr>
                      <a:endParaRPr lang="en-ZA" sz="1600" kern="1200" dirty="0">
                        <a:solidFill>
                          <a:schemeClr val="dk1"/>
                        </a:solidFill>
                        <a:effectLst/>
                        <a:latin typeface="+mn-lt"/>
                        <a:ea typeface="+mn-ea"/>
                        <a:cs typeface="+mn-cs"/>
                      </a:endParaRPr>
                    </a:p>
                  </a:txBody>
                  <a:tcPr/>
                </a:tc>
                <a:tc>
                  <a:txBody>
                    <a:bodyPr/>
                    <a:lstStyle/>
                    <a:p>
                      <a:pPr marL="182563" indent="-182563" algn="just">
                        <a:lnSpc>
                          <a:spcPct val="100000"/>
                        </a:lnSpc>
                        <a:spcAft>
                          <a:spcPts val="0"/>
                        </a:spcAft>
                        <a:buFont typeface="Wingdings" panose="05000000000000000000" pitchFamily="2" charset="2"/>
                        <a:buChar char="§"/>
                      </a:pPr>
                      <a:r>
                        <a:rPr lang="en-ZA" sz="1600" dirty="0">
                          <a:effectLst/>
                          <a:latin typeface="+mn-lt"/>
                          <a:ea typeface="Calibri" panose="020F0502020204030204" pitchFamily="34" charset="0"/>
                          <a:cs typeface="Times New Roman" panose="02020603050405020304" pitchFamily="18" charset="0"/>
                        </a:rPr>
                        <a:t>Number of international engagements coordinated.</a:t>
                      </a:r>
                    </a:p>
                    <a:p>
                      <a:pPr marL="182563" indent="-182563" algn="just">
                        <a:lnSpc>
                          <a:spcPct val="100000"/>
                        </a:lnSpc>
                        <a:spcAft>
                          <a:spcPts val="0"/>
                        </a:spcAft>
                        <a:buFont typeface="Wingdings" panose="05000000000000000000" pitchFamily="2" charset="2"/>
                        <a:buChar char="§"/>
                      </a:pPr>
                      <a:endParaRPr lang="en-ZA" sz="1600" dirty="0">
                        <a:effectLst/>
                        <a:latin typeface="+mn-lt"/>
                        <a:ea typeface="Calibri" panose="020F0502020204030204" pitchFamily="34" charset="0"/>
                        <a:cs typeface="Times New Roman" panose="02020603050405020304" pitchFamily="18" charset="0"/>
                      </a:endParaRPr>
                    </a:p>
                    <a:p>
                      <a:pPr marL="182563" indent="-182563" algn="just">
                        <a:lnSpc>
                          <a:spcPct val="100000"/>
                        </a:lnSpc>
                        <a:spcAft>
                          <a:spcPts val="0"/>
                        </a:spcAft>
                        <a:buFont typeface="Wingdings" panose="05000000000000000000" pitchFamily="2" charset="2"/>
                        <a:buChar char="§"/>
                      </a:pPr>
                      <a:r>
                        <a:rPr lang="en-ZA" sz="1600" dirty="0">
                          <a:effectLst/>
                          <a:latin typeface="+mn-lt"/>
                          <a:ea typeface="Calibri" panose="020F0502020204030204" pitchFamily="34" charset="0"/>
                          <a:cs typeface="Times New Roman" panose="02020603050405020304" pitchFamily="18" charset="0"/>
                        </a:rPr>
                        <a:t>Number of moral regeneration projects supported by Government.</a:t>
                      </a:r>
                    </a:p>
                    <a:p>
                      <a:pPr marL="182563" indent="-182563" algn="just">
                        <a:lnSpc>
                          <a:spcPct val="100000"/>
                        </a:lnSpc>
                        <a:spcAft>
                          <a:spcPts val="0"/>
                        </a:spcAft>
                        <a:buFont typeface="Wingdings" panose="05000000000000000000" pitchFamily="2" charset="2"/>
                        <a:buChar char="§"/>
                      </a:pPr>
                      <a:endParaRPr lang="en-ZA" sz="1600" dirty="0">
                        <a:effectLst/>
                        <a:latin typeface="+mn-lt"/>
                        <a:ea typeface="Calibri" panose="020F0502020204030204" pitchFamily="34" charset="0"/>
                        <a:cs typeface="Times New Roman" panose="02020603050405020304" pitchFamily="18" charset="0"/>
                      </a:endParaRPr>
                    </a:p>
                    <a:p>
                      <a:pPr marL="182563" indent="-182563" algn="just">
                        <a:lnSpc>
                          <a:spcPct val="100000"/>
                        </a:lnSpc>
                        <a:spcAft>
                          <a:spcPts val="0"/>
                        </a:spcAft>
                        <a:buFont typeface="Wingdings" panose="05000000000000000000" pitchFamily="2" charset="2"/>
                        <a:buChar char="§"/>
                      </a:pPr>
                      <a:r>
                        <a:rPr lang="en-ZA" sz="1600" dirty="0">
                          <a:effectLst/>
                          <a:latin typeface="+mn-lt"/>
                          <a:ea typeface="Calibri" panose="020F0502020204030204" pitchFamily="34" charset="0"/>
                          <a:cs typeface="Times New Roman" panose="02020603050405020304" pitchFamily="18" charset="0"/>
                        </a:rPr>
                        <a:t>Number of youth focused arts development programmes.</a:t>
                      </a:r>
                    </a:p>
                    <a:p>
                      <a:pPr marL="182563" indent="-182563" algn="just">
                        <a:lnSpc>
                          <a:spcPct val="100000"/>
                        </a:lnSpc>
                        <a:spcAft>
                          <a:spcPts val="0"/>
                        </a:spcAft>
                        <a:buFont typeface="Wingdings" panose="05000000000000000000" pitchFamily="2" charset="2"/>
                        <a:buChar char="§"/>
                      </a:pPr>
                      <a:endParaRPr lang="en-ZA" sz="1600" dirty="0">
                        <a:effectLst/>
                        <a:latin typeface="+mn-lt"/>
                        <a:ea typeface="Calibri" panose="020F0502020204030204" pitchFamily="34" charset="0"/>
                        <a:cs typeface="Times New Roman" panose="02020603050405020304" pitchFamily="18" charset="0"/>
                      </a:endParaRPr>
                    </a:p>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Number of monitoring reports on the implementation of a social compact for social cohesion and nation building.</a:t>
                      </a:r>
                    </a:p>
                    <a:p>
                      <a:pPr marL="0" indent="0" algn="just">
                        <a:lnSpc>
                          <a:spcPct val="100000"/>
                        </a:lnSpc>
                        <a:spcAft>
                          <a:spcPts val="0"/>
                        </a:spcAft>
                        <a:buFont typeface="Wingdings" panose="05000000000000000000" pitchFamily="2" charset="2"/>
                        <a:buNone/>
                      </a:pPr>
                      <a:endParaRPr lang="en-ZA" sz="1600" kern="1200" dirty="0">
                        <a:solidFill>
                          <a:schemeClr val="dk1"/>
                        </a:solidFill>
                        <a:effectLst/>
                        <a:latin typeface="+mn-lt"/>
                        <a:ea typeface="+mn-ea"/>
                        <a:cs typeface="+mn-cs"/>
                      </a:endParaRPr>
                    </a:p>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Number of projects in the creative industry supported through the Mzansi Golden Economy programme.</a:t>
                      </a:r>
                    </a:p>
                    <a:p>
                      <a:pPr marL="0" indent="0" algn="just">
                        <a:lnSpc>
                          <a:spcPct val="100000"/>
                        </a:lnSpc>
                        <a:spcAft>
                          <a:spcPts val="0"/>
                        </a:spcAft>
                        <a:buFont typeface="Wingdings" panose="05000000000000000000" pitchFamily="2" charset="2"/>
                        <a:buNone/>
                      </a:pPr>
                      <a:endParaRPr lang="en-ZA" sz="16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720874145"/>
                  </a:ext>
                </a:extLst>
              </a:tr>
              <a:tr h="1603031">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ZA" sz="1600" b="1" baseline="0" dirty="0"/>
                        <a:t>Programme: 4</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ZA" sz="1600" baseline="0" dirty="0"/>
                        <a:t>One (1) out of seven (7) indicators were not achieved. </a:t>
                      </a:r>
                      <a:r>
                        <a:rPr lang="en-US" sz="1600" baseline="0" dirty="0"/>
                        <a:t>14</a:t>
                      </a:r>
                      <a:r>
                        <a:rPr lang="en-US" sz="1600" baseline="0" dirty="0">
                          <a:solidFill>
                            <a:schemeClr val="tx1"/>
                          </a:solidFill>
                        </a:rPr>
                        <a:t>% (1/7).</a:t>
                      </a:r>
                    </a:p>
                  </a:txBody>
                  <a:tcPr/>
                </a:tc>
                <a:tc>
                  <a:txBody>
                    <a:bodyPr/>
                    <a:lstStyle/>
                    <a:p>
                      <a:pPr marL="182563" indent="-182563" algn="just">
                        <a:lnSpc>
                          <a:spcPct val="100000"/>
                        </a:lnSpc>
                        <a:spcAft>
                          <a:spcPts val="0"/>
                        </a:spcAft>
                        <a:buFont typeface="Wingdings" panose="05000000000000000000" pitchFamily="2" charset="2"/>
                        <a:buChar char="§"/>
                      </a:pPr>
                      <a:r>
                        <a:rPr lang="en-ZA" sz="1600" kern="1200" dirty="0">
                          <a:solidFill>
                            <a:schemeClr val="dk1"/>
                          </a:solidFill>
                          <a:effectLst/>
                          <a:latin typeface="+mn-lt"/>
                          <a:ea typeface="+mn-ea"/>
                          <a:cs typeface="+mn-cs"/>
                        </a:rPr>
                        <a:t>Number of students awarded with heritage bursaries per year.</a:t>
                      </a:r>
                      <a:endParaRPr lang="en-ZA" sz="16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267416176"/>
                  </a:ext>
                </a:extLst>
              </a:tr>
            </a:tbl>
          </a:graphicData>
        </a:graphic>
      </p:graphicFrame>
    </p:spTree>
    <p:extLst>
      <p:ext uri="{BB962C8B-B14F-4D97-AF65-F5344CB8AC3E}">
        <p14:creationId xmlns:p14="http://schemas.microsoft.com/office/powerpoint/2010/main" xmlns="" val="1317015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23077</TotalTime>
  <Words>8356</Words>
  <Application>Microsoft Office PowerPoint</Application>
  <PresentationFormat>On-screen Show (4:3)</PresentationFormat>
  <Paragraphs>1946</Paragraphs>
  <Slides>75</Slides>
  <Notes>25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second QUARTER PERFORMANCE REPORT</vt:lpstr>
      <vt:lpstr>PRESENTATION OUTLINE</vt:lpstr>
      <vt:lpstr>Slide 3</vt:lpstr>
      <vt:lpstr>Slide 4</vt:lpstr>
      <vt:lpstr>Slide 5</vt:lpstr>
      <vt:lpstr>   Performance overview                                                                                                                                      </vt:lpstr>
      <vt:lpstr>PERFORMANCE OVERVIEW</vt:lpstr>
      <vt:lpstr>Slide 8</vt:lpstr>
      <vt:lpstr>Slide 9</vt:lpstr>
      <vt:lpstr> Overview of Programme-Specific Performance   </vt:lpstr>
      <vt:lpstr>Slide 11</vt:lpstr>
      <vt:lpstr>Slide 12</vt:lpstr>
      <vt:lpstr>PROGRAMME 1: ADMINISTRATION</vt:lpstr>
      <vt:lpstr>PROGRAMME 1: ADMINISTRATION….Cont</vt:lpstr>
      <vt:lpstr>PROGRAMME 1: ADMINISTRATION….Cont</vt:lpstr>
      <vt:lpstr>Slide 16</vt:lpstr>
      <vt:lpstr>PROGRAMME 2:  RECREATION DEVELOPMENT AND SPORT PROMOTION</vt:lpstr>
      <vt:lpstr>PROGRAMME 2: RECREATION DEVELOPMENT AND SPORT PROMOTION…CONT</vt:lpstr>
      <vt:lpstr>PROGRAMME 2 :RECREATION DEVELOPMENT AND SPORT PROMOTION…CONT</vt:lpstr>
      <vt:lpstr>Slide 20</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PROGRAMME 2 :RECREATION DEVELOPMENT AND SPORT PROMOTION…CONT</vt:lpstr>
      <vt:lpstr>Slide 26</vt:lpstr>
      <vt:lpstr>PROGRAMME 2 :RECREATION DEVELOPMENT AND SPORT PROMOTION…CONT</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PROGRAMME 4: HERITAGE PROMOTION AND PRESERVATION</vt:lpstr>
      <vt:lpstr>PROGRAMME 4: HERITAGE PROMOTION AND PRESERVATION…CONT</vt:lpstr>
      <vt:lpstr>PROGRAMME 4: HERITAGE PROMOTION AND PRESERVATION…CONT</vt:lpstr>
      <vt:lpstr>PROGRAMME 4: HERITAGE PROMOTION AND PRESERVATION …CONT</vt:lpstr>
      <vt:lpstr>PROGRAMME 4: HERITAGE PROMOTION AND PRESERVATION …CONT</vt:lpstr>
      <vt:lpstr>PROGRAMME 4: HERITAGE PROMOTION AND PRESERVATION …CONT</vt:lpstr>
      <vt:lpstr>PROGRAMME 4: HERITAGE PROMOTION AND PRESERVATION …CONT</vt:lpstr>
      <vt:lpstr>  FINANCIAL PERFORMANCE REPORT   AS AT 30 SEPTEMBER 2021</vt:lpstr>
      <vt:lpstr>Slide 51</vt:lpstr>
      <vt:lpstr>EXECUTIVE SUMMARY  </vt:lpstr>
      <vt:lpstr>EXECUTIVE SUMMARY (Cont…)  </vt:lpstr>
      <vt:lpstr>EXECUTIVE SUMMARY (Cont…)  </vt:lpstr>
      <vt:lpstr>EXECUTIVE SUMMARY (Cont…)  </vt:lpstr>
      <vt:lpstr>EXECUTIVE SUMMARY (Cont…)  </vt:lpstr>
      <vt:lpstr>EXECUTIVE SUMMARY (Cont…)  </vt:lpstr>
      <vt:lpstr>EXECUTIVE SUMMARY (Cont…)  </vt:lpstr>
      <vt:lpstr>EXECUTIVE SUMMARY (Cont…)  </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1234</cp:revision>
  <dcterms:created xsi:type="dcterms:W3CDTF">2013-11-12T11:39:42Z</dcterms:created>
  <dcterms:modified xsi:type="dcterms:W3CDTF">2022-02-16T08:57:07Z</dcterms:modified>
</cp:coreProperties>
</file>