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29" r:id="rId3"/>
    <p:sldId id="430" r:id="rId4"/>
    <p:sldId id="437" r:id="rId5"/>
    <p:sldId id="436" r:id="rId6"/>
    <p:sldId id="439" r:id="rId7"/>
    <p:sldId id="435" r:id="rId8"/>
    <p:sldId id="441" r:id="rId9"/>
    <p:sldId id="440" r:id="rId10"/>
    <p:sldId id="431" r:id="rId11"/>
    <p:sldId id="432" r:id="rId12"/>
    <p:sldId id="433" r:id="rId13"/>
    <p:sldId id="276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3" autoAdjust="0"/>
    <p:restoredTop sz="94434" autoAdjust="0"/>
  </p:normalViewPr>
  <p:slideViewPr>
    <p:cSldViewPr snapToGrid="0" snapToObjects="1">
      <p:cViewPr varScale="1">
        <p:scale>
          <a:sx n="85" d="100"/>
          <a:sy n="85" d="100"/>
        </p:scale>
        <p:origin x="11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5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C8C50-A2D7-4A3D-8086-0B22892DB5C1}" type="datetimeFigureOut">
              <a:rPr lang="en-ZA" smtClean="0"/>
              <a:t>2022/02/08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64F25-B1F5-467A-8A11-4B7172F33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3375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4DF1D-5A21-409A-A2FA-C0B13F82F9FC}" type="datetimeFigureOut">
              <a:rPr lang="en-ZA" smtClean="0"/>
              <a:t>2022/02/08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BD4D8-07B4-47D4-9CA0-3E3E8CF967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3100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BD4D8-07B4-47D4-9CA0-3E3E8CF96796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246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033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FDF7-4FE1-4EBB-AB5B-21F7C2FD7197}" type="datetime1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803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1A1E-7AA9-456C-8927-2AA1F2CB5DD1}" type="datetime1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7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D2BF-AAF3-46E4-84A7-A9E4CBBF0F55}" type="datetime1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9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7F89-DF9A-4BDB-AFE5-0B7AA2761D2C}" type="datetime1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3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DEDE-8E59-477A-8F40-596B7682F8C5}" type="datetime1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5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18C-2A43-49EA-A465-522418EA16C8}" type="datetime1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0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BEC7-CBF7-4414-8626-803FA1ECF03D}" type="datetime1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A92A-E208-4F0F-9671-0D443F1CFA1E}" type="datetime1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5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A399-9DDE-4C1C-A424-588F5F2F043D}" type="datetime1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6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E182-E829-4D4F-94A3-66F3FE5824DE}" type="datetime1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8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29797"/>
            <a:ext cx="5486400" cy="623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4569"/>
            <a:ext cx="5486400" cy="45262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4629"/>
            <a:ext cx="5486400" cy="8853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8B5B-244A-4B68-89A6-F490761E1031}" type="datetime1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6337" y="6149832"/>
            <a:ext cx="2169390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71181-80C9-4945-B9FC-A83EA0958E52}" type="datetime1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6337" y="6448136"/>
            <a:ext cx="2169390" cy="27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19600" y="6265573"/>
            <a:ext cx="1578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6805-EAF3-CC4B-883D-0BA841DD8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1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44523"/>
            <a:ext cx="9144000" cy="985817"/>
          </a:xfr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ZA" sz="5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5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/>
              <a:t>PRESENTATION TO PORTFOLIO COMMITTEE ON DEFENCE AND MILITARY VETERANS (PCDMV)</a:t>
            </a:r>
            <a:br>
              <a:rPr lang="en-US" sz="2200" b="1" dirty="0"/>
            </a:br>
            <a:r>
              <a:rPr lang="en-US" sz="9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9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1026" y="4827493"/>
            <a:ext cx="7344505" cy="984831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endParaRPr lang="en-US" sz="3600" b="1" dirty="0" smtClean="0">
              <a:solidFill>
                <a:schemeClr val="tx1"/>
              </a:solidFill>
              <a:cs typeface="Arial"/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cs typeface="Arial"/>
              </a:rPr>
              <a:t>                          </a:t>
            </a:r>
            <a:endParaRPr lang="en-US" sz="2400" b="1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8944" y="1103343"/>
            <a:ext cx="848509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00B050"/>
                </a:solidFill>
              </a:rPr>
              <a:t>Department </a:t>
            </a:r>
            <a:r>
              <a:rPr lang="en-US" sz="2400" b="1" dirty="0">
                <a:solidFill>
                  <a:srgbClr val="00B050"/>
                </a:solidFill>
              </a:rPr>
              <a:t>of Military Veterans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Progress with the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finalisation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and updating of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policies: </a:t>
            </a:r>
          </a:p>
          <a:p>
            <a:pPr marL="342900" indent="-342900" algn="ctr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subsidized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 </a:t>
            </a:r>
          </a:p>
          <a:p>
            <a:pPr marL="342900" indent="-342900" algn="ctr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pension </a:t>
            </a:r>
          </a:p>
          <a:p>
            <a:pPr marL="342900" indent="-342900" algn="ctr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housing </a:t>
            </a:r>
          </a:p>
          <a:p>
            <a:pPr marL="342900" indent="-342900" algn="ctr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benefits 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 smtClean="0"/>
              <a:t>PRESENTENTED </a:t>
            </a:r>
            <a:r>
              <a:rPr lang="en-US" sz="2000" b="1" dirty="0"/>
              <a:t>BY: I.N MPOLWENI</a:t>
            </a:r>
          </a:p>
          <a:p>
            <a:pPr algn="ctr">
              <a:lnSpc>
                <a:spcPct val="150000"/>
              </a:lnSpc>
            </a:pPr>
            <a:r>
              <a:rPr lang="en-US" sz="2000" b="1" dirty="0"/>
              <a:t>DIRECTOR GENERAL</a:t>
            </a:r>
          </a:p>
          <a:p>
            <a:pPr algn="ctr">
              <a:lnSpc>
                <a:spcPct val="150000"/>
              </a:lnSpc>
            </a:pPr>
            <a:r>
              <a:rPr lang="en-ZA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ZA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:  09 February 2022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2171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93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PENSION BENEFIT</a:t>
            </a:r>
            <a:endParaRPr lang="en-ZA" sz="20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09" y="582930"/>
            <a:ext cx="8990091" cy="480965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Policy finalized and awaiting the finalization of the budget implications for implementation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Actuarial experts are assisting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Ministry is also engaging the Minister of Finance on the issue of budget implications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Various key stakeholders (GPAA, National Treasury, Department of Social Development, Advisory Council, Ministry) were consulted during the policy development process, mostly in 2021 to develop the final draft.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The plan is to start disbursing the pension benefit from 1 April 2022 as directed by the Presidential Task Team.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9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93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HOUSING BENEFIT</a:t>
            </a:r>
            <a:endParaRPr lang="en-ZA" sz="20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8" y="582930"/>
            <a:ext cx="9144000" cy="438034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Department has mostly been guided by the regulations of 2014 in implementation of the benefit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Discussions and consultations have been ongoing with Department of Human Settlements and provinces over a number of years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Draft </a:t>
            </a:r>
            <a:r>
              <a:rPr lang="en-US" sz="2200" dirty="0"/>
              <a:t>policy </a:t>
            </a:r>
            <a:r>
              <a:rPr lang="en-US" sz="2200" dirty="0" smtClean="0"/>
              <a:t>should be finalized for </a:t>
            </a:r>
            <a:r>
              <a:rPr lang="en-US" sz="2200" dirty="0"/>
              <a:t>further consultation with the </a:t>
            </a:r>
            <a:r>
              <a:rPr lang="en-US" sz="2200" dirty="0" smtClean="0"/>
              <a:t>Ministry before the end of the financial year</a:t>
            </a:r>
            <a:endParaRPr lang="en-US" sz="22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01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93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SUBSIDISED PUBLIC TRANSPORT BENEFIT</a:t>
            </a:r>
            <a:endParaRPr lang="en-ZA" sz="20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8774"/>
            <a:ext cx="8996082" cy="508680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6400" dirty="0" smtClean="0"/>
              <a:t>Several engagements with DoT held in 2020 and a pilot project was planned, however guidance was provided </a:t>
            </a:r>
            <a:r>
              <a:rPr lang="en-US" sz="6400" dirty="0"/>
              <a:t>that the policy must fully implemented upon the approval of the policy to avoid causing conflict among MVs </a:t>
            </a:r>
            <a:endParaRPr lang="en-US" sz="6400" dirty="0" smtClean="0"/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6400" dirty="0" smtClean="0"/>
              <a:t>Desktop </a:t>
            </a:r>
            <a:r>
              <a:rPr lang="en-US" sz="6400" dirty="0"/>
              <a:t>exercise to benchmark from other countries with similar programmes for </a:t>
            </a:r>
            <a:r>
              <a:rPr lang="en-US" sz="6400" dirty="0" smtClean="0"/>
              <a:t>MVs done in 2021. DMV research unit </a:t>
            </a:r>
            <a:r>
              <a:rPr lang="en-US" sz="6400" dirty="0"/>
              <a:t>to further </a:t>
            </a:r>
            <a:r>
              <a:rPr lang="en-US" sz="6400" dirty="0" err="1" smtClean="0"/>
              <a:t>analyse</a:t>
            </a:r>
            <a:r>
              <a:rPr lang="en-US" sz="6400" dirty="0" smtClean="0"/>
              <a:t> </a:t>
            </a:r>
            <a:r>
              <a:rPr lang="en-US" sz="6400" dirty="0"/>
              <a:t>current public transport system in the </a:t>
            </a:r>
            <a:r>
              <a:rPr lang="en-US" sz="6400" dirty="0" smtClean="0"/>
              <a:t>country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6400" dirty="0" smtClean="0"/>
              <a:t>Further consultation with DoT required it has been established that there various distinct layers in the country’s public sector transport system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6400" dirty="0" smtClean="0"/>
              <a:t>Lessons learnt from the development of the Pension policy highlight a need for a relevant multi-stakeholder forum to be set up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6400" dirty="0" smtClean="0"/>
              <a:t>Some provinces are already looking at possible mechanisms to start implementing this benefit. Lessons learnt in these exercises will add value to the process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6400" dirty="0" smtClean="0"/>
              <a:t>It is anticipated the development and finalization of the subsidized transport policy will still be ongoing in the 2022/23 financial year because of the complicated layers of the public transport system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 rot="552969">
            <a:off x="540398" y="2419332"/>
            <a:ext cx="7891997" cy="259408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9600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THANK YOU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7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930"/>
          </a:xfrm>
          <a:noFill/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PRESENTATION OUTLINE</a:t>
            </a:r>
            <a:endParaRPr lang="en-ZA" sz="20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88" y="706170"/>
            <a:ext cx="9044412" cy="52691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Purpose of the presentation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Update on the DMV support policies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Summary of </a:t>
            </a:r>
            <a:r>
              <a:rPr lang="en-US" sz="2400" dirty="0"/>
              <a:t>the </a:t>
            </a:r>
            <a:r>
              <a:rPr lang="en-US" sz="2400" dirty="0" smtClean="0"/>
              <a:t>update on policies </a:t>
            </a:r>
            <a:r>
              <a:rPr lang="en-US" sz="2400" dirty="0"/>
              <a:t>on all services and benefits </a:t>
            </a:r>
            <a:endParaRPr lang="en-US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Details on the progress </a:t>
            </a:r>
            <a:r>
              <a:rPr lang="en-US" sz="2400" dirty="0"/>
              <a:t>on subsidized public transport, pension, housing, education </a:t>
            </a:r>
            <a:r>
              <a:rPr lang="en-US" sz="2400" dirty="0" smtClean="0"/>
              <a:t>benefits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049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930"/>
          </a:xfrm>
          <a:noFill/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PURPOSE OF THE PRESENTATION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912137"/>
            <a:ext cx="8863342" cy="438034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/>
              <a:t>The purpose of the presentation is to update the PCDMV </a:t>
            </a:r>
            <a:r>
              <a:rPr lang="en-US" sz="2400" dirty="0"/>
              <a:t>on </a:t>
            </a:r>
            <a:r>
              <a:rPr lang="en-US" sz="2400" dirty="0" err="1"/>
              <a:t>finalisation</a:t>
            </a:r>
            <a:r>
              <a:rPr lang="en-US" sz="2400" dirty="0"/>
              <a:t> and updating of policies on all services and benefits and especially the subsidized public transport, pension, housing, education benefits</a:t>
            </a:r>
          </a:p>
        </p:txBody>
      </p:sp>
    </p:spTree>
    <p:extLst>
      <p:ext uri="{BB962C8B-B14F-4D97-AF65-F5344CB8AC3E}">
        <p14:creationId xmlns:p14="http://schemas.microsoft.com/office/powerpoint/2010/main" val="226170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93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912137"/>
            <a:ext cx="8863342" cy="43803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B050"/>
                </a:solidFill>
              </a:rPr>
              <a:t>DMV SUPPORT POLICIES 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930"/>
          </a:xfrm>
          <a:noFill/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SUMMARY OF THE DEVELOPMENT OF DMV SUPPORT POLICIES 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9" y="414596"/>
            <a:ext cx="8780929" cy="496356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DMV officials were taken through a policy development capacity development programme in the previous financial year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Process of approval has been streamlined and improved based on lessons learnt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A </a:t>
            </a:r>
            <a:r>
              <a:rPr lang="en-US" sz="2000" dirty="0"/>
              <a:t>total of 23 support policies have been </a:t>
            </a:r>
            <a:r>
              <a:rPr lang="en-US" sz="2000" dirty="0" smtClean="0"/>
              <a:t>approved within the </a:t>
            </a:r>
            <a:r>
              <a:rPr lang="en-US" sz="2000" dirty="0"/>
              <a:t>current financial </a:t>
            </a:r>
            <a:r>
              <a:rPr lang="en-US" sz="2000" dirty="0" smtClean="0"/>
              <a:t>year so far as at 31 January 2022 in the following areas:-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Human Resources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Finance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SCM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ICT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Research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Facilities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Risk</a:t>
            </a:r>
          </a:p>
          <a:p>
            <a:r>
              <a:rPr lang="en-US" sz="2000" dirty="0" smtClean="0"/>
              <a:t>The plan is to ensure that the remaining support policies are reviewed and approved within this financial year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069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93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457608"/>
            <a:ext cx="8863342" cy="383487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DMV POLICIES ON ALL SERVICES AND BENEFITS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6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930"/>
          </a:xfrm>
          <a:noFill/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ISSUES TO BE CONSIDERED OR RAISED</a:t>
            </a:r>
            <a:endParaRPr lang="en-ZA" sz="20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7" y="768139"/>
            <a:ext cx="8863342" cy="4380345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2000" dirty="0" smtClean="0"/>
              <a:t>Amendment of the Bill will have an impact on some of the policies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2000" dirty="0" smtClean="0"/>
              <a:t>Challenges that had been experienced in the past years had to be considered, some require amendment of the Bill and review of the regulations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2000" dirty="0" smtClean="0"/>
              <a:t>Alignment of the DMV policies with Government policies, especially those of the departments with the relevant mandate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2000" dirty="0" smtClean="0"/>
              <a:t>Recent developments (mostly PTT) require some policy positions to be reviewed.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2000" dirty="0" smtClean="0"/>
              <a:t>Consultation with the relevant sister departments and provinces has proved to be very important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972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93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SUMMARY OF THE APPROVED SERVICE BENEFITS POLICIES</a:t>
            </a:r>
            <a:endParaRPr lang="en-ZA" sz="20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750210"/>
              </p:ext>
            </p:extLst>
          </p:nvPr>
        </p:nvGraphicFramePr>
        <p:xfrm>
          <a:off x="140493" y="582930"/>
          <a:ext cx="8863014" cy="463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5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1880">
                <a:tc>
                  <a:txBody>
                    <a:bodyPr/>
                    <a:lstStyle/>
                    <a:p>
                      <a:r>
                        <a:rPr lang="en-US" dirty="0" smtClean="0"/>
                        <a:t>S/N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THE POLICY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 APPROVED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8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Access</a:t>
                      </a:r>
                      <a:r>
                        <a:rPr lang="en-US" sz="2000" baseline="0" dirty="0" smtClean="0"/>
                        <a:t> to Healthcare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January 2020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8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Dedicated Counseling and Treatment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January 2020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8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Compensation for Military Veterans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January 2020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8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Heritage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March 2021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8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Burial support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August 2021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8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Skills Development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December</a:t>
                      </a:r>
                      <a:r>
                        <a:rPr lang="en-US" sz="2000" baseline="0" dirty="0" smtClean="0"/>
                        <a:t> 2021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12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93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EDUCATION BENEFIT</a:t>
            </a:r>
            <a:endParaRPr lang="en-ZA" sz="20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81" y="563825"/>
            <a:ext cx="8944823" cy="47095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2018 Education policy is in place and has been in the process of review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Policy was a subject of extensive consultation in 2020 and 2021 due to:-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A need for alignment with Government policies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Challenges in disbursing the benefit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Far different views between the department and Military Veterans on some policy issues in the 2018 document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en-US" sz="2000" dirty="0" smtClean="0"/>
              <a:t>Inputs </a:t>
            </a:r>
            <a:r>
              <a:rPr lang="en-US" sz="2000" dirty="0"/>
              <a:t>have been received from Advisory Council, Appeal </a:t>
            </a:r>
            <a:r>
              <a:rPr lang="en-US" sz="2000" dirty="0" smtClean="0"/>
              <a:t>Board</a:t>
            </a:r>
            <a:r>
              <a:rPr lang="en-US" sz="2000" dirty="0"/>
              <a:t>, </a:t>
            </a:r>
            <a:r>
              <a:rPr lang="en-US" sz="2000" dirty="0" smtClean="0"/>
              <a:t>DBE, NSFAS and National Treasury during this period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en-US" sz="2000" dirty="0" smtClean="0"/>
              <a:t>Draft policy has been finalized for further consultation with the Ministry</a:t>
            </a:r>
            <a:endParaRPr lang="en-US" sz="20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16840</TotalTime>
  <Words>761</Words>
  <Application>Microsoft Office PowerPoint</Application>
  <PresentationFormat>On-screen Show (4:3)</PresentationFormat>
  <Paragraphs>108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Office Theme</vt:lpstr>
      <vt:lpstr> PRESENTATION TO PORTFOLIO COMMITTEE ON DEFENCE AND MILITARY VETERANS (PCDMV)  </vt:lpstr>
      <vt:lpstr>PRESENTATION OUTLINE</vt:lpstr>
      <vt:lpstr>PURPOSE OF THE PRESENTATION</vt:lpstr>
      <vt:lpstr>PowerPoint Presentation</vt:lpstr>
      <vt:lpstr>SUMMARY OF THE DEVELOPMENT OF DMV SUPPORT POLICIES </vt:lpstr>
      <vt:lpstr>PowerPoint Presentation</vt:lpstr>
      <vt:lpstr>ISSUES TO BE CONSIDERED OR RAISED</vt:lpstr>
      <vt:lpstr>SUMMARY OF THE APPROVED SERVICE BENEFITS POLICIES</vt:lpstr>
      <vt:lpstr>EDUCATION BENEFIT</vt:lpstr>
      <vt:lpstr>PENSION BENEFIT</vt:lpstr>
      <vt:lpstr>HOUSING BENEFIT</vt:lpstr>
      <vt:lpstr>SUBSIDISED PUBLIC TRANSPORT BENEFIT</vt:lpstr>
      <vt:lpstr>PowerPoint Presentation</vt:lpstr>
    </vt:vector>
  </TitlesOfParts>
  <Company>Department of Military Veterans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Mxolisi Mkhonza</dc:creator>
  <cp:lastModifiedBy>Bryan Mantyi</cp:lastModifiedBy>
  <cp:revision>494</cp:revision>
  <cp:lastPrinted>2019-10-21T05:11:34Z</cp:lastPrinted>
  <dcterms:created xsi:type="dcterms:W3CDTF">2018-06-14T10:47:40Z</dcterms:created>
  <dcterms:modified xsi:type="dcterms:W3CDTF">2022-02-08T11:43:40Z</dcterms:modified>
</cp:coreProperties>
</file>