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8" r:id="rId3"/>
    <p:sldId id="337" r:id="rId4"/>
    <p:sldId id="338" r:id="rId5"/>
    <p:sldId id="339" r:id="rId6"/>
    <p:sldId id="340" r:id="rId7"/>
    <p:sldId id="309" r:id="rId8"/>
    <p:sldId id="358" r:id="rId9"/>
    <p:sldId id="316" r:id="rId10"/>
    <p:sldId id="317" r:id="rId11"/>
    <p:sldId id="331" r:id="rId12"/>
    <p:sldId id="335" r:id="rId13"/>
    <p:sldId id="307" r:id="rId14"/>
    <p:sldId id="311" r:id="rId15"/>
    <p:sldId id="341" r:id="rId16"/>
    <p:sldId id="342" r:id="rId17"/>
    <p:sldId id="298" r:id="rId18"/>
    <p:sldId id="346" r:id="rId19"/>
    <p:sldId id="347" r:id="rId20"/>
    <p:sldId id="348" r:id="rId21"/>
    <p:sldId id="349" r:id="rId22"/>
    <p:sldId id="350" r:id="rId23"/>
    <p:sldId id="351" r:id="rId24"/>
    <p:sldId id="336" r:id="rId25"/>
    <p:sldId id="2141412035" r:id="rId26"/>
    <p:sldId id="356" r:id="rId27"/>
    <p:sldId id="357" r:id="rId28"/>
    <p:sldId id="330" r:id="rId29"/>
    <p:sldId id="214141203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SCREENING%20BLUE%20PRINT\SOP-FINAL%20DRAFT\3%20STUDY%20COMPARISON%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cuments\SCREENING%20BLUE%20PRINT\SOP-FINAL%20DRAFT\3%20STUDY%20COMPARISON%20GRAPH.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c:f>
              <c:strCache>
                <c:ptCount val="1"/>
                <c:pt idx="0">
                  <c:v>1998 SADHS</c:v>
                </c:pt>
              </c:strCache>
            </c:strRef>
          </c:tx>
          <c:invertIfNegative val="0"/>
          <c:cat>
            <c:strRef>
              <c:f>Sheet1!$B$2:$B$7</c:f>
              <c:strCache>
                <c:ptCount val="6"/>
                <c:pt idx="0">
                  <c:v>15-24</c:v>
                </c:pt>
                <c:pt idx="1">
                  <c:v>25-34</c:v>
                </c:pt>
                <c:pt idx="2">
                  <c:v>35-44</c:v>
                </c:pt>
                <c:pt idx="3">
                  <c:v>45-54</c:v>
                </c:pt>
                <c:pt idx="4">
                  <c:v>55-64</c:v>
                </c:pt>
                <c:pt idx="5">
                  <c:v>65+</c:v>
                </c:pt>
              </c:strCache>
            </c:strRef>
          </c:cat>
          <c:val>
            <c:numRef>
              <c:f>Sheet1!$C$2:$C$7</c:f>
              <c:numCache>
                <c:formatCode>General</c:formatCode>
                <c:ptCount val="6"/>
                <c:pt idx="0">
                  <c:v>7</c:v>
                </c:pt>
                <c:pt idx="1">
                  <c:v>15</c:v>
                </c:pt>
                <c:pt idx="2">
                  <c:v>24</c:v>
                </c:pt>
                <c:pt idx="3">
                  <c:v>38</c:v>
                </c:pt>
                <c:pt idx="4">
                  <c:v>44</c:v>
                </c:pt>
                <c:pt idx="5">
                  <c:v>57</c:v>
                </c:pt>
              </c:numCache>
            </c:numRef>
          </c:val>
          <c:extLst>
            <c:ext xmlns:c16="http://schemas.microsoft.com/office/drawing/2014/chart" uri="{C3380CC4-5D6E-409C-BE32-E72D297353CC}">
              <c16:uniqueId val="{00000000-A658-4EE7-A75A-3891789E47B7}"/>
            </c:ext>
          </c:extLst>
        </c:ser>
        <c:ser>
          <c:idx val="1"/>
          <c:order val="1"/>
          <c:tx>
            <c:strRef>
              <c:f>Sheet1!$D$1</c:f>
              <c:strCache>
                <c:ptCount val="1"/>
                <c:pt idx="0">
                  <c:v>2008 NIDS</c:v>
                </c:pt>
              </c:strCache>
            </c:strRef>
          </c:tx>
          <c:invertIfNegative val="0"/>
          <c:cat>
            <c:strRef>
              <c:f>Sheet1!$B$2:$B$7</c:f>
              <c:strCache>
                <c:ptCount val="6"/>
                <c:pt idx="0">
                  <c:v>15-24</c:v>
                </c:pt>
                <c:pt idx="1">
                  <c:v>25-34</c:v>
                </c:pt>
                <c:pt idx="2">
                  <c:v>35-44</c:v>
                </c:pt>
                <c:pt idx="3">
                  <c:v>45-54</c:v>
                </c:pt>
                <c:pt idx="4">
                  <c:v>55-64</c:v>
                </c:pt>
                <c:pt idx="5">
                  <c:v>65+</c:v>
                </c:pt>
              </c:strCache>
            </c:strRef>
          </c:cat>
          <c:val>
            <c:numRef>
              <c:f>Sheet1!$D$2:$D$7</c:f>
              <c:numCache>
                <c:formatCode>General</c:formatCode>
                <c:ptCount val="6"/>
                <c:pt idx="0">
                  <c:v>12</c:v>
                </c:pt>
                <c:pt idx="1">
                  <c:v>24</c:v>
                </c:pt>
                <c:pt idx="2">
                  <c:v>31</c:v>
                </c:pt>
                <c:pt idx="3">
                  <c:v>50</c:v>
                </c:pt>
                <c:pt idx="4">
                  <c:v>63</c:v>
                </c:pt>
                <c:pt idx="5">
                  <c:v>71</c:v>
                </c:pt>
              </c:numCache>
            </c:numRef>
          </c:val>
          <c:extLst>
            <c:ext xmlns:c16="http://schemas.microsoft.com/office/drawing/2014/chart" uri="{C3380CC4-5D6E-409C-BE32-E72D297353CC}">
              <c16:uniqueId val="{00000001-A658-4EE7-A75A-3891789E47B7}"/>
            </c:ext>
          </c:extLst>
        </c:ser>
        <c:ser>
          <c:idx val="2"/>
          <c:order val="2"/>
          <c:tx>
            <c:strRef>
              <c:f>Sheet1!$E$1</c:f>
              <c:strCache>
                <c:ptCount val="1"/>
                <c:pt idx="0">
                  <c:v>2016 SADHS</c:v>
                </c:pt>
              </c:strCache>
            </c:strRef>
          </c:tx>
          <c:invertIfNegative val="0"/>
          <c:cat>
            <c:strRef>
              <c:f>Sheet1!$B$2:$B$7</c:f>
              <c:strCache>
                <c:ptCount val="6"/>
                <c:pt idx="0">
                  <c:v>15-24</c:v>
                </c:pt>
                <c:pt idx="1">
                  <c:v>25-34</c:v>
                </c:pt>
                <c:pt idx="2">
                  <c:v>35-44</c:v>
                </c:pt>
                <c:pt idx="3">
                  <c:v>45-54</c:v>
                </c:pt>
                <c:pt idx="4">
                  <c:v>55-64</c:v>
                </c:pt>
                <c:pt idx="5">
                  <c:v>65+</c:v>
                </c:pt>
              </c:strCache>
            </c:strRef>
          </c:cat>
          <c:val>
            <c:numRef>
              <c:f>Sheet1!$E$2:$E$7</c:f>
              <c:numCache>
                <c:formatCode>General</c:formatCode>
                <c:ptCount val="6"/>
                <c:pt idx="0">
                  <c:v>17</c:v>
                </c:pt>
                <c:pt idx="1">
                  <c:v>27</c:v>
                </c:pt>
                <c:pt idx="2">
                  <c:v>43</c:v>
                </c:pt>
                <c:pt idx="3">
                  <c:v>63</c:v>
                </c:pt>
                <c:pt idx="4">
                  <c:v>78</c:v>
                </c:pt>
                <c:pt idx="5">
                  <c:v>84</c:v>
                </c:pt>
              </c:numCache>
            </c:numRef>
          </c:val>
          <c:extLst>
            <c:ext xmlns:c16="http://schemas.microsoft.com/office/drawing/2014/chart" uri="{C3380CC4-5D6E-409C-BE32-E72D297353CC}">
              <c16:uniqueId val="{00000002-A658-4EE7-A75A-3891789E47B7}"/>
            </c:ext>
          </c:extLst>
        </c:ser>
        <c:dLbls>
          <c:showLegendKey val="0"/>
          <c:showVal val="0"/>
          <c:showCatName val="0"/>
          <c:showSerName val="0"/>
          <c:showPercent val="0"/>
          <c:showBubbleSize val="0"/>
        </c:dLbls>
        <c:gapWidth val="150"/>
        <c:shape val="box"/>
        <c:axId val="86929792"/>
        <c:axId val="86931712"/>
        <c:axId val="0"/>
      </c:bar3DChart>
      <c:catAx>
        <c:axId val="86929792"/>
        <c:scaling>
          <c:orientation val="minMax"/>
        </c:scaling>
        <c:delete val="0"/>
        <c:axPos val="b"/>
        <c:title>
          <c:tx>
            <c:rich>
              <a:bodyPr/>
              <a:lstStyle/>
              <a:p>
                <a:pPr>
                  <a:defRPr lang="en-US"/>
                </a:pPr>
                <a:r>
                  <a:rPr lang="en-US" sz="1400"/>
                  <a:t>WOMEN</a:t>
                </a:r>
              </a:p>
            </c:rich>
          </c:tx>
          <c:layout>
            <c:manualLayout>
              <c:xMode val="edge"/>
              <c:yMode val="edge"/>
              <c:x val="0.34876093613298348"/>
              <c:y val="0.93582746235668102"/>
            </c:manualLayout>
          </c:layout>
          <c:overlay val="0"/>
        </c:title>
        <c:numFmt formatCode="General" sourceLinked="0"/>
        <c:majorTickMark val="out"/>
        <c:minorTickMark val="none"/>
        <c:tickLblPos val="nextTo"/>
        <c:txPr>
          <a:bodyPr/>
          <a:lstStyle/>
          <a:p>
            <a:pPr>
              <a:defRPr lang="en-US"/>
            </a:pPr>
            <a:endParaRPr lang="en-US"/>
          </a:p>
        </c:txPr>
        <c:crossAx val="86931712"/>
        <c:crosses val="autoZero"/>
        <c:auto val="1"/>
        <c:lblAlgn val="ctr"/>
        <c:lblOffset val="100"/>
        <c:noMultiLvlLbl val="0"/>
      </c:catAx>
      <c:valAx>
        <c:axId val="86931712"/>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86929792"/>
        <c:crosses val="autoZero"/>
        <c:crossBetween val="between"/>
      </c:valAx>
    </c:plotArea>
    <c:legend>
      <c:legendPos val="r"/>
      <c:overlay val="0"/>
      <c:txPr>
        <a:bodyPr/>
        <a:lstStyle/>
        <a:p>
          <a:pPr>
            <a:defRPr lang="en-US"/>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Sheet1!$J$1</c:f>
              <c:strCache>
                <c:ptCount val="1"/>
                <c:pt idx="0">
                  <c:v>1998 SADHS</c:v>
                </c:pt>
              </c:strCache>
            </c:strRef>
          </c:tx>
          <c:invertIfNegative val="0"/>
          <c:cat>
            <c:strRef>
              <c:f>Sheet1!$I$2:$I$7</c:f>
              <c:strCache>
                <c:ptCount val="6"/>
                <c:pt idx="0">
                  <c:v>15-24</c:v>
                </c:pt>
                <c:pt idx="1">
                  <c:v>25-34</c:v>
                </c:pt>
                <c:pt idx="2">
                  <c:v>35-44</c:v>
                </c:pt>
                <c:pt idx="3">
                  <c:v>45-54</c:v>
                </c:pt>
                <c:pt idx="4">
                  <c:v>55-64</c:v>
                </c:pt>
                <c:pt idx="5">
                  <c:v>65+</c:v>
                </c:pt>
              </c:strCache>
            </c:strRef>
          </c:cat>
          <c:val>
            <c:numRef>
              <c:f>Sheet1!$J$2:$J$7</c:f>
              <c:numCache>
                <c:formatCode>General</c:formatCode>
                <c:ptCount val="6"/>
                <c:pt idx="0">
                  <c:v>4</c:v>
                </c:pt>
                <c:pt idx="1">
                  <c:v>10</c:v>
                </c:pt>
                <c:pt idx="2">
                  <c:v>22</c:v>
                </c:pt>
                <c:pt idx="3">
                  <c:v>39</c:v>
                </c:pt>
                <c:pt idx="4">
                  <c:v>52</c:v>
                </c:pt>
                <c:pt idx="5">
                  <c:v>60</c:v>
                </c:pt>
              </c:numCache>
            </c:numRef>
          </c:val>
          <c:extLst>
            <c:ext xmlns:c16="http://schemas.microsoft.com/office/drawing/2014/chart" uri="{C3380CC4-5D6E-409C-BE32-E72D297353CC}">
              <c16:uniqueId val="{00000000-BC4E-4D73-AB88-B85687B7990A}"/>
            </c:ext>
          </c:extLst>
        </c:ser>
        <c:ser>
          <c:idx val="1"/>
          <c:order val="1"/>
          <c:tx>
            <c:strRef>
              <c:f>Sheet1!$K$1</c:f>
              <c:strCache>
                <c:ptCount val="1"/>
                <c:pt idx="0">
                  <c:v>2008 NIDS</c:v>
                </c:pt>
              </c:strCache>
            </c:strRef>
          </c:tx>
          <c:invertIfNegative val="0"/>
          <c:cat>
            <c:strRef>
              <c:f>Sheet1!$I$2:$I$7</c:f>
              <c:strCache>
                <c:ptCount val="6"/>
                <c:pt idx="0">
                  <c:v>15-24</c:v>
                </c:pt>
                <c:pt idx="1">
                  <c:v>25-34</c:v>
                </c:pt>
                <c:pt idx="2">
                  <c:v>35-44</c:v>
                </c:pt>
                <c:pt idx="3">
                  <c:v>45-54</c:v>
                </c:pt>
                <c:pt idx="4">
                  <c:v>55-64</c:v>
                </c:pt>
                <c:pt idx="5">
                  <c:v>65+</c:v>
                </c:pt>
              </c:strCache>
            </c:strRef>
          </c:cat>
          <c:val>
            <c:numRef>
              <c:f>Sheet1!$K$2:$K$7</c:f>
              <c:numCache>
                <c:formatCode>General</c:formatCode>
                <c:ptCount val="6"/>
                <c:pt idx="0">
                  <c:v>11</c:v>
                </c:pt>
                <c:pt idx="1">
                  <c:v>20</c:v>
                </c:pt>
                <c:pt idx="2">
                  <c:v>41</c:v>
                </c:pt>
                <c:pt idx="3">
                  <c:v>60</c:v>
                </c:pt>
                <c:pt idx="4">
                  <c:v>70</c:v>
                </c:pt>
                <c:pt idx="5">
                  <c:v>78</c:v>
                </c:pt>
              </c:numCache>
            </c:numRef>
          </c:val>
          <c:extLst>
            <c:ext xmlns:c16="http://schemas.microsoft.com/office/drawing/2014/chart" uri="{C3380CC4-5D6E-409C-BE32-E72D297353CC}">
              <c16:uniqueId val="{00000001-BC4E-4D73-AB88-B85687B7990A}"/>
            </c:ext>
          </c:extLst>
        </c:ser>
        <c:ser>
          <c:idx val="2"/>
          <c:order val="2"/>
          <c:tx>
            <c:strRef>
              <c:f>Sheet1!$L$1</c:f>
              <c:strCache>
                <c:ptCount val="1"/>
                <c:pt idx="0">
                  <c:v>2016 SADHS</c:v>
                </c:pt>
              </c:strCache>
            </c:strRef>
          </c:tx>
          <c:invertIfNegative val="0"/>
          <c:cat>
            <c:strRef>
              <c:f>Sheet1!$I$2:$I$7</c:f>
              <c:strCache>
                <c:ptCount val="6"/>
                <c:pt idx="0">
                  <c:v>15-24</c:v>
                </c:pt>
                <c:pt idx="1">
                  <c:v>25-34</c:v>
                </c:pt>
                <c:pt idx="2">
                  <c:v>35-44</c:v>
                </c:pt>
                <c:pt idx="3">
                  <c:v>45-54</c:v>
                </c:pt>
                <c:pt idx="4">
                  <c:v>55-64</c:v>
                </c:pt>
                <c:pt idx="5">
                  <c:v>65+</c:v>
                </c:pt>
              </c:strCache>
            </c:strRef>
          </c:cat>
          <c:val>
            <c:numRef>
              <c:f>Sheet1!$L$2:$L$7</c:f>
              <c:numCache>
                <c:formatCode>General</c:formatCode>
                <c:ptCount val="6"/>
                <c:pt idx="0">
                  <c:v>20</c:v>
                </c:pt>
                <c:pt idx="1">
                  <c:v>33</c:v>
                </c:pt>
                <c:pt idx="2">
                  <c:v>51</c:v>
                </c:pt>
                <c:pt idx="3">
                  <c:v>55</c:v>
                </c:pt>
                <c:pt idx="4">
                  <c:v>74</c:v>
                </c:pt>
                <c:pt idx="5">
                  <c:v>84</c:v>
                </c:pt>
              </c:numCache>
            </c:numRef>
          </c:val>
          <c:extLst>
            <c:ext xmlns:c16="http://schemas.microsoft.com/office/drawing/2014/chart" uri="{C3380CC4-5D6E-409C-BE32-E72D297353CC}">
              <c16:uniqueId val="{00000002-BC4E-4D73-AB88-B85687B7990A}"/>
            </c:ext>
          </c:extLst>
        </c:ser>
        <c:dLbls>
          <c:showLegendKey val="0"/>
          <c:showVal val="0"/>
          <c:showCatName val="0"/>
          <c:showSerName val="0"/>
          <c:showPercent val="0"/>
          <c:showBubbleSize val="0"/>
        </c:dLbls>
        <c:gapWidth val="150"/>
        <c:shape val="box"/>
        <c:axId val="86941056"/>
        <c:axId val="86955520"/>
        <c:axId val="0"/>
      </c:bar3DChart>
      <c:catAx>
        <c:axId val="86941056"/>
        <c:scaling>
          <c:orientation val="minMax"/>
        </c:scaling>
        <c:delete val="0"/>
        <c:axPos val="b"/>
        <c:title>
          <c:tx>
            <c:rich>
              <a:bodyPr/>
              <a:lstStyle/>
              <a:p>
                <a:pPr>
                  <a:defRPr lang="en-US" sz="1400"/>
                </a:pPr>
                <a:r>
                  <a:rPr lang="en-US" sz="1400"/>
                  <a:t>MEN</a:t>
                </a:r>
              </a:p>
            </c:rich>
          </c:tx>
          <c:layout>
            <c:manualLayout>
              <c:xMode val="edge"/>
              <c:yMode val="edge"/>
              <c:x val="0.37074715660542429"/>
              <c:y val="0.9393752965482649"/>
            </c:manualLayout>
          </c:layout>
          <c:overlay val="0"/>
        </c:title>
        <c:numFmt formatCode="General" sourceLinked="0"/>
        <c:majorTickMark val="out"/>
        <c:minorTickMark val="none"/>
        <c:tickLblPos val="nextTo"/>
        <c:txPr>
          <a:bodyPr/>
          <a:lstStyle/>
          <a:p>
            <a:pPr>
              <a:defRPr lang="en-US"/>
            </a:pPr>
            <a:endParaRPr lang="en-US"/>
          </a:p>
        </c:txPr>
        <c:crossAx val="86955520"/>
        <c:crosses val="autoZero"/>
        <c:auto val="1"/>
        <c:lblAlgn val="ctr"/>
        <c:lblOffset val="100"/>
        <c:noMultiLvlLbl val="0"/>
      </c:catAx>
      <c:valAx>
        <c:axId val="86955520"/>
        <c:scaling>
          <c:orientation val="minMax"/>
        </c:scaling>
        <c:delete val="0"/>
        <c:axPos val="l"/>
        <c:majorGridlines/>
        <c:numFmt formatCode="General" sourceLinked="1"/>
        <c:majorTickMark val="out"/>
        <c:minorTickMark val="none"/>
        <c:tickLblPos val="nextTo"/>
        <c:txPr>
          <a:bodyPr/>
          <a:lstStyle/>
          <a:p>
            <a:pPr>
              <a:defRPr lang="en-US"/>
            </a:pPr>
            <a:endParaRPr lang="en-US"/>
          </a:p>
        </c:txPr>
        <c:crossAx val="86941056"/>
        <c:crosses val="autoZero"/>
        <c:crossBetween val="between"/>
      </c:valAx>
    </c:plotArea>
    <c:legend>
      <c:legendPos val="r"/>
      <c:overlay val="0"/>
      <c:txPr>
        <a:bodyPr/>
        <a:lstStyle/>
        <a:p>
          <a:pPr>
            <a:defRPr lang="en-US"/>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MEN OVERWEIGHT AND OBESITY  BMI</a:t>
            </a:r>
            <a:r>
              <a:rPr lang="en-ZA" baseline="0" dirty="0"/>
              <a:t> &gt;25</a:t>
            </a:r>
            <a:endParaRPr lang="en-Z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1998</c:v>
                </c:pt>
              </c:strCache>
            </c:strRef>
          </c:tx>
          <c:spPr>
            <a:solidFill>
              <a:schemeClr val="accent1"/>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Sheet1!$B$2:$B$7</c:f>
              <c:numCache>
                <c:formatCode>General</c:formatCode>
                <c:ptCount val="6"/>
                <c:pt idx="0">
                  <c:v>11</c:v>
                </c:pt>
                <c:pt idx="1">
                  <c:v>29</c:v>
                </c:pt>
                <c:pt idx="2">
                  <c:v>38</c:v>
                </c:pt>
                <c:pt idx="3">
                  <c:v>45</c:v>
                </c:pt>
                <c:pt idx="4">
                  <c:v>43</c:v>
                </c:pt>
                <c:pt idx="5">
                  <c:v>42</c:v>
                </c:pt>
              </c:numCache>
            </c:numRef>
          </c:val>
          <c:extLst>
            <c:ext xmlns:c16="http://schemas.microsoft.com/office/drawing/2014/chart" uri="{C3380CC4-5D6E-409C-BE32-E72D297353CC}">
              <c16:uniqueId val="{00000000-F145-4BC9-9EB1-346691A72C98}"/>
            </c:ext>
          </c:extLst>
        </c:ser>
        <c:ser>
          <c:idx val="1"/>
          <c:order val="1"/>
          <c:tx>
            <c:strRef>
              <c:f>Sheet1!$C$1</c:f>
              <c:strCache>
                <c:ptCount val="1"/>
                <c:pt idx="0">
                  <c:v>2008</c:v>
                </c:pt>
              </c:strCache>
            </c:strRef>
          </c:tx>
          <c:spPr>
            <a:solidFill>
              <a:schemeClr val="accent2"/>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Sheet1!$C$2:$C$7</c:f>
              <c:numCache>
                <c:formatCode>General</c:formatCode>
                <c:ptCount val="6"/>
                <c:pt idx="0">
                  <c:v>13</c:v>
                </c:pt>
                <c:pt idx="1">
                  <c:v>31</c:v>
                </c:pt>
                <c:pt idx="2">
                  <c:v>41</c:v>
                </c:pt>
                <c:pt idx="3">
                  <c:v>50</c:v>
                </c:pt>
                <c:pt idx="4">
                  <c:v>51</c:v>
                </c:pt>
                <c:pt idx="5">
                  <c:v>44</c:v>
                </c:pt>
              </c:numCache>
            </c:numRef>
          </c:val>
          <c:extLst>
            <c:ext xmlns:c16="http://schemas.microsoft.com/office/drawing/2014/chart" uri="{C3380CC4-5D6E-409C-BE32-E72D297353CC}">
              <c16:uniqueId val="{00000001-F145-4BC9-9EB1-346691A72C98}"/>
            </c:ext>
          </c:extLst>
        </c:ser>
        <c:ser>
          <c:idx val="2"/>
          <c:order val="2"/>
          <c:tx>
            <c:strRef>
              <c:f>Sheet1!$D$1</c:f>
              <c:strCache>
                <c:ptCount val="1"/>
                <c:pt idx="0">
                  <c:v>2012</c:v>
                </c:pt>
              </c:strCache>
            </c:strRef>
          </c:tx>
          <c:spPr>
            <a:solidFill>
              <a:schemeClr val="accent3"/>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Sheet1!$D$2:$D$7</c:f>
              <c:numCache>
                <c:formatCode>General</c:formatCode>
                <c:ptCount val="6"/>
                <c:pt idx="0">
                  <c:v>10</c:v>
                </c:pt>
                <c:pt idx="1">
                  <c:v>28</c:v>
                </c:pt>
                <c:pt idx="2">
                  <c:v>31</c:v>
                </c:pt>
                <c:pt idx="3">
                  <c:v>46</c:v>
                </c:pt>
                <c:pt idx="4">
                  <c:v>42</c:v>
                </c:pt>
                <c:pt idx="5">
                  <c:v>51</c:v>
                </c:pt>
              </c:numCache>
            </c:numRef>
          </c:val>
          <c:extLst>
            <c:ext xmlns:c16="http://schemas.microsoft.com/office/drawing/2014/chart" uri="{C3380CC4-5D6E-409C-BE32-E72D297353CC}">
              <c16:uniqueId val="{00000002-F145-4BC9-9EB1-346691A72C98}"/>
            </c:ext>
          </c:extLst>
        </c:ser>
        <c:ser>
          <c:idx val="3"/>
          <c:order val="3"/>
          <c:tx>
            <c:strRef>
              <c:f>Sheet1!$E$1</c:f>
              <c:strCache>
                <c:ptCount val="1"/>
                <c:pt idx="0">
                  <c:v>2016</c:v>
                </c:pt>
              </c:strCache>
            </c:strRef>
          </c:tx>
          <c:spPr>
            <a:solidFill>
              <a:schemeClr val="accent4"/>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Sheet1!$E$2:$E$7</c:f>
              <c:numCache>
                <c:formatCode>General</c:formatCode>
                <c:ptCount val="6"/>
                <c:pt idx="0">
                  <c:v>11</c:v>
                </c:pt>
                <c:pt idx="1">
                  <c:v>28</c:v>
                </c:pt>
                <c:pt idx="2">
                  <c:v>38</c:v>
                </c:pt>
                <c:pt idx="3">
                  <c:v>42</c:v>
                </c:pt>
                <c:pt idx="4">
                  <c:v>53</c:v>
                </c:pt>
                <c:pt idx="5">
                  <c:v>54</c:v>
                </c:pt>
              </c:numCache>
            </c:numRef>
          </c:val>
          <c:extLst>
            <c:ext xmlns:c16="http://schemas.microsoft.com/office/drawing/2014/chart" uri="{C3380CC4-5D6E-409C-BE32-E72D297353CC}">
              <c16:uniqueId val="{00000003-F145-4BC9-9EB1-346691A72C98}"/>
            </c:ext>
          </c:extLst>
        </c:ser>
        <c:dLbls>
          <c:showLegendKey val="0"/>
          <c:showVal val="0"/>
          <c:showCatName val="0"/>
          <c:showSerName val="0"/>
          <c:showPercent val="0"/>
          <c:showBubbleSize val="0"/>
        </c:dLbls>
        <c:gapWidth val="219"/>
        <c:overlap val="-27"/>
        <c:axId val="391586472"/>
        <c:axId val="391583848"/>
      </c:barChart>
      <c:catAx>
        <c:axId val="39158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83848"/>
        <c:crosses val="autoZero"/>
        <c:auto val="1"/>
        <c:lblAlgn val="ctr"/>
        <c:lblOffset val="100"/>
        <c:noMultiLvlLbl val="0"/>
      </c:catAx>
      <c:valAx>
        <c:axId val="391583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586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ZA" sz="1800" b="0" i="0" baseline="0">
                <a:effectLst/>
              </a:rPr>
              <a:t>WOMEN OVERWEIGHT AND OBESITY  BMI &gt; 25</a:t>
            </a:r>
            <a:endParaRPr lang="en-ZA">
              <a:effectLst/>
            </a:endParaRPr>
          </a:p>
        </c:rich>
      </c:tx>
      <c:layout>
        <c:manualLayout>
          <c:xMode val="edge"/>
          <c:yMode val="edge"/>
          <c:x val="0.13844324146981626"/>
          <c:y val="3.96825396825396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1998</c:v>
                </c:pt>
              </c:strCache>
            </c:strRef>
          </c:tx>
          <c:spPr>
            <a:solidFill>
              <a:schemeClr val="accent1"/>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Sheet1!$B$2:$B$7</c:f>
              <c:numCache>
                <c:formatCode>General</c:formatCode>
                <c:ptCount val="6"/>
                <c:pt idx="0">
                  <c:v>30</c:v>
                </c:pt>
                <c:pt idx="1">
                  <c:v>56</c:v>
                </c:pt>
                <c:pt idx="2">
                  <c:v>70</c:v>
                </c:pt>
                <c:pt idx="3">
                  <c:v>72</c:v>
                </c:pt>
                <c:pt idx="4">
                  <c:v>72</c:v>
                </c:pt>
                <c:pt idx="5">
                  <c:v>60</c:v>
                </c:pt>
              </c:numCache>
            </c:numRef>
          </c:val>
          <c:extLst>
            <c:ext xmlns:c16="http://schemas.microsoft.com/office/drawing/2014/chart" uri="{C3380CC4-5D6E-409C-BE32-E72D297353CC}">
              <c16:uniqueId val="{00000000-6076-4435-96DE-4F7DACD14BB3}"/>
            </c:ext>
          </c:extLst>
        </c:ser>
        <c:ser>
          <c:idx val="1"/>
          <c:order val="1"/>
          <c:tx>
            <c:strRef>
              <c:f>Sheet1!$C$1</c:f>
              <c:strCache>
                <c:ptCount val="1"/>
                <c:pt idx="0">
                  <c:v>2008</c:v>
                </c:pt>
              </c:strCache>
            </c:strRef>
          </c:tx>
          <c:spPr>
            <a:solidFill>
              <a:schemeClr val="accent2"/>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Sheet1!$C$2:$C$7</c:f>
              <c:numCache>
                <c:formatCode>General</c:formatCode>
                <c:ptCount val="6"/>
                <c:pt idx="0">
                  <c:v>38</c:v>
                </c:pt>
                <c:pt idx="1">
                  <c:v>58</c:v>
                </c:pt>
                <c:pt idx="2">
                  <c:v>72</c:v>
                </c:pt>
                <c:pt idx="3">
                  <c:v>75</c:v>
                </c:pt>
                <c:pt idx="4">
                  <c:v>72</c:v>
                </c:pt>
                <c:pt idx="5">
                  <c:v>72</c:v>
                </c:pt>
              </c:numCache>
            </c:numRef>
          </c:val>
          <c:extLst>
            <c:ext xmlns:c16="http://schemas.microsoft.com/office/drawing/2014/chart" uri="{C3380CC4-5D6E-409C-BE32-E72D297353CC}">
              <c16:uniqueId val="{00000001-6076-4435-96DE-4F7DACD14BB3}"/>
            </c:ext>
          </c:extLst>
        </c:ser>
        <c:ser>
          <c:idx val="2"/>
          <c:order val="2"/>
          <c:tx>
            <c:strRef>
              <c:f>Sheet1!$D$1</c:f>
              <c:strCache>
                <c:ptCount val="1"/>
                <c:pt idx="0">
                  <c:v>2012</c:v>
                </c:pt>
              </c:strCache>
            </c:strRef>
          </c:tx>
          <c:spPr>
            <a:solidFill>
              <a:schemeClr val="accent3"/>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Sheet1!$D$2:$D$7</c:f>
              <c:numCache>
                <c:formatCode>General</c:formatCode>
                <c:ptCount val="6"/>
                <c:pt idx="0">
                  <c:v>34</c:v>
                </c:pt>
                <c:pt idx="1">
                  <c:v>61</c:v>
                </c:pt>
                <c:pt idx="2">
                  <c:v>67</c:v>
                </c:pt>
                <c:pt idx="3">
                  <c:v>75</c:v>
                </c:pt>
                <c:pt idx="4">
                  <c:v>73</c:v>
                </c:pt>
                <c:pt idx="5">
                  <c:v>67</c:v>
                </c:pt>
              </c:numCache>
            </c:numRef>
          </c:val>
          <c:extLst>
            <c:ext xmlns:c16="http://schemas.microsoft.com/office/drawing/2014/chart" uri="{C3380CC4-5D6E-409C-BE32-E72D297353CC}">
              <c16:uniqueId val="{00000002-6076-4435-96DE-4F7DACD14BB3}"/>
            </c:ext>
          </c:extLst>
        </c:ser>
        <c:ser>
          <c:idx val="3"/>
          <c:order val="3"/>
          <c:tx>
            <c:strRef>
              <c:f>Sheet1!$E$1</c:f>
              <c:strCache>
                <c:ptCount val="1"/>
                <c:pt idx="0">
                  <c:v>2016</c:v>
                </c:pt>
              </c:strCache>
            </c:strRef>
          </c:tx>
          <c:spPr>
            <a:solidFill>
              <a:schemeClr val="accent4"/>
            </a:solidFill>
            <a:ln>
              <a:noFill/>
            </a:ln>
            <a:effectLst/>
          </c:spPr>
          <c:invertIfNegative val="0"/>
          <c:cat>
            <c:strRef>
              <c:f>Sheet1!$A$2:$A$7</c:f>
              <c:strCache>
                <c:ptCount val="6"/>
                <c:pt idx="0">
                  <c:v>15-24</c:v>
                </c:pt>
                <c:pt idx="1">
                  <c:v>25-34</c:v>
                </c:pt>
                <c:pt idx="2">
                  <c:v>35-44</c:v>
                </c:pt>
                <c:pt idx="3">
                  <c:v>45-54</c:v>
                </c:pt>
                <c:pt idx="4">
                  <c:v>55-64</c:v>
                </c:pt>
                <c:pt idx="5">
                  <c:v>65+</c:v>
                </c:pt>
              </c:strCache>
            </c:strRef>
          </c:cat>
          <c:val>
            <c:numRef>
              <c:f>Sheet1!$E$2:$E$7</c:f>
              <c:numCache>
                <c:formatCode>General</c:formatCode>
                <c:ptCount val="6"/>
                <c:pt idx="0">
                  <c:v>40</c:v>
                </c:pt>
                <c:pt idx="1">
                  <c:v>67</c:v>
                </c:pt>
                <c:pt idx="2">
                  <c:v>78</c:v>
                </c:pt>
                <c:pt idx="3">
                  <c:v>82</c:v>
                </c:pt>
                <c:pt idx="4">
                  <c:v>81</c:v>
                </c:pt>
                <c:pt idx="5">
                  <c:v>75</c:v>
                </c:pt>
              </c:numCache>
            </c:numRef>
          </c:val>
          <c:extLst>
            <c:ext xmlns:c16="http://schemas.microsoft.com/office/drawing/2014/chart" uri="{C3380CC4-5D6E-409C-BE32-E72D297353CC}">
              <c16:uniqueId val="{00000003-6076-4435-96DE-4F7DACD14BB3}"/>
            </c:ext>
          </c:extLst>
        </c:ser>
        <c:dLbls>
          <c:showLegendKey val="0"/>
          <c:showVal val="0"/>
          <c:showCatName val="0"/>
          <c:showSerName val="0"/>
          <c:showPercent val="0"/>
          <c:showBubbleSize val="0"/>
        </c:dLbls>
        <c:gapWidth val="219"/>
        <c:overlap val="-27"/>
        <c:axId val="400668336"/>
        <c:axId val="400662760"/>
      </c:barChart>
      <c:catAx>
        <c:axId val="40066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662760"/>
        <c:crosses val="autoZero"/>
        <c:auto val="1"/>
        <c:lblAlgn val="ctr"/>
        <c:lblOffset val="100"/>
        <c:noMultiLvlLbl val="0"/>
      </c:catAx>
      <c:valAx>
        <c:axId val="40066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66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4838-A065-47AC-9DBB-3259704DF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374B9A4-DAE7-4B09-8FE7-5719D2A98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6F1C0A6-2857-4197-A655-98F56DAA986A}"/>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566C957F-AB3C-4D7F-8035-5C053A52A02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8701406-53AF-44AF-8364-D73148964F95}"/>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404773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5AC6-CD9D-41F6-B313-A1FA8233B11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B6C0542-BCBB-4ED4-8BD2-F223ED1DE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DEC7892-0C01-4722-8A0B-27EABBAFCB0D}"/>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1F5B8DDA-13D5-438F-94E8-D857B07A719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D729C32-9FB4-4BF1-9DC3-CF5289E2B31D}"/>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30214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17D73-E742-47F6-B6DF-6CFF342D57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22F1C11-7049-400E-82AF-C216E8E5E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9839F81-1736-48CA-A267-306BB2C0DF73}"/>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949847DC-F7E3-4B27-A0BC-C909BAC73A9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BFD7119-9CFD-4668-AEF7-3FDCF0D55BA7}"/>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311981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1" name="Rectangle 10"/>
          <p:cNvSpPr/>
          <p:nvPr userDrawn="1"/>
        </p:nvSpPr>
        <p:spPr>
          <a:xfrm>
            <a:off x="0" y="2"/>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4267" b="1" i="0" cap="all">
                <a:solidFill>
                  <a:srgbClr val="0D6AA3"/>
                </a:solidFill>
              </a:defRPr>
            </a:lvl1pPr>
          </a:lstStyle>
          <a:p>
            <a:r>
              <a:rPr lang="en-US"/>
              <a:t>Click to edit Master title style</a:t>
            </a:r>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AMRC Logo.emf"/>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86205" y="5988096"/>
            <a:ext cx="1756232" cy="705950"/>
          </a:xfrm>
          <a:prstGeom prst="rect">
            <a:avLst/>
          </a:prstGeom>
        </p:spPr>
      </p:pic>
    </p:spTree>
    <p:extLst>
      <p:ext uri="{BB962C8B-B14F-4D97-AF65-F5344CB8AC3E}">
        <p14:creationId xmlns:p14="http://schemas.microsoft.com/office/powerpoint/2010/main" val="640895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co-branded">
    <p:spTree>
      <p:nvGrpSpPr>
        <p:cNvPr id="1" name=""/>
        <p:cNvGrpSpPr/>
        <p:nvPr/>
      </p:nvGrpSpPr>
      <p:grpSpPr>
        <a:xfrm>
          <a:off x="0" y="0"/>
          <a:ext cx="0" cy="0"/>
          <a:chOff x="0" y="0"/>
          <a:chExt cx="0" cy="0"/>
        </a:xfrm>
      </p:grpSpPr>
      <p:sp>
        <p:nvSpPr>
          <p:cNvPr id="11" name="Rectangle 10"/>
          <p:cNvSpPr/>
          <p:nvPr userDrawn="1"/>
        </p:nvSpPr>
        <p:spPr>
          <a:xfrm>
            <a:off x="0" y="2"/>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4267" b="1" i="0" cap="all">
                <a:solidFill>
                  <a:srgbClr val="0D6AA3"/>
                </a:solidFill>
              </a:defRPr>
            </a:lvl1pPr>
          </a:lstStyle>
          <a:p>
            <a:r>
              <a:rPr lang="en-US"/>
              <a:t>Click to edit Master title style</a:t>
            </a:r>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SAMRC Logo.emf"/>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41829" y="6006107"/>
            <a:ext cx="1756232" cy="705950"/>
          </a:xfrm>
          <a:prstGeom prst="rect">
            <a:avLst/>
          </a:prstGeom>
        </p:spPr>
      </p:pic>
    </p:spTree>
    <p:extLst>
      <p:ext uri="{BB962C8B-B14F-4D97-AF65-F5344CB8AC3E}">
        <p14:creationId xmlns:p14="http://schemas.microsoft.com/office/powerpoint/2010/main" val="7669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FE45-7094-4B50-B424-9422EF2A329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415B28D-AB6E-4634-81AD-F48DFB964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06849E-BB3D-4DE1-8B1F-B2645D155316}"/>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9CBB2D3B-E7FB-408F-A36D-14455F20E9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6B4BC2E-CD29-485D-A1C9-F3AEDBE12939}"/>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150952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5C7E-4E4B-46E6-BAA3-85D5956C9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505E632-B924-488D-AD3D-3C75ECDDEE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222D66-B1BB-400D-A834-417B963015AC}"/>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A0AAC471-F523-445C-ADEB-C1A8A33E7AA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1C5EDA2-B4E6-49F2-9AE6-7130A9A924D3}"/>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3722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36A1-F19D-4A02-92DA-663F6CC5610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280565C-883B-44AB-9355-FB8A87BA6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8D8F41B-E354-4159-A550-0031C0F30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F256694-9856-4A27-ABA5-C99C1F03CC6F}"/>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6" name="Footer Placeholder 5">
            <a:extLst>
              <a:ext uri="{FF2B5EF4-FFF2-40B4-BE49-F238E27FC236}">
                <a16:creationId xmlns:a16="http://schemas.microsoft.com/office/drawing/2014/main" id="{C95C0FBB-8F70-419D-AB86-BDDA942126A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DE1705-D067-4CF8-9E7D-C1D7ADD8EFC0}"/>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363431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77AF-69C0-4250-8FC2-ED108C0B3CC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34ADF3D-1F96-4EC2-BF64-B182837E4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B81E3-0A07-49D3-97CC-6960F38E49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A05E63C-6E18-4353-9AF0-8FAB050517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E2889-46B6-4004-AF66-5290E4654B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9125F90-FF9D-48E5-90D2-83A7A7438AB5}"/>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8" name="Footer Placeholder 7">
            <a:extLst>
              <a:ext uri="{FF2B5EF4-FFF2-40B4-BE49-F238E27FC236}">
                <a16:creationId xmlns:a16="http://schemas.microsoft.com/office/drawing/2014/main" id="{4B988307-541C-40D5-8CE5-BAC4FC1B8CB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BB9499A-E2C7-455A-A18C-2C258A2CA159}"/>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5818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4C8A-6CBF-4725-B9D2-5E3512B881A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1FD77DC-D4C1-49C1-947C-2645BE881278}"/>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4" name="Footer Placeholder 3">
            <a:extLst>
              <a:ext uri="{FF2B5EF4-FFF2-40B4-BE49-F238E27FC236}">
                <a16:creationId xmlns:a16="http://schemas.microsoft.com/office/drawing/2014/main" id="{113DC7C2-845B-4038-8B0A-A711DB3530F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2B6DFE1-7617-41DC-9409-010B363D609B}"/>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64503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1A5469-650D-4BF4-B982-16BBBB22B733}"/>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3" name="Footer Placeholder 2">
            <a:extLst>
              <a:ext uri="{FF2B5EF4-FFF2-40B4-BE49-F238E27FC236}">
                <a16:creationId xmlns:a16="http://schemas.microsoft.com/office/drawing/2014/main" id="{01854B81-A7F5-440C-AF2B-BEBCA3FF68C2}"/>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DB7DF09-BA73-488D-9515-EDC198AAD374}"/>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255228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6CEA-89DE-4887-A0BC-E527CE23C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78ABFD3-AB32-4FD8-AE89-4878E0330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D692DBA-1DDB-46E7-B585-407411F6E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20E1A7-DE26-4F9D-AE34-3A84CABD6617}"/>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6" name="Footer Placeholder 5">
            <a:extLst>
              <a:ext uri="{FF2B5EF4-FFF2-40B4-BE49-F238E27FC236}">
                <a16:creationId xmlns:a16="http://schemas.microsoft.com/office/drawing/2014/main" id="{83604CE2-3056-4CD1-8F98-A3E1C0FE57F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8FFCB64-09FE-43EE-966F-BE4CEB0BC835}"/>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42395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1F25-8D36-46A3-A7EF-8B685CA83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0CA9E92-BA79-4228-A1E0-5BB1C858D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FE8F17E-1809-4A6D-B678-EF848CD71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56BBD-CBC8-4682-BFB9-AD66FAC0A4CA}"/>
              </a:ext>
            </a:extLst>
          </p:cNvPr>
          <p:cNvSpPr>
            <a:spLocks noGrp="1"/>
          </p:cNvSpPr>
          <p:nvPr>
            <p:ph type="dt" sz="half" idx="10"/>
          </p:nvPr>
        </p:nvSpPr>
        <p:spPr/>
        <p:txBody>
          <a:bodyPr/>
          <a:lstStyle/>
          <a:p>
            <a:fld id="{1FF218B0-EC33-454A-8304-E6BFECABABF2}" type="datetimeFigureOut">
              <a:rPr lang="en-ZA" smtClean="0"/>
              <a:t>2022/02/09</a:t>
            </a:fld>
            <a:endParaRPr lang="en-ZA"/>
          </a:p>
        </p:txBody>
      </p:sp>
      <p:sp>
        <p:nvSpPr>
          <p:cNvPr id="6" name="Footer Placeholder 5">
            <a:extLst>
              <a:ext uri="{FF2B5EF4-FFF2-40B4-BE49-F238E27FC236}">
                <a16:creationId xmlns:a16="http://schemas.microsoft.com/office/drawing/2014/main" id="{1E68CE54-A86E-4989-AE0E-D9574ADA1D9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73E713C-DD94-40BE-99ED-3B8BB0861F52}"/>
              </a:ext>
            </a:extLst>
          </p:cNvPr>
          <p:cNvSpPr>
            <a:spLocks noGrp="1"/>
          </p:cNvSpPr>
          <p:nvPr>
            <p:ph type="sldNum" sz="quarter" idx="12"/>
          </p:nvPr>
        </p:nvSpPr>
        <p:spPr/>
        <p:txBody>
          <a:bodyPr/>
          <a:lstStyle/>
          <a:p>
            <a:fld id="{7C2062E5-F6F7-4F10-BF28-BFF154BED4EE}" type="slidenum">
              <a:rPr lang="en-ZA" smtClean="0"/>
              <a:t>‹#›</a:t>
            </a:fld>
            <a:endParaRPr lang="en-ZA"/>
          </a:p>
        </p:txBody>
      </p:sp>
    </p:spTree>
    <p:extLst>
      <p:ext uri="{BB962C8B-B14F-4D97-AF65-F5344CB8AC3E}">
        <p14:creationId xmlns:p14="http://schemas.microsoft.com/office/powerpoint/2010/main" val="398285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9244F-069C-4058-8E84-6B73215F9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69895B4-7F6B-44B6-8E7E-7B9688D28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A9DAD82-E91D-42AE-9857-05C144298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218B0-EC33-454A-8304-E6BFECABABF2}" type="datetimeFigureOut">
              <a:rPr lang="en-ZA" smtClean="0"/>
              <a:t>2022/02/09</a:t>
            </a:fld>
            <a:endParaRPr lang="en-ZA"/>
          </a:p>
        </p:txBody>
      </p:sp>
      <p:sp>
        <p:nvSpPr>
          <p:cNvPr id="5" name="Footer Placeholder 4">
            <a:extLst>
              <a:ext uri="{FF2B5EF4-FFF2-40B4-BE49-F238E27FC236}">
                <a16:creationId xmlns:a16="http://schemas.microsoft.com/office/drawing/2014/main" id="{BCA783C0-EDF1-4F45-B01E-0A71271F1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D76A01C2-C32C-4A0A-995E-87B02B2B0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062E5-F6F7-4F10-BF28-BFF154BED4EE}" type="slidenum">
              <a:rPr lang="en-ZA" smtClean="0"/>
              <a:t>‹#›</a:t>
            </a:fld>
            <a:endParaRPr lang="en-ZA"/>
          </a:p>
        </p:txBody>
      </p:sp>
    </p:spTree>
    <p:extLst>
      <p:ext uri="{BB962C8B-B14F-4D97-AF65-F5344CB8AC3E}">
        <p14:creationId xmlns:p14="http://schemas.microsoft.com/office/powerpoint/2010/main" val="245820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7CB7-A84C-4047-9E59-375C1DB290F9}"/>
              </a:ext>
            </a:extLst>
          </p:cNvPr>
          <p:cNvSpPr>
            <a:spLocks noGrp="1"/>
          </p:cNvSpPr>
          <p:nvPr>
            <p:ph type="title"/>
          </p:nvPr>
        </p:nvSpPr>
        <p:spPr>
          <a:xfrm>
            <a:off x="517947" y="652007"/>
            <a:ext cx="11636476" cy="1478944"/>
          </a:xfrm>
          <a:ln w="25400">
            <a:solidFill>
              <a:schemeClr val="accent1"/>
            </a:solidFill>
          </a:ln>
        </p:spPr>
        <p:txBody>
          <a:bodyPr>
            <a:normAutofit/>
          </a:bodyPr>
          <a:lstStyle/>
          <a:p>
            <a:pPr algn="ctr"/>
            <a:r>
              <a:rPr lang="en-US" sz="4260" dirty="0"/>
              <a:t>Health promotion within the NHI – a prerequisite to its success</a:t>
            </a:r>
            <a:endParaRPr lang="en-US" dirty="0"/>
          </a:p>
        </p:txBody>
      </p:sp>
      <p:sp>
        <p:nvSpPr>
          <p:cNvPr id="3" name="Content Placeholder 2">
            <a:extLst>
              <a:ext uri="{FF2B5EF4-FFF2-40B4-BE49-F238E27FC236}">
                <a16:creationId xmlns:a16="http://schemas.microsoft.com/office/drawing/2014/main" id="{4C352451-48EC-4094-BE7A-64F14980BC55}"/>
              </a:ext>
            </a:extLst>
          </p:cNvPr>
          <p:cNvSpPr>
            <a:spLocks noGrp="1"/>
          </p:cNvSpPr>
          <p:nvPr>
            <p:ph idx="1"/>
          </p:nvPr>
        </p:nvSpPr>
        <p:spPr>
          <a:xfrm>
            <a:off x="517946" y="2364867"/>
            <a:ext cx="10972800" cy="4942828"/>
          </a:xfrm>
        </p:spPr>
        <p:txBody>
          <a:bodyPr vert="horz" lIns="0" tIns="0" rIns="0" bIns="0" rtlCol="0" anchor="t">
            <a:normAutofit/>
          </a:bodyPr>
          <a:lstStyle/>
          <a:p>
            <a:pPr marL="0" indent="0">
              <a:buNone/>
            </a:pPr>
            <a:endParaRPr lang="en-US" dirty="0">
              <a:effectLst/>
            </a:endParaRPr>
          </a:p>
          <a:p>
            <a:pPr marL="0" indent="0">
              <a:buNone/>
            </a:pPr>
            <a:r>
              <a:rPr lang="en-ZA" sz="1920" b="1" dirty="0">
                <a:solidFill>
                  <a:srgbClr val="0A0A0A"/>
                </a:solidFill>
              </a:rPr>
              <a:t>Prof Melvyn Freeman</a:t>
            </a:r>
            <a:endParaRPr lang="en-ZA" sz="1920" b="1" dirty="0">
              <a:solidFill>
                <a:srgbClr val="0A0A0A"/>
              </a:solidFill>
              <a:cs typeface="Arial"/>
            </a:endParaRPr>
          </a:p>
          <a:p>
            <a:pPr marL="0" indent="0">
              <a:buNone/>
            </a:pPr>
            <a:r>
              <a:rPr lang="en-ZA" sz="1920" b="1" dirty="0">
                <a:solidFill>
                  <a:srgbClr val="0A0A0A"/>
                </a:solidFill>
              </a:rPr>
              <a:t>Prof</a:t>
            </a:r>
            <a:r>
              <a:rPr lang="en-ZA" sz="1920" dirty="0">
                <a:solidFill>
                  <a:srgbClr val="0A0A0A"/>
                </a:solidFill>
              </a:rPr>
              <a:t> </a:t>
            </a:r>
            <a:r>
              <a:rPr lang="en-ZA" sz="1920" b="1" dirty="0">
                <a:solidFill>
                  <a:srgbClr val="0A0A0A"/>
                </a:solidFill>
              </a:rPr>
              <a:t>Charles Parry</a:t>
            </a:r>
            <a:endParaRPr lang="en-ZA" sz="1920" b="1" dirty="0">
              <a:solidFill>
                <a:srgbClr val="0A0A0A"/>
              </a:solidFill>
              <a:cs typeface="Arial"/>
            </a:endParaRPr>
          </a:p>
          <a:p>
            <a:pPr marL="0" indent="0">
              <a:buNone/>
            </a:pPr>
            <a:r>
              <a:rPr lang="en-ZA" sz="1920" b="1" dirty="0">
                <a:solidFill>
                  <a:srgbClr val="0A0A0A"/>
                </a:solidFill>
              </a:rPr>
              <a:t>Ms  Jane Simmonds</a:t>
            </a:r>
          </a:p>
          <a:p>
            <a:pPr marL="0" indent="0">
              <a:buNone/>
            </a:pPr>
            <a:endParaRPr lang="en-ZA" sz="1920" b="1" dirty="0">
              <a:solidFill>
                <a:srgbClr val="0A0A0A"/>
              </a:solidFill>
              <a:cs typeface="Arial"/>
            </a:endParaRPr>
          </a:p>
          <a:p>
            <a:pPr marL="0" indent="0">
              <a:buNone/>
            </a:pPr>
            <a:r>
              <a:rPr lang="en-ZA" sz="1920" b="1" dirty="0">
                <a:solidFill>
                  <a:srgbClr val="0A0A0A"/>
                </a:solidFill>
                <a:cs typeface="Arial"/>
              </a:rPr>
              <a:t>Alcohol, Tobacco &amp; Other Drug Research Unit (ATODRU)</a:t>
            </a:r>
          </a:p>
          <a:p>
            <a:pPr marL="0" indent="0">
              <a:buNone/>
            </a:pPr>
            <a:r>
              <a:rPr lang="en-ZA" sz="1920" b="1" dirty="0">
                <a:solidFill>
                  <a:srgbClr val="0A0A0A"/>
                </a:solidFill>
                <a:cs typeface="Arial"/>
              </a:rPr>
              <a:t>South African Medical Research Council (SAMRC)</a:t>
            </a:r>
          </a:p>
          <a:p>
            <a:pPr marL="0" indent="0">
              <a:buNone/>
            </a:pPr>
            <a:endParaRPr lang="en-ZA" sz="2400" b="1" dirty="0">
              <a:solidFill>
                <a:schemeClr val="tx1">
                  <a:lumMod val="50000"/>
                </a:schemeClr>
              </a:solidFill>
              <a:cs typeface="Arial"/>
            </a:endParaRPr>
          </a:p>
          <a:p>
            <a:pPr marL="0" indent="0">
              <a:buNone/>
            </a:pPr>
            <a:endParaRPr lang="en-ZA" sz="2400" b="1" dirty="0">
              <a:solidFill>
                <a:schemeClr val="tx1">
                  <a:lumMod val="50000"/>
                </a:schemeClr>
              </a:solidFill>
              <a:cs typeface="Arial"/>
            </a:endParaRPr>
          </a:p>
          <a:p>
            <a:pPr marL="0" indent="0">
              <a:buNone/>
            </a:pPr>
            <a:r>
              <a:rPr lang="en-ZA" sz="1920" b="1" dirty="0">
                <a:solidFill>
                  <a:schemeClr val="tx1">
                    <a:lumMod val="50000"/>
                  </a:schemeClr>
                </a:solidFill>
                <a:cs typeface="Arial"/>
              </a:rPr>
              <a:t>Presentation to Parliamentary Portfolio Committee 9 February 2022</a:t>
            </a:r>
          </a:p>
          <a:p>
            <a:pPr marL="0" indent="0">
              <a:buNone/>
            </a:pPr>
            <a:endParaRPr lang="en-ZA" sz="2880" b="1" dirty="0">
              <a:cs typeface="Arial"/>
            </a:endParaRPr>
          </a:p>
        </p:txBody>
      </p:sp>
    </p:spTree>
    <p:extLst>
      <p:ext uri="{BB962C8B-B14F-4D97-AF65-F5344CB8AC3E}">
        <p14:creationId xmlns:p14="http://schemas.microsoft.com/office/powerpoint/2010/main" val="399441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F924EFF-4F61-41E5-AB6D-B7FFD7A36B1A}"/>
              </a:ext>
            </a:extLst>
          </p:cNvPr>
          <p:cNvGraphicFramePr>
            <a:graphicFrameLocks noGrp="1"/>
          </p:cNvGraphicFramePr>
          <p:nvPr>
            <p:ph idx="1"/>
          </p:nvPr>
        </p:nvGraphicFramePr>
        <p:xfrm>
          <a:off x="451822" y="702834"/>
          <a:ext cx="5565289" cy="4102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098DD93-8B05-4C85-9F89-23B7B0B4A654}"/>
              </a:ext>
            </a:extLst>
          </p:cNvPr>
          <p:cNvGraphicFramePr/>
          <p:nvPr/>
        </p:nvGraphicFramePr>
        <p:xfrm>
          <a:off x="6289041" y="392992"/>
          <a:ext cx="5902960" cy="43513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B3E8F44B-008C-4508-AAD8-BC5AFA4268E6}"/>
              </a:ext>
            </a:extLst>
          </p:cNvPr>
          <p:cNvSpPr/>
          <p:nvPr/>
        </p:nvSpPr>
        <p:spPr>
          <a:xfrm>
            <a:off x="1245616" y="5861504"/>
            <a:ext cx="8887968" cy="603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160" dirty="0"/>
              <a:t> Statistics South Africa. Demographic and Health Survey 2016. Key indicator report, 2017</a:t>
            </a:r>
          </a:p>
        </p:txBody>
      </p:sp>
    </p:spTree>
    <p:extLst>
      <p:ext uri="{BB962C8B-B14F-4D97-AF65-F5344CB8AC3E}">
        <p14:creationId xmlns:p14="http://schemas.microsoft.com/office/powerpoint/2010/main" val="367041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9055-D192-4D82-9E55-02F1498E1097}"/>
              </a:ext>
            </a:extLst>
          </p:cNvPr>
          <p:cNvSpPr>
            <a:spLocks noGrp="1"/>
          </p:cNvSpPr>
          <p:nvPr>
            <p:ph type="title"/>
          </p:nvPr>
        </p:nvSpPr>
        <p:spPr>
          <a:xfrm>
            <a:off x="535901" y="584683"/>
            <a:ext cx="10972800" cy="518400"/>
          </a:xfrm>
        </p:spPr>
        <p:txBody>
          <a:bodyPr>
            <a:normAutofit/>
          </a:bodyPr>
          <a:lstStyle/>
          <a:p>
            <a:r>
              <a:rPr lang="en-ZA" sz="3360" dirty="0"/>
              <a:t>Why focus on NCD risk factors?</a:t>
            </a:r>
            <a:endParaRPr lang="en-US" sz="3360" dirty="0"/>
          </a:p>
        </p:txBody>
      </p:sp>
      <p:sp>
        <p:nvSpPr>
          <p:cNvPr id="3" name="Content Placeholder 2">
            <a:extLst>
              <a:ext uri="{FF2B5EF4-FFF2-40B4-BE49-F238E27FC236}">
                <a16:creationId xmlns:a16="http://schemas.microsoft.com/office/drawing/2014/main" id="{A8F9A054-09D2-467E-96D7-FD57C2C64BDF}"/>
              </a:ext>
            </a:extLst>
          </p:cNvPr>
          <p:cNvSpPr>
            <a:spLocks noGrp="1"/>
          </p:cNvSpPr>
          <p:nvPr>
            <p:ph idx="1"/>
          </p:nvPr>
        </p:nvSpPr>
        <p:spPr>
          <a:xfrm>
            <a:off x="535901" y="1534947"/>
            <a:ext cx="11239386" cy="4115227"/>
          </a:xfrm>
        </p:spPr>
        <p:txBody>
          <a:bodyPr>
            <a:normAutofit/>
          </a:bodyPr>
          <a:lstStyle/>
          <a:p>
            <a:r>
              <a:rPr lang="en-ZA" sz="2400" dirty="0"/>
              <a:t>Exact extent to which modifiable risk factors could prevent NCDs in South Africa has not been calculated, however the WHO in the region of the Americas (PAHO) estimated that </a:t>
            </a:r>
            <a:r>
              <a:rPr lang="en-ZA" sz="2400" b="1" dirty="0"/>
              <a:t>80% of all heart disease, stroke, and type 2 diabetes and over 40% of cancer is preventable through multi-sectoral action</a:t>
            </a:r>
          </a:p>
          <a:p>
            <a:endParaRPr lang="en-ZA" sz="2400" dirty="0"/>
          </a:p>
          <a:p>
            <a:r>
              <a:rPr lang="en-ZA" sz="2400" dirty="0"/>
              <a:t>Given that many of the countries in the PAHO region share socio-economic similarities with South Africa, </a:t>
            </a:r>
            <a:r>
              <a:rPr lang="en-ZA" sz="2400" b="1" dirty="0"/>
              <a:t>analogous figures are probable in South Africa </a:t>
            </a:r>
            <a:r>
              <a:rPr lang="en-ZA" sz="2400" dirty="0"/>
              <a:t>too</a:t>
            </a:r>
          </a:p>
          <a:p>
            <a:pPr marL="0" indent="0">
              <a:buNone/>
            </a:pPr>
            <a:endParaRPr lang="en-ZA" sz="2400" dirty="0"/>
          </a:p>
          <a:p>
            <a:endParaRPr lang="en-US" dirty="0"/>
          </a:p>
        </p:txBody>
      </p:sp>
    </p:spTree>
    <p:extLst>
      <p:ext uri="{BB962C8B-B14F-4D97-AF65-F5344CB8AC3E}">
        <p14:creationId xmlns:p14="http://schemas.microsoft.com/office/powerpoint/2010/main" val="270723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30BB-DBD6-4A0D-93A3-19769CCFD206}"/>
              </a:ext>
            </a:extLst>
          </p:cNvPr>
          <p:cNvSpPr>
            <a:spLocks noGrp="1"/>
          </p:cNvSpPr>
          <p:nvPr>
            <p:ph type="title"/>
          </p:nvPr>
        </p:nvSpPr>
        <p:spPr/>
        <p:txBody>
          <a:bodyPr>
            <a:normAutofit/>
          </a:bodyPr>
          <a:lstStyle/>
          <a:p>
            <a:r>
              <a:rPr lang="en-ZA" sz="3360" dirty="0"/>
              <a:t>NCD</a:t>
            </a:r>
            <a:r>
              <a:rPr lang="en-ZA" sz="2400" dirty="0"/>
              <a:t>s</a:t>
            </a:r>
            <a:r>
              <a:rPr lang="en-ZA" sz="3360" dirty="0"/>
              <a:t> and Covid-19</a:t>
            </a:r>
          </a:p>
        </p:txBody>
      </p:sp>
      <p:sp>
        <p:nvSpPr>
          <p:cNvPr id="3" name="Content Placeholder 2">
            <a:extLst>
              <a:ext uri="{FF2B5EF4-FFF2-40B4-BE49-F238E27FC236}">
                <a16:creationId xmlns:a16="http://schemas.microsoft.com/office/drawing/2014/main" id="{D0C86F7A-675C-426C-A235-E92055E24B89}"/>
              </a:ext>
            </a:extLst>
          </p:cNvPr>
          <p:cNvSpPr>
            <a:spLocks noGrp="1"/>
          </p:cNvSpPr>
          <p:nvPr>
            <p:ph idx="1"/>
          </p:nvPr>
        </p:nvSpPr>
        <p:spPr/>
        <p:txBody>
          <a:bodyPr>
            <a:normAutofit lnSpcReduction="10000"/>
          </a:bodyPr>
          <a:lstStyle/>
          <a:p>
            <a:r>
              <a:rPr lang="en-ZA" sz="2880" dirty="0"/>
              <a:t>Lower prevalence of NCDs (underlying health conditions) in the current context would have reduced numbers of people with Covid-19 and mortality from it</a:t>
            </a:r>
          </a:p>
          <a:p>
            <a:endParaRPr lang="en-ZA" sz="2880" dirty="0"/>
          </a:p>
          <a:p>
            <a:r>
              <a:rPr lang="en-ZA" sz="2880" dirty="0"/>
              <a:t>From every point of view, fewer people with NCDs is good for the country</a:t>
            </a:r>
          </a:p>
          <a:p>
            <a:endParaRPr lang="en-ZA" sz="2880" dirty="0"/>
          </a:p>
          <a:p>
            <a:r>
              <a:rPr lang="en-ZA" sz="2880" dirty="0"/>
              <a:t>Achieving this is possible with sufficient commitment and evidence-based interventions</a:t>
            </a:r>
          </a:p>
        </p:txBody>
      </p:sp>
    </p:spTree>
    <p:extLst>
      <p:ext uri="{BB962C8B-B14F-4D97-AF65-F5344CB8AC3E}">
        <p14:creationId xmlns:p14="http://schemas.microsoft.com/office/powerpoint/2010/main" val="84891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B579-24F5-4D9E-82A1-99626D0D11CA}"/>
              </a:ext>
            </a:extLst>
          </p:cNvPr>
          <p:cNvSpPr>
            <a:spLocks noGrp="1"/>
          </p:cNvSpPr>
          <p:nvPr>
            <p:ph type="title"/>
          </p:nvPr>
        </p:nvSpPr>
        <p:spPr>
          <a:xfrm>
            <a:off x="313548" y="822271"/>
            <a:ext cx="11869992" cy="518400"/>
          </a:xfrm>
        </p:spPr>
        <p:txBody>
          <a:bodyPr>
            <a:noAutofit/>
          </a:bodyPr>
          <a:lstStyle/>
          <a:p>
            <a:r>
              <a:rPr lang="en-US" sz="3360" dirty="0">
                <a:ea typeface="+mj-lt"/>
                <a:cs typeface="+mj-lt"/>
              </a:rPr>
              <a:t>Reducing risk factors would significantly reduce morbidity and mortality</a:t>
            </a:r>
            <a:endParaRPr lang="en-US" sz="3360" dirty="0">
              <a:cs typeface="Arial"/>
            </a:endParaRPr>
          </a:p>
        </p:txBody>
      </p:sp>
      <p:sp>
        <p:nvSpPr>
          <p:cNvPr id="3" name="Content Placeholder 2">
            <a:extLst>
              <a:ext uri="{FF2B5EF4-FFF2-40B4-BE49-F238E27FC236}">
                <a16:creationId xmlns:a16="http://schemas.microsoft.com/office/drawing/2014/main" id="{396DE9B5-F552-44A5-B358-04F21DEE94E1}"/>
              </a:ext>
            </a:extLst>
          </p:cNvPr>
          <p:cNvSpPr>
            <a:spLocks noGrp="1"/>
          </p:cNvSpPr>
          <p:nvPr>
            <p:ph idx="1"/>
          </p:nvPr>
        </p:nvSpPr>
        <p:spPr>
          <a:xfrm>
            <a:off x="609600" y="2013734"/>
            <a:ext cx="10972800" cy="3421295"/>
          </a:xfrm>
          <a:ln>
            <a:solidFill>
              <a:schemeClr val="accent1"/>
            </a:solidFill>
          </a:ln>
        </p:spPr>
        <p:txBody>
          <a:bodyPr vert="horz" lIns="0" tIns="0" rIns="0" bIns="0" rtlCol="0" anchor="t">
            <a:normAutofit/>
          </a:bodyPr>
          <a:lstStyle/>
          <a:p>
            <a:pPr marL="456438" indent="-456438"/>
            <a:endParaRPr lang="en-ZA" sz="4260" dirty="0"/>
          </a:p>
          <a:p>
            <a:pPr marL="456438" indent="-456438"/>
            <a:r>
              <a:rPr lang="en-ZA" sz="2640" dirty="0"/>
              <a:t>While health behaviours and choices are practiced by individuals, these are usually  driven by forces that lie outside their direct control. </a:t>
            </a:r>
            <a:endParaRPr lang="en-US" sz="2640" dirty="0"/>
          </a:p>
          <a:p>
            <a:pPr marL="456438" indent="-456438"/>
            <a:r>
              <a:rPr lang="en-ZA" sz="2640" dirty="0"/>
              <a:t>Behaviour change involves a complex set of interventions that go beyond the individual and involve cultural, social and economic factors, including commercial determinants of ill-health </a:t>
            </a:r>
            <a:endParaRPr lang="en-US" sz="2640" dirty="0"/>
          </a:p>
          <a:p>
            <a:pPr marL="456438" indent="-456438"/>
            <a:r>
              <a:rPr lang="en-ZA" sz="2640" dirty="0"/>
              <a:t>Need to tackle both proximal and more distal causes of ill health</a:t>
            </a:r>
            <a:endParaRPr lang="en-US" sz="2640" dirty="0"/>
          </a:p>
          <a:p>
            <a:pPr marL="0" indent="0">
              <a:buNone/>
            </a:pPr>
            <a:endParaRPr lang="en-US" dirty="0">
              <a:cs typeface="Arial"/>
            </a:endParaRPr>
          </a:p>
        </p:txBody>
      </p:sp>
    </p:spTree>
    <p:extLst>
      <p:ext uri="{BB962C8B-B14F-4D97-AF65-F5344CB8AC3E}">
        <p14:creationId xmlns:p14="http://schemas.microsoft.com/office/powerpoint/2010/main" val="290366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49E9-1C68-4212-9C05-EDFF2DE3FDB2}"/>
              </a:ext>
            </a:extLst>
          </p:cNvPr>
          <p:cNvSpPr>
            <a:spLocks noGrp="1"/>
          </p:cNvSpPr>
          <p:nvPr>
            <p:ph type="title"/>
          </p:nvPr>
        </p:nvSpPr>
        <p:spPr>
          <a:xfrm>
            <a:off x="102379" y="293558"/>
            <a:ext cx="4317588" cy="5919994"/>
          </a:xfrm>
        </p:spPr>
        <p:txBody>
          <a:bodyPr>
            <a:normAutofit/>
          </a:bodyPr>
          <a:lstStyle/>
          <a:p>
            <a:r>
              <a:rPr lang="en-US" sz="3360">
                <a:cs typeface="Arial"/>
              </a:rPr>
              <a:t>Social </a:t>
            </a:r>
            <a:r>
              <a:rPr lang="en-US" sz="3360" err="1">
                <a:cs typeface="Arial"/>
              </a:rPr>
              <a:t>behaviour</a:t>
            </a:r>
            <a:r>
              <a:rPr lang="en-US" sz="3360">
                <a:cs typeface="Arial"/>
              </a:rPr>
              <a:t> change communication</a:t>
            </a:r>
            <a:endParaRPr lang="en-US" sz="3360" err="1"/>
          </a:p>
        </p:txBody>
      </p:sp>
      <p:pic>
        <p:nvPicPr>
          <p:cNvPr id="4" name="Picture 4" descr="A close up of text on a white background&#10;&#10;Description automatically generated">
            <a:extLst>
              <a:ext uri="{FF2B5EF4-FFF2-40B4-BE49-F238E27FC236}">
                <a16:creationId xmlns:a16="http://schemas.microsoft.com/office/drawing/2014/main" id="{781E148B-9BDA-41DB-8368-02BC2E975267}"/>
              </a:ext>
            </a:extLst>
          </p:cNvPr>
          <p:cNvPicPr>
            <a:picLocks noGrp="1" noChangeAspect="1"/>
          </p:cNvPicPr>
          <p:nvPr>
            <p:ph idx="1"/>
          </p:nvPr>
        </p:nvPicPr>
        <p:blipFill>
          <a:blip r:embed="rId2"/>
          <a:stretch>
            <a:fillRect/>
          </a:stretch>
        </p:blipFill>
        <p:spPr>
          <a:xfrm>
            <a:off x="4421195" y="-47049"/>
            <a:ext cx="5782402" cy="5953139"/>
          </a:xfrm>
        </p:spPr>
      </p:pic>
    </p:spTree>
    <p:extLst>
      <p:ext uri="{BB962C8B-B14F-4D97-AF65-F5344CB8AC3E}">
        <p14:creationId xmlns:p14="http://schemas.microsoft.com/office/powerpoint/2010/main" val="144419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Economic benefits</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fontAlgn="base"/>
            <a:r>
              <a:rPr lang="en-US" sz="2400" dirty="0"/>
              <a:t>WHO’s global business case for NCDs shows that if low and low-middle income countries put in place the most cost-effective interventions for NCDs, most of which are promotive/preventive, by 2030 they will see a return of around R100 ($7) per person for every Rand (dollar) invested</a:t>
            </a:r>
          </a:p>
          <a:p>
            <a:pPr fontAlgn="base"/>
            <a:endParaRPr lang="en-US" sz="2400" dirty="0">
              <a:cs typeface="Arial"/>
            </a:endParaRPr>
          </a:p>
          <a:p>
            <a:pPr fontAlgn="base"/>
            <a:r>
              <a:rPr lang="en-US" sz="2400" dirty="0"/>
              <a:t>While accurate costing of diseases and the longer-term implications of not preventing diseases, including the proportion of cost from preventable diseases, is unknown, it is estimated that for diabetes alone, in 2018, the public sector costs of diagnosed patients was approximately R2.7 bn and would be R21.8 bn if both diagnosed and undiagnosed patients are considered. </a:t>
            </a:r>
          </a:p>
        </p:txBody>
      </p:sp>
    </p:spTree>
    <p:extLst>
      <p:ext uri="{BB962C8B-B14F-4D97-AF65-F5344CB8AC3E}">
        <p14:creationId xmlns:p14="http://schemas.microsoft.com/office/powerpoint/2010/main" val="167742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Economic benefits</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609600" y="1721876"/>
            <a:ext cx="10696061" cy="3842544"/>
          </a:xfrm>
        </p:spPr>
        <p:txBody>
          <a:bodyPr vert="horz" lIns="0" tIns="0" rIns="0" bIns="0" rtlCol="0" anchor="t">
            <a:noAutofit/>
          </a:bodyPr>
          <a:lstStyle/>
          <a:p>
            <a:pPr fontAlgn="base"/>
            <a:r>
              <a:rPr lang="en-ZA" sz="2400" dirty="0">
                <a:solidFill>
                  <a:schemeClr val="tx1">
                    <a:lumMod val="50000"/>
                  </a:schemeClr>
                </a:solidFill>
              </a:rPr>
              <a:t>Unhealthy people place </a:t>
            </a:r>
            <a:r>
              <a:rPr lang="en-ZA" sz="2400" b="1" dirty="0"/>
              <a:t>an unnecessary burden on health services:</a:t>
            </a:r>
          </a:p>
          <a:p>
            <a:pPr fontAlgn="base"/>
            <a:r>
              <a:rPr lang="en-ZA" sz="2400" dirty="0">
                <a:solidFill>
                  <a:schemeClr val="tx1">
                    <a:lumMod val="50000"/>
                  </a:schemeClr>
                </a:solidFill>
              </a:rPr>
              <a:t>Moderate obesity is associated with an 11% ↑ in healthcare costs &amp; severe obesity with a 23% ↑</a:t>
            </a:r>
            <a:endParaRPr lang="en-ZA" sz="2400" dirty="0"/>
          </a:p>
          <a:p>
            <a:pPr fontAlgn="base"/>
            <a:r>
              <a:rPr lang="en-US" sz="2400" dirty="0"/>
              <a:t>In real terms, it is estimated that the 2030 cost of all Type 2 Diabetes Mellites cases will increase to R35.1 bn. Such increases are simply not sustainable for the NHI – especially as diabetes is only one of several growing NCDs</a:t>
            </a:r>
            <a:endParaRPr lang="en-US" sz="2400" dirty="0">
              <a:cs typeface="Arial"/>
            </a:endParaRPr>
          </a:p>
          <a:p>
            <a:pPr fontAlgn="base"/>
            <a:r>
              <a:rPr lang="en-US" sz="2400" dirty="0"/>
              <a:t>It has been estimated that the economic cost due to productivity losses arising from absenteeism, lack of presenteeism and early retirement due to ill health in South Africa, largely from NCDs, equated to a total of 6.7% of GDP in 2015 and is expected to increase to 7.0% of GDP by 2030</a:t>
            </a:r>
            <a:endParaRPr lang="en-US" sz="2400" dirty="0">
              <a:cs typeface="Arial"/>
            </a:endParaRPr>
          </a:p>
        </p:txBody>
      </p:sp>
    </p:spTree>
    <p:extLst>
      <p:ext uri="{BB962C8B-B14F-4D97-AF65-F5344CB8AC3E}">
        <p14:creationId xmlns:p14="http://schemas.microsoft.com/office/powerpoint/2010/main" val="56624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4982-F811-46FF-87A1-AFDDA589DA4E}"/>
              </a:ext>
            </a:extLst>
          </p:cNvPr>
          <p:cNvSpPr>
            <a:spLocks noGrp="1"/>
          </p:cNvSpPr>
          <p:nvPr>
            <p:ph type="title"/>
          </p:nvPr>
        </p:nvSpPr>
        <p:spPr>
          <a:xfrm>
            <a:off x="687770" y="1007624"/>
            <a:ext cx="9022287" cy="676275"/>
          </a:xfrm>
        </p:spPr>
        <p:txBody>
          <a:bodyPr vert="horz" lIns="0" tIns="0" rIns="0" bIns="0" rtlCol="0" anchor="ctr">
            <a:noAutofit/>
          </a:bodyPr>
          <a:lstStyle/>
          <a:p>
            <a:r>
              <a:rPr lang="en-ZA" sz="3360" dirty="0"/>
              <a:t>THE </a:t>
            </a:r>
            <a:r>
              <a:rPr lang="en-ZA" sz="3360" i="1" dirty="0"/>
              <a:t>WHO</a:t>
            </a:r>
            <a:r>
              <a:rPr lang="en-ZA" sz="3360" dirty="0"/>
              <a:t> has identified 5 major risk factors to be addressed to reverse the growing burden of disease from NCD</a:t>
            </a:r>
            <a:r>
              <a:rPr lang="en-ZA" sz="2160" dirty="0"/>
              <a:t>s</a:t>
            </a:r>
            <a:endParaRPr lang="en-US" sz="2160" dirty="0"/>
          </a:p>
        </p:txBody>
      </p:sp>
      <p:sp>
        <p:nvSpPr>
          <p:cNvPr id="3" name="Content Placeholder 2">
            <a:extLst>
              <a:ext uri="{FF2B5EF4-FFF2-40B4-BE49-F238E27FC236}">
                <a16:creationId xmlns:a16="http://schemas.microsoft.com/office/drawing/2014/main" id="{EED41360-4FC3-4F10-8387-15138775CBFF}"/>
              </a:ext>
            </a:extLst>
          </p:cNvPr>
          <p:cNvSpPr>
            <a:spLocks noGrp="1"/>
          </p:cNvSpPr>
          <p:nvPr>
            <p:ph idx="1"/>
          </p:nvPr>
        </p:nvSpPr>
        <p:spPr>
          <a:xfrm>
            <a:off x="1219200" y="2191885"/>
            <a:ext cx="10972800" cy="3974400"/>
          </a:xfrm>
        </p:spPr>
        <p:txBody>
          <a:bodyPr vert="horz" lIns="0" tIns="0" rIns="0" bIns="0" rtlCol="0" anchor="t">
            <a:normAutofit/>
          </a:bodyPr>
          <a:lstStyle/>
          <a:p>
            <a:pPr marL="456438" indent="-456438"/>
            <a:r>
              <a:rPr lang="en-ZA" sz="2400" dirty="0">
                <a:solidFill>
                  <a:srgbClr val="C00000"/>
                </a:solidFill>
              </a:rPr>
              <a:t>diet (poor eating habits), </a:t>
            </a:r>
            <a:endParaRPr lang="en-ZA" sz="2400" dirty="0">
              <a:solidFill>
                <a:srgbClr val="C00000"/>
              </a:solidFill>
              <a:cs typeface="Arial"/>
            </a:endParaRPr>
          </a:p>
          <a:p>
            <a:pPr marL="456438" indent="-456438"/>
            <a:r>
              <a:rPr lang="en-ZA" sz="2400" dirty="0">
                <a:solidFill>
                  <a:srgbClr val="C00000"/>
                </a:solidFill>
              </a:rPr>
              <a:t>tobacco use </a:t>
            </a:r>
            <a:endParaRPr lang="en-ZA" sz="2400" dirty="0">
              <a:solidFill>
                <a:srgbClr val="C00000"/>
              </a:solidFill>
              <a:cs typeface="Arial"/>
            </a:endParaRPr>
          </a:p>
          <a:p>
            <a:pPr marL="456438" indent="-456438"/>
            <a:r>
              <a:rPr lang="en-ZA" sz="2400" dirty="0">
                <a:solidFill>
                  <a:srgbClr val="C00000"/>
                </a:solidFill>
              </a:rPr>
              <a:t>alcohol abuse </a:t>
            </a:r>
            <a:endParaRPr lang="en-ZA" sz="2400" dirty="0">
              <a:solidFill>
                <a:srgbClr val="C00000"/>
              </a:solidFill>
              <a:cs typeface="Arial"/>
            </a:endParaRPr>
          </a:p>
          <a:p>
            <a:pPr marL="456438" indent="-456438"/>
            <a:r>
              <a:rPr lang="en-ZA" sz="2400" dirty="0">
                <a:solidFill>
                  <a:srgbClr val="C00000"/>
                </a:solidFill>
              </a:rPr>
              <a:t>physical inactivity</a:t>
            </a:r>
            <a:endParaRPr lang="en-ZA" sz="2400" dirty="0">
              <a:solidFill>
                <a:srgbClr val="C00000"/>
              </a:solidFill>
              <a:cs typeface="Arial"/>
            </a:endParaRPr>
          </a:p>
          <a:p>
            <a:pPr marL="456438" indent="-456438"/>
            <a:r>
              <a:rPr lang="en-ZA" sz="2400" dirty="0">
                <a:solidFill>
                  <a:srgbClr val="C00000"/>
                </a:solidFill>
              </a:rPr>
              <a:t>air pollution</a:t>
            </a:r>
          </a:p>
          <a:p>
            <a:pPr marL="456438" indent="-456438"/>
            <a:endParaRPr lang="en-ZA" sz="2400" dirty="0">
              <a:cs typeface="Arial"/>
            </a:endParaRPr>
          </a:p>
          <a:p>
            <a:pPr marL="0" indent="0">
              <a:buNone/>
            </a:pPr>
            <a:r>
              <a:rPr lang="en-ZA" sz="2400" dirty="0">
                <a:cs typeface="Arial"/>
              </a:rPr>
              <a:t>For each of these we know a lot of how to change patterns, but we lack commitment and resources to do it</a:t>
            </a:r>
          </a:p>
          <a:p>
            <a:pPr marL="456438" indent="-456438"/>
            <a:endParaRPr lang="en-US" dirty="0">
              <a:cs typeface="Arial"/>
            </a:endParaRPr>
          </a:p>
        </p:txBody>
      </p:sp>
      <p:pic>
        <p:nvPicPr>
          <p:cNvPr id="5" name="Picture 4">
            <a:extLst>
              <a:ext uri="{FF2B5EF4-FFF2-40B4-BE49-F238E27FC236}">
                <a16:creationId xmlns:a16="http://schemas.microsoft.com/office/drawing/2014/main" id="{1101FA0D-D794-4873-A13F-EBA6897F314A}"/>
              </a:ext>
            </a:extLst>
          </p:cNvPr>
          <p:cNvPicPr>
            <a:picLocks noChangeAspect="1"/>
          </p:cNvPicPr>
          <p:nvPr/>
        </p:nvPicPr>
        <p:blipFill>
          <a:blip r:embed="rId2"/>
          <a:stretch>
            <a:fillRect/>
          </a:stretch>
        </p:blipFill>
        <p:spPr>
          <a:xfrm>
            <a:off x="9846880" y="792532"/>
            <a:ext cx="1657350" cy="676275"/>
          </a:xfrm>
          <a:prstGeom prst="rect">
            <a:avLst/>
          </a:prstGeom>
        </p:spPr>
      </p:pic>
    </p:spTree>
    <p:extLst>
      <p:ext uri="{BB962C8B-B14F-4D97-AF65-F5344CB8AC3E}">
        <p14:creationId xmlns:p14="http://schemas.microsoft.com/office/powerpoint/2010/main" val="242124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The NHI Bill</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47969" y="1505119"/>
            <a:ext cx="10696061" cy="5086717"/>
          </a:xfrm>
        </p:spPr>
        <p:txBody>
          <a:bodyPr vert="horz" lIns="0" tIns="0" rIns="0" bIns="0" rtlCol="0" anchor="t">
            <a:noAutofit/>
          </a:bodyPr>
          <a:lstStyle/>
          <a:p>
            <a:pPr fontAlgn="base"/>
            <a:r>
              <a:rPr lang="en-US" sz="2400" dirty="0"/>
              <a:t>The NHI Bill, as well as the Memorandum of Objectives and the Department of Health pamphlet explaining NHI, all mention the importance of prevention and promotion</a:t>
            </a:r>
          </a:p>
          <a:p>
            <a:pPr fontAlgn="base"/>
            <a:r>
              <a:rPr lang="en-US" sz="2400" b="1" dirty="0">
                <a:solidFill>
                  <a:srgbClr val="C00000"/>
                </a:solidFill>
              </a:rPr>
              <a:t>However</a:t>
            </a:r>
            <a:r>
              <a:rPr lang="en-US" sz="2400" dirty="0">
                <a:solidFill>
                  <a:srgbClr val="C00000"/>
                </a:solidFill>
              </a:rPr>
              <a:t>, this is not translated into concrete proposals of what will be done within the NHI context to achieve this.</a:t>
            </a:r>
          </a:p>
          <a:p>
            <a:pPr fontAlgn="base"/>
            <a:r>
              <a:rPr lang="en-US" sz="2400" dirty="0"/>
              <a:t>Section 37(1) of the Bill refers to health promotion being managed as part of the contracting unit that manages primary health care services, and Section 57.4(1) considers the need for purchasing healthcare service benefits, including health promotion.</a:t>
            </a:r>
          </a:p>
          <a:p>
            <a:pPr fontAlgn="base"/>
            <a:r>
              <a:rPr lang="en-US" sz="2400" dirty="0"/>
              <a:t>The conceptualization of prevention and promotion is extremely narrow and may merely translate into education and information </a:t>
            </a:r>
            <a:r>
              <a:rPr lang="en-US" sz="2400" dirty="0" err="1"/>
              <a:t>programmes</a:t>
            </a:r>
            <a:r>
              <a:rPr lang="en-US" sz="2400" dirty="0"/>
              <a:t> that are not evidence-based and that most health promotion experts regard as a waste of time and resources</a:t>
            </a:r>
          </a:p>
        </p:txBody>
      </p:sp>
    </p:spTree>
    <p:extLst>
      <p:ext uri="{BB962C8B-B14F-4D97-AF65-F5344CB8AC3E}">
        <p14:creationId xmlns:p14="http://schemas.microsoft.com/office/powerpoint/2010/main" val="49445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marL="0" indent="0" fontAlgn="base">
              <a:buNone/>
            </a:pPr>
            <a:r>
              <a:rPr lang="en-US" sz="2400" dirty="0"/>
              <a:t>It is critical that health promotion within the NHI Fund is:- </a:t>
            </a:r>
          </a:p>
          <a:p>
            <a:pPr fontAlgn="base"/>
            <a:endParaRPr lang="en-US" sz="2400" dirty="0"/>
          </a:p>
          <a:p>
            <a:pPr lvl="1" fontAlgn="base"/>
            <a:r>
              <a:rPr lang="en-US" dirty="0"/>
              <a:t>1. Multi-sectoral </a:t>
            </a:r>
          </a:p>
          <a:p>
            <a:pPr lvl="1" fontAlgn="base"/>
            <a:r>
              <a:rPr lang="en-US" dirty="0"/>
              <a:t>2. Evidence-based and </a:t>
            </a:r>
          </a:p>
          <a:p>
            <a:pPr lvl="1" fontAlgn="base"/>
            <a:r>
              <a:rPr lang="en-US" dirty="0"/>
              <a:t>3. Adequately resourced in order to make a real difference</a:t>
            </a:r>
            <a:endParaRPr lang="en-US" dirty="0">
              <a:cs typeface="Arial"/>
            </a:endParaRPr>
          </a:p>
        </p:txBody>
      </p:sp>
    </p:spTree>
    <p:extLst>
      <p:ext uri="{BB962C8B-B14F-4D97-AF65-F5344CB8AC3E}">
        <p14:creationId xmlns:p14="http://schemas.microsoft.com/office/powerpoint/2010/main" val="411195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Outline</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fontAlgn="base"/>
            <a:r>
              <a:rPr lang="en-US" sz="2160" dirty="0">
                <a:cs typeface="Arial"/>
              </a:rPr>
              <a:t>Why NHI must have a clear focus on health promotion/prevention of illness</a:t>
            </a:r>
          </a:p>
          <a:p>
            <a:pPr fontAlgn="base"/>
            <a:r>
              <a:rPr lang="en-US" sz="2160" dirty="0">
                <a:cs typeface="Arial"/>
              </a:rPr>
              <a:t>Crisis of NCDs</a:t>
            </a:r>
          </a:p>
          <a:p>
            <a:pPr fontAlgn="base"/>
            <a:r>
              <a:rPr lang="en-US" sz="2160" dirty="0">
                <a:cs typeface="Arial"/>
              </a:rPr>
              <a:t>Focus on NCD risk factors</a:t>
            </a:r>
          </a:p>
          <a:p>
            <a:pPr fontAlgn="base"/>
            <a:r>
              <a:rPr lang="en-US" sz="2160" dirty="0">
                <a:cs typeface="Arial"/>
              </a:rPr>
              <a:t>Fewer people with NCDs would have reduced Covid-19 deaths</a:t>
            </a:r>
          </a:p>
          <a:p>
            <a:pPr fontAlgn="base"/>
            <a:r>
              <a:rPr lang="en-US" sz="2160" dirty="0">
                <a:cs typeface="Arial"/>
              </a:rPr>
              <a:t>Economic benefits of interventions for health services and the economy </a:t>
            </a:r>
          </a:p>
          <a:p>
            <a:pPr fontAlgn="base"/>
            <a:r>
              <a:rPr lang="en-US" sz="2160" dirty="0">
                <a:cs typeface="Arial"/>
              </a:rPr>
              <a:t>Health in all policies approach</a:t>
            </a:r>
          </a:p>
          <a:p>
            <a:pPr fontAlgn="base"/>
            <a:r>
              <a:rPr lang="en-US" sz="2160" dirty="0">
                <a:cs typeface="Arial"/>
              </a:rPr>
              <a:t>The NHI Bill and health promotion</a:t>
            </a:r>
          </a:p>
          <a:p>
            <a:pPr fontAlgn="base"/>
            <a:r>
              <a:rPr lang="en-US" sz="2160" dirty="0">
                <a:cs typeface="Arial"/>
              </a:rPr>
              <a:t>Proposals for revised legislation</a:t>
            </a:r>
          </a:p>
          <a:p>
            <a:pPr fontAlgn="base"/>
            <a:r>
              <a:rPr lang="en-US" sz="2160" dirty="0">
                <a:cs typeface="Arial"/>
              </a:rPr>
              <a:t>Example: NHI and health promotion in Thailand</a:t>
            </a:r>
          </a:p>
          <a:p>
            <a:pPr fontAlgn="base"/>
            <a:r>
              <a:rPr lang="en-US" sz="2160" dirty="0">
                <a:cs typeface="Arial"/>
              </a:rPr>
              <a:t>Conclusion</a:t>
            </a:r>
          </a:p>
        </p:txBody>
      </p:sp>
      <p:pic>
        <p:nvPicPr>
          <p:cNvPr id="5" name="Picture 4">
            <a:extLst>
              <a:ext uri="{FF2B5EF4-FFF2-40B4-BE49-F238E27FC236}">
                <a16:creationId xmlns:a16="http://schemas.microsoft.com/office/drawing/2014/main" id="{030CFDB0-3412-4C08-A2DE-5E3D7200BD69}"/>
              </a:ext>
            </a:extLst>
          </p:cNvPr>
          <p:cNvPicPr>
            <a:picLocks noChangeAspect="1"/>
          </p:cNvPicPr>
          <p:nvPr/>
        </p:nvPicPr>
        <p:blipFill>
          <a:blip r:embed="rId2"/>
          <a:stretch>
            <a:fillRect/>
          </a:stretch>
        </p:blipFill>
        <p:spPr>
          <a:xfrm>
            <a:off x="7338612" y="4313671"/>
            <a:ext cx="1612251" cy="1082911"/>
          </a:xfrm>
          <a:prstGeom prst="rect">
            <a:avLst/>
          </a:prstGeom>
        </p:spPr>
      </p:pic>
    </p:spTree>
    <p:extLst>
      <p:ext uri="{BB962C8B-B14F-4D97-AF65-F5344CB8AC3E}">
        <p14:creationId xmlns:p14="http://schemas.microsoft.com/office/powerpoint/2010/main" val="102966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a:xfrm>
            <a:off x="609600" y="999384"/>
            <a:ext cx="10972800" cy="518400"/>
          </a:xfrm>
        </p:spPr>
        <p:txBody>
          <a:bodyPr vert="horz" lIns="0" tIns="0" rIns="0" bIns="0" rtlCol="0" anchor="ctr">
            <a:noAutofit/>
          </a:bodyPr>
          <a:lstStyle/>
          <a:p>
            <a:r>
              <a:rPr lang="en-US" sz="3360" dirty="0"/>
              <a:t>Earlier </a:t>
            </a:r>
            <a:r>
              <a:rPr lang="en-US" sz="3360" dirty="0" err="1"/>
              <a:t>nhi</a:t>
            </a:r>
            <a:r>
              <a:rPr lang="en-US" sz="3360" dirty="0"/>
              <a:t> documentation - National Health Commission</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609600" y="1942765"/>
            <a:ext cx="10696061" cy="3656651"/>
          </a:xfrm>
          <a:ln>
            <a:solidFill>
              <a:schemeClr val="accent1"/>
            </a:solidFill>
          </a:ln>
        </p:spPr>
        <p:txBody>
          <a:bodyPr vert="horz" lIns="0" tIns="0" rIns="0" bIns="0" rtlCol="0" anchor="t">
            <a:noAutofit/>
          </a:bodyPr>
          <a:lstStyle/>
          <a:p>
            <a:pPr fontAlgn="base"/>
            <a:r>
              <a:rPr lang="en-US" sz="2000" dirty="0"/>
              <a:t>In 2017 the Department of Health circulated a document “NHI Implementation: Institutions, bodies and commissions that must be established” for public comment</a:t>
            </a:r>
          </a:p>
          <a:p>
            <a:pPr fontAlgn="base"/>
            <a:r>
              <a:rPr lang="en-US" sz="2000" dirty="0"/>
              <a:t>This document stated that “promoting health and preventing illness is central to NHI as well as to social and economic growth and development in South Africa”</a:t>
            </a:r>
          </a:p>
          <a:p>
            <a:pPr fontAlgn="base"/>
            <a:r>
              <a:rPr lang="en-US" sz="2000" dirty="0"/>
              <a:t>It further stated that a structure that would deal with determinants of health, including its social determinants, would be set up as part of NHI</a:t>
            </a:r>
          </a:p>
          <a:p>
            <a:pPr fontAlgn="base"/>
            <a:r>
              <a:rPr lang="en-US" sz="2000" dirty="0"/>
              <a:t>It was proposed that a National Health Commission (</a:t>
            </a:r>
            <a:r>
              <a:rPr lang="en-US" sz="2000" dirty="0" err="1"/>
              <a:t>NHCom</a:t>
            </a:r>
            <a:r>
              <a:rPr lang="en-US" sz="2000" dirty="0"/>
              <a:t>) would be established with the primary objective and purpose being to “address the social determinants of health through a multi-sectoral and development approach involving key government departments and non-state actors”</a:t>
            </a:r>
          </a:p>
          <a:p>
            <a:pPr fontAlgn="base"/>
            <a:r>
              <a:rPr lang="en-US" sz="2000" dirty="0"/>
              <a:t>This commission would “co-ordinate key sectors in implementing ‘a health in all policies’ and an all inclusive approach to the prevention and control of NCDs, including mental health”</a:t>
            </a:r>
            <a:endParaRPr lang="en-US" sz="2000" dirty="0">
              <a:cs typeface="Arial"/>
            </a:endParaRPr>
          </a:p>
        </p:txBody>
      </p:sp>
    </p:spTree>
    <p:extLst>
      <p:ext uri="{BB962C8B-B14F-4D97-AF65-F5344CB8AC3E}">
        <p14:creationId xmlns:p14="http://schemas.microsoft.com/office/powerpoint/2010/main" val="338670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What happened to this structure and this thinking?</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fontAlgn="base"/>
            <a:r>
              <a:rPr lang="en-US" sz="2400" dirty="0"/>
              <a:t>In later iterations of what the NHI would be comprised of and what it would do, particularly in the Bill published for comment, this proposal, which could be extremely important to reducing numbers needing health care, has completely disappeared.</a:t>
            </a:r>
          </a:p>
          <a:p>
            <a:pPr fontAlgn="base"/>
            <a:endParaRPr lang="en-US" sz="2400" dirty="0">
              <a:cs typeface="Arial"/>
            </a:endParaRPr>
          </a:p>
          <a:p>
            <a:pPr fontAlgn="base"/>
            <a:r>
              <a:rPr lang="en-US" sz="2400" dirty="0">
                <a:cs typeface="Arial"/>
              </a:rPr>
              <a:t>If not changed this omission may well prove the Achilles heel of the NHI</a:t>
            </a:r>
          </a:p>
        </p:txBody>
      </p:sp>
    </p:spTree>
    <p:extLst>
      <p:ext uri="{BB962C8B-B14F-4D97-AF65-F5344CB8AC3E}">
        <p14:creationId xmlns:p14="http://schemas.microsoft.com/office/powerpoint/2010/main" val="265873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Research for evidence based interventions</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fontAlgn="base"/>
            <a:r>
              <a:rPr lang="en-US" dirty="0"/>
              <a:t>To ensure that interventions are evidence-based and do not merely waste resources, far more </a:t>
            </a:r>
            <a:r>
              <a:rPr lang="en-US" u="sng" dirty="0"/>
              <a:t>research</a:t>
            </a:r>
            <a:r>
              <a:rPr lang="en-US" dirty="0"/>
              <a:t> on health promotion is required’</a:t>
            </a:r>
          </a:p>
          <a:p>
            <a:pPr fontAlgn="base"/>
            <a:endParaRPr lang="en-US" sz="1400" dirty="0"/>
          </a:p>
          <a:p>
            <a:pPr lvl="1" fontAlgn="base"/>
            <a:r>
              <a:rPr lang="en-US" dirty="0"/>
              <a:t>This needs to be fed into NHI structures so that resources are channeled into interventions that reduce the health care costs of the NHI fund</a:t>
            </a:r>
          </a:p>
          <a:p>
            <a:pPr lvl="1" fontAlgn="base"/>
            <a:r>
              <a:rPr lang="en-US" altLang="ko-KR" dirty="0">
                <a:solidFill>
                  <a:schemeClr val="tx1">
                    <a:lumMod val="50000"/>
                  </a:schemeClr>
                </a:solidFill>
                <a:cs typeface="Arial" pitchFamily="34" charset="0"/>
              </a:rPr>
              <a:t>Should be paid for from resources committed by the NHI Fund to the National Health Commission or a Health Promotion Foundation</a:t>
            </a:r>
            <a:endParaRPr lang="en-US" dirty="0"/>
          </a:p>
          <a:p>
            <a:pPr lvl="1" fontAlgn="base"/>
            <a:r>
              <a:rPr lang="en-US" dirty="0">
                <a:cs typeface="Arial"/>
              </a:rPr>
              <a:t>SAMRC would be more than keen to play a role in conducting research in collaboration with the NHI structures</a:t>
            </a:r>
          </a:p>
        </p:txBody>
      </p:sp>
    </p:spTree>
    <p:extLst>
      <p:ext uri="{BB962C8B-B14F-4D97-AF65-F5344CB8AC3E}">
        <p14:creationId xmlns:p14="http://schemas.microsoft.com/office/powerpoint/2010/main" val="378695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a:xfrm>
            <a:off x="609599" y="1053889"/>
            <a:ext cx="10972800" cy="518400"/>
          </a:xfrm>
        </p:spPr>
        <p:txBody>
          <a:bodyPr vert="horz" lIns="0" tIns="0" rIns="0" bIns="0" rtlCol="0" anchor="ctr">
            <a:noAutofit/>
          </a:bodyPr>
          <a:lstStyle/>
          <a:p>
            <a:r>
              <a:rPr lang="en-US" sz="3360" dirty="0"/>
              <a:t>Our specific proposals for the NHI to be included in the NHI legislation</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47969" y="2314504"/>
            <a:ext cx="10696061" cy="4287606"/>
          </a:xfrm>
        </p:spPr>
        <p:txBody>
          <a:bodyPr vert="horz" lIns="0" tIns="0" rIns="0" bIns="0" rtlCol="0" anchor="t">
            <a:noAutofit/>
          </a:bodyPr>
          <a:lstStyle/>
          <a:p>
            <a:pPr marL="0" indent="0" fontAlgn="base">
              <a:buNone/>
            </a:pPr>
            <a:r>
              <a:rPr lang="en-US" sz="2400" dirty="0"/>
              <a:t>• A percentage of the NHI fund, </a:t>
            </a:r>
            <a:r>
              <a:rPr lang="en-US" sz="2400" b="1" dirty="0"/>
              <a:t>minimum of 2%, </a:t>
            </a:r>
            <a:r>
              <a:rPr lang="en-US" sz="2400" dirty="0"/>
              <a:t>must be earmarked in the legislation for health promotion from the NHI fund. (See next slide for comparisons).</a:t>
            </a:r>
          </a:p>
          <a:p>
            <a:pPr marL="0" indent="0" fontAlgn="base">
              <a:buNone/>
            </a:pPr>
            <a:endParaRPr lang="en-US" sz="2400" dirty="0"/>
          </a:p>
          <a:p>
            <a:pPr marL="0" indent="0" fontAlgn="base">
              <a:buNone/>
            </a:pPr>
            <a:r>
              <a:rPr lang="en-US" sz="2400" dirty="0"/>
              <a:t>2% would translate into around R8billion, which would be a fair allocation for the amount of savings it </a:t>
            </a:r>
            <a:r>
              <a:rPr lang="en-US" sz="2400"/>
              <a:t>would bring. </a:t>
            </a:r>
            <a:endParaRPr lang="en-US" sz="2400" dirty="0"/>
          </a:p>
          <a:p>
            <a:pPr marL="0" indent="0" fontAlgn="base">
              <a:buNone/>
            </a:pPr>
            <a:endParaRPr lang="en-US" sz="2400" dirty="0"/>
          </a:p>
          <a:p>
            <a:pPr marL="0" indent="0" fontAlgn="base">
              <a:buNone/>
            </a:pPr>
            <a:r>
              <a:rPr lang="en-US" sz="2400" dirty="0"/>
              <a:t>• A multi-sectoral structure such as a National Health Commission or National Health Promotion Foundation must be established as part of the NHI, and </a:t>
            </a:r>
            <a:r>
              <a:rPr lang="en-US" sz="2400" b="1" dirty="0"/>
              <a:t>funded by the NHI Fund, </a:t>
            </a:r>
            <a:r>
              <a:rPr lang="en-US" sz="2400" dirty="0"/>
              <a:t>to promote health and ensure that fewer people require curative health care.</a:t>
            </a:r>
          </a:p>
          <a:p>
            <a:pPr marL="0" indent="0" fontAlgn="base">
              <a:buNone/>
            </a:pPr>
            <a:endParaRPr lang="en-US" sz="2400" dirty="0">
              <a:cs typeface="Arial"/>
            </a:endParaRPr>
          </a:p>
          <a:p>
            <a:pPr marL="0" indent="0" fontAlgn="base">
              <a:buNone/>
            </a:pPr>
            <a:endParaRPr lang="en-US" sz="2400" dirty="0">
              <a:cs typeface="Arial"/>
            </a:endParaRPr>
          </a:p>
        </p:txBody>
      </p:sp>
    </p:spTree>
    <p:extLst>
      <p:ext uri="{BB962C8B-B14F-4D97-AF65-F5344CB8AC3E}">
        <p14:creationId xmlns:p14="http://schemas.microsoft.com/office/powerpoint/2010/main" val="25467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65A7-E72A-40F5-80EF-29EA1B4A4493}"/>
              </a:ext>
            </a:extLst>
          </p:cNvPr>
          <p:cNvSpPr>
            <a:spLocks noGrp="1"/>
          </p:cNvSpPr>
          <p:nvPr>
            <p:ph type="title"/>
          </p:nvPr>
        </p:nvSpPr>
        <p:spPr/>
        <p:txBody>
          <a:bodyPr>
            <a:normAutofit fontScale="90000"/>
          </a:bodyPr>
          <a:lstStyle/>
          <a:p>
            <a:endParaRPr lang="en-ZA"/>
          </a:p>
        </p:txBody>
      </p:sp>
      <p:sp>
        <p:nvSpPr>
          <p:cNvPr id="3" name="Content Placeholder 2">
            <a:extLst>
              <a:ext uri="{FF2B5EF4-FFF2-40B4-BE49-F238E27FC236}">
                <a16:creationId xmlns:a16="http://schemas.microsoft.com/office/drawing/2014/main" id="{7360877F-6F20-4555-BE8C-E712D951369B}"/>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56C0C9FD-CBDA-4FD9-B09D-14237A775E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1" y="432262"/>
            <a:ext cx="10762211" cy="5168438"/>
          </a:xfrm>
          <a:prstGeom prst="rect">
            <a:avLst/>
          </a:prstGeom>
          <a:noFill/>
          <a:ln>
            <a:noFill/>
          </a:ln>
        </p:spPr>
      </p:pic>
    </p:spTree>
    <p:extLst>
      <p:ext uri="{BB962C8B-B14F-4D97-AF65-F5344CB8AC3E}">
        <p14:creationId xmlns:p14="http://schemas.microsoft.com/office/powerpoint/2010/main" val="116851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8CC1-2870-4AED-AEF2-301F09E06C43}"/>
              </a:ext>
            </a:extLst>
          </p:cNvPr>
          <p:cNvSpPr>
            <a:spLocks noGrp="1"/>
          </p:cNvSpPr>
          <p:nvPr>
            <p:ph type="title"/>
          </p:nvPr>
        </p:nvSpPr>
        <p:spPr>
          <a:xfrm>
            <a:off x="609600" y="0"/>
            <a:ext cx="11264348" cy="980661"/>
          </a:xfrm>
        </p:spPr>
        <p:txBody>
          <a:bodyPr>
            <a:normAutofit/>
          </a:bodyPr>
          <a:lstStyle/>
          <a:p>
            <a:r>
              <a:rPr lang="en-US" sz="3200" dirty="0"/>
              <a:t>Research the key to effective interventions</a:t>
            </a:r>
          </a:p>
        </p:txBody>
      </p:sp>
      <p:sp>
        <p:nvSpPr>
          <p:cNvPr id="4" name="Content Placeholder 3">
            <a:extLst>
              <a:ext uri="{FF2B5EF4-FFF2-40B4-BE49-F238E27FC236}">
                <a16:creationId xmlns:a16="http://schemas.microsoft.com/office/drawing/2014/main" id="{23AC2F75-0999-46B1-83A8-A459A3B3F56A}"/>
              </a:ext>
            </a:extLst>
          </p:cNvPr>
          <p:cNvSpPr txBox="1">
            <a:spLocks noGrp="1"/>
          </p:cNvSpPr>
          <p:nvPr>
            <p:ph idx="1"/>
          </p:nvPr>
        </p:nvSpPr>
        <p:spPr>
          <a:xfrm>
            <a:off x="609600" y="980661"/>
            <a:ext cx="10972800" cy="3853363"/>
          </a:xfrm>
          <a:prstGeom prst="rect">
            <a:avLst/>
          </a:prstGeom>
          <a:solidFill>
            <a:schemeClr val="accent6">
              <a:lumMod val="20000"/>
              <a:lumOff val="80000"/>
            </a:schemeClr>
          </a:solidFill>
          <a:ln>
            <a:solidFill>
              <a:schemeClr val="accent1"/>
            </a:solidFill>
          </a:ln>
        </p:spPr>
        <p:txBody>
          <a:bodyPr wrap="square" rtlCol="0">
            <a:spAutoFit/>
          </a:bodyPr>
          <a:lstStyle/>
          <a:p>
            <a:pPr marL="0" indent="0">
              <a:buNone/>
            </a:pPr>
            <a:endParaRPr lang="en-US" altLang="ko-KR" sz="1800" dirty="0">
              <a:solidFill>
                <a:schemeClr val="tx1">
                  <a:lumMod val="50000"/>
                </a:schemeClr>
              </a:solidFill>
              <a:cs typeface="Arial" pitchFamily="34" charset="0"/>
            </a:endParaRPr>
          </a:p>
          <a:p>
            <a:pPr marL="0" indent="0">
              <a:buNone/>
            </a:pPr>
            <a:r>
              <a:rPr lang="en-US" altLang="ko-KR" sz="1800" b="1" dirty="0">
                <a:solidFill>
                  <a:schemeClr val="tx1">
                    <a:lumMod val="50000"/>
                  </a:schemeClr>
                </a:solidFill>
                <a:cs typeface="Arial" pitchFamily="34" charset="0"/>
              </a:rPr>
              <a:t>Research concerns that need to be addressed include:</a:t>
            </a:r>
          </a:p>
          <a:p>
            <a:pPr marL="171450" indent="-171450">
              <a:buFont typeface="Arial" panose="020B0604020202020204" pitchFamily="34" charset="0"/>
              <a:buChar char="•"/>
            </a:pPr>
            <a:r>
              <a:rPr lang="en-ZA" altLang="ko-KR" sz="1800" dirty="0">
                <a:solidFill>
                  <a:schemeClr val="tx1">
                    <a:lumMod val="50000"/>
                  </a:schemeClr>
                </a:solidFill>
                <a:cs typeface="Arial" pitchFamily="34" charset="0"/>
              </a:rPr>
              <a:t>What health promotion works globally and can this be extrapolated to South Africa? If not, why not and what would work instead?</a:t>
            </a:r>
          </a:p>
          <a:p>
            <a:pPr marL="171450" indent="-171450">
              <a:buFont typeface="Arial" panose="020B0604020202020204" pitchFamily="34" charset="0"/>
              <a:buChar char="•"/>
            </a:pPr>
            <a:r>
              <a:rPr lang="en-ZA" altLang="ko-KR" sz="1800" dirty="0">
                <a:solidFill>
                  <a:schemeClr val="tx1">
                    <a:lumMod val="50000"/>
                  </a:schemeClr>
                </a:solidFill>
                <a:cs typeface="Arial" pitchFamily="34" charset="0"/>
              </a:rPr>
              <a:t>What are the “best buys” for health promotion in South Africa? [The WHO “best buys” for prevention of NCDs are not based on studies that have been done in LMICs. Mainly the research studies have been done in more developed countries and extrapolated as if they apply equally to LMICs. Other studies have pointed to the poor evidence available even for what are commonly considered good health promotion interventions]</a:t>
            </a:r>
          </a:p>
          <a:p>
            <a:pPr marL="171450" indent="-171450">
              <a:buFont typeface="Arial" panose="020B0604020202020204" pitchFamily="34" charset="0"/>
              <a:buChar char="•"/>
            </a:pPr>
            <a:r>
              <a:rPr lang="en-ZA" altLang="ko-KR" sz="1800" dirty="0">
                <a:solidFill>
                  <a:schemeClr val="tx1">
                    <a:lumMod val="50000"/>
                  </a:schemeClr>
                </a:solidFill>
                <a:cs typeface="Arial" pitchFamily="34" charset="0"/>
              </a:rPr>
              <a:t>What health promotion innovations could be introduced in South Africa that have not been tried elsewhere in the world?</a:t>
            </a:r>
          </a:p>
          <a:p>
            <a:pPr marL="171450" indent="-171450">
              <a:buFont typeface="Arial" panose="020B0604020202020204" pitchFamily="34" charset="0"/>
              <a:buChar char="•"/>
            </a:pPr>
            <a:r>
              <a:rPr lang="en-ZA" altLang="ko-KR" sz="1800" dirty="0">
                <a:solidFill>
                  <a:schemeClr val="tx1">
                    <a:lumMod val="50000"/>
                  </a:schemeClr>
                </a:solidFill>
                <a:cs typeface="Arial" pitchFamily="34" charset="0"/>
              </a:rPr>
              <a:t>Demonstration projects with thorough evaluation of what works and why.</a:t>
            </a:r>
          </a:p>
          <a:p>
            <a:pPr marL="171450" indent="-171450">
              <a:buFont typeface="Arial" panose="020B0604020202020204" pitchFamily="34" charset="0"/>
              <a:buChar char="•"/>
            </a:pPr>
            <a:r>
              <a:rPr lang="en-ZA" altLang="ko-KR" sz="1800" dirty="0">
                <a:solidFill>
                  <a:schemeClr val="tx1">
                    <a:lumMod val="50000"/>
                  </a:schemeClr>
                </a:solidFill>
                <a:cs typeface="Arial" pitchFamily="34" charset="0"/>
              </a:rPr>
              <a:t>Health promotion initiatives that are introduced must be thoroughly evaluated for both health and cost benefits.</a:t>
            </a:r>
            <a:endParaRPr lang="ko-KR" altLang="en-US" sz="1800" dirty="0">
              <a:solidFill>
                <a:schemeClr val="tx1">
                  <a:lumMod val="50000"/>
                </a:schemeClr>
              </a:solidFill>
              <a:cs typeface="Arial" pitchFamily="34" charset="0"/>
            </a:endParaRPr>
          </a:p>
        </p:txBody>
      </p:sp>
    </p:spTree>
    <p:extLst>
      <p:ext uri="{BB962C8B-B14F-4D97-AF65-F5344CB8AC3E}">
        <p14:creationId xmlns:p14="http://schemas.microsoft.com/office/powerpoint/2010/main" val="267782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849D-2F9A-45BE-98DA-B99C7167D84A}"/>
              </a:ext>
            </a:extLst>
          </p:cNvPr>
          <p:cNvSpPr>
            <a:spLocks noGrp="1"/>
          </p:cNvSpPr>
          <p:nvPr>
            <p:ph type="title"/>
          </p:nvPr>
        </p:nvSpPr>
        <p:spPr/>
        <p:txBody>
          <a:bodyPr>
            <a:normAutofit fontScale="90000"/>
          </a:bodyPr>
          <a:lstStyle/>
          <a:p>
            <a:r>
              <a:rPr lang="en-ZA" dirty="0"/>
              <a:t>NHI and health promotion in Thailand</a:t>
            </a:r>
          </a:p>
        </p:txBody>
      </p:sp>
      <p:sp>
        <p:nvSpPr>
          <p:cNvPr id="3" name="Content Placeholder 2">
            <a:extLst>
              <a:ext uri="{FF2B5EF4-FFF2-40B4-BE49-F238E27FC236}">
                <a16:creationId xmlns:a16="http://schemas.microsoft.com/office/drawing/2014/main" id="{56B4EC01-AED1-4A02-8D3E-3A5CA024515B}"/>
              </a:ext>
            </a:extLst>
          </p:cNvPr>
          <p:cNvSpPr>
            <a:spLocks noGrp="1"/>
          </p:cNvSpPr>
          <p:nvPr>
            <p:ph idx="1"/>
          </p:nvPr>
        </p:nvSpPr>
        <p:spPr/>
        <p:txBody>
          <a:bodyPr/>
          <a:lstStyle/>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When Thailand started their NHI, they simultaneously established Thai-Health to focus on promotion and prevention issues.  This has contributed significantly to the success of their NHI</a:t>
            </a:r>
          </a:p>
          <a:p>
            <a:endParaRPr lang="en-Z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Its focus is on the major NCD risk factors, i.e. tobacco, alcohol, physical activity and diet. However, where poverty, for example, is considered to be impeding people’s ability to eat healthy foods, the structure allows them to involve Ministries that can assist, for example the Ministries of Treasury, Agriculture and Trade and Industry.</a:t>
            </a:r>
          </a:p>
          <a:p>
            <a:pPr marL="0" indent="0">
              <a:buNone/>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5058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8225-8A83-469E-833B-B65CA0A2A303}"/>
              </a:ext>
            </a:extLst>
          </p:cNvPr>
          <p:cNvSpPr>
            <a:spLocks noGrp="1"/>
          </p:cNvSpPr>
          <p:nvPr>
            <p:ph type="title"/>
          </p:nvPr>
        </p:nvSpPr>
        <p:spPr/>
        <p:txBody>
          <a:bodyPr>
            <a:normAutofit fontScale="90000"/>
          </a:bodyPr>
          <a:lstStyle/>
          <a:p>
            <a:r>
              <a:rPr lang="en-ZA"/>
              <a:t>Thailand health improvement</a:t>
            </a:r>
            <a:endParaRPr lang="en-ZA" dirty="0"/>
          </a:p>
        </p:txBody>
      </p:sp>
      <p:sp>
        <p:nvSpPr>
          <p:cNvPr id="3" name="Content Placeholder 2">
            <a:extLst>
              <a:ext uri="{FF2B5EF4-FFF2-40B4-BE49-F238E27FC236}">
                <a16:creationId xmlns:a16="http://schemas.microsoft.com/office/drawing/2014/main" id="{F745E833-D19C-42F0-8709-55DDD4734570}"/>
              </a:ext>
            </a:extLst>
          </p:cNvPr>
          <p:cNvSpPr>
            <a:spLocks noGrp="1"/>
          </p:cNvSpPr>
          <p:nvPr>
            <p:ph idx="1"/>
          </p:nvPr>
        </p:nvSpPr>
        <p:spPr>
          <a:xfrm>
            <a:off x="609600" y="2137557"/>
            <a:ext cx="10972800" cy="3974400"/>
          </a:xfrm>
        </p:spPr>
        <p:txBody>
          <a:bodyPr>
            <a:noAutofit/>
          </a:bodyPr>
          <a:lstStyle/>
          <a:p>
            <a:r>
              <a:rPr lang="en-ZA" sz="2400" dirty="0">
                <a:effectLst/>
                <a:ea typeface="Calibri" panose="020F0502020204030204" pitchFamily="34" charset="0"/>
                <a:cs typeface="Times New Roman" panose="02020603050405020304" pitchFamily="18" charset="0"/>
              </a:rPr>
              <a:t>For a population of around 69 million, the amount allocated to the Foundation is around US$120 million (R1.8 billion). This translates to a per capita expenditure of around $1.7 (R25) per annum</a:t>
            </a:r>
          </a:p>
          <a:p>
            <a:r>
              <a:rPr lang="en-ZA" sz="2400" dirty="0">
                <a:effectLst/>
                <a:ea typeface="Calibri" panose="020F0502020204030204" pitchFamily="34" charset="0"/>
                <a:cs typeface="Times New Roman" panose="02020603050405020304" pitchFamily="18" charset="0"/>
              </a:rPr>
              <a:t>Using the resources allocated, Thai- Health managed to </a:t>
            </a:r>
          </a:p>
          <a:p>
            <a:pPr lvl="1"/>
            <a:r>
              <a:rPr lang="en-ZA" sz="2000" dirty="0">
                <a:solidFill>
                  <a:srgbClr val="C00000"/>
                </a:solidFill>
                <a:effectLst/>
                <a:ea typeface="Calibri" panose="020F0502020204030204" pitchFamily="34" charset="0"/>
                <a:cs typeface="Times New Roman" panose="02020603050405020304" pitchFamily="18" charset="0"/>
              </a:rPr>
              <a:t>reduce tobacco smoking from 22.5% of the population in 2001 to 18.2% in 2014</a:t>
            </a:r>
          </a:p>
          <a:p>
            <a:pPr lvl="1"/>
            <a:r>
              <a:rPr lang="en-ZA" sz="2000" dirty="0">
                <a:solidFill>
                  <a:srgbClr val="C00000"/>
                </a:solidFill>
                <a:ea typeface="Calibri" panose="020F0502020204030204" pitchFamily="34" charset="0"/>
                <a:cs typeface="Times New Roman" panose="02020603050405020304" pitchFamily="18" charset="0"/>
              </a:rPr>
              <a:t>reduce</a:t>
            </a:r>
            <a:r>
              <a:rPr lang="en-ZA" sz="2000" dirty="0">
                <a:solidFill>
                  <a:srgbClr val="C00000"/>
                </a:solidFill>
                <a:effectLst/>
                <a:ea typeface="Calibri" panose="020F0502020204030204" pitchFamily="34" charset="0"/>
                <a:cs typeface="Times New Roman" panose="02020603050405020304" pitchFamily="18" charset="0"/>
              </a:rPr>
              <a:t> the annual per capita alcohol consumption from 8.1 litres in 2005 to 6.9 litres in 2014</a:t>
            </a:r>
          </a:p>
          <a:p>
            <a:pPr lvl="1"/>
            <a:r>
              <a:rPr lang="en-ZA" sz="2000" dirty="0">
                <a:solidFill>
                  <a:srgbClr val="C00000"/>
                </a:solidFill>
                <a:effectLst/>
                <a:ea typeface="Calibri" panose="020F0502020204030204" pitchFamily="34" charset="0"/>
                <a:cs typeface="Times New Roman" panose="02020603050405020304" pitchFamily="18" charset="0"/>
              </a:rPr>
              <a:t>contribute to th</a:t>
            </a:r>
            <a:r>
              <a:rPr lang="en-ZA" sz="2000" dirty="0">
                <a:solidFill>
                  <a:srgbClr val="C00000"/>
                </a:solidFill>
                <a:ea typeface="Calibri" panose="020F0502020204030204" pitchFamily="34" charset="0"/>
                <a:cs typeface="Times New Roman" panose="02020603050405020304" pitchFamily="18" charset="0"/>
              </a:rPr>
              <a:t>e</a:t>
            </a:r>
            <a:r>
              <a:rPr lang="en-US" sz="2000" b="0" i="0" u="none" strike="noStrike" baseline="0" dirty="0">
                <a:solidFill>
                  <a:srgbClr val="C00000"/>
                </a:solidFill>
                <a:latin typeface="MinionPro-Regular"/>
              </a:rPr>
              <a:t> reduction in traffic accidents by 31% and road injury deaths by 10%</a:t>
            </a:r>
          </a:p>
          <a:p>
            <a:pPr lvl="1"/>
            <a:r>
              <a:rPr lang="en-US" sz="2000" b="0" i="0" u="none" strike="noStrike" baseline="0" dirty="0">
                <a:solidFill>
                  <a:srgbClr val="C00000"/>
                </a:solidFill>
                <a:latin typeface="MinionPro-Regular"/>
              </a:rPr>
              <a:t>between 2004 and 2009</a:t>
            </a:r>
            <a:endParaRPr lang="en-ZA" sz="2000" dirty="0">
              <a:solidFill>
                <a:srgbClr val="C00000"/>
              </a:solidFill>
              <a:effectLst/>
              <a:ea typeface="Calibri" panose="020F0502020204030204" pitchFamily="34" charset="0"/>
              <a:cs typeface="Times New Roman" panose="02020603050405020304" pitchFamily="18" charset="0"/>
            </a:endParaRPr>
          </a:p>
          <a:p>
            <a:pPr lvl="1"/>
            <a:r>
              <a:rPr lang="en-ZA" sz="2000" dirty="0">
                <a:solidFill>
                  <a:srgbClr val="C00000"/>
                </a:solidFill>
                <a:effectLst/>
                <a:ea typeface="Calibri" panose="020F0502020204030204" pitchFamily="34" charset="0"/>
                <a:cs typeface="Times New Roman" panose="02020603050405020304" pitchFamily="18" charset="0"/>
              </a:rPr>
              <a:t>increase the percentage of the adult population doing at least 150 minutes of moderate intensity exercise or 75 minute intensive exercise per week from 66.3% in 2012 to 72.9% in 2017</a:t>
            </a:r>
            <a:endParaRPr lang="en-ZA" sz="2000" dirty="0">
              <a:solidFill>
                <a:srgbClr val="C00000"/>
              </a:solidFill>
            </a:endParaRPr>
          </a:p>
        </p:txBody>
      </p:sp>
      <p:pic>
        <p:nvPicPr>
          <p:cNvPr id="5" name="Picture 4">
            <a:extLst>
              <a:ext uri="{FF2B5EF4-FFF2-40B4-BE49-F238E27FC236}">
                <a16:creationId xmlns:a16="http://schemas.microsoft.com/office/drawing/2014/main" id="{36613624-E1FF-4CA0-B0D3-84E3D199E308}"/>
              </a:ext>
            </a:extLst>
          </p:cNvPr>
          <p:cNvPicPr>
            <a:picLocks noChangeAspect="1"/>
          </p:cNvPicPr>
          <p:nvPr/>
        </p:nvPicPr>
        <p:blipFill>
          <a:blip r:embed="rId2"/>
          <a:stretch>
            <a:fillRect/>
          </a:stretch>
        </p:blipFill>
        <p:spPr>
          <a:xfrm>
            <a:off x="8941453" y="580833"/>
            <a:ext cx="2640947" cy="1333548"/>
          </a:xfrm>
          <a:prstGeom prst="rect">
            <a:avLst/>
          </a:prstGeom>
        </p:spPr>
      </p:pic>
    </p:spTree>
    <p:extLst>
      <p:ext uri="{BB962C8B-B14F-4D97-AF65-F5344CB8AC3E}">
        <p14:creationId xmlns:p14="http://schemas.microsoft.com/office/powerpoint/2010/main" val="171934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421643-276E-4CD8-95C5-26BFDF594426}"/>
              </a:ext>
            </a:extLst>
          </p:cNvPr>
          <p:cNvPicPr>
            <a:picLocks noChangeAspect="1"/>
          </p:cNvPicPr>
          <p:nvPr/>
        </p:nvPicPr>
        <p:blipFill>
          <a:blip r:embed="rId2"/>
          <a:stretch>
            <a:fillRect/>
          </a:stretch>
        </p:blipFill>
        <p:spPr>
          <a:xfrm>
            <a:off x="796666" y="622894"/>
            <a:ext cx="3901891" cy="6135743"/>
          </a:xfrm>
          <a:prstGeom prst="rect">
            <a:avLst/>
          </a:prstGeom>
          <a:ln>
            <a:solidFill>
              <a:schemeClr val="tx1">
                <a:lumMod val="50000"/>
              </a:schemeClr>
            </a:solidFill>
          </a:ln>
        </p:spPr>
      </p:pic>
      <p:pic>
        <p:nvPicPr>
          <p:cNvPr id="5" name="Picture 4">
            <a:extLst>
              <a:ext uri="{FF2B5EF4-FFF2-40B4-BE49-F238E27FC236}">
                <a16:creationId xmlns:a16="http://schemas.microsoft.com/office/drawing/2014/main" id="{506C04B1-9A54-46DE-9089-6556630B0422}"/>
              </a:ext>
            </a:extLst>
          </p:cNvPr>
          <p:cNvPicPr>
            <a:picLocks noChangeAspect="1"/>
          </p:cNvPicPr>
          <p:nvPr/>
        </p:nvPicPr>
        <p:blipFill>
          <a:blip r:embed="rId3"/>
          <a:stretch>
            <a:fillRect/>
          </a:stretch>
        </p:blipFill>
        <p:spPr>
          <a:xfrm>
            <a:off x="5613010" y="583294"/>
            <a:ext cx="3901891" cy="6214944"/>
          </a:xfrm>
          <a:prstGeom prst="rect">
            <a:avLst/>
          </a:prstGeom>
          <a:ln>
            <a:solidFill>
              <a:schemeClr val="tx1">
                <a:lumMod val="50000"/>
              </a:schemeClr>
            </a:solidFill>
          </a:ln>
        </p:spPr>
      </p:pic>
    </p:spTree>
    <p:extLst>
      <p:ext uri="{BB962C8B-B14F-4D97-AF65-F5344CB8AC3E}">
        <p14:creationId xmlns:p14="http://schemas.microsoft.com/office/powerpoint/2010/main" val="424592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F247-5CDB-4C26-8A27-180439D0181B}"/>
              </a:ext>
            </a:extLst>
          </p:cNvPr>
          <p:cNvSpPr>
            <a:spLocks noGrp="1"/>
          </p:cNvSpPr>
          <p:nvPr>
            <p:ph type="title"/>
          </p:nvPr>
        </p:nvSpPr>
        <p:spPr>
          <a:xfrm>
            <a:off x="609600" y="784079"/>
            <a:ext cx="10972800" cy="518400"/>
          </a:xfrm>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1389DB32-277F-4AF7-888B-0FC41EBD380E}"/>
              </a:ext>
            </a:extLst>
          </p:cNvPr>
          <p:cNvSpPr>
            <a:spLocks noGrp="1"/>
          </p:cNvSpPr>
          <p:nvPr>
            <p:ph idx="1"/>
          </p:nvPr>
        </p:nvSpPr>
        <p:spPr>
          <a:ln>
            <a:solidFill>
              <a:schemeClr val="accent1"/>
            </a:solidFill>
          </a:ln>
        </p:spPr>
        <p:txBody>
          <a:bodyPr>
            <a:normAutofit fontScale="92500" lnSpcReduction="10000"/>
          </a:bodyPr>
          <a:lstStyle/>
          <a:p>
            <a:r>
              <a:rPr lang="en-US" dirty="0"/>
              <a:t>NHI legislation (and SA) can:</a:t>
            </a:r>
          </a:p>
          <a:p>
            <a:pPr lvl="1"/>
            <a:r>
              <a:rPr lang="en-US" dirty="0"/>
              <a:t> </a:t>
            </a:r>
            <a:r>
              <a:rPr lang="en-US" u="sng" dirty="0"/>
              <a:t>EITHER</a:t>
            </a:r>
            <a:r>
              <a:rPr lang="en-US" dirty="0"/>
              <a:t> plan to care for more and more ill people over the next few years as the numbers needing care increases beyond population growth - and in all likelihood fail to be able to provide the resources needed </a:t>
            </a:r>
          </a:p>
          <a:p>
            <a:pPr lvl="1"/>
            <a:r>
              <a:rPr lang="en-US" u="sng" dirty="0"/>
              <a:t>OR</a:t>
            </a:r>
            <a:r>
              <a:rPr lang="en-US" dirty="0"/>
              <a:t> it can put significant focus and resources into promotion of health and the prevention of illness and thereby make the NHI sustainable in the longer term. </a:t>
            </a:r>
          </a:p>
          <a:p>
            <a:pPr lvl="1"/>
            <a:endParaRPr lang="en-US" dirty="0"/>
          </a:p>
          <a:p>
            <a:r>
              <a:rPr lang="en-US" dirty="0"/>
              <a:t>In particular the NHI legislation must:-</a:t>
            </a:r>
          </a:p>
          <a:p>
            <a:pPr marL="914400" lvl="1" indent="-457200">
              <a:buAutoNum type="arabicParenR"/>
            </a:pPr>
            <a:r>
              <a:rPr lang="en-US" dirty="0">
                <a:solidFill>
                  <a:srgbClr val="FF0000"/>
                </a:solidFill>
              </a:rPr>
              <a:t>Establish a National Health Commission (NHC) or Health Promotion Foundation (HPF) as part of its structures</a:t>
            </a:r>
          </a:p>
          <a:p>
            <a:pPr marL="914400" lvl="1" indent="-457200">
              <a:buAutoNum type="arabicParenR"/>
            </a:pPr>
            <a:r>
              <a:rPr lang="en-US" dirty="0">
                <a:solidFill>
                  <a:srgbClr val="FF0000"/>
                </a:solidFill>
              </a:rPr>
              <a:t>Legislate that at least 2% of the NHI fund must be dedicated to health promotion/prevention activities (probably through the MHC/HPF)</a:t>
            </a:r>
          </a:p>
          <a:p>
            <a:pPr lvl="1"/>
            <a:endParaRPr lang="en-US" dirty="0"/>
          </a:p>
        </p:txBody>
      </p:sp>
    </p:spTree>
    <p:extLst>
      <p:ext uri="{BB962C8B-B14F-4D97-AF65-F5344CB8AC3E}">
        <p14:creationId xmlns:p14="http://schemas.microsoft.com/office/powerpoint/2010/main" val="57935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0CF3-A139-4752-9469-964561A8F7F1}"/>
              </a:ext>
            </a:extLst>
          </p:cNvPr>
          <p:cNvSpPr>
            <a:spLocks noGrp="1"/>
          </p:cNvSpPr>
          <p:nvPr>
            <p:ph type="title"/>
          </p:nvPr>
        </p:nvSpPr>
        <p:spPr>
          <a:xfrm>
            <a:off x="609600" y="846721"/>
            <a:ext cx="10972800" cy="706950"/>
          </a:xfrm>
        </p:spPr>
        <p:txBody>
          <a:bodyPr>
            <a:normAutofit/>
          </a:bodyPr>
          <a:lstStyle/>
          <a:p>
            <a:r>
              <a:rPr lang="en-ZA" dirty="0"/>
              <a:t>NHI </a:t>
            </a:r>
            <a:r>
              <a:rPr lang="en-ZA" dirty="0">
                <a:solidFill>
                  <a:schemeClr val="accent2">
                    <a:lumMod val="75000"/>
                  </a:schemeClr>
                </a:solidFill>
              </a:rPr>
              <a:t>must</a:t>
            </a:r>
            <a:r>
              <a:rPr lang="en-ZA" dirty="0"/>
              <a:t> include health promotion </a:t>
            </a:r>
          </a:p>
        </p:txBody>
      </p:sp>
      <p:sp>
        <p:nvSpPr>
          <p:cNvPr id="3" name="Content Placeholder 2">
            <a:extLst>
              <a:ext uri="{FF2B5EF4-FFF2-40B4-BE49-F238E27FC236}">
                <a16:creationId xmlns:a16="http://schemas.microsoft.com/office/drawing/2014/main" id="{5143A3DC-E88A-4F1B-AD50-302BA790B605}"/>
              </a:ext>
            </a:extLst>
          </p:cNvPr>
          <p:cNvSpPr>
            <a:spLocks noGrp="1"/>
          </p:cNvSpPr>
          <p:nvPr>
            <p:ph idx="1"/>
          </p:nvPr>
        </p:nvSpPr>
        <p:spPr>
          <a:xfrm>
            <a:off x="609600" y="1820052"/>
            <a:ext cx="10972800" cy="3735469"/>
          </a:xfrm>
        </p:spPr>
        <p:txBody>
          <a:bodyPr>
            <a:normAutofit fontScale="92500" lnSpcReduction="10000"/>
          </a:bodyPr>
          <a:lstStyle/>
          <a:p>
            <a:r>
              <a:rPr lang="en-US" dirty="0"/>
              <a:t>NHI will to a very large extent flourish or flounder on whether the numbers of people that will require health care can be kept to numbers where it is possible to provide good quality care to all that need it</a:t>
            </a:r>
          </a:p>
          <a:p>
            <a:r>
              <a:rPr lang="en-US" u="sng" dirty="0"/>
              <a:t>Simple fact</a:t>
            </a:r>
            <a:r>
              <a:rPr lang="en-US" dirty="0"/>
              <a:t>: “the more people that require care, and particularly care for chronic conditions, the more strain there will be on the NHI fund”</a:t>
            </a:r>
          </a:p>
          <a:p>
            <a:pPr lvl="1"/>
            <a:r>
              <a:rPr lang="en-US" dirty="0">
                <a:solidFill>
                  <a:srgbClr val="00B050"/>
                </a:solidFill>
              </a:rPr>
              <a:t>Keeping numbers of people needing health care down is thus central to the survival of the NHI fund/sustainability of NHI</a:t>
            </a:r>
          </a:p>
          <a:p>
            <a:r>
              <a:rPr lang="en-US" dirty="0"/>
              <a:t>Current health trends show increases in a range of critical diseases and their risk factors, and these must be urgently reversed, or at least substantially reduced, to give NHI a real fighting chance</a:t>
            </a:r>
          </a:p>
        </p:txBody>
      </p:sp>
    </p:spTree>
    <p:extLst>
      <p:ext uri="{BB962C8B-B14F-4D97-AF65-F5344CB8AC3E}">
        <p14:creationId xmlns:p14="http://schemas.microsoft.com/office/powerpoint/2010/main" val="195689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a:xfrm>
            <a:off x="609600" y="846719"/>
            <a:ext cx="10972800" cy="673855"/>
          </a:xfrm>
        </p:spPr>
        <p:txBody>
          <a:bodyPr vert="horz" lIns="0" tIns="0" rIns="0" bIns="0" rtlCol="0" anchor="ctr">
            <a:noAutofit/>
          </a:bodyPr>
          <a:lstStyle/>
          <a:p>
            <a:r>
              <a:rPr lang="en-US" sz="3360" dirty="0"/>
              <a:t>NHI must invest in health promotion</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47969" y="2168796"/>
            <a:ext cx="10696061" cy="4464136"/>
          </a:xfrm>
        </p:spPr>
        <p:txBody>
          <a:bodyPr vert="horz" lIns="0" tIns="0" rIns="0" bIns="0" rtlCol="0" anchor="t">
            <a:noAutofit/>
          </a:bodyPr>
          <a:lstStyle/>
          <a:p>
            <a:pPr fontAlgn="base"/>
            <a:r>
              <a:rPr lang="en-US" sz="2400" dirty="0"/>
              <a:t>It  IS possible to prevent illness through evidence-based and cost-effective interventions </a:t>
            </a:r>
          </a:p>
          <a:p>
            <a:pPr fontAlgn="base"/>
            <a:endParaRPr lang="en-US" sz="2400" dirty="0"/>
          </a:p>
          <a:p>
            <a:pPr fontAlgn="base"/>
            <a:r>
              <a:rPr lang="en-US" sz="2400" dirty="0"/>
              <a:t>However, reducing the numbers needing health care is complex and requires approaches that actively promote the health and well-being of citizens through a range of health and multi-sectoral interventions.</a:t>
            </a:r>
          </a:p>
          <a:p>
            <a:pPr fontAlgn="base"/>
            <a:endParaRPr lang="en-US" sz="2400" dirty="0"/>
          </a:p>
          <a:p>
            <a:pPr fontAlgn="base"/>
            <a:r>
              <a:rPr lang="en-US" sz="2400" dirty="0"/>
              <a:t>This will require </a:t>
            </a:r>
            <a:r>
              <a:rPr lang="en-US" sz="2400" b="1" dirty="0"/>
              <a:t>investment in health promotion </a:t>
            </a:r>
            <a:r>
              <a:rPr lang="en-US" sz="2400" dirty="0"/>
              <a:t>as a vital element of NHI</a:t>
            </a:r>
            <a:endParaRPr lang="en-US" sz="2400" dirty="0">
              <a:cs typeface="Arial"/>
            </a:endParaRPr>
          </a:p>
        </p:txBody>
      </p:sp>
    </p:spTree>
    <p:extLst>
      <p:ext uri="{BB962C8B-B14F-4D97-AF65-F5344CB8AC3E}">
        <p14:creationId xmlns:p14="http://schemas.microsoft.com/office/powerpoint/2010/main" val="201759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a:xfrm>
            <a:off x="631836" y="608181"/>
            <a:ext cx="10972800" cy="518400"/>
          </a:xfrm>
        </p:spPr>
        <p:txBody>
          <a:bodyPr vert="horz" lIns="0" tIns="0" rIns="0" bIns="0" rtlCol="0" anchor="ctr">
            <a:noAutofit/>
          </a:bodyPr>
          <a:lstStyle/>
          <a:p>
            <a:r>
              <a:rPr lang="en-US" sz="3360" dirty="0"/>
              <a:t>Preventing both communicable and non-communicable Diseases</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5" y="1785683"/>
            <a:ext cx="10696061" cy="4464136"/>
          </a:xfrm>
        </p:spPr>
        <p:txBody>
          <a:bodyPr vert="horz" lIns="0" tIns="0" rIns="0" bIns="0" rtlCol="0" anchor="t">
            <a:noAutofit/>
          </a:bodyPr>
          <a:lstStyle/>
          <a:p>
            <a:pPr fontAlgn="base"/>
            <a:r>
              <a:rPr lang="en-US" sz="2400" dirty="0"/>
              <a:t>Prevention needed to reduce the numbers of people that develop communicable diseases such as HIV, TB and Covid-19 but also NCDs such as cancer, diabetes, heart disease, lung disease and mental disorders</a:t>
            </a:r>
          </a:p>
          <a:p>
            <a:pPr fontAlgn="base"/>
            <a:r>
              <a:rPr lang="en-US" sz="2400" dirty="0"/>
              <a:t>In this presentation we focus primarily on the neglected areas of NCDs where there are known preventable risk factors and evidence based public health interventions to combat them</a:t>
            </a:r>
          </a:p>
          <a:p>
            <a:r>
              <a:rPr lang="en-ZA" sz="2400" dirty="0"/>
              <a:t>Overwhelming and broad consensus, including from UN General Assembly is that to comprehensively address NCD mortality and morbidity,  a “</a:t>
            </a:r>
            <a:r>
              <a:rPr lang="en-ZA" sz="2400" b="1" dirty="0"/>
              <a:t>Health-in-all-policies”, “Whole-of-government” and “Whole-of- society” approach </a:t>
            </a:r>
            <a:r>
              <a:rPr lang="en-ZA" sz="2400" dirty="0"/>
              <a:t>is needed </a:t>
            </a:r>
            <a:endParaRPr lang="en-US" sz="2400" dirty="0"/>
          </a:p>
          <a:p>
            <a:pPr fontAlgn="base"/>
            <a:endParaRPr lang="en-US" sz="2400" dirty="0"/>
          </a:p>
        </p:txBody>
      </p:sp>
    </p:spTree>
    <p:extLst>
      <p:ext uri="{BB962C8B-B14F-4D97-AF65-F5344CB8AC3E}">
        <p14:creationId xmlns:p14="http://schemas.microsoft.com/office/powerpoint/2010/main" val="246260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978-7EE5-4FE5-B514-56D36A19021C}"/>
              </a:ext>
            </a:extLst>
          </p:cNvPr>
          <p:cNvSpPr>
            <a:spLocks noGrp="1"/>
          </p:cNvSpPr>
          <p:nvPr>
            <p:ph type="title"/>
          </p:nvPr>
        </p:nvSpPr>
        <p:spPr/>
        <p:txBody>
          <a:bodyPr vert="horz" lIns="0" tIns="0" rIns="0" bIns="0" rtlCol="0" anchor="ctr">
            <a:noAutofit/>
          </a:bodyPr>
          <a:lstStyle/>
          <a:p>
            <a:r>
              <a:rPr lang="en-US" sz="3360" dirty="0"/>
              <a:t>The Crisis of NCD</a:t>
            </a:r>
            <a:r>
              <a:rPr lang="en-US" sz="2000" dirty="0"/>
              <a:t>s</a:t>
            </a:r>
          </a:p>
        </p:txBody>
      </p:sp>
      <p:sp>
        <p:nvSpPr>
          <p:cNvPr id="3" name="Content Placeholder 2">
            <a:extLst>
              <a:ext uri="{FF2B5EF4-FFF2-40B4-BE49-F238E27FC236}">
                <a16:creationId xmlns:a16="http://schemas.microsoft.com/office/drawing/2014/main" id="{AF9D7D7E-1213-4C92-8337-55204568CA31}"/>
              </a:ext>
            </a:extLst>
          </p:cNvPr>
          <p:cNvSpPr>
            <a:spLocks noGrp="1"/>
          </p:cNvSpPr>
          <p:nvPr>
            <p:ph idx="1"/>
          </p:nvPr>
        </p:nvSpPr>
        <p:spPr>
          <a:xfrm>
            <a:off x="770206" y="1603718"/>
            <a:ext cx="10696061" cy="4464136"/>
          </a:xfrm>
        </p:spPr>
        <p:txBody>
          <a:bodyPr vert="horz" lIns="0" tIns="0" rIns="0" bIns="0" rtlCol="0" anchor="t">
            <a:noAutofit/>
          </a:bodyPr>
          <a:lstStyle/>
          <a:p>
            <a:pPr fontAlgn="base"/>
            <a:r>
              <a:rPr lang="en-US" sz="2400" dirty="0"/>
              <a:t>From in-depth analysis of health and risk factor trends in South Africa conducted within the SAMRC and elsewhere, there is an alarming rise in the incidence and prevalence particularly of NCDs and their risk factors</a:t>
            </a:r>
          </a:p>
          <a:p>
            <a:pPr fontAlgn="base"/>
            <a:r>
              <a:rPr lang="en-US" sz="2400" dirty="0"/>
              <a:t> If South Africa is serious about wanting to avert a major mortality crisis, we either:</a:t>
            </a:r>
          </a:p>
          <a:p>
            <a:pPr lvl="1" fontAlgn="base"/>
            <a:r>
              <a:rPr lang="en-US" sz="2000" dirty="0">
                <a:solidFill>
                  <a:srgbClr val="C00000"/>
                </a:solidFill>
              </a:rPr>
              <a:t>need to urgently and dramatically reverse current trends by improving the health of the population</a:t>
            </a:r>
          </a:p>
          <a:p>
            <a:pPr lvl="1" fontAlgn="base"/>
            <a:r>
              <a:rPr lang="en-US" sz="2000" dirty="0">
                <a:solidFill>
                  <a:srgbClr val="C00000"/>
                </a:solidFill>
              </a:rPr>
              <a:t>or we will have to extensively expand health services (even substantially beyond population growth) over the next decades</a:t>
            </a:r>
          </a:p>
          <a:p>
            <a:pPr fontAlgn="base"/>
            <a:r>
              <a:rPr lang="en-US" sz="2400" dirty="0"/>
              <a:t>Following are just a few examples of health trends that show why prevention is not negotiable for the success of the NHI </a:t>
            </a:r>
          </a:p>
        </p:txBody>
      </p:sp>
    </p:spTree>
    <p:extLst>
      <p:ext uri="{BB962C8B-B14F-4D97-AF65-F5344CB8AC3E}">
        <p14:creationId xmlns:p14="http://schemas.microsoft.com/office/powerpoint/2010/main" val="108280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CD53-E6D2-4B3E-86B7-3B1CEFD8DD98}"/>
              </a:ext>
            </a:extLst>
          </p:cNvPr>
          <p:cNvSpPr>
            <a:spLocks noGrp="1"/>
          </p:cNvSpPr>
          <p:nvPr>
            <p:ph type="title"/>
          </p:nvPr>
        </p:nvSpPr>
        <p:spPr>
          <a:xfrm>
            <a:off x="609600" y="380880"/>
            <a:ext cx="10972800" cy="518400"/>
          </a:xfrm>
        </p:spPr>
        <p:txBody>
          <a:bodyPr>
            <a:normAutofit fontScale="90000"/>
          </a:bodyPr>
          <a:lstStyle/>
          <a:p>
            <a:r>
              <a:rPr lang="en-US" sz="4260" dirty="0">
                <a:cs typeface="Arial"/>
              </a:rPr>
              <a:t>NCD</a:t>
            </a:r>
            <a:r>
              <a:rPr lang="en-US" sz="2640" dirty="0">
                <a:cs typeface="Arial"/>
              </a:rPr>
              <a:t>s</a:t>
            </a:r>
            <a:r>
              <a:rPr lang="en-US" sz="4260" dirty="0">
                <a:cs typeface="Arial"/>
              </a:rPr>
              <a:t> in South Africa</a:t>
            </a:r>
            <a:endParaRPr lang="en-US" dirty="0"/>
          </a:p>
        </p:txBody>
      </p:sp>
      <p:pic>
        <p:nvPicPr>
          <p:cNvPr id="4" name="Content Placeholder 3">
            <a:extLst>
              <a:ext uri="{FF2B5EF4-FFF2-40B4-BE49-F238E27FC236}">
                <a16:creationId xmlns:a16="http://schemas.microsoft.com/office/drawing/2014/main" id="{FE1B0BDC-C25F-4A35-8B6D-34129D27CB7E}"/>
              </a:ext>
            </a:extLst>
          </p:cNvPr>
          <p:cNvPicPr>
            <a:picLocks noGrp="1" noChangeAspect="1"/>
          </p:cNvPicPr>
          <p:nvPr>
            <p:ph idx="1"/>
          </p:nvPr>
        </p:nvPicPr>
        <p:blipFill>
          <a:blip r:embed="rId2"/>
          <a:stretch>
            <a:fillRect/>
          </a:stretch>
        </p:blipFill>
        <p:spPr>
          <a:xfrm>
            <a:off x="1488811" y="1112520"/>
            <a:ext cx="8645892" cy="4632959"/>
          </a:xfrm>
          <a:prstGeom prst="rect">
            <a:avLst/>
          </a:prstGeom>
        </p:spPr>
      </p:pic>
    </p:spTree>
    <p:extLst>
      <p:ext uri="{BB962C8B-B14F-4D97-AF65-F5344CB8AC3E}">
        <p14:creationId xmlns:p14="http://schemas.microsoft.com/office/powerpoint/2010/main" val="22379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81CD-C77B-4522-A5B8-DD5ABD2A5700}"/>
              </a:ext>
            </a:extLst>
          </p:cNvPr>
          <p:cNvSpPr>
            <a:spLocks noGrp="1"/>
          </p:cNvSpPr>
          <p:nvPr>
            <p:ph type="title"/>
          </p:nvPr>
        </p:nvSpPr>
        <p:spPr>
          <a:xfrm>
            <a:off x="732890" y="158352"/>
            <a:ext cx="10972800" cy="518400"/>
          </a:xfrm>
        </p:spPr>
        <p:txBody>
          <a:bodyPr>
            <a:normAutofit/>
          </a:bodyPr>
          <a:lstStyle/>
          <a:p>
            <a:r>
              <a:rPr lang="en-ZA" sz="1800" dirty="0"/>
              <a:t>Deaths from communicable diseases (orange), NCDs (Blue) and non-natural causes (grey)</a:t>
            </a:r>
          </a:p>
        </p:txBody>
      </p:sp>
      <p:pic>
        <p:nvPicPr>
          <p:cNvPr id="4" name="Content Placeholder 3">
            <a:extLst>
              <a:ext uri="{FF2B5EF4-FFF2-40B4-BE49-F238E27FC236}">
                <a16:creationId xmlns:a16="http://schemas.microsoft.com/office/drawing/2014/main" id="{9E9843FD-39AE-431E-B05C-343E825CC6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382" y="1005435"/>
            <a:ext cx="8974067" cy="4847129"/>
          </a:xfrm>
          <a:prstGeom prst="rect">
            <a:avLst/>
          </a:prstGeom>
          <a:noFill/>
          <a:ln>
            <a:noFill/>
          </a:ln>
        </p:spPr>
      </p:pic>
    </p:spTree>
    <p:extLst>
      <p:ext uri="{BB962C8B-B14F-4D97-AF65-F5344CB8AC3E}">
        <p14:creationId xmlns:p14="http://schemas.microsoft.com/office/powerpoint/2010/main" val="358448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199F-95A2-47AB-96C5-75CD3D443337}"/>
              </a:ext>
            </a:extLst>
          </p:cNvPr>
          <p:cNvSpPr>
            <a:spLocks noGrp="1"/>
          </p:cNvSpPr>
          <p:nvPr>
            <p:ph type="title"/>
          </p:nvPr>
        </p:nvSpPr>
        <p:spPr>
          <a:xfrm>
            <a:off x="609600" y="274640"/>
            <a:ext cx="10972800" cy="420104"/>
          </a:xfrm>
        </p:spPr>
        <p:txBody>
          <a:bodyPr>
            <a:normAutofit fontScale="90000"/>
          </a:bodyPr>
          <a:lstStyle/>
          <a:p>
            <a:r>
              <a:rPr lang="en-ZA" sz="4320" dirty="0"/>
              <a:t>Increase in hypertension 1998,2008,2016</a:t>
            </a:r>
          </a:p>
        </p:txBody>
      </p:sp>
      <p:graphicFrame>
        <p:nvGraphicFramePr>
          <p:cNvPr id="4" name="Content Placeholder 3">
            <a:extLst>
              <a:ext uri="{FF2B5EF4-FFF2-40B4-BE49-F238E27FC236}">
                <a16:creationId xmlns:a16="http://schemas.microsoft.com/office/drawing/2014/main" id="{C7E07EFB-902B-44C9-A13A-733B7D956FAF}"/>
              </a:ext>
            </a:extLst>
          </p:cNvPr>
          <p:cNvGraphicFramePr>
            <a:graphicFrameLocks noGrp="1"/>
          </p:cNvGraphicFramePr>
          <p:nvPr>
            <p:ph idx="1"/>
          </p:nvPr>
        </p:nvGraphicFramePr>
        <p:xfrm>
          <a:off x="838201" y="875715"/>
          <a:ext cx="4871720" cy="5287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6B8096C-C542-430E-9F53-099B92C6BDEA}"/>
              </a:ext>
            </a:extLst>
          </p:cNvPr>
          <p:cNvGraphicFramePr/>
          <p:nvPr/>
        </p:nvGraphicFramePr>
        <p:xfrm>
          <a:off x="6096000" y="917434"/>
          <a:ext cx="5516880" cy="499803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378CF9F-F339-4701-B83B-58CC650E7427}"/>
              </a:ext>
            </a:extLst>
          </p:cNvPr>
          <p:cNvSpPr/>
          <p:nvPr/>
        </p:nvSpPr>
        <p:spPr>
          <a:xfrm>
            <a:off x="841512" y="6163256"/>
            <a:ext cx="8887968" cy="6035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160" dirty="0"/>
              <a:t> Statistics South Africa. Demographic and Health Survey 2016. Key indicator report, 2017</a:t>
            </a:r>
          </a:p>
        </p:txBody>
      </p:sp>
    </p:spTree>
    <p:extLst>
      <p:ext uri="{BB962C8B-B14F-4D97-AF65-F5344CB8AC3E}">
        <p14:creationId xmlns:p14="http://schemas.microsoft.com/office/powerpoint/2010/main" val="379154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2133</Words>
  <Application>Microsoft Office PowerPoint</Application>
  <PresentationFormat>Widescreen</PresentationFormat>
  <Paragraphs>145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맑은 고딕</vt:lpstr>
      <vt:lpstr>Arial</vt:lpstr>
      <vt:lpstr>Calibri</vt:lpstr>
      <vt:lpstr>Calibri Light</vt:lpstr>
      <vt:lpstr>MinionPro-Regular</vt:lpstr>
      <vt:lpstr>Times New Roman</vt:lpstr>
      <vt:lpstr>Office Theme</vt:lpstr>
      <vt:lpstr>Health promotion within the NHI – a prerequisite to its success</vt:lpstr>
      <vt:lpstr>Outline</vt:lpstr>
      <vt:lpstr>NHI must include health promotion </vt:lpstr>
      <vt:lpstr>NHI must invest in health promotion</vt:lpstr>
      <vt:lpstr>Preventing both communicable and non-communicable Diseases</vt:lpstr>
      <vt:lpstr>The Crisis of NCDs</vt:lpstr>
      <vt:lpstr>NCDs in South Africa</vt:lpstr>
      <vt:lpstr>Deaths from communicable diseases (orange), NCDs (Blue) and non-natural causes (grey)</vt:lpstr>
      <vt:lpstr>Increase in hypertension 1998,2008,2016</vt:lpstr>
      <vt:lpstr>PowerPoint Presentation</vt:lpstr>
      <vt:lpstr>Why focus on NCD risk factors?</vt:lpstr>
      <vt:lpstr>NCDs and Covid-19</vt:lpstr>
      <vt:lpstr>Reducing risk factors would significantly reduce morbidity and mortality</vt:lpstr>
      <vt:lpstr>Social behaviour change communication</vt:lpstr>
      <vt:lpstr>Economic benefits</vt:lpstr>
      <vt:lpstr>Economic benefits</vt:lpstr>
      <vt:lpstr>THE WHO has identified 5 major risk factors to be addressed to reverse the growing burden of disease from NCDs</vt:lpstr>
      <vt:lpstr>The NHI Bill</vt:lpstr>
      <vt:lpstr>PowerPoint Presentation</vt:lpstr>
      <vt:lpstr>Earlier nhi documentation - National Health Commission</vt:lpstr>
      <vt:lpstr>What happened to this structure and this thinking?</vt:lpstr>
      <vt:lpstr>Research for evidence based interventions</vt:lpstr>
      <vt:lpstr>Our specific proposals for the NHI to be included in the NHI legislation</vt:lpstr>
      <vt:lpstr>PowerPoint Presentation</vt:lpstr>
      <vt:lpstr>Research the key to effective interventions</vt:lpstr>
      <vt:lpstr>NHI and health promotion in Thailand</vt:lpstr>
      <vt:lpstr>Thailand health improvement</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within the NHI – a prerequisite to its success</dc:title>
  <dc:creator>melvyn freeman</dc:creator>
  <cp:lastModifiedBy>Vuyokazi Majalamba</cp:lastModifiedBy>
  <cp:revision>12</cp:revision>
  <dcterms:created xsi:type="dcterms:W3CDTF">2022-02-03T07:35:25Z</dcterms:created>
  <dcterms:modified xsi:type="dcterms:W3CDTF">2022-02-09T08:18:54Z</dcterms:modified>
</cp:coreProperties>
</file>